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77"/>
  </p:notesMasterIdLst>
  <p:handoutMasterIdLst>
    <p:handoutMasterId r:id="rId78"/>
  </p:handoutMasterIdLst>
  <p:sldIdLst>
    <p:sldId id="256" r:id="rId10"/>
    <p:sldId id="331" r:id="rId11"/>
    <p:sldId id="332" r:id="rId12"/>
    <p:sldId id="321" r:id="rId13"/>
    <p:sldId id="330" r:id="rId14"/>
    <p:sldId id="333" r:id="rId15"/>
    <p:sldId id="263" r:id="rId16"/>
    <p:sldId id="264" r:id="rId17"/>
    <p:sldId id="265" r:id="rId18"/>
    <p:sldId id="267" r:id="rId19"/>
    <p:sldId id="301" r:id="rId20"/>
    <p:sldId id="302" r:id="rId21"/>
    <p:sldId id="303" r:id="rId22"/>
    <p:sldId id="266" r:id="rId23"/>
    <p:sldId id="334" r:id="rId24"/>
    <p:sldId id="335" r:id="rId25"/>
    <p:sldId id="336" r:id="rId26"/>
    <p:sldId id="337" r:id="rId27"/>
    <p:sldId id="338" r:id="rId28"/>
    <p:sldId id="260" r:id="rId29"/>
    <p:sldId id="261" r:id="rId30"/>
    <p:sldId id="262" r:id="rId31"/>
    <p:sldId id="322" r:id="rId32"/>
    <p:sldId id="323" r:id="rId33"/>
    <p:sldId id="259" r:id="rId34"/>
    <p:sldId id="325" r:id="rId35"/>
    <p:sldId id="326" r:id="rId36"/>
    <p:sldId id="324" r:id="rId37"/>
    <p:sldId id="311" r:id="rId38"/>
    <p:sldId id="268" r:id="rId39"/>
    <p:sldId id="327" r:id="rId40"/>
    <p:sldId id="312" r:id="rId41"/>
    <p:sldId id="318" r:id="rId42"/>
    <p:sldId id="271" r:id="rId43"/>
    <p:sldId id="272" r:id="rId44"/>
    <p:sldId id="273" r:id="rId45"/>
    <p:sldId id="274" r:id="rId46"/>
    <p:sldId id="276" r:id="rId47"/>
    <p:sldId id="314" r:id="rId48"/>
    <p:sldId id="315" r:id="rId49"/>
    <p:sldId id="316" r:id="rId50"/>
    <p:sldId id="281" r:id="rId51"/>
    <p:sldId id="317" r:id="rId52"/>
    <p:sldId id="283" r:id="rId53"/>
    <p:sldId id="286" r:id="rId54"/>
    <p:sldId id="287" r:id="rId55"/>
    <p:sldId id="319" r:id="rId56"/>
    <p:sldId id="288" r:id="rId57"/>
    <p:sldId id="289" r:id="rId58"/>
    <p:sldId id="292" r:id="rId59"/>
    <p:sldId id="293" r:id="rId60"/>
    <p:sldId id="294" r:id="rId61"/>
    <p:sldId id="295" r:id="rId62"/>
    <p:sldId id="328" r:id="rId63"/>
    <p:sldId id="329" r:id="rId64"/>
    <p:sldId id="308" r:id="rId65"/>
    <p:sldId id="297" r:id="rId66"/>
    <p:sldId id="296" r:id="rId67"/>
    <p:sldId id="298" r:id="rId68"/>
    <p:sldId id="299" r:id="rId69"/>
    <p:sldId id="300" r:id="rId70"/>
    <p:sldId id="305" r:id="rId71"/>
    <p:sldId id="306" r:id="rId72"/>
    <p:sldId id="307" r:id="rId73"/>
    <p:sldId id="309" r:id="rId74"/>
    <p:sldId id="310" r:id="rId75"/>
    <p:sldId id="320" r:id="rId7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6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99B83534-9FF0-452D-B68F-DEA6C7C11313}" type="datetimeFigureOut">
              <a:rPr lang="en-CA" smtClean="0"/>
              <a:t>22/03/2016</a:t>
            </a:fld>
            <a:endParaRPr lang="en-CA"/>
          </a:p>
        </p:txBody>
      </p:sp>
      <p:sp>
        <p:nvSpPr>
          <p:cNvPr id="4" name="Footer Placeholder 3"/>
          <p:cNvSpPr>
            <a:spLocks noGrp="1"/>
          </p:cNvSpPr>
          <p:nvPr>
            <p:ph type="ftr" sz="quarter" idx="2"/>
          </p:nvPr>
        </p:nvSpPr>
        <p:spPr>
          <a:xfrm>
            <a:off x="1" y="8817904"/>
            <a:ext cx="3026833" cy="464185"/>
          </a:xfrm>
          <a:prstGeom prst="rect">
            <a:avLst/>
          </a:prstGeom>
        </p:spPr>
        <p:txBody>
          <a:bodyPr vert="horz" lIns="92958" tIns="46479" rIns="92958" bIns="46479" rtlCol="0" anchor="b"/>
          <a:lstStyle>
            <a:lvl1pPr algn="l">
              <a:defRPr sz="1200"/>
            </a:lvl1pPr>
          </a:lstStyle>
          <a:p>
            <a:endParaRPr lang="en-CA"/>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CA6C81A-E7C5-46BF-8B7D-517885230734}" type="slidenum">
              <a:rPr lang="en-CA" smtClean="0"/>
              <a:t>‹#›</a:t>
            </a:fld>
            <a:endParaRPr lang="en-CA"/>
          </a:p>
        </p:txBody>
      </p:sp>
    </p:spTree>
    <p:extLst>
      <p:ext uri="{BB962C8B-B14F-4D97-AF65-F5344CB8AC3E}">
        <p14:creationId xmlns:p14="http://schemas.microsoft.com/office/powerpoint/2010/main" val="1847005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2FDEE20B-C2E2-450B-9A46-EB0AE0E38391}" type="datetimeFigureOut">
              <a:rPr lang="en-US" smtClean="0"/>
              <a:t>3/22/2016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327EECC6-6D17-41E4-B226-74CA85B39C58}" type="slidenum">
              <a:rPr lang="en-US" smtClean="0"/>
              <a:t>‹#›</a:t>
            </a:fld>
            <a:endParaRPr lang="en-US"/>
          </a:p>
        </p:txBody>
      </p:sp>
    </p:spTree>
    <p:extLst>
      <p:ext uri="{BB962C8B-B14F-4D97-AF65-F5344CB8AC3E}">
        <p14:creationId xmlns:p14="http://schemas.microsoft.com/office/powerpoint/2010/main" val="1006328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7EECC6-6D17-41E4-B226-74CA85B39C58}" type="slidenum">
              <a:rPr lang="en-US" smtClean="0"/>
              <a:t>1</a:t>
            </a:fld>
            <a:endParaRPr lang="en-US" dirty="0"/>
          </a:p>
        </p:txBody>
      </p:sp>
    </p:spTree>
    <p:extLst>
      <p:ext uri="{BB962C8B-B14F-4D97-AF65-F5344CB8AC3E}">
        <p14:creationId xmlns:p14="http://schemas.microsoft.com/office/powerpoint/2010/main" val="389607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7EECC6-6D17-41E4-B226-74CA85B39C58}" type="slidenum">
              <a:rPr lang="en-US" smtClean="0"/>
              <a:t>5</a:t>
            </a:fld>
            <a:endParaRPr lang="en-US"/>
          </a:p>
        </p:txBody>
      </p:sp>
    </p:spTree>
    <p:extLst>
      <p:ext uri="{BB962C8B-B14F-4D97-AF65-F5344CB8AC3E}">
        <p14:creationId xmlns:p14="http://schemas.microsoft.com/office/powerpoint/2010/main" val="20174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spcBef>
                <a:spcPct val="20000"/>
              </a:spcBef>
              <a:defRPr/>
            </a:pPr>
            <a:r>
              <a:rPr lang="en-US" sz="2500" b="1" i="1" dirty="0">
                <a:solidFill>
                  <a:prstClr val="black"/>
                </a:solidFill>
              </a:rPr>
              <a:t>NOTE: </a:t>
            </a:r>
            <a:r>
              <a:rPr lang="en-US" sz="2500" dirty="0">
                <a:solidFill>
                  <a:prstClr val="black"/>
                </a:solidFill>
              </a:rPr>
              <a:t>Foot/Endnotes have only one statement but I will not be marking punctuation in foot/endnotes so you can use bibliographical format if you wish.  There are other differences, however.</a:t>
            </a:r>
          </a:p>
          <a:p>
            <a:endParaRPr lang="en-US" dirty="0"/>
          </a:p>
        </p:txBody>
      </p:sp>
      <p:sp>
        <p:nvSpPr>
          <p:cNvPr id="4" name="Slide Number Placeholder 3"/>
          <p:cNvSpPr>
            <a:spLocks noGrp="1"/>
          </p:cNvSpPr>
          <p:nvPr>
            <p:ph type="sldNum" sz="quarter" idx="10"/>
          </p:nvPr>
        </p:nvSpPr>
        <p:spPr/>
        <p:txBody>
          <a:bodyPr/>
          <a:lstStyle/>
          <a:p>
            <a:fld id="{327EECC6-6D17-41E4-B226-74CA85B39C58}" type="slidenum">
              <a:rPr lang="en-US" smtClean="0"/>
              <a:t>9</a:t>
            </a:fld>
            <a:endParaRPr lang="en-US"/>
          </a:p>
        </p:txBody>
      </p:sp>
    </p:spTree>
    <p:extLst>
      <p:ext uri="{BB962C8B-B14F-4D97-AF65-F5344CB8AC3E}">
        <p14:creationId xmlns:p14="http://schemas.microsoft.com/office/powerpoint/2010/main" val="126035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8C1F9CC-DE3F-4DF5-89E8-39761B856047}" type="datetime1">
              <a:rPr lang="en-CA" smtClean="0"/>
              <a:t>22/03/2016</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
        <p:nvSpPr>
          <p:cNvPr id="6" name="Slide Number Placeholder 5"/>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209510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210E1E-87C9-4857-AEC2-3D0C87B3F645}" type="datetime1">
              <a:rPr lang="en-CA" smtClean="0"/>
              <a:t>22/03/2016</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
        <p:nvSpPr>
          <p:cNvPr id="6" name="Slide Number Placeholder 5"/>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408181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918E473-ABBB-4404-8C63-E7783CF02D33}" type="datetime1">
              <a:rPr lang="en-CA" smtClean="0"/>
              <a:t>22/03/2016</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
        <p:nvSpPr>
          <p:cNvPr id="6" name="Slide Number Placeholder 5"/>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245399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EC0B87-CADD-4BFD-9061-B62E7C541CD1}"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099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0945760-D579-4927-9CFE-501BEE2DE49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076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FDAB6-ABE1-434A-900E-E1E6C5A637D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8671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E64C5E-1F38-4564-AE7B-9DDE3FE63090}"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83825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DA66AF-B412-4CB8-A5FF-F43F7A621DF9}" type="datetime1">
              <a:rPr lang="en-CA" smtClean="0">
                <a:solidFill>
                  <a:prstClr val="black">
                    <a:tint val="75000"/>
                  </a:prstClr>
                </a:solidFill>
              </a:rPr>
              <a:pPr/>
              <a:t>22/03/2016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69528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A54F4F-EA18-4E8E-AABC-C81ACFB91DCA}" type="datetime1">
              <a:rPr lang="en-CA" smtClean="0">
                <a:solidFill>
                  <a:prstClr val="black">
                    <a:tint val="75000"/>
                  </a:prstClr>
                </a:solidFill>
              </a:rPr>
              <a:pPr/>
              <a:t>22/03/2016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22952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57B1-B4CE-4868-8592-92C285771DEA}" type="datetime1">
              <a:rPr lang="en-CA" smtClean="0">
                <a:solidFill>
                  <a:prstClr val="black">
                    <a:tint val="75000"/>
                  </a:prstClr>
                </a:solidFill>
              </a:rPr>
              <a:pPr/>
              <a:t>22/03/2016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9256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7BFC-02D1-4CCC-AA09-03DBB1ABDC12}"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2080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FDB303-8924-490E-9E5A-C78157CF5C65}" type="datetime1">
              <a:rPr lang="en-CA" smtClean="0"/>
              <a:t>22/03/2016</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
        <p:nvSpPr>
          <p:cNvPr id="6" name="Slide Number Placeholder 5"/>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1497926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7660-F541-49B4-8060-6026A764F91F}"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22912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5674CA-E44A-4A8B-9078-B356B1142EA6}"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2114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36A59A-57C0-4A5A-95C9-996F89EF808A}"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68117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EC0B87-CADD-4BFD-9061-B62E7C541CD1}"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28290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0945760-D579-4927-9CFE-501BEE2DE49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84470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FDAB6-ABE1-434A-900E-E1E6C5A637D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89120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E64C5E-1F38-4564-AE7B-9DDE3FE63090}"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53361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DA66AF-B412-4CB8-A5FF-F43F7A621DF9}" type="datetime1">
              <a:rPr lang="en-CA" smtClean="0">
                <a:solidFill>
                  <a:prstClr val="black">
                    <a:tint val="75000"/>
                  </a:prstClr>
                </a:solidFill>
              </a:rPr>
              <a:pPr/>
              <a:t>22/03/2016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81493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A54F4F-EA18-4E8E-AABC-C81ACFB91DCA}" type="datetime1">
              <a:rPr lang="en-CA" smtClean="0">
                <a:solidFill>
                  <a:prstClr val="black">
                    <a:tint val="75000"/>
                  </a:prstClr>
                </a:solidFill>
              </a:rPr>
              <a:pPr/>
              <a:t>22/03/2016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58005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57B1-B4CE-4868-8592-92C285771DEA}" type="datetime1">
              <a:rPr lang="en-CA" smtClean="0">
                <a:solidFill>
                  <a:prstClr val="black">
                    <a:tint val="75000"/>
                  </a:prstClr>
                </a:solidFill>
              </a:rPr>
              <a:pPr/>
              <a:t>22/03/2016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502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619BD-30DF-441B-B3EA-50298229C07B}" type="datetime1">
              <a:rPr lang="en-CA" smtClean="0"/>
              <a:t>22/03/2016</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
        <p:nvSpPr>
          <p:cNvPr id="6" name="Slide Number Placeholder 5"/>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847157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7BFC-02D1-4CCC-AA09-03DBB1ABDC12}"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7800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7660-F541-49B4-8060-6026A764F91F}"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94364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5674CA-E44A-4A8B-9078-B356B1142EA6}"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49034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36A59A-57C0-4A5A-95C9-996F89EF808A}"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72314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EC0B87-CADD-4BFD-9061-B62E7C541CD1}"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9339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0945760-D579-4927-9CFE-501BEE2DE49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54841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FDAB6-ABE1-434A-900E-E1E6C5A637D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33876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E64C5E-1F38-4564-AE7B-9DDE3FE63090}"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5245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DA66AF-B412-4CB8-A5FF-F43F7A621DF9}" type="datetime1">
              <a:rPr lang="en-CA" smtClean="0">
                <a:solidFill>
                  <a:prstClr val="black">
                    <a:tint val="75000"/>
                  </a:prstClr>
                </a:solidFill>
              </a:rPr>
              <a:pPr/>
              <a:t>22/03/2016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28835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A54F4F-EA18-4E8E-AABC-C81ACFB91DCA}" type="datetime1">
              <a:rPr lang="en-CA" smtClean="0">
                <a:solidFill>
                  <a:prstClr val="black">
                    <a:tint val="75000"/>
                  </a:prstClr>
                </a:solidFill>
              </a:rPr>
              <a:pPr/>
              <a:t>22/03/2016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523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2E2460C-4905-4D30-B8A1-43A4AF06A13C}" type="datetime1">
              <a:rPr lang="en-CA" smtClean="0"/>
              <a:t>22/03/2016</a:t>
            </a:fld>
            <a:endParaRPr lang="en-CA" dirty="0"/>
          </a:p>
        </p:txBody>
      </p:sp>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sp>
        <p:nvSpPr>
          <p:cNvPr id="7" name="Slide Number Placeholder 6"/>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1379088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57B1-B4CE-4868-8592-92C285771DEA}" type="datetime1">
              <a:rPr lang="en-CA" smtClean="0">
                <a:solidFill>
                  <a:prstClr val="black">
                    <a:tint val="75000"/>
                  </a:prstClr>
                </a:solidFill>
              </a:rPr>
              <a:pPr/>
              <a:t>22/03/2016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04881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7BFC-02D1-4CCC-AA09-03DBB1ABDC12}"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27460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7660-F541-49B4-8060-6026A764F91F}"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84529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5674CA-E44A-4A8B-9078-B356B1142EA6}"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96418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36A59A-57C0-4A5A-95C9-996F89EF808A}"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07687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EC0B87-CADD-4BFD-9061-B62E7C541CD1}"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6696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0945760-D579-4927-9CFE-501BEE2DE49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39912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FDAB6-ABE1-434A-900E-E1E6C5A637D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89453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E64C5E-1F38-4564-AE7B-9DDE3FE63090}"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70188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DA66AF-B412-4CB8-A5FF-F43F7A621DF9}" type="datetime1">
              <a:rPr lang="en-CA" smtClean="0">
                <a:solidFill>
                  <a:prstClr val="black">
                    <a:tint val="75000"/>
                  </a:prstClr>
                </a:solidFill>
              </a:rPr>
              <a:pPr/>
              <a:t>22/03/2016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6696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9C14B11-813A-4934-9E2A-FF13EA53E03D}" type="datetime1">
              <a:rPr lang="en-CA" smtClean="0"/>
              <a:t>22/03/2016</a:t>
            </a:fld>
            <a:endParaRPr lang="en-CA" dirty="0"/>
          </a:p>
        </p:txBody>
      </p:sp>
      <p:sp>
        <p:nvSpPr>
          <p:cNvPr id="8" name="Footer Placeholder 7"/>
          <p:cNvSpPr>
            <a:spLocks noGrp="1"/>
          </p:cNvSpPr>
          <p:nvPr>
            <p:ph type="ftr" sz="quarter" idx="11"/>
          </p:nvPr>
        </p:nvSpPr>
        <p:spPr/>
        <p:txBody>
          <a:bodyPr/>
          <a:lstStyle/>
          <a:p>
            <a:r>
              <a:rPr lang="en-CA" smtClean="0"/>
              <a:t>Citations - Part 4 - Bibliography - Match 2016</a:t>
            </a:r>
            <a:endParaRPr lang="en-CA" dirty="0"/>
          </a:p>
        </p:txBody>
      </p:sp>
      <p:sp>
        <p:nvSpPr>
          <p:cNvPr id="9" name="Slide Number Placeholder 8"/>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2113783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A54F4F-EA18-4E8E-AABC-C81ACFB91DCA}" type="datetime1">
              <a:rPr lang="en-CA" smtClean="0">
                <a:solidFill>
                  <a:prstClr val="black">
                    <a:tint val="75000"/>
                  </a:prstClr>
                </a:solidFill>
              </a:rPr>
              <a:pPr/>
              <a:t>22/03/2016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46767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57B1-B4CE-4868-8592-92C285771DEA}" type="datetime1">
              <a:rPr lang="en-CA" smtClean="0">
                <a:solidFill>
                  <a:prstClr val="black">
                    <a:tint val="75000"/>
                  </a:prstClr>
                </a:solidFill>
              </a:rPr>
              <a:pPr/>
              <a:t>22/03/2016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46037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7BFC-02D1-4CCC-AA09-03DBB1ABDC12}"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48483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7660-F541-49B4-8060-6026A764F91F}"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796295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5674CA-E44A-4A8B-9078-B356B1142EA6}"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91395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36A59A-57C0-4A5A-95C9-996F89EF808A}"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55724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EC0B87-CADD-4BFD-9061-B62E7C541CD1}"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26708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0945760-D579-4927-9CFE-501BEE2DE49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92651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FDAB6-ABE1-434A-900E-E1E6C5A637D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225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E64C5E-1F38-4564-AE7B-9DDE3FE63090}"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0685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27BF813-26E8-472B-B0E5-5CEE23FA0568}" type="datetime1">
              <a:rPr lang="en-CA" smtClean="0"/>
              <a:t>22/03/2016</a:t>
            </a:fld>
            <a:endParaRPr lang="en-CA"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3599323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DA66AF-B412-4CB8-A5FF-F43F7A621DF9}" type="datetime1">
              <a:rPr lang="en-CA" smtClean="0">
                <a:solidFill>
                  <a:prstClr val="black">
                    <a:tint val="75000"/>
                  </a:prstClr>
                </a:solidFill>
              </a:rPr>
              <a:pPr/>
              <a:t>22/03/2016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93757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A54F4F-EA18-4E8E-AABC-C81ACFB91DCA}" type="datetime1">
              <a:rPr lang="en-CA" smtClean="0">
                <a:solidFill>
                  <a:prstClr val="black">
                    <a:tint val="75000"/>
                  </a:prstClr>
                </a:solidFill>
              </a:rPr>
              <a:pPr/>
              <a:t>22/03/2016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56889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57B1-B4CE-4868-8592-92C285771DEA}" type="datetime1">
              <a:rPr lang="en-CA" smtClean="0">
                <a:solidFill>
                  <a:prstClr val="black">
                    <a:tint val="75000"/>
                  </a:prstClr>
                </a:solidFill>
              </a:rPr>
              <a:pPr/>
              <a:t>22/03/2016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507612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7BFC-02D1-4CCC-AA09-03DBB1ABDC12}"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447210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7660-F541-49B4-8060-6026A764F91F}"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39811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5674CA-E44A-4A8B-9078-B356B1142EA6}"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05508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36A59A-57C0-4A5A-95C9-996F89EF808A}"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74834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EC0B87-CADD-4BFD-9061-B62E7C541CD1}"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31067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0945760-D579-4927-9CFE-501BEE2DE49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70819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FDAB6-ABE1-434A-900E-E1E6C5A637D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880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7AC91-297D-4AA2-8E30-495015A46EA5}" type="datetime1">
              <a:rPr lang="en-CA" smtClean="0"/>
              <a:t>22/03/2016</a:t>
            </a:fld>
            <a:endParaRPr lang="en-CA" dirty="0"/>
          </a:p>
        </p:txBody>
      </p:sp>
      <p:sp>
        <p:nvSpPr>
          <p:cNvPr id="3" name="Footer Placeholder 2"/>
          <p:cNvSpPr>
            <a:spLocks noGrp="1"/>
          </p:cNvSpPr>
          <p:nvPr>
            <p:ph type="ftr" sz="quarter" idx="11"/>
          </p:nvPr>
        </p:nvSpPr>
        <p:spPr/>
        <p:txBody>
          <a:bodyPr/>
          <a:lstStyle/>
          <a:p>
            <a:r>
              <a:rPr lang="en-CA" smtClean="0"/>
              <a:t>Citations - Part 4 - Bibliography - Match 2016</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212253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E64C5E-1F38-4564-AE7B-9DDE3FE63090}"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46446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DA66AF-B412-4CB8-A5FF-F43F7A621DF9}" type="datetime1">
              <a:rPr lang="en-CA" smtClean="0">
                <a:solidFill>
                  <a:prstClr val="black">
                    <a:tint val="75000"/>
                  </a:prstClr>
                </a:solidFill>
              </a:rPr>
              <a:pPr/>
              <a:t>22/03/2016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0922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A54F4F-EA18-4E8E-AABC-C81ACFB91DCA}" type="datetime1">
              <a:rPr lang="en-CA" smtClean="0">
                <a:solidFill>
                  <a:prstClr val="black">
                    <a:tint val="75000"/>
                  </a:prstClr>
                </a:solidFill>
              </a:rPr>
              <a:pPr/>
              <a:t>22/03/2016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899518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57B1-B4CE-4868-8592-92C285771DEA}" type="datetime1">
              <a:rPr lang="en-CA" smtClean="0">
                <a:solidFill>
                  <a:prstClr val="black">
                    <a:tint val="75000"/>
                  </a:prstClr>
                </a:solidFill>
              </a:rPr>
              <a:pPr/>
              <a:t>22/03/2016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48550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7BFC-02D1-4CCC-AA09-03DBB1ABDC12}"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86889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7660-F541-49B4-8060-6026A764F91F}"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05547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5674CA-E44A-4A8B-9078-B356B1142EA6}"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3834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36A59A-57C0-4A5A-95C9-996F89EF808A}"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84952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EC0B87-CADD-4BFD-9061-B62E7C541CD1}"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308629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0945760-D579-4927-9CFE-501BEE2DE49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345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7919F-6F9F-4A0B-A8CC-16675AF8BD90}" type="datetime1">
              <a:rPr lang="en-CA" smtClean="0"/>
              <a:t>22/03/2016</a:t>
            </a:fld>
            <a:endParaRPr lang="en-CA" dirty="0"/>
          </a:p>
        </p:txBody>
      </p:sp>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sp>
        <p:nvSpPr>
          <p:cNvPr id="7" name="Slide Number Placeholder 6"/>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21953142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FDAB6-ABE1-434A-900E-E1E6C5A637D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221428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E64C5E-1F38-4564-AE7B-9DDE3FE63090}"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95966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DA66AF-B412-4CB8-A5FF-F43F7A621DF9}" type="datetime1">
              <a:rPr lang="en-CA" smtClean="0">
                <a:solidFill>
                  <a:prstClr val="black">
                    <a:tint val="75000"/>
                  </a:prstClr>
                </a:solidFill>
              </a:rPr>
              <a:pPr/>
              <a:t>22/03/2016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558217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A54F4F-EA18-4E8E-AABC-C81ACFB91DCA}" type="datetime1">
              <a:rPr lang="en-CA" smtClean="0">
                <a:solidFill>
                  <a:prstClr val="black">
                    <a:tint val="75000"/>
                  </a:prstClr>
                </a:solidFill>
              </a:rPr>
              <a:pPr/>
              <a:t>22/03/2016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38382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57B1-B4CE-4868-8592-92C285771DEA}" type="datetime1">
              <a:rPr lang="en-CA" smtClean="0">
                <a:solidFill>
                  <a:prstClr val="black">
                    <a:tint val="75000"/>
                  </a:prstClr>
                </a:solidFill>
              </a:rPr>
              <a:pPr/>
              <a:t>22/03/2016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726052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7BFC-02D1-4CCC-AA09-03DBB1ABDC12}"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422760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7660-F541-49B4-8060-6026A764F91F}"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29113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5674CA-E44A-4A8B-9078-B356B1142EA6}"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136639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36A59A-57C0-4A5A-95C9-996F89EF808A}"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41771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9EC0B87-CADD-4BFD-9061-B62E7C541CD1}"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4002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91AC6-EC92-4454-9028-C96B336DD4AA}" type="datetime1">
              <a:rPr lang="en-CA" smtClean="0"/>
              <a:t>22/03/2016</a:t>
            </a:fld>
            <a:endParaRPr lang="en-CA" dirty="0"/>
          </a:p>
        </p:txBody>
      </p:sp>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sp>
        <p:nvSpPr>
          <p:cNvPr id="7" name="Slide Number Placeholder 6"/>
          <p:cNvSpPr>
            <a:spLocks noGrp="1"/>
          </p:cNvSpPr>
          <p:nvPr>
            <p:ph type="sldNum" sz="quarter" idx="12"/>
          </p:nvPr>
        </p:nvSpPr>
        <p:spPr/>
        <p:txBody>
          <a:bodyPr/>
          <a:lstStyle/>
          <a:p>
            <a:fld id="{BB53CE37-3A70-437E-B626-687899E956FF}" type="slidenum">
              <a:rPr lang="en-CA" smtClean="0"/>
              <a:t>‹#›</a:t>
            </a:fld>
            <a:endParaRPr lang="en-CA" dirty="0"/>
          </a:p>
        </p:txBody>
      </p:sp>
    </p:spTree>
    <p:extLst>
      <p:ext uri="{BB962C8B-B14F-4D97-AF65-F5344CB8AC3E}">
        <p14:creationId xmlns:p14="http://schemas.microsoft.com/office/powerpoint/2010/main" val="3057681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0945760-D579-4927-9CFE-501BEE2DE49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64015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FDAB6-ABE1-434A-900E-E1E6C5A637D7}"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491046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E64C5E-1F38-4564-AE7B-9DDE3FE63090}"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85780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DDA66AF-B412-4CB8-A5FF-F43F7A621DF9}" type="datetime1">
              <a:rPr lang="en-CA" smtClean="0">
                <a:solidFill>
                  <a:prstClr val="black">
                    <a:tint val="75000"/>
                  </a:prstClr>
                </a:solidFill>
              </a:rPr>
              <a:pPr/>
              <a:t>22/03/2016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68980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4A54F4F-EA18-4E8E-AABC-C81ACFB91DCA}" type="datetime1">
              <a:rPr lang="en-CA" smtClean="0">
                <a:solidFill>
                  <a:prstClr val="black">
                    <a:tint val="75000"/>
                  </a:prstClr>
                </a:solidFill>
              </a:rPr>
              <a:pPr/>
              <a:t>22/03/2016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250855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57B1-B4CE-4868-8592-92C285771DEA}" type="datetime1">
              <a:rPr lang="en-CA" smtClean="0">
                <a:solidFill>
                  <a:prstClr val="black">
                    <a:tint val="75000"/>
                  </a:prstClr>
                </a:solidFill>
              </a:rPr>
              <a:pPr/>
              <a:t>22/03/2016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40144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B7BFC-02D1-4CCC-AA09-03DBB1ABDC12}"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167853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7660-F541-49B4-8060-6026A764F91F}" type="datetime1">
              <a:rPr lang="en-CA" smtClean="0">
                <a:solidFill>
                  <a:prstClr val="black">
                    <a:tint val="75000"/>
                  </a:prstClr>
                </a:solidFill>
              </a:rPr>
              <a:pPr/>
              <a:t>22/03/2016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23604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5674CA-E44A-4A8B-9078-B356B1142EA6}"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48468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836A59A-57C0-4A5A-95C9-996F89EF808A}"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5689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227D4-07F2-4958-A0B7-712C034002B3}" type="datetime1">
              <a:rPr lang="en-CA" smtClean="0"/>
              <a:t>22/03/2016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Citations - Part 4 - Bibliography - Match 2016</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t>‹#›</a:t>
            </a:fld>
            <a:endParaRPr lang="en-CA" dirty="0"/>
          </a:p>
        </p:txBody>
      </p:sp>
    </p:spTree>
    <p:extLst>
      <p:ext uri="{BB962C8B-B14F-4D97-AF65-F5344CB8AC3E}">
        <p14:creationId xmlns:p14="http://schemas.microsoft.com/office/powerpoint/2010/main" val="117318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0CE7-7C90-48A9-865D-42923EB4006D}"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74617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0CE7-7C90-48A9-865D-42923EB4006D}"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9134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0CE7-7C90-48A9-865D-42923EB4006D}"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094913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0CE7-7C90-48A9-865D-42923EB4006D}"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514220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0CE7-7C90-48A9-865D-42923EB4006D}"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37455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0CE7-7C90-48A9-865D-42923EB4006D}"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630105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0CE7-7C90-48A9-865D-42923EB4006D}"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796379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F0CE7-7C90-48A9-865D-42923EB4006D}" type="datetime1">
              <a:rPr lang="en-CA" smtClean="0">
                <a:solidFill>
                  <a:prstClr val="black">
                    <a:tint val="75000"/>
                  </a:prstClr>
                </a:solidFill>
              </a:rPr>
              <a:pPr/>
              <a:t>22/03/2016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3CE37-3A70-437E-B626-687899E956F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955955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researchguide.com/11guid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n.wikipedia.org/wiki/Tertiary_sour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eachthought.com/technology/100-search-engines-for-academic-researc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oursebuilder.withgoogle.com/sample/previe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d.ted.com/on/r1rfAPV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hefreedictionary.com/totalitarian" TargetMode="External"/><Relationship Id="rId2" Type="http://schemas.openxmlformats.org/officeDocument/2006/relationships/hyperlink" Target="http://dictionary.reference.com/browse/totalitarianism" TargetMode="External"/><Relationship Id="rId1" Type="http://schemas.openxmlformats.org/officeDocument/2006/relationships/slideLayout" Target="../slideLayouts/slideLayout2.xml"/><Relationship Id="rId5" Type="http://schemas.openxmlformats.org/officeDocument/2006/relationships/hyperlink" Target="https://en.wikipedia.org/wiki/Nationalism" TargetMode="External"/><Relationship Id="rId4" Type="http://schemas.openxmlformats.org/officeDocument/2006/relationships/hyperlink" Target="http://www.thecanadianencyclopedia.ca/en/article/nationalis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quia.com/pages/cpocock/page6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en.wikipedia.org/wiki/Totalitarianis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ndex.php?title=Special:Cite&amp;page=Totalitarianism&amp;id=47478529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thecanadianencyclopedia.ca/en/article/socialis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historyplace.com/worldwar2/riseofhitler/dictator.ht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owl.english.purdue.edu/owl/resource/747/02/"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496944" cy="3960440"/>
          </a:xfrm>
        </p:spPr>
        <p:txBody>
          <a:bodyPr>
            <a:normAutofit/>
          </a:bodyPr>
          <a:lstStyle/>
          <a:p>
            <a:r>
              <a:rPr lang="en-CA" sz="3600" b="1" i="1" u="sng" spc="770" dirty="0">
                <a:solidFill>
                  <a:srgbClr val="FF0000"/>
                </a:solidFill>
                <a:latin typeface="Goudy Stout" panose="0202090407030B020401" pitchFamily="18" charset="0"/>
              </a:rPr>
              <a:t>Part </a:t>
            </a:r>
            <a:r>
              <a:rPr lang="en-CA" sz="3600" b="1" i="1" u="sng" spc="770" dirty="0" smtClean="0">
                <a:solidFill>
                  <a:srgbClr val="FF0000"/>
                </a:solidFill>
                <a:latin typeface="Goudy Stout" panose="0202090407030B020401" pitchFamily="18" charset="0"/>
              </a:rPr>
              <a:t>four</a:t>
            </a:r>
            <a:r>
              <a:rPr lang="en-CA" sz="1600" b="1" i="1" u="sng" spc="770" dirty="0">
                <a:solidFill>
                  <a:srgbClr val="FF0000"/>
                </a:solidFill>
                <a:latin typeface="Goudy Stout" panose="0202090407030B020401" pitchFamily="18" charset="0"/>
              </a:rPr>
              <a:t/>
            </a:r>
            <a:br>
              <a:rPr lang="en-CA" sz="1600" b="1" i="1" u="sng" spc="770" dirty="0">
                <a:solidFill>
                  <a:srgbClr val="FF0000"/>
                </a:solidFill>
                <a:latin typeface="Goudy Stout" panose="0202090407030B020401" pitchFamily="18" charset="0"/>
              </a:rPr>
            </a:br>
            <a:r>
              <a:rPr lang="en-CA" dirty="0">
                <a:solidFill>
                  <a:srgbClr val="FF0000"/>
                </a:solidFill>
              </a:rPr>
              <a:t/>
            </a:r>
            <a:br>
              <a:rPr lang="en-CA" dirty="0">
                <a:solidFill>
                  <a:srgbClr val="FF0000"/>
                </a:solidFill>
              </a:rPr>
            </a:br>
            <a:r>
              <a:rPr lang="en-CA" dirty="0">
                <a:solidFill>
                  <a:srgbClr val="FF0000"/>
                </a:solidFill>
              </a:rPr>
              <a:t>THE WRITING </a:t>
            </a:r>
            <a:r>
              <a:rPr lang="en-CA" dirty="0" smtClean="0">
                <a:solidFill>
                  <a:srgbClr val="FF0000"/>
                </a:solidFill>
              </a:rPr>
              <a:t>PROCESS</a:t>
            </a:r>
            <a:br>
              <a:rPr lang="en-CA" dirty="0" smtClean="0">
                <a:solidFill>
                  <a:srgbClr val="FF0000"/>
                </a:solidFill>
              </a:rPr>
            </a:br>
            <a:r>
              <a:rPr lang="en-CA" dirty="0">
                <a:solidFill>
                  <a:srgbClr val="FF0000"/>
                </a:solidFill>
              </a:rPr>
              <a:t/>
            </a:r>
            <a:br>
              <a:rPr lang="en-CA" dirty="0">
                <a:solidFill>
                  <a:srgbClr val="FF0000"/>
                </a:solidFill>
              </a:rPr>
            </a:br>
            <a:r>
              <a:rPr lang="en-CA" dirty="0" smtClean="0">
                <a:solidFill>
                  <a:srgbClr val="FF0000"/>
                </a:solidFill>
              </a:rPr>
              <a:t>References </a:t>
            </a:r>
            <a:r>
              <a:rPr lang="en-CA" smtClean="0">
                <a:solidFill>
                  <a:srgbClr val="FF0000"/>
                </a:solidFill>
              </a:rPr>
              <a:t>and Citations </a:t>
            </a:r>
            <a:endParaRPr lang="en-CA" sz="3600" dirty="0"/>
          </a:p>
        </p:txBody>
      </p:sp>
      <p:sp>
        <p:nvSpPr>
          <p:cNvPr id="3" name="Subtitle 2"/>
          <p:cNvSpPr>
            <a:spLocks noGrp="1"/>
          </p:cNvSpPr>
          <p:nvPr>
            <p:ph type="subTitle" idx="1"/>
          </p:nvPr>
        </p:nvSpPr>
        <p:spPr>
          <a:xfrm>
            <a:off x="1115616" y="4221088"/>
            <a:ext cx="6840760" cy="1921768"/>
          </a:xfrm>
        </p:spPr>
        <p:txBody>
          <a:bodyPr>
            <a:normAutofit/>
          </a:bodyPr>
          <a:lstStyle/>
          <a:p>
            <a:endParaRPr lang="en-CA" dirty="0" smtClean="0">
              <a:solidFill>
                <a:schemeClr val="tx1"/>
              </a:solidFill>
            </a:endParaRPr>
          </a:p>
          <a:p>
            <a:r>
              <a:rPr lang="en-CA" b="1" i="1" dirty="0" smtClean="0">
                <a:solidFill>
                  <a:srgbClr val="FF0000"/>
                </a:solidFill>
              </a:rPr>
              <a:t>BIBLIOGRAPHIES</a:t>
            </a:r>
          </a:p>
        </p:txBody>
      </p:sp>
      <p:sp>
        <p:nvSpPr>
          <p:cNvPr id="4" name="Slide Number Placeholder 3"/>
          <p:cNvSpPr>
            <a:spLocks noGrp="1"/>
          </p:cNvSpPr>
          <p:nvPr>
            <p:ph type="sldNum" sz="quarter" idx="12"/>
          </p:nvPr>
        </p:nvSpPr>
        <p:spPr/>
        <p:txBody>
          <a:bodyPr/>
          <a:lstStyle/>
          <a:p>
            <a:fld id="{BB53CE37-3A70-437E-B626-687899E956FF}" type="slidenum">
              <a:rPr lang="en-CA" smtClean="0"/>
              <a:t>1</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69343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fontScale="90000"/>
          </a:bodyPr>
          <a:lstStyle/>
          <a:p>
            <a:r>
              <a:rPr lang="en-US" dirty="0" smtClean="0"/>
              <a:t>Basic Information for </a:t>
            </a:r>
            <a:r>
              <a:rPr lang="en-US" dirty="0" smtClean="0">
                <a:solidFill>
                  <a:srgbClr val="FF0000"/>
                </a:solidFill>
              </a:rPr>
              <a:t>Print</a:t>
            </a:r>
            <a:r>
              <a:rPr lang="en-US" dirty="0" smtClean="0"/>
              <a:t> Citations</a:t>
            </a:r>
            <a:endParaRPr lang="en-US" dirty="0"/>
          </a:p>
        </p:txBody>
      </p:sp>
      <p:sp>
        <p:nvSpPr>
          <p:cNvPr id="3" name="Content Placeholder 2"/>
          <p:cNvSpPr>
            <a:spLocks noGrp="1"/>
          </p:cNvSpPr>
          <p:nvPr>
            <p:ph idx="1"/>
          </p:nvPr>
        </p:nvSpPr>
        <p:spPr>
          <a:xfrm>
            <a:off x="457200" y="1052736"/>
            <a:ext cx="8229600" cy="5328592"/>
          </a:xfrm>
        </p:spPr>
        <p:txBody>
          <a:bodyPr>
            <a:normAutofit fontScale="40000" lnSpcReduction="20000"/>
          </a:bodyPr>
          <a:lstStyle/>
          <a:p>
            <a:pPr marL="0" indent="0" algn="ctr">
              <a:buNone/>
            </a:pPr>
            <a:r>
              <a:rPr lang="en-US" sz="5500" b="1" dirty="0"/>
              <a:t>WHAT MUST BE INCLUDED IN A BIBLIOGRAPHY</a:t>
            </a:r>
            <a:r>
              <a:rPr lang="en-US" sz="5500" b="1" dirty="0" smtClean="0"/>
              <a:t>?</a:t>
            </a:r>
          </a:p>
          <a:p>
            <a:pPr marL="457200" lvl="1" indent="0" algn="ctr">
              <a:buNone/>
            </a:pPr>
            <a:r>
              <a:rPr lang="en-US" sz="5100" b="1" dirty="0" smtClean="0">
                <a:solidFill>
                  <a:srgbClr val="FF0000"/>
                </a:solidFill>
              </a:rPr>
              <a:t>This is what you look for:</a:t>
            </a:r>
          </a:p>
          <a:p>
            <a:pPr marL="457200" lvl="1" indent="0">
              <a:buNone/>
            </a:pPr>
            <a:endParaRPr lang="en-US" sz="3400" b="1" dirty="0"/>
          </a:p>
          <a:p>
            <a:pPr>
              <a:buFont typeface="Arial"/>
              <a:buChar char="•"/>
            </a:pPr>
            <a:r>
              <a:rPr lang="en-US" sz="5100" dirty="0">
                <a:hlinkClick r:id="rId2"/>
              </a:rPr>
              <a:t>AUTHOR</a:t>
            </a:r>
            <a:endParaRPr lang="en-US" sz="5100" dirty="0"/>
          </a:p>
          <a:p>
            <a:pPr>
              <a:buFont typeface="Arial"/>
              <a:buChar char="•"/>
            </a:pPr>
            <a:r>
              <a:rPr lang="en-US" sz="5100" dirty="0">
                <a:hlinkClick r:id="rId2"/>
              </a:rPr>
              <a:t>TITLE</a:t>
            </a:r>
            <a:endParaRPr lang="en-US" sz="5100" dirty="0"/>
          </a:p>
          <a:p>
            <a:pPr>
              <a:buFont typeface="Arial"/>
              <a:buChar char="•"/>
            </a:pPr>
            <a:r>
              <a:rPr lang="en-US" sz="5100" dirty="0">
                <a:hlinkClick r:id="rId2"/>
              </a:rPr>
              <a:t>PLACE OF PUBLICATION</a:t>
            </a:r>
            <a:endParaRPr lang="en-US" sz="5100" dirty="0"/>
          </a:p>
          <a:p>
            <a:pPr>
              <a:buFont typeface="Arial"/>
              <a:buChar char="•"/>
            </a:pPr>
            <a:r>
              <a:rPr lang="en-US" sz="5100" dirty="0">
                <a:hlinkClick r:id="rId2"/>
              </a:rPr>
              <a:t>PUBLISHER</a:t>
            </a:r>
            <a:endParaRPr lang="en-US" sz="5100" dirty="0"/>
          </a:p>
          <a:p>
            <a:pPr>
              <a:buFont typeface="Arial"/>
              <a:buChar char="•"/>
            </a:pPr>
            <a:r>
              <a:rPr lang="en-US" sz="5100" dirty="0">
                <a:hlinkClick r:id="rId2"/>
              </a:rPr>
              <a:t>DATE OF PUBLICATION</a:t>
            </a:r>
            <a:endParaRPr lang="en-US" sz="5100" dirty="0"/>
          </a:p>
          <a:p>
            <a:pPr>
              <a:buFont typeface="Arial"/>
              <a:buChar char="•"/>
            </a:pPr>
            <a:r>
              <a:rPr lang="en-US" sz="5100" dirty="0">
                <a:hlinkClick r:id="rId2"/>
              </a:rPr>
              <a:t>PAGE NUMBER(S)</a:t>
            </a:r>
            <a:r>
              <a:rPr lang="en-US" sz="5100" dirty="0"/>
              <a:t> </a:t>
            </a:r>
            <a:endParaRPr lang="en-US" sz="5100" dirty="0" smtClean="0"/>
          </a:p>
          <a:p>
            <a:pPr lvl="1">
              <a:buFont typeface="Arial"/>
              <a:buChar char="•"/>
            </a:pPr>
            <a:r>
              <a:rPr lang="en-US" sz="5100" dirty="0" smtClean="0"/>
              <a:t>(</a:t>
            </a:r>
            <a:r>
              <a:rPr lang="en-US" sz="5100" dirty="0"/>
              <a:t>For articles from magazines, journals, periodicals, newspapers, encyclopedias, or in anthologies</a:t>
            </a:r>
            <a:r>
              <a:rPr lang="en-US" sz="5100" dirty="0" smtClean="0"/>
              <a:t>).</a:t>
            </a:r>
          </a:p>
          <a:p>
            <a:pPr lvl="1">
              <a:buFont typeface="Arial"/>
              <a:buChar char="•"/>
            </a:pPr>
            <a:r>
              <a:rPr lang="en-CA" sz="5100" dirty="0" smtClean="0"/>
              <a:t>(Page numbers are not included for books in your bibliography.  There are included in your footnotes.)</a:t>
            </a:r>
            <a:endParaRPr lang="en-US" sz="5100" dirty="0" smtClean="0"/>
          </a:p>
          <a:p>
            <a:pPr>
              <a:buFont typeface="Arial"/>
              <a:buChar char="•"/>
            </a:pPr>
            <a:r>
              <a:rPr lang="en-US" sz="5900" dirty="0" smtClean="0"/>
              <a:t>It is not always easy to find all of the information but it is your task to find it,  We will look at some of the ways to find the information.</a:t>
            </a:r>
            <a:endParaRPr lang="en-US" sz="5900" dirty="0"/>
          </a:p>
        </p:txBody>
      </p:sp>
      <p:sp>
        <p:nvSpPr>
          <p:cNvPr id="4" name="Slide Number Placeholder 3"/>
          <p:cNvSpPr>
            <a:spLocks noGrp="1"/>
          </p:cNvSpPr>
          <p:nvPr>
            <p:ph type="sldNum" sz="quarter" idx="12"/>
          </p:nvPr>
        </p:nvSpPr>
        <p:spPr/>
        <p:txBody>
          <a:bodyPr/>
          <a:lstStyle/>
          <a:p>
            <a:fld id="{BB53CE37-3A70-437E-B626-687899E956FF}" type="slidenum">
              <a:rPr lang="en-CA" smtClean="0"/>
              <a:t>10</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131819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US" dirty="0" smtClean="0"/>
              <a:t>To Cite an </a:t>
            </a:r>
            <a:r>
              <a:rPr lang="en-US" dirty="0" smtClean="0">
                <a:solidFill>
                  <a:srgbClr val="FF0000"/>
                </a:solidFill>
              </a:rPr>
              <a:t>Electronic</a:t>
            </a:r>
            <a:r>
              <a:rPr lang="en-US" dirty="0" smtClean="0"/>
              <a:t> Source</a:t>
            </a:r>
            <a:endParaRPr lang="en-US" dirty="0"/>
          </a:p>
        </p:txBody>
      </p:sp>
      <p:sp>
        <p:nvSpPr>
          <p:cNvPr id="3" name="Content Placeholder 2"/>
          <p:cNvSpPr>
            <a:spLocks noGrp="1"/>
          </p:cNvSpPr>
          <p:nvPr>
            <p:ph idx="1"/>
          </p:nvPr>
        </p:nvSpPr>
        <p:spPr>
          <a:xfrm>
            <a:off x="457200" y="1052736"/>
            <a:ext cx="8229600" cy="5328592"/>
          </a:xfrm>
        </p:spPr>
        <p:txBody>
          <a:bodyPr>
            <a:normAutofit fontScale="92500"/>
          </a:bodyPr>
          <a:lstStyle/>
          <a:p>
            <a:r>
              <a:rPr lang="en-US" dirty="0" smtClean="0"/>
              <a:t>Collect as much of the following </a:t>
            </a:r>
            <a:r>
              <a:rPr lang="en-US" dirty="0" smtClean="0">
                <a:solidFill>
                  <a:srgbClr val="FF0000"/>
                </a:solidFill>
              </a:rPr>
              <a:t>as is available</a:t>
            </a:r>
          </a:p>
          <a:p>
            <a:pPr marL="457200" lvl="1" indent="0">
              <a:buNone/>
            </a:pPr>
            <a:r>
              <a:rPr lang="en-US" sz="3200" dirty="0"/>
              <a:t>1. Author or editor's last name, then first name. </a:t>
            </a:r>
          </a:p>
          <a:p>
            <a:pPr marL="457200" lvl="1" indent="0">
              <a:buNone/>
            </a:pPr>
            <a:r>
              <a:rPr lang="en-US" sz="3200" dirty="0"/>
              <a:t>2. Title of the article in quotation marks. </a:t>
            </a:r>
          </a:p>
          <a:p>
            <a:pPr marL="457200" lvl="1" indent="0">
              <a:buNone/>
            </a:pPr>
            <a:r>
              <a:rPr lang="en-US" sz="3200" dirty="0"/>
              <a:t>3. Web site name, </a:t>
            </a:r>
            <a:r>
              <a:rPr lang="en-US" sz="3200" dirty="0" smtClean="0"/>
              <a:t>italicized – if you are creating the citation. </a:t>
            </a:r>
            <a:r>
              <a:rPr lang="en-US" sz="3200" dirty="0"/>
              <a:t>(Underlining is no longer used.)</a:t>
            </a:r>
          </a:p>
          <a:p>
            <a:pPr marL="457200" lvl="1" indent="0">
              <a:buNone/>
            </a:pPr>
            <a:r>
              <a:rPr lang="en-US" sz="3200" dirty="0"/>
              <a:t>4. Edition or version number. </a:t>
            </a:r>
          </a:p>
          <a:p>
            <a:pPr marL="457200" lvl="1" indent="0">
              <a:buNone/>
            </a:pPr>
            <a:r>
              <a:rPr lang="en-US" sz="3200" dirty="0"/>
              <a:t>5. Web site owner or sponsor if available. </a:t>
            </a:r>
          </a:p>
          <a:p>
            <a:pPr marL="457200" lvl="1" indent="0">
              <a:buNone/>
            </a:pPr>
            <a:r>
              <a:rPr lang="en-US" sz="3200" dirty="0"/>
              <a:t>6. Date of publication (DD MM YYYY as in 15 June 2009). If a publication date is not </a:t>
            </a:r>
          </a:p>
          <a:p>
            <a:pPr lvl="1"/>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11</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67809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US" dirty="0"/>
              <a:t>Information Needed for a Citation</a:t>
            </a:r>
          </a:p>
        </p:txBody>
      </p:sp>
      <p:sp>
        <p:nvSpPr>
          <p:cNvPr id="3" name="Content Placeholder 2"/>
          <p:cNvSpPr>
            <a:spLocks noGrp="1"/>
          </p:cNvSpPr>
          <p:nvPr>
            <p:ph idx="1"/>
          </p:nvPr>
        </p:nvSpPr>
        <p:spPr>
          <a:xfrm>
            <a:off x="457200" y="836712"/>
            <a:ext cx="8229600" cy="5544616"/>
          </a:xfrm>
        </p:spPr>
        <p:txBody>
          <a:bodyPr>
            <a:noAutofit/>
          </a:bodyPr>
          <a:lstStyle/>
          <a:p>
            <a:pPr marL="0" indent="0">
              <a:buNone/>
            </a:pPr>
            <a:r>
              <a:rPr lang="en-US" sz="3000" dirty="0" smtClean="0"/>
              <a:t>	</a:t>
            </a:r>
            <a:r>
              <a:rPr lang="en-US" sz="2800" dirty="0" smtClean="0"/>
              <a:t>available</a:t>
            </a:r>
            <a:r>
              <a:rPr lang="en-US" sz="2800" dirty="0"/>
              <a:t>, use </a:t>
            </a:r>
            <a:r>
              <a:rPr lang="en-US" sz="2800" dirty="0" err="1"/>
              <a:t>n.d.</a:t>
            </a:r>
            <a:r>
              <a:rPr lang="en-US" sz="2800" dirty="0"/>
              <a:t> for "no date." </a:t>
            </a:r>
            <a:r>
              <a:rPr lang="en-US" sz="2800" dirty="0" smtClean="0"/>
              <a:t> </a:t>
            </a:r>
            <a:r>
              <a:rPr lang="en-US" sz="2800" dirty="0" smtClean="0">
                <a:solidFill>
                  <a:srgbClr val="FF0000"/>
                </a:solidFill>
              </a:rPr>
              <a:t>This is not to 	be used as a copout.  </a:t>
            </a:r>
            <a:r>
              <a:rPr lang="en-US" sz="2800" dirty="0" smtClean="0"/>
              <a:t>If the date can be found, 	find it.</a:t>
            </a:r>
            <a:endParaRPr lang="en-US" sz="2800" dirty="0"/>
          </a:p>
          <a:p>
            <a:pPr marL="457200" lvl="1" indent="0">
              <a:buNone/>
            </a:pPr>
            <a:r>
              <a:rPr lang="en-US" dirty="0" smtClean="0"/>
              <a:t>7</a:t>
            </a:r>
            <a:r>
              <a:rPr lang="en-US" dirty="0"/>
              <a:t>. The word Web and a period to indicate the publication medium</a:t>
            </a:r>
            <a:r>
              <a:rPr lang="en-US" dirty="0" smtClean="0"/>
              <a:t>.  There are many other forms as well – don’t ignore other sources.</a:t>
            </a:r>
            <a:endParaRPr lang="en-US" dirty="0"/>
          </a:p>
          <a:p>
            <a:pPr marL="457200" lvl="1" indent="0">
              <a:buNone/>
            </a:pPr>
            <a:r>
              <a:rPr lang="en-US" dirty="0"/>
              <a:t>8. The date you accessed the site and a period. </a:t>
            </a:r>
          </a:p>
          <a:p>
            <a:pPr marL="457200" lvl="1" indent="0">
              <a:buNone/>
            </a:pPr>
            <a:r>
              <a:rPr lang="en-US" dirty="0"/>
              <a:t>9. </a:t>
            </a:r>
            <a:r>
              <a:rPr lang="en-US" dirty="0" smtClean="0">
                <a:solidFill>
                  <a:srgbClr val="FF0000"/>
                </a:solidFill>
              </a:rPr>
              <a:t>Include </a:t>
            </a:r>
            <a:r>
              <a:rPr lang="en-US" dirty="0">
                <a:solidFill>
                  <a:srgbClr val="FF0000"/>
                </a:solidFill>
              </a:rPr>
              <a:t>the URL </a:t>
            </a:r>
            <a:r>
              <a:rPr lang="en-US" dirty="0"/>
              <a:t>(uniform resource locator--that is, </a:t>
            </a:r>
            <a:r>
              <a:rPr lang="en-US" dirty="0" smtClean="0"/>
              <a:t>the Web </a:t>
            </a:r>
            <a:r>
              <a:rPr lang="en-US" dirty="0"/>
              <a:t>address) of the document &lt;in angle brackets&gt; followed by a period</a:t>
            </a:r>
            <a:r>
              <a:rPr lang="en-US" dirty="0" smtClean="0"/>
              <a:t>.</a:t>
            </a:r>
          </a:p>
          <a:p>
            <a:pPr marL="457200" lvl="1" indent="0">
              <a:buNone/>
            </a:pPr>
            <a:r>
              <a:rPr lang="en-US" dirty="0"/>
              <a:t>	</a:t>
            </a:r>
            <a:r>
              <a:rPr lang="en-US" dirty="0" smtClean="0"/>
              <a:t>The MLA Guidebook will indicate that the URL is not required.  </a:t>
            </a:r>
            <a:r>
              <a:rPr lang="en-US" dirty="0" smtClean="0">
                <a:solidFill>
                  <a:srgbClr val="FF0000"/>
                </a:solidFill>
              </a:rPr>
              <a:t>It is.</a:t>
            </a:r>
          </a:p>
        </p:txBody>
      </p:sp>
      <p:sp>
        <p:nvSpPr>
          <p:cNvPr id="4" name="Slide Number Placeholder 3"/>
          <p:cNvSpPr>
            <a:spLocks noGrp="1"/>
          </p:cNvSpPr>
          <p:nvPr>
            <p:ph type="sldNum" sz="quarter" idx="12"/>
          </p:nvPr>
        </p:nvSpPr>
        <p:spPr/>
        <p:txBody>
          <a:bodyPr/>
          <a:lstStyle/>
          <a:p>
            <a:fld id="{BB53CE37-3A70-437E-B626-687899E956FF}" type="slidenum">
              <a:rPr lang="en-CA" smtClean="0"/>
              <a:t>12</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443543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Needed for a Citation</a:t>
            </a:r>
          </a:p>
        </p:txBody>
      </p:sp>
      <p:sp>
        <p:nvSpPr>
          <p:cNvPr id="3" name="Content Placeholder 2"/>
          <p:cNvSpPr>
            <a:spLocks noGrp="1"/>
          </p:cNvSpPr>
          <p:nvPr>
            <p:ph idx="1"/>
          </p:nvPr>
        </p:nvSpPr>
        <p:spPr/>
        <p:txBody>
          <a:bodyPr>
            <a:normAutofit fontScale="92500" lnSpcReduction="20000"/>
          </a:bodyPr>
          <a:lstStyle/>
          <a:p>
            <a:r>
              <a:rPr lang="en-US" dirty="0" smtClean="0"/>
              <a:t>Frequently you will not find or be able to find all of this information.</a:t>
            </a:r>
          </a:p>
          <a:p>
            <a:pPr lvl="1"/>
            <a:r>
              <a:rPr lang="en-US" dirty="0" smtClean="0"/>
              <a:t>Some of it is just not provided on some sites</a:t>
            </a:r>
          </a:p>
          <a:p>
            <a:pPr lvl="1"/>
            <a:r>
              <a:rPr lang="en-US" dirty="0" smtClean="0">
                <a:solidFill>
                  <a:srgbClr val="FF0000"/>
                </a:solidFill>
              </a:rPr>
              <a:t>Before you leave it out, be certain that it isn’t available.  You may need to trace through links to other sites or search online for the missing info.</a:t>
            </a:r>
          </a:p>
          <a:p>
            <a:r>
              <a:rPr lang="en-US" dirty="0" smtClean="0"/>
              <a:t>Two common problems are:</a:t>
            </a:r>
          </a:p>
          <a:p>
            <a:pPr lvl="1"/>
            <a:r>
              <a:rPr lang="en-US" dirty="0" smtClean="0"/>
              <a:t>No article date (use </a:t>
            </a:r>
            <a:r>
              <a:rPr lang="en-US" dirty="0" err="1" smtClean="0"/>
              <a:t>n.d.</a:t>
            </a:r>
            <a:r>
              <a:rPr lang="en-US" dirty="0" smtClean="0"/>
              <a:t>), or</a:t>
            </a:r>
          </a:p>
          <a:p>
            <a:pPr lvl="1"/>
            <a:r>
              <a:rPr lang="en-US" dirty="0" smtClean="0"/>
              <a:t>When the date is automatically updated to “today’s date” (the date on which you view it)</a:t>
            </a:r>
          </a:p>
          <a:p>
            <a:pPr lvl="2"/>
            <a:r>
              <a:rPr lang="en-US" dirty="0" smtClean="0"/>
              <a:t>If the date is in question put a question mark in brackets behind the date (?) but that is a questionable practice.</a:t>
            </a:r>
          </a:p>
          <a:p>
            <a:pPr lvl="1"/>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13</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757461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What </a:t>
            </a:r>
            <a:r>
              <a:rPr lang="en-US" smtClean="0"/>
              <a:t>Goes Where in </a:t>
            </a:r>
            <a:r>
              <a:rPr lang="en-US" dirty="0" smtClean="0"/>
              <a:t>the Citation?</a:t>
            </a:r>
            <a:endParaRPr lang="en-US" dirty="0"/>
          </a:p>
        </p:txBody>
      </p:sp>
      <p:sp>
        <p:nvSpPr>
          <p:cNvPr id="3" name="Content Placeholder 2"/>
          <p:cNvSpPr>
            <a:spLocks noGrp="1"/>
          </p:cNvSpPr>
          <p:nvPr>
            <p:ph idx="1"/>
          </p:nvPr>
        </p:nvSpPr>
        <p:spPr>
          <a:xfrm>
            <a:off x="457200" y="980728"/>
            <a:ext cx="8229600" cy="5472608"/>
          </a:xfrm>
        </p:spPr>
        <p:txBody>
          <a:bodyPr>
            <a:normAutofit fontScale="92500" lnSpcReduction="10000"/>
          </a:bodyPr>
          <a:lstStyle/>
          <a:p>
            <a:r>
              <a:rPr lang="en-US" dirty="0" smtClean="0"/>
              <a:t>The rules for citations are changing regularly.  There is only one correct way (but it changes constantly) to write citations.  What is it?</a:t>
            </a:r>
          </a:p>
          <a:p>
            <a:r>
              <a:rPr lang="en-US" dirty="0" smtClean="0"/>
              <a:t>Some standard formats include:</a:t>
            </a:r>
          </a:p>
          <a:p>
            <a:r>
              <a:rPr lang="en-US" dirty="0" smtClean="0"/>
              <a:t>For example - For a book – single author</a:t>
            </a:r>
          </a:p>
          <a:p>
            <a:pPr marL="0" lvl="0" indent="0">
              <a:buNone/>
            </a:pPr>
            <a:r>
              <a:rPr lang="en-US" dirty="0">
                <a:solidFill>
                  <a:srgbClr val="C00000"/>
                </a:solidFill>
              </a:rPr>
              <a:t>Author. </a:t>
            </a:r>
            <a:r>
              <a:rPr lang="en-US" i="1" dirty="0">
                <a:solidFill>
                  <a:srgbClr val="C00000"/>
                </a:solidFill>
              </a:rPr>
              <a:t>Title: Subtitle. </a:t>
            </a:r>
            <a:r>
              <a:rPr lang="en-US" dirty="0">
                <a:solidFill>
                  <a:srgbClr val="C00000"/>
                </a:solidFill>
              </a:rPr>
              <a:t>City or Town: Publisher, 	Year </a:t>
            </a:r>
            <a:r>
              <a:rPr lang="en-US" dirty="0" smtClean="0">
                <a:solidFill>
                  <a:srgbClr val="C00000"/>
                </a:solidFill>
              </a:rPr>
              <a:t>	of </a:t>
            </a:r>
            <a:r>
              <a:rPr lang="en-US" dirty="0">
                <a:solidFill>
                  <a:srgbClr val="C00000"/>
                </a:solidFill>
              </a:rPr>
              <a:t>Publication. </a:t>
            </a:r>
            <a:r>
              <a:rPr lang="en-US" dirty="0" smtClean="0">
                <a:solidFill>
                  <a:srgbClr val="C00000"/>
                </a:solidFill>
              </a:rPr>
              <a:t>Print.</a:t>
            </a:r>
            <a:endParaRPr lang="en-US" dirty="0" smtClean="0"/>
          </a:p>
          <a:p>
            <a:r>
              <a:rPr lang="en-US" dirty="0" smtClean="0"/>
              <a:t>For an Internet site article:</a:t>
            </a:r>
          </a:p>
          <a:p>
            <a:pPr marL="0" indent="0">
              <a:buNone/>
            </a:pPr>
            <a:r>
              <a:rPr lang="en-US" dirty="0" smtClean="0">
                <a:solidFill>
                  <a:srgbClr val="FF0000"/>
                </a:solidFill>
              </a:rPr>
              <a:t>Author’s Name. Title of Document. </a:t>
            </a:r>
            <a:r>
              <a:rPr lang="en-US" i="1" dirty="0" smtClean="0">
                <a:solidFill>
                  <a:srgbClr val="FF0000"/>
                </a:solidFill>
              </a:rPr>
              <a:t>Title of Web 	Page</a:t>
            </a:r>
            <a:r>
              <a:rPr lang="en-US" dirty="0" smtClean="0">
                <a:solidFill>
                  <a:srgbClr val="FF0000"/>
                </a:solidFill>
              </a:rPr>
              <a:t>. Title of Organization or Website. </a:t>
            </a:r>
            <a:r>
              <a:rPr lang="en-US" dirty="0">
                <a:solidFill>
                  <a:srgbClr val="FF0000"/>
                </a:solidFill>
              </a:rPr>
              <a:t>Date </a:t>
            </a:r>
            <a:r>
              <a:rPr lang="en-US" dirty="0" smtClean="0">
                <a:solidFill>
                  <a:srgbClr val="FF0000"/>
                </a:solidFill>
              </a:rPr>
              <a:t>	Last </a:t>
            </a:r>
            <a:r>
              <a:rPr lang="en-US" dirty="0">
                <a:solidFill>
                  <a:srgbClr val="FF0000"/>
                </a:solidFill>
              </a:rPr>
              <a:t>Updated. </a:t>
            </a:r>
            <a:r>
              <a:rPr lang="en-US" dirty="0" smtClean="0">
                <a:solidFill>
                  <a:srgbClr val="FF0000"/>
                </a:solidFill>
              </a:rPr>
              <a:t>Web. Date Accessed &lt;URL&gt;</a:t>
            </a:r>
            <a:endParaRPr lang="en-US" dirty="0" smtClean="0">
              <a:solidFill>
                <a:srgbClr val="C00000"/>
              </a:solidFill>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14</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69583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US" dirty="0" smtClean="0"/>
              <a:t>Indenting the </a:t>
            </a:r>
            <a:r>
              <a:rPr lang="en-US" dirty="0" smtClean="0"/>
              <a:t>Bibliography</a:t>
            </a:r>
            <a:endParaRPr lang="en-US" dirty="0"/>
          </a:p>
        </p:txBody>
      </p:sp>
      <p:sp>
        <p:nvSpPr>
          <p:cNvPr id="3" name="Content Placeholder 2"/>
          <p:cNvSpPr>
            <a:spLocks noGrp="1"/>
          </p:cNvSpPr>
          <p:nvPr>
            <p:ph idx="1"/>
          </p:nvPr>
        </p:nvSpPr>
        <p:spPr>
          <a:xfrm>
            <a:off x="457200" y="908720"/>
            <a:ext cx="8229600" cy="5688632"/>
          </a:xfrm>
        </p:spPr>
        <p:txBody>
          <a:bodyPr>
            <a:normAutofit fontScale="85000" lnSpcReduction="20000"/>
          </a:bodyPr>
          <a:lstStyle/>
          <a:p>
            <a:r>
              <a:rPr lang="en-US" sz="3400" dirty="0" smtClean="0"/>
              <a:t>Once you have your entries listed alphabetically, you need to indent the second and any subsequent lines</a:t>
            </a:r>
          </a:p>
          <a:p>
            <a:r>
              <a:rPr lang="en-US" sz="3400" dirty="0" smtClean="0"/>
              <a:t>The Hanging Indent function may help you do this. Highlight all of your entries</a:t>
            </a:r>
          </a:p>
          <a:p>
            <a:r>
              <a:rPr lang="en-US" sz="3400" dirty="0" smtClean="0"/>
              <a:t>Go to the angled arrow in the paragraph menu </a:t>
            </a:r>
            <a:r>
              <a:rPr lang="en-US" sz="3400" dirty="0" smtClean="0">
                <a:sym typeface="Wingdings" panose="05000000000000000000" pitchFamily="2" charset="2"/>
              </a:rPr>
              <a:t> click on that arrow to bring up the paragraph screen  go to Indentation  go to Special  click on the Down Arrow  click on Hanging  click on OK</a:t>
            </a:r>
          </a:p>
          <a:p>
            <a:r>
              <a:rPr lang="en-US" sz="3400" dirty="0" smtClean="0">
                <a:sym typeface="Wingdings" panose="05000000000000000000" pitchFamily="2" charset="2"/>
              </a:rPr>
              <a:t>All lines except in all entries except the first line should be indented one tab stop</a:t>
            </a:r>
          </a:p>
          <a:p>
            <a:pPr lvl="1"/>
            <a:r>
              <a:rPr lang="en-US" sz="3100" dirty="0" smtClean="0">
                <a:sym typeface="Wingdings" panose="05000000000000000000" pitchFamily="2" charset="2"/>
              </a:rPr>
              <a:t>If the spacing (indentation) is incorrect, change the indentation value in the ‘By’ box after you click on Hanging</a:t>
            </a:r>
            <a:endParaRPr lang="en-US" sz="3100"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15</a:t>
            </a:fld>
            <a:endParaRPr lang="en-CA" dirty="0">
              <a:solidFill>
                <a:prstClr val="black">
                  <a:tint val="75000"/>
                </a:prstClr>
              </a:solidFill>
            </a:endParaRPr>
          </a:p>
        </p:txBody>
      </p:sp>
    </p:spTree>
    <p:extLst>
      <p:ext uri="{BB962C8B-B14F-4D97-AF65-F5344CB8AC3E}">
        <p14:creationId xmlns:p14="http://schemas.microsoft.com/office/powerpoint/2010/main" val="3598663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US" dirty="0" smtClean="0"/>
              <a:t>Using the Hanging Indent</a:t>
            </a:r>
            <a:endParaRPr lang="en-US" dirty="0"/>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r>
              <a:rPr lang="en-US" dirty="0" smtClean="0"/>
              <a:t>Indent </a:t>
            </a:r>
            <a:r>
              <a:rPr lang="en-US" dirty="0"/>
              <a:t>the second and any subsequent lines.  </a:t>
            </a:r>
            <a:r>
              <a:rPr lang="en-US" dirty="0" smtClean="0"/>
              <a:t>	Try using  </a:t>
            </a:r>
            <a:r>
              <a:rPr lang="en-US" dirty="0"/>
              <a:t>the Hanging Indent function</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Click on the Paragraph arrow</a:t>
            </a:r>
          </a:p>
          <a:p>
            <a:endParaRPr lang="en-US" dirty="0"/>
          </a:p>
          <a:p>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16</a:t>
            </a:fld>
            <a:endParaRPr lang="en-CA"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8572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644008" y="3733056"/>
            <a:ext cx="360040" cy="185618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62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US" dirty="0">
                <a:solidFill>
                  <a:prstClr val="black"/>
                </a:solidFill>
              </a:rPr>
              <a:t>Using the Hanging Indent</a:t>
            </a:r>
            <a:endParaRPr lang="en-US" dirty="0"/>
          </a:p>
        </p:txBody>
      </p:sp>
      <p:sp>
        <p:nvSpPr>
          <p:cNvPr id="3" name="Content Placeholder 2"/>
          <p:cNvSpPr>
            <a:spLocks noGrp="1"/>
          </p:cNvSpPr>
          <p:nvPr>
            <p:ph idx="1"/>
          </p:nvPr>
        </p:nvSpPr>
        <p:spPr>
          <a:xfrm>
            <a:off x="457200" y="1052736"/>
            <a:ext cx="8229600" cy="5472608"/>
          </a:xfrm>
        </p:spPr>
        <p:txBody>
          <a:bodyPr>
            <a:normAutofit lnSpcReduction="10000"/>
          </a:bodyPr>
          <a:lstStyle/>
          <a:p>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Click on Down Arrow under Special</a:t>
            </a:r>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17</a:t>
            </a:fld>
            <a:endParaRPr lang="en-CA" dirty="0">
              <a:solidFill>
                <a:prstClr val="black">
                  <a:tint val="75000"/>
                </a:prst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950900"/>
            <a:ext cx="3658519" cy="492637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1907704" y="1124744"/>
            <a:ext cx="720080" cy="64807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07704" y="2420888"/>
            <a:ext cx="720080" cy="64807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716016" y="1988840"/>
            <a:ext cx="720080" cy="57606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63888" y="2924944"/>
            <a:ext cx="1728192" cy="295232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644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US" dirty="0">
                <a:solidFill>
                  <a:prstClr val="black"/>
                </a:solidFill>
              </a:rPr>
              <a:t>Using the Hanging Indent</a:t>
            </a:r>
            <a:endParaRPr lang="en-US" dirty="0"/>
          </a:p>
        </p:txBody>
      </p:sp>
      <p:sp>
        <p:nvSpPr>
          <p:cNvPr id="3" name="Content Placeholder 2"/>
          <p:cNvSpPr>
            <a:spLocks noGrp="1"/>
          </p:cNvSpPr>
          <p:nvPr>
            <p:ph idx="1"/>
          </p:nvPr>
        </p:nvSpPr>
        <p:spPr>
          <a:xfrm>
            <a:off x="457200" y="1052736"/>
            <a:ext cx="8229600" cy="554461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endParaRPr lang="en-US" sz="1200" dirty="0"/>
          </a:p>
          <a:p>
            <a:r>
              <a:rPr lang="en-US" sz="2800" dirty="0" smtClean="0"/>
              <a:t>Click on Hanging – Change the Indentation here</a:t>
            </a:r>
            <a:endParaRPr lang="en-US" sz="2800"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18</a:t>
            </a:fld>
            <a:endParaRPr lang="en-CA" dirty="0">
              <a:solidFill>
                <a:prstClr val="black">
                  <a:tint val="75000"/>
                </a:prstClr>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78791"/>
            <a:ext cx="3744415" cy="510041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2699792" y="3284984"/>
            <a:ext cx="1296144" cy="269422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148064" y="2996952"/>
            <a:ext cx="2304256" cy="298225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622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Hanging Indent</a:t>
            </a:r>
            <a:endParaRPr lang="en-CA" dirty="0"/>
          </a:p>
        </p:txBody>
      </p:sp>
      <p:sp>
        <p:nvSpPr>
          <p:cNvPr id="3" name="Content Placeholder 2"/>
          <p:cNvSpPr>
            <a:spLocks noGrp="1"/>
          </p:cNvSpPr>
          <p:nvPr>
            <p:ph idx="1"/>
          </p:nvPr>
        </p:nvSpPr>
        <p:spPr>
          <a:xfrm>
            <a:off x="457200" y="1268760"/>
            <a:ext cx="8229600" cy="5184576"/>
          </a:xfrm>
        </p:spPr>
        <p:txBody>
          <a:bodyPr>
            <a:normAutofit fontScale="92500" lnSpcReduction="10000"/>
          </a:bodyPr>
          <a:lstStyle/>
          <a:p>
            <a:r>
              <a:rPr lang="en-CA" dirty="0" smtClean="0"/>
              <a:t>Click on Okay</a:t>
            </a:r>
          </a:p>
          <a:p>
            <a:r>
              <a:rPr lang="en-CA" dirty="0" smtClean="0"/>
              <a:t>The second and subsequent lines will be indented one tab stop.</a:t>
            </a:r>
          </a:p>
          <a:p>
            <a:r>
              <a:rPr lang="en-CA" dirty="0" smtClean="0"/>
              <a:t>Occasionally the formatting of the citation that you have copied and pasted is fixed and you will need to enter the material manually.</a:t>
            </a:r>
          </a:p>
          <a:p>
            <a:r>
              <a:rPr lang="en-CA" dirty="0" smtClean="0"/>
              <a:t>Remember to change your font type size to the same format – do not worry about </a:t>
            </a:r>
            <a:r>
              <a:rPr lang="en-CA" i="1" dirty="0" smtClean="0"/>
              <a:t>italics</a:t>
            </a:r>
            <a:r>
              <a:rPr lang="en-CA" dirty="0" smtClean="0"/>
              <a:t> or </a:t>
            </a:r>
            <a:r>
              <a:rPr lang="en-CA" u="sng" dirty="0" smtClean="0"/>
              <a:t>underlining </a:t>
            </a:r>
            <a:r>
              <a:rPr lang="en-CA" dirty="0" smtClean="0"/>
              <a:t> of titles.</a:t>
            </a:r>
          </a:p>
          <a:p>
            <a:r>
              <a:rPr lang="en-CA" dirty="0" smtClean="0"/>
              <a:t>Check everything over and fix any errors manually.</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19</a:t>
            </a:fld>
            <a:endParaRPr lang="en-CA" dirty="0">
              <a:solidFill>
                <a:prstClr val="black">
                  <a:tint val="75000"/>
                </a:prstClr>
              </a:solidFill>
            </a:endParaRPr>
          </a:p>
        </p:txBody>
      </p:sp>
    </p:spTree>
    <p:extLst>
      <p:ext uri="{BB962C8B-B14F-4D97-AF65-F5344CB8AC3E}">
        <p14:creationId xmlns:p14="http://schemas.microsoft.com/office/powerpoint/2010/main" val="827161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US" dirty="0" smtClean="0"/>
              <a:t>Creating the Bibliography</a:t>
            </a:r>
            <a:endParaRPr lang="en-US" dirty="0"/>
          </a:p>
        </p:txBody>
      </p:sp>
      <p:sp>
        <p:nvSpPr>
          <p:cNvPr id="3" name="Content Placeholder 2"/>
          <p:cNvSpPr>
            <a:spLocks noGrp="1"/>
          </p:cNvSpPr>
          <p:nvPr>
            <p:ph idx="1"/>
          </p:nvPr>
        </p:nvSpPr>
        <p:spPr>
          <a:xfrm>
            <a:off x="457200" y="1124744"/>
            <a:ext cx="8229600" cy="5472608"/>
          </a:xfrm>
        </p:spPr>
        <p:txBody>
          <a:bodyPr>
            <a:normAutofit lnSpcReduction="10000"/>
          </a:bodyPr>
          <a:lstStyle/>
          <a:p>
            <a:r>
              <a:rPr lang="en-US" dirty="0" smtClean="0"/>
              <a:t>If you do this first, it is available:</a:t>
            </a:r>
          </a:p>
          <a:p>
            <a:pPr lvl="1"/>
            <a:r>
              <a:rPr lang="en-US" dirty="0" smtClean="0"/>
              <a:t>To help you complete </a:t>
            </a:r>
            <a:r>
              <a:rPr lang="en-US" dirty="0" smtClean="0"/>
              <a:t>endnotes.  We </a:t>
            </a:r>
            <a:r>
              <a:rPr lang="en-US" dirty="0" smtClean="0"/>
              <a:t>will use the term ‘endnote’ </a:t>
            </a:r>
            <a:r>
              <a:rPr lang="en-US" dirty="0" smtClean="0"/>
              <a:t>and </a:t>
            </a:r>
            <a:r>
              <a:rPr lang="en-US" sz="3200" dirty="0">
                <a:solidFill>
                  <a:prstClr val="black"/>
                </a:solidFill>
              </a:rPr>
              <a:t>‘footnote’) </a:t>
            </a:r>
            <a:r>
              <a:rPr lang="en-US" dirty="0" smtClean="0"/>
              <a:t>interchangeably.</a:t>
            </a:r>
            <a:endParaRPr lang="en-US" dirty="0" smtClean="0"/>
          </a:p>
          <a:p>
            <a:pPr lvl="2"/>
            <a:r>
              <a:rPr lang="en-US" dirty="0" smtClean="0"/>
              <a:t>Endnote entries have a slightly different format than bibliography citations.  At this stage you may use either</a:t>
            </a:r>
          </a:p>
          <a:p>
            <a:pPr lvl="1"/>
            <a:r>
              <a:rPr lang="en-US" dirty="0" smtClean="0"/>
              <a:t>To help you with In-Text citations if you use them</a:t>
            </a:r>
          </a:p>
          <a:p>
            <a:pPr lvl="1"/>
            <a:r>
              <a:rPr lang="en-US" dirty="0" smtClean="0"/>
              <a:t>It gives you a chance to check what information you need for In-Text citations where you have more than one entry starting with the same first term</a:t>
            </a:r>
          </a:p>
          <a:p>
            <a:pPr lvl="1"/>
            <a:r>
              <a:rPr lang="en-US" dirty="0" smtClean="0"/>
              <a:t>It gives you a chance to check for missing information</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2</a:t>
            </a:fld>
            <a:endParaRPr lang="en-CA" dirty="0">
              <a:solidFill>
                <a:prstClr val="black">
                  <a:tint val="75000"/>
                </a:prstClr>
              </a:solidFill>
            </a:endParaRPr>
          </a:p>
        </p:txBody>
      </p:sp>
    </p:spTree>
    <p:extLst>
      <p:ext uri="{BB962C8B-B14F-4D97-AF65-F5344CB8AC3E}">
        <p14:creationId xmlns:p14="http://schemas.microsoft.com/office/powerpoint/2010/main" val="2151978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CA" dirty="0" smtClean="0"/>
              <a:t>Research</a:t>
            </a:r>
            <a:endParaRPr lang="en-CA" dirty="0"/>
          </a:p>
        </p:txBody>
      </p:sp>
      <p:sp>
        <p:nvSpPr>
          <p:cNvPr id="3" name="Content Placeholder 2"/>
          <p:cNvSpPr>
            <a:spLocks noGrp="1"/>
          </p:cNvSpPr>
          <p:nvPr>
            <p:ph idx="1"/>
          </p:nvPr>
        </p:nvSpPr>
        <p:spPr>
          <a:xfrm>
            <a:off x="457200" y="908720"/>
            <a:ext cx="8229600" cy="5400600"/>
          </a:xfrm>
        </p:spPr>
        <p:txBody>
          <a:bodyPr>
            <a:normAutofit fontScale="92500" lnSpcReduction="20000"/>
          </a:bodyPr>
          <a:lstStyle/>
          <a:p>
            <a:r>
              <a:rPr lang="en-CA" dirty="0" smtClean="0"/>
              <a:t>Research</a:t>
            </a:r>
          </a:p>
          <a:p>
            <a:pPr lvl="1"/>
            <a:r>
              <a:rPr lang="en-CA" dirty="0">
                <a:solidFill>
                  <a:prstClr val="black"/>
                </a:solidFill>
              </a:rPr>
              <a:t>Use the best possible sources</a:t>
            </a:r>
          </a:p>
          <a:p>
            <a:pPr lvl="2"/>
            <a:r>
              <a:rPr lang="en-CA" dirty="0" smtClean="0">
                <a:solidFill>
                  <a:prstClr val="black"/>
                </a:solidFill>
              </a:rPr>
              <a:t>Distinguish (not in your bibliography) between </a:t>
            </a:r>
            <a:r>
              <a:rPr lang="en-CA" dirty="0" smtClean="0">
                <a:solidFill>
                  <a:srgbClr val="FF0000"/>
                </a:solidFill>
              </a:rPr>
              <a:t>Primary</a:t>
            </a:r>
            <a:r>
              <a:rPr lang="en-CA" dirty="0">
                <a:solidFill>
                  <a:srgbClr val="FF0000"/>
                </a:solidFill>
              </a:rPr>
              <a:t>, Secondary and </a:t>
            </a:r>
            <a:r>
              <a:rPr lang="en-CA" dirty="0" smtClean="0">
                <a:solidFill>
                  <a:srgbClr val="FF0000"/>
                </a:solidFill>
              </a:rPr>
              <a:t>Tertiary </a:t>
            </a:r>
            <a:r>
              <a:rPr lang="en-CA" dirty="0" smtClean="0">
                <a:solidFill>
                  <a:prstClr val="black"/>
                </a:solidFill>
              </a:rPr>
              <a:t>resources and use them appropriately</a:t>
            </a:r>
          </a:p>
          <a:p>
            <a:pPr lvl="2"/>
            <a:r>
              <a:rPr lang="en-CA" dirty="0" smtClean="0">
                <a:solidFill>
                  <a:prstClr val="black"/>
                </a:solidFill>
              </a:rPr>
              <a:t>There is an article on the Class Page that you can refer to on </a:t>
            </a:r>
            <a:r>
              <a:rPr lang="en-CA" dirty="0" smtClean="0">
                <a:solidFill>
                  <a:srgbClr val="FF0000"/>
                </a:solidFill>
              </a:rPr>
              <a:t>PST</a:t>
            </a:r>
            <a:r>
              <a:rPr lang="en-CA" dirty="0" smtClean="0">
                <a:solidFill>
                  <a:prstClr val="black"/>
                </a:solidFill>
              </a:rPr>
              <a:t> sources.  It is just one of many.  Look at others.</a:t>
            </a:r>
          </a:p>
          <a:p>
            <a:pPr lvl="2"/>
            <a:r>
              <a:rPr lang="en-CA" dirty="0" smtClean="0">
                <a:solidFill>
                  <a:prstClr val="black"/>
                </a:solidFill>
              </a:rPr>
              <a:t>Avoid sources that cannot be identified – no author</a:t>
            </a:r>
            <a:endParaRPr lang="en-CA" dirty="0">
              <a:solidFill>
                <a:prstClr val="black"/>
              </a:solidFill>
            </a:endParaRPr>
          </a:p>
          <a:p>
            <a:pPr lvl="1"/>
            <a:r>
              <a:rPr lang="en-CA" dirty="0">
                <a:solidFill>
                  <a:prstClr val="black"/>
                </a:solidFill>
              </a:rPr>
              <a:t>Avoid sources of questionable reliability or </a:t>
            </a:r>
            <a:r>
              <a:rPr lang="en-CA" dirty="0" smtClean="0">
                <a:solidFill>
                  <a:prstClr val="black"/>
                </a:solidFill>
              </a:rPr>
              <a:t>validity such as </a:t>
            </a:r>
            <a:r>
              <a:rPr lang="en-CA" sz="2600" dirty="0">
                <a:solidFill>
                  <a:prstClr val="black"/>
                </a:solidFill>
              </a:rPr>
              <a:t>Ask.com, answers.yahoo.com, </a:t>
            </a:r>
            <a:r>
              <a:rPr lang="en-CA" sz="2600" dirty="0" smtClean="0">
                <a:solidFill>
                  <a:prstClr val="black"/>
                </a:solidFill>
              </a:rPr>
              <a:t>etc., and many Wiki sites although Wikipedia can be a good starting point</a:t>
            </a:r>
            <a:endParaRPr lang="en-CA" sz="2600" dirty="0">
              <a:solidFill>
                <a:prstClr val="black"/>
              </a:solidFill>
            </a:endParaRPr>
          </a:p>
          <a:p>
            <a:pPr lvl="1"/>
            <a:r>
              <a:rPr lang="en-CA" sz="2600" dirty="0" smtClean="0"/>
              <a:t> </a:t>
            </a:r>
            <a:r>
              <a:rPr lang="en-CA" dirty="0" smtClean="0"/>
              <a:t>How questionable sources may be used</a:t>
            </a:r>
          </a:p>
          <a:p>
            <a:pPr lvl="2"/>
            <a:r>
              <a:rPr lang="en-CA" dirty="0" smtClean="0"/>
              <a:t>To obtain background information, keywords for future research, specific sources cited in the article, links to other material, etc.</a:t>
            </a:r>
          </a:p>
          <a:p>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20</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283435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t>Wikipedia ‘Caution’</a:t>
            </a:r>
            <a:endParaRPr lang="en-CA" dirty="0"/>
          </a:p>
        </p:txBody>
      </p:sp>
      <p:sp>
        <p:nvSpPr>
          <p:cNvPr id="3" name="Content Placeholder 2"/>
          <p:cNvSpPr>
            <a:spLocks noGrp="1"/>
          </p:cNvSpPr>
          <p:nvPr>
            <p:ph idx="1"/>
          </p:nvPr>
        </p:nvSpPr>
        <p:spPr>
          <a:xfrm>
            <a:off x="457200" y="1124744"/>
            <a:ext cx="8229600" cy="5001419"/>
          </a:xfrm>
        </p:spPr>
        <p:txBody>
          <a:bodyPr/>
          <a:lstStyle/>
          <a:p>
            <a:pPr lvl="0"/>
            <a:r>
              <a:rPr lang="en-CA" sz="2800" b="1" dirty="0" smtClean="0">
                <a:solidFill>
                  <a:prstClr val="black"/>
                </a:solidFill>
              </a:rPr>
              <a:t>“IMPORTANT </a:t>
            </a:r>
            <a:r>
              <a:rPr lang="en-CA" sz="2800" b="1" dirty="0">
                <a:solidFill>
                  <a:prstClr val="black"/>
                </a:solidFill>
              </a:rPr>
              <a:t>NOTE:</a:t>
            </a:r>
            <a:r>
              <a:rPr lang="en-CA" sz="2800" dirty="0">
                <a:solidFill>
                  <a:prstClr val="black"/>
                </a:solidFill>
              </a:rPr>
              <a:t> Most educators and professionals do not consider it appropriate to use </a:t>
            </a:r>
            <a:r>
              <a:rPr lang="en-CA" sz="2800" dirty="0">
                <a:solidFill>
                  <a:prstClr val="black"/>
                </a:solidFill>
                <a:hlinkClick r:id="rId2" action="ppaction://hlinkfile" tooltip="Tertiary source"/>
              </a:rPr>
              <a:t>tertiary sources</a:t>
            </a:r>
            <a:r>
              <a:rPr lang="en-CA" sz="2800" dirty="0">
                <a:solidFill>
                  <a:prstClr val="black"/>
                </a:solidFill>
              </a:rPr>
              <a:t> such as encyclopedias as a sole source for any information—citing an encyclopedia as an important reference in footnotes or bibliographies </a:t>
            </a:r>
            <a:r>
              <a:rPr lang="en-CA" sz="2800" dirty="0">
                <a:solidFill>
                  <a:srgbClr val="FF0000"/>
                </a:solidFill>
              </a:rPr>
              <a:t>may result in</a:t>
            </a:r>
            <a:r>
              <a:rPr lang="en-CA" sz="2800" dirty="0">
                <a:solidFill>
                  <a:prstClr val="black"/>
                </a:solidFill>
              </a:rPr>
              <a:t> censure or </a:t>
            </a:r>
            <a:r>
              <a:rPr lang="en-CA" sz="2800" dirty="0">
                <a:solidFill>
                  <a:srgbClr val="FF0000"/>
                </a:solidFill>
              </a:rPr>
              <a:t>a failing grade</a:t>
            </a:r>
            <a:r>
              <a:rPr lang="en-CA" sz="2800" dirty="0">
                <a:solidFill>
                  <a:prstClr val="black"/>
                </a:solidFill>
              </a:rPr>
              <a:t>. Wikipedia articles should be used for background information, as a reference for correct terminology and search terms, and as a starting point for further research</a:t>
            </a:r>
            <a:r>
              <a:rPr lang="en-CA" sz="2800" dirty="0" smtClean="0">
                <a:solidFill>
                  <a:prstClr val="black"/>
                </a:solidFill>
              </a:rPr>
              <a:t>.”</a:t>
            </a:r>
          </a:p>
          <a:p>
            <a:pPr lvl="1"/>
            <a:r>
              <a:rPr lang="en-CA" sz="2400" dirty="0" smtClean="0">
                <a:solidFill>
                  <a:prstClr val="black"/>
                </a:solidFill>
              </a:rPr>
              <a:t>Excerpted from Wikipedia &gt; Tools &gt; Cite this page.</a:t>
            </a:r>
            <a:endParaRPr lang="en-CA" sz="2400" dirty="0">
              <a:solidFill>
                <a:prstClr val="black"/>
              </a:solidFill>
            </a:endParaRPr>
          </a:p>
          <a:p>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21</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524566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720080"/>
          </a:xfrm>
        </p:spPr>
        <p:txBody>
          <a:bodyPr>
            <a:normAutofit fontScale="90000"/>
          </a:bodyPr>
          <a:lstStyle/>
          <a:p>
            <a:r>
              <a:rPr lang="en-CA" dirty="0" smtClean="0"/>
              <a:t>Research</a:t>
            </a:r>
            <a:endParaRPr lang="en-CA" dirty="0"/>
          </a:p>
        </p:txBody>
      </p:sp>
      <p:sp>
        <p:nvSpPr>
          <p:cNvPr id="3" name="Content Placeholder 2"/>
          <p:cNvSpPr>
            <a:spLocks noGrp="1"/>
          </p:cNvSpPr>
          <p:nvPr>
            <p:ph idx="1"/>
          </p:nvPr>
        </p:nvSpPr>
        <p:spPr>
          <a:xfrm>
            <a:off x="395536" y="764704"/>
            <a:ext cx="8435280" cy="5544616"/>
          </a:xfrm>
        </p:spPr>
        <p:txBody>
          <a:bodyPr>
            <a:normAutofit fontScale="85000" lnSpcReduction="20000"/>
          </a:bodyPr>
          <a:lstStyle/>
          <a:p>
            <a:r>
              <a:rPr lang="en-CA" dirty="0" smtClean="0"/>
              <a:t>Start accumulating a list of useful resources.  Start small and add as you come across other resources or add those you learn about from others.</a:t>
            </a:r>
          </a:p>
          <a:p>
            <a:r>
              <a:rPr lang="en-CA" dirty="0" smtClean="0"/>
              <a:t>Take time to create proper citations as you go along.  It is much easier.  Keep a list of how to cite these sources.</a:t>
            </a:r>
          </a:p>
          <a:p>
            <a:r>
              <a:rPr lang="en-CA" dirty="0" smtClean="0"/>
              <a:t>Some sources that may be useful in Social Studies and History are;</a:t>
            </a:r>
          </a:p>
          <a:p>
            <a:pPr lvl="1"/>
            <a:r>
              <a:rPr lang="en-CA" dirty="0" smtClean="0"/>
              <a:t>The History Place (H)	      	- </a:t>
            </a:r>
            <a:r>
              <a:rPr lang="en-CA" dirty="0" err="1" smtClean="0"/>
              <a:t>johndclare</a:t>
            </a:r>
            <a:r>
              <a:rPr lang="en-CA" dirty="0" smtClean="0"/>
              <a:t> (H)</a:t>
            </a:r>
          </a:p>
          <a:p>
            <a:pPr lvl="1"/>
            <a:r>
              <a:rPr lang="en-CA" dirty="0" smtClean="0"/>
              <a:t>BBC (H)				- History Learning Site (H)</a:t>
            </a:r>
          </a:p>
          <a:p>
            <a:pPr lvl="1"/>
            <a:r>
              <a:rPr lang="en-CA" dirty="0" smtClean="0"/>
              <a:t>historyworld.net (H)</a:t>
            </a:r>
            <a:r>
              <a:rPr lang="en-CA" dirty="0"/>
              <a:t>		- A Brief History of Canada</a:t>
            </a:r>
            <a:endParaRPr lang="en-CA" dirty="0" smtClean="0"/>
          </a:p>
          <a:p>
            <a:pPr lvl="1"/>
            <a:r>
              <a:rPr lang="en-CA" dirty="0" smtClean="0"/>
              <a:t>History of Canada Online	- mapleleafweb.com</a:t>
            </a:r>
          </a:p>
          <a:p>
            <a:r>
              <a:rPr lang="en-CA" dirty="0" smtClean="0"/>
              <a:t>Get used to using Scholarly Sources.  See the list of </a:t>
            </a:r>
            <a:r>
              <a:rPr lang="en-CA" dirty="0" smtClean="0">
                <a:solidFill>
                  <a:srgbClr val="FF0000"/>
                </a:solidFill>
              </a:rPr>
              <a:t>Academic Search Engines </a:t>
            </a:r>
            <a:r>
              <a:rPr lang="en-CA" dirty="0"/>
              <a:t>(</a:t>
            </a:r>
            <a:r>
              <a:rPr lang="en-CA" dirty="0">
                <a:hlinkClick r:id="rId2"/>
              </a:rPr>
              <a:t>http://www.teachthought.com/technology/100-search-engines-for-academic-research</a:t>
            </a:r>
            <a:r>
              <a:rPr lang="en-CA" dirty="0" smtClean="0">
                <a:hlinkClick r:id="rId2"/>
              </a:rPr>
              <a:t>/</a:t>
            </a:r>
            <a:r>
              <a:rPr lang="en-CA" dirty="0" smtClean="0"/>
              <a:t>)</a:t>
            </a:r>
            <a:r>
              <a:rPr lang="en-CA" dirty="0" smtClean="0">
                <a:solidFill>
                  <a:srgbClr val="FF0000"/>
                </a:solidFill>
              </a:rPr>
              <a:t> </a:t>
            </a:r>
            <a:r>
              <a:rPr lang="en-CA" dirty="0" smtClean="0"/>
              <a:t>on the Class Page.</a:t>
            </a:r>
          </a:p>
        </p:txBody>
      </p:sp>
      <p:sp>
        <p:nvSpPr>
          <p:cNvPr id="4" name="Slide Number Placeholder 3"/>
          <p:cNvSpPr>
            <a:spLocks noGrp="1"/>
          </p:cNvSpPr>
          <p:nvPr>
            <p:ph type="sldNum" sz="quarter" idx="12"/>
          </p:nvPr>
        </p:nvSpPr>
        <p:spPr/>
        <p:txBody>
          <a:bodyPr/>
          <a:lstStyle/>
          <a:p>
            <a:fld id="{BB53CE37-3A70-437E-B626-687899E956FF}" type="slidenum">
              <a:rPr lang="en-CA" smtClean="0"/>
              <a:t>22</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091102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387424"/>
            <a:ext cx="8229600" cy="1417638"/>
          </a:xfrm>
        </p:spPr>
        <p:txBody>
          <a:bodyPr/>
          <a:lstStyle/>
          <a:p>
            <a:r>
              <a:rPr lang="en-CA" dirty="0" smtClean="0"/>
              <a:t>Using Google …</a:t>
            </a:r>
            <a:endParaRPr lang="en-US" dirty="0"/>
          </a:p>
        </p:txBody>
      </p:sp>
      <p:sp>
        <p:nvSpPr>
          <p:cNvPr id="3" name="Content Placeholder 2"/>
          <p:cNvSpPr>
            <a:spLocks noGrp="1"/>
          </p:cNvSpPr>
          <p:nvPr>
            <p:ph idx="1"/>
          </p:nvPr>
        </p:nvSpPr>
        <p:spPr>
          <a:xfrm>
            <a:off x="457200" y="908720"/>
            <a:ext cx="8229600" cy="5217443"/>
          </a:xfrm>
        </p:spPr>
        <p:txBody>
          <a:bodyPr>
            <a:normAutofit/>
          </a:bodyPr>
          <a:lstStyle/>
          <a:p>
            <a:r>
              <a:rPr lang="en-CA" sz="2800" dirty="0" smtClean="0"/>
              <a:t>Google – is more than just typing in the name of the assignment on which you need information.</a:t>
            </a:r>
          </a:p>
          <a:p>
            <a:r>
              <a:rPr lang="en-CA" sz="2800" dirty="0" smtClean="0"/>
              <a:t>The Academic Search Engine site is just one example of the type of resource that you can find.</a:t>
            </a:r>
          </a:p>
          <a:p>
            <a:r>
              <a:rPr lang="en-CA" sz="2800" dirty="0" smtClean="0"/>
              <a:t>Spend some time finding out how Google works.  See </a:t>
            </a:r>
            <a:r>
              <a:rPr lang="en-CA" sz="2800" i="1" dirty="0" smtClean="0"/>
              <a:t>The Writing Process – Handout Number 2 </a:t>
            </a:r>
            <a:r>
              <a:rPr lang="en-CA" sz="2800" dirty="0" smtClean="0"/>
              <a:t>and</a:t>
            </a:r>
            <a:r>
              <a:rPr lang="en-CA" sz="2800" i="1" dirty="0" smtClean="0"/>
              <a:t> 3 </a:t>
            </a:r>
            <a:r>
              <a:rPr lang="en-CA" sz="2800" dirty="0"/>
              <a:t>mentioned earlier and given out as part of the notes on Research.</a:t>
            </a:r>
            <a:endParaRPr lang="en-CA" sz="2800" dirty="0" smtClean="0"/>
          </a:p>
          <a:p>
            <a:r>
              <a:rPr lang="en-CA" sz="2800" dirty="0" smtClean="0"/>
              <a:t>You can also take a quick online course with one of the google gurus </a:t>
            </a:r>
            <a:r>
              <a:rPr lang="en-CA" sz="2800" dirty="0"/>
              <a:t>by going to </a:t>
            </a:r>
            <a:r>
              <a:rPr lang="en-CA" sz="2600" dirty="0">
                <a:hlinkClick r:id="rId2"/>
              </a:rPr>
              <a:t>https://</a:t>
            </a:r>
            <a:r>
              <a:rPr lang="en-CA" sz="2600" dirty="0" smtClean="0">
                <a:hlinkClick r:id="rId2"/>
              </a:rPr>
              <a:t>coursebuilder.withgoogle.com/sample/preview</a:t>
            </a:r>
            <a:endParaRPr lang="en-CA" sz="2600" dirty="0" smtClean="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23</a:t>
            </a:fld>
            <a:endParaRPr lang="en-CA" dirty="0"/>
          </a:p>
        </p:txBody>
      </p:sp>
    </p:spTree>
    <p:extLst>
      <p:ext uri="{BB962C8B-B14F-4D97-AF65-F5344CB8AC3E}">
        <p14:creationId xmlns:p14="http://schemas.microsoft.com/office/powerpoint/2010/main" val="4241663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CA" dirty="0" smtClean="0"/>
              <a:t>Using Google …</a:t>
            </a:r>
            <a:endParaRPr lang="en-US" dirty="0"/>
          </a:p>
        </p:txBody>
      </p:sp>
      <p:sp>
        <p:nvSpPr>
          <p:cNvPr id="3" name="Content Placeholder 2"/>
          <p:cNvSpPr>
            <a:spLocks noGrp="1"/>
          </p:cNvSpPr>
          <p:nvPr>
            <p:ph idx="1"/>
          </p:nvPr>
        </p:nvSpPr>
        <p:spPr>
          <a:xfrm>
            <a:off x="457200" y="1124744"/>
            <a:ext cx="8229600" cy="5001419"/>
          </a:xfrm>
        </p:spPr>
        <p:txBody>
          <a:bodyPr/>
          <a:lstStyle/>
          <a:p>
            <a:r>
              <a:rPr lang="en-CA" dirty="0" smtClean="0"/>
              <a:t>Numerous other resources on research and searching are available such as the Ted Talk mentioned below</a:t>
            </a:r>
          </a:p>
          <a:p>
            <a:pPr lvl="2"/>
            <a:r>
              <a:rPr lang="en-US" dirty="0">
                <a:hlinkClick r:id="rId2"/>
              </a:rPr>
              <a:t>http://</a:t>
            </a:r>
            <a:r>
              <a:rPr lang="en-US" dirty="0" smtClean="0">
                <a:hlinkClick r:id="rId2"/>
              </a:rPr>
              <a:t>ed.ted.com/on/r1rfAPV2</a:t>
            </a:r>
            <a:endParaRPr lang="en-US" dirty="0" smtClean="0"/>
          </a:p>
          <a:p>
            <a:r>
              <a:rPr lang="en-CA" dirty="0" smtClean="0"/>
              <a:t>These are just some of the types of resources that you can find.  They are the type of resource with which you should become increasingly familiar.</a:t>
            </a:r>
          </a:p>
          <a:p>
            <a:r>
              <a:rPr lang="en-CA" dirty="0" smtClean="0"/>
              <a:t>Search for and use other resources</a:t>
            </a:r>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24</a:t>
            </a:fld>
            <a:endParaRPr lang="en-CA" dirty="0"/>
          </a:p>
        </p:txBody>
      </p:sp>
    </p:spTree>
    <p:extLst>
      <p:ext uri="{BB962C8B-B14F-4D97-AF65-F5344CB8AC3E}">
        <p14:creationId xmlns:p14="http://schemas.microsoft.com/office/powerpoint/2010/main" val="2670378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n-CA" dirty="0" smtClean="0"/>
              <a:t>Endnotes and More</a:t>
            </a:r>
            <a:endParaRPr lang="en-CA" dirty="0"/>
          </a:p>
        </p:txBody>
      </p:sp>
      <p:sp>
        <p:nvSpPr>
          <p:cNvPr id="3" name="Content Placeholder 2"/>
          <p:cNvSpPr>
            <a:spLocks noGrp="1"/>
          </p:cNvSpPr>
          <p:nvPr>
            <p:ph idx="1"/>
          </p:nvPr>
        </p:nvSpPr>
        <p:spPr>
          <a:xfrm>
            <a:off x="457200" y="836712"/>
            <a:ext cx="8229600" cy="5472608"/>
          </a:xfrm>
        </p:spPr>
        <p:txBody>
          <a:bodyPr>
            <a:normAutofit fontScale="92500" lnSpcReduction="10000"/>
          </a:bodyPr>
          <a:lstStyle/>
          <a:p>
            <a:r>
              <a:rPr lang="en-CA" dirty="0" smtClean="0"/>
              <a:t>An </a:t>
            </a:r>
            <a:r>
              <a:rPr lang="en-CA" dirty="0" smtClean="0">
                <a:solidFill>
                  <a:srgbClr val="FF0000"/>
                </a:solidFill>
              </a:rPr>
              <a:t>Endnote</a:t>
            </a:r>
            <a:r>
              <a:rPr lang="en-CA" dirty="0" smtClean="0"/>
              <a:t> is, generally, the most commonly used form to direct the reader to specific material used in your work</a:t>
            </a:r>
          </a:p>
          <a:p>
            <a:pPr lvl="1"/>
            <a:r>
              <a:rPr lang="en-CA" dirty="0" smtClean="0"/>
              <a:t>Endnotes are produced on a separate sheet of paper at the </a:t>
            </a:r>
            <a:r>
              <a:rPr lang="en-CA" u="sng" dirty="0" smtClean="0"/>
              <a:t>end</a:t>
            </a:r>
            <a:r>
              <a:rPr lang="en-CA" dirty="0" smtClean="0"/>
              <a:t> of your essay</a:t>
            </a:r>
          </a:p>
          <a:p>
            <a:r>
              <a:rPr lang="en-CA" dirty="0" smtClean="0"/>
              <a:t>Previously, </a:t>
            </a:r>
            <a:r>
              <a:rPr lang="en-CA" dirty="0" smtClean="0">
                <a:solidFill>
                  <a:srgbClr val="FF0000"/>
                </a:solidFill>
              </a:rPr>
              <a:t>footnotes</a:t>
            </a:r>
            <a:r>
              <a:rPr lang="en-CA" dirty="0" smtClean="0"/>
              <a:t> were commonly used</a:t>
            </a:r>
          </a:p>
          <a:p>
            <a:pPr lvl="1"/>
            <a:r>
              <a:rPr lang="en-CA" dirty="0" smtClean="0"/>
              <a:t>Footnotes are produced at the </a:t>
            </a:r>
            <a:r>
              <a:rPr lang="en-CA" u="sng" dirty="0" smtClean="0"/>
              <a:t>bottom</a:t>
            </a:r>
            <a:r>
              <a:rPr lang="en-CA" dirty="0" smtClean="0"/>
              <a:t> (foot) of each page</a:t>
            </a:r>
          </a:p>
          <a:p>
            <a:pPr lvl="0"/>
            <a:r>
              <a:rPr lang="en-CA" dirty="0">
                <a:solidFill>
                  <a:srgbClr val="FF0000"/>
                </a:solidFill>
              </a:rPr>
              <a:t>In-Text </a:t>
            </a:r>
            <a:r>
              <a:rPr lang="en-CA" dirty="0" smtClean="0">
                <a:solidFill>
                  <a:srgbClr val="FF0000"/>
                </a:solidFill>
              </a:rPr>
              <a:t>citation </a:t>
            </a:r>
            <a:r>
              <a:rPr lang="en-CA" dirty="0" smtClean="0"/>
              <a:t>are another form of reference that is now commonly used.  The relevant information is placed in parentheses (brackets</a:t>
            </a:r>
            <a:r>
              <a:rPr lang="en-CA" dirty="0"/>
              <a:t>)</a:t>
            </a:r>
            <a:r>
              <a:rPr lang="en-CA" dirty="0" smtClean="0"/>
              <a:t> after the ‘borrowed’ material.</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25</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007578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Footnote Format</a:t>
            </a:r>
            <a:endParaRPr lang="en-US" dirty="0"/>
          </a:p>
        </p:txBody>
      </p:sp>
      <p:sp>
        <p:nvSpPr>
          <p:cNvPr id="3" name="Content Placeholder 2"/>
          <p:cNvSpPr>
            <a:spLocks noGrp="1"/>
          </p:cNvSpPr>
          <p:nvPr>
            <p:ph idx="1"/>
          </p:nvPr>
        </p:nvSpPr>
        <p:spPr/>
        <p:txBody>
          <a:bodyPr/>
          <a:lstStyle/>
          <a:p>
            <a:r>
              <a:rPr lang="en-CA" dirty="0" smtClean="0"/>
              <a:t>Here – this year - you will have an option.</a:t>
            </a:r>
          </a:p>
          <a:p>
            <a:pPr lvl="1"/>
            <a:r>
              <a:rPr lang="en-CA" dirty="0" smtClean="0"/>
              <a:t>You can use the same format as the format that is required for your Bibliography</a:t>
            </a:r>
          </a:p>
          <a:p>
            <a:pPr lvl="1"/>
            <a:r>
              <a:rPr lang="en-CA" dirty="0" smtClean="0"/>
              <a:t>You can use the proper format for an MLA footnote (or endnote) in order to practice the methods that you will need in post-</a:t>
            </a:r>
            <a:r>
              <a:rPr lang="en-CA" dirty="0" err="1" smtClean="0"/>
              <a:t>ssecondary</a:t>
            </a:r>
            <a:r>
              <a:rPr lang="en-CA" dirty="0" smtClean="0"/>
              <a:t>.</a:t>
            </a:r>
          </a:p>
          <a:p>
            <a:r>
              <a:rPr lang="en-CA" dirty="0" smtClean="0"/>
              <a:t>The format for footnotes is that they consist of a single statement – not three statements as in a bibliographical citation.</a:t>
            </a:r>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26</a:t>
            </a:fld>
            <a:endParaRPr lang="en-CA" dirty="0"/>
          </a:p>
        </p:txBody>
      </p:sp>
    </p:spTree>
    <p:extLst>
      <p:ext uri="{BB962C8B-B14F-4D97-AF65-F5344CB8AC3E}">
        <p14:creationId xmlns:p14="http://schemas.microsoft.com/office/powerpoint/2010/main" val="219686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CA" dirty="0" smtClean="0"/>
              <a:t>Footnote Format/Examples</a:t>
            </a:r>
            <a:endParaRPr lang="en-US"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r>
              <a:rPr lang="en-CA" dirty="0" smtClean="0"/>
              <a:t>Footnotes are numbered</a:t>
            </a:r>
          </a:p>
          <a:p>
            <a:r>
              <a:rPr lang="en-CA" dirty="0" smtClean="0"/>
              <a:t>Footnotes are, preferably, inserted using the reference functions available through Word</a:t>
            </a:r>
          </a:p>
          <a:p>
            <a:r>
              <a:rPr lang="en-CA" dirty="0" smtClean="0"/>
              <a:t>The first line of the footnote is indented</a:t>
            </a:r>
          </a:p>
          <a:p>
            <a:r>
              <a:rPr lang="en-CA" dirty="0" smtClean="0"/>
              <a:t>A footnote looks like the following example – note the use of brackets around the publication data in the ‘note’ – not in the works cited citation</a:t>
            </a:r>
          </a:p>
          <a:p>
            <a:pPr marL="0" indent="0">
              <a:buNone/>
            </a:pPr>
            <a:endParaRPr lang="en-CA" sz="900" dirty="0" smtClean="0"/>
          </a:p>
          <a:p>
            <a:pPr marL="0" marR="0" indent="0">
              <a:lnSpc>
                <a:spcPct val="114000"/>
              </a:lnSpc>
              <a:spcBef>
                <a:spcPts val="1200"/>
              </a:spcBef>
              <a:spcAft>
                <a:spcPts val="12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b="1" baseline="30000" dirty="0" smtClean="0">
                <a:latin typeface="Courier New" panose="02070309020205020404" pitchFamily="49" charset="0"/>
                <a:ea typeface="Times New Roman" panose="02020603050405020304" pitchFamily="18" charset="0"/>
                <a:cs typeface="Times New Roman" panose="02020603050405020304" pitchFamily="18" charset="0"/>
              </a:rPr>
              <a:t>	1 </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Jerry White, ed. </a:t>
            </a:r>
            <a:r>
              <a:rPr lang="en-US" sz="2000" b="1" i="1" dirty="0">
                <a:latin typeface="Courier New" panose="02070309020205020404" pitchFamily="49" charset="0"/>
                <a:ea typeface="Times New Roman" panose="02020603050405020304" pitchFamily="18" charset="0"/>
                <a:cs typeface="Times New Roman" panose="02020603050405020304" pitchFamily="18" charset="0"/>
              </a:rPr>
              <a:t>Death and Taxes: Beating One of the Two Certainties in Life </a:t>
            </a:r>
            <a:r>
              <a:rPr lang="en-US" sz="2000" b="1" dirty="0">
                <a:latin typeface="Courier New" panose="02070309020205020404" pitchFamily="49" charset="0"/>
                <a:ea typeface="Times New Roman" panose="02020603050405020304" pitchFamily="18" charset="0"/>
                <a:cs typeface="Times New Roman" panose="02020603050405020304" pitchFamily="18" charset="0"/>
              </a:rPr>
              <a:t>(Toronto: Warwick, 1998) 7-8.</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27</a:t>
            </a:fld>
            <a:endParaRPr lang="en-CA" dirty="0"/>
          </a:p>
        </p:txBody>
      </p:sp>
    </p:spTree>
    <p:extLst>
      <p:ext uri="{BB962C8B-B14F-4D97-AF65-F5344CB8AC3E}">
        <p14:creationId xmlns:p14="http://schemas.microsoft.com/office/powerpoint/2010/main" val="48048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 the Information</a:t>
            </a:r>
            <a:endParaRPr lang="en-US" dirty="0"/>
          </a:p>
        </p:txBody>
      </p:sp>
      <p:sp>
        <p:nvSpPr>
          <p:cNvPr id="3" name="Content Placeholder 2"/>
          <p:cNvSpPr>
            <a:spLocks noGrp="1"/>
          </p:cNvSpPr>
          <p:nvPr>
            <p:ph idx="1"/>
          </p:nvPr>
        </p:nvSpPr>
        <p:spPr/>
        <p:txBody>
          <a:bodyPr>
            <a:normAutofit lnSpcReduction="10000"/>
          </a:bodyPr>
          <a:lstStyle/>
          <a:p>
            <a:r>
              <a:rPr lang="en-CA" dirty="0" smtClean="0"/>
              <a:t>Different types of sources will require different types of searching to get the necessary information</a:t>
            </a:r>
          </a:p>
          <a:p>
            <a:r>
              <a:rPr lang="en-CA" dirty="0" smtClean="0"/>
              <a:t>Primary Sources – You will normally need to search for all of the necessary information</a:t>
            </a:r>
          </a:p>
          <a:p>
            <a:r>
              <a:rPr lang="en-CA" dirty="0" smtClean="0"/>
              <a:t>Secondary Sources – some will provide the citation that they prefer</a:t>
            </a:r>
          </a:p>
          <a:p>
            <a:r>
              <a:rPr lang="en-CA" dirty="0" smtClean="0"/>
              <a:t>Tertiary Sources – generally provide the format that is preferred.</a:t>
            </a:r>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28</a:t>
            </a:fld>
            <a:endParaRPr lang="en-CA" dirty="0"/>
          </a:p>
        </p:txBody>
      </p:sp>
    </p:spTree>
    <p:extLst>
      <p:ext uri="{BB962C8B-B14F-4D97-AF65-F5344CB8AC3E}">
        <p14:creationId xmlns:p14="http://schemas.microsoft.com/office/powerpoint/2010/main" val="662607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Autofit/>
          </a:bodyPr>
          <a:lstStyle/>
          <a:p>
            <a:r>
              <a:rPr lang="en-US" sz="3800" dirty="0" smtClean="0"/>
              <a:t>Ways to Find and Deal with Information</a:t>
            </a:r>
            <a:endParaRPr lang="en-US" sz="3800" dirty="0"/>
          </a:p>
        </p:txBody>
      </p:sp>
      <p:sp>
        <p:nvSpPr>
          <p:cNvPr id="3" name="Content Placeholder 2"/>
          <p:cNvSpPr>
            <a:spLocks noGrp="1"/>
          </p:cNvSpPr>
          <p:nvPr>
            <p:ph idx="1"/>
          </p:nvPr>
        </p:nvSpPr>
        <p:spPr>
          <a:xfrm>
            <a:off x="457200" y="1052736"/>
            <a:ext cx="8229600" cy="5400600"/>
          </a:xfrm>
        </p:spPr>
        <p:txBody>
          <a:bodyPr>
            <a:normAutofit fontScale="92500"/>
          </a:bodyPr>
          <a:lstStyle/>
          <a:p>
            <a:r>
              <a:rPr lang="en-US" dirty="0" smtClean="0"/>
              <a:t>Dictionary (and similar) entries </a:t>
            </a:r>
          </a:p>
          <a:p>
            <a:pPr lvl="1"/>
            <a:r>
              <a:rPr lang="en-US" dirty="0" smtClean="0"/>
              <a:t>Generally start with the term in quotation marks</a:t>
            </a:r>
          </a:p>
          <a:p>
            <a:pPr lvl="1"/>
            <a:r>
              <a:rPr lang="en-US" dirty="0" smtClean="0"/>
              <a:t>The first letter is what you use for your alphabetical listing </a:t>
            </a:r>
            <a:r>
              <a:rPr lang="en-US" dirty="0" smtClean="0">
                <a:solidFill>
                  <a:srgbClr val="FF0000"/>
                </a:solidFill>
              </a:rPr>
              <a:t>(ignore the “_____”)</a:t>
            </a:r>
          </a:p>
          <a:p>
            <a:r>
              <a:rPr lang="en-US" dirty="0" smtClean="0"/>
              <a:t>Using </a:t>
            </a:r>
            <a:r>
              <a:rPr lang="en-US" dirty="0" err="1" smtClean="0"/>
              <a:t>Bibtex</a:t>
            </a:r>
            <a:r>
              <a:rPr lang="en-US" dirty="0" smtClean="0"/>
              <a:t> and other bibliography creators</a:t>
            </a:r>
          </a:p>
          <a:p>
            <a:pPr lvl="1"/>
            <a:r>
              <a:rPr lang="en-US" dirty="0" smtClean="0"/>
              <a:t>Often take as much time as just doing it</a:t>
            </a:r>
          </a:p>
          <a:p>
            <a:pPr lvl="1"/>
            <a:r>
              <a:rPr lang="en-US" dirty="0" smtClean="0"/>
              <a:t>Don’t work well, in most cases, with tertiary sources</a:t>
            </a:r>
          </a:p>
          <a:p>
            <a:r>
              <a:rPr lang="en-US" dirty="0" smtClean="0"/>
              <a:t>Google ‘how to cite ………’</a:t>
            </a:r>
          </a:p>
          <a:p>
            <a:pPr lvl="1"/>
            <a:r>
              <a:rPr lang="en-US" dirty="0" smtClean="0"/>
              <a:t>This gives you general information on citing an online dictionary or thesaurus and specifics on citing the Merriam-Webster dictionary</a:t>
            </a:r>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29</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412275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smtClean="0"/>
              <a:t>Creating the Bibliography</a:t>
            </a:r>
            <a:endParaRPr lang="en-US" dirty="0"/>
          </a:p>
        </p:txBody>
      </p:sp>
      <p:sp>
        <p:nvSpPr>
          <p:cNvPr id="3" name="Content Placeholder 2"/>
          <p:cNvSpPr>
            <a:spLocks noGrp="1"/>
          </p:cNvSpPr>
          <p:nvPr>
            <p:ph idx="1"/>
          </p:nvPr>
        </p:nvSpPr>
        <p:spPr>
          <a:xfrm>
            <a:off x="457200" y="764704"/>
            <a:ext cx="8229600" cy="5976664"/>
          </a:xfrm>
        </p:spPr>
        <p:txBody>
          <a:bodyPr>
            <a:normAutofit fontScale="85000" lnSpcReduction="10000"/>
          </a:bodyPr>
          <a:lstStyle/>
          <a:p>
            <a:r>
              <a:rPr lang="en-US" dirty="0" smtClean="0"/>
              <a:t>What do we  want as the end result?</a:t>
            </a:r>
          </a:p>
          <a:p>
            <a:pPr lvl="1"/>
            <a:r>
              <a:rPr lang="en-US" dirty="0" smtClean="0"/>
              <a:t>A single list of sources – NO DIVISIONS </a:t>
            </a:r>
          </a:p>
          <a:p>
            <a:pPr lvl="1"/>
            <a:r>
              <a:rPr lang="en-US" dirty="0" smtClean="0"/>
              <a:t>Properly formatted</a:t>
            </a:r>
          </a:p>
          <a:p>
            <a:pPr lvl="2"/>
            <a:r>
              <a:rPr lang="en-US" sz="2700" dirty="0" smtClean="0"/>
              <a:t>Separate page with the title centered</a:t>
            </a:r>
          </a:p>
          <a:p>
            <a:pPr lvl="2"/>
            <a:r>
              <a:rPr lang="en-US" sz="2700" dirty="0" smtClean="0"/>
              <a:t>Margins of 2.54 cm (1”)</a:t>
            </a:r>
          </a:p>
          <a:p>
            <a:pPr lvl="2"/>
            <a:r>
              <a:rPr lang="en-US" sz="2700" dirty="0" smtClean="0"/>
              <a:t>Each entry is single-spaced with double-spacing between each entry</a:t>
            </a:r>
          </a:p>
          <a:p>
            <a:pPr lvl="2"/>
            <a:r>
              <a:rPr lang="en-US" sz="2700" dirty="0" smtClean="0"/>
              <a:t>Entries are arrange alphabetically by first letter of entry</a:t>
            </a:r>
          </a:p>
          <a:p>
            <a:pPr lvl="2"/>
            <a:r>
              <a:rPr lang="en-US" sz="2700" dirty="0" smtClean="0"/>
              <a:t>Start </a:t>
            </a:r>
            <a:r>
              <a:rPr lang="en-US" sz="2700" dirty="0">
                <a:solidFill>
                  <a:prstClr val="black"/>
                </a:solidFill>
              </a:rPr>
              <a:t>URLs </a:t>
            </a:r>
            <a:r>
              <a:rPr lang="en-US" sz="2700" dirty="0" smtClean="0"/>
              <a:t>on a separate line unless they fit completely</a:t>
            </a:r>
          </a:p>
          <a:p>
            <a:pPr lvl="2"/>
            <a:r>
              <a:rPr lang="en-US" sz="2700" dirty="0" smtClean="0"/>
              <a:t>No numbering -no bullets – no markings of any kind</a:t>
            </a:r>
          </a:p>
          <a:p>
            <a:pPr lvl="2"/>
            <a:r>
              <a:rPr lang="en-US" sz="2700" dirty="0" smtClean="0"/>
              <a:t>No page numbers for book entries</a:t>
            </a:r>
          </a:p>
          <a:p>
            <a:pPr lvl="2"/>
            <a:r>
              <a:rPr lang="en-US" sz="2700" dirty="0" smtClean="0"/>
              <a:t>Same font and size of font – do not change the italics or underlining that may be present – this year</a:t>
            </a:r>
          </a:p>
          <a:p>
            <a:pPr lvl="2"/>
            <a:r>
              <a:rPr lang="en-US" sz="2700" dirty="0" smtClean="0"/>
              <a:t>First line of each entry is at the left margin and all other lines in that entry are indented one tab stop</a:t>
            </a:r>
            <a:endParaRPr lang="en-US" sz="2700"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3</a:t>
            </a:fld>
            <a:endParaRPr lang="en-CA" dirty="0">
              <a:solidFill>
                <a:prstClr val="black">
                  <a:tint val="75000"/>
                </a:prstClr>
              </a:solidFill>
            </a:endParaRPr>
          </a:p>
        </p:txBody>
      </p:sp>
    </p:spTree>
    <p:extLst>
      <p:ext uri="{BB962C8B-B14F-4D97-AF65-F5344CB8AC3E}">
        <p14:creationId xmlns:p14="http://schemas.microsoft.com/office/powerpoint/2010/main" val="3771879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864096"/>
          </a:xfrm>
        </p:spPr>
        <p:txBody>
          <a:bodyPr/>
          <a:lstStyle/>
          <a:p>
            <a:r>
              <a:rPr lang="en-CA" dirty="0" smtClean="0"/>
              <a:t>Finding the Information</a:t>
            </a:r>
            <a:endParaRPr lang="en-CA" dirty="0"/>
          </a:p>
        </p:txBody>
      </p:sp>
      <p:sp>
        <p:nvSpPr>
          <p:cNvPr id="3" name="Content Placeholder 2"/>
          <p:cNvSpPr>
            <a:spLocks noGrp="1"/>
          </p:cNvSpPr>
          <p:nvPr>
            <p:ph idx="1"/>
          </p:nvPr>
        </p:nvSpPr>
        <p:spPr>
          <a:xfrm>
            <a:off x="457200" y="692696"/>
            <a:ext cx="8229600" cy="5544616"/>
          </a:xfrm>
        </p:spPr>
        <p:txBody>
          <a:bodyPr>
            <a:normAutofit fontScale="92500" lnSpcReduction="20000"/>
          </a:bodyPr>
          <a:lstStyle/>
          <a:p>
            <a:r>
              <a:rPr lang="en-CA" dirty="0" smtClean="0"/>
              <a:t>We will look at some examples and by seeing how their citations can be found, you may come up with ideas on how others may be found.</a:t>
            </a:r>
          </a:p>
          <a:p>
            <a:r>
              <a:rPr lang="en-CA" dirty="0" smtClean="0"/>
              <a:t>In the these examples we will look for ‘Cite’ or ‘Link/Cite’ or ‘Citations’ or ‘Cite As’, etc.</a:t>
            </a:r>
          </a:p>
          <a:p>
            <a:pPr lvl="1"/>
            <a:r>
              <a:rPr lang="en-CA" dirty="0" smtClean="0"/>
              <a:t>This is to help find if the source has specified a way in which they want to reference their source.</a:t>
            </a:r>
          </a:p>
          <a:p>
            <a:pPr lvl="1"/>
            <a:r>
              <a:rPr lang="en-CA" dirty="0" smtClean="0"/>
              <a:t>If you have difficulty, use the Edit &gt; Search or Find - or Ctrl + F function, it will frequently simplify the process but it is no guarantee.</a:t>
            </a:r>
          </a:p>
          <a:p>
            <a:pPr lvl="1"/>
            <a:r>
              <a:rPr lang="en-CA" dirty="0" smtClean="0"/>
              <a:t>The search function is one with which you should be familiar for general purposes.</a:t>
            </a:r>
          </a:p>
          <a:p>
            <a:pPr lvl="1"/>
            <a:r>
              <a:rPr lang="en-CA" dirty="0" smtClean="0"/>
              <a:t>If you are searching for the citation </a:t>
            </a:r>
            <a:r>
              <a:rPr lang="en-CA" dirty="0"/>
              <a:t>p</a:t>
            </a:r>
            <a:r>
              <a:rPr lang="en-CA" dirty="0" smtClean="0"/>
              <a:t>ractice on a particular site try using just ‘</a:t>
            </a:r>
            <a:r>
              <a:rPr lang="en-CA" dirty="0" err="1" smtClean="0"/>
              <a:t>cit</a:t>
            </a:r>
            <a:r>
              <a:rPr lang="en-CA" dirty="0" smtClean="0"/>
              <a:t>’ in your search.  </a:t>
            </a:r>
          </a:p>
        </p:txBody>
      </p:sp>
      <p:sp>
        <p:nvSpPr>
          <p:cNvPr id="4" name="Slide Number Placeholder 3"/>
          <p:cNvSpPr>
            <a:spLocks noGrp="1"/>
          </p:cNvSpPr>
          <p:nvPr>
            <p:ph type="sldNum" sz="quarter" idx="12"/>
          </p:nvPr>
        </p:nvSpPr>
        <p:spPr/>
        <p:txBody>
          <a:bodyPr/>
          <a:lstStyle/>
          <a:p>
            <a:fld id="{BB53CE37-3A70-437E-B626-687899E956FF}" type="slidenum">
              <a:rPr lang="en-CA" smtClean="0"/>
              <a:t>30</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149937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CA" dirty="0" smtClean="0"/>
              <a:t>Finding the Information – Tertiary </a:t>
            </a:r>
            <a:endParaRPr lang="en-US" dirty="0"/>
          </a:p>
        </p:txBody>
      </p:sp>
      <p:sp>
        <p:nvSpPr>
          <p:cNvPr id="3" name="Content Placeholder 2"/>
          <p:cNvSpPr>
            <a:spLocks noGrp="1"/>
          </p:cNvSpPr>
          <p:nvPr>
            <p:ph idx="1"/>
          </p:nvPr>
        </p:nvSpPr>
        <p:spPr>
          <a:xfrm>
            <a:off x="457200" y="908720"/>
            <a:ext cx="8229600" cy="5217443"/>
          </a:xfrm>
        </p:spPr>
        <p:txBody>
          <a:bodyPr/>
          <a:lstStyle/>
          <a:p>
            <a:r>
              <a:rPr lang="en-CA" dirty="0" smtClean="0"/>
              <a:t>Look at some of the common sources</a:t>
            </a:r>
          </a:p>
          <a:p>
            <a:r>
              <a:rPr lang="en-CA" dirty="0" smtClean="0"/>
              <a:t>Dictionaries</a:t>
            </a:r>
          </a:p>
          <a:p>
            <a:pPr lvl="1"/>
            <a:r>
              <a:rPr lang="en-US" dirty="0">
                <a:hlinkClick r:id="rId2"/>
              </a:rPr>
              <a:t>http://</a:t>
            </a:r>
            <a:r>
              <a:rPr lang="en-US" dirty="0" smtClean="0">
                <a:hlinkClick r:id="rId2"/>
              </a:rPr>
              <a:t>dictionary.reference.com/browse/totalitarianism</a:t>
            </a:r>
            <a:endParaRPr lang="en-US" dirty="0" smtClean="0"/>
          </a:p>
          <a:p>
            <a:pPr lvl="1"/>
            <a:r>
              <a:rPr lang="en-US" dirty="0">
                <a:hlinkClick r:id="rId3"/>
              </a:rPr>
              <a:t>http://</a:t>
            </a:r>
            <a:r>
              <a:rPr lang="en-US" dirty="0" smtClean="0">
                <a:hlinkClick r:id="rId3"/>
              </a:rPr>
              <a:t>www.thefreedictionary.com/totalitarian</a:t>
            </a:r>
            <a:endParaRPr lang="en-US" dirty="0" smtClean="0"/>
          </a:p>
          <a:p>
            <a:r>
              <a:rPr lang="en-CA" dirty="0" smtClean="0"/>
              <a:t>Encyclopedia</a:t>
            </a:r>
          </a:p>
          <a:p>
            <a:pPr lvl="1"/>
            <a:r>
              <a:rPr lang="en-US" dirty="0">
                <a:hlinkClick r:id="rId4"/>
              </a:rPr>
              <a:t>http://www.thecanadianencyclopedia.ca/en/article/nationalism</a:t>
            </a:r>
            <a:r>
              <a:rPr lang="en-US" dirty="0" smtClean="0">
                <a:hlinkClick r:id="rId4"/>
              </a:rPr>
              <a:t>/</a:t>
            </a:r>
            <a:endParaRPr lang="en-US" dirty="0" smtClean="0"/>
          </a:p>
          <a:p>
            <a:pPr lvl="1"/>
            <a:r>
              <a:rPr lang="en-US" dirty="0">
                <a:hlinkClick r:id="rId5"/>
              </a:rPr>
              <a:t>https://</a:t>
            </a:r>
            <a:r>
              <a:rPr lang="en-US" dirty="0" smtClean="0">
                <a:hlinkClick r:id="rId5"/>
              </a:rPr>
              <a:t>en.wikipedia.org/wiki/Nationalism</a:t>
            </a:r>
            <a:endParaRPr lang="en-US" dirty="0" smtClean="0"/>
          </a:p>
          <a:p>
            <a:pPr marL="457200"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31</a:t>
            </a:fld>
            <a:endParaRPr lang="en-CA" dirty="0"/>
          </a:p>
        </p:txBody>
      </p:sp>
    </p:spTree>
    <p:extLst>
      <p:ext uri="{BB962C8B-B14F-4D97-AF65-F5344CB8AC3E}">
        <p14:creationId xmlns:p14="http://schemas.microsoft.com/office/powerpoint/2010/main" val="3191351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US" sz="3800" dirty="0">
                <a:solidFill>
                  <a:prstClr val="black"/>
                </a:solidFill>
              </a:rPr>
              <a:t>Ways to Find and Deal with Information</a:t>
            </a:r>
            <a:endParaRPr lang="en-US" dirty="0"/>
          </a:p>
        </p:txBody>
      </p:sp>
      <p:sp>
        <p:nvSpPr>
          <p:cNvPr id="3" name="Content Placeholder 2"/>
          <p:cNvSpPr>
            <a:spLocks noGrp="1"/>
          </p:cNvSpPr>
          <p:nvPr>
            <p:ph idx="1"/>
          </p:nvPr>
        </p:nvSpPr>
        <p:spPr>
          <a:xfrm>
            <a:off x="457200" y="1124744"/>
            <a:ext cx="8229600" cy="5328592"/>
          </a:xfrm>
        </p:spPr>
        <p:txBody>
          <a:bodyPr>
            <a:normAutofit/>
          </a:bodyPr>
          <a:lstStyle/>
          <a:p>
            <a:r>
              <a:rPr lang="en-US" dirty="0" smtClean="0"/>
              <a:t>Check the Class Page under “Writing” and “Useful Links” for specific information</a:t>
            </a:r>
          </a:p>
          <a:p>
            <a:pPr lvl="1"/>
            <a:r>
              <a:rPr lang="en-US" dirty="0" smtClean="0"/>
              <a:t>Government documents</a:t>
            </a:r>
          </a:p>
          <a:p>
            <a:pPr lvl="1"/>
            <a:r>
              <a:rPr lang="en-US" dirty="0" smtClean="0"/>
              <a:t>In-Text citations</a:t>
            </a:r>
          </a:p>
          <a:p>
            <a:pPr lvl="1"/>
            <a:r>
              <a:rPr lang="en-US" dirty="0" smtClean="0"/>
              <a:t>Other topics and resources from time to time</a:t>
            </a:r>
          </a:p>
          <a:p>
            <a:r>
              <a:rPr lang="en-US" dirty="0" smtClean="0"/>
              <a:t>Use other sources to see how they have cited various sources </a:t>
            </a:r>
          </a:p>
          <a:p>
            <a:r>
              <a:rPr lang="en-US" dirty="0" smtClean="0"/>
              <a:t>Remember that examples are just that – examples.  Practices change and you cannot rely on someone’s past practice.</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32</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983179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US" dirty="0" smtClean="0"/>
              <a:t>Word 2010 Menu Bar</a:t>
            </a:r>
            <a:endParaRPr lang="en-US" dirty="0"/>
          </a:p>
        </p:txBody>
      </p:sp>
      <p:sp>
        <p:nvSpPr>
          <p:cNvPr id="3" name="Content Placeholder 2"/>
          <p:cNvSpPr>
            <a:spLocks noGrp="1"/>
          </p:cNvSpPr>
          <p:nvPr>
            <p:ph idx="1"/>
          </p:nvPr>
        </p:nvSpPr>
        <p:spPr>
          <a:xfrm>
            <a:off x="457200" y="980728"/>
            <a:ext cx="8229600" cy="5145435"/>
          </a:xfrm>
        </p:spPr>
        <p:txBody>
          <a:bodyPr/>
          <a:lstStyle/>
          <a:p>
            <a:r>
              <a:rPr lang="en-US" dirty="0" smtClean="0"/>
              <a:t>Pay attention to all of the functions but, in particular, the following:</a:t>
            </a:r>
          </a:p>
          <a:p>
            <a:pPr marL="0" indent="0">
              <a:buNone/>
            </a:pPr>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33</a:t>
            </a:fld>
            <a:endParaRPr lang="en-CA"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12541"/>
            <a:ext cx="811999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059832" y="5013176"/>
            <a:ext cx="9144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Arrow Connector 7"/>
          <p:cNvCxnSpPr/>
          <p:nvPr/>
        </p:nvCxnSpPr>
        <p:spPr>
          <a:xfrm flipV="1">
            <a:off x="1619672" y="2780928"/>
            <a:ext cx="576064" cy="22322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339752" y="2780928"/>
            <a:ext cx="576064" cy="22322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373016" y="2766682"/>
            <a:ext cx="601216" cy="22322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641" y="3645024"/>
            <a:ext cx="81756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66" y="3058643"/>
            <a:ext cx="859320" cy="255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3466641" y="6077074"/>
            <a:ext cx="937251"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03892" y="3897052"/>
            <a:ext cx="600156" cy="2180022"/>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738" y="3660159"/>
            <a:ext cx="79216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8925" y="3406775"/>
            <a:ext cx="944563" cy="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p:nvPr/>
        </p:nvCxnSpPr>
        <p:spPr>
          <a:xfrm>
            <a:off x="1619672" y="6077074"/>
            <a:ext cx="961181"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853" y="3660159"/>
            <a:ext cx="79216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210331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the Find Function</a:t>
            </a:r>
            <a:endParaRPr lang="en-CA" dirty="0"/>
          </a:p>
        </p:txBody>
      </p:sp>
      <p:sp>
        <p:nvSpPr>
          <p:cNvPr id="3" name="Content Placeholder 2"/>
          <p:cNvSpPr>
            <a:spLocks noGrp="1"/>
          </p:cNvSpPr>
          <p:nvPr>
            <p:ph idx="1"/>
          </p:nvPr>
        </p:nvSpPr>
        <p:spPr/>
        <p:txBody>
          <a:bodyPr/>
          <a:lstStyle/>
          <a:p>
            <a:r>
              <a:rPr lang="en-CA" dirty="0" smtClean="0"/>
              <a:t>The Menu Bars at the top of your screen looks like this in Word 2013</a:t>
            </a:r>
          </a:p>
          <a:p>
            <a:pPr marL="0" indent="0">
              <a:buNone/>
            </a:pP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34</a:t>
            </a:fld>
            <a:endParaRPr lang="en-CA" dirty="0"/>
          </a:p>
        </p:txBody>
      </p:sp>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pic>
        <p:nvPicPr>
          <p:cNvPr id="8" name="Picture 7"/>
          <p:cNvPicPr>
            <a:picLocks noChangeAspect="1"/>
          </p:cNvPicPr>
          <p:nvPr/>
        </p:nvPicPr>
        <p:blipFill>
          <a:blip r:embed="rId2"/>
          <a:stretch>
            <a:fillRect/>
          </a:stretch>
        </p:blipFill>
        <p:spPr>
          <a:xfrm>
            <a:off x="596513" y="2996952"/>
            <a:ext cx="7950974" cy="2160240"/>
          </a:xfrm>
          <a:prstGeom prst="rect">
            <a:avLst/>
          </a:prstGeom>
        </p:spPr>
      </p:pic>
    </p:spTree>
    <p:extLst>
      <p:ext uri="{BB962C8B-B14F-4D97-AF65-F5344CB8AC3E}">
        <p14:creationId xmlns:p14="http://schemas.microsoft.com/office/powerpoint/2010/main" val="2069142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92088"/>
          </a:xfrm>
        </p:spPr>
        <p:txBody>
          <a:bodyPr/>
          <a:lstStyle/>
          <a:p>
            <a:r>
              <a:rPr lang="en-CA" dirty="0" smtClean="0"/>
              <a:t>Using the Find Function</a:t>
            </a:r>
            <a:endParaRPr lang="en-CA" dirty="0"/>
          </a:p>
        </p:txBody>
      </p:sp>
      <p:sp>
        <p:nvSpPr>
          <p:cNvPr id="3" name="Content Placeholder 2"/>
          <p:cNvSpPr>
            <a:spLocks noGrp="1"/>
          </p:cNvSpPr>
          <p:nvPr>
            <p:ph idx="1"/>
          </p:nvPr>
        </p:nvSpPr>
        <p:spPr>
          <a:xfrm>
            <a:off x="457200" y="1124744"/>
            <a:ext cx="8229600" cy="5400600"/>
          </a:xfrm>
        </p:spPr>
        <p:txBody>
          <a:bodyPr>
            <a:normAutofit/>
          </a:bodyPr>
          <a:lstStyle/>
          <a:p>
            <a:r>
              <a:rPr lang="en-CA" dirty="0" smtClean="0"/>
              <a:t>If you click on the Find on the Menu Bar, you will get a search box that looks like this</a:t>
            </a:r>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endParaRPr lang="en-CA" dirty="0" smtClean="0"/>
          </a:p>
          <a:p>
            <a:endParaRPr lang="en-CA" dirty="0"/>
          </a:p>
          <a:p>
            <a:r>
              <a:rPr lang="en-CA" dirty="0" smtClean="0"/>
              <a:t>Enter the term that you are looking for.</a:t>
            </a:r>
          </a:p>
        </p:txBody>
      </p:sp>
      <p:sp>
        <p:nvSpPr>
          <p:cNvPr id="4" name="Slide Number Placeholder 3"/>
          <p:cNvSpPr>
            <a:spLocks noGrp="1"/>
          </p:cNvSpPr>
          <p:nvPr>
            <p:ph type="sldNum" sz="quarter" idx="12"/>
          </p:nvPr>
        </p:nvSpPr>
        <p:spPr/>
        <p:txBody>
          <a:bodyPr/>
          <a:lstStyle/>
          <a:p>
            <a:fld id="{BB53CE37-3A70-437E-B626-687899E956FF}" type="slidenum">
              <a:rPr lang="en-CA" smtClean="0"/>
              <a:t>35</a:t>
            </a:fld>
            <a:endParaRPr lang="en-CA" dirty="0"/>
          </a:p>
        </p:txBody>
      </p:sp>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pic>
        <p:nvPicPr>
          <p:cNvPr id="7" name="Picture 6"/>
          <p:cNvPicPr>
            <a:picLocks noChangeAspect="1"/>
          </p:cNvPicPr>
          <p:nvPr/>
        </p:nvPicPr>
        <p:blipFill>
          <a:blip r:embed="rId2"/>
          <a:stretch>
            <a:fillRect/>
          </a:stretch>
        </p:blipFill>
        <p:spPr>
          <a:xfrm>
            <a:off x="763935" y="2615113"/>
            <a:ext cx="7673768" cy="2902119"/>
          </a:xfrm>
          <a:prstGeom prst="rect">
            <a:avLst/>
          </a:prstGeom>
        </p:spPr>
      </p:pic>
      <p:cxnSp>
        <p:nvCxnSpPr>
          <p:cNvPr id="9" name="Straight Arrow Connector 8"/>
          <p:cNvCxnSpPr/>
          <p:nvPr/>
        </p:nvCxnSpPr>
        <p:spPr>
          <a:xfrm flipH="1" flipV="1">
            <a:off x="1763688" y="4149080"/>
            <a:ext cx="2016224" cy="1800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621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the Edit Function</a:t>
            </a:r>
            <a:endParaRPr lang="en-CA" dirty="0"/>
          </a:p>
        </p:txBody>
      </p:sp>
      <p:sp>
        <p:nvSpPr>
          <p:cNvPr id="3" name="Content Placeholder 2"/>
          <p:cNvSpPr>
            <a:spLocks noGrp="1"/>
          </p:cNvSpPr>
          <p:nvPr>
            <p:ph idx="1"/>
          </p:nvPr>
        </p:nvSpPr>
        <p:spPr/>
        <p:txBody>
          <a:bodyPr/>
          <a:lstStyle/>
          <a:p>
            <a:r>
              <a:rPr lang="en-CA" dirty="0" smtClean="0"/>
              <a:t>When you click on Find you will get a screen that looks like this</a:t>
            </a:r>
          </a:p>
          <a:p>
            <a:pPr marL="0" indent="0">
              <a:buNone/>
            </a:pP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36</a:t>
            </a:fld>
            <a:endParaRPr lang="en-CA" dirty="0"/>
          </a:p>
        </p:txBody>
      </p:sp>
      <p:pic>
        <p:nvPicPr>
          <p:cNvPr id="5" name="Picture 4"/>
          <p:cNvPicPr/>
          <p:nvPr/>
        </p:nvPicPr>
        <p:blipFill rotWithShape="1">
          <a:blip r:embed="rId2"/>
          <a:srcRect l="4232" t="16639" r="18717" b="21823"/>
          <a:stretch/>
        </p:blipFill>
        <p:spPr bwMode="auto">
          <a:xfrm>
            <a:off x="539552" y="2636912"/>
            <a:ext cx="8136904" cy="3816424"/>
          </a:xfrm>
          <a:prstGeom prst="rect">
            <a:avLst/>
          </a:prstGeom>
          <a:ln>
            <a:noFill/>
          </a:ln>
          <a:extLst>
            <a:ext uri="{53640926-AAD7-44D8-BBD7-CCE9431645EC}">
              <a14:shadowObscured xmlns:a14="http://schemas.microsoft.com/office/drawing/2010/main"/>
            </a:ext>
          </a:extLst>
        </p:spPr>
      </p:pic>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4087195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CA" dirty="0" smtClean="0"/>
              <a:t>Using the Edit Function</a:t>
            </a:r>
            <a:endParaRPr lang="en-CA" dirty="0"/>
          </a:p>
        </p:txBody>
      </p:sp>
      <p:sp>
        <p:nvSpPr>
          <p:cNvPr id="3" name="Content Placeholder 2"/>
          <p:cNvSpPr>
            <a:spLocks noGrp="1"/>
          </p:cNvSpPr>
          <p:nvPr>
            <p:ph idx="1"/>
          </p:nvPr>
        </p:nvSpPr>
        <p:spPr>
          <a:xfrm>
            <a:off x="457200" y="980728"/>
            <a:ext cx="8229600" cy="5616624"/>
          </a:xfrm>
        </p:spPr>
        <p:txBody>
          <a:bodyPr>
            <a:normAutofit lnSpcReduction="10000"/>
          </a:bodyPr>
          <a:lstStyle/>
          <a:p>
            <a:r>
              <a:rPr lang="en-CA" dirty="0" smtClean="0"/>
              <a:t>Type the word or phrase for which you are looking into the search box in the Navigation screen in the left margin.</a:t>
            </a:r>
          </a:p>
          <a:p>
            <a:r>
              <a:rPr lang="en-CA" dirty="0" smtClean="0"/>
              <a:t>It will generate a list of the uses of the term as shown on the next slide.</a:t>
            </a:r>
          </a:p>
          <a:p>
            <a:r>
              <a:rPr lang="en-CA" dirty="0" smtClean="0"/>
              <a:t>It will also highlight the locations in which the term is used.</a:t>
            </a:r>
          </a:p>
          <a:p>
            <a:pPr lvl="0"/>
            <a:r>
              <a:rPr lang="en-CA" sz="3000" dirty="0"/>
              <a:t>If you click on one of the entries it will bring you to the location of that entry in your document</a:t>
            </a:r>
            <a:r>
              <a:rPr lang="en-CA" sz="3000" dirty="0" smtClean="0"/>
              <a:t>.</a:t>
            </a:r>
          </a:p>
          <a:p>
            <a:pPr lvl="0"/>
            <a:r>
              <a:rPr lang="en-CA" sz="3000" dirty="0" smtClean="0"/>
              <a:t>Alternatively, use </a:t>
            </a:r>
            <a:r>
              <a:rPr lang="en-CA" sz="3000" b="1" dirty="0" smtClean="0">
                <a:solidFill>
                  <a:srgbClr val="FF0000"/>
                </a:solidFill>
              </a:rPr>
              <a:t>Ctrl + F </a:t>
            </a:r>
            <a:r>
              <a:rPr lang="en-CA" sz="3000" dirty="0" smtClean="0"/>
              <a:t>to bring up the Search Box.</a:t>
            </a:r>
            <a:endParaRPr lang="en-CA" sz="3000" dirty="0"/>
          </a:p>
        </p:txBody>
      </p:sp>
      <p:sp>
        <p:nvSpPr>
          <p:cNvPr id="4" name="Slide Number Placeholder 3"/>
          <p:cNvSpPr>
            <a:spLocks noGrp="1"/>
          </p:cNvSpPr>
          <p:nvPr>
            <p:ph type="sldNum" sz="quarter" idx="12"/>
          </p:nvPr>
        </p:nvSpPr>
        <p:spPr/>
        <p:txBody>
          <a:bodyPr/>
          <a:lstStyle/>
          <a:p>
            <a:fld id="{BB53CE37-3A70-437E-B626-687899E956FF}" type="slidenum">
              <a:rPr lang="en-CA" smtClean="0"/>
              <a:t>37</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7057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3CE37-3A70-437E-B626-687899E956FF}" type="slidenum">
              <a:rPr lang="en-CA" smtClean="0"/>
              <a:t>38</a:t>
            </a:fld>
            <a:endParaRPr lang="en-CA" dirty="0"/>
          </a:p>
        </p:txBody>
      </p:sp>
      <p:pic>
        <p:nvPicPr>
          <p:cNvPr id="5" name="Picture 4"/>
          <p:cNvPicPr/>
          <p:nvPr/>
        </p:nvPicPr>
        <p:blipFill rotWithShape="1">
          <a:blip r:embed="rId2"/>
          <a:srcRect l="3848" t="6839" r="15900" b="8145"/>
          <a:stretch/>
        </p:blipFill>
        <p:spPr bwMode="auto">
          <a:xfrm>
            <a:off x="179512" y="260648"/>
            <a:ext cx="8784976" cy="6120680"/>
          </a:xfrm>
          <a:prstGeom prst="rect">
            <a:avLst/>
          </a:prstGeom>
          <a:ln>
            <a:noFill/>
          </a:ln>
          <a:extLst>
            <a:ext uri="{53640926-AAD7-44D8-BBD7-CCE9431645EC}">
              <a14:shadowObscured xmlns:a14="http://schemas.microsoft.com/office/drawing/2010/main"/>
            </a:ext>
          </a:extLst>
        </p:spPr>
      </p:pic>
      <p:cxnSp>
        <p:nvCxnSpPr>
          <p:cNvPr id="3" name="Straight Arrow Connector 2"/>
          <p:cNvCxnSpPr/>
          <p:nvPr/>
        </p:nvCxnSpPr>
        <p:spPr>
          <a:xfrm flipH="1">
            <a:off x="6156176" y="2780928"/>
            <a:ext cx="72008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716016" y="2780928"/>
            <a:ext cx="216024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364088" y="2780928"/>
            <a:ext cx="1512168" cy="10081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76256" y="2780928"/>
            <a:ext cx="0" cy="129614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876256" y="2780928"/>
            <a:ext cx="504056"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993693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CA" dirty="0" smtClean="0"/>
              <a:t>Your Dictionary</a:t>
            </a:r>
            <a:endParaRPr lang="en-US" dirty="0"/>
          </a:p>
        </p:txBody>
      </p:sp>
      <p:sp>
        <p:nvSpPr>
          <p:cNvPr id="3" name="Content Placeholder 2"/>
          <p:cNvSpPr>
            <a:spLocks noGrp="1"/>
          </p:cNvSpPr>
          <p:nvPr>
            <p:ph idx="1"/>
          </p:nvPr>
        </p:nvSpPr>
        <p:spPr>
          <a:xfrm>
            <a:off x="457200" y="836712"/>
            <a:ext cx="8229600" cy="5289451"/>
          </a:xfrm>
        </p:spPr>
        <p:txBody>
          <a:bodyPr/>
          <a:lstStyle/>
          <a:p>
            <a:r>
              <a:rPr lang="en-CA" dirty="0" smtClean="0"/>
              <a:t>This is an example – not a suggestion of a preferred source.  You will get a page that looks like this – many other sites are similar</a:t>
            </a:r>
          </a:p>
          <a:p>
            <a:pPr marL="0" indent="0">
              <a:buNone/>
            </a:pPr>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39</a:t>
            </a:fld>
            <a:endParaRPr lang="en-CA" dirty="0"/>
          </a:p>
        </p:txBody>
      </p:sp>
      <p:pic>
        <p:nvPicPr>
          <p:cNvPr id="6" name="Picture 5"/>
          <p:cNvPicPr>
            <a:picLocks noChangeAspect="1"/>
          </p:cNvPicPr>
          <p:nvPr/>
        </p:nvPicPr>
        <p:blipFill>
          <a:blip r:embed="rId2"/>
          <a:stretch>
            <a:fillRect/>
          </a:stretch>
        </p:blipFill>
        <p:spPr>
          <a:xfrm>
            <a:off x="1246116" y="2389541"/>
            <a:ext cx="7070299" cy="3826939"/>
          </a:xfrm>
          <a:prstGeom prst="rect">
            <a:avLst/>
          </a:prstGeom>
        </p:spPr>
      </p:pic>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156698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CA" dirty="0" smtClean="0"/>
              <a:t>Citation Handout #1</a:t>
            </a:r>
            <a:endParaRPr lang="en-US" dirty="0"/>
          </a:p>
        </p:txBody>
      </p:sp>
      <p:sp>
        <p:nvSpPr>
          <p:cNvPr id="3" name="Content Placeholder 2"/>
          <p:cNvSpPr>
            <a:spLocks noGrp="1"/>
          </p:cNvSpPr>
          <p:nvPr>
            <p:ph idx="1"/>
          </p:nvPr>
        </p:nvSpPr>
        <p:spPr>
          <a:xfrm>
            <a:off x="457200" y="836712"/>
            <a:ext cx="8229600" cy="5519638"/>
          </a:xfrm>
        </p:spPr>
        <p:txBody>
          <a:bodyPr>
            <a:normAutofit fontScale="85000" lnSpcReduction="10000"/>
          </a:bodyPr>
          <a:lstStyle/>
          <a:p>
            <a:r>
              <a:rPr lang="en-CA" dirty="0" smtClean="0"/>
              <a:t>This </a:t>
            </a:r>
            <a:r>
              <a:rPr lang="en-CA" dirty="0"/>
              <a:t>handout </a:t>
            </a:r>
            <a:r>
              <a:rPr lang="en-CA" dirty="0" smtClean="0"/>
              <a:t>(to show you what we are talking about) at (</a:t>
            </a:r>
            <a:r>
              <a:rPr lang="en-CA" dirty="0" smtClean="0">
                <a:hlinkClick r:id="rId2"/>
              </a:rPr>
              <a:t>http</a:t>
            </a:r>
            <a:r>
              <a:rPr lang="en-CA" dirty="0">
                <a:hlinkClick r:id="rId2"/>
              </a:rPr>
              <a:t>://</a:t>
            </a:r>
            <a:r>
              <a:rPr lang="en-CA" dirty="0" smtClean="0">
                <a:hlinkClick r:id="rId2"/>
              </a:rPr>
              <a:t>www.quia.com/pages/cpocock/page68</a:t>
            </a:r>
            <a:r>
              <a:rPr lang="en-CA" dirty="0"/>
              <a:t> </a:t>
            </a:r>
            <a:r>
              <a:rPr lang="en-CA" dirty="0" smtClean="0"/>
              <a:t>  &gt;&gt; Writing  &gt;&gt;  Citations – Handout Number 1),  is based on a sample Works Cited page from the Owl Purdue site, a site with which you should become familiar to help you in answering many of the questions that you will encounter in citation practice.</a:t>
            </a:r>
          </a:p>
          <a:p>
            <a:r>
              <a:rPr lang="en-CA" dirty="0" smtClean="0"/>
              <a:t>The sample page has been changed to a format that I want you to follow.</a:t>
            </a:r>
          </a:p>
          <a:p>
            <a:r>
              <a:rPr lang="en-CA" dirty="0" smtClean="0"/>
              <a:t>Remember that there are many different styles that you may encounter.  We will work with the MLA format.  Others can be easily learned if you understand one format.</a:t>
            </a:r>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4</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369023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Dictionary - Citation</a:t>
            </a:r>
            <a:endParaRPr lang="en-US" dirty="0"/>
          </a:p>
        </p:txBody>
      </p:sp>
      <p:sp>
        <p:nvSpPr>
          <p:cNvPr id="3" name="Content Placeholder 2"/>
          <p:cNvSpPr>
            <a:spLocks noGrp="1"/>
          </p:cNvSpPr>
          <p:nvPr>
            <p:ph idx="1"/>
          </p:nvPr>
        </p:nvSpPr>
        <p:spPr/>
        <p:txBody>
          <a:bodyPr>
            <a:normAutofit lnSpcReduction="10000"/>
          </a:bodyPr>
          <a:lstStyle/>
          <a:p>
            <a:r>
              <a:rPr lang="en-CA" dirty="0" smtClean="0"/>
              <a:t>If you scroll through the page you may find the link to the preferred method of citation – you may also miss it as it is relatively insignificant.</a:t>
            </a:r>
          </a:p>
          <a:p>
            <a:r>
              <a:rPr lang="en-CA" dirty="0" smtClean="0"/>
              <a:t>Try using Ctrl + F and typing in </a:t>
            </a:r>
            <a:r>
              <a:rPr lang="en-CA" dirty="0" err="1" smtClean="0"/>
              <a:t>cit</a:t>
            </a:r>
            <a:r>
              <a:rPr lang="en-CA" dirty="0" smtClean="0"/>
              <a:t> (</a:t>
            </a:r>
            <a:r>
              <a:rPr lang="en-CA" dirty="0" err="1" smtClean="0"/>
              <a:t>cit</a:t>
            </a:r>
            <a:r>
              <a:rPr lang="en-CA" dirty="0" smtClean="0"/>
              <a:t> will give you any term containing those three letters – some you want – some you don’t.  Learn how to use the function.</a:t>
            </a:r>
          </a:p>
          <a:p>
            <a:r>
              <a:rPr lang="en-CA" dirty="0" smtClean="0"/>
              <a:t>Using </a:t>
            </a:r>
            <a:r>
              <a:rPr lang="en-CA" dirty="0" smtClean="0">
                <a:solidFill>
                  <a:srgbClr val="FF0000"/>
                </a:solidFill>
              </a:rPr>
              <a:t>Ctrl + F </a:t>
            </a:r>
            <a:r>
              <a:rPr lang="en-CA" dirty="0" smtClean="0"/>
              <a:t>and entering </a:t>
            </a:r>
            <a:r>
              <a:rPr lang="en-CA" dirty="0" err="1" smtClean="0"/>
              <a:t>cit</a:t>
            </a:r>
            <a:r>
              <a:rPr lang="en-CA" dirty="0" smtClean="0"/>
              <a:t> we get;</a:t>
            </a:r>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40</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580739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3CE37-3A70-437E-B626-687899E956FF}" type="slidenum">
              <a:rPr lang="en-CA" smtClean="0"/>
              <a:t>41</a:t>
            </a:fld>
            <a:endParaRPr lang="en-CA" dirty="0"/>
          </a:p>
        </p:txBody>
      </p:sp>
      <p:pic>
        <p:nvPicPr>
          <p:cNvPr id="5" name="Picture 4"/>
          <p:cNvPicPr>
            <a:picLocks noChangeAspect="1"/>
          </p:cNvPicPr>
          <p:nvPr/>
        </p:nvPicPr>
        <p:blipFill>
          <a:blip r:embed="rId2"/>
          <a:stretch>
            <a:fillRect/>
          </a:stretch>
        </p:blipFill>
        <p:spPr>
          <a:xfrm>
            <a:off x="43122" y="764704"/>
            <a:ext cx="9057758" cy="4320480"/>
          </a:xfrm>
          <a:prstGeom prst="rect">
            <a:avLst/>
          </a:prstGeom>
        </p:spPr>
      </p:pic>
      <p:sp>
        <p:nvSpPr>
          <p:cNvPr id="2" name="Footer Placeholder 1"/>
          <p:cNvSpPr>
            <a:spLocks noGrp="1"/>
          </p:cNvSpPr>
          <p:nvPr>
            <p:ph type="ftr" sz="quarter" idx="11"/>
          </p:nvPr>
        </p:nvSpPr>
        <p:spPr/>
        <p:txBody>
          <a:bodyPr/>
          <a:lstStyle/>
          <a:p>
            <a:r>
              <a:rPr lang="en-CA" smtClean="0"/>
              <a:t>Citations - Part 4 - Bibliography - Match 2016</a:t>
            </a:r>
            <a:endParaRPr lang="en-CA" dirty="0"/>
          </a:p>
        </p:txBody>
      </p:sp>
      <p:cxnSp>
        <p:nvCxnSpPr>
          <p:cNvPr id="6" name="Straight Arrow Connector 5"/>
          <p:cNvCxnSpPr/>
          <p:nvPr/>
        </p:nvCxnSpPr>
        <p:spPr>
          <a:xfrm flipV="1">
            <a:off x="5220072" y="4581128"/>
            <a:ext cx="1008112" cy="720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748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Other Specific Examples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Take a look at Wikipedia </a:t>
            </a:r>
            <a:r>
              <a:rPr lang="en-CA" dirty="0">
                <a:hlinkClick r:id="rId2"/>
              </a:rPr>
              <a:t>http://</a:t>
            </a:r>
            <a:r>
              <a:rPr lang="en-CA" dirty="0" smtClean="0">
                <a:hlinkClick r:id="rId2"/>
              </a:rPr>
              <a:t>en.wikipedia.org/wiki/Totalitarianism</a:t>
            </a:r>
            <a:endParaRPr lang="en-CA" dirty="0" smtClean="0"/>
          </a:p>
          <a:p>
            <a:r>
              <a:rPr lang="en-CA" dirty="0" smtClean="0"/>
              <a:t>On the menu on the left side of the screen (see the next slide), there are a number of expandable links</a:t>
            </a:r>
          </a:p>
          <a:p>
            <a:r>
              <a:rPr lang="en-CA" dirty="0" smtClean="0"/>
              <a:t>One of these says “Tools”.  This menu is now expanded, by default.  If you see a menu that is collapsed or that says Toolbox – click on it to expand it.</a:t>
            </a:r>
          </a:p>
          <a:p>
            <a:r>
              <a:rPr lang="en-CA" dirty="0" smtClean="0"/>
              <a:t>Click on </a:t>
            </a:r>
            <a:r>
              <a:rPr lang="en-CA" i="1" dirty="0" smtClean="0"/>
              <a:t>Cite this page</a:t>
            </a:r>
          </a:p>
          <a:p>
            <a:pPr marL="457200" lvl="1" indent="0">
              <a:buNone/>
            </a:pPr>
            <a:endParaRPr lang="en-CA" dirty="0" smtClean="0"/>
          </a:p>
        </p:txBody>
      </p:sp>
      <p:sp>
        <p:nvSpPr>
          <p:cNvPr id="4" name="Slide Number Placeholder 3"/>
          <p:cNvSpPr>
            <a:spLocks noGrp="1"/>
          </p:cNvSpPr>
          <p:nvPr>
            <p:ph type="sldNum" sz="quarter" idx="12"/>
          </p:nvPr>
        </p:nvSpPr>
        <p:spPr/>
        <p:txBody>
          <a:bodyPr/>
          <a:lstStyle/>
          <a:p>
            <a:fld id="{BB53CE37-3A70-437E-B626-687899E956FF}" type="slidenum">
              <a:rPr lang="en-CA" smtClean="0"/>
              <a:t>42</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053813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3CE37-3A70-437E-B626-687899E956FF}" type="slidenum">
              <a:rPr lang="en-CA" smtClean="0"/>
              <a:t>43</a:t>
            </a:fld>
            <a:endParaRPr lang="en-CA" dirty="0"/>
          </a:p>
        </p:txBody>
      </p:sp>
      <p:pic>
        <p:nvPicPr>
          <p:cNvPr id="5" name="Picture 4"/>
          <p:cNvPicPr>
            <a:picLocks noChangeAspect="1"/>
          </p:cNvPicPr>
          <p:nvPr/>
        </p:nvPicPr>
        <p:blipFill>
          <a:blip r:embed="rId2"/>
          <a:stretch>
            <a:fillRect/>
          </a:stretch>
        </p:blipFill>
        <p:spPr>
          <a:xfrm>
            <a:off x="467544" y="478360"/>
            <a:ext cx="8424935" cy="6056578"/>
          </a:xfrm>
          <a:prstGeom prst="rect">
            <a:avLst/>
          </a:prstGeom>
        </p:spPr>
      </p:pic>
      <p:cxnSp>
        <p:nvCxnSpPr>
          <p:cNvPr id="7" name="Straight Arrow Connector 6"/>
          <p:cNvCxnSpPr/>
          <p:nvPr/>
        </p:nvCxnSpPr>
        <p:spPr>
          <a:xfrm flipH="1">
            <a:off x="1403648" y="3933056"/>
            <a:ext cx="4248472" cy="20162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359069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3CE37-3A70-437E-B626-687899E956FF}" type="slidenum">
              <a:rPr lang="en-CA" smtClean="0"/>
              <a:t>44</a:t>
            </a:fld>
            <a:endParaRPr lang="en-CA" dirty="0"/>
          </a:p>
        </p:txBody>
      </p:sp>
      <p:pic>
        <p:nvPicPr>
          <p:cNvPr id="6" name="Picture 5"/>
          <p:cNvPicPr/>
          <p:nvPr/>
        </p:nvPicPr>
        <p:blipFill rotWithShape="1">
          <a:blip r:embed="rId2"/>
          <a:srcRect l="13009" t="4560" r="1242" b="6515"/>
          <a:stretch/>
        </p:blipFill>
        <p:spPr bwMode="auto">
          <a:xfrm>
            <a:off x="323528" y="332656"/>
            <a:ext cx="8568952" cy="6048671"/>
          </a:xfrm>
          <a:prstGeom prst="rect">
            <a:avLst/>
          </a:prstGeom>
          <a:ln>
            <a:noFill/>
          </a:ln>
          <a:extLst>
            <a:ext uri="{53640926-AAD7-44D8-BBD7-CCE9431645EC}">
              <a14:shadowObscured xmlns:a14="http://schemas.microsoft.com/office/drawing/2010/main"/>
            </a:ext>
          </a:extLst>
        </p:spPr>
      </p:pic>
      <p:cxnSp>
        <p:nvCxnSpPr>
          <p:cNvPr id="3" name="Straight Arrow Connector 2"/>
          <p:cNvCxnSpPr/>
          <p:nvPr/>
        </p:nvCxnSpPr>
        <p:spPr>
          <a:xfrm flipH="1" flipV="1">
            <a:off x="1043608" y="5157192"/>
            <a:ext cx="4248472" cy="57606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961709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p:spPr>
        <p:txBody>
          <a:bodyPr/>
          <a:lstStyle/>
          <a:p>
            <a:r>
              <a:rPr lang="en-CA" dirty="0" smtClean="0"/>
              <a:t>Wikipedia</a:t>
            </a:r>
            <a:endParaRPr lang="en-CA" dirty="0"/>
          </a:p>
        </p:txBody>
      </p:sp>
      <p:sp>
        <p:nvSpPr>
          <p:cNvPr id="7" name="Content Placeholder 6"/>
          <p:cNvSpPr>
            <a:spLocks noGrp="1"/>
          </p:cNvSpPr>
          <p:nvPr>
            <p:ph idx="1"/>
          </p:nvPr>
        </p:nvSpPr>
        <p:spPr>
          <a:xfrm>
            <a:off x="457200" y="1052736"/>
            <a:ext cx="8229600" cy="5303614"/>
          </a:xfrm>
        </p:spPr>
        <p:txBody>
          <a:bodyPr>
            <a:normAutofit fontScale="70000" lnSpcReduction="20000"/>
          </a:bodyPr>
          <a:lstStyle/>
          <a:p>
            <a:r>
              <a:rPr lang="en-CA" dirty="0" smtClean="0"/>
              <a:t>Click on Cite This Page and it takes </a:t>
            </a:r>
            <a:r>
              <a:rPr lang="en-CA" dirty="0"/>
              <a:t>you to </a:t>
            </a:r>
            <a:r>
              <a:rPr lang="en-CA" dirty="0">
                <a:hlinkClick r:id="rId2"/>
              </a:rPr>
              <a:t>http://</a:t>
            </a:r>
            <a:r>
              <a:rPr lang="en-CA" dirty="0" smtClean="0">
                <a:hlinkClick r:id="rId2"/>
              </a:rPr>
              <a:t>en.wikipedia.org/w/index.php?title=Special:Cite&amp;page=Totalitarianism&amp;id=474785295</a:t>
            </a:r>
            <a:endParaRPr lang="en-CA" dirty="0" smtClean="0"/>
          </a:p>
          <a:p>
            <a:pPr marL="0" indent="0">
              <a:buNone/>
            </a:pPr>
            <a:r>
              <a:rPr lang="en-CA" dirty="0" smtClean="0">
                <a:solidFill>
                  <a:srgbClr val="FF0000"/>
                </a:solidFill>
              </a:rPr>
              <a:t>Note the warning – pay attention to it.</a:t>
            </a:r>
          </a:p>
          <a:p>
            <a:r>
              <a:rPr lang="en-CA" dirty="0" smtClean="0"/>
              <a:t>Look for the MLA citation and copy and paste it onto a Word document for use when and where you need it.</a:t>
            </a:r>
          </a:p>
          <a:p>
            <a:pPr marL="0" indent="0">
              <a:buNone/>
            </a:pPr>
            <a:endParaRPr lang="en-CA" sz="1600" dirty="0" smtClean="0"/>
          </a:p>
          <a:p>
            <a:pPr marL="0" indent="0">
              <a:buNone/>
            </a:pPr>
            <a:r>
              <a:rPr lang="en-CA" dirty="0" smtClean="0"/>
              <a:t>Wikipedia </a:t>
            </a:r>
            <a:r>
              <a:rPr lang="en-CA" dirty="0"/>
              <a:t>contributors. "Totalitarianism." </a:t>
            </a:r>
            <a:r>
              <a:rPr lang="en-CA" i="1" dirty="0" smtClean="0"/>
              <a:t>Wikipedia</a:t>
            </a:r>
            <a:r>
              <a:rPr lang="en-CA" i="1" dirty="0"/>
              <a:t>, </a:t>
            </a:r>
            <a:r>
              <a:rPr lang="en-CA" i="1" dirty="0" smtClean="0"/>
              <a:t>The Free 	Encyclopedia</a:t>
            </a:r>
            <a:r>
              <a:rPr lang="en-CA" dirty="0"/>
              <a:t>. Wikipedia, </a:t>
            </a:r>
            <a:r>
              <a:rPr lang="en-CA" dirty="0" smtClean="0"/>
              <a:t>The </a:t>
            </a:r>
            <a:r>
              <a:rPr lang="en-CA" dirty="0"/>
              <a:t>Free </a:t>
            </a:r>
            <a:r>
              <a:rPr lang="en-CA" dirty="0" smtClean="0"/>
              <a:t>Encyclopedia</a:t>
            </a:r>
            <a:r>
              <a:rPr lang="en-CA" dirty="0"/>
              <a:t>, 3 Feb. </a:t>
            </a:r>
            <a:r>
              <a:rPr lang="en-CA" dirty="0" smtClean="0"/>
              <a:t>	2012</a:t>
            </a:r>
            <a:r>
              <a:rPr lang="en-CA" dirty="0"/>
              <a:t>. </a:t>
            </a:r>
            <a:r>
              <a:rPr lang="en-CA" dirty="0" smtClean="0"/>
              <a:t>	Web</a:t>
            </a:r>
            <a:r>
              <a:rPr lang="en-CA" dirty="0"/>
              <a:t>. 7 </a:t>
            </a:r>
            <a:r>
              <a:rPr lang="en-CA" dirty="0" smtClean="0"/>
              <a:t>Feb</a:t>
            </a:r>
            <a:r>
              <a:rPr lang="en-CA" dirty="0"/>
              <a:t>. 2012. </a:t>
            </a:r>
            <a:r>
              <a:rPr lang="en-CA" dirty="0" smtClean="0"/>
              <a:t>  </a:t>
            </a:r>
          </a:p>
          <a:p>
            <a:pPr marL="0" indent="0">
              <a:buNone/>
            </a:pPr>
            <a:r>
              <a:rPr lang="en-CA" dirty="0" smtClean="0">
                <a:solidFill>
                  <a:srgbClr val="FF0000"/>
                </a:solidFill>
              </a:rPr>
              <a:t>	&lt;The URL of the site that you used will go between these 	two pointed brackets&gt; </a:t>
            </a:r>
          </a:p>
          <a:p>
            <a:pPr marL="0" indent="0">
              <a:buNone/>
            </a:pPr>
            <a:r>
              <a:rPr lang="en-CA" dirty="0" smtClean="0">
                <a:solidFill>
                  <a:srgbClr val="FF0000"/>
                </a:solidFill>
                <a:sym typeface="Wingdings" panose="05000000000000000000" pitchFamily="2" charset="2"/>
              </a:rPr>
              <a:t>		- but only in your bibliography.</a:t>
            </a:r>
          </a:p>
          <a:p>
            <a:pPr marL="0" indent="0">
              <a:buNone/>
            </a:pPr>
            <a:endParaRPr lang="en-CA" dirty="0">
              <a:solidFill>
                <a:srgbClr val="FF0000"/>
              </a:solidFill>
              <a:sym typeface="Wingdings" panose="05000000000000000000" pitchFamily="2" charset="2"/>
            </a:endParaRPr>
          </a:p>
          <a:p>
            <a:pPr marL="0" indent="0">
              <a:buNone/>
            </a:pPr>
            <a:r>
              <a:rPr lang="en-CA" dirty="0" smtClean="0">
                <a:solidFill>
                  <a:srgbClr val="FF0000"/>
                </a:solidFill>
                <a:sym typeface="Wingdings" panose="05000000000000000000" pitchFamily="2" charset="2"/>
              </a:rPr>
              <a:t>	 Note: You need the URL from the “article” page not from 	the citation page.</a:t>
            </a:r>
            <a:endParaRPr lang="en-CA" dirty="0"/>
          </a:p>
          <a:p>
            <a:pPr marL="0" indent="0">
              <a:buNone/>
            </a:pP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45</a:t>
            </a:fld>
            <a:endParaRPr lang="en-CA" dirty="0"/>
          </a:p>
        </p:txBody>
      </p:sp>
      <p:sp>
        <p:nvSpPr>
          <p:cNvPr id="2" name="Footer Placeholder 1"/>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841896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CA" dirty="0" smtClean="0"/>
              <a:t>Another Example</a:t>
            </a:r>
            <a:endParaRPr lang="en-CA" dirty="0"/>
          </a:p>
        </p:txBody>
      </p:sp>
      <p:sp>
        <p:nvSpPr>
          <p:cNvPr id="3" name="Content Placeholder 2"/>
          <p:cNvSpPr>
            <a:spLocks noGrp="1"/>
          </p:cNvSpPr>
          <p:nvPr>
            <p:ph idx="1"/>
          </p:nvPr>
        </p:nvSpPr>
        <p:spPr>
          <a:xfrm>
            <a:off x="457200" y="1052736"/>
            <a:ext cx="8229600" cy="5328592"/>
          </a:xfrm>
        </p:spPr>
        <p:txBody>
          <a:bodyPr>
            <a:normAutofit fontScale="85000" lnSpcReduction="20000"/>
          </a:bodyPr>
          <a:lstStyle/>
          <a:p>
            <a:r>
              <a:rPr lang="en-CA" dirty="0" smtClean="0"/>
              <a:t>Google responsible government in The Canadian Encyclopedia</a:t>
            </a:r>
          </a:p>
          <a:p>
            <a:pPr marL="0" indent="0">
              <a:buNone/>
            </a:pPr>
            <a:r>
              <a:rPr lang="en-CA" dirty="0">
                <a:hlinkClick r:id="rId2"/>
              </a:rPr>
              <a:t>http://www.thecanadianencyclopedia.ca/en/article/socialism</a:t>
            </a:r>
            <a:r>
              <a:rPr lang="en-CA" dirty="0" smtClean="0">
                <a:hlinkClick r:id="rId2"/>
              </a:rPr>
              <a:t>/</a:t>
            </a:r>
            <a:endParaRPr lang="en-CA" dirty="0" smtClean="0"/>
          </a:p>
          <a:p>
            <a:r>
              <a:rPr lang="en-CA" dirty="0" smtClean="0"/>
              <a:t>If you are using IE or some other search engines you may not get the cite link to (“)</a:t>
            </a:r>
          </a:p>
          <a:p>
            <a:r>
              <a:rPr lang="en-CA" dirty="0" smtClean="0"/>
              <a:t>If you try using the Edit function and ‘</a:t>
            </a:r>
            <a:r>
              <a:rPr lang="en-CA" dirty="0" err="1" smtClean="0"/>
              <a:t>cit</a:t>
            </a:r>
            <a:r>
              <a:rPr lang="en-CA" dirty="0" smtClean="0"/>
              <a:t>’ you will not get any results.</a:t>
            </a:r>
          </a:p>
          <a:p>
            <a:r>
              <a:rPr lang="en-CA" dirty="0" smtClean="0"/>
              <a:t>You need to look for possibilities.  The most common places to look are the top and bottom of the page and any menus on the sides.</a:t>
            </a:r>
          </a:p>
          <a:p>
            <a:r>
              <a:rPr lang="en-CA" dirty="0" smtClean="0"/>
              <a:t>Make use of the information that you just learned – where could you find the type of information that you need?</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46</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537406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US" dirty="0">
                <a:solidFill>
                  <a:prstClr val="black"/>
                </a:solidFill>
              </a:rPr>
              <a:t>The Canadian Encyclopedia</a:t>
            </a:r>
            <a:endParaRPr lang="en-US" dirty="0"/>
          </a:p>
        </p:txBody>
      </p:sp>
      <p:sp>
        <p:nvSpPr>
          <p:cNvPr id="5" name="Content Placeholder 4"/>
          <p:cNvSpPr>
            <a:spLocks noGrp="1"/>
          </p:cNvSpPr>
          <p:nvPr>
            <p:ph sz="half" idx="1"/>
          </p:nvPr>
        </p:nvSpPr>
        <p:spPr>
          <a:xfrm>
            <a:off x="457200" y="908720"/>
            <a:ext cx="4038600" cy="5544616"/>
          </a:xfrm>
        </p:spPr>
        <p:txBody>
          <a:bodyPr>
            <a:normAutofit fontScale="92500" lnSpcReduction="20000"/>
          </a:bodyPr>
          <a:lstStyle/>
          <a:p>
            <a:r>
              <a:rPr lang="en-US" dirty="0" smtClean="0"/>
              <a:t>At the top right is a box that looks like the one on the right</a:t>
            </a:r>
          </a:p>
          <a:p>
            <a:r>
              <a:rPr lang="en-US" dirty="0" smtClean="0"/>
              <a:t>If you click on the “ symbol it will provide you with the citation information – shown below</a:t>
            </a:r>
          </a:p>
          <a:p>
            <a:pPr marL="0" indent="0">
              <a:buNone/>
            </a:pPr>
            <a:r>
              <a:rPr lang="en-US" dirty="0" err="1"/>
              <a:t>Whitehorn</a:t>
            </a:r>
            <a:r>
              <a:rPr lang="en-US" dirty="0"/>
              <a:t>, Alan and Walter </a:t>
            </a:r>
            <a:r>
              <a:rPr lang="en-US" dirty="0" smtClean="0"/>
              <a:t>	D</a:t>
            </a:r>
            <a:r>
              <a:rPr lang="en-US" dirty="0"/>
              <a:t>. </a:t>
            </a:r>
            <a:r>
              <a:rPr lang="en-US" dirty="0" err="1"/>
              <a:t>Young</a:t>
            </a:r>
            <a:r>
              <a:rPr lang="en-US" dirty="0" err="1" smtClean="0"/>
              <a:t>.“</a:t>
            </a:r>
            <a:r>
              <a:rPr lang="en-US" dirty="0" err="1"/>
              <a:t>Socialism</a:t>
            </a:r>
            <a:r>
              <a:rPr lang="en-US" dirty="0"/>
              <a:t>”. </a:t>
            </a:r>
            <a:r>
              <a:rPr lang="en-US" dirty="0" smtClean="0"/>
              <a:t>	The </a:t>
            </a:r>
            <a:r>
              <a:rPr lang="en-US" dirty="0"/>
              <a:t>Canadian </a:t>
            </a:r>
            <a:r>
              <a:rPr lang="en-US" dirty="0" smtClean="0"/>
              <a:t>	</a:t>
            </a:r>
            <a:r>
              <a:rPr lang="en-US" dirty="0" err="1" smtClean="0"/>
              <a:t>Encuclopedia</a:t>
            </a:r>
            <a:r>
              <a:rPr lang="en-US" dirty="0"/>
              <a:t>. </a:t>
            </a:r>
            <a:r>
              <a:rPr lang="en-US" dirty="0" smtClean="0"/>
              <a:t>	Toronto</a:t>
            </a:r>
            <a:r>
              <a:rPr lang="en-US" dirty="0"/>
              <a:t>: </a:t>
            </a:r>
            <a:r>
              <a:rPr lang="en-US" dirty="0" err="1"/>
              <a:t>Historica</a:t>
            </a:r>
            <a:r>
              <a:rPr lang="en-US" dirty="0"/>
              <a:t> </a:t>
            </a:r>
            <a:r>
              <a:rPr lang="en-US" dirty="0" smtClean="0"/>
              <a:t>	Canada</a:t>
            </a:r>
            <a:r>
              <a:rPr lang="en-US" dirty="0"/>
              <a:t>, 2006. Web. 8 </a:t>
            </a:r>
            <a:r>
              <a:rPr lang="en-US" dirty="0" smtClean="0"/>
              <a:t>	Feb </a:t>
            </a:r>
            <a:r>
              <a:rPr lang="en-US" dirty="0"/>
              <a:t>2006</a:t>
            </a:r>
            <a:r>
              <a:rPr lang="en-US" dirty="0" smtClean="0"/>
              <a:t>.</a:t>
            </a:r>
          </a:p>
          <a:p>
            <a:pPr marL="0" indent="0">
              <a:buNone/>
            </a:pPr>
            <a:r>
              <a:rPr lang="en-US" dirty="0" smtClean="0"/>
              <a:t>	&lt;URL is added here&gt;</a:t>
            </a: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47</a:t>
            </a:fld>
            <a:endParaRPr lang="en-CA" dirty="0">
              <a:solidFill>
                <a:prstClr val="black">
                  <a:tint val="75000"/>
                </a:prstClr>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1619" y="908720"/>
            <a:ext cx="374881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563888" y="2132856"/>
            <a:ext cx="2989312" cy="3600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9433411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the Bibliography</a:t>
            </a:r>
            <a:endParaRPr lang="en-CA" dirty="0"/>
          </a:p>
        </p:txBody>
      </p:sp>
      <p:sp>
        <p:nvSpPr>
          <p:cNvPr id="3" name="Content Placeholder 2"/>
          <p:cNvSpPr>
            <a:spLocks noGrp="1"/>
          </p:cNvSpPr>
          <p:nvPr>
            <p:ph idx="1"/>
          </p:nvPr>
        </p:nvSpPr>
        <p:spPr/>
        <p:txBody>
          <a:bodyPr>
            <a:normAutofit lnSpcReduction="10000"/>
          </a:bodyPr>
          <a:lstStyle/>
          <a:p>
            <a:r>
              <a:rPr lang="en-CA" dirty="0" smtClean="0"/>
              <a:t>Take all of the citations that you have gathered on your Word document</a:t>
            </a:r>
          </a:p>
          <a:p>
            <a:r>
              <a:rPr lang="en-CA" dirty="0" smtClean="0"/>
              <a:t>Line all of the references up with the left margin</a:t>
            </a:r>
          </a:p>
          <a:p>
            <a:r>
              <a:rPr lang="en-CA" dirty="0" smtClean="0"/>
              <a:t>Sort alphabetically (this may change your line spacing and you may need to insert blank line spaces between entries) and then indent the second and any subsequent lines.  It is easiest, generally, to use the Hanging Indent function.</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48</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7696820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The Hanging Indent</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49</a:t>
            </a:fld>
            <a:endParaRPr lang="en-CA" dirty="0"/>
          </a:p>
        </p:txBody>
      </p:sp>
      <p:pic>
        <p:nvPicPr>
          <p:cNvPr id="5" name="Content Placeholder 4"/>
          <p:cNvPicPr>
            <a:picLocks noGrp="1"/>
          </p:cNvPicPr>
          <p:nvPr>
            <p:ph idx="1"/>
          </p:nvPr>
        </p:nvPicPr>
        <p:blipFill>
          <a:blip r:embed="rId2"/>
          <a:stretch>
            <a:fillRect/>
          </a:stretch>
        </p:blipFill>
        <p:spPr>
          <a:xfrm>
            <a:off x="539552" y="1600200"/>
            <a:ext cx="7920879" cy="5069160"/>
          </a:xfrm>
          <a:prstGeom prst="rect">
            <a:avLst/>
          </a:prstGeom>
        </p:spPr>
      </p:pic>
      <p:cxnSp>
        <p:nvCxnSpPr>
          <p:cNvPr id="8" name="Straight Arrow Connector 7"/>
          <p:cNvCxnSpPr/>
          <p:nvPr/>
        </p:nvCxnSpPr>
        <p:spPr>
          <a:xfrm flipV="1">
            <a:off x="3347864" y="2780928"/>
            <a:ext cx="1224136" cy="172819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27781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CA" dirty="0" smtClean="0"/>
              <a:t>Other Citation Formats</a:t>
            </a:r>
            <a:endParaRPr lang="en-US" dirty="0"/>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r>
              <a:rPr lang="en-CA" dirty="0" smtClean="0"/>
              <a:t>We will work with the MLA format.  Most of you will use this for English courses but look at other formats to see the differences.</a:t>
            </a:r>
          </a:p>
          <a:p>
            <a:r>
              <a:rPr lang="en-CA" dirty="0" smtClean="0"/>
              <a:t>Other common formats include</a:t>
            </a:r>
          </a:p>
          <a:p>
            <a:pPr lvl="1"/>
            <a:r>
              <a:rPr lang="en-CA" dirty="0" smtClean="0">
                <a:solidFill>
                  <a:srgbClr val="FF0000"/>
                </a:solidFill>
              </a:rPr>
              <a:t>APA</a:t>
            </a:r>
            <a:r>
              <a:rPr lang="en-CA" dirty="0" smtClean="0"/>
              <a:t> (Education, Psychology, Sciences)</a:t>
            </a:r>
          </a:p>
          <a:p>
            <a:pPr lvl="1"/>
            <a:r>
              <a:rPr lang="en-CA" dirty="0" smtClean="0">
                <a:solidFill>
                  <a:srgbClr val="FF0000"/>
                </a:solidFill>
              </a:rPr>
              <a:t>Chicago</a:t>
            </a:r>
            <a:r>
              <a:rPr lang="en-CA" dirty="0" smtClean="0"/>
              <a:t> (History, Business, Fine Arts)</a:t>
            </a:r>
          </a:p>
          <a:p>
            <a:pPr lvl="1"/>
            <a:r>
              <a:rPr lang="en-CA" dirty="0" err="1" smtClean="0">
                <a:solidFill>
                  <a:srgbClr val="FF0000"/>
                </a:solidFill>
              </a:rPr>
              <a:t>Turabian</a:t>
            </a:r>
            <a:r>
              <a:rPr lang="en-CA" dirty="0" smtClean="0">
                <a:solidFill>
                  <a:srgbClr val="FF0000"/>
                </a:solidFill>
              </a:rPr>
              <a:t> </a:t>
            </a:r>
            <a:r>
              <a:rPr lang="en-CA" dirty="0" smtClean="0"/>
              <a:t>(Is a variation on the Chicago style)</a:t>
            </a:r>
          </a:p>
          <a:p>
            <a:pPr lvl="1"/>
            <a:r>
              <a:rPr lang="en-CA" dirty="0"/>
              <a:t>Others include ACS </a:t>
            </a:r>
            <a:r>
              <a:rPr lang="en-CA" dirty="0" smtClean="0"/>
              <a:t>(AMERICAN CHEMICAL SOCIETY), AMA Citation Style, IEEE (INSTITUTE OF ELECTRICAL AND ELECTRONICS ENGINEERS), NLM (NATIONAL LIBRARY OF MEDICINE), AAA (AMERICAN ANTHROPOLOGICAL ASSOCIATION), APSA (AMERICAN POLITICAL SCIENCE ASSOCIATION) – there are more.</a:t>
            </a:r>
          </a:p>
          <a:p>
            <a:pPr lvl="1"/>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5</a:t>
            </a:fld>
            <a:endParaRPr lang="en-CA" dirty="0"/>
          </a:p>
        </p:txBody>
      </p:sp>
    </p:spTree>
    <p:extLst>
      <p:ext uri="{BB962C8B-B14F-4D97-AF65-F5344CB8AC3E}">
        <p14:creationId xmlns:p14="http://schemas.microsoft.com/office/powerpoint/2010/main" val="1152324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CA" dirty="0" smtClean="0"/>
              <a:t>Hanging Indent</a:t>
            </a:r>
            <a:endParaRPr lang="en-CA" dirty="0"/>
          </a:p>
        </p:txBody>
      </p:sp>
      <p:sp>
        <p:nvSpPr>
          <p:cNvPr id="3" name="Content Placeholder 2"/>
          <p:cNvSpPr>
            <a:spLocks noGrp="1"/>
          </p:cNvSpPr>
          <p:nvPr>
            <p:ph idx="1"/>
          </p:nvPr>
        </p:nvSpPr>
        <p:spPr>
          <a:xfrm>
            <a:off x="457200" y="1052736"/>
            <a:ext cx="8229600" cy="5472608"/>
          </a:xfrm>
        </p:spPr>
        <p:txBody>
          <a:bodyPr/>
          <a:lstStyle/>
          <a:p>
            <a:r>
              <a:rPr lang="en-CA" dirty="0" smtClean="0"/>
              <a:t>Click on Paragraph and then on the Down Arrow under Indentation &gt;&gt; Special</a:t>
            </a:r>
          </a:p>
          <a:p>
            <a:pPr marL="0" indent="0">
              <a:buNone/>
            </a:pP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50</a:t>
            </a:fld>
            <a:endParaRPr lang="en-CA" dirty="0"/>
          </a:p>
        </p:txBody>
      </p:sp>
      <p:pic>
        <p:nvPicPr>
          <p:cNvPr id="5" name="Picture 4"/>
          <p:cNvPicPr/>
          <p:nvPr/>
        </p:nvPicPr>
        <p:blipFill rotWithShape="1">
          <a:blip r:embed="rId2"/>
          <a:srcRect l="25481" t="1282" r="25481" b="9402"/>
          <a:stretch/>
        </p:blipFill>
        <p:spPr bwMode="auto">
          <a:xfrm>
            <a:off x="1907704" y="2060848"/>
            <a:ext cx="3922762" cy="4536504"/>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flipH="1">
            <a:off x="5004048" y="2708920"/>
            <a:ext cx="1656184" cy="100811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11560" y="2276872"/>
            <a:ext cx="1152128" cy="93610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187624" y="3501008"/>
            <a:ext cx="864096" cy="82809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283968" y="2708920"/>
            <a:ext cx="1368152" cy="792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63888" y="6597352"/>
            <a:ext cx="720080" cy="792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489819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Hanging Indent</a:t>
            </a:r>
            <a:endParaRPr lang="en-CA" dirty="0"/>
          </a:p>
        </p:txBody>
      </p:sp>
      <p:sp>
        <p:nvSpPr>
          <p:cNvPr id="3" name="Content Placeholder 2"/>
          <p:cNvSpPr>
            <a:spLocks noGrp="1"/>
          </p:cNvSpPr>
          <p:nvPr>
            <p:ph idx="1"/>
          </p:nvPr>
        </p:nvSpPr>
        <p:spPr>
          <a:xfrm>
            <a:off x="457200" y="1268760"/>
            <a:ext cx="8229600" cy="5184576"/>
          </a:xfrm>
        </p:spPr>
        <p:txBody>
          <a:bodyPr>
            <a:normAutofit fontScale="92500" lnSpcReduction="10000"/>
          </a:bodyPr>
          <a:lstStyle/>
          <a:p>
            <a:r>
              <a:rPr lang="en-CA" dirty="0" smtClean="0"/>
              <a:t>Click on Okay</a:t>
            </a:r>
          </a:p>
          <a:p>
            <a:r>
              <a:rPr lang="en-CA" dirty="0" smtClean="0"/>
              <a:t>The second and subsequent lines will be indented one tab stop.</a:t>
            </a:r>
          </a:p>
          <a:p>
            <a:r>
              <a:rPr lang="en-CA" dirty="0" smtClean="0"/>
              <a:t>Occasionally the formatting of the citation that you have copied and pasted is fixed and you will need to enter the material manually.</a:t>
            </a:r>
          </a:p>
          <a:p>
            <a:r>
              <a:rPr lang="en-CA" dirty="0" smtClean="0"/>
              <a:t>Remember to change your font type size to the same format – do not worry (this year) about </a:t>
            </a:r>
            <a:r>
              <a:rPr lang="en-CA" i="1" dirty="0" smtClean="0"/>
              <a:t>italics</a:t>
            </a:r>
            <a:r>
              <a:rPr lang="en-CA" dirty="0" smtClean="0"/>
              <a:t> or </a:t>
            </a:r>
            <a:r>
              <a:rPr lang="en-CA" u="sng" dirty="0" smtClean="0"/>
              <a:t>underlining </a:t>
            </a:r>
            <a:r>
              <a:rPr lang="en-CA" dirty="0" smtClean="0"/>
              <a:t> of titles.</a:t>
            </a:r>
          </a:p>
          <a:p>
            <a:r>
              <a:rPr lang="en-CA" dirty="0" smtClean="0"/>
              <a:t>Check everything over and fix any errors manually.</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51</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2674736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0541"/>
          </a:xfrm>
        </p:spPr>
        <p:txBody>
          <a:bodyPr>
            <a:normAutofit fontScale="90000"/>
          </a:bodyPr>
          <a:lstStyle/>
          <a:p>
            <a:r>
              <a:rPr lang="en-CA" dirty="0" smtClean="0"/>
              <a:t>An Example to try to Consolidate</a:t>
            </a:r>
            <a:endParaRPr lang="en-CA" dirty="0"/>
          </a:p>
        </p:txBody>
      </p:sp>
      <p:sp>
        <p:nvSpPr>
          <p:cNvPr id="3" name="Content Placeholder 2"/>
          <p:cNvSpPr>
            <a:spLocks noGrp="1"/>
          </p:cNvSpPr>
          <p:nvPr>
            <p:ph idx="1"/>
          </p:nvPr>
        </p:nvSpPr>
        <p:spPr>
          <a:xfrm>
            <a:off x="457200" y="750542"/>
            <a:ext cx="8229600" cy="5375622"/>
          </a:xfrm>
        </p:spPr>
        <p:txBody>
          <a:bodyPr>
            <a:normAutofit fontScale="92500" lnSpcReduction="20000"/>
          </a:bodyPr>
          <a:lstStyle/>
          <a:p>
            <a:r>
              <a:rPr lang="en-CA" dirty="0" smtClean="0"/>
              <a:t>You take the following sentence from an article on Adolf Hitler from </a:t>
            </a:r>
            <a:r>
              <a:rPr lang="en-CA" i="1" dirty="0" smtClean="0"/>
              <a:t>The History Place</a:t>
            </a:r>
          </a:p>
          <a:p>
            <a:pPr lvl="1"/>
            <a:r>
              <a:rPr lang="en-CA" sz="2200" dirty="0" smtClean="0"/>
              <a:t>“After </a:t>
            </a:r>
            <a:r>
              <a:rPr lang="en-CA" sz="2200" dirty="0"/>
              <a:t>the elections of March 5, 1933, the Nazis began a systematic takeover of the state governments throughout Germany, ending a centuries-old tradition of local political independence</a:t>
            </a:r>
            <a:r>
              <a:rPr lang="en-CA" sz="2200" dirty="0" smtClean="0"/>
              <a:t>.”</a:t>
            </a:r>
          </a:p>
          <a:p>
            <a:pPr lvl="1"/>
            <a:r>
              <a:rPr lang="en-CA" sz="2200" dirty="0">
                <a:hlinkClick r:id="rId2"/>
              </a:rPr>
              <a:t>http://</a:t>
            </a:r>
            <a:r>
              <a:rPr lang="en-CA" sz="2200" dirty="0" smtClean="0">
                <a:hlinkClick r:id="rId2"/>
              </a:rPr>
              <a:t>www.historyplace.com/worldwar2/riseofhitler/dictator.htm</a:t>
            </a:r>
            <a:r>
              <a:rPr lang="en-CA" sz="2200" dirty="0" smtClean="0"/>
              <a:t> </a:t>
            </a:r>
          </a:p>
          <a:p>
            <a:r>
              <a:rPr lang="en-CA" dirty="0" smtClean="0"/>
              <a:t>The information that you need for the Internet:</a:t>
            </a:r>
          </a:p>
          <a:p>
            <a:pPr lvl="1"/>
            <a:r>
              <a:rPr lang="en-CA" dirty="0" smtClean="0"/>
              <a:t>Author</a:t>
            </a:r>
          </a:p>
          <a:p>
            <a:pPr lvl="1"/>
            <a:r>
              <a:rPr lang="en-CA" dirty="0" smtClean="0"/>
              <a:t>Title of Document and Title of Article if there is one</a:t>
            </a:r>
          </a:p>
          <a:p>
            <a:pPr lvl="1"/>
            <a:r>
              <a:rPr lang="en-CA" dirty="0" smtClean="0"/>
              <a:t>Date Last Updated</a:t>
            </a:r>
          </a:p>
          <a:p>
            <a:pPr lvl="1"/>
            <a:r>
              <a:rPr lang="en-CA" dirty="0" smtClean="0"/>
              <a:t>Title of Organization, Website, Database …</a:t>
            </a:r>
          </a:p>
          <a:p>
            <a:pPr lvl="1"/>
            <a:r>
              <a:rPr lang="en-CA" dirty="0" smtClean="0"/>
              <a:t>Date Accessed</a:t>
            </a:r>
          </a:p>
          <a:p>
            <a:pPr lvl="1"/>
            <a:r>
              <a:rPr lang="en-CA" dirty="0" smtClean="0"/>
              <a:t>URL</a:t>
            </a:r>
          </a:p>
          <a:p>
            <a:pPr lvl="1"/>
            <a:r>
              <a:rPr lang="en-CA" dirty="0" smtClean="0"/>
              <a:t>Title of Print Source if there is one.</a:t>
            </a:r>
          </a:p>
        </p:txBody>
      </p:sp>
      <p:sp>
        <p:nvSpPr>
          <p:cNvPr id="4" name="Slide Number Placeholder 3"/>
          <p:cNvSpPr>
            <a:spLocks noGrp="1"/>
          </p:cNvSpPr>
          <p:nvPr>
            <p:ph type="sldNum" sz="quarter" idx="12"/>
          </p:nvPr>
        </p:nvSpPr>
        <p:spPr/>
        <p:txBody>
          <a:bodyPr/>
          <a:lstStyle/>
          <a:p>
            <a:fld id="{BB53CE37-3A70-437E-B626-687899E956FF}" type="slidenum">
              <a:rPr lang="en-CA" smtClean="0"/>
              <a:t>52</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432713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 The Information</a:t>
            </a:r>
            <a:endParaRPr lang="en-CA" dirty="0"/>
          </a:p>
        </p:txBody>
      </p:sp>
      <p:sp>
        <p:nvSpPr>
          <p:cNvPr id="5" name="Content Placeholder 4"/>
          <p:cNvSpPr>
            <a:spLocks noGrp="1"/>
          </p:cNvSpPr>
          <p:nvPr>
            <p:ph sz="half" idx="1"/>
          </p:nvPr>
        </p:nvSpPr>
        <p:spPr/>
        <p:txBody>
          <a:bodyPr>
            <a:normAutofit fontScale="92500" lnSpcReduction="10000"/>
          </a:bodyPr>
          <a:lstStyle/>
          <a:p>
            <a:r>
              <a:rPr lang="en-CA" u="sng" dirty="0" smtClean="0"/>
              <a:t>What you Need</a:t>
            </a:r>
          </a:p>
          <a:p>
            <a:r>
              <a:rPr lang="en-CA" dirty="0" smtClean="0"/>
              <a:t>Author</a:t>
            </a:r>
          </a:p>
          <a:p>
            <a:r>
              <a:rPr lang="en-CA" dirty="0" smtClean="0"/>
              <a:t>Title of Document</a:t>
            </a:r>
          </a:p>
          <a:p>
            <a:pPr marL="0" indent="0">
              <a:buNone/>
            </a:pPr>
            <a:endParaRPr lang="en-CA" dirty="0" smtClean="0"/>
          </a:p>
          <a:p>
            <a:r>
              <a:rPr lang="en-CA" dirty="0" smtClean="0"/>
              <a:t>Title of Article</a:t>
            </a:r>
          </a:p>
          <a:p>
            <a:r>
              <a:rPr lang="en-CA" dirty="0" smtClean="0"/>
              <a:t>Title of Website</a:t>
            </a:r>
          </a:p>
          <a:p>
            <a:r>
              <a:rPr lang="en-CA" dirty="0" smtClean="0"/>
              <a:t>Date Updated</a:t>
            </a:r>
          </a:p>
          <a:p>
            <a:r>
              <a:rPr lang="en-CA" dirty="0" smtClean="0"/>
              <a:t>Date Accessed</a:t>
            </a:r>
          </a:p>
          <a:p>
            <a:r>
              <a:rPr lang="en-CA" dirty="0" smtClean="0"/>
              <a:t>URL	</a:t>
            </a:r>
            <a:endParaRPr lang="en-CA" dirty="0"/>
          </a:p>
        </p:txBody>
      </p:sp>
      <p:sp>
        <p:nvSpPr>
          <p:cNvPr id="6" name="Content Placeholder 5"/>
          <p:cNvSpPr>
            <a:spLocks noGrp="1"/>
          </p:cNvSpPr>
          <p:nvPr>
            <p:ph sz="half" idx="2"/>
          </p:nvPr>
        </p:nvSpPr>
        <p:spPr/>
        <p:txBody>
          <a:bodyPr>
            <a:normAutofit fontScale="92500" lnSpcReduction="10000"/>
          </a:bodyPr>
          <a:lstStyle/>
          <a:p>
            <a:r>
              <a:rPr lang="en-CA" u="sng" dirty="0" smtClean="0"/>
              <a:t>What you can Find</a:t>
            </a:r>
          </a:p>
          <a:p>
            <a:r>
              <a:rPr lang="en-CA" dirty="0" smtClean="0"/>
              <a:t>Phillip Gavin</a:t>
            </a:r>
          </a:p>
          <a:p>
            <a:r>
              <a:rPr lang="en-CA" dirty="0" smtClean="0"/>
              <a:t>The Rise of Adolph Hitler</a:t>
            </a:r>
          </a:p>
          <a:p>
            <a:r>
              <a:rPr lang="en-CA" dirty="0" smtClean="0"/>
              <a:t>Hitler Becomes Dictator</a:t>
            </a:r>
          </a:p>
          <a:p>
            <a:r>
              <a:rPr lang="en-CA" dirty="0" smtClean="0"/>
              <a:t>The History Place</a:t>
            </a:r>
          </a:p>
          <a:p>
            <a:r>
              <a:rPr lang="en-CA" dirty="0" err="1" smtClean="0"/>
              <a:t>nd</a:t>
            </a:r>
            <a:r>
              <a:rPr lang="en-CA" dirty="0" smtClean="0"/>
              <a:t> or (1996)</a:t>
            </a:r>
          </a:p>
          <a:p>
            <a:r>
              <a:rPr lang="en-CA" dirty="0" smtClean="0"/>
              <a:t>8 Feb. 2012</a:t>
            </a:r>
          </a:p>
          <a:p>
            <a:r>
              <a:rPr lang="en-CA" dirty="0"/>
              <a:t>http://www.historyplace.com/worldwar2/riseofhitler/dictator.htm</a:t>
            </a:r>
          </a:p>
        </p:txBody>
      </p:sp>
      <p:sp>
        <p:nvSpPr>
          <p:cNvPr id="4" name="Slide Number Placeholder 3"/>
          <p:cNvSpPr>
            <a:spLocks noGrp="1"/>
          </p:cNvSpPr>
          <p:nvPr>
            <p:ph type="sldNum" sz="quarter" idx="12"/>
          </p:nvPr>
        </p:nvSpPr>
        <p:spPr/>
        <p:txBody>
          <a:bodyPr/>
          <a:lstStyle/>
          <a:p>
            <a:fld id="{BB53CE37-3A70-437E-B626-687899E956FF}" type="slidenum">
              <a:rPr lang="en-CA" smtClean="0"/>
              <a:t>53</a:t>
            </a:fld>
            <a:endParaRPr lang="en-CA" dirty="0"/>
          </a:p>
        </p:txBody>
      </p:sp>
      <p:sp>
        <p:nvSpPr>
          <p:cNvPr id="3" name="Footer Placeholder 2"/>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30054618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Bibliographical Entry</a:t>
            </a:r>
            <a:endParaRPr lang="en-US" dirty="0"/>
          </a:p>
        </p:txBody>
      </p:sp>
      <p:sp>
        <p:nvSpPr>
          <p:cNvPr id="8" name="Content Placeholder 7"/>
          <p:cNvSpPr>
            <a:spLocks noGrp="1"/>
          </p:cNvSpPr>
          <p:nvPr>
            <p:ph idx="1"/>
          </p:nvPr>
        </p:nvSpPr>
        <p:spPr/>
        <p:txBody>
          <a:bodyPr>
            <a:normAutofit fontScale="85000" lnSpcReduction="20000"/>
          </a:bodyPr>
          <a:lstStyle/>
          <a:p>
            <a:r>
              <a:rPr lang="en-CA" dirty="0" smtClean="0"/>
              <a:t>Your </a:t>
            </a:r>
            <a:r>
              <a:rPr lang="en-CA" dirty="0"/>
              <a:t>Works Cited/Bibliography reference would look </a:t>
            </a:r>
            <a:r>
              <a:rPr lang="en-CA" dirty="0" smtClean="0"/>
              <a:t>like</a:t>
            </a:r>
          </a:p>
          <a:p>
            <a:r>
              <a:rPr lang="en-CA" dirty="0"/>
              <a:t>Author Last Name, First Name, and Second Author First Name and Last Name. "Title of Article: Subtitle </a:t>
            </a:r>
            <a:r>
              <a:rPr lang="en-CA" dirty="0" smtClean="0"/>
              <a:t>of article</a:t>
            </a:r>
            <a:r>
              <a:rPr lang="en-CA" dirty="0"/>
              <a:t>." </a:t>
            </a:r>
            <a:r>
              <a:rPr lang="en-CA" i="1" dirty="0"/>
              <a:t>Title of Website</a:t>
            </a:r>
            <a:r>
              <a:rPr lang="en-CA" dirty="0"/>
              <a:t>. Name of publisher. Date of publication. Web. Date of access.</a:t>
            </a:r>
            <a:endParaRPr lang="en-CA" dirty="0" smtClean="0"/>
          </a:p>
          <a:p>
            <a:endParaRPr lang="en-CA" dirty="0"/>
          </a:p>
          <a:p>
            <a:pPr marL="0" indent="0">
              <a:buNone/>
            </a:pPr>
            <a:r>
              <a:rPr lang="en-CA" dirty="0"/>
              <a:t>Gavin, Phillip. </a:t>
            </a:r>
            <a:r>
              <a:rPr lang="en-CA" dirty="0" smtClean="0"/>
              <a:t>“The </a:t>
            </a:r>
            <a:r>
              <a:rPr lang="en-CA" dirty="0"/>
              <a:t>Rise of Adolf </a:t>
            </a:r>
            <a:r>
              <a:rPr lang="en-CA" dirty="0" smtClean="0"/>
              <a:t>Hitler: Hitler </a:t>
            </a:r>
            <a:r>
              <a:rPr lang="en-CA" dirty="0"/>
              <a:t>is </a:t>
            </a:r>
            <a:r>
              <a:rPr lang="en-CA" dirty="0" smtClean="0"/>
              <a:t>Homeless 	in </a:t>
            </a:r>
            <a:r>
              <a:rPr lang="en-CA" dirty="0"/>
              <a:t>Vienna”. </a:t>
            </a:r>
            <a:r>
              <a:rPr lang="en-CA" dirty="0" smtClean="0"/>
              <a:t>	</a:t>
            </a:r>
            <a:r>
              <a:rPr lang="en-CA" i="1" dirty="0" smtClean="0"/>
              <a:t>The History Place</a:t>
            </a:r>
            <a:r>
              <a:rPr lang="en-CA" dirty="0" smtClean="0"/>
              <a:t> </a:t>
            </a:r>
            <a:r>
              <a:rPr lang="en-CA" dirty="0"/>
              <a:t>The </a:t>
            </a:r>
            <a:r>
              <a:rPr lang="en-CA" dirty="0" smtClean="0"/>
              <a:t>History Place. 	July </a:t>
            </a:r>
            <a:r>
              <a:rPr lang="en-CA" dirty="0"/>
              <a:t>4, </a:t>
            </a:r>
            <a:r>
              <a:rPr lang="en-CA" dirty="0" smtClean="0"/>
              <a:t>1996. Web. 22 June. </a:t>
            </a:r>
            <a:r>
              <a:rPr lang="en-CA" dirty="0"/>
              <a:t>2012.  	</a:t>
            </a:r>
            <a:r>
              <a:rPr lang="en-CA" dirty="0" smtClean="0"/>
              <a:t>&lt;</a:t>
            </a:r>
            <a:r>
              <a:rPr lang="en-CA" dirty="0"/>
              <a:t>http://</a:t>
            </a:r>
            <a:r>
              <a:rPr lang="en-CA" dirty="0" smtClean="0"/>
              <a:t>www.historyplace.com/worldwar	2/</a:t>
            </a:r>
            <a:r>
              <a:rPr lang="en-CA" dirty="0" err="1" smtClean="0"/>
              <a:t>riseofhitler</a:t>
            </a:r>
            <a:r>
              <a:rPr lang="en-CA" dirty="0" smtClean="0"/>
              <a:t>/homeless.htm</a:t>
            </a:r>
            <a:r>
              <a:rPr lang="en-CA" dirty="0"/>
              <a:t>&gt;</a:t>
            </a:r>
          </a:p>
          <a:p>
            <a:endParaRPr lang="en-US"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
        <p:nvSpPr>
          <p:cNvPr id="6" name="Slide Number Placeholder 5"/>
          <p:cNvSpPr>
            <a:spLocks noGrp="1"/>
          </p:cNvSpPr>
          <p:nvPr>
            <p:ph type="sldNum" sz="quarter" idx="12"/>
          </p:nvPr>
        </p:nvSpPr>
        <p:spPr/>
        <p:txBody>
          <a:bodyPr/>
          <a:lstStyle/>
          <a:p>
            <a:fld id="{BB53CE37-3A70-437E-B626-687899E956FF}" type="slidenum">
              <a:rPr lang="en-CA" smtClean="0"/>
              <a:t>54</a:t>
            </a:fld>
            <a:endParaRPr lang="en-CA" dirty="0"/>
          </a:p>
        </p:txBody>
      </p:sp>
      <p:cxnSp>
        <p:nvCxnSpPr>
          <p:cNvPr id="10" name="Straight Arrow Connector 9"/>
          <p:cNvCxnSpPr/>
          <p:nvPr/>
        </p:nvCxnSpPr>
        <p:spPr>
          <a:xfrm flipV="1">
            <a:off x="457200" y="5229200"/>
            <a:ext cx="946448" cy="7920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30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Footnote Entry</a:t>
            </a:r>
            <a:endParaRPr lang="en-US" dirty="0"/>
          </a:p>
        </p:txBody>
      </p:sp>
      <p:sp>
        <p:nvSpPr>
          <p:cNvPr id="3" name="Content Placeholder 2"/>
          <p:cNvSpPr>
            <a:spLocks noGrp="1"/>
          </p:cNvSpPr>
          <p:nvPr>
            <p:ph idx="1"/>
          </p:nvPr>
        </p:nvSpPr>
        <p:spPr/>
        <p:txBody>
          <a:bodyPr>
            <a:normAutofit/>
          </a:bodyPr>
          <a:lstStyle/>
          <a:p>
            <a:pPr lvl="0"/>
            <a:r>
              <a:rPr lang="en-CA" dirty="0">
                <a:solidFill>
                  <a:prstClr val="black"/>
                </a:solidFill>
              </a:rPr>
              <a:t>Your </a:t>
            </a:r>
            <a:r>
              <a:rPr lang="en-CA" dirty="0" smtClean="0">
                <a:solidFill>
                  <a:prstClr val="black"/>
                </a:solidFill>
              </a:rPr>
              <a:t>Footnote or Endnote reference </a:t>
            </a:r>
            <a:r>
              <a:rPr lang="en-CA" dirty="0">
                <a:solidFill>
                  <a:prstClr val="black"/>
                </a:solidFill>
              </a:rPr>
              <a:t>would look like</a:t>
            </a:r>
          </a:p>
          <a:p>
            <a:pPr lvl="0"/>
            <a:endParaRPr lang="en-CA" dirty="0">
              <a:solidFill>
                <a:prstClr val="black"/>
              </a:solidFill>
            </a:endParaRPr>
          </a:p>
          <a:p>
            <a:pPr marL="0" lvl="0" indent="0">
              <a:buNone/>
            </a:pPr>
            <a:r>
              <a:rPr lang="en-CA" dirty="0" smtClean="0">
                <a:solidFill>
                  <a:prstClr val="black"/>
                </a:solidFill>
              </a:rPr>
              <a:t>Phillip Gavin</a:t>
            </a:r>
            <a:r>
              <a:rPr lang="en-CA" dirty="0">
                <a:solidFill>
                  <a:prstClr val="black"/>
                </a:solidFill>
              </a:rPr>
              <a:t>, “The Rise of Adolf Hitler: Hitler is </a:t>
            </a:r>
            <a:r>
              <a:rPr lang="en-CA" dirty="0" smtClean="0">
                <a:solidFill>
                  <a:prstClr val="black"/>
                </a:solidFill>
              </a:rPr>
              <a:t>	Homeless </a:t>
            </a:r>
            <a:r>
              <a:rPr lang="en-CA" dirty="0">
                <a:solidFill>
                  <a:prstClr val="black"/>
                </a:solidFill>
              </a:rPr>
              <a:t>	in Vienna”. </a:t>
            </a:r>
            <a:r>
              <a:rPr lang="en-CA" i="1" dirty="0" smtClean="0">
                <a:solidFill>
                  <a:prstClr val="black"/>
                </a:solidFill>
              </a:rPr>
              <a:t>The </a:t>
            </a:r>
            <a:r>
              <a:rPr lang="en-CA" i="1" dirty="0">
                <a:solidFill>
                  <a:prstClr val="black"/>
                </a:solidFill>
              </a:rPr>
              <a:t>History </a:t>
            </a:r>
            <a:r>
              <a:rPr lang="en-CA" i="1" dirty="0" smtClean="0">
                <a:solidFill>
                  <a:prstClr val="black"/>
                </a:solidFill>
              </a:rPr>
              <a:t>Place, 	</a:t>
            </a:r>
            <a:r>
              <a:rPr lang="en-CA" dirty="0" smtClean="0">
                <a:solidFill>
                  <a:prstClr val="black"/>
                </a:solidFill>
              </a:rPr>
              <a:t>The </a:t>
            </a:r>
            <a:r>
              <a:rPr lang="en-CA" dirty="0">
                <a:solidFill>
                  <a:prstClr val="black"/>
                </a:solidFill>
              </a:rPr>
              <a:t>History Place. </a:t>
            </a:r>
            <a:r>
              <a:rPr lang="en-CA" dirty="0" smtClean="0">
                <a:solidFill>
                  <a:prstClr val="black"/>
                </a:solidFill>
              </a:rPr>
              <a:t>July </a:t>
            </a:r>
            <a:r>
              <a:rPr lang="en-CA" dirty="0">
                <a:solidFill>
                  <a:prstClr val="black"/>
                </a:solidFill>
              </a:rPr>
              <a:t>4, 1996. Web. 22 </a:t>
            </a:r>
            <a:r>
              <a:rPr lang="en-CA" dirty="0" smtClean="0">
                <a:solidFill>
                  <a:prstClr val="black"/>
                </a:solidFill>
              </a:rPr>
              <a:t>	June</a:t>
            </a:r>
            <a:r>
              <a:rPr lang="en-CA" dirty="0">
                <a:solidFill>
                  <a:prstClr val="black"/>
                </a:solidFill>
              </a:rPr>
              <a:t>. 2012. </a:t>
            </a:r>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55</a:t>
            </a:fld>
            <a:endParaRPr lang="en-CA" dirty="0"/>
          </a:p>
        </p:txBody>
      </p:sp>
    </p:spTree>
    <p:extLst>
      <p:ext uri="{BB962C8B-B14F-4D97-AF65-F5344CB8AC3E}">
        <p14:creationId xmlns:p14="http://schemas.microsoft.com/office/powerpoint/2010/main" val="1177174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In-Text Examples – Web Source </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dirty="0" smtClean="0"/>
              <a:t>In October 1908, Hitler tried for the second time to gain admission to the Vienna Academy of Fine Arts. However, his test drawings were judged as so poor that he was not even allowed to take the formal exam (Gavin).</a:t>
            </a:r>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56</a:t>
            </a:fld>
            <a:endParaRPr lang="en-CA" dirty="0"/>
          </a:p>
        </p:txBody>
      </p:sp>
    </p:spTree>
    <p:extLst>
      <p:ext uri="{BB962C8B-B14F-4D97-AF65-F5344CB8AC3E}">
        <p14:creationId xmlns:p14="http://schemas.microsoft.com/office/powerpoint/2010/main" val="94412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Adding an Endnote</a:t>
            </a:r>
            <a:endParaRPr lang="en-CA" dirty="0"/>
          </a:p>
        </p:txBody>
      </p:sp>
      <p:sp>
        <p:nvSpPr>
          <p:cNvPr id="3" name="Content Placeholder 2"/>
          <p:cNvSpPr>
            <a:spLocks noGrp="1"/>
          </p:cNvSpPr>
          <p:nvPr>
            <p:ph idx="1"/>
          </p:nvPr>
        </p:nvSpPr>
        <p:spPr/>
        <p:txBody>
          <a:bodyPr/>
          <a:lstStyle/>
          <a:p>
            <a:r>
              <a:rPr lang="en-CA" dirty="0" smtClean="0"/>
              <a:t>On your Word page, click on References </a:t>
            </a:r>
          </a:p>
          <a:p>
            <a:pPr marL="0" indent="0">
              <a:buNone/>
            </a:pP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57</a:t>
            </a:fld>
            <a:endParaRPr lang="en-CA" dirty="0">
              <a:solidFill>
                <a:prstClr val="black">
                  <a:tint val="75000"/>
                </a:prstClr>
              </a:solidFill>
            </a:endParaRPr>
          </a:p>
        </p:txBody>
      </p:sp>
      <p:pic>
        <p:nvPicPr>
          <p:cNvPr id="5" name="Picture 4"/>
          <p:cNvPicPr/>
          <p:nvPr/>
        </p:nvPicPr>
        <p:blipFill rotWithShape="1">
          <a:blip r:embed="rId2"/>
          <a:srcRect l="2198" t="3516" r="34725" b="62687"/>
          <a:stretch/>
        </p:blipFill>
        <p:spPr bwMode="auto">
          <a:xfrm>
            <a:off x="520476" y="2420888"/>
            <a:ext cx="8100392" cy="3528392"/>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a:off x="2512132" y="2209912"/>
            <a:ext cx="1224136" cy="7200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4862135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Adding an Endnote</a:t>
            </a:r>
            <a:endParaRPr lang="en-CA" dirty="0"/>
          </a:p>
        </p:txBody>
      </p:sp>
      <p:sp>
        <p:nvSpPr>
          <p:cNvPr id="7" name="Content Placeholder 6"/>
          <p:cNvSpPr>
            <a:spLocks noGrp="1"/>
          </p:cNvSpPr>
          <p:nvPr>
            <p:ph idx="1"/>
          </p:nvPr>
        </p:nvSpPr>
        <p:spPr/>
        <p:txBody>
          <a:bodyPr/>
          <a:lstStyle/>
          <a:p>
            <a:r>
              <a:rPr lang="en-CA" dirty="0" smtClean="0"/>
              <a:t>After you click on References, you will get a screen that looks like this</a:t>
            </a:r>
          </a:p>
          <a:p>
            <a:pPr marL="0" indent="0">
              <a:buNone/>
            </a:pP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58</a:t>
            </a:fld>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80928"/>
            <a:ext cx="7614406" cy="381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2699792" y="4509120"/>
            <a:ext cx="504056" cy="129614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6534681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CA" dirty="0" smtClean="0"/>
              <a:t>Adding an Endnote</a:t>
            </a:r>
            <a:endParaRPr lang="en-CA" dirty="0"/>
          </a:p>
        </p:txBody>
      </p:sp>
      <p:sp>
        <p:nvSpPr>
          <p:cNvPr id="3" name="Content Placeholder 2"/>
          <p:cNvSpPr>
            <a:spLocks noGrp="1"/>
          </p:cNvSpPr>
          <p:nvPr>
            <p:ph idx="1"/>
          </p:nvPr>
        </p:nvSpPr>
        <p:spPr>
          <a:xfrm>
            <a:off x="457200" y="980728"/>
            <a:ext cx="8229600" cy="5544616"/>
          </a:xfrm>
        </p:spPr>
        <p:txBody>
          <a:bodyPr/>
          <a:lstStyle/>
          <a:p>
            <a:r>
              <a:rPr lang="en-CA" dirty="0" smtClean="0"/>
              <a:t>Click on the arrow to the right of Footnotes and you will get a drop-down menu like this</a:t>
            </a:r>
          </a:p>
          <a:p>
            <a:pPr marL="0" indent="0">
              <a:buNone/>
            </a:pPr>
            <a:r>
              <a:rPr lang="en-CA" dirty="0" smtClean="0"/>
              <a:t> </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59</a:t>
            </a:fld>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83926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cxnSp>
        <p:nvCxnSpPr>
          <p:cNvPr id="7" name="Straight Arrow Connector 6"/>
          <p:cNvCxnSpPr/>
          <p:nvPr/>
        </p:nvCxnSpPr>
        <p:spPr>
          <a:xfrm flipV="1">
            <a:off x="2267744" y="3212976"/>
            <a:ext cx="856456" cy="5040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07704" y="2852936"/>
            <a:ext cx="1216496" cy="12241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27784" y="4045057"/>
            <a:ext cx="1612540" cy="140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553200" y="6021288"/>
            <a:ext cx="89912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51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CA" dirty="0" smtClean="0"/>
              <a:t>Creating the Bibliography</a:t>
            </a:r>
            <a:endParaRPr lang="en-CA" dirty="0"/>
          </a:p>
        </p:txBody>
      </p:sp>
      <p:sp>
        <p:nvSpPr>
          <p:cNvPr id="3" name="Content Placeholder 2"/>
          <p:cNvSpPr>
            <a:spLocks noGrp="1"/>
          </p:cNvSpPr>
          <p:nvPr>
            <p:ph idx="1"/>
          </p:nvPr>
        </p:nvSpPr>
        <p:spPr>
          <a:xfrm>
            <a:off x="457200" y="980728"/>
            <a:ext cx="8229600" cy="5544616"/>
          </a:xfrm>
        </p:spPr>
        <p:txBody>
          <a:bodyPr>
            <a:normAutofit fontScale="92500" lnSpcReduction="10000"/>
          </a:bodyPr>
          <a:lstStyle/>
          <a:p>
            <a:r>
              <a:rPr lang="en-CA" dirty="0"/>
              <a:t>S</a:t>
            </a:r>
            <a:r>
              <a:rPr lang="en-CA" dirty="0" smtClean="0"/>
              <a:t>tart </a:t>
            </a:r>
            <a:r>
              <a:rPr lang="en-CA" dirty="0" smtClean="0"/>
              <a:t>with the Bibliography as you will have kept the information for those citations as you did your research</a:t>
            </a:r>
          </a:p>
          <a:p>
            <a:r>
              <a:rPr lang="en-CA" dirty="0" smtClean="0"/>
              <a:t>Take all of the citations that you have gathered and put them on a Word document</a:t>
            </a:r>
          </a:p>
          <a:p>
            <a:r>
              <a:rPr lang="en-CA" dirty="0" smtClean="0"/>
              <a:t>Line all of the references up with the left margin</a:t>
            </a:r>
          </a:p>
          <a:p>
            <a:r>
              <a:rPr lang="en-CA" dirty="0" smtClean="0"/>
              <a:t>Sort alphabetically </a:t>
            </a:r>
          </a:p>
          <a:p>
            <a:pPr lvl="1"/>
            <a:r>
              <a:rPr lang="en-CA" dirty="0" smtClean="0"/>
              <a:t>Use the (this tab as this may make it easier but it may change your line spacing and you may need to insert blank line spaces between entries</a:t>
            </a:r>
          </a:p>
          <a:p>
            <a:pPr lvl="1"/>
            <a:r>
              <a:rPr lang="en-CA" dirty="0" smtClean="0"/>
              <a:t>You may need to sort some or all of your entries manually if the formatting ‘scrambles’ when you use the computer sorting function</a:t>
            </a:r>
          </a:p>
        </p:txBody>
      </p:sp>
      <p:sp>
        <p:nvSpPr>
          <p:cNvPr id="4" name="Slide Number Placeholder 3"/>
          <p:cNvSpPr>
            <a:spLocks noGrp="1"/>
          </p:cNvSpPr>
          <p:nvPr>
            <p:ph type="sldNum" sz="quarter" idx="12"/>
          </p:nvPr>
        </p:nvSpPr>
        <p:spPr/>
        <p:txBody>
          <a:bodyPr/>
          <a:lstStyle/>
          <a:p>
            <a:fld id="{BB53CE37-3A70-437E-B626-687899E956FF}" type="slidenum">
              <a:rPr lang="en-CA" smtClean="0">
                <a:solidFill>
                  <a:prstClr val="black">
                    <a:tint val="75000"/>
                  </a:prstClr>
                </a:solidFill>
              </a:rPr>
              <a:pPr/>
              <a:t>6</a:t>
            </a:fld>
            <a:endParaRPr lang="en-CA" dirty="0">
              <a:solidFill>
                <a:prstClr val="black">
                  <a:tint val="75000"/>
                </a:prst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4077072"/>
            <a:ext cx="621027" cy="55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3862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Adding an Endnote</a:t>
            </a:r>
            <a:endParaRPr lang="en-CA" dirty="0"/>
          </a:p>
        </p:txBody>
      </p:sp>
      <p:sp>
        <p:nvSpPr>
          <p:cNvPr id="3" name="Content Placeholder 2"/>
          <p:cNvSpPr>
            <a:spLocks noGrp="1"/>
          </p:cNvSpPr>
          <p:nvPr>
            <p:ph idx="1"/>
          </p:nvPr>
        </p:nvSpPr>
        <p:spPr/>
        <p:txBody>
          <a:bodyPr/>
          <a:lstStyle/>
          <a:p>
            <a:r>
              <a:rPr lang="en-CA" dirty="0" smtClean="0"/>
              <a:t>On the drop-down menu</a:t>
            </a:r>
          </a:p>
          <a:p>
            <a:pPr lvl="1"/>
            <a:r>
              <a:rPr lang="en-CA" dirty="0" smtClean="0"/>
              <a:t>Click on circle beside Endnotes (the default is normally) footnotes</a:t>
            </a:r>
          </a:p>
          <a:p>
            <a:pPr lvl="1"/>
            <a:r>
              <a:rPr lang="en-CA" dirty="0" smtClean="0"/>
              <a:t>Click on the ‘down arrow’ to the right of the Number Format and change it to ‘1, 2, 3, …’</a:t>
            </a:r>
          </a:p>
          <a:p>
            <a:pPr lvl="1"/>
            <a:r>
              <a:rPr lang="en-CA" dirty="0" smtClean="0"/>
              <a:t>Start at # ’1’, have the numbering ‘Continuous’ and have it Apply Change to “Whole Document’</a:t>
            </a:r>
          </a:p>
          <a:p>
            <a:pPr lvl="1"/>
            <a:r>
              <a:rPr lang="en-CA" dirty="0" smtClean="0"/>
              <a:t>Click on Apply in the bottom right corner to apply your choices to the whole document.</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60</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9793904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CA" dirty="0" smtClean="0"/>
              <a:t>Inserting an Endnote</a:t>
            </a:r>
            <a:endParaRPr lang="en-CA" dirty="0"/>
          </a:p>
        </p:txBody>
      </p:sp>
      <p:sp>
        <p:nvSpPr>
          <p:cNvPr id="3" name="Content Placeholder 2"/>
          <p:cNvSpPr>
            <a:spLocks noGrp="1"/>
          </p:cNvSpPr>
          <p:nvPr>
            <p:ph idx="1"/>
          </p:nvPr>
        </p:nvSpPr>
        <p:spPr>
          <a:xfrm>
            <a:off x="457200" y="1124744"/>
            <a:ext cx="8229600" cy="5256584"/>
          </a:xfrm>
        </p:spPr>
        <p:txBody>
          <a:bodyPr>
            <a:normAutofit fontScale="85000" lnSpcReduction="20000"/>
          </a:bodyPr>
          <a:lstStyle/>
          <a:p>
            <a:r>
              <a:rPr lang="en-CA" dirty="0" smtClean="0"/>
              <a:t>In your document, locate the position where you need to insert an endnote</a:t>
            </a:r>
          </a:p>
          <a:p>
            <a:r>
              <a:rPr lang="en-CA" dirty="0" smtClean="0"/>
              <a:t>On the reference screen, click on ‘Insert Endnote’</a:t>
            </a:r>
          </a:p>
          <a:p>
            <a:r>
              <a:rPr lang="en-CA" dirty="0" smtClean="0"/>
              <a:t>The next, sequential superscript number will appear where you positioned your cursor and in the endnote list.</a:t>
            </a:r>
          </a:p>
          <a:p>
            <a:r>
              <a:rPr lang="en-CA" dirty="0" smtClean="0"/>
              <a:t>Add the citation for the endnote and indented the first line</a:t>
            </a:r>
          </a:p>
          <a:p>
            <a:r>
              <a:rPr lang="en-CA" b="1" i="1" dirty="0" smtClean="0">
                <a:solidFill>
                  <a:srgbClr val="FF0000"/>
                </a:solidFill>
              </a:rPr>
              <a:t>Remember that you may use a bib. citation here </a:t>
            </a:r>
            <a:r>
              <a:rPr lang="en-CA" dirty="0" smtClean="0"/>
              <a:t>now, as </a:t>
            </a:r>
            <a:r>
              <a:rPr lang="en-CA" b="1" i="1" dirty="0" smtClean="0">
                <a:solidFill>
                  <a:srgbClr val="FF0000"/>
                </a:solidFill>
              </a:rPr>
              <a:t>this is practice only</a:t>
            </a:r>
            <a:r>
              <a:rPr lang="en-CA" dirty="0" smtClean="0"/>
              <a:t>.  Later, you will need to enter a properly formatted endnote citation.</a:t>
            </a:r>
          </a:p>
          <a:p>
            <a:r>
              <a:rPr lang="en-CA" dirty="0" smtClean="0"/>
              <a:t>See the Class Page link to Endnote and Bibliography citations in the Written Response section.</a:t>
            </a:r>
            <a:endParaRPr lang="en-CA" dirty="0"/>
          </a:p>
        </p:txBody>
      </p:sp>
      <p:sp>
        <p:nvSpPr>
          <p:cNvPr id="4" name="Slide Number Placeholder 3"/>
          <p:cNvSpPr>
            <a:spLocks noGrp="1"/>
          </p:cNvSpPr>
          <p:nvPr>
            <p:ph type="sldNum" sz="quarter" idx="12"/>
          </p:nvPr>
        </p:nvSpPr>
        <p:spPr/>
        <p:txBody>
          <a:bodyPr/>
          <a:lstStyle/>
          <a:p>
            <a:fld id="{BB53CE37-3A70-437E-B626-687899E956FF}" type="slidenum">
              <a:rPr lang="en-CA" smtClean="0"/>
              <a:t>61</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43329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In-Text Citations</a:t>
            </a:r>
            <a:endParaRPr lang="en-US" dirty="0"/>
          </a:p>
        </p:txBody>
      </p:sp>
      <p:sp>
        <p:nvSpPr>
          <p:cNvPr id="3" name="Content Placeholder 2"/>
          <p:cNvSpPr>
            <a:spLocks noGrp="1"/>
          </p:cNvSpPr>
          <p:nvPr>
            <p:ph idx="1"/>
          </p:nvPr>
        </p:nvSpPr>
        <p:spPr/>
        <p:txBody>
          <a:bodyPr/>
          <a:lstStyle/>
          <a:p>
            <a:r>
              <a:rPr lang="en-US" dirty="0" smtClean="0"/>
              <a:t>An In-Text citation is also referred to as Parenthetical citation</a:t>
            </a:r>
          </a:p>
          <a:p>
            <a:r>
              <a:rPr lang="en-US" dirty="0" smtClean="0"/>
              <a:t>An In-Text citation means simply:</a:t>
            </a:r>
          </a:p>
          <a:p>
            <a:pPr lvl="1"/>
            <a:r>
              <a:rPr lang="en-US" dirty="0" smtClean="0"/>
              <a:t>That your reference to a source is done within the text of your work</a:t>
            </a:r>
          </a:p>
          <a:p>
            <a:pPr lvl="1"/>
            <a:r>
              <a:rPr lang="en-US" dirty="0" smtClean="0"/>
              <a:t>The reference is placed in brackets</a:t>
            </a:r>
          </a:p>
          <a:p>
            <a:pPr lvl="1"/>
            <a:r>
              <a:rPr lang="en-US" dirty="0" smtClean="0"/>
              <a:t>It includes a short form citation that corresponds with the complete citation on your Works Cited page</a:t>
            </a:r>
          </a:p>
          <a:p>
            <a:pPr lvl="1"/>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62</a:t>
            </a:fld>
            <a:endParaRPr lang="en-CA" dirty="0"/>
          </a:p>
        </p:txBody>
      </p:sp>
    </p:spTree>
    <p:extLst>
      <p:ext uri="{BB962C8B-B14F-4D97-AF65-F5344CB8AC3E}">
        <p14:creationId xmlns:p14="http://schemas.microsoft.com/office/powerpoint/2010/main" val="15627988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In-Text Examples – Author &amp; Book</a:t>
            </a:r>
            <a:endParaRPr lang="en-US" dirty="0"/>
          </a:p>
        </p:txBody>
      </p:sp>
      <p:sp>
        <p:nvSpPr>
          <p:cNvPr id="3" name="Content Placeholder 2"/>
          <p:cNvSpPr>
            <a:spLocks noGrp="1"/>
          </p:cNvSpPr>
          <p:nvPr>
            <p:ph idx="1"/>
          </p:nvPr>
        </p:nvSpPr>
        <p:spPr>
          <a:xfrm>
            <a:off x="457200" y="914400"/>
            <a:ext cx="8229600" cy="5638800"/>
          </a:xfrm>
        </p:spPr>
        <p:txBody>
          <a:bodyPr>
            <a:normAutofit/>
          </a:bodyPr>
          <a:lstStyle/>
          <a:p>
            <a:r>
              <a:rPr lang="en-US" dirty="0" smtClean="0"/>
              <a:t>Excerpts from </a:t>
            </a:r>
          </a:p>
          <a:p>
            <a:pPr marL="0" indent="0">
              <a:buNone/>
            </a:pPr>
            <a:r>
              <a:rPr lang="en-US" sz="2600" dirty="0" smtClean="0">
                <a:hlinkClick r:id="rId2"/>
              </a:rPr>
              <a:t>http://owl.english.purdue.edu/owl/resource/747/02/</a:t>
            </a:r>
            <a:endParaRPr lang="en-US" sz="2600" dirty="0" smtClean="0"/>
          </a:p>
          <a:p>
            <a:r>
              <a:rPr lang="en-US" dirty="0" smtClean="0"/>
              <a:t>Wordsworth stated that Romantic poetry was marked by a "spontaneous overflow of powerful feelings" </a:t>
            </a:r>
            <a:r>
              <a:rPr lang="en-US" dirty="0" smtClean="0">
                <a:solidFill>
                  <a:srgbClr val="FF0000"/>
                </a:solidFill>
              </a:rPr>
              <a:t>(263)</a:t>
            </a:r>
            <a:r>
              <a:rPr lang="en-US" dirty="0" smtClean="0"/>
              <a:t>.</a:t>
            </a:r>
            <a:endParaRPr lang="en-US" dirty="0" smtClean="0">
              <a:solidFill>
                <a:srgbClr val="FF0000"/>
              </a:solidFill>
            </a:endParaRPr>
          </a:p>
          <a:p>
            <a:pPr lvl="1"/>
            <a:r>
              <a:rPr lang="en-US" dirty="0" smtClean="0"/>
              <a:t>The author’s name is given so only the page number is needed.</a:t>
            </a:r>
          </a:p>
          <a:p>
            <a:r>
              <a:rPr lang="en-US" dirty="0" smtClean="0"/>
              <a:t>Romantic poetry is characterized by the "spontaneous overflow of powerful feelings" </a:t>
            </a:r>
            <a:r>
              <a:rPr lang="en-US" dirty="0" smtClean="0">
                <a:solidFill>
                  <a:srgbClr val="FF0000"/>
                </a:solidFill>
              </a:rPr>
              <a:t>(Wordsworth 263)</a:t>
            </a:r>
            <a:r>
              <a:rPr lang="en-US" dirty="0" smtClean="0"/>
              <a:t>.</a:t>
            </a:r>
            <a:endParaRPr lang="en-US" dirty="0" smtClean="0">
              <a:solidFill>
                <a:srgbClr val="FF0000"/>
              </a:solidFill>
            </a:endParaRPr>
          </a:p>
          <a:p>
            <a:pPr lvl="1"/>
            <a:r>
              <a:rPr lang="en-US" dirty="0" smtClean="0"/>
              <a:t>Here both the author and page are required.</a:t>
            </a:r>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63</a:t>
            </a:fld>
            <a:endParaRPr lang="en-CA" dirty="0"/>
          </a:p>
        </p:txBody>
      </p:sp>
    </p:spTree>
    <p:extLst>
      <p:ext uri="{BB962C8B-B14F-4D97-AF65-F5344CB8AC3E}">
        <p14:creationId xmlns:p14="http://schemas.microsoft.com/office/powerpoint/2010/main" val="31037173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smtClean="0"/>
              <a:t>In-Text Examples – Author &amp; Book</a:t>
            </a:r>
            <a:endParaRPr lang="en-US" dirty="0"/>
          </a:p>
        </p:txBody>
      </p:sp>
      <p:sp>
        <p:nvSpPr>
          <p:cNvPr id="3" name="Content Placeholder 2"/>
          <p:cNvSpPr>
            <a:spLocks noGrp="1"/>
          </p:cNvSpPr>
          <p:nvPr>
            <p:ph idx="1"/>
          </p:nvPr>
        </p:nvSpPr>
        <p:spPr>
          <a:xfrm>
            <a:off x="457200" y="836712"/>
            <a:ext cx="8229600" cy="5289451"/>
          </a:xfrm>
        </p:spPr>
        <p:txBody>
          <a:bodyPr>
            <a:normAutofit fontScale="92500"/>
          </a:bodyPr>
          <a:lstStyle/>
          <a:p>
            <a:r>
              <a:rPr lang="en-US" dirty="0" smtClean="0"/>
              <a:t>The parenthetical references in both cases shown indicate that tell readers that the information in the sentence can be located on page 263 of a work by an author named Wordsworth. </a:t>
            </a:r>
          </a:p>
          <a:p>
            <a:r>
              <a:rPr lang="en-US" dirty="0" smtClean="0"/>
              <a:t>That source can be found on the Works Cited page under the name of Wordsworth where they would find</a:t>
            </a:r>
          </a:p>
          <a:p>
            <a:r>
              <a:rPr lang="en-US" dirty="0" smtClean="0"/>
              <a:t>Wordsworth, William. Lyrical Ballads. London: 	Oxford U.P., 1967. Print.</a:t>
            </a:r>
          </a:p>
          <a:p>
            <a:pPr lvl="1"/>
            <a:r>
              <a:rPr lang="en-CA" dirty="0" smtClean="0"/>
              <a:t>Note:  There are no page #s in the Bibliography for book sources.</a:t>
            </a:r>
            <a:endParaRPr lang="en-US" dirty="0"/>
          </a:p>
        </p:txBody>
      </p:sp>
      <p:cxnSp>
        <p:nvCxnSpPr>
          <p:cNvPr id="5" name="Straight Arrow Connector 4"/>
          <p:cNvCxnSpPr/>
          <p:nvPr/>
        </p:nvCxnSpPr>
        <p:spPr>
          <a:xfrm flipV="1">
            <a:off x="5220072" y="5229200"/>
            <a:ext cx="1368152" cy="432048"/>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80112" y="5229200"/>
            <a:ext cx="936104"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6" name="Slide Number Placeholder 5"/>
          <p:cNvSpPr>
            <a:spLocks noGrp="1"/>
          </p:cNvSpPr>
          <p:nvPr>
            <p:ph type="sldNum" sz="quarter" idx="12"/>
          </p:nvPr>
        </p:nvSpPr>
        <p:spPr/>
        <p:txBody>
          <a:bodyPr/>
          <a:lstStyle/>
          <a:p>
            <a:fld id="{BB53CE37-3A70-437E-B626-687899E956FF}" type="slidenum">
              <a:rPr lang="en-CA" smtClean="0"/>
              <a:t>64</a:t>
            </a:fld>
            <a:endParaRPr lang="en-CA" dirty="0"/>
          </a:p>
        </p:txBody>
      </p:sp>
    </p:spTree>
    <p:extLst>
      <p:ext uri="{BB962C8B-B14F-4D97-AF65-F5344CB8AC3E}">
        <p14:creationId xmlns:p14="http://schemas.microsoft.com/office/powerpoint/2010/main" val="19464327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Some Observations</a:t>
            </a:r>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r>
              <a:rPr lang="en-US" dirty="0" smtClean="0"/>
              <a:t>To </a:t>
            </a:r>
            <a:r>
              <a:rPr lang="en-US" dirty="0"/>
              <a:t>a</a:t>
            </a:r>
            <a:r>
              <a:rPr lang="en-US" dirty="0" smtClean="0"/>
              <a:t>void confusion with the specific information that is being referred to, it is often preferable to create “markers” at the beginning – author’s name – and at the end (page reference) of the referenced material</a:t>
            </a:r>
          </a:p>
          <a:p>
            <a:r>
              <a:rPr lang="en-US" dirty="0" smtClean="0"/>
              <a:t>Short quotations are marked with quotation marks</a:t>
            </a:r>
          </a:p>
          <a:p>
            <a:r>
              <a:rPr lang="en-US" dirty="0" smtClean="0"/>
              <a:t>Web sources often have no author.  Use the corporate authorship</a:t>
            </a:r>
          </a:p>
          <a:p>
            <a:pPr lvl="1"/>
            <a:r>
              <a:rPr lang="en-US" dirty="0" smtClean="0"/>
              <a:t>When the polishing error was discovered, the Hubble mirror was described as “needing glasses” (</a:t>
            </a:r>
            <a:r>
              <a:rPr lang="en-US" dirty="0" smtClean="0">
                <a:solidFill>
                  <a:srgbClr val="FF0000"/>
                </a:solidFill>
              </a:rPr>
              <a:t>NASA</a:t>
            </a:r>
            <a:r>
              <a:rPr lang="en-US" dirty="0" smtClean="0"/>
              <a:t> 234).</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65</a:t>
            </a:fld>
            <a:endParaRPr lang="en-CA" dirty="0"/>
          </a:p>
        </p:txBody>
      </p:sp>
    </p:spTree>
    <p:extLst>
      <p:ext uri="{BB962C8B-B14F-4D97-AF65-F5344CB8AC3E}">
        <p14:creationId xmlns:p14="http://schemas.microsoft.com/office/powerpoint/2010/main" val="34847330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a:t>
            </a:r>
            <a:endParaRPr lang="en-US" dirty="0"/>
          </a:p>
        </p:txBody>
      </p:sp>
      <p:sp>
        <p:nvSpPr>
          <p:cNvPr id="3" name="Content Placeholder 2"/>
          <p:cNvSpPr>
            <a:spLocks noGrp="1"/>
          </p:cNvSpPr>
          <p:nvPr>
            <p:ph idx="1"/>
          </p:nvPr>
        </p:nvSpPr>
        <p:spPr/>
        <p:txBody>
          <a:bodyPr/>
          <a:lstStyle/>
          <a:p>
            <a:r>
              <a:rPr lang="en-US" dirty="0" smtClean="0"/>
              <a:t>When there is no human or corporate author, use a shortened form of the first part of the Title of the web article</a:t>
            </a:r>
          </a:p>
          <a:p>
            <a:r>
              <a:rPr lang="en-US" dirty="0" smtClean="0"/>
              <a:t>Do not make up page numbers.  Web pages generally do not have paragraph or page numbers.</a:t>
            </a:r>
            <a:endParaRPr lang="en-US" dirty="0"/>
          </a:p>
        </p:txBody>
      </p:sp>
      <p:sp>
        <p:nvSpPr>
          <p:cNvPr id="4" name="Footer Placeholder 3"/>
          <p:cNvSpPr>
            <a:spLocks noGrp="1"/>
          </p:cNvSpPr>
          <p:nvPr>
            <p:ph type="ftr" sz="quarter" idx="11"/>
          </p:nvPr>
        </p:nvSpPr>
        <p:spPr/>
        <p:txBody>
          <a:bodyPr/>
          <a:lstStyle/>
          <a:p>
            <a:r>
              <a:rPr lang="en-CA" smtClean="0"/>
              <a:t>Citations - Part 4 - Bibliography - Match 2016</a:t>
            </a:r>
            <a:endParaRPr lang="en-CA" dirty="0"/>
          </a:p>
        </p:txBody>
      </p:sp>
      <p:sp>
        <p:nvSpPr>
          <p:cNvPr id="5" name="Slide Number Placeholder 4"/>
          <p:cNvSpPr>
            <a:spLocks noGrp="1"/>
          </p:cNvSpPr>
          <p:nvPr>
            <p:ph type="sldNum" sz="quarter" idx="12"/>
          </p:nvPr>
        </p:nvSpPr>
        <p:spPr/>
        <p:txBody>
          <a:bodyPr/>
          <a:lstStyle/>
          <a:p>
            <a:fld id="{BB53CE37-3A70-437E-B626-687899E956FF}" type="slidenum">
              <a:rPr lang="en-CA" smtClean="0"/>
              <a:t>66</a:t>
            </a:fld>
            <a:endParaRPr lang="en-CA" dirty="0"/>
          </a:p>
        </p:txBody>
      </p:sp>
    </p:spTree>
    <p:extLst>
      <p:ext uri="{BB962C8B-B14F-4D97-AF65-F5344CB8AC3E}">
        <p14:creationId xmlns:p14="http://schemas.microsoft.com/office/powerpoint/2010/main" val="2849304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052736"/>
          </a:xfrm>
        </p:spPr>
        <p:txBody>
          <a:bodyPr/>
          <a:lstStyle/>
          <a:p>
            <a:r>
              <a:rPr lang="en-US" dirty="0" smtClean="0"/>
              <a:t>In Summary</a:t>
            </a:r>
            <a:endParaRPr lang="en-US" dirty="0"/>
          </a:p>
        </p:txBody>
      </p:sp>
      <p:sp>
        <p:nvSpPr>
          <p:cNvPr id="7" name="Content Placeholder 6"/>
          <p:cNvSpPr>
            <a:spLocks noGrp="1"/>
          </p:cNvSpPr>
          <p:nvPr>
            <p:ph idx="1"/>
          </p:nvPr>
        </p:nvSpPr>
        <p:spPr>
          <a:xfrm>
            <a:off x="457200" y="908720"/>
            <a:ext cx="8229600" cy="5544616"/>
          </a:xfrm>
        </p:spPr>
        <p:txBody>
          <a:bodyPr>
            <a:normAutofit fontScale="92500" lnSpcReduction="10000"/>
          </a:bodyPr>
          <a:lstStyle/>
          <a:p>
            <a:r>
              <a:rPr lang="en-US" dirty="0" smtClean="0"/>
              <a:t>Most of these examples are based on tertiary sources</a:t>
            </a:r>
          </a:p>
          <a:p>
            <a:r>
              <a:rPr lang="en-US" dirty="0" smtClean="0"/>
              <a:t>You will be allowed to use tertiary sources for many purposes in high school</a:t>
            </a:r>
          </a:p>
          <a:p>
            <a:pPr lvl="1"/>
            <a:r>
              <a:rPr lang="en-US" b="1" i="1" dirty="0" smtClean="0"/>
              <a:t>YOU WILL NOT BE ALLOWED TO AT UNIVERSITY</a:t>
            </a:r>
            <a:endParaRPr lang="en-US" dirty="0" smtClean="0"/>
          </a:p>
          <a:p>
            <a:r>
              <a:rPr lang="en-US" dirty="0" smtClean="0"/>
              <a:t>Start getting used to using the best possible resources – academic sources – primary sources – good secondary sources</a:t>
            </a:r>
          </a:p>
          <a:p>
            <a:pPr lvl="1"/>
            <a:r>
              <a:rPr lang="en-US" dirty="0" smtClean="0"/>
              <a:t>You will not receive full marks if you use poor sources</a:t>
            </a:r>
          </a:p>
          <a:p>
            <a:r>
              <a:rPr lang="en-US" dirty="0" smtClean="0"/>
              <a:t>Use these examples to help you get used to the challenge of looking for the information that you need for a proper citation.</a:t>
            </a:r>
            <a:endParaRPr lang="en-US" dirty="0"/>
          </a:p>
        </p:txBody>
      </p:sp>
      <p:sp>
        <p:nvSpPr>
          <p:cNvPr id="5" name="Slide Number Placeholder 4"/>
          <p:cNvSpPr>
            <a:spLocks noGrp="1"/>
          </p:cNvSpPr>
          <p:nvPr>
            <p:ph type="sldNum" sz="quarter" idx="12"/>
          </p:nvPr>
        </p:nvSpPr>
        <p:spPr/>
        <p:txBody>
          <a:bodyPr/>
          <a:lstStyle/>
          <a:p>
            <a:fld id="{BB53CE37-3A70-437E-B626-687899E956FF}" type="slidenum">
              <a:rPr lang="en-CA" smtClean="0">
                <a:solidFill>
                  <a:prstClr val="black">
                    <a:tint val="75000"/>
                  </a:prstClr>
                </a:solidFill>
              </a:rPr>
              <a:pPr/>
              <a:t>67</a:t>
            </a:fld>
            <a:endParaRPr lang="en-CA" dirty="0">
              <a:solidFill>
                <a:prstClr val="black">
                  <a:tint val="75000"/>
                </a:prstClr>
              </a:solidFill>
            </a:endParaRPr>
          </a:p>
        </p:txBody>
      </p:sp>
      <p:sp>
        <p:nvSpPr>
          <p:cNvPr id="2" name="Footer Placeholder 1"/>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935733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US" dirty="0" smtClean="0"/>
              <a:t>More on the Bibliography</a:t>
            </a:r>
            <a:endParaRPr lang="en-US" dirty="0"/>
          </a:p>
        </p:txBody>
      </p:sp>
      <p:sp>
        <p:nvSpPr>
          <p:cNvPr id="3" name="Content Placeholder 2"/>
          <p:cNvSpPr>
            <a:spLocks noGrp="1"/>
          </p:cNvSpPr>
          <p:nvPr>
            <p:ph idx="1"/>
          </p:nvPr>
        </p:nvSpPr>
        <p:spPr>
          <a:xfrm>
            <a:off x="457200" y="1124744"/>
            <a:ext cx="8229600" cy="5256584"/>
          </a:xfrm>
        </p:spPr>
        <p:txBody>
          <a:bodyPr>
            <a:normAutofit fontScale="92500" lnSpcReduction="20000"/>
          </a:bodyPr>
          <a:lstStyle/>
          <a:p>
            <a:r>
              <a:rPr lang="en-US" dirty="0" smtClean="0"/>
              <a:t>Your </a:t>
            </a:r>
            <a:r>
              <a:rPr lang="en-US" dirty="0" smtClean="0">
                <a:solidFill>
                  <a:srgbClr val="FF0000"/>
                </a:solidFill>
              </a:rPr>
              <a:t>bibliography</a:t>
            </a:r>
            <a:r>
              <a:rPr lang="en-US" dirty="0" smtClean="0"/>
              <a:t> is contained on a </a:t>
            </a:r>
            <a:r>
              <a:rPr lang="en-US" dirty="0" smtClean="0">
                <a:solidFill>
                  <a:srgbClr val="FF0000"/>
                </a:solidFill>
              </a:rPr>
              <a:t>separate</a:t>
            </a:r>
            <a:r>
              <a:rPr lang="en-US" dirty="0" smtClean="0"/>
              <a:t> page or pages at the end of your work.</a:t>
            </a:r>
          </a:p>
          <a:p>
            <a:r>
              <a:rPr lang="en-US" dirty="0" smtClean="0"/>
              <a:t>When you list in </a:t>
            </a:r>
            <a:r>
              <a:rPr lang="en-US" dirty="0" smtClean="0">
                <a:solidFill>
                  <a:srgbClr val="FF0000"/>
                </a:solidFill>
              </a:rPr>
              <a:t>alphabetical order </a:t>
            </a:r>
            <a:r>
              <a:rPr lang="en-US" dirty="0" smtClean="0"/>
              <a:t>by the first </a:t>
            </a:r>
            <a:r>
              <a:rPr lang="en-US" dirty="0" smtClean="0"/>
              <a:t>word, ignore </a:t>
            </a:r>
            <a:r>
              <a:rPr lang="en-US" dirty="0" smtClean="0"/>
              <a:t>short words such as ‘A’, ‘An’, and ‘The’ as well as “ </a:t>
            </a:r>
            <a:r>
              <a:rPr lang="en-US" dirty="0" smtClean="0"/>
              <a:t>marks </a:t>
            </a:r>
            <a:r>
              <a:rPr lang="en-US" dirty="0" smtClean="0"/>
              <a:t>of the </a:t>
            </a:r>
            <a:r>
              <a:rPr lang="en-US" dirty="0" smtClean="0"/>
              <a:t>entry.  There are </a:t>
            </a:r>
            <a:r>
              <a:rPr lang="en-US" dirty="0" smtClean="0">
                <a:solidFill>
                  <a:srgbClr val="FF0000"/>
                </a:solidFill>
              </a:rPr>
              <a:t>no divisions </a:t>
            </a:r>
            <a:r>
              <a:rPr lang="en-US" dirty="0" smtClean="0"/>
              <a:t>for different types of sources</a:t>
            </a:r>
          </a:p>
          <a:p>
            <a:r>
              <a:rPr lang="en-US" dirty="0" smtClean="0">
                <a:solidFill>
                  <a:srgbClr val="FF0000"/>
                </a:solidFill>
              </a:rPr>
              <a:t>The lines for each entry are single-spaced and you double-space between entries</a:t>
            </a:r>
          </a:p>
          <a:p>
            <a:r>
              <a:rPr lang="en-US" dirty="0" smtClean="0"/>
              <a:t>The </a:t>
            </a:r>
            <a:r>
              <a:rPr lang="en-US" dirty="0" smtClean="0">
                <a:solidFill>
                  <a:srgbClr val="FF0000"/>
                </a:solidFill>
              </a:rPr>
              <a:t>first line starts at the margin </a:t>
            </a:r>
            <a:r>
              <a:rPr lang="en-US" dirty="0" smtClean="0"/>
              <a:t>and if there are </a:t>
            </a:r>
            <a:r>
              <a:rPr lang="en-US" dirty="0" smtClean="0">
                <a:solidFill>
                  <a:srgbClr val="FF0000"/>
                </a:solidFill>
              </a:rPr>
              <a:t>additional lines they are indented one tab</a:t>
            </a:r>
          </a:p>
          <a:p>
            <a:pPr lvl="1"/>
            <a:r>
              <a:rPr lang="en-US" dirty="0" smtClean="0"/>
              <a:t>Using the </a:t>
            </a:r>
            <a:r>
              <a:rPr lang="en-US" dirty="0" smtClean="0">
                <a:solidFill>
                  <a:srgbClr val="FF0000"/>
                </a:solidFill>
              </a:rPr>
              <a:t>Hanging Indent function </a:t>
            </a:r>
            <a:r>
              <a:rPr lang="en-US" dirty="0" smtClean="0"/>
              <a:t>may save you time and frustration.</a:t>
            </a:r>
          </a:p>
          <a:p>
            <a:pPr lvl="1"/>
            <a:r>
              <a:rPr lang="en-CA" dirty="0" smtClean="0"/>
              <a:t>There are no bullets or numbers.</a:t>
            </a:r>
            <a:endParaRPr lang="en-US" dirty="0" smtClean="0"/>
          </a:p>
          <a:p>
            <a:endParaRPr lang="en-US" dirty="0"/>
          </a:p>
        </p:txBody>
      </p:sp>
      <p:sp>
        <p:nvSpPr>
          <p:cNvPr id="4" name="Slide Number Placeholder 3"/>
          <p:cNvSpPr>
            <a:spLocks noGrp="1"/>
          </p:cNvSpPr>
          <p:nvPr>
            <p:ph type="sldNum" sz="quarter" idx="12"/>
          </p:nvPr>
        </p:nvSpPr>
        <p:spPr/>
        <p:txBody>
          <a:bodyPr/>
          <a:lstStyle/>
          <a:p>
            <a:fld id="{BB53CE37-3A70-437E-B626-687899E956FF}" type="slidenum">
              <a:rPr lang="en-CA" smtClean="0"/>
              <a:t>7</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2341224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smtClean="0"/>
              <a:t>On With the Bibliography</a:t>
            </a:r>
            <a:endParaRPr lang="en-US" dirty="0"/>
          </a:p>
        </p:txBody>
      </p:sp>
      <p:sp>
        <p:nvSpPr>
          <p:cNvPr id="3" name="Content Placeholder 2"/>
          <p:cNvSpPr>
            <a:spLocks noGrp="1"/>
          </p:cNvSpPr>
          <p:nvPr>
            <p:ph idx="1"/>
          </p:nvPr>
        </p:nvSpPr>
        <p:spPr>
          <a:xfrm>
            <a:off x="457200" y="836712"/>
            <a:ext cx="8229600" cy="5289451"/>
          </a:xfrm>
        </p:spPr>
        <p:txBody>
          <a:bodyPr>
            <a:normAutofit lnSpcReduction="10000"/>
          </a:bodyPr>
          <a:lstStyle/>
          <a:p>
            <a:r>
              <a:rPr lang="en-US" dirty="0" smtClean="0"/>
              <a:t>Citations follow the </a:t>
            </a:r>
            <a:r>
              <a:rPr lang="en-US" dirty="0" smtClean="0">
                <a:solidFill>
                  <a:srgbClr val="FF0000"/>
                </a:solidFill>
              </a:rPr>
              <a:t>MLA</a:t>
            </a:r>
            <a:r>
              <a:rPr lang="en-US" dirty="0" smtClean="0"/>
              <a:t> (Modern Language Association)</a:t>
            </a:r>
            <a:r>
              <a:rPr lang="en-US" dirty="0"/>
              <a:t> </a:t>
            </a:r>
            <a:r>
              <a:rPr lang="en-US" dirty="0" smtClean="0"/>
              <a:t>format.  There are many formats so look for and follow the MLA system if the source provides the citation format.</a:t>
            </a:r>
          </a:p>
          <a:p>
            <a:r>
              <a:rPr lang="en-US" dirty="0" smtClean="0">
                <a:solidFill>
                  <a:srgbClr val="FF0000"/>
                </a:solidFill>
              </a:rPr>
              <a:t>Highlight your entries and </a:t>
            </a:r>
            <a:r>
              <a:rPr lang="en-US" dirty="0" smtClean="0"/>
              <a:t>change them all to the same font type and size</a:t>
            </a:r>
          </a:p>
          <a:p>
            <a:r>
              <a:rPr lang="en-US" dirty="0" smtClean="0"/>
              <a:t>Some sources will italicize titles and some will underline them.  You do not need to worry about that – this year</a:t>
            </a:r>
          </a:p>
          <a:p>
            <a:r>
              <a:rPr lang="en-US" dirty="0" smtClean="0"/>
              <a:t>The entry in a bibliographical reference consists of </a:t>
            </a:r>
            <a:r>
              <a:rPr lang="en-US" dirty="0" smtClean="0">
                <a:solidFill>
                  <a:srgbClr val="FF0000"/>
                </a:solidFill>
              </a:rPr>
              <a:t>three or more “statements”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t>8</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611398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US" dirty="0" smtClean="0"/>
              <a:t>More on Bibliography</a:t>
            </a:r>
            <a:endParaRPr lang="en-US" dirty="0"/>
          </a:p>
        </p:txBody>
      </p:sp>
      <p:sp>
        <p:nvSpPr>
          <p:cNvPr id="3" name="Content Placeholder 2"/>
          <p:cNvSpPr>
            <a:spLocks noGrp="1"/>
          </p:cNvSpPr>
          <p:nvPr>
            <p:ph idx="1"/>
          </p:nvPr>
        </p:nvSpPr>
        <p:spPr>
          <a:xfrm>
            <a:off x="251520" y="980728"/>
            <a:ext cx="8640960" cy="5616624"/>
          </a:xfrm>
        </p:spPr>
        <p:txBody>
          <a:bodyPr>
            <a:normAutofit fontScale="70000" lnSpcReduction="20000"/>
          </a:bodyPr>
          <a:lstStyle/>
          <a:p>
            <a:r>
              <a:rPr lang="en-US" dirty="0" smtClean="0"/>
              <a:t>The three statements (at least three) are separated by periods.  See the example below.  (</a:t>
            </a:r>
            <a:r>
              <a:rPr lang="en-US" dirty="0" err="1" smtClean="0"/>
              <a:t>Coloured</a:t>
            </a:r>
            <a:r>
              <a:rPr lang="en-US" dirty="0" smtClean="0"/>
              <a:t> for clarity only.)		       </a:t>
            </a:r>
          </a:p>
          <a:p>
            <a:pPr marL="0" indent="0">
              <a:buNone/>
            </a:pPr>
            <a:endParaRPr lang="en-US" sz="800" dirty="0" smtClean="0">
              <a:solidFill>
                <a:srgbClr val="FF0000"/>
              </a:solidFill>
              <a:latin typeface="verdana"/>
            </a:endParaRPr>
          </a:p>
          <a:p>
            <a:pPr marL="0" indent="0">
              <a:buNone/>
            </a:pPr>
            <a:r>
              <a:rPr lang="en-US" sz="2500" dirty="0" smtClean="0">
                <a:solidFill>
                  <a:srgbClr val="FF0000"/>
                </a:solidFill>
                <a:latin typeface="verdana"/>
              </a:rPr>
              <a:t>Frye</a:t>
            </a:r>
            <a:r>
              <a:rPr lang="en-US" sz="2400" dirty="0" smtClean="0">
                <a:solidFill>
                  <a:srgbClr val="FF0000"/>
                </a:solidFill>
                <a:latin typeface="verdana"/>
              </a:rPr>
              <a:t>, Northrop</a:t>
            </a:r>
            <a:r>
              <a:rPr lang="en-US" sz="2400" dirty="0">
                <a:solidFill>
                  <a:srgbClr val="FF0000"/>
                </a:solidFill>
                <a:latin typeface="verdana"/>
              </a:rPr>
              <a:t>. </a:t>
            </a:r>
            <a:r>
              <a:rPr lang="en-US" sz="2400" u="sng" dirty="0">
                <a:solidFill>
                  <a:srgbClr val="00B050"/>
                </a:solidFill>
                <a:latin typeface="verdana"/>
              </a:rPr>
              <a:t>Anatomy of Criticism: Four Essays.</a:t>
            </a:r>
            <a:r>
              <a:rPr lang="en-US" sz="2400" dirty="0">
                <a:solidFill>
                  <a:srgbClr val="00B050"/>
                </a:solidFill>
                <a:latin typeface="verdana"/>
              </a:rPr>
              <a:t> </a:t>
            </a:r>
            <a:r>
              <a:rPr lang="en-US" sz="2400" dirty="0" smtClean="0">
                <a:solidFill>
                  <a:srgbClr val="00B050"/>
                </a:solidFill>
                <a:latin typeface="verdana"/>
              </a:rPr>
              <a:t> </a:t>
            </a:r>
            <a:r>
              <a:rPr lang="en-US" sz="2400" dirty="0" smtClean="0">
                <a:solidFill>
                  <a:srgbClr val="0070C0"/>
                </a:solidFill>
                <a:latin typeface="verdana"/>
              </a:rPr>
              <a:t>Princeton: Princeton 	U.P., 1957. Print. </a:t>
            </a:r>
          </a:p>
          <a:p>
            <a:pPr marL="0" indent="0">
              <a:buNone/>
            </a:pPr>
            <a:endParaRPr lang="en-US" sz="1000" dirty="0" smtClean="0">
              <a:solidFill>
                <a:srgbClr val="0070C0"/>
              </a:solidFill>
              <a:latin typeface="verdana"/>
            </a:endParaRPr>
          </a:p>
          <a:p>
            <a:pPr marL="0" indent="0">
              <a:buNone/>
            </a:pPr>
            <a:r>
              <a:rPr lang="en-CA" sz="2500" dirty="0">
                <a:solidFill>
                  <a:srgbClr val="FF0000"/>
                </a:solidFill>
                <a:latin typeface="Verdana" panose="020B0604030504040204" pitchFamily="34" charset="0"/>
                <a:ea typeface="Verdana" panose="020B0604030504040204" pitchFamily="34" charset="0"/>
                <a:cs typeface="Verdana" panose="020B0604030504040204" pitchFamily="34" charset="0"/>
              </a:rPr>
              <a:t>Reyes, Sergio.</a:t>
            </a:r>
            <a:r>
              <a:rPr lang="en-CA" sz="2500" dirty="0">
                <a:latin typeface="Verdana" panose="020B0604030504040204" pitchFamily="34" charset="0"/>
                <a:ea typeface="Verdana" panose="020B0604030504040204" pitchFamily="34" charset="0"/>
                <a:cs typeface="Verdana" panose="020B0604030504040204" pitchFamily="34" charset="0"/>
              </a:rPr>
              <a:t> </a:t>
            </a:r>
            <a:r>
              <a:rPr lang="en-CA" sz="2500" i="1" dirty="0">
                <a:solidFill>
                  <a:srgbClr val="00B050"/>
                </a:solidFill>
                <a:latin typeface="Verdana" panose="020B0604030504040204" pitchFamily="34" charset="0"/>
                <a:ea typeface="Verdana" panose="020B0604030504040204" pitchFamily="34" charset="0"/>
                <a:cs typeface="Verdana" panose="020B0604030504040204" pitchFamily="34" charset="0"/>
              </a:rPr>
              <a:t>Victor </a:t>
            </a:r>
            <a:r>
              <a:rPr lang="en-CA" sz="2500" i="1" dirty="0" err="1">
                <a:solidFill>
                  <a:srgbClr val="00B050"/>
                </a:solidFill>
                <a:latin typeface="Verdana" panose="020B0604030504040204" pitchFamily="34" charset="0"/>
                <a:ea typeface="Verdana" panose="020B0604030504040204" pitchFamily="34" charset="0"/>
                <a:cs typeface="Verdana" panose="020B0604030504040204" pitchFamily="34" charset="0"/>
              </a:rPr>
              <a:t>Jara</a:t>
            </a:r>
            <a:r>
              <a:rPr lang="en-CA" sz="2500" i="1" dirty="0">
                <a:solidFill>
                  <a:srgbClr val="00B050"/>
                </a:solidFill>
                <a:latin typeface="Verdana" panose="020B0604030504040204" pitchFamily="34" charset="0"/>
                <a:ea typeface="Verdana" panose="020B0604030504040204" pitchFamily="34" charset="0"/>
                <a:cs typeface="Verdana" panose="020B0604030504040204" pitchFamily="34" charset="0"/>
              </a:rPr>
              <a:t> of Chile, </a:t>
            </a:r>
            <a:r>
              <a:rPr lang="en-CA" sz="2500" i="1" dirty="0" err="1">
                <a:solidFill>
                  <a:srgbClr val="00B050"/>
                </a:solidFill>
                <a:latin typeface="Verdana" panose="020B0604030504040204" pitchFamily="34" charset="0"/>
                <a:ea typeface="Verdana" panose="020B0604030504040204" pitchFamily="34" charset="0"/>
                <a:cs typeface="Verdana" panose="020B0604030504040204" pitchFamily="34" charset="0"/>
              </a:rPr>
              <a:t>Presente</a:t>
            </a:r>
            <a:r>
              <a:rPr lang="en-CA" sz="2500" i="1" dirty="0">
                <a:solidFill>
                  <a:srgbClr val="00B050"/>
                </a:solidFill>
                <a:latin typeface="Verdana" panose="020B0604030504040204" pitchFamily="34" charset="0"/>
                <a:ea typeface="Verdana" panose="020B0604030504040204" pitchFamily="34" charset="0"/>
                <a:cs typeface="Verdana" panose="020B0604030504040204" pitchFamily="34" charset="0"/>
              </a:rPr>
              <a:t>! Now and Forever</a:t>
            </a:r>
            <a:r>
              <a:rPr lang="en-CA" sz="250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CA" sz="2500" dirty="0" err="1">
                <a:latin typeface="Verdana" panose="020B0604030504040204" pitchFamily="34" charset="0"/>
                <a:ea typeface="Verdana" panose="020B0604030504040204" pitchFamily="34" charset="0"/>
                <a:cs typeface="Verdana" panose="020B0604030504040204" pitchFamily="34" charset="0"/>
              </a:rPr>
              <a:t>n.p</a:t>
            </a:r>
            <a:r>
              <a:rPr lang="en-CA" sz="2500" dirty="0">
                <a:latin typeface="Verdana" panose="020B0604030504040204" pitchFamily="34" charset="0"/>
                <a:ea typeface="Verdana" panose="020B0604030504040204" pitchFamily="34" charset="0"/>
                <a:cs typeface="Verdana" panose="020B0604030504040204" pitchFamily="34" charset="0"/>
              </a:rPr>
              <a:t>., </a:t>
            </a:r>
            <a:r>
              <a:rPr lang="en-CA" sz="2500" dirty="0" smtClean="0">
                <a:latin typeface="Verdana" panose="020B0604030504040204" pitchFamily="34" charset="0"/>
                <a:ea typeface="Verdana" panose="020B0604030504040204" pitchFamily="34" charset="0"/>
                <a:cs typeface="Verdana" panose="020B0604030504040204" pitchFamily="34" charset="0"/>
              </a:rPr>
              <a:t>	</a:t>
            </a:r>
            <a:r>
              <a:rPr lang="en-CA" sz="2500" dirty="0" err="1" smtClean="0">
                <a:latin typeface="Verdana" panose="020B0604030504040204" pitchFamily="34" charset="0"/>
                <a:ea typeface="Verdana" panose="020B0604030504040204" pitchFamily="34" charset="0"/>
                <a:cs typeface="Verdana" panose="020B0604030504040204" pitchFamily="34" charset="0"/>
              </a:rPr>
              <a:t>n.d</a:t>
            </a:r>
            <a:r>
              <a:rPr lang="en-CA" sz="2500" dirty="0" err="1">
                <a:latin typeface="Verdana" panose="020B0604030504040204" pitchFamily="34" charset="0"/>
                <a:ea typeface="Verdana" panose="020B0604030504040204" pitchFamily="34" charset="0"/>
                <a:cs typeface="Verdana" panose="020B0604030504040204" pitchFamily="34" charset="0"/>
              </a:rPr>
              <a:t>.</a:t>
            </a:r>
            <a:r>
              <a:rPr lang="en-CA" sz="2500" dirty="0">
                <a:latin typeface="Verdana" panose="020B0604030504040204" pitchFamily="34" charset="0"/>
                <a:ea typeface="Verdana" panose="020B0604030504040204" pitchFamily="34" charset="0"/>
                <a:cs typeface="Verdana" panose="020B0604030504040204" pitchFamily="34" charset="0"/>
              </a:rPr>
              <a:t> Web. 8 Oct. 2009</a:t>
            </a:r>
            <a:r>
              <a:rPr lang="en-CA" sz="2500" dirty="0" smtClean="0">
                <a:latin typeface="Verdana" panose="020B0604030504040204" pitchFamily="34" charset="0"/>
                <a:ea typeface="Verdana" panose="020B0604030504040204" pitchFamily="34" charset="0"/>
                <a:cs typeface="Verdana" panose="020B0604030504040204" pitchFamily="34" charset="0"/>
              </a:rPr>
              <a:t>.</a:t>
            </a:r>
            <a:r>
              <a:rPr lang="en-CA" sz="2500" dirty="0"/>
              <a:t> </a:t>
            </a:r>
            <a:r>
              <a:rPr lang="en-CA" sz="2500" dirty="0" smtClean="0"/>
              <a:t>&lt; </a:t>
            </a:r>
            <a:r>
              <a:rPr lang="en-CA" sz="2500" dirty="0"/>
              <a:t>http://www.sreyes.org/vjindex.htm </a:t>
            </a:r>
            <a:r>
              <a:rPr lang="en-CA" sz="2500" dirty="0" smtClean="0"/>
              <a:t>&gt;</a:t>
            </a:r>
          </a:p>
          <a:p>
            <a:pPr marL="0" indent="0">
              <a:buNone/>
            </a:pPr>
            <a:endParaRPr lang="en-CA" sz="1100" dirty="0"/>
          </a:p>
          <a:p>
            <a:pPr marL="0" indent="0">
              <a:buNone/>
            </a:pPr>
            <a:r>
              <a:rPr lang="en-CA" sz="2700" dirty="0" err="1">
                <a:solidFill>
                  <a:srgbClr val="FF0000"/>
                </a:solidFill>
              </a:rPr>
              <a:t>Ostro</a:t>
            </a:r>
            <a:r>
              <a:rPr lang="en-CA" sz="2700" dirty="0">
                <a:solidFill>
                  <a:srgbClr val="FF0000"/>
                </a:solidFill>
              </a:rPr>
              <a:t>, A. </a:t>
            </a:r>
            <a:r>
              <a:rPr lang="en-CA" sz="2700" dirty="0">
                <a:solidFill>
                  <a:srgbClr val="00B050"/>
                </a:solidFill>
              </a:rPr>
              <a:t>"Twitter is frozen in time." </a:t>
            </a:r>
            <a:r>
              <a:rPr lang="en-CA" sz="2700" i="1" dirty="0"/>
              <a:t>Mashable</a:t>
            </a:r>
            <a:r>
              <a:rPr lang="en-CA" sz="2700" dirty="0"/>
              <a:t>. Mashable, 8 Oct. 2009.  Web. 8 Oct. </a:t>
            </a:r>
            <a:r>
              <a:rPr lang="en-CA" sz="2700" dirty="0" smtClean="0"/>
              <a:t>	2009. </a:t>
            </a:r>
            <a:r>
              <a:rPr lang="en-CA" sz="2700" b="1" u="sng" dirty="0" smtClean="0">
                <a:solidFill>
                  <a:schemeClr val="accent4"/>
                </a:solidFill>
              </a:rPr>
              <a:t>[Note </a:t>
            </a:r>
            <a:r>
              <a:rPr lang="en-CA" sz="2700" b="1" u="sng" dirty="0" smtClean="0">
                <a:solidFill>
                  <a:schemeClr val="accent4"/>
                </a:solidFill>
                <a:sym typeface="Wingdings" panose="05000000000000000000" pitchFamily="2" charset="2"/>
              </a:rPr>
              <a:t> No URL (current practice) but you will add it (my practice).]</a:t>
            </a:r>
            <a:endParaRPr lang="en-CA" sz="2700" b="1" u="sng" dirty="0" smtClean="0">
              <a:solidFill>
                <a:schemeClr val="accent4"/>
              </a:solidFill>
            </a:endParaRPr>
          </a:p>
          <a:p>
            <a:pPr marL="0" indent="0">
              <a:buNone/>
            </a:pPr>
            <a:endParaRPr lang="en-US" sz="2500" dirty="0" smtClean="0">
              <a:solidFill>
                <a:srgbClr val="0070C0"/>
              </a:solidFill>
              <a:latin typeface="verdana"/>
            </a:endParaRPr>
          </a:p>
          <a:p>
            <a:pPr lvl="2" fontAlgn="base">
              <a:lnSpc>
                <a:spcPct val="80000"/>
              </a:lnSpc>
              <a:spcAft>
                <a:spcPct val="0"/>
              </a:spcAft>
              <a:buFontTx/>
              <a:buChar char="•"/>
            </a:pPr>
            <a:r>
              <a:rPr lang="en-CA" b="1" kern="0" dirty="0">
                <a:solidFill>
                  <a:srgbClr val="000000"/>
                </a:solidFill>
                <a:latin typeface="Arial"/>
              </a:rPr>
              <a:t>A period after the ‘author’ </a:t>
            </a:r>
            <a:r>
              <a:rPr lang="en-CA" b="1" kern="0" dirty="0" smtClean="0">
                <a:solidFill>
                  <a:srgbClr val="000000"/>
                </a:solidFill>
                <a:latin typeface="Arial"/>
              </a:rPr>
              <a:t>statement </a:t>
            </a:r>
            <a:r>
              <a:rPr lang="en-CA" b="1" kern="0" dirty="0" smtClean="0">
                <a:solidFill>
                  <a:srgbClr val="FF0000"/>
                </a:solidFill>
                <a:latin typeface="Arial"/>
              </a:rPr>
              <a:t>(Red)</a:t>
            </a:r>
            <a:endParaRPr lang="en-CA" b="1" kern="0" dirty="0">
              <a:solidFill>
                <a:srgbClr val="000000"/>
              </a:solidFill>
              <a:latin typeface="Arial"/>
            </a:endParaRPr>
          </a:p>
          <a:p>
            <a:pPr lvl="2" fontAlgn="base">
              <a:lnSpc>
                <a:spcPct val="80000"/>
              </a:lnSpc>
              <a:spcAft>
                <a:spcPct val="0"/>
              </a:spcAft>
              <a:buFontTx/>
              <a:buChar char="•"/>
            </a:pPr>
            <a:r>
              <a:rPr lang="en-CA" b="1" kern="0" dirty="0">
                <a:solidFill>
                  <a:srgbClr val="000000"/>
                </a:solidFill>
                <a:latin typeface="Arial"/>
              </a:rPr>
              <a:t>A period after the ‘title’ </a:t>
            </a:r>
            <a:r>
              <a:rPr lang="en-CA" b="1" kern="0" dirty="0" smtClean="0">
                <a:solidFill>
                  <a:srgbClr val="000000"/>
                </a:solidFill>
                <a:latin typeface="Arial"/>
              </a:rPr>
              <a:t>statement </a:t>
            </a:r>
            <a:r>
              <a:rPr lang="en-CA" b="1" kern="0" dirty="0" smtClean="0">
                <a:solidFill>
                  <a:srgbClr val="00B050"/>
                </a:solidFill>
                <a:latin typeface="Arial"/>
              </a:rPr>
              <a:t>(Green)</a:t>
            </a:r>
            <a:r>
              <a:rPr lang="en-CA" b="1" kern="0" dirty="0" smtClean="0">
                <a:solidFill>
                  <a:srgbClr val="000000"/>
                </a:solidFill>
                <a:latin typeface="Arial"/>
              </a:rPr>
              <a:t>, </a:t>
            </a:r>
            <a:r>
              <a:rPr lang="en-CA" b="1" kern="0" dirty="0">
                <a:solidFill>
                  <a:srgbClr val="000000"/>
                </a:solidFill>
                <a:latin typeface="Arial"/>
              </a:rPr>
              <a:t>and</a:t>
            </a:r>
          </a:p>
          <a:p>
            <a:pPr lvl="2" fontAlgn="base">
              <a:lnSpc>
                <a:spcPct val="80000"/>
              </a:lnSpc>
              <a:spcAft>
                <a:spcPct val="0"/>
              </a:spcAft>
              <a:buFontTx/>
              <a:buChar char="•"/>
            </a:pPr>
            <a:r>
              <a:rPr lang="en-CA" b="1" kern="0" dirty="0">
                <a:solidFill>
                  <a:srgbClr val="000000"/>
                </a:solidFill>
                <a:latin typeface="Arial"/>
              </a:rPr>
              <a:t>A period after the ‘publication’ </a:t>
            </a:r>
            <a:r>
              <a:rPr lang="en-CA" b="1" kern="0" dirty="0" smtClean="0">
                <a:solidFill>
                  <a:srgbClr val="000000"/>
                </a:solidFill>
                <a:latin typeface="Arial"/>
              </a:rPr>
              <a:t>statement </a:t>
            </a:r>
            <a:r>
              <a:rPr lang="en-CA" b="1" kern="0" dirty="0" smtClean="0">
                <a:solidFill>
                  <a:srgbClr val="00B0F0"/>
                </a:solidFill>
                <a:latin typeface="Arial"/>
              </a:rPr>
              <a:t>(Blue) </a:t>
            </a:r>
            <a:endParaRPr lang="en-CA" b="1" kern="0" dirty="0" smtClean="0">
              <a:latin typeface="Arial"/>
            </a:endParaRPr>
          </a:p>
          <a:p>
            <a:pPr lvl="2" fontAlgn="base">
              <a:lnSpc>
                <a:spcPct val="80000"/>
              </a:lnSpc>
              <a:spcAft>
                <a:spcPct val="0"/>
              </a:spcAft>
              <a:buFontTx/>
              <a:buChar char="•"/>
            </a:pPr>
            <a:r>
              <a:rPr lang="en-CA" b="1" kern="0" dirty="0" smtClean="0">
                <a:latin typeface="Arial"/>
              </a:rPr>
              <a:t>Include the URL for electronic sources in your bibliography</a:t>
            </a:r>
          </a:p>
          <a:p>
            <a:pPr lvl="2" fontAlgn="base">
              <a:lnSpc>
                <a:spcPct val="80000"/>
              </a:lnSpc>
              <a:spcAft>
                <a:spcPct val="0"/>
              </a:spcAft>
              <a:buFontTx/>
              <a:buChar char="•"/>
            </a:pPr>
            <a:endParaRPr lang="en-CA" b="1" kern="0" dirty="0">
              <a:solidFill>
                <a:srgbClr val="00B0F0"/>
              </a:solidFill>
              <a:latin typeface="Arial"/>
            </a:endParaRPr>
          </a:p>
          <a:p>
            <a:pPr marL="914400" lvl="2" indent="0" fontAlgn="base">
              <a:lnSpc>
                <a:spcPct val="80000"/>
              </a:lnSpc>
              <a:spcAft>
                <a:spcPct val="0"/>
              </a:spcAft>
              <a:buNone/>
            </a:pPr>
            <a:r>
              <a:rPr lang="en-CA" b="1" kern="0" dirty="0" smtClean="0">
                <a:solidFill>
                  <a:srgbClr val="00B0F0"/>
                </a:solidFill>
                <a:latin typeface="Arial"/>
              </a:rPr>
              <a:t>      </a:t>
            </a:r>
            <a:r>
              <a:rPr lang="en-CA" b="1" kern="0" dirty="0" smtClean="0">
                <a:solidFill>
                  <a:srgbClr val="000000"/>
                </a:solidFill>
                <a:latin typeface="Arial"/>
              </a:rPr>
              <a:t>You </a:t>
            </a:r>
            <a:r>
              <a:rPr lang="en-CA" b="1" kern="0" dirty="0" smtClean="0">
                <a:solidFill>
                  <a:srgbClr val="FF0000"/>
                </a:solidFill>
                <a:latin typeface="Arial"/>
              </a:rPr>
              <a:t>do not </a:t>
            </a:r>
            <a:r>
              <a:rPr lang="en-CA" b="1" kern="0" dirty="0" smtClean="0">
                <a:solidFill>
                  <a:srgbClr val="000000"/>
                </a:solidFill>
                <a:latin typeface="Arial"/>
              </a:rPr>
              <a:t>use colours in your Bibliography.</a:t>
            </a:r>
          </a:p>
          <a:p>
            <a:pPr marL="914400" lvl="2" indent="0" fontAlgn="base">
              <a:lnSpc>
                <a:spcPct val="80000"/>
              </a:lnSpc>
              <a:spcAft>
                <a:spcPct val="0"/>
              </a:spcAft>
              <a:buNone/>
            </a:pPr>
            <a:endParaRPr lang="en-CA" b="1" kern="0" dirty="0" smtClean="0">
              <a:solidFill>
                <a:srgbClr val="000000"/>
              </a:solidFill>
              <a:latin typeface="Arial"/>
            </a:endParaRPr>
          </a:p>
          <a:p>
            <a:pPr marL="114300" indent="0" fontAlgn="base">
              <a:lnSpc>
                <a:spcPct val="80000"/>
              </a:lnSpc>
              <a:spcAft>
                <a:spcPct val="0"/>
              </a:spcAft>
              <a:buNone/>
            </a:pPr>
            <a:r>
              <a:rPr lang="en-CA" kern="0" dirty="0" smtClean="0">
                <a:solidFill>
                  <a:srgbClr val="000000"/>
                </a:solidFill>
                <a:latin typeface="Arial"/>
              </a:rPr>
              <a:t>Database sources are cited differently.</a:t>
            </a:r>
          </a:p>
          <a:p>
            <a:pPr marL="114300" indent="0" fontAlgn="base">
              <a:lnSpc>
                <a:spcPct val="120000"/>
              </a:lnSpc>
              <a:spcAft>
                <a:spcPct val="0"/>
              </a:spcAft>
              <a:buNone/>
            </a:pPr>
            <a:r>
              <a:rPr lang="en-CA" kern="0" dirty="0" smtClean="0">
                <a:solidFill>
                  <a:srgbClr val="000000"/>
                </a:solidFill>
                <a:latin typeface="Arial"/>
              </a:rPr>
              <a:t>Note that in the bibliography that it is Last Name, First Name (This is different than the practice in Endnotes.)</a:t>
            </a:r>
            <a:endParaRPr lang="en-CA" kern="0" dirty="0" smtClean="0">
              <a:solidFill>
                <a:srgbClr val="00B0F0"/>
              </a:solidFill>
              <a:latin typeface="Arial"/>
            </a:endParaRPr>
          </a:p>
        </p:txBody>
      </p:sp>
      <p:sp>
        <p:nvSpPr>
          <p:cNvPr id="4" name="Slide Number Placeholder 3"/>
          <p:cNvSpPr>
            <a:spLocks noGrp="1"/>
          </p:cNvSpPr>
          <p:nvPr>
            <p:ph type="sldNum" sz="quarter" idx="12"/>
          </p:nvPr>
        </p:nvSpPr>
        <p:spPr/>
        <p:txBody>
          <a:bodyPr/>
          <a:lstStyle/>
          <a:p>
            <a:fld id="{BB53CE37-3A70-437E-B626-687899E956FF}" type="slidenum">
              <a:rPr lang="en-CA" smtClean="0"/>
              <a:t>9</a:t>
            </a:fld>
            <a:endParaRPr lang="en-CA" dirty="0"/>
          </a:p>
        </p:txBody>
      </p:sp>
      <p:sp>
        <p:nvSpPr>
          <p:cNvPr id="5" name="Footer Placeholder 4"/>
          <p:cNvSpPr>
            <a:spLocks noGrp="1"/>
          </p:cNvSpPr>
          <p:nvPr>
            <p:ph type="ftr" sz="quarter" idx="11"/>
          </p:nvPr>
        </p:nvSpPr>
        <p:spPr/>
        <p:txBody>
          <a:bodyPr/>
          <a:lstStyle/>
          <a:p>
            <a:r>
              <a:rPr lang="en-CA" smtClean="0"/>
              <a:t>Citations - Part 4 - Bibliography - Match 2016</a:t>
            </a:r>
            <a:endParaRPr lang="en-CA" dirty="0"/>
          </a:p>
        </p:txBody>
      </p:sp>
    </p:spTree>
    <p:extLst>
      <p:ext uri="{BB962C8B-B14F-4D97-AF65-F5344CB8AC3E}">
        <p14:creationId xmlns:p14="http://schemas.microsoft.com/office/powerpoint/2010/main" val="1418585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2240</TotalTime>
  <Words>4709</Words>
  <Application>Microsoft Office PowerPoint</Application>
  <PresentationFormat>On-screen Show (4:3)</PresentationFormat>
  <Paragraphs>533</Paragraphs>
  <Slides>67</Slides>
  <Notes>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67</vt:i4>
      </vt:variant>
    </vt:vector>
  </HeadingPairs>
  <TitlesOfParts>
    <vt:vector size="84" baseType="lpstr">
      <vt:lpstr>Arial</vt:lpstr>
      <vt:lpstr>Calibri</vt:lpstr>
      <vt:lpstr>Courier New</vt:lpstr>
      <vt:lpstr>Goudy Stout</vt:lpstr>
      <vt:lpstr>Times New Roman</vt:lpstr>
      <vt:lpstr>Verdana</vt:lpstr>
      <vt:lpstr>Verdana</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Part four  THE WRITING PROCESS  References and Citations </vt:lpstr>
      <vt:lpstr>Creating the Bibliography</vt:lpstr>
      <vt:lpstr>Creating the Bibliography</vt:lpstr>
      <vt:lpstr>Citation Handout #1</vt:lpstr>
      <vt:lpstr>Other Citation Formats</vt:lpstr>
      <vt:lpstr>Creating the Bibliography</vt:lpstr>
      <vt:lpstr>More on the Bibliography</vt:lpstr>
      <vt:lpstr>On With the Bibliography</vt:lpstr>
      <vt:lpstr>More on Bibliography</vt:lpstr>
      <vt:lpstr>Basic Information for Print Citations</vt:lpstr>
      <vt:lpstr>To Cite an Electronic Source</vt:lpstr>
      <vt:lpstr>Information Needed for a Citation</vt:lpstr>
      <vt:lpstr>Information Needed for a Citation</vt:lpstr>
      <vt:lpstr>What Goes Where in the Citation?</vt:lpstr>
      <vt:lpstr>Indenting the Bibliography</vt:lpstr>
      <vt:lpstr>Using the Hanging Indent</vt:lpstr>
      <vt:lpstr>Using the Hanging Indent</vt:lpstr>
      <vt:lpstr>Using the Hanging Indent</vt:lpstr>
      <vt:lpstr>Hanging Indent</vt:lpstr>
      <vt:lpstr>Research</vt:lpstr>
      <vt:lpstr>Wikipedia ‘Caution’</vt:lpstr>
      <vt:lpstr>Research</vt:lpstr>
      <vt:lpstr>Using Google …</vt:lpstr>
      <vt:lpstr>Using Google …</vt:lpstr>
      <vt:lpstr>Endnotes and More</vt:lpstr>
      <vt:lpstr>Footnote Format</vt:lpstr>
      <vt:lpstr>Footnote Format/Examples</vt:lpstr>
      <vt:lpstr>Finding the Information</vt:lpstr>
      <vt:lpstr>Ways to Find and Deal with Information</vt:lpstr>
      <vt:lpstr>Finding the Information</vt:lpstr>
      <vt:lpstr>Finding the Information – Tertiary </vt:lpstr>
      <vt:lpstr>Ways to Find and Deal with Information</vt:lpstr>
      <vt:lpstr>Word 2010 Menu Bar</vt:lpstr>
      <vt:lpstr>Using the Find Function</vt:lpstr>
      <vt:lpstr>Using the Find Function</vt:lpstr>
      <vt:lpstr>Using the Edit Function</vt:lpstr>
      <vt:lpstr>Using the Edit Function</vt:lpstr>
      <vt:lpstr>PowerPoint Presentation</vt:lpstr>
      <vt:lpstr>Your Dictionary</vt:lpstr>
      <vt:lpstr>Your Dictionary - Citation</vt:lpstr>
      <vt:lpstr>PowerPoint Presentation</vt:lpstr>
      <vt:lpstr>Some Other Specific Examples</vt:lpstr>
      <vt:lpstr>PowerPoint Presentation</vt:lpstr>
      <vt:lpstr>PowerPoint Presentation</vt:lpstr>
      <vt:lpstr>Wikipedia</vt:lpstr>
      <vt:lpstr>Another Example</vt:lpstr>
      <vt:lpstr>The Canadian Encyclopedia</vt:lpstr>
      <vt:lpstr>Creating the Bibliography</vt:lpstr>
      <vt:lpstr>Using The Hanging Indent</vt:lpstr>
      <vt:lpstr>Hanging Indent</vt:lpstr>
      <vt:lpstr>Hanging Indent</vt:lpstr>
      <vt:lpstr>An Example to try to Consolidate</vt:lpstr>
      <vt:lpstr>Finding The Information</vt:lpstr>
      <vt:lpstr>Bibliographical Entry</vt:lpstr>
      <vt:lpstr>Footnote Entry</vt:lpstr>
      <vt:lpstr>In-Text Examples – Web Source </vt:lpstr>
      <vt:lpstr>Adding an Endnote</vt:lpstr>
      <vt:lpstr>Adding an Endnote</vt:lpstr>
      <vt:lpstr>Adding an Endnote</vt:lpstr>
      <vt:lpstr>Adding an Endnote</vt:lpstr>
      <vt:lpstr>Inserting an Endnote</vt:lpstr>
      <vt:lpstr>In-Text Citations</vt:lpstr>
      <vt:lpstr>In-Text Examples – Author &amp; Book</vt:lpstr>
      <vt:lpstr>In-Text Examples – Author &amp; Book</vt:lpstr>
      <vt:lpstr>Some Observations</vt:lpstr>
      <vt:lpstr>Some observations</vt:lpstr>
      <vt:lpstr>In Summary</vt:lpstr>
    </vt:vector>
  </TitlesOfParts>
  <Company>School District #36 (Surrey)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REFERENCES</dc:title>
  <dc:creator>Chris L Pocock</dc:creator>
  <cp:lastModifiedBy>Chris Pocock</cp:lastModifiedBy>
  <cp:revision>124</cp:revision>
  <cp:lastPrinted>2016-03-22T14:20:29Z</cp:lastPrinted>
  <dcterms:created xsi:type="dcterms:W3CDTF">2012-02-01T14:42:17Z</dcterms:created>
  <dcterms:modified xsi:type="dcterms:W3CDTF">2016-03-22T14:48:09Z</dcterms:modified>
</cp:coreProperties>
</file>