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0" r:id="rId3"/>
    <p:sldId id="261" r:id="rId4"/>
    <p:sldId id="262" r:id="rId5"/>
    <p:sldId id="322" r:id="rId6"/>
    <p:sldId id="323" r:id="rId7"/>
    <p:sldId id="324" r:id="rId8"/>
    <p:sldId id="311" r:id="rId9"/>
    <p:sldId id="268" r:id="rId10"/>
    <p:sldId id="327" r:id="rId11"/>
    <p:sldId id="312" r:id="rId12"/>
    <p:sldId id="318" r:id="rId13"/>
    <p:sldId id="271" r:id="rId14"/>
    <p:sldId id="272" r:id="rId15"/>
    <p:sldId id="273" r:id="rId16"/>
    <p:sldId id="274" r:id="rId17"/>
    <p:sldId id="276" r:id="rId18"/>
    <p:sldId id="314" r:id="rId19"/>
    <p:sldId id="315" r:id="rId20"/>
    <p:sldId id="316" r:id="rId21"/>
    <p:sldId id="281" r:id="rId22"/>
    <p:sldId id="283" r:id="rId23"/>
    <p:sldId id="317" r:id="rId24"/>
    <p:sldId id="286" r:id="rId25"/>
    <p:sldId id="287" r:id="rId26"/>
    <p:sldId id="319" r:id="rId27"/>
    <p:sldId id="294" r:id="rId28"/>
    <p:sldId id="295" r:id="rId29"/>
    <p:sldId id="328" r:id="rId30"/>
    <p:sldId id="310" r:id="rId31"/>
    <p:sldId id="320" r:id="rId32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99B83534-9FF0-452D-B68F-DEA6C7C11313}" type="datetimeFigureOut">
              <a:rPr lang="en-CA" smtClean="0"/>
              <a:t>22/03/2016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7CA6C81A-E7C5-46BF-8B7D-5178852307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70058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2FDEE20B-C2E2-450B-9A46-EB0AE0E38391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9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327EECC6-6D17-41E4-B226-74CA85B39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286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EECC6-6D17-41E4-B226-74CA85B39C5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072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EECC6-6D17-41E4-B226-74CA85B39C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84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EECC6-6D17-41E4-B226-74CA85B39C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4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4AFB-7FE3-45AA-959E-05E6ACBB64C1}" type="datetime1">
              <a:rPr lang="en-CA" smtClean="0"/>
              <a:t>22/03/2016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Citations - Part 5 - Bibliography - Finding and Using Info - March 2016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E37-3A70-437E-B626-687899E956F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510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D4A10-A412-43DA-9203-3BFCC7478FAD}" type="datetime1">
              <a:rPr lang="en-CA" smtClean="0"/>
              <a:t>22/03/2016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Citations - Part 5 - Bibliography - Finding and Using Info - March 2016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E37-3A70-437E-B626-687899E956F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181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CBD5-CFC2-4410-AFAA-F50D2A102CFE}" type="datetime1">
              <a:rPr lang="en-CA" smtClean="0"/>
              <a:t>22/03/2016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Citations - Part 5 - Bibliography - Finding and Using Info - March 2016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E37-3A70-437E-B626-687899E956F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5399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E89B-D02E-4B4F-96E1-157EFFB9226B}" type="datetime1">
              <a:rPr lang="en-CA" smtClean="0"/>
              <a:t>22/03/2016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Citations - Part 5 - Bibliography - Finding and Using Info - March 2016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E37-3A70-437E-B626-687899E956F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792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724E-460A-4A70-A6B7-C6DC06E12336}" type="datetime1">
              <a:rPr lang="en-CA" smtClean="0"/>
              <a:t>22/03/2016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Citations - Part 5 - Bibliography - Finding and Using Info - March 2016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E37-3A70-437E-B626-687899E956F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715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9A42-AEE2-41FB-A121-729285A51782}" type="datetime1">
              <a:rPr lang="en-CA" smtClean="0"/>
              <a:t>22/03/2016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Citations - Part 5 - Bibliography - Finding and Using Info - March 2016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E37-3A70-437E-B626-687899E956F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908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C64D-D122-4E13-A3D9-EF960D1381CD}" type="datetime1">
              <a:rPr lang="en-CA" smtClean="0"/>
              <a:t>22/03/2016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Citations - Part 5 - Bibliography - Finding and Using Info - March 2016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E37-3A70-437E-B626-687899E956F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378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2705-9C66-47B0-8BA1-37608B431F10}" type="datetime1">
              <a:rPr lang="en-CA" smtClean="0"/>
              <a:t>22/03/2016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Citations - Part 5 - Bibliography - Finding and Using Info - March 2016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E37-3A70-437E-B626-687899E956F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932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D967-AA42-4535-8653-F731875E3D75}" type="datetime1">
              <a:rPr lang="en-CA" smtClean="0"/>
              <a:t>22/03/2016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Citations - Part 5 - Bibliography - Finding and Using Info - March 2016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E37-3A70-437E-B626-687899E956F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25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33EB-6635-491F-B539-1927FFAB4785}" type="datetime1">
              <a:rPr lang="en-CA" smtClean="0"/>
              <a:t>22/03/2016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Citations - Part 5 - Bibliography - Finding and Using Info - March 2016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E37-3A70-437E-B626-687899E956F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53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63C8-7B6C-472C-B90B-F830CDC50E41}" type="datetime1">
              <a:rPr lang="en-CA" smtClean="0"/>
              <a:t>22/03/2016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Citations - Part 5 - Bibliography - Finding and Using Info - March 2016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E37-3A70-437E-B626-687899E956F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768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0195F-000E-4113-873D-EF63A5CBB113}" type="datetime1">
              <a:rPr lang="en-CA" smtClean="0"/>
              <a:t>22/03/2016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/>
              <a:t>Citations - Part 5 - Bibliography - Finding and Using Info - March 2016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3CE37-3A70-437E-B626-687899E956F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318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freedictionary.com/totalitarian" TargetMode="External"/><Relationship Id="rId2" Type="http://schemas.openxmlformats.org/officeDocument/2006/relationships/hyperlink" Target="http://dictionary.reference.com/browse/totalitarianis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Nationalism" TargetMode="External"/><Relationship Id="rId4" Type="http://schemas.openxmlformats.org/officeDocument/2006/relationships/hyperlink" Target="http://www.thecanadianencyclopedia.ca/en/article/nationalism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Totalitarianis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/index.php?title=Special:Cite&amp;page=Totalitarianism&amp;id=474785295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canadianencyclopedia.ca/en/article/socialis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place.com/worldwar2/riseofhitler/dictator.ht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Tertiary_source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achthought.com/technology/100-search-engines-for-academic-research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builder.withgoogle.com/sample/previe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ed.ted.com/on/r1rfAPV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496944" cy="3960440"/>
          </a:xfrm>
        </p:spPr>
        <p:txBody>
          <a:bodyPr>
            <a:normAutofit/>
          </a:bodyPr>
          <a:lstStyle/>
          <a:p>
            <a:r>
              <a:rPr lang="en-CA" sz="3600" b="1" i="1" u="sng" spc="770" dirty="0">
                <a:solidFill>
                  <a:srgbClr val="FF0000"/>
                </a:solidFill>
                <a:latin typeface="Goudy Stout" panose="0202090407030B020401" pitchFamily="18" charset="0"/>
              </a:rPr>
              <a:t>Part </a:t>
            </a:r>
            <a:r>
              <a:rPr lang="en-CA" sz="3600" b="1" i="1" u="sng" spc="770" dirty="0" smtClean="0">
                <a:solidFill>
                  <a:srgbClr val="FF0000"/>
                </a:solidFill>
                <a:latin typeface="Goudy Stout" panose="0202090407030B020401" pitchFamily="18" charset="0"/>
              </a:rPr>
              <a:t>FIVE</a:t>
            </a:r>
            <a:r>
              <a:rPr lang="en-CA" sz="1600" b="1" i="1" u="sng" spc="770" dirty="0">
                <a:solidFill>
                  <a:srgbClr val="FF0000"/>
                </a:solidFill>
                <a:latin typeface="Goudy Stout" panose="0202090407030B020401" pitchFamily="18" charset="0"/>
              </a:rPr>
              <a:t/>
            </a:r>
            <a:br>
              <a:rPr lang="en-CA" sz="1600" b="1" i="1" u="sng" spc="770" dirty="0">
                <a:solidFill>
                  <a:srgbClr val="FF0000"/>
                </a:solidFill>
                <a:latin typeface="Goudy Stout" panose="0202090407030B020401" pitchFamily="18" charset="0"/>
              </a:rPr>
            </a:br>
            <a:r>
              <a:rPr lang="en-CA" dirty="0">
                <a:solidFill>
                  <a:srgbClr val="FF0000"/>
                </a:solidFill>
              </a:rPr>
              <a:t/>
            </a:r>
            <a:br>
              <a:rPr lang="en-CA" dirty="0">
                <a:solidFill>
                  <a:srgbClr val="FF0000"/>
                </a:solidFill>
              </a:rPr>
            </a:br>
            <a:r>
              <a:rPr lang="en-CA" dirty="0">
                <a:solidFill>
                  <a:srgbClr val="FF0000"/>
                </a:solidFill>
              </a:rPr>
              <a:t>THE WRITING </a:t>
            </a:r>
            <a:r>
              <a:rPr lang="en-CA" dirty="0" smtClean="0">
                <a:solidFill>
                  <a:srgbClr val="FF0000"/>
                </a:solidFill>
              </a:rPr>
              <a:t>PROCESS</a:t>
            </a:r>
            <a:br>
              <a:rPr lang="en-CA" dirty="0" smtClean="0">
                <a:solidFill>
                  <a:srgbClr val="FF0000"/>
                </a:solidFill>
              </a:rPr>
            </a:br>
            <a:r>
              <a:rPr lang="en-CA" dirty="0">
                <a:solidFill>
                  <a:srgbClr val="FF0000"/>
                </a:solidFill>
              </a:rPr>
              <a:t/>
            </a:r>
            <a:br>
              <a:rPr lang="en-CA" dirty="0">
                <a:solidFill>
                  <a:srgbClr val="FF0000"/>
                </a:solidFill>
              </a:rPr>
            </a:br>
            <a:r>
              <a:rPr lang="en-CA" dirty="0" smtClean="0">
                <a:solidFill>
                  <a:srgbClr val="FF0000"/>
                </a:solidFill>
              </a:rPr>
              <a:t>References and Citations </a:t>
            </a:r>
            <a:endParaRPr lang="en-C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4221088"/>
            <a:ext cx="6840760" cy="1921768"/>
          </a:xfrm>
        </p:spPr>
        <p:txBody>
          <a:bodyPr>
            <a:normAutofit/>
          </a:bodyPr>
          <a:lstStyle/>
          <a:p>
            <a:endParaRPr lang="en-CA" dirty="0" smtClean="0">
              <a:solidFill>
                <a:schemeClr val="tx1"/>
              </a:solidFill>
            </a:endParaRPr>
          </a:p>
          <a:p>
            <a:r>
              <a:rPr lang="en-CA" b="1" i="1" dirty="0" smtClean="0">
                <a:solidFill>
                  <a:srgbClr val="FF0000"/>
                </a:solidFill>
              </a:rPr>
              <a:t>BIBLIOGRAPHIES</a:t>
            </a:r>
          </a:p>
          <a:p>
            <a:r>
              <a:rPr lang="en-CA" b="1" i="1" dirty="0" smtClean="0">
                <a:solidFill>
                  <a:srgbClr val="FF0000"/>
                </a:solidFill>
              </a:rPr>
              <a:t>Research &amp; Using Information – Part 2</a:t>
            </a:r>
            <a:endParaRPr lang="en-CA" b="1" i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E37-3A70-437E-B626-687899E956FF}" type="slidenum">
              <a:rPr lang="en-CA" smtClean="0"/>
              <a:t>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Citations - Part 5 - Bibliography - Finding and Using Info - March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3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n-CA" dirty="0" smtClean="0"/>
              <a:t>Finding the Information – Tertiary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en-CA" dirty="0" smtClean="0"/>
              <a:t>Look at some of the common sources</a:t>
            </a:r>
          </a:p>
          <a:p>
            <a:r>
              <a:rPr lang="en-CA" dirty="0" smtClean="0"/>
              <a:t>Dictionaries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dictionary.reference.com/browse/totalitarianism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www.thefreedictionary.com/totalitarian</a:t>
            </a:r>
            <a:endParaRPr lang="en-US" dirty="0" smtClean="0"/>
          </a:p>
          <a:p>
            <a:r>
              <a:rPr lang="en-CA" dirty="0" smtClean="0"/>
              <a:t>Encyclopedia</a:t>
            </a:r>
          </a:p>
          <a:p>
            <a:pPr lvl="1"/>
            <a:r>
              <a:rPr lang="en-US" dirty="0">
                <a:hlinkClick r:id="rId4"/>
              </a:rPr>
              <a:t>http://www.thecanadianencyclopedia.ca/en/article/nationalism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en.wikipedia.org/wiki/Nationalism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Citations - Part 5 - Bibliography - Finding and Using Info - March 2016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E37-3A70-437E-B626-687899E956FF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135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sz="3800" dirty="0">
                <a:solidFill>
                  <a:prstClr val="black"/>
                </a:solidFill>
              </a:rPr>
              <a:t>Ways to Find and Deal with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/>
          </a:bodyPr>
          <a:lstStyle/>
          <a:p>
            <a:r>
              <a:rPr lang="en-US" dirty="0" smtClean="0"/>
              <a:t>Check the Class Page under “Writing” and “Useful Links” for specific information</a:t>
            </a:r>
          </a:p>
          <a:p>
            <a:pPr lvl="1"/>
            <a:r>
              <a:rPr lang="en-US" dirty="0" smtClean="0"/>
              <a:t>Government documents</a:t>
            </a:r>
          </a:p>
          <a:p>
            <a:pPr lvl="1"/>
            <a:r>
              <a:rPr lang="en-US" dirty="0" smtClean="0"/>
              <a:t>In-Text citations</a:t>
            </a:r>
          </a:p>
          <a:p>
            <a:pPr lvl="1"/>
            <a:r>
              <a:rPr lang="en-US" dirty="0" smtClean="0"/>
              <a:t>Other topics and resources from time to time</a:t>
            </a:r>
          </a:p>
          <a:p>
            <a:r>
              <a:rPr lang="en-US" dirty="0" smtClean="0"/>
              <a:t>Use other sources to see how they have cited various sources </a:t>
            </a:r>
          </a:p>
          <a:p>
            <a:r>
              <a:rPr lang="en-US" dirty="0" smtClean="0"/>
              <a:t>Remember that examples are just that – examples.  Practices change and you cannot rely on someone’s past practice.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E37-3A70-437E-B626-687899E956FF}" type="slidenum">
              <a:rPr lang="en-CA" smtClean="0"/>
              <a:t>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Citations - Part 5 - Bibliography - Finding and Using Info - March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317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US" dirty="0" smtClean="0"/>
              <a:t>Word 2010 Menu 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en-US" dirty="0" smtClean="0"/>
              <a:t>Pay attention to all of the functions but, in particular, the following: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E37-3A70-437E-B626-687899E956F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12541"/>
            <a:ext cx="811999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059832" y="5013176"/>
            <a:ext cx="9144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619672" y="2780928"/>
            <a:ext cx="576064" cy="223224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339752" y="2780928"/>
            <a:ext cx="576064" cy="223224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373016" y="2766682"/>
            <a:ext cx="601216" cy="223224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641" y="3645024"/>
            <a:ext cx="817563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66" y="3058643"/>
            <a:ext cx="859320" cy="255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3466641" y="6077074"/>
            <a:ext cx="937251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403892" y="3897052"/>
            <a:ext cx="600156" cy="218002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38" y="3660159"/>
            <a:ext cx="792163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3406775"/>
            <a:ext cx="944563" cy="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1619672" y="6077074"/>
            <a:ext cx="961181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853" y="3660159"/>
            <a:ext cx="792163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Citations - Part 5 - Bibliography - Finding and Using Info - March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033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Using the Find Function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Menu Bars at the top of your screen looks like this in Word 2013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E37-3A70-437E-B626-687899E956FF}" type="slidenum">
              <a:rPr lang="en-CA" smtClean="0"/>
              <a:t>13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Citations - Part 5 - Bibliography - Finding and Using Info - March 2016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13" y="2996952"/>
            <a:ext cx="795097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4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2088"/>
          </a:xfrm>
        </p:spPr>
        <p:txBody>
          <a:bodyPr/>
          <a:lstStyle/>
          <a:p>
            <a:r>
              <a:rPr lang="en-CA" dirty="0" smtClean="0"/>
              <a:t>Using the Find Function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r>
              <a:rPr lang="en-CA" dirty="0" smtClean="0"/>
              <a:t>If you click on the Find on the Menu Bar, you will get a search box that looks like this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Enter the term that you are looking for.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E37-3A70-437E-B626-687899E956FF}" type="slidenum">
              <a:rPr lang="en-CA" smtClean="0"/>
              <a:t>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Citations - Part 5 - Bibliography - Finding and Using Info - March 2016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35" y="2615113"/>
            <a:ext cx="7673768" cy="290211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1763688" y="4149080"/>
            <a:ext cx="2016224" cy="18002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62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Using the Edit Function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When you click on Find you will get a screen that looks like this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E37-3A70-437E-B626-687899E956FF}" type="slidenum">
              <a:rPr lang="en-CA" smtClean="0"/>
              <a:t>15</a:t>
            </a:fld>
            <a:endParaRPr lang="en-CA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4232" t="16639" r="18717" b="21823"/>
          <a:stretch/>
        </p:blipFill>
        <p:spPr bwMode="auto">
          <a:xfrm>
            <a:off x="539552" y="2636912"/>
            <a:ext cx="8136904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Citations - Part 5 - Bibliography - Finding and Using Info - March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719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en-CA" dirty="0" smtClean="0"/>
              <a:t>Using the Edit Function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Type the word or phrase for which you are looking into the search box in the Navigation screen in the left margin.</a:t>
            </a:r>
          </a:p>
          <a:p>
            <a:r>
              <a:rPr lang="en-CA" dirty="0" smtClean="0"/>
              <a:t>It will generate a list of the uses of the term as shown on the next slide.</a:t>
            </a:r>
          </a:p>
          <a:p>
            <a:r>
              <a:rPr lang="en-CA" dirty="0" smtClean="0"/>
              <a:t>It will also highlight the locations in which the term is used.</a:t>
            </a:r>
          </a:p>
          <a:p>
            <a:pPr lvl="0"/>
            <a:r>
              <a:rPr lang="en-CA" sz="3000" dirty="0"/>
              <a:t>If you click on one of the entries it will bring you to the location of that entry in your document</a:t>
            </a:r>
            <a:r>
              <a:rPr lang="en-CA" sz="3000" dirty="0" smtClean="0"/>
              <a:t>.</a:t>
            </a:r>
          </a:p>
          <a:p>
            <a:pPr lvl="0"/>
            <a:r>
              <a:rPr lang="en-CA" sz="3000" dirty="0" smtClean="0"/>
              <a:t>Alternatively, use </a:t>
            </a:r>
            <a:r>
              <a:rPr lang="en-CA" sz="3000" b="1" dirty="0" smtClean="0">
                <a:solidFill>
                  <a:srgbClr val="FF0000"/>
                </a:solidFill>
              </a:rPr>
              <a:t>Ctrl + F </a:t>
            </a:r>
            <a:r>
              <a:rPr lang="en-CA" sz="3000" dirty="0" smtClean="0"/>
              <a:t>to bring up the Search Box.</a:t>
            </a:r>
            <a:endParaRPr lang="en-CA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E37-3A70-437E-B626-687899E956FF}" type="slidenum">
              <a:rPr lang="en-CA" smtClean="0"/>
              <a:t>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Citations - Part 5 - Bibliography - Finding and Using Info - March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5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E37-3A70-437E-B626-687899E956FF}" type="slidenum">
              <a:rPr lang="en-CA" smtClean="0"/>
              <a:t>17</a:t>
            </a:fld>
            <a:endParaRPr lang="en-CA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3848" t="6839" r="15900" b="8145"/>
          <a:stretch/>
        </p:blipFill>
        <p:spPr bwMode="auto">
          <a:xfrm>
            <a:off x="179512" y="260648"/>
            <a:ext cx="8784976" cy="6120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6156176" y="2780928"/>
            <a:ext cx="72008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716016" y="2780928"/>
            <a:ext cx="2160240" cy="72008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364088" y="2780928"/>
            <a:ext cx="1512168" cy="100811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876256" y="2780928"/>
            <a:ext cx="0" cy="129614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876256" y="2780928"/>
            <a:ext cx="504056" cy="5040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Citations - Part 5 - Bibliography - Finding and Using Info - March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369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CA" dirty="0" smtClean="0"/>
              <a:t>Your Dictionary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en-CA" dirty="0" smtClean="0"/>
              <a:t>This is an example – not a suggestion of a preferred source.  You will get a page that looks like this – many other sites are similar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E37-3A70-437E-B626-687899E956FF}" type="slidenum">
              <a:rPr lang="en-CA" smtClean="0"/>
              <a:t>18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116" y="2389541"/>
            <a:ext cx="7070299" cy="382693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Citations - Part 5 - Bibliography - Finding and Using Info - March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669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Your Dictionary - 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If you scroll through the page you may find the link to the preferred method of citation – you may also miss it as it is relatively insignificant.</a:t>
            </a:r>
          </a:p>
          <a:p>
            <a:r>
              <a:rPr lang="en-CA" dirty="0" smtClean="0"/>
              <a:t>Try using Ctrl + F and typing in </a:t>
            </a:r>
            <a:r>
              <a:rPr lang="en-CA" dirty="0" err="1" smtClean="0"/>
              <a:t>cit</a:t>
            </a:r>
            <a:r>
              <a:rPr lang="en-CA" dirty="0" smtClean="0"/>
              <a:t> (</a:t>
            </a:r>
            <a:r>
              <a:rPr lang="en-CA" dirty="0" err="1" smtClean="0"/>
              <a:t>cit</a:t>
            </a:r>
            <a:r>
              <a:rPr lang="en-CA" dirty="0" smtClean="0"/>
              <a:t> will give you any term containing those three letters – some you want – some you don’t.  Learn how to use the function.</a:t>
            </a:r>
          </a:p>
          <a:p>
            <a:r>
              <a:rPr lang="en-CA" dirty="0" smtClean="0"/>
              <a:t>Using </a:t>
            </a:r>
            <a:r>
              <a:rPr lang="en-CA" dirty="0" smtClean="0">
                <a:solidFill>
                  <a:srgbClr val="FF0000"/>
                </a:solidFill>
              </a:rPr>
              <a:t>Ctrl + F </a:t>
            </a:r>
            <a:r>
              <a:rPr lang="en-CA" dirty="0" smtClean="0"/>
              <a:t>and entering </a:t>
            </a:r>
            <a:r>
              <a:rPr lang="en-CA" dirty="0" err="1" smtClean="0"/>
              <a:t>cit</a:t>
            </a:r>
            <a:r>
              <a:rPr lang="en-CA" dirty="0" smtClean="0"/>
              <a:t> we get;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E37-3A70-437E-B626-687899E956FF}" type="slidenum">
              <a:rPr lang="en-CA" smtClean="0"/>
              <a:t>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Citations - Part 5 - Bibliography - Finding and Using Info - March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0739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n-CA" dirty="0" smtClean="0"/>
              <a:t>Research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00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Research</a:t>
            </a:r>
          </a:p>
          <a:p>
            <a:pPr lvl="1"/>
            <a:r>
              <a:rPr lang="en-CA" dirty="0">
                <a:solidFill>
                  <a:prstClr val="black"/>
                </a:solidFill>
              </a:rPr>
              <a:t>Use the best possible sources</a:t>
            </a:r>
          </a:p>
          <a:p>
            <a:pPr lvl="2"/>
            <a:r>
              <a:rPr lang="en-CA" dirty="0" smtClean="0">
                <a:solidFill>
                  <a:prstClr val="black"/>
                </a:solidFill>
              </a:rPr>
              <a:t>Distinguish (not in your bibliography) between </a:t>
            </a:r>
            <a:r>
              <a:rPr lang="en-CA" dirty="0" smtClean="0">
                <a:solidFill>
                  <a:srgbClr val="FF0000"/>
                </a:solidFill>
              </a:rPr>
              <a:t>Primary</a:t>
            </a:r>
            <a:r>
              <a:rPr lang="en-CA" dirty="0">
                <a:solidFill>
                  <a:srgbClr val="FF0000"/>
                </a:solidFill>
              </a:rPr>
              <a:t>, Secondary and </a:t>
            </a:r>
            <a:r>
              <a:rPr lang="en-CA" dirty="0" smtClean="0">
                <a:solidFill>
                  <a:srgbClr val="FF0000"/>
                </a:solidFill>
              </a:rPr>
              <a:t>Tertiary </a:t>
            </a:r>
            <a:r>
              <a:rPr lang="en-CA" dirty="0" smtClean="0">
                <a:solidFill>
                  <a:prstClr val="black"/>
                </a:solidFill>
              </a:rPr>
              <a:t>resources and use them appropriately</a:t>
            </a:r>
          </a:p>
          <a:p>
            <a:pPr lvl="2"/>
            <a:r>
              <a:rPr lang="en-CA" dirty="0" smtClean="0">
                <a:solidFill>
                  <a:prstClr val="black"/>
                </a:solidFill>
              </a:rPr>
              <a:t>There is an article on the Class Page that you can refer to on </a:t>
            </a:r>
            <a:r>
              <a:rPr lang="en-CA" dirty="0" smtClean="0">
                <a:solidFill>
                  <a:srgbClr val="FF0000"/>
                </a:solidFill>
              </a:rPr>
              <a:t>PST</a:t>
            </a:r>
            <a:r>
              <a:rPr lang="en-CA" dirty="0" smtClean="0">
                <a:solidFill>
                  <a:prstClr val="black"/>
                </a:solidFill>
              </a:rPr>
              <a:t> sources.  It is just one of many.  Look at others.</a:t>
            </a:r>
          </a:p>
          <a:p>
            <a:pPr lvl="2"/>
            <a:r>
              <a:rPr lang="en-CA" dirty="0" smtClean="0">
                <a:solidFill>
                  <a:prstClr val="black"/>
                </a:solidFill>
              </a:rPr>
              <a:t>Avoid sources that cannot be identified – no author</a:t>
            </a:r>
            <a:endParaRPr lang="en-CA" dirty="0">
              <a:solidFill>
                <a:prstClr val="black"/>
              </a:solidFill>
            </a:endParaRPr>
          </a:p>
          <a:p>
            <a:pPr lvl="1"/>
            <a:r>
              <a:rPr lang="en-CA" dirty="0">
                <a:solidFill>
                  <a:prstClr val="black"/>
                </a:solidFill>
              </a:rPr>
              <a:t>Avoid sources of questionable reliability or </a:t>
            </a:r>
            <a:r>
              <a:rPr lang="en-CA" dirty="0" smtClean="0">
                <a:solidFill>
                  <a:prstClr val="black"/>
                </a:solidFill>
              </a:rPr>
              <a:t>validity such as </a:t>
            </a:r>
            <a:r>
              <a:rPr lang="en-CA" sz="2600" dirty="0">
                <a:solidFill>
                  <a:prstClr val="black"/>
                </a:solidFill>
              </a:rPr>
              <a:t>Ask.com, answers.yahoo.com, </a:t>
            </a:r>
            <a:r>
              <a:rPr lang="en-CA" sz="2600" dirty="0" smtClean="0">
                <a:solidFill>
                  <a:prstClr val="black"/>
                </a:solidFill>
              </a:rPr>
              <a:t>etc., and many Wiki sites although Wikipedia can be a good starting point</a:t>
            </a:r>
            <a:endParaRPr lang="en-CA" sz="2600" dirty="0">
              <a:solidFill>
                <a:prstClr val="black"/>
              </a:solidFill>
            </a:endParaRPr>
          </a:p>
          <a:p>
            <a:pPr lvl="1"/>
            <a:r>
              <a:rPr lang="en-CA" sz="2600" dirty="0" smtClean="0"/>
              <a:t> </a:t>
            </a:r>
            <a:r>
              <a:rPr lang="en-CA" dirty="0" smtClean="0"/>
              <a:t>How questionable sources may be used</a:t>
            </a:r>
          </a:p>
          <a:p>
            <a:pPr lvl="2"/>
            <a:r>
              <a:rPr lang="en-CA" dirty="0" smtClean="0"/>
              <a:t>To obtain background information, keywords for future research, specific sources cited in the article, links to other material, etc.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E37-3A70-437E-B626-687899E956FF}" type="slidenum">
              <a:rPr lang="en-CA" smtClean="0"/>
              <a:t>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Citations - Part 5 - Bibliography - Finding and Using Info - March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34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E37-3A70-437E-B626-687899E956FF}" type="slidenum">
              <a:rPr lang="en-CA" smtClean="0"/>
              <a:t>20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2" y="764704"/>
            <a:ext cx="9057758" cy="432048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Citations - Part 5 - Bibliography - Finding and Using Info - March 2016</a:t>
            </a:r>
            <a:endParaRPr lang="en-CA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220072" y="4581128"/>
            <a:ext cx="1008112" cy="7200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74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Some Other Specific Examples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Take a look at Wikipedia </a:t>
            </a:r>
            <a:r>
              <a:rPr lang="en-CA" dirty="0">
                <a:hlinkClick r:id="rId2"/>
              </a:rPr>
              <a:t>http://</a:t>
            </a:r>
            <a:r>
              <a:rPr lang="en-CA" dirty="0" smtClean="0">
                <a:hlinkClick r:id="rId2"/>
              </a:rPr>
              <a:t>en.wikipedia.org/wiki/Totalitarianism</a:t>
            </a:r>
            <a:endParaRPr lang="en-CA" dirty="0" smtClean="0"/>
          </a:p>
          <a:p>
            <a:r>
              <a:rPr lang="en-CA" dirty="0" smtClean="0"/>
              <a:t>On the menu on the left side of the screen (see the next slide), there are a number of expandable links</a:t>
            </a:r>
          </a:p>
          <a:p>
            <a:r>
              <a:rPr lang="en-CA" dirty="0" smtClean="0"/>
              <a:t>One of these says “Tools”.  This menu is now expanded, by default.  If you see a menu that is collapsed or that says Toolbox – click on it to expand it.</a:t>
            </a:r>
          </a:p>
          <a:p>
            <a:r>
              <a:rPr lang="en-CA" dirty="0" smtClean="0"/>
              <a:t>Click on </a:t>
            </a:r>
            <a:r>
              <a:rPr lang="en-CA" i="1" dirty="0" smtClean="0"/>
              <a:t>Cite this page</a:t>
            </a:r>
          </a:p>
          <a:p>
            <a:pPr marL="457200" lvl="1" indent="0">
              <a:buNone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E37-3A70-437E-B626-687899E956FF}" type="slidenum">
              <a:rPr lang="en-CA" smtClean="0"/>
              <a:t>21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Citations - Part 5 - Bibliography - Finding and Using Info - March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381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E37-3A70-437E-B626-687899E956FF}" type="slidenum">
              <a:rPr lang="en-CA" smtClean="0"/>
              <a:t>22</a:t>
            </a:fld>
            <a:endParaRPr lang="en-CA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3009" t="4560" r="1242" b="6515"/>
          <a:stretch/>
        </p:blipFill>
        <p:spPr bwMode="auto">
          <a:xfrm>
            <a:off x="323528" y="332656"/>
            <a:ext cx="8568952" cy="60486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1043608" y="5157192"/>
            <a:ext cx="4248472" cy="57606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Citations - Part 5 - Bibliography - Finding and Using Info - March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170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E37-3A70-437E-B626-687899E956FF}" type="slidenum">
              <a:rPr lang="en-CA" smtClean="0"/>
              <a:t>23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8360"/>
            <a:ext cx="8424935" cy="605657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403648" y="3933056"/>
            <a:ext cx="4248472" cy="20162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Citations - Part 5 - Bibliography - Finding and Using Info - March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9069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CA" dirty="0" smtClean="0"/>
              <a:t>Wikipedia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03614"/>
          </a:xfrm>
        </p:spPr>
        <p:txBody>
          <a:bodyPr>
            <a:normAutofit fontScale="70000" lnSpcReduction="20000"/>
          </a:bodyPr>
          <a:lstStyle/>
          <a:p>
            <a:r>
              <a:rPr lang="en-CA" dirty="0" smtClean="0"/>
              <a:t>Click on Cite This Page and it takes </a:t>
            </a:r>
            <a:r>
              <a:rPr lang="en-CA" dirty="0"/>
              <a:t>you to </a:t>
            </a:r>
            <a:r>
              <a:rPr lang="en-CA" dirty="0">
                <a:hlinkClick r:id="rId2"/>
              </a:rPr>
              <a:t>http://</a:t>
            </a:r>
            <a:r>
              <a:rPr lang="en-CA" dirty="0" smtClean="0">
                <a:hlinkClick r:id="rId2"/>
              </a:rPr>
              <a:t>en.wikipedia.org/w/index.php?title=Special:Cite&amp;page=Totalitarianism&amp;id=474785295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>
                <a:solidFill>
                  <a:srgbClr val="FF0000"/>
                </a:solidFill>
              </a:rPr>
              <a:t>Note the warning – pay attention to it.</a:t>
            </a:r>
          </a:p>
          <a:p>
            <a:r>
              <a:rPr lang="en-CA" dirty="0" smtClean="0"/>
              <a:t>Look for the MLA citation and copy and paste it onto a Word document for use when and where you need it.</a:t>
            </a:r>
          </a:p>
          <a:p>
            <a:pPr marL="0" indent="0">
              <a:buNone/>
            </a:pPr>
            <a:endParaRPr lang="en-CA" sz="1600" dirty="0" smtClean="0"/>
          </a:p>
          <a:p>
            <a:pPr marL="0" indent="0">
              <a:buNone/>
            </a:pPr>
            <a:r>
              <a:rPr lang="en-CA" dirty="0" smtClean="0"/>
              <a:t>Wikipedia </a:t>
            </a:r>
            <a:r>
              <a:rPr lang="en-CA" dirty="0"/>
              <a:t>contributors. "Totalitarianism." </a:t>
            </a:r>
            <a:r>
              <a:rPr lang="en-CA" i="1" dirty="0" smtClean="0"/>
              <a:t>Wikipedia</a:t>
            </a:r>
            <a:r>
              <a:rPr lang="en-CA" i="1" dirty="0"/>
              <a:t>, </a:t>
            </a:r>
            <a:r>
              <a:rPr lang="en-CA" i="1" dirty="0" smtClean="0"/>
              <a:t>The Free 	Encyclopedia</a:t>
            </a:r>
            <a:r>
              <a:rPr lang="en-CA" dirty="0"/>
              <a:t>. Wikipedia, </a:t>
            </a:r>
            <a:r>
              <a:rPr lang="en-CA" dirty="0" smtClean="0"/>
              <a:t>The </a:t>
            </a:r>
            <a:r>
              <a:rPr lang="en-CA" dirty="0"/>
              <a:t>Free </a:t>
            </a:r>
            <a:r>
              <a:rPr lang="en-CA" dirty="0" smtClean="0"/>
              <a:t>Encyclopedia</a:t>
            </a:r>
            <a:r>
              <a:rPr lang="en-CA" dirty="0"/>
              <a:t>, 3 Feb. </a:t>
            </a:r>
            <a:r>
              <a:rPr lang="en-CA" dirty="0" smtClean="0"/>
              <a:t>	2012</a:t>
            </a:r>
            <a:r>
              <a:rPr lang="en-CA" dirty="0"/>
              <a:t>. </a:t>
            </a:r>
            <a:r>
              <a:rPr lang="en-CA" dirty="0" smtClean="0"/>
              <a:t>	Web</a:t>
            </a:r>
            <a:r>
              <a:rPr lang="en-CA" dirty="0"/>
              <a:t>. 7 </a:t>
            </a:r>
            <a:r>
              <a:rPr lang="en-CA" dirty="0" smtClean="0"/>
              <a:t>Feb</a:t>
            </a:r>
            <a:r>
              <a:rPr lang="en-CA" dirty="0"/>
              <a:t>. 2012. </a:t>
            </a:r>
            <a:r>
              <a:rPr lang="en-CA" dirty="0" smtClean="0"/>
              <a:t>  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FF0000"/>
                </a:solidFill>
              </a:rPr>
              <a:t>	&lt;The URL of the site that you used will go between these 	two pointed brackets&gt; 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FF0000"/>
                </a:solidFill>
                <a:sym typeface="Wingdings" panose="05000000000000000000" pitchFamily="2" charset="2"/>
              </a:rPr>
              <a:t>		- but only in your bibliography.</a:t>
            </a:r>
          </a:p>
          <a:p>
            <a:pPr marL="0" indent="0">
              <a:buNone/>
            </a:pPr>
            <a:endParaRPr lang="en-CA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CA" dirty="0" smtClean="0">
                <a:solidFill>
                  <a:srgbClr val="FF0000"/>
                </a:solidFill>
                <a:sym typeface="Wingdings" panose="05000000000000000000" pitchFamily="2" charset="2"/>
              </a:rPr>
              <a:t>	 Note: You need the URL from the “article” page not from 	the citation </a:t>
            </a:r>
            <a:r>
              <a:rPr lang="en-CA" dirty="0" smtClean="0">
                <a:solidFill>
                  <a:srgbClr val="FF0000"/>
                </a:solidFill>
                <a:sym typeface="Wingdings" panose="05000000000000000000" pitchFamily="2" charset="2"/>
              </a:rPr>
              <a:t>page   Go back to the “article” page.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E37-3A70-437E-B626-687899E956FF}" type="slidenum">
              <a:rPr lang="en-CA" smtClean="0"/>
              <a:t>24</a:t>
            </a:fld>
            <a:endParaRPr lang="en-C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Citations - Part 5 - Bibliography - Finding and Using Info - March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189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Another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Google responsible government in The Canadian Encyclopedia</a:t>
            </a:r>
          </a:p>
          <a:p>
            <a:pPr marL="0" indent="0">
              <a:buNone/>
            </a:pPr>
            <a:r>
              <a:rPr lang="en-CA" dirty="0">
                <a:hlinkClick r:id="rId2"/>
              </a:rPr>
              <a:t>http://www.thecanadianencyclopedia.ca/en/article/socialism</a:t>
            </a:r>
            <a:r>
              <a:rPr lang="en-CA" dirty="0" smtClean="0">
                <a:hlinkClick r:id="rId2"/>
              </a:rPr>
              <a:t>/</a:t>
            </a:r>
            <a:endParaRPr lang="en-CA" dirty="0" smtClean="0"/>
          </a:p>
          <a:p>
            <a:r>
              <a:rPr lang="en-CA" dirty="0" smtClean="0"/>
              <a:t>If you are using IE or some other search engines you may not get the cite link to (“)</a:t>
            </a:r>
          </a:p>
          <a:p>
            <a:r>
              <a:rPr lang="en-CA" dirty="0" smtClean="0"/>
              <a:t>If you try using the Edit function and ‘</a:t>
            </a:r>
            <a:r>
              <a:rPr lang="en-CA" dirty="0" err="1" smtClean="0"/>
              <a:t>cit</a:t>
            </a:r>
            <a:r>
              <a:rPr lang="en-CA" dirty="0" smtClean="0"/>
              <a:t>’ you will not get any results.</a:t>
            </a:r>
          </a:p>
          <a:p>
            <a:r>
              <a:rPr lang="en-CA" dirty="0" smtClean="0"/>
              <a:t>You need to look for possibilities.  The most common places to look are the top and bottom of the page and any menus on the sides.</a:t>
            </a:r>
          </a:p>
          <a:p>
            <a:r>
              <a:rPr lang="en-CA" dirty="0" smtClean="0"/>
              <a:t>Make use of the information that you just learned – where could you find the type of information that you need?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E37-3A70-437E-B626-687899E956FF}" type="slidenum">
              <a:rPr lang="en-CA" smtClean="0"/>
              <a:t>25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Citations - Part 5 - Bibliography - Finding and Using Info - March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740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The Canadian Encyclopedia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54461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At the top right is a box that looks like the one on the right</a:t>
            </a:r>
          </a:p>
          <a:p>
            <a:r>
              <a:rPr lang="en-US" dirty="0" smtClean="0"/>
              <a:t>If you click on the “ symbol it will provide you with the citation information – shown below</a:t>
            </a:r>
          </a:p>
          <a:p>
            <a:pPr marL="0" indent="0">
              <a:buNone/>
            </a:pPr>
            <a:r>
              <a:rPr lang="en-US" dirty="0" err="1"/>
              <a:t>Whitehorn</a:t>
            </a:r>
            <a:r>
              <a:rPr lang="en-US" dirty="0"/>
              <a:t>, Alan and Walter </a:t>
            </a:r>
            <a:r>
              <a:rPr lang="en-US" dirty="0" smtClean="0"/>
              <a:t>	D</a:t>
            </a:r>
            <a:r>
              <a:rPr lang="en-US" dirty="0"/>
              <a:t>. </a:t>
            </a:r>
            <a:r>
              <a:rPr lang="en-US" dirty="0" err="1"/>
              <a:t>Young</a:t>
            </a:r>
            <a:r>
              <a:rPr lang="en-US" dirty="0" err="1" smtClean="0"/>
              <a:t>.“</a:t>
            </a:r>
            <a:r>
              <a:rPr lang="en-US" dirty="0" err="1"/>
              <a:t>Socialism</a:t>
            </a:r>
            <a:r>
              <a:rPr lang="en-US" dirty="0"/>
              <a:t>”. </a:t>
            </a:r>
            <a:r>
              <a:rPr lang="en-US" dirty="0" smtClean="0"/>
              <a:t>	The </a:t>
            </a:r>
            <a:r>
              <a:rPr lang="en-US" dirty="0"/>
              <a:t>Canadian </a:t>
            </a:r>
            <a:r>
              <a:rPr lang="en-US" dirty="0" smtClean="0"/>
              <a:t>	</a:t>
            </a:r>
            <a:r>
              <a:rPr lang="en-US" dirty="0" err="1" smtClean="0"/>
              <a:t>Encuclopedia</a:t>
            </a:r>
            <a:r>
              <a:rPr lang="en-US" dirty="0"/>
              <a:t>. </a:t>
            </a:r>
            <a:r>
              <a:rPr lang="en-US" dirty="0" smtClean="0"/>
              <a:t>	Toronto</a:t>
            </a:r>
            <a:r>
              <a:rPr lang="en-US" dirty="0"/>
              <a:t>: </a:t>
            </a:r>
            <a:r>
              <a:rPr lang="en-US" dirty="0" err="1"/>
              <a:t>Historica</a:t>
            </a:r>
            <a:r>
              <a:rPr lang="en-US" dirty="0"/>
              <a:t> </a:t>
            </a:r>
            <a:r>
              <a:rPr lang="en-US" dirty="0" smtClean="0"/>
              <a:t>	Canada</a:t>
            </a:r>
            <a:r>
              <a:rPr lang="en-US" dirty="0"/>
              <a:t>, 2006. Web. 8 </a:t>
            </a:r>
            <a:r>
              <a:rPr lang="en-US" dirty="0" smtClean="0"/>
              <a:t>	Feb </a:t>
            </a:r>
            <a:r>
              <a:rPr lang="en-US" dirty="0"/>
              <a:t>2006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	&lt;URL is added here&gt;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E37-3A70-437E-B626-687899E956F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619" y="908720"/>
            <a:ext cx="3748813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563888" y="2132856"/>
            <a:ext cx="2989312" cy="36004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Citations - Part 5 - Bibliography - Finding and Using Info - March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334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0541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An Example to try to Consolidate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0542"/>
            <a:ext cx="8229600" cy="5375622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You take the following sentence from an article on Adolf Hitler from </a:t>
            </a:r>
            <a:r>
              <a:rPr lang="en-CA" i="1" dirty="0" smtClean="0"/>
              <a:t>The History Place</a:t>
            </a:r>
          </a:p>
          <a:p>
            <a:pPr lvl="1"/>
            <a:r>
              <a:rPr lang="en-CA" sz="2200" dirty="0" smtClean="0"/>
              <a:t>“After </a:t>
            </a:r>
            <a:r>
              <a:rPr lang="en-CA" sz="2200" dirty="0"/>
              <a:t>the elections of March 5, 1933, the Nazis began a systematic takeover of the state governments throughout Germany, ending a centuries-old tradition of local political independence</a:t>
            </a:r>
            <a:r>
              <a:rPr lang="en-CA" sz="2200" dirty="0" smtClean="0"/>
              <a:t>.”</a:t>
            </a:r>
          </a:p>
          <a:p>
            <a:pPr lvl="1"/>
            <a:r>
              <a:rPr lang="en-CA" sz="2200" dirty="0">
                <a:hlinkClick r:id="rId2"/>
              </a:rPr>
              <a:t>http://</a:t>
            </a:r>
            <a:r>
              <a:rPr lang="en-CA" sz="2200" dirty="0" smtClean="0">
                <a:hlinkClick r:id="rId2"/>
              </a:rPr>
              <a:t>www.historyplace.com/worldwar2/riseofhitler/dictator.htm</a:t>
            </a:r>
            <a:r>
              <a:rPr lang="en-CA" sz="2200" dirty="0" smtClean="0"/>
              <a:t> </a:t>
            </a:r>
          </a:p>
          <a:p>
            <a:r>
              <a:rPr lang="en-CA" dirty="0" smtClean="0"/>
              <a:t>The information that you need for the Internet:</a:t>
            </a:r>
          </a:p>
          <a:p>
            <a:pPr lvl="1"/>
            <a:r>
              <a:rPr lang="en-CA" dirty="0" smtClean="0"/>
              <a:t>Author</a:t>
            </a:r>
          </a:p>
          <a:p>
            <a:pPr lvl="1"/>
            <a:r>
              <a:rPr lang="en-CA" dirty="0" smtClean="0"/>
              <a:t>Title of Document and Title of Article if there is one</a:t>
            </a:r>
          </a:p>
          <a:p>
            <a:pPr lvl="1"/>
            <a:r>
              <a:rPr lang="en-CA" dirty="0" smtClean="0"/>
              <a:t>Date Last Updated</a:t>
            </a:r>
          </a:p>
          <a:p>
            <a:pPr lvl="1"/>
            <a:r>
              <a:rPr lang="en-CA" dirty="0" smtClean="0"/>
              <a:t>Title of Organization, Website, Database …</a:t>
            </a:r>
          </a:p>
          <a:p>
            <a:pPr lvl="1"/>
            <a:r>
              <a:rPr lang="en-CA" dirty="0" smtClean="0"/>
              <a:t>Date Accessed</a:t>
            </a:r>
          </a:p>
          <a:p>
            <a:pPr lvl="1"/>
            <a:r>
              <a:rPr lang="en-CA" dirty="0" smtClean="0"/>
              <a:t>URL</a:t>
            </a:r>
          </a:p>
          <a:p>
            <a:pPr lvl="1"/>
            <a:r>
              <a:rPr lang="en-CA" dirty="0" smtClean="0"/>
              <a:t>Title of Print Source if there is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E37-3A70-437E-B626-687899E956FF}" type="slidenum">
              <a:rPr lang="en-CA" smtClean="0"/>
              <a:t>27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Citations - Part 5 - Bibliography - Finding and Using Info - March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27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Finding The Information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u="sng" dirty="0" smtClean="0"/>
              <a:t>What you Need</a:t>
            </a:r>
          </a:p>
          <a:p>
            <a:r>
              <a:rPr lang="en-CA" dirty="0" smtClean="0"/>
              <a:t>Author</a:t>
            </a:r>
          </a:p>
          <a:p>
            <a:r>
              <a:rPr lang="en-CA" dirty="0" smtClean="0"/>
              <a:t>Title of Document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Title of Article</a:t>
            </a:r>
          </a:p>
          <a:p>
            <a:r>
              <a:rPr lang="en-CA" dirty="0" smtClean="0"/>
              <a:t>Title of Website</a:t>
            </a:r>
          </a:p>
          <a:p>
            <a:r>
              <a:rPr lang="en-CA" dirty="0" smtClean="0"/>
              <a:t>Date Updated</a:t>
            </a:r>
          </a:p>
          <a:p>
            <a:r>
              <a:rPr lang="en-CA" dirty="0" smtClean="0"/>
              <a:t>Date Accessed</a:t>
            </a:r>
          </a:p>
          <a:p>
            <a:r>
              <a:rPr lang="en-CA" dirty="0" smtClean="0"/>
              <a:t>URL	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u="sng" dirty="0" smtClean="0"/>
              <a:t>What you can Find</a:t>
            </a:r>
          </a:p>
          <a:p>
            <a:r>
              <a:rPr lang="en-CA" dirty="0" smtClean="0"/>
              <a:t>Phillip Gavin</a:t>
            </a:r>
          </a:p>
          <a:p>
            <a:r>
              <a:rPr lang="en-CA" dirty="0" smtClean="0"/>
              <a:t>The Rise of Adolph Hitler</a:t>
            </a:r>
          </a:p>
          <a:p>
            <a:r>
              <a:rPr lang="en-CA" dirty="0" smtClean="0"/>
              <a:t>Hitler Becomes Dictator</a:t>
            </a:r>
          </a:p>
          <a:p>
            <a:r>
              <a:rPr lang="en-CA" dirty="0" smtClean="0"/>
              <a:t>The History Place</a:t>
            </a:r>
          </a:p>
          <a:p>
            <a:r>
              <a:rPr lang="en-CA" dirty="0" err="1" smtClean="0"/>
              <a:t>nd</a:t>
            </a:r>
            <a:r>
              <a:rPr lang="en-CA" dirty="0" smtClean="0"/>
              <a:t> or (1996)</a:t>
            </a:r>
          </a:p>
          <a:p>
            <a:r>
              <a:rPr lang="en-CA" dirty="0" smtClean="0"/>
              <a:t>8 Feb. 2012</a:t>
            </a:r>
          </a:p>
          <a:p>
            <a:r>
              <a:rPr lang="en-CA" dirty="0"/>
              <a:t>http://www.historyplace.com/worldwar2/riseofhitler/dictator.htm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E37-3A70-437E-B626-687899E956FF}" type="slidenum">
              <a:rPr lang="en-CA" smtClean="0"/>
              <a:t>28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Citations - Part 5 - Bibliography - Finding and Using Info - March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546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Bibliographical Entry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Your </a:t>
            </a:r>
            <a:r>
              <a:rPr lang="en-CA" dirty="0"/>
              <a:t>Works Cited/Bibliography reference would look </a:t>
            </a:r>
            <a:r>
              <a:rPr lang="en-CA" dirty="0" smtClean="0"/>
              <a:t>like</a:t>
            </a:r>
          </a:p>
          <a:p>
            <a:r>
              <a:rPr lang="en-CA" dirty="0"/>
              <a:t>Author Last Name, First Name, and Second Author First Name and Last Name. "Title of Article: Subtitle </a:t>
            </a:r>
            <a:r>
              <a:rPr lang="en-CA" dirty="0" smtClean="0"/>
              <a:t>of article</a:t>
            </a:r>
            <a:r>
              <a:rPr lang="en-CA" dirty="0"/>
              <a:t>." </a:t>
            </a:r>
            <a:r>
              <a:rPr lang="en-CA" i="1" dirty="0"/>
              <a:t>Title of Website</a:t>
            </a:r>
            <a:r>
              <a:rPr lang="en-CA" dirty="0"/>
              <a:t>. Name of publisher. Date of publication. Web. Date of access.</a:t>
            </a:r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Gavin, Phillip. </a:t>
            </a:r>
            <a:r>
              <a:rPr lang="en-CA" dirty="0" smtClean="0"/>
              <a:t>“The </a:t>
            </a:r>
            <a:r>
              <a:rPr lang="en-CA" dirty="0"/>
              <a:t>Rise of Adolf </a:t>
            </a:r>
            <a:r>
              <a:rPr lang="en-CA" dirty="0" smtClean="0"/>
              <a:t>Hitler: Hitler </a:t>
            </a:r>
            <a:r>
              <a:rPr lang="en-CA" dirty="0"/>
              <a:t>is </a:t>
            </a:r>
            <a:r>
              <a:rPr lang="en-CA" dirty="0" smtClean="0"/>
              <a:t>Homeless 	in </a:t>
            </a:r>
            <a:r>
              <a:rPr lang="en-CA" dirty="0"/>
              <a:t>Vienna”. </a:t>
            </a:r>
            <a:r>
              <a:rPr lang="en-CA" dirty="0" smtClean="0"/>
              <a:t>	</a:t>
            </a:r>
            <a:r>
              <a:rPr lang="en-CA" i="1" dirty="0" smtClean="0"/>
              <a:t>The History Place</a:t>
            </a:r>
            <a:r>
              <a:rPr lang="en-CA" dirty="0" smtClean="0"/>
              <a:t> </a:t>
            </a:r>
            <a:r>
              <a:rPr lang="en-CA" dirty="0"/>
              <a:t>The </a:t>
            </a:r>
            <a:r>
              <a:rPr lang="en-CA" dirty="0" smtClean="0"/>
              <a:t>History Place. 	July </a:t>
            </a:r>
            <a:r>
              <a:rPr lang="en-CA" dirty="0"/>
              <a:t>4, </a:t>
            </a:r>
            <a:r>
              <a:rPr lang="en-CA" dirty="0" smtClean="0"/>
              <a:t>1996. Web. 22 June. </a:t>
            </a:r>
            <a:r>
              <a:rPr lang="en-CA" dirty="0"/>
              <a:t>2012.  	</a:t>
            </a:r>
            <a:r>
              <a:rPr lang="en-CA" dirty="0" smtClean="0"/>
              <a:t>&lt;</a:t>
            </a:r>
            <a:r>
              <a:rPr lang="en-CA" dirty="0"/>
              <a:t>http://</a:t>
            </a:r>
            <a:r>
              <a:rPr lang="en-CA" dirty="0" smtClean="0"/>
              <a:t>www.historyplace.com/worldwar	2/</a:t>
            </a:r>
            <a:r>
              <a:rPr lang="en-CA" dirty="0" err="1" smtClean="0"/>
              <a:t>riseofhitler</a:t>
            </a:r>
            <a:r>
              <a:rPr lang="en-CA" dirty="0" smtClean="0"/>
              <a:t>/homeless.htm</a:t>
            </a:r>
            <a:r>
              <a:rPr lang="en-CA" dirty="0"/>
              <a:t>&gt;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Citations - Part 5 - Bibliography - Finding and Using Info - March 2016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E37-3A70-437E-B626-687899E956FF}" type="slidenum">
              <a:rPr lang="en-CA" smtClean="0"/>
              <a:t>29</a:t>
            </a:fld>
            <a:endParaRPr lang="en-CA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57200" y="5334111"/>
            <a:ext cx="946448" cy="7920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3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CA" dirty="0" smtClean="0"/>
              <a:t>Wikipedia ‘Caution’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lvl="0"/>
            <a:r>
              <a:rPr lang="en-CA" sz="2800" b="1" dirty="0" smtClean="0">
                <a:solidFill>
                  <a:prstClr val="black"/>
                </a:solidFill>
              </a:rPr>
              <a:t>“IMPORTANT </a:t>
            </a:r>
            <a:r>
              <a:rPr lang="en-CA" sz="2800" b="1" dirty="0">
                <a:solidFill>
                  <a:prstClr val="black"/>
                </a:solidFill>
              </a:rPr>
              <a:t>NOTE:</a:t>
            </a:r>
            <a:r>
              <a:rPr lang="en-CA" sz="2800" dirty="0">
                <a:solidFill>
                  <a:prstClr val="black"/>
                </a:solidFill>
              </a:rPr>
              <a:t> Most educators and professionals do not consider it appropriate to use </a:t>
            </a:r>
            <a:r>
              <a:rPr lang="en-CA" sz="2800" dirty="0">
                <a:solidFill>
                  <a:prstClr val="black"/>
                </a:solidFill>
                <a:hlinkClick r:id="rId2" action="ppaction://hlinkfile" tooltip="Tertiary source"/>
              </a:rPr>
              <a:t>tertiary sources</a:t>
            </a:r>
            <a:r>
              <a:rPr lang="en-CA" sz="2800" dirty="0">
                <a:solidFill>
                  <a:prstClr val="black"/>
                </a:solidFill>
              </a:rPr>
              <a:t> such as encyclopedias as a sole source for any information—citing an encyclopedia as an important reference in footnotes or bibliographies </a:t>
            </a:r>
            <a:r>
              <a:rPr lang="en-CA" sz="2800" dirty="0">
                <a:solidFill>
                  <a:srgbClr val="FF0000"/>
                </a:solidFill>
              </a:rPr>
              <a:t>may result in</a:t>
            </a:r>
            <a:r>
              <a:rPr lang="en-CA" sz="2800" dirty="0">
                <a:solidFill>
                  <a:prstClr val="black"/>
                </a:solidFill>
              </a:rPr>
              <a:t> censure or </a:t>
            </a:r>
            <a:r>
              <a:rPr lang="en-CA" sz="2800" dirty="0">
                <a:solidFill>
                  <a:srgbClr val="FF0000"/>
                </a:solidFill>
              </a:rPr>
              <a:t>a failing grade</a:t>
            </a:r>
            <a:r>
              <a:rPr lang="en-CA" sz="2800" dirty="0">
                <a:solidFill>
                  <a:prstClr val="black"/>
                </a:solidFill>
              </a:rPr>
              <a:t>. Wikipedia articles should be used for background information, as a reference for correct terminology and search terms, and as a starting point for further research</a:t>
            </a:r>
            <a:r>
              <a:rPr lang="en-CA" sz="2800" dirty="0" smtClean="0">
                <a:solidFill>
                  <a:prstClr val="black"/>
                </a:solidFill>
              </a:rPr>
              <a:t>.”</a:t>
            </a:r>
          </a:p>
          <a:p>
            <a:pPr lvl="1"/>
            <a:r>
              <a:rPr lang="en-CA" sz="2400" dirty="0" smtClean="0">
                <a:solidFill>
                  <a:prstClr val="black"/>
                </a:solidFill>
              </a:rPr>
              <a:t>Excerpted from Wikipedia &gt; Tools &gt; Cite this page.</a:t>
            </a:r>
            <a:endParaRPr lang="en-CA" sz="2400" dirty="0">
              <a:solidFill>
                <a:prstClr val="black"/>
              </a:solidFill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E37-3A70-437E-B626-687899E956FF}" type="slidenum">
              <a:rPr lang="en-CA" smtClean="0"/>
              <a:t>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Citations - Part 5 - Bibliography - Finding and Using Info - March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456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US" dirty="0" smtClean="0"/>
              <a:t>Some </a:t>
            </a:r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Web sources often have no author.  Use the corporate authorship</a:t>
            </a:r>
          </a:p>
          <a:p>
            <a:pPr lvl="1"/>
            <a:r>
              <a:rPr lang="en-CA" dirty="0"/>
              <a:t>When the polishing error was discovered, the Hubble mirror was described as “needing glasses” (NASA 234).</a:t>
            </a:r>
          </a:p>
          <a:p>
            <a:r>
              <a:rPr lang="en-US" dirty="0" smtClean="0"/>
              <a:t>When </a:t>
            </a:r>
            <a:r>
              <a:rPr lang="en-US" dirty="0" smtClean="0"/>
              <a:t>there is no human or corporate author, use a shortened form of the first part of the Title of the web article</a:t>
            </a:r>
          </a:p>
          <a:p>
            <a:r>
              <a:rPr lang="en-US" dirty="0" smtClean="0"/>
              <a:t>Do not make up page numbers.  Web pages generally do not have paragraph or page numbers.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Citations - Part 5 - Bibliography - Finding and Using Info - March 2016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E37-3A70-437E-B626-687899E956FF}" type="slidenum">
              <a:rPr lang="en-CA" smtClean="0"/>
              <a:t>30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930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4763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Most of these examples are based on tertiary </a:t>
            </a:r>
            <a:r>
              <a:rPr lang="en-US" dirty="0" smtClean="0"/>
              <a:t>sources – to give you examples and practice.</a:t>
            </a:r>
            <a:endParaRPr lang="en-US" dirty="0" smtClean="0"/>
          </a:p>
          <a:p>
            <a:r>
              <a:rPr lang="en-US" dirty="0" smtClean="0"/>
              <a:t>You will be allowed to use tertiary sources for many purposes in high school</a:t>
            </a:r>
          </a:p>
          <a:p>
            <a:pPr lvl="1"/>
            <a:r>
              <a:rPr lang="en-US" b="1" i="1" dirty="0" smtClean="0"/>
              <a:t>YOU WILL NOT BE ALLOWED TO AT UNIVERSITY</a:t>
            </a:r>
            <a:endParaRPr lang="en-US" dirty="0" smtClean="0"/>
          </a:p>
          <a:p>
            <a:r>
              <a:rPr lang="en-US" dirty="0" smtClean="0"/>
              <a:t>Start getting used to using the best possible resources – academic sources – primary sources – good secondary sources</a:t>
            </a:r>
          </a:p>
          <a:p>
            <a:pPr lvl="1"/>
            <a:r>
              <a:rPr lang="en-US" dirty="0" smtClean="0"/>
              <a:t>You will not receive full marks if you use poor sources</a:t>
            </a:r>
          </a:p>
          <a:p>
            <a:r>
              <a:rPr lang="en-US" dirty="0" smtClean="0"/>
              <a:t>Use these examples to help you get used to the challenge of looking for the information that you need for a proper citation.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E37-3A70-437E-B626-687899E956F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Citations - Part 5 - Bibliography - Finding and Using Info - March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573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Research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20688"/>
            <a:ext cx="8435280" cy="5688632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Start accumulating a list of useful resources.  Start small and add as you come across other resources or add those you learn about from others.</a:t>
            </a:r>
          </a:p>
          <a:p>
            <a:r>
              <a:rPr lang="en-CA" dirty="0" smtClean="0"/>
              <a:t>Take time to create proper citations as you go along.  It is much easier.  Keep a list of how to cite these sources.</a:t>
            </a:r>
          </a:p>
          <a:p>
            <a:r>
              <a:rPr lang="en-CA" dirty="0" smtClean="0"/>
              <a:t>Some sources that may be useful in Social Studies and </a:t>
            </a:r>
            <a:r>
              <a:rPr lang="en-CA" dirty="0" smtClean="0"/>
              <a:t>History as a starting point include:</a:t>
            </a:r>
            <a:endParaRPr lang="en-CA" dirty="0" smtClean="0"/>
          </a:p>
          <a:p>
            <a:pPr lvl="1"/>
            <a:r>
              <a:rPr lang="en-CA" dirty="0" smtClean="0"/>
              <a:t>The History Place (H)	      	- </a:t>
            </a:r>
            <a:r>
              <a:rPr lang="en-CA" dirty="0" err="1" smtClean="0"/>
              <a:t>johndclare</a:t>
            </a:r>
            <a:r>
              <a:rPr lang="en-CA" dirty="0" smtClean="0"/>
              <a:t> (H)</a:t>
            </a:r>
          </a:p>
          <a:p>
            <a:pPr lvl="1"/>
            <a:r>
              <a:rPr lang="en-CA" dirty="0" smtClean="0"/>
              <a:t>BBC (H)				- History Learning Site (H)</a:t>
            </a:r>
          </a:p>
          <a:p>
            <a:pPr lvl="1"/>
            <a:r>
              <a:rPr lang="en-CA" dirty="0" smtClean="0"/>
              <a:t>historyworld.net (H)</a:t>
            </a:r>
            <a:r>
              <a:rPr lang="en-CA" dirty="0"/>
              <a:t>		- A Brief History of Canada</a:t>
            </a:r>
            <a:endParaRPr lang="en-CA" dirty="0" smtClean="0"/>
          </a:p>
          <a:p>
            <a:pPr lvl="1"/>
            <a:r>
              <a:rPr lang="en-CA" dirty="0" smtClean="0"/>
              <a:t>History of Canada Online	- mapleleafweb.com</a:t>
            </a:r>
          </a:p>
          <a:p>
            <a:r>
              <a:rPr lang="en-CA" dirty="0" smtClean="0"/>
              <a:t>Get used to using Scholarly Sources.  See the list of </a:t>
            </a:r>
            <a:r>
              <a:rPr lang="en-CA" dirty="0" smtClean="0">
                <a:solidFill>
                  <a:srgbClr val="FF0000"/>
                </a:solidFill>
              </a:rPr>
              <a:t>Academic Search Engines </a:t>
            </a:r>
            <a:r>
              <a:rPr lang="en-CA" dirty="0"/>
              <a:t>(</a:t>
            </a:r>
            <a:r>
              <a:rPr lang="en-CA" dirty="0">
                <a:hlinkClick r:id="rId2"/>
              </a:rPr>
              <a:t>http://www.teachthought.com/technology/100-search-engines-for-academic-research</a:t>
            </a:r>
            <a:r>
              <a:rPr lang="en-CA" dirty="0" smtClean="0">
                <a:hlinkClick r:id="rId2"/>
              </a:rPr>
              <a:t>/</a:t>
            </a:r>
            <a:r>
              <a:rPr lang="en-CA" dirty="0" smtClean="0"/>
              <a:t>)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smtClean="0"/>
              <a:t>on the Class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E37-3A70-437E-B626-687899E956FF}" type="slidenum">
              <a:rPr lang="en-CA" smtClean="0"/>
              <a:t>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Citations - Part 5 - Bibliography - Finding and Using Info - March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110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7" y="-387424"/>
            <a:ext cx="8229600" cy="1417638"/>
          </a:xfrm>
        </p:spPr>
        <p:txBody>
          <a:bodyPr/>
          <a:lstStyle/>
          <a:p>
            <a:r>
              <a:rPr lang="en-CA" dirty="0" smtClean="0"/>
              <a:t>Using Google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en-CA" sz="2800" dirty="0" smtClean="0"/>
              <a:t>Google – is more than just typing in the name of the assignment on which you need information.</a:t>
            </a:r>
          </a:p>
          <a:p>
            <a:r>
              <a:rPr lang="en-CA" sz="2800" dirty="0" smtClean="0"/>
              <a:t>Spend </a:t>
            </a:r>
            <a:r>
              <a:rPr lang="en-CA" sz="2800" dirty="0" smtClean="0"/>
              <a:t>some time finding out how Google works.  See </a:t>
            </a:r>
            <a:r>
              <a:rPr lang="en-CA" sz="2800" i="1" dirty="0" smtClean="0">
                <a:solidFill>
                  <a:srgbClr val="FF0000"/>
                </a:solidFill>
              </a:rPr>
              <a:t>The Writing Process – Handout Number 2 </a:t>
            </a:r>
            <a:r>
              <a:rPr lang="en-CA" sz="2800" dirty="0" smtClean="0">
                <a:solidFill>
                  <a:srgbClr val="FF0000"/>
                </a:solidFill>
              </a:rPr>
              <a:t>and</a:t>
            </a:r>
            <a:r>
              <a:rPr lang="en-CA" sz="2800" i="1" dirty="0" smtClean="0">
                <a:solidFill>
                  <a:srgbClr val="FF0000"/>
                </a:solidFill>
              </a:rPr>
              <a:t> 3 </a:t>
            </a:r>
            <a:r>
              <a:rPr lang="en-CA" sz="2800" dirty="0"/>
              <a:t>mentioned earlier and given out as part of the notes on Research</a:t>
            </a:r>
            <a:r>
              <a:rPr lang="en-CA" sz="2800" dirty="0"/>
              <a:t>. </a:t>
            </a:r>
            <a:endParaRPr lang="en-CA" sz="2800" dirty="0" smtClean="0"/>
          </a:p>
          <a:p>
            <a:r>
              <a:rPr lang="en-CA" sz="2800" dirty="0" smtClean="0"/>
              <a:t>You </a:t>
            </a:r>
            <a:r>
              <a:rPr lang="en-CA" sz="2800" dirty="0" smtClean="0"/>
              <a:t>can also take a quick online course with one of the google gurus </a:t>
            </a:r>
            <a:r>
              <a:rPr lang="en-CA" sz="2800" dirty="0"/>
              <a:t>by going to </a:t>
            </a:r>
            <a:r>
              <a:rPr lang="en-CA" sz="2600" dirty="0">
                <a:hlinkClick r:id="rId2"/>
              </a:rPr>
              <a:t>https://</a:t>
            </a:r>
            <a:r>
              <a:rPr lang="en-CA" sz="2600" dirty="0" smtClean="0">
                <a:hlinkClick r:id="rId2"/>
              </a:rPr>
              <a:t>coursebuilder.withgoogle.com/sample/preview</a:t>
            </a:r>
            <a:endParaRPr lang="en-CA" sz="2600" dirty="0" smtClean="0"/>
          </a:p>
          <a:p>
            <a:r>
              <a:rPr lang="en-CA" sz="2600" dirty="0"/>
              <a:t>The Academic Search Engine site is just one example of the type of resource that you can find</a:t>
            </a:r>
            <a:r>
              <a:rPr lang="en-CA" sz="2600" dirty="0" smtClean="0"/>
              <a:t>.  See the Class Page.</a:t>
            </a:r>
            <a:endParaRPr lang="en-CA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Citations - Part 5 - Bibliography - Finding and Using Info - March 2016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E37-3A70-437E-B626-687899E956FF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166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CA" dirty="0" smtClean="0"/>
              <a:t>Using Google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n-CA" dirty="0" smtClean="0"/>
              <a:t>Numerous other resources on research and searching are available such as the Ted Talk mentioned below</a:t>
            </a:r>
          </a:p>
          <a:p>
            <a:pPr lvl="2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ed.ted.com/on/r1rfAPV2</a:t>
            </a:r>
            <a:endParaRPr lang="en-US" dirty="0" smtClean="0"/>
          </a:p>
          <a:p>
            <a:r>
              <a:rPr lang="en-CA" dirty="0" smtClean="0"/>
              <a:t>These are just some of the types of resources that you can find.  They are the type of resource with which you should become increasingly familiar.</a:t>
            </a:r>
          </a:p>
          <a:p>
            <a:r>
              <a:rPr lang="en-CA" dirty="0" smtClean="0"/>
              <a:t>Search for and use other resources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Citations - Part 5 - Bibliography - Finding and Using Info - March 2016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E37-3A70-437E-B626-687899E956FF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037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CA" dirty="0" smtClean="0"/>
              <a:t>Finding the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en-CA" dirty="0" smtClean="0"/>
              <a:t>Different types of sources will require different types of searching to get the necessary information</a:t>
            </a:r>
          </a:p>
          <a:p>
            <a:r>
              <a:rPr lang="en-CA" dirty="0" smtClean="0"/>
              <a:t>Primary Sources – You will normally need to search for all of the necessary information</a:t>
            </a:r>
          </a:p>
          <a:p>
            <a:r>
              <a:rPr lang="en-CA" dirty="0" smtClean="0"/>
              <a:t>Secondary Sources – some will provide the citation that they </a:t>
            </a:r>
            <a:r>
              <a:rPr lang="en-CA" dirty="0" smtClean="0"/>
              <a:t>prefer – use it.</a:t>
            </a:r>
            <a:endParaRPr lang="en-CA" dirty="0" smtClean="0"/>
          </a:p>
          <a:p>
            <a:r>
              <a:rPr lang="en-CA" dirty="0" smtClean="0"/>
              <a:t>Tertiary Sources – generally provide the format that is </a:t>
            </a:r>
            <a:r>
              <a:rPr lang="en-CA" dirty="0" smtClean="0"/>
              <a:t>preferred – use it.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Citations - Part 5 - Bibliography - Finding and Using Info - March 2016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E37-3A70-437E-B626-687899E956FF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260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Autofit/>
          </a:bodyPr>
          <a:lstStyle/>
          <a:p>
            <a:r>
              <a:rPr lang="en-US" sz="3800" dirty="0" smtClean="0"/>
              <a:t>Ways to Find and Deal with Information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Dictionary (and similar) entries </a:t>
            </a:r>
          </a:p>
          <a:p>
            <a:pPr lvl="1"/>
            <a:r>
              <a:rPr lang="en-US" dirty="0" smtClean="0"/>
              <a:t>Generally start with the term in quotation marks</a:t>
            </a:r>
          </a:p>
          <a:p>
            <a:pPr lvl="1"/>
            <a:r>
              <a:rPr lang="en-US" dirty="0" smtClean="0"/>
              <a:t>The first letter is what you use for your alphabetical listing </a:t>
            </a:r>
            <a:r>
              <a:rPr lang="en-US" dirty="0" smtClean="0">
                <a:solidFill>
                  <a:srgbClr val="FF0000"/>
                </a:solidFill>
              </a:rPr>
              <a:t>(ignore the “_____”)</a:t>
            </a:r>
          </a:p>
          <a:p>
            <a:r>
              <a:rPr lang="en-US" dirty="0" smtClean="0"/>
              <a:t>Using </a:t>
            </a:r>
            <a:r>
              <a:rPr lang="en-US" dirty="0" err="1" smtClean="0"/>
              <a:t>Bibtex</a:t>
            </a:r>
            <a:r>
              <a:rPr lang="en-US" dirty="0" smtClean="0"/>
              <a:t> and other bibliography creators</a:t>
            </a:r>
          </a:p>
          <a:p>
            <a:pPr lvl="1"/>
            <a:r>
              <a:rPr lang="en-US" dirty="0" smtClean="0"/>
              <a:t>Often take as much time as just doing it</a:t>
            </a:r>
          </a:p>
          <a:p>
            <a:pPr lvl="1"/>
            <a:r>
              <a:rPr lang="en-US" dirty="0" smtClean="0"/>
              <a:t>Don’t work well, in most cases, with tertiary sources</a:t>
            </a:r>
          </a:p>
          <a:p>
            <a:r>
              <a:rPr lang="en-US" dirty="0" smtClean="0"/>
              <a:t>Google ‘how to cite ………’</a:t>
            </a:r>
          </a:p>
          <a:p>
            <a:pPr lvl="1"/>
            <a:r>
              <a:rPr lang="en-US" dirty="0" smtClean="0"/>
              <a:t>This gives you general information on citing an online dictionary or thesaurus and specifics on citing the Merriam-Webster dictionary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E37-3A70-437E-B626-687899E956FF}" type="slidenum">
              <a:rPr lang="en-CA" smtClean="0"/>
              <a:t>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Citations - Part 5 - Bibliography - Finding and Using Info - March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275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864096"/>
          </a:xfrm>
        </p:spPr>
        <p:txBody>
          <a:bodyPr/>
          <a:lstStyle/>
          <a:p>
            <a:r>
              <a:rPr lang="en-CA" dirty="0" smtClean="0"/>
              <a:t>Finding the Information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544616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We will look at some examples </a:t>
            </a:r>
            <a:r>
              <a:rPr lang="en-CA" dirty="0" smtClean="0"/>
              <a:t>and, </a:t>
            </a:r>
            <a:r>
              <a:rPr lang="en-CA" dirty="0" smtClean="0"/>
              <a:t>by seeing how their citations can be found, you may come up with ideas on how others may be found.</a:t>
            </a:r>
          </a:p>
          <a:p>
            <a:r>
              <a:rPr lang="en-CA" dirty="0" smtClean="0"/>
              <a:t>In the these examples we will look for ‘Cite’ or ‘Link/Cite’ or ‘Citations’ or ‘Cite As’, etc.</a:t>
            </a:r>
          </a:p>
          <a:p>
            <a:pPr lvl="1"/>
            <a:r>
              <a:rPr lang="en-CA" dirty="0" smtClean="0"/>
              <a:t>This is to help find if the source has specified a way in which they want to reference their source.</a:t>
            </a:r>
          </a:p>
          <a:p>
            <a:pPr lvl="1"/>
            <a:r>
              <a:rPr lang="en-CA" dirty="0" smtClean="0"/>
              <a:t>If you have difficulty, use the </a:t>
            </a:r>
            <a:r>
              <a:rPr lang="en-CA" dirty="0" smtClean="0">
                <a:solidFill>
                  <a:srgbClr val="FF0000"/>
                </a:solidFill>
              </a:rPr>
              <a:t>Edit &gt; Search or Find </a:t>
            </a:r>
            <a:r>
              <a:rPr lang="en-CA" dirty="0" smtClean="0"/>
              <a:t>- or </a:t>
            </a:r>
            <a:r>
              <a:rPr lang="en-CA" b="1" dirty="0" smtClean="0">
                <a:solidFill>
                  <a:srgbClr val="FF0000"/>
                </a:solidFill>
              </a:rPr>
              <a:t>Ctrl + F </a:t>
            </a:r>
            <a:r>
              <a:rPr lang="en-CA" dirty="0" smtClean="0"/>
              <a:t>function, it will frequently simplify the process but it is no guarantee.</a:t>
            </a:r>
          </a:p>
          <a:p>
            <a:pPr lvl="1"/>
            <a:r>
              <a:rPr lang="en-CA" dirty="0" smtClean="0"/>
              <a:t>The search function is one with which you should be familiar for general purposes.</a:t>
            </a:r>
          </a:p>
          <a:p>
            <a:pPr lvl="1"/>
            <a:r>
              <a:rPr lang="en-CA" dirty="0" smtClean="0"/>
              <a:t>If you are searching for the citation </a:t>
            </a:r>
            <a:r>
              <a:rPr lang="en-CA" dirty="0"/>
              <a:t>p</a:t>
            </a:r>
            <a:r>
              <a:rPr lang="en-CA" dirty="0" smtClean="0"/>
              <a:t>ractice on a particular site try using just ‘</a:t>
            </a:r>
            <a:r>
              <a:rPr lang="en-CA" dirty="0" err="1" smtClean="0"/>
              <a:t>cit</a:t>
            </a:r>
            <a:r>
              <a:rPr lang="en-CA" dirty="0" smtClean="0"/>
              <a:t>’ in your search.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CE37-3A70-437E-B626-687899E956FF}" type="slidenum">
              <a:rPr lang="en-CA" smtClean="0"/>
              <a:t>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Citations - Part 5 - Bibliography - Finding and Using Info - March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993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2282</TotalTime>
  <Words>2259</Words>
  <Application>Microsoft Office PowerPoint</Application>
  <PresentationFormat>On-screen Show (4:3)</PresentationFormat>
  <Paragraphs>237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Goudy Stout</vt:lpstr>
      <vt:lpstr>Wingdings</vt:lpstr>
      <vt:lpstr>Office Theme</vt:lpstr>
      <vt:lpstr>Part FIVE  THE WRITING PROCESS  References and Citations </vt:lpstr>
      <vt:lpstr>Research</vt:lpstr>
      <vt:lpstr>Wikipedia ‘Caution’</vt:lpstr>
      <vt:lpstr>Research</vt:lpstr>
      <vt:lpstr>Using Google …</vt:lpstr>
      <vt:lpstr>Using Google …</vt:lpstr>
      <vt:lpstr>Finding the Information</vt:lpstr>
      <vt:lpstr>Ways to Find and Deal with Information</vt:lpstr>
      <vt:lpstr>Finding the Information</vt:lpstr>
      <vt:lpstr>Finding the Information – Tertiary </vt:lpstr>
      <vt:lpstr>Ways to Find and Deal with Information</vt:lpstr>
      <vt:lpstr>Word 2010 Menu Bar</vt:lpstr>
      <vt:lpstr>Using the Find Function</vt:lpstr>
      <vt:lpstr>Using the Find Function</vt:lpstr>
      <vt:lpstr>Using the Edit Function</vt:lpstr>
      <vt:lpstr>Using the Edit Function</vt:lpstr>
      <vt:lpstr>PowerPoint Presentation</vt:lpstr>
      <vt:lpstr>Your Dictionary</vt:lpstr>
      <vt:lpstr>Your Dictionary - Citation</vt:lpstr>
      <vt:lpstr>PowerPoint Presentation</vt:lpstr>
      <vt:lpstr>Some Other Specific Examples</vt:lpstr>
      <vt:lpstr>PowerPoint Presentation</vt:lpstr>
      <vt:lpstr>PowerPoint Presentation</vt:lpstr>
      <vt:lpstr>Wikipedia</vt:lpstr>
      <vt:lpstr>Another Example</vt:lpstr>
      <vt:lpstr>The Canadian Encyclopedia</vt:lpstr>
      <vt:lpstr>An Example to try to Consolidate</vt:lpstr>
      <vt:lpstr>Finding The Information</vt:lpstr>
      <vt:lpstr>Bibliographical Entry</vt:lpstr>
      <vt:lpstr>Some Observations</vt:lpstr>
      <vt:lpstr>In Summary</vt:lpstr>
    </vt:vector>
  </TitlesOfParts>
  <Company>School District #36 (Surrey)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REFERENCES</dc:title>
  <dc:creator>Chris L Pocock</dc:creator>
  <cp:lastModifiedBy>Chris Pocock</cp:lastModifiedBy>
  <cp:revision>128</cp:revision>
  <cp:lastPrinted>2016-03-22T15:24:35Z</cp:lastPrinted>
  <dcterms:created xsi:type="dcterms:W3CDTF">2012-02-01T14:42:17Z</dcterms:created>
  <dcterms:modified xsi:type="dcterms:W3CDTF">2016-03-22T15:31:11Z</dcterms:modified>
</cp:coreProperties>
</file>