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4"/>
  </p:notesMasterIdLst>
  <p:handoutMasterIdLst>
    <p:handoutMasterId r:id="rId25"/>
  </p:handoutMasterIdLst>
  <p:sldIdLst>
    <p:sldId id="330" r:id="rId2"/>
    <p:sldId id="331" r:id="rId3"/>
    <p:sldId id="332" r:id="rId4"/>
    <p:sldId id="334" r:id="rId5"/>
    <p:sldId id="333" r:id="rId6"/>
    <p:sldId id="259" r:id="rId7"/>
    <p:sldId id="325" r:id="rId8"/>
    <p:sldId id="326" r:id="rId9"/>
    <p:sldId id="329" r:id="rId10"/>
    <p:sldId id="297" r:id="rId11"/>
    <p:sldId id="296" r:id="rId12"/>
    <p:sldId id="298" r:id="rId13"/>
    <p:sldId id="299" r:id="rId14"/>
    <p:sldId id="300" r:id="rId15"/>
    <p:sldId id="335" r:id="rId16"/>
    <p:sldId id="305" r:id="rId17"/>
    <p:sldId id="306" r:id="rId18"/>
    <p:sldId id="307" r:id="rId19"/>
    <p:sldId id="308" r:id="rId20"/>
    <p:sldId id="309" r:id="rId21"/>
    <p:sldId id="310" r:id="rId22"/>
    <p:sldId id="320" r:id="rId23"/>
  </p:sldIdLst>
  <p:sldSz cx="9144000" cy="6858000" type="screen4x3"/>
  <p:notesSz cx="6985000" cy="92837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1" d="100"/>
          <a:sy n="71" d="100"/>
        </p:scale>
        <p:origin x="660" y="7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26833" cy="464185"/>
          </a:xfrm>
          <a:prstGeom prst="rect">
            <a:avLst/>
          </a:prstGeom>
        </p:spPr>
        <p:txBody>
          <a:bodyPr vert="horz" lIns="92958" tIns="46479" rIns="92958" bIns="46479" rtlCol="0"/>
          <a:lstStyle>
            <a:lvl1pPr algn="l">
              <a:defRPr sz="1200"/>
            </a:lvl1pPr>
          </a:lstStyle>
          <a:p>
            <a:endParaRPr lang="en-CA"/>
          </a:p>
        </p:txBody>
      </p:sp>
      <p:sp>
        <p:nvSpPr>
          <p:cNvPr id="3" name="Date Placeholder 2"/>
          <p:cNvSpPr>
            <a:spLocks noGrp="1"/>
          </p:cNvSpPr>
          <p:nvPr>
            <p:ph type="dt" sz="quarter" idx="1"/>
          </p:nvPr>
        </p:nvSpPr>
        <p:spPr>
          <a:xfrm>
            <a:off x="3956550" y="0"/>
            <a:ext cx="3026833" cy="464185"/>
          </a:xfrm>
          <a:prstGeom prst="rect">
            <a:avLst/>
          </a:prstGeom>
        </p:spPr>
        <p:txBody>
          <a:bodyPr vert="horz" lIns="92958" tIns="46479" rIns="92958" bIns="46479" rtlCol="0"/>
          <a:lstStyle>
            <a:lvl1pPr algn="r">
              <a:defRPr sz="1200"/>
            </a:lvl1pPr>
          </a:lstStyle>
          <a:p>
            <a:fld id="{99B83534-9FF0-452D-B68F-DEA6C7C11313}" type="datetimeFigureOut">
              <a:rPr lang="en-CA" smtClean="0"/>
              <a:t>22/03/2016</a:t>
            </a:fld>
            <a:endParaRPr lang="en-CA"/>
          </a:p>
        </p:txBody>
      </p:sp>
      <p:sp>
        <p:nvSpPr>
          <p:cNvPr id="4" name="Footer Placeholder 3"/>
          <p:cNvSpPr>
            <a:spLocks noGrp="1"/>
          </p:cNvSpPr>
          <p:nvPr>
            <p:ph type="ftr" sz="quarter" idx="2"/>
          </p:nvPr>
        </p:nvSpPr>
        <p:spPr>
          <a:xfrm>
            <a:off x="1" y="8817904"/>
            <a:ext cx="3026833" cy="464185"/>
          </a:xfrm>
          <a:prstGeom prst="rect">
            <a:avLst/>
          </a:prstGeom>
        </p:spPr>
        <p:txBody>
          <a:bodyPr vert="horz" lIns="92958" tIns="46479" rIns="92958" bIns="46479" rtlCol="0" anchor="b"/>
          <a:lstStyle>
            <a:lvl1pPr algn="l">
              <a:defRPr sz="1200"/>
            </a:lvl1pPr>
          </a:lstStyle>
          <a:p>
            <a:endParaRPr lang="en-CA"/>
          </a:p>
        </p:txBody>
      </p:sp>
      <p:sp>
        <p:nvSpPr>
          <p:cNvPr id="5" name="Slide Number Placeholder 4"/>
          <p:cNvSpPr>
            <a:spLocks noGrp="1"/>
          </p:cNvSpPr>
          <p:nvPr>
            <p:ph type="sldNum" sz="quarter" idx="3"/>
          </p:nvPr>
        </p:nvSpPr>
        <p:spPr>
          <a:xfrm>
            <a:off x="3956550" y="8817904"/>
            <a:ext cx="3026833" cy="464185"/>
          </a:xfrm>
          <a:prstGeom prst="rect">
            <a:avLst/>
          </a:prstGeom>
        </p:spPr>
        <p:txBody>
          <a:bodyPr vert="horz" lIns="92958" tIns="46479" rIns="92958" bIns="46479" rtlCol="0" anchor="b"/>
          <a:lstStyle>
            <a:lvl1pPr algn="r">
              <a:defRPr sz="1200"/>
            </a:lvl1pPr>
          </a:lstStyle>
          <a:p>
            <a:fld id="{7CA6C81A-E7C5-46BF-8B7D-517885230734}" type="slidenum">
              <a:rPr lang="en-CA" smtClean="0"/>
              <a:t>‹#›</a:t>
            </a:fld>
            <a:endParaRPr lang="en-CA"/>
          </a:p>
        </p:txBody>
      </p:sp>
    </p:spTree>
    <p:extLst>
      <p:ext uri="{BB962C8B-B14F-4D97-AF65-F5344CB8AC3E}">
        <p14:creationId xmlns:p14="http://schemas.microsoft.com/office/powerpoint/2010/main" val="1847005859"/>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26833" cy="464185"/>
          </a:xfrm>
          <a:prstGeom prst="rect">
            <a:avLst/>
          </a:prstGeom>
        </p:spPr>
        <p:txBody>
          <a:bodyPr vert="horz" lIns="92958" tIns="46479" rIns="92958" bIns="46479" rtlCol="0"/>
          <a:lstStyle>
            <a:lvl1pPr algn="l">
              <a:defRPr sz="1200"/>
            </a:lvl1pPr>
          </a:lstStyle>
          <a:p>
            <a:endParaRPr lang="en-US"/>
          </a:p>
        </p:txBody>
      </p:sp>
      <p:sp>
        <p:nvSpPr>
          <p:cNvPr id="3" name="Date Placeholder 2"/>
          <p:cNvSpPr>
            <a:spLocks noGrp="1"/>
          </p:cNvSpPr>
          <p:nvPr>
            <p:ph type="dt" idx="1"/>
          </p:nvPr>
        </p:nvSpPr>
        <p:spPr>
          <a:xfrm>
            <a:off x="3956550" y="0"/>
            <a:ext cx="3026833" cy="464185"/>
          </a:xfrm>
          <a:prstGeom prst="rect">
            <a:avLst/>
          </a:prstGeom>
        </p:spPr>
        <p:txBody>
          <a:bodyPr vert="horz" lIns="92958" tIns="46479" rIns="92958" bIns="46479" rtlCol="0"/>
          <a:lstStyle>
            <a:lvl1pPr algn="r">
              <a:defRPr sz="1200"/>
            </a:lvl1pPr>
          </a:lstStyle>
          <a:p>
            <a:fld id="{2FDEE20B-C2E2-450B-9A46-EB0AE0E38391}" type="datetimeFigureOut">
              <a:rPr lang="en-US" smtClean="0"/>
              <a:t>3/22/2016</a:t>
            </a:fld>
            <a:endParaRPr lang="en-US"/>
          </a:p>
        </p:txBody>
      </p:sp>
      <p:sp>
        <p:nvSpPr>
          <p:cNvPr id="4" name="Slide Image Placeholder 3"/>
          <p:cNvSpPr>
            <a:spLocks noGrp="1" noRot="1" noChangeAspect="1"/>
          </p:cNvSpPr>
          <p:nvPr>
            <p:ph type="sldImg" idx="2"/>
          </p:nvPr>
        </p:nvSpPr>
        <p:spPr>
          <a:xfrm>
            <a:off x="1171575" y="696913"/>
            <a:ext cx="4641850" cy="3481387"/>
          </a:xfrm>
          <a:prstGeom prst="rect">
            <a:avLst/>
          </a:prstGeom>
          <a:noFill/>
          <a:ln w="12700">
            <a:solidFill>
              <a:prstClr val="black"/>
            </a:solidFill>
          </a:ln>
        </p:spPr>
        <p:txBody>
          <a:bodyPr vert="horz" lIns="92958" tIns="46479" rIns="92958" bIns="46479" rtlCol="0" anchor="ctr"/>
          <a:lstStyle/>
          <a:p>
            <a:endParaRPr lang="en-US"/>
          </a:p>
        </p:txBody>
      </p:sp>
      <p:sp>
        <p:nvSpPr>
          <p:cNvPr id="5" name="Notes Placeholder 4"/>
          <p:cNvSpPr>
            <a:spLocks noGrp="1"/>
          </p:cNvSpPr>
          <p:nvPr>
            <p:ph type="body" sz="quarter" idx="3"/>
          </p:nvPr>
        </p:nvSpPr>
        <p:spPr>
          <a:xfrm>
            <a:off x="698500" y="4409759"/>
            <a:ext cx="5588000" cy="4177665"/>
          </a:xfrm>
          <a:prstGeom prst="rect">
            <a:avLst/>
          </a:prstGeom>
        </p:spPr>
        <p:txBody>
          <a:bodyPr vert="horz" lIns="92958" tIns="46479" rIns="92958" bIns="46479"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1" y="8817904"/>
            <a:ext cx="3026833" cy="464185"/>
          </a:xfrm>
          <a:prstGeom prst="rect">
            <a:avLst/>
          </a:prstGeom>
        </p:spPr>
        <p:txBody>
          <a:bodyPr vert="horz" lIns="92958" tIns="46479" rIns="92958" bIns="46479" rtlCol="0" anchor="b"/>
          <a:lstStyle>
            <a:lvl1pPr algn="l">
              <a:defRPr sz="1200"/>
            </a:lvl1pPr>
          </a:lstStyle>
          <a:p>
            <a:endParaRPr lang="en-US"/>
          </a:p>
        </p:txBody>
      </p:sp>
      <p:sp>
        <p:nvSpPr>
          <p:cNvPr id="7" name="Slide Number Placeholder 6"/>
          <p:cNvSpPr>
            <a:spLocks noGrp="1"/>
          </p:cNvSpPr>
          <p:nvPr>
            <p:ph type="sldNum" sz="quarter" idx="5"/>
          </p:nvPr>
        </p:nvSpPr>
        <p:spPr>
          <a:xfrm>
            <a:off x="3956550" y="8817904"/>
            <a:ext cx="3026833" cy="464185"/>
          </a:xfrm>
          <a:prstGeom prst="rect">
            <a:avLst/>
          </a:prstGeom>
        </p:spPr>
        <p:txBody>
          <a:bodyPr vert="horz" lIns="92958" tIns="46479" rIns="92958" bIns="46479" rtlCol="0" anchor="b"/>
          <a:lstStyle>
            <a:lvl1pPr algn="r">
              <a:defRPr sz="1200"/>
            </a:lvl1pPr>
          </a:lstStyle>
          <a:p>
            <a:fld id="{327EECC6-6D17-41E4-B226-74CA85B39C58}" type="slidenum">
              <a:rPr lang="en-US" smtClean="0"/>
              <a:t>‹#›</a:t>
            </a:fld>
            <a:endParaRPr lang="en-US"/>
          </a:p>
        </p:txBody>
      </p:sp>
    </p:spTree>
    <p:extLst>
      <p:ext uri="{BB962C8B-B14F-4D97-AF65-F5344CB8AC3E}">
        <p14:creationId xmlns:p14="http://schemas.microsoft.com/office/powerpoint/2010/main" val="1006328605"/>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fld id="{327EECC6-6D17-41E4-B226-74CA85B39C58}" type="slidenum">
              <a:rPr lang="en-US" smtClean="0"/>
              <a:t>1</a:t>
            </a:fld>
            <a:endParaRPr lang="en-US" dirty="0"/>
          </a:p>
        </p:txBody>
      </p:sp>
    </p:spTree>
    <p:extLst>
      <p:ext uri="{BB962C8B-B14F-4D97-AF65-F5344CB8AC3E}">
        <p14:creationId xmlns:p14="http://schemas.microsoft.com/office/powerpoint/2010/main" val="294406390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27EECC6-6D17-41E4-B226-74CA85B39C58}" type="slidenum">
              <a:rPr lang="en-US" smtClean="0"/>
              <a:t>3</a:t>
            </a:fld>
            <a:endParaRPr lang="en-US"/>
          </a:p>
        </p:txBody>
      </p:sp>
    </p:spTree>
    <p:extLst>
      <p:ext uri="{BB962C8B-B14F-4D97-AF65-F5344CB8AC3E}">
        <p14:creationId xmlns:p14="http://schemas.microsoft.com/office/powerpoint/2010/main" val="367677791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CA"/>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CA"/>
          </a:p>
        </p:txBody>
      </p:sp>
      <p:sp>
        <p:nvSpPr>
          <p:cNvPr id="4" name="Date Placeholder 3"/>
          <p:cNvSpPr>
            <a:spLocks noGrp="1"/>
          </p:cNvSpPr>
          <p:nvPr>
            <p:ph type="dt" sz="half" idx="10"/>
          </p:nvPr>
        </p:nvSpPr>
        <p:spPr/>
        <p:txBody>
          <a:bodyPr/>
          <a:lstStyle/>
          <a:p>
            <a:fld id="{14DEDB6C-265E-4DD6-81F1-C4AA2E036A43}" type="datetime1">
              <a:rPr lang="en-CA" smtClean="0"/>
              <a:t>22/03/2016</a:t>
            </a:fld>
            <a:endParaRPr lang="en-CA" dirty="0"/>
          </a:p>
        </p:txBody>
      </p:sp>
      <p:sp>
        <p:nvSpPr>
          <p:cNvPr id="5" name="Footer Placeholder 4"/>
          <p:cNvSpPr>
            <a:spLocks noGrp="1"/>
          </p:cNvSpPr>
          <p:nvPr>
            <p:ph type="ftr" sz="quarter" idx="11"/>
          </p:nvPr>
        </p:nvSpPr>
        <p:spPr/>
        <p:txBody>
          <a:bodyPr/>
          <a:lstStyle/>
          <a:p>
            <a:r>
              <a:rPr lang="en-CA" smtClean="0"/>
              <a:t>Citations - Part 6 - Footnotes and Endnotes - March 20166</a:t>
            </a:r>
            <a:endParaRPr lang="en-CA" dirty="0"/>
          </a:p>
        </p:txBody>
      </p:sp>
      <p:sp>
        <p:nvSpPr>
          <p:cNvPr id="6" name="Slide Number Placeholder 5"/>
          <p:cNvSpPr>
            <a:spLocks noGrp="1"/>
          </p:cNvSpPr>
          <p:nvPr>
            <p:ph type="sldNum" sz="quarter" idx="12"/>
          </p:nvPr>
        </p:nvSpPr>
        <p:spPr/>
        <p:txBody>
          <a:bodyPr/>
          <a:lstStyle/>
          <a:p>
            <a:fld id="{BB53CE37-3A70-437E-B626-687899E956FF}" type="slidenum">
              <a:rPr lang="en-CA" smtClean="0"/>
              <a:t>‹#›</a:t>
            </a:fld>
            <a:endParaRPr lang="en-CA" dirty="0"/>
          </a:p>
        </p:txBody>
      </p:sp>
    </p:spTree>
    <p:extLst>
      <p:ext uri="{BB962C8B-B14F-4D97-AF65-F5344CB8AC3E}">
        <p14:creationId xmlns:p14="http://schemas.microsoft.com/office/powerpoint/2010/main" val="20951059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10"/>
          </p:nvPr>
        </p:nvSpPr>
        <p:spPr/>
        <p:txBody>
          <a:bodyPr/>
          <a:lstStyle/>
          <a:p>
            <a:fld id="{1ACB1BAA-CC95-4731-AFCA-18BC3B1BB645}" type="datetime1">
              <a:rPr lang="en-CA" smtClean="0"/>
              <a:t>22/03/2016</a:t>
            </a:fld>
            <a:endParaRPr lang="en-CA" dirty="0"/>
          </a:p>
        </p:txBody>
      </p:sp>
      <p:sp>
        <p:nvSpPr>
          <p:cNvPr id="5" name="Footer Placeholder 4"/>
          <p:cNvSpPr>
            <a:spLocks noGrp="1"/>
          </p:cNvSpPr>
          <p:nvPr>
            <p:ph type="ftr" sz="quarter" idx="11"/>
          </p:nvPr>
        </p:nvSpPr>
        <p:spPr/>
        <p:txBody>
          <a:bodyPr/>
          <a:lstStyle/>
          <a:p>
            <a:r>
              <a:rPr lang="en-CA" smtClean="0"/>
              <a:t>Citations - Part 6 - Footnotes and Endnotes - March 20166</a:t>
            </a:r>
            <a:endParaRPr lang="en-CA" dirty="0"/>
          </a:p>
        </p:txBody>
      </p:sp>
      <p:sp>
        <p:nvSpPr>
          <p:cNvPr id="6" name="Slide Number Placeholder 5"/>
          <p:cNvSpPr>
            <a:spLocks noGrp="1"/>
          </p:cNvSpPr>
          <p:nvPr>
            <p:ph type="sldNum" sz="quarter" idx="12"/>
          </p:nvPr>
        </p:nvSpPr>
        <p:spPr/>
        <p:txBody>
          <a:bodyPr/>
          <a:lstStyle/>
          <a:p>
            <a:fld id="{BB53CE37-3A70-437E-B626-687899E956FF}" type="slidenum">
              <a:rPr lang="en-CA" smtClean="0"/>
              <a:t>‹#›</a:t>
            </a:fld>
            <a:endParaRPr lang="en-CA" dirty="0"/>
          </a:p>
        </p:txBody>
      </p:sp>
    </p:spTree>
    <p:extLst>
      <p:ext uri="{BB962C8B-B14F-4D97-AF65-F5344CB8AC3E}">
        <p14:creationId xmlns:p14="http://schemas.microsoft.com/office/powerpoint/2010/main" val="40818144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CA"/>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10"/>
          </p:nvPr>
        </p:nvSpPr>
        <p:spPr/>
        <p:txBody>
          <a:bodyPr/>
          <a:lstStyle/>
          <a:p>
            <a:fld id="{3CEE3ED2-FC75-4018-BB74-5B9BE074C071}" type="datetime1">
              <a:rPr lang="en-CA" smtClean="0"/>
              <a:t>22/03/2016</a:t>
            </a:fld>
            <a:endParaRPr lang="en-CA" dirty="0"/>
          </a:p>
        </p:txBody>
      </p:sp>
      <p:sp>
        <p:nvSpPr>
          <p:cNvPr id="5" name="Footer Placeholder 4"/>
          <p:cNvSpPr>
            <a:spLocks noGrp="1"/>
          </p:cNvSpPr>
          <p:nvPr>
            <p:ph type="ftr" sz="quarter" idx="11"/>
          </p:nvPr>
        </p:nvSpPr>
        <p:spPr/>
        <p:txBody>
          <a:bodyPr/>
          <a:lstStyle/>
          <a:p>
            <a:r>
              <a:rPr lang="en-CA" smtClean="0"/>
              <a:t>Citations - Part 6 - Footnotes and Endnotes - March 20166</a:t>
            </a:r>
            <a:endParaRPr lang="en-CA" dirty="0"/>
          </a:p>
        </p:txBody>
      </p:sp>
      <p:sp>
        <p:nvSpPr>
          <p:cNvPr id="6" name="Slide Number Placeholder 5"/>
          <p:cNvSpPr>
            <a:spLocks noGrp="1"/>
          </p:cNvSpPr>
          <p:nvPr>
            <p:ph type="sldNum" sz="quarter" idx="12"/>
          </p:nvPr>
        </p:nvSpPr>
        <p:spPr/>
        <p:txBody>
          <a:bodyPr/>
          <a:lstStyle/>
          <a:p>
            <a:fld id="{BB53CE37-3A70-437E-B626-687899E956FF}" type="slidenum">
              <a:rPr lang="en-CA" smtClean="0"/>
              <a:t>‹#›</a:t>
            </a:fld>
            <a:endParaRPr lang="en-CA" dirty="0"/>
          </a:p>
        </p:txBody>
      </p:sp>
    </p:spTree>
    <p:extLst>
      <p:ext uri="{BB962C8B-B14F-4D97-AF65-F5344CB8AC3E}">
        <p14:creationId xmlns:p14="http://schemas.microsoft.com/office/powerpoint/2010/main" val="245399839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10"/>
          </p:nvPr>
        </p:nvSpPr>
        <p:spPr/>
        <p:txBody>
          <a:bodyPr/>
          <a:lstStyle/>
          <a:p>
            <a:fld id="{C05FE463-F091-4D7C-B606-41FD15E65B0D}" type="datetime1">
              <a:rPr lang="en-CA" smtClean="0"/>
              <a:t>22/03/2016</a:t>
            </a:fld>
            <a:endParaRPr lang="en-CA" dirty="0"/>
          </a:p>
        </p:txBody>
      </p:sp>
      <p:sp>
        <p:nvSpPr>
          <p:cNvPr id="5" name="Footer Placeholder 4"/>
          <p:cNvSpPr>
            <a:spLocks noGrp="1"/>
          </p:cNvSpPr>
          <p:nvPr>
            <p:ph type="ftr" sz="quarter" idx="11"/>
          </p:nvPr>
        </p:nvSpPr>
        <p:spPr/>
        <p:txBody>
          <a:bodyPr/>
          <a:lstStyle/>
          <a:p>
            <a:r>
              <a:rPr lang="en-CA" smtClean="0"/>
              <a:t>Citations - Part 6 - Footnotes and Endnotes - March 20166</a:t>
            </a:r>
            <a:endParaRPr lang="en-CA" dirty="0"/>
          </a:p>
        </p:txBody>
      </p:sp>
      <p:sp>
        <p:nvSpPr>
          <p:cNvPr id="6" name="Slide Number Placeholder 5"/>
          <p:cNvSpPr>
            <a:spLocks noGrp="1"/>
          </p:cNvSpPr>
          <p:nvPr>
            <p:ph type="sldNum" sz="quarter" idx="12"/>
          </p:nvPr>
        </p:nvSpPr>
        <p:spPr/>
        <p:txBody>
          <a:bodyPr/>
          <a:lstStyle/>
          <a:p>
            <a:fld id="{BB53CE37-3A70-437E-B626-687899E956FF}" type="slidenum">
              <a:rPr lang="en-CA" smtClean="0"/>
              <a:t>‹#›</a:t>
            </a:fld>
            <a:endParaRPr lang="en-CA" dirty="0"/>
          </a:p>
        </p:txBody>
      </p:sp>
    </p:spTree>
    <p:extLst>
      <p:ext uri="{BB962C8B-B14F-4D97-AF65-F5344CB8AC3E}">
        <p14:creationId xmlns:p14="http://schemas.microsoft.com/office/powerpoint/2010/main" val="14979264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CA"/>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3C84C61-908E-4A8D-80E9-BB906378D54B}" type="datetime1">
              <a:rPr lang="en-CA" smtClean="0"/>
              <a:t>22/03/2016</a:t>
            </a:fld>
            <a:endParaRPr lang="en-CA" dirty="0"/>
          </a:p>
        </p:txBody>
      </p:sp>
      <p:sp>
        <p:nvSpPr>
          <p:cNvPr id="5" name="Footer Placeholder 4"/>
          <p:cNvSpPr>
            <a:spLocks noGrp="1"/>
          </p:cNvSpPr>
          <p:nvPr>
            <p:ph type="ftr" sz="quarter" idx="11"/>
          </p:nvPr>
        </p:nvSpPr>
        <p:spPr/>
        <p:txBody>
          <a:bodyPr/>
          <a:lstStyle/>
          <a:p>
            <a:r>
              <a:rPr lang="en-CA" smtClean="0"/>
              <a:t>Citations - Part 6 - Footnotes and Endnotes - March 20166</a:t>
            </a:r>
            <a:endParaRPr lang="en-CA" dirty="0"/>
          </a:p>
        </p:txBody>
      </p:sp>
      <p:sp>
        <p:nvSpPr>
          <p:cNvPr id="6" name="Slide Number Placeholder 5"/>
          <p:cNvSpPr>
            <a:spLocks noGrp="1"/>
          </p:cNvSpPr>
          <p:nvPr>
            <p:ph type="sldNum" sz="quarter" idx="12"/>
          </p:nvPr>
        </p:nvSpPr>
        <p:spPr/>
        <p:txBody>
          <a:bodyPr/>
          <a:lstStyle/>
          <a:p>
            <a:fld id="{BB53CE37-3A70-437E-B626-687899E956FF}" type="slidenum">
              <a:rPr lang="en-CA" smtClean="0"/>
              <a:t>‹#›</a:t>
            </a:fld>
            <a:endParaRPr lang="en-CA" dirty="0"/>
          </a:p>
        </p:txBody>
      </p:sp>
    </p:spTree>
    <p:extLst>
      <p:ext uri="{BB962C8B-B14F-4D97-AF65-F5344CB8AC3E}">
        <p14:creationId xmlns:p14="http://schemas.microsoft.com/office/powerpoint/2010/main" val="8471571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5" name="Date Placeholder 4"/>
          <p:cNvSpPr>
            <a:spLocks noGrp="1"/>
          </p:cNvSpPr>
          <p:nvPr>
            <p:ph type="dt" sz="half" idx="10"/>
          </p:nvPr>
        </p:nvSpPr>
        <p:spPr/>
        <p:txBody>
          <a:bodyPr/>
          <a:lstStyle/>
          <a:p>
            <a:fld id="{80EFC5B0-4568-4E0D-93BB-19429A382F0D}" type="datetime1">
              <a:rPr lang="en-CA" smtClean="0"/>
              <a:t>22/03/2016</a:t>
            </a:fld>
            <a:endParaRPr lang="en-CA" dirty="0"/>
          </a:p>
        </p:txBody>
      </p:sp>
      <p:sp>
        <p:nvSpPr>
          <p:cNvPr id="6" name="Footer Placeholder 5"/>
          <p:cNvSpPr>
            <a:spLocks noGrp="1"/>
          </p:cNvSpPr>
          <p:nvPr>
            <p:ph type="ftr" sz="quarter" idx="11"/>
          </p:nvPr>
        </p:nvSpPr>
        <p:spPr/>
        <p:txBody>
          <a:bodyPr/>
          <a:lstStyle/>
          <a:p>
            <a:r>
              <a:rPr lang="en-CA" smtClean="0"/>
              <a:t>Citations - Part 6 - Footnotes and Endnotes - March 20166</a:t>
            </a:r>
            <a:endParaRPr lang="en-CA" dirty="0"/>
          </a:p>
        </p:txBody>
      </p:sp>
      <p:sp>
        <p:nvSpPr>
          <p:cNvPr id="7" name="Slide Number Placeholder 6"/>
          <p:cNvSpPr>
            <a:spLocks noGrp="1"/>
          </p:cNvSpPr>
          <p:nvPr>
            <p:ph type="sldNum" sz="quarter" idx="12"/>
          </p:nvPr>
        </p:nvSpPr>
        <p:spPr/>
        <p:txBody>
          <a:bodyPr/>
          <a:lstStyle/>
          <a:p>
            <a:fld id="{BB53CE37-3A70-437E-B626-687899E956FF}" type="slidenum">
              <a:rPr lang="en-CA" smtClean="0"/>
              <a:t>‹#›</a:t>
            </a:fld>
            <a:endParaRPr lang="en-CA" dirty="0"/>
          </a:p>
        </p:txBody>
      </p:sp>
    </p:spTree>
    <p:extLst>
      <p:ext uri="{BB962C8B-B14F-4D97-AF65-F5344CB8AC3E}">
        <p14:creationId xmlns:p14="http://schemas.microsoft.com/office/powerpoint/2010/main" val="137908898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CA"/>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7" name="Date Placeholder 6"/>
          <p:cNvSpPr>
            <a:spLocks noGrp="1"/>
          </p:cNvSpPr>
          <p:nvPr>
            <p:ph type="dt" sz="half" idx="10"/>
          </p:nvPr>
        </p:nvSpPr>
        <p:spPr/>
        <p:txBody>
          <a:bodyPr/>
          <a:lstStyle/>
          <a:p>
            <a:fld id="{8790A760-E461-4059-B921-6E92D9D62E67}" type="datetime1">
              <a:rPr lang="en-CA" smtClean="0"/>
              <a:t>22/03/2016</a:t>
            </a:fld>
            <a:endParaRPr lang="en-CA" dirty="0"/>
          </a:p>
        </p:txBody>
      </p:sp>
      <p:sp>
        <p:nvSpPr>
          <p:cNvPr id="8" name="Footer Placeholder 7"/>
          <p:cNvSpPr>
            <a:spLocks noGrp="1"/>
          </p:cNvSpPr>
          <p:nvPr>
            <p:ph type="ftr" sz="quarter" idx="11"/>
          </p:nvPr>
        </p:nvSpPr>
        <p:spPr/>
        <p:txBody>
          <a:bodyPr/>
          <a:lstStyle/>
          <a:p>
            <a:r>
              <a:rPr lang="en-CA" smtClean="0"/>
              <a:t>Citations - Part 6 - Footnotes and Endnotes - March 20166</a:t>
            </a:r>
            <a:endParaRPr lang="en-CA" dirty="0"/>
          </a:p>
        </p:txBody>
      </p:sp>
      <p:sp>
        <p:nvSpPr>
          <p:cNvPr id="9" name="Slide Number Placeholder 8"/>
          <p:cNvSpPr>
            <a:spLocks noGrp="1"/>
          </p:cNvSpPr>
          <p:nvPr>
            <p:ph type="sldNum" sz="quarter" idx="12"/>
          </p:nvPr>
        </p:nvSpPr>
        <p:spPr/>
        <p:txBody>
          <a:bodyPr/>
          <a:lstStyle/>
          <a:p>
            <a:fld id="{BB53CE37-3A70-437E-B626-687899E956FF}" type="slidenum">
              <a:rPr lang="en-CA" smtClean="0"/>
              <a:t>‹#›</a:t>
            </a:fld>
            <a:endParaRPr lang="en-CA" dirty="0"/>
          </a:p>
        </p:txBody>
      </p:sp>
    </p:spTree>
    <p:extLst>
      <p:ext uri="{BB962C8B-B14F-4D97-AF65-F5344CB8AC3E}">
        <p14:creationId xmlns:p14="http://schemas.microsoft.com/office/powerpoint/2010/main" val="211378315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Date Placeholder 2"/>
          <p:cNvSpPr>
            <a:spLocks noGrp="1"/>
          </p:cNvSpPr>
          <p:nvPr>
            <p:ph type="dt" sz="half" idx="10"/>
          </p:nvPr>
        </p:nvSpPr>
        <p:spPr/>
        <p:txBody>
          <a:bodyPr/>
          <a:lstStyle/>
          <a:p>
            <a:fld id="{6B2EE1F4-3C7D-4CFA-B37C-208C43781694}" type="datetime1">
              <a:rPr lang="en-CA" smtClean="0"/>
              <a:t>22/03/2016</a:t>
            </a:fld>
            <a:endParaRPr lang="en-CA" dirty="0"/>
          </a:p>
        </p:txBody>
      </p:sp>
      <p:sp>
        <p:nvSpPr>
          <p:cNvPr id="4" name="Footer Placeholder 3"/>
          <p:cNvSpPr>
            <a:spLocks noGrp="1"/>
          </p:cNvSpPr>
          <p:nvPr>
            <p:ph type="ftr" sz="quarter" idx="11"/>
          </p:nvPr>
        </p:nvSpPr>
        <p:spPr/>
        <p:txBody>
          <a:bodyPr/>
          <a:lstStyle/>
          <a:p>
            <a:r>
              <a:rPr lang="en-CA" smtClean="0"/>
              <a:t>Citations - Part 6 - Footnotes and Endnotes - March 20166</a:t>
            </a:r>
            <a:endParaRPr lang="en-CA" dirty="0"/>
          </a:p>
        </p:txBody>
      </p:sp>
      <p:sp>
        <p:nvSpPr>
          <p:cNvPr id="5" name="Slide Number Placeholder 4"/>
          <p:cNvSpPr>
            <a:spLocks noGrp="1"/>
          </p:cNvSpPr>
          <p:nvPr>
            <p:ph type="sldNum" sz="quarter" idx="12"/>
          </p:nvPr>
        </p:nvSpPr>
        <p:spPr/>
        <p:txBody>
          <a:bodyPr/>
          <a:lstStyle/>
          <a:p>
            <a:fld id="{BB53CE37-3A70-437E-B626-687899E956FF}" type="slidenum">
              <a:rPr lang="en-CA" smtClean="0"/>
              <a:t>‹#›</a:t>
            </a:fld>
            <a:endParaRPr lang="en-CA" dirty="0"/>
          </a:p>
        </p:txBody>
      </p:sp>
    </p:spTree>
    <p:extLst>
      <p:ext uri="{BB962C8B-B14F-4D97-AF65-F5344CB8AC3E}">
        <p14:creationId xmlns:p14="http://schemas.microsoft.com/office/powerpoint/2010/main" val="359932389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9526626-D7D7-434D-9B88-D484B2DCD3C6}" type="datetime1">
              <a:rPr lang="en-CA" smtClean="0"/>
              <a:t>22/03/2016</a:t>
            </a:fld>
            <a:endParaRPr lang="en-CA" dirty="0"/>
          </a:p>
        </p:txBody>
      </p:sp>
      <p:sp>
        <p:nvSpPr>
          <p:cNvPr id="3" name="Footer Placeholder 2"/>
          <p:cNvSpPr>
            <a:spLocks noGrp="1"/>
          </p:cNvSpPr>
          <p:nvPr>
            <p:ph type="ftr" sz="quarter" idx="11"/>
          </p:nvPr>
        </p:nvSpPr>
        <p:spPr/>
        <p:txBody>
          <a:bodyPr/>
          <a:lstStyle/>
          <a:p>
            <a:r>
              <a:rPr lang="en-CA" smtClean="0"/>
              <a:t>Citations - Part 6 - Footnotes and Endnotes - March 20166</a:t>
            </a:r>
            <a:endParaRPr lang="en-CA" dirty="0"/>
          </a:p>
        </p:txBody>
      </p:sp>
      <p:sp>
        <p:nvSpPr>
          <p:cNvPr id="4" name="Slide Number Placeholder 3"/>
          <p:cNvSpPr>
            <a:spLocks noGrp="1"/>
          </p:cNvSpPr>
          <p:nvPr>
            <p:ph type="sldNum" sz="quarter" idx="12"/>
          </p:nvPr>
        </p:nvSpPr>
        <p:spPr/>
        <p:txBody>
          <a:bodyPr/>
          <a:lstStyle/>
          <a:p>
            <a:fld id="{BB53CE37-3A70-437E-B626-687899E956FF}" type="slidenum">
              <a:rPr lang="en-CA" smtClean="0"/>
              <a:t>‹#›</a:t>
            </a:fld>
            <a:endParaRPr lang="en-CA" dirty="0"/>
          </a:p>
        </p:txBody>
      </p:sp>
    </p:spTree>
    <p:extLst>
      <p:ext uri="{BB962C8B-B14F-4D97-AF65-F5344CB8AC3E}">
        <p14:creationId xmlns:p14="http://schemas.microsoft.com/office/powerpoint/2010/main" val="2122530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CA"/>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0F6B77-B628-4ED7-80BE-4DE21F098683}" type="datetime1">
              <a:rPr lang="en-CA" smtClean="0"/>
              <a:t>22/03/2016</a:t>
            </a:fld>
            <a:endParaRPr lang="en-CA" dirty="0"/>
          </a:p>
        </p:txBody>
      </p:sp>
      <p:sp>
        <p:nvSpPr>
          <p:cNvPr id="6" name="Footer Placeholder 5"/>
          <p:cNvSpPr>
            <a:spLocks noGrp="1"/>
          </p:cNvSpPr>
          <p:nvPr>
            <p:ph type="ftr" sz="quarter" idx="11"/>
          </p:nvPr>
        </p:nvSpPr>
        <p:spPr/>
        <p:txBody>
          <a:bodyPr/>
          <a:lstStyle/>
          <a:p>
            <a:r>
              <a:rPr lang="en-CA" smtClean="0"/>
              <a:t>Citations - Part 6 - Footnotes and Endnotes - March 20166</a:t>
            </a:r>
            <a:endParaRPr lang="en-CA" dirty="0"/>
          </a:p>
        </p:txBody>
      </p:sp>
      <p:sp>
        <p:nvSpPr>
          <p:cNvPr id="7" name="Slide Number Placeholder 6"/>
          <p:cNvSpPr>
            <a:spLocks noGrp="1"/>
          </p:cNvSpPr>
          <p:nvPr>
            <p:ph type="sldNum" sz="quarter" idx="12"/>
          </p:nvPr>
        </p:nvSpPr>
        <p:spPr/>
        <p:txBody>
          <a:bodyPr/>
          <a:lstStyle/>
          <a:p>
            <a:fld id="{BB53CE37-3A70-437E-B626-687899E956FF}" type="slidenum">
              <a:rPr lang="en-CA" smtClean="0"/>
              <a:t>‹#›</a:t>
            </a:fld>
            <a:endParaRPr lang="en-CA" dirty="0"/>
          </a:p>
        </p:txBody>
      </p:sp>
    </p:spTree>
    <p:extLst>
      <p:ext uri="{BB962C8B-B14F-4D97-AF65-F5344CB8AC3E}">
        <p14:creationId xmlns:p14="http://schemas.microsoft.com/office/powerpoint/2010/main" val="219531429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CA"/>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CA"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61CBAF1-F220-4D53-8CF3-FF31D0410BA8}" type="datetime1">
              <a:rPr lang="en-CA" smtClean="0"/>
              <a:t>22/03/2016</a:t>
            </a:fld>
            <a:endParaRPr lang="en-CA" dirty="0"/>
          </a:p>
        </p:txBody>
      </p:sp>
      <p:sp>
        <p:nvSpPr>
          <p:cNvPr id="6" name="Footer Placeholder 5"/>
          <p:cNvSpPr>
            <a:spLocks noGrp="1"/>
          </p:cNvSpPr>
          <p:nvPr>
            <p:ph type="ftr" sz="quarter" idx="11"/>
          </p:nvPr>
        </p:nvSpPr>
        <p:spPr/>
        <p:txBody>
          <a:bodyPr/>
          <a:lstStyle/>
          <a:p>
            <a:r>
              <a:rPr lang="en-CA" smtClean="0"/>
              <a:t>Citations - Part 6 - Footnotes and Endnotes - March 20166</a:t>
            </a:r>
            <a:endParaRPr lang="en-CA" dirty="0"/>
          </a:p>
        </p:txBody>
      </p:sp>
      <p:sp>
        <p:nvSpPr>
          <p:cNvPr id="7" name="Slide Number Placeholder 6"/>
          <p:cNvSpPr>
            <a:spLocks noGrp="1"/>
          </p:cNvSpPr>
          <p:nvPr>
            <p:ph type="sldNum" sz="quarter" idx="12"/>
          </p:nvPr>
        </p:nvSpPr>
        <p:spPr/>
        <p:txBody>
          <a:bodyPr/>
          <a:lstStyle/>
          <a:p>
            <a:fld id="{BB53CE37-3A70-437E-B626-687899E956FF}" type="slidenum">
              <a:rPr lang="en-CA" smtClean="0"/>
              <a:t>‹#›</a:t>
            </a:fld>
            <a:endParaRPr lang="en-CA" dirty="0"/>
          </a:p>
        </p:txBody>
      </p:sp>
    </p:spTree>
    <p:extLst>
      <p:ext uri="{BB962C8B-B14F-4D97-AF65-F5344CB8AC3E}">
        <p14:creationId xmlns:p14="http://schemas.microsoft.com/office/powerpoint/2010/main" val="305768138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CA"/>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05DA9C1-0F89-42D1-9DC6-0488C57A7DDA}" type="datetime1">
              <a:rPr lang="en-CA" smtClean="0"/>
              <a:t>22/03/2016</a:t>
            </a:fld>
            <a:endParaRPr lang="en-CA"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CA" smtClean="0"/>
              <a:t>Citations - Part 6 - Footnotes and Endnotes - March 20166</a:t>
            </a:r>
            <a:endParaRPr lang="en-CA"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B53CE37-3A70-437E-B626-687899E956FF}" type="slidenum">
              <a:rPr lang="en-CA" smtClean="0"/>
              <a:t>‹#›</a:t>
            </a:fld>
            <a:endParaRPr lang="en-CA" dirty="0"/>
          </a:p>
        </p:txBody>
      </p:sp>
    </p:spTree>
    <p:extLst>
      <p:ext uri="{BB962C8B-B14F-4D97-AF65-F5344CB8AC3E}">
        <p14:creationId xmlns:p14="http://schemas.microsoft.com/office/powerpoint/2010/main" val="117318335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hyperlink" Target="http://www.quia.com/pages/cpocock/page68" TargetMode="Externa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hyperlink" Target="http://owl.english.purdue.edu/owl/resource/747/02/" TargetMode="Externa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51520" y="404664"/>
            <a:ext cx="8496944" cy="3960440"/>
          </a:xfrm>
        </p:spPr>
        <p:txBody>
          <a:bodyPr>
            <a:normAutofit/>
          </a:bodyPr>
          <a:lstStyle/>
          <a:p>
            <a:r>
              <a:rPr lang="en-CA" sz="3600" b="1" i="1" u="sng" spc="770" dirty="0">
                <a:solidFill>
                  <a:srgbClr val="FF0000"/>
                </a:solidFill>
                <a:latin typeface="Goudy Stout" panose="0202090407030B020401" pitchFamily="18" charset="0"/>
              </a:rPr>
              <a:t>Part </a:t>
            </a:r>
            <a:r>
              <a:rPr lang="en-CA" sz="3600" b="1" i="1" u="sng" spc="770" dirty="0" smtClean="0">
                <a:solidFill>
                  <a:srgbClr val="FF0000"/>
                </a:solidFill>
                <a:latin typeface="Goudy Stout" panose="0202090407030B020401" pitchFamily="18" charset="0"/>
              </a:rPr>
              <a:t>SIX</a:t>
            </a:r>
            <a:r>
              <a:rPr lang="en-CA" sz="1600" b="1" i="1" u="sng" spc="770" dirty="0">
                <a:solidFill>
                  <a:srgbClr val="FF0000"/>
                </a:solidFill>
                <a:latin typeface="Goudy Stout" panose="0202090407030B020401" pitchFamily="18" charset="0"/>
              </a:rPr>
              <a:t/>
            </a:r>
            <a:br>
              <a:rPr lang="en-CA" sz="1600" b="1" i="1" u="sng" spc="770" dirty="0">
                <a:solidFill>
                  <a:srgbClr val="FF0000"/>
                </a:solidFill>
                <a:latin typeface="Goudy Stout" panose="0202090407030B020401" pitchFamily="18" charset="0"/>
              </a:rPr>
            </a:br>
            <a:r>
              <a:rPr lang="en-CA" dirty="0">
                <a:solidFill>
                  <a:srgbClr val="FF0000"/>
                </a:solidFill>
              </a:rPr>
              <a:t/>
            </a:r>
            <a:br>
              <a:rPr lang="en-CA" dirty="0">
                <a:solidFill>
                  <a:srgbClr val="FF0000"/>
                </a:solidFill>
              </a:rPr>
            </a:br>
            <a:r>
              <a:rPr lang="en-CA" dirty="0">
                <a:solidFill>
                  <a:srgbClr val="FF0000"/>
                </a:solidFill>
              </a:rPr>
              <a:t>THE WRITING </a:t>
            </a:r>
            <a:r>
              <a:rPr lang="en-CA" dirty="0" smtClean="0">
                <a:solidFill>
                  <a:srgbClr val="FF0000"/>
                </a:solidFill>
              </a:rPr>
              <a:t>PROCESS</a:t>
            </a:r>
            <a:br>
              <a:rPr lang="en-CA" dirty="0" smtClean="0">
                <a:solidFill>
                  <a:srgbClr val="FF0000"/>
                </a:solidFill>
              </a:rPr>
            </a:br>
            <a:r>
              <a:rPr lang="en-CA" dirty="0">
                <a:solidFill>
                  <a:srgbClr val="FF0000"/>
                </a:solidFill>
              </a:rPr>
              <a:t/>
            </a:r>
            <a:br>
              <a:rPr lang="en-CA" dirty="0">
                <a:solidFill>
                  <a:srgbClr val="FF0000"/>
                </a:solidFill>
              </a:rPr>
            </a:br>
            <a:r>
              <a:rPr lang="en-CA" dirty="0" smtClean="0">
                <a:solidFill>
                  <a:srgbClr val="FF0000"/>
                </a:solidFill>
              </a:rPr>
              <a:t>References and Citations </a:t>
            </a:r>
            <a:endParaRPr lang="en-CA" sz="3600" dirty="0"/>
          </a:p>
        </p:txBody>
      </p:sp>
      <p:sp>
        <p:nvSpPr>
          <p:cNvPr id="3" name="Subtitle 2"/>
          <p:cNvSpPr>
            <a:spLocks noGrp="1"/>
          </p:cNvSpPr>
          <p:nvPr>
            <p:ph type="subTitle" idx="1"/>
          </p:nvPr>
        </p:nvSpPr>
        <p:spPr>
          <a:xfrm>
            <a:off x="1115616" y="4221088"/>
            <a:ext cx="6840760" cy="1921768"/>
          </a:xfrm>
        </p:spPr>
        <p:txBody>
          <a:bodyPr>
            <a:normAutofit/>
          </a:bodyPr>
          <a:lstStyle/>
          <a:p>
            <a:endParaRPr lang="en-CA" dirty="0" smtClean="0">
              <a:solidFill>
                <a:schemeClr val="tx1"/>
              </a:solidFill>
            </a:endParaRPr>
          </a:p>
          <a:p>
            <a:r>
              <a:rPr lang="en-CA" b="1" i="1" dirty="0" smtClean="0">
                <a:solidFill>
                  <a:srgbClr val="FF0000"/>
                </a:solidFill>
              </a:rPr>
              <a:t>FOOTNOTES or ENDNOTES or</a:t>
            </a:r>
          </a:p>
          <a:p>
            <a:r>
              <a:rPr lang="en-CA" b="1" i="1" dirty="0" smtClean="0">
                <a:solidFill>
                  <a:srgbClr val="FF0000"/>
                </a:solidFill>
              </a:rPr>
              <a:t>IN-TEXT CITATIONS</a:t>
            </a:r>
          </a:p>
        </p:txBody>
      </p:sp>
      <p:sp>
        <p:nvSpPr>
          <p:cNvPr id="4" name="Slide Number Placeholder 3"/>
          <p:cNvSpPr>
            <a:spLocks noGrp="1"/>
          </p:cNvSpPr>
          <p:nvPr>
            <p:ph type="sldNum" sz="quarter" idx="12"/>
          </p:nvPr>
        </p:nvSpPr>
        <p:spPr/>
        <p:txBody>
          <a:bodyPr/>
          <a:lstStyle/>
          <a:p>
            <a:fld id="{BB53CE37-3A70-437E-B626-687899E956FF}" type="slidenum">
              <a:rPr lang="en-CA" smtClean="0"/>
              <a:t>1</a:t>
            </a:fld>
            <a:endParaRPr lang="en-CA" dirty="0"/>
          </a:p>
        </p:txBody>
      </p:sp>
      <p:sp>
        <p:nvSpPr>
          <p:cNvPr id="5" name="Footer Placeholder 4"/>
          <p:cNvSpPr>
            <a:spLocks noGrp="1"/>
          </p:cNvSpPr>
          <p:nvPr>
            <p:ph type="ftr" sz="quarter" idx="11"/>
          </p:nvPr>
        </p:nvSpPr>
        <p:spPr/>
        <p:txBody>
          <a:bodyPr/>
          <a:lstStyle/>
          <a:p>
            <a:r>
              <a:rPr lang="en-CA" smtClean="0"/>
              <a:t>Citations - Part 6 - Footnotes and Endnotes - March 20166</a:t>
            </a:r>
            <a:endParaRPr lang="en-CA" dirty="0"/>
          </a:p>
        </p:txBody>
      </p:sp>
    </p:spTree>
    <p:extLst>
      <p:ext uri="{BB962C8B-B14F-4D97-AF65-F5344CB8AC3E}">
        <p14:creationId xmlns:p14="http://schemas.microsoft.com/office/powerpoint/2010/main" val="237980999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Adding an </a:t>
            </a:r>
            <a:r>
              <a:rPr lang="en-CA" dirty="0" smtClean="0"/>
              <a:t>Footnote</a:t>
            </a:r>
            <a:endParaRPr lang="en-CA" dirty="0"/>
          </a:p>
        </p:txBody>
      </p:sp>
      <p:sp>
        <p:nvSpPr>
          <p:cNvPr id="3" name="Content Placeholder 2"/>
          <p:cNvSpPr>
            <a:spLocks noGrp="1"/>
          </p:cNvSpPr>
          <p:nvPr>
            <p:ph idx="1"/>
          </p:nvPr>
        </p:nvSpPr>
        <p:spPr/>
        <p:txBody>
          <a:bodyPr/>
          <a:lstStyle/>
          <a:p>
            <a:r>
              <a:rPr lang="en-CA" dirty="0" smtClean="0"/>
              <a:t>On your Word page, click on References </a:t>
            </a:r>
          </a:p>
          <a:p>
            <a:pPr marL="0" indent="0">
              <a:buNone/>
            </a:pPr>
            <a:endParaRPr lang="en-CA" dirty="0"/>
          </a:p>
        </p:txBody>
      </p:sp>
      <p:sp>
        <p:nvSpPr>
          <p:cNvPr id="4" name="Slide Number Placeholder 3"/>
          <p:cNvSpPr>
            <a:spLocks noGrp="1"/>
          </p:cNvSpPr>
          <p:nvPr>
            <p:ph type="sldNum" sz="quarter" idx="12"/>
          </p:nvPr>
        </p:nvSpPr>
        <p:spPr/>
        <p:txBody>
          <a:bodyPr/>
          <a:lstStyle/>
          <a:p>
            <a:fld id="{BB53CE37-3A70-437E-B626-687899E956FF}" type="slidenum">
              <a:rPr lang="en-CA" smtClean="0">
                <a:solidFill>
                  <a:prstClr val="black">
                    <a:tint val="75000"/>
                  </a:prstClr>
                </a:solidFill>
              </a:rPr>
              <a:pPr/>
              <a:t>10</a:t>
            </a:fld>
            <a:endParaRPr lang="en-CA" dirty="0">
              <a:solidFill>
                <a:prstClr val="black">
                  <a:tint val="75000"/>
                </a:prstClr>
              </a:solidFill>
            </a:endParaRPr>
          </a:p>
        </p:txBody>
      </p:sp>
      <p:pic>
        <p:nvPicPr>
          <p:cNvPr id="5" name="Picture 4"/>
          <p:cNvPicPr/>
          <p:nvPr/>
        </p:nvPicPr>
        <p:blipFill rotWithShape="1">
          <a:blip r:embed="rId2"/>
          <a:srcRect l="2198" t="3516" r="34725" b="62687"/>
          <a:stretch/>
        </p:blipFill>
        <p:spPr bwMode="auto">
          <a:xfrm>
            <a:off x="520476" y="2420888"/>
            <a:ext cx="8100392" cy="3528392"/>
          </a:xfrm>
          <a:prstGeom prst="rect">
            <a:avLst/>
          </a:prstGeom>
          <a:ln>
            <a:noFill/>
          </a:ln>
          <a:extLst>
            <a:ext uri="{53640926-AAD7-44D8-BBD7-CCE9431645EC}">
              <a14:shadowObscured xmlns:a14="http://schemas.microsoft.com/office/drawing/2010/main"/>
            </a:ext>
          </a:extLst>
        </p:spPr>
      </p:pic>
      <p:cxnSp>
        <p:nvCxnSpPr>
          <p:cNvPr id="7" name="Straight Arrow Connector 6"/>
          <p:cNvCxnSpPr/>
          <p:nvPr/>
        </p:nvCxnSpPr>
        <p:spPr>
          <a:xfrm>
            <a:off x="2512132" y="2209912"/>
            <a:ext cx="1224136" cy="720080"/>
          </a:xfrm>
          <a:prstGeom prst="straightConnector1">
            <a:avLst/>
          </a:prstGeom>
          <a:ln w="76200">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6" name="Footer Placeholder 5"/>
          <p:cNvSpPr>
            <a:spLocks noGrp="1"/>
          </p:cNvSpPr>
          <p:nvPr>
            <p:ph type="ftr" sz="quarter" idx="11"/>
          </p:nvPr>
        </p:nvSpPr>
        <p:spPr/>
        <p:txBody>
          <a:bodyPr/>
          <a:lstStyle/>
          <a:p>
            <a:r>
              <a:rPr lang="en-CA" smtClean="0"/>
              <a:t>Citations - Part 6 - Footnotes and Endnotes - March 20166</a:t>
            </a:r>
            <a:endParaRPr lang="en-CA" dirty="0"/>
          </a:p>
        </p:txBody>
      </p:sp>
    </p:spTree>
    <p:extLst>
      <p:ext uri="{BB962C8B-B14F-4D97-AF65-F5344CB8AC3E}">
        <p14:creationId xmlns:p14="http://schemas.microsoft.com/office/powerpoint/2010/main" val="148621359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CA" dirty="0" smtClean="0"/>
              <a:t>Adding an Endnote</a:t>
            </a:r>
            <a:endParaRPr lang="en-CA" dirty="0"/>
          </a:p>
        </p:txBody>
      </p:sp>
      <p:sp>
        <p:nvSpPr>
          <p:cNvPr id="7" name="Content Placeholder 6"/>
          <p:cNvSpPr>
            <a:spLocks noGrp="1"/>
          </p:cNvSpPr>
          <p:nvPr>
            <p:ph idx="1"/>
          </p:nvPr>
        </p:nvSpPr>
        <p:spPr/>
        <p:txBody>
          <a:bodyPr/>
          <a:lstStyle/>
          <a:p>
            <a:r>
              <a:rPr lang="en-CA" dirty="0" smtClean="0"/>
              <a:t>After you click on References, you will get a screen that looks like this</a:t>
            </a:r>
          </a:p>
          <a:p>
            <a:pPr marL="0" indent="0">
              <a:buNone/>
            </a:pPr>
            <a:endParaRPr lang="en-CA" dirty="0"/>
          </a:p>
        </p:txBody>
      </p:sp>
      <p:sp>
        <p:nvSpPr>
          <p:cNvPr id="5" name="Slide Number Placeholder 4"/>
          <p:cNvSpPr>
            <a:spLocks noGrp="1"/>
          </p:cNvSpPr>
          <p:nvPr>
            <p:ph type="sldNum" sz="quarter" idx="12"/>
          </p:nvPr>
        </p:nvSpPr>
        <p:spPr/>
        <p:txBody>
          <a:bodyPr/>
          <a:lstStyle/>
          <a:p>
            <a:fld id="{BB53CE37-3A70-437E-B626-687899E956FF}" type="slidenum">
              <a:rPr lang="en-CA" smtClean="0"/>
              <a:t>11</a:t>
            </a:fld>
            <a:endParaRPr lang="en-CA"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11560" y="2780928"/>
            <a:ext cx="7614406" cy="381884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cxnSp>
        <p:nvCxnSpPr>
          <p:cNvPr id="3" name="Straight Arrow Connector 2"/>
          <p:cNvCxnSpPr/>
          <p:nvPr/>
        </p:nvCxnSpPr>
        <p:spPr>
          <a:xfrm flipV="1">
            <a:off x="2699792" y="4509120"/>
            <a:ext cx="504056" cy="1296144"/>
          </a:xfrm>
          <a:prstGeom prst="straightConnector1">
            <a:avLst/>
          </a:prstGeom>
          <a:ln w="76200">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2" name="Footer Placeholder 1"/>
          <p:cNvSpPr>
            <a:spLocks noGrp="1"/>
          </p:cNvSpPr>
          <p:nvPr>
            <p:ph type="ftr" sz="quarter" idx="11"/>
          </p:nvPr>
        </p:nvSpPr>
        <p:spPr/>
        <p:txBody>
          <a:bodyPr/>
          <a:lstStyle/>
          <a:p>
            <a:r>
              <a:rPr lang="en-CA" smtClean="0"/>
              <a:t>Citations - Part 6 - Footnotes and Endnotes - March 20166</a:t>
            </a:r>
            <a:endParaRPr lang="en-CA" dirty="0"/>
          </a:p>
        </p:txBody>
      </p:sp>
    </p:spTree>
    <p:extLst>
      <p:ext uri="{BB962C8B-B14F-4D97-AF65-F5344CB8AC3E}">
        <p14:creationId xmlns:p14="http://schemas.microsoft.com/office/powerpoint/2010/main" val="265346818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06090"/>
          </a:xfrm>
        </p:spPr>
        <p:txBody>
          <a:bodyPr>
            <a:normAutofit fontScale="90000"/>
          </a:bodyPr>
          <a:lstStyle/>
          <a:p>
            <a:r>
              <a:rPr lang="en-CA" dirty="0" smtClean="0"/>
              <a:t>Adding an Endnote</a:t>
            </a:r>
            <a:endParaRPr lang="en-CA" dirty="0"/>
          </a:p>
        </p:txBody>
      </p:sp>
      <p:sp>
        <p:nvSpPr>
          <p:cNvPr id="3" name="Content Placeholder 2"/>
          <p:cNvSpPr>
            <a:spLocks noGrp="1"/>
          </p:cNvSpPr>
          <p:nvPr>
            <p:ph idx="1"/>
          </p:nvPr>
        </p:nvSpPr>
        <p:spPr>
          <a:xfrm>
            <a:off x="457200" y="980728"/>
            <a:ext cx="8229600" cy="5544616"/>
          </a:xfrm>
        </p:spPr>
        <p:txBody>
          <a:bodyPr/>
          <a:lstStyle/>
          <a:p>
            <a:r>
              <a:rPr lang="en-CA" dirty="0" smtClean="0"/>
              <a:t>Click on the arrow to the right of Footnotes and you will get a drop-down menu like this</a:t>
            </a:r>
          </a:p>
          <a:p>
            <a:pPr marL="0" indent="0">
              <a:buNone/>
            </a:pPr>
            <a:r>
              <a:rPr lang="en-CA" dirty="0" smtClean="0"/>
              <a:t> </a:t>
            </a:r>
            <a:endParaRPr lang="en-CA" dirty="0"/>
          </a:p>
        </p:txBody>
      </p:sp>
      <p:sp>
        <p:nvSpPr>
          <p:cNvPr id="4" name="Slide Number Placeholder 3"/>
          <p:cNvSpPr>
            <a:spLocks noGrp="1"/>
          </p:cNvSpPr>
          <p:nvPr>
            <p:ph type="sldNum" sz="quarter" idx="12"/>
          </p:nvPr>
        </p:nvSpPr>
        <p:spPr/>
        <p:txBody>
          <a:bodyPr/>
          <a:lstStyle/>
          <a:p>
            <a:fld id="{BB53CE37-3A70-437E-B626-687899E956FF}" type="slidenum">
              <a:rPr lang="en-CA" smtClean="0"/>
              <a:t>12</a:t>
            </a:fld>
            <a:endParaRPr lang="en-CA" dirty="0"/>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55576" y="2060848"/>
            <a:ext cx="7839265" cy="41764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Footer Placeholder 4"/>
          <p:cNvSpPr>
            <a:spLocks noGrp="1"/>
          </p:cNvSpPr>
          <p:nvPr>
            <p:ph type="ftr" sz="quarter" idx="11"/>
          </p:nvPr>
        </p:nvSpPr>
        <p:spPr/>
        <p:txBody>
          <a:bodyPr/>
          <a:lstStyle/>
          <a:p>
            <a:r>
              <a:rPr lang="en-CA" smtClean="0"/>
              <a:t>Citations - Part 6 - Footnotes and Endnotes - March 20166</a:t>
            </a:r>
            <a:endParaRPr lang="en-CA" dirty="0"/>
          </a:p>
        </p:txBody>
      </p:sp>
      <p:cxnSp>
        <p:nvCxnSpPr>
          <p:cNvPr id="7" name="Straight Arrow Connector 6"/>
          <p:cNvCxnSpPr/>
          <p:nvPr/>
        </p:nvCxnSpPr>
        <p:spPr>
          <a:xfrm flipV="1">
            <a:off x="2267744" y="3212976"/>
            <a:ext cx="856456" cy="504056"/>
          </a:xfrm>
          <a:prstGeom prst="straightConnector1">
            <a:avLst/>
          </a:prstGeom>
          <a:ln w="76200">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9" name="Straight Arrow Connector 8"/>
          <p:cNvCxnSpPr/>
          <p:nvPr/>
        </p:nvCxnSpPr>
        <p:spPr>
          <a:xfrm flipV="1">
            <a:off x="1907704" y="2852936"/>
            <a:ext cx="1216496" cy="1224136"/>
          </a:xfrm>
          <a:prstGeom prst="straightConnector1">
            <a:avLst/>
          </a:prstGeom>
          <a:ln w="76200">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12" name="Straight Arrow Connector 11"/>
          <p:cNvCxnSpPr/>
          <p:nvPr/>
        </p:nvCxnSpPr>
        <p:spPr>
          <a:xfrm flipV="1">
            <a:off x="2627784" y="4045057"/>
            <a:ext cx="1612540" cy="1400167"/>
          </a:xfrm>
          <a:prstGeom prst="straightConnector1">
            <a:avLst/>
          </a:prstGeom>
          <a:ln w="76200">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18" name="Straight Arrow Connector 17"/>
          <p:cNvCxnSpPr/>
          <p:nvPr/>
        </p:nvCxnSpPr>
        <p:spPr>
          <a:xfrm flipH="1">
            <a:off x="6553200" y="6021288"/>
            <a:ext cx="899120" cy="0"/>
          </a:xfrm>
          <a:prstGeom prst="straightConnector1">
            <a:avLst/>
          </a:prstGeom>
          <a:ln w="76200">
            <a:solidFill>
              <a:srgbClr val="FF0000"/>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78251343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Adding </a:t>
            </a:r>
            <a:r>
              <a:rPr lang="en-CA" dirty="0" smtClean="0"/>
              <a:t>a Footnote</a:t>
            </a:r>
            <a:endParaRPr lang="en-CA" dirty="0"/>
          </a:p>
        </p:txBody>
      </p:sp>
      <p:sp>
        <p:nvSpPr>
          <p:cNvPr id="3" name="Content Placeholder 2"/>
          <p:cNvSpPr>
            <a:spLocks noGrp="1"/>
          </p:cNvSpPr>
          <p:nvPr>
            <p:ph idx="1"/>
          </p:nvPr>
        </p:nvSpPr>
        <p:spPr/>
        <p:txBody>
          <a:bodyPr/>
          <a:lstStyle/>
          <a:p>
            <a:r>
              <a:rPr lang="en-CA" dirty="0" smtClean="0"/>
              <a:t>On the drop-down menu</a:t>
            </a:r>
          </a:p>
          <a:p>
            <a:pPr lvl="1"/>
            <a:r>
              <a:rPr lang="en-CA" dirty="0" smtClean="0"/>
              <a:t>Click on circle beside </a:t>
            </a:r>
            <a:r>
              <a:rPr lang="en-CA" dirty="0" smtClean="0"/>
              <a:t>Footnotes(the </a:t>
            </a:r>
            <a:r>
              <a:rPr lang="en-CA" dirty="0" smtClean="0"/>
              <a:t>default is normally) footnotes</a:t>
            </a:r>
          </a:p>
          <a:p>
            <a:pPr lvl="1"/>
            <a:r>
              <a:rPr lang="en-CA" dirty="0" smtClean="0"/>
              <a:t>Click on the ‘down arrow’ to the right of the Number Format and change it to ‘1, 2, 3, …’</a:t>
            </a:r>
          </a:p>
          <a:p>
            <a:pPr lvl="1"/>
            <a:r>
              <a:rPr lang="en-CA" dirty="0" smtClean="0"/>
              <a:t>Start at # ’1’, have the numbering ‘Continuous’ and have it Apply Change to “Whole Document’</a:t>
            </a:r>
          </a:p>
          <a:p>
            <a:pPr lvl="1"/>
            <a:r>
              <a:rPr lang="en-CA" dirty="0" smtClean="0"/>
              <a:t>Click on Apply in the bottom right corner to apply your choices to the whole document.</a:t>
            </a:r>
            <a:endParaRPr lang="en-CA" dirty="0"/>
          </a:p>
        </p:txBody>
      </p:sp>
      <p:sp>
        <p:nvSpPr>
          <p:cNvPr id="4" name="Slide Number Placeholder 3"/>
          <p:cNvSpPr>
            <a:spLocks noGrp="1"/>
          </p:cNvSpPr>
          <p:nvPr>
            <p:ph type="sldNum" sz="quarter" idx="12"/>
          </p:nvPr>
        </p:nvSpPr>
        <p:spPr/>
        <p:txBody>
          <a:bodyPr/>
          <a:lstStyle/>
          <a:p>
            <a:fld id="{BB53CE37-3A70-437E-B626-687899E956FF}" type="slidenum">
              <a:rPr lang="en-CA" smtClean="0"/>
              <a:t>13</a:t>
            </a:fld>
            <a:endParaRPr lang="en-CA" dirty="0"/>
          </a:p>
        </p:txBody>
      </p:sp>
      <p:sp>
        <p:nvSpPr>
          <p:cNvPr id="5" name="Footer Placeholder 4"/>
          <p:cNvSpPr>
            <a:spLocks noGrp="1"/>
          </p:cNvSpPr>
          <p:nvPr>
            <p:ph type="ftr" sz="quarter" idx="11"/>
          </p:nvPr>
        </p:nvSpPr>
        <p:spPr/>
        <p:txBody>
          <a:bodyPr/>
          <a:lstStyle/>
          <a:p>
            <a:r>
              <a:rPr lang="en-CA" smtClean="0"/>
              <a:t>Citations - Part 6 - Footnotes and Endnotes - March 20166</a:t>
            </a:r>
            <a:endParaRPr lang="en-CA" dirty="0"/>
          </a:p>
        </p:txBody>
      </p:sp>
    </p:spTree>
    <p:extLst>
      <p:ext uri="{BB962C8B-B14F-4D97-AF65-F5344CB8AC3E}">
        <p14:creationId xmlns:p14="http://schemas.microsoft.com/office/powerpoint/2010/main" val="97939046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784597"/>
          </a:xfrm>
        </p:spPr>
        <p:txBody>
          <a:bodyPr/>
          <a:lstStyle/>
          <a:p>
            <a:r>
              <a:rPr lang="en-CA" dirty="0" smtClean="0"/>
              <a:t>Inserting an </a:t>
            </a:r>
            <a:r>
              <a:rPr lang="en-CA" dirty="0" smtClean="0"/>
              <a:t>Foot</a:t>
            </a:r>
            <a:r>
              <a:rPr lang="en-CA" dirty="0" smtClean="0"/>
              <a:t>note</a:t>
            </a:r>
            <a:endParaRPr lang="en-CA" dirty="0"/>
          </a:p>
        </p:txBody>
      </p:sp>
      <p:sp>
        <p:nvSpPr>
          <p:cNvPr id="3" name="Content Placeholder 2"/>
          <p:cNvSpPr>
            <a:spLocks noGrp="1"/>
          </p:cNvSpPr>
          <p:nvPr>
            <p:ph idx="1"/>
          </p:nvPr>
        </p:nvSpPr>
        <p:spPr>
          <a:xfrm>
            <a:off x="457200" y="784597"/>
            <a:ext cx="8229600" cy="5596731"/>
          </a:xfrm>
        </p:spPr>
        <p:txBody>
          <a:bodyPr>
            <a:noAutofit/>
          </a:bodyPr>
          <a:lstStyle/>
          <a:p>
            <a:r>
              <a:rPr lang="en-CA" sz="2500" dirty="0" smtClean="0"/>
              <a:t>In your document, locate the position where you need to insert </a:t>
            </a:r>
            <a:r>
              <a:rPr lang="en-CA" sz="2500" dirty="0" smtClean="0"/>
              <a:t>a footnote</a:t>
            </a:r>
            <a:endParaRPr lang="en-CA" sz="2500" dirty="0" smtClean="0"/>
          </a:p>
          <a:p>
            <a:r>
              <a:rPr lang="en-CA" sz="2500" dirty="0" smtClean="0"/>
              <a:t>For Footnotes, you may need to open the menu and click on “Insert”.  For Endnotes simply click </a:t>
            </a:r>
            <a:r>
              <a:rPr lang="en-CA" sz="2500" dirty="0" smtClean="0"/>
              <a:t>on ‘Insert Endnote’</a:t>
            </a:r>
          </a:p>
          <a:p>
            <a:r>
              <a:rPr lang="en-CA" sz="2500" dirty="0" smtClean="0"/>
              <a:t>The next, sequential superscript number will appear where you positioned your cursor and in the </a:t>
            </a:r>
            <a:r>
              <a:rPr lang="en-CA" sz="2500" dirty="0" smtClean="0"/>
              <a:t>footnote list</a:t>
            </a:r>
            <a:r>
              <a:rPr lang="en-CA" sz="2500" dirty="0" smtClean="0"/>
              <a:t>.</a:t>
            </a:r>
          </a:p>
          <a:p>
            <a:r>
              <a:rPr lang="en-CA" sz="2500" dirty="0" smtClean="0"/>
              <a:t>Add the citation for the </a:t>
            </a:r>
            <a:r>
              <a:rPr lang="en-CA" sz="2500" dirty="0" smtClean="0"/>
              <a:t>foot</a:t>
            </a:r>
            <a:r>
              <a:rPr lang="en-CA" sz="2500" dirty="0" smtClean="0"/>
              <a:t>note </a:t>
            </a:r>
            <a:r>
              <a:rPr lang="en-CA" sz="2500" dirty="0" smtClean="0"/>
              <a:t>and </a:t>
            </a:r>
            <a:r>
              <a:rPr lang="en-CA" sz="2500" dirty="0" smtClean="0"/>
              <a:t>indent </a:t>
            </a:r>
            <a:r>
              <a:rPr lang="en-CA" sz="2500" dirty="0" smtClean="0"/>
              <a:t>the first </a:t>
            </a:r>
            <a:r>
              <a:rPr lang="en-CA" sz="2500" dirty="0" smtClean="0"/>
              <a:t>line or do all of the indentation at one time later.</a:t>
            </a:r>
            <a:endParaRPr lang="en-CA" sz="2500" dirty="0" smtClean="0"/>
          </a:p>
          <a:p>
            <a:r>
              <a:rPr lang="en-CA" sz="2500" b="1" i="1" dirty="0" smtClean="0">
                <a:solidFill>
                  <a:srgbClr val="FF0000"/>
                </a:solidFill>
              </a:rPr>
              <a:t>Remember that you may use a bib. citation here </a:t>
            </a:r>
            <a:r>
              <a:rPr lang="en-CA" sz="2500" dirty="0" smtClean="0"/>
              <a:t>now, as </a:t>
            </a:r>
            <a:r>
              <a:rPr lang="en-CA" sz="2500" b="1" i="1" dirty="0" smtClean="0">
                <a:solidFill>
                  <a:srgbClr val="FF0000"/>
                </a:solidFill>
              </a:rPr>
              <a:t>this is practice only</a:t>
            </a:r>
            <a:r>
              <a:rPr lang="en-CA" sz="2500" dirty="0" smtClean="0"/>
              <a:t>.  Later, you will need to enter a properly formatted endnote citation.</a:t>
            </a:r>
          </a:p>
          <a:p>
            <a:r>
              <a:rPr lang="en-CA" sz="2500" dirty="0" smtClean="0"/>
              <a:t>See the </a:t>
            </a:r>
            <a:r>
              <a:rPr lang="en-CA" sz="2500" dirty="0" smtClean="0"/>
              <a:t>links on the Class </a:t>
            </a:r>
            <a:r>
              <a:rPr lang="en-CA" sz="2500" dirty="0" smtClean="0"/>
              <a:t>Page </a:t>
            </a:r>
            <a:r>
              <a:rPr lang="en-CA" sz="2500" dirty="0" smtClean="0"/>
              <a:t>in </a:t>
            </a:r>
            <a:r>
              <a:rPr lang="en-CA" sz="2500" dirty="0" smtClean="0"/>
              <a:t>the Written Response </a:t>
            </a:r>
            <a:r>
              <a:rPr lang="en-CA" sz="2500" dirty="0" smtClean="0"/>
              <a:t>section for these and other notes and examples.</a:t>
            </a:r>
            <a:endParaRPr lang="en-CA" sz="2500" dirty="0"/>
          </a:p>
        </p:txBody>
      </p:sp>
      <p:sp>
        <p:nvSpPr>
          <p:cNvPr id="4" name="Slide Number Placeholder 3"/>
          <p:cNvSpPr>
            <a:spLocks noGrp="1"/>
          </p:cNvSpPr>
          <p:nvPr>
            <p:ph type="sldNum" sz="quarter" idx="12"/>
          </p:nvPr>
        </p:nvSpPr>
        <p:spPr/>
        <p:txBody>
          <a:bodyPr/>
          <a:lstStyle/>
          <a:p>
            <a:fld id="{BB53CE37-3A70-437E-B626-687899E956FF}" type="slidenum">
              <a:rPr lang="en-CA" smtClean="0"/>
              <a:t>14</a:t>
            </a:fld>
            <a:endParaRPr lang="en-CA" dirty="0"/>
          </a:p>
        </p:txBody>
      </p:sp>
      <p:sp>
        <p:nvSpPr>
          <p:cNvPr id="5" name="Footer Placeholder 4"/>
          <p:cNvSpPr>
            <a:spLocks noGrp="1"/>
          </p:cNvSpPr>
          <p:nvPr>
            <p:ph type="ftr" sz="quarter" idx="11"/>
          </p:nvPr>
        </p:nvSpPr>
        <p:spPr/>
        <p:txBody>
          <a:bodyPr/>
          <a:lstStyle/>
          <a:p>
            <a:r>
              <a:rPr lang="en-CA" smtClean="0"/>
              <a:t>Citations - Part 6 - Footnotes and Endnotes - March 20166</a:t>
            </a:r>
            <a:endParaRPr lang="en-CA" dirty="0"/>
          </a:p>
        </p:txBody>
      </p:sp>
    </p:spTree>
    <p:extLst>
      <p:ext uri="{BB962C8B-B14F-4D97-AF65-F5344CB8AC3E}">
        <p14:creationId xmlns:p14="http://schemas.microsoft.com/office/powerpoint/2010/main" val="2433291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052736"/>
          </a:xfrm>
        </p:spPr>
        <p:txBody>
          <a:bodyPr/>
          <a:lstStyle/>
          <a:p>
            <a:r>
              <a:rPr lang="en-CA" dirty="0" smtClean="0"/>
              <a:t>An Example of Some Footnotes</a:t>
            </a:r>
            <a:endParaRPr lang="en-US" dirty="0"/>
          </a:p>
        </p:txBody>
      </p:sp>
      <p:sp>
        <p:nvSpPr>
          <p:cNvPr id="3" name="Content Placeholder 2"/>
          <p:cNvSpPr>
            <a:spLocks noGrp="1"/>
          </p:cNvSpPr>
          <p:nvPr>
            <p:ph idx="1"/>
          </p:nvPr>
        </p:nvSpPr>
        <p:spPr>
          <a:xfrm>
            <a:off x="457200" y="1196752"/>
            <a:ext cx="8229600" cy="4929411"/>
          </a:xfrm>
        </p:spPr>
        <p:txBody>
          <a:bodyPr>
            <a:normAutofit/>
          </a:bodyPr>
          <a:lstStyle/>
          <a:p>
            <a:r>
              <a:rPr lang="en-CA" dirty="0" smtClean="0"/>
              <a:t>See Handout #5 with some comments on some examples that were handed in for a previous exercise.</a:t>
            </a:r>
          </a:p>
          <a:p>
            <a:r>
              <a:rPr lang="en-CA" dirty="0" smtClean="0"/>
              <a:t>… or go to </a:t>
            </a:r>
            <a:r>
              <a:rPr lang="en-CA" sz="3000" dirty="0"/>
              <a:t>(</a:t>
            </a:r>
            <a:r>
              <a:rPr lang="en-CA" sz="3000" dirty="0">
                <a:hlinkClick r:id="rId2"/>
              </a:rPr>
              <a:t>http://</a:t>
            </a:r>
            <a:r>
              <a:rPr lang="en-CA" sz="3000" dirty="0" smtClean="0">
                <a:hlinkClick r:id="rId2"/>
              </a:rPr>
              <a:t>www.quia.com/pages/cpocock/page68</a:t>
            </a:r>
            <a:r>
              <a:rPr lang="en-CA" sz="3000" dirty="0" smtClean="0"/>
              <a:t>    </a:t>
            </a:r>
            <a:r>
              <a:rPr lang="en-CA" sz="3000" dirty="0"/>
              <a:t>&gt;&gt; Writing </a:t>
            </a:r>
            <a:r>
              <a:rPr lang="en-CA" sz="3000" dirty="0" smtClean="0"/>
              <a:t> &gt;&gt;  </a:t>
            </a:r>
            <a:r>
              <a:rPr lang="en-CA" sz="3000" dirty="0"/>
              <a:t>Citations – Handout Number </a:t>
            </a:r>
            <a:r>
              <a:rPr lang="en-CA" sz="3000" dirty="0" smtClean="0"/>
              <a:t>5)</a:t>
            </a:r>
          </a:p>
          <a:p>
            <a:r>
              <a:rPr lang="en-CA" dirty="0" smtClean="0"/>
              <a:t>For additional information see the material </a:t>
            </a:r>
            <a:r>
              <a:rPr lang="en-CA" dirty="0"/>
              <a:t>at (</a:t>
            </a:r>
            <a:r>
              <a:rPr lang="en-CA" dirty="0">
                <a:hlinkClick r:id="rId2"/>
              </a:rPr>
              <a:t>http://</a:t>
            </a:r>
            <a:r>
              <a:rPr lang="en-CA" dirty="0" smtClean="0">
                <a:hlinkClick r:id="rId2"/>
              </a:rPr>
              <a:t>www.quia.com/pages/cpocock/page68</a:t>
            </a:r>
            <a:r>
              <a:rPr lang="en-CA" dirty="0" smtClean="0"/>
              <a:t>     </a:t>
            </a:r>
            <a:r>
              <a:rPr lang="en-CA" dirty="0"/>
              <a:t>&gt;&gt; Writing  &gt;&gt;  Citations – </a:t>
            </a:r>
            <a:r>
              <a:rPr lang="en-CA" dirty="0" smtClean="0"/>
              <a:t>Exercise Comments)</a:t>
            </a:r>
            <a:endParaRPr lang="en-CA" dirty="0"/>
          </a:p>
          <a:p>
            <a:endParaRPr lang="en-US" dirty="0"/>
          </a:p>
        </p:txBody>
      </p:sp>
      <p:sp>
        <p:nvSpPr>
          <p:cNvPr id="4" name="Footer Placeholder 3"/>
          <p:cNvSpPr>
            <a:spLocks noGrp="1"/>
          </p:cNvSpPr>
          <p:nvPr>
            <p:ph type="ftr" sz="quarter" idx="11"/>
          </p:nvPr>
        </p:nvSpPr>
        <p:spPr/>
        <p:txBody>
          <a:bodyPr/>
          <a:lstStyle/>
          <a:p>
            <a:r>
              <a:rPr lang="en-CA" smtClean="0"/>
              <a:t>Citations - Part 6 - Footnotes and Endnotes - March 20166</a:t>
            </a:r>
            <a:endParaRPr lang="en-CA" dirty="0"/>
          </a:p>
        </p:txBody>
      </p:sp>
      <p:sp>
        <p:nvSpPr>
          <p:cNvPr id="5" name="Slide Number Placeholder 4"/>
          <p:cNvSpPr>
            <a:spLocks noGrp="1"/>
          </p:cNvSpPr>
          <p:nvPr>
            <p:ph type="sldNum" sz="quarter" idx="12"/>
          </p:nvPr>
        </p:nvSpPr>
        <p:spPr/>
        <p:txBody>
          <a:bodyPr/>
          <a:lstStyle/>
          <a:p>
            <a:fld id="{BB53CE37-3A70-437E-B626-687899E956FF}" type="slidenum">
              <a:rPr lang="en-CA" smtClean="0"/>
              <a:t>15</a:t>
            </a:fld>
            <a:endParaRPr lang="en-CA" dirty="0"/>
          </a:p>
        </p:txBody>
      </p:sp>
    </p:spTree>
    <p:extLst>
      <p:ext uri="{BB962C8B-B14F-4D97-AF65-F5344CB8AC3E}">
        <p14:creationId xmlns:p14="http://schemas.microsoft.com/office/powerpoint/2010/main" val="257044766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In-Text Citations</a:t>
            </a:r>
            <a:endParaRPr lang="en-US" dirty="0"/>
          </a:p>
        </p:txBody>
      </p:sp>
      <p:sp>
        <p:nvSpPr>
          <p:cNvPr id="3" name="Content Placeholder 2"/>
          <p:cNvSpPr>
            <a:spLocks noGrp="1"/>
          </p:cNvSpPr>
          <p:nvPr>
            <p:ph idx="1"/>
          </p:nvPr>
        </p:nvSpPr>
        <p:spPr/>
        <p:txBody>
          <a:bodyPr/>
          <a:lstStyle/>
          <a:p>
            <a:r>
              <a:rPr lang="en-US" dirty="0" smtClean="0"/>
              <a:t>An In-Text citation is also referred to as Parenthetical citation</a:t>
            </a:r>
          </a:p>
          <a:p>
            <a:r>
              <a:rPr lang="en-US" dirty="0" smtClean="0"/>
              <a:t>An In-Text citation means simply:</a:t>
            </a:r>
          </a:p>
          <a:p>
            <a:pPr lvl="1"/>
            <a:r>
              <a:rPr lang="en-US" dirty="0" smtClean="0"/>
              <a:t>That your reference to a source is done within the text of your work</a:t>
            </a:r>
          </a:p>
          <a:p>
            <a:pPr lvl="1"/>
            <a:r>
              <a:rPr lang="en-US" dirty="0" smtClean="0"/>
              <a:t>The reference is placed in brackets</a:t>
            </a:r>
          </a:p>
          <a:p>
            <a:pPr lvl="1"/>
            <a:r>
              <a:rPr lang="en-US" dirty="0" smtClean="0"/>
              <a:t>It includes a short form citation that corresponds with the complete citation on your Works Cited page</a:t>
            </a:r>
          </a:p>
          <a:p>
            <a:pPr lvl="1"/>
            <a:endParaRPr lang="en-US" dirty="0"/>
          </a:p>
        </p:txBody>
      </p:sp>
      <p:sp>
        <p:nvSpPr>
          <p:cNvPr id="4" name="Footer Placeholder 3"/>
          <p:cNvSpPr>
            <a:spLocks noGrp="1"/>
          </p:cNvSpPr>
          <p:nvPr>
            <p:ph type="ftr" sz="quarter" idx="11"/>
          </p:nvPr>
        </p:nvSpPr>
        <p:spPr/>
        <p:txBody>
          <a:bodyPr/>
          <a:lstStyle/>
          <a:p>
            <a:r>
              <a:rPr lang="en-CA" smtClean="0"/>
              <a:t>Citations - Part 6 - Footnotes and Endnotes - March 20166</a:t>
            </a:r>
            <a:endParaRPr lang="en-CA" dirty="0"/>
          </a:p>
        </p:txBody>
      </p:sp>
      <p:sp>
        <p:nvSpPr>
          <p:cNvPr id="5" name="Slide Number Placeholder 4"/>
          <p:cNvSpPr>
            <a:spLocks noGrp="1"/>
          </p:cNvSpPr>
          <p:nvPr>
            <p:ph type="sldNum" sz="quarter" idx="12"/>
          </p:nvPr>
        </p:nvSpPr>
        <p:spPr/>
        <p:txBody>
          <a:bodyPr/>
          <a:lstStyle/>
          <a:p>
            <a:fld id="{BB53CE37-3A70-437E-B626-687899E956FF}" type="slidenum">
              <a:rPr lang="en-CA" smtClean="0"/>
              <a:t>16</a:t>
            </a:fld>
            <a:endParaRPr lang="en-CA" dirty="0"/>
          </a:p>
        </p:txBody>
      </p:sp>
    </p:spTree>
    <p:extLst>
      <p:ext uri="{BB962C8B-B14F-4D97-AF65-F5344CB8AC3E}">
        <p14:creationId xmlns:p14="http://schemas.microsoft.com/office/powerpoint/2010/main" val="156279887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914400"/>
          </a:xfrm>
        </p:spPr>
        <p:txBody>
          <a:bodyPr/>
          <a:lstStyle/>
          <a:p>
            <a:r>
              <a:rPr lang="en-US" dirty="0" smtClean="0"/>
              <a:t>In-Text Examples – Author &amp; Book</a:t>
            </a:r>
            <a:endParaRPr lang="en-US" dirty="0"/>
          </a:p>
        </p:txBody>
      </p:sp>
      <p:sp>
        <p:nvSpPr>
          <p:cNvPr id="3" name="Content Placeholder 2"/>
          <p:cNvSpPr>
            <a:spLocks noGrp="1"/>
          </p:cNvSpPr>
          <p:nvPr>
            <p:ph idx="1"/>
          </p:nvPr>
        </p:nvSpPr>
        <p:spPr>
          <a:xfrm>
            <a:off x="457200" y="914400"/>
            <a:ext cx="8229600" cy="5638800"/>
          </a:xfrm>
        </p:spPr>
        <p:txBody>
          <a:bodyPr>
            <a:normAutofit/>
          </a:bodyPr>
          <a:lstStyle/>
          <a:p>
            <a:r>
              <a:rPr lang="en-US" dirty="0" smtClean="0"/>
              <a:t>Excerpts from </a:t>
            </a:r>
          </a:p>
          <a:p>
            <a:pPr marL="0" indent="0">
              <a:buNone/>
            </a:pPr>
            <a:r>
              <a:rPr lang="en-US" sz="2600" dirty="0" smtClean="0">
                <a:hlinkClick r:id="rId2"/>
              </a:rPr>
              <a:t>http://owl.english.purdue.edu/owl/resource/747/02/</a:t>
            </a:r>
            <a:endParaRPr lang="en-US" sz="2600" dirty="0" smtClean="0"/>
          </a:p>
          <a:p>
            <a:r>
              <a:rPr lang="en-US" dirty="0" smtClean="0"/>
              <a:t>Wordsworth stated that Romantic poetry was marked by a "spontaneous overflow of powerful feelings" </a:t>
            </a:r>
            <a:r>
              <a:rPr lang="en-US" dirty="0" smtClean="0">
                <a:solidFill>
                  <a:srgbClr val="FF0000"/>
                </a:solidFill>
              </a:rPr>
              <a:t>(263)</a:t>
            </a:r>
            <a:r>
              <a:rPr lang="en-US" dirty="0" smtClean="0"/>
              <a:t>.</a:t>
            </a:r>
            <a:endParaRPr lang="en-US" dirty="0" smtClean="0">
              <a:solidFill>
                <a:srgbClr val="FF0000"/>
              </a:solidFill>
            </a:endParaRPr>
          </a:p>
          <a:p>
            <a:pPr lvl="1"/>
            <a:r>
              <a:rPr lang="en-US" dirty="0" smtClean="0"/>
              <a:t>The author’s name is given so only the page number is needed.</a:t>
            </a:r>
          </a:p>
          <a:p>
            <a:r>
              <a:rPr lang="en-US" dirty="0" smtClean="0"/>
              <a:t>Romantic poetry is characterized by the "spontaneous overflow of powerful feelings" </a:t>
            </a:r>
            <a:r>
              <a:rPr lang="en-US" dirty="0" smtClean="0">
                <a:solidFill>
                  <a:srgbClr val="FF0000"/>
                </a:solidFill>
              </a:rPr>
              <a:t>(Wordsworth 263)</a:t>
            </a:r>
            <a:r>
              <a:rPr lang="en-US" dirty="0" smtClean="0"/>
              <a:t>.</a:t>
            </a:r>
            <a:endParaRPr lang="en-US" dirty="0" smtClean="0">
              <a:solidFill>
                <a:srgbClr val="FF0000"/>
              </a:solidFill>
            </a:endParaRPr>
          </a:p>
          <a:p>
            <a:pPr lvl="1"/>
            <a:r>
              <a:rPr lang="en-US" dirty="0" smtClean="0"/>
              <a:t>Here both the author and page are required.</a:t>
            </a:r>
            <a:endParaRPr lang="en-US" dirty="0"/>
          </a:p>
        </p:txBody>
      </p:sp>
      <p:sp>
        <p:nvSpPr>
          <p:cNvPr id="4" name="Footer Placeholder 3"/>
          <p:cNvSpPr>
            <a:spLocks noGrp="1"/>
          </p:cNvSpPr>
          <p:nvPr>
            <p:ph type="ftr" sz="quarter" idx="11"/>
          </p:nvPr>
        </p:nvSpPr>
        <p:spPr/>
        <p:txBody>
          <a:bodyPr/>
          <a:lstStyle/>
          <a:p>
            <a:r>
              <a:rPr lang="en-CA" smtClean="0"/>
              <a:t>Citations - Part 6 - Footnotes and Endnotes - March 20166</a:t>
            </a:r>
            <a:endParaRPr lang="en-CA" dirty="0"/>
          </a:p>
        </p:txBody>
      </p:sp>
      <p:sp>
        <p:nvSpPr>
          <p:cNvPr id="5" name="Slide Number Placeholder 4"/>
          <p:cNvSpPr>
            <a:spLocks noGrp="1"/>
          </p:cNvSpPr>
          <p:nvPr>
            <p:ph type="sldNum" sz="quarter" idx="12"/>
          </p:nvPr>
        </p:nvSpPr>
        <p:spPr/>
        <p:txBody>
          <a:bodyPr/>
          <a:lstStyle/>
          <a:p>
            <a:fld id="{BB53CE37-3A70-437E-B626-687899E956FF}" type="slidenum">
              <a:rPr lang="en-CA" smtClean="0"/>
              <a:t>17</a:t>
            </a:fld>
            <a:endParaRPr lang="en-CA" dirty="0"/>
          </a:p>
        </p:txBody>
      </p:sp>
    </p:spTree>
    <p:extLst>
      <p:ext uri="{BB962C8B-B14F-4D97-AF65-F5344CB8AC3E}">
        <p14:creationId xmlns:p14="http://schemas.microsoft.com/office/powerpoint/2010/main" val="3103717357"/>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836712"/>
          </a:xfrm>
        </p:spPr>
        <p:txBody>
          <a:bodyPr/>
          <a:lstStyle/>
          <a:p>
            <a:r>
              <a:rPr lang="en-US" dirty="0" smtClean="0"/>
              <a:t>In-Text Examples – Author &amp; Book</a:t>
            </a:r>
            <a:endParaRPr lang="en-US" dirty="0"/>
          </a:p>
        </p:txBody>
      </p:sp>
      <p:sp>
        <p:nvSpPr>
          <p:cNvPr id="3" name="Content Placeholder 2"/>
          <p:cNvSpPr>
            <a:spLocks noGrp="1"/>
          </p:cNvSpPr>
          <p:nvPr>
            <p:ph idx="1"/>
          </p:nvPr>
        </p:nvSpPr>
        <p:spPr>
          <a:xfrm>
            <a:off x="457200" y="836712"/>
            <a:ext cx="8229600" cy="5289451"/>
          </a:xfrm>
        </p:spPr>
        <p:txBody>
          <a:bodyPr>
            <a:normAutofit lnSpcReduction="10000"/>
          </a:bodyPr>
          <a:lstStyle/>
          <a:p>
            <a:r>
              <a:rPr lang="en-US" dirty="0" smtClean="0"/>
              <a:t>The parenthetical references in both cases </a:t>
            </a:r>
            <a:r>
              <a:rPr lang="en-US" dirty="0" smtClean="0"/>
              <a:t>shown </a:t>
            </a:r>
            <a:r>
              <a:rPr lang="en-US" dirty="0" smtClean="0"/>
              <a:t>tell readers that the information in the sentence can be located on page 263 of a work by an author named Wordsworth. </a:t>
            </a:r>
          </a:p>
          <a:p>
            <a:r>
              <a:rPr lang="en-US" dirty="0" smtClean="0"/>
              <a:t>That source can be found on the Works Cited page under the name of Wordsworth where they would find</a:t>
            </a:r>
          </a:p>
          <a:p>
            <a:r>
              <a:rPr lang="en-US" dirty="0" smtClean="0"/>
              <a:t>Wordsworth, William. Lyrical Ballads. London: 	Oxford U.P., 1967. Print.</a:t>
            </a:r>
          </a:p>
          <a:p>
            <a:pPr lvl="1"/>
            <a:r>
              <a:rPr lang="en-CA" dirty="0" smtClean="0"/>
              <a:t>Note:  There are no page #s in the Bibliography for book sources.</a:t>
            </a:r>
            <a:endParaRPr lang="en-US" dirty="0"/>
          </a:p>
        </p:txBody>
      </p:sp>
      <p:cxnSp>
        <p:nvCxnSpPr>
          <p:cNvPr id="5" name="Straight Arrow Connector 4"/>
          <p:cNvCxnSpPr/>
          <p:nvPr/>
        </p:nvCxnSpPr>
        <p:spPr>
          <a:xfrm flipV="1">
            <a:off x="5220072" y="4813586"/>
            <a:ext cx="1152128" cy="343606"/>
          </a:xfrm>
          <a:prstGeom prst="straightConnector1">
            <a:avLst/>
          </a:prstGeom>
          <a:ln w="44450">
            <a:solidFill>
              <a:srgbClr val="FF0000"/>
            </a:solidFill>
            <a:tailEnd type="none"/>
          </a:ln>
        </p:spPr>
        <p:style>
          <a:lnRef idx="1">
            <a:schemeClr val="accent1"/>
          </a:lnRef>
          <a:fillRef idx="0">
            <a:schemeClr val="accent1"/>
          </a:fillRef>
          <a:effectRef idx="0">
            <a:schemeClr val="accent1"/>
          </a:effectRef>
          <a:fontRef idx="minor">
            <a:schemeClr val="tx1"/>
          </a:fontRef>
        </p:style>
      </p:cxnSp>
      <p:cxnSp>
        <p:nvCxnSpPr>
          <p:cNvPr id="8" name="Straight Arrow Connector 7"/>
          <p:cNvCxnSpPr/>
          <p:nvPr/>
        </p:nvCxnSpPr>
        <p:spPr>
          <a:xfrm flipH="1">
            <a:off x="5436096" y="4797152"/>
            <a:ext cx="936104" cy="0"/>
          </a:xfrm>
          <a:prstGeom prst="straightConnector1">
            <a:avLst/>
          </a:prstGeom>
          <a:ln w="44450">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4" name="Footer Placeholder 3"/>
          <p:cNvSpPr>
            <a:spLocks noGrp="1"/>
          </p:cNvSpPr>
          <p:nvPr>
            <p:ph type="ftr" sz="quarter" idx="11"/>
          </p:nvPr>
        </p:nvSpPr>
        <p:spPr/>
        <p:txBody>
          <a:bodyPr/>
          <a:lstStyle/>
          <a:p>
            <a:r>
              <a:rPr lang="en-CA" smtClean="0"/>
              <a:t>Citations - Part 6 - Footnotes and Endnotes - March 20166</a:t>
            </a:r>
            <a:endParaRPr lang="en-CA" dirty="0"/>
          </a:p>
        </p:txBody>
      </p:sp>
      <p:sp>
        <p:nvSpPr>
          <p:cNvPr id="6" name="Slide Number Placeholder 5"/>
          <p:cNvSpPr>
            <a:spLocks noGrp="1"/>
          </p:cNvSpPr>
          <p:nvPr>
            <p:ph type="sldNum" sz="quarter" idx="12"/>
          </p:nvPr>
        </p:nvSpPr>
        <p:spPr/>
        <p:txBody>
          <a:bodyPr/>
          <a:lstStyle/>
          <a:p>
            <a:fld id="{BB53CE37-3A70-437E-B626-687899E956FF}" type="slidenum">
              <a:rPr lang="en-CA" smtClean="0"/>
              <a:t>18</a:t>
            </a:fld>
            <a:endParaRPr lang="en-CA" dirty="0"/>
          </a:p>
        </p:txBody>
      </p:sp>
    </p:spTree>
    <p:extLst>
      <p:ext uri="{BB962C8B-B14F-4D97-AF65-F5344CB8AC3E}">
        <p14:creationId xmlns:p14="http://schemas.microsoft.com/office/powerpoint/2010/main" val="1946432726"/>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838200"/>
          </a:xfrm>
        </p:spPr>
        <p:txBody>
          <a:bodyPr/>
          <a:lstStyle/>
          <a:p>
            <a:r>
              <a:rPr lang="en-US" dirty="0" smtClean="0"/>
              <a:t>In-Text Examples – Web Source </a:t>
            </a:r>
            <a:endParaRPr lang="en-US" dirty="0"/>
          </a:p>
        </p:txBody>
      </p:sp>
      <p:sp>
        <p:nvSpPr>
          <p:cNvPr id="3" name="Content Placeholder 2"/>
          <p:cNvSpPr>
            <a:spLocks noGrp="1"/>
          </p:cNvSpPr>
          <p:nvPr>
            <p:ph idx="1"/>
          </p:nvPr>
        </p:nvSpPr>
        <p:spPr>
          <a:xfrm>
            <a:off x="457200" y="914400"/>
            <a:ext cx="8229600" cy="5211763"/>
          </a:xfrm>
        </p:spPr>
        <p:txBody>
          <a:bodyPr>
            <a:normAutofit/>
          </a:bodyPr>
          <a:lstStyle/>
          <a:p>
            <a:r>
              <a:rPr lang="en-US" dirty="0" smtClean="0"/>
              <a:t>In October 1908, Hitler tried for the second time to gain admission to the Vienna Academy of Fine Arts. However, his test drawings were judged as so poor that he was not even allowed to take the formal exam (Gavin</a:t>
            </a:r>
            <a:r>
              <a:rPr lang="en-US" dirty="0" smtClean="0"/>
              <a:t>).</a:t>
            </a:r>
          </a:p>
          <a:p>
            <a:r>
              <a:rPr lang="en-CA" dirty="0" smtClean="0"/>
              <a:t>What would the Works Cited page entry look like?</a:t>
            </a:r>
            <a:endParaRPr lang="en-US" dirty="0" smtClean="0"/>
          </a:p>
        </p:txBody>
      </p:sp>
      <p:sp>
        <p:nvSpPr>
          <p:cNvPr id="4" name="Footer Placeholder 3"/>
          <p:cNvSpPr>
            <a:spLocks noGrp="1"/>
          </p:cNvSpPr>
          <p:nvPr>
            <p:ph type="ftr" sz="quarter" idx="11"/>
          </p:nvPr>
        </p:nvSpPr>
        <p:spPr/>
        <p:txBody>
          <a:bodyPr/>
          <a:lstStyle/>
          <a:p>
            <a:r>
              <a:rPr lang="en-CA" smtClean="0"/>
              <a:t>Citations - Part 6 - Footnotes and Endnotes - March 20166</a:t>
            </a:r>
            <a:endParaRPr lang="en-CA" dirty="0"/>
          </a:p>
        </p:txBody>
      </p:sp>
      <p:sp>
        <p:nvSpPr>
          <p:cNvPr id="5" name="Slide Number Placeholder 4"/>
          <p:cNvSpPr>
            <a:spLocks noGrp="1"/>
          </p:cNvSpPr>
          <p:nvPr>
            <p:ph type="sldNum" sz="quarter" idx="12"/>
          </p:nvPr>
        </p:nvSpPr>
        <p:spPr/>
        <p:txBody>
          <a:bodyPr/>
          <a:lstStyle/>
          <a:p>
            <a:fld id="{BB53CE37-3A70-437E-B626-687899E956FF}" type="slidenum">
              <a:rPr lang="en-CA" smtClean="0"/>
              <a:t>19</a:t>
            </a:fld>
            <a:endParaRPr lang="en-CA" dirty="0"/>
          </a:p>
        </p:txBody>
      </p:sp>
    </p:spTree>
    <p:extLst>
      <p:ext uri="{BB962C8B-B14F-4D97-AF65-F5344CB8AC3E}">
        <p14:creationId xmlns:p14="http://schemas.microsoft.com/office/powerpoint/2010/main" val="944121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a:solidFill>
                  <a:prstClr val="black"/>
                </a:solidFill>
              </a:rPr>
              <a:t>Endnotes and More</a:t>
            </a:r>
            <a:endParaRPr lang="en-US" dirty="0"/>
          </a:p>
        </p:txBody>
      </p:sp>
      <p:sp>
        <p:nvSpPr>
          <p:cNvPr id="3" name="Content Placeholder 2"/>
          <p:cNvSpPr>
            <a:spLocks noGrp="1"/>
          </p:cNvSpPr>
          <p:nvPr>
            <p:ph idx="1"/>
          </p:nvPr>
        </p:nvSpPr>
        <p:spPr/>
        <p:txBody>
          <a:bodyPr>
            <a:normAutofit lnSpcReduction="10000"/>
          </a:bodyPr>
          <a:lstStyle/>
          <a:p>
            <a:r>
              <a:rPr lang="en-CA" dirty="0" smtClean="0"/>
              <a:t>Endnotes, footnotes and in text citations are all forms of references that direct the reader to a specific source of information that you have used or upon which you are relying.</a:t>
            </a:r>
          </a:p>
          <a:p>
            <a:r>
              <a:rPr lang="en-CA" dirty="0" smtClean="0"/>
              <a:t>They are all contained (to some extent) within the body of your essay – either by a number (EN and FN) or by a reference to the author or title to direct the reader to the source listed in </a:t>
            </a:r>
            <a:r>
              <a:rPr lang="en-CA" smtClean="0"/>
              <a:t>your bibliography.</a:t>
            </a:r>
            <a:endParaRPr lang="en-US" dirty="0"/>
          </a:p>
        </p:txBody>
      </p:sp>
      <p:sp>
        <p:nvSpPr>
          <p:cNvPr id="4" name="Footer Placeholder 3"/>
          <p:cNvSpPr>
            <a:spLocks noGrp="1"/>
          </p:cNvSpPr>
          <p:nvPr>
            <p:ph type="ftr" sz="quarter" idx="11"/>
          </p:nvPr>
        </p:nvSpPr>
        <p:spPr/>
        <p:txBody>
          <a:bodyPr/>
          <a:lstStyle/>
          <a:p>
            <a:r>
              <a:rPr lang="en-CA" smtClean="0"/>
              <a:t>Citations - Part 6 - Footnotes and Endnotes - March 20166</a:t>
            </a:r>
            <a:endParaRPr lang="en-CA" dirty="0"/>
          </a:p>
        </p:txBody>
      </p:sp>
      <p:sp>
        <p:nvSpPr>
          <p:cNvPr id="5" name="Slide Number Placeholder 4"/>
          <p:cNvSpPr>
            <a:spLocks noGrp="1"/>
          </p:cNvSpPr>
          <p:nvPr>
            <p:ph type="sldNum" sz="quarter" idx="12"/>
          </p:nvPr>
        </p:nvSpPr>
        <p:spPr/>
        <p:txBody>
          <a:bodyPr/>
          <a:lstStyle/>
          <a:p>
            <a:fld id="{BB53CE37-3A70-437E-B626-687899E956FF}" type="slidenum">
              <a:rPr lang="en-CA" smtClean="0"/>
              <a:t>2</a:t>
            </a:fld>
            <a:endParaRPr lang="en-CA" dirty="0"/>
          </a:p>
        </p:txBody>
      </p:sp>
    </p:spTree>
    <p:extLst>
      <p:ext uri="{BB962C8B-B14F-4D97-AF65-F5344CB8AC3E}">
        <p14:creationId xmlns:p14="http://schemas.microsoft.com/office/powerpoint/2010/main" val="15141227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914400"/>
          </a:xfrm>
        </p:spPr>
        <p:txBody>
          <a:bodyPr/>
          <a:lstStyle/>
          <a:p>
            <a:r>
              <a:rPr lang="en-US" dirty="0" smtClean="0"/>
              <a:t>Some Observations</a:t>
            </a:r>
            <a:endParaRPr lang="en-US" dirty="0"/>
          </a:p>
        </p:txBody>
      </p:sp>
      <p:sp>
        <p:nvSpPr>
          <p:cNvPr id="3" name="Content Placeholder 2"/>
          <p:cNvSpPr>
            <a:spLocks noGrp="1"/>
          </p:cNvSpPr>
          <p:nvPr>
            <p:ph idx="1"/>
          </p:nvPr>
        </p:nvSpPr>
        <p:spPr>
          <a:xfrm>
            <a:off x="457200" y="838200"/>
            <a:ext cx="8229600" cy="5287963"/>
          </a:xfrm>
        </p:spPr>
        <p:txBody>
          <a:bodyPr>
            <a:normAutofit fontScale="92500" lnSpcReduction="10000"/>
          </a:bodyPr>
          <a:lstStyle/>
          <a:p>
            <a:r>
              <a:rPr lang="en-US" dirty="0" smtClean="0"/>
              <a:t>To </a:t>
            </a:r>
            <a:r>
              <a:rPr lang="en-US" dirty="0"/>
              <a:t>a</a:t>
            </a:r>
            <a:r>
              <a:rPr lang="en-US" dirty="0" smtClean="0"/>
              <a:t>void confusion with the specific information that is being referred to, it is often preferable to create “markers” at the beginning – author’s name – and at the end (page reference) of the referenced material</a:t>
            </a:r>
          </a:p>
          <a:p>
            <a:r>
              <a:rPr lang="en-US" dirty="0" smtClean="0"/>
              <a:t>Short quotations are marked with quotation marks</a:t>
            </a:r>
          </a:p>
          <a:p>
            <a:r>
              <a:rPr lang="en-US" dirty="0" smtClean="0"/>
              <a:t>Web sources often have no author.  Use the corporate authorship</a:t>
            </a:r>
          </a:p>
          <a:p>
            <a:pPr lvl="1"/>
            <a:r>
              <a:rPr lang="en-US" dirty="0" smtClean="0"/>
              <a:t>When the polishing error was discovered, the Hubble mirror was described as “needing glasses” (</a:t>
            </a:r>
            <a:r>
              <a:rPr lang="en-US" dirty="0" smtClean="0">
                <a:solidFill>
                  <a:srgbClr val="FF0000"/>
                </a:solidFill>
              </a:rPr>
              <a:t>NASA</a:t>
            </a:r>
            <a:r>
              <a:rPr lang="en-US" dirty="0" smtClean="0"/>
              <a:t> 234).</a:t>
            </a:r>
          </a:p>
          <a:p>
            <a:pPr lvl="1"/>
            <a:endParaRPr lang="en-US" dirty="0" smtClean="0"/>
          </a:p>
          <a:p>
            <a:pPr lvl="1"/>
            <a:endParaRPr lang="en-US" dirty="0"/>
          </a:p>
        </p:txBody>
      </p:sp>
      <p:sp>
        <p:nvSpPr>
          <p:cNvPr id="4" name="Footer Placeholder 3"/>
          <p:cNvSpPr>
            <a:spLocks noGrp="1"/>
          </p:cNvSpPr>
          <p:nvPr>
            <p:ph type="ftr" sz="quarter" idx="11"/>
          </p:nvPr>
        </p:nvSpPr>
        <p:spPr/>
        <p:txBody>
          <a:bodyPr/>
          <a:lstStyle/>
          <a:p>
            <a:r>
              <a:rPr lang="en-CA" smtClean="0"/>
              <a:t>Citations - Part 6 - Footnotes and Endnotes - March 20166</a:t>
            </a:r>
            <a:endParaRPr lang="en-CA" dirty="0"/>
          </a:p>
        </p:txBody>
      </p:sp>
      <p:sp>
        <p:nvSpPr>
          <p:cNvPr id="5" name="Slide Number Placeholder 4"/>
          <p:cNvSpPr>
            <a:spLocks noGrp="1"/>
          </p:cNvSpPr>
          <p:nvPr>
            <p:ph type="sldNum" sz="quarter" idx="12"/>
          </p:nvPr>
        </p:nvSpPr>
        <p:spPr/>
        <p:txBody>
          <a:bodyPr/>
          <a:lstStyle/>
          <a:p>
            <a:fld id="{BB53CE37-3A70-437E-B626-687899E956FF}" type="slidenum">
              <a:rPr lang="en-CA" smtClean="0"/>
              <a:t>20</a:t>
            </a:fld>
            <a:endParaRPr lang="en-CA" dirty="0"/>
          </a:p>
        </p:txBody>
      </p:sp>
    </p:spTree>
    <p:extLst>
      <p:ext uri="{BB962C8B-B14F-4D97-AF65-F5344CB8AC3E}">
        <p14:creationId xmlns:p14="http://schemas.microsoft.com/office/powerpoint/2010/main" val="3484733079"/>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Some observations</a:t>
            </a:r>
            <a:endParaRPr lang="en-US" dirty="0"/>
          </a:p>
        </p:txBody>
      </p:sp>
      <p:sp>
        <p:nvSpPr>
          <p:cNvPr id="3" name="Content Placeholder 2"/>
          <p:cNvSpPr>
            <a:spLocks noGrp="1"/>
          </p:cNvSpPr>
          <p:nvPr>
            <p:ph idx="1"/>
          </p:nvPr>
        </p:nvSpPr>
        <p:spPr/>
        <p:txBody>
          <a:bodyPr/>
          <a:lstStyle/>
          <a:p>
            <a:r>
              <a:rPr lang="en-US" dirty="0" smtClean="0"/>
              <a:t>When there is no human or corporate author, use a shortened form of the first part of the Title of the web article</a:t>
            </a:r>
          </a:p>
          <a:p>
            <a:r>
              <a:rPr lang="en-US" dirty="0" smtClean="0"/>
              <a:t>Do not make up page numbers.  Web pages generally do not have paragraph or page numbers.</a:t>
            </a:r>
            <a:endParaRPr lang="en-US" dirty="0"/>
          </a:p>
        </p:txBody>
      </p:sp>
      <p:sp>
        <p:nvSpPr>
          <p:cNvPr id="4" name="Footer Placeholder 3"/>
          <p:cNvSpPr>
            <a:spLocks noGrp="1"/>
          </p:cNvSpPr>
          <p:nvPr>
            <p:ph type="ftr" sz="quarter" idx="11"/>
          </p:nvPr>
        </p:nvSpPr>
        <p:spPr/>
        <p:txBody>
          <a:bodyPr/>
          <a:lstStyle/>
          <a:p>
            <a:r>
              <a:rPr lang="en-CA" smtClean="0"/>
              <a:t>Citations - Part 6 - Footnotes and Endnotes - March 20166</a:t>
            </a:r>
            <a:endParaRPr lang="en-CA" dirty="0"/>
          </a:p>
        </p:txBody>
      </p:sp>
      <p:sp>
        <p:nvSpPr>
          <p:cNvPr id="5" name="Slide Number Placeholder 4"/>
          <p:cNvSpPr>
            <a:spLocks noGrp="1"/>
          </p:cNvSpPr>
          <p:nvPr>
            <p:ph type="sldNum" sz="quarter" idx="12"/>
          </p:nvPr>
        </p:nvSpPr>
        <p:spPr/>
        <p:txBody>
          <a:bodyPr/>
          <a:lstStyle/>
          <a:p>
            <a:fld id="{BB53CE37-3A70-437E-B626-687899E956FF}" type="slidenum">
              <a:rPr lang="en-CA" smtClean="0"/>
              <a:t>21</a:t>
            </a:fld>
            <a:endParaRPr lang="en-CA" dirty="0"/>
          </a:p>
        </p:txBody>
      </p:sp>
    </p:spTree>
    <p:extLst>
      <p:ext uri="{BB962C8B-B14F-4D97-AF65-F5344CB8AC3E}">
        <p14:creationId xmlns:p14="http://schemas.microsoft.com/office/powerpoint/2010/main" val="2849304144"/>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457200" y="0"/>
            <a:ext cx="8229600" cy="1052736"/>
          </a:xfrm>
        </p:spPr>
        <p:txBody>
          <a:bodyPr/>
          <a:lstStyle/>
          <a:p>
            <a:r>
              <a:rPr lang="en-US" dirty="0" smtClean="0"/>
              <a:t>In Summary</a:t>
            </a:r>
            <a:endParaRPr lang="en-US" dirty="0"/>
          </a:p>
        </p:txBody>
      </p:sp>
      <p:sp>
        <p:nvSpPr>
          <p:cNvPr id="7" name="Content Placeholder 6"/>
          <p:cNvSpPr>
            <a:spLocks noGrp="1"/>
          </p:cNvSpPr>
          <p:nvPr>
            <p:ph idx="1"/>
          </p:nvPr>
        </p:nvSpPr>
        <p:spPr>
          <a:xfrm>
            <a:off x="457200" y="908720"/>
            <a:ext cx="8229600" cy="5544616"/>
          </a:xfrm>
        </p:spPr>
        <p:txBody>
          <a:bodyPr>
            <a:normAutofit fontScale="92500" lnSpcReduction="10000"/>
          </a:bodyPr>
          <a:lstStyle/>
          <a:p>
            <a:r>
              <a:rPr lang="en-US" dirty="0" smtClean="0"/>
              <a:t>Most of these examples are based on tertiary sources</a:t>
            </a:r>
          </a:p>
          <a:p>
            <a:r>
              <a:rPr lang="en-US" dirty="0" smtClean="0"/>
              <a:t>You will be allowed to use tertiary sources for many purposes in high school</a:t>
            </a:r>
          </a:p>
          <a:p>
            <a:pPr lvl="1"/>
            <a:r>
              <a:rPr lang="en-US" b="1" i="1" dirty="0" smtClean="0"/>
              <a:t>YOU WILL NOT BE ALLOWED TO AT UNIVERSITY</a:t>
            </a:r>
            <a:endParaRPr lang="en-US" dirty="0" smtClean="0"/>
          </a:p>
          <a:p>
            <a:r>
              <a:rPr lang="en-US" dirty="0" smtClean="0"/>
              <a:t>Start getting used to using the best possible resources – academic sources – primary sources – good secondary sources</a:t>
            </a:r>
          </a:p>
          <a:p>
            <a:pPr lvl="1"/>
            <a:r>
              <a:rPr lang="en-US" dirty="0" smtClean="0"/>
              <a:t>You will not receive full marks if you use poor sources</a:t>
            </a:r>
          </a:p>
          <a:p>
            <a:r>
              <a:rPr lang="en-US" dirty="0" smtClean="0"/>
              <a:t>Use these examples to help you get used to the challenge of looking for the information that you need for a proper citation.</a:t>
            </a:r>
            <a:endParaRPr lang="en-US" dirty="0"/>
          </a:p>
        </p:txBody>
      </p:sp>
      <p:sp>
        <p:nvSpPr>
          <p:cNvPr id="5" name="Slide Number Placeholder 4"/>
          <p:cNvSpPr>
            <a:spLocks noGrp="1"/>
          </p:cNvSpPr>
          <p:nvPr>
            <p:ph type="sldNum" sz="quarter" idx="12"/>
          </p:nvPr>
        </p:nvSpPr>
        <p:spPr/>
        <p:txBody>
          <a:bodyPr/>
          <a:lstStyle/>
          <a:p>
            <a:fld id="{BB53CE37-3A70-437E-B626-687899E956FF}" type="slidenum">
              <a:rPr lang="en-CA" smtClean="0">
                <a:solidFill>
                  <a:prstClr val="black">
                    <a:tint val="75000"/>
                  </a:prstClr>
                </a:solidFill>
              </a:rPr>
              <a:pPr/>
              <a:t>22</a:t>
            </a:fld>
            <a:endParaRPr lang="en-CA" dirty="0">
              <a:solidFill>
                <a:prstClr val="black">
                  <a:tint val="75000"/>
                </a:prstClr>
              </a:solidFill>
            </a:endParaRPr>
          </a:p>
        </p:txBody>
      </p:sp>
      <p:sp>
        <p:nvSpPr>
          <p:cNvPr id="2" name="Footer Placeholder 1"/>
          <p:cNvSpPr>
            <a:spLocks noGrp="1"/>
          </p:cNvSpPr>
          <p:nvPr>
            <p:ph type="ftr" sz="quarter" idx="11"/>
          </p:nvPr>
        </p:nvSpPr>
        <p:spPr/>
        <p:txBody>
          <a:bodyPr/>
          <a:lstStyle/>
          <a:p>
            <a:r>
              <a:rPr lang="en-CA" smtClean="0"/>
              <a:t>Citations - Part 6 - Footnotes and Endnotes - March 20166</a:t>
            </a:r>
            <a:endParaRPr lang="en-CA" dirty="0"/>
          </a:p>
        </p:txBody>
      </p:sp>
    </p:spTree>
    <p:extLst>
      <p:ext uri="{BB962C8B-B14F-4D97-AF65-F5344CB8AC3E}">
        <p14:creationId xmlns:p14="http://schemas.microsoft.com/office/powerpoint/2010/main" val="293573323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750541"/>
          </a:xfrm>
        </p:spPr>
        <p:txBody>
          <a:bodyPr>
            <a:normAutofit fontScale="90000"/>
          </a:bodyPr>
          <a:lstStyle/>
          <a:p>
            <a:r>
              <a:rPr lang="en-CA" dirty="0" smtClean="0"/>
              <a:t>What You Will End Up With</a:t>
            </a:r>
            <a:endParaRPr lang="en-US" dirty="0"/>
          </a:p>
        </p:txBody>
      </p:sp>
      <p:sp>
        <p:nvSpPr>
          <p:cNvPr id="3" name="Content Placeholder 2"/>
          <p:cNvSpPr>
            <a:spLocks noGrp="1"/>
          </p:cNvSpPr>
          <p:nvPr>
            <p:ph idx="1"/>
          </p:nvPr>
        </p:nvSpPr>
        <p:spPr>
          <a:xfrm>
            <a:off x="508000" y="750540"/>
            <a:ext cx="8229600" cy="5702795"/>
          </a:xfrm>
        </p:spPr>
        <p:txBody>
          <a:bodyPr>
            <a:normAutofit fontScale="92500" lnSpcReduction="10000"/>
          </a:bodyPr>
          <a:lstStyle/>
          <a:p>
            <a:r>
              <a:rPr lang="en-CA" dirty="0" smtClean="0"/>
              <a:t>With Footnotes and Endnotes, you will have:</a:t>
            </a:r>
          </a:p>
          <a:p>
            <a:pPr lvl="1"/>
            <a:r>
              <a:rPr lang="en-CA" dirty="0" smtClean="0"/>
              <a:t>A </a:t>
            </a:r>
            <a:r>
              <a:rPr lang="en-CA" b="1" dirty="0" smtClean="0">
                <a:solidFill>
                  <a:srgbClr val="FF0000"/>
                </a:solidFill>
              </a:rPr>
              <a:t>single</a:t>
            </a:r>
            <a:r>
              <a:rPr lang="en-CA" dirty="0" smtClean="0"/>
              <a:t> numerical list using Arabic numerals (1, 2, 3, 4, ……..). </a:t>
            </a:r>
          </a:p>
          <a:p>
            <a:pPr lvl="1"/>
            <a:r>
              <a:rPr lang="en-CA" dirty="0" smtClean="0"/>
              <a:t>This format will be created using the “Reference” menu tab on the Word screen.  See the next slide.</a:t>
            </a:r>
          </a:p>
          <a:p>
            <a:pPr lvl="1"/>
            <a:r>
              <a:rPr lang="en-CA" dirty="0"/>
              <a:t>A ‘separator’ line will be inserted</a:t>
            </a:r>
            <a:r>
              <a:rPr lang="en-CA" dirty="0" smtClean="0"/>
              <a:t>.</a:t>
            </a:r>
          </a:p>
          <a:p>
            <a:pPr lvl="1"/>
            <a:r>
              <a:rPr lang="en-CA" dirty="0" smtClean="0"/>
              <a:t>All of your entries will be lined up on the left margin in numerical order.  You will then need to:</a:t>
            </a:r>
          </a:p>
          <a:p>
            <a:pPr lvl="2"/>
            <a:r>
              <a:rPr lang="en-CA" dirty="0" smtClean="0"/>
              <a:t>Change them all to the same font and size</a:t>
            </a:r>
          </a:p>
          <a:p>
            <a:pPr lvl="2"/>
            <a:r>
              <a:rPr lang="en-CA" dirty="0" smtClean="0"/>
              <a:t>Indent the first line – this is the same process as for the Hanging Indent except you choose “First Line”</a:t>
            </a:r>
          </a:p>
          <a:p>
            <a:pPr lvl="1"/>
            <a:r>
              <a:rPr lang="en-CA" dirty="0" smtClean="0"/>
              <a:t>The footnotes will adjust automatically to the page to which they apply.</a:t>
            </a:r>
          </a:p>
          <a:p>
            <a:pPr lvl="1"/>
            <a:r>
              <a:rPr lang="en-CA" dirty="0" smtClean="0"/>
              <a:t>Numbers will adjust automatically if you add/delete.</a:t>
            </a:r>
          </a:p>
        </p:txBody>
      </p:sp>
      <p:sp>
        <p:nvSpPr>
          <p:cNvPr id="4" name="Footer Placeholder 3"/>
          <p:cNvSpPr>
            <a:spLocks noGrp="1"/>
          </p:cNvSpPr>
          <p:nvPr>
            <p:ph type="ftr" sz="quarter" idx="11"/>
          </p:nvPr>
        </p:nvSpPr>
        <p:spPr/>
        <p:txBody>
          <a:bodyPr/>
          <a:lstStyle/>
          <a:p>
            <a:r>
              <a:rPr lang="en-CA" smtClean="0"/>
              <a:t>Citations - Part 6 - Footnotes and Endnotes - March 20166</a:t>
            </a:r>
            <a:endParaRPr lang="en-CA" dirty="0"/>
          </a:p>
        </p:txBody>
      </p:sp>
      <p:sp>
        <p:nvSpPr>
          <p:cNvPr id="5" name="Slide Number Placeholder 4"/>
          <p:cNvSpPr>
            <a:spLocks noGrp="1"/>
          </p:cNvSpPr>
          <p:nvPr>
            <p:ph type="sldNum" sz="quarter" idx="12"/>
          </p:nvPr>
        </p:nvSpPr>
        <p:spPr/>
        <p:txBody>
          <a:bodyPr/>
          <a:lstStyle/>
          <a:p>
            <a:fld id="{BB53CE37-3A70-437E-B626-687899E956FF}" type="slidenum">
              <a:rPr lang="en-CA" smtClean="0"/>
              <a:t>3</a:t>
            </a:fld>
            <a:endParaRPr lang="en-CA" dirty="0"/>
          </a:p>
        </p:txBody>
      </p:sp>
    </p:spTree>
    <p:extLst>
      <p:ext uri="{BB962C8B-B14F-4D97-AF65-F5344CB8AC3E}">
        <p14:creationId xmlns:p14="http://schemas.microsoft.com/office/powerpoint/2010/main" val="419323199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Portion of Word Menu</a:t>
            </a:r>
            <a:endParaRPr lang="en-US" dirty="0"/>
          </a:p>
        </p:txBody>
      </p:sp>
      <p:pic>
        <p:nvPicPr>
          <p:cNvPr id="6" name="Content Placeholder 5"/>
          <p:cNvPicPr>
            <a:picLocks noGrp="1" noChangeAspect="1"/>
          </p:cNvPicPr>
          <p:nvPr>
            <p:ph idx="1"/>
          </p:nvPr>
        </p:nvPicPr>
        <p:blipFill>
          <a:blip r:embed="rId2"/>
          <a:stretch>
            <a:fillRect/>
          </a:stretch>
        </p:blipFill>
        <p:spPr>
          <a:xfrm>
            <a:off x="1027240" y="2696369"/>
            <a:ext cx="6785120" cy="3441728"/>
          </a:xfrm>
          <a:prstGeom prst="rect">
            <a:avLst/>
          </a:prstGeom>
        </p:spPr>
      </p:pic>
      <p:sp>
        <p:nvSpPr>
          <p:cNvPr id="4" name="Footer Placeholder 3"/>
          <p:cNvSpPr>
            <a:spLocks noGrp="1"/>
          </p:cNvSpPr>
          <p:nvPr>
            <p:ph type="ftr" sz="quarter" idx="11"/>
          </p:nvPr>
        </p:nvSpPr>
        <p:spPr/>
        <p:txBody>
          <a:bodyPr/>
          <a:lstStyle/>
          <a:p>
            <a:r>
              <a:rPr lang="en-CA" smtClean="0"/>
              <a:t>Citations - Part 6 - Footnotes and Endnotes - March 20166</a:t>
            </a:r>
            <a:endParaRPr lang="en-CA" dirty="0"/>
          </a:p>
        </p:txBody>
      </p:sp>
      <p:sp>
        <p:nvSpPr>
          <p:cNvPr id="5" name="Slide Number Placeholder 4"/>
          <p:cNvSpPr>
            <a:spLocks noGrp="1"/>
          </p:cNvSpPr>
          <p:nvPr>
            <p:ph type="sldNum" sz="quarter" idx="12"/>
          </p:nvPr>
        </p:nvSpPr>
        <p:spPr/>
        <p:txBody>
          <a:bodyPr/>
          <a:lstStyle/>
          <a:p>
            <a:fld id="{BB53CE37-3A70-437E-B626-687899E956FF}" type="slidenum">
              <a:rPr lang="en-CA" smtClean="0"/>
              <a:t>4</a:t>
            </a:fld>
            <a:endParaRPr lang="en-CA" dirty="0"/>
          </a:p>
        </p:txBody>
      </p:sp>
      <p:sp>
        <p:nvSpPr>
          <p:cNvPr id="7" name="TextBox 6"/>
          <p:cNvSpPr txBox="1"/>
          <p:nvPr/>
        </p:nvSpPr>
        <p:spPr>
          <a:xfrm>
            <a:off x="4716016" y="1392373"/>
            <a:ext cx="2160240" cy="461665"/>
          </a:xfrm>
          <a:prstGeom prst="rect">
            <a:avLst/>
          </a:prstGeom>
          <a:noFill/>
        </p:spPr>
        <p:txBody>
          <a:bodyPr wrap="square" rtlCol="0">
            <a:spAutoFit/>
          </a:bodyPr>
          <a:lstStyle/>
          <a:p>
            <a:r>
              <a:rPr lang="en-CA" sz="2400" dirty="0" smtClean="0"/>
              <a:t>First – Click on</a:t>
            </a:r>
            <a:endParaRPr lang="en-US" sz="2400" dirty="0"/>
          </a:p>
        </p:txBody>
      </p:sp>
      <p:cxnSp>
        <p:nvCxnSpPr>
          <p:cNvPr id="9" name="Straight Arrow Connector 8"/>
          <p:cNvCxnSpPr/>
          <p:nvPr/>
        </p:nvCxnSpPr>
        <p:spPr>
          <a:xfrm>
            <a:off x="6553200" y="1854038"/>
            <a:ext cx="323056" cy="1214922"/>
          </a:xfrm>
          <a:prstGeom prst="straightConnector1">
            <a:avLst/>
          </a:prstGeom>
          <a:ln w="38100">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11" name="TextBox 10"/>
          <p:cNvSpPr txBox="1"/>
          <p:nvPr/>
        </p:nvSpPr>
        <p:spPr>
          <a:xfrm>
            <a:off x="1547664" y="2060848"/>
            <a:ext cx="2088232" cy="461665"/>
          </a:xfrm>
          <a:prstGeom prst="rect">
            <a:avLst/>
          </a:prstGeom>
          <a:noFill/>
        </p:spPr>
        <p:txBody>
          <a:bodyPr wrap="square" rtlCol="0">
            <a:spAutoFit/>
          </a:bodyPr>
          <a:lstStyle/>
          <a:p>
            <a:r>
              <a:rPr lang="en-CA" sz="2400" dirty="0" smtClean="0"/>
              <a:t>Then – Click on</a:t>
            </a:r>
            <a:endParaRPr lang="en-US" sz="2400" dirty="0"/>
          </a:p>
        </p:txBody>
      </p:sp>
      <p:cxnSp>
        <p:nvCxnSpPr>
          <p:cNvPr id="13" name="Straight Arrow Connector 12"/>
          <p:cNvCxnSpPr/>
          <p:nvPr/>
        </p:nvCxnSpPr>
        <p:spPr>
          <a:xfrm>
            <a:off x="3491880" y="2420888"/>
            <a:ext cx="2304256" cy="2232248"/>
          </a:xfrm>
          <a:prstGeom prst="straightConnector1">
            <a:avLst/>
          </a:prstGeom>
          <a:ln w="38100">
            <a:solidFill>
              <a:srgbClr val="FF0000"/>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8292827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980728"/>
          </a:xfrm>
        </p:spPr>
        <p:txBody>
          <a:bodyPr/>
          <a:lstStyle/>
          <a:p>
            <a:r>
              <a:rPr lang="en-CA" dirty="0" smtClean="0"/>
              <a:t>Footnote/Endnote Menu</a:t>
            </a:r>
            <a:endParaRPr lang="en-US" dirty="0"/>
          </a:p>
        </p:txBody>
      </p:sp>
      <p:pic>
        <p:nvPicPr>
          <p:cNvPr id="6" name="Content Placeholder 5"/>
          <p:cNvPicPr>
            <a:picLocks noGrp="1" noChangeAspect="1"/>
          </p:cNvPicPr>
          <p:nvPr>
            <p:ph idx="1"/>
          </p:nvPr>
        </p:nvPicPr>
        <p:blipFill>
          <a:blip r:embed="rId2"/>
          <a:stretch>
            <a:fillRect/>
          </a:stretch>
        </p:blipFill>
        <p:spPr>
          <a:xfrm>
            <a:off x="2555777" y="838795"/>
            <a:ext cx="3997424" cy="5477640"/>
          </a:xfrm>
          <a:prstGeom prst="rect">
            <a:avLst/>
          </a:prstGeom>
        </p:spPr>
      </p:pic>
      <p:sp>
        <p:nvSpPr>
          <p:cNvPr id="4" name="Footer Placeholder 3"/>
          <p:cNvSpPr>
            <a:spLocks noGrp="1"/>
          </p:cNvSpPr>
          <p:nvPr>
            <p:ph type="ftr" sz="quarter" idx="11"/>
          </p:nvPr>
        </p:nvSpPr>
        <p:spPr/>
        <p:txBody>
          <a:bodyPr/>
          <a:lstStyle/>
          <a:p>
            <a:r>
              <a:rPr lang="en-CA" smtClean="0"/>
              <a:t>Citations - Part 6 - Footnotes and Endnotes - March 20166</a:t>
            </a:r>
            <a:endParaRPr lang="en-CA" dirty="0"/>
          </a:p>
        </p:txBody>
      </p:sp>
      <p:sp>
        <p:nvSpPr>
          <p:cNvPr id="5" name="Slide Number Placeholder 4"/>
          <p:cNvSpPr>
            <a:spLocks noGrp="1"/>
          </p:cNvSpPr>
          <p:nvPr>
            <p:ph type="sldNum" sz="quarter" idx="12"/>
          </p:nvPr>
        </p:nvSpPr>
        <p:spPr>
          <a:xfrm>
            <a:off x="6553200" y="6316435"/>
            <a:ext cx="2133600" cy="365125"/>
          </a:xfrm>
        </p:spPr>
        <p:txBody>
          <a:bodyPr/>
          <a:lstStyle/>
          <a:p>
            <a:fld id="{BB53CE37-3A70-437E-B626-687899E956FF}" type="slidenum">
              <a:rPr lang="en-CA" smtClean="0"/>
              <a:t>5</a:t>
            </a:fld>
            <a:endParaRPr lang="en-CA" dirty="0"/>
          </a:p>
        </p:txBody>
      </p:sp>
      <p:sp>
        <p:nvSpPr>
          <p:cNvPr id="7" name="TextBox 6"/>
          <p:cNvSpPr txBox="1"/>
          <p:nvPr/>
        </p:nvSpPr>
        <p:spPr>
          <a:xfrm>
            <a:off x="457200" y="1772816"/>
            <a:ext cx="1882552" cy="646331"/>
          </a:xfrm>
          <a:prstGeom prst="rect">
            <a:avLst/>
          </a:prstGeom>
          <a:noFill/>
        </p:spPr>
        <p:txBody>
          <a:bodyPr wrap="square" rtlCol="0">
            <a:spAutoFit/>
          </a:bodyPr>
          <a:lstStyle/>
          <a:p>
            <a:r>
              <a:rPr lang="en-CA" dirty="0" smtClean="0"/>
              <a:t>Choose </a:t>
            </a:r>
            <a:r>
              <a:rPr lang="en-CA" b="1" dirty="0" smtClean="0">
                <a:solidFill>
                  <a:srgbClr val="FF0000"/>
                </a:solidFill>
              </a:rPr>
              <a:t>Footnotes</a:t>
            </a:r>
            <a:r>
              <a:rPr lang="en-CA" dirty="0" smtClean="0"/>
              <a:t> or Endnotes</a:t>
            </a:r>
            <a:endParaRPr lang="en-US" dirty="0"/>
          </a:p>
        </p:txBody>
      </p:sp>
      <p:cxnSp>
        <p:nvCxnSpPr>
          <p:cNvPr id="11" name="Straight Arrow Connector 10"/>
          <p:cNvCxnSpPr/>
          <p:nvPr/>
        </p:nvCxnSpPr>
        <p:spPr>
          <a:xfrm flipV="1">
            <a:off x="2195736" y="1772816"/>
            <a:ext cx="648072" cy="360040"/>
          </a:xfrm>
          <a:prstGeom prst="straightConnector1">
            <a:avLst/>
          </a:prstGeom>
          <a:ln w="38100">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13" name="Straight Arrow Connector 12"/>
          <p:cNvCxnSpPr/>
          <p:nvPr/>
        </p:nvCxnSpPr>
        <p:spPr>
          <a:xfrm>
            <a:off x="2195736" y="2132856"/>
            <a:ext cx="648072" cy="0"/>
          </a:xfrm>
          <a:prstGeom prst="straightConnector1">
            <a:avLst/>
          </a:prstGeom>
          <a:ln w="38100">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flipV="1">
            <a:off x="1763688" y="2132856"/>
            <a:ext cx="432048" cy="144016"/>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sp>
        <p:nvSpPr>
          <p:cNvPr id="17" name="TextBox 16"/>
          <p:cNvSpPr txBox="1"/>
          <p:nvPr/>
        </p:nvSpPr>
        <p:spPr>
          <a:xfrm>
            <a:off x="7020272" y="3068960"/>
            <a:ext cx="1666528" cy="646331"/>
          </a:xfrm>
          <a:prstGeom prst="rect">
            <a:avLst/>
          </a:prstGeom>
          <a:noFill/>
        </p:spPr>
        <p:txBody>
          <a:bodyPr wrap="square" rtlCol="0">
            <a:spAutoFit/>
          </a:bodyPr>
          <a:lstStyle/>
          <a:p>
            <a:r>
              <a:rPr lang="en-CA" dirty="0" smtClean="0"/>
              <a:t>Choose Arabic numerals</a:t>
            </a:r>
            <a:endParaRPr lang="en-US" dirty="0"/>
          </a:p>
        </p:txBody>
      </p:sp>
      <p:cxnSp>
        <p:nvCxnSpPr>
          <p:cNvPr id="19" name="Straight Arrow Connector 18"/>
          <p:cNvCxnSpPr/>
          <p:nvPr/>
        </p:nvCxnSpPr>
        <p:spPr>
          <a:xfrm flipH="1">
            <a:off x="4932040" y="3284984"/>
            <a:ext cx="2160240" cy="432048"/>
          </a:xfrm>
          <a:prstGeom prst="straightConnector1">
            <a:avLst/>
          </a:prstGeom>
          <a:ln w="38100">
            <a:solidFill>
              <a:srgbClr val="FF0000"/>
            </a:solidFill>
            <a:tailEnd type="triangle"/>
          </a:ln>
        </p:spPr>
        <p:style>
          <a:lnRef idx="1">
            <a:schemeClr val="accent1"/>
          </a:lnRef>
          <a:fillRef idx="0">
            <a:schemeClr val="accent1"/>
          </a:fillRef>
          <a:effectRef idx="0">
            <a:schemeClr val="accent1"/>
          </a:effectRef>
          <a:fontRef idx="minor">
            <a:schemeClr val="tx1"/>
          </a:fontRef>
        </p:style>
      </p:cxnSp>
      <p:pic>
        <p:nvPicPr>
          <p:cNvPr id="20" name="Picture 19"/>
          <p:cNvPicPr>
            <a:picLocks noChangeAspect="1"/>
          </p:cNvPicPr>
          <p:nvPr/>
        </p:nvPicPr>
        <p:blipFill>
          <a:blip r:embed="rId3"/>
          <a:stretch>
            <a:fillRect/>
          </a:stretch>
        </p:blipFill>
        <p:spPr>
          <a:xfrm>
            <a:off x="544463" y="4596183"/>
            <a:ext cx="1795289" cy="1208709"/>
          </a:xfrm>
          <a:prstGeom prst="rect">
            <a:avLst/>
          </a:prstGeom>
        </p:spPr>
      </p:pic>
      <p:sp>
        <p:nvSpPr>
          <p:cNvPr id="21" name="TextBox 20"/>
          <p:cNvSpPr txBox="1"/>
          <p:nvPr/>
        </p:nvSpPr>
        <p:spPr>
          <a:xfrm>
            <a:off x="544463" y="3284984"/>
            <a:ext cx="1795289" cy="923330"/>
          </a:xfrm>
          <a:prstGeom prst="rect">
            <a:avLst/>
          </a:prstGeom>
          <a:noFill/>
        </p:spPr>
        <p:txBody>
          <a:bodyPr wrap="square" rtlCol="0">
            <a:spAutoFit/>
          </a:bodyPr>
          <a:lstStyle/>
          <a:p>
            <a:r>
              <a:rPr lang="en-CA" dirty="0" smtClean="0"/>
              <a:t>The expanded menu looks like this.</a:t>
            </a:r>
            <a:endParaRPr lang="en-US" dirty="0"/>
          </a:p>
        </p:txBody>
      </p:sp>
      <p:cxnSp>
        <p:nvCxnSpPr>
          <p:cNvPr id="23" name="Straight Arrow Connector 22"/>
          <p:cNvCxnSpPr/>
          <p:nvPr/>
        </p:nvCxnSpPr>
        <p:spPr>
          <a:xfrm>
            <a:off x="755576" y="4208314"/>
            <a:ext cx="0" cy="387869"/>
          </a:xfrm>
          <a:prstGeom prst="straightConnector1">
            <a:avLst/>
          </a:prstGeom>
          <a:ln w="38100">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25" name="Straight Arrow Connector 24"/>
          <p:cNvCxnSpPr/>
          <p:nvPr/>
        </p:nvCxnSpPr>
        <p:spPr>
          <a:xfrm flipH="1">
            <a:off x="2339752" y="3789040"/>
            <a:ext cx="3680048" cy="936104"/>
          </a:xfrm>
          <a:prstGeom prst="straightConnector1">
            <a:avLst/>
          </a:prstGeom>
          <a:ln w="38100">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27" name="Straight Arrow Connector 26"/>
          <p:cNvCxnSpPr/>
          <p:nvPr/>
        </p:nvCxnSpPr>
        <p:spPr>
          <a:xfrm flipH="1" flipV="1">
            <a:off x="5220072" y="4725144"/>
            <a:ext cx="2232248" cy="720080"/>
          </a:xfrm>
          <a:prstGeom prst="straightConnector1">
            <a:avLst/>
          </a:prstGeom>
          <a:ln w="38100">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28" name="TextBox 27"/>
          <p:cNvSpPr txBox="1"/>
          <p:nvPr/>
        </p:nvSpPr>
        <p:spPr>
          <a:xfrm>
            <a:off x="7452320" y="5200537"/>
            <a:ext cx="1440160" cy="646331"/>
          </a:xfrm>
          <a:prstGeom prst="rect">
            <a:avLst/>
          </a:prstGeom>
          <a:noFill/>
        </p:spPr>
        <p:txBody>
          <a:bodyPr wrap="square" rtlCol="0">
            <a:spAutoFit/>
          </a:bodyPr>
          <a:lstStyle/>
          <a:p>
            <a:r>
              <a:rPr lang="en-CA" dirty="0" smtClean="0"/>
              <a:t>Default item – leave it.</a:t>
            </a:r>
            <a:endParaRPr lang="en-US" dirty="0"/>
          </a:p>
        </p:txBody>
      </p:sp>
      <p:sp>
        <p:nvSpPr>
          <p:cNvPr id="29" name="TextBox 28"/>
          <p:cNvSpPr txBox="1"/>
          <p:nvPr/>
        </p:nvSpPr>
        <p:spPr>
          <a:xfrm>
            <a:off x="544463" y="5949280"/>
            <a:ext cx="715169" cy="369332"/>
          </a:xfrm>
          <a:prstGeom prst="rect">
            <a:avLst/>
          </a:prstGeom>
          <a:noFill/>
        </p:spPr>
        <p:txBody>
          <a:bodyPr wrap="square" rtlCol="0">
            <a:spAutoFit/>
          </a:bodyPr>
          <a:lstStyle/>
          <a:p>
            <a:r>
              <a:rPr lang="en-CA" dirty="0" smtClean="0"/>
              <a:t>Click </a:t>
            </a:r>
            <a:endParaRPr lang="en-US" dirty="0"/>
          </a:p>
        </p:txBody>
      </p:sp>
      <p:cxnSp>
        <p:nvCxnSpPr>
          <p:cNvPr id="31" name="Straight Arrow Connector 30"/>
          <p:cNvCxnSpPr/>
          <p:nvPr/>
        </p:nvCxnSpPr>
        <p:spPr>
          <a:xfrm flipV="1">
            <a:off x="1115616" y="5909919"/>
            <a:ext cx="2008584" cy="247299"/>
          </a:xfrm>
          <a:prstGeom prst="straightConnector1">
            <a:avLst/>
          </a:prstGeom>
          <a:ln w="38100">
            <a:solidFill>
              <a:srgbClr val="FF0000"/>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4111471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908720"/>
          </a:xfrm>
        </p:spPr>
        <p:txBody>
          <a:bodyPr>
            <a:normAutofit/>
          </a:bodyPr>
          <a:lstStyle/>
          <a:p>
            <a:r>
              <a:rPr lang="en-CA" dirty="0" smtClean="0"/>
              <a:t>Endnotes and More</a:t>
            </a:r>
            <a:endParaRPr lang="en-CA" dirty="0"/>
          </a:p>
        </p:txBody>
      </p:sp>
      <p:sp>
        <p:nvSpPr>
          <p:cNvPr id="3" name="Content Placeholder 2"/>
          <p:cNvSpPr>
            <a:spLocks noGrp="1"/>
          </p:cNvSpPr>
          <p:nvPr>
            <p:ph idx="1"/>
          </p:nvPr>
        </p:nvSpPr>
        <p:spPr>
          <a:xfrm>
            <a:off x="457200" y="849008"/>
            <a:ext cx="8229600" cy="5472608"/>
          </a:xfrm>
        </p:spPr>
        <p:txBody>
          <a:bodyPr>
            <a:normAutofit fontScale="92500" lnSpcReduction="10000"/>
          </a:bodyPr>
          <a:lstStyle/>
          <a:p>
            <a:r>
              <a:rPr lang="en-CA" dirty="0" smtClean="0"/>
              <a:t>An </a:t>
            </a:r>
            <a:r>
              <a:rPr lang="en-CA" dirty="0" smtClean="0">
                <a:solidFill>
                  <a:srgbClr val="FF0000"/>
                </a:solidFill>
              </a:rPr>
              <a:t>Endnote</a:t>
            </a:r>
            <a:r>
              <a:rPr lang="en-CA" dirty="0" smtClean="0"/>
              <a:t> is, generally, the most commonly used form to direct the reader to specific material or ideas used in your work</a:t>
            </a:r>
          </a:p>
          <a:p>
            <a:pPr lvl="1"/>
            <a:r>
              <a:rPr lang="en-CA" dirty="0" smtClean="0"/>
              <a:t>Endnotes are produced on a separate sheet of paper at the </a:t>
            </a:r>
            <a:r>
              <a:rPr lang="en-CA" u="sng" dirty="0" smtClean="0"/>
              <a:t>end</a:t>
            </a:r>
            <a:r>
              <a:rPr lang="en-CA" dirty="0" smtClean="0"/>
              <a:t> of your essay before the bibliography.</a:t>
            </a:r>
          </a:p>
          <a:p>
            <a:r>
              <a:rPr lang="en-CA" dirty="0" smtClean="0"/>
              <a:t>Previously, </a:t>
            </a:r>
            <a:r>
              <a:rPr lang="en-CA" dirty="0" smtClean="0">
                <a:solidFill>
                  <a:srgbClr val="FF0000"/>
                </a:solidFill>
              </a:rPr>
              <a:t>footnotes</a:t>
            </a:r>
            <a:r>
              <a:rPr lang="en-CA" dirty="0" smtClean="0"/>
              <a:t> were commonly used</a:t>
            </a:r>
          </a:p>
          <a:p>
            <a:pPr lvl="1"/>
            <a:r>
              <a:rPr lang="en-CA" dirty="0" smtClean="0"/>
              <a:t>Footnotes are produced at the </a:t>
            </a:r>
            <a:r>
              <a:rPr lang="en-CA" u="sng" dirty="0" smtClean="0"/>
              <a:t>bottom</a:t>
            </a:r>
            <a:r>
              <a:rPr lang="en-CA" dirty="0" smtClean="0"/>
              <a:t> (foot) of each </a:t>
            </a:r>
            <a:r>
              <a:rPr lang="en-CA" dirty="0" smtClean="0"/>
              <a:t>page.  </a:t>
            </a:r>
            <a:r>
              <a:rPr lang="en-CA" b="1" dirty="0" smtClean="0">
                <a:solidFill>
                  <a:srgbClr val="FF0000"/>
                </a:solidFill>
              </a:rPr>
              <a:t>You will start by using footnotes.</a:t>
            </a:r>
            <a:endParaRPr lang="en-CA" b="1" dirty="0" smtClean="0">
              <a:solidFill>
                <a:srgbClr val="FF0000"/>
              </a:solidFill>
            </a:endParaRPr>
          </a:p>
          <a:p>
            <a:pPr lvl="0"/>
            <a:r>
              <a:rPr lang="en-CA" dirty="0">
                <a:solidFill>
                  <a:srgbClr val="FF0000"/>
                </a:solidFill>
              </a:rPr>
              <a:t>In-Text </a:t>
            </a:r>
            <a:r>
              <a:rPr lang="en-CA" dirty="0" smtClean="0">
                <a:solidFill>
                  <a:srgbClr val="FF0000"/>
                </a:solidFill>
              </a:rPr>
              <a:t>citation </a:t>
            </a:r>
            <a:r>
              <a:rPr lang="en-CA" dirty="0" smtClean="0"/>
              <a:t>are another form of reference that is now commonly used.  The relevant information is placed in parentheses (brackets</a:t>
            </a:r>
            <a:r>
              <a:rPr lang="en-CA" dirty="0"/>
              <a:t>)</a:t>
            </a:r>
            <a:r>
              <a:rPr lang="en-CA" dirty="0" smtClean="0"/>
              <a:t> after the ‘borrowed’ material.</a:t>
            </a:r>
            <a:endParaRPr lang="en-CA" dirty="0"/>
          </a:p>
        </p:txBody>
      </p:sp>
      <p:sp>
        <p:nvSpPr>
          <p:cNvPr id="4" name="Slide Number Placeholder 3"/>
          <p:cNvSpPr>
            <a:spLocks noGrp="1"/>
          </p:cNvSpPr>
          <p:nvPr>
            <p:ph type="sldNum" sz="quarter" idx="12"/>
          </p:nvPr>
        </p:nvSpPr>
        <p:spPr/>
        <p:txBody>
          <a:bodyPr/>
          <a:lstStyle/>
          <a:p>
            <a:fld id="{BB53CE37-3A70-437E-B626-687899E956FF}" type="slidenum">
              <a:rPr lang="en-CA" smtClean="0"/>
              <a:t>6</a:t>
            </a:fld>
            <a:endParaRPr lang="en-CA" dirty="0"/>
          </a:p>
        </p:txBody>
      </p:sp>
      <p:sp>
        <p:nvSpPr>
          <p:cNvPr id="5" name="Footer Placeholder 4"/>
          <p:cNvSpPr>
            <a:spLocks noGrp="1"/>
          </p:cNvSpPr>
          <p:nvPr>
            <p:ph type="ftr" sz="quarter" idx="11"/>
          </p:nvPr>
        </p:nvSpPr>
        <p:spPr/>
        <p:txBody>
          <a:bodyPr/>
          <a:lstStyle/>
          <a:p>
            <a:r>
              <a:rPr lang="en-CA" smtClean="0"/>
              <a:t>Citations - Part 6 - Footnotes and Endnotes - March 20166</a:t>
            </a:r>
            <a:endParaRPr lang="en-CA" dirty="0"/>
          </a:p>
        </p:txBody>
      </p:sp>
    </p:spTree>
    <p:extLst>
      <p:ext uri="{BB962C8B-B14F-4D97-AF65-F5344CB8AC3E}">
        <p14:creationId xmlns:p14="http://schemas.microsoft.com/office/powerpoint/2010/main" val="300757886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980728"/>
          </a:xfrm>
        </p:spPr>
        <p:txBody>
          <a:bodyPr/>
          <a:lstStyle/>
          <a:p>
            <a:r>
              <a:rPr lang="en-CA" dirty="0" smtClean="0"/>
              <a:t>Footnote Format</a:t>
            </a:r>
            <a:endParaRPr lang="en-US" dirty="0"/>
          </a:p>
        </p:txBody>
      </p:sp>
      <p:sp>
        <p:nvSpPr>
          <p:cNvPr id="3" name="Content Placeholder 2"/>
          <p:cNvSpPr>
            <a:spLocks noGrp="1"/>
          </p:cNvSpPr>
          <p:nvPr>
            <p:ph idx="1"/>
          </p:nvPr>
        </p:nvSpPr>
        <p:spPr>
          <a:xfrm>
            <a:off x="457200" y="980728"/>
            <a:ext cx="8229600" cy="5145435"/>
          </a:xfrm>
        </p:spPr>
        <p:txBody>
          <a:bodyPr/>
          <a:lstStyle/>
          <a:p>
            <a:r>
              <a:rPr lang="en-CA" dirty="0" smtClean="0"/>
              <a:t>This year - you will have </a:t>
            </a:r>
            <a:r>
              <a:rPr lang="en-CA" dirty="0" smtClean="0"/>
              <a:t>a formatting option</a:t>
            </a:r>
            <a:r>
              <a:rPr lang="en-CA" dirty="0" smtClean="0"/>
              <a:t>.</a:t>
            </a:r>
          </a:p>
          <a:p>
            <a:pPr lvl="1"/>
            <a:r>
              <a:rPr lang="en-CA" dirty="0" smtClean="0"/>
              <a:t>You can use the same format as the format that is required for your Bibliography</a:t>
            </a:r>
          </a:p>
          <a:p>
            <a:pPr lvl="1"/>
            <a:r>
              <a:rPr lang="en-CA" dirty="0" smtClean="0"/>
              <a:t>You can use the proper format for an MLA footnote (or endnote) in order to practice the methods that you will need in post-secondary.</a:t>
            </a:r>
          </a:p>
          <a:p>
            <a:r>
              <a:rPr lang="en-CA" dirty="0" smtClean="0"/>
              <a:t>The format for footnotes is that they consist of a single statement – not three statements as in a bibliographical citation.</a:t>
            </a:r>
            <a:endParaRPr lang="en-US" dirty="0"/>
          </a:p>
        </p:txBody>
      </p:sp>
      <p:sp>
        <p:nvSpPr>
          <p:cNvPr id="4" name="Footer Placeholder 3"/>
          <p:cNvSpPr>
            <a:spLocks noGrp="1"/>
          </p:cNvSpPr>
          <p:nvPr>
            <p:ph type="ftr" sz="quarter" idx="11"/>
          </p:nvPr>
        </p:nvSpPr>
        <p:spPr/>
        <p:txBody>
          <a:bodyPr/>
          <a:lstStyle/>
          <a:p>
            <a:r>
              <a:rPr lang="en-CA" smtClean="0"/>
              <a:t>Citations - Part 6 - Footnotes and Endnotes - March 20166</a:t>
            </a:r>
            <a:endParaRPr lang="en-CA" dirty="0"/>
          </a:p>
        </p:txBody>
      </p:sp>
      <p:sp>
        <p:nvSpPr>
          <p:cNvPr id="5" name="Slide Number Placeholder 4"/>
          <p:cNvSpPr>
            <a:spLocks noGrp="1"/>
          </p:cNvSpPr>
          <p:nvPr>
            <p:ph type="sldNum" sz="quarter" idx="12"/>
          </p:nvPr>
        </p:nvSpPr>
        <p:spPr/>
        <p:txBody>
          <a:bodyPr/>
          <a:lstStyle/>
          <a:p>
            <a:fld id="{BB53CE37-3A70-437E-B626-687899E956FF}" type="slidenum">
              <a:rPr lang="en-CA" smtClean="0"/>
              <a:t>7</a:t>
            </a:fld>
            <a:endParaRPr lang="en-CA" dirty="0"/>
          </a:p>
        </p:txBody>
      </p:sp>
    </p:spTree>
    <p:extLst>
      <p:ext uri="{BB962C8B-B14F-4D97-AF65-F5344CB8AC3E}">
        <p14:creationId xmlns:p14="http://schemas.microsoft.com/office/powerpoint/2010/main" val="21968657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980728"/>
          </a:xfrm>
        </p:spPr>
        <p:txBody>
          <a:bodyPr/>
          <a:lstStyle/>
          <a:p>
            <a:r>
              <a:rPr lang="en-CA" dirty="0" smtClean="0"/>
              <a:t>Footnote Format/Examples</a:t>
            </a:r>
            <a:endParaRPr lang="en-US" dirty="0"/>
          </a:p>
        </p:txBody>
      </p:sp>
      <p:sp>
        <p:nvSpPr>
          <p:cNvPr id="3" name="Content Placeholder 2"/>
          <p:cNvSpPr>
            <a:spLocks noGrp="1"/>
          </p:cNvSpPr>
          <p:nvPr>
            <p:ph idx="1"/>
          </p:nvPr>
        </p:nvSpPr>
        <p:spPr>
          <a:xfrm>
            <a:off x="457200" y="836712"/>
            <a:ext cx="8229600" cy="5519638"/>
          </a:xfrm>
        </p:spPr>
        <p:txBody>
          <a:bodyPr>
            <a:normAutofit fontScale="85000" lnSpcReduction="10000"/>
          </a:bodyPr>
          <a:lstStyle/>
          <a:p>
            <a:r>
              <a:rPr lang="en-CA" sz="3300" dirty="0" smtClean="0"/>
              <a:t>Footnotes are numbered</a:t>
            </a:r>
          </a:p>
          <a:p>
            <a:r>
              <a:rPr lang="en-CA" sz="3300" dirty="0" smtClean="0"/>
              <a:t>Footnotes </a:t>
            </a:r>
            <a:r>
              <a:rPr lang="en-CA" sz="3300" dirty="0" smtClean="0"/>
              <a:t>are inserted </a:t>
            </a:r>
            <a:r>
              <a:rPr lang="en-CA" sz="3300" dirty="0" smtClean="0"/>
              <a:t>using the reference functions available through Word</a:t>
            </a:r>
          </a:p>
          <a:p>
            <a:r>
              <a:rPr lang="en-CA" sz="3300" dirty="0" smtClean="0"/>
              <a:t>The first line of the footnote is </a:t>
            </a:r>
            <a:r>
              <a:rPr lang="en-CA" sz="3300" dirty="0" smtClean="0"/>
              <a:t>numbered and indented</a:t>
            </a:r>
            <a:endParaRPr lang="en-CA" sz="3300" dirty="0" smtClean="0"/>
          </a:p>
          <a:p>
            <a:r>
              <a:rPr lang="en-CA" sz="3300" dirty="0" smtClean="0"/>
              <a:t>A footnote looks like the following example – note the use of brackets around the publication data in the ‘note’ – not in the works cited citation</a:t>
            </a:r>
          </a:p>
          <a:p>
            <a:pPr marL="0" indent="0">
              <a:buNone/>
            </a:pPr>
            <a:endParaRPr lang="en-CA" sz="900" dirty="0" smtClean="0"/>
          </a:p>
          <a:p>
            <a:pPr marL="0" marR="0" indent="0">
              <a:lnSpc>
                <a:spcPct val="114000"/>
              </a:lnSpc>
              <a:spcBef>
                <a:spcPts val="1200"/>
              </a:spcBef>
              <a:spcAft>
                <a:spcPts val="1200"/>
              </a:spcAft>
              <a:buNone/>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en-US" sz="2000" b="1" baseline="30000" dirty="0" smtClean="0">
                <a:latin typeface="Courier New" panose="02070309020205020404" pitchFamily="49" charset="0"/>
                <a:ea typeface="Times New Roman" panose="02020603050405020304" pitchFamily="18" charset="0"/>
                <a:cs typeface="Times New Roman" panose="02020603050405020304" pitchFamily="18" charset="0"/>
              </a:rPr>
              <a:t>	1 </a:t>
            </a:r>
            <a:r>
              <a:rPr lang="en-US" sz="2000" b="1" dirty="0">
                <a:latin typeface="Courier New" panose="02070309020205020404" pitchFamily="49" charset="0"/>
                <a:ea typeface="Times New Roman" panose="02020603050405020304" pitchFamily="18" charset="0"/>
                <a:cs typeface="Times New Roman" panose="02020603050405020304" pitchFamily="18" charset="0"/>
              </a:rPr>
              <a:t>Jerry White, ed. </a:t>
            </a:r>
            <a:r>
              <a:rPr lang="en-US" sz="2000" b="1" i="1" dirty="0">
                <a:latin typeface="Courier New" panose="02070309020205020404" pitchFamily="49" charset="0"/>
                <a:ea typeface="Times New Roman" panose="02020603050405020304" pitchFamily="18" charset="0"/>
                <a:cs typeface="Times New Roman" panose="02020603050405020304" pitchFamily="18" charset="0"/>
              </a:rPr>
              <a:t>Death and Taxes: Beating One of the Two Certainties in Life </a:t>
            </a:r>
            <a:r>
              <a:rPr lang="en-US" sz="2000" b="1" dirty="0">
                <a:latin typeface="Courier New" panose="02070309020205020404" pitchFamily="49" charset="0"/>
                <a:ea typeface="Times New Roman" panose="02020603050405020304" pitchFamily="18" charset="0"/>
                <a:cs typeface="Times New Roman" panose="02020603050405020304" pitchFamily="18" charset="0"/>
              </a:rPr>
              <a:t>(Toronto: Warwick, 1998) 7-8</a:t>
            </a:r>
            <a:r>
              <a:rPr lang="en-US" sz="2000" b="1" dirty="0" smtClean="0">
                <a:latin typeface="Courier New" panose="02070309020205020404" pitchFamily="49" charset="0"/>
                <a:ea typeface="Times New Roman" panose="02020603050405020304" pitchFamily="18" charset="0"/>
                <a:cs typeface="Times New Roman" panose="02020603050405020304" pitchFamily="18" charset="0"/>
              </a:rPr>
              <a:t>.</a:t>
            </a:r>
          </a:p>
          <a:p>
            <a:pPr marL="0" marR="0" indent="0">
              <a:lnSpc>
                <a:spcPct val="114000"/>
              </a:lnSpc>
              <a:spcBef>
                <a:spcPts val="1200"/>
              </a:spcBef>
              <a:spcAft>
                <a:spcPts val="1200"/>
              </a:spcAft>
              <a:buNone/>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en-CA" sz="2800" b="1" dirty="0" smtClean="0">
                <a:ea typeface="Calibri" panose="020F0502020204030204" pitchFamily="34" charset="0"/>
                <a:cs typeface="Times New Roman" panose="02020603050405020304" pitchFamily="18" charset="0"/>
              </a:rPr>
              <a:t>The page numbers are NOT included in the bib. citation.</a:t>
            </a:r>
            <a:endParaRPr lang="en-US" sz="2800" dirty="0">
              <a:ea typeface="Calibri" panose="020F0502020204030204" pitchFamily="34" charset="0"/>
              <a:cs typeface="Times New Roman" panose="02020603050405020304" pitchFamily="18" charset="0"/>
            </a:endParaRPr>
          </a:p>
        </p:txBody>
      </p:sp>
      <p:sp>
        <p:nvSpPr>
          <p:cNvPr id="4" name="Footer Placeholder 3"/>
          <p:cNvSpPr>
            <a:spLocks noGrp="1"/>
          </p:cNvSpPr>
          <p:nvPr>
            <p:ph type="ftr" sz="quarter" idx="11"/>
          </p:nvPr>
        </p:nvSpPr>
        <p:spPr/>
        <p:txBody>
          <a:bodyPr/>
          <a:lstStyle/>
          <a:p>
            <a:r>
              <a:rPr lang="en-CA" smtClean="0"/>
              <a:t>Citations - Part 6 - Footnotes and Endnotes - March 20166</a:t>
            </a:r>
            <a:endParaRPr lang="en-CA" dirty="0"/>
          </a:p>
        </p:txBody>
      </p:sp>
      <p:sp>
        <p:nvSpPr>
          <p:cNvPr id="5" name="Slide Number Placeholder 4"/>
          <p:cNvSpPr>
            <a:spLocks noGrp="1"/>
          </p:cNvSpPr>
          <p:nvPr>
            <p:ph type="sldNum" sz="quarter" idx="12"/>
          </p:nvPr>
        </p:nvSpPr>
        <p:spPr/>
        <p:txBody>
          <a:bodyPr/>
          <a:lstStyle/>
          <a:p>
            <a:fld id="{BB53CE37-3A70-437E-B626-687899E956FF}" type="slidenum">
              <a:rPr lang="en-CA" smtClean="0"/>
              <a:t>8</a:t>
            </a:fld>
            <a:endParaRPr lang="en-CA" dirty="0"/>
          </a:p>
        </p:txBody>
      </p:sp>
      <p:cxnSp>
        <p:nvCxnSpPr>
          <p:cNvPr id="7" name="Straight Arrow Connector 6"/>
          <p:cNvCxnSpPr/>
          <p:nvPr/>
        </p:nvCxnSpPr>
        <p:spPr>
          <a:xfrm flipH="1">
            <a:off x="1259632" y="2492896"/>
            <a:ext cx="4464496" cy="2520280"/>
          </a:xfrm>
          <a:prstGeom prst="straightConnector1">
            <a:avLst/>
          </a:prstGeom>
          <a:ln w="38100">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9" name="Straight Arrow Connector 8"/>
          <p:cNvCxnSpPr/>
          <p:nvPr/>
        </p:nvCxnSpPr>
        <p:spPr>
          <a:xfrm flipH="1">
            <a:off x="2735796" y="4972621"/>
            <a:ext cx="3672408" cy="446236"/>
          </a:xfrm>
          <a:prstGeom prst="straightConnector1">
            <a:avLst/>
          </a:prstGeom>
          <a:ln w="38100">
            <a:solidFill>
              <a:srgbClr val="FF0000"/>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8048584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836712"/>
          </a:xfrm>
        </p:spPr>
        <p:txBody>
          <a:bodyPr/>
          <a:lstStyle/>
          <a:p>
            <a:r>
              <a:rPr lang="en-CA" dirty="0" smtClean="0"/>
              <a:t>Footnote Entry</a:t>
            </a:r>
            <a:endParaRPr lang="en-US" dirty="0"/>
          </a:p>
        </p:txBody>
      </p:sp>
      <p:sp>
        <p:nvSpPr>
          <p:cNvPr id="3" name="Content Placeholder 2"/>
          <p:cNvSpPr>
            <a:spLocks noGrp="1"/>
          </p:cNvSpPr>
          <p:nvPr>
            <p:ph idx="1"/>
          </p:nvPr>
        </p:nvSpPr>
        <p:spPr>
          <a:xfrm>
            <a:off x="457200" y="1052736"/>
            <a:ext cx="8229600" cy="5073427"/>
          </a:xfrm>
        </p:spPr>
        <p:txBody>
          <a:bodyPr>
            <a:normAutofit lnSpcReduction="10000"/>
          </a:bodyPr>
          <a:lstStyle/>
          <a:p>
            <a:pPr lvl="0"/>
            <a:r>
              <a:rPr lang="en-CA" dirty="0" smtClean="0">
                <a:solidFill>
                  <a:prstClr val="black"/>
                </a:solidFill>
              </a:rPr>
              <a:t>Look </a:t>
            </a:r>
            <a:r>
              <a:rPr lang="en-CA" dirty="0" smtClean="0">
                <a:solidFill>
                  <a:prstClr val="black"/>
                </a:solidFill>
              </a:rPr>
              <a:t>back at the example taken from </a:t>
            </a:r>
            <a:r>
              <a:rPr lang="en-CA" i="1" dirty="0" smtClean="0">
                <a:solidFill>
                  <a:prstClr val="black"/>
                </a:solidFill>
              </a:rPr>
              <a:t>The History </a:t>
            </a:r>
            <a:r>
              <a:rPr lang="en-CA" dirty="0" smtClean="0">
                <a:solidFill>
                  <a:prstClr val="black"/>
                </a:solidFill>
              </a:rPr>
              <a:t>Place on Hitler in the bibliography </a:t>
            </a:r>
            <a:r>
              <a:rPr lang="en-CA" dirty="0" err="1" smtClean="0">
                <a:solidFill>
                  <a:prstClr val="black"/>
                </a:solidFill>
              </a:rPr>
              <a:t>PoewrPoint</a:t>
            </a:r>
            <a:r>
              <a:rPr lang="en-CA" dirty="0" smtClean="0">
                <a:solidFill>
                  <a:prstClr val="black"/>
                </a:solidFill>
              </a:rPr>
              <a:t>.</a:t>
            </a:r>
          </a:p>
          <a:p>
            <a:pPr lvl="0"/>
            <a:r>
              <a:rPr lang="en-CA" dirty="0" smtClean="0">
                <a:solidFill>
                  <a:prstClr val="black"/>
                </a:solidFill>
              </a:rPr>
              <a:t>Your </a:t>
            </a:r>
            <a:r>
              <a:rPr lang="en-CA" dirty="0" smtClean="0">
                <a:solidFill>
                  <a:prstClr val="black"/>
                </a:solidFill>
              </a:rPr>
              <a:t>Footnote or Endnote reference </a:t>
            </a:r>
            <a:r>
              <a:rPr lang="en-CA" dirty="0">
                <a:solidFill>
                  <a:prstClr val="black"/>
                </a:solidFill>
              </a:rPr>
              <a:t>would look </a:t>
            </a:r>
            <a:r>
              <a:rPr lang="en-CA" dirty="0" smtClean="0">
                <a:solidFill>
                  <a:prstClr val="black"/>
                </a:solidFill>
              </a:rPr>
              <a:t>like:</a:t>
            </a:r>
          </a:p>
          <a:p>
            <a:pPr marL="0" lvl="0" indent="0">
              <a:buNone/>
            </a:pPr>
            <a:endParaRPr lang="en-CA" dirty="0">
              <a:solidFill>
                <a:prstClr val="black"/>
              </a:solidFill>
            </a:endParaRPr>
          </a:p>
          <a:p>
            <a:pPr marL="0" lvl="0" indent="0">
              <a:buNone/>
            </a:pPr>
            <a:r>
              <a:rPr lang="en-CA" dirty="0" smtClean="0">
                <a:solidFill>
                  <a:prstClr val="black"/>
                </a:solidFill>
              </a:rPr>
              <a:t>Phillip Gavin</a:t>
            </a:r>
            <a:r>
              <a:rPr lang="en-CA" dirty="0">
                <a:solidFill>
                  <a:prstClr val="black"/>
                </a:solidFill>
              </a:rPr>
              <a:t>, “The Rise of Adolf Hitler: Hitler is </a:t>
            </a:r>
            <a:r>
              <a:rPr lang="en-CA" dirty="0" smtClean="0">
                <a:solidFill>
                  <a:prstClr val="black"/>
                </a:solidFill>
              </a:rPr>
              <a:t>	Homeless </a:t>
            </a:r>
            <a:r>
              <a:rPr lang="en-CA" dirty="0">
                <a:solidFill>
                  <a:prstClr val="black"/>
                </a:solidFill>
              </a:rPr>
              <a:t>	in Vienna”. </a:t>
            </a:r>
            <a:r>
              <a:rPr lang="en-CA" i="1" dirty="0" smtClean="0">
                <a:solidFill>
                  <a:prstClr val="black"/>
                </a:solidFill>
              </a:rPr>
              <a:t>The </a:t>
            </a:r>
            <a:r>
              <a:rPr lang="en-CA" i="1" dirty="0">
                <a:solidFill>
                  <a:prstClr val="black"/>
                </a:solidFill>
              </a:rPr>
              <a:t>History </a:t>
            </a:r>
            <a:r>
              <a:rPr lang="en-CA" i="1" dirty="0" smtClean="0">
                <a:solidFill>
                  <a:prstClr val="black"/>
                </a:solidFill>
              </a:rPr>
              <a:t>Place, 	</a:t>
            </a:r>
            <a:r>
              <a:rPr lang="en-CA" dirty="0" smtClean="0">
                <a:solidFill>
                  <a:prstClr val="black"/>
                </a:solidFill>
              </a:rPr>
              <a:t>The </a:t>
            </a:r>
            <a:r>
              <a:rPr lang="en-CA" dirty="0">
                <a:solidFill>
                  <a:prstClr val="black"/>
                </a:solidFill>
              </a:rPr>
              <a:t>History Place. </a:t>
            </a:r>
            <a:r>
              <a:rPr lang="en-CA" dirty="0" smtClean="0">
                <a:solidFill>
                  <a:prstClr val="black"/>
                </a:solidFill>
              </a:rPr>
              <a:t>July </a:t>
            </a:r>
            <a:r>
              <a:rPr lang="en-CA" dirty="0">
                <a:solidFill>
                  <a:prstClr val="black"/>
                </a:solidFill>
              </a:rPr>
              <a:t>4, 1996. Web. 22 </a:t>
            </a:r>
            <a:r>
              <a:rPr lang="en-CA" dirty="0" smtClean="0">
                <a:solidFill>
                  <a:prstClr val="black"/>
                </a:solidFill>
              </a:rPr>
              <a:t>	June</a:t>
            </a:r>
            <a:r>
              <a:rPr lang="en-CA" dirty="0">
                <a:solidFill>
                  <a:prstClr val="black"/>
                </a:solidFill>
              </a:rPr>
              <a:t>. 2012. </a:t>
            </a:r>
            <a:endParaRPr lang="en-US" dirty="0"/>
          </a:p>
        </p:txBody>
      </p:sp>
      <p:sp>
        <p:nvSpPr>
          <p:cNvPr id="4" name="Footer Placeholder 3"/>
          <p:cNvSpPr>
            <a:spLocks noGrp="1"/>
          </p:cNvSpPr>
          <p:nvPr>
            <p:ph type="ftr" sz="quarter" idx="11"/>
          </p:nvPr>
        </p:nvSpPr>
        <p:spPr/>
        <p:txBody>
          <a:bodyPr/>
          <a:lstStyle/>
          <a:p>
            <a:r>
              <a:rPr lang="en-CA" smtClean="0"/>
              <a:t>Citations - Part 6 - Footnotes and Endnotes - March 20166</a:t>
            </a:r>
            <a:endParaRPr lang="en-CA" dirty="0"/>
          </a:p>
        </p:txBody>
      </p:sp>
      <p:sp>
        <p:nvSpPr>
          <p:cNvPr id="5" name="Slide Number Placeholder 4"/>
          <p:cNvSpPr>
            <a:spLocks noGrp="1"/>
          </p:cNvSpPr>
          <p:nvPr>
            <p:ph type="sldNum" sz="quarter" idx="12"/>
          </p:nvPr>
        </p:nvSpPr>
        <p:spPr/>
        <p:txBody>
          <a:bodyPr/>
          <a:lstStyle/>
          <a:p>
            <a:fld id="{BB53CE37-3A70-437E-B626-687899E956FF}" type="slidenum">
              <a:rPr lang="en-CA" smtClean="0"/>
              <a:t>9</a:t>
            </a:fld>
            <a:endParaRPr lang="en-CA" dirty="0"/>
          </a:p>
        </p:txBody>
      </p:sp>
    </p:spTree>
    <p:extLst>
      <p:ext uri="{BB962C8B-B14F-4D97-AF65-F5344CB8AC3E}">
        <p14:creationId xmlns:p14="http://schemas.microsoft.com/office/powerpoint/2010/main" val="117717487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2239</TotalTime>
  <Words>1588</Words>
  <Application>Microsoft Office PowerPoint</Application>
  <PresentationFormat>On-screen Show (4:3)</PresentationFormat>
  <Paragraphs>156</Paragraphs>
  <Slides>22</Slides>
  <Notes>2</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22</vt:i4>
      </vt:variant>
    </vt:vector>
  </HeadingPairs>
  <TitlesOfParts>
    <vt:vector size="28" baseType="lpstr">
      <vt:lpstr>Arial</vt:lpstr>
      <vt:lpstr>Calibri</vt:lpstr>
      <vt:lpstr>Courier New</vt:lpstr>
      <vt:lpstr>Goudy Stout</vt:lpstr>
      <vt:lpstr>Times New Roman</vt:lpstr>
      <vt:lpstr>Office Theme</vt:lpstr>
      <vt:lpstr>Part SIX  THE WRITING PROCESS  References and Citations </vt:lpstr>
      <vt:lpstr>Endnotes and More</vt:lpstr>
      <vt:lpstr>What You Will End Up With</vt:lpstr>
      <vt:lpstr>Portion of Word Menu</vt:lpstr>
      <vt:lpstr>Footnote/Endnote Menu</vt:lpstr>
      <vt:lpstr>Endnotes and More</vt:lpstr>
      <vt:lpstr>Footnote Format</vt:lpstr>
      <vt:lpstr>Footnote Format/Examples</vt:lpstr>
      <vt:lpstr>Footnote Entry</vt:lpstr>
      <vt:lpstr>Adding an Footnote</vt:lpstr>
      <vt:lpstr>Adding an Endnote</vt:lpstr>
      <vt:lpstr>Adding an Endnote</vt:lpstr>
      <vt:lpstr>Adding a Footnote</vt:lpstr>
      <vt:lpstr>Inserting an Footnote</vt:lpstr>
      <vt:lpstr>An Example of Some Footnotes</vt:lpstr>
      <vt:lpstr>In-Text Citations</vt:lpstr>
      <vt:lpstr>In-Text Examples – Author &amp; Book</vt:lpstr>
      <vt:lpstr>In-Text Examples – Author &amp; Book</vt:lpstr>
      <vt:lpstr>In-Text Examples – Web Source </vt:lpstr>
      <vt:lpstr>Some Observations</vt:lpstr>
      <vt:lpstr>Some observations</vt:lpstr>
      <vt:lpstr>In Summary</vt:lpstr>
    </vt:vector>
  </TitlesOfParts>
  <Company>School District #36 (Surrey)</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REFERENCES</dc:title>
  <dc:creator>Chris L Pocock</dc:creator>
  <cp:lastModifiedBy>Chris Pocock</cp:lastModifiedBy>
  <cp:revision>131</cp:revision>
  <cp:lastPrinted>2016-03-22T18:44:41Z</cp:lastPrinted>
  <dcterms:created xsi:type="dcterms:W3CDTF">2012-02-01T14:42:17Z</dcterms:created>
  <dcterms:modified xsi:type="dcterms:W3CDTF">2016-03-22T18:46:26Z</dcterms:modified>
</cp:coreProperties>
</file>