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330" r:id="rId5"/>
    <p:sldId id="331" r:id="rId6"/>
    <p:sldId id="332" r:id="rId7"/>
    <p:sldId id="333" r:id="rId8"/>
    <p:sldId id="334" r:id="rId9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76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99B83534-9FF0-452D-B68F-DEA6C7C11313}" type="datetimeFigureOut">
              <a:rPr lang="en-CA" smtClean="0"/>
              <a:t>2017-10-09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7CA6C81A-E7C5-46BF-8B7D-5178852307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700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2FDEE20B-C2E2-450B-9A46-EB0AE0E38391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9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327EECC6-6D17-41E4-B226-74CA85B39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286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7EECC6-6D17-41E4-B226-74CA85B39C5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72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7EECC6-6D17-41E4-B226-74CA85B39C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89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06B9-DDB8-4096-8217-20B2C0D14730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510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139B4-5D57-42E0-8B58-2570643163A3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81814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55DC-A40F-4246-B4CD-9B6A5D198288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5399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F1DBF-E91A-43DC-9405-F8BD3B16D8DF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9792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35C2-CF57-47D5-B57C-3776662193DB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7157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B1905-88E5-4D0B-AA5B-631DB5362A40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908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6840-5B10-479D-B50D-13658AAE3722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1378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12C03-E18C-4E4F-8282-4435F7A26C17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932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63D6-CC32-4475-805F-CF0EEBCBE540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225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BCEF-0487-4C16-BBEA-FED6A38EF882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531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90CB5-07B6-4536-9335-5C379DBCD051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5768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B7B1D-E0F8-4487-AE49-1D6F0DE907C1}" type="datetime1">
              <a:rPr lang="en-CA" smtClean="0"/>
              <a:t>2017-10-09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7318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bc.ca/news/canada/manitoba/cheating-students-punished-by-the-1000s-but-many-more-go-undetected-1.254962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496944" cy="3960440"/>
          </a:xfrm>
        </p:spPr>
        <p:txBody>
          <a:bodyPr>
            <a:normAutofit/>
          </a:bodyPr>
          <a:lstStyle/>
          <a:p>
            <a:r>
              <a:rPr lang="en-CA" sz="3600" b="1" i="1" u="sng" spc="770" dirty="0">
                <a:solidFill>
                  <a:srgbClr val="FF0000"/>
                </a:solidFill>
                <a:latin typeface="Goudy Stout" panose="0202090407030B020401" pitchFamily="18" charset="0"/>
              </a:rPr>
              <a:t>Part </a:t>
            </a:r>
            <a:r>
              <a:rPr lang="en-CA" sz="3600" b="1" i="1" u="sng" spc="770" dirty="0" smtClean="0">
                <a:solidFill>
                  <a:srgbClr val="FF0000"/>
                </a:solidFill>
                <a:latin typeface="Goudy Stout" panose="0202090407030B020401" pitchFamily="18" charset="0"/>
              </a:rPr>
              <a:t>three</a:t>
            </a:r>
            <a:r>
              <a:rPr lang="en-CA" sz="1600" b="1" i="1" u="sng" spc="770" dirty="0">
                <a:solidFill>
                  <a:srgbClr val="FF0000"/>
                </a:solidFill>
                <a:latin typeface="Goudy Stout" panose="0202090407030B020401" pitchFamily="18" charset="0"/>
              </a:rPr>
              <a:t/>
            </a:r>
            <a:br>
              <a:rPr lang="en-CA" sz="1600" b="1" i="1" u="sng" spc="770" dirty="0">
                <a:solidFill>
                  <a:srgbClr val="FF0000"/>
                </a:solidFill>
                <a:latin typeface="Goudy Stout" panose="0202090407030B020401" pitchFamily="18" charset="0"/>
              </a:rPr>
            </a:br>
            <a:r>
              <a:rPr lang="en-CA" dirty="0">
                <a:solidFill>
                  <a:srgbClr val="FF0000"/>
                </a:solidFill>
              </a:rPr>
              <a:t/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 WRITING PROCESS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/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References and Citations </a:t>
            </a:r>
            <a:endParaRPr lang="en-CA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6840760" cy="1921768"/>
          </a:xfrm>
        </p:spPr>
        <p:txBody>
          <a:bodyPr>
            <a:normAutofit/>
          </a:bodyPr>
          <a:lstStyle/>
          <a:p>
            <a:endParaRPr lang="en-CA" dirty="0" smtClean="0">
              <a:solidFill>
                <a:schemeClr val="tx1"/>
              </a:solidFill>
            </a:endParaRPr>
          </a:p>
          <a:p>
            <a:r>
              <a:rPr lang="en-CA" b="1" i="1" dirty="0" smtClean="0">
                <a:solidFill>
                  <a:srgbClr val="FF0000"/>
                </a:solidFill>
              </a:rPr>
              <a:t>GENERAL INFORMATION</a:t>
            </a:r>
          </a:p>
          <a:p>
            <a:r>
              <a:rPr lang="en-CA" b="1" i="1" dirty="0" smtClean="0">
                <a:solidFill>
                  <a:srgbClr val="FF0000"/>
                </a:solidFill>
              </a:rPr>
              <a:t>Giving Credit </a:t>
            </a:r>
            <a:r>
              <a:rPr lang="en-CA" b="1" i="1" smtClean="0">
                <a:solidFill>
                  <a:srgbClr val="FF0000"/>
                </a:solidFill>
              </a:rPr>
              <a:t>and Plagiarism</a:t>
            </a:r>
            <a:endParaRPr lang="en-CA" b="1" i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34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50541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0542"/>
            <a:ext cx="8229600" cy="5375622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A </a:t>
            </a:r>
            <a:r>
              <a:rPr lang="en-CA" dirty="0" smtClean="0">
                <a:solidFill>
                  <a:srgbClr val="FF0000"/>
                </a:solidFill>
              </a:rPr>
              <a:t>reference</a:t>
            </a:r>
            <a:r>
              <a:rPr lang="en-CA" dirty="0" smtClean="0"/>
              <a:t> is simply the source that you have used - words, ideas, analysis, image, thoughts or another aspect of </a:t>
            </a:r>
            <a:r>
              <a:rPr lang="en-CA" dirty="0" smtClean="0">
                <a:solidFill>
                  <a:srgbClr val="FF0000"/>
                </a:solidFill>
              </a:rPr>
              <a:t>another person’s work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That is  &gt;&gt;&gt; </a:t>
            </a:r>
            <a:r>
              <a:rPr lang="en-CA" b="1" i="1" dirty="0" smtClean="0"/>
              <a:t>it is not your work.</a:t>
            </a:r>
          </a:p>
          <a:p>
            <a:r>
              <a:rPr lang="en-CA" dirty="0" smtClean="0"/>
              <a:t>Because it is not your work, you must give credit to the person from whom you borrowed it. You do this by </a:t>
            </a:r>
            <a:r>
              <a:rPr lang="en-CA" dirty="0" smtClean="0">
                <a:solidFill>
                  <a:srgbClr val="FF0000"/>
                </a:solidFill>
              </a:rPr>
              <a:t>citing</a:t>
            </a:r>
            <a:r>
              <a:rPr lang="en-CA" dirty="0" smtClean="0"/>
              <a:t> the source</a:t>
            </a:r>
            <a:r>
              <a:rPr lang="en-CA" sz="3000" dirty="0">
                <a:solidFill>
                  <a:prstClr val="black"/>
                </a:solidFill>
              </a:rPr>
              <a:t> (Footnote, Endnote or In Text Citation in addition to your Bibliography or Works Cited Page)</a:t>
            </a:r>
            <a:r>
              <a:rPr lang="en-CA" dirty="0" smtClean="0"/>
              <a:t> .</a:t>
            </a:r>
          </a:p>
          <a:p>
            <a:r>
              <a:rPr lang="en-CA" dirty="0" smtClean="0"/>
              <a:t>It does not matter if you use material exactly as the original author did.  </a:t>
            </a:r>
            <a:r>
              <a:rPr lang="en-CA" b="1" i="1" dirty="0" smtClean="0">
                <a:solidFill>
                  <a:srgbClr val="FF0000"/>
                </a:solidFill>
              </a:rPr>
              <a:t>If you borrow from a source, you credit that source.</a:t>
            </a:r>
            <a:endParaRPr lang="en-CA" b="1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763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Types of Reference and Citations</a:t>
            </a:r>
            <a:br>
              <a:rPr lang="en-CA" dirty="0" smtClean="0"/>
            </a:br>
            <a:r>
              <a:rPr lang="en-CA" sz="3200" dirty="0" smtClean="0"/>
              <a:t>Bibliographies, Works Cited, Citations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Bibliography</a:t>
            </a:r>
            <a:r>
              <a:rPr lang="en-US" dirty="0">
                <a:solidFill>
                  <a:prstClr val="black"/>
                </a:solidFill>
              </a:rPr>
              <a:t> is an alphabetical list of </a:t>
            </a:r>
            <a:r>
              <a:rPr lang="en-US" b="1" i="1" u="sng" dirty="0">
                <a:solidFill>
                  <a:srgbClr val="FF0000"/>
                </a:solidFill>
              </a:rPr>
              <a:t>ALL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of the sources that you consult in the preparation of an assignment.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Works Cited </a:t>
            </a:r>
            <a:r>
              <a:rPr lang="en-US" dirty="0">
                <a:solidFill>
                  <a:prstClr val="black"/>
                </a:solidFill>
              </a:rPr>
              <a:t>page is an alphabetical listing of all of the sources from which you used </a:t>
            </a:r>
            <a:r>
              <a:rPr lang="en-US" dirty="0" smtClean="0">
                <a:solidFill>
                  <a:prstClr val="black"/>
                </a:solidFill>
              </a:rPr>
              <a:t>ideas or material </a:t>
            </a:r>
            <a:r>
              <a:rPr lang="en-US" dirty="0">
                <a:solidFill>
                  <a:prstClr val="black"/>
                </a:solidFill>
              </a:rPr>
              <a:t>in your assignment.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Endnotes</a:t>
            </a:r>
            <a:r>
              <a:rPr lang="en-US" dirty="0" smtClean="0">
                <a:solidFill>
                  <a:prstClr val="black"/>
                </a:solidFill>
              </a:rPr>
              <a:t> (or </a:t>
            </a: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ootnotes</a:t>
            </a:r>
            <a:r>
              <a:rPr lang="en-US" dirty="0" smtClean="0">
                <a:solidFill>
                  <a:prstClr val="black"/>
                </a:solidFill>
              </a:rPr>
              <a:t>) or </a:t>
            </a:r>
            <a:r>
              <a:rPr lang="en-US" dirty="0" smtClean="0">
                <a:solidFill>
                  <a:srgbClr val="FF0000"/>
                </a:solidFill>
              </a:rPr>
              <a:t>In-Text citations </a:t>
            </a:r>
            <a:r>
              <a:rPr lang="en-US" dirty="0" smtClean="0"/>
              <a:t>direct the reader to a s</a:t>
            </a:r>
            <a:r>
              <a:rPr lang="en-US" dirty="0" smtClean="0">
                <a:solidFill>
                  <a:prstClr val="black"/>
                </a:solidFill>
              </a:rPr>
              <a:t>pecific source upon which you relied in </a:t>
            </a:r>
            <a:r>
              <a:rPr lang="en-US" dirty="0">
                <a:solidFill>
                  <a:prstClr val="black"/>
                </a:solidFill>
              </a:rPr>
              <a:t>the assignment to support a statement or position taken in the </a:t>
            </a:r>
            <a:r>
              <a:rPr lang="en-US" dirty="0" smtClean="0">
                <a:solidFill>
                  <a:prstClr val="black"/>
                </a:solidFill>
              </a:rPr>
              <a:t>assignment – for instance, a quotation or idea, argument, or thought that you have used.</a:t>
            </a:r>
            <a:endParaRPr lang="en-US" dirty="0">
              <a:solidFill>
                <a:prstClr val="black"/>
              </a:solidFill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4745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"/>
            <a:ext cx="8229600" cy="750543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Bibliographies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0544"/>
            <a:ext cx="8229600" cy="5605806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Including sources in your bibliography does not protect you from an allegation of plagiarism.</a:t>
            </a:r>
          </a:p>
          <a:p>
            <a:pPr lvl="1"/>
            <a:r>
              <a:rPr lang="en-CA" dirty="0" smtClean="0"/>
              <a:t>Plagiarism is </a:t>
            </a:r>
            <a:r>
              <a:rPr lang="en-CA" b="1" i="1" dirty="0" smtClean="0"/>
              <a:t>cheating</a:t>
            </a:r>
            <a:r>
              <a:rPr lang="en-CA" dirty="0"/>
              <a:t> </a:t>
            </a:r>
            <a:r>
              <a:rPr lang="en-CA" dirty="0" smtClean="0"/>
              <a:t>– </a:t>
            </a:r>
            <a:r>
              <a:rPr lang="en-CA" b="1" i="1" dirty="0" smtClean="0"/>
              <a:t>intellectual dishonesty</a:t>
            </a:r>
            <a:r>
              <a:rPr lang="en-CA" dirty="0" smtClean="0"/>
              <a:t> - and is considered one of the most serious of academic misdeeds.</a:t>
            </a:r>
          </a:p>
          <a:p>
            <a:pPr lvl="1"/>
            <a:r>
              <a:rPr lang="en-CA" dirty="0"/>
              <a:t>Plagiarism is taking and using the words or ideas of another person as your own without clearly acknowledging the source of your information. </a:t>
            </a:r>
            <a:endParaRPr lang="en-CA" dirty="0" smtClean="0"/>
          </a:p>
          <a:p>
            <a:pPr lvl="1"/>
            <a:r>
              <a:rPr lang="en-CA" dirty="0" smtClean="0"/>
              <a:t>See </a:t>
            </a:r>
            <a:r>
              <a:rPr lang="en-CA" dirty="0" smtClean="0">
                <a:solidFill>
                  <a:srgbClr val="FF0000"/>
                </a:solidFill>
              </a:rPr>
              <a:t>Handouts</a:t>
            </a:r>
            <a:r>
              <a:rPr lang="en-CA" dirty="0" smtClean="0"/>
              <a:t> from UBC policies.</a:t>
            </a:r>
            <a:endParaRPr lang="en-CA" dirty="0" smtClean="0"/>
          </a:p>
          <a:p>
            <a:r>
              <a:rPr lang="en-CA" dirty="0" smtClean="0"/>
              <a:t>Creating a Works Cited page without using FNs or ENs creates the assumption that you intended to deceive – that you deliberately plagiarized.</a:t>
            </a:r>
            <a:endParaRPr lang="en-CA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451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n-CA" dirty="0" smtClean="0"/>
              <a:t>Plagiarism - Penalties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Plagiarism is your responsibility as a student – Ignorance is no excuse.</a:t>
            </a:r>
          </a:p>
          <a:p>
            <a:r>
              <a:rPr lang="en-CA" dirty="0" smtClean="0"/>
              <a:t>A common sequence of punishment at universities and suggested for high schools:</a:t>
            </a:r>
          </a:p>
          <a:p>
            <a:pPr lvl="1"/>
            <a:r>
              <a:rPr lang="en-CA" dirty="0" smtClean="0"/>
              <a:t>1</a:t>
            </a:r>
            <a:r>
              <a:rPr lang="en-CA" baseline="30000" dirty="0" smtClean="0"/>
              <a:t>st</a:t>
            </a:r>
            <a:r>
              <a:rPr lang="en-CA" dirty="0" smtClean="0"/>
              <a:t> offence – a zero on the assignment – no “redo’s”</a:t>
            </a:r>
          </a:p>
          <a:p>
            <a:pPr lvl="1"/>
            <a:r>
              <a:rPr lang="en-CA" dirty="0" smtClean="0"/>
              <a:t>2</a:t>
            </a:r>
            <a:r>
              <a:rPr lang="en-CA" baseline="30000" dirty="0" smtClean="0"/>
              <a:t>nd</a:t>
            </a:r>
            <a:r>
              <a:rPr lang="en-CA" dirty="0" smtClean="0"/>
              <a:t> offence – a zero in the course</a:t>
            </a:r>
          </a:p>
          <a:p>
            <a:pPr lvl="1"/>
            <a:r>
              <a:rPr lang="en-CA" dirty="0" smtClean="0"/>
              <a:t>3</a:t>
            </a:r>
            <a:r>
              <a:rPr lang="en-CA" baseline="30000" dirty="0" smtClean="0"/>
              <a:t>rd</a:t>
            </a:r>
            <a:r>
              <a:rPr lang="en-CA" dirty="0" smtClean="0"/>
              <a:t> offence – suspension or expulsion</a:t>
            </a:r>
          </a:p>
          <a:p>
            <a:r>
              <a:rPr lang="en-CA" dirty="0" smtClean="0"/>
              <a:t>There is a responsibility on the instructor to be alert to plagiarism and to detect it and report it when possible – academic integrity and the continuing value of your degree or </a:t>
            </a:r>
            <a:r>
              <a:rPr lang="en-CA" dirty="0" smtClean="0"/>
              <a:t>certificate depend on it.</a:t>
            </a:r>
            <a:endParaRPr lang="en-CA" dirty="0" smtClean="0"/>
          </a:p>
          <a:p>
            <a:pPr lvl="1"/>
            <a:r>
              <a:rPr lang="en-US" sz="2100" dirty="0">
                <a:hlinkClick r:id="rId2"/>
              </a:rPr>
              <a:t>http://</a:t>
            </a:r>
            <a:r>
              <a:rPr lang="en-US" sz="2100" dirty="0" smtClean="0">
                <a:hlinkClick r:id="rId2"/>
              </a:rPr>
              <a:t>www.cbc.ca/news/canada/manitoba/cheating-students-punished-by-the-1000s-but-many-more-go-undetected-1.2549621</a:t>
            </a:r>
            <a:r>
              <a:rPr lang="en-US" sz="2100" dirty="0" smtClean="0"/>
              <a:t> </a:t>
            </a:r>
            <a:endParaRPr lang="en-US" sz="2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085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993949"/>
          </a:xfrm>
        </p:spPr>
        <p:txBody>
          <a:bodyPr/>
          <a:lstStyle/>
          <a:p>
            <a:r>
              <a:rPr lang="en-CA" dirty="0" smtClean="0"/>
              <a:t>Why Bother to Plagiarize?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22550"/>
            <a:ext cx="8229600" cy="5533800"/>
          </a:xfrm>
        </p:spPr>
        <p:txBody>
          <a:bodyPr>
            <a:normAutofit/>
          </a:bodyPr>
          <a:lstStyle/>
          <a:p>
            <a:r>
              <a:rPr lang="en-CA" dirty="0" smtClean="0"/>
              <a:t>Aside from the risk of being caught and facing the consequences, is there a benefit from plagiarism at high school – or at university?</a:t>
            </a:r>
          </a:p>
          <a:p>
            <a:r>
              <a:rPr lang="en-CA" dirty="0" smtClean="0"/>
              <a:t>Timesaving - if </a:t>
            </a:r>
            <a:r>
              <a:rPr lang="en-CA" dirty="0"/>
              <a:t>you aren't caught </a:t>
            </a:r>
            <a:endParaRPr lang="en-CA" dirty="0" smtClean="0"/>
          </a:p>
          <a:p>
            <a:pPr lvl="1"/>
            <a:r>
              <a:rPr lang="en-CA" dirty="0" smtClean="0"/>
              <a:t>And you will miss out on learning to research, reason, and write – skills that you need to develop to contribute to your success in life.</a:t>
            </a:r>
          </a:p>
          <a:p>
            <a:r>
              <a:rPr lang="en-CA" dirty="0" smtClean="0"/>
              <a:t>Association </a:t>
            </a:r>
            <a:r>
              <a:rPr lang="en-CA" dirty="0" smtClean="0"/>
              <a:t>with other less desirables</a:t>
            </a:r>
          </a:p>
          <a:p>
            <a:pPr lvl="1"/>
            <a:r>
              <a:rPr lang="en-CA" dirty="0" smtClean="0"/>
              <a:t>You will become known as and generally will become associated with a variety of other bottom-feeders.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0827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n-CA" dirty="0" smtClean="0"/>
              <a:t>Why Give Credit to Others?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Basic concepts of honesty</a:t>
            </a:r>
          </a:p>
          <a:p>
            <a:pPr lvl="1"/>
            <a:r>
              <a:rPr lang="en-CA" dirty="0" smtClean="0"/>
              <a:t>If I need to explain these, it is too late.</a:t>
            </a:r>
          </a:p>
          <a:p>
            <a:r>
              <a:rPr lang="en-CA" dirty="0" smtClean="0"/>
              <a:t>Skill Development</a:t>
            </a:r>
          </a:p>
          <a:p>
            <a:pPr lvl="1"/>
            <a:r>
              <a:rPr lang="en-CA" dirty="0" smtClean="0"/>
              <a:t>The more skills that you can learn during your high school years the easier it will be to use those skills at a higher level and to gain and learn new skills.</a:t>
            </a:r>
          </a:p>
          <a:p>
            <a:r>
              <a:rPr lang="en-CA" dirty="0" smtClean="0"/>
              <a:t>Production of Better Material</a:t>
            </a:r>
          </a:p>
          <a:p>
            <a:pPr lvl="1"/>
            <a:r>
              <a:rPr lang="en-CA" dirty="0" smtClean="0"/>
              <a:t>Most of the material that you produce in your Social Studies and History courses at high school will involve the development of a particular position – an argument.</a:t>
            </a:r>
          </a:p>
          <a:p>
            <a:pPr lvl="1"/>
            <a:r>
              <a:rPr lang="en-CA" dirty="0" smtClean="0"/>
              <a:t>Using sources (good sources) and giving credit to those sources strengthens the arguments/position that you are trying to </a:t>
            </a:r>
            <a:r>
              <a:rPr lang="en-CA" dirty="0" smtClean="0"/>
              <a:t>advance.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8851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CA" dirty="0" smtClean="0"/>
              <a:t>Why Give Credit to Others?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You are a student, a learner.  You are not expected to know a great deal about the topics about which you are learning.</a:t>
            </a:r>
          </a:p>
          <a:p>
            <a:r>
              <a:rPr lang="en-CA" dirty="0" smtClean="0"/>
              <a:t>You are creating an argument.  You are not re-creating the wheel.</a:t>
            </a:r>
          </a:p>
          <a:p>
            <a:r>
              <a:rPr lang="en-CA" dirty="0" smtClean="0"/>
              <a:t>You need to rely on the evidence relevant to your topic to develop the position that you will support.</a:t>
            </a:r>
          </a:p>
          <a:p>
            <a:r>
              <a:rPr lang="en-CA" dirty="0" smtClean="0"/>
              <a:t>The evidence comes from your research, the way/s in which the evidence can be presented comes from your research, the ideas on how to structure your position come from your research – </a:t>
            </a:r>
            <a:r>
              <a:rPr lang="en-CA" smtClean="0"/>
              <a:t>not from </a:t>
            </a:r>
            <a:r>
              <a:rPr lang="en-CA" dirty="0" smtClean="0"/>
              <a:t>you – give credit to the “Others”.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Citations - Part 3 - Plagiarising - Match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4203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2136</TotalTime>
  <Words>796</Words>
  <Application>Microsoft Office PowerPoint</Application>
  <PresentationFormat>On-screen Show (4:3)</PresentationFormat>
  <Paragraphs>64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Goudy Stout</vt:lpstr>
      <vt:lpstr>Office Theme</vt:lpstr>
      <vt:lpstr>Part three  THE WRITING PROCESS  References and Citations </vt:lpstr>
      <vt:lpstr>References</vt:lpstr>
      <vt:lpstr>Types of Reference and Citations Bibliographies, Works Cited, Citations</vt:lpstr>
      <vt:lpstr>Bibliographies</vt:lpstr>
      <vt:lpstr>Plagiarism - Penalties</vt:lpstr>
      <vt:lpstr>Why Bother to Plagiarize?</vt:lpstr>
      <vt:lpstr>Why Give Credit to Others?</vt:lpstr>
      <vt:lpstr>Why Give Credit to Others?</vt:lpstr>
    </vt:vector>
  </TitlesOfParts>
  <Company>School District #36 (Surrey)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REFERENCES</dc:title>
  <dc:creator>Chris L Pocock</dc:creator>
  <cp:lastModifiedBy>Chris Pocock</cp:lastModifiedBy>
  <cp:revision>130</cp:revision>
  <cp:lastPrinted>2016-03-22T19:29:38Z</cp:lastPrinted>
  <dcterms:created xsi:type="dcterms:W3CDTF">2012-02-01T14:42:17Z</dcterms:created>
  <dcterms:modified xsi:type="dcterms:W3CDTF">2017-10-09T20:49:54Z</dcterms:modified>
</cp:coreProperties>
</file>