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9" r:id="rId4"/>
    <p:sldId id="261" r:id="rId5"/>
    <p:sldId id="262" r:id="rId6"/>
    <p:sldId id="258"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4919"/>
    <a:srgbClr val="1F016B"/>
    <a:srgbClr val="A0021C"/>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42" autoAdjust="0"/>
  </p:normalViewPr>
  <p:slideViewPr>
    <p:cSldViewPr>
      <p:cViewPr varScale="1">
        <p:scale>
          <a:sx n="69" d="100"/>
          <a:sy n="69" d="100"/>
        </p:scale>
        <p:origin x="60" y="2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2B6EE9-1C8F-42E4-A091-5625145CA8E9}" type="datetimeFigureOut">
              <a:rPr lang="en-US" smtClean="0"/>
              <a:t>11/4/2014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AAC513-1BB3-4973-823B-62EE78DA8A09}" type="slidenum">
              <a:rPr lang="en-US" smtClean="0"/>
              <a:t>‹#›</a:t>
            </a:fld>
            <a:endParaRPr lang="en-US"/>
          </a:p>
        </p:txBody>
      </p:sp>
    </p:spTree>
    <p:extLst>
      <p:ext uri="{BB962C8B-B14F-4D97-AF65-F5344CB8AC3E}">
        <p14:creationId xmlns:p14="http://schemas.microsoft.com/office/powerpoint/2010/main" val="3207279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i="1" u="none" dirty="0" smtClean="0"/>
              <a:t>*</a:t>
            </a:r>
            <a:r>
              <a:rPr lang="en-CA" b="1" i="1" u="none" baseline="0" dirty="0" smtClean="0"/>
              <a:t> </a:t>
            </a:r>
            <a:r>
              <a:rPr lang="en-CA" b="1" i="1" u="sng" dirty="0" smtClean="0"/>
              <a:t>Automatic</a:t>
            </a:r>
          </a:p>
          <a:p>
            <a:r>
              <a:rPr lang="en-CA" dirty="0" smtClean="0"/>
              <a:t>~ Scholarships that are awarded on the basis of your post-secondary application are automatic scholarships.  They are generally awarded on the basis of your marks.</a:t>
            </a:r>
          </a:p>
          <a:p>
            <a:endParaRPr lang="en-CA" dirty="0" smtClean="0"/>
          </a:p>
          <a:p>
            <a:r>
              <a:rPr lang="en-CA" dirty="0" smtClean="0"/>
              <a:t>~ Automatic awards do not include Major Entrance awards.  An</a:t>
            </a:r>
            <a:r>
              <a:rPr lang="en-CA" baseline="0" dirty="0" smtClean="0"/>
              <a:t> application is necessary if you wish to be considered for a major entrance award.  Frequently, the number of applications is limited (UBC accepts applications from 2% of a school’s graduating class – at FH that means approximately 6 or 7 students depending on the year and the size of the Grad Class).</a:t>
            </a:r>
          </a:p>
          <a:p>
            <a:endParaRPr lang="en-CA" baseline="0" dirty="0" smtClean="0"/>
          </a:p>
          <a:p>
            <a:r>
              <a:rPr lang="en-CA" b="1" i="1" u="none" baseline="0" dirty="0" smtClean="0"/>
              <a:t>** </a:t>
            </a:r>
            <a:r>
              <a:rPr lang="en-CA" b="1" i="1" u="sng" baseline="0" dirty="0" smtClean="0"/>
              <a:t>On Application</a:t>
            </a:r>
          </a:p>
          <a:p>
            <a:r>
              <a:rPr lang="en-CA" dirty="0" smtClean="0"/>
              <a:t>This includes scholarships such as Major Entrance Awards and those that students receive through application to the multitude (and there is a multitude) of available scholarship funds that are advertised or otherwise located throughout the school year.</a:t>
            </a:r>
          </a:p>
          <a:p>
            <a:endParaRPr lang="en-CA" dirty="0" smtClean="0"/>
          </a:p>
          <a:p>
            <a:r>
              <a:rPr lang="en-CA" b="1" i="1" u="sng" dirty="0" smtClean="0"/>
              <a:t>Bursaries</a:t>
            </a:r>
          </a:p>
          <a:p>
            <a:r>
              <a:rPr lang="en-CA" b="0" i="0" u="none" dirty="0" smtClean="0"/>
              <a:t> Bursaries are something that students should not ignore.  Many bursaries are given out pretty quickly when a student is up against the financial wall and finances are taking priority over studying.  There is generally a</a:t>
            </a:r>
            <a:r>
              <a:rPr lang="en-CA" b="0" i="0" u="none" baseline="0" dirty="0" smtClean="0"/>
              <a:t> particular person in charge and you should get to know that person and the process involved at your institution for applying for a bursary.</a:t>
            </a:r>
            <a:endParaRPr lang="en-CA" b="0" i="0" u="none" dirty="0" smtClean="0"/>
          </a:p>
          <a:p>
            <a:endParaRPr lang="en-CA" dirty="0"/>
          </a:p>
        </p:txBody>
      </p:sp>
      <p:sp>
        <p:nvSpPr>
          <p:cNvPr id="4" name="Slide Number Placeholder 3"/>
          <p:cNvSpPr>
            <a:spLocks noGrp="1"/>
          </p:cNvSpPr>
          <p:nvPr>
            <p:ph type="sldNum" sz="quarter" idx="10"/>
          </p:nvPr>
        </p:nvSpPr>
        <p:spPr/>
        <p:txBody>
          <a:bodyPr/>
          <a:lstStyle/>
          <a:p>
            <a:fld id="{CCA18D32-9D83-45C2-A3AC-413972367163}" type="slidenum">
              <a:rPr lang="en-CA" smtClean="0"/>
              <a:t>3</a:t>
            </a:fld>
            <a:endParaRPr lang="en-CA"/>
          </a:p>
        </p:txBody>
      </p:sp>
    </p:spTree>
    <p:extLst>
      <p:ext uri="{BB962C8B-B14F-4D97-AF65-F5344CB8AC3E}">
        <p14:creationId xmlns:p14="http://schemas.microsoft.com/office/powerpoint/2010/main" val="943106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 You should never pay for a scholarship or scholarship services.  If you are asked to pay, get out of the situation right away.  No scholarships or reputable service providers ask for a fee</a:t>
            </a:r>
            <a:r>
              <a:rPr lang="en-US" baseline="0" dirty="0" smtClean="0"/>
              <a:t> – the money is free if you receive the award – except, of course, for taxes.</a:t>
            </a:r>
            <a:endParaRPr lang="en-US" dirty="0"/>
          </a:p>
        </p:txBody>
      </p:sp>
      <p:sp>
        <p:nvSpPr>
          <p:cNvPr id="4" name="Slide Number Placeholder 3"/>
          <p:cNvSpPr>
            <a:spLocks noGrp="1"/>
          </p:cNvSpPr>
          <p:nvPr>
            <p:ph type="sldNum" sz="quarter" idx="10"/>
          </p:nvPr>
        </p:nvSpPr>
        <p:spPr/>
        <p:txBody>
          <a:bodyPr/>
          <a:lstStyle/>
          <a:p>
            <a:fld id="{CCA18D32-9D83-45C2-A3AC-413972367163}" type="slidenum">
              <a:rPr lang="en-CA" smtClean="0"/>
              <a:t>4</a:t>
            </a:fld>
            <a:endParaRPr lang="en-CA" dirty="0"/>
          </a:p>
        </p:txBody>
      </p:sp>
    </p:spTree>
    <p:extLst>
      <p:ext uri="{BB962C8B-B14F-4D97-AF65-F5344CB8AC3E}">
        <p14:creationId xmlns:p14="http://schemas.microsoft.com/office/powerpoint/2010/main" val="348941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 UBC Costs:</a:t>
            </a:r>
          </a:p>
          <a:p>
            <a:r>
              <a:rPr lang="en-CA" dirty="0" smtClean="0"/>
              <a:t>~</a:t>
            </a:r>
            <a:r>
              <a:rPr lang="en-CA" baseline="0" dirty="0" smtClean="0"/>
              <a:t> these costs are based on the UBC cost calculator and there are many variables for specific students that are not taken into account.  However, they do provide support for the position that post secondary education is costly.</a:t>
            </a:r>
          </a:p>
          <a:p>
            <a:endParaRPr lang="en-CA" baseline="0" dirty="0" smtClean="0"/>
          </a:p>
          <a:p>
            <a:r>
              <a:rPr lang="en-CA" baseline="0" dirty="0" smtClean="0"/>
              <a:t>~ the type of costs that can’t be specified include such things as the need to have</a:t>
            </a:r>
          </a:p>
          <a:p>
            <a:r>
              <a:rPr lang="en-CA" baseline="0" dirty="0" smtClean="0"/>
              <a:t>	- an expensive coffee every day or several times a day (add it up)</a:t>
            </a:r>
          </a:p>
          <a:p>
            <a:r>
              <a:rPr lang="en-CA" baseline="0" dirty="0" smtClean="0"/>
              <a:t>	- the latest in computer technology (Hardware and Software)</a:t>
            </a:r>
          </a:p>
          <a:p>
            <a:r>
              <a:rPr lang="en-CA" baseline="0" dirty="0" smtClean="0"/>
              <a:t>	- the need to drive a car (take a look at the cost of insurance and gas)</a:t>
            </a:r>
          </a:p>
          <a:p>
            <a:endParaRPr lang="en-CA" baseline="0" dirty="0" smtClean="0"/>
          </a:p>
          <a:p>
            <a:r>
              <a:rPr lang="en-CA" baseline="0" dirty="0" smtClean="0"/>
              <a:t>~ some costs that may be avoided in some situations</a:t>
            </a:r>
          </a:p>
          <a:p>
            <a:r>
              <a:rPr lang="en-CA" baseline="0" dirty="0" smtClean="0"/>
              <a:t>	- Profs who do not require a text book</a:t>
            </a:r>
          </a:p>
          <a:p>
            <a:r>
              <a:rPr lang="en-CA" baseline="0" dirty="0" smtClean="0"/>
              <a:t>	- the ability to bargain effectively (used laptops – check websites and 	university disposal programs, free rides, </a:t>
            </a:r>
            <a:r>
              <a:rPr lang="en-CA" baseline="0" dirty="0" err="1" smtClean="0"/>
              <a:t>etc</a:t>
            </a:r>
            <a:r>
              <a:rPr lang="en-CA" baseline="0" dirty="0" smtClean="0"/>
              <a:t>)</a:t>
            </a:r>
          </a:p>
          <a:p>
            <a:endParaRPr lang="en-CA" dirty="0"/>
          </a:p>
        </p:txBody>
      </p:sp>
      <p:sp>
        <p:nvSpPr>
          <p:cNvPr id="4" name="Slide Number Placeholder 3"/>
          <p:cNvSpPr>
            <a:spLocks noGrp="1"/>
          </p:cNvSpPr>
          <p:nvPr>
            <p:ph type="sldNum" sz="quarter" idx="10"/>
          </p:nvPr>
        </p:nvSpPr>
        <p:spPr/>
        <p:txBody>
          <a:bodyPr/>
          <a:lstStyle/>
          <a:p>
            <a:fld id="{CCA18D32-9D83-45C2-A3AC-413972367163}" type="slidenum">
              <a:rPr lang="en-CA" smtClean="0"/>
              <a:t>5</a:t>
            </a:fld>
            <a:endParaRPr lang="en-CA"/>
          </a:p>
        </p:txBody>
      </p:sp>
    </p:spTree>
    <p:extLst>
      <p:ext uri="{BB962C8B-B14F-4D97-AF65-F5344CB8AC3E}">
        <p14:creationId xmlns:p14="http://schemas.microsoft.com/office/powerpoint/2010/main" val="793252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EC787E-7011-4A67-9E61-A7897C8BB683}"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BDBE6A-02F0-4524-A2CD-0BFFDEDACDE7}" type="slidenum">
              <a:rPr lang="en-US" smtClean="0"/>
              <a:t>‹#›</a:t>
            </a:fld>
            <a:endParaRPr lang="en-US"/>
          </a:p>
        </p:txBody>
      </p:sp>
    </p:spTree>
    <p:extLst>
      <p:ext uri="{BB962C8B-B14F-4D97-AF65-F5344CB8AC3E}">
        <p14:creationId xmlns:p14="http://schemas.microsoft.com/office/powerpoint/2010/main" val="57263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EC787E-7011-4A67-9E61-A7897C8BB683}"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BDBE6A-02F0-4524-A2CD-0BFFDEDACDE7}" type="slidenum">
              <a:rPr lang="en-US" smtClean="0"/>
              <a:t>‹#›</a:t>
            </a:fld>
            <a:endParaRPr lang="en-US"/>
          </a:p>
        </p:txBody>
      </p:sp>
    </p:spTree>
    <p:extLst>
      <p:ext uri="{BB962C8B-B14F-4D97-AF65-F5344CB8AC3E}">
        <p14:creationId xmlns:p14="http://schemas.microsoft.com/office/powerpoint/2010/main" val="3363619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EC787E-7011-4A67-9E61-A7897C8BB683}"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BDBE6A-02F0-4524-A2CD-0BFFDEDACDE7}" type="slidenum">
              <a:rPr lang="en-US" smtClean="0"/>
              <a:t>‹#›</a:t>
            </a:fld>
            <a:endParaRPr lang="en-US"/>
          </a:p>
        </p:txBody>
      </p:sp>
    </p:spTree>
    <p:extLst>
      <p:ext uri="{BB962C8B-B14F-4D97-AF65-F5344CB8AC3E}">
        <p14:creationId xmlns:p14="http://schemas.microsoft.com/office/powerpoint/2010/main" val="3488216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EC787E-7011-4A67-9E61-A7897C8BB683}"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BDBE6A-02F0-4524-A2CD-0BFFDEDACDE7}" type="slidenum">
              <a:rPr lang="en-US" smtClean="0"/>
              <a:t>‹#›</a:t>
            </a:fld>
            <a:endParaRPr lang="en-US"/>
          </a:p>
        </p:txBody>
      </p:sp>
    </p:spTree>
    <p:extLst>
      <p:ext uri="{BB962C8B-B14F-4D97-AF65-F5344CB8AC3E}">
        <p14:creationId xmlns:p14="http://schemas.microsoft.com/office/powerpoint/2010/main" val="2392927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EC787E-7011-4A67-9E61-A7897C8BB683}"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BDBE6A-02F0-4524-A2CD-0BFFDEDACDE7}" type="slidenum">
              <a:rPr lang="en-US" smtClean="0"/>
              <a:t>‹#›</a:t>
            </a:fld>
            <a:endParaRPr lang="en-US"/>
          </a:p>
        </p:txBody>
      </p:sp>
    </p:spTree>
    <p:extLst>
      <p:ext uri="{BB962C8B-B14F-4D97-AF65-F5344CB8AC3E}">
        <p14:creationId xmlns:p14="http://schemas.microsoft.com/office/powerpoint/2010/main" val="140563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EC787E-7011-4A67-9E61-A7897C8BB683}" type="datetimeFigureOut">
              <a:rPr lang="en-US" smtClean="0"/>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BDBE6A-02F0-4524-A2CD-0BFFDEDACDE7}" type="slidenum">
              <a:rPr lang="en-US" smtClean="0"/>
              <a:t>‹#›</a:t>
            </a:fld>
            <a:endParaRPr lang="en-US"/>
          </a:p>
        </p:txBody>
      </p:sp>
    </p:spTree>
    <p:extLst>
      <p:ext uri="{BB962C8B-B14F-4D97-AF65-F5344CB8AC3E}">
        <p14:creationId xmlns:p14="http://schemas.microsoft.com/office/powerpoint/2010/main" val="4132746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EC787E-7011-4A67-9E61-A7897C8BB683}" type="datetimeFigureOut">
              <a:rPr lang="en-US" smtClean="0"/>
              <a:t>11/4/2014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BDBE6A-02F0-4524-A2CD-0BFFDEDACDE7}" type="slidenum">
              <a:rPr lang="en-US" smtClean="0"/>
              <a:t>‹#›</a:t>
            </a:fld>
            <a:endParaRPr lang="en-US"/>
          </a:p>
        </p:txBody>
      </p:sp>
    </p:spTree>
    <p:extLst>
      <p:ext uri="{BB962C8B-B14F-4D97-AF65-F5344CB8AC3E}">
        <p14:creationId xmlns:p14="http://schemas.microsoft.com/office/powerpoint/2010/main" val="1474082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EC787E-7011-4A67-9E61-A7897C8BB683}" type="datetimeFigureOut">
              <a:rPr lang="en-US" smtClean="0"/>
              <a:t>11/4/2014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BDBE6A-02F0-4524-A2CD-0BFFDEDACDE7}" type="slidenum">
              <a:rPr lang="en-US" smtClean="0"/>
              <a:t>‹#›</a:t>
            </a:fld>
            <a:endParaRPr lang="en-US"/>
          </a:p>
        </p:txBody>
      </p:sp>
    </p:spTree>
    <p:extLst>
      <p:ext uri="{BB962C8B-B14F-4D97-AF65-F5344CB8AC3E}">
        <p14:creationId xmlns:p14="http://schemas.microsoft.com/office/powerpoint/2010/main" val="770831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EC787E-7011-4A67-9E61-A7897C8BB683}" type="datetimeFigureOut">
              <a:rPr lang="en-US" smtClean="0"/>
              <a:t>11/4/2014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BDBE6A-02F0-4524-A2CD-0BFFDEDACDE7}" type="slidenum">
              <a:rPr lang="en-US" smtClean="0"/>
              <a:t>‹#›</a:t>
            </a:fld>
            <a:endParaRPr lang="en-US"/>
          </a:p>
        </p:txBody>
      </p:sp>
    </p:spTree>
    <p:extLst>
      <p:ext uri="{BB962C8B-B14F-4D97-AF65-F5344CB8AC3E}">
        <p14:creationId xmlns:p14="http://schemas.microsoft.com/office/powerpoint/2010/main" val="161912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EC787E-7011-4A67-9E61-A7897C8BB683}" type="datetimeFigureOut">
              <a:rPr lang="en-US" smtClean="0"/>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BDBE6A-02F0-4524-A2CD-0BFFDEDACDE7}" type="slidenum">
              <a:rPr lang="en-US" smtClean="0"/>
              <a:t>‹#›</a:t>
            </a:fld>
            <a:endParaRPr lang="en-US"/>
          </a:p>
        </p:txBody>
      </p:sp>
    </p:spTree>
    <p:extLst>
      <p:ext uri="{BB962C8B-B14F-4D97-AF65-F5344CB8AC3E}">
        <p14:creationId xmlns:p14="http://schemas.microsoft.com/office/powerpoint/2010/main" val="1532148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EC787E-7011-4A67-9E61-A7897C8BB683}" type="datetimeFigureOut">
              <a:rPr lang="en-US" smtClean="0"/>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BDBE6A-02F0-4524-A2CD-0BFFDEDACDE7}" type="slidenum">
              <a:rPr lang="en-US" smtClean="0"/>
              <a:t>‹#›</a:t>
            </a:fld>
            <a:endParaRPr lang="en-US"/>
          </a:p>
        </p:txBody>
      </p:sp>
    </p:spTree>
    <p:extLst>
      <p:ext uri="{BB962C8B-B14F-4D97-AF65-F5344CB8AC3E}">
        <p14:creationId xmlns:p14="http://schemas.microsoft.com/office/powerpoint/2010/main" val="1512963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30000">
              <a:schemeClr val="tx2">
                <a:lumMod val="40000"/>
                <a:lumOff val="60000"/>
              </a:schemeClr>
            </a:gs>
            <a:gs pos="100000">
              <a:schemeClr val="accent1">
                <a:tint val="23500"/>
                <a:satMod val="16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C787E-7011-4A67-9E61-A7897C8BB683}" type="datetimeFigureOut">
              <a:rPr lang="en-US" smtClean="0"/>
              <a:t>11/4/2014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BDBE6A-02F0-4524-A2CD-0BFFDEDACDE7}" type="slidenum">
              <a:rPr lang="en-US" smtClean="0"/>
              <a:t>‹#›</a:t>
            </a:fld>
            <a:endParaRPr lang="en-US"/>
          </a:p>
        </p:txBody>
      </p:sp>
    </p:spTree>
    <p:extLst>
      <p:ext uri="{BB962C8B-B14F-4D97-AF65-F5344CB8AC3E}">
        <p14:creationId xmlns:p14="http://schemas.microsoft.com/office/powerpoint/2010/main" val="3743987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quia.com/profiles/cpococ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92697"/>
            <a:ext cx="7772400" cy="1584175"/>
          </a:xfrm>
        </p:spPr>
        <p:txBody>
          <a:bodyPr/>
          <a:lstStyle/>
          <a:p>
            <a:r>
              <a:rPr lang="en-CA" dirty="0" smtClean="0"/>
              <a:t>SCHOLARSHIPS – 2014</a:t>
            </a:r>
            <a:br>
              <a:rPr lang="en-CA" dirty="0" smtClean="0"/>
            </a:br>
            <a:r>
              <a:rPr lang="en-CA" sz="3200" dirty="0" smtClean="0"/>
              <a:t>November 4, 2014</a:t>
            </a:r>
            <a:endParaRPr lang="en-US" dirty="0"/>
          </a:p>
        </p:txBody>
      </p:sp>
      <p:sp>
        <p:nvSpPr>
          <p:cNvPr id="3" name="Subtitle 2"/>
          <p:cNvSpPr>
            <a:spLocks noGrp="1"/>
          </p:cNvSpPr>
          <p:nvPr>
            <p:ph type="subTitle" idx="1"/>
          </p:nvPr>
        </p:nvSpPr>
        <p:spPr>
          <a:xfrm>
            <a:off x="683568" y="2852936"/>
            <a:ext cx="7704856" cy="3456384"/>
          </a:xfrm>
        </p:spPr>
        <p:txBody>
          <a:bodyPr>
            <a:normAutofit/>
          </a:bodyPr>
          <a:lstStyle/>
          <a:p>
            <a:r>
              <a:rPr lang="en-CA" dirty="0" smtClean="0">
                <a:solidFill>
                  <a:schemeClr val="tx1"/>
                </a:solidFill>
              </a:rPr>
              <a:t>The contents of this slide presentation together with those from previous years are available on the website shown below.</a:t>
            </a:r>
          </a:p>
          <a:p>
            <a:r>
              <a:rPr lang="en-US" dirty="0" smtClean="0">
                <a:hlinkClick r:id="rId2"/>
              </a:rPr>
              <a:t>http://www.quia.com/profiles/cpocock</a:t>
            </a:r>
            <a:r>
              <a:rPr lang="en-US" dirty="0" smtClean="0"/>
              <a:t> </a:t>
            </a:r>
          </a:p>
          <a:p>
            <a:r>
              <a:rPr lang="en-US" dirty="0" smtClean="0"/>
              <a:t>&gt;&gt;</a:t>
            </a:r>
            <a:r>
              <a:rPr lang="en-US" dirty="0"/>
              <a:t> </a:t>
            </a:r>
            <a:r>
              <a:rPr lang="en-US" dirty="0" smtClean="0"/>
              <a:t> </a:t>
            </a:r>
            <a:r>
              <a:rPr lang="en-CA" dirty="0" smtClean="0">
                <a:solidFill>
                  <a:schemeClr val="tx1"/>
                </a:solidFill>
              </a:rPr>
              <a:t>Scholarship and Contest Information</a:t>
            </a:r>
          </a:p>
          <a:p>
            <a:r>
              <a:rPr lang="en-CA" dirty="0" smtClean="0">
                <a:solidFill>
                  <a:schemeClr val="tx1"/>
                </a:solidFill>
              </a:rPr>
              <a:t>See as well on the same site &gt;&gt; Forms</a:t>
            </a:r>
            <a:endParaRPr lang="en-US" dirty="0">
              <a:solidFill>
                <a:schemeClr val="tx1"/>
              </a:solidFill>
            </a:endParaRPr>
          </a:p>
        </p:txBody>
      </p:sp>
    </p:spTree>
    <p:extLst>
      <p:ext uri="{BB962C8B-B14F-4D97-AF65-F5344CB8AC3E}">
        <p14:creationId xmlns:p14="http://schemas.microsoft.com/office/powerpoint/2010/main" val="39466393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200"/>
            </a:gs>
            <a:gs pos="9000">
              <a:srgbClr val="FF7A00"/>
            </a:gs>
            <a:gs pos="24000">
              <a:srgbClr val="FF0300"/>
            </a:gs>
            <a:gs pos="54000">
              <a:schemeClr val="accent2">
                <a:lumMod val="75000"/>
              </a:schemeClr>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08720"/>
          </a:xfrm>
        </p:spPr>
        <p:txBody>
          <a:bodyPr/>
          <a:lstStyle/>
          <a:p>
            <a:r>
              <a:rPr lang="en-CA" dirty="0" smtClean="0">
                <a:solidFill>
                  <a:schemeClr val="bg1"/>
                </a:solidFill>
              </a:rPr>
              <a:t>Consider an Example to Illustrate</a:t>
            </a:r>
            <a:endParaRPr lang="en-US" dirty="0">
              <a:solidFill>
                <a:schemeClr val="bg1"/>
              </a:solidFill>
            </a:endParaRPr>
          </a:p>
        </p:txBody>
      </p:sp>
      <p:sp>
        <p:nvSpPr>
          <p:cNvPr id="3" name="Content Placeholder 2"/>
          <p:cNvSpPr>
            <a:spLocks noGrp="1"/>
          </p:cNvSpPr>
          <p:nvPr>
            <p:ph idx="1"/>
          </p:nvPr>
        </p:nvSpPr>
        <p:spPr>
          <a:xfrm>
            <a:off x="457200" y="908720"/>
            <a:ext cx="8229600" cy="5688632"/>
          </a:xfrm>
        </p:spPr>
        <p:txBody>
          <a:bodyPr/>
          <a:lstStyle/>
          <a:p>
            <a:r>
              <a:rPr lang="en-CA" dirty="0" smtClean="0">
                <a:solidFill>
                  <a:schemeClr val="bg1"/>
                </a:solidFill>
              </a:rPr>
              <a:t>Reading Buddies</a:t>
            </a:r>
          </a:p>
          <a:p>
            <a:pPr lvl="1"/>
            <a:r>
              <a:rPr lang="en-CA" dirty="0" smtClean="0">
                <a:solidFill>
                  <a:schemeClr val="bg1"/>
                </a:solidFill>
              </a:rPr>
              <a:t>Many of you have been or will be involved </a:t>
            </a:r>
          </a:p>
          <a:p>
            <a:pPr lvl="2"/>
            <a:r>
              <a:rPr lang="en-CA" dirty="0" smtClean="0">
                <a:solidFill>
                  <a:schemeClr val="bg1"/>
                </a:solidFill>
              </a:rPr>
              <a:t>Why?</a:t>
            </a:r>
          </a:p>
          <a:p>
            <a:pPr lvl="1"/>
            <a:r>
              <a:rPr lang="en-CA" dirty="0" smtClean="0">
                <a:solidFill>
                  <a:schemeClr val="bg1"/>
                </a:solidFill>
              </a:rPr>
              <a:t>What observations have you or could you make about the ‘buddies’ that you are working with?</a:t>
            </a:r>
          </a:p>
          <a:p>
            <a:pPr lvl="2"/>
            <a:r>
              <a:rPr lang="en-CA" dirty="0" smtClean="0">
                <a:solidFill>
                  <a:schemeClr val="bg1"/>
                </a:solidFill>
              </a:rPr>
              <a:t>Reading level? Being held back? Losing out on …?</a:t>
            </a:r>
          </a:p>
          <a:p>
            <a:pPr lvl="2"/>
            <a:r>
              <a:rPr lang="en-CA" dirty="0" smtClean="0">
                <a:solidFill>
                  <a:schemeClr val="bg1"/>
                </a:solidFill>
              </a:rPr>
              <a:t>Can you apply the same thinking and questions to your situation?  Can you  learn from this?  Are there areas where you could make improvements in your reading?  Has your involvement given you ideas on what you  could do that would make your participation more valuable or meaningful?  To your buddy?  To you?</a:t>
            </a:r>
          </a:p>
          <a:p>
            <a:pPr lvl="1"/>
            <a:r>
              <a:rPr lang="en-CA" dirty="0" smtClean="0">
                <a:solidFill>
                  <a:schemeClr val="bg1"/>
                </a:solidFill>
              </a:rPr>
              <a:t>Take another example – Seniors Residences ….</a:t>
            </a:r>
            <a:endParaRPr lang="en-US" dirty="0">
              <a:solidFill>
                <a:schemeClr val="bg1"/>
              </a:solidFill>
            </a:endParaRPr>
          </a:p>
        </p:txBody>
      </p:sp>
    </p:spTree>
    <p:extLst>
      <p:ext uri="{BB962C8B-B14F-4D97-AF65-F5344CB8AC3E}">
        <p14:creationId xmlns:p14="http://schemas.microsoft.com/office/powerpoint/2010/main" val="13049402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08720"/>
          </a:xfrm>
        </p:spPr>
        <p:txBody>
          <a:bodyPr/>
          <a:lstStyle/>
          <a:p>
            <a:r>
              <a:rPr lang="en-CA" dirty="0" smtClean="0">
                <a:solidFill>
                  <a:schemeClr val="bg1"/>
                </a:solidFill>
              </a:rPr>
              <a:t>How Can I Improve My Chances?</a:t>
            </a:r>
            <a:endParaRPr lang="en-US" dirty="0">
              <a:solidFill>
                <a:schemeClr val="bg1"/>
              </a:solidFill>
            </a:endParaRPr>
          </a:p>
        </p:txBody>
      </p:sp>
      <p:sp>
        <p:nvSpPr>
          <p:cNvPr id="3" name="Content Placeholder 2"/>
          <p:cNvSpPr>
            <a:spLocks noGrp="1"/>
          </p:cNvSpPr>
          <p:nvPr>
            <p:ph idx="1"/>
          </p:nvPr>
        </p:nvSpPr>
        <p:spPr>
          <a:xfrm>
            <a:off x="445482" y="836712"/>
            <a:ext cx="8229600" cy="5544616"/>
          </a:xfrm>
        </p:spPr>
        <p:txBody>
          <a:bodyPr>
            <a:normAutofit lnSpcReduction="10000"/>
          </a:bodyPr>
          <a:lstStyle/>
          <a:p>
            <a:r>
              <a:rPr lang="en-CA" dirty="0" smtClean="0">
                <a:solidFill>
                  <a:schemeClr val="bg1"/>
                </a:solidFill>
              </a:rPr>
              <a:t>For any scholarship whether it is university, private or an organization</a:t>
            </a:r>
          </a:p>
          <a:p>
            <a:pPr lvl="1"/>
            <a:r>
              <a:rPr lang="en-CA" dirty="0" smtClean="0">
                <a:solidFill>
                  <a:schemeClr val="bg1"/>
                </a:solidFill>
              </a:rPr>
              <a:t>Read all of the material that is available</a:t>
            </a:r>
          </a:p>
          <a:p>
            <a:pPr lvl="2"/>
            <a:r>
              <a:rPr lang="en-CA" dirty="0" smtClean="0">
                <a:solidFill>
                  <a:schemeClr val="bg1"/>
                </a:solidFill>
              </a:rPr>
              <a:t>In the instructions, the application, online</a:t>
            </a:r>
          </a:p>
          <a:p>
            <a:pPr lvl="2"/>
            <a:r>
              <a:rPr lang="en-CA" dirty="0" smtClean="0">
                <a:solidFill>
                  <a:schemeClr val="bg1"/>
                </a:solidFill>
              </a:rPr>
              <a:t>Look for a mission statement or another form of a statement of the values that apply to the donor</a:t>
            </a:r>
          </a:p>
          <a:p>
            <a:pPr lvl="2"/>
            <a:r>
              <a:rPr lang="en-CA" dirty="0" smtClean="0">
                <a:solidFill>
                  <a:schemeClr val="bg1"/>
                </a:solidFill>
              </a:rPr>
              <a:t>Look for keywords – make a list and incorporate them into any writing that you need to submit</a:t>
            </a:r>
          </a:p>
          <a:p>
            <a:pPr lvl="2"/>
            <a:r>
              <a:rPr lang="en-CA" dirty="0" smtClean="0">
                <a:solidFill>
                  <a:schemeClr val="bg1"/>
                </a:solidFill>
              </a:rPr>
              <a:t>Search the Internet for any references to the scholarship and previous winners </a:t>
            </a:r>
          </a:p>
          <a:p>
            <a:pPr lvl="3"/>
            <a:r>
              <a:rPr lang="en-CA" dirty="0" smtClean="0">
                <a:solidFill>
                  <a:schemeClr val="bg1"/>
                </a:solidFill>
              </a:rPr>
              <a:t>Was there anything that seemed to be the tipping point?</a:t>
            </a:r>
          </a:p>
          <a:p>
            <a:pPr lvl="2"/>
            <a:r>
              <a:rPr lang="en-CA" dirty="0" smtClean="0">
                <a:solidFill>
                  <a:schemeClr val="bg1"/>
                </a:solidFill>
              </a:rPr>
              <a:t>Check Facebook or other social media to see if there is anything on the winners that you can use.</a:t>
            </a:r>
          </a:p>
          <a:p>
            <a:pPr lvl="2"/>
            <a:r>
              <a:rPr lang="en-CA" dirty="0" smtClean="0">
                <a:solidFill>
                  <a:schemeClr val="bg1"/>
                </a:solidFill>
              </a:rPr>
              <a:t>Search for similar scholarships or ……..</a:t>
            </a:r>
            <a:endParaRPr lang="en-US" dirty="0">
              <a:solidFill>
                <a:schemeClr val="bg1"/>
              </a:solidFill>
            </a:endParaRPr>
          </a:p>
        </p:txBody>
      </p:sp>
    </p:spTree>
    <p:extLst>
      <p:ext uri="{BB962C8B-B14F-4D97-AF65-F5344CB8AC3E}">
        <p14:creationId xmlns:p14="http://schemas.microsoft.com/office/powerpoint/2010/main" val="17692066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52736"/>
          </a:xfrm>
        </p:spPr>
        <p:txBody>
          <a:bodyPr/>
          <a:lstStyle/>
          <a:p>
            <a:r>
              <a:rPr lang="en-US" dirty="0" smtClean="0">
                <a:solidFill>
                  <a:schemeClr val="bg1"/>
                </a:solidFill>
              </a:rPr>
              <a:t>Why Do I Need To Do This?</a:t>
            </a:r>
            <a:endParaRPr lang="en-US" dirty="0">
              <a:solidFill>
                <a:schemeClr val="bg1"/>
              </a:solidFill>
            </a:endParaRPr>
          </a:p>
        </p:txBody>
      </p:sp>
      <p:sp>
        <p:nvSpPr>
          <p:cNvPr id="3" name="Content Placeholder 2"/>
          <p:cNvSpPr>
            <a:spLocks noGrp="1"/>
          </p:cNvSpPr>
          <p:nvPr>
            <p:ph idx="1"/>
          </p:nvPr>
        </p:nvSpPr>
        <p:spPr>
          <a:xfrm>
            <a:off x="457200" y="1124744"/>
            <a:ext cx="8229600" cy="5001419"/>
          </a:xfrm>
        </p:spPr>
        <p:txBody>
          <a:bodyPr>
            <a:normAutofit lnSpcReduction="10000"/>
          </a:bodyPr>
          <a:lstStyle/>
          <a:p>
            <a:r>
              <a:rPr lang="en-US" dirty="0" smtClean="0">
                <a:solidFill>
                  <a:schemeClr val="bg1"/>
                </a:solidFill>
              </a:rPr>
              <a:t>A scholarship committee doesn’t know ANYTHING about you except what you put in your application.  They don’t know:</a:t>
            </a:r>
          </a:p>
          <a:p>
            <a:pPr lvl="1"/>
            <a:r>
              <a:rPr lang="en-US" dirty="0" smtClean="0">
                <a:solidFill>
                  <a:schemeClr val="bg1"/>
                </a:solidFill>
              </a:rPr>
              <a:t>What you are passionate about</a:t>
            </a:r>
          </a:p>
          <a:p>
            <a:pPr lvl="1"/>
            <a:r>
              <a:rPr lang="en-US" dirty="0" smtClean="0">
                <a:solidFill>
                  <a:schemeClr val="bg1"/>
                </a:solidFill>
              </a:rPr>
              <a:t>Your environment</a:t>
            </a:r>
          </a:p>
          <a:p>
            <a:pPr lvl="1"/>
            <a:r>
              <a:rPr lang="en-US" dirty="0" smtClean="0">
                <a:solidFill>
                  <a:schemeClr val="bg1"/>
                </a:solidFill>
              </a:rPr>
              <a:t>The influence that you have on others</a:t>
            </a:r>
          </a:p>
          <a:p>
            <a:pPr lvl="1"/>
            <a:r>
              <a:rPr lang="en-US" dirty="0" smtClean="0">
                <a:solidFill>
                  <a:schemeClr val="bg1"/>
                </a:solidFill>
              </a:rPr>
              <a:t>What makes you different from anyone else</a:t>
            </a:r>
          </a:p>
          <a:p>
            <a:pPr lvl="1"/>
            <a:r>
              <a:rPr lang="en-US" dirty="0" smtClean="0">
                <a:solidFill>
                  <a:schemeClr val="bg1"/>
                </a:solidFill>
              </a:rPr>
              <a:t>That you are the most deserving student out there</a:t>
            </a:r>
          </a:p>
          <a:p>
            <a:r>
              <a:rPr lang="en-US" dirty="0" smtClean="0">
                <a:solidFill>
                  <a:schemeClr val="bg1"/>
                </a:solidFill>
              </a:rPr>
              <a:t>Unless you tell and show them – you must </a:t>
            </a:r>
            <a:r>
              <a:rPr lang="en-US" u="sng" dirty="0" smtClean="0">
                <a:solidFill>
                  <a:schemeClr val="bg1"/>
                </a:solidFill>
              </a:rPr>
              <a:t>market</a:t>
            </a:r>
            <a:r>
              <a:rPr lang="en-US" dirty="0" smtClean="0">
                <a:solidFill>
                  <a:schemeClr val="bg1"/>
                </a:solidFill>
              </a:rPr>
              <a:t> yourself – you must sell your value.</a:t>
            </a:r>
            <a:endParaRPr lang="en-US" dirty="0">
              <a:solidFill>
                <a:schemeClr val="bg1"/>
              </a:solidFill>
            </a:endParaRPr>
          </a:p>
        </p:txBody>
      </p:sp>
    </p:spTree>
    <p:extLst>
      <p:ext uri="{BB962C8B-B14F-4D97-AF65-F5344CB8AC3E}">
        <p14:creationId xmlns:p14="http://schemas.microsoft.com/office/powerpoint/2010/main" val="27860921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24744"/>
          </a:xfrm>
        </p:spPr>
        <p:txBody>
          <a:bodyPr/>
          <a:lstStyle/>
          <a:p>
            <a:r>
              <a:rPr lang="en-US" dirty="0" smtClean="0">
                <a:solidFill>
                  <a:prstClr val="white"/>
                </a:solidFill>
              </a:rPr>
              <a:t>What Do I Need To Do?</a:t>
            </a:r>
            <a:endParaRPr lang="en-US" dirty="0">
              <a:solidFill>
                <a:schemeClr val="bg1"/>
              </a:solidFill>
            </a:endParaRPr>
          </a:p>
        </p:txBody>
      </p:sp>
      <p:sp>
        <p:nvSpPr>
          <p:cNvPr id="3" name="Content Placeholder 2"/>
          <p:cNvSpPr>
            <a:spLocks noGrp="1"/>
          </p:cNvSpPr>
          <p:nvPr>
            <p:ph idx="1"/>
          </p:nvPr>
        </p:nvSpPr>
        <p:spPr>
          <a:xfrm>
            <a:off x="457200" y="1052736"/>
            <a:ext cx="8229600" cy="5472608"/>
          </a:xfrm>
        </p:spPr>
        <p:txBody>
          <a:bodyPr/>
          <a:lstStyle/>
          <a:p>
            <a:r>
              <a:rPr lang="en-US" dirty="0" smtClean="0">
                <a:solidFill>
                  <a:schemeClr val="bg1"/>
                </a:solidFill>
              </a:rPr>
              <a:t>Create a plan – what are the judges looking for?  Look at some of the major scholarship requirements – Loran, TD, </a:t>
            </a:r>
            <a:r>
              <a:rPr lang="en-US" dirty="0" err="1" smtClean="0">
                <a:solidFill>
                  <a:schemeClr val="bg1"/>
                </a:solidFill>
              </a:rPr>
              <a:t>Schulich</a:t>
            </a:r>
            <a:r>
              <a:rPr lang="en-US" dirty="0" smtClean="0">
                <a:solidFill>
                  <a:schemeClr val="bg1"/>
                </a:solidFill>
              </a:rPr>
              <a:t>, etc.</a:t>
            </a:r>
          </a:p>
          <a:p>
            <a:r>
              <a:rPr lang="en-US" dirty="0" smtClean="0">
                <a:solidFill>
                  <a:schemeClr val="bg1"/>
                </a:solidFill>
              </a:rPr>
              <a:t>Character – Service – Leadership – Potential</a:t>
            </a:r>
          </a:p>
          <a:p>
            <a:r>
              <a:rPr lang="en-US" dirty="0" smtClean="0">
                <a:solidFill>
                  <a:schemeClr val="bg1"/>
                </a:solidFill>
              </a:rPr>
              <a:t>Character – an often overlooked feature – this could be the area that sets you apart</a:t>
            </a:r>
          </a:p>
          <a:p>
            <a:pPr lvl="1"/>
            <a:r>
              <a:rPr lang="en-US" dirty="0" smtClean="0">
                <a:solidFill>
                  <a:schemeClr val="bg1"/>
                </a:solidFill>
              </a:rPr>
              <a:t>Honesty		- Integrity</a:t>
            </a:r>
          </a:p>
          <a:p>
            <a:pPr lvl="1"/>
            <a:r>
              <a:rPr lang="en-US" dirty="0" smtClean="0">
                <a:solidFill>
                  <a:schemeClr val="bg1"/>
                </a:solidFill>
              </a:rPr>
              <a:t>Courtesy		- Tolerance</a:t>
            </a:r>
          </a:p>
          <a:p>
            <a:pPr lvl="1"/>
            <a:r>
              <a:rPr lang="en-US" dirty="0" smtClean="0">
                <a:solidFill>
                  <a:schemeClr val="bg1"/>
                </a:solidFill>
              </a:rPr>
              <a:t>Maturity		- Compassion</a:t>
            </a:r>
          </a:p>
          <a:p>
            <a:r>
              <a:rPr lang="en-US" dirty="0" smtClean="0">
                <a:solidFill>
                  <a:schemeClr val="bg1"/>
                </a:solidFill>
              </a:rPr>
              <a:t>Are there specific examples that you can use?</a:t>
            </a:r>
            <a:endParaRPr lang="en-US" dirty="0">
              <a:solidFill>
                <a:schemeClr val="bg1"/>
              </a:solidFill>
            </a:endParaRPr>
          </a:p>
        </p:txBody>
      </p:sp>
    </p:spTree>
    <p:extLst>
      <p:ext uri="{BB962C8B-B14F-4D97-AF65-F5344CB8AC3E}">
        <p14:creationId xmlns:p14="http://schemas.microsoft.com/office/powerpoint/2010/main" val="51700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52736"/>
          </a:xfrm>
        </p:spPr>
        <p:txBody>
          <a:bodyPr/>
          <a:lstStyle/>
          <a:p>
            <a:r>
              <a:rPr lang="en-US" dirty="0">
                <a:solidFill>
                  <a:prstClr val="white"/>
                </a:solidFill>
              </a:rPr>
              <a:t>What Do I Need To Do?</a:t>
            </a:r>
            <a:endParaRPr lang="en-US" dirty="0"/>
          </a:p>
        </p:txBody>
      </p:sp>
      <p:sp>
        <p:nvSpPr>
          <p:cNvPr id="3" name="Content Placeholder 2"/>
          <p:cNvSpPr>
            <a:spLocks noGrp="1"/>
          </p:cNvSpPr>
          <p:nvPr>
            <p:ph idx="1"/>
          </p:nvPr>
        </p:nvSpPr>
        <p:spPr>
          <a:xfrm>
            <a:off x="457200" y="980728"/>
            <a:ext cx="8229600" cy="5544616"/>
          </a:xfrm>
        </p:spPr>
        <p:txBody>
          <a:bodyPr>
            <a:normAutofit lnSpcReduction="10000"/>
          </a:bodyPr>
          <a:lstStyle/>
          <a:p>
            <a:r>
              <a:rPr lang="en-US" dirty="0" smtClean="0">
                <a:solidFill>
                  <a:schemeClr val="bg1"/>
                </a:solidFill>
              </a:rPr>
              <a:t>Plan your input on Leadership – use outside sources – use the bios of past recipients - ….</a:t>
            </a:r>
          </a:p>
          <a:p>
            <a:r>
              <a:rPr lang="en-US" dirty="0" smtClean="0">
                <a:solidFill>
                  <a:schemeClr val="bg1"/>
                </a:solidFill>
              </a:rPr>
              <a:t>Some of the common terms that appear include:    Create – Founder – Initiate – Start</a:t>
            </a:r>
          </a:p>
          <a:p>
            <a:pPr lvl="1"/>
            <a:r>
              <a:rPr lang="en-US" dirty="0" smtClean="0">
                <a:solidFill>
                  <a:schemeClr val="bg1"/>
                </a:solidFill>
              </a:rPr>
              <a:t>Pick up on the vocabulary that is used.  It is not about titles (Captain, Executive Director. Etc.)</a:t>
            </a:r>
          </a:p>
          <a:p>
            <a:r>
              <a:rPr lang="en-US" dirty="0" smtClean="0">
                <a:solidFill>
                  <a:schemeClr val="bg1"/>
                </a:solidFill>
              </a:rPr>
              <a:t>Create a story about </a:t>
            </a:r>
            <a:r>
              <a:rPr lang="en-US" u="sng" dirty="0" smtClean="0">
                <a:solidFill>
                  <a:schemeClr val="bg1"/>
                </a:solidFill>
              </a:rPr>
              <a:t>you</a:t>
            </a:r>
            <a:r>
              <a:rPr lang="en-US" dirty="0" smtClean="0">
                <a:solidFill>
                  <a:schemeClr val="bg1"/>
                </a:solidFill>
              </a:rPr>
              <a:t>.</a:t>
            </a:r>
          </a:p>
          <a:p>
            <a:r>
              <a:rPr lang="en-US" dirty="0" smtClean="0">
                <a:solidFill>
                  <a:schemeClr val="bg1"/>
                </a:solidFill>
              </a:rPr>
              <a:t>Leadership essays tend to focus on five areas</a:t>
            </a:r>
          </a:p>
          <a:p>
            <a:pPr lvl="1"/>
            <a:r>
              <a:rPr lang="en-US" sz="2600" dirty="0" smtClean="0">
                <a:solidFill>
                  <a:schemeClr val="bg1"/>
                </a:solidFill>
              </a:rPr>
              <a:t>Extent of Leadership experience &amp; accomplishment</a:t>
            </a:r>
          </a:p>
          <a:p>
            <a:pPr lvl="1"/>
            <a:r>
              <a:rPr lang="en-US" sz="2600" dirty="0" smtClean="0">
                <a:solidFill>
                  <a:schemeClr val="bg1"/>
                </a:solidFill>
              </a:rPr>
              <a:t>Reason for your involvement – the inspiration</a:t>
            </a:r>
          </a:p>
          <a:p>
            <a:pPr lvl="2"/>
            <a:r>
              <a:rPr lang="en-US" sz="2200" dirty="0" smtClean="0">
                <a:solidFill>
                  <a:schemeClr val="bg1"/>
                </a:solidFill>
              </a:rPr>
              <a:t>This gives you a chance to show your feelings – your experiences</a:t>
            </a:r>
            <a:endParaRPr lang="en-US" sz="2200" dirty="0">
              <a:solidFill>
                <a:schemeClr val="bg1"/>
              </a:solidFill>
            </a:endParaRPr>
          </a:p>
        </p:txBody>
      </p:sp>
    </p:spTree>
    <p:extLst>
      <p:ext uri="{BB962C8B-B14F-4D97-AF65-F5344CB8AC3E}">
        <p14:creationId xmlns:p14="http://schemas.microsoft.com/office/powerpoint/2010/main" val="8843400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lstStyle/>
          <a:p>
            <a:r>
              <a:rPr lang="en-US" dirty="0">
                <a:solidFill>
                  <a:prstClr val="white"/>
                </a:solidFill>
              </a:rPr>
              <a:t>What Do I Need To Do?</a:t>
            </a:r>
            <a:endParaRPr lang="en-US" dirty="0"/>
          </a:p>
        </p:txBody>
      </p:sp>
      <p:sp>
        <p:nvSpPr>
          <p:cNvPr id="3" name="Content Placeholder 2"/>
          <p:cNvSpPr>
            <a:spLocks noGrp="1"/>
          </p:cNvSpPr>
          <p:nvPr>
            <p:ph idx="1"/>
          </p:nvPr>
        </p:nvSpPr>
        <p:spPr>
          <a:xfrm>
            <a:off x="457200" y="980728"/>
            <a:ext cx="8229600" cy="5400600"/>
          </a:xfrm>
        </p:spPr>
        <p:txBody>
          <a:bodyPr>
            <a:normAutofit lnSpcReduction="10000"/>
          </a:bodyPr>
          <a:lstStyle/>
          <a:p>
            <a:r>
              <a:rPr lang="en-US" dirty="0" smtClean="0">
                <a:solidFill>
                  <a:schemeClr val="bg1"/>
                </a:solidFill>
              </a:rPr>
              <a:t>Leadership cont’d</a:t>
            </a:r>
          </a:p>
          <a:p>
            <a:pPr lvl="1"/>
            <a:r>
              <a:rPr lang="en-US" dirty="0" smtClean="0">
                <a:solidFill>
                  <a:schemeClr val="bg1"/>
                </a:solidFill>
              </a:rPr>
              <a:t>The obstacles that you faced – you overcame</a:t>
            </a:r>
          </a:p>
          <a:p>
            <a:pPr lvl="2"/>
            <a:r>
              <a:rPr lang="en-US" dirty="0" smtClean="0">
                <a:solidFill>
                  <a:schemeClr val="bg1"/>
                </a:solidFill>
              </a:rPr>
              <a:t>A chance to show your perseverance and passion</a:t>
            </a:r>
          </a:p>
          <a:p>
            <a:pPr lvl="1"/>
            <a:r>
              <a:rPr lang="en-US" dirty="0" smtClean="0">
                <a:solidFill>
                  <a:schemeClr val="bg1"/>
                </a:solidFill>
              </a:rPr>
              <a:t>What did you learn – how were you affected?</a:t>
            </a:r>
          </a:p>
          <a:p>
            <a:pPr lvl="2"/>
            <a:r>
              <a:rPr lang="en-US" dirty="0" smtClean="0">
                <a:solidFill>
                  <a:schemeClr val="bg1"/>
                </a:solidFill>
              </a:rPr>
              <a:t>People are not born leaders.  They learn and grow from their experiences – what did you learn about vision, teamwork, motivation, communication, integrity, etc.</a:t>
            </a:r>
          </a:p>
          <a:p>
            <a:pPr lvl="2"/>
            <a:r>
              <a:rPr lang="en-US" dirty="0" smtClean="0">
                <a:solidFill>
                  <a:schemeClr val="bg1"/>
                </a:solidFill>
              </a:rPr>
              <a:t>This section gives you a chance to show reflection.</a:t>
            </a:r>
          </a:p>
          <a:p>
            <a:pPr lvl="1"/>
            <a:r>
              <a:rPr lang="en-US" dirty="0" smtClean="0">
                <a:solidFill>
                  <a:schemeClr val="bg1"/>
                </a:solidFill>
              </a:rPr>
              <a:t>Tie leadership to the future – your </a:t>
            </a:r>
            <a:r>
              <a:rPr lang="en-US" u="sng" dirty="0" smtClean="0">
                <a:solidFill>
                  <a:schemeClr val="bg1"/>
                </a:solidFill>
              </a:rPr>
              <a:t>Potential</a:t>
            </a:r>
            <a:endParaRPr lang="en-US" dirty="0" smtClean="0">
              <a:solidFill>
                <a:schemeClr val="bg1"/>
              </a:solidFill>
            </a:endParaRPr>
          </a:p>
          <a:p>
            <a:pPr lvl="2"/>
            <a:r>
              <a:rPr lang="en-US" dirty="0" smtClean="0">
                <a:solidFill>
                  <a:schemeClr val="bg1"/>
                </a:solidFill>
              </a:rPr>
              <a:t>A scholarship is an investment.</a:t>
            </a:r>
          </a:p>
          <a:p>
            <a:pPr lvl="2"/>
            <a:r>
              <a:rPr lang="en-US" dirty="0" smtClean="0">
                <a:solidFill>
                  <a:schemeClr val="bg1"/>
                </a:solidFill>
              </a:rPr>
              <a:t>How can you build on what you have done in the future</a:t>
            </a:r>
          </a:p>
          <a:p>
            <a:pPr lvl="3"/>
            <a:r>
              <a:rPr lang="en-US" dirty="0" smtClean="0">
                <a:solidFill>
                  <a:schemeClr val="bg1"/>
                </a:solidFill>
              </a:rPr>
              <a:t>In other words don’t just “do something” to try to win a scholarship. Have a purpose – Have passion.</a:t>
            </a:r>
            <a:endParaRPr lang="en-US" dirty="0">
              <a:solidFill>
                <a:schemeClr val="bg1"/>
              </a:solidFill>
            </a:endParaRPr>
          </a:p>
        </p:txBody>
      </p:sp>
    </p:spTree>
    <p:extLst>
      <p:ext uri="{BB962C8B-B14F-4D97-AF65-F5344CB8AC3E}">
        <p14:creationId xmlns:p14="http://schemas.microsoft.com/office/powerpoint/2010/main" val="36806938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80728"/>
          </a:xfrm>
        </p:spPr>
        <p:txBody>
          <a:bodyPr/>
          <a:lstStyle/>
          <a:p>
            <a:r>
              <a:rPr lang="en-US" dirty="0">
                <a:solidFill>
                  <a:prstClr val="white"/>
                </a:solidFill>
              </a:rPr>
              <a:t>What Do I Need To Do?</a:t>
            </a:r>
            <a:endParaRPr lang="en-US" dirty="0">
              <a:solidFill>
                <a:schemeClr val="bg1"/>
              </a:solidFill>
            </a:endParaRPr>
          </a:p>
        </p:txBody>
      </p:sp>
      <p:sp>
        <p:nvSpPr>
          <p:cNvPr id="3" name="Content Placeholder 2"/>
          <p:cNvSpPr>
            <a:spLocks noGrp="1"/>
          </p:cNvSpPr>
          <p:nvPr>
            <p:ph idx="1"/>
          </p:nvPr>
        </p:nvSpPr>
        <p:spPr>
          <a:xfrm>
            <a:off x="457200" y="980728"/>
            <a:ext cx="8229600" cy="5472608"/>
          </a:xfrm>
        </p:spPr>
        <p:txBody>
          <a:bodyPr>
            <a:normAutofit fontScale="92500"/>
          </a:bodyPr>
          <a:lstStyle/>
          <a:p>
            <a:r>
              <a:rPr lang="en-US" dirty="0" smtClean="0">
                <a:solidFill>
                  <a:schemeClr val="bg1"/>
                </a:solidFill>
              </a:rPr>
              <a:t>Service – what the community needed and how you  fulfilled the need.</a:t>
            </a:r>
          </a:p>
          <a:p>
            <a:pPr lvl="1"/>
            <a:r>
              <a:rPr lang="en-US" dirty="0" smtClean="0">
                <a:solidFill>
                  <a:schemeClr val="bg1"/>
                </a:solidFill>
              </a:rPr>
              <a:t>A long term involvement will read better than a one month stretch even if it was important</a:t>
            </a:r>
          </a:p>
          <a:p>
            <a:pPr lvl="1"/>
            <a:r>
              <a:rPr lang="en-US" dirty="0" smtClean="0">
                <a:solidFill>
                  <a:schemeClr val="bg1"/>
                </a:solidFill>
              </a:rPr>
              <a:t>The importance to you – think about it – what got you involved – what is the source of your pleasure</a:t>
            </a:r>
          </a:p>
          <a:p>
            <a:pPr lvl="1"/>
            <a:r>
              <a:rPr lang="en-US" dirty="0" smtClean="0">
                <a:solidFill>
                  <a:schemeClr val="bg1"/>
                </a:solidFill>
              </a:rPr>
              <a:t>The importance to the community – what would happen if you hadn’t been involved – who was helped</a:t>
            </a:r>
          </a:p>
          <a:p>
            <a:pPr lvl="1"/>
            <a:r>
              <a:rPr lang="en-US" dirty="0" smtClean="0">
                <a:solidFill>
                  <a:schemeClr val="bg1"/>
                </a:solidFill>
              </a:rPr>
              <a:t>Understand the value of community service – what has your service taught you – what have you received by what you have given – don’t let school get inhibit the </a:t>
            </a:r>
            <a:r>
              <a:rPr lang="en-US" smtClean="0">
                <a:solidFill>
                  <a:schemeClr val="bg1"/>
                </a:solidFill>
              </a:rPr>
              <a:t>totality of </a:t>
            </a:r>
            <a:r>
              <a:rPr lang="en-US" dirty="0" smtClean="0">
                <a:solidFill>
                  <a:schemeClr val="bg1"/>
                </a:solidFill>
              </a:rPr>
              <a:t>your education.</a:t>
            </a:r>
            <a:endParaRPr lang="en-US" dirty="0">
              <a:solidFill>
                <a:schemeClr val="bg1"/>
              </a:solidFill>
            </a:endParaRPr>
          </a:p>
        </p:txBody>
      </p:sp>
    </p:spTree>
    <p:extLst>
      <p:ext uri="{BB962C8B-B14F-4D97-AF65-F5344CB8AC3E}">
        <p14:creationId xmlns:p14="http://schemas.microsoft.com/office/powerpoint/2010/main" val="30144509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660033"/>
          </a:solidFill>
        </p:spPr>
        <p:txBody>
          <a:bodyPr/>
          <a:lstStyle/>
          <a:p>
            <a:r>
              <a:rPr lang="en-CA" dirty="0" smtClean="0">
                <a:solidFill>
                  <a:schemeClr val="bg1"/>
                </a:solidFill>
              </a:rPr>
              <a:t>Other Areas On Which To Focus</a:t>
            </a:r>
            <a:endParaRPr lang="en-US" dirty="0">
              <a:solidFill>
                <a:schemeClr val="bg1"/>
              </a:solidFill>
            </a:endParaRPr>
          </a:p>
        </p:txBody>
      </p:sp>
      <p:sp>
        <p:nvSpPr>
          <p:cNvPr id="3" name="Content Placeholder 2"/>
          <p:cNvSpPr>
            <a:spLocks noGrp="1"/>
          </p:cNvSpPr>
          <p:nvPr>
            <p:ph idx="1"/>
          </p:nvPr>
        </p:nvSpPr>
        <p:spPr>
          <a:xfrm>
            <a:off x="457200" y="1417638"/>
            <a:ext cx="8229600" cy="5179714"/>
          </a:xfrm>
          <a:solidFill>
            <a:srgbClr val="660033"/>
          </a:solidFill>
        </p:spPr>
        <p:txBody>
          <a:bodyPr>
            <a:normAutofit lnSpcReduction="10000"/>
          </a:bodyPr>
          <a:lstStyle/>
          <a:p>
            <a:r>
              <a:rPr lang="en-CA" dirty="0" smtClean="0">
                <a:solidFill>
                  <a:schemeClr val="bg1"/>
                </a:solidFill>
              </a:rPr>
              <a:t>Academic Strength</a:t>
            </a:r>
          </a:p>
          <a:p>
            <a:pPr lvl="1"/>
            <a:r>
              <a:rPr lang="en-CA" dirty="0" smtClean="0">
                <a:solidFill>
                  <a:schemeClr val="bg1"/>
                </a:solidFill>
              </a:rPr>
              <a:t>This is not the same as your marks</a:t>
            </a:r>
          </a:p>
          <a:p>
            <a:pPr lvl="1"/>
            <a:r>
              <a:rPr lang="en-CA" dirty="0">
                <a:solidFill>
                  <a:schemeClr val="bg1"/>
                </a:solidFill>
              </a:rPr>
              <a:t>R</a:t>
            </a:r>
            <a:r>
              <a:rPr lang="en-CA" dirty="0" smtClean="0">
                <a:solidFill>
                  <a:schemeClr val="bg1"/>
                </a:solidFill>
              </a:rPr>
              <a:t>igour of your courses</a:t>
            </a:r>
          </a:p>
          <a:p>
            <a:pPr lvl="1"/>
            <a:r>
              <a:rPr lang="en-CA" dirty="0" smtClean="0">
                <a:solidFill>
                  <a:schemeClr val="bg1"/>
                </a:solidFill>
              </a:rPr>
              <a:t>Evidence of critical thinking, etc., etc.</a:t>
            </a:r>
          </a:p>
          <a:p>
            <a:r>
              <a:rPr lang="en-CA" dirty="0" smtClean="0">
                <a:solidFill>
                  <a:schemeClr val="bg1"/>
                </a:solidFill>
              </a:rPr>
              <a:t>Communication</a:t>
            </a:r>
          </a:p>
          <a:p>
            <a:pPr lvl="1"/>
            <a:r>
              <a:rPr lang="en-CA" dirty="0" smtClean="0">
                <a:solidFill>
                  <a:schemeClr val="bg1"/>
                </a:solidFill>
              </a:rPr>
              <a:t>What evidence is there that supports a high level of comfort in written and oral communication?</a:t>
            </a:r>
          </a:p>
          <a:p>
            <a:r>
              <a:rPr lang="en-CA" dirty="0" smtClean="0">
                <a:solidFill>
                  <a:schemeClr val="bg1"/>
                </a:solidFill>
              </a:rPr>
              <a:t>Interpersonal Relationships</a:t>
            </a:r>
          </a:p>
          <a:p>
            <a:pPr lvl="1"/>
            <a:r>
              <a:rPr lang="en-CA" dirty="0" smtClean="0">
                <a:solidFill>
                  <a:schemeClr val="bg1"/>
                </a:solidFill>
              </a:rPr>
              <a:t>Ability to work with and cooperate with others</a:t>
            </a:r>
          </a:p>
          <a:p>
            <a:pPr lvl="1"/>
            <a:r>
              <a:rPr lang="en-CA" dirty="0" smtClean="0">
                <a:solidFill>
                  <a:schemeClr val="bg1"/>
                </a:solidFill>
              </a:rPr>
              <a:t>Examples and support for this point.</a:t>
            </a:r>
            <a:endParaRPr lang="en-US" dirty="0">
              <a:solidFill>
                <a:schemeClr val="bg1"/>
              </a:solidFill>
            </a:endParaRPr>
          </a:p>
        </p:txBody>
      </p:sp>
    </p:spTree>
    <p:extLst>
      <p:ext uri="{BB962C8B-B14F-4D97-AF65-F5344CB8AC3E}">
        <p14:creationId xmlns:p14="http://schemas.microsoft.com/office/powerpoint/2010/main" val="7677733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0021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52736"/>
          </a:xfrm>
        </p:spPr>
        <p:txBody>
          <a:bodyPr/>
          <a:lstStyle/>
          <a:p>
            <a:r>
              <a:rPr lang="en-CA" dirty="0">
                <a:solidFill>
                  <a:schemeClr val="bg1"/>
                </a:solidFill>
              </a:rPr>
              <a:t>Other Areas On Which To Focus</a:t>
            </a:r>
            <a:endParaRPr lang="en-US" dirty="0"/>
          </a:p>
        </p:txBody>
      </p:sp>
      <p:sp>
        <p:nvSpPr>
          <p:cNvPr id="3" name="Content Placeholder 2"/>
          <p:cNvSpPr>
            <a:spLocks noGrp="1"/>
          </p:cNvSpPr>
          <p:nvPr>
            <p:ph idx="1"/>
          </p:nvPr>
        </p:nvSpPr>
        <p:spPr>
          <a:xfrm>
            <a:off x="457200" y="1052736"/>
            <a:ext cx="8229600" cy="5073427"/>
          </a:xfrm>
        </p:spPr>
        <p:txBody>
          <a:bodyPr/>
          <a:lstStyle/>
          <a:p>
            <a:r>
              <a:rPr lang="en-CA" dirty="0" smtClean="0">
                <a:solidFill>
                  <a:schemeClr val="bg1"/>
                </a:solidFill>
              </a:rPr>
              <a:t>Maturity</a:t>
            </a:r>
          </a:p>
          <a:p>
            <a:pPr lvl="1"/>
            <a:r>
              <a:rPr lang="en-CA" dirty="0" smtClean="0">
                <a:solidFill>
                  <a:schemeClr val="bg1"/>
                </a:solidFill>
              </a:rPr>
              <a:t>What does it mean?  How does it apply to you?  What evidence supports your position?</a:t>
            </a:r>
          </a:p>
          <a:p>
            <a:r>
              <a:rPr lang="en-CA" dirty="0" smtClean="0">
                <a:solidFill>
                  <a:schemeClr val="bg1"/>
                </a:solidFill>
              </a:rPr>
              <a:t>Other areas that you need to consider and be able to support include areas such as:</a:t>
            </a:r>
          </a:p>
          <a:p>
            <a:pPr lvl="1"/>
            <a:r>
              <a:rPr lang="en-CA" dirty="0" smtClean="0">
                <a:solidFill>
                  <a:schemeClr val="bg1"/>
                </a:solidFill>
              </a:rPr>
              <a:t>Creativity		</a:t>
            </a:r>
            <a:r>
              <a:rPr lang="en-CA" dirty="0">
                <a:solidFill>
                  <a:schemeClr val="bg1"/>
                </a:solidFill>
              </a:rPr>
              <a:t>	</a:t>
            </a:r>
            <a:r>
              <a:rPr lang="en-CA" dirty="0" smtClean="0">
                <a:solidFill>
                  <a:schemeClr val="bg1"/>
                </a:solidFill>
              </a:rPr>
              <a:t>- Intellectual Promise</a:t>
            </a:r>
          </a:p>
          <a:p>
            <a:pPr lvl="1"/>
            <a:r>
              <a:rPr lang="en-CA" dirty="0" smtClean="0">
                <a:solidFill>
                  <a:schemeClr val="bg1"/>
                </a:solidFill>
              </a:rPr>
              <a:t>Disciplined Habits		- Motivation</a:t>
            </a:r>
          </a:p>
          <a:p>
            <a:pPr lvl="1"/>
            <a:r>
              <a:rPr lang="en-CA" dirty="0" smtClean="0">
                <a:solidFill>
                  <a:schemeClr val="bg1"/>
                </a:solidFill>
              </a:rPr>
              <a:t>Initiative			- Self-confidence</a:t>
            </a:r>
          </a:p>
          <a:p>
            <a:pPr lvl="1"/>
            <a:r>
              <a:rPr lang="en-CA" dirty="0" smtClean="0">
                <a:solidFill>
                  <a:schemeClr val="bg1"/>
                </a:solidFill>
              </a:rPr>
              <a:t>Quality of Writing		- Respect</a:t>
            </a:r>
            <a:endParaRPr lang="en-US" dirty="0">
              <a:solidFill>
                <a:schemeClr val="bg1"/>
              </a:solidFill>
            </a:endParaRPr>
          </a:p>
        </p:txBody>
      </p:sp>
    </p:spTree>
    <p:extLst>
      <p:ext uri="{BB962C8B-B14F-4D97-AF65-F5344CB8AC3E}">
        <p14:creationId xmlns:p14="http://schemas.microsoft.com/office/powerpoint/2010/main" val="11763460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1F016B"/>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80728"/>
          </a:xfrm>
        </p:spPr>
        <p:txBody>
          <a:bodyPr/>
          <a:lstStyle/>
          <a:p>
            <a:r>
              <a:rPr lang="en-CA" dirty="0" smtClean="0">
                <a:solidFill>
                  <a:schemeClr val="bg1"/>
                </a:solidFill>
              </a:rPr>
              <a:t>What You Need To Do</a:t>
            </a:r>
            <a:endParaRPr lang="en-US" dirty="0">
              <a:solidFill>
                <a:schemeClr val="bg1"/>
              </a:solidFill>
            </a:endParaRPr>
          </a:p>
        </p:txBody>
      </p:sp>
      <p:sp>
        <p:nvSpPr>
          <p:cNvPr id="3" name="Content Placeholder 2"/>
          <p:cNvSpPr>
            <a:spLocks noGrp="1"/>
          </p:cNvSpPr>
          <p:nvPr>
            <p:ph idx="1"/>
          </p:nvPr>
        </p:nvSpPr>
        <p:spPr>
          <a:xfrm>
            <a:off x="457200" y="1124744"/>
            <a:ext cx="8229600" cy="5328592"/>
          </a:xfrm>
        </p:spPr>
        <p:txBody>
          <a:bodyPr>
            <a:normAutofit lnSpcReduction="10000"/>
          </a:bodyPr>
          <a:lstStyle/>
          <a:p>
            <a:r>
              <a:rPr lang="en-CA" dirty="0" smtClean="0">
                <a:solidFill>
                  <a:schemeClr val="bg1"/>
                </a:solidFill>
              </a:rPr>
              <a:t>Go back to the application requirements</a:t>
            </a:r>
          </a:p>
          <a:p>
            <a:pPr lvl="1"/>
            <a:r>
              <a:rPr lang="en-CA" dirty="0" smtClean="0">
                <a:solidFill>
                  <a:schemeClr val="bg1"/>
                </a:solidFill>
              </a:rPr>
              <a:t>For the portion that you need to complete, use the information that you have gathered</a:t>
            </a:r>
          </a:p>
          <a:p>
            <a:pPr lvl="1"/>
            <a:r>
              <a:rPr lang="en-CA" dirty="0" smtClean="0">
                <a:solidFill>
                  <a:schemeClr val="bg1"/>
                </a:solidFill>
              </a:rPr>
              <a:t>You may – generally will – be asked for one or more letters of reference</a:t>
            </a:r>
          </a:p>
          <a:p>
            <a:pPr lvl="2"/>
            <a:r>
              <a:rPr lang="en-CA" dirty="0" smtClean="0">
                <a:solidFill>
                  <a:schemeClr val="bg1"/>
                </a:solidFill>
              </a:rPr>
              <a:t>You should do most of the work</a:t>
            </a:r>
          </a:p>
          <a:p>
            <a:pPr lvl="2"/>
            <a:r>
              <a:rPr lang="en-CA" dirty="0" smtClean="0">
                <a:solidFill>
                  <a:schemeClr val="bg1"/>
                </a:solidFill>
              </a:rPr>
              <a:t>What is required?</a:t>
            </a:r>
          </a:p>
          <a:p>
            <a:pPr lvl="2"/>
            <a:r>
              <a:rPr lang="en-CA" dirty="0" smtClean="0">
                <a:solidFill>
                  <a:schemeClr val="bg1"/>
                </a:solidFill>
              </a:rPr>
              <a:t>How do you want to present yourself?</a:t>
            </a:r>
          </a:p>
          <a:p>
            <a:pPr lvl="2"/>
            <a:r>
              <a:rPr lang="en-CA" dirty="0" smtClean="0">
                <a:solidFill>
                  <a:schemeClr val="bg1"/>
                </a:solidFill>
              </a:rPr>
              <a:t>What supports that presentation?</a:t>
            </a:r>
          </a:p>
          <a:p>
            <a:pPr lvl="2"/>
            <a:r>
              <a:rPr lang="en-CA" dirty="0" smtClean="0">
                <a:solidFill>
                  <a:schemeClr val="bg1"/>
                </a:solidFill>
              </a:rPr>
              <a:t>What is the university or scholarship committee asking for?</a:t>
            </a:r>
          </a:p>
          <a:p>
            <a:pPr lvl="2"/>
            <a:r>
              <a:rPr lang="en-CA" dirty="0" smtClean="0">
                <a:solidFill>
                  <a:schemeClr val="bg1"/>
                </a:solidFill>
              </a:rPr>
              <a:t>Create  an outline of what you would like your referee to say – you are basically writing the letter – s/he is ….</a:t>
            </a:r>
            <a:endParaRPr lang="en-US" dirty="0">
              <a:solidFill>
                <a:schemeClr val="bg1"/>
              </a:solidFill>
            </a:endParaRPr>
          </a:p>
        </p:txBody>
      </p:sp>
    </p:spTree>
    <p:extLst>
      <p:ext uri="{BB962C8B-B14F-4D97-AF65-F5344CB8AC3E}">
        <p14:creationId xmlns:p14="http://schemas.microsoft.com/office/powerpoint/2010/main" val="447379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936104"/>
          </a:xfrm>
        </p:spPr>
        <p:txBody>
          <a:bodyPr/>
          <a:lstStyle/>
          <a:p>
            <a:r>
              <a:rPr lang="en-CA" dirty="0" smtClean="0">
                <a:solidFill>
                  <a:schemeClr val="bg1"/>
                </a:solidFill>
              </a:rPr>
              <a:t>Objectives</a:t>
            </a:r>
            <a:endParaRPr lang="en-US" dirty="0">
              <a:solidFill>
                <a:schemeClr val="bg1"/>
              </a:solidFill>
            </a:endParaRPr>
          </a:p>
        </p:txBody>
      </p:sp>
      <p:sp>
        <p:nvSpPr>
          <p:cNvPr id="3" name="Content Placeholder 2"/>
          <p:cNvSpPr>
            <a:spLocks noGrp="1"/>
          </p:cNvSpPr>
          <p:nvPr>
            <p:ph idx="1"/>
          </p:nvPr>
        </p:nvSpPr>
        <p:spPr>
          <a:xfrm>
            <a:off x="457200" y="1196752"/>
            <a:ext cx="8229600" cy="5112568"/>
          </a:xfrm>
        </p:spPr>
        <p:txBody>
          <a:bodyPr/>
          <a:lstStyle/>
          <a:p>
            <a:r>
              <a:rPr lang="en-CA" dirty="0" smtClean="0">
                <a:solidFill>
                  <a:schemeClr val="bg1"/>
                </a:solidFill>
              </a:rPr>
              <a:t>What is a scholarship?</a:t>
            </a:r>
          </a:p>
          <a:p>
            <a:r>
              <a:rPr lang="en-CA" dirty="0" smtClean="0">
                <a:solidFill>
                  <a:schemeClr val="bg1"/>
                </a:solidFill>
              </a:rPr>
              <a:t>Who offers them?</a:t>
            </a:r>
          </a:p>
          <a:p>
            <a:r>
              <a:rPr lang="en-CA" dirty="0" smtClean="0">
                <a:solidFill>
                  <a:schemeClr val="bg1"/>
                </a:solidFill>
              </a:rPr>
              <a:t>How do I get involved?</a:t>
            </a:r>
          </a:p>
          <a:p>
            <a:r>
              <a:rPr lang="en-CA" dirty="0" smtClean="0">
                <a:solidFill>
                  <a:schemeClr val="bg1"/>
                </a:solidFill>
              </a:rPr>
              <a:t>What do I need to do?</a:t>
            </a:r>
          </a:p>
          <a:p>
            <a:r>
              <a:rPr lang="en-CA" dirty="0" smtClean="0">
                <a:solidFill>
                  <a:schemeClr val="bg1"/>
                </a:solidFill>
              </a:rPr>
              <a:t>How can I improve my chances of receiving a scholarship?</a:t>
            </a:r>
          </a:p>
          <a:p>
            <a:pPr lvl="1"/>
            <a:r>
              <a:rPr lang="en-CA" dirty="0" smtClean="0">
                <a:solidFill>
                  <a:schemeClr val="bg1"/>
                </a:solidFill>
              </a:rPr>
              <a:t>What type of information do I need for my application?</a:t>
            </a:r>
          </a:p>
          <a:p>
            <a:pPr lvl="1"/>
            <a:r>
              <a:rPr lang="en-CA" dirty="0" smtClean="0">
                <a:solidFill>
                  <a:schemeClr val="bg1"/>
                </a:solidFill>
              </a:rPr>
              <a:t>How do I set myself apart from other applicants?</a:t>
            </a:r>
            <a:endParaRPr lang="en-US" dirty="0">
              <a:solidFill>
                <a:schemeClr val="bg1"/>
              </a:solidFill>
            </a:endParaRPr>
          </a:p>
        </p:txBody>
      </p:sp>
    </p:spTree>
    <p:extLst>
      <p:ext uri="{BB962C8B-B14F-4D97-AF65-F5344CB8AC3E}">
        <p14:creationId xmlns:p14="http://schemas.microsoft.com/office/powerpoint/2010/main" val="36294875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34919"/>
          </a:solidFill>
        </p:spPr>
        <p:txBody>
          <a:bodyPr/>
          <a:lstStyle/>
          <a:p>
            <a:r>
              <a:rPr lang="en-CA" dirty="0" smtClean="0">
                <a:solidFill>
                  <a:schemeClr val="bg1"/>
                </a:solidFill>
              </a:rPr>
              <a:t>The End</a:t>
            </a:r>
            <a:endParaRPr lang="en-US" dirty="0">
              <a:solidFill>
                <a:schemeClr val="bg1"/>
              </a:solidFill>
            </a:endParaRPr>
          </a:p>
        </p:txBody>
      </p:sp>
      <p:sp>
        <p:nvSpPr>
          <p:cNvPr id="3" name="Content Placeholder 2"/>
          <p:cNvSpPr>
            <a:spLocks noGrp="1"/>
          </p:cNvSpPr>
          <p:nvPr>
            <p:ph idx="1"/>
          </p:nvPr>
        </p:nvSpPr>
        <p:spPr>
          <a:xfrm>
            <a:off x="457200" y="1417638"/>
            <a:ext cx="8229600" cy="5179714"/>
          </a:xfrm>
          <a:solidFill>
            <a:srgbClr val="034919"/>
          </a:solidFill>
        </p:spPr>
        <p:txBody>
          <a:bodyPr/>
          <a:lstStyle/>
          <a:p>
            <a:pPr marL="0" indent="0" algn="ctr">
              <a:buNone/>
            </a:pPr>
            <a:r>
              <a:rPr lang="en-CA" dirty="0" smtClean="0">
                <a:solidFill>
                  <a:schemeClr val="bg1"/>
                </a:solidFill>
              </a:rPr>
              <a:t>Check out the material that is on </a:t>
            </a:r>
          </a:p>
          <a:p>
            <a:pPr marL="0" indent="0" algn="ctr">
              <a:buNone/>
            </a:pPr>
            <a:r>
              <a:rPr lang="en-CA" dirty="0" smtClean="0">
                <a:solidFill>
                  <a:schemeClr val="bg1"/>
                </a:solidFill>
              </a:rPr>
              <a:t>my web page – first slide.</a:t>
            </a:r>
          </a:p>
          <a:p>
            <a:pPr marL="0" indent="0" algn="ctr">
              <a:buNone/>
            </a:pPr>
            <a:endParaRPr lang="en-CA" dirty="0" smtClean="0">
              <a:solidFill>
                <a:schemeClr val="bg1"/>
              </a:solidFill>
            </a:endParaRPr>
          </a:p>
          <a:p>
            <a:pPr marL="0" indent="0" algn="ctr">
              <a:buNone/>
            </a:pPr>
            <a:r>
              <a:rPr lang="en-CA" dirty="0" smtClean="0">
                <a:solidFill>
                  <a:schemeClr val="bg1"/>
                </a:solidFill>
              </a:rPr>
              <a:t>Check out sites on the Internet that deal with the issues that are involved in your application.</a:t>
            </a:r>
          </a:p>
          <a:p>
            <a:pPr marL="0" indent="0" algn="ctr">
              <a:buNone/>
            </a:pPr>
            <a:endParaRPr lang="en-CA" dirty="0">
              <a:solidFill>
                <a:schemeClr val="bg1"/>
              </a:solidFill>
            </a:endParaRPr>
          </a:p>
          <a:p>
            <a:pPr marL="0" indent="0" algn="ctr">
              <a:buNone/>
            </a:pPr>
            <a:r>
              <a:rPr lang="en-CA" dirty="0" smtClean="0">
                <a:solidFill>
                  <a:schemeClr val="bg1"/>
                </a:solidFill>
              </a:rPr>
              <a:t>Complete the Student Profile form and the </a:t>
            </a:r>
          </a:p>
          <a:p>
            <a:pPr marL="0" indent="0" algn="ctr">
              <a:buNone/>
            </a:pPr>
            <a:r>
              <a:rPr lang="en-CA" dirty="0" smtClean="0">
                <a:solidFill>
                  <a:schemeClr val="bg1"/>
                </a:solidFill>
              </a:rPr>
              <a:t>Request for a Letter of </a:t>
            </a:r>
            <a:r>
              <a:rPr lang="en-CA" smtClean="0">
                <a:solidFill>
                  <a:schemeClr val="bg1"/>
                </a:solidFill>
              </a:rPr>
              <a:t>Reference form.</a:t>
            </a:r>
            <a:endParaRPr lang="en-CA" dirty="0" smtClean="0">
              <a:solidFill>
                <a:schemeClr val="bg1"/>
              </a:solidFill>
            </a:endParaRPr>
          </a:p>
          <a:p>
            <a:pPr marL="0" indent="0" algn="ctr">
              <a:buNone/>
            </a:pPr>
            <a:endParaRPr lang="en-US" dirty="0">
              <a:solidFill>
                <a:schemeClr val="bg1"/>
              </a:solidFill>
            </a:endParaRPr>
          </a:p>
        </p:txBody>
      </p:sp>
    </p:spTree>
    <p:extLst>
      <p:ext uri="{BB962C8B-B14F-4D97-AF65-F5344CB8AC3E}">
        <p14:creationId xmlns:p14="http://schemas.microsoft.com/office/powerpoint/2010/main" val="31571886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82"/>
            </a:gs>
            <a:gs pos="30000">
              <a:srgbClr val="66008F"/>
            </a:gs>
            <a:gs pos="64999">
              <a:srgbClr val="BA0066"/>
            </a:gs>
            <a:gs pos="89999">
              <a:srgbClr val="FF0000"/>
            </a:gs>
            <a:gs pos="100000">
              <a:srgbClr val="FF8200"/>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840521"/>
          </a:xfrm>
        </p:spPr>
        <p:txBody>
          <a:bodyPr/>
          <a:lstStyle/>
          <a:p>
            <a:r>
              <a:rPr lang="en-CA" dirty="0" smtClean="0">
                <a:solidFill>
                  <a:schemeClr val="bg1"/>
                </a:solidFill>
              </a:rPr>
              <a:t>Scholarships and Bursaries</a:t>
            </a:r>
            <a:endParaRPr lang="en-CA" dirty="0">
              <a:solidFill>
                <a:schemeClr val="bg1"/>
              </a:solidFill>
            </a:endParaRPr>
          </a:p>
        </p:txBody>
      </p:sp>
      <p:sp>
        <p:nvSpPr>
          <p:cNvPr id="3" name="Content Placeholder 2"/>
          <p:cNvSpPr>
            <a:spLocks noGrp="1"/>
          </p:cNvSpPr>
          <p:nvPr>
            <p:ph idx="1"/>
          </p:nvPr>
        </p:nvSpPr>
        <p:spPr>
          <a:xfrm>
            <a:off x="457200" y="957154"/>
            <a:ext cx="8229600" cy="5352166"/>
          </a:xfrm>
        </p:spPr>
        <p:txBody>
          <a:bodyPr>
            <a:normAutofit fontScale="92500" lnSpcReduction="20000"/>
          </a:bodyPr>
          <a:lstStyle/>
          <a:p>
            <a:r>
              <a:rPr lang="en-CA" dirty="0" smtClean="0">
                <a:solidFill>
                  <a:schemeClr val="bg1"/>
                </a:solidFill>
              </a:rPr>
              <a:t>What’s the difference?</a:t>
            </a:r>
          </a:p>
          <a:p>
            <a:r>
              <a:rPr lang="en-CA" dirty="0" smtClean="0">
                <a:solidFill>
                  <a:schemeClr val="bg1"/>
                </a:solidFill>
              </a:rPr>
              <a:t>Scholarships</a:t>
            </a:r>
          </a:p>
          <a:p>
            <a:pPr lvl="1"/>
            <a:r>
              <a:rPr lang="en-CA" dirty="0" smtClean="0">
                <a:solidFill>
                  <a:schemeClr val="bg1"/>
                </a:solidFill>
              </a:rPr>
              <a:t>Are non-repayable</a:t>
            </a:r>
          </a:p>
          <a:p>
            <a:pPr lvl="1"/>
            <a:r>
              <a:rPr lang="en-CA" dirty="0" smtClean="0">
                <a:solidFill>
                  <a:schemeClr val="bg1"/>
                </a:solidFill>
              </a:rPr>
              <a:t>Automatic*</a:t>
            </a:r>
          </a:p>
          <a:p>
            <a:pPr lvl="1"/>
            <a:r>
              <a:rPr lang="en-CA" dirty="0" smtClean="0">
                <a:solidFill>
                  <a:schemeClr val="bg1"/>
                </a:solidFill>
              </a:rPr>
              <a:t>On application**</a:t>
            </a:r>
          </a:p>
          <a:p>
            <a:pPr lvl="1"/>
            <a:r>
              <a:rPr lang="en-CA" dirty="0" smtClean="0">
                <a:solidFill>
                  <a:schemeClr val="bg1"/>
                </a:solidFill>
              </a:rPr>
              <a:t>Of these there are basically three categories</a:t>
            </a:r>
          </a:p>
          <a:p>
            <a:pPr lvl="2"/>
            <a:r>
              <a:rPr lang="en-CA" dirty="0" smtClean="0">
                <a:solidFill>
                  <a:schemeClr val="bg1"/>
                </a:solidFill>
              </a:rPr>
              <a:t>Major</a:t>
            </a:r>
          </a:p>
          <a:p>
            <a:pPr lvl="2"/>
            <a:r>
              <a:rPr lang="en-CA" dirty="0" smtClean="0">
                <a:solidFill>
                  <a:schemeClr val="bg1"/>
                </a:solidFill>
              </a:rPr>
              <a:t>General</a:t>
            </a:r>
          </a:p>
          <a:p>
            <a:pPr lvl="2"/>
            <a:r>
              <a:rPr lang="en-CA" dirty="0" smtClean="0">
                <a:solidFill>
                  <a:schemeClr val="bg1"/>
                </a:solidFill>
              </a:rPr>
              <a:t>Those that few people or nobody apply for.</a:t>
            </a:r>
          </a:p>
          <a:p>
            <a:r>
              <a:rPr lang="en-CA" dirty="0" smtClean="0">
                <a:solidFill>
                  <a:schemeClr val="bg1"/>
                </a:solidFill>
              </a:rPr>
              <a:t>Bursaries</a:t>
            </a:r>
          </a:p>
          <a:p>
            <a:pPr lvl="1"/>
            <a:r>
              <a:rPr lang="en-CA" dirty="0" smtClean="0">
                <a:solidFill>
                  <a:schemeClr val="bg1"/>
                </a:solidFill>
              </a:rPr>
              <a:t>Are non-repayable</a:t>
            </a:r>
          </a:p>
          <a:p>
            <a:pPr lvl="1"/>
            <a:r>
              <a:rPr lang="en-CA" dirty="0" smtClean="0">
                <a:solidFill>
                  <a:schemeClr val="bg1"/>
                </a:solidFill>
              </a:rPr>
              <a:t>Are based on financial need, and generally your course load and academic performance</a:t>
            </a:r>
            <a:endParaRPr lang="en-CA" dirty="0">
              <a:solidFill>
                <a:schemeClr val="bg1"/>
              </a:solidFill>
            </a:endParaRPr>
          </a:p>
        </p:txBody>
      </p:sp>
    </p:spTree>
    <p:extLst>
      <p:ext uri="{BB962C8B-B14F-4D97-AF65-F5344CB8AC3E}">
        <p14:creationId xmlns:p14="http://schemas.microsoft.com/office/powerpoint/2010/main" val="2274555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solidFill>
                  <a:schemeClr val="bg1"/>
                </a:solidFill>
              </a:rPr>
              <a:t>Why Look for </a:t>
            </a:r>
            <a:r>
              <a:rPr lang="en-CA" dirty="0">
                <a:solidFill>
                  <a:schemeClr val="bg1"/>
                </a:solidFill>
              </a:rPr>
              <a:t>S</a:t>
            </a:r>
            <a:r>
              <a:rPr lang="en-CA" dirty="0" smtClean="0">
                <a:solidFill>
                  <a:schemeClr val="bg1"/>
                </a:solidFill>
              </a:rPr>
              <a:t>cholarships?</a:t>
            </a:r>
            <a:endParaRPr lang="en-CA" dirty="0">
              <a:solidFill>
                <a:schemeClr val="bg1"/>
              </a:solidFill>
            </a:endParaRPr>
          </a:p>
        </p:txBody>
      </p:sp>
      <p:sp>
        <p:nvSpPr>
          <p:cNvPr id="3" name="Content Placeholder 2"/>
          <p:cNvSpPr>
            <a:spLocks noGrp="1"/>
          </p:cNvSpPr>
          <p:nvPr>
            <p:ph idx="1"/>
          </p:nvPr>
        </p:nvSpPr>
        <p:spPr/>
        <p:txBody>
          <a:bodyPr>
            <a:normAutofit fontScale="92500" lnSpcReduction="10000"/>
          </a:bodyPr>
          <a:lstStyle/>
          <a:p>
            <a:r>
              <a:rPr lang="en-CA" dirty="0" smtClean="0">
                <a:solidFill>
                  <a:schemeClr val="bg1"/>
                </a:solidFill>
              </a:rPr>
              <a:t>A job is becoming increasingly dependent on having some post-secondary training or education</a:t>
            </a:r>
          </a:p>
          <a:p>
            <a:pPr lvl="1"/>
            <a:r>
              <a:rPr lang="en-CA" dirty="0" smtClean="0">
                <a:solidFill>
                  <a:schemeClr val="bg1"/>
                </a:solidFill>
              </a:rPr>
              <a:t>Unless you are planning to work as a labourer in the LNG fields</a:t>
            </a:r>
          </a:p>
          <a:p>
            <a:pPr lvl="2"/>
            <a:r>
              <a:rPr lang="en-CA" dirty="0" smtClean="0">
                <a:solidFill>
                  <a:schemeClr val="bg1"/>
                </a:solidFill>
              </a:rPr>
              <a:t>Otherwise technicians and professionals are needed</a:t>
            </a:r>
          </a:p>
          <a:p>
            <a:r>
              <a:rPr lang="en-CA" dirty="0" smtClean="0">
                <a:solidFill>
                  <a:schemeClr val="bg1"/>
                </a:solidFill>
              </a:rPr>
              <a:t>Educations is just plain expensive</a:t>
            </a:r>
          </a:p>
          <a:p>
            <a:r>
              <a:rPr lang="en-CA" dirty="0" smtClean="0">
                <a:solidFill>
                  <a:schemeClr val="bg1"/>
                </a:solidFill>
              </a:rPr>
              <a:t>Scholarships are free*</a:t>
            </a:r>
          </a:p>
          <a:p>
            <a:pPr lvl="1"/>
            <a:r>
              <a:rPr lang="en-CA" dirty="0" smtClean="0">
                <a:solidFill>
                  <a:schemeClr val="bg1"/>
                </a:solidFill>
              </a:rPr>
              <a:t>Although they require a degree of effort and commitment if you are going to obtain one or more</a:t>
            </a:r>
            <a:endParaRPr lang="en-CA" dirty="0">
              <a:solidFill>
                <a:schemeClr val="bg1"/>
              </a:solidFill>
            </a:endParaRPr>
          </a:p>
        </p:txBody>
      </p:sp>
    </p:spTree>
    <p:extLst>
      <p:ext uri="{BB962C8B-B14F-4D97-AF65-F5344CB8AC3E}">
        <p14:creationId xmlns:p14="http://schemas.microsoft.com/office/powerpoint/2010/main" val="6188275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CA" dirty="0" smtClean="0"/>
              <a:t>Post Secondary Costs</a:t>
            </a:r>
            <a:endParaRPr lang="en-CA" dirty="0"/>
          </a:p>
        </p:txBody>
      </p:sp>
      <p:sp>
        <p:nvSpPr>
          <p:cNvPr id="3" name="Content Placeholder 2"/>
          <p:cNvSpPr>
            <a:spLocks noGrp="1"/>
          </p:cNvSpPr>
          <p:nvPr>
            <p:ph idx="1"/>
          </p:nvPr>
        </p:nvSpPr>
        <p:spPr>
          <a:xfrm>
            <a:off x="457200" y="1124744"/>
            <a:ext cx="8229600" cy="5001419"/>
          </a:xfrm>
        </p:spPr>
        <p:txBody>
          <a:bodyPr>
            <a:normAutofit fontScale="92500" lnSpcReduction="10000"/>
          </a:bodyPr>
          <a:lstStyle/>
          <a:p>
            <a:r>
              <a:rPr lang="en-CA" dirty="0" smtClean="0"/>
              <a:t>Who Pays?	You do!</a:t>
            </a:r>
          </a:p>
          <a:p>
            <a:r>
              <a:rPr lang="en-CA" dirty="0" smtClean="0"/>
              <a:t>UBC (Arts or Science)*</a:t>
            </a:r>
          </a:p>
          <a:p>
            <a:pPr lvl="1"/>
            <a:r>
              <a:rPr lang="en-CA" dirty="0" smtClean="0"/>
              <a:t>Basic costs are ~ $20,000/8 month year</a:t>
            </a:r>
          </a:p>
          <a:p>
            <a:pPr lvl="1"/>
            <a:r>
              <a:rPr lang="en-CA" dirty="0" smtClean="0"/>
              <a:t>~$2 to $3,000 more in Commerce</a:t>
            </a:r>
          </a:p>
          <a:p>
            <a:pPr lvl="1"/>
            <a:r>
              <a:rPr lang="en-CA" dirty="0" smtClean="0"/>
              <a:t>~ $40,000 if you are an International student</a:t>
            </a:r>
          </a:p>
          <a:p>
            <a:pPr lvl="1"/>
            <a:r>
              <a:rPr lang="en-CA" dirty="0" smtClean="0"/>
              <a:t>~ $7 to $8,000.00 less if you live at home but you need to calculate any extra transportation costs</a:t>
            </a:r>
          </a:p>
          <a:p>
            <a:r>
              <a:rPr lang="en-CA" dirty="0" smtClean="0"/>
              <a:t>There are many miscellaneous and hidden costs that can increase your annual costs</a:t>
            </a:r>
          </a:p>
          <a:p>
            <a:r>
              <a:rPr lang="en-CA" dirty="0" smtClean="0"/>
              <a:t>There are numerous incidental costs that can be avoided in many situations</a:t>
            </a:r>
          </a:p>
        </p:txBody>
      </p:sp>
    </p:spTree>
    <p:extLst>
      <p:ext uri="{BB962C8B-B14F-4D97-AF65-F5344CB8AC3E}">
        <p14:creationId xmlns:p14="http://schemas.microsoft.com/office/powerpoint/2010/main" val="11364268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864096"/>
          </a:xfrm>
        </p:spPr>
        <p:txBody>
          <a:bodyPr>
            <a:normAutofit fontScale="90000"/>
          </a:bodyPr>
          <a:lstStyle/>
          <a:p>
            <a:r>
              <a:rPr lang="en-CA" b="1" i="1" dirty="0" smtClean="0"/>
              <a:t>Where Does The Money Come From?</a:t>
            </a:r>
            <a:endParaRPr lang="en-US" b="1" i="1" dirty="0"/>
          </a:p>
        </p:txBody>
      </p:sp>
      <p:sp>
        <p:nvSpPr>
          <p:cNvPr id="3" name="Content Placeholder 2"/>
          <p:cNvSpPr>
            <a:spLocks noGrp="1"/>
          </p:cNvSpPr>
          <p:nvPr>
            <p:ph idx="1"/>
          </p:nvPr>
        </p:nvSpPr>
        <p:spPr>
          <a:xfrm>
            <a:off x="457200" y="908720"/>
            <a:ext cx="8229600" cy="5688632"/>
          </a:xfrm>
        </p:spPr>
        <p:txBody>
          <a:bodyPr>
            <a:normAutofit/>
          </a:bodyPr>
          <a:lstStyle/>
          <a:p>
            <a:r>
              <a:rPr lang="en-CA" dirty="0" smtClean="0"/>
              <a:t>There is a vast array of sources from which money is made available to deserving students including</a:t>
            </a:r>
          </a:p>
          <a:p>
            <a:pPr lvl="1"/>
            <a:r>
              <a:rPr lang="en-CA" dirty="0"/>
              <a:t>A variety of corporate, professional, trade, government, civic, religious, social, </a:t>
            </a:r>
            <a:r>
              <a:rPr lang="en-CA" dirty="0" smtClean="0"/>
              <a:t>military, and </a:t>
            </a:r>
            <a:r>
              <a:rPr lang="en-CA" dirty="0"/>
              <a:t>fraternal </a:t>
            </a:r>
            <a:r>
              <a:rPr lang="en-CA" dirty="0" smtClean="0"/>
              <a:t>organizations among others</a:t>
            </a:r>
          </a:p>
          <a:p>
            <a:pPr lvl="2"/>
            <a:r>
              <a:rPr lang="en-CA" dirty="0" smtClean="0"/>
              <a:t>Check with your parents and extended family </a:t>
            </a:r>
          </a:p>
          <a:p>
            <a:pPr lvl="1"/>
            <a:r>
              <a:rPr lang="en-CA" dirty="0" smtClean="0"/>
              <a:t>Universities provide significant funding</a:t>
            </a:r>
          </a:p>
          <a:p>
            <a:pPr lvl="2"/>
            <a:r>
              <a:rPr lang="en-CA" dirty="0" smtClean="0"/>
              <a:t>Automatic scholarships</a:t>
            </a:r>
          </a:p>
          <a:p>
            <a:pPr lvl="2"/>
            <a:r>
              <a:rPr lang="en-CA" dirty="0" smtClean="0"/>
              <a:t>Merit-based scholarships</a:t>
            </a:r>
          </a:p>
          <a:p>
            <a:pPr lvl="2"/>
            <a:r>
              <a:rPr lang="en-CA" dirty="0" smtClean="0"/>
              <a:t>Many now handle distribution of private funds</a:t>
            </a:r>
          </a:p>
          <a:p>
            <a:pPr lvl="3"/>
            <a:r>
              <a:rPr lang="en-CA" dirty="0" smtClean="0"/>
              <a:t>Check the university site</a:t>
            </a:r>
            <a:endParaRPr lang="en-US" dirty="0"/>
          </a:p>
        </p:txBody>
      </p:sp>
    </p:spTree>
    <p:extLst>
      <p:ext uri="{BB962C8B-B14F-4D97-AF65-F5344CB8AC3E}">
        <p14:creationId xmlns:p14="http://schemas.microsoft.com/office/powerpoint/2010/main" val="14858467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08720"/>
          </a:xfrm>
        </p:spPr>
        <p:txBody>
          <a:bodyPr/>
          <a:lstStyle/>
          <a:p>
            <a:r>
              <a:rPr lang="en-CA" dirty="0" smtClean="0"/>
              <a:t>How do I Get Involved?</a:t>
            </a:r>
            <a:endParaRPr lang="en-US" dirty="0"/>
          </a:p>
        </p:txBody>
      </p:sp>
      <p:sp>
        <p:nvSpPr>
          <p:cNvPr id="3" name="Content Placeholder 2"/>
          <p:cNvSpPr>
            <a:spLocks noGrp="1"/>
          </p:cNvSpPr>
          <p:nvPr>
            <p:ph idx="1"/>
          </p:nvPr>
        </p:nvSpPr>
        <p:spPr>
          <a:xfrm>
            <a:off x="457200" y="764704"/>
            <a:ext cx="8229600" cy="5832648"/>
          </a:xfrm>
        </p:spPr>
        <p:txBody>
          <a:bodyPr>
            <a:normAutofit/>
          </a:bodyPr>
          <a:lstStyle/>
          <a:p>
            <a:r>
              <a:rPr lang="en-CA" dirty="0" smtClean="0"/>
              <a:t>If you are not already registered with a scholarship service, do so now</a:t>
            </a:r>
          </a:p>
          <a:p>
            <a:pPr lvl="1"/>
            <a:r>
              <a:rPr lang="en-CA" dirty="0" smtClean="0"/>
              <a:t>It is not a complete answer – it is a start.</a:t>
            </a:r>
          </a:p>
          <a:p>
            <a:r>
              <a:rPr lang="en-CA" dirty="0" smtClean="0"/>
              <a:t>If you have not already discussed post-secondary costs with your parents, do so now</a:t>
            </a:r>
          </a:p>
          <a:p>
            <a:pPr lvl="1"/>
            <a:r>
              <a:rPr lang="en-CA" dirty="0" smtClean="0"/>
              <a:t>They are a key player and they may have plans</a:t>
            </a:r>
          </a:p>
          <a:p>
            <a:r>
              <a:rPr lang="en-CA" dirty="0" smtClean="0"/>
              <a:t>There are a variety of scholarship services and several of them are listed on the website referred to on the first slide </a:t>
            </a:r>
          </a:p>
          <a:p>
            <a:pPr lvl="1"/>
            <a:r>
              <a:rPr lang="en-CA" dirty="0" smtClean="0"/>
              <a:t>You should never pay for a scholarship service</a:t>
            </a:r>
          </a:p>
          <a:p>
            <a:pPr lvl="1"/>
            <a:r>
              <a:rPr lang="en-CA" dirty="0" smtClean="0"/>
              <a:t>Create several profiles</a:t>
            </a:r>
            <a:endParaRPr lang="en-US" dirty="0"/>
          </a:p>
        </p:txBody>
      </p:sp>
    </p:spTree>
    <p:extLst>
      <p:ext uri="{BB962C8B-B14F-4D97-AF65-F5344CB8AC3E}">
        <p14:creationId xmlns:p14="http://schemas.microsoft.com/office/powerpoint/2010/main" val="17636477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17000">
              <a:srgbClr val="66008F"/>
            </a:gs>
            <a:gs pos="44000">
              <a:srgbClr val="BA0066"/>
            </a:gs>
            <a:gs pos="64000">
              <a:srgbClr val="FF0000"/>
            </a:gs>
            <a:gs pos="100000">
              <a:srgbClr val="FF8200"/>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52736"/>
          </a:xfrm>
        </p:spPr>
        <p:txBody>
          <a:bodyPr/>
          <a:lstStyle/>
          <a:p>
            <a:r>
              <a:rPr lang="en-CA" dirty="0" smtClean="0">
                <a:solidFill>
                  <a:schemeClr val="bg1"/>
                </a:solidFill>
              </a:rPr>
              <a:t>What Do I Need To Do?</a:t>
            </a:r>
            <a:endParaRPr lang="en-US" dirty="0">
              <a:solidFill>
                <a:schemeClr val="bg1"/>
              </a:solidFill>
            </a:endParaRPr>
          </a:p>
        </p:txBody>
      </p:sp>
      <p:sp>
        <p:nvSpPr>
          <p:cNvPr id="3" name="Content Placeholder 2"/>
          <p:cNvSpPr>
            <a:spLocks noGrp="1"/>
          </p:cNvSpPr>
          <p:nvPr>
            <p:ph idx="1"/>
          </p:nvPr>
        </p:nvSpPr>
        <p:spPr>
          <a:xfrm>
            <a:off x="457200" y="1052736"/>
            <a:ext cx="8229600" cy="5472608"/>
          </a:xfrm>
        </p:spPr>
        <p:txBody>
          <a:bodyPr>
            <a:normAutofit lnSpcReduction="10000"/>
          </a:bodyPr>
          <a:lstStyle/>
          <a:p>
            <a:r>
              <a:rPr lang="en-CA" dirty="0" smtClean="0">
                <a:solidFill>
                  <a:schemeClr val="bg1"/>
                </a:solidFill>
              </a:rPr>
              <a:t>You are selling yourself to someone who is gambling on you being a good bet to use her money wisely and properly with a good return to you (education and career) and society (various benefits)</a:t>
            </a:r>
          </a:p>
          <a:p>
            <a:r>
              <a:rPr lang="en-CA" dirty="0" smtClean="0">
                <a:solidFill>
                  <a:schemeClr val="bg1"/>
                </a:solidFill>
              </a:rPr>
              <a:t>The first thing is to try to “know yourself”</a:t>
            </a:r>
          </a:p>
          <a:p>
            <a:pPr lvl="1"/>
            <a:r>
              <a:rPr lang="en-CA" dirty="0" smtClean="0">
                <a:solidFill>
                  <a:schemeClr val="bg1"/>
                </a:solidFill>
              </a:rPr>
              <a:t>Most people don’t so don’t assume that you do</a:t>
            </a:r>
          </a:p>
          <a:p>
            <a:pPr lvl="1"/>
            <a:r>
              <a:rPr lang="en-CA" dirty="0" smtClean="0">
                <a:solidFill>
                  <a:schemeClr val="bg1"/>
                </a:solidFill>
              </a:rPr>
              <a:t>As a starting point you need to</a:t>
            </a:r>
          </a:p>
          <a:p>
            <a:pPr lvl="2"/>
            <a:r>
              <a:rPr lang="en-CA" dirty="0" smtClean="0">
                <a:solidFill>
                  <a:schemeClr val="bg1"/>
                </a:solidFill>
              </a:rPr>
              <a:t>Know what you have done</a:t>
            </a:r>
          </a:p>
          <a:p>
            <a:pPr lvl="2"/>
            <a:r>
              <a:rPr lang="en-CA" dirty="0" smtClean="0">
                <a:solidFill>
                  <a:schemeClr val="bg1"/>
                </a:solidFill>
              </a:rPr>
              <a:t>Why you have done it</a:t>
            </a:r>
          </a:p>
          <a:p>
            <a:pPr lvl="2"/>
            <a:r>
              <a:rPr lang="en-CA" dirty="0" smtClean="0">
                <a:solidFill>
                  <a:schemeClr val="bg1"/>
                </a:solidFill>
              </a:rPr>
              <a:t>Reflect on what you have done</a:t>
            </a:r>
          </a:p>
          <a:p>
            <a:pPr lvl="2"/>
            <a:r>
              <a:rPr lang="en-CA" dirty="0" smtClean="0">
                <a:solidFill>
                  <a:schemeClr val="bg1"/>
                </a:solidFill>
              </a:rPr>
              <a:t>Be introspective about yourself</a:t>
            </a:r>
            <a:endParaRPr lang="en-US" dirty="0">
              <a:solidFill>
                <a:schemeClr val="bg1"/>
              </a:solidFill>
            </a:endParaRPr>
          </a:p>
        </p:txBody>
      </p:sp>
    </p:spTree>
    <p:extLst>
      <p:ext uri="{BB962C8B-B14F-4D97-AF65-F5344CB8AC3E}">
        <p14:creationId xmlns:p14="http://schemas.microsoft.com/office/powerpoint/2010/main" val="4035259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A603AB"/>
            </a:gs>
            <a:gs pos="37000">
              <a:srgbClr val="0819FB"/>
            </a:gs>
            <a:gs pos="48000">
              <a:srgbClr val="1A8D48"/>
            </a:gs>
            <a:gs pos="61000">
              <a:srgbClr val="FFFF00"/>
            </a:gs>
            <a:gs pos="73000">
              <a:srgbClr val="EE3F17"/>
            </a:gs>
            <a:gs pos="83000">
              <a:srgbClr val="E81766"/>
            </a:gs>
            <a:gs pos="100000">
              <a:srgbClr val="A603AB"/>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080120"/>
          </a:xfrm>
        </p:spPr>
        <p:txBody>
          <a:bodyPr/>
          <a:lstStyle/>
          <a:p>
            <a:r>
              <a:rPr lang="en-CA" dirty="0">
                <a:solidFill>
                  <a:schemeClr val="bg1"/>
                </a:solidFill>
              </a:rPr>
              <a:t>What Do I Need To Do?</a:t>
            </a:r>
            <a:endParaRPr lang="en-US" dirty="0"/>
          </a:p>
        </p:txBody>
      </p:sp>
      <p:sp>
        <p:nvSpPr>
          <p:cNvPr id="3" name="Content Placeholder 2"/>
          <p:cNvSpPr>
            <a:spLocks noGrp="1"/>
          </p:cNvSpPr>
          <p:nvPr>
            <p:ph idx="1"/>
          </p:nvPr>
        </p:nvSpPr>
        <p:spPr>
          <a:xfrm>
            <a:off x="457200" y="1196752"/>
            <a:ext cx="8229600" cy="5400600"/>
          </a:xfrm>
        </p:spPr>
        <p:txBody>
          <a:bodyPr>
            <a:normAutofit lnSpcReduction="10000"/>
          </a:bodyPr>
          <a:lstStyle/>
          <a:p>
            <a:r>
              <a:rPr lang="en-CA" dirty="0" smtClean="0">
                <a:solidFill>
                  <a:schemeClr val="bg1"/>
                </a:solidFill>
              </a:rPr>
              <a:t>Avoid the “shopping list” approach</a:t>
            </a:r>
          </a:p>
          <a:p>
            <a:pPr lvl="1"/>
            <a:r>
              <a:rPr lang="en-CA" dirty="0" smtClean="0">
                <a:solidFill>
                  <a:schemeClr val="bg1"/>
                </a:solidFill>
              </a:rPr>
              <a:t>Do not simply line up and volunteer to “do” things</a:t>
            </a:r>
          </a:p>
          <a:p>
            <a:pPr lvl="1"/>
            <a:r>
              <a:rPr lang="en-CA" dirty="0" smtClean="0">
                <a:solidFill>
                  <a:schemeClr val="bg1"/>
                </a:solidFill>
              </a:rPr>
              <a:t>The doing is only the beginning unless you are simply lending a hand when one is needed</a:t>
            </a:r>
          </a:p>
          <a:p>
            <a:pPr lvl="1"/>
            <a:r>
              <a:rPr lang="en-CA" dirty="0" smtClean="0">
                <a:solidFill>
                  <a:schemeClr val="bg1"/>
                </a:solidFill>
              </a:rPr>
              <a:t>For a scholarship application or a university admission essay you need to always think of </a:t>
            </a:r>
            <a:r>
              <a:rPr lang="en-CA" dirty="0" err="1" smtClean="0">
                <a:solidFill>
                  <a:schemeClr val="bg1"/>
                </a:solidFill>
              </a:rPr>
              <a:t>PEEing</a:t>
            </a:r>
            <a:endParaRPr lang="en-CA" dirty="0" smtClean="0">
              <a:solidFill>
                <a:schemeClr val="bg1"/>
              </a:solidFill>
            </a:endParaRPr>
          </a:p>
          <a:p>
            <a:pPr lvl="2"/>
            <a:r>
              <a:rPr lang="en-CA" sz="2800" dirty="0" smtClean="0">
                <a:solidFill>
                  <a:schemeClr val="bg1"/>
                </a:solidFill>
              </a:rPr>
              <a:t>What was the </a:t>
            </a:r>
            <a:r>
              <a:rPr lang="en-CA" sz="2800" u="sng" dirty="0" smtClean="0">
                <a:solidFill>
                  <a:schemeClr val="bg1"/>
                </a:solidFill>
              </a:rPr>
              <a:t>P</a:t>
            </a:r>
            <a:r>
              <a:rPr lang="en-CA" sz="2800" dirty="0" smtClean="0">
                <a:solidFill>
                  <a:schemeClr val="bg1"/>
                </a:solidFill>
              </a:rPr>
              <a:t>oint or </a:t>
            </a:r>
            <a:r>
              <a:rPr lang="en-CA" sz="2800" u="sng" dirty="0" smtClean="0">
                <a:solidFill>
                  <a:schemeClr val="bg1"/>
                </a:solidFill>
              </a:rPr>
              <a:t>P</a:t>
            </a:r>
            <a:r>
              <a:rPr lang="en-CA" sz="2800" dirty="0" smtClean="0">
                <a:solidFill>
                  <a:schemeClr val="bg1"/>
                </a:solidFill>
              </a:rPr>
              <a:t>urpose in the action or activity in which I was involved?</a:t>
            </a:r>
          </a:p>
          <a:p>
            <a:pPr lvl="2"/>
            <a:r>
              <a:rPr lang="en-CA" sz="2800" dirty="0" smtClean="0">
                <a:solidFill>
                  <a:schemeClr val="bg1"/>
                </a:solidFill>
              </a:rPr>
              <a:t>What </a:t>
            </a:r>
            <a:r>
              <a:rPr lang="en-CA" sz="2800" u="sng" dirty="0" smtClean="0">
                <a:solidFill>
                  <a:schemeClr val="bg1"/>
                </a:solidFill>
              </a:rPr>
              <a:t>E</a:t>
            </a:r>
            <a:r>
              <a:rPr lang="en-CA" sz="2800" dirty="0" smtClean="0">
                <a:solidFill>
                  <a:schemeClr val="bg1"/>
                </a:solidFill>
              </a:rPr>
              <a:t>vidence or </a:t>
            </a:r>
            <a:r>
              <a:rPr lang="en-CA" sz="2800" u="sng" dirty="0" smtClean="0">
                <a:solidFill>
                  <a:schemeClr val="bg1"/>
                </a:solidFill>
              </a:rPr>
              <a:t>E</a:t>
            </a:r>
            <a:r>
              <a:rPr lang="en-CA" sz="2800" dirty="0" smtClean="0">
                <a:solidFill>
                  <a:schemeClr val="bg1"/>
                </a:solidFill>
              </a:rPr>
              <a:t>xample supports the </a:t>
            </a:r>
            <a:r>
              <a:rPr lang="en-CA" sz="2800" u="sng" dirty="0" smtClean="0">
                <a:solidFill>
                  <a:schemeClr val="bg1"/>
                </a:solidFill>
              </a:rPr>
              <a:t>P</a:t>
            </a:r>
            <a:r>
              <a:rPr lang="en-CA" sz="2800" dirty="0" smtClean="0">
                <a:solidFill>
                  <a:schemeClr val="bg1"/>
                </a:solidFill>
              </a:rPr>
              <a:t>?</a:t>
            </a:r>
          </a:p>
          <a:p>
            <a:pPr lvl="2"/>
            <a:r>
              <a:rPr lang="en-CA" sz="2800" dirty="0" smtClean="0">
                <a:solidFill>
                  <a:schemeClr val="bg1"/>
                </a:solidFill>
              </a:rPr>
              <a:t>What </a:t>
            </a:r>
            <a:r>
              <a:rPr lang="en-CA" sz="2800" u="sng" dirty="0" smtClean="0">
                <a:solidFill>
                  <a:schemeClr val="bg1"/>
                </a:solidFill>
              </a:rPr>
              <a:t>E</a:t>
            </a:r>
            <a:r>
              <a:rPr lang="en-CA" sz="2800" dirty="0" smtClean="0">
                <a:solidFill>
                  <a:schemeClr val="bg1"/>
                </a:solidFill>
              </a:rPr>
              <a:t>xplanation supports the overall view that I want others to take of my involvement?</a:t>
            </a:r>
          </a:p>
          <a:p>
            <a:pPr lvl="2"/>
            <a:endParaRPr lang="en-US" dirty="0">
              <a:solidFill>
                <a:schemeClr val="bg1"/>
              </a:solidFill>
            </a:endParaRPr>
          </a:p>
        </p:txBody>
      </p:sp>
    </p:spTree>
    <p:extLst>
      <p:ext uri="{BB962C8B-B14F-4D97-AF65-F5344CB8AC3E}">
        <p14:creationId xmlns:p14="http://schemas.microsoft.com/office/powerpoint/2010/main" val="37277537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TotalTime>
  <Words>1860</Words>
  <Application>Microsoft Office PowerPoint</Application>
  <PresentationFormat>On-screen Show (4:3)</PresentationFormat>
  <Paragraphs>197</Paragraphs>
  <Slides>20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SCHOLARSHIPS – 2014 November 4, 2014</vt:lpstr>
      <vt:lpstr>Objectives</vt:lpstr>
      <vt:lpstr>Scholarships and Bursaries</vt:lpstr>
      <vt:lpstr>Why Look for Scholarships?</vt:lpstr>
      <vt:lpstr>Post Secondary Costs</vt:lpstr>
      <vt:lpstr>Where Does The Money Come From?</vt:lpstr>
      <vt:lpstr>How do I Get Involved?</vt:lpstr>
      <vt:lpstr>What Do I Need To Do?</vt:lpstr>
      <vt:lpstr>What Do I Need To Do?</vt:lpstr>
      <vt:lpstr>Consider an Example to Illustrate</vt:lpstr>
      <vt:lpstr>How Can I Improve My Chances?</vt:lpstr>
      <vt:lpstr>Why Do I Need To Do This?</vt:lpstr>
      <vt:lpstr>What Do I Need To Do?</vt:lpstr>
      <vt:lpstr>What Do I Need To Do?</vt:lpstr>
      <vt:lpstr>What Do I Need To Do?</vt:lpstr>
      <vt:lpstr>What Do I Need To Do?</vt:lpstr>
      <vt:lpstr>Other Areas On Which To Focus</vt:lpstr>
      <vt:lpstr>Other Areas On Which To Focus</vt:lpstr>
      <vt:lpstr>What You Need To Do</vt:lpstr>
      <vt:lpstr>The End</vt:lpstr>
    </vt:vector>
  </TitlesOfParts>
  <Company>School District #36 (Surrey)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SCHOLARSHIPS – 2014 November 4, 2014</dc:title>
  <dc:creator>Chris Pocock</dc:creator>
  <cp:lastModifiedBy>Chris Pocock</cp:lastModifiedBy>
  <cp:revision>29</cp:revision>
  <dcterms:created xsi:type="dcterms:W3CDTF">2014-11-02T17:34:44Z</dcterms:created>
  <dcterms:modified xsi:type="dcterms:W3CDTF">2014-11-04T17:11:42Z</dcterms:modified>
</cp:coreProperties>
</file>