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71" r:id="rId2"/>
    <p:sldId id="351" r:id="rId3"/>
    <p:sldId id="316" r:id="rId4"/>
    <p:sldId id="275" r:id="rId5"/>
    <p:sldId id="278" r:id="rId6"/>
    <p:sldId id="308" r:id="rId7"/>
    <p:sldId id="354" r:id="rId8"/>
    <p:sldId id="280" r:id="rId9"/>
    <p:sldId id="309" r:id="rId10"/>
    <p:sldId id="314" r:id="rId11"/>
    <p:sldId id="318" r:id="rId12"/>
    <p:sldId id="312" r:id="rId13"/>
    <p:sldId id="373" r:id="rId14"/>
    <p:sldId id="372" r:id="rId15"/>
    <p:sldId id="374" r:id="rId16"/>
    <p:sldId id="408" r:id="rId17"/>
    <p:sldId id="260" r:id="rId18"/>
    <p:sldId id="319" r:id="rId19"/>
    <p:sldId id="320" r:id="rId20"/>
    <p:sldId id="277" r:id="rId21"/>
    <p:sldId id="294" r:id="rId22"/>
    <p:sldId id="364" r:id="rId23"/>
    <p:sldId id="365" r:id="rId24"/>
    <p:sldId id="282" r:id="rId25"/>
    <p:sldId id="286" r:id="rId26"/>
    <p:sldId id="264" r:id="rId27"/>
    <p:sldId id="315" r:id="rId28"/>
    <p:sldId id="270" r:id="rId29"/>
    <p:sldId id="386" r:id="rId30"/>
    <p:sldId id="303" r:id="rId31"/>
    <p:sldId id="357" r:id="rId32"/>
    <p:sldId id="35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20" r:id="rId44"/>
    <p:sldId id="42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71" autoAdjust="0"/>
  </p:normalViewPr>
  <p:slideViewPr>
    <p:cSldViewPr>
      <p:cViewPr varScale="1">
        <p:scale>
          <a:sx n="116" d="100"/>
          <a:sy n="116" d="100"/>
        </p:scale>
        <p:origin x="133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81373-2397-404D-9E05-49578B349926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A6754-B37D-4A84-A123-A2AED3E362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6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C23E05-D4AD-4567-BEB5-8ED791D4FC37}" type="slidenum">
              <a:rPr lang="en-US" smtClean="0"/>
              <a:pPr eaLnBrk="1" hangingPunct="1"/>
              <a:t>2</a:t>
            </a:fld>
            <a:endParaRPr lang="en-US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010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C23E05-D4AD-4567-BEB5-8ED791D4FC37}" type="slidenum">
              <a:rPr lang="en-US" smtClean="0"/>
              <a:pPr eaLnBrk="1" hangingPunct="1"/>
              <a:t>24</a:t>
            </a:fld>
            <a:endParaRPr lang="en-US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7306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6754-B37D-4A84-A123-A2AED3E362E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5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BB2A8-7A48-4547-8046-DF819B7E4A8D}" type="slidenum">
              <a:rPr lang="en-US" smtClean="0"/>
              <a:pPr eaLnBrk="1" hangingPunct="1"/>
              <a:t>26</a:t>
            </a:fld>
            <a:endParaRPr lang="en-US" dirty="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6443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5A7FAB-C241-40F7-8460-2F6064C076A9}" type="slidenum">
              <a:rPr lang="en-US" smtClean="0"/>
              <a:pPr eaLnBrk="1" hangingPunct="1"/>
              <a:t>28</a:t>
            </a:fld>
            <a:endParaRPr lang="en-US" dirty="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6804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12544B-4100-4012-B792-CA54527613FC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4018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C7B73E-E1DE-4B0A-ADBF-20A24DE7E530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6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9F4DA0-9011-4880-A87B-9A3F500B84F3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3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E423FD-3A80-48E1-8F05-026B034858DC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46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9308DA-1E09-465A-A560-DA707C3B31AC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38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23F2D6-410F-49C7-804C-3E6C1ED2BE48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C23E05-D4AD-4567-BEB5-8ED791D4FC37}" type="slidenum">
              <a:rPr lang="en-US" smtClean="0"/>
              <a:pPr eaLnBrk="1" hangingPunct="1"/>
              <a:t>4</a:t>
            </a:fld>
            <a:endParaRPr lang="en-US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9261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E212A8-07B1-47ED-B8D7-4791B326339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0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561CA8-1D42-463D-A904-F6580AB04A78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4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6754-B37D-4A84-A123-A2AED3E362E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3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23EE8-7199-42ED-9A4C-B418E65DE7B7}" type="slidenum">
              <a:rPr lang="en-US" smtClean="0"/>
              <a:pPr eaLnBrk="1" hangingPunct="1"/>
              <a:t>7</a:t>
            </a:fld>
            <a:endParaRPr lang="en-US" dirty="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350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6754-B37D-4A84-A123-A2AED3E362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1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8564A9-068B-4E52-952A-6E00BA64E99A}" type="slidenum">
              <a:rPr lang="en-US" smtClean="0"/>
              <a:pPr eaLnBrk="1" hangingPunct="1"/>
              <a:t>17</a:t>
            </a:fld>
            <a:endParaRPr lang="en-US" dirty="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651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6754-B37D-4A84-A123-A2AED3E362E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5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6754-B37D-4A84-A123-A2AED3E362E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9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59578C-8718-4363-8B58-FFFD709E53CB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650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2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6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2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0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0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3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3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2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8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2468-B949-4300-8882-FF0640E2A13F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8761-A6DF-4AF2-977E-9AE93AFA5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0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\\mhssrvfiles\mhsstaff$\Peter.Petrigno\Media\Music\Psych\Electron%20Wave%20-%20Temporal%20Distortion%20-%20YouTube.mp3" TargetMode="External"/><Relationship Id="rId1" Type="http://schemas.microsoft.com/office/2007/relationships/media" Target="file:///\\mhssrvfiles\mhsstaff$\Peter.Petrigno\Media\Music\Psych\Electron%20Wave%20-%20Temporal%20Distortion%20-%20YouTube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file:///\\mhssrvfiles\MHSStaff$\peter.petrigno\Desktop\Media%20A\Music\Psych%20Music\Beethoven%20Rock!%20Fur%20Elise%20(Beethoven%20Rock%20_%20Metal%20Electric%20Guitar)%20by%20Joe%20Thurber%20-%20YouTube(2).mp3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mall_brain_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1825" y="1687344"/>
            <a:ext cx="5596759" cy="405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657098"/>
            <a:ext cx="9144000" cy="5181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1" descr="vidya%2Bsury%2Blymphatic%2B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42" y="1752600"/>
            <a:ext cx="34305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0297" y="1666749"/>
            <a:ext cx="9144000" cy="5181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066800" y="1994592"/>
            <a:ext cx="7772400" cy="2559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i="1" dirty="0">
                <a:solidFill>
                  <a:schemeClr val="bg1"/>
                </a:solidFill>
              </a:rPr>
              <a:t>How the brain, nervous system, and endocrine system effect behavior</a:t>
            </a:r>
          </a:p>
        </p:txBody>
      </p:sp>
      <p:pic>
        <p:nvPicPr>
          <p:cNvPr id="15" name="Electron Wave - Temporal Distortion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381000" y="21922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Biological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92" y="1219200"/>
            <a:ext cx="6019800" cy="6356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29" y="1833472"/>
            <a:ext cx="3886200" cy="2220508"/>
          </a:xfrm>
          <a:prstGeom prst="rect">
            <a:avLst/>
          </a:prstGeom>
        </p:spPr>
      </p:pic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81000" y="219220"/>
            <a:ext cx="8305800" cy="1143000"/>
          </a:xfrm>
          <a:prstGeom prst="rect">
            <a:avLst/>
          </a:prstGeom>
          <a:solidFill>
            <a:schemeClr val="tx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The Brain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614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4" grpId="0" build="allAtOnce" animBg="1"/>
      <p:bldP spid="14" grpId="1" build="allAtOnce" animBg="1"/>
      <p:bldP spid="13" grpId="0" animBg="1"/>
      <p:bldP spid="13" grpId="1" animBg="1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oger W. Spe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885">
            <a:off x="1631908" y="1519974"/>
            <a:ext cx="28575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806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Roger Sperry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1913-1994</a:t>
            </a:r>
            <a:endParaRPr lang="en-US" sz="2700" dirty="0"/>
          </a:p>
        </p:txBody>
      </p:sp>
      <p:pic>
        <p:nvPicPr>
          <p:cNvPr id="48132" name="Picture 4" descr="http://blogs.nature.com/a_mad_hemorrhage/2011/12/12/michael-gazzanig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535">
            <a:off x="5249418" y="1203318"/>
            <a:ext cx="2872161" cy="431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88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Michael </a:t>
            </a:r>
            <a:r>
              <a:rPr lang="en-US" sz="4500" dirty="0" err="1" smtClean="0"/>
              <a:t>Gazzaniga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1939 - present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131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ocialneuroscience.files.wordpress.com/2012/06/optic-nerv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7" y="457200"/>
            <a:ext cx="873403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9999" y="648866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xial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94188" y="2438400"/>
            <a:ext cx="1426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41576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encrypted-tbn2.gstatic.com/images?q=tbn:ANd9GcRM6kCkSdGM1vP_bnRT2WKAXXrF_Bh4b4fqZNzhC1r2jLrqN4pW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3350"/>
            <a:ext cx="5181600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82" y="833350"/>
            <a:ext cx="5251218" cy="50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2667000" y="3505200"/>
            <a:ext cx="1828800" cy="527538"/>
          </a:xfrm>
          <a:custGeom>
            <a:avLst/>
            <a:gdLst>
              <a:gd name="connsiteX0" fmla="*/ 0 w 1828800"/>
              <a:gd name="connsiteY0" fmla="*/ 527538 h 527538"/>
              <a:gd name="connsiteX1" fmla="*/ 193430 w 1828800"/>
              <a:gd name="connsiteY1" fmla="*/ 439615 h 527538"/>
              <a:gd name="connsiteX2" fmla="*/ 1019907 w 1828800"/>
              <a:gd name="connsiteY2" fmla="*/ 404446 h 527538"/>
              <a:gd name="connsiteX3" fmla="*/ 1090246 w 1828800"/>
              <a:gd name="connsiteY3" fmla="*/ 386861 h 527538"/>
              <a:gd name="connsiteX4" fmla="*/ 1195753 w 1828800"/>
              <a:gd name="connsiteY4" fmla="*/ 351692 h 527538"/>
              <a:gd name="connsiteX5" fmla="*/ 1283676 w 1828800"/>
              <a:gd name="connsiteY5" fmla="*/ 281354 h 527538"/>
              <a:gd name="connsiteX6" fmla="*/ 1336430 w 1828800"/>
              <a:gd name="connsiteY6" fmla="*/ 263769 h 527538"/>
              <a:gd name="connsiteX7" fmla="*/ 1389184 w 1828800"/>
              <a:gd name="connsiteY7" fmla="*/ 228600 h 527538"/>
              <a:gd name="connsiteX8" fmla="*/ 1494692 w 1828800"/>
              <a:gd name="connsiteY8" fmla="*/ 193430 h 527538"/>
              <a:gd name="connsiteX9" fmla="*/ 1547446 w 1828800"/>
              <a:gd name="connsiteY9" fmla="*/ 175846 h 527538"/>
              <a:gd name="connsiteX10" fmla="*/ 1600200 w 1828800"/>
              <a:gd name="connsiteY10" fmla="*/ 140677 h 527538"/>
              <a:gd name="connsiteX11" fmla="*/ 1635369 w 1828800"/>
              <a:gd name="connsiteY11" fmla="*/ 105507 h 527538"/>
              <a:gd name="connsiteX12" fmla="*/ 1688123 w 1828800"/>
              <a:gd name="connsiteY12" fmla="*/ 87923 h 527538"/>
              <a:gd name="connsiteX13" fmla="*/ 1740876 w 1828800"/>
              <a:gd name="connsiteY13" fmla="*/ 52754 h 527538"/>
              <a:gd name="connsiteX14" fmla="*/ 1793630 w 1828800"/>
              <a:gd name="connsiteY14" fmla="*/ 35169 h 527538"/>
              <a:gd name="connsiteX15" fmla="*/ 1828800 w 1828800"/>
              <a:gd name="connsiteY15" fmla="*/ 0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28800" h="527538">
                <a:moveTo>
                  <a:pt x="0" y="527538"/>
                </a:moveTo>
                <a:cubicBezTo>
                  <a:pt x="53378" y="495511"/>
                  <a:pt x="127447" y="442423"/>
                  <a:pt x="193430" y="439615"/>
                </a:cubicBezTo>
                <a:lnTo>
                  <a:pt x="1019907" y="404446"/>
                </a:lnTo>
                <a:cubicBezTo>
                  <a:pt x="1043353" y="398584"/>
                  <a:pt x="1067097" y="393806"/>
                  <a:pt x="1090246" y="386861"/>
                </a:cubicBezTo>
                <a:cubicBezTo>
                  <a:pt x="1125754" y="376209"/>
                  <a:pt x="1195753" y="351692"/>
                  <a:pt x="1195753" y="351692"/>
                </a:cubicBezTo>
                <a:cubicBezTo>
                  <a:pt x="1228464" y="318982"/>
                  <a:pt x="1239313" y="303536"/>
                  <a:pt x="1283676" y="281354"/>
                </a:cubicBezTo>
                <a:cubicBezTo>
                  <a:pt x="1300255" y="273064"/>
                  <a:pt x="1319851" y="272059"/>
                  <a:pt x="1336430" y="263769"/>
                </a:cubicBezTo>
                <a:cubicBezTo>
                  <a:pt x="1355333" y="254318"/>
                  <a:pt x="1369871" y="237183"/>
                  <a:pt x="1389184" y="228600"/>
                </a:cubicBezTo>
                <a:cubicBezTo>
                  <a:pt x="1423061" y="213544"/>
                  <a:pt x="1459523" y="205153"/>
                  <a:pt x="1494692" y="193430"/>
                </a:cubicBezTo>
                <a:lnTo>
                  <a:pt x="1547446" y="175846"/>
                </a:lnTo>
                <a:cubicBezTo>
                  <a:pt x="1565031" y="164123"/>
                  <a:pt x="1583697" y="153879"/>
                  <a:pt x="1600200" y="140677"/>
                </a:cubicBezTo>
                <a:cubicBezTo>
                  <a:pt x="1613146" y="130320"/>
                  <a:pt x="1621153" y="114037"/>
                  <a:pt x="1635369" y="105507"/>
                </a:cubicBezTo>
                <a:cubicBezTo>
                  <a:pt x="1651263" y="95970"/>
                  <a:pt x="1670538" y="93784"/>
                  <a:pt x="1688123" y="87923"/>
                </a:cubicBezTo>
                <a:cubicBezTo>
                  <a:pt x="1705707" y="76200"/>
                  <a:pt x="1721973" y="62205"/>
                  <a:pt x="1740876" y="52754"/>
                </a:cubicBezTo>
                <a:cubicBezTo>
                  <a:pt x="1757455" y="44464"/>
                  <a:pt x="1777736" y="44706"/>
                  <a:pt x="1793630" y="35169"/>
                </a:cubicBezTo>
                <a:cubicBezTo>
                  <a:pt x="1807846" y="26639"/>
                  <a:pt x="1828800" y="0"/>
                  <a:pt x="1828800" y="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73517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  <a:r>
              <a:rPr lang="en-US" sz="3200" dirty="0" smtClean="0"/>
              <a:t>ptic nerve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41495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orpus callosum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63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ocialneuroscience.files.wordpress.com/2012/06/optic-nerv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609600"/>
            <a:ext cx="16699545" cy="106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9999" y="648866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xial view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562600" y="726254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968" y="3921947"/>
            <a:ext cx="15664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Draw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921947"/>
            <a:ext cx="1752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Speak</a:t>
            </a:r>
            <a:endParaRPr lang="en-US" sz="4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05250" y="3571966"/>
            <a:ext cx="939322" cy="9434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64175" y="3352800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Corpus Callosum</a:t>
            </a:r>
          </a:p>
        </p:txBody>
      </p:sp>
      <p:sp>
        <p:nvSpPr>
          <p:cNvPr id="16" name="Freeform 6"/>
          <p:cNvSpPr>
            <a:spLocks/>
          </p:cNvSpPr>
          <p:nvPr/>
        </p:nvSpPr>
        <p:spPr bwMode="auto">
          <a:xfrm>
            <a:off x="4815996" y="2305445"/>
            <a:ext cx="28575" cy="2032000"/>
          </a:xfrm>
          <a:custGeom>
            <a:avLst/>
            <a:gdLst>
              <a:gd name="T0" fmla="*/ 2147483647 w 18"/>
              <a:gd name="T1" fmla="*/ 0 h 1280"/>
              <a:gd name="T2" fmla="*/ 0 w 18"/>
              <a:gd name="T3" fmla="*/ 2147483647 h 12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" h="1280">
                <a:moveTo>
                  <a:pt x="10" y="0"/>
                </a:moveTo>
                <a:cubicBezTo>
                  <a:pt x="18" y="429"/>
                  <a:pt x="0" y="853"/>
                  <a:pt x="0" y="128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7477 L -0.03958 0.075 C -0.04149 0.08611 -0.04132 0.09908 -0.04792 0.1081 C -0.04983 0.11042 -0.05208 0.11181 -0.05417 0.11366 C -0.06389 0.1331 -0.05833 0.12662 -0.06875 0.13588 C -0.07812 0.1544 -0.06719 0.13611 -0.07917 0.14699 C -0.08177 0.14908 -0.08316 0.15278 -0.08542 0.15533 L -0.10417 0.17199 L -0.11042 0.17755 C -0.1125 0.1794 -0.11441 0.18195 -0.11667 0.1831 L -0.12292 0.18588 C -0.12431 0.18866 -0.12517 0.1919 -0.12708 0.19422 C -0.12847 0.1956 -0.14115 0.19954 -0.14167 0.19977 C -0.14583 0.20347 -0.14948 0.20857 -0.15417 0.21088 L -0.16667 0.21644 C -0.16875 0.21736 -0.17118 0.21736 -0.17292 0.21922 C -0.18108 0.22639 -0.17691 0.22361 -0.18542 0.22755 C -0.19931 0.24584 -0.18437 0.22847 -0.19792 0.23866 C -0.20243 0.2419 -0.20573 0.24746 -0.21042 0.24977 C -0.22622 0.25672 -0.20677 0.24722 -0.22292 0.2581 C -0.225 0.25926 -0.22726 0.25949 -0.22917 0.26088 C -0.23385 0.26389 -0.23854 0.26945 -0.24167 0.27477 C -0.2434 0.27732 -0.24392 0.28079 -0.24583 0.2831 C -0.24757 0.28472 -0.25 0.28496 -0.25208 0.28588 C -0.25625 0.29398 -0.2566 0.29584 -0.2625 0.30255 C -0.26458 0.30463 -0.26667 0.30625 -0.26875 0.3081 C -0.27847 0.32709 -0.27552 0.31829 -0.27917 0.3331 C -0.28229 0.36528 -0.28125 0.34769 -0.28125 0.38588 L -0.28333 0.36922 L -0.28333 0.36945 " pathEditMode="relative" rAng="0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7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ocialneuroscience.files.wordpress.com/2012/06/optic-nerv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609600"/>
            <a:ext cx="16699545" cy="106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9999" y="648866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xial view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64175" y="3352800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Corpus Callosum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7620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968" y="3921947"/>
            <a:ext cx="15664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Draw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921947"/>
            <a:ext cx="1752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Speak</a:t>
            </a:r>
            <a:endParaRPr lang="en-US" sz="4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44571" y="3571965"/>
            <a:ext cx="980397" cy="0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6"/>
          <p:cNvSpPr>
            <a:spLocks/>
          </p:cNvSpPr>
          <p:nvPr/>
        </p:nvSpPr>
        <p:spPr bwMode="auto">
          <a:xfrm>
            <a:off x="4815996" y="2343545"/>
            <a:ext cx="28575" cy="2032000"/>
          </a:xfrm>
          <a:custGeom>
            <a:avLst/>
            <a:gdLst>
              <a:gd name="T0" fmla="*/ 2147483647 w 18"/>
              <a:gd name="T1" fmla="*/ 0 h 1280"/>
              <a:gd name="T2" fmla="*/ 0 w 18"/>
              <a:gd name="T3" fmla="*/ 2147483647 h 12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" h="1280">
                <a:moveTo>
                  <a:pt x="10" y="0"/>
                </a:moveTo>
                <a:cubicBezTo>
                  <a:pt x="18" y="429"/>
                  <a:pt x="0" y="853"/>
                  <a:pt x="0" y="128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1 0.00741 0.00521 0.01482 0.00816 0.02223 C 0.00938 0.025 0.01042 0.02825 0.01233 0.03056 C 0.01407 0.03218 0.01667 0.03195 0.01858 0.03334 C 0.02084 0.03473 0.02275 0.03704 0.02483 0.03889 C 0.02865 0.05348 0.02466 0.04167 0.03316 0.05556 C 0.0349 0.05811 0.03542 0.06158 0.03733 0.06389 C 0.03907 0.06551 0.0415 0.06575 0.04358 0.06667 C 0.04427 0.06945 0.04393 0.07315 0.04566 0.075 C 0.05139 0.08033 0.06667 0.08195 0.07275 0.08334 C 0.07691 0.08519 0.0816 0.08542 0.08525 0.08889 C 0.08733 0.09075 0.08924 0.09306 0.0915 0.09445 C 0.09636 0.097 0.10157 0.09653 0.10608 0.1 C 0.11059 0.10325 0.11858 0.11112 0.11858 0.11112 C 0.12136 0.11667 0.12275 0.12408 0.12691 0.12778 L 0.14566 0.14445 C 0.14775 0.1463 0.14948 0.14908 0.15191 0.15 L 0.16025 0.15278 C 0.16164 0.15556 0.1625 0.1588 0.16441 0.16112 C 0.16615 0.16274 0.16875 0.1625 0.17066 0.16389 C 0.18681 0.17454 0.16754 0.16505 0.18316 0.17223 C 0.18542 0.18079 0.1875 0.19167 0.19358 0.19723 L 0.20608 0.20834 L 0.21233 0.21389 C 0.21372 0.21667 0.21459 0.21991 0.2165 0.22223 C 0.21823 0.22385 0.22084 0.22362 0.22275 0.225 C 0.225 0.22639 0.22691 0.22871 0.229 0.23056 C 0.23403 0.25024 0.22952 0.24375 0.23941 0.25278 C 0.2408 0.25834 0.24115 0.26436 0.24358 0.26945 C 0.24896 0.2801 0.24705 0.27454 0.24983 0.28612 C 0.25052 0.29723 0.25087 0.30834 0.25191 0.31945 C 0.25469 0.34676 0.254 0.30903 0.254 0.33612 L 0.254 0.33612 L 0.254 0.33612 L 0.254 0.33612 " pathEditMode="relative" ptsTypes="AAAAAA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ocialneuroscience.files.wordpress.com/2012/06/optic-nerv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609600"/>
            <a:ext cx="16699545" cy="106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9999" y="648866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xial view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64175" y="3352800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Corpus Callosum</a:t>
            </a:r>
          </a:p>
        </p:txBody>
      </p:sp>
      <p:sp>
        <p:nvSpPr>
          <p:cNvPr id="4" name="Oval 3"/>
          <p:cNvSpPr/>
          <p:nvPr/>
        </p:nvSpPr>
        <p:spPr>
          <a:xfrm>
            <a:off x="5562600" y="726254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968" y="3921947"/>
            <a:ext cx="15664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Draw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921947"/>
            <a:ext cx="1752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Speak</a:t>
            </a:r>
            <a:endParaRPr lang="en-US" sz="48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00500" y="3552855"/>
            <a:ext cx="1824468" cy="28545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38500" y="706027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000500" y="3752910"/>
            <a:ext cx="1824468" cy="47658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51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26 0.00625 0.00764 0.02292 0.0125 0.03056 C 0.01424 0.03357 0.01702 0.03565 0.01875 0.03889 C 0.02049 0.04213 0.02084 0.04676 0.02292 0.05 C 0.02448 0.05255 0.02709 0.05324 0.02917 0.05556 C 0.03143 0.05787 0.03299 0.06134 0.03542 0.06389 C 0.04236 0.07176 0.04236 0.06759 0.05 0.07778 C 0.05174 0.08009 0.05226 0.08357 0.05417 0.08611 C 0.05816 0.09144 0.06146 0.09213 0.06667 0.09445 C 0.07431 0.10972 0.06632 0.09722 0.08125 0.10833 C 0.0842 0.11042 0.08646 0.11435 0.08959 0.11667 C 0.09132 0.11806 0.09375 0.11806 0.09584 0.11945 C 0.10938 0.12847 0.09445 0.12083 0.10834 0.13333 C 0.11007 0.13495 0.1125 0.13449 0.11459 0.13611 C 0.11893 0.13935 0.12223 0.14491 0.12709 0.14722 C 0.12917 0.14815 0.13125 0.14861 0.13334 0.15 C 0.13542 0.15139 0.13716 0.1544 0.13959 0.15556 C 0.1448 0.1581 0.15625 0.16111 0.15625 0.16111 C 0.15834 0.16296 0.16007 0.16528 0.1625 0.16667 C 0.1658 0.16829 0.16945 0.16829 0.17292 0.16945 C 0.175 0.17014 0.17709 0.1713 0.17917 0.17222 C 0.18334 0.18056 0.18386 0.18357 0.19167 0.18889 C 0.1941 0.19051 0.19723 0.19074 0.2 0.19167 C 0.20209 0.19352 0.204 0.19537 0.20625 0.19722 C 0.20886 0.19908 0.21233 0.19977 0.21459 0.20278 C 0.21806 0.20741 0.21927 0.21458 0.22292 0.21945 C 0.23386 0.23403 0.225 0.2206 0.23334 0.23889 C 0.23577 0.24445 0.23993 0.24908 0.24167 0.25556 C 0.24306 0.26088 0.24323 0.26713 0.24584 0.27222 C 0.25243 0.28542 0.24914 0.27732 0.25417 0.29722 L 0.25625 0.30556 C 0.25695 0.30833 0.25834 0.31088 0.25834 0.31389 L 0.25834 0.35278 " pathEditMode="relative" ptsTypes="A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64 0.0074 -0.00729 0.01435 -0.01059 0.02222 C -0.01163 0.02477 -0.01128 0.02824 -0.01267 0.03055 C -0.01423 0.0331 -0.01684 0.03426 -0.01892 0.03611 C -0.01961 0.03981 -0.01927 0.04398 -0.021 0.04722 C -0.0243 0.05347 -0.02934 0.05833 -0.0335 0.06389 C -0.03559 0.06666 -0.03802 0.06875 -0.03975 0.07222 C -0.04114 0.075 -0.04201 0.07801 -0.04392 0.08055 C -0.04566 0.08287 -0.04809 0.08426 -0.05017 0.08611 C -0.05781 0.10139 -0.05017 0.08842 -0.06059 0.1 C -0.06284 0.10231 -0.06441 0.10602 -0.06684 0.10833 C -0.06927 0.11064 -0.07239 0.1118 -0.07517 0.11389 C -0.07725 0.11551 -0.07899 0.11828 -0.08142 0.11944 C -0.08541 0.12106 -0.08975 0.12083 -0.09392 0.12222 C -0.09809 0.12361 -0.10225 0.12592 -0.10642 0.12777 L -0.11267 0.13055 C -0.11475 0.13148 -0.11666 0.13287 -0.11892 0.13333 C -0.13073 0.13541 -0.13194 0.13495 -0.14184 0.13889 C -0.15347 0.14328 -0.14253 0.13981 -0.15642 0.14722 C -0.16041 0.1493 -0.16527 0.1493 -0.16892 0.15277 L -0.18142 0.16389 C -0.18264 0.16852 -0.1842 0.17731 -0.18767 0.18055 C -0.1901 0.18264 -0.19323 0.1824 -0.196 0.18333 C -0.19739 0.18611 -0.19843 0.18912 -0.20017 0.19166 C -0.20399 0.19745 -0.20937 0.20162 -0.21267 0.20833 L -0.22517 0.23333 C -0.22656 0.23611 -0.22777 0.23889 -0.22934 0.24166 L -0.23559 0.25277 C -0.23854 0.27222 -0.23663 0.26203 -0.24184 0.28333 L -0.24392 0.29166 L -0.246 0.3 C -0.24878 0.32662 -0.24948 0.32152 -0.246 0.35555 C -0.24583 0.3574 -0.24461 0.35926 -0.24392 0.36111 " pathEditMode="relative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7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81" y="-1"/>
            <a:ext cx="7039819" cy="67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pload.wikimedia.org/wikipedia/commons/thumb/0/0e/Lobes_of_the_brain_NL.svg/250px-Lobes_of_the_brain_N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858000" cy="52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2400526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f</a:t>
            </a:r>
            <a:r>
              <a:rPr lang="en-US" sz="4400" b="1" dirty="0" smtClean="0">
                <a:solidFill>
                  <a:srgbClr val="663300"/>
                </a:solidFill>
              </a:rPr>
              <a:t>rontal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0938" y="1464366"/>
            <a:ext cx="1991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p</a:t>
            </a:r>
            <a:r>
              <a:rPr lang="en-US" sz="4400" b="1" dirty="0" smtClean="0">
                <a:solidFill>
                  <a:srgbClr val="663300"/>
                </a:solidFill>
              </a:rPr>
              <a:t>arietal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3184316"/>
            <a:ext cx="2326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t</a:t>
            </a:r>
            <a:r>
              <a:rPr lang="en-US" sz="4400" b="1" dirty="0" smtClean="0">
                <a:solidFill>
                  <a:srgbClr val="663300"/>
                </a:solidFill>
              </a:rPr>
              <a:t>emporal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5117" y="3200726"/>
            <a:ext cx="2144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o</a:t>
            </a:r>
            <a:r>
              <a:rPr lang="en-US" sz="4400" b="1" dirty="0" smtClean="0">
                <a:solidFill>
                  <a:srgbClr val="663300"/>
                </a:solidFill>
              </a:rPr>
              <a:t>ccipital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3. The Lobes of the Brain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a.   </a:t>
            </a:r>
            <a:r>
              <a:rPr lang="en-US" sz="2800" b="1" dirty="0">
                <a:solidFill>
                  <a:srgbClr val="663300"/>
                </a:solidFill>
              </a:rPr>
              <a:t>Frontal</a:t>
            </a:r>
          </a:p>
          <a:p>
            <a:pPr marL="457200" lvl="1" indent="0">
              <a:buNone/>
            </a:pPr>
            <a:r>
              <a:rPr lang="en-US" sz="2400" dirty="0" smtClean="0"/>
              <a:t>	Organizing</a:t>
            </a:r>
            <a:r>
              <a:rPr lang="en-US" sz="2400" dirty="0"/>
              <a:t>, planning, creative thinking, motivation</a:t>
            </a:r>
          </a:p>
          <a:p>
            <a:pPr marL="914400" lvl="2" indent="0"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Broca’s</a:t>
            </a:r>
            <a:r>
              <a:rPr lang="en-US" b="1" dirty="0" smtClean="0"/>
              <a:t> </a:t>
            </a:r>
            <a:r>
              <a:rPr lang="en-US" b="1" dirty="0"/>
              <a:t>Area </a:t>
            </a:r>
            <a:r>
              <a:rPr lang="en-US" dirty="0"/>
              <a:t>– ability to </a:t>
            </a:r>
            <a:r>
              <a:rPr lang="en-US" dirty="0" smtClean="0"/>
              <a:t>speak </a:t>
            </a:r>
            <a:r>
              <a:rPr lang="en-US" sz="1600" dirty="0" smtClean="0"/>
              <a:t>(Pierre Paul </a:t>
            </a:r>
            <a:r>
              <a:rPr lang="en-US" sz="1600" dirty="0" err="1" smtClean="0"/>
              <a:t>Broca</a:t>
            </a:r>
            <a:r>
              <a:rPr lang="en-US" sz="1600" dirty="0" smtClean="0"/>
              <a:t> 1824-1880)</a:t>
            </a:r>
          </a:p>
          <a:p>
            <a:pPr marL="914400" lvl="2" indent="0">
              <a:buNone/>
            </a:pPr>
            <a:r>
              <a:rPr lang="en-US" dirty="0"/>
              <a:t>	</a:t>
            </a:r>
            <a:r>
              <a:rPr lang="en-US" b="1" dirty="0" smtClean="0"/>
              <a:t>Motor cortex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/>
              <a:t>b.   </a:t>
            </a:r>
            <a:r>
              <a:rPr lang="en-US" sz="2800" b="1" dirty="0">
                <a:solidFill>
                  <a:srgbClr val="663300"/>
                </a:solidFill>
              </a:rPr>
              <a:t>Parietal</a:t>
            </a:r>
          </a:p>
          <a:p>
            <a:pPr marL="457200" lvl="1" indent="0">
              <a:buNone/>
            </a:pPr>
            <a:r>
              <a:rPr lang="en-US" sz="2400" dirty="0" smtClean="0"/>
              <a:t>	Information </a:t>
            </a:r>
            <a:r>
              <a:rPr lang="en-US" sz="2400" dirty="0"/>
              <a:t>from senses from all over the </a:t>
            </a:r>
            <a:r>
              <a:rPr lang="en-US" sz="2400" dirty="0" smtClean="0"/>
              <a:t>body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b="1" dirty="0" smtClean="0"/>
              <a:t>Sensory cortex</a:t>
            </a:r>
            <a:endParaRPr lang="en-US" sz="2400" dirty="0" smtClean="0"/>
          </a:p>
          <a:p>
            <a:pPr marL="0" indent="0">
              <a:buNone/>
            </a:pPr>
            <a:r>
              <a:rPr lang="en-US" sz="2800" dirty="0"/>
              <a:t>c.  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663300"/>
                </a:solidFill>
              </a:rPr>
              <a:t>Temporal</a:t>
            </a:r>
            <a:endParaRPr lang="en-US" sz="2800" b="1" dirty="0">
              <a:solidFill>
                <a:srgbClr val="663300"/>
              </a:solidFill>
            </a:endParaRPr>
          </a:p>
          <a:p>
            <a:pPr marL="457200" lvl="1" indent="0">
              <a:buNone/>
            </a:pPr>
            <a:r>
              <a:rPr lang="en-US" sz="2400" dirty="0" smtClean="0"/>
              <a:t>	Hearing</a:t>
            </a:r>
            <a:r>
              <a:rPr lang="en-US" sz="2400" dirty="0"/>
              <a:t>, memory, emotion</a:t>
            </a:r>
            <a:r>
              <a:rPr lang="en-US" sz="2400" dirty="0" smtClean="0"/>
              <a:t>,</a:t>
            </a:r>
            <a:endParaRPr lang="en-US" sz="2400" dirty="0"/>
          </a:p>
          <a:p>
            <a:pPr marL="914400" lvl="2" indent="0">
              <a:buNone/>
            </a:pPr>
            <a:r>
              <a:rPr lang="en-US" b="1" dirty="0" smtClean="0"/>
              <a:t>	Wernicke’s </a:t>
            </a:r>
            <a:r>
              <a:rPr lang="en-US" b="1" dirty="0"/>
              <a:t>Area </a:t>
            </a:r>
            <a:r>
              <a:rPr lang="en-US" dirty="0" smtClean="0"/>
              <a:t>– understand language </a:t>
            </a:r>
          </a:p>
          <a:p>
            <a:pPr marL="914400" lvl="2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	(Carl Wernicke 1848-1905)</a:t>
            </a:r>
            <a:endParaRPr lang="en-US" sz="1600" dirty="0"/>
          </a:p>
          <a:p>
            <a:pPr marL="0" indent="0" eaLnBrk="1" hangingPunct="1">
              <a:buNone/>
            </a:pPr>
            <a:r>
              <a:rPr lang="en-US" sz="2800" dirty="0"/>
              <a:t>d</a:t>
            </a:r>
            <a:r>
              <a:rPr lang="en-US" sz="2800" b="1" dirty="0" smtClean="0">
                <a:solidFill>
                  <a:srgbClr val="663300"/>
                </a:solidFill>
              </a:rPr>
              <a:t>.   Occipital</a:t>
            </a:r>
          </a:p>
          <a:p>
            <a:pPr marL="457200" lvl="1" indent="0" eaLnBrk="1" hangingPunct="1">
              <a:buNone/>
            </a:pPr>
            <a:r>
              <a:rPr lang="en-US" sz="2400" dirty="0" smtClean="0"/>
              <a:t>	Visual signals</a:t>
            </a:r>
          </a:p>
        </p:txBody>
      </p:sp>
    </p:spTree>
    <p:extLst>
      <p:ext uri="{BB962C8B-B14F-4D97-AF65-F5344CB8AC3E}">
        <p14:creationId xmlns:p14="http://schemas.microsoft.com/office/powerpoint/2010/main" val="136203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81" y="-1"/>
            <a:ext cx="7039819" cy="67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pload.wikimedia.org/wikipedia/commons/thumb/0/0e/Lobes_of_the_brain_NL.svg/250px-Lobes_of_the_brain_N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858000" cy="52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2400526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f</a:t>
            </a:r>
            <a:r>
              <a:rPr lang="en-US" sz="4400" b="1" dirty="0" smtClean="0">
                <a:solidFill>
                  <a:srgbClr val="663300"/>
                </a:solidFill>
              </a:rPr>
              <a:t>rontal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0938" y="1464366"/>
            <a:ext cx="1991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p</a:t>
            </a:r>
            <a:r>
              <a:rPr lang="en-US" sz="4400" b="1" dirty="0" smtClean="0">
                <a:solidFill>
                  <a:srgbClr val="663300"/>
                </a:solidFill>
              </a:rPr>
              <a:t>arietal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3184316"/>
            <a:ext cx="2326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t</a:t>
            </a:r>
            <a:r>
              <a:rPr lang="en-US" sz="4400" b="1" dirty="0" smtClean="0">
                <a:solidFill>
                  <a:srgbClr val="663300"/>
                </a:solidFill>
              </a:rPr>
              <a:t>emporal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5117" y="3200726"/>
            <a:ext cx="2144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o</a:t>
            </a:r>
            <a:r>
              <a:rPr lang="en-US" sz="4400" b="1" dirty="0" smtClean="0">
                <a:solidFill>
                  <a:srgbClr val="663300"/>
                </a:solidFill>
              </a:rPr>
              <a:t>ccipital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81" y="-1"/>
            <a:ext cx="7039819" cy="67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2400526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f</a:t>
            </a:r>
            <a:r>
              <a:rPr lang="en-US" sz="4400" b="1" dirty="0" smtClean="0"/>
              <a:t>rontal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0938" y="1464366"/>
            <a:ext cx="1991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</a:t>
            </a:r>
            <a:r>
              <a:rPr lang="en-US" sz="4400" b="1" dirty="0" smtClean="0"/>
              <a:t>arietal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3613666"/>
            <a:ext cx="2326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</a:t>
            </a:r>
            <a:r>
              <a:rPr lang="en-US" sz="4400" b="1" dirty="0" smtClean="0"/>
              <a:t>emporal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5117" y="3200726"/>
            <a:ext cx="2144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o</a:t>
            </a:r>
            <a:r>
              <a:rPr lang="en-US" sz="4400" b="1" dirty="0" smtClean="0"/>
              <a:t>ccipital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 </a:t>
            </a:r>
            <a:r>
              <a:rPr lang="en-US" b="1" u="sng" dirty="0" smtClean="0"/>
              <a:t>Three Main Parts </a:t>
            </a:r>
            <a:r>
              <a:rPr lang="en-US" b="1" dirty="0" smtClean="0"/>
              <a:t>and </a:t>
            </a:r>
            <a:r>
              <a:rPr lang="en-US" b="1" u="sng" dirty="0" smtClean="0"/>
              <a:t>the Limbic System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524000"/>
            <a:ext cx="4648200" cy="45259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sz="4000" dirty="0" smtClean="0"/>
              <a:t>A. </a:t>
            </a:r>
            <a:r>
              <a:rPr lang="en-US" sz="4000" b="1" dirty="0" smtClean="0">
                <a:solidFill>
                  <a:srgbClr val="663300"/>
                </a:solidFill>
              </a:rPr>
              <a:t>Cerebrum</a:t>
            </a:r>
          </a:p>
          <a:p>
            <a:pPr marL="0" indent="0" eaLnBrk="1" hangingPunct="1">
              <a:buNone/>
            </a:pPr>
            <a:endParaRPr lang="en-US" sz="4000" dirty="0" smtClean="0"/>
          </a:p>
          <a:p>
            <a:pPr marL="0" indent="0" eaLnBrk="1" hangingPunct="1">
              <a:buNone/>
            </a:pPr>
            <a:r>
              <a:rPr lang="en-US" sz="4000" dirty="0" smtClean="0"/>
              <a:t>B.  </a:t>
            </a:r>
            <a:r>
              <a:rPr lang="en-US" sz="4000" b="1" dirty="0" smtClean="0">
                <a:solidFill>
                  <a:srgbClr val="663300"/>
                </a:solidFill>
              </a:rPr>
              <a:t>Cerebellum</a:t>
            </a:r>
          </a:p>
          <a:p>
            <a:pPr marL="0" indent="0" eaLnBrk="1" hangingPunct="1">
              <a:buNone/>
            </a:pPr>
            <a:endParaRPr lang="en-US" sz="4000" dirty="0" smtClean="0"/>
          </a:p>
          <a:p>
            <a:pPr marL="0" indent="0" eaLnBrk="1" hangingPunct="1">
              <a:buNone/>
            </a:pPr>
            <a:r>
              <a:rPr lang="en-US" sz="4000" dirty="0" smtClean="0"/>
              <a:t>C.  </a:t>
            </a:r>
            <a:r>
              <a:rPr lang="en-US" sz="4000" b="1" dirty="0" smtClean="0">
                <a:solidFill>
                  <a:srgbClr val="663300"/>
                </a:solidFill>
              </a:rPr>
              <a:t>Brain stem</a:t>
            </a:r>
          </a:p>
          <a:p>
            <a:pPr marL="0" indent="0" eaLnBrk="1" hangingPunct="1">
              <a:buNone/>
            </a:pPr>
            <a:endParaRPr lang="en-US" sz="4000" b="1" dirty="0">
              <a:solidFill>
                <a:srgbClr val="663300"/>
              </a:solidFill>
            </a:endParaRPr>
          </a:p>
          <a:p>
            <a:pPr marL="0" indent="0" eaLnBrk="1" hangingPunct="1">
              <a:buNone/>
            </a:pPr>
            <a:r>
              <a:rPr lang="en-US" sz="4000" dirty="0" smtClean="0"/>
              <a:t>D</a:t>
            </a:r>
            <a:r>
              <a:rPr lang="en-US" sz="4000" b="1" dirty="0" smtClean="0"/>
              <a:t>. </a:t>
            </a:r>
            <a:r>
              <a:rPr lang="en-US" sz="4000" b="1" dirty="0" smtClean="0">
                <a:solidFill>
                  <a:srgbClr val="663300"/>
                </a:solidFill>
              </a:rPr>
              <a:t>The Limbic System</a:t>
            </a:r>
          </a:p>
          <a:p>
            <a:pPr eaLnBrk="1" hangingPunct="1"/>
            <a:endParaRPr lang="en-US" b="1" dirty="0">
              <a:solidFill>
                <a:srgbClr val="663300"/>
              </a:solidFill>
            </a:endParaRPr>
          </a:p>
          <a:p>
            <a:pPr eaLnBrk="1" hangingPunct="1"/>
            <a:endParaRPr lang="en-US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0/0e/Lobes_of_the_brain_NL.svg/250px-Lobes_of_the_brain_N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2" y="228600"/>
            <a:ext cx="877583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2590800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f</a:t>
            </a:r>
            <a:r>
              <a:rPr lang="en-US" sz="4400" b="1" dirty="0" smtClean="0">
                <a:solidFill>
                  <a:srgbClr val="663300"/>
                </a:solidFill>
              </a:rPr>
              <a:t>rontal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3613666"/>
            <a:ext cx="2326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t</a:t>
            </a:r>
            <a:r>
              <a:rPr lang="en-US" sz="4400" b="1" dirty="0" smtClean="0">
                <a:solidFill>
                  <a:srgbClr val="663300"/>
                </a:solidFill>
              </a:rPr>
              <a:t>emporal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1805" y="1821359"/>
            <a:ext cx="1991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p</a:t>
            </a:r>
            <a:r>
              <a:rPr lang="en-US" sz="4400" b="1" dirty="0" smtClean="0">
                <a:solidFill>
                  <a:srgbClr val="663300"/>
                </a:solidFill>
              </a:rPr>
              <a:t>arietal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6885118" y="3603939"/>
            <a:ext cx="2144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o</a:t>
            </a:r>
            <a:r>
              <a:rPr lang="en-US" sz="4400" b="1" dirty="0" smtClean="0">
                <a:solidFill>
                  <a:srgbClr val="663300"/>
                </a:solidFill>
              </a:rPr>
              <a:t>ccipital</a:t>
            </a:r>
          </a:p>
        </p:txBody>
      </p:sp>
      <p:sp>
        <p:nvSpPr>
          <p:cNvPr id="9" name="Oval 8"/>
          <p:cNvSpPr/>
          <p:nvPr/>
        </p:nvSpPr>
        <p:spPr>
          <a:xfrm>
            <a:off x="2286000" y="2518320"/>
            <a:ext cx="147617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Broca’s</a:t>
            </a:r>
            <a:r>
              <a:rPr lang="en-US" sz="2000" dirty="0" smtClean="0"/>
              <a:t> Area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5257800" y="3084971"/>
            <a:ext cx="1899201" cy="10573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Wernicke’s Area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0/0e/Lobes_of_the_brain_NL.svg/250px-Lobes_of_the_brain_N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2" y="228600"/>
            <a:ext cx="877583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2590800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f</a:t>
            </a:r>
            <a:r>
              <a:rPr lang="en-US" sz="4400" b="1" dirty="0" smtClean="0">
                <a:solidFill>
                  <a:srgbClr val="663300"/>
                </a:solidFill>
              </a:rPr>
              <a:t>rontal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3613666"/>
            <a:ext cx="2326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t</a:t>
            </a:r>
            <a:r>
              <a:rPr lang="en-US" sz="4400" b="1" dirty="0" smtClean="0">
                <a:solidFill>
                  <a:srgbClr val="663300"/>
                </a:solidFill>
              </a:rPr>
              <a:t>emporal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1805" y="1821359"/>
            <a:ext cx="1991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p</a:t>
            </a:r>
            <a:r>
              <a:rPr lang="en-US" sz="4400" b="1" dirty="0" smtClean="0">
                <a:solidFill>
                  <a:srgbClr val="663300"/>
                </a:solidFill>
              </a:rPr>
              <a:t>arietal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6885118" y="3603939"/>
            <a:ext cx="2144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</a:rPr>
              <a:t>o</a:t>
            </a:r>
            <a:r>
              <a:rPr lang="en-US" sz="4400" b="1" dirty="0" smtClean="0">
                <a:solidFill>
                  <a:srgbClr val="663300"/>
                </a:solidFill>
              </a:rPr>
              <a:t>ccipital</a:t>
            </a:r>
          </a:p>
        </p:txBody>
      </p:sp>
      <p:sp>
        <p:nvSpPr>
          <p:cNvPr id="10" name="Freeform 9"/>
          <p:cNvSpPr/>
          <p:nvPr/>
        </p:nvSpPr>
        <p:spPr>
          <a:xfrm>
            <a:off x="3500438" y="628650"/>
            <a:ext cx="914400" cy="2743200"/>
          </a:xfrm>
          <a:custGeom>
            <a:avLst/>
            <a:gdLst>
              <a:gd name="connsiteX0" fmla="*/ 914400 w 914400"/>
              <a:gd name="connsiteY0" fmla="*/ 0 h 2671763"/>
              <a:gd name="connsiteX1" fmla="*/ 785812 w 914400"/>
              <a:gd name="connsiteY1" fmla="*/ 28575 h 2671763"/>
              <a:gd name="connsiteX2" fmla="*/ 700087 w 914400"/>
              <a:gd name="connsiteY2" fmla="*/ 114300 h 2671763"/>
              <a:gd name="connsiteX3" fmla="*/ 642937 w 914400"/>
              <a:gd name="connsiteY3" fmla="*/ 200025 h 2671763"/>
              <a:gd name="connsiteX4" fmla="*/ 628650 w 914400"/>
              <a:gd name="connsiteY4" fmla="*/ 242888 h 2671763"/>
              <a:gd name="connsiteX5" fmla="*/ 600075 w 914400"/>
              <a:gd name="connsiteY5" fmla="*/ 400050 h 2671763"/>
              <a:gd name="connsiteX6" fmla="*/ 571500 w 914400"/>
              <a:gd name="connsiteY6" fmla="*/ 442913 h 2671763"/>
              <a:gd name="connsiteX7" fmla="*/ 485775 w 914400"/>
              <a:gd name="connsiteY7" fmla="*/ 557213 h 2671763"/>
              <a:gd name="connsiteX8" fmla="*/ 442912 w 914400"/>
              <a:gd name="connsiteY8" fmla="*/ 657225 h 2671763"/>
              <a:gd name="connsiteX9" fmla="*/ 428625 w 914400"/>
              <a:gd name="connsiteY9" fmla="*/ 742950 h 2671763"/>
              <a:gd name="connsiteX10" fmla="*/ 414337 w 914400"/>
              <a:gd name="connsiteY10" fmla="*/ 900113 h 2671763"/>
              <a:gd name="connsiteX11" fmla="*/ 385762 w 914400"/>
              <a:gd name="connsiteY11" fmla="*/ 985838 h 2671763"/>
              <a:gd name="connsiteX12" fmla="*/ 328612 w 914400"/>
              <a:gd name="connsiteY12" fmla="*/ 1071563 h 2671763"/>
              <a:gd name="connsiteX13" fmla="*/ 314325 w 914400"/>
              <a:gd name="connsiteY13" fmla="*/ 1114425 h 2671763"/>
              <a:gd name="connsiteX14" fmla="*/ 285750 w 914400"/>
              <a:gd name="connsiteY14" fmla="*/ 1214438 h 2671763"/>
              <a:gd name="connsiteX15" fmla="*/ 271462 w 914400"/>
              <a:gd name="connsiteY15" fmla="*/ 1485900 h 2671763"/>
              <a:gd name="connsiteX16" fmla="*/ 200025 w 914400"/>
              <a:gd name="connsiteY16" fmla="*/ 1571625 h 2671763"/>
              <a:gd name="connsiteX17" fmla="*/ 157162 w 914400"/>
              <a:gd name="connsiteY17" fmla="*/ 1657350 h 2671763"/>
              <a:gd name="connsiteX18" fmla="*/ 128587 w 914400"/>
              <a:gd name="connsiteY18" fmla="*/ 2057400 h 2671763"/>
              <a:gd name="connsiteX19" fmla="*/ 114300 w 914400"/>
              <a:gd name="connsiteY19" fmla="*/ 2100263 h 2671763"/>
              <a:gd name="connsiteX20" fmla="*/ 57150 w 914400"/>
              <a:gd name="connsiteY20" fmla="*/ 2185988 h 2671763"/>
              <a:gd name="connsiteX21" fmla="*/ 14287 w 914400"/>
              <a:gd name="connsiteY21" fmla="*/ 2214563 h 2671763"/>
              <a:gd name="connsiteX22" fmla="*/ 0 w 914400"/>
              <a:gd name="connsiteY22" fmla="*/ 2257425 h 2671763"/>
              <a:gd name="connsiteX23" fmla="*/ 14287 w 914400"/>
              <a:gd name="connsiteY23" fmla="*/ 2671763 h 267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" h="2671763">
                <a:moveTo>
                  <a:pt x="914400" y="0"/>
                </a:moveTo>
                <a:cubicBezTo>
                  <a:pt x="912232" y="361"/>
                  <a:pt x="804995" y="13655"/>
                  <a:pt x="785812" y="28575"/>
                </a:cubicBezTo>
                <a:cubicBezTo>
                  <a:pt x="753913" y="53385"/>
                  <a:pt x="722503" y="80676"/>
                  <a:pt x="700087" y="114300"/>
                </a:cubicBezTo>
                <a:lnTo>
                  <a:pt x="642937" y="200025"/>
                </a:lnTo>
                <a:cubicBezTo>
                  <a:pt x="638175" y="214313"/>
                  <a:pt x="631344" y="228070"/>
                  <a:pt x="628650" y="242888"/>
                </a:cubicBezTo>
                <a:cubicBezTo>
                  <a:pt x="620208" y="289319"/>
                  <a:pt x="623478" y="353243"/>
                  <a:pt x="600075" y="400050"/>
                </a:cubicBezTo>
                <a:cubicBezTo>
                  <a:pt x="592396" y="415409"/>
                  <a:pt x="581600" y="429026"/>
                  <a:pt x="571500" y="442913"/>
                </a:cubicBezTo>
                <a:cubicBezTo>
                  <a:pt x="543488" y="481429"/>
                  <a:pt x="507074" y="514616"/>
                  <a:pt x="485775" y="557213"/>
                </a:cubicBezTo>
                <a:cubicBezTo>
                  <a:pt x="450465" y="627833"/>
                  <a:pt x="463935" y="594158"/>
                  <a:pt x="442912" y="657225"/>
                </a:cubicBezTo>
                <a:cubicBezTo>
                  <a:pt x="438150" y="685800"/>
                  <a:pt x="432010" y="714179"/>
                  <a:pt x="428625" y="742950"/>
                </a:cubicBezTo>
                <a:cubicBezTo>
                  <a:pt x="422479" y="795193"/>
                  <a:pt x="423479" y="848310"/>
                  <a:pt x="414337" y="900113"/>
                </a:cubicBezTo>
                <a:cubicBezTo>
                  <a:pt x="409102" y="929775"/>
                  <a:pt x="402470" y="960776"/>
                  <a:pt x="385762" y="985838"/>
                </a:cubicBezTo>
                <a:lnTo>
                  <a:pt x="328612" y="1071563"/>
                </a:lnTo>
                <a:cubicBezTo>
                  <a:pt x="323850" y="1085850"/>
                  <a:pt x="318462" y="1099944"/>
                  <a:pt x="314325" y="1114425"/>
                </a:cubicBezTo>
                <a:cubicBezTo>
                  <a:pt x="278442" y="1240014"/>
                  <a:pt x="320007" y="1111661"/>
                  <a:pt x="285750" y="1214438"/>
                </a:cubicBezTo>
                <a:cubicBezTo>
                  <a:pt x="280987" y="1304925"/>
                  <a:pt x="283705" y="1396118"/>
                  <a:pt x="271462" y="1485900"/>
                </a:cubicBezTo>
                <a:cubicBezTo>
                  <a:pt x="267992" y="1511349"/>
                  <a:pt x="212301" y="1556893"/>
                  <a:pt x="200025" y="1571625"/>
                </a:cubicBezTo>
                <a:cubicBezTo>
                  <a:pt x="169252" y="1608553"/>
                  <a:pt x="171482" y="1614393"/>
                  <a:pt x="157162" y="1657350"/>
                </a:cubicBezTo>
                <a:cubicBezTo>
                  <a:pt x="148028" y="1876565"/>
                  <a:pt x="169597" y="1913865"/>
                  <a:pt x="128587" y="2057400"/>
                </a:cubicBezTo>
                <a:cubicBezTo>
                  <a:pt x="124450" y="2071881"/>
                  <a:pt x="121614" y="2087098"/>
                  <a:pt x="114300" y="2100263"/>
                </a:cubicBezTo>
                <a:cubicBezTo>
                  <a:pt x="97622" y="2130284"/>
                  <a:pt x="85725" y="2166938"/>
                  <a:pt x="57150" y="2185988"/>
                </a:cubicBezTo>
                <a:lnTo>
                  <a:pt x="14287" y="2214563"/>
                </a:lnTo>
                <a:cubicBezTo>
                  <a:pt x="9525" y="2228850"/>
                  <a:pt x="0" y="2242365"/>
                  <a:pt x="0" y="2257425"/>
                </a:cubicBezTo>
                <a:cubicBezTo>
                  <a:pt x="0" y="2395620"/>
                  <a:pt x="14287" y="2671763"/>
                  <a:pt x="14287" y="2671763"/>
                </a:cubicBezTo>
              </a:path>
            </a:pathLst>
          </a:custGeom>
          <a:ln w="34925" cmpd="sng">
            <a:solidFill>
              <a:schemeClr val="tx1"/>
            </a:solidFill>
            <a:prstDash val="dash"/>
            <a:headEnd w="lg" len="lg"/>
            <a:tailEnd type="none" w="lg" len="lg"/>
          </a:ln>
          <a:effectLst>
            <a:outerShdw blurRad="50800" dist="50800" sx="1000" sy="1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14837" y="749796"/>
            <a:ext cx="1235603" cy="2225724"/>
          </a:xfrm>
          <a:custGeom>
            <a:avLst/>
            <a:gdLst>
              <a:gd name="connsiteX0" fmla="*/ 914400 w 914400"/>
              <a:gd name="connsiteY0" fmla="*/ 0 h 2671763"/>
              <a:gd name="connsiteX1" fmla="*/ 785812 w 914400"/>
              <a:gd name="connsiteY1" fmla="*/ 28575 h 2671763"/>
              <a:gd name="connsiteX2" fmla="*/ 700087 w 914400"/>
              <a:gd name="connsiteY2" fmla="*/ 114300 h 2671763"/>
              <a:gd name="connsiteX3" fmla="*/ 642937 w 914400"/>
              <a:gd name="connsiteY3" fmla="*/ 200025 h 2671763"/>
              <a:gd name="connsiteX4" fmla="*/ 628650 w 914400"/>
              <a:gd name="connsiteY4" fmla="*/ 242888 h 2671763"/>
              <a:gd name="connsiteX5" fmla="*/ 600075 w 914400"/>
              <a:gd name="connsiteY5" fmla="*/ 400050 h 2671763"/>
              <a:gd name="connsiteX6" fmla="*/ 571500 w 914400"/>
              <a:gd name="connsiteY6" fmla="*/ 442913 h 2671763"/>
              <a:gd name="connsiteX7" fmla="*/ 485775 w 914400"/>
              <a:gd name="connsiteY7" fmla="*/ 557213 h 2671763"/>
              <a:gd name="connsiteX8" fmla="*/ 442912 w 914400"/>
              <a:gd name="connsiteY8" fmla="*/ 657225 h 2671763"/>
              <a:gd name="connsiteX9" fmla="*/ 428625 w 914400"/>
              <a:gd name="connsiteY9" fmla="*/ 742950 h 2671763"/>
              <a:gd name="connsiteX10" fmla="*/ 414337 w 914400"/>
              <a:gd name="connsiteY10" fmla="*/ 900113 h 2671763"/>
              <a:gd name="connsiteX11" fmla="*/ 385762 w 914400"/>
              <a:gd name="connsiteY11" fmla="*/ 985838 h 2671763"/>
              <a:gd name="connsiteX12" fmla="*/ 328612 w 914400"/>
              <a:gd name="connsiteY12" fmla="*/ 1071563 h 2671763"/>
              <a:gd name="connsiteX13" fmla="*/ 314325 w 914400"/>
              <a:gd name="connsiteY13" fmla="*/ 1114425 h 2671763"/>
              <a:gd name="connsiteX14" fmla="*/ 285750 w 914400"/>
              <a:gd name="connsiteY14" fmla="*/ 1214438 h 2671763"/>
              <a:gd name="connsiteX15" fmla="*/ 271462 w 914400"/>
              <a:gd name="connsiteY15" fmla="*/ 1485900 h 2671763"/>
              <a:gd name="connsiteX16" fmla="*/ 200025 w 914400"/>
              <a:gd name="connsiteY16" fmla="*/ 1571625 h 2671763"/>
              <a:gd name="connsiteX17" fmla="*/ 157162 w 914400"/>
              <a:gd name="connsiteY17" fmla="*/ 1657350 h 2671763"/>
              <a:gd name="connsiteX18" fmla="*/ 128587 w 914400"/>
              <a:gd name="connsiteY18" fmla="*/ 2057400 h 2671763"/>
              <a:gd name="connsiteX19" fmla="*/ 114300 w 914400"/>
              <a:gd name="connsiteY19" fmla="*/ 2100263 h 2671763"/>
              <a:gd name="connsiteX20" fmla="*/ 57150 w 914400"/>
              <a:gd name="connsiteY20" fmla="*/ 2185988 h 2671763"/>
              <a:gd name="connsiteX21" fmla="*/ 14287 w 914400"/>
              <a:gd name="connsiteY21" fmla="*/ 2214563 h 2671763"/>
              <a:gd name="connsiteX22" fmla="*/ 0 w 914400"/>
              <a:gd name="connsiteY22" fmla="*/ 2257425 h 2671763"/>
              <a:gd name="connsiteX23" fmla="*/ 14287 w 914400"/>
              <a:gd name="connsiteY23" fmla="*/ 2671763 h 267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" h="2671763">
                <a:moveTo>
                  <a:pt x="914400" y="0"/>
                </a:moveTo>
                <a:cubicBezTo>
                  <a:pt x="912232" y="361"/>
                  <a:pt x="804995" y="13655"/>
                  <a:pt x="785812" y="28575"/>
                </a:cubicBezTo>
                <a:cubicBezTo>
                  <a:pt x="753913" y="53385"/>
                  <a:pt x="722503" y="80676"/>
                  <a:pt x="700087" y="114300"/>
                </a:cubicBezTo>
                <a:lnTo>
                  <a:pt x="642937" y="200025"/>
                </a:lnTo>
                <a:cubicBezTo>
                  <a:pt x="638175" y="214313"/>
                  <a:pt x="631344" y="228070"/>
                  <a:pt x="628650" y="242888"/>
                </a:cubicBezTo>
                <a:cubicBezTo>
                  <a:pt x="620208" y="289319"/>
                  <a:pt x="623478" y="353243"/>
                  <a:pt x="600075" y="400050"/>
                </a:cubicBezTo>
                <a:cubicBezTo>
                  <a:pt x="592396" y="415409"/>
                  <a:pt x="581600" y="429026"/>
                  <a:pt x="571500" y="442913"/>
                </a:cubicBezTo>
                <a:cubicBezTo>
                  <a:pt x="543488" y="481429"/>
                  <a:pt x="507074" y="514616"/>
                  <a:pt x="485775" y="557213"/>
                </a:cubicBezTo>
                <a:cubicBezTo>
                  <a:pt x="450465" y="627833"/>
                  <a:pt x="463935" y="594158"/>
                  <a:pt x="442912" y="657225"/>
                </a:cubicBezTo>
                <a:cubicBezTo>
                  <a:pt x="438150" y="685800"/>
                  <a:pt x="432010" y="714179"/>
                  <a:pt x="428625" y="742950"/>
                </a:cubicBezTo>
                <a:cubicBezTo>
                  <a:pt x="422479" y="795193"/>
                  <a:pt x="423479" y="848310"/>
                  <a:pt x="414337" y="900113"/>
                </a:cubicBezTo>
                <a:cubicBezTo>
                  <a:pt x="409102" y="929775"/>
                  <a:pt x="402470" y="960776"/>
                  <a:pt x="385762" y="985838"/>
                </a:cubicBezTo>
                <a:lnTo>
                  <a:pt x="328612" y="1071563"/>
                </a:lnTo>
                <a:cubicBezTo>
                  <a:pt x="323850" y="1085850"/>
                  <a:pt x="318462" y="1099944"/>
                  <a:pt x="314325" y="1114425"/>
                </a:cubicBezTo>
                <a:cubicBezTo>
                  <a:pt x="278442" y="1240014"/>
                  <a:pt x="320007" y="1111661"/>
                  <a:pt x="285750" y="1214438"/>
                </a:cubicBezTo>
                <a:cubicBezTo>
                  <a:pt x="280987" y="1304925"/>
                  <a:pt x="283705" y="1396118"/>
                  <a:pt x="271462" y="1485900"/>
                </a:cubicBezTo>
                <a:cubicBezTo>
                  <a:pt x="267992" y="1511349"/>
                  <a:pt x="212301" y="1556893"/>
                  <a:pt x="200025" y="1571625"/>
                </a:cubicBezTo>
                <a:cubicBezTo>
                  <a:pt x="169252" y="1608553"/>
                  <a:pt x="171482" y="1614393"/>
                  <a:pt x="157162" y="1657350"/>
                </a:cubicBezTo>
                <a:cubicBezTo>
                  <a:pt x="148028" y="1876565"/>
                  <a:pt x="169597" y="1913865"/>
                  <a:pt x="128587" y="2057400"/>
                </a:cubicBezTo>
                <a:cubicBezTo>
                  <a:pt x="124450" y="2071881"/>
                  <a:pt x="121614" y="2087098"/>
                  <a:pt x="114300" y="2100263"/>
                </a:cubicBezTo>
                <a:cubicBezTo>
                  <a:pt x="97622" y="2130284"/>
                  <a:pt x="85725" y="2166938"/>
                  <a:pt x="57150" y="2185988"/>
                </a:cubicBezTo>
                <a:lnTo>
                  <a:pt x="14287" y="2214563"/>
                </a:lnTo>
                <a:cubicBezTo>
                  <a:pt x="9525" y="2228850"/>
                  <a:pt x="0" y="2242365"/>
                  <a:pt x="0" y="2257425"/>
                </a:cubicBezTo>
                <a:cubicBezTo>
                  <a:pt x="0" y="2395620"/>
                  <a:pt x="14287" y="2671763"/>
                  <a:pt x="14287" y="2671763"/>
                </a:cubicBezTo>
              </a:path>
            </a:pathLst>
          </a:custGeom>
          <a:ln w="34925" cmpd="sng">
            <a:solidFill>
              <a:schemeClr val="tx1"/>
            </a:solidFill>
            <a:prstDash val="dash"/>
            <a:headEnd w="lg" len="lg"/>
            <a:tailEnd type="none" w="lg" len="lg"/>
          </a:ln>
          <a:effectLst>
            <a:outerShdw blurRad="50800" dist="50800" sx="1000" sy="1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90525" y="490239"/>
            <a:ext cx="3124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m</a:t>
            </a:r>
            <a:r>
              <a:rPr lang="en-US" sz="2800" b="1" dirty="0" smtClean="0"/>
              <a:t>otor </a:t>
            </a:r>
            <a:r>
              <a:rPr lang="en-US" sz="2800" b="1" dirty="0"/>
              <a:t>cortex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28800" y="1006671"/>
            <a:ext cx="2286000" cy="590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34000" y="530421"/>
            <a:ext cx="3429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s</a:t>
            </a:r>
            <a:r>
              <a:rPr lang="en-US" sz="2800" b="1" dirty="0" smtClean="0"/>
              <a:t>ensory </a:t>
            </a:r>
            <a:r>
              <a:rPr lang="en-US" sz="2800" b="1" dirty="0"/>
              <a:t>cortex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661806" y="1049534"/>
            <a:ext cx="1586594" cy="5476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2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619375" y="790575"/>
          <a:ext cx="3905250" cy="527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1" name="Photo Editor Photo" r:id="rId4" imgW="3905795" imgH="5276190" progId="MSPhotoEd.3">
                  <p:embed/>
                </p:oleObj>
              </mc:Choice>
              <mc:Fallback>
                <p:oleObj name="Photo Editor Photo" r:id="rId4" imgW="3905795" imgH="5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75" y="790575"/>
                        <a:ext cx="3905250" cy="527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0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 </a:t>
            </a:r>
            <a:r>
              <a:rPr lang="en-US" b="1" dirty="0" smtClean="0"/>
              <a:t>Three Main Parts and the Limbic System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524001"/>
            <a:ext cx="4648200" cy="1524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4000" dirty="0" smtClean="0"/>
          </a:p>
          <a:p>
            <a:pPr marL="0" indent="0" eaLnBrk="1" hangingPunct="1">
              <a:buNone/>
            </a:pPr>
            <a:r>
              <a:rPr lang="en-US" sz="4000" dirty="0" smtClean="0"/>
              <a:t>B.  </a:t>
            </a:r>
            <a:r>
              <a:rPr lang="en-US" sz="4000" b="1" dirty="0" smtClean="0">
                <a:solidFill>
                  <a:srgbClr val="663300"/>
                </a:solidFill>
              </a:rPr>
              <a:t>Cerebellum</a:t>
            </a:r>
          </a:p>
          <a:p>
            <a:pPr marL="0" indent="0" eaLnBrk="1" hangingPunct="1">
              <a:buNone/>
            </a:pPr>
            <a:endParaRPr lang="en-US" sz="4000" dirty="0" smtClean="0"/>
          </a:p>
          <a:p>
            <a:pPr eaLnBrk="1" hangingPunct="1"/>
            <a:endParaRPr lang="en-US" b="1" dirty="0">
              <a:solidFill>
                <a:srgbClr val="663300"/>
              </a:solidFill>
            </a:endParaRPr>
          </a:p>
          <a:p>
            <a:pPr eaLnBrk="1" hangingPunct="1"/>
            <a:endParaRPr lang="en-US" b="1" dirty="0" smtClean="0">
              <a:solidFill>
                <a:srgbClr val="663300"/>
              </a:solidFill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4572000" y="3349387"/>
            <a:ext cx="152400" cy="1558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esthealth.bmj.com/x/images/bh/en-gb/brain-stem_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3438"/>
            <a:ext cx="5029200" cy="601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B.  Cerebellum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89761" y="5555236"/>
            <a:ext cx="2762655" cy="844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68877" y="4648201"/>
            <a:ext cx="3200400" cy="907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52417" y="274638"/>
            <a:ext cx="2590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277" y="5810655"/>
            <a:ext cx="838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Posture, balance, coordination, movement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60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C.  Brain Stem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410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600" dirty="0" smtClean="0"/>
              <a:t>1. </a:t>
            </a:r>
            <a:r>
              <a:rPr lang="en-US" sz="4600" b="1" dirty="0"/>
              <a:t>mid brain</a:t>
            </a:r>
          </a:p>
          <a:p>
            <a:pPr marL="400050" lvl="1" indent="0">
              <a:buNone/>
            </a:pPr>
            <a:r>
              <a:rPr lang="en-US" sz="2600" dirty="0"/>
              <a:t>	</a:t>
            </a:r>
            <a:r>
              <a:rPr lang="en-US" sz="3800" dirty="0"/>
              <a:t>Above the pons</a:t>
            </a:r>
          </a:p>
          <a:p>
            <a:pPr marL="400050" lvl="1" indent="0">
              <a:buNone/>
            </a:pPr>
            <a:r>
              <a:rPr lang="en-US" sz="3800" dirty="0"/>
              <a:t>	Helps control eye </a:t>
            </a:r>
            <a:r>
              <a:rPr lang="en-US" sz="3800" dirty="0" smtClean="0"/>
              <a:t>movements</a:t>
            </a:r>
          </a:p>
          <a:p>
            <a:pPr marL="400050" lvl="1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4600" dirty="0"/>
              <a:t>2. </a:t>
            </a:r>
            <a:r>
              <a:rPr lang="en-US" sz="4600" b="1" dirty="0"/>
              <a:t>pons</a:t>
            </a:r>
          </a:p>
          <a:p>
            <a:pPr marL="457200" lvl="1" indent="0">
              <a:buNone/>
            </a:pPr>
            <a:r>
              <a:rPr lang="en-US" sz="2600" dirty="0"/>
              <a:t>	</a:t>
            </a:r>
            <a:r>
              <a:rPr lang="en-US" sz="3800" dirty="0"/>
              <a:t>Sends messages – plays a role in sleep</a:t>
            </a:r>
          </a:p>
          <a:p>
            <a:pPr marL="400050" lvl="1" indent="0">
              <a:buNone/>
            </a:pPr>
            <a:endParaRPr lang="en-US" sz="4600" dirty="0"/>
          </a:p>
          <a:p>
            <a:pPr marL="0" indent="0">
              <a:buNone/>
            </a:pPr>
            <a:r>
              <a:rPr lang="en-US" sz="4600" dirty="0"/>
              <a:t>3</a:t>
            </a:r>
            <a:r>
              <a:rPr lang="en-US" sz="4600" dirty="0" smtClean="0"/>
              <a:t>. </a:t>
            </a:r>
            <a:r>
              <a:rPr lang="en-US" sz="4600" b="1" dirty="0" smtClean="0"/>
              <a:t>medulla oblongata</a:t>
            </a:r>
          </a:p>
          <a:p>
            <a:pPr lvl="1" eaLnBrk="1" hangingPunct="1">
              <a:buFontTx/>
              <a:buNone/>
            </a:pPr>
            <a:r>
              <a:rPr lang="en-US" sz="2600" dirty="0" smtClean="0"/>
              <a:t>	</a:t>
            </a:r>
            <a:r>
              <a:rPr lang="en-US" sz="3800" dirty="0" smtClean="0"/>
              <a:t>breathing, heart beat, digestion, vomiting, swallowing</a:t>
            </a:r>
          </a:p>
          <a:p>
            <a:pPr lvl="1" eaLnBrk="1" hangingPunct="1">
              <a:buFontTx/>
              <a:buNone/>
            </a:pPr>
            <a:endParaRPr lang="en-US" sz="2600" dirty="0" smtClean="0"/>
          </a:p>
          <a:p>
            <a:pPr marL="457200" lvl="1" indent="0">
              <a:buNone/>
            </a:pPr>
            <a:endParaRPr lang="en-US" sz="2600" dirty="0" smtClean="0"/>
          </a:p>
          <a:p>
            <a:pPr marL="0" indent="0" eaLnBrk="1" hangingPunct="1">
              <a:buNone/>
            </a:pPr>
            <a:r>
              <a:rPr lang="en-US" sz="5100" dirty="0"/>
              <a:t>4</a:t>
            </a:r>
            <a:r>
              <a:rPr lang="en-US" sz="5100" dirty="0" smtClean="0"/>
              <a:t>. </a:t>
            </a:r>
            <a:r>
              <a:rPr lang="en-US" sz="5100" b="1" dirty="0" smtClean="0"/>
              <a:t>reticular formation</a:t>
            </a:r>
          </a:p>
          <a:p>
            <a:pPr marL="400050" lvl="1" indent="0">
              <a:buNone/>
            </a:pPr>
            <a:r>
              <a:rPr lang="en-US" sz="2600" dirty="0" smtClean="0"/>
              <a:t>	</a:t>
            </a:r>
            <a:r>
              <a:rPr lang="en-US" sz="3800" dirty="0" smtClean="0"/>
              <a:t>Deep within the brain stem</a:t>
            </a:r>
          </a:p>
          <a:p>
            <a:pPr marL="400050" lvl="1" indent="0">
              <a:buNone/>
            </a:pPr>
            <a:r>
              <a:rPr lang="en-US" sz="3800" dirty="0" smtClean="0"/>
              <a:t>	Awareness, attention, wakefulness</a:t>
            </a:r>
          </a:p>
          <a:p>
            <a:pPr marL="400050" lvl="1" indent="0">
              <a:buNone/>
            </a:pPr>
            <a:endParaRPr lang="en-US" sz="2600" dirty="0" smtClean="0"/>
          </a:p>
          <a:p>
            <a:pPr lvl="1"/>
            <a:endParaRPr lang="en-US" b="1" dirty="0">
              <a:solidFill>
                <a:srgbClr val="663300"/>
              </a:solidFill>
            </a:endParaRPr>
          </a:p>
          <a:p>
            <a:pPr lvl="1"/>
            <a:endParaRPr lang="en-US" b="1" dirty="0" smtClean="0">
              <a:solidFill>
                <a:srgbClr val="663300"/>
              </a:solidFill>
            </a:endParaRPr>
          </a:p>
          <a:p>
            <a:pPr lvl="1"/>
            <a:endParaRPr lang="en-US" b="1" dirty="0">
              <a:solidFill>
                <a:srgbClr val="663300"/>
              </a:solidFill>
            </a:endParaRPr>
          </a:p>
          <a:p>
            <a:pPr lvl="1"/>
            <a:endParaRPr lang="en-US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69" y="833350"/>
            <a:ext cx="5251218" cy="50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134565">
            <a:off x="194165" y="5031064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medulla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 rot="21191615">
            <a:off x="-78167" y="3421511"/>
            <a:ext cx="2017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m</a:t>
            </a:r>
            <a:r>
              <a:rPr lang="en-US" sz="3600" b="1" dirty="0" smtClean="0"/>
              <a:t>id brain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 rot="21173826">
            <a:off x="419945" y="4251565"/>
            <a:ext cx="1114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pons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 rot="21151316">
            <a:off x="344868" y="5801521"/>
            <a:ext cx="4130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r</a:t>
            </a:r>
            <a:r>
              <a:rPr lang="en-US" sz="3600" b="1" dirty="0" smtClean="0"/>
              <a:t>eticular  formation</a:t>
            </a:r>
            <a:endParaRPr lang="en-US" sz="3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863969" y="3336267"/>
            <a:ext cx="2936631" cy="40841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05048" y="3886200"/>
            <a:ext cx="3195552" cy="66002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74192" y="4419602"/>
            <a:ext cx="3131208" cy="83819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67200" y="5257800"/>
            <a:ext cx="1066800" cy="5343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49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D.  Limbic system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525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66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800" dirty="0" smtClean="0"/>
              <a:t>Regulates emotion and motivation</a:t>
            </a:r>
          </a:p>
          <a:p>
            <a:pPr marL="0" indent="0" eaLnBrk="1" hangingPunct="1">
              <a:buNone/>
            </a:pPr>
            <a:endParaRPr lang="en-US" sz="2800" dirty="0" smtClean="0"/>
          </a:p>
          <a:p>
            <a:pPr marL="457200" lvl="1" indent="0">
              <a:buNone/>
            </a:pPr>
            <a:r>
              <a:rPr lang="en-US" sz="3500" dirty="0"/>
              <a:t>1</a:t>
            </a:r>
            <a:r>
              <a:rPr lang="en-US" sz="3500" dirty="0" smtClean="0"/>
              <a:t>. </a:t>
            </a:r>
            <a:r>
              <a:rPr lang="en-US" sz="3500" b="1" dirty="0">
                <a:solidFill>
                  <a:srgbClr val="663300"/>
                </a:solidFill>
              </a:rPr>
              <a:t>Thalamus</a:t>
            </a:r>
            <a:r>
              <a:rPr lang="en-US" dirty="0"/>
              <a:t>	</a:t>
            </a:r>
          </a:p>
          <a:p>
            <a:pPr lvl="2"/>
            <a:r>
              <a:rPr lang="en-US" sz="2600" dirty="0"/>
              <a:t>Relay station for all info coming from the </a:t>
            </a:r>
            <a:r>
              <a:rPr lang="en-US" sz="2600" dirty="0" smtClean="0"/>
              <a:t>cortex</a:t>
            </a:r>
          </a:p>
          <a:p>
            <a:pPr marL="914400" lvl="2" indent="0">
              <a:buNone/>
            </a:pPr>
            <a:endParaRPr lang="en-US" sz="2800" dirty="0" smtClean="0"/>
          </a:p>
          <a:p>
            <a:pPr marL="457200" lvl="1" indent="0" eaLnBrk="1" hangingPunct="1">
              <a:buNone/>
            </a:pPr>
            <a:r>
              <a:rPr lang="en-US" sz="3500" dirty="0" smtClean="0"/>
              <a:t>2.  </a:t>
            </a:r>
            <a:r>
              <a:rPr lang="en-US" sz="3500" b="1" dirty="0" smtClean="0">
                <a:solidFill>
                  <a:srgbClr val="663300"/>
                </a:solidFill>
              </a:rPr>
              <a:t>Hypothalamus</a:t>
            </a:r>
          </a:p>
          <a:p>
            <a:pPr lvl="2" eaLnBrk="1" hangingPunct="1"/>
            <a:r>
              <a:rPr lang="en-US" sz="2600" dirty="0" smtClean="0"/>
              <a:t>Hunger, thirst, sex, body temperature</a:t>
            </a:r>
          </a:p>
          <a:p>
            <a:pPr marL="914400" lvl="2" indent="0" eaLnBrk="1" hangingPunct="1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3500" dirty="0"/>
              <a:t>3</a:t>
            </a:r>
            <a:r>
              <a:rPr lang="en-US" sz="3500" dirty="0" smtClean="0"/>
              <a:t>.  </a:t>
            </a:r>
            <a:r>
              <a:rPr lang="en-US" sz="3500" b="1" dirty="0">
                <a:solidFill>
                  <a:srgbClr val="663300"/>
                </a:solidFill>
              </a:rPr>
              <a:t>Hippocampus</a:t>
            </a:r>
          </a:p>
          <a:p>
            <a:pPr lvl="2"/>
            <a:r>
              <a:rPr lang="en-US" sz="2800" dirty="0"/>
              <a:t>Memory</a:t>
            </a:r>
          </a:p>
          <a:p>
            <a:pPr lvl="2" eaLnBrk="1" hangingPunct="1"/>
            <a:endParaRPr lang="en-US" sz="2000" dirty="0" smtClean="0"/>
          </a:p>
          <a:p>
            <a:pPr marL="457200" lvl="1" indent="0" eaLnBrk="1" hangingPunct="1">
              <a:buNone/>
            </a:pPr>
            <a:r>
              <a:rPr lang="en-US" sz="3500" dirty="0" smtClean="0"/>
              <a:t>4.  </a:t>
            </a:r>
            <a:r>
              <a:rPr lang="en-US" sz="3500" b="1" dirty="0" smtClean="0">
                <a:solidFill>
                  <a:srgbClr val="663300"/>
                </a:solidFill>
              </a:rPr>
              <a:t>Amygdala</a:t>
            </a:r>
          </a:p>
          <a:p>
            <a:pPr lvl="2" eaLnBrk="1" hangingPunct="1"/>
            <a:r>
              <a:rPr lang="en-US" sz="2800" dirty="0" smtClean="0"/>
              <a:t>Controls rage and violence</a:t>
            </a:r>
          </a:p>
          <a:p>
            <a:pPr marL="457200" lvl="1" indent="0" eaLnBrk="1" hangingPunct="1">
              <a:buNone/>
            </a:pPr>
            <a:r>
              <a:rPr lang="en-US" sz="2000" dirty="0" smtClean="0"/>
              <a:t>	</a:t>
            </a:r>
          </a:p>
          <a:p>
            <a:pPr lvl="2"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6866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2" y="0"/>
            <a:ext cx="7254688" cy="69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572335">
            <a:off x="2903515" y="1039805"/>
            <a:ext cx="1970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thalamus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1667606"/>
            <a:ext cx="487456" cy="1456593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733800" y="2667001"/>
            <a:ext cx="1981200" cy="1295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0" y="303938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dirty="0" smtClean="0">
                <a:solidFill>
                  <a:schemeClr val="bg1"/>
                </a:solidFill>
              </a:rPr>
              <a:t>imbic system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0572335">
            <a:off x="1389295" y="4759849"/>
            <a:ext cx="2925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hypothalamus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276600" y="3457842"/>
            <a:ext cx="1081928" cy="126655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6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1" grpId="1" animBg="1"/>
      <p:bldP spid="12" grpId="0"/>
      <p:bldP spid="12" grpId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hssrvfiles\MHSStaff$\peter.petrigno\My Documents\My Pictures\Brain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97412"/>
            <a:ext cx="6095999" cy="58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370" y="186396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erebrum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260780" y="399536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erebellum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4394106">
            <a:off x="4067905" y="532004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dirty="0" smtClean="0"/>
              <a:t>rain stem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3924248" y="3001099"/>
            <a:ext cx="1298380" cy="1216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6118" y="331686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</a:t>
            </a:r>
            <a:r>
              <a:rPr lang="en-US" sz="3200" dirty="0" smtClean="0"/>
              <a:t>imbic system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530303" y="6462326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agittal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83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amygdala-hippo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2484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cwx.prenhall.com/bookbind/pubbooks/morris5/medialib/images/F02_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46" y="30892"/>
            <a:ext cx="7162800" cy="71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castle.eiu.edu/stowell/brain3d/diencephal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418813"/>
            <a:ext cx="1970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thalamus</a:t>
            </a:r>
            <a:endParaRPr lang="en-US" sz="36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80372" y="1778250"/>
            <a:ext cx="2291628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2738" y="2060625"/>
            <a:ext cx="2925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hypothalamus</a:t>
            </a:r>
            <a:endParaRPr lang="en-US" sz="36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54081" y="2363845"/>
            <a:ext cx="2294219" cy="3989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0323" y="2684079"/>
            <a:ext cx="2998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pituitary gland</a:t>
            </a:r>
            <a:endParaRPr lang="en-US" sz="36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54081" y="2962904"/>
            <a:ext cx="2294219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15196" y="2363845"/>
            <a:ext cx="2028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midbrain</a:t>
            </a:r>
            <a:endParaRPr lang="en-US" sz="36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48399" y="2730402"/>
            <a:ext cx="1001377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650357" y="3220134"/>
            <a:ext cx="1158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pons</a:t>
            </a:r>
            <a:endParaRPr lang="en-US" sz="36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400799" y="3543300"/>
            <a:ext cx="1249558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749087" y="4437965"/>
            <a:ext cx="2307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m</a:t>
            </a:r>
            <a:r>
              <a:rPr lang="en-US" sz="3600" b="1" dirty="0" smtClean="0"/>
              <a:t>edulla oblongata</a:t>
            </a:r>
            <a:endParaRPr lang="en-US" sz="36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979649" y="4809584"/>
            <a:ext cx="769438" cy="1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  <p:bldP spid="16" grpId="0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castle.eiu.edu/stowell/brain3d/subcortic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58769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418813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c</a:t>
            </a:r>
            <a:r>
              <a:rPr lang="en-US" sz="3600" b="1" dirty="0" smtClean="0"/>
              <a:t>orpus callosum</a:t>
            </a:r>
            <a:endParaRPr lang="en-US" sz="36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42434" y="1741978"/>
            <a:ext cx="2291628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16877" y="2065144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hippocampus</a:t>
            </a:r>
            <a:endParaRPr lang="en-US" sz="36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02818" y="2388309"/>
            <a:ext cx="1585430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4462" y="2714919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amygdala</a:t>
            </a:r>
            <a:endParaRPr lang="en-US" sz="36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40464" y="3034640"/>
            <a:ext cx="2131536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How Psychologists Study the Brain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Electroencephalograph (EEG)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Used to record electrical activity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Stimulation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Electrodes used to fire off neurons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Lesions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Cutting or destroying parts of the brain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Images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CAT, PET, MRI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Accidents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Most famous – Phineas Gage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smtClean="0"/>
          </a:p>
          <a:p>
            <a:pPr lvl="1" eaLnBrk="1" hangingPunct="1">
              <a:lnSpc>
                <a:spcPct val="80000"/>
              </a:lnSpc>
            </a:pPr>
            <a:endParaRPr lang="en-US" altLang="en-US" sz="1800" smtClean="0"/>
          </a:p>
          <a:p>
            <a:pPr lvl="1" eaLnBrk="1" hangingPunct="1">
              <a:lnSpc>
                <a:spcPct val="80000"/>
              </a:lnSpc>
            </a:pPr>
            <a:endParaRPr lang="en-US" altLang="en-US" sz="1800" smtClean="0"/>
          </a:p>
          <a:p>
            <a:pPr lvl="1" eaLnBrk="1" hangingPunct="1">
              <a:lnSpc>
                <a:spcPct val="80000"/>
              </a:lnSpc>
            </a:pPr>
            <a:endParaRPr lang="en-US" altLang="en-US" sz="1800" smtClean="0"/>
          </a:p>
        </p:txBody>
      </p:sp>
    </p:spTree>
    <p:extLst>
      <p:ext uri="{BB962C8B-B14F-4D97-AF65-F5344CB8AC3E}">
        <p14:creationId xmlns:p14="http://schemas.microsoft.com/office/powerpoint/2010/main" val="3441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hild wired for EEG to test brain fun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540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chemeClr val="bg1"/>
                </a:solidFill>
              </a:rPr>
              <a:t>EEG</a:t>
            </a:r>
          </a:p>
        </p:txBody>
      </p:sp>
    </p:spTree>
    <p:extLst>
      <p:ext uri="{BB962C8B-B14F-4D97-AF65-F5344CB8AC3E}">
        <p14:creationId xmlns:p14="http://schemas.microsoft.com/office/powerpoint/2010/main" val="40538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4"/>
          <p:cNvGraphicFramePr>
            <a:graphicFrameLocks noChangeAspect="1"/>
          </p:cNvGraphicFramePr>
          <p:nvPr/>
        </p:nvGraphicFramePr>
        <p:xfrm>
          <a:off x="2743200" y="1524000"/>
          <a:ext cx="5867400" cy="397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Photo Editor Photo" r:id="rId4" imgW="4315427" imgH="2924583" progId="MSPhotoEd.3">
                  <p:embed/>
                </p:oleObj>
              </mc:Choice>
              <mc:Fallback>
                <p:oleObj name="Photo Editor Photo" r:id="rId4" imgW="4315427" imgH="292458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5867400" cy="397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7528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4" name="Object 7"/>
          <p:cNvGraphicFramePr>
            <a:graphicFrameLocks noChangeAspect="1"/>
          </p:cNvGraphicFramePr>
          <p:nvPr/>
        </p:nvGraphicFramePr>
        <p:xfrm>
          <a:off x="685800" y="685800"/>
          <a:ext cx="2255838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Photo Editor Photo" r:id="rId7" imgW="2924583" imgH="7609524" progId="MSPhotoEd.3">
                  <p:embed/>
                </p:oleObj>
              </mc:Choice>
              <mc:Fallback>
                <p:oleObj name="Photo Editor Photo" r:id="rId7" imgW="2924583" imgH="76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85800"/>
                        <a:ext cx="2255838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Neurons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Long, thin cells along which messages travel from the brain</a:t>
            </a:r>
          </a:p>
          <a:p>
            <a:endParaRPr lang="en-US" altLang="en-US" smtClean="0"/>
          </a:p>
          <a:p>
            <a:r>
              <a:rPr lang="en-US" altLang="en-US" smtClean="0"/>
              <a:t>Impulse sent by chemicals called </a:t>
            </a:r>
          </a:p>
          <a:p>
            <a:pPr lvl="1"/>
            <a:r>
              <a:rPr lang="en-US" altLang="en-US" sz="4000" i="1" smtClean="0"/>
              <a:t>Neurotransmitters</a:t>
            </a:r>
          </a:p>
          <a:p>
            <a:endParaRPr lang="en-US" altLang="en-US" sz="4000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94565" name="expl218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xplosion-0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7315200" y="5715000"/>
            <a:ext cx="1447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7602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83" fill="hold"/>
                                        <p:tgtEl>
                                          <p:spTgt spid="194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6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Many different neurotransmitters:</a:t>
            </a: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Norepinephine – Memory and learning</a:t>
            </a:r>
          </a:p>
          <a:p>
            <a:r>
              <a:rPr lang="en-US" altLang="en-US" smtClean="0"/>
              <a:t>Endorphin – inhibits pain</a:t>
            </a:r>
          </a:p>
          <a:p>
            <a:r>
              <a:rPr lang="en-US" altLang="en-US" smtClean="0"/>
              <a:t>Epinephrine – (adrenaline) </a:t>
            </a:r>
          </a:p>
          <a:p>
            <a:pPr lvl="1"/>
            <a:r>
              <a:rPr lang="en-US" altLang="en-US" smtClean="0"/>
              <a:t>Mental attention, focus, arousal</a:t>
            </a:r>
          </a:p>
          <a:p>
            <a:r>
              <a:rPr lang="en-US" altLang="en-US" smtClean="0"/>
              <a:t>Dopamine – motivation, interest, drive</a:t>
            </a:r>
          </a:p>
          <a:p>
            <a:r>
              <a:rPr lang="en-US" altLang="en-US" smtClean="0"/>
              <a:t>Serotonin – feelings of happiness</a:t>
            </a:r>
          </a:p>
          <a:p>
            <a:r>
              <a:rPr lang="en-US" altLang="en-US" smtClean="0"/>
              <a:t>Histamine – sleep/wake cycle; emotions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15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6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6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50863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59" name="Object 5"/>
          <p:cNvGraphicFramePr>
            <a:graphicFrameLocks noChangeAspect="1"/>
          </p:cNvGraphicFramePr>
          <p:nvPr/>
        </p:nvGraphicFramePr>
        <p:xfrm>
          <a:off x="3733800" y="228600"/>
          <a:ext cx="14192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Photo Editor Photo" r:id="rId6" imgW="1419048" imgH="838095" progId="MSPhotoEd.3">
                  <p:embed/>
                </p:oleObj>
              </mc:Choice>
              <mc:Fallback>
                <p:oleObj name="Photo Editor Photo" r:id="rId6" imgW="1419048" imgH="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8600"/>
                        <a:ext cx="14192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410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6096000" y="1905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Axon terminals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5146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Axon terminals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1676400" y="15240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Axon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7162800" y="48768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Axon</a:t>
            </a: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2133600" y="4191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Dendrites</a:t>
            </a: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4724400" y="3429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Dendrites</a:t>
            </a:r>
          </a:p>
        </p:txBody>
      </p:sp>
      <p:sp>
        <p:nvSpPr>
          <p:cNvPr id="70667" name="Line 13"/>
          <p:cNvSpPr>
            <a:spLocks noChangeShapeType="1"/>
          </p:cNvSpPr>
          <p:nvPr/>
        </p:nvSpPr>
        <p:spPr bwMode="auto">
          <a:xfrm>
            <a:off x="2057400" y="19050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8" name="Line 14"/>
          <p:cNvSpPr>
            <a:spLocks noChangeShapeType="1"/>
          </p:cNvSpPr>
          <p:nvPr/>
        </p:nvSpPr>
        <p:spPr bwMode="auto">
          <a:xfrm flipH="1">
            <a:off x="5562600" y="205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9" name="Line 15"/>
          <p:cNvSpPr>
            <a:spLocks noChangeShapeType="1"/>
          </p:cNvSpPr>
          <p:nvPr/>
        </p:nvSpPr>
        <p:spPr bwMode="auto">
          <a:xfrm flipH="1" flipV="1">
            <a:off x="1828800" y="4267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0" name="Line 18"/>
          <p:cNvSpPr>
            <a:spLocks noChangeShapeType="1"/>
          </p:cNvSpPr>
          <p:nvPr/>
        </p:nvSpPr>
        <p:spPr bwMode="auto">
          <a:xfrm>
            <a:off x="41910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1" name="Line 19"/>
          <p:cNvSpPr>
            <a:spLocks noChangeShapeType="1"/>
          </p:cNvSpPr>
          <p:nvPr/>
        </p:nvSpPr>
        <p:spPr bwMode="auto">
          <a:xfrm>
            <a:off x="5867400" y="3581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Line 20"/>
          <p:cNvSpPr>
            <a:spLocks noChangeShapeType="1"/>
          </p:cNvSpPr>
          <p:nvPr/>
        </p:nvSpPr>
        <p:spPr bwMode="auto">
          <a:xfrm>
            <a:off x="7772400" y="5181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5" name="Text Box 21"/>
          <p:cNvSpPr txBox="1">
            <a:spLocks noChangeArrowheads="1"/>
          </p:cNvSpPr>
          <p:nvPr/>
        </p:nvSpPr>
        <p:spPr bwMode="auto">
          <a:xfrm>
            <a:off x="304800" y="25908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Cell  body</a:t>
            </a:r>
          </a:p>
        </p:txBody>
      </p:sp>
      <p:sp>
        <p:nvSpPr>
          <p:cNvPr id="70674" name="Line 22"/>
          <p:cNvSpPr>
            <a:spLocks noChangeShapeType="1"/>
          </p:cNvSpPr>
          <p:nvPr/>
        </p:nvSpPr>
        <p:spPr bwMode="auto">
          <a:xfrm>
            <a:off x="838200" y="30480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7" name="Text Box 23"/>
          <p:cNvSpPr txBox="1">
            <a:spLocks noChangeArrowheads="1"/>
          </p:cNvSpPr>
          <p:nvPr/>
        </p:nvSpPr>
        <p:spPr bwMode="auto">
          <a:xfrm>
            <a:off x="381000" y="46482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nucleus</a:t>
            </a:r>
          </a:p>
        </p:txBody>
      </p:sp>
      <p:sp>
        <p:nvSpPr>
          <p:cNvPr id="70676" name="Line 24"/>
          <p:cNvSpPr>
            <a:spLocks noChangeShapeType="1"/>
          </p:cNvSpPr>
          <p:nvPr/>
        </p:nvSpPr>
        <p:spPr bwMode="auto">
          <a:xfrm flipV="1">
            <a:off x="1066800" y="38100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Beethoven Rock! Fur Elise (Beethoven Rock _ Metal Electric Guitar) by Joe Thurber - YouTube(2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3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3911" grpId="0"/>
      <p:bldP spid="123912" grpId="0"/>
      <p:bldP spid="123913" grpId="0"/>
      <p:bldP spid="123914" grpId="0"/>
      <p:bldP spid="123915" grpId="0"/>
      <p:bldP spid="123916" grpId="0"/>
      <p:bldP spid="123925" grpId="0"/>
      <p:bldP spid="1239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4"/>
          <p:cNvGraphicFramePr>
            <a:graphicFrameLocks noChangeAspect="1"/>
          </p:cNvGraphicFramePr>
          <p:nvPr/>
        </p:nvGraphicFramePr>
        <p:xfrm>
          <a:off x="787400" y="1600200"/>
          <a:ext cx="7570788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Photo Editor Photo" r:id="rId4" imgW="7571429" imgH="3657143" progId="MSPhotoEd.3">
                  <p:embed/>
                </p:oleObj>
              </mc:Choice>
              <mc:Fallback>
                <p:oleObj name="Photo Editor Photo" r:id="rId4" imgW="7571429" imgH="36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1600200"/>
                        <a:ext cx="7570788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7" name="Object 5"/>
          <p:cNvGraphicFramePr>
            <a:graphicFrameLocks noChangeAspect="1"/>
          </p:cNvGraphicFramePr>
          <p:nvPr/>
        </p:nvGraphicFramePr>
        <p:xfrm>
          <a:off x="3733800" y="228600"/>
          <a:ext cx="14192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Photo Editor Photo" r:id="rId6" imgW="1419048" imgH="838095" progId="MSPhotoEd.3">
                  <p:embed/>
                </p:oleObj>
              </mc:Choice>
              <mc:Fallback>
                <p:oleObj name="Photo Editor Photo" r:id="rId6" imgW="1419048" imgH="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8600"/>
                        <a:ext cx="14192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981200" y="1828800"/>
            <a:ext cx="838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3429000"/>
            <a:ext cx="1143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2743200"/>
            <a:ext cx="1981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8475" y="1331913"/>
            <a:ext cx="163512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05100" y="4038600"/>
            <a:ext cx="12573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9550" y="4800600"/>
            <a:ext cx="121285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57200"/>
            <a:ext cx="7924800" cy="5791200"/>
          </a:xfrm>
        </p:spPr>
        <p:txBody>
          <a:bodyPr>
            <a:normAutofit/>
          </a:bodyPr>
          <a:lstStyle/>
          <a:p>
            <a:pPr marL="742950" indent="-742950" eaLnBrk="1" hangingPunct="1">
              <a:buAutoNum type="alphaUcPeriod"/>
            </a:pPr>
            <a:r>
              <a:rPr lang="en-US" sz="4400" b="1" dirty="0" smtClean="0">
                <a:solidFill>
                  <a:srgbClr val="663300"/>
                </a:solidFill>
              </a:rPr>
              <a:t>Cerebrum</a:t>
            </a:r>
          </a:p>
          <a:p>
            <a:pPr marL="400050" lvl="1" indent="0">
              <a:buNone/>
            </a:pPr>
            <a:r>
              <a:rPr lang="en-US" sz="4000" b="1" dirty="0">
                <a:solidFill>
                  <a:srgbClr val="663300"/>
                </a:solidFill>
              </a:rPr>
              <a:t>	</a:t>
            </a:r>
            <a:r>
              <a:rPr lang="en-US" sz="4000" b="1" dirty="0" smtClean="0">
                <a:solidFill>
                  <a:srgbClr val="663300"/>
                </a:solidFill>
              </a:rPr>
              <a:t>1.  cerebral cortex</a:t>
            </a:r>
          </a:p>
          <a:p>
            <a:pPr marL="400050" lvl="1" indent="0">
              <a:buNone/>
            </a:pPr>
            <a:endParaRPr lang="en-US" sz="4000" b="1" dirty="0" smtClean="0">
              <a:solidFill>
                <a:srgbClr val="663300"/>
              </a:solidFill>
            </a:endParaRPr>
          </a:p>
          <a:p>
            <a:pPr marL="400050" lvl="1" indent="0">
              <a:buNone/>
            </a:pPr>
            <a:r>
              <a:rPr lang="en-US" sz="4000" b="1" dirty="0">
                <a:solidFill>
                  <a:srgbClr val="663300"/>
                </a:solidFill>
              </a:rPr>
              <a:t>	</a:t>
            </a:r>
            <a:r>
              <a:rPr lang="en-US" sz="4000" b="1" dirty="0" smtClean="0">
                <a:solidFill>
                  <a:srgbClr val="663300"/>
                </a:solidFill>
              </a:rPr>
              <a:t>2.  right and left hemispheres</a:t>
            </a:r>
          </a:p>
          <a:p>
            <a:pPr marL="400050" lvl="1" indent="0">
              <a:buNone/>
            </a:pPr>
            <a:endParaRPr lang="en-US" sz="4000" b="1" dirty="0" smtClean="0">
              <a:solidFill>
                <a:srgbClr val="663300"/>
              </a:solidFill>
            </a:endParaRPr>
          </a:p>
          <a:p>
            <a:pPr marL="400050" lvl="1" indent="0">
              <a:buNone/>
            </a:pPr>
            <a:r>
              <a:rPr lang="en-US" sz="4000" b="1" dirty="0">
                <a:solidFill>
                  <a:srgbClr val="663300"/>
                </a:solidFill>
              </a:rPr>
              <a:t>	</a:t>
            </a:r>
            <a:r>
              <a:rPr lang="en-US" sz="4000" b="1" dirty="0" smtClean="0">
                <a:solidFill>
                  <a:srgbClr val="663300"/>
                </a:solidFill>
              </a:rPr>
              <a:t>3.  lobes</a:t>
            </a:r>
          </a:p>
          <a:p>
            <a:pPr eaLnBrk="1" hangingPunct="1"/>
            <a:endParaRPr lang="en-US" b="1" dirty="0">
              <a:solidFill>
                <a:srgbClr val="663300"/>
              </a:solidFill>
            </a:endParaRPr>
          </a:p>
          <a:p>
            <a:pPr eaLnBrk="1" hangingPunct="1"/>
            <a:endParaRPr lang="en-US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905000"/>
            <a:ext cx="14922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692400"/>
            <a:ext cx="15176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7909">
            <a:off x="4833938" y="1430338"/>
            <a:ext cx="2051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43000" y="20574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Dendrites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760663" y="2867025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Cell  body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35475" y="2719388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Axon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41950" y="2860675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Terminals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129463" y="294005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Synapse</a:t>
            </a:r>
          </a:p>
        </p:txBody>
      </p:sp>
      <p:sp>
        <p:nvSpPr>
          <p:cNvPr id="11" name="Oval 10"/>
          <p:cNvSpPr/>
          <p:nvPr/>
        </p:nvSpPr>
        <p:spPr>
          <a:xfrm>
            <a:off x="882650" y="2236788"/>
            <a:ext cx="381000" cy="37465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289300"/>
            <a:ext cx="13906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3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 0.00162 0.00747 0.00278 0.01042 0.00625 C 0.01233 0.00857 0.01389 0.01181 0.01615 0.01389 C 0.01806 0.01551 0.01962 0.01806 0.02188 0.01898 L 0.02761 0.02153 C 0.02847 0.02269 0.02917 0.02431 0.03038 0.02523 C 0.03177 0.02639 0.03611 0.02824 0.03802 0.02917 C 0.04479 0.03588 0.03854 0.03079 0.04844 0.03403 C 0.05018 0.03473 0.05156 0.03611 0.0533 0.03658 C 0.05486 0.03727 0.05643 0.0375 0.05799 0.03797 C 0.06736 0.04098 0.05087 0.03704 0.06649 0.04051 C 0.06754 0.04144 0.0684 0.04236 0.06945 0.04306 C 0.07066 0.04375 0.07188 0.04398 0.07327 0.04422 C 0.07761 0.04537 0.08212 0.04607 0.08663 0.04676 C 0.08889 0.04792 0.0908 0.04885 0.09323 0.04931 C 0.09584 0.05 0.09827 0.05023 0.10087 0.0507 C 0.10799 0.05695 0.09792 0.04885 0.1132 0.0544 C 0.11719 0.05579 0.12049 0.06019 0.12465 0.06088 C 0.13507 0.0625 0.12969 0.06158 0.1408 0.06343 C 0.14271 0.06412 0.14462 0.06528 0.14653 0.06574 C 0.14844 0.06644 0.15035 0.06667 0.15226 0.06713 C 0.16354 0.07014 0.14584 0.06644 0.16268 0.06968 C 0.16372 0.07014 0.16459 0.07084 0.16563 0.07084 C 0.1875 0.07084 0.20938 0.07037 0.23125 0.06968 C 0.23351 0.06968 0.23577 0.06852 0.23802 0.06829 L 0.31511 0.06574 L 0.33316 0.06343 C 0.33542 0.06297 0.33768 0.0625 0.33993 0.06204 L 0.34757 0.06088 L 0.45608 0.06204 C 0.46146 0.06227 0.45834 0.06366 0.46268 0.06574 C 0.46424 0.06667 0.46597 0.06667 0.46754 0.06713 C 0.46997 0.06783 0.47257 0.06875 0.47518 0.06968 C 0.47639 0.07014 0.47761 0.07061 0.47899 0.07084 C 0.49584 0.07547 0.46997 0.06852 0.48941 0.07338 C 0.49254 0.07431 0.49566 0.07547 0.49896 0.07593 C 0.50243 0.07662 0.5059 0.07686 0.50938 0.07732 C 0.51163 0.07755 0.51389 0.07801 0.51615 0.07848 C 0.52604 0.0838 0.51823 0.08056 0.53698 0.08241 C 0.56545 0.08519 0.53472 0.08218 0.55122 0.08496 C 0.55486 0.08542 0.55834 0.08565 0.56181 0.08611 C 0.56337 0.08658 0.56493 0.08704 0.56649 0.0875 C 0.5691 0.08797 0.5717 0.08797 0.57413 0.08866 C 0.57674 0.08936 0.57917 0.09098 0.58177 0.09121 C 0.58941 0.09213 0.59705 0.09213 0.60469 0.0926 C 0.62813 0.09885 0.60347 0.0926 0.66563 0.0963 C 0.66788 0.09653 0.66997 0.09723 0.67222 0.09746 L 0.68941 0.1 C 0.69132 0.10047 0.69323 0.10116 0.69514 0.10139 C 0.69948 0.10162 0.70399 0.10139 0.70851 0.10139 L 0.72084 0.10139 L 0.74566 0.10139 L 0.74566 0.10139 L 0.74566 0.10139 " pathEditMode="relative" ptsTypes="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3505200" y="1143000"/>
          <a:ext cx="247332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Photo Editor Photo" r:id="rId4" imgW="6219048" imgH="13419048" progId="MSPhotoEd.3">
                  <p:embed/>
                </p:oleObj>
              </mc:Choice>
              <mc:Fallback>
                <p:oleObj name="Photo Editor Photo" r:id="rId4" imgW="6219048" imgH="134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143000"/>
                        <a:ext cx="247332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4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smtClean="0"/>
              <a:t>Sends chemical messages called hormones.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smtClean="0"/>
              <a:t>Hormones are produced in the endocrine glands.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smtClean="0"/>
              <a:t>Distributed by the blood and body fluids.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smtClean="0"/>
              <a:t>Hormones have various effects on behavior.	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smtClean="0"/>
              <a:t>Growth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smtClean="0"/>
              <a:t>Metabolic processes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smtClean="0"/>
              <a:t>Sex differences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smtClean="0"/>
              <a:t>Moods and drives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  <p:pic>
        <p:nvPicPr>
          <p:cNvPr id="1105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62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2.estrellamountain.edu/faculty/farabee/biobk/endocrorg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666038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2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What’s on the test?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The Brain</a:t>
            </a:r>
          </a:p>
          <a:p>
            <a:pPr lvl="1"/>
            <a:r>
              <a:rPr lang="en-US" altLang="en-US" smtClean="0"/>
              <a:t>Parts and functions</a:t>
            </a:r>
          </a:p>
          <a:p>
            <a:r>
              <a:rPr lang="en-US" altLang="en-US" smtClean="0"/>
              <a:t>The Nervous System</a:t>
            </a:r>
          </a:p>
          <a:p>
            <a:pPr lvl="1"/>
            <a:r>
              <a:rPr lang="en-US" altLang="en-US" smtClean="0"/>
              <a:t>Neurotransmitters (Brain chemicals)</a:t>
            </a:r>
          </a:p>
          <a:p>
            <a:pPr lvl="2"/>
            <a:r>
              <a:rPr lang="en-US" altLang="en-US" smtClean="0"/>
              <a:t>Travel along neurons </a:t>
            </a:r>
          </a:p>
          <a:p>
            <a:r>
              <a:rPr lang="en-US" altLang="en-US" smtClean="0"/>
              <a:t>The Endocrine System</a:t>
            </a:r>
          </a:p>
          <a:p>
            <a:pPr lvl="1"/>
            <a:r>
              <a:rPr lang="en-US" altLang="en-US" smtClean="0"/>
              <a:t>Hormones (Produced in glands)</a:t>
            </a:r>
          </a:p>
          <a:p>
            <a:pPr lvl="2"/>
            <a:r>
              <a:rPr lang="en-US" altLang="en-US" smtClean="0"/>
              <a:t>Travel through the blood</a:t>
            </a:r>
          </a:p>
          <a:p>
            <a:pPr lvl="2"/>
            <a:endParaRPr lang="en-US" altLang="en-US" smtClean="0"/>
          </a:p>
          <a:p>
            <a:pPr lvl="2">
              <a:buFontTx/>
              <a:buNone/>
            </a:pPr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61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1. Cerebral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a.  Forms the outmost part of the forebrain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b.  Surface is made-up of many ridges and grooves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c.  Plays a role in:</a:t>
            </a:r>
          </a:p>
          <a:p>
            <a:pPr marL="0" indent="0">
              <a:buNone/>
            </a:pPr>
            <a:r>
              <a:rPr lang="en-US" dirty="0"/>
              <a:t>	L</a:t>
            </a:r>
            <a:r>
              <a:rPr lang="en-US" dirty="0" smtClean="0"/>
              <a:t>earning, storing complex information</a:t>
            </a:r>
          </a:p>
          <a:p>
            <a:pPr marL="0" indent="0">
              <a:buNone/>
            </a:pPr>
            <a:r>
              <a:rPr lang="en-US" dirty="0"/>
              <a:t>	A</a:t>
            </a:r>
            <a:r>
              <a:rPr lang="en-US" dirty="0" smtClean="0"/>
              <a:t>bility to see, read, and understand</a:t>
            </a:r>
            <a:endParaRPr lang="en-US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flipH="1">
            <a:off x="4495800" y="3349387"/>
            <a:ext cx="152400" cy="1558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0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besthealth.bmj.com/x/images/bh/en-gb/brain-stem_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886"/>
            <a:ext cx="5105400" cy="61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Rf3-1_v_cMV4CqJjHW4-vYQ8KOWHYSMswx1kSXUQBWPxpVNVS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95" y="1447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697027"/>
              </p:ext>
            </p:extLst>
          </p:nvPr>
        </p:nvGraphicFramePr>
        <p:xfrm>
          <a:off x="990600" y="304800"/>
          <a:ext cx="7391400" cy="61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1" name="Bitmap Image" r:id="rId4" imgW="6409524" imgH="5342857" progId="Paint.Picture">
                  <p:embed/>
                </p:oleObj>
              </mc:Choice>
              <mc:Fallback>
                <p:oleObj name="Bitmap Image" r:id="rId4" imgW="6409524" imgH="5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7391400" cy="616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990600" y="31242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7086600" y="30480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28600" y="685800"/>
            <a:ext cx="4038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u="sng" dirty="0"/>
              <a:t>Left</a:t>
            </a:r>
          </a:p>
          <a:p>
            <a:pPr marL="342900" indent="-342900" algn="ctr">
              <a:spcBef>
                <a:spcPct val="20000"/>
              </a:spcBef>
            </a:pPr>
            <a:endParaRPr lang="en-US" sz="2800" u="sng" dirty="0"/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Language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Speaking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Reading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Writing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Math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Logical thinking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Analytical thinking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6858000" y="685800"/>
            <a:ext cx="4038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u="sng" dirty="0"/>
              <a:t>Right</a:t>
            </a:r>
          </a:p>
          <a:p>
            <a:pPr marL="342900" indent="-342900" algn="ctr">
              <a:spcBef>
                <a:spcPct val="20000"/>
              </a:spcBef>
            </a:pPr>
            <a:endParaRPr lang="en-US" sz="2800" dirty="0"/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Spatial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Holistic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Visual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Perceptual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Music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Art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Creativity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011238"/>
            <a:ext cx="103187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9999" y="648866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oronal view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66800" y="28575"/>
            <a:ext cx="82296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 dirty="0" smtClean="0"/>
              <a:t>2. Left </a:t>
            </a:r>
            <a:r>
              <a:rPr lang="en-US" sz="4400" dirty="0"/>
              <a:t>and Right Hemisphere</a:t>
            </a:r>
          </a:p>
        </p:txBody>
      </p:sp>
    </p:spTree>
    <p:extLst>
      <p:ext uri="{BB962C8B-B14F-4D97-AF65-F5344CB8AC3E}">
        <p14:creationId xmlns:p14="http://schemas.microsoft.com/office/powerpoint/2010/main" val="21633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9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9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9"/>
          <p:cNvSpPr>
            <a:spLocks noChangeArrowheads="1"/>
          </p:cNvSpPr>
          <p:nvPr/>
        </p:nvSpPr>
        <p:spPr bwMode="auto">
          <a:xfrm>
            <a:off x="3411416" y="1828800"/>
            <a:ext cx="2514600" cy="1371600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/>
              <a:t>c</a:t>
            </a:r>
            <a:r>
              <a:rPr lang="en-US" sz="2800" dirty="0" smtClean="0"/>
              <a:t>orpus </a:t>
            </a:r>
            <a:r>
              <a:rPr lang="en-US" sz="2800" dirty="0"/>
              <a:t>callosum</a:t>
            </a:r>
          </a:p>
        </p:txBody>
      </p:sp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66700"/>
            <a:ext cx="210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7" y="291414"/>
            <a:ext cx="223336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Corpus Callosum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19999" y="6476311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oronal 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-40038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Bundle of nerve fibers which sends messages to both hemispheres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0" y="468511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Bundle of nerve fibers which sends messages to both hemispheres</a:t>
            </a:r>
          </a:p>
        </p:txBody>
      </p:sp>
    </p:spTree>
    <p:extLst>
      <p:ext uri="{BB962C8B-B14F-4D97-AF65-F5344CB8AC3E}">
        <p14:creationId xmlns:p14="http://schemas.microsoft.com/office/powerpoint/2010/main" val="7408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3606E-6 L 0.1434 0.005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2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1268 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t1.gstatic.com/images?q=tbn:ANd9GcQh0PsJCHrDMi1I6UxuCsM6tyVx8R4j1JM8jIaynehH6JgXTvjsPBsqk5Uvu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3" y="990600"/>
            <a:ext cx="672686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2723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Corpus Callosum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5195902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/>
              <a:t>Bundle of nerve </a:t>
            </a:r>
            <a:r>
              <a:rPr lang="en-US" sz="3600" dirty="0" smtClean="0"/>
              <a:t>fibers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Sends </a:t>
            </a:r>
            <a:r>
              <a:rPr lang="en-US" sz="3600" dirty="0"/>
              <a:t>messages to both hemispheres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1692" y="6487297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axial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489</Words>
  <Application>Microsoft Office PowerPoint</Application>
  <PresentationFormat>On-screen Show (4:3)</PresentationFormat>
  <Paragraphs>262</Paragraphs>
  <Slides>44</Slides>
  <Notes>21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Office Theme</vt:lpstr>
      <vt:lpstr>Bitmap Image</vt:lpstr>
      <vt:lpstr>Photo Editor Photo</vt:lpstr>
      <vt:lpstr>Microsoft Photo Editor 3.0 Photo</vt:lpstr>
      <vt:lpstr>PowerPoint Presentation</vt:lpstr>
      <vt:lpstr> Three Main Parts and the Limbic System</vt:lpstr>
      <vt:lpstr>PowerPoint Presentation</vt:lpstr>
      <vt:lpstr>PowerPoint Presentation</vt:lpstr>
      <vt:lpstr>1. Cerebral cortex</vt:lpstr>
      <vt:lpstr>PowerPoint Presentation</vt:lpstr>
      <vt:lpstr>PowerPoint Presentation</vt:lpstr>
      <vt:lpstr>Corpus Callosum</vt:lpstr>
      <vt:lpstr>PowerPoint Presentation</vt:lpstr>
      <vt:lpstr>Roger Sperry 1913-1994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 Lobes of the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Three Main Parts and the Limbic System</vt:lpstr>
      <vt:lpstr>PowerPoint Presentation</vt:lpstr>
      <vt:lpstr>C.  Brain Stem</vt:lpstr>
      <vt:lpstr>PowerPoint Presentation</vt:lpstr>
      <vt:lpstr>D.  Limbic system</vt:lpstr>
      <vt:lpstr>PowerPoint Presentation</vt:lpstr>
      <vt:lpstr>PowerPoint Presentation</vt:lpstr>
      <vt:lpstr>PowerPoint Presentation</vt:lpstr>
      <vt:lpstr>PowerPoint Presentation</vt:lpstr>
      <vt:lpstr>How Psychologists Study the Brain</vt:lpstr>
      <vt:lpstr>EEG</vt:lpstr>
      <vt:lpstr>PowerPoint Presentation</vt:lpstr>
      <vt:lpstr>Neurons</vt:lpstr>
      <vt:lpstr>Many different neurotransmitters: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the test?</vt:lpstr>
    </vt:vector>
  </TitlesOfParts>
  <Company>Merrimack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Main Parts</dc:title>
  <dc:creator>Petrigno, Peter F (MHS)</dc:creator>
  <cp:lastModifiedBy>Petrigno, Peter F (MHS)</cp:lastModifiedBy>
  <cp:revision>133</cp:revision>
  <dcterms:created xsi:type="dcterms:W3CDTF">2012-11-08T13:32:53Z</dcterms:created>
  <dcterms:modified xsi:type="dcterms:W3CDTF">2016-05-10T15:42:45Z</dcterms:modified>
</cp:coreProperties>
</file>