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ti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activeX/activeX1.xml" ContentType="application/vnd.ms-office.activeX+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ctiveX/activeX2.xml" ContentType="application/vnd.ms-office.activeX+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activeX/activeX3.xml" ContentType="application/vnd.ms-office.activeX+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6286" r:id="rId1"/>
  </p:sldMasterIdLst>
  <p:notesMasterIdLst>
    <p:notesMasterId r:id="rId31"/>
  </p:notesMasterIdLst>
  <p:handoutMasterIdLst>
    <p:handoutMasterId r:id="rId32"/>
  </p:handoutMasterIdLst>
  <p:sldIdLst>
    <p:sldId id="328" r:id="rId2"/>
    <p:sldId id="257" r:id="rId3"/>
    <p:sldId id="258" r:id="rId4"/>
    <p:sldId id="259" r:id="rId5"/>
    <p:sldId id="329" r:id="rId6"/>
    <p:sldId id="330" r:id="rId7"/>
    <p:sldId id="363" r:id="rId8"/>
    <p:sldId id="332" r:id="rId9"/>
    <p:sldId id="333" r:id="rId10"/>
    <p:sldId id="335" r:id="rId11"/>
    <p:sldId id="364" r:id="rId12"/>
    <p:sldId id="338" r:id="rId13"/>
    <p:sldId id="340" r:id="rId14"/>
    <p:sldId id="342" r:id="rId15"/>
    <p:sldId id="343" r:id="rId16"/>
    <p:sldId id="345" r:id="rId17"/>
    <p:sldId id="346" r:id="rId18"/>
    <p:sldId id="347" r:id="rId19"/>
    <p:sldId id="365" r:id="rId20"/>
    <p:sldId id="366" r:id="rId21"/>
    <p:sldId id="352" r:id="rId22"/>
    <p:sldId id="349" r:id="rId23"/>
    <p:sldId id="341" r:id="rId24"/>
    <p:sldId id="353" r:id="rId25"/>
    <p:sldId id="354" r:id="rId26"/>
    <p:sldId id="357" r:id="rId27"/>
    <p:sldId id="361" r:id="rId28"/>
    <p:sldId id="362" r:id="rId29"/>
    <p:sldId id="355" r:id="rId30"/>
  </p:sldIdLst>
  <p:sldSz cx="9144000" cy="6858000" type="screen4x3"/>
  <p:notesSz cx="6858000" cy="9144000"/>
  <p:defaultTextStyle>
    <a:defPPr>
      <a:defRPr lang="en-US"/>
    </a:defPPr>
    <a:lvl1pPr algn="ctr" rtl="0" fontAlgn="base">
      <a:spcBef>
        <a:spcPct val="0"/>
      </a:spcBef>
      <a:spcAft>
        <a:spcPct val="0"/>
      </a:spcAft>
      <a:defRPr sz="3600" kern="1200">
        <a:solidFill>
          <a:schemeClr val="tx1"/>
        </a:solidFill>
        <a:latin typeface="Arial" pitchFamily="34" charset="0"/>
        <a:ea typeface="+mn-ea"/>
        <a:cs typeface="Arial" pitchFamily="34" charset="0"/>
      </a:defRPr>
    </a:lvl1pPr>
    <a:lvl2pPr marL="457200" algn="ctr" rtl="0" fontAlgn="base">
      <a:spcBef>
        <a:spcPct val="0"/>
      </a:spcBef>
      <a:spcAft>
        <a:spcPct val="0"/>
      </a:spcAft>
      <a:defRPr sz="3600" kern="1200">
        <a:solidFill>
          <a:schemeClr val="tx1"/>
        </a:solidFill>
        <a:latin typeface="Arial" pitchFamily="34" charset="0"/>
        <a:ea typeface="+mn-ea"/>
        <a:cs typeface="Arial" pitchFamily="34" charset="0"/>
      </a:defRPr>
    </a:lvl2pPr>
    <a:lvl3pPr marL="914400" algn="ctr" rtl="0" fontAlgn="base">
      <a:spcBef>
        <a:spcPct val="0"/>
      </a:spcBef>
      <a:spcAft>
        <a:spcPct val="0"/>
      </a:spcAft>
      <a:defRPr sz="3600" kern="1200">
        <a:solidFill>
          <a:schemeClr val="tx1"/>
        </a:solidFill>
        <a:latin typeface="Arial" pitchFamily="34" charset="0"/>
        <a:ea typeface="+mn-ea"/>
        <a:cs typeface="Arial" pitchFamily="34" charset="0"/>
      </a:defRPr>
    </a:lvl3pPr>
    <a:lvl4pPr marL="1371600" algn="ctr" rtl="0" fontAlgn="base">
      <a:spcBef>
        <a:spcPct val="0"/>
      </a:spcBef>
      <a:spcAft>
        <a:spcPct val="0"/>
      </a:spcAft>
      <a:defRPr sz="3600" kern="1200">
        <a:solidFill>
          <a:schemeClr val="tx1"/>
        </a:solidFill>
        <a:latin typeface="Arial" pitchFamily="34" charset="0"/>
        <a:ea typeface="+mn-ea"/>
        <a:cs typeface="Arial" pitchFamily="34" charset="0"/>
      </a:defRPr>
    </a:lvl4pPr>
    <a:lvl5pPr marL="1828800" algn="ctr" rtl="0" fontAlgn="base">
      <a:spcBef>
        <a:spcPct val="0"/>
      </a:spcBef>
      <a:spcAft>
        <a:spcPct val="0"/>
      </a:spcAft>
      <a:defRPr sz="3600" kern="1200">
        <a:solidFill>
          <a:schemeClr val="tx1"/>
        </a:solidFill>
        <a:latin typeface="Arial" pitchFamily="34" charset="0"/>
        <a:ea typeface="+mn-ea"/>
        <a:cs typeface="Arial" pitchFamily="34" charset="0"/>
      </a:defRPr>
    </a:lvl5pPr>
    <a:lvl6pPr marL="2286000" algn="l" defTabSz="914400" rtl="0" eaLnBrk="1" latinLnBrk="0" hangingPunct="1">
      <a:defRPr sz="3600" kern="1200">
        <a:solidFill>
          <a:schemeClr val="tx1"/>
        </a:solidFill>
        <a:latin typeface="Arial" pitchFamily="34" charset="0"/>
        <a:ea typeface="+mn-ea"/>
        <a:cs typeface="Arial" pitchFamily="34" charset="0"/>
      </a:defRPr>
    </a:lvl6pPr>
    <a:lvl7pPr marL="2743200" algn="l" defTabSz="914400" rtl="0" eaLnBrk="1" latinLnBrk="0" hangingPunct="1">
      <a:defRPr sz="3600" kern="1200">
        <a:solidFill>
          <a:schemeClr val="tx1"/>
        </a:solidFill>
        <a:latin typeface="Arial" pitchFamily="34" charset="0"/>
        <a:ea typeface="+mn-ea"/>
        <a:cs typeface="Arial" pitchFamily="34" charset="0"/>
      </a:defRPr>
    </a:lvl7pPr>
    <a:lvl8pPr marL="3200400" algn="l" defTabSz="914400" rtl="0" eaLnBrk="1" latinLnBrk="0" hangingPunct="1">
      <a:defRPr sz="3600" kern="1200">
        <a:solidFill>
          <a:schemeClr val="tx1"/>
        </a:solidFill>
        <a:latin typeface="Arial" pitchFamily="34" charset="0"/>
        <a:ea typeface="+mn-ea"/>
        <a:cs typeface="Arial" pitchFamily="34" charset="0"/>
      </a:defRPr>
    </a:lvl8pPr>
    <a:lvl9pPr marL="3657600" algn="l" defTabSz="914400" rtl="0" eaLnBrk="1" latinLnBrk="0" hangingPunct="1">
      <a:defRPr sz="3600"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8B"/>
    <a:srgbClr val="FFF1C5"/>
    <a:srgbClr val="FFEBAB"/>
    <a:srgbClr val="FFDB69"/>
    <a:srgbClr val="6FA0E7"/>
    <a:srgbClr val="BAE18F"/>
    <a:srgbClr val="FFB481"/>
    <a:srgbClr val="FF9B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18" autoAdjust="0"/>
    <p:restoredTop sz="53369" autoAdjust="0"/>
  </p:normalViewPr>
  <p:slideViewPr>
    <p:cSldViewPr>
      <p:cViewPr>
        <p:scale>
          <a:sx n="50" d="100"/>
          <a:sy n="50" d="100"/>
        </p:scale>
        <p:origin x="-234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80" d="100"/>
          <a:sy n="80" d="100"/>
        </p:scale>
        <p:origin x="-2538"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activeX/activeX1.xml><?xml version="1.0" encoding="utf-8"?>
<ax:ocx xmlns:ax="http://schemas.microsoft.com/office/2006/activeX" xmlns:r="http://schemas.openxmlformats.org/officeDocument/2006/relationships" ax:classid="{6BF52A52-394A-11D3-B153-00C04F79FAA6}" ax:persistence="persistPropertyBag">
  <ax:ocxPr ax:name="URL" ax:value="assets/UPS002.wmv"/>
  <ax:ocxPr ax:name="rate" ax:value="1"/>
  <ax:ocxPr ax:name="balance" ax:value="0"/>
  <ax:ocxPr ax:name="currentPosition" ax:value="0"/>
  <ax:ocxPr ax:name="defaultFrame" ax:value=""/>
  <ax:ocxPr ax:name="playCount" ax:value="1"/>
  <ax:ocxPr ax:name="autoStart" ax:value="0"/>
  <ax:ocxPr ax:name="currentMarker" ax:value="0"/>
  <ax:ocxPr ax:name="invokeURLs" ax:value="-1"/>
  <ax:ocxPr ax:name="baseURL" ax:value=""/>
  <ax:ocxPr ax:name="volume" ax:value="50"/>
  <ax:ocxPr ax:name="mute" ax:value="0"/>
  <ax:ocxPr ax:name="uiMode" ax:value="full"/>
  <ax:ocxPr ax:name="stretchToFit" ax:value="-1"/>
  <ax:ocxPr ax:name="windowlessVideo" ax:value="0"/>
  <ax:ocxPr ax:name="enabled" ax:value="-1"/>
  <ax:ocxPr ax:name="enableContextMenu" ax:value="-1"/>
  <ax:ocxPr ax:name="fullScreen" ax:value="0"/>
  <ax:ocxPr ax:name="SAMIStyle" ax:value=""/>
  <ax:ocxPr ax:name="SAMILang" ax:value=""/>
  <ax:ocxPr ax:name="SAMIFilename" ax:value=""/>
  <ax:ocxPr ax:name="captioningID" ax:value=""/>
  <ax:ocxPr ax:name="enableErrorDialogs" ax:value="0"/>
  <ax:ocxPr ax:name="_cx" ax:value="16933"/>
  <ax:ocxPr ax:name="_cy" ax:value="12012"/>
</ax:ocx>
</file>

<file path=ppt/activeX/activeX2.xml><?xml version="1.0" encoding="utf-8"?>
<ax:ocx xmlns:ax="http://schemas.microsoft.com/office/2006/activeX" xmlns:r="http://schemas.openxmlformats.org/officeDocument/2006/relationships" ax:classid="{6BF52A52-394A-11D3-B153-00C04F79FAA6}" ax:persistence="persistPropertyBag">
  <ax:ocxPr ax:name="URL" ax:value="assets/WBMason001.wmv"/>
  <ax:ocxPr ax:name="rate" ax:value="1"/>
  <ax:ocxPr ax:name="balance" ax:value="0"/>
  <ax:ocxPr ax:name="currentPosition" ax:value="0"/>
  <ax:ocxPr ax:name="defaultFrame" ax:value=""/>
  <ax:ocxPr ax:name="playCount" ax:value="1"/>
  <ax:ocxPr ax:name="autoStart" ax:value="0"/>
  <ax:ocxPr ax:name="currentMarker" ax:value="0"/>
  <ax:ocxPr ax:name="invokeURLs" ax:value="-1"/>
  <ax:ocxPr ax:name="baseURL" ax:value=""/>
  <ax:ocxPr ax:name="volume" ax:value="50"/>
  <ax:ocxPr ax:name="mute" ax:value="0"/>
  <ax:ocxPr ax:name="uiMode" ax:value="full"/>
  <ax:ocxPr ax:name="stretchToFit" ax:value="-1"/>
  <ax:ocxPr ax:name="windowlessVideo" ax:value="0"/>
  <ax:ocxPr ax:name="enabled" ax:value="-1"/>
  <ax:ocxPr ax:name="enableContextMenu" ax:value="-1"/>
  <ax:ocxPr ax:name="fullScreen" ax:value="0"/>
  <ax:ocxPr ax:name="SAMIStyle" ax:value=""/>
  <ax:ocxPr ax:name="SAMILang" ax:value=""/>
  <ax:ocxPr ax:name="SAMIFilename" ax:value=""/>
  <ax:ocxPr ax:name="captioningID" ax:value=""/>
  <ax:ocxPr ax:name="enableErrorDialogs" ax:value="0"/>
  <ax:ocxPr ax:name="_cx" ax:value="16933"/>
  <ax:ocxPr ax:name="_cy" ax:value="11986"/>
</ax:ocx>
</file>

<file path=ppt/activeX/activeX3.xml><?xml version="1.0" encoding="utf-8"?>
<ax:ocx xmlns:ax="http://schemas.microsoft.com/office/2006/activeX" xmlns:r="http://schemas.openxmlformats.org/officeDocument/2006/relationships" ax:classid="{6BF52A52-394A-11D3-B153-00C04F79FAA6}" ax:persistence="persistPropertyBag">
  <ax:ocxPr ax:name="URL" ax:value="assets/DistributionCenter.wmv"/>
  <ax:ocxPr ax:name="rate" ax:value="1"/>
  <ax:ocxPr ax:name="balance" ax:value="0"/>
  <ax:ocxPr ax:name="currentPosition" ax:value="0"/>
  <ax:ocxPr ax:name="defaultFrame" ax:value=""/>
  <ax:ocxPr ax:name="playCount" ax:value="1"/>
  <ax:ocxPr ax:name="autoStart" ax:value="0"/>
  <ax:ocxPr ax:name="currentMarker" ax:value="0"/>
  <ax:ocxPr ax:name="invokeURLs" ax:value="-1"/>
  <ax:ocxPr ax:name="baseURL" ax:value=""/>
  <ax:ocxPr ax:name="volume" ax:value="50"/>
  <ax:ocxPr ax:name="mute" ax:value="0"/>
  <ax:ocxPr ax:name="uiMode" ax:value="full"/>
  <ax:ocxPr ax:name="stretchToFit" ax:value="-1"/>
  <ax:ocxPr ax:name="windowlessVideo" ax:value="0"/>
  <ax:ocxPr ax:name="enabled" ax:value="-1"/>
  <ax:ocxPr ax:name="enableContextMenu" ax:value="-1"/>
  <ax:ocxPr ax:name="fullScreen" ax:value="0"/>
  <ax:ocxPr ax:name="SAMIStyle" ax:value=""/>
  <ax:ocxPr ax:name="SAMILang" ax:value=""/>
  <ax:ocxPr ax:name="SAMIFilename" ax:value=""/>
  <ax:ocxPr ax:name="captioningID" ax:value=""/>
  <ax:ocxPr ax:name="enableErrorDialogs" ax:value="0"/>
  <ax:ocxPr ax:name="_cx" ax:value="16933"/>
  <ax:ocxPr ax:name="_cy" ax:value="12012"/>
</ax:ocx>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charset="0"/>
                <a:cs typeface="Arial" charset="0"/>
              </a:defRPr>
            </a:lvl1pPr>
          </a:lstStyle>
          <a:p>
            <a:pPr>
              <a:defRPr/>
            </a:pPr>
            <a:fld id="{E4E8E49F-B555-4C86-A7E6-1E2B5F781A1F}" type="datetimeFigureOut">
              <a:rPr lang="en-US"/>
              <a:pPr>
                <a:defRPr/>
              </a:pPr>
              <a:t>4/3/2013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D577923D-A450-4F77-BD0D-079384ECD18D}" type="slidenum">
              <a:rPr lang="en-US"/>
              <a:pPr>
                <a:defRPr/>
              </a:pPr>
              <a:t>‹#›</a:t>
            </a:fld>
            <a:endParaRPr lang="en-US" dirty="0"/>
          </a:p>
        </p:txBody>
      </p:sp>
    </p:spTree>
    <p:extLst>
      <p:ext uri="{BB962C8B-B14F-4D97-AF65-F5344CB8AC3E}">
        <p14:creationId xmlns:p14="http://schemas.microsoft.com/office/powerpoint/2010/main" val="10166835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3186"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defRPr sz="1200">
                <a:latin typeface="Arial" charset="0"/>
                <a:cs typeface="Arial" charset="0"/>
              </a:defRPr>
            </a:lvl1pPr>
          </a:lstStyle>
          <a:p>
            <a:pPr>
              <a:defRPr/>
            </a:pPr>
            <a:endParaRPr lang="en-US"/>
          </a:p>
        </p:txBody>
      </p:sp>
      <p:sp>
        <p:nvSpPr>
          <p:cNvPr id="93187"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en-US"/>
          </a:p>
        </p:txBody>
      </p:sp>
      <p:sp>
        <p:nvSpPr>
          <p:cNvPr id="60420" name="Rectangle 4"/>
          <p:cNvSpPr>
            <a:spLocks noGrp="1" noRot="1" noChangeAspect="1" noChangeArrowheads="1" noTextEdit="1"/>
          </p:cNvSpPr>
          <p:nvPr>
            <p:ph type="sldImg" idx="2"/>
          </p:nvPr>
        </p:nvSpPr>
        <p:spPr bwMode="auto">
          <a:xfrm>
            <a:off x="838200" y="685800"/>
            <a:ext cx="2514600" cy="1905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9" name="Rectangle 5"/>
          <p:cNvSpPr>
            <a:spLocks noGrp="1" noChangeArrowheads="1"/>
          </p:cNvSpPr>
          <p:nvPr>
            <p:ph type="body" sz="quarter" idx="3"/>
          </p:nvPr>
        </p:nvSpPr>
        <p:spPr bwMode="auto">
          <a:xfrm>
            <a:off x="192088" y="3127375"/>
            <a:ext cx="6510337" cy="5659438"/>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3191" name="Rectangle 7"/>
          <p:cNvSpPr>
            <a:spLocks noGrp="1" noChangeArrowheads="1"/>
          </p:cNvSpPr>
          <p:nvPr>
            <p:ph type="sldNum" sz="quarter" idx="5"/>
          </p:nvPr>
        </p:nvSpPr>
        <p:spPr bwMode="auto">
          <a:xfrm>
            <a:off x="6324600" y="8685213"/>
            <a:ext cx="531813"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atin typeface="Arial" pitchFamily="34" charset="0"/>
                <a:cs typeface="Arial" pitchFamily="34" charset="0"/>
              </a:defRPr>
            </a:lvl1pPr>
          </a:lstStyle>
          <a:p>
            <a:pPr>
              <a:defRPr/>
            </a:pPr>
            <a:fld id="{C863058D-6A16-4100-86DD-677A75A4E355}" type="slidenum">
              <a:rPr lang="en-US"/>
              <a:pPr>
                <a:defRPr/>
              </a:pPr>
              <a:t>‹#›</a:t>
            </a:fld>
            <a:endParaRPr lang="en-US" dirty="0"/>
          </a:p>
        </p:txBody>
      </p:sp>
      <p:sp>
        <p:nvSpPr>
          <p:cNvPr id="60423" name="Rectangle 7"/>
          <p:cNvSpPr txBox="1">
            <a:spLocks noGrp="1" noChangeArrowheads="1"/>
          </p:cNvSpPr>
          <p:nvPr/>
        </p:nvSpPr>
        <p:spPr bwMode="auto">
          <a:xfrm>
            <a:off x="1544638" y="8588375"/>
            <a:ext cx="422592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39" tIns="48320" rIns="96639" bIns="48320" anchor="b"/>
          <a:lstStyle>
            <a:lvl1pPr defTabSz="966788" eaLnBrk="0" hangingPunct="0">
              <a:defRPr sz="3600">
                <a:solidFill>
                  <a:schemeClr val="tx1"/>
                </a:solidFill>
                <a:latin typeface="Arial" charset="0"/>
                <a:cs typeface="Arial" charset="0"/>
              </a:defRPr>
            </a:lvl1pPr>
            <a:lvl2pPr marL="742950" indent="-285750" defTabSz="966788" eaLnBrk="0" hangingPunct="0">
              <a:defRPr sz="3600">
                <a:solidFill>
                  <a:schemeClr val="tx1"/>
                </a:solidFill>
                <a:latin typeface="Arial" charset="0"/>
                <a:cs typeface="Arial" charset="0"/>
              </a:defRPr>
            </a:lvl2pPr>
            <a:lvl3pPr marL="1143000" indent="-228600" defTabSz="966788" eaLnBrk="0" hangingPunct="0">
              <a:defRPr sz="3600">
                <a:solidFill>
                  <a:schemeClr val="tx1"/>
                </a:solidFill>
                <a:latin typeface="Arial" charset="0"/>
                <a:cs typeface="Arial" charset="0"/>
              </a:defRPr>
            </a:lvl3pPr>
            <a:lvl4pPr marL="1600200" indent="-228600" defTabSz="966788" eaLnBrk="0" hangingPunct="0">
              <a:defRPr sz="3600">
                <a:solidFill>
                  <a:schemeClr val="tx1"/>
                </a:solidFill>
                <a:latin typeface="Arial" charset="0"/>
                <a:cs typeface="Arial" charset="0"/>
              </a:defRPr>
            </a:lvl4pPr>
            <a:lvl5pPr marL="2057400" indent="-228600" defTabSz="966788" eaLnBrk="0" hangingPunct="0">
              <a:defRPr sz="3600">
                <a:solidFill>
                  <a:schemeClr val="tx1"/>
                </a:solidFill>
                <a:latin typeface="Arial" charset="0"/>
                <a:cs typeface="Arial" charset="0"/>
              </a:defRPr>
            </a:lvl5pPr>
            <a:lvl6pPr marL="2514600" indent="-228600" algn="ctr" defTabSz="966788" eaLnBrk="0" fontAlgn="base" hangingPunct="0">
              <a:spcBef>
                <a:spcPct val="0"/>
              </a:spcBef>
              <a:spcAft>
                <a:spcPct val="0"/>
              </a:spcAft>
              <a:defRPr sz="3600">
                <a:solidFill>
                  <a:schemeClr val="tx1"/>
                </a:solidFill>
                <a:latin typeface="Arial" charset="0"/>
                <a:cs typeface="Arial" charset="0"/>
              </a:defRPr>
            </a:lvl6pPr>
            <a:lvl7pPr marL="2971800" indent="-228600" algn="ctr" defTabSz="966788" eaLnBrk="0" fontAlgn="base" hangingPunct="0">
              <a:spcBef>
                <a:spcPct val="0"/>
              </a:spcBef>
              <a:spcAft>
                <a:spcPct val="0"/>
              </a:spcAft>
              <a:defRPr sz="3600">
                <a:solidFill>
                  <a:schemeClr val="tx1"/>
                </a:solidFill>
                <a:latin typeface="Arial" charset="0"/>
                <a:cs typeface="Arial" charset="0"/>
              </a:defRPr>
            </a:lvl7pPr>
            <a:lvl8pPr marL="3429000" indent="-228600" algn="ctr" defTabSz="966788" eaLnBrk="0" fontAlgn="base" hangingPunct="0">
              <a:spcBef>
                <a:spcPct val="0"/>
              </a:spcBef>
              <a:spcAft>
                <a:spcPct val="0"/>
              </a:spcAft>
              <a:defRPr sz="3600">
                <a:solidFill>
                  <a:schemeClr val="tx1"/>
                </a:solidFill>
                <a:latin typeface="Arial" charset="0"/>
                <a:cs typeface="Arial" charset="0"/>
              </a:defRPr>
            </a:lvl8pPr>
            <a:lvl9pPr marL="3886200" indent="-228600" algn="ctr" defTabSz="966788" eaLnBrk="0" fontAlgn="base" hangingPunct="0">
              <a:spcBef>
                <a:spcPct val="0"/>
              </a:spcBef>
              <a:spcAft>
                <a:spcPct val="0"/>
              </a:spcAft>
              <a:defRPr sz="3600">
                <a:solidFill>
                  <a:schemeClr val="tx1"/>
                </a:solidFill>
                <a:latin typeface="Arial" charset="0"/>
                <a:cs typeface="Arial" charset="0"/>
              </a:defRPr>
            </a:lvl9pPr>
          </a:lstStyle>
          <a:p>
            <a:pPr eaLnBrk="1" hangingPunct="1">
              <a:defRPr/>
            </a:pPr>
            <a:r>
              <a:rPr lang="en-US" sz="900" i="1" dirty="0" smtClean="0"/>
              <a:t>Multimedia Lecture Support Package to Accompany Basic Marketing </a:t>
            </a:r>
          </a:p>
          <a:p>
            <a:pPr eaLnBrk="1" hangingPunct="1">
              <a:defRPr/>
            </a:pPr>
            <a:r>
              <a:rPr lang="en-US" sz="900" i="1" dirty="0" smtClean="0"/>
              <a:t>Lecture Script 11-</a:t>
            </a:r>
            <a:fld id="{6DB74680-0AF4-4214-8AB2-1E102152EC00}" type="slidenum">
              <a:rPr lang="en-US" sz="900" i="1" smtClean="0"/>
              <a:pPr eaLnBrk="1" hangingPunct="1">
                <a:defRPr/>
              </a:pPr>
              <a:t>‹#›</a:t>
            </a:fld>
            <a:endParaRPr lang="en-US" sz="900" i="1" dirty="0" smtClean="0"/>
          </a:p>
        </p:txBody>
      </p:sp>
    </p:spTree>
    <p:extLst>
      <p:ext uri="{BB962C8B-B14F-4D97-AF65-F5344CB8AC3E}">
        <p14:creationId xmlns:p14="http://schemas.microsoft.com/office/powerpoint/2010/main" val="6920501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Arial" pitchFamily="34" charset="0"/>
                <a:cs typeface="Arial" pitchFamily="34" charset="0"/>
              </a:defRPr>
            </a:lvl1pPr>
            <a:lvl2pPr marL="742950" indent="-285750" eaLnBrk="0" hangingPunct="0">
              <a:defRPr sz="3600">
                <a:solidFill>
                  <a:schemeClr val="tx1"/>
                </a:solidFill>
                <a:latin typeface="Arial" pitchFamily="34" charset="0"/>
                <a:cs typeface="Arial" pitchFamily="34" charset="0"/>
              </a:defRPr>
            </a:lvl2pPr>
            <a:lvl3pPr marL="1143000" indent="-228600" eaLnBrk="0" hangingPunct="0">
              <a:defRPr sz="3600">
                <a:solidFill>
                  <a:schemeClr val="tx1"/>
                </a:solidFill>
                <a:latin typeface="Arial" pitchFamily="34" charset="0"/>
                <a:cs typeface="Arial" pitchFamily="34" charset="0"/>
              </a:defRPr>
            </a:lvl3pPr>
            <a:lvl4pPr marL="1600200" indent="-228600" eaLnBrk="0" hangingPunct="0">
              <a:defRPr sz="3600">
                <a:solidFill>
                  <a:schemeClr val="tx1"/>
                </a:solidFill>
                <a:latin typeface="Arial" pitchFamily="34" charset="0"/>
                <a:cs typeface="Arial" pitchFamily="34" charset="0"/>
              </a:defRPr>
            </a:lvl4pPr>
            <a:lvl5pPr marL="2057400" indent="-228600" eaLnBrk="0" hangingPunct="0">
              <a:defRPr sz="36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36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36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36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3600">
                <a:solidFill>
                  <a:schemeClr val="tx1"/>
                </a:solidFill>
                <a:latin typeface="Arial" pitchFamily="34" charset="0"/>
                <a:cs typeface="Arial" pitchFamily="34" charset="0"/>
              </a:defRPr>
            </a:lvl9pPr>
          </a:lstStyle>
          <a:p>
            <a:pPr eaLnBrk="1" hangingPunct="1"/>
            <a:fld id="{C581E2CE-5FB5-4A5F-A59D-3E0129880FB1}" type="slidenum">
              <a:rPr lang="en-US" sz="1200" smtClean="0">
                <a:solidFill>
                  <a:srgbClr val="000000"/>
                </a:solidFill>
              </a:rPr>
              <a:pPr eaLnBrk="1" hangingPunct="1"/>
              <a:t>1</a:t>
            </a:fld>
            <a:endParaRPr lang="en-US" sz="1200" smtClean="0">
              <a:solidFill>
                <a:srgbClr val="000000"/>
              </a:solidFill>
            </a:endParaRPr>
          </a:p>
        </p:txBody>
      </p:sp>
      <p:sp>
        <p:nvSpPr>
          <p:cNvPr id="61443" name="Rectangle 2"/>
          <p:cNvSpPr>
            <a:spLocks noGrp="1" noRot="1" noChangeAspect="1" noChangeArrowheads="1" noTextEdit="1"/>
          </p:cNvSpPr>
          <p:nvPr>
            <p:ph type="sldImg"/>
          </p:nvPr>
        </p:nvSpPr>
        <p:spPr>
          <a:xfrm>
            <a:off x="503238" y="533400"/>
            <a:ext cx="3251200" cy="2438400"/>
          </a:xfrm>
          <a:ln/>
        </p:spPr>
      </p:sp>
      <p:sp>
        <p:nvSpPr>
          <p:cNvPr id="6" name="Text Box 5"/>
          <p:cNvSpPr txBox="1">
            <a:spLocks noChangeArrowheads="1"/>
          </p:cNvSpPr>
          <p:nvPr/>
        </p:nvSpPr>
        <p:spPr bwMode="auto">
          <a:xfrm>
            <a:off x="685800" y="7620000"/>
            <a:ext cx="5854700" cy="466725"/>
          </a:xfrm>
          <a:prstGeom prst="rect">
            <a:avLst/>
          </a:prstGeom>
          <a:noFill/>
          <a:ln>
            <a:noFill/>
          </a:ln>
          <a:extLst/>
        </p:spPr>
        <p:txBody>
          <a:bodyPr lIns="96790" tIns="48395" rIns="96790" bIns="48395">
            <a:spAutoFit/>
          </a:bodyPr>
          <a:lstStyle>
            <a:lvl1pPr algn="l" defTabSz="968375">
              <a:defRPr>
                <a:solidFill>
                  <a:schemeClr val="tx1"/>
                </a:solidFill>
                <a:latin typeface="Arial" charset="0"/>
                <a:cs typeface="Arial" charset="0"/>
              </a:defRPr>
            </a:lvl1pPr>
            <a:lvl2pPr marL="768350" indent="-293688" algn="l" defTabSz="968375">
              <a:defRPr>
                <a:solidFill>
                  <a:schemeClr val="tx1"/>
                </a:solidFill>
                <a:latin typeface="Arial" charset="0"/>
                <a:cs typeface="Arial" charset="0"/>
              </a:defRPr>
            </a:lvl2pPr>
            <a:lvl3pPr marL="1185863" indent="-239713" algn="l" defTabSz="968375">
              <a:defRPr>
                <a:solidFill>
                  <a:schemeClr val="tx1"/>
                </a:solidFill>
                <a:latin typeface="Arial" charset="0"/>
                <a:cs typeface="Arial" charset="0"/>
              </a:defRPr>
            </a:lvl3pPr>
            <a:lvl4pPr marL="1660525" indent="-238125" algn="l" defTabSz="968375">
              <a:defRPr>
                <a:solidFill>
                  <a:schemeClr val="tx1"/>
                </a:solidFill>
                <a:latin typeface="Arial" charset="0"/>
                <a:cs typeface="Arial" charset="0"/>
              </a:defRPr>
            </a:lvl4pPr>
            <a:lvl5pPr marL="2132013" indent="-234950" algn="l" defTabSz="968375">
              <a:defRPr>
                <a:solidFill>
                  <a:schemeClr val="tx1"/>
                </a:solidFill>
                <a:latin typeface="Arial" charset="0"/>
                <a:cs typeface="Arial" charset="0"/>
              </a:defRPr>
            </a:lvl5pPr>
            <a:lvl6pPr marL="2589213" indent="-234950" defTabSz="968375" fontAlgn="base">
              <a:spcBef>
                <a:spcPct val="0"/>
              </a:spcBef>
              <a:spcAft>
                <a:spcPct val="0"/>
              </a:spcAft>
              <a:defRPr>
                <a:solidFill>
                  <a:schemeClr val="tx1"/>
                </a:solidFill>
                <a:latin typeface="Arial" charset="0"/>
                <a:cs typeface="Arial" charset="0"/>
              </a:defRPr>
            </a:lvl6pPr>
            <a:lvl7pPr marL="3046413" indent="-234950" defTabSz="968375" fontAlgn="base">
              <a:spcBef>
                <a:spcPct val="0"/>
              </a:spcBef>
              <a:spcAft>
                <a:spcPct val="0"/>
              </a:spcAft>
              <a:defRPr>
                <a:solidFill>
                  <a:schemeClr val="tx1"/>
                </a:solidFill>
                <a:latin typeface="Arial" charset="0"/>
                <a:cs typeface="Arial" charset="0"/>
              </a:defRPr>
            </a:lvl7pPr>
            <a:lvl8pPr marL="3503613" indent="-234950" defTabSz="968375" fontAlgn="base">
              <a:spcBef>
                <a:spcPct val="0"/>
              </a:spcBef>
              <a:spcAft>
                <a:spcPct val="0"/>
              </a:spcAft>
              <a:defRPr>
                <a:solidFill>
                  <a:schemeClr val="tx1"/>
                </a:solidFill>
                <a:latin typeface="Arial" charset="0"/>
                <a:cs typeface="Arial" charset="0"/>
              </a:defRPr>
            </a:lvl8pPr>
            <a:lvl9pPr marL="3960813" indent="-234950" defTabSz="968375" fontAlgn="base">
              <a:spcBef>
                <a:spcPct val="0"/>
              </a:spcBef>
              <a:spcAft>
                <a:spcPct val="0"/>
              </a:spcAft>
              <a:defRPr>
                <a:solidFill>
                  <a:schemeClr val="tx1"/>
                </a:solidFill>
                <a:latin typeface="Arial" charset="0"/>
                <a:cs typeface="Arial" charset="0"/>
              </a:defRPr>
            </a:lvl9pPr>
          </a:lstStyle>
          <a:p>
            <a:pPr algn="ctr">
              <a:defRPr/>
            </a:pPr>
            <a:r>
              <a:rPr lang="en-US" sz="1200" dirty="0" smtClean="0">
                <a:latin typeface="Arial" pitchFamily="34" charset="0"/>
                <a:cs typeface="Arial" pitchFamily="34" charset="0"/>
              </a:rPr>
              <a:t>For use only with Perreault/Cannon/McCarthy or Perreault/McCarthy texts. </a:t>
            </a:r>
            <a:br>
              <a:rPr lang="en-US" sz="1200" dirty="0" smtClean="0">
                <a:latin typeface="Arial" pitchFamily="34" charset="0"/>
                <a:cs typeface="Arial" pitchFamily="34" charset="0"/>
              </a:rPr>
            </a:br>
            <a:r>
              <a:rPr lang="en-US" sz="1200" smtClean="0">
                <a:latin typeface="Arial" pitchFamily="34" charset="0"/>
                <a:cs typeface="Arial" pitchFamily="34" charset="0"/>
              </a:rPr>
              <a:t>© 2014 </a:t>
            </a:r>
            <a:r>
              <a:rPr lang="en-US" sz="1200" dirty="0" smtClean="0">
                <a:latin typeface="Arial" pitchFamily="34" charset="0"/>
                <a:cs typeface="Arial" pitchFamily="34" charset="0"/>
              </a:rPr>
              <a:t>McGraw-Hill Companies, Inc. McGraw-Hill/Irwin</a:t>
            </a:r>
            <a:endParaRPr lang="en-US" sz="1200" dirty="0" smtClean="0">
              <a:effectLst>
                <a:outerShdw blurRad="38100" dist="38100" dir="2700000" algn="tl">
                  <a:srgbClr val="C0C0C0"/>
                </a:outerShdw>
              </a:effectLst>
              <a:latin typeface="Arial" pitchFamily="34" charset="0"/>
              <a:cs typeface="Arial" pitchFamily="34" charset="0"/>
            </a:endParaRPr>
          </a:p>
        </p:txBody>
      </p:sp>
      <p:sp>
        <p:nvSpPr>
          <p:cNvPr id="61445" name="Text Box 5"/>
          <p:cNvSpPr txBox="1">
            <a:spLocks noChangeArrowheads="1"/>
          </p:cNvSpPr>
          <p:nvPr/>
        </p:nvSpPr>
        <p:spPr bwMode="auto">
          <a:xfrm>
            <a:off x="1050925" y="3581400"/>
            <a:ext cx="5105400"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90" tIns="48395" rIns="96790" bIns="48395">
            <a:spAutoFit/>
          </a:bodyPr>
          <a:lstStyle>
            <a:lvl1pPr defTabSz="968375" eaLnBrk="0" hangingPunct="0">
              <a:defRPr sz="3600">
                <a:solidFill>
                  <a:schemeClr val="tx1"/>
                </a:solidFill>
                <a:latin typeface="Arial" pitchFamily="34" charset="0"/>
                <a:cs typeface="Arial" pitchFamily="34" charset="0"/>
              </a:defRPr>
            </a:lvl1pPr>
            <a:lvl2pPr marL="742950" indent="-285750" defTabSz="968375" eaLnBrk="0" hangingPunct="0">
              <a:defRPr sz="3600">
                <a:solidFill>
                  <a:schemeClr val="tx1"/>
                </a:solidFill>
                <a:latin typeface="Arial" pitchFamily="34" charset="0"/>
                <a:cs typeface="Arial" pitchFamily="34" charset="0"/>
              </a:defRPr>
            </a:lvl2pPr>
            <a:lvl3pPr marL="1143000" indent="-228600" defTabSz="968375" eaLnBrk="0" hangingPunct="0">
              <a:defRPr sz="3600">
                <a:solidFill>
                  <a:schemeClr val="tx1"/>
                </a:solidFill>
                <a:latin typeface="Arial" pitchFamily="34" charset="0"/>
                <a:cs typeface="Arial" pitchFamily="34" charset="0"/>
              </a:defRPr>
            </a:lvl3pPr>
            <a:lvl4pPr marL="1600200" indent="-228600" defTabSz="968375" eaLnBrk="0" hangingPunct="0">
              <a:defRPr sz="3600">
                <a:solidFill>
                  <a:schemeClr val="tx1"/>
                </a:solidFill>
                <a:latin typeface="Arial" pitchFamily="34" charset="0"/>
                <a:cs typeface="Arial" pitchFamily="34" charset="0"/>
              </a:defRPr>
            </a:lvl4pPr>
            <a:lvl5pPr marL="2057400" indent="-228600" defTabSz="968375" eaLnBrk="0" hangingPunct="0">
              <a:defRPr sz="3600">
                <a:solidFill>
                  <a:schemeClr val="tx1"/>
                </a:solidFill>
                <a:latin typeface="Arial" pitchFamily="34" charset="0"/>
                <a:cs typeface="Arial" pitchFamily="34" charset="0"/>
              </a:defRPr>
            </a:lvl5pPr>
            <a:lvl6pPr marL="2514600" indent="-228600" algn="ctr" defTabSz="968375" eaLnBrk="0" fontAlgn="base" hangingPunct="0">
              <a:spcBef>
                <a:spcPct val="0"/>
              </a:spcBef>
              <a:spcAft>
                <a:spcPct val="0"/>
              </a:spcAft>
              <a:defRPr sz="3600">
                <a:solidFill>
                  <a:schemeClr val="tx1"/>
                </a:solidFill>
                <a:latin typeface="Arial" pitchFamily="34" charset="0"/>
                <a:cs typeface="Arial" pitchFamily="34" charset="0"/>
              </a:defRPr>
            </a:lvl6pPr>
            <a:lvl7pPr marL="2971800" indent="-228600" algn="ctr" defTabSz="968375" eaLnBrk="0" fontAlgn="base" hangingPunct="0">
              <a:spcBef>
                <a:spcPct val="0"/>
              </a:spcBef>
              <a:spcAft>
                <a:spcPct val="0"/>
              </a:spcAft>
              <a:defRPr sz="3600">
                <a:solidFill>
                  <a:schemeClr val="tx1"/>
                </a:solidFill>
                <a:latin typeface="Arial" pitchFamily="34" charset="0"/>
                <a:cs typeface="Arial" pitchFamily="34" charset="0"/>
              </a:defRPr>
            </a:lvl7pPr>
            <a:lvl8pPr marL="3429000" indent="-228600" algn="ctr" defTabSz="968375" eaLnBrk="0" fontAlgn="base" hangingPunct="0">
              <a:spcBef>
                <a:spcPct val="0"/>
              </a:spcBef>
              <a:spcAft>
                <a:spcPct val="0"/>
              </a:spcAft>
              <a:defRPr sz="3600">
                <a:solidFill>
                  <a:schemeClr val="tx1"/>
                </a:solidFill>
                <a:latin typeface="Arial" pitchFamily="34" charset="0"/>
                <a:cs typeface="Arial" pitchFamily="34" charset="0"/>
              </a:defRPr>
            </a:lvl8pPr>
            <a:lvl9pPr marL="3886200" indent="-228600" algn="ctr" defTabSz="968375" eaLnBrk="0" fontAlgn="base" hangingPunct="0">
              <a:spcBef>
                <a:spcPct val="0"/>
              </a:spcBef>
              <a:spcAft>
                <a:spcPct val="0"/>
              </a:spcAft>
              <a:defRPr sz="3600">
                <a:solidFill>
                  <a:schemeClr val="tx1"/>
                </a:solidFill>
                <a:latin typeface="Arial" pitchFamily="34" charset="0"/>
                <a:cs typeface="Arial" pitchFamily="34" charset="0"/>
              </a:defRPr>
            </a:lvl9pPr>
          </a:lstStyle>
          <a:p>
            <a:pPr eaLnBrk="1" hangingPunct="1"/>
            <a:r>
              <a:rPr lang="en-US" sz="3200" b="1" dirty="0"/>
              <a:t>CHAPTER ELEVEN</a:t>
            </a:r>
          </a:p>
          <a:p>
            <a:pPr eaLnBrk="1" hangingPunct="1"/>
            <a:endParaRPr lang="en-US" sz="2000" b="1" dirty="0"/>
          </a:p>
          <a:p>
            <a:pPr eaLnBrk="1" hangingPunct="1"/>
            <a:r>
              <a:rPr lang="en-US" sz="2000" b="1" dirty="0"/>
              <a:t>Lecture Notes for </a:t>
            </a:r>
          </a:p>
          <a:p>
            <a:pPr eaLnBrk="1" hangingPunct="1"/>
            <a:r>
              <a:rPr lang="en-US" sz="2000" b="1" i="1" dirty="0"/>
              <a:t>Basic Marketing </a:t>
            </a:r>
            <a:r>
              <a:rPr lang="en-US" sz="2000" b="1" dirty="0"/>
              <a:t>19e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xfrm>
            <a:off x="503238" y="539750"/>
            <a:ext cx="3162300" cy="2373313"/>
          </a:xfrm>
          <a:ln/>
        </p:spPr>
      </p:sp>
      <p:sp>
        <p:nvSpPr>
          <p:cNvPr id="70659" name="Rectangle 3"/>
          <p:cNvSpPr>
            <a:spLocks noGrp="1" noChangeArrowheads="1"/>
          </p:cNvSpPr>
          <p:nvPr>
            <p:ph type="body" idx="1"/>
          </p:nvPr>
        </p:nvSpPr>
        <p:spPr>
          <a:xfrm>
            <a:off x="179388" y="3076575"/>
            <a:ext cx="6367462" cy="5565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solidFill>
                  <a:srgbClr val="000000"/>
                </a:solidFill>
                <a:sym typeface="Wingdings" pitchFamily="2" charset="2"/>
              </a:rPr>
              <a:t>The physical distribution</a:t>
            </a:r>
            <a:r>
              <a:rPr lang="en-US" i="1" smtClean="0">
                <a:solidFill>
                  <a:srgbClr val="000000"/>
                </a:solidFill>
                <a:sym typeface="Wingdings" pitchFamily="2" charset="2"/>
              </a:rPr>
              <a:t> customer service level</a:t>
            </a:r>
            <a:r>
              <a:rPr lang="en-US" smtClean="0">
                <a:solidFill>
                  <a:srgbClr val="000000"/>
                </a:solidFill>
                <a:sym typeface="Wingdings" pitchFamily="2" charset="2"/>
              </a:rPr>
              <a:t>—including fast and reliable transportation—is critical to many business customers. Buyers don’t care how a product was moved or stored. Rather, they think in terms of how fast and dependably a firm can deliver what they want. This idea is portrayed in this UPS commercial. The COE (Chief Operating Elf) of Santa’s Workshop talks about how UPS helps Santa deliver billions of toys to billions of kids, overnight. </a:t>
            </a:r>
          </a:p>
          <a:p>
            <a:endParaRPr lang="en-US" smtClean="0">
              <a:solidFill>
                <a:srgbClr val="000000"/>
              </a:solidFill>
              <a:sym typeface="Wingdings" pitchFamily="2" charset="2"/>
            </a:endParaRPr>
          </a:p>
          <a:p>
            <a:r>
              <a:rPr lang="en-US" b="1" smtClean="0">
                <a:solidFill>
                  <a:srgbClr val="000000"/>
                </a:solidFill>
                <a:sym typeface="Wingdings" pitchFamily="2" charset="2"/>
              </a:rPr>
              <a:t>Video Operation:</a:t>
            </a:r>
            <a:endParaRPr lang="en-US" smtClean="0">
              <a:solidFill>
                <a:srgbClr val="000000"/>
              </a:solidFill>
              <a:sym typeface="Wingdings" pitchFamily="2" charset="2"/>
            </a:endParaRPr>
          </a:p>
          <a:p>
            <a:r>
              <a:rPr lang="en-US" smtClean="0">
                <a:solidFill>
                  <a:srgbClr val="000000"/>
                </a:solidFill>
                <a:sym typeface="Wingdings" pitchFamily="2" charset="2"/>
              </a:rPr>
              <a:t>Use the onscreen player controls to operate the video.</a:t>
            </a:r>
          </a:p>
          <a:p>
            <a:r>
              <a:rPr lang="en-US" smtClean="0">
                <a:solidFill>
                  <a:srgbClr val="000000"/>
                </a:solidFill>
                <a:sym typeface="Wingdings" pitchFamily="2" charset="2"/>
              </a:rPr>
              <a:t>To view the video at Full Screen, right-click the video and choose Full Screen. To go back to your presentation you can either hit the Escape key, right-click on the video and uncheck Full Screen, or type Alt+Enter. You can do this at anytime during the video playback. </a:t>
            </a:r>
          </a:p>
          <a:p>
            <a:r>
              <a:rPr lang="en-US" smtClean="0">
                <a:solidFill>
                  <a:srgbClr val="000000"/>
                </a:solidFill>
                <a:sym typeface="Wingdings" pitchFamily="2" charset="2"/>
              </a:rPr>
              <a:t>Under certain circumstances, the video may not fill the video player window. To restore, right-click the video player object and select Zoom 200%.</a:t>
            </a:r>
          </a:p>
          <a:p>
            <a:r>
              <a:rPr lang="en-US" smtClean="0">
                <a:solidFill>
                  <a:srgbClr val="000000"/>
                </a:solidFill>
                <a:sym typeface="Wingdings" pitchFamily="2" charset="2"/>
              </a:rPr>
              <a:t>The videos will only play in Slide Show View. Macros must be enabled in order to play the videos from within PowerPoint.</a:t>
            </a:r>
          </a:p>
        </p:txBody>
      </p:sp>
      <p:sp>
        <p:nvSpPr>
          <p:cNvPr id="70660" name="Text Box 4"/>
          <p:cNvSpPr txBox="1">
            <a:spLocks noChangeArrowheads="1"/>
          </p:cNvSpPr>
          <p:nvPr/>
        </p:nvSpPr>
        <p:spPr bwMode="auto">
          <a:xfrm>
            <a:off x="4294188" y="395288"/>
            <a:ext cx="23876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79" tIns="48389" rIns="96779" bIns="48389">
            <a:spAutoFit/>
          </a:bodyPr>
          <a:lstStyle>
            <a:lvl1pPr defTabSz="984250" eaLnBrk="0" hangingPunct="0">
              <a:defRPr sz="3600">
                <a:solidFill>
                  <a:schemeClr val="tx1"/>
                </a:solidFill>
                <a:latin typeface="Arial" pitchFamily="34" charset="0"/>
                <a:cs typeface="Arial" pitchFamily="34" charset="0"/>
              </a:defRPr>
            </a:lvl1pPr>
            <a:lvl2pPr marL="742950" indent="-285750" defTabSz="984250" eaLnBrk="0" hangingPunct="0">
              <a:defRPr sz="3600">
                <a:solidFill>
                  <a:schemeClr val="tx1"/>
                </a:solidFill>
                <a:latin typeface="Arial" pitchFamily="34" charset="0"/>
                <a:cs typeface="Arial" pitchFamily="34" charset="0"/>
              </a:defRPr>
            </a:lvl2pPr>
            <a:lvl3pPr marL="1143000" indent="-228600" defTabSz="984250" eaLnBrk="0" hangingPunct="0">
              <a:defRPr sz="3600">
                <a:solidFill>
                  <a:schemeClr val="tx1"/>
                </a:solidFill>
                <a:latin typeface="Arial" pitchFamily="34" charset="0"/>
                <a:cs typeface="Arial" pitchFamily="34" charset="0"/>
              </a:defRPr>
            </a:lvl3pPr>
            <a:lvl4pPr marL="1600200" indent="-228600" defTabSz="984250" eaLnBrk="0" hangingPunct="0">
              <a:defRPr sz="3600">
                <a:solidFill>
                  <a:schemeClr val="tx1"/>
                </a:solidFill>
                <a:latin typeface="Arial" pitchFamily="34" charset="0"/>
                <a:cs typeface="Arial" pitchFamily="34" charset="0"/>
              </a:defRPr>
            </a:lvl4pPr>
            <a:lvl5pPr marL="2057400" indent="-228600" defTabSz="984250" eaLnBrk="0" hangingPunct="0">
              <a:defRPr sz="3600">
                <a:solidFill>
                  <a:schemeClr val="tx1"/>
                </a:solidFill>
                <a:latin typeface="Arial" pitchFamily="34" charset="0"/>
                <a:cs typeface="Arial" pitchFamily="34" charset="0"/>
              </a:defRPr>
            </a:lvl5pPr>
            <a:lvl6pPr marL="2514600" indent="-228600" algn="ctr" defTabSz="984250" eaLnBrk="0" fontAlgn="base" hangingPunct="0">
              <a:spcBef>
                <a:spcPct val="0"/>
              </a:spcBef>
              <a:spcAft>
                <a:spcPct val="0"/>
              </a:spcAft>
              <a:defRPr sz="3600">
                <a:solidFill>
                  <a:schemeClr val="tx1"/>
                </a:solidFill>
                <a:latin typeface="Arial" pitchFamily="34" charset="0"/>
                <a:cs typeface="Arial" pitchFamily="34" charset="0"/>
              </a:defRPr>
            </a:lvl6pPr>
            <a:lvl7pPr marL="2971800" indent="-228600" algn="ctr" defTabSz="984250" eaLnBrk="0" fontAlgn="base" hangingPunct="0">
              <a:spcBef>
                <a:spcPct val="0"/>
              </a:spcBef>
              <a:spcAft>
                <a:spcPct val="0"/>
              </a:spcAft>
              <a:defRPr sz="3600">
                <a:solidFill>
                  <a:schemeClr val="tx1"/>
                </a:solidFill>
                <a:latin typeface="Arial" pitchFamily="34" charset="0"/>
                <a:cs typeface="Arial" pitchFamily="34" charset="0"/>
              </a:defRPr>
            </a:lvl7pPr>
            <a:lvl8pPr marL="3429000" indent="-228600" algn="ctr" defTabSz="984250" eaLnBrk="0" fontAlgn="base" hangingPunct="0">
              <a:spcBef>
                <a:spcPct val="0"/>
              </a:spcBef>
              <a:spcAft>
                <a:spcPct val="0"/>
              </a:spcAft>
              <a:defRPr sz="3600">
                <a:solidFill>
                  <a:schemeClr val="tx1"/>
                </a:solidFill>
                <a:latin typeface="Arial" pitchFamily="34" charset="0"/>
                <a:cs typeface="Arial" pitchFamily="34" charset="0"/>
              </a:defRPr>
            </a:lvl8pPr>
            <a:lvl9pPr marL="3886200" indent="-228600" algn="ctr" defTabSz="984250" eaLnBrk="0" fontAlgn="base" hangingPunct="0">
              <a:spcBef>
                <a:spcPct val="0"/>
              </a:spcBef>
              <a:spcAft>
                <a:spcPct val="0"/>
              </a:spcAft>
              <a:defRPr sz="3600">
                <a:solidFill>
                  <a:schemeClr val="tx1"/>
                </a:solidFill>
                <a:latin typeface="Arial" pitchFamily="34" charset="0"/>
                <a:cs typeface="Arial" pitchFamily="34" charset="0"/>
              </a:defRPr>
            </a:lvl9pPr>
          </a:lstStyle>
          <a:p>
            <a:pPr algn="l" eaLnBrk="1" hangingPunct="1">
              <a:spcBef>
                <a:spcPct val="50000"/>
              </a:spcBef>
            </a:pPr>
            <a:r>
              <a:rPr lang="en-US" sz="1500" b="1" dirty="0">
                <a:solidFill>
                  <a:srgbClr val="000000"/>
                </a:solidFill>
              </a:rPr>
              <a:t>This slide refers to material on pp. </a:t>
            </a:r>
            <a:r>
              <a:rPr lang="en-US" sz="1500" b="1" dirty="0" smtClean="0">
                <a:solidFill>
                  <a:srgbClr val="000000"/>
                </a:solidFill>
              </a:rPr>
              <a:t>283-284.</a:t>
            </a:r>
            <a:endParaRPr lang="en-US" sz="1500" b="1" dirty="0">
              <a:solidFill>
                <a:srgbClr val="000000"/>
              </a:solidFill>
            </a:endParaRPr>
          </a:p>
        </p:txBody>
      </p:sp>
      <p:sp>
        <p:nvSpPr>
          <p:cNvPr id="70661" name="TextBox 4"/>
          <p:cNvSpPr txBox="1">
            <a:spLocks noChangeArrowheads="1"/>
          </p:cNvSpPr>
          <p:nvPr/>
        </p:nvSpPr>
        <p:spPr bwMode="auto">
          <a:xfrm>
            <a:off x="6500813" y="8853488"/>
            <a:ext cx="357187"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91" tIns="43246" rIns="86491" bIns="43246">
            <a:spAutoFit/>
          </a:bodyPr>
          <a:lstStyle>
            <a:lvl1pPr eaLnBrk="0" hangingPunct="0">
              <a:defRPr sz="3600">
                <a:solidFill>
                  <a:schemeClr val="tx1"/>
                </a:solidFill>
                <a:latin typeface="Arial" pitchFamily="34" charset="0"/>
                <a:cs typeface="Arial" pitchFamily="34" charset="0"/>
              </a:defRPr>
            </a:lvl1pPr>
            <a:lvl2pPr marL="742950" indent="-285750" eaLnBrk="0" hangingPunct="0">
              <a:defRPr sz="3600">
                <a:solidFill>
                  <a:schemeClr val="tx1"/>
                </a:solidFill>
                <a:latin typeface="Arial" pitchFamily="34" charset="0"/>
                <a:cs typeface="Arial" pitchFamily="34" charset="0"/>
              </a:defRPr>
            </a:lvl2pPr>
            <a:lvl3pPr marL="1143000" indent="-228600" eaLnBrk="0" hangingPunct="0">
              <a:defRPr sz="3600">
                <a:solidFill>
                  <a:schemeClr val="tx1"/>
                </a:solidFill>
                <a:latin typeface="Arial" pitchFamily="34" charset="0"/>
                <a:cs typeface="Arial" pitchFamily="34" charset="0"/>
              </a:defRPr>
            </a:lvl3pPr>
            <a:lvl4pPr marL="1600200" indent="-228600" eaLnBrk="0" hangingPunct="0">
              <a:defRPr sz="3600">
                <a:solidFill>
                  <a:schemeClr val="tx1"/>
                </a:solidFill>
                <a:latin typeface="Arial" pitchFamily="34" charset="0"/>
                <a:cs typeface="Arial" pitchFamily="34" charset="0"/>
              </a:defRPr>
            </a:lvl4pPr>
            <a:lvl5pPr marL="2057400" indent="-228600" eaLnBrk="0" hangingPunct="0">
              <a:defRPr sz="36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36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36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36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3600">
                <a:solidFill>
                  <a:schemeClr val="tx1"/>
                </a:solidFill>
                <a:latin typeface="Arial" pitchFamily="34" charset="0"/>
                <a:cs typeface="Arial" pitchFamily="34" charset="0"/>
              </a:defRPr>
            </a:lvl9pPr>
          </a:lstStyle>
          <a:p>
            <a:pPr eaLnBrk="1" hangingPunct="1"/>
            <a:r>
              <a:rPr lang="en-US" sz="1200">
                <a:solidFill>
                  <a:srgbClr val="000000"/>
                </a:solidFill>
              </a:rPr>
              <a:t>10</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Arial" pitchFamily="34" charset="0"/>
                <a:cs typeface="Arial" pitchFamily="34" charset="0"/>
              </a:defRPr>
            </a:lvl1pPr>
            <a:lvl2pPr marL="742950" indent="-285750" eaLnBrk="0" hangingPunct="0">
              <a:defRPr sz="3600">
                <a:solidFill>
                  <a:schemeClr val="tx1"/>
                </a:solidFill>
                <a:latin typeface="Arial" pitchFamily="34" charset="0"/>
                <a:cs typeface="Arial" pitchFamily="34" charset="0"/>
              </a:defRPr>
            </a:lvl2pPr>
            <a:lvl3pPr marL="1143000" indent="-228600" eaLnBrk="0" hangingPunct="0">
              <a:defRPr sz="3600">
                <a:solidFill>
                  <a:schemeClr val="tx1"/>
                </a:solidFill>
                <a:latin typeface="Arial" pitchFamily="34" charset="0"/>
                <a:cs typeface="Arial" pitchFamily="34" charset="0"/>
              </a:defRPr>
            </a:lvl3pPr>
            <a:lvl4pPr marL="1600200" indent="-228600" eaLnBrk="0" hangingPunct="0">
              <a:defRPr sz="3600">
                <a:solidFill>
                  <a:schemeClr val="tx1"/>
                </a:solidFill>
                <a:latin typeface="Arial" pitchFamily="34" charset="0"/>
                <a:cs typeface="Arial" pitchFamily="34" charset="0"/>
              </a:defRPr>
            </a:lvl4pPr>
            <a:lvl5pPr marL="2057400" indent="-228600" eaLnBrk="0" hangingPunct="0">
              <a:defRPr sz="36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36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36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36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3600">
                <a:solidFill>
                  <a:schemeClr val="tx1"/>
                </a:solidFill>
                <a:latin typeface="Arial" pitchFamily="34" charset="0"/>
                <a:cs typeface="Arial" pitchFamily="34" charset="0"/>
              </a:defRPr>
            </a:lvl9pPr>
          </a:lstStyle>
          <a:p>
            <a:pPr eaLnBrk="1" hangingPunct="1"/>
            <a:fld id="{01CE46DF-2827-487B-8EEE-3309CC070AE0}" type="slidenum">
              <a:rPr lang="en-US" sz="1200" smtClean="0">
                <a:solidFill>
                  <a:srgbClr val="000000"/>
                </a:solidFill>
              </a:rPr>
              <a:pPr eaLnBrk="1" hangingPunct="1"/>
              <a:t>11</a:t>
            </a:fld>
            <a:endParaRPr lang="en-US" sz="1200" smtClean="0">
              <a:solidFill>
                <a:srgbClr val="000000"/>
              </a:solidFill>
            </a:endParaRPr>
          </a:p>
        </p:txBody>
      </p:sp>
      <p:sp>
        <p:nvSpPr>
          <p:cNvPr id="71683" name="Rectangle 2"/>
          <p:cNvSpPr>
            <a:spLocks noGrp="1" noRot="1" noChangeAspect="1" noChangeArrowheads="1" noTextEdit="1"/>
          </p:cNvSpPr>
          <p:nvPr>
            <p:ph type="sldImg"/>
          </p:nvPr>
        </p:nvSpPr>
        <p:spPr>
          <a:xfrm>
            <a:off x="522288" y="549275"/>
            <a:ext cx="3216275" cy="2413000"/>
          </a:xfrm>
          <a:ln/>
        </p:spPr>
      </p:sp>
      <p:sp>
        <p:nvSpPr>
          <p:cNvPr id="71684" name="Rectangle 3"/>
          <p:cNvSpPr>
            <a:spLocks noGrp="1" noChangeArrowheads="1"/>
          </p:cNvSpPr>
          <p:nvPr>
            <p:ph type="body" idx="1"/>
          </p:nvPr>
        </p:nvSpPr>
        <p:spPr>
          <a:xfrm>
            <a:off x="192088" y="3127375"/>
            <a:ext cx="6510337" cy="5483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ct val="30000"/>
              </a:spcAft>
            </a:pPr>
            <a:r>
              <a:rPr lang="en-US" b="1" smtClean="0">
                <a:solidFill>
                  <a:srgbClr val="000000"/>
                </a:solidFill>
                <a:sym typeface="Wingdings" pitchFamily="2" charset="2"/>
              </a:rPr>
              <a:t>Summary Overview</a:t>
            </a:r>
          </a:p>
          <a:p>
            <a:r>
              <a:rPr lang="en-US" smtClean="0">
                <a:solidFill>
                  <a:srgbClr val="000000"/>
                </a:solidFill>
                <a:sym typeface="Wingdings" pitchFamily="2" charset="2"/>
              </a:rPr>
              <a:t>As shown in this ad for NYK Line, shipping expense is an important element of the total cost in a physical distribution system.</a:t>
            </a:r>
          </a:p>
          <a:p>
            <a:endParaRPr lang="en-US" smtClean="0">
              <a:solidFill>
                <a:srgbClr val="000000"/>
              </a:solidFill>
              <a:sym typeface="Wingdings" pitchFamily="2" charset="2"/>
            </a:endParaRPr>
          </a:p>
          <a:p>
            <a:r>
              <a:rPr lang="en-US" b="1" smtClean="0">
                <a:solidFill>
                  <a:srgbClr val="000000"/>
                </a:solidFill>
                <a:sym typeface="Wingdings" pitchFamily="2" charset="2"/>
              </a:rPr>
              <a:t>Key Issues</a:t>
            </a:r>
          </a:p>
          <a:p>
            <a:pPr>
              <a:buFontTx/>
              <a:buChar char="•"/>
            </a:pPr>
            <a:r>
              <a:rPr lang="en-US" smtClean="0">
                <a:solidFill>
                  <a:srgbClr val="000000"/>
                </a:solidFill>
                <a:sym typeface="Wingdings" pitchFamily="2" charset="2"/>
              </a:rPr>
              <a:t> When using the total cost approach, all of the costs—including transportation, inventory, packing, and damage—are identified and considered for each possible PD system. </a:t>
            </a:r>
          </a:p>
          <a:p>
            <a:pPr>
              <a:buFontTx/>
              <a:buChar char="•"/>
            </a:pPr>
            <a:endParaRPr lang="en-US" smtClean="0">
              <a:solidFill>
                <a:srgbClr val="000000"/>
              </a:solidFill>
              <a:sym typeface="Wingdings" pitchFamily="2" charset="2"/>
            </a:endParaRPr>
          </a:p>
          <a:p>
            <a:r>
              <a:rPr lang="en-US" b="1" i="1" smtClean="0">
                <a:solidFill>
                  <a:srgbClr val="000000"/>
                </a:solidFill>
                <a:sym typeface="Wingdings" pitchFamily="2" charset="2"/>
              </a:rPr>
              <a:t>Discussion Question:</a:t>
            </a:r>
            <a:r>
              <a:rPr lang="en-US" i="1" smtClean="0">
                <a:solidFill>
                  <a:srgbClr val="000000"/>
                </a:solidFill>
                <a:sym typeface="Wingdings" pitchFamily="2" charset="2"/>
              </a:rPr>
              <a:t> </a:t>
            </a:r>
            <a:r>
              <a:rPr lang="en-US" b="1" i="1" smtClean="0">
                <a:solidFill>
                  <a:srgbClr val="000000"/>
                </a:solidFill>
                <a:sym typeface="Wingdings" pitchFamily="2" charset="2"/>
              </a:rPr>
              <a:t>How could packing raise total distribution costs? How could packing lower total distribution costs?</a:t>
            </a:r>
          </a:p>
          <a:p>
            <a:endParaRPr lang="en-US" b="1" i="1" smtClean="0">
              <a:solidFill>
                <a:srgbClr val="000000"/>
              </a:solidFill>
              <a:sym typeface="Wingdings" pitchFamily="2" charset="2"/>
            </a:endParaRPr>
          </a:p>
          <a:p>
            <a:pPr>
              <a:buFontTx/>
              <a:buChar char="•"/>
            </a:pPr>
            <a:r>
              <a:rPr lang="en-US" smtClean="0">
                <a:solidFill>
                  <a:srgbClr val="000000"/>
                </a:solidFill>
                <a:sym typeface="Wingdings" pitchFamily="2" charset="2"/>
              </a:rPr>
              <a:t> Sometimes, there are so many possible combinations of physical distribution functions in each PD system that </a:t>
            </a:r>
            <a:r>
              <a:rPr lang="en-US" u="sng" smtClean="0">
                <a:solidFill>
                  <a:srgbClr val="000000"/>
                </a:solidFill>
                <a:sym typeface="Wingdings" pitchFamily="2" charset="2"/>
              </a:rPr>
              <a:t>identifying all the alternatives is sometimes difficult</a:t>
            </a:r>
            <a:r>
              <a:rPr lang="en-US" smtClean="0">
                <a:solidFill>
                  <a:srgbClr val="000000"/>
                </a:solidFill>
                <a:sym typeface="Wingdings" pitchFamily="2" charset="2"/>
              </a:rPr>
              <a:t>. For instance, water  transportation may be combined with other forms of transportation to get a product from its origin to its final destination.</a:t>
            </a:r>
          </a:p>
          <a:p>
            <a:pPr>
              <a:buFontTx/>
              <a:buChar char="•"/>
            </a:pPr>
            <a:r>
              <a:rPr lang="en-US" smtClean="0">
                <a:solidFill>
                  <a:srgbClr val="000000"/>
                </a:solidFill>
                <a:sym typeface="Wingdings" pitchFamily="2" charset="2"/>
              </a:rPr>
              <a:t> Some companies use computer simulations to compare the alternatives.</a:t>
            </a:r>
          </a:p>
          <a:p>
            <a:endParaRPr lang="en-US" i="1" smtClean="0">
              <a:solidFill>
                <a:srgbClr val="000000"/>
              </a:solidFill>
              <a:sym typeface="Wingdings" pitchFamily="2" charset="2"/>
            </a:endParaRPr>
          </a:p>
        </p:txBody>
      </p:sp>
      <p:sp>
        <p:nvSpPr>
          <p:cNvPr id="71685" name="Text Box 4"/>
          <p:cNvSpPr txBox="1">
            <a:spLocks noChangeArrowheads="1"/>
          </p:cNvSpPr>
          <p:nvPr/>
        </p:nvSpPr>
        <p:spPr bwMode="auto">
          <a:xfrm>
            <a:off x="4389438" y="401638"/>
            <a:ext cx="2436812"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84" tIns="48391" rIns="96784" bIns="48391">
            <a:spAutoFit/>
          </a:bodyPr>
          <a:lstStyle>
            <a:lvl1pPr defTabSz="982663" eaLnBrk="0" hangingPunct="0">
              <a:defRPr sz="3600">
                <a:solidFill>
                  <a:schemeClr val="tx1"/>
                </a:solidFill>
                <a:latin typeface="Arial" pitchFamily="34" charset="0"/>
                <a:cs typeface="Arial" pitchFamily="34" charset="0"/>
              </a:defRPr>
            </a:lvl1pPr>
            <a:lvl2pPr marL="742950" indent="-285750" defTabSz="982663" eaLnBrk="0" hangingPunct="0">
              <a:defRPr sz="3600">
                <a:solidFill>
                  <a:schemeClr val="tx1"/>
                </a:solidFill>
                <a:latin typeface="Arial" pitchFamily="34" charset="0"/>
                <a:cs typeface="Arial" pitchFamily="34" charset="0"/>
              </a:defRPr>
            </a:lvl2pPr>
            <a:lvl3pPr marL="1143000" indent="-228600" defTabSz="982663" eaLnBrk="0" hangingPunct="0">
              <a:defRPr sz="3600">
                <a:solidFill>
                  <a:schemeClr val="tx1"/>
                </a:solidFill>
                <a:latin typeface="Arial" pitchFamily="34" charset="0"/>
                <a:cs typeface="Arial" pitchFamily="34" charset="0"/>
              </a:defRPr>
            </a:lvl3pPr>
            <a:lvl4pPr marL="1600200" indent="-228600" defTabSz="982663" eaLnBrk="0" hangingPunct="0">
              <a:defRPr sz="3600">
                <a:solidFill>
                  <a:schemeClr val="tx1"/>
                </a:solidFill>
                <a:latin typeface="Arial" pitchFamily="34" charset="0"/>
                <a:cs typeface="Arial" pitchFamily="34" charset="0"/>
              </a:defRPr>
            </a:lvl4pPr>
            <a:lvl5pPr marL="2057400" indent="-228600" defTabSz="982663" eaLnBrk="0" hangingPunct="0">
              <a:defRPr sz="3600">
                <a:solidFill>
                  <a:schemeClr val="tx1"/>
                </a:solidFill>
                <a:latin typeface="Arial" pitchFamily="34" charset="0"/>
                <a:cs typeface="Arial" pitchFamily="34" charset="0"/>
              </a:defRPr>
            </a:lvl5pPr>
            <a:lvl6pPr marL="2514600" indent="-228600" algn="ctr" defTabSz="982663" eaLnBrk="0" fontAlgn="base" hangingPunct="0">
              <a:spcBef>
                <a:spcPct val="0"/>
              </a:spcBef>
              <a:spcAft>
                <a:spcPct val="0"/>
              </a:spcAft>
              <a:defRPr sz="3600">
                <a:solidFill>
                  <a:schemeClr val="tx1"/>
                </a:solidFill>
                <a:latin typeface="Arial" pitchFamily="34" charset="0"/>
                <a:cs typeface="Arial" pitchFamily="34" charset="0"/>
              </a:defRPr>
            </a:lvl6pPr>
            <a:lvl7pPr marL="2971800" indent="-228600" algn="ctr" defTabSz="982663" eaLnBrk="0" fontAlgn="base" hangingPunct="0">
              <a:spcBef>
                <a:spcPct val="0"/>
              </a:spcBef>
              <a:spcAft>
                <a:spcPct val="0"/>
              </a:spcAft>
              <a:defRPr sz="3600">
                <a:solidFill>
                  <a:schemeClr val="tx1"/>
                </a:solidFill>
                <a:latin typeface="Arial" pitchFamily="34" charset="0"/>
                <a:cs typeface="Arial" pitchFamily="34" charset="0"/>
              </a:defRPr>
            </a:lvl7pPr>
            <a:lvl8pPr marL="3429000" indent="-228600" algn="ctr" defTabSz="982663" eaLnBrk="0" fontAlgn="base" hangingPunct="0">
              <a:spcBef>
                <a:spcPct val="0"/>
              </a:spcBef>
              <a:spcAft>
                <a:spcPct val="0"/>
              </a:spcAft>
              <a:defRPr sz="3600">
                <a:solidFill>
                  <a:schemeClr val="tx1"/>
                </a:solidFill>
                <a:latin typeface="Arial" pitchFamily="34" charset="0"/>
                <a:cs typeface="Arial" pitchFamily="34" charset="0"/>
              </a:defRPr>
            </a:lvl8pPr>
            <a:lvl9pPr marL="3886200" indent="-228600" algn="ctr" defTabSz="982663" eaLnBrk="0" fontAlgn="base" hangingPunct="0">
              <a:spcBef>
                <a:spcPct val="0"/>
              </a:spcBef>
              <a:spcAft>
                <a:spcPct val="0"/>
              </a:spcAft>
              <a:defRPr sz="3600">
                <a:solidFill>
                  <a:schemeClr val="tx1"/>
                </a:solidFill>
                <a:latin typeface="Arial" pitchFamily="34" charset="0"/>
                <a:cs typeface="Arial" pitchFamily="34" charset="0"/>
              </a:defRPr>
            </a:lvl9pPr>
          </a:lstStyle>
          <a:p>
            <a:pPr algn="l" eaLnBrk="1" hangingPunct="1">
              <a:spcBef>
                <a:spcPct val="50000"/>
              </a:spcBef>
            </a:pPr>
            <a:r>
              <a:rPr lang="en-US" sz="1500" b="1" dirty="0">
                <a:solidFill>
                  <a:srgbClr val="000000"/>
                </a:solidFill>
              </a:rPr>
              <a:t>This slide relates to material on pp. </a:t>
            </a:r>
            <a:r>
              <a:rPr lang="en-US" sz="1500" b="1" dirty="0" smtClean="0">
                <a:solidFill>
                  <a:srgbClr val="000000"/>
                </a:solidFill>
              </a:rPr>
              <a:t>284.</a:t>
            </a:r>
            <a:endParaRPr lang="en-US" sz="1500" b="1" dirty="0">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xfrm>
            <a:off x="503238" y="539750"/>
            <a:ext cx="3162300" cy="2373313"/>
          </a:xfrm>
          <a:ln/>
        </p:spPr>
      </p:sp>
      <p:sp>
        <p:nvSpPr>
          <p:cNvPr id="72707" name="Rectangle 3"/>
          <p:cNvSpPr>
            <a:spLocks noGrp="1" noChangeArrowheads="1"/>
          </p:cNvSpPr>
          <p:nvPr>
            <p:ph type="body" idx="1"/>
          </p:nvPr>
        </p:nvSpPr>
        <p:spPr>
          <a:xfrm>
            <a:off x="179388" y="3076575"/>
            <a:ext cx="6367462" cy="5565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solidFill>
                  <a:srgbClr val="000000"/>
                </a:solidFill>
                <a:sym typeface="Wingdings" pitchFamily="2" charset="2"/>
              </a:rPr>
              <a:t>ANSWER: C</a:t>
            </a:r>
          </a:p>
          <a:p>
            <a:endParaRPr lang="en-US" smtClean="0">
              <a:solidFill>
                <a:srgbClr val="000000"/>
              </a:solidFill>
              <a:sym typeface="Wingdings" pitchFamily="2" charset="2"/>
            </a:endParaRPr>
          </a:p>
          <a:p>
            <a:r>
              <a:rPr lang="en-US" i="1" u="sng" smtClean="0">
                <a:solidFill>
                  <a:srgbClr val="000000"/>
                </a:solidFill>
                <a:sym typeface="Wingdings" pitchFamily="2" charset="2"/>
              </a:rPr>
              <a:t>Checking your knowledge (answer explanation):</a:t>
            </a:r>
          </a:p>
          <a:p>
            <a:r>
              <a:rPr lang="en-US" smtClean="0">
                <a:solidFill>
                  <a:srgbClr val="000000"/>
                </a:solidFill>
                <a:sym typeface="Wingdings" pitchFamily="2" charset="2"/>
              </a:rPr>
              <a:t>When using the total cost approach, all of the costs—including transportation, inventory, packing, and damage—are identified and considered for each possible PD system. The goal in this approach would be to meet customer service needs at the lowest total cost. The best answer selection is ‘C’</a:t>
            </a:r>
            <a:r>
              <a:rPr lang="en-US" b="1" smtClean="0">
                <a:solidFill>
                  <a:srgbClr val="000000"/>
                </a:solidFill>
                <a:sym typeface="Wingdings" pitchFamily="2" charset="2"/>
              </a:rPr>
              <a:t>.</a:t>
            </a:r>
          </a:p>
          <a:p>
            <a:endParaRPr lang="en-US" i="1" u="sng" smtClean="0">
              <a:solidFill>
                <a:srgbClr val="000000"/>
              </a:solidFill>
              <a:sym typeface="Wingdings" pitchFamily="2" charset="2"/>
            </a:endParaRPr>
          </a:p>
          <a:p>
            <a:endParaRPr lang="en-US" b="1" smtClean="0">
              <a:solidFill>
                <a:srgbClr val="000000"/>
              </a:solidFill>
              <a:sym typeface="Wingdings" pitchFamily="2" charset="2"/>
            </a:endParaRPr>
          </a:p>
          <a:p>
            <a:endParaRPr lang="en-US" b="1" smtClean="0">
              <a:solidFill>
                <a:srgbClr val="000000"/>
              </a:solidFill>
              <a:sym typeface="Wingdings" pitchFamily="2" charset="2"/>
            </a:endParaRPr>
          </a:p>
        </p:txBody>
      </p:sp>
      <p:sp>
        <p:nvSpPr>
          <p:cNvPr id="72708" name="Text Box 4"/>
          <p:cNvSpPr txBox="1">
            <a:spLocks noChangeArrowheads="1"/>
          </p:cNvSpPr>
          <p:nvPr/>
        </p:nvSpPr>
        <p:spPr bwMode="auto">
          <a:xfrm>
            <a:off x="4294188" y="395288"/>
            <a:ext cx="23876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79" tIns="48389" rIns="96779" bIns="48389">
            <a:spAutoFit/>
          </a:bodyPr>
          <a:lstStyle>
            <a:lvl1pPr defTabSz="984250" eaLnBrk="0" hangingPunct="0">
              <a:defRPr sz="3600">
                <a:solidFill>
                  <a:schemeClr val="tx1"/>
                </a:solidFill>
                <a:latin typeface="Arial" pitchFamily="34" charset="0"/>
                <a:cs typeface="Arial" pitchFamily="34" charset="0"/>
              </a:defRPr>
            </a:lvl1pPr>
            <a:lvl2pPr marL="742950" indent="-285750" defTabSz="984250" eaLnBrk="0" hangingPunct="0">
              <a:defRPr sz="3600">
                <a:solidFill>
                  <a:schemeClr val="tx1"/>
                </a:solidFill>
                <a:latin typeface="Arial" pitchFamily="34" charset="0"/>
                <a:cs typeface="Arial" pitchFamily="34" charset="0"/>
              </a:defRPr>
            </a:lvl2pPr>
            <a:lvl3pPr marL="1143000" indent="-228600" defTabSz="984250" eaLnBrk="0" hangingPunct="0">
              <a:defRPr sz="3600">
                <a:solidFill>
                  <a:schemeClr val="tx1"/>
                </a:solidFill>
                <a:latin typeface="Arial" pitchFamily="34" charset="0"/>
                <a:cs typeface="Arial" pitchFamily="34" charset="0"/>
              </a:defRPr>
            </a:lvl3pPr>
            <a:lvl4pPr marL="1600200" indent="-228600" defTabSz="984250" eaLnBrk="0" hangingPunct="0">
              <a:defRPr sz="3600">
                <a:solidFill>
                  <a:schemeClr val="tx1"/>
                </a:solidFill>
                <a:latin typeface="Arial" pitchFamily="34" charset="0"/>
                <a:cs typeface="Arial" pitchFamily="34" charset="0"/>
              </a:defRPr>
            </a:lvl4pPr>
            <a:lvl5pPr marL="2057400" indent="-228600" defTabSz="984250" eaLnBrk="0" hangingPunct="0">
              <a:defRPr sz="3600">
                <a:solidFill>
                  <a:schemeClr val="tx1"/>
                </a:solidFill>
                <a:latin typeface="Arial" pitchFamily="34" charset="0"/>
                <a:cs typeface="Arial" pitchFamily="34" charset="0"/>
              </a:defRPr>
            </a:lvl5pPr>
            <a:lvl6pPr marL="2514600" indent="-228600" algn="ctr" defTabSz="984250" eaLnBrk="0" fontAlgn="base" hangingPunct="0">
              <a:spcBef>
                <a:spcPct val="0"/>
              </a:spcBef>
              <a:spcAft>
                <a:spcPct val="0"/>
              </a:spcAft>
              <a:defRPr sz="3600">
                <a:solidFill>
                  <a:schemeClr val="tx1"/>
                </a:solidFill>
                <a:latin typeface="Arial" pitchFamily="34" charset="0"/>
                <a:cs typeface="Arial" pitchFamily="34" charset="0"/>
              </a:defRPr>
            </a:lvl6pPr>
            <a:lvl7pPr marL="2971800" indent="-228600" algn="ctr" defTabSz="984250" eaLnBrk="0" fontAlgn="base" hangingPunct="0">
              <a:spcBef>
                <a:spcPct val="0"/>
              </a:spcBef>
              <a:spcAft>
                <a:spcPct val="0"/>
              </a:spcAft>
              <a:defRPr sz="3600">
                <a:solidFill>
                  <a:schemeClr val="tx1"/>
                </a:solidFill>
                <a:latin typeface="Arial" pitchFamily="34" charset="0"/>
                <a:cs typeface="Arial" pitchFamily="34" charset="0"/>
              </a:defRPr>
            </a:lvl7pPr>
            <a:lvl8pPr marL="3429000" indent="-228600" algn="ctr" defTabSz="984250" eaLnBrk="0" fontAlgn="base" hangingPunct="0">
              <a:spcBef>
                <a:spcPct val="0"/>
              </a:spcBef>
              <a:spcAft>
                <a:spcPct val="0"/>
              </a:spcAft>
              <a:defRPr sz="3600">
                <a:solidFill>
                  <a:schemeClr val="tx1"/>
                </a:solidFill>
                <a:latin typeface="Arial" pitchFamily="34" charset="0"/>
                <a:cs typeface="Arial" pitchFamily="34" charset="0"/>
              </a:defRPr>
            </a:lvl8pPr>
            <a:lvl9pPr marL="3886200" indent="-228600" algn="ctr" defTabSz="984250" eaLnBrk="0" fontAlgn="base" hangingPunct="0">
              <a:spcBef>
                <a:spcPct val="0"/>
              </a:spcBef>
              <a:spcAft>
                <a:spcPct val="0"/>
              </a:spcAft>
              <a:defRPr sz="3600">
                <a:solidFill>
                  <a:schemeClr val="tx1"/>
                </a:solidFill>
                <a:latin typeface="Arial" pitchFamily="34" charset="0"/>
                <a:cs typeface="Arial" pitchFamily="34" charset="0"/>
              </a:defRPr>
            </a:lvl9pPr>
          </a:lstStyle>
          <a:p>
            <a:pPr algn="l" eaLnBrk="1" hangingPunct="1">
              <a:spcBef>
                <a:spcPct val="50000"/>
              </a:spcBef>
            </a:pPr>
            <a:r>
              <a:rPr lang="en-US" sz="1500" b="1" dirty="0">
                <a:solidFill>
                  <a:srgbClr val="000000"/>
                </a:solidFill>
              </a:rPr>
              <a:t>This slide relates to material on pp. </a:t>
            </a:r>
            <a:r>
              <a:rPr lang="en-US" sz="1500" b="1" dirty="0" smtClean="0">
                <a:solidFill>
                  <a:srgbClr val="000000"/>
                </a:solidFill>
              </a:rPr>
              <a:t>284.</a:t>
            </a:r>
            <a:endParaRPr lang="en-US" sz="1500" b="1" dirty="0">
              <a:solidFill>
                <a:srgbClr val="000000"/>
              </a:solidFill>
            </a:endParaRPr>
          </a:p>
        </p:txBody>
      </p:sp>
      <p:sp>
        <p:nvSpPr>
          <p:cNvPr id="72709" name="TextBox 4"/>
          <p:cNvSpPr txBox="1">
            <a:spLocks noChangeArrowheads="1"/>
          </p:cNvSpPr>
          <p:nvPr/>
        </p:nvSpPr>
        <p:spPr bwMode="auto">
          <a:xfrm>
            <a:off x="6500813" y="8853488"/>
            <a:ext cx="357187"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91" tIns="43246" rIns="86491" bIns="43246">
            <a:spAutoFit/>
          </a:bodyPr>
          <a:lstStyle>
            <a:lvl1pPr eaLnBrk="0" hangingPunct="0">
              <a:defRPr sz="3600">
                <a:solidFill>
                  <a:schemeClr val="tx1"/>
                </a:solidFill>
                <a:latin typeface="Arial" pitchFamily="34" charset="0"/>
                <a:cs typeface="Arial" pitchFamily="34" charset="0"/>
              </a:defRPr>
            </a:lvl1pPr>
            <a:lvl2pPr marL="742950" indent="-285750" eaLnBrk="0" hangingPunct="0">
              <a:defRPr sz="3600">
                <a:solidFill>
                  <a:schemeClr val="tx1"/>
                </a:solidFill>
                <a:latin typeface="Arial" pitchFamily="34" charset="0"/>
                <a:cs typeface="Arial" pitchFamily="34" charset="0"/>
              </a:defRPr>
            </a:lvl2pPr>
            <a:lvl3pPr marL="1143000" indent="-228600" eaLnBrk="0" hangingPunct="0">
              <a:defRPr sz="3600">
                <a:solidFill>
                  <a:schemeClr val="tx1"/>
                </a:solidFill>
                <a:latin typeface="Arial" pitchFamily="34" charset="0"/>
                <a:cs typeface="Arial" pitchFamily="34" charset="0"/>
              </a:defRPr>
            </a:lvl3pPr>
            <a:lvl4pPr marL="1600200" indent="-228600" eaLnBrk="0" hangingPunct="0">
              <a:defRPr sz="3600">
                <a:solidFill>
                  <a:schemeClr val="tx1"/>
                </a:solidFill>
                <a:latin typeface="Arial" pitchFamily="34" charset="0"/>
                <a:cs typeface="Arial" pitchFamily="34" charset="0"/>
              </a:defRPr>
            </a:lvl4pPr>
            <a:lvl5pPr marL="2057400" indent="-228600" eaLnBrk="0" hangingPunct="0">
              <a:defRPr sz="36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36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36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36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3600">
                <a:solidFill>
                  <a:schemeClr val="tx1"/>
                </a:solidFill>
                <a:latin typeface="Arial" pitchFamily="34" charset="0"/>
                <a:cs typeface="Arial" pitchFamily="34" charset="0"/>
              </a:defRPr>
            </a:lvl9pPr>
          </a:lstStyle>
          <a:p>
            <a:pPr eaLnBrk="1" hangingPunct="1"/>
            <a:r>
              <a:rPr lang="en-US" sz="1200">
                <a:solidFill>
                  <a:srgbClr val="000000"/>
                </a:solidFill>
              </a:rPr>
              <a:t>12</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503238" y="539750"/>
            <a:ext cx="3162300" cy="2373313"/>
          </a:xfrm>
          <a:ln/>
        </p:spPr>
      </p:sp>
      <p:sp>
        <p:nvSpPr>
          <p:cNvPr id="73731" name="Rectangle 3"/>
          <p:cNvSpPr>
            <a:spLocks noGrp="1" noChangeArrowheads="1"/>
          </p:cNvSpPr>
          <p:nvPr>
            <p:ph type="body" idx="1"/>
          </p:nvPr>
        </p:nvSpPr>
        <p:spPr>
          <a:xfrm>
            <a:off x="228600" y="3048000"/>
            <a:ext cx="6369050" cy="556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solidFill>
                  <a:srgbClr val="000000"/>
                </a:solidFill>
                <a:sym typeface="Wingdings" pitchFamily="2" charset="2"/>
              </a:rPr>
              <a:t>Summary Overview</a:t>
            </a:r>
          </a:p>
          <a:p>
            <a:r>
              <a:rPr lang="en-US" smtClean="0">
                <a:solidFill>
                  <a:srgbClr val="000000"/>
                </a:solidFill>
                <a:sym typeface="Wingdings" pitchFamily="2" charset="2"/>
              </a:rPr>
              <a:t>Physical distribution functions must be apportioned across the channel to facilitate the flow of goods and services. In this way, each member functions efficiently and maximum value can be passed on to the consumer.</a:t>
            </a:r>
          </a:p>
          <a:p>
            <a:endParaRPr lang="en-US" i="1" smtClean="0">
              <a:solidFill>
                <a:srgbClr val="000000"/>
              </a:solidFill>
              <a:sym typeface="Wingdings" pitchFamily="2" charset="2"/>
            </a:endParaRPr>
          </a:p>
          <a:p>
            <a:r>
              <a:rPr lang="en-US" b="1" smtClean="0">
                <a:solidFill>
                  <a:srgbClr val="000000"/>
                </a:solidFill>
                <a:sym typeface="Wingdings" pitchFamily="2" charset="2"/>
              </a:rPr>
              <a:t>Key Issues</a:t>
            </a:r>
          </a:p>
          <a:p>
            <a:pPr>
              <a:buFontTx/>
              <a:buChar char="•"/>
            </a:pPr>
            <a:r>
              <a:rPr lang="en-US" b="1" smtClean="0">
                <a:solidFill>
                  <a:srgbClr val="000000"/>
                </a:solidFill>
                <a:sym typeface="Wingdings" pitchFamily="2" charset="2"/>
              </a:rPr>
              <a:t> </a:t>
            </a:r>
            <a:r>
              <a:rPr lang="en-US" b="1" u="sng" smtClean="0">
                <a:solidFill>
                  <a:srgbClr val="000000"/>
                </a:solidFill>
                <a:sym typeface="Wingdings" pitchFamily="2" charset="2"/>
              </a:rPr>
              <a:t>Functions can be shifted and shared in a channel</a:t>
            </a:r>
            <a:r>
              <a:rPr lang="en-US" b="1" smtClean="0">
                <a:solidFill>
                  <a:srgbClr val="000000"/>
                </a:solidFill>
                <a:sym typeface="Wingdings" pitchFamily="2" charset="2"/>
              </a:rPr>
              <a:t>. </a:t>
            </a:r>
          </a:p>
          <a:p>
            <a:pPr lvl="1">
              <a:buFontTx/>
              <a:buChar char="•"/>
            </a:pPr>
            <a:r>
              <a:rPr lang="en-US" smtClean="0">
                <a:solidFill>
                  <a:srgbClr val="000000"/>
                </a:solidFill>
              </a:rPr>
              <a:t> </a:t>
            </a:r>
            <a:r>
              <a:rPr lang="en-US" u="sng" smtClean="0">
                <a:solidFill>
                  <a:srgbClr val="000000"/>
                </a:solidFill>
              </a:rPr>
              <a:t>How PD is shared affects the rest of a strategy</a:t>
            </a:r>
            <a:r>
              <a:rPr lang="en-US" smtClean="0">
                <a:solidFill>
                  <a:srgbClr val="000000"/>
                </a:solidFill>
              </a:rPr>
              <a:t>, especially Price.</a:t>
            </a:r>
          </a:p>
          <a:p>
            <a:r>
              <a:rPr lang="en-US" b="1" smtClean="0">
                <a:solidFill>
                  <a:srgbClr val="000000"/>
                </a:solidFill>
                <a:sym typeface="Wingdings" pitchFamily="2" charset="2"/>
              </a:rPr>
              <a:t> </a:t>
            </a:r>
            <a:r>
              <a:rPr lang="en-US" b="1" u="sng" smtClean="0">
                <a:solidFill>
                  <a:srgbClr val="000000"/>
                </a:solidFill>
                <a:sym typeface="Wingdings" pitchFamily="2" charset="2"/>
              </a:rPr>
              <a:t>JIT requires a close, cooperative relationship</a:t>
            </a:r>
            <a:r>
              <a:rPr lang="en-US" b="1" smtClean="0">
                <a:solidFill>
                  <a:srgbClr val="000000"/>
                </a:solidFill>
                <a:sym typeface="Wingdings" pitchFamily="2" charset="2"/>
              </a:rPr>
              <a:t> among the channel members, which also helps to reduce conflict.</a:t>
            </a:r>
          </a:p>
          <a:p>
            <a:pPr lvl="1">
              <a:buFontTx/>
              <a:buChar char="•"/>
            </a:pPr>
            <a:r>
              <a:rPr lang="en-US" smtClean="0">
                <a:solidFill>
                  <a:srgbClr val="000000"/>
                </a:solidFill>
              </a:rPr>
              <a:t> One result of JIT is that some channels see an increase in the number of participants contributing to the final product.  </a:t>
            </a:r>
          </a:p>
          <a:p>
            <a:r>
              <a:rPr lang="en-US" b="1" smtClean="0">
                <a:solidFill>
                  <a:srgbClr val="000000"/>
                </a:solidFill>
                <a:sym typeface="Wingdings" pitchFamily="2" charset="2"/>
              </a:rPr>
              <a:t> </a:t>
            </a:r>
            <a:r>
              <a:rPr lang="en-US" b="1" u="sng" smtClean="0">
                <a:solidFill>
                  <a:srgbClr val="000000"/>
                </a:solidFill>
                <a:sym typeface="Wingdings" pitchFamily="2" charset="2"/>
              </a:rPr>
              <a:t>A supply chain may involve even more firms</a:t>
            </a:r>
            <a:r>
              <a:rPr lang="en-US" b="1" smtClean="0">
                <a:solidFill>
                  <a:srgbClr val="000000"/>
                </a:solidFill>
                <a:sym typeface="Wingdings" pitchFamily="2" charset="2"/>
              </a:rPr>
              <a:t> than a channel of distribution.</a:t>
            </a:r>
          </a:p>
          <a:p>
            <a:pPr lvl="1">
              <a:buFontTx/>
              <a:buChar char="•"/>
            </a:pPr>
            <a:r>
              <a:rPr lang="en-US" smtClean="0">
                <a:solidFill>
                  <a:srgbClr val="000000"/>
                </a:solidFill>
              </a:rPr>
              <a:t> </a:t>
            </a:r>
            <a:r>
              <a:rPr lang="en-US" u="sng" smtClean="0">
                <a:solidFill>
                  <a:srgbClr val="000000"/>
                </a:solidFill>
              </a:rPr>
              <a:t>Supply chain</a:t>
            </a:r>
            <a:r>
              <a:rPr lang="en-US" smtClean="0">
                <a:solidFill>
                  <a:srgbClr val="000000"/>
                </a:solidFill>
              </a:rPr>
              <a:t>: the complete set of firms, facilities, and logistics activities involved in procuring materials, transforming them into intermediate and finished products, and distributing them to customers. </a:t>
            </a:r>
          </a:p>
          <a:p>
            <a:pPr lvl="1"/>
            <a:endParaRPr lang="en-US" smtClean="0">
              <a:solidFill>
                <a:srgbClr val="000000"/>
              </a:solidFill>
            </a:endParaRPr>
          </a:p>
          <a:p>
            <a:r>
              <a:rPr lang="en-US" b="1" i="1" smtClean="0">
                <a:solidFill>
                  <a:srgbClr val="000000"/>
                </a:solidFill>
                <a:sym typeface="Wingdings" pitchFamily="2" charset="2"/>
              </a:rPr>
              <a:t>Discussion Question: Some firms put a single executive in charge of supply chain decisions. What would be the advantages and disadvantages of doing so?</a:t>
            </a:r>
            <a:endParaRPr lang="en-US" b="1" smtClean="0">
              <a:solidFill>
                <a:srgbClr val="000000"/>
              </a:solidFill>
              <a:sym typeface="Wingdings" pitchFamily="2" charset="2"/>
            </a:endParaRPr>
          </a:p>
          <a:p>
            <a:endParaRPr lang="en-US" b="1" smtClean="0">
              <a:solidFill>
                <a:srgbClr val="000000"/>
              </a:solidFill>
              <a:sym typeface="Wingdings" pitchFamily="2" charset="2"/>
            </a:endParaRPr>
          </a:p>
          <a:p>
            <a:endParaRPr lang="en-US" b="1" smtClean="0">
              <a:solidFill>
                <a:srgbClr val="000000"/>
              </a:solidFill>
              <a:sym typeface="Wingdings" pitchFamily="2" charset="2"/>
            </a:endParaRPr>
          </a:p>
          <a:p>
            <a:endParaRPr lang="en-US" b="1" smtClean="0">
              <a:solidFill>
                <a:srgbClr val="000000"/>
              </a:solidFill>
              <a:sym typeface="Wingdings" pitchFamily="2" charset="2"/>
            </a:endParaRPr>
          </a:p>
        </p:txBody>
      </p:sp>
      <p:sp>
        <p:nvSpPr>
          <p:cNvPr id="73732" name="Text Box 4"/>
          <p:cNvSpPr txBox="1">
            <a:spLocks noChangeArrowheads="1"/>
          </p:cNvSpPr>
          <p:nvPr/>
        </p:nvSpPr>
        <p:spPr bwMode="auto">
          <a:xfrm>
            <a:off x="4114800" y="395288"/>
            <a:ext cx="2566988"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79" tIns="48389" rIns="96779" bIns="48389">
            <a:spAutoFit/>
          </a:bodyPr>
          <a:lstStyle>
            <a:lvl1pPr defTabSz="984250" eaLnBrk="0" hangingPunct="0">
              <a:defRPr sz="3600">
                <a:solidFill>
                  <a:schemeClr val="tx1"/>
                </a:solidFill>
                <a:latin typeface="Arial" pitchFamily="34" charset="0"/>
                <a:cs typeface="Arial" pitchFamily="34" charset="0"/>
              </a:defRPr>
            </a:lvl1pPr>
            <a:lvl2pPr marL="742950" indent="-285750" defTabSz="984250" eaLnBrk="0" hangingPunct="0">
              <a:defRPr sz="3600">
                <a:solidFill>
                  <a:schemeClr val="tx1"/>
                </a:solidFill>
                <a:latin typeface="Arial" pitchFamily="34" charset="0"/>
                <a:cs typeface="Arial" pitchFamily="34" charset="0"/>
              </a:defRPr>
            </a:lvl2pPr>
            <a:lvl3pPr marL="1143000" indent="-228600" defTabSz="984250" eaLnBrk="0" hangingPunct="0">
              <a:defRPr sz="3600">
                <a:solidFill>
                  <a:schemeClr val="tx1"/>
                </a:solidFill>
                <a:latin typeface="Arial" pitchFamily="34" charset="0"/>
                <a:cs typeface="Arial" pitchFamily="34" charset="0"/>
              </a:defRPr>
            </a:lvl3pPr>
            <a:lvl4pPr marL="1600200" indent="-228600" defTabSz="984250" eaLnBrk="0" hangingPunct="0">
              <a:defRPr sz="3600">
                <a:solidFill>
                  <a:schemeClr val="tx1"/>
                </a:solidFill>
                <a:latin typeface="Arial" pitchFamily="34" charset="0"/>
                <a:cs typeface="Arial" pitchFamily="34" charset="0"/>
              </a:defRPr>
            </a:lvl4pPr>
            <a:lvl5pPr marL="2057400" indent="-228600" defTabSz="984250" eaLnBrk="0" hangingPunct="0">
              <a:defRPr sz="3600">
                <a:solidFill>
                  <a:schemeClr val="tx1"/>
                </a:solidFill>
                <a:latin typeface="Arial" pitchFamily="34" charset="0"/>
                <a:cs typeface="Arial" pitchFamily="34" charset="0"/>
              </a:defRPr>
            </a:lvl5pPr>
            <a:lvl6pPr marL="2514600" indent="-228600" algn="ctr" defTabSz="984250" eaLnBrk="0" fontAlgn="base" hangingPunct="0">
              <a:spcBef>
                <a:spcPct val="0"/>
              </a:spcBef>
              <a:spcAft>
                <a:spcPct val="0"/>
              </a:spcAft>
              <a:defRPr sz="3600">
                <a:solidFill>
                  <a:schemeClr val="tx1"/>
                </a:solidFill>
                <a:latin typeface="Arial" pitchFamily="34" charset="0"/>
                <a:cs typeface="Arial" pitchFamily="34" charset="0"/>
              </a:defRPr>
            </a:lvl6pPr>
            <a:lvl7pPr marL="2971800" indent="-228600" algn="ctr" defTabSz="984250" eaLnBrk="0" fontAlgn="base" hangingPunct="0">
              <a:spcBef>
                <a:spcPct val="0"/>
              </a:spcBef>
              <a:spcAft>
                <a:spcPct val="0"/>
              </a:spcAft>
              <a:defRPr sz="3600">
                <a:solidFill>
                  <a:schemeClr val="tx1"/>
                </a:solidFill>
                <a:latin typeface="Arial" pitchFamily="34" charset="0"/>
                <a:cs typeface="Arial" pitchFamily="34" charset="0"/>
              </a:defRPr>
            </a:lvl7pPr>
            <a:lvl8pPr marL="3429000" indent="-228600" algn="ctr" defTabSz="984250" eaLnBrk="0" fontAlgn="base" hangingPunct="0">
              <a:spcBef>
                <a:spcPct val="0"/>
              </a:spcBef>
              <a:spcAft>
                <a:spcPct val="0"/>
              </a:spcAft>
              <a:defRPr sz="3600">
                <a:solidFill>
                  <a:schemeClr val="tx1"/>
                </a:solidFill>
                <a:latin typeface="Arial" pitchFamily="34" charset="0"/>
                <a:cs typeface="Arial" pitchFamily="34" charset="0"/>
              </a:defRPr>
            </a:lvl8pPr>
            <a:lvl9pPr marL="3886200" indent="-228600" algn="ctr" defTabSz="984250" eaLnBrk="0" fontAlgn="base" hangingPunct="0">
              <a:spcBef>
                <a:spcPct val="0"/>
              </a:spcBef>
              <a:spcAft>
                <a:spcPct val="0"/>
              </a:spcAft>
              <a:defRPr sz="3600">
                <a:solidFill>
                  <a:schemeClr val="tx1"/>
                </a:solidFill>
                <a:latin typeface="Arial" pitchFamily="34" charset="0"/>
                <a:cs typeface="Arial" pitchFamily="34" charset="0"/>
              </a:defRPr>
            </a:lvl9pPr>
          </a:lstStyle>
          <a:p>
            <a:pPr algn="l" eaLnBrk="1" hangingPunct="1">
              <a:spcBef>
                <a:spcPct val="50000"/>
              </a:spcBef>
            </a:pPr>
            <a:r>
              <a:rPr lang="en-US" sz="1500" b="1" dirty="0">
                <a:solidFill>
                  <a:srgbClr val="000000"/>
                </a:solidFill>
              </a:rPr>
              <a:t>This slide refers to material on pp. </a:t>
            </a:r>
            <a:r>
              <a:rPr lang="en-US" sz="1500" b="1" dirty="0" smtClean="0">
                <a:solidFill>
                  <a:srgbClr val="000000"/>
                </a:solidFill>
              </a:rPr>
              <a:t>285-286.</a:t>
            </a:r>
            <a:endParaRPr lang="en-US" sz="1500" b="1" dirty="0">
              <a:solidFill>
                <a:srgbClr val="000000"/>
              </a:solidFill>
            </a:endParaRPr>
          </a:p>
          <a:p>
            <a:pPr algn="l" eaLnBrk="1" hangingPunct="1">
              <a:spcBef>
                <a:spcPct val="50000"/>
              </a:spcBef>
            </a:pPr>
            <a:r>
              <a:rPr lang="en-US" sz="1600" b="1" dirty="0">
                <a:solidFill>
                  <a:srgbClr val="000000"/>
                </a:solidFill>
                <a:sym typeface="Wingdings" pitchFamily="2" charset="2"/>
              </a:rPr>
              <a:t> </a:t>
            </a:r>
            <a:r>
              <a:rPr lang="en-US" sz="1600" b="1" dirty="0">
                <a:solidFill>
                  <a:srgbClr val="000000"/>
                </a:solidFill>
              </a:rPr>
              <a:t>Indicates place where slide “builds” to include the corresponding point (upon mouse click).</a:t>
            </a:r>
          </a:p>
          <a:p>
            <a:pPr algn="l" eaLnBrk="1" hangingPunct="1">
              <a:spcBef>
                <a:spcPct val="50000"/>
              </a:spcBef>
            </a:pPr>
            <a:endParaRPr lang="en-US" sz="1500" b="1" dirty="0">
              <a:solidFill>
                <a:srgbClr val="000000"/>
              </a:solidFill>
            </a:endParaRPr>
          </a:p>
        </p:txBody>
      </p:sp>
      <p:sp>
        <p:nvSpPr>
          <p:cNvPr id="73733" name="TextBox 4"/>
          <p:cNvSpPr txBox="1">
            <a:spLocks noChangeArrowheads="1"/>
          </p:cNvSpPr>
          <p:nvPr/>
        </p:nvSpPr>
        <p:spPr bwMode="auto">
          <a:xfrm>
            <a:off x="6500813" y="8853488"/>
            <a:ext cx="357187"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91" tIns="43246" rIns="86491" bIns="43246">
            <a:spAutoFit/>
          </a:bodyPr>
          <a:lstStyle>
            <a:lvl1pPr eaLnBrk="0" hangingPunct="0">
              <a:defRPr sz="3600">
                <a:solidFill>
                  <a:schemeClr val="tx1"/>
                </a:solidFill>
                <a:latin typeface="Arial" pitchFamily="34" charset="0"/>
                <a:cs typeface="Arial" pitchFamily="34" charset="0"/>
              </a:defRPr>
            </a:lvl1pPr>
            <a:lvl2pPr marL="742950" indent="-285750" eaLnBrk="0" hangingPunct="0">
              <a:defRPr sz="3600">
                <a:solidFill>
                  <a:schemeClr val="tx1"/>
                </a:solidFill>
                <a:latin typeface="Arial" pitchFamily="34" charset="0"/>
                <a:cs typeface="Arial" pitchFamily="34" charset="0"/>
              </a:defRPr>
            </a:lvl2pPr>
            <a:lvl3pPr marL="1143000" indent="-228600" eaLnBrk="0" hangingPunct="0">
              <a:defRPr sz="3600">
                <a:solidFill>
                  <a:schemeClr val="tx1"/>
                </a:solidFill>
                <a:latin typeface="Arial" pitchFamily="34" charset="0"/>
                <a:cs typeface="Arial" pitchFamily="34" charset="0"/>
              </a:defRPr>
            </a:lvl3pPr>
            <a:lvl4pPr marL="1600200" indent="-228600" eaLnBrk="0" hangingPunct="0">
              <a:defRPr sz="3600">
                <a:solidFill>
                  <a:schemeClr val="tx1"/>
                </a:solidFill>
                <a:latin typeface="Arial" pitchFamily="34" charset="0"/>
                <a:cs typeface="Arial" pitchFamily="34" charset="0"/>
              </a:defRPr>
            </a:lvl4pPr>
            <a:lvl5pPr marL="2057400" indent="-228600" eaLnBrk="0" hangingPunct="0">
              <a:defRPr sz="36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36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36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36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3600">
                <a:solidFill>
                  <a:schemeClr val="tx1"/>
                </a:solidFill>
                <a:latin typeface="Arial" pitchFamily="34" charset="0"/>
                <a:cs typeface="Arial" pitchFamily="34" charset="0"/>
              </a:defRPr>
            </a:lvl9pPr>
          </a:lstStyle>
          <a:p>
            <a:pPr eaLnBrk="1" hangingPunct="1"/>
            <a:r>
              <a:rPr lang="en-US" sz="1200">
                <a:solidFill>
                  <a:srgbClr val="000000"/>
                </a:solidFill>
              </a:rPr>
              <a:t>13</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Arial" pitchFamily="34" charset="0"/>
                <a:cs typeface="Arial" pitchFamily="34" charset="0"/>
              </a:defRPr>
            </a:lvl1pPr>
            <a:lvl2pPr marL="742950" indent="-285750" eaLnBrk="0" hangingPunct="0">
              <a:defRPr sz="3600">
                <a:solidFill>
                  <a:schemeClr val="tx1"/>
                </a:solidFill>
                <a:latin typeface="Arial" pitchFamily="34" charset="0"/>
                <a:cs typeface="Arial" pitchFamily="34" charset="0"/>
              </a:defRPr>
            </a:lvl2pPr>
            <a:lvl3pPr marL="1143000" indent="-228600" eaLnBrk="0" hangingPunct="0">
              <a:defRPr sz="3600">
                <a:solidFill>
                  <a:schemeClr val="tx1"/>
                </a:solidFill>
                <a:latin typeface="Arial" pitchFamily="34" charset="0"/>
                <a:cs typeface="Arial" pitchFamily="34" charset="0"/>
              </a:defRPr>
            </a:lvl3pPr>
            <a:lvl4pPr marL="1600200" indent="-228600" eaLnBrk="0" hangingPunct="0">
              <a:defRPr sz="3600">
                <a:solidFill>
                  <a:schemeClr val="tx1"/>
                </a:solidFill>
                <a:latin typeface="Arial" pitchFamily="34" charset="0"/>
                <a:cs typeface="Arial" pitchFamily="34" charset="0"/>
              </a:defRPr>
            </a:lvl4pPr>
            <a:lvl5pPr marL="2057400" indent="-228600" eaLnBrk="0" hangingPunct="0">
              <a:defRPr sz="36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36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36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36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3600">
                <a:solidFill>
                  <a:schemeClr val="tx1"/>
                </a:solidFill>
                <a:latin typeface="Arial" pitchFamily="34" charset="0"/>
                <a:cs typeface="Arial" pitchFamily="34" charset="0"/>
              </a:defRPr>
            </a:lvl9pPr>
          </a:lstStyle>
          <a:p>
            <a:pPr eaLnBrk="1" hangingPunct="1"/>
            <a:fld id="{4536291F-296D-4FCD-BBF5-201EF3800BFF}" type="slidenum">
              <a:rPr lang="en-US" sz="1200" smtClean="0">
                <a:solidFill>
                  <a:srgbClr val="000000"/>
                </a:solidFill>
              </a:rPr>
              <a:pPr eaLnBrk="1" hangingPunct="1"/>
              <a:t>14</a:t>
            </a:fld>
            <a:endParaRPr lang="en-US" sz="1200" smtClean="0">
              <a:solidFill>
                <a:srgbClr val="000000"/>
              </a:solidFill>
            </a:endParaRPr>
          </a:p>
        </p:txBody>
      </p:sp>
      <p:sp>
        <p:nvSpPr>
          <p:cNvPr id="74755" name="Rectangle 2"/>
          <p:cNvSpPr>
            <a:spLocks noGrp="1" noRot="1" noChangeAspect="1" noChangeArrowheads="1" noTextEdit="1"/>
          </p:cNvSpPr>
          <p:nvPr>
            <p:ph type="sldImg"/>
          </p:nvPr>
        </p:nvSpPr>
        <p:spPr>
          <a:xfrm>
            <a:off x="522288" y="549275"/>
            <a:ext cx="3216275" cy="2413000"/>
          </a:xfrm>
          <a:ln/>
        </p:spPr>
      </p:sp>
      <p:sp>
        <p:nvSpPr>
          <p:cNvPr id="23556" name="Rectangle 3"/>
          <p:cNvSpPr>
            <a:spLocks noGrp="1" noChangeArrowheads="1"/>
          </p:cNvSpPr>
          <p:nvPr>
            <p:ph type="body" idx="1"/>
          </p:nvPr>
        </p:nvSpPr>
        <p:spPr>
          <a:xfrm>
            <a:off x="192088" y="3127375"/>
            <a:ext cx="6510337" cy="5559425"/>
          </a:xfrm>
        </p:spPr>
        <p:txBody>
          <a:bodyPr/>
          <a:lstStyle/>
          <a:p>
            <a:pPr>
              <a:defRPr/>
            </a:pPr>
            <a:r>
              <a:rPr lang="en-US" b="1" dirty="0" smtClean="0">
                <a:solidFill>
                  <a:srgbClr val="000000"/>
                </a:solidFill>
                <a:sym typeface="Wingdings" pitchFamily="2" charset="2"/>
              </a:rPr>
              <a:t>Summary Overview</a:t>
            </a:r>
          </a:p>
          <a:p>
            <a:pPr>
              <a:defRPr/>
            </a:pPr>
            <a:r>
              <a:rPr lang="en-US" dirty="0" smtClean="0">
                <a:solidFill>
                  <a:srgbClr val="000000"/>
                </a:solidFill>
                <a:sym typeface="Wingdings" pitchFamily="2" charset="2"/>
              </a:rPr>
              <a:t>Trying to coordinate physical distribution throughout an entire supply chain is a difficult task. Computers and the Internet are becoming more and more important to marketing managers who need to keep track of inventory levels, when to order, and where goods are when they move.</a:t>
            </a:r>
            <a:r>
              <a:rPr lang="en-US" b="1" dirty="0" smtClean="0">
                <a:solidFill>
                  <a:srgbClr val="000000"/>
                </a:solidFill>
                <a:sym typeface="Wingdings" pitchFamily="2" charset="2"/>
              </a:rPr>
              <a:t> </a:t>
            </a:r>
          </a:p>
          <a:p>
            <a:pPr>
              <a:defRPr/>
            </a:pPr>
            <a:endParaRPr lang="en-US" b="1" dirty="0" smtClean="0">
              <a:solidFill>
                <a:srgbClr val="000000"/>
              </a:solidFill>
              <a:sym typeface="Wingdings" pitchFamily="2" charset="2"/>
            </a:endParaRPr>
          </a:p>
          <a:p>
            <a:pPr>
              <a:defRPr/>
            </a:pPr>
            <a:r>
              <a:rPr lang="en-US" b="1" dirty="0" smtClean="0">
                <a:solidFill>
                  <a:srgbClr val="000000"/>
                </a:solidFill>
                <a:sym typeface="Wingdings" pitchFamily="2" charset="2"/>
              </a:rPr>
              <a:t>Key Issues</a:t>
            </a:r>
          </a:p>
          <a:p>
            <a:pPr>
              <a:buFont typeface="Arial" pitchFamily="34" charset="0"/>
              <a:buNone/>
              <a:defRPr/>
            </a:pPr>
            <a:r>
              <a:rPr lang="en-US" b="1" dirty="0" smtClean="0">
                <a:solidFill>
                  <a:srgbClr val="000000"/>
                </a:solidFill>
                <a:sym typeface="Wingdings" pitchFamily="2" charset="2"/>
              </a:rPr>
              <a:t> </a:t>
            </a:r>
            <a:r>
              <a:rPr lang="en-US" b="1" u="sng" dirty="0" smtClean="0">
                <a:solidFill>
                  <a:srgbClr val="000000"/>
                </a:solidFill>
                <a:sym typeface="Wingdings" pitchFamily="2" charset="2"/>
              </a:rPr>
              <a:t>Continuously updated information systems</a:t>
            </a:r>
            <a:r>
              <a:rPr lang="en-US" dirty="0" smtClean="0">
                <a:solidFill>
                  <a:srgbClr val="000000"/>
                </a:solidFill>
                <a:sym typeface="Wingdings" pitchFamily="2" charset="2"/>
              </a:rPr>
              <a:t>, such as the ones fed by supermarket checkout scanners, can provide marketers with an up-to-the-minute inventory count and also an instantaneous readout of what consumers are buying.</a:t>
            </a:r>
          </a:p>
          <a:p>
            <a:pPr>
              <a:buFont typeface="Arial" pitchFamily="34" charset="0"/>
              <a:buChar char="•"/>
              <a:defRPr/>
            </a:pPr>
            <a:endParaRPr lang="en-US" dirty="0" smtClean="0">
              <a:solidFill>
                <a:srgbClr val="000000"/>
              </a:solidFill>
              <a:sym typeface="Wingdings" pitchFamily="2" charset="2"/>
            </a:endParaRPr>
          </a:p>
          <a:p>
            <a:pPr>
              <a:defRPr/>
            </a:pPr>
            <a:r>
              <a:rPr lang="en-US" b="1" i="1" dirty="0" smtClean="0">
                <a:solidFill>
                  <a:srgbClr val="000000"/>
                </a:solidFill>
                <a:sym typeface="Wingdings" pitchFamily="2" charset="2"/>
              </a:rPr>
              <a:t>Discussion Question:</a:t>
            </a:r>
            <a:r>
              <a:rPr lang="en-US" i="1" dirty="0" smtClean="0">
                <a:solidFill>
                  <a:srgbClr val="000000"/>
                </a:solidFill>
                <a:sym typeface="Wingdings" pitchFamily="2" charset="2"/>
              </a:rPr>
              <a:t> </a:t>
            </a:r>
            <a:r>
              <a:rPr lang="en-US" b="1" i="1" dirty="0" smtClean="0">
                <a:solidFill>
                  <a:srgbClr val="000000"/>
                </a:solidFill>
                <a:sym typeface="Wingdings" pitchFamily="2" charset="2"/>
              </a:rPr>
              <a:t>What packaging innovation has contributed greatly to the development of continuously updated systems? Hint: refer to Chapter 9.</a:t>
            </a:r>
            <a:r>
              <a:rPr lang="en-US" b="1" dirty="0" smtClean="0">
                <a:solidFill>
                  <a:srgbClr val="000000"/>
                </a:solidFill>
                <a:sym typeface="Wingdings" pitchFamily="2" charset="2"/>
              </a:rPr>
              <a:t> </a:t>
            </a:r>
          </a:p>
          <a:p>
            <a:pPr>
              <a:defRPr/>
            </a:pPr>
            <a:endParaRPr lang="en-US" b="1" dirty="0" smtClean="0">
              <a:solidFill>
                <a:srgbClr val="000000"/>
              </a:solidFill>
              <a:sym typeface="Wingdings" pitchFamily="2" charset="2"/>
            </a:endParaRPr>
          </a:p>
          <a:p>
            <a:pPr>
              <a:buFont typeface="Arial" pitchFamily="34" charset="0"/>
              <a:buNone/>
              <a:defRPr/>
            </a:pPr>
            <a:r>
              <a:rPr lang="en-US" b="1" dirty="0" smtClean="0">
                <a:solidFill>
                  <a:srgbClr val="000000"/>
                </a:solidFill>
                <a:sym typeface="Wingdings" pitchFamily="2" charset="2"/>
              </a:rPr>
              <a:t> </a:t>
            </a:r>
            <a:r>
              <a:rPr lang="en-US" b="1" u="sng" dirty="0" smtClean="0">
                <a:solidFill>
                  <a:srgbClr val="000000"/>
                </a:solidFill>
                <a:sym typeface="Wingdings" pitchFamily="2" charset="2"/>
              </a:rPr>
              <a:t>Electronic data interchange</a:t>
            </a:r>
            <a:r>
              <a:rPr lang="en-US" u="sng" dirty="0" smtClean="0">
                <a:solidFill>
                  <a:srgbClr val="000000"/>
                </a:solidFill>
                <a:sym typeface="Wingdings" pitchFamily="2" charset="2"/>
              </a:rPr>
              <a:t> </a:t>
            </a:r>
            <a:r>
              <a:rPr lang="en-US" b="1" u="sng" dirty="0" smtClean="0">
                <a:solidFill>
                  <a:srgbClr val="000000"/>
                </a:solidFill>
                <a:sym typeface="Wingdings" pitchFamily="2" charset="2"/>
              </a:rPr>
              <a:t>(EDI) sets a standard</a:t>
            </a:r>
            <a:r>
              <a:rPr lang="en-US" b="1" dirty="0" smtClean="0">
                <a:solidFill>
                  <a:srgbClr val="000000"/>
                </a:solidFill>
                <a:sym typeface="Wingdings" pitchFamily="2" charset="2"/>
              </a:rPr>
              <a:t>, by putting information in a structured format that allows suppliers and customers to access each other’s computer systems.  </a:t>
            </a:r>
          </a:p>
          <a:p>
            <a:pPr lvl="1">
              <a:buFont typeface="Arial" pitchFamily="34" charset="0"/>
              <a:buChar char="•"/>
              <a:defRPr/>
            </a:pPr>
            <a:r>
              <a:rPr lang="en-US" dirty="0" smtClean="0">
                <a:solidFill>
                  <a:srgbClr val="000000"/>
                </a:solidFill>
              </a:rPr>
              <a:t> It helps speed the processing of orders, inventory tracking, and customer service requests. </a:t>
            </a:r>
          </a:p>
          <a:p>
            <a:pPr lvl="1">
              <a:buFont typeface="Arial" pitchFamily="34" charset="0"/>
              <a:buChar char="•"/>
              <a:defRPr/>
            </a:pPr>
            <a:r>
              <a:rPr lang="en-US" dirty="0" smtClean="0">
                <a:solidFill>
                  <a:srgbClr val="000000"/>
                </a:solidFill>
              </a:rPr>
              <a:t> In addition, EDI brings buyers and suppliers in channels of distribution closer together. </a:t>
            </a:r>
          </a:p>
          <a:p>
            <a:pPr>
              <a:defRPr/>
            </a:pPr>
            <a:endParaRPr lang="en-US" b="1" dirty="0" smtClean="0">
              <a:solidFill>
                <a:srgbClr val="000000"/>
              </a:solidFill>
              <a:sym typeface="Wingdings" pitchFamily="2" charset="2"/>
            </a:endParaRPr>
          </a:p>
          <a:p>
            <a:pPr marL="271751" indent="-271751">
              <a:defRPr/>
            </a:pPr>
            <a:endParaRPr lang="en-US" b="1" dirty="0" smtClean="0">
              <a:solidFill>
                <a:srgbClr val="000000"/>
              </a:solidFill>
              <a:sym typeface="Wingdings" pitchFamily="2" charset="2"/>
            </a:endParaRPr>
          </a:p>
          <a:p>
            <a:pPr marL="271751" indent="-271751">
              <a:defRPr/>
            </a:pPr>
            <a:endParaRPr lang="en-US" b="1" dirty="0" smtClean="0">
              <a:solidFill>
                <a:srgbClr val="000000"/>
              </a:solidFill>
              <a:sym typeface="Wingdings" pitchFamily="2" charset="2"/>
            </a:endParaRPr>
          </a:p>
        </p:txBody>
      </p:sp>
      <p:sp>
        <p:nvSpPr>
          <p:cNvPr id="74757" name="Text Box 25"/>
          <p:cNvSpPr txBox="1">
            <a:spLocks noChangeArrowheads="1"/>
          </p:cNvSpPr>
          <p:nvPr/>
        </p:nvSpPr>
        <p:spPr bwMode="auto">
          <a:xfrm>
            <a:off x="4267200" y="400050"/>
            <a:ext cx="2560638"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39" tIns="48320" rIns="96639" bIns="48320">
            <a:spAutoFit/>
          </a:bodyPr>
          <a:lstStyle>
            <a:lvl1pPr defTabSz="984250" eaLnBrk="0" hangingPunct="0">
              <a:defRPr sz="3600">
                <a:solidFill>
                  <a:schemeClr val="tx1"/>
                </a:solidFill>
                <a:latin typeface="Arial" pitchFamily="34" charset="0"/>
                <a:cs typeface="Arial" pitchFamily="34" charset="0"/>
              </a:defRPr>
            </a:lvl1pPr>
            <a:lvl2pPr marL="742950" indent="-285750" defTabSz="984250" eaLnBrk="0" hangingPunct="0">
              <a:defRPr sz="3600">
                <a:solidFill>
                  <a:schemeClr val="tx1"/>
                </a:solidFill>
                <a:latin typeface="Arial" pitchFamily="34" charset="0"/>
                <a:cs typeface="Arial" pitchFamily="34" charset="0"/>
              </a:defRPr>
            </a:lvl2pPr>
            <a:lvl3pPr marL="1143000" indent="-228600" defTabSz="984250" eaLnBrk="0" hangingPunct="0">
              <a:defRPr sz="3600">
                <a:solidFill>
                  <a:schemeClr val="tx1"/>
                </a:solidFill>
                <a:latin typeface="Arial" pitchFamily="34" charset="0"/>
                <a:cs typeface="Arial" pitchFamily="34" charset="0"/>
              </a:defRPr>
            </a:lvl3pPr>
            <a:lvl4pPr marL="1600200" indent="-228600" defTabSz="984250" eaLnBrk="0" hangingPunct="0">
              <a:defRPr sz="3600">
                <a:solidFill>
                  <a:schemeClr val="tx1"/>
                </a:solidFill>
                <a:latin typeface="Arial" pitchFamily="34" charset="0"/>
                <a:cs typeface="Arial" pitchFamily="34" charset="0"/>
              </a:defRPr>
            </a:lvl4pPr>
            <a:lvl5pPr marL="2057400" indent="-228600" defTabSz="984250" eaLnBrk="0" hangingPunct="0">
              <a:defRPr sz="3600">
                <a:solidFill>
                  <a:schemeClr val="tx1"/>
                </a:solidFill>
                <a:latin typeface="Arial" pitchFamily="34" charset="0"/>
                <a:cs typeface="Arial" pitchFamily="34" charset="0"/>
              </a:defRPr>
            </a:lvl5pPr>
            <a:lvl6pPr marL="2514600" indent="-228600" algn="ctr" defTabSz="984250" eaLnBrk="0" fontAlgn="base" hangingPunct="0">
              <a:spcBef>
                <a:spcPct val="0"/>
              </a:spcBef>
              <a:spcAft>
                <a:spcPct val="0"/>
              </a:spcAft>
              <a:defRPr sz="3600">
                <a:solidFill>
                  <a:schemeClr val="tx1"/>
                </a:solidFill>
                <a:latin typeface="Arial" pitchFamily="34" charset="0"/>
                <a:cs typeface="Arial" pitchFamily="34" charset="0"/>
              </a:defRPr>
            </a:lvl6pPr>
            <a:lvl7pPr marL="2971800" indent="-228600" algn="ctr" defTabSz="984250" eaLnBrk="0" fontAlgn="base" hangingPunct="0">
              <a:spcBef>
                <a:spcPct val="0"/>
              </a:spcBef>
              <a:spcAft>
                <a:spcPct val="0"/>
              </a:spcAft>
              <a:defRPr sz="3600">
                <a:solidFill>
                  <a:schemeClr val="tx1"/>
                </a:solidFill>
                <a:latin typeface="Arial" pitchFamily="34" charset="0"/>
                <a:cs typeface="Arial" pitchFamily="34" charset="0"/>
              </a:defRPr>
            </a:lvl7pPr>
            <a:lvl8pPr marL="3429000" indent="-228600" algn="ctr" defTabSz="984250" eaLnBrk="0" fontAlgn="base" hangingPunct="0">
              <a:spcBef>
                <a:spcPct val="0"/>
              </a:spcBef>
              <a:spcAft>
                <a:spcPct val="0"/>
              </a:spcAft>
              <a:defRPr sz="3600">
                <a:solidFill>
                  <a:schemeClr val="tx1"/>
                </a:solidFill>
                <a:latin typeface="Arial" pitchFamily="34" charset="0"/>
                <a:cs typeface="Arial" pitchFamily="34" charset="0"/>
              </a:defRPr>
            </a:lvl8pPr>
            <a:lvl9pPr marL="3886200" indent="-228600" algn="ctr" defTabSz="984250" eaLnBrk="0" fontAlgn="base" hangingPunct="0">
              <a:spcBef>
                <a:spcPct val="0"/>
              </a:spcBef>
              <a:spcAft>
                <a:spcPct val="0"/>
              </a:spcAft>
              <a:defRPr sz="3600">
                <a:solidFill>
                  <a:schemeClr val="tx1"/>
                </a:solidFill>
                <a:latin typeface="Arial" pitchFamily="34" charset="0"/>
                <a:cs typeface="Arial" pitchFamily="34" charset="0"/>
              </a:defRPr>
            </a:lvl9pPr>
          </a:lstStyle>
          <a:p>
            <a:pPr algn="l" eaLnBrk="1" hangingPunct="1">
              <a:spcBef>
                <a:spcPct val="50000"/>
              </a:spcBef>
            </a:pPr>
            <a:r>
              <a:rPr lang="en-US" sz="1500" b="1" dirty="0">
                <a:solidFill>
                  <a:srgbClr val="000000"/>
                </a:solidFill>
              </a:rPr>
              <a:t>This slide refers to material on pp. </a:t>
            </a:r>
            <a:r>
              <a:rPr lang="en-US" sz="1500" b="1" dirty="0" smtClean="0">
                <a:solidFill>
                  <a:srgbClr val="000000"/>
                </a:solidFill>
              </a:rPr>
              <a:t>287-288.</a:t>
            </a:r>
            <a:endParaRPr lang="en-US" sz="1500" b="1" dirty="0">
              <a:solidFill>
                <a:srgbClr val="000000"/>
              </a:solidFill>
            </a:endParaRPr>
          </a:p>
          <a:p>
            <a:pPr algn="l" eaLnBrk="1" hangingPunct="1">
              <a:spcBef>
                <a:spcPct val="50000"/>
              </a:spcBef>
            </a:pPr>
            <a:r>
              <a:rPr lang="en-US" sz="1600" b="1" dirty="0">
                <a:solidFill>
                  <a:srgbClr val="000000"/>
                </a:solidFill>
                <a:sym typeface="Wingdings" pitchFamily="2" charset="2"/>
              </a:rPr>
              <a:t> </a:t>
            </a:r>
            <a:r>
              <a:rPr lang="en-US" sz="1600" b="1" dirty="0">
                <a:solidFill>
                  <a:srgbClr val="000000"/>
                </a:solidFill>
              </a:rPr>
              <a:t>Indicates place where slide “builds” to include the corresponding point (upon mouse click).</a:t>
            </a:r>
          </a:p>
          <a:p>
            <a:pPr algn="l" eaLnBrk="1" hangingPunct="1">
              <a:spcBef>
                <a:spcPct val="50000"/>
              </a:spcBef>
            </a:pPr>
            <a:endParaRPr lang="en-US" sz="1500" b="1" dirty="0">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Arial" pitchFamily="34" charset="0"/>
                <a:cs typeface="Arial" pitchFamily="34" charset="0"/>
              </a:defRPr>
            </a:lvl1pPr>
            <a:lvl2pPr marL="742950" indent="-285750" eaLnBrk="0" hangingPunct="0">
              <a:defRPr sz="3600">
                <a:solidFill>
                  <a:schemeClr val="tx1"/>
                </a:solidFill>
                <a:latin typeface="Arial" pitchFamily="34" charset="0"/>
                <a:cs typeface="Arial" pitchFamily="34" charset="0"/>
              </a:defRPr>
            </a:lvl2pPr>
            <a:lvl3pPr marL="1143000" indent="-228600" eaLnBrk="0" hangingPunct="0">
              <a:defRPr sz="3600">
                <a:solidFill>
                  <a:schemeClr val="tx1"/>
                </a:solidFill>
                <a:latin typeface="Arial" pitchFamily="34" charset="0"/>
                <a:cs typeface="Arial" pitchFamily="34" charset="0"/>
              </a:defRPr>
            </a:lvl3pPr>
            <a:lvl4pPr marL="1600200" indent="-228600" eaLnBrk="0" hangingPunct="0">
              <a:defRPr sz="3600">
                <a:solidFill>
                  <a:schemeClr val="tx1"/>
                </a:solidFill>
                <a:latin typeface="Arial" pitchFamily="34" charset="0"/>
                <a:cs typeface="Arial" pitchFamily="34" charset="0"/>
              </a:defRPr>
            </a:lvl4pPr>
            <a:lvl5pPr marL="2057400" indent="-228600" eaLnBrk="0" hangingPunct="0">
              <a:defRPr sz="36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36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36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36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3600">
                <a:solidFill>
                  <a:schemeClr val="tx1"/>
                </a:solidFill>
                <a:latin typeface="Arial" pitchFamily="34" charset="0"/>
                <a:cs typeface="Arial" pitchFamily="34" charset="0"/>
              </a:defRPr>
            </a:lvl9pPr>
          </a:lstStyle>
          <a:p>
            <a:pPr eaLnBrk="1" hangingPunct="1"/>
            <a:fld id="{BA0003FD-8816-4AA4-AE61-E38CEE0E631E}" type="slidenum">
              <a:rPr lang="en-US" sz="1200" smtClean="0">
                <a:solidFill>
                  <a:srgbClr val="000000"/>
                </a:solidFill>
              </a:rPr>
              <a:pPr eaLnBrk="1" hangingPunct="1"/>
              <a:t>15</a:t>
            </a:fld>
            <a:endParaRPr lang="en-US" sz="1200" smtClean="0">
              <a:solidFill>
                <a:srgbClr val="000000"/>
              </a:solidFill>
            </a:endParaRPr>
          </a:p>
        </p:txBody>
      </p:sp>
      <p:sp>
        <p:nvSpPr>
          <p:cNvPr id="75779" name="Rectangle 2"/>
          <p:cNvSpPr>
            <a:spLocks noGrp="1" noRot="1" noChangeAspect="1" noChangeArrowheads="1" noTextEdit="1"/>
          </p:cNvSpPr>
          <p:nvPr>
            <p:ph type="sldImg"/>
          </p:nvPr>
        </p:nvSpPr>
        <p:spPr>
          <a:xfrm>
            <a:off x="522288" y="549275"/>
            <a:ext cx="3216275" cy="2413000"/>
          </a:xfrm>
          <a:ln/>
        </p:spPr>
      </p:sp>
      <p:sp>
        <p:nvSpPr>
          <p:cNvPr id="23556" name="Rectangle 3"/>
          <p:cNvSpPr>
            <a:spLocks noGrp="1" noChangeArrowheads="1"/>
          </p:cNvSpPr>
          <p:nvPr>
            <p:ph type="body" idx="1"/>
          </p:nvPr>
        </p:nvSpPr>
        <p:spPr>
          <a:xfrm>
            <a:off x="192088" y="3127375"/>
            <a:ext cx="6510337" cy="5559425"/>
          </a:xfrm>
        </p:spPr>
        <p:txBody>
          <a:bodyPr/>
          <a:lstStyle/>
          <a:p>
            <a:pPr>
              <a:defRPr/>
            </a:pPr>
            <a:r>
              <a:rPr lang="en-US" b="1" dirty="0" smtClean="0">
                <a:solidFill>
                  <a:srgbClr val="000000"/>
                </a:solidFill>
                <a:sym typeface="Wingdings" pitchFamily="2" charset="2"/>
              </a:rPr>
              <a:t>Summary Overview</a:t>
            </a:r>
          </a:p>
          <a:p>
            <a:pPr>
              <a:defRPr/>
            </a:pPr>
            <a:r>
              <a:rPr lang="en-US" dirty="0" smtClean="0">
                <a:solidFill>
                  <a:srgbClr val="000000"/>
                </a:solidFill>
                <a:sym typeface="Wingdings" pitchFamily="2" charset="2"/>
              </a:rPr>
              <a:t>As in all areas of marketing, physical distribution raises some ethical concerns.</a:t>
            </a:r>
            <a:r>
              <a:rPr lang="en-US" b="1" dirty="0" smtClean="0">
                <a:solidFill>
                  <a:srgbClr val="000000"/>
                </a:solidFill>
                <a:sym typeface="Wingdings" pitchFamily="2" charset="2"/>
              </a:rPr>
              <a:t> </a:t>
            </a:r>
          </a:p>
          <a:p>
            <a:pPr>
              <a:defRPr/>
            </a:pPr>
            <a:endParaRPr lang="en-US" b="1" dirty="0" smtClean="0">
              <a:solidFill>
                <a:srgbClr val="000000"/>
              </a:solidFill>
              <a:sym typeface="Wingdings" pitchFamily="2" charset="2"/>
            </a:endParaRPr>
          </a:p>
          <a:p>
            <a:pPr>
              <a:defRPr/>
            </a:pPr>
            <a:r>
              <a:rPr lang="en-US" b="1" dirty="0" smtClean="0">
                <a:solidFill>
                  <a:srgbClr val="000000"/>
                </a:solidFill>
                <a:sym typeface="Wingdings" pitchFamily="2" charset="2"/>
              </a:rPr>
              <a:t>Key Issues</a:t>
            </a:r>
          </a:p>
          <a:p>
            <a:pPr>
              <a:buFontTx/>
              <a:buChar char="•"/>
              <a:defRPr/>
            </a:pPr>
            <a:r>
              <a:rPr lang="en-US" b="1" dirty="0" smtClean="0">
                <a:solidFill>
                  <a:srgbClr val="000000"/>
                </a:solidFill>
                <a:sym typeface="Wingdings" pitchFamily="2" charset="2"/>
              </a:rPr>
              <a:t> Most of the ethical issues that come up in physical distribution are about communications over product availability. </a:t>
            </a:r>
          </a:p>
          <a:p>
            <a:pPr lvl="1">
              <a:buFontTx/>
              <a:buChar char="•"/>
              <a:defRPr/>
            </a:pPr>
            <a:r>
              <a:rPr lang="en-US" dirty="0" smtClean="0">
                <a:solidFill>
                  <a:srgbClr val="000000"/>
                </a:solidFill>
              </a:rPr>
              <a:t> Some Internet vendors are being criticized for creating false expectations about the speed of delivery or for selling products that are not available.</a:t>
            </a:r>
          </a:p>
          <a:p>
            <a:pPr>
              <a:buFontTx/>
              <a:buChar char="•"/>
              <a:defRPr/>
            </a:pPr>
            <a:r>
              <a:rPr lang="en-US" b="1" dirty="0" smtClean="0">
                <a:solidFill>
                  <a:srgbClr val="000000"/>
                </a:solidFill>
                <a:sym typeface="Wingdings" pitchFamily="2" charset="2"/>
              </a:rPr>
              <a:t> Conventional retailers also receive criticism for running out of products that they promote heavily. </a:t>
            </a:r>
          </a:p>
          <a:p>
            <a:pPr lvl="1">
              <a:buFontTx/>
              <a:buChar char="•"/>
              <a:defRPr/>
            </a:pPr>
            <a:r>
              <a:rPr lang="en-US" dirty="0" smtClean="0">
                <a:solidFill>
                  <a:srgbClr val="000000"/>
                </a:solidFill>
              </a:rPr>
              <a:t> Some retailers offer rain checks to deal with the situation, or try to manage demand proactively by taking advance orders. </a:t>
            </a:r>
          </a:p>
          <a:p>
            <a:pPr>
              <a:defRPr/>
            </a:pPr>
            <a:r>
              <a:rPr lang="en-US" b="1" dirty="0" smtClean="0">
                <a:solidFill>
                  <a:srgbClr val="000000"/>
                </a:solidFill>
                <a:sym typeface="Wingdings" pitchFamily="2" charset="2"/>
              </a:rPr>
              <a:t> Coordination of PD activities can also generate ethical problems.</a:t>
            </a:r>
          </a:p>
          <a:p>
            <a:pPr>
              <a:defRPr/>
            </a:pPr>
            <a:endParaRPr lang="en-US" b="1" dirty="0" smtClean="0">
              <a:solidFill>
                <a:srgbClr val="000000"/>
              </a:solidFill>
              <a:sym typeface="Wingdings" pitchFamily="2" charset="2"/>
            </a:endParaRPr>
          </a:p>
          <a:p>
            <a:pPr>
              <a:defRPr/>
            </a:pPr>
            <a:r>
              <a:rPr lang="en-US" b="1" i="1" dirty="0" smtClean="0">
                <a:solidFill>
                  <a:srgbClr val="000000"/>
                </a:solidFill>
                <a:sym typeface="Wingdings" pitchFamily="2" charset="2"/>
              </a:rPr>
              <a:t>Discussion Question:</a:t>
            </a:r>
            <a:r>
              <a:rPr lang="en-US" i="1" dirty="0" smtClean="0">
                <a:solidFill>
                  <a:srgbClr val="000000"/>
                </a:solidFill>
                <a:sym typeface="Wingdings" pitchFamily="2" charset="2"/>
              </a:rPr>
              <a:t> </a:t>
            </a:r>
            <a:r>
              <a:rPr lang="en-US" b="1" i="1" dirty="0" smtClean="0">
                <a:solidFill>
                  <a:srgbClr val="000000"/>
                </a:solidFill>
                <a:sym typeface="Wingdings" pitchFamily="2" charset="2"/>
              </a:rPr>
              <a:t>Suppose you were a retailer and told a supplier that you planned to place an order, but didn’t confirm the order until the last minute. You wanted to see how sales were going before making a commitment. Thus, you were able to shift the burden of holding inventory to the supplier. Is this an ethical practice on your part? Why or why not?</a:t>
            </a:r>
          </a:p>
          <a:p>
            <a:pPr marL="271751" indent="-271751">
              <a:defRPr/>
            </a:pPr>
            <a:endParaRPr lang="en-US" b="1" dirty="0" smtClean="0">
              <a:solidFill>
                <a:srgbClr val="000000"/>
              </a:solidFill>
              <a:sym typeface="Wingdings" pitchFamily="2" charset="2"/>
            </a:endParaRPr>
          </a:p>
        </p:txBody>
      </p:sp>
      <p:sp>
        <p:nvSpPr>
          <p:cNvPr id="75781" name="Text Box 25"/>
          <p:cNvSpPr txBox="1">
            <a:spLocks noChangeArrowheads="1"/>
          </p:cNvSpPr>
          <p:nvPr/>
        </p:nvSpPr>
        <p:spPr bwMode="auto">
          <a:xfrm>
            <a:off x="4267200" y="400050"/>
            <a:ext cx="2560638"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39" tIns="48320" rIns="96639" bIns="48320">
            <a:spAutoFit/>
          </a:bodyPr>
          <a:lstStyle>
            <a:lvl1pPr defTabSz="984250" eaLnBrk="0" hangingPunct="0">
              <a:defRPr sz="3600">
                <a:solidFill>
                  <a:schemeClr val="tx1"/>
                </a:solidFill>
                <a:latin typeface="Arial" pitchFamily="34" charset="0"/>
                <a:cs typeface="Arial" pitchFamily="34" charset="0"/>
              </a:defRPr>
            </a:lvl1pPr>
            <a:lvl2pPr marL="742950" indent="-285750" defTabSz="984250" eaLnBrk="0" hangingPunct="0">
              <a:defRPr sz="3600">
                <a:solidFill>
                  <a:schemeClr val="tx1"/>
                </a:solidFill>
                <a:latin typeface="Arial" pitchFamily="34" charset="0"/>
                <a:cs typeface="Arial" pitchFamily="34" charset="0"/>
              </a:defRPr>
            </a:lvl2pPr>
            <a:lvl3pPr marL="1143000" indent="-228600" defTabSz="984250" eaLnBrk="0" hangingPunct="0">
              <a:defRPr sz="3600">
                <a:solidFill>
                  <a:schemeClr val="tx1"/>
                </a:solidFill>
                <a:latin typeface="Arial" pitchFamily="34" charset="0"/>
                <a:cs typeface="Arial" pitchFamily="34" charset="0"/>
              </a:defRPr>
            </a:lvl3pPr>
            <a:lvl4pPr marL="1600200" indent="-228600" defTabSz="984250" eaLnBrk="0" hangingPunct="0">
              <a:defRPr sz="3600">
                <a:solidFill>
                  <a:schemeClr val="tx1"/>
                </a:solidFill>
                <a:latin typeface="Arial" pitchFamily="34" charset="0"/>
                <a:cs typeface="Arial" pitchFamily="34" charset="0"/>
              </a:defRPr>
            </a:lvl4pPr>
            <a:lvl5pPr marL="2057400" indent="-228600" defTabSz="984250" eaLnBrk="0" hangingPunct="0">
              <a:defRPr sz="3600">
                <a:solidFill>
                  <a:schemeClr val="tx1"/>
                </a:solidFill>
                <a:latin typeface="Arial" pitchFamily="34" charset="0"/>
                <a:cs typeface="Arial" pitchFamily="34" charset="0"/>
              </a:defRPr>
            </a:lvl5pPr>
            <a:lvl6pPr marL="2514600" indent="-228600" algn="ctr" defTabSz="984250" eaLnBrk="0" fontAlgn="base" hangingPunct="0">
              <a:spcBef>
                <a:spcPct val="0"/>
              </a:spcBef>
              <a:spcAft>
                <a:spcPct val="0"/>
              </a:spcAft>
              <a:defRPr sz="3600">
                <a:solidFill>
                  <a:schemeClr val="tx1"/>
                </a:solidFill>
                <a:latin typeface="Arial" pitchFamily="34" charset="0"/>
                <a:cs typeface="Arial" pitchFamily="34" charset="0"/>
              </a:defRPr>
            </a:lvl6pPr>
            <a:lvl7pPr marL="2971800" indent="-228600" algn="ctr" defTabSz="984250" eaLnBrk="0" fontAlgn="base" hangingPunct="0">
              <a:spcBef>
                <a:spcPct val="0"/>
              </a:spcBef>
              <a:spcAft>
                <a:spcPct val="0"/>
              </a:spcAft>
              <a:defRPr sz="3600">
                <a:solidFill>
                  <a:schemeClr val="tx1"/>
                </a:solidFill>
                <a:latin typeface="Arial" pitchFamily="34" charset="0"/>
                <a:cs typeface="Arial" pitchFamily="34" charset="0"/>
              </a:defRPr>
            </a:lvl7pPr>
            <a:lvl8pPr marL="3429000" indent="-228600" algn="ctr" defTabSz="984250" eaLnBrk="0" fontAlgn="base" hangingPunct="0">
              <a:spcBef>
                <a:spcPct val="0"/>
              </a:spcBef>
              <a:spcAft>
                <a:spcPct val="0"/>
              </a:spcAft>
              <a:defRPr sz="3600">
                <a:solidFill>
                  <a:schemeClr val="tx1"/>
                </a:solidFill>
                <a:latin typeface="Arial" pitchFamily="34" charset="0"/>
                <a:cs typeface="Arial" pitchFamily="34" charset="0"/>
              </a:defRPr>
            </a:lvl8pPr>
            <a:lvl9pPr marL="3886200" indent="-228600" algn="ctr" defTabSz="984250" eaLnBrk="0" fontAlgn="base" hangingPunct="0">
              <a:spcBef>
                <a:spcPct val="0"/>
              </a:spcBef>
              <a:spcAft>
                <a:spcPct val="0"/>
              </a:spcAft>
              <a:defRPr sz="3600">
                <a:solidFill>
                  <a:schemeClr val="tx1"/>
                </a:solidFill>
                <a:latin typeface="Arial" pitchFamily="34" charset="0"/>
                <a:cs typeface="Arial" pitchFamily="34" charset="0"/>
              </a:defRPr>
            </a:lvl9pPr>
          </a:lstStyle>
          <a:p>
            <a:pPr algn="l" eaLnBrk="1" hangingPunct="1">
              <a:spcBef>
                <a:spcPct val="50000"/>
              </a:spcBef>
            </a:pPr>
            <a:r>
              <a:rPr lang="en-US" sz="1500" b="1" dirty="0">
                <a:solidFill>
                  <a:srgbClr val="000000"/>
                </a:solidFill>
              </a:rPr>
              <a:t>This slide refers to material on pp. </a:t>
            </a:r>
            <a:r>
              <a:rPr lang="en-US" sz="1500" b="1" dirty="0" smtClean="0">
                <a:solidFill>
                  <a:srgbClr val="000000"/>
                </a:solidFill>
              </a:rPr>
              <a:t>288.</a:t>
            </a:r>
            <a:endParaRPr lang="en-US" sz="1500" b="1" dirty="0">
              <a:solidFill>
                <a:srgbClr val="000000"/>
              </a:solidFill>
            </a:endParaRPr>
          </a:p>
          <a:p>
            <a:pPr algn="l" eaLnBrk="1" hangingPunct="1">
              <a:spcBef>
                <a:spcPct val="50000"/>
              </a:spcBef>
            </a:pPr>
            <a:r>
              <a:rPr lang="en-US" sz="1600" b="1" dirty="0">
                <a:solidFill>
                  <a:srgbClr val="000000"/>
                </a:solidFill>
                <a:sym typeface="Wingdings" pitchFamily="2" charset="2"/>
              </a:rPr>
              <a:t> </a:t>
            </a:r>
            <a:r>
              <a:rPr lang="en-US" sz="1600" b="1" dirty="0">
                <a:solidFill>
                  <a:srgbClr val="000000"/>
                </a:solidFill>
              </a:rPr>
              <a:t>Indicates place where slide “builds” to include the corresponding point (upon mouse click).</a:t>
            </a:r>
          </a:p>
          <a:p>
            <a:pPr algn="l" eaLnBrk="1" hangingPunct="1">
              <a:spcBef>
                <a:spcPct val="50000"/>
              </a:spcBef>
            </a:pPr>
            <a:endParaRPr lang="en-US" sz="1500" b="1" dirty="0">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xfrm>
            <a:off x="503238" y="539750"/>
            <a:ext cx="3162300" cy="2373313"/>
          </a:xfrm>
          <a:ln/>
        </p:spPr>
      </p:sp>
      <p:sp>
        <p:nvSpPr>
          <p:cNvPr id="76803" name="Rectangle 3"/>
          <p:cNvSpPr>
            <a:spLocks noGrp="1" noChangeArrowheads="1"/>
          </p:cNvSpPr>
          <p:nvPr>
            <p:ph type="body" idx="1"/>
          </p:nvPr>
        </p:nvSpPr>
        <p:spPr>
          <a:xfrm>
            <a:off x="179388" y="3076575"/>
            <a:ext cx="6367462" cy="5565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solidFill>
                  <a:srgbClr val="000000"/>
                </a:solidFill>
                <a:sym typeface="Wingdings" pitchFamily="2" charset="2"/>
              </a:rPr>
              <a:t>Both lower costs and better service help to increase customer value. Trying to reduce the cost of the individual functional activities associated with physical distribution may actually increase distribution costs and lead to the wrong customer service level. W.B. Mason prides itself on low prices and excellent service. Thus, appropriate implementation of the PD Concept is critical to this firm.</a:t>
            </a:r>
          </a:p>
          <a:p>
            <a:endParaRPr lang="en-US" smtClean="0">
              <a:solidFill>
                <a:srgbClr val="000000"/>
              </a:solidFill>
              <a:sym typeface="Wingdings" pitchFamily="2" charset="2"/>
            </a:endParaRPr>
          </a:p>
          <a:p>
            <a:r>
              <a:rPr lang="en-US" b="1" smtClean="0">
                <a:solidFill>
                  <a:srgbClr val="000000"/>
                </a:solidFill>
                <a:sym typeface="Wingdings" pitchFamily="2" charset="2"/>
              </a:rPr>
              <a:t>Video Operation:</a:t>
            </a:r>
            <a:endParaRPr lang="en-US" smtClean="0">
              <a:solidFill>
                <a:srgbClr val="000000"/>
              </a:solidFill>
              <a:sym typeface="Wingdings" pitchFamily="2" charset="2"/>
            </a:endParaRPr>
          </a:p>
          <a:p>
            <a:r>
              <a:rPr lang="en-US" smtClean="0">
                <a:solidFill>
                  <a:srgbClr val="000000"/>
                </a:solidFill>
                <a:sym typeface="Wingdings" pitchFamily="2" charset="2"/>
              </a:rPr>
              <a:t>Use the onscreen player controls to operate the video.</a:t>
            </a:r>
          </a:p>
          <a:p>
            <a:r>
              <a:rPr lang="en-US" smtClean="0">
                <a:solidFill>
                  <a:srgbClr val="000000"/>
                </a:solidFill>
                <a:sym typeface="Wingdings" pitchFamily="2" charset="2"/>
              </a:rPr>
              <a:t>To view the video at Full Screen, right-click the video and choose Full Screen. To go back to your presentation you can either hit the Escape key, right-click on the video and uncheck Full Screen, or type Alt+Enter. You can do this at anytime during the video playback. </a:t>
            </a:r>
          </a:p>
          <a:p>
            <a:r>
              <a:rPr lang="en-US" smtClean="0">
                <a:solidFill>
                  <a:srgbClr val="000000"/>
                </a:solidFill>
                <a:sym typeface="Wingdings" pitchFamily="2" charset="2"/>
              </a:rPr>
              <a:t>Under certain circumstances, the video may not fill the video player window. To restore, right-click the video player object and select Zoom 200%.</a:t>
            </a:r>
          </a:p>
          <a:p>
            <a:r>
              <a:rPr lang="en-US" smtClean="0">
                <a:solidFill>
                  <a:srgbClr val="000000"/>
                </a:solidFill>
                <a:sym typeface="Wingdings" pitchFamily="2" charset="2"/>
              </a:rPr>
              <a:t>The videos will only play in Slide Show View. Macros must be enabled in order to play the videos from within PowerPoint.</a:t>
            </a:r>
          </a:p>
        </p:txBody>
      </p:sp>
      <p:sp>
        <p:nvSpPr>
          <p:cNvPr id="76804" name="Text Box 4"/>
          <p:cNvSpPr txBox="1">
            <a:spLocks noChangeArrowheads="1"/>
          </p:cNvSpPr>
          <p:nvPr/>
        </p:nvSpPr>
        <p:spPr bwMode="auto">
          <a:xfrm>
            <a:off x="4294188" y="395288"/>
            <a:ext cx="23876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79" tIns="48389" rIns="96779" bIns="48389">
            <a:spAutoFit/>
          </a:bodyPr>
          <a:lstStyle>
            <a:lvl1pPr defTabSz="984250" eaLnBrk="0" hangingPunct="0">
              <a:defRPr sz="3600">
                <a:solidFill>
                  <a:schemeClr val="tx1"/>
                </a:solidFill>
                <a:latin typeface="Arial" pitchFamily="34" charset="0"/>
                <a:cs typeface="Arial" pitchFamily="34" charset="0"/>
              </a:defRPr>
            </a:lvl1pPr>
            <a:lvl2pPr marL="742950" indent="-285750" defTabSz="984250" eaLnBrk="0" hangingPunct="0">
              <a:defRPr sz="3600">
                <a:solidFill>
                  <a:schemeClr val="tx1"/>
                </a:solidFill>
                <a:latin typeface="Arial" pitchFamily="34" charset="0"/>
                <a:cs typeface="Arial" pitchFamily="34" charset="0"/>
              </a:defRPr>
            </a:lvl2pPr>
            <a:lvl3pPr marL="1143000" indent="-228600" defTabSz="984250" eaLnBrk="0" hangingPunct="0">
              <a:defRPr sz="3600">
                <a:solidFill>
                  <a:schemeClr val="tx1"/>
                </a:solidFill>
                <a:latin typeface="Arial" pitchFamily="34" charset="0"/>
                <a:cs typeface="Arial" pitchFamily="34" charset="0"/>
              </a:defRPr>
            </a:lvl3pPr>
            <a:lvl4pPr marL="1600200" indent="-228600" defTabSz="984250" eaLnBrk="0" hangingPunct="0">
              <a:defRPr sz="3600">
                <a:solidFill>
                  <a:schemeClr val="tx1"/>
                </a:solidFill>
                <a:latin typeface="Arial" pitchFamily="34" charset="0"/>
                <a:cs typeface="Arial" pitchFamily="34" charset="0"/>
              </a:defRPr>
            </a:lvl4pPr>
            <a:lvl5pPr marL="2057400" indent="-228600" defTabSz="984250" eaLnBrk="0" hangingPunct="0">
              <a:defRPr sz="3600">
                <a:solidFill>
                  <a:schemeClr val="tx1"/>
                </a:solidFill>
                <a:latin typeface="Arial" pitchFamily="34" charset="0"/>
                <a:cs typeface="Arial" pitchFamily="34" charset="0"/>
              </a:defRPr>
            </a:lvl5pPr>
            <a:lvl6pPr marL="2514600" indent="-228600" algn="ctr" defTabSz="984250" eaLnBrk="0" fontAlgn="base" hangingPunct="0">
              <a:spcBef>
                <a:spcPct val="0"/>
              </a:spcBef>
              <a:spcAft>
                <a:spcPct val="0"/>
              </a:spcAft>
              <a:defRPr sz="3600">
                <a:solidFill>
                  <a:schemeClr val="tx1"/>
                </a:solidFill>
                <a:latin typeface="Arial" pitchFamily="34" charset="0"/>
                <a:cs typeface="Arial" pitchFamily="34" charset="0"/>
              </a:defRPr>
            </a:lvl6pPr>
            <a:lvl7pPr marL="2971800" indent="-228600" algn="ctr" defTabSz="984250" eaLnBrk="0" fontAlgn="base" hangingPunct="0">
              <a:spcBef>
                <a:spcPct val="0"/>
              </a:spcBef>
              <a:spcAft>
                <a:spcPct val="0"/>
              </a:spcAft>
              <a:defRPr sz="3600">
                <a:solidFill>
                  <a:schemeClr val="tx1"/>
                </a:solidFill>
                <a:latin typeface="Arial" pitchFamily="34" charset="0"/>
                <a:cs typeface="Arial" pitchFamily="34" charset="0"/>
              </a:defRPr>
            </a:lvl7pPr>
            <a:lvl8pPr marL="3429000" indent="-228600" algn="ctr" defTabSz="984250" eaLnBrk="0" fontAlgn="base" hangingPunct="0">
              <a:spcBef>
                <a:spcPct val="0"/>
              </a:spcBef>
              <a:spcAft>
                <a:spcPct val="0"/>
              </a:spcAft>
              <a:defRPr sz="3600">
                <a:solidFill>
                  <a:schemeClr val="tx1"/>
                </a:solidFill>
                <a:latin typeface="Arial" pitchFamily="34" charset="0"/>
                <a:cs typeface="Arial" pitchFamily="34" charset="0"/>
              </a:defRPr>
            </a:lvl8pPr>
            <a:lvl9pPr marL="3886200" indent="-228600" algn="ctr" defTabSz="984250" eaLnBrk="0" fontAlgn="base" hangingPunct="0">
              <a:spcBef>
                <a:spcPct val="0"/>
              </a:spcBef>
              <a:spcAft>
                <a:spcPct val="0"/>
              </a:spcAft>
              <a:defRPr sz="3600">
                <a:solidFill>
                  <a:schemeClr val="tx1"/>
                </a:solidFill>
                <a:latin typeface="Arial" pitchFamily="34" charset="0"/>
                <a:cs typeface="Arial" pitchFamily="34" charset="0"/>
              </a:defRPr>
            </a:lvl9pPr>
          </a:lstStyle>
          <a:p>
            <a:pPr algn="l" eaLnBrk="1" hangingPunct="1">
              <a:spcBef>
                <a:spcPct val="50000"/>
              </a:spcBef>
            </a:pPr>
            <a:r>
              <a:rPr lang="en-US" sz="1500" b="1" dirty="0">
                <a:solidFill>
                  <a:srgbClr val="000000"/>
                </a:solidFill>
              </a:rPr>
              <a:t>This slide refers to material on pp. </a:t>
            </a:r>
            <a:r>
              <a:rPr lang="en-US" sz="1500" b="1" dirty="0" smtClean="0">
                <a:solidFill>
                  <a:srgbClr val="000000"/>
                </a:solidFill>
              </a:rPr>
              <a:t>283.</a:t>
            </a:r>
            <a:endParaRPr lang="en-US" sz="1500" b="1" dirty="0">
              <a:solidFill>
                <a:srgbClr val="000000"/>
              </a:solidFill>
            </a:endParaRPr>
          </a:p>
        </p:txBody>
      </p:sp>
      <p:sp>
        <p:nvSpPr>
          <p:cNvPr id="76805" name="TextBox 4"/>
          <p:cNvSpPr txBox="1">
            <a:spLocks noChangeArrowheads="1"/>
          </p:cNvSpPr>
          <p:nvPr/>
        </p:nvSpPr>
        <p:spPr bwMode="auto">
          <a:xfrm>
            <a:off x="6500813" y="8853488"/>
            <a:ext cx="357187"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91" tIns="43246" rIns="86491" bIns="43246">
            <a:spAutoFit/>
          </a:bodyPr>
          <a:lstStyle>
            <a:lvl1pPr eaLnBrk="0" hangingPunct="0">
              <a:defRPr sz="3600">
                <a:solidFill>
                  <a:schemeClr val="tx1"/>
                </a:solidFill>
                <a:latin typeface="Arial" pitchFamily="34" charset="0"/>
                <a:cs typeface="Arial" pitchFamily="34" charset="0"/>
              </a:defRPr>
            </a:lvl1pPr>
            <a:lvl2pPr marL="742950" indent="-285750" eaLnBrk="0" hangingPunct="0">
              <a:defRPr sz="3600">
                <a:solidFill>
                  <a:schemeClr val="tx1"/>
                </a:solidFill>
                <a:latin typeface="Arial" pitchFamily="34" charset="0"/>
                <a:cs typeface="Arial" pitchFamily="34" charset="0"/>
              </a:defRPr>
            </a:lvl2pPr>
            <a:lvl3pPr marL="1143000" indent="-228600" eaLnBrk="0" hangingPunct="0">
              <a:defRPr sz="3600">
                <a:solidFill>
                  <a:schemeClr val="tx1"/>
                </a:solidFill>
                <a:latin typeface="Arial" pitchFamily="34" charset="0"/>
                <a:cs typeface="Arial" pitchFamily="34" charset="0"/>
              </a:defRPr>
            </a:lvl3pPr>
            <a:lvl4pPr marL="1600200" indent="-228600" eaLnBrk="0" hangingPunct="0">
              <a:defRPr sz="3600">
                <a:solidFill>
                  <a:schemeClr val="tx1"/>
                </a:solidFill>
                <a:latin typeface="Arial" pitchFamily="34" charset="0"/>
                <a:cs typeface="Arial" pitchFamily="34" charset="0"/>
              </a:defRPr>
            </a:lvl4pPr>
            <a:lvl5pPr marL="2057400" indent="-228600" eaLnBrk="0" hangingPunct="0">
              <a:defRPr sz="36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36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36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36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3600">
                <a:solidFill>
                  <a:schemeClr val="tx1"/>
                </a:solidFill>
                <a:latin typeface="Arial" pitchFamily="34" charset="0"/>
                <a:cs typeface="Arial" pitchFamily="34" charset="0"/>
              </a:defRPr>
            </a:lvl9pPr>
          </a:lstStyle>
          <a:p>
            <a:pPr eaLnBrk="1" hangingPunct="1"/>
            <a:r>
              <a:rPr lang="en-US" sz="1200">
                <a:solidFill>
                  <a:srgbClr val="000000"/>
                </a:solidFill>
              </a:rPr>
              <a:t>16</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Arial" pitchFamily="34" charset="0"/>
                <a:cs typeface="Arial" pitchFamily="34" charset="0"/>
              </a:defRPr>
            </a:lvl1pPr>
            <a:lvl2pPr marL="742950" indent="-285750" eaLnBrk="0" hangingPunct="0">
              <a:defRPr sz="3600">
                <a:solidFill>
                  <a:schemeClr val="tx1"/>
                </a:solidFill>
                <a:latin typeface="Arial" pitchFamily="34" charset="0"/>
                <a:cs typeface="Arial" pitchFamily="34" charset="0"/>
              </a:defRPr>
            </a:lvl2pPr>
            <a:lvl3pPr marL="1143000" indent="-228600" eaLnBrk="0" hangingPunct="0">
              <a:defRPr sz="3600">
                <a:solidFill>
                  <a:schemeClr val="tx1"/>
                </a:solidFill>
                <a:latin typeface="Arial" pitchFamily="34" charset="0"/>
                <a:cs typeface="Arial" pitchFamily="34" charset="0"/>
              </a:defRPr>
            </a:lvl3pPr>
            <a:lvl4pPr marL="1600200" indent="-228600" eaLnBrk="0" hangingPunct="0">
              <a:defRPr sz="3600">
                <a:solidFill>
                  <a:schemeClr val="tx1"/>
                </a:solidFill>
                <a:latin typeface="Arial" pitchFamily="34" charset="0"/>
                <a:cs typeface="Arial" pitchFamily="34" charset="0"/>
              </a:defRPr>
            </a:lvl4pPr>
            <a:lvl5pPr marL="2057400" indent="-228600" eaLnBrk="0" hangingPunct="0">
              <a:defRPr sz="36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36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36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36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3600">
                <a:solidFill>
                  <a:schemeClr val="tx1"/>
                </a:solidFill>
                <a:latin typeface="Arial" pitchFamily="34" charset="0"/>
                <a:cs typeface="Arial" pitchFamily="34" charset="0"/>
              </a:defRPr>
            </a:lvl9pPr>
          </a:lstStyle>
          <a:p>
            <a:pPr eaLnBrk="1" hangingPunct="1"/>
            <a:fld id="{0DFCBCDD-A417-4495-AA22-720B2A248AEF}" type="slidenum">
              <a:rPr lang="en-US" sz="1200" smtClean="0">
                <a:solidFill>
                  <a:srgbClr val="000000"/>
                </a:solidFill>
              </a:rPr>
              <a:pPr eaLnBrk="1" hangingPunct="1"/>
              <a:t>17</a:t>
            </a:fld>
            <a:endParaRPr lang="en-US" sz="1200" smtClean="0">
              <a:solidFill>
                <a:srgbClr val="000000"/>
              </a:solidFill>
            </a:endParaRPr>
          </a:p>
        </p:txBody>
      </p:sp>
      <p:sp>
        <p:nvSpPr>
          <p:cNvPr id="77827" name="Rectangle 2"/>
          <p:cNvSpPr>
            <a:spLocks noGrp="1" noRot="1" noChangeAspect="1" noChangeArrowheads="1" noTextEdit="1"/>
          </p:cNvSpPr>
          <p:nvPr>
            <p:ph type="sldImg"/>
          </p:nvPr>
        </p:nvSpPr>
        <p:spPr>
          <a:xfrm>
            <a:off x="522288" y="549275"/>
            <a:ext cx="3216275" cy="2413000"/>
          </a:xfrm>
          <a:ln/>
        </p:spPr>
      </p:sp>
      <p:sp>
        <p:nvSpPr>
          <p:cNvPr id="23556" name="Rectangle 3"/>
          <p:cNvSpPr>
            <a:spLocks noGrp="1" noChangeArrowheads="1"/>
          </p:cNvSpPr>
          <p:nvPr>
            <p:ph type="body" idx="1"/>
          </p:nvPr>
        </p:nvSpPr>
        <p:spPr>
          <a:xfrm>
            <a:off x="192088" y="3127375"/>
            <a:ext cx="6510337" cy="5559425"/>
          </a:xfrm>
        </p:spPr>
        <p:txBody>
          <a:bodyPr/>
          <a:lstStyle/>
          <a:p>
            <a:pPr>
              <a:defRPr/>
            </a:pPr>
            <a:r>
              <a:rPr lang="en-US" b="1" dirty="0" smtClean="0">
                <a:solidFill>
                  <a:srgbClr val="000000"/>
                </a:solidFill>
                <a:sym typeface="Wingdings" pitchFamily="2" charset="2"/>
              </a:rPr>
              <a:t>Summary Overview</a:t>
            </a:r>
          </a:p>
          <a:p>
            <a:pPr>
              <a:defRPr/>
            </a:pPr>
            <a:r>
              <a:rPr lang="en-US" u="sng" dirty="0" smtClean="0">
                <a:solidFill>
                  <a:srgbClr val="000000"/>
                </a:solidFill>
                <a:sym typeface="Wingdings" pitchFamily="2" charset="2"/>
              </a:rPr>
              <a:t>Transporting</a:t>
            </a:r>
            <a:r>
              <a:rPr lang="en-US" dirty="0" smtClean="0">
                <a:solidFill>
                  <a:srgbClr val="000000"/>
                </a:solidFill>
                <a:sym typeface="Wingdings" pitchFamily="2" charset="2"/>
              </a:rPr>
              <a:t> is the marketing function of moving goods. Transportation makes products available when and where they need to be—at a cost. </a:t>
            </a:r>
            <a:r>
              <a:rPr lang="en-US" u="sng" dirty="0" smtClean="0">
                <a:solidFill>
                  <a:srgbClr val="000000"/>
                </a:solidFill>
                <a:sym typeface="Wingdings" pitchFamily="2" charset="2"/>
              </a:rPr>
              <a:t>Transporting aids economic development and exchange</a:t>
            </a:r>
            <a:r>
              <a:rPr lang="en-US" dirty="0" smtClean="0">
                <a:solidFill>
                  <a:srgbClr val="000000"/>
                </a:solidFill>
                <a:sym typeface="Wingdings" pitchFamily="2" charset="2"/>
              </a:rPr>
              <a:t>; without low-cost transportation, there would be no mass distribution as we know it today.</a:t>
            </a:r>
          </a:p>
          <a:p>
            <a:pPr>
              <a:defRPr/>
            </a:pPr>
            <a:endParaRPr lang="en-US" dirty="0" smtClean="0">
              <a:solidFill>
                <a:srgbClr val="000000"/>
              </a:solidFill>
              <a:sym typeface="Wingdings" pitchFamily="2" charset="2"/>
            </a:endParaRPr>
          </a:p>
          <a:p>
            <a:pPr>
              <a:defRPr/>
            </a:pPr>
            <a:r>
              <a:rPr lang="en-US" b="1" dirty="0" smtClean="0">
                <a:solidFill>
                  <a:srgbClr val="000000"/>
                </a:solidFill>
                <a:sym typeface="Wingdings" pitchFamily="2" charset="2"/>
              </a:rPr>
              <a:t>Key Issues</a:t>
            </a:r>
          </a:p>
          <a:p>
            <a:pPr>
              <a:buFontTx/>
              <a:buChar char="•"/>
              <a:defRPr/>
            </a:pPr>
            <a:r>
              <a:rPr lang="en-US" b="1" dirty="0" smtClean="0">
                <a:solidFill>
                  <a:srgbClr val="000000"/>
                </a:solidFill>
                <a:sym typeface="Wingdings" pitchFamily="2" charset="2"/>
              </a:rPr>
              <a:t> As shown in Exhibit 11-5, </a:t>
            </a:r>
            <a:r>
              <a:rPr lang="en-US" b="1" u="sng" dirty="0" smtClean="0">
                <a:solidFill>
                  <a:srgbClr val="000000"/>
                </a:solidFill>
                <a:sym typeface="Wingdings" pitchFamily="2" charset="2"/>
              </a:rPr>
              <a:t>Transporting can be costly</a:t>
            </a:r>
            <a:r>
              <a:rPr lang="en-US" b="1" dirty="0" smtClean="0">
                <a:solidFill>
                  <a:srgbClr val="000000"/>
                </a:solidFill>
                <a:sym typeface="Wingdings" pitchFamily="2" charset="2"/>
              </a:rPr>
              <a:t>. </a:t>
            </a:r>
          </a:p>
          <a:p>
            <a:pPr lvl="1">
              <a:buFontTx/>
              <a:buChar char="•"/>
              <a:defRPr/>
            </a:pPr>
            <a:r>
              <a:rPr lang="en-US" dirty="0" smtClean="0">
                <a:solidFill>
                  <a:srgbClr val="000000"/>
                </a:solidFill>
              </a:rPr>
              <a:t> Note that for products that are relatively inexpensive, such as basic commodities, transportation costs are a large part of the selling price. </a:t>
            </a:r>
          </a:p>
          <a:p>
            <a:pPr lvl="1">
              <a:buFontTx/>
              <a:buChar char="•"/>
              <a:defRPr/>
            </a:pPr>
            <a:r>
              <a:rPr lang="en-US" dirty="0" smtClean="0">
                <a:solidFill>
                  <a:srgbClr val="000000"/>
                </a:solidFill>
              </a:rPr>
              <a:t> Transportation costs are a smaller part of the selling price for products that have a higher per-unit value, such as manufactured goods.</a:t>
            </a:r>
          </a:p>
          <a:p>
            <a:pPr>
              <a:buFontTx/>
              <a:buChar char="•"/>
              <a:defRPr/>
            </a:pPr>
            <a:r>
              <a:rPr lang="en-US" dirty="0" smtClean="0">
                <a:solidFill>
                  <a:srgbClr val="000000"/>
                </a:solidFill>
                <a:sym typeface="Wingdings" pitchFamily="2" charset="2"/>
              </a:rPr>
              <a:t> Because transporting often crosses regional, national, or international borders, </a:t>
            </a:r>
            <a:r>
              <a:rPr lang="en-US" u="sng" dirty="0" smtClean="0">
                <a:solidFill>
                  <a:srgbClr val="000000"/>
                </a:solidFill>
                <a:sym typeface="Wingdings" pitchFamily="2" charset="2"/>
              </a:rPr>
              <a:t>governments may influence transportation</a:t>
            </a:r>
            <a:r>
              <a:rPr lang="en-US" dirty="0" smtClean="0">
                <a:solidFill>
                  <a:srgbClr val="000000"/>
                </a:solidFill>
                <a:sym typeface="Wingdings" pitchFamily="2" charset="2"/>
              </a:rPr>
              <a:t> by developing transportation systems or by regulating them.</a:t>
            </a:r>
            <a:r>
              <a:rPr lang="en-US" b="1" dirty="0" smtClean="0">
                <a:solidFill>
                  <a:srgbClr val="000000"/>
                </a:solidFill>
                <a:sym typeface="Wingdings" pitchFamily="2" charset="2"/>
              </a:rPr>
              <a:t> </a:t>
            </a:r>
          </a:p>
          <a:p>
            <a:pPr>
              <a:defRPr/>
            </a:pPr>
            <a:endParaRPr lang="en-US" b="1" i="1" dirty="0" smtClean="0">
              <a:solidFill>
                <a:srgbClr val="000000"/>
              </a:solidFill>
              <a:sym typeface="Wingdings" pitchFamily="2" charset="2"/>
            </a:endParaRPr>
          </a:p>
          <a:p>
            <a:pPr>
              <a:defRPr/>
            </a:pPr>
            <a:r>
              <a:rPr lang="en-US" b="1" i="1" dirty="0" smtClean="0">
                <a:solidFill>
                  <a:srgbClr val="000000"/>
                </a:solidFill>
                <a:sym typeface="Wingdings" pitchFamily="2" charset="2"/>
              </a:rPr>
              <a:t>Discussion Question: What impact does the deregulation of the trucking industry in the U. S. have on the marketing strategies of trucking companies as they try to acquire additional business?</a:t>
            </a:r>
          </a:p>
          <a:p>
            <a:pPr>
              <a:defRPr/>
            </a:pPr>
            <a:endParaRPr lang="en-US" b="1" dirty="0" smtClean="0">
              <a:solidFill>
                <a:srgbClr val="000000"/>
              </a:solidFill>
              <a:sym typeface="Wingdings" pitchFamily="2" charset="2"/>
            </a:endParaRPr>
          </a:p>
          <a:p>
            <a:pPr>
              <a:defRPr/>
            </a:pPr>
            <a:endParaRPr lang="en-US" b="1" dirty="0" smtClean="0">
              <a:solidFill>
                <a:srgbClr val="000000"/>
              </a:solidFill>
              <a:sym typeface="Wingdings" pitchFamily="2" charset="2"/>
            </a:endParaRPr>
          </a:p>
          <a:p>
            <a:pPr>
              <a:defRPr/>
            </a:pPr>
            <a:endParaRPr lang="en-US" b="1" dirty="0" smtClean="0">
              <a:solidFill>
                <a:srgbClr val="000000"/>
              </a:solidFill>
              <a:sym typeface="Wingdings" pitchFamily="2" charset="2"/>
            </a:endParaRPr>
          </a:p>
          <a:p>
            <a:pPr marL="271751" indent="-271751">
              <a:defRPr/>
            </a:pPr>
            <a:endParaRPr lang="en-US" b="1" dirty="0" smtClean="0">
              <a:solidFill>
                <a:srgbClr val="000000"/>
              </a:solidFill>
              <a:sym typeface="Wingdings" pitchFamily="2" charset="2"/>
            </a:endParaRPr>
          </a:p>
        </p:txBody>
      </p:sp>
      <p:sp>
        <p:nvSpPr>
          <p:cNvPr id="77829" name="Text Box 25"/>
          <p:cNvSpPr txBox="1">
            <a:spLocks noChangeArrowheads="1"/>
          </p:cNvSpPr>
          <p:nvPr/>
        </p:nvSpPr>
        <p:spPr bwMode="auto">
          <a:xfrm>
            <a:off x="4389438" y="400050"/>
            <a:ext cx="24384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39" tIns="48320" rIns="96639" bIns="48320">
            <a:spAutoFit/>
          </a:bodyPr>
          <a:lstStyle>
            <a:lvl1pPr defTabSz="984250" eaLnBrk="0" hangingPunct="0">
              <a:defRPr sz="3600">
                <a:solidFill>
                  <a:schemeClr val="tx1"/>
                </a:solidFill>
                <a:latin typeface="Arial" pitchFamily="34" charset="0"/>
                <a:cs typeface="Arial" pitchFamily="34" charset="0"/>
              </a:defRPr>
            </a:lvl1pPr>
            <a:lvl2pPr marL="742950" indent="-285750" defTabSz="984250" eaLnBrk="0" hangingPunct="0">
              <a:defRPr sz="3600">
                <a:solidFill>
                  <a:schemeClr val="tx1"/>
                </a:solidFill>
                <a:latin typeface="Arial" pitchFamily="34" charset="0"/>
                <a:cs typeface="Arial" pitchFamily="34" charset="0"/>
              </a:defRPr>
            </a:lvl2pPr>
            <a:lvl3pPr marL="1143000" indent="-228600" defTabSz="984250" eaLnBrk="0" hangingPunct="0">
              <a:defRPr sz="3600">
                <a:solidFill>
                  <a:schemeClr val="tx1"/>
                </a:solidFill>
                <a:latin typeface="Arial" pitchFamily="34" charset="0"/>
                <a:cs typeface="Arial" pitchFamily="34" charset="0"/>
              </a:defRPr>
            </a:lvl3pPr>
            <a:lvl4pPr marL="1600200" indent="-228600" defTabSz="984250" eaLnBrk="0" hangingPunct="0">
              <a:defRPr sz="3600">
                <a:solidFill>
                  <a:schemeClr val="tx1"/>
                </a:solidFill>
                <a:latin typeface="Arial" pitchFamily="34" charset="0"/>
                <a:cs typeface="Arial" pitchFamily="34" charset="0"/>
              </a:defRPr>
            </a:lvl4pPr>
            <a:lvl5pPr marL="2057400" indent="-228600" defTabSz="984250" eaLnBrk="0" hangingPunct="0">
              <a:defRPr sz="3600">
                <a:solidFill>
                  <a:schemeClr val="tx1"/>
                </a:solidFill>
                <a:latin typeface="Arial" pitchFamily="34" charset="0"/>
                <a:cs typeface="Arial" pitchFamily="34" charset="0"/>
              </a:defRPr>
            </a:lvl5pPr>
            <a:lvl6pPr marL="2514600" indent="-228600" algn="ctr" defTabSz="984250" eaLnBrk="0" fontAlgn="base" hangingPunct="0">
              <a:spcBef>
                <a:spcPct val="0"/>
              </a:spcBef>
              <a:spcAft>
                <a:spcPct val="0"/>
              </a:spcAft>
              <a:defRPr sz="3600">
                <a:solidFill>
                  <a:schemeClr val="tx1"/>
                </a:solidFill>
                <a:latin typeface="Arial" pitchFamily="34" charset="0"/>
                <a:cs typeface="Arial" pitchFamily="34" charset="0"/>
              </a:defRPr>
            </a:lvl6pPr>
            <a:lvl7pPr marL="2971800" indent="-228600" algn="ctr" defTabSz="984250" eaLnBrk="0" fontAlgn="base" hangingPunct="0">
              <a:spcBef>
                <a:spcPct val="0"/>
              </a:spcBef>
              <a:spcAft>
                <a:spcPct val="0"/>
              </a:spcAft>
              <a:defRPr sz="3600">
                <a:solidFill>
                  <a:schemeClr val="tx1"/>
                </a:solidFill>
                <a:latin typeface="Arial" pitchFamily="34" charset="0"/>
                <a:cs typeface="Arial" pitchFamily="34" charset="0"/>
              </a:defRPr>
            </a:lvl7pPr>
            <a:lvl8pPr marL="3429000" indent="-228600" algn="ctr" defTabSz="984250" eaLnBrk="0" fontAlgn="base" hangingPunct="0">
              <a:spcBef>
                <a:spcPct val="0"/>
              </a:spcBef>
              <a:spcAft>
                <a:spcPct val="0"/>
              </a:spcAft>
              <a:defRPr sz="3600">
                <a:solidFill>
                  <a:schemeClr val="tx1"/>
                </a:solidFill>
                <a:latin typeface="Arial" pitchFamily="34" charset="0"/>
                <a:cs typeface="Arial" pitchFamily="34" charset="0"/>
              </a:defRPr>
            </a:lvl8pPr>
            <a:lvl9pPr marL="3886200" indent="-228600" algn="ctr" defTabSz="984250" eaLnBrk="0" fontAlgn="base" hangingPunct="0">
              <a:spcBef>
                <a:spcPct val="0"/>
              </a:spcBef>
              <a:spcAft>
                <a:spcPct val="0"/>
              </a:spcAft>
              <a:defRPr sz="3600">
                <a:solidFill>
                  <a:schemeClr val="tx1"/>
                </a:solidFill>
                <a:latin typeface="Arial" pitchFamily="34" charset="0"/>
                <a:cs typeface="Arial" pitchFamily="34" charset="0"/>
              </a:defRPr>
            </a:lvl9pPr>
          </a:lstStyle>
          <a:p>
            <a:pPr algn="l" eaLnBrk="1" hangingPunct="1">
              <a:spcBef>
                <a:spcPct val="50000"/>
              </a:spcBef>
            </a:pPr>
            <a:r>
              <a:rPr lang="en-US" sz="1500" b="1" dirty="0">
                <a:solidFill>
                  <a:srgbClr val="000000"/>
                </a:solidFill>
              </a:rPr>
              <a:t>This slide refers to material on pp. </a:t>
            </a:r>
            <a:r>
              <a:rPr lang="en-US" sz="1500" b="1" dirty="0" smtClean="0">
                <a:solidFill>
                  <a:srgbClr val="000000"/>
                </a:solidFill>
              </a:rPr>
              <a:t>288-289.</a:t>
            </a:r>
            <a:endParaRPr lang="en-US" sz="1500" b="1" dirty="0">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Arial" pitchFamily="34" charset="0"/>
                <a:cs typeface="Arial" pitchFamily="34" charset="0"/>
              </a:defRPr>
            </a:lvl1pPr>
            <a:lvl2pPr marL="742950" indent="-285750" eaLnBrk="0" hangingPunct="0">
              <a:defRPr sz="3600">
                <a:solidFill>
                  <a:schemeClr val="tx1"/>
                </a:solidFill>
                <a:latin typeface="Arial" pitchFamily="34" charset="0"/>
                <a:cs typeface="Arial" pitchFamily="34" charset="0"/>
              </a:defRPr>
            </a:lvl2pPr>
            <a:lvl3pPr marL="1143000" indent="-228600" eaLnBrk="0" hangingPunct="0">
              <a:defRPr sz="3600">
                <a:solidFill>
                  <a:schemeClr val="tx1"/>
                </a:solidFill>
                <a:latin typeface="Arial" pitchFamily="34" charset="0"/>
                <a:cs typeface="Arial" pitchFamily="34" charset="0"/>
              </a:defRPr>
            </a:lvl3pPr>
            <a:lvl4pPr marL="1600200" indent="-228600" eaLnBrk="0" hangingPunct="0">
              <a:defRPr sz="3600">
                <a:solidFill>
                  <a:schemeClr val="tx1"/>
                </a:solidFill>
                <a:latin typeface="Arial" pitchFamily="34" charset="0"/>
                <a:cs typeface="Arial" pitchFamily="34" charset="0"/>
              </a:defRPr>
            </a:lvl4pPr>
            <a:lvl5pPr marL="2057400" indent="-228600" eaLnBrk="0" hangingPunct="0">
              <a:defRPr sz="36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36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36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36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3600">
                <a:solidFill>
                  <a:schemeClr val="tx1"/>
                </a:solidFill>
                <a:latin typeface="Arial" pitchFamily="34" charset="0"/>
                <a:cs typeface="Arial" pitchFamily="34" charset="0"/>
              </a:defRPr>
            </a:lvl9pPr>
          </a:lstStyle>
          <a:p>
            <a:pPr eaLnBrk="1" hangingPunct="1"/>
            <a:fld id="{74BBEF66-BF80-4B33-A4DD-FE2480305B7D}" type="slidenum">
              <a:rPr lang="en-US" sz="1200" smtClean="0">
                <a:solidFill>
                  <a:srgbClr val="000000"/>
                </a:solidFill>
              </a:rPr>
              <a:pPr eaLnBrk="1" hangingPunct="1"/>
              <a:t>18</a:t>
            </a:fld>
            <a:endParaRPr lang="en-US" sz="1200" smtClean="0">
              <a:solidFill>
                <a:srgbClr val="000000"/>
              </a:solidFill>
            </a:endParaRPr>
          </a:p>
        </p:txBody>
      </p:sp>
      <p:sp>
        <p:nvSpPr>
          <p:cNvPr id="78851" name="Rectangle 2"/>
          <p:cNvSpPr>
            <a:spLocks noGrp="1" noRot="1" noChangeAspect="1" noChangeArrowheads="1" noTextEdit="1"/>
          </p:cNvSpPr>
          <p:nvPr>
            <p:ph type="sldImg"/>
          </p:nvPr>
        </p:nvSpPr>
        <p:spPr>
          <a:xfrm>
            <a:off x="522288" y="549275"/>
            <a:ext cx="3216275" cy="2413000"/>
          </a:xfrm>
          <a:ln/>
        </p:spPr>
      </p:sp>
      <p:sp>
        <p:nvSpPr>
          <p:cNvPr id="23556" name="Rectangle 3"/>
          <p:cNvSpPr>
            <a:spLocks noGrp="1" noChangeArrowheads="1"/>
          </p:cNvSpPr>
          <p:nvPr>
            <p:ph type="body" idx="1"/>
          </p:nvPr>
        </p:nvSpPr>
        <p:spPr>
          <a:xfrm>
            <a:off x="192088" y="3127375"/>
            <a:ext cx="6510337" cy="5559425"/>
          </a:xfrm>
        </p:spPr>
        <p:txBody>
          <a:bodyPr/>
          <a:lstStyle/>
          <a:p>
            <a:pPr>
              <a:lnSpc>
                <a:spcPct val="90000"/>
              </a:lnSpc>
              <a:defRPr/>
            </a:pPr>
            <a:r>
              <a:rPr lang="en-US" b="1" dirty="0" smtClean="0">
                <a:solidFill>
                  <a:srgbClr val="000000"/>
                </a:solidFill>
                <a:sym typeface="Wingdings" pitchFamily="2" charset="2"/>
              </a:rPr>
              <a:t>Summary Overview</a:t>
            </a:r>
          </a:p>
          <a:p>
            <a:pPr>
              <a:lnSpc>
                <a:spcPct val="90000"/>
              </a:lnSpc>
              <a:defRPr/>
            </a:pPr>
            <a:r>
              <a:rPr lang="en-US" dirty="0" smtClean="0">
                <a:solidFill>
                  <a:srgbClr val="000000"/>
                </a:solidFill>
                <a:sym typeface="Wingdings" pitchFamily="2" charset="2"/>
              </a:rPr>
              <a:t>The </a:t>
            </a:r>
            <a:r>
              <a:rPr lang="en-US" u="sng" dirty="0" smtClean="0">
                <a:solidFill>
                  <a:srgbClr val="000000"/>
                </a:solidFill>
                <a:sym typeface="Wingdings" pitchFamily="2" charset="2"/>
              </a:rPr>
              <a:t>transporting function must fit the whole marketing strategy</a:t>
            </a:r>
            <a:r>
              <a:rPr lang="en-US" dirty="0" smtClean="0">
                <a:solidFill>
                  <a:srgbClr val="000000"/>
                </a:solidFill>
                <a:sym typeface="Wingdings" pitchFamily="2" charset="2"/>
              </a:rPr>
              <a:t>. There really is no such thing as a single “best” transportation alternative that applies to every case. As shown in this exhibit, all of the transportation modes have advantages and disadvantages. Therefore, the marketer must choose an appropriate mode, taking into account the product, other physical distribution decisions, and the level of customer service required.</a:t>
            </a:r>
          </a:p>
          <a:p>
            <a:pPr>
              <a:lnSpc>
                <a:spcPct val="90000"/>
              </a:lnSpc>
              <a:defRPr/>
            </a:pPr>
            <a:endParaRPr lang="en-US" dirty="0" smtClean="0">
              <a:solidFill>
                <a:srgbClr val="000000"/>
              </a:solidFill>
              <a:sym typeface="Wingdings" pitchFamily="2" charset="2"/>
            </a:endParaRPr>
          </a:p>
          <a:p>
            <a:pPr>
              <a:lnSpc>
                <a:spcPct val="90000"/>
              </a:lnSpc>
              <a:defRPr/>
            </a:pPr>
            <a:r>
              <a:rPr lang="en-US" b="1" dirty="0" smtClean="0">
                <a:solidFill>
                  <a:srgbClr val="000000"/>
                </a:solidFill>
                <a:sym typeface="Wingdings" pitchFamily="2" charset="2"/>
              </a:rPr>
              <a:t>Key Issues</a:t>
            </a:r>
          </a:p>
          <a:p>
            <a:pPr>
              <a:lnSpc>
                <a:spcPct val="90000"/>
              </a:lnSpc>
              <a:spcBef>
                <a:spcPct val="20000"/>
              </a:spcBef>
              <a:buFontTx/>
              <a:buChar char="•"/>
              <a:defRPr/>
            </a:pPr>
            <a:r>
              <a:rPr lang="en-US" b="1" dirty="0" smtClean="0">
                <a:solidFill>
                  <a:srgbClr val="000000"/>
                </a:solidFill>
                <a:sym typeface="Wingdings" pitchFamily="2" charset="2"/>
              </a:rPr>
              <a:t> In the U.S., railroads carry more freight over more miles than any other mode of transportation. </a:t>
            </a:r>
          </a:p>
          <a:p>
            <a:pPr lvl="1">
              <a:lnSpc>
                <a:spcPct val="90000"/>
              </a:lnSpc>
              <a:spcBef>
                <a:spcPct val="20000"/>
              </a:spcBef>
              <a:buFontTx/>
              <a:buChar char="•"/>
              <a:defRPr/>
            </a:pPr>
            <a:r>
              <a:rPr lang="en-US" dirty="0" smtClean="0">
                <a:solidFill>
                  <a:srgbClr val="000000"/>
                </a:solidFill>
              </a:rPr>
              <a:t> </a:t>
            </a:r>
            <a:r>
              <a:rPr lang="en-US" u="sng" dirty="0" smtClean="0">
                <a:solidFill>
                  <a:srgbClr val="000000"/>
                </a:solidFill>
              </a:rPr>
              <a:t>Railroads can move large loads at low cost</a:t>
            </a:r>
            <a:r>
              <a:rPr lang="en-US" dirty="0" smtClean="0">
                <a:solidFill>
                  <a:srgbClr val="000000"/>
                </a:solidFill>
              </a:rPr>
              <a:t>.  </a:t>
            </a:r>
          </a:p>
          <a:p>
            <a:pPr lvl="1">
              <a:lnSpc>
                <a:spcPct val="90000"/>
              </a:lnSpc>
              <a:spcBef>
                <a:spcPct val="20000"/>
              </a:spcBef>
              <a:buFontTx/>
              <a:buChar char="•"/>
              <a:defRPr/>
            </a:pPr>
            <a:r>
              <a:rPr lang="en-US" dirty="0" smtClean="0">
                <a:solidFill>
                  <a:srgbClr val="000000"/>
                </a:solidFill>
              </a:rPr>
              <a:t> Railcar shipping is slow and limited to where track is laid, but it is ideal for many bulky and nonperishable goods.</a:t>
            </a:r>
          </a:p>
          <a:p>
            <a:pPr>
              <a:lnSpc>
                <a:spcPct val="90000"/>
              </a:lnSpc>
              <a:spcBef>
                <a:spcPct val="20000"/>
              </a:spcBef>
              <a:buFontTx/>
              <a:buChar char="•"/>
              <a:defRPr/>
            </a:pPr>
            <a:r>
              <a:rPr lang="en-US" b="1" dirty="0" smtClean="0">
                <a:solidFill>
                  <a:srgbClr val="000000"/>
                </a:solidFill>
                <a:sym typeface="Wingdings" pitchFamily="2" charset="2"/>
              </a:rPr>
              <a:t> </a:t>
            </a:r>
            <a:r>
              <a:rPr lang="en-US" b="1" u="sng" dirty="0" smtClean="0">
                <a:solidFill>
                  <a:srgbClr val="000000"/>
                </a:solidFill>
                <a:sym typeface="Wingdings" pitchFamily="2" charset="2"/>
              </a:rPr>
              <a:t>Trucks are more expensive, but flexible and essential</a:t>
            </a:r>
            <a:r>
              <a:rPr lang="en-US" b="1" dirty="0" smtClean="0">
                <a:solidFill>
                  <a:srgbClr val="000000"/>
                </a:solidFill>
                <a:sym typeface="Wingdings" pitchFamily="2" charset="2"/>
              </a:rPr>
              <a:t>. </a:t>
            </a:r>
          </a:p>
          <a:p>
            <a:pPr lvl="1">
              <a:lnSpc>
                <a:spcPct val="90000"/>
              </a:lnSpc>
              <a:spcBef>
                <a:spcPct val="20000"/>
              </a:spcBef>
              <a:buFontTx/>
              <a:buChar char="•"/>
              <a:defRPr/>
            </a:pPr>
            <a:r>
              <a:rPr lang="en-US" dirty="0" smtClean="0">
                <a:solidFill>
                  <a:srgbClr val="000000"/>
                </a:solidFill>
              </a:rPr>
              <a:t> At least 75% of U.S. consumer products travel at least part of the way by truck.  </a:t>
            </a:r>
          </a:p>
          <a:p>
            <a:pPr>
              <a:lnSpc>
                <a:spcPct val="90000"/>
              </a:lnSpc>
              <a:spcBef>
                <a:spcPct val="20000"/>
              </a:spcBef>
              <a:buFontTx/>
              <a:buChar char="•"/>
              <a:defRPr/>
            </a:pPr>
            <a:r>
              <a:rPr lang="en-US" b="1" dirty="0" smtClean="0">
                <a:solidFill>
                  <a:srgbClr val="000000"/>
                </a:solidFill>
                <a:sym typeface="Wingdings" pitchFamily="2" charset="2"/>
              </a:rPr>
              <a:t> In countries with good road systems, trucks are also a fast transportation alternative.</a:t>
            </a:r>
          </a:p>
          <a:p>
            <a:pPr>
              <a:lnSpc>
                <a:spcPct val="90000"/>
              </a:lnSpc>
              <a:spcBef>
                <a:spcPct val="20000"/>
              </a:spcBef>
              <a:buFontTx/>
              <a:buChar char="•"/>
              <a:defRPr/>
            </a:pPr>
            <a:endParaRPr lang="en-US" b="1" i="1" dirty="0" smtClean="0">
              <a:solidFill>
                <a:srgbClr val="000000"/>
              </a:solidFill>
              <a:sym typeface="Wingdings" pitchFamily="2" charset="2"/>
            </a:endParaRPr>
          </a:p>
          <a:p>
            <a:pPr>
              <a:lnSpc>
                <a:spcPct val="90000"/>
              </a:lnSpc>
              <a:spcBef>
                <a:spcPct val="20000"/>
              </a:spcBef>
              <a:defRPr/>
            </a:pPr>
            <a:r>
              <a:rPr lang="en-US" b="1" dirty="0" smtClean="0">
                <a:solidFill>
                  <a:srgbClr val="000000"/>
                </a:solidFill>
                <a:sym typeface="Wingdings" pitchFamily="2" charset="2"/>
              </a:rPr>
              <a:t> </a:t>
            </a:r>
            <a:r>
              <a:rPr lang="en-US" b="1" u="sng" dirty="0" smtClean="0">
                <a:solidFill>
                  <a:srgbClr val="000000"/>
                </a:solidFill>
                <a:sym typeface="Wingdings" pitchFamily="2" charset="2"/>
              </a:rPr>
              <a:t>So, which transportation mode is best? </a:t>
            </a:r>
            <a:r>
              <a:rPr lang="en-US" dirty="0" smtClean="0">
                <a:solidFill>
                  <a:srgbClr val="000000"/>
                </a:solidFill>
                <a:sym typeface="Wingdings" pitchFamily="2" charset="2"/>
              </a:rPr>
              <a:t>It depends. Each transportation mode offers some advantage. The purple rings highlight the “best” alternative for each transporting feature.</a:t>
            </a:r>
          </a:p>
          <a:p>
            <a:pPr>
              <a:lnSpc>
                <a:spcPct val="90000"/>
              </a:lnSpc>
              <a:spcBef>
                <a:spcPct val="20000"/>
              </a:spcBef>
              <a:defRPr/>
            </a:pPr>
            <a:endParaRPr lang="en-US" dirty="0" smtClean="0">
              <a:solidFill>
                <a:srgbClr val="000000"/>
              </a:solidFill>
              <a:sym typeface="Wingdings" pitchFamily="2" charset="2"/>
            </a:endParaRPr>
          </a:p>
          <a:p>
            <a:pPr>
              <a:lnSpc>
                <a:spcPct val="90000"/>
              </a:lnSpc>
              <a:spcBef>
                <a:spcPct val="20000"/>
              </a:spcBef>
              <a:defRPr/>
            </a:pPr>
            <a:r>
              <a:rPr lang="en-US" b="1" i="1" dirty="0" smtClean="0">
                <a:solidFill>
                  <a:srgbClr val="000000"/>
                </a:solidFill>
                <a:sym typeface="Wingdings" pitchFamily="2" charset="2"/>
              </a:rPr>
              <a:t>Discussion Question: Marketing critics often complain that trucks damage highways and contribute to traffic congestion. Are these “costs” of trucking worth the benefits from transporting by truck?</a:t>
            </a:r>
            <a:r>
              <a:rPr lang="en-US" b="1" dirty="0" smtClean="0">
                <a:solidFill>
                  <a:srgbClr val="000000"/>
                </a:solidFill>
                <a:sym typeface="Wingdings" pitchFamily="2" charset="2"/>
              </a:rPr>
              <a:t> </a:t>
            </a:r>
            <a:r>
              <a:rPr lang="en-US" b="1" i="1" dirty="0" smtClean="0">
                <a:solidFill>
                  <a:srgbClr val="000000"/>
                </a:solidFill>
                <a:sym typeface="Wingdings" pitchFamily="2" charset="2"/>
              </a:rPr>
              <a:t>Explain.</a:t>
            </a:r>
          </a:p>
          <a:p>
            <a:pPr marL="271751" indent="-271751">
              <a:defRPr/>
            </a:pPr>
            <a:endParaRPr lang="en-US" b="1" dirty="0" smtClean="0">
              <a:solidFill>
                <a:srgbClr val="000000"/>
              </a:solidFill>
              <a:sym typeface="Wingdings" pitchFamily="2" charset="2"/>
            </a:endParaRPr>
          </a:p>
        </p:txBody>
      </p:sp>
      <p:sp>
        <p:nvSpPr>
          <p:cNvPr id="78853" name="Text Box 25"/>
          <p:cNvSpPr txBox="1">
            <a:spLocks noChangeArrowheads="1"/>
          </p:cNvSpPr>
          <p:nvPr/>
        </p:nvSpPr>
        <p:spPr bwMode="auto">
          <a:xfrm>
            <a:off x="4267200" y="400050"/>
            <a:ext cx="2560638"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39" tIns="48320" rIns="96639" bIns="48320">
            <a:spAutoFit/>
          </a:bodyPr>
          <a:lstStyle>
            <a:lvl1pPr defTabSz="984250" eaLnBrk="0" hangingPunct="0">
              <a:defRPr sz="3600">
                <a:solidFill>
                  <a:schemeClr val="tx1"/>
                </a:solidFill>
                <a:latin typeface="Arial" pitchFamily="34" charset="0"/>
                <a:cs typeface="Arial" pitchFamily="34" charset="0"/>
              </a:defRPr>
            </a:lvl1pPr>
            <a:lvl2pPr marL="742950" indent="-285750" defTabSz="984250" eaLnBrk="0" hangingPunct="0">
              <a:defRPr sz="3600">
                <a:solidFill>
                  <a:schemeClr val="tx1"/>
                </a:solidFill>
                <a:latin typeface="Arial" pitchFamily="34" charset="0"/>
                <a:cs typeface="Arial" pitchFamily="34" charset="0"/>
              </a:defRPr>
            </a:lvl2pPr>
            <a:lvl3pPr marL="1143000" indent="-228600" defTabSz="984250" eaLnBrk="0" hangingPunct="0">
              <a:defRPr sz="3600">
                <a:solidFill>
                  <a:schemeClr val="tx1"/>
                </a:solidFill>
                <a:latin typeface="Arial" pitchFamily="34" charset="0"/>
                <a:cs typeface="Arial" pitchFamily="34" charset="0"/>
              </a:defRPr>
            </a:lvl3pPr>
            <a:lvl4pPr marL="1600200" indent="-228600" defTabSz="984250" eaLnBrk="0" hangingPunct="0">
              <a:defRPr sz="3600">
                <a:solidFill>
                  <a:schemeClr val="tx1"/>
                </a:solidFill>
                <a:latin typeface="Arial" pitchFamily="34" charset="0"/>
                <a:cs typeface="Arial" pitchFamily="34" charset="0"/>
              </a:defRPr>
            </a:lvl4pPr>
            <a:lvl5pPr marL="2057400" indent="-228600" defTabSz="984250" eaLnBrk="0" hangingPunct="0">
              <a:defRPr sz="3600">
                <a:solidFill>
                  <a:schemeClr val="tx1"/>
                </a:solidFill>
                <a:latin typeface="Arial" pitchFamily="34" charset="0"/>
                <a:cs typeface="Arial" pitchFamily="34" charset="0"/>
              </a:defRPr>
            </a:lvl5pPr>
            <a:lvl6pPr marL="2514600" indent="-228600" algn="ctr" defTabSz="984250" eaLnBrk="0" fontAlgn="base" hangingPunct="0">
              <a:spcBef>
                <a:spcPct val="0"/>
              </a:spcBef>
              <a:spcAft>
                <a:spcPct val="0"/>
              </a:spcAft>
              <a:defRPr sz="3600">
                <a:solidFill>
                  <a:schemeClr val="tx1"/>
                </a:solidFill>
                <a:latin typeface="Arial" pitchFamily="34" charset="0"/>
                <a:cs typeface="Arial" pitchFamily="34" charset="0"/>
              </a:defRPr>
            </a:lvl6pPr>
            <a:lvl7pPr marL="2971800" indent="-228600" algn="ctr" defTabSz="984250" eaLnBrk="0" fontAlgn="base" hangingPunct="0">
              <a:spcBef>
                <a:spcPct val="0"/>
              </a:spcBef>
              <a:spcAft>
                <a:spcPct val="0"/>
              </a:spcAft>
              <a:defRPr sz="3600">
                <a:solidFill>
                  <a:schemeClr val="tx1"/>
                </a:solidFill>
                <a:latin typeface="Arial" pitchFamily="34" charset="0"/>
                <a:cs typeface="Arial" pitchFamily="34" charset="0"/>
              </a:defRPr>
            </a:lvl7pPr>
            <a:lvl8pPr marL="3429000" indent="-228600" algn="ctr" defTabSz="984250" eaLnBrk="0" fontAlgn="base" hangingPunct="0">
              <a:spcBef>
                <a:spcPct val="0"/>
              </a:spcBef>
              <a:spcAft>
                <a:spcPct val="0"/>
              </a:spcAft>
              <a:defRPr sz="3600">
                <a:solidFill>
                  <a:schemeClr val="tx1"/>
                </a:solidFill>
                <a:latin typeface="Arial" pitchFamily="34" charset="0"/>
                <a:cs typeface="Arial" pitchFamily="34" charset="0"/>
              </a:defRPr>
            </a:lvl8pPr>
            <a:lvl9pPr marL="3886200" indent="-228600" algn="ctr" defTabSz="984250" eaLnBrk="0" fontAlgn="base" hangingPunct="0">
              <a:spcBef>
                <a:spcPct val="0"/>
              </a:spcBef>
              <a:spcAft>
                <a:spcPct val="0"/>
              </a:spcAft>
              <a:defRPr sz="3600">
                <a:solidFill>
                  <a:schemeClr val="tx1"/>
                </a:solidFill>
                <a:latin typeface="Arial" pitchFamily="34" charset="0"/>
                <a:cs typeface="Arial" pitchFamily="34" charset="0"/>
              </a:defRPr>
            </a:lvl9pPr>
          </a:lstStyle>
          <a:p>
            <a:pPr algn="l" eaLnBrk="1" hangingPunct="1">
              <a:spcBef>
                <a:spcPct val="50000"/>
              </a:spcBef>
            </a:pPr>
            <a:r>
              <a:rPr lang="en-US" sz="1500" b="1" dirty="0">
                <a:solidFill>
                  <a:srgbClr val="000000"/>
                </a:solidFill>
              </a:rPr>
              <a:t>This slide refers to material on pp. </a:t>
            </a:r>
            <a:r>
              <a:rPr lang="en-US" sz="1500" b="1" dirty="0" smtClean="0">
                <a:solidFill>
                  <a:srgbClr val="000000"/>
                </a:solidFill>
              </a:rPr>
              <a:t>290.</a:t>
            </a:r>
            <a:endParaRPr lang="en-US" sz="1500" b="1" dirty="0">
              <a:solidFill>
                <a:srgbClr val="000000"/>
              </a:solidFill>
            </a:endParaRPr>
          </a:p>
          <a:p>
            <a:pPr algn="l" eaLnBrk="1" hangingPunct="1">
              <a:spcBef>
                <a:spcPct val="50000"/>
              </a:spcBef>
            </a:pPr>
            <a:r>
              <a:rPr lang="en-US" sz="1600" b="1" dirty="0">
                <a:solidFill>
                  <a:srgbClr val="000000"/>
                </a:solidFill>
                <a:sym typeface="Wingdings" pitchFamily="2" charset="2"/>
              </a:rPr>
              <a:t> </a:t>
            </a:r>
            <a:r>
              <a:rPr lang="en-US" sz="1600" b="1" dirty="0">
                <a:solidFill>
                  <a:srgbClr val="000000"/>
                </a:solidFill>
              </a:rPr>
              <a:t>Indicates place where slide “builds” to include the corresponding point (upon mouse click).</a:t>
            </a:r>
          </a:p>
          <a:p>
            <a:pPr algn="l" eaLnBrk="1" hangingPunct="1">
              <a:spcBef>
                <a:spcPct val="50000"/>
              </a:spcBef>
            </a:pPr>
            <a:endParaRPr lang="en-US" sz="1500" b="1" dirty="0">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Arial" pitchFamily="34" charset="0"/>
                <a:cs typeface="Arial" pitchFamily="34" charset="0"/>
              </a:defRPr>
            </a:lvl1pPr>
            <a:lvl2pPr marL="742950" indent="-285750" eaLnBrk="0" hangingPunct="0">
              <a:defRPr sz="3600">
                <a:solidFill>
                  <a:schemeClr val="tx1"/>
                </a:solidFill>
                <a:latin typeface="Arial" pitchFamily="34" charset="0"/>
                <a:cs typeface="Arial" pitchFamily="34" charset="0"/>
              </a:defRPr>
            </a:lvl2pPr>
            <a:lvl3pPr marL="1143000" indent="-228600" eaLnBrk="0" hangingPunct="0">
              <a:defRPr sz="3600">
                <a:solidFill>
                  <a:schemeClr val="tx1"/>
                </a:solidFill>
                <a:latin typeface="Arial" pitchFamily="34" charset="0"/>
                <a:cs typeface="Arial" pitchFamily="34" charset="0"/>
              </a:defRPr>
            </a:lvl3pPr>
            <a:lvl4pPr marL="1600200" indent="-228600" eaLnBrk="0" hangingPunct="0">
              <a:defRPr sz="3600">
                <a:solidFill>
                  <a:schemeClr val="tx1"/>
                </a:solidFill>
                <a:latin typeface="Arial" pitchFamily="34" charset="0"/>
                <a:cs typeface="Arial" pitchFamily="34" charset="0"/>
              </a:defRPr>
            </a:lvl4pPr>
            <a:lvl5pPr marL="2057400" indent="-228600" eaLnBrk="0" hangingPunct="0">
              <a:defRPr sz="36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36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36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36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3600">
                <a:solidFill>
                  <a:schemeClr val="tx1"/>
                </a:solidFill>
                <a:latin typeface="Arial" pitchFamily="34" charset="0"/>
                <a:cs typeface="Arial" pitchFamily="34" charset="0"/>
              </a:defRPr>
            </a:lvl9pPr>
          </a:lstStyle>
          <a:p>
            <a:pPr eaLnBrk="1" hangingPunct="1"/>
            <a:fld id="{9BE9C3A8-C063-4101-9B37-35F687F46C04}" type="slidenum">
              <a:rPr lang="en-US" sz="1200" smtClean="0">
                <a:solidFill>
                  <a:srgbClr val="000000"/>
                </a:solidFill>
              </a:rPr>
              <a:pPr eaLnBrk="1" hangingPunct="1"/>
              <a:t>19</a:t>
            </a:fld>
            <a:endParaRPr lang="en-US" sz="1200" smtClean="0">
              <a:solidFill>
                <a:srgbClr val="000000"/>
              </a:solidFill>
            </a:endParaRPr>
          </a:p>
        </p:txBody>
      </p:sp>
      <p:sp>
        <p:nvSpPr>
          <p:cNvPr id="79875" name="Rectangle 2"/>
          <p:cNvSpPr>
            <a:spLocks noGrp="1" noRot="1" noChangeAspect="1" noChangeArrowheads="1" noTextEdit="1"/>
          </p:cNvSpPr>
          <p:nvPr>
            <p:ph type="sldImg"/>
          </p:nvPr>
        </p:nvSpPr>
        <p:spPr>
          <a:xfrm>
            <a:off x="522288" y="549275"/>
            <a:ext cx="3216275" cy="2413000"/>
          </a:xfrm>
          <a:ln/>
        </p:spPr>
      </p:sp>
      <p:sp>
        <p:nvSpPr>
          <p:cNvPr id="79876" name="Rectangle 3"/>
          <p:cNvSpPr>
            <a:spLocks noGrp="1" noChangeArrowheads="1"/>
          </p:cNvSpPr>
          <p:nvPr>
            <p:ph type="body" idx="1"/>
          </p:nvPr>
        </p:nvSpPr>
        <p:spPr>
          <a:xfrm>
            <a:off x="192088" y="3127375"/>
            <a:ext cx="6510337" cy="5483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b="1" smtClean="0">
                <a:solidFill>
                  <a:srgbClr val="000000"/>
                </a:solidFill>
                <a:sym typeface="Wingdings" pitchFamily="2" charset="2"/>
              </a:rPr>
              <a:t>Summary Overview</a:t>
            </a:r>
          </a:p>
          <a:p>
            <a:pPr>
              <a:lnSpc>
                <a:spcPct val="90000"/>
              </a:lnSpc>
            </a:pPr>
            <a:r>
              <a:rPr lang="en-US" u="sng" smtClean="0">
                <a:solidFill>
                  <a:srgbClr val="000000"/>
                </a:solidFill>
                <a:sym typeface="Wingdings" pitchFamily="2" charset="2"/>
              </a:rPr>
              <a:t>Water transportation is the slowest shipping mode</a:t>
            </a:r>
            <a:r>
              <a:rPr lang="en-US" smtClean="0">
                <a:solidFill>
                  <a:srgbClr val="000000"/>
                </a:solidFill>
                <a:sym typeface="Wingdings" pitchFamily="2" charset="2"/>
              </a:rPr>
              <a:t>, but it is also low in cost and can handle a wide variety of goods. Water transportation is a very important means of international shipping. Often, it is the only practical approach. </a:t>
            </a:r>
          </a:p>
          <a:p>
            <a:pPr>
              <a:lnSpc>
                <a:spcPct val="90000"/>
              </a:lnSpc>
            </a:pPr>
            <a:endParaRPr lang="en-US" smtClean="0">
              <a:solidFill>
                <a:srgbClr val="000000"/>
              </a:solidFill>
              <a:sym typeface="Wingdings" pitchFamily="2" charset="2"/>
            </a:endParaRPr>
          </a:p>
          <a:p>
            <a:pPr>
              <a:lnSpc>
                <a:spcPct val="90000"/>
              </a:lnSpc>
            </a:pPr>
            <a:r>
              <a:rPr lang="en-US" b="1" smtClean="0">
                <a:solidFill>
                  <a:srgbClr val="000000"/>
                </a:solidFill>
                <a:sym typeface="Wingdings" pitchFamily="2" charset="2"/>
              </a:rPr>
              <a:t>Key Issues</a:t>
            </a:r>
          </a:p>
          <a:p>
            <a:pPr>
              <a:lnSpc>
                <a:spcPct val="90000"/>
              </a:lnSpc>
              <a:buFontTx/>
              <a:buChar char="•"/>
            </a:pPr>
            <a:r>
              <a:rPr lang="en-US" b="1" smtClean="0">
                <a:solidFill>
                  <a:srgbClr val="000000"/>
                </a:solidFill>
                <a:sym typeface="Wingdings" pitchFamily="2" charset="2"/>
              </a:rPr>
              <a:t> This ad suggests that marketing managers must be sensitive to the environmental effect of transportation decisions.  </a:t>
            </a:r>
          </a:p>
          <a:p>
            <a:pPr lvl="1">
              <a:lnSpc>
                <a:spcPct val="90000"/>
              </a:lnSpc>
              <a:buFontTx/>
              <a:buChar char="•"/>
            </a:pPr>
            <a:r>
              <a:rPr lang="en-US" smtClean="0">
                <a:solidFill>
                  <a:srgbClr val="000000"/>
                </a:solidFill>
              </a:rPr>
              <a:t> For example, this ship has 2.2 million barrels of oil on board. Mobil built this ship with both an inner hull (to keep the oil in) and an outer hull (to keep the water out) to reduce the odds of a oil spill. </a:t>
            </a:r>
          </a:p>
          <a:p>
            <a:pPr lvl="1">
              <a:lnSpc>
                <a:spcPct val="90000"/>
              </a:lnSpc>
              <a:buFontTx/>
              <a:buChar char="•"/>
            </a:pPr>
            <a:r>
              <a:rPr lang="en-US" smtClean="0">
                <a:solidFill>
                  <a:srgbClr val="000000"/>
                </a:solidFill>
              </a:rPr>
              <a:t> The double hull design is more expensive to build and operate.</a:t>
            </a:r>
          </a:p>
          <a:p>
            <a:pPr>
              <a:lnSpc>
                <a:spcPct val="90000"/>
              </a:lnSpc>
              <a:buFontTx/>
              <a:buChar char="•"/>
            </a:pPr>
            <a:r>
              <a:rPr lang="en-US" b="1" smtClean="0">
                <a:solidFill>
                  <a:srgbClr val="000000"/>
                </a:solidFill>
                <a:sym typeface="Wingdings" pitchFamily="2" charset="2"/>
              </a:rPr>
              <a:t> Aside from international shipments like the one shown in this ad, </a:t>
            </a:r>
            <a:r>
              <a:rPr lang="en-US" b="1" u="sng" smtClean="0">
                <a:solidFill>
                  <a:srgbClr val="000000"/>
                </a:solidFill>
                <a:sym typeface="Wingdings" pitchFamily="2" charset="2"/>
              </a:rPr>
              <a:t>inland waterways are important, too</a:t>
            </a:r>
            <a:r>
              <a:rPr lang="en-US" b="1" smtClean="0">
                <a:solidFill>
                  <a:srgbClr val="000000"/>
                </a:solidFill>
                <a:sym typeface="Wingdings" pitchFamily="2" charset="2"/>
              </a:rPr>
              <a:t>. </a:t>
            </a:r>
          </a:p>
          <a:p>
            <a:pPr lvl="1">
              <a:lnSpc>
                <a:spcPct val="90000"/>
              </a:lnSpc>
              <a:buFontTx/>
              <a:buChar char="•"/>
            </a:pPr>
            <a:r>
              <a:rPr lang="en-US" smtClean="0">
                <a:solidFill>
                  <a:srgbClr val="000000"/>
                </a:solidFill>
              </a:rPr>
              <a:t> Examples include the Mississippi River in the U. S. and the Danube River in Europe. </a:t>
            </a:r>
          </a:p>
          <a:p>
            <a:pPr lvl="1">
              <a:lnSpc>
                <a:spcPct val="90000"/>
              </a:lnSpc>
              <a:buFontTx/>
              <a:buChar char="•"/>
            </a:pPr>
            <a:r>
              <a:rPr lang="en-US" smtClean="0">
                <a:solidFill>
                  <a:srgbClr val="000000"/>
                </a:solidFill>
              </a:rPr>
              <a:t> They are key conduits for large shipments of bulky, nonperishable goods.</a:t>
            </a:r>
          </a:p>
          <a:p>
            <a:pPr lvl="1">
              <a:lnSpc>
                <a:spcPct val="90000"/>
              </a:lnSpc>
            </a:pPr>
            <a:endParaRPr lang="en-US" smtClean="0">
              <a:solidFill>
                <a:srgbClr val="000000"/>
              </a:solidFill>
            </a:endParaRPr>
          </a:p>
          <a:p>
            <a:pPr>
              <a:lnSpc>
                <a:spcPct val="90000"/>
              </a:lnSpc>
            </a:pPr>
            <a:r>
              <a:rPr lang="en-US" b="1" i="1" smtClean="0">
                <a:solidFill>
                  <a:srgbClr val="000000"/>
                </a:solidFill>
                <a:sym typeface="Wingdings" pitchFamily="2" charset="2"/>
              </a:rPr>
              <a:t>Discussion Question: What can a marketer do when ice closes down a freshwater harbor in order to maintain service and keep total distribution costs under control?</a:t>
            </a:r>
          </a:p>
          <a:p>
            <a:pPr>
              <a:lnSpc>
                <a:spcPct val="90000"/>
              </a:lnSpc>
            </a:pPr>
            <a:endParaRPr lang="en-US" b="1" u="sng" smtClean="0">
              <a:solidFill>
                <a:srgbClr val="000000"/>
              </a:solidFill>
              <a:sym typeface="Wingdings" pitchFamily="2" charset="2"/>
            </a:endParaRPr>
          </a:p>
          <a:p>
            <a:pPr>
              <a:lnSpc>
                <a:spcPct val="90000"/>
              </a:lnSpc>
              <a:buFontTx/>
              <a:buChar char="•"/>
            </a:pPr>
            <a:r>
              <a:rPr lang="en-US" b="1" smtClean="0">
                <a:solidFill>
                  <a:srgbClr val="000000"/>
                </a:solidFill>
                <a:sym typeface="Wingdings" pitchFamily="2" charset="2"/>
              </a:rPr>
              <a:t> </a:t>
            </a:r>
            <a:r>
              <a:rPr lang="en-US" b="1" u="sng" smtClean="0">
                <a:solidFill>
                  <a:srgbClr val="000000"/>
                </a:solidFill>
                <a:sym typeface="Wingdings" pitchFamily="2" charset="2"/>
              </a:rPr>
              <a:t>Pipelines move oil and gas</a:t>
            </a:r>
            <a:r>
              <a:rPr lang="en-US" b="1" smtClean="0">
                <a:solidFill>
                  <a:srgbClr val="000000"/>
                </a:solidFill>
                <a:sym typeface="Wingdings" pitchFamily="2" charset="2"/>
              </a:rPr>
              <a:t> in oil-producing and oil-consuming countries. </a:t>
            </a:r>
          </a:p>
          <a:p>
            <a:pPr lvl="1">
              <a:lnSpc>
                <a:spcPct val="90000"/>
              </a:lnSpc>
              <a:buFontTx/>
              <a:buChar char="•"/>
            </a:pPr>
            <a:r>
              <a:rPr lang="en-US" smtClean="0">
                <a:solidFill>
                  <a:srgbClr val="000000"/>
                </a:solidFill>
              </a:rPr>
              <a:t> Many of these pipelines link oil fields and refineries, leaving other modes of transportation to carry finished petroleum products. </a:t>
            </a:r>
          </a:p>
          <a:p>
            <a:pPr>
              <a:lnSpc>
                <a:spcPct val="90000"/>
              </a:lnSpc>
            </a:pPr>
            <a:endParaRPr lang="en-US" b="1" smtClean="0">
              <a:solidFill>
                <a:srgbClr val="000000"/>
              </a:solidFill>
              <a:sym typeface="Wingdings" pitchFamily="2" charset="2"/>
            </a:endParaRPr>
          </a:p>
          <a:p>
            <a:pPr>
              <a:lnSpc>
                <a:spcPct val="90000"/>
              </a:lnSpc>
            </a:pPr>
            <a:endParaRPr lang="en-US" b="1" smtClean="0">
              <a:solidFill>
                <a:srgbClr val="000000"/>
              </a:solidFill>
              <a:sym typeface="Wingdings" pitchFamily="2" charset="2"/>
            </a:endParaRPr>
          </a:p>
          <a:p>
            <a:endParaRPr lang="en-US" b="1" smtClean="0">
              <a:solidFill>
                <a:srgbClr val="000000"/>
              </a:solidFill>
              <a:sym typeface="Wingdings" pitchFamily="2" charset="2"/>
            </a:endParaRPr>
          </a:p>
          <a:p>
            <a:endParaRPr lang="en-US" i="1" smtClean="0">
              <a:solidFill>
                <a:srgbClr val="000000"/>
              </a:solidFill>
              <a:sym typeface="Wingdings" pitchFamily="2" charset="2"/>
            </a:endParaRPr>
          </a:p>
        </p:txBody>
      </p:sp>
      <p:sp>
        <p:nvSpPr>
          <p:cNvPr id="79877" name="Text Box 4"/>
          <p:cNvSpPr txBox="1">
            <a:spLocks noChangeArrowheads="1"/>
          </p:cNvSpPr>
          <p:nvPr/>
        </p:nvSpPr>
        <p:spPr bwMode="auto">
          <a:xfrm>
            <a:off x="4389438" y="401638"/>
            <a:ext cx="2436812"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84" tIns="48391" rIns="96784" bIns="48391">
            <a:spAutoFit/>
          </a:bodyPr>
          <a:lstStyle>
            <a:lvl1pPr defTabSz="982663" eaLnBrk="0" hangingPunct="0">
              <a:defRPr sz="3600">
                <a:solidFill>
                  <a:schemeClr val="tx1"/>
                </a:solidFill>
                <a:latin typeface="Arial" pitchFamily="34" charset="0"/>
                <a:cs typeface="Arial" pitchFamily="34" charset="0"/>
              </a:defRPr>
            </a:lvl1pPr>
            <a:lvl2pPr marL="742950" indent="-285750" defTabSz="982663" eaLnBrk="0" hangingPunct="0">
              <a:defRPr sz="3600">
                <a:solidFill>
                  <a:schemeClr val="tx1"/>
                </a:solidFill>
                <a:latin typeface="Arial" pitchFamily="34" charset="0"/>
                <a:cs typeface="Arial" pitchFamily="34" charset="0"/>
              </a:defRPr>
            </a:lvl2pPr>
            <a:lvl3pPr marL="1143000" indent="-228600" defTabSz="982663" eaLnBrk="0" hangingPunct="0">
              <a:defRPr sz="3600">
                <a:solidFill>
                  <a:schemeClr val="tx1"/>
                </a:solidFill>
                <a:latin typeface="Arial" pitchFamily="34" charset="0"/>
                <a:cs typeface="Arial" pitchFamily="34" charset="0"/>
              </a:defRPr>
            </a:lvl3pPr>
            <a:lvl4pPr marL="1600200" indent="-228600" defTabSz="982663" eaLnBrk="0" hangingPunct="0">
              <a:defRPr sz="3600">
                <a:solidFill>
                  <a:schemeClr val="tx1"/>
                </a:solidFill>
                <a:latin typeface="Arial" pitchFamily="34" charset="0"/>
                <a:cs typeface="Arial" pitchFamily="34" charset="0"/>
              </a:defRPr>
            </a:lvl4pPr>
            <a:lvl5pPr marL="2057400" indent="-228600" defTabSz="982663" eaLnBrk="0" hangingPunct="0">
              <a:defRPr sz="3600">
                <a:solidFill>
                  <a:schemeClr val="tx1"/>
                </a:solidFill>
                <a:latin typeface="Arial" pitchFamily="34" charset="0"/>
                <a:cs typeface="Arial" pitchFamily="34" charset="0"/>
              </a:defRPr>
            </a:lvl5pPr>
            <a:lvl6pPr marL="2514600" indent="-228600" algn="ctr" defTabSz="982663" eaLnBrk="0" fontAlgn="base" hangingPunct="0">
              <a:spcBef>
                <a:spcPct val="0"/>
              </a:spcBef>
              <a:spcAft>
                <a:spcPct val="0"/>
              </a:spcAft>
              <a:defRPr sz="3600">
                <a:solidFill>
                  <a:schemeClr val="tx1"/>
                </a:solidFill>
                <a:latin typeface="Arial" pitchFamily="34" charset="0"/>
                <a:cs typeface="Arial" pitchFamily="34" charset="0"/>
              </a:defRPr>
            </a:lvl6pPr>
            <a:lvl7pPr marL="2971800" indent="-228600" algn="ctr" defTabSz="982663" eaLnBrk="0" fontAlgn="base" hangingPunct="0">
              <a:spcBef>
                <a:spcPct val="0"/>
              </a:spcBef>
              <a:spcAft>
                <a:spcPct val="0"/>
              </a:spcAft>
              <a:defRPr sz="3600">
                <a:solidFill>
                  <a:schemeClr val="tx1"/>
                </a:solidFill>
                <a:latin typeface="Arial" pitchFamily="34" charset="0"/>
                <a:cs typeface="Arial" pitchFamily="34" charset="0"/>
              </a:defRPr>
            </a:lvl7pPr>
            <a:lvl8pPr marL="3429000" indent="-228600" algn="ctr" defTabSz="982663" eaLnBrk="0" fontAlgn="base" hangingPunct="0">
              <a:spcBef>
                <a:spcPct val="0"/>
              </a:spcBef>
              <a:spcAft>
                <a:spcPct val="0"/>
              </a:spcAft>
              <a:defRPr sz="3600">
                <a:solidFill>
                  <a:schemeClr val="tx1"/>
                </a:solidFill>
                <a:latin typeface="Arial" pitchFamily="34" charset="0"/>
                <a:cs typeface="Arial" pitchFamily="34" charset="0"/>
              </a:defRPr>
            </a:lvl8pPr>
            <a:lvl9pPr marL="3886200" indent="-228600" algn="ctr" defTabSz="982663" eaLnBrk="0" fontAlgn="base" hangingPunct="0">
              <a:spcBef>
                <a:spcPct val="0"/>
              </a:spcBef>
              <a:spcAft>
                <a:spcPct val="0"/>
              </a:spcAft>
              <a:defRPr sz="3600">
                <a:solidFill>
                  <a:schemeClr val="tx1"/>
                </a:solidFill>
                <a:latin typeface="Arial" pitchFamily="34" charset="0"/>
                <a:cs typeface="Arial" pitchFamily="34" charset="0"/>
              </a:defRPr>
            </a:lvl9pPr>
          </a:lstStyle>
          <a:p>
            <a:pPr algn="l" eaLnBrk="1" hangingPunct="1">
              <a:spcBef>
                <a:spcPct val="50000"/>
              </a:spcBef>
            </a:pPr>
            <a:r>
              <a:rPr lang="en-US" sz="1500" b="1" dirty="0">
                <a:solidFill>
                  <a:srgbClr val="000000"/>
                </a:solidFill>
              </a:rPr>
              <a:t>This slide relates to material on pp. </a:t>
            </a:r>
            <a:r>
              <a:rPr lang="en-US" sz="1500" b="1" dirty="0" smtClean="0">
                <a:solidFill>
                  <a:srgbClr val="000000"/>
                </a:solidFill>
              </a:rPr>
              <a:t>291.</a:t>
            </a:r>
            <a:endParaRPr lang="en-US" sz="1500" b="1" dirty="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Arial" pitchFamily="34" charset="0"/>
                <a:cs typeface="Arial" pitchFamily="34" charset="0"/>
              </a:defRPr>
            </a:lvl1pPr>
            <a:lvl2pPr marL="742950" indent="-285750" eaLnBrk="0" hangingPunct="0">
              <a:defRPr sz="3600">
                <a:solidFill>
                  <a:schemeClr val="tx1"/>
                </a:solidFill>
                <a:latin typeface="Arial" pitchFamily="34" charset="0"/>
                <a:cs typeface="Arial" pitchFamily="34" charset="0"/>
              </a:defRPr>
            </a:lvl2pPr>
            <a:lvl3pPr marL="1143000" indent="-228600" eaLnBrk="0" hangingPunct="0">
              <a:defRPr sz="3600">
                <a:solidFill>
                  <a:schemeClr val="tx1"/>
                </a:solidFill>
                <a:latin typeface="Arial" pitchFamily="34" charset="0"/>
                <a:cs typeface="Arial" pitchFamily="34" charset="0"/>
              </a:defRPr>
            </a:lvl3pPr>
            <a:lvl4pPr marL="1600200" indent="-228600" eaLnBrk="0" hangingPunct="0">
              <a:defRPr sz="3600">
                <a:solidFill>
                  <a:schemeClr val="tx1"/>
                </a:solidFill>
                <a:latin typeface="Arial" pitchFamily="34" charset="0"/>
                <a:cs typeface="Arial" pitchFamily="34" charset="0"/>
              </a:defRPr>
            </a:lvl4pPr>
            <a:lvl5pPr marL="2057400" indent="-228600" eaLnBrk="0" hangingPunct="0">
              <a:defRPr sz="36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36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36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36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3600">
                <a:solidFill>
                  <a:schemeClr val="tx1"/>
                </a:solidFill>
                <a:latin typeface="Arial" pitchFamily="34" charset="0"/>
                <a:cs typeface="Arial" pitchFamily="34" charset="0"/>
              </a:defRPr>
            </a:lvl9pPr>
          </a:lstStyle>
          <a:p>
            <a:pPr eaLnBrk="1" hangingPunct="1"/>
            <a:fld id="{CF7F4C8E-2E8F-4718-A2B1-23C893E5B575}" type="slidenum">
              <a:rPr lang="en-US" sz="1200" smtClean="0"/>
              <a:pPr eaLnBrk="1" hangingPunct="1"/>
              <a:t>2</a:t>
            </a:fld>
            <a:endParaRPr lang="en-US" sz="1200" smtClean="0"/>
          </a:p>
        </p:txBody>
      </p:sp>
      <p:sp>
        <p:nvSpPr>
          <p:cNvPr id="62467" name="Rectangle 2"/>
          <p:cNvSpPr>
            <a:spLocks noGrp="1" noRot="1" noChangeAspect="1" noChangeArrowheads="1" noTextEdit="1"/>
          </p:cNvSpPr>
          <p:nvPr>
            <p:ph type="sldImg"/>
          </p:nvPr>
        </p:nvSpPr>
        <p:spPr>
          <a:xfrm>
            <a:off x="522288" y="549275"/>
            <a:ext cx="3216275" cy="2413000"/>
          </a:xfrm>
          <a:ln/>
        </p:spPr>
      </p:sp>
      <p:sp>
        <p:nvSpPr>
          <p:cNvPr id="21508" name="Rectangle 3"/>
          <p:cNvSpPr>
            <a:spLocks noGrp="1" noChangeArrowheads="1"/>
          </p:cNvSpPr>
          <p:nvPr>
            <p:ph type="body" idx="1"/>
          </p:nvPr>
        </p:nvSpPr>
        <p:spPr>
          <a:xfrm>
            <a:off x="195263" y="3124200"/>
            <a:ext cx="6510337" cy="5562600"/>
          </a:xfrm>
        </p:spPr>
        <p:txBody>
          <a:bodyPr/>
          <a:lstStyle/>
          <a:p>
            <a:pPr marL="266700" indent="-266700">
              <a:buClr>
                <a:srgbClr val="000000"/>
              </a:buClr>
              <a:defRPr/>
            </a:pPr>
            <a:r>
              <a:rPr lang="en-US" b="1" dirty="0" smtClean="0">
                <a:solidFill>
                  <a:srgbClr val="000000"/>
                </a:solidFill>
                <a:sym typeface="Wingdings" pitchFamily="2" charset="2"/>
              </a:rPr>
              <a:t>At the end of this presentation, you should be able to:</a:t>
            </a:r>
          </a:p>
          <a:p>
            <a:pPr marL="266700" indent="-266700">
              <a:buClr>
                <a:srgbClr val="000000"/>
              </a:buClr>
              <a:defRPr/>
            </a:pPr>
            <a:endParaRPr lang="en-US" b="1" dirty="0" smtClean="0">
              <a:solidFill>
                <a:srgbClr val="000000"/>
              </a:solidFill>
              <a:sym typeface="Wingdings" pitchFamily="2" charset="2"/>
            </a:endParaRPr>
          </a:p>
          <a:p>
            <a:pPr marL="266700" indent="-266700">
              <a:buClr>
                <a:srgbClr val="000000"/>
              </a:buClr>
              <a:defRPr/>
            </a:pPr>
            <a:r>
              <a:rPr lang="en-US" dirty="0" smtClean="0">
                <a:solidFill>
                  <a:srgbClr val="000000"/>
                </a:solidFill>
                <a:sym typeface="Wingdings" pitchFamily="2" charset="2"/>
              </a:rPr>
              <a:t>1.</a:t>
            </a:r>
            <a:r>
              <a:rPr lang="en-US" b="1" dirty="0" smtClean="0">
                <a:solidFill>
                  <a:srgbClr val="000000"/>
                </a:solidFill>
                <a:sym typeface="Wingdings" pitchFamily="2" charset="2"/>
              </a:rPr>
              <a:t>   </a:t>
            </a:r>
            <a:r>
              <a:rPr lang="en-US" dirty="0" smtClean="0">
                <a:solidFill>
                  <a:srgbClr val="000000"/>
                </a:solidFill>
                <a:sym typeface="Wingdings" pitchFamily="2" charset="2"/>
              </a:rPr>
              <a:t>Understand why logistics (physical distribution) is such an important part of Place and marketing strategy planning.</a:t>
            </a:r>
          </a:p>
          <a:p>
            <a:pPr marL="266700" indent="-266700">
              <a:buClr>
                <a:srgbClr val="000000"/>
              </a:buClr>
              <a:buFont typeface="Wingdings" pitchFamily="2" charset="2"/>
              <a:buAutoNum type="arabicPeriod" startAt="2"/>
              <a:defRPr/>
            </a:pPr>
            <a:r>
              <a:rPr lang="en-US" dirty="0" smtClean="0">
                <a:solidFill>
                  <a:srgbClr val="000000"/>
                </a:solidFill>
                <a:sym typeface="Wingdings" pitchFamily="2" charset="2"/>
              </a:rPr>
              <a:t>Understand why the physical distribution customer service level is a key marketing strategy variable.</a:t>
            </a:r>
          </a:p>
          <a:p>
            <a:pPr marL="266700" indent="-266700">
              <a:buClr>
                <a:srgbClr val="000000"/>
              </a:buClr>
              <a:buFont typeface="Wingdings" pitchFamily="2" charset="2"/>
              <a:buAutoNum type="arabicPeriod" startAt="2"/>
              <a:defRPr/>
            </a:pPr>
            <a:r>
              <a:rPr lang="en-US" dirty="0" smtClean="0">
                <a:solidFill>
                  <a:srgbClr val="000000"/>
                </a:solidFill>
                <a:sym typeface="Wingdings" pitchFamily="2" charset="2"/>
              </a:rPr>
              <a:t>Understand the physical distribution concept and why the coordination of storing, transporting, and related activities is so important. </a:t>
            </a:r>
          </a:p>
          <a:p>
            <a:pPr marL="266700" indent="-266700">
              <a:spcBef>
                <a:spcPct val="50000"/>
              </a:spcBef>
              <a:buClr>
                <a:srgbClr val="000000"/>
              </a:buClr>
              <a:defRPr/>
            </a:pPr>
            <a:r>
              <a:rPr lang="en-US" dirty="0" smtClean="0">
                <a:solidFill>
                  <a:srgbClr val="000000"/>
                </a:solidFill>
                <a:sym typeface="Wingdings" pitchFamily="2" charset="2"/>
              </a:rPr>
              <a:t>4. 	See how firms can cooperate and share logistics activities that will provide added value to their customers.</a:t>
            </a:r>
          </a:p>
          <a:p>
            <a:pPr marL="266700" indent="-266700">
              <a:defRPr/>
            </a:pPr>
            <a:endParaRPr lang="en-US" b="1" dirty="0" smtClean="0">
              <a:solidFill>
                <a:srgbClr val="000000"/>
              </a:solidFill>
              <a:sym typeface="Wingdings" pitchFamily="2" charset="2"/>
            </a:endParaRPr>
          </a:p>
          <a:p>
            <a:pPr marL="271751" indent="-271751">
              <a:defRPr/>
            </a:pPr>
            <a:endParaRPr lang="en-US" b="1" dirty="0" smtClean="0">
              <a:solidFill>
                <a:srgbClr val="000000"/>
              </a:solidFill>
              <a:sym typeface="Wingdings" pitchFamily="2" charset="2"/>
            </a:endParaRPr>
          </a:p>
        </p:txBody>
      </p:sp>
      <p:sp>
        <p:nvSpPr>
          <p:cNvPr id="62469" name="Text Box 4"/>
          <p:cNvSpPr txBox="1">
            <a:spLocks noChangeArrowheads="1"/>
          </p:cNvSpPr>
          <p:nvPr/>
        </p:nvSpPr>
        <p:spPr bwMode="auto">
          <a:xfrm>
            <a:off x="4389438" y="401638"/>
            <a:ext cx="2441575"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90" tIns="48395" rIns="96790" bIns="48395">
            <a:spAutoFit/>
          </a:bodyPr>
          <a:lstStyle>
            <a:lvl1pPr defTabSz="984250" eaLnBrk="0" hangingPunct="0">
              <a:defRPr sz="3600">
                <a:solidFill>
                  <a:schemeClr val="tx1"/>
                </a:solidFill>
                <a:latin typeface="Arial" pitchFamily="34" charset="0"/>
                <a:cs typeface="Arial" pitchFamily="34" charset="0"/>
              </a:defRPr>
            </a:lvl1pPr>
            <a:lvl2pPr marL="742950" indent="-285750" defTabSz="984250" eaLnBrk="0" hangingPunct="0">
              <a:defRPr sz="3600">
                <a:solidFill>
                  <a:schemeClr val="tx1"/>
                </a:solidFill>
                <a:latin typeface="Arial" pitchFamily="34" charset="0"/>
                <a:cs typeface="Arial" pitchFamily="34" charset="0"/>
              </a:defRPr>
            </a:lvl2pPr>
            <a:lvl3pPr marL="1143000" indent="-228600" defTabSz="984250" eaLnBrk="0" hangingPunct="0">
              <a:defRPr sz="3600">
                <a:solidFill>
                  <a:schemeClr val="tx1"/>
                </a:solidFill>
                <a:latin typeface="Arial" pitchFamily="34" charset="0"/>
                <a:cs typeface="Arial" pitchFamily="34" charset="0"/>
              </a:defRPr>
            </a:lvl3pPr>
            <a:lvl4pPr marL="1600200" indent="-228600" defTabSz="984250" eaLnBrk="0" hangingPunct="0">
              <a:defRPr sz="3600">
                <a:solidFill>
                  <a:schemeClr val="tx1"/>
                </a:solidFill>
                <a:latin typeface="Arial" pitchFamily="34" charset="0"/>
                <a:cs typeface="Arial" pitchFamily="34" charset="0"/>
              </a:defRPr>
            </a:lvl4pPr>
            <a:lvl5pPr marL="2057400" indent="-228600" defTabSz="984250" eaLnBrk="0" hangingPunct="0">
              <a:defRPr sz="3600">
                <a:solidFill>
                  <a:schemeClr val="tx1"/>
                </a:solidFill>
                <a:latin typeface="Arial" pitchFamily="34" charset="0"/>
                <a:cs typeface="Arial" pitchFamily="34" charset="0"/>
              </a:defRPr>
            </a:lvl5pPr>
            <a:lvl6pPr marL="2514600" indent="-228600" algn="ctr" defTabSz="984250" eaLnBrk="0" fontAlgn="base" hangingPunct="0">
              <a:spcBef>
                <a:spcPct val="0"/>
              </a:spcBef>
              <a:spcAft>
                <a:spcPct val="0"/>
              </a:spcAft>
              <a:defRPr sz="3600">
                <a:solidFill>
                  <a:schemeClr val="tx1"/>
                </a:solidFill>
                <a:latin typeface="Arial" pitchFamily="34" charset="0"/>
                <a:cs typeface="Arial" pitchFamily="34" charset="0"/>
              </a:defRPr>
            </a:lvl6pPr>
            <a:lvl7pPr marL="2971800" indent="-228600" algn="ctr" defTabSz="984250" eaLnBrk="0" fontAlgn="base" hangingPunct="0">
              <a:spcBef>
                <a:spcPct val="0"/>
              </a:spcBef>
              <a:spcAft>
                <a:spcPct val="0"/>
              </a:spcAft>
              <a:defRPr sz="3600">
                <a:solidFill>
                  <a:schemeClr val="tx1"/>
                </a:solidFill>
                <a:latin typeface="Arial" pitchFamily="34" charset="0"/>
                <a:cs typeface="Arial" pitchFamily="34" charset="0"/>
              </a:defRPr>
            </a:lvl7pPr>
            <a:lvl8pPr marL="3429000" indent="-228600" algn="ctr" defTabSz="984250" eaLnBrk="0" fontAlgn="base" hangingPunct="0">
              <a:spcBef>
                <a:spcPct val="0"/>
              </a:spcBef>
              <a:spcAft>
                <a:spcPct val="0"/>
              </a:spcAft>
              <a:defRPr sz="3600">
                <a:solidFill>
                  <a:schemeClr val="tx1"/>
                </a:solidFill>
                <a:latin typeface="Arial" pitchFamily="34" charset="0"/>
                <a:cs typeface="Arial" pitchFamily="34" charset="0"/>
              </a:defRPr>
            </a:lvl8pPr>
            <a:lvl9pPr marL="3886200" indent="-228600" algn="ctr" defTabSz="984250" eaLnBrk="0" fontAlgn="base" hangingPunct="0">
              <a:spcBef>
                <a:spcPct val="0"/>
              </a:spcBef>
              <a:spcAft>
                <a:spcPct val="0"/>
              </a:spcAft>
              <a:defRPr sz="3600">
                <a:solidFill>
                  <a:schemeClr val="tx1"/>
                </a:solidFill>
                <a:latin typeface="Arial" pitchFamily="34" charset="0"/>
                <a:cs typeface="Arial" pitchFamily="34" charset="0"/>
              </a:defRPr>
            </a:lvl9pPr>
          </a:lstStyle>
          <a:p>
            <a:pPr algn="l" eaLnBrk="1" hangingPunct="1">
              <a:spcBef>
                <a:spcPct val="50000"/>
              </a:spcBef>
            </a:pPr>
            <a:r>
              <a:rPr lang="en-US" sz="1500" b="1" dirty="0">
                <a:solidFill>
                  <a:srgbClr val="000000"/>
                </a:solidFill>
              </a:rPr>
              <a:t>This slide refers to material on </a:t>
            </a:r>
            <a:r>
              <a:rPr lang="en-US" sz="1500" b="1" dirty="0" smtClean="0">
                <a:solidFill>
                  <a:srgbClr val="000000"/>
                </a:solidFill>
              </a:rPr>
              <a:t>p. 280.</a:t>
            </a:r>
            <a:endParaRPr lang="en-US" sz="1500" b="1" dirty="0">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Arial" pitchFamily="34" charset="0"/>
                <a:cs typeface="Arial" pitchFamily="34" charset="0"/>
              </a:defRPr>
            </a:lvl1pPr>
            <a:lvl2pPr marL="742950" indent="-285750" eaLnBrk="0" hangingPunct="0">
              <a:defRPr sz="3600">
                <a:solidFill>
                  <a:schemeClr val="tx1"/>
                </a:solidFill>
                <a:latin typeface="Arial" pitchFamily="34" charset="0"/>
                <a:cs typeface="Arial" pitchFamily="34" charset="0"/>
              </a:defRPr>
            </a:lvl2pPr>
            <a:lvl3pPr marL="1143000" indent="-228600" eaLnBrk="0" hangingPunct="0">
              <a:defRPr sz="3600">
                <a:solidFill>
                  <a:schemeClr val="tx1"/>
                </a:solidFill>
                <a:latin typeface="Arial" pitchFamily="34" charset="0"/>
                <a:cs typeface="Arial" pitchFamily="34" charset="0"/>
              </a:defRPr>
            </a:lvl3pPr>
            <a:lvl4pPr marL="1600200" indent="-228600" eaLnBrk="0" hangingPunct="0">
              <a:defRPr sz="3600">
                <a:solidFill>
                  <a:schemeClr val="tx1"/>
                </a:solidFill>
                <a:latin typeface="Arial" pitchFamily="34" charset="0"/>
                <a:cs typeface="Arial" pitchFamily="34" charset="0"/>
              </a:defRPr>
            </a:lvl4pPr>
            <a:lvl5pPr marL="2057400" indent="-228600" eaLnBrk="0" hangingPunct="0">
              <a:defRPr sz="36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36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36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36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3600">
                <a:solidFill>
                  <a:schemeClr val="tx1"/>
                </a:solidFill>
                <a:latin typeface="Arial" pitchFamily="34" charset="0"/>
                <a:cs typeface="Arial" pitchFamily="34" charset="0"/>
              </a:defRPr>
            </a:lvl9pPr>
          </a:lstStyle>
          <a:p>
            <a:pPr eaLnBrk="1" hangingPunct="1"/>
            <a:fld id="{CF98DB4D-9E31-4BE0-BB4B-470A4FDB298D}" type="slidenum">
              <a:rPr lang="en-US" sz="1200" smtClean="0">
                <a:solidFill>
                  <a:srgbClr val="000000"/>
                </a:solidFill>
              </a:rPr>
              <a:pPr eaLnBrk="1" hangingPunct="1"/>
              <a:t>20</a:t>
            </a:fld>
            <a:endParaRPr lang="en-US" sz="1200" smtClean="0">
              <a:solidFill>
                <a:srgbClr val="000000"/>
              </a:solidFill>
            </a:endParaRPr>
          </a:p>
        </p:txBody>
      </p:sp>
      <p:sp>
        <p:nvSpPr>
          <p:cNvPr id="80899" name="Rectangle 2"/>
          <p:cNvSpPr>
            <a:spLocks noGrp="1" noRot="1" noChangeAspect="1" noChangeArrowheads="1" noTextEdit="1"/>
          </p:cNvSpPr>
          <p:nvPr>
            <p:ph type="sldImg"/>
          </p:nvPr>
        </p:nvSpPr>
        <p:spPr>
          <a:xfrm>
            <a:off x="522288" y="549275"/>
            <a:ext cx="3216275" cy="2413000"/>
          </a:xfrm>
          <a:ln/>
        </p:spPr>
      </p:sp>
      <p:sp>
        <p:nvSpPr>
          <p:cNvPr id="80900" name="Rectangle 3"/>
          <p:cNvSpPr>
            <a:spLocks noGrp="1" noChangeArrowheads="1"/>
          </p:cNvSpPr>
          <p:nvPr>
            <p:ph type="body" idx="1"/>
          </p:nvPr>
        </p:nvSpPr>
        <p:spPr>
          <a:xfrm>
            <a:off x="192088" y="3127375"/>
            <a:ext cx="6510337" cy="5483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solidFill>
                  <a:srgbClr val="000000"/>
                </a:solidFill>
                <a:sym typeface="Wingdings" pitchFamily="2" charset="2"/>
              </a:rPr>
              <a:t>Summary Overview</a:t>
            </a:r>
          </a:p>
          <a:p>
            <a:pPr>
              <a:spcBef>
                <a:spcPct val="20000"/>
              </a:spcBef>
            </a:pPr>
            <a:r>
              <a:rPr lang="en-US" u="sng" smtClean="0">
                <a:solidFill>
                  <a:srgbClr val="000000"/>
                </a:solidFill>
                <a:sym typeface="Wingdings" pitchFamily="2" charset="2"/>
              </a:rPr>
              <a:t>Airfreight is expensive</a:t>
            </a:r>
            <a:r>
              <a:rPr lang="en-US" smtClean="0">
                <a:solidFill>
                  <a:srgbClr val="000000"/>
                </a:solidFill>
                <a:sym typeface="Wingdings" pitchFamily="2" charset="2"/>
              </a:rPr>
              <a:t>, but fast. It has an extensive number of locations served, a high frequency of scheduled shipments, and is dependable. </a:t>
            </a:r>
            <a:r>
              <a:rPr lang="en-US" u="sng" smtClean="0">
                <a:solidFill>
                  <a:srgbClr val="000000"/>
                </a:solidFill>
                <a:sym typeface="Wingdings" pitchFamily="2" charset="2"/>
              </a:rPr>
              <a:t>Airplanes may cut the total cost of distribution</a:t>
            </a:r>
            <a:r>
              <a:rPr lang="en-US" smtClean="0">
                <a:solidFill>
                  <a:srgbClr val="000000"/>
                </a:solidFill>
                <a:sym typeface="Wingdings" pitchFamily="2" charset="2"/>
              </a:rPr>
              <a:t>, and have proven to be the most efficient method of shipping for many firms. Further, time-sensitive materials and business documents can be worth the cost of quick delivery.</a:t>
            </a:r>
          </a:p>
          <a:p>
            <a:pPr>
              <a:spcBef>
                <a:spcPct val="20000"/>
              </a:spcBef>
            </a:pPr>
            <a:endParaRPr lang="en-US" smtClean="0">
              <a:solidFill>
                <a:srgbClr val="000000"/>
              </a:solidFill>
              <a:sym typeface="Wingdings" pitchFamily="2" charset="2"/>
            </a:endParaRPr>
          </a:p>
          <a:p>
            <a:r>
              <a:rPr lang="en-US" b="1" smtClean="0">
                <a:solidFill>
                  <a:srgbClr val="000000"/>
                </a:solidFill>
                <a:sym typeface="Wingdings" pitchFamily="2" charset="2"/>
              </a:rPr>
              <a:t>Key Issues</a:t>
            </a:r>
          </a:p>
          <a:p>
            <a:pPr>
              <a:spcBef>
                <a:spcPct val="20000"/>
              </a:spcBef>
              <a:buFontTx/>
              <a:buChar char="•"/>
            </a:pPr>
            <a:r>
              <a:rPr lang="en-US" b="1" smtClean="0">
                <a:solidFill>
                  <a:srgbClr val="000000"/>
                </a:solidFill>
                <a:sym typeface="Wingdings" pitchFamily="2" charset="2"/>
              </a:rPr>
              <a:t> As this ad shows, many firms that want to reach international markets can now do it more easily—with help from transportation firms like KLM Cargo that handle deliveries all over the world. </a:t>
            </a:r>
          </a:p>
          <a:p>
            <a:pPr lvl="1">
              <a:spcBef>
                <a:spcPct val="20000"/>
              </a:spcBef>
              <a:buFontTx/>
              <a:buChar char="•"/>
            </a:pPr>
            <a:r>
              <a:rPr lang="en-US" smtClean="0">
                <a:solidFill>
                  <a:srgbClr val="000000"/>
                </a:solidFill>
              </a:rPr>
              <a:t> Its information systems provide immediate feedback and updating.  </a:t>
            </a:r>
          </a:p>
          <a:p>
            <a:pPr lvl="1">
              <a:spcBef>
                <a:spcPct val="20000"/>
              </a:spcBef>
              <a:buFontTx/>
              <a:buChar char="•"/>
            </a:pPr>
            <a:r>
              <a:rPr lang="en-US" smtClean="0">
                <a:solidFill>
                  <a:srgbClr val="000000"/>
                </a:solidFill>
              </a:rPr>
              <a:t> Its high service level is critical to many business customers. </a:t>
            </a:r>
          </a:p>
          <a:p>
            <a:pPr>
              <a:spcBef>
                <a:spcPct val="20000"/>
              </a:spcBef>
              <a:buFontTx/>
              <a:buChar char="•"/>
            </a:pPr>
            <a:r>
              <a:rPr lang="en-US" b="1" smtClean="0">
                <a:solidFill>
                  <a:srgbClr val="000000"/>
                </a:solidFill>
                <a:sym typeface="Wingdings" pitchFamily="2" charset="2"/>
              </a:rPr>
              <a:t> For many international shipments, it makes sense for shipping companies to </a:t>
            </a:r>
            <a:r>
              <a:rPr lang="en-US" b="1" u="sng" smtClean="0">
                <a:solidFill>
                  <a:srgbClr val="000000"/>
                </a:solidFill>
                <a:sym typeface="Wingdings" pitchFamily="2" charset="2"/>
              </a:rPr>
              <a:t>put many products in a container so that it is easier to move between different transportation modes</a:t>
            </a:r>
            <a:r>
              <a:rPr lang="en-US" b="1" smtClean="0">
                <a:solidFill>
                  <a:srgbClr val="000000"/>
                </a:solidFill>
                <a:sym typeface="Wingdings" pitchFamily="2" charset="2"/>
              </a:rPr>
              <a:t>. </a:t>
            </a:r>
          </a:p>
          <a:p>
            <a:pPr lvl="1">
              <a:spcBef>
                <a:spcPct val="20000"/>
              </a:spcBef>
              <a:buFontTx/>
              <a:buChar char="•"/>
            </a:pPr>
            <a:r>
              <a:rPr lang="en-US" smtClean="0">
                <a:solidFill>
                  <a:srgbClr val="000000"/>
                </a:solidFill>
              </a:rPr>
              <a:t> </a:t>
            </a:r>
            <a:r>
              <a:rPr lang="en-US" u="sng" smtClean="0">
                <a:solidFill>
                  <a:srgbClr val="000000"/>
                </a:solidFill>
              </a:rPr>
              <a:t>Containerization</a:t>
            </a:r>
            <a:r>
              <a:rPr lang="en-US" smtClean="0">
                <a:solidFill>
                  <a:srgbClr val="000000"/>
                </a:solidFill>
              </a:rPr>
              <a:t> involves grouping individual items into economical shipping quantities and sealing them in protective containers for shipping to their final location.  </a:t>
            </a:r>
          </a:p>
          <a:p>
            <a:pPr lvl="1">
              <a:spcBef>
                <a:spcPct val="20000"/>
              </a:spcBef>
              <a:buFontTx/>
              <a:buChar char="•"/>
            </a:pPr>
            <a:r>
              <a:rPr lang="en-US" smtClean="0">
                <a:solidFill>
                  <a:srgbClr val="000000"/>
                </a:solidFill>
              </a:rPr>
              <a:t> </a:t>
            </a:r>
            <a:r>
              <a:rPr lang="en-US" u="sng" smtClean="0">
                <a:solidFill>
                  <a:srgbClr val="000000"/>
                </a:solidFill>
              </a:rPr>
              <a:t>Piggyback service</a:t>
            </a:r>
            <a:r>
              <a:rPr lang="en-US" smtClean="0">
                <a:solidFill>
                  <a:srgbClr val="000000"/>
                </a:solidFill>
              </a:rPr>
              <a:t> loads truck trailers on railcars to provide both speed and flexibility. In other words, </a:t>
            </a:r>
            <a:r>
              <a:rPr lang="en-US" u="sng" smtClean="0">
                <a:solidFill>
                  <a:srgbClr val="000000"/>
                </a:solidFill>
              </a:rPr>
              <a:t>piggyback is a ride on two or more modes</a:t>
            </a:r>
            <a:r>
              <a:rPr lang="en-US" smtClean="0">
                <a:solidFill>
                  <a:srgbClr val="000000"/>
                </a:solidFill>
              </a:rPr>
              <a:t>.</a:t>
            </a:r>
          </a:p>
          <a:p>
            <a:pPr>
              <a:spcBef>
                <a:spcPct val="20000"/>
              </a:spcBef>
              <a:buFontTx/>
              <a:buChar char="•"/>
            </a:pPr>
            <a:r>
              <a:rPr lang="en-US" b="1" smtClean="0">
                <a:solidFill>
                  <a:srgbClr val="000000"/>
                </a:solidFill>
                <a:sym typeface="Wingdings" pitchFamily="2" charset="2"/>
              </a:rPr>
              <a:t> Transportation choices are usually not as good in developing countries and can cost more.   </a:t>
            </a:r>
          </a:p>
          <a:p>
            <a:pPr>
              <a:spcBef>
                <a:spcPct val="20000"/>
              </a:spcBef>
              <a:buFontTx/>
              <a:buChar char="•"/>
            </a:pPr>
            <a:r>
              <a:rPr lang="en-US" b="1" smtClean="0">
                <a:solidFill>
                  <a:srgbClr val="000000"/>
                </a:solidFill>
                <a:sym typeface="Wingdings" pitchFamily="2" charset="2"/>
              </a:rPr>
              <a:t> Marketing managers must be </a:t>
            </a:r>
            <a:r>
              <a:rPr lang="en-US" b="1" u="sng" smtClean="0">
                <a:solidFill>
                  <a:srgbClr val="000000"/>
                </a:solidFill>
                <a:sym typeface="Wingdings" pitchFamily="2" charset="2"/>
              </a:rPr>
              <a:t>sensitive to the environment effects</a:t>
            </a:r>
            <a:r>
              <a:rPr lang="en-US" b="1" smtClean="0">
                <a:solidFill>
                  <a:srgbClr val="000000"/>
                </a:solidFill>
                <a:sym typeface="Wingdings" pitchFamily="2" charset="2"/>
              </a:rPr>
              <a:t> of whichever transportation mode is selected.  </a:t>
            </a:r>
          </a:p>
          <a:p>
            <a:endParaRPr lang="en-US" b="1" smtClean="0">
              <a:solidFill>
                <a:srgbClr val="000000"/>
              </a:solidFill>
              <a:sym typeface="Wingdings" pitchFamily="2" charset="2"/>
            </a:endParaRPr>
          </a:p>
          <a:p>
            <a:endParaRPr lang="en-US" b="1" smtClean="0">
              <a:solidFill>
                <a:srgbClr val="000000"/>
              </a:solidFill>
              <a:sym typeface="Wingdings" pitchFamily="2" charset="2"/>
            </a:endParaRPr>
          </a:p>
          <a:p>
            <a:endParaRPr lang="en-US" i="1" smtClean="0">
              <a:solidFill>
                <a:srgbClr val="000000"/>
              </a:solidFill>
              <a:sym typeface="Wingdings" pitchFamily="2" charset="2"/>
            </a:endParaRPr>
          </a:p>
        </p:txBody>
      </p:sp>
      <p:sp>
        <p:nvSpPr>
          <p:cNvPr id="80901" name="Text Box 4"/>
          <p:cNvSpPr txBox="1">
            <a:spLocks noChangeArrowheads="1"/>
          </p:cNvSpPr>
          <p:nvPr/>
        </p:nvSpPr>
        <p:spPr bwMode="auto">
          <a:xfrm>
            <a:off x="4389438" y="401638"/>
            <a:ext cx="2436812"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84" tIns="48391" rIns="96784" bIns="48391">
            <a:spAutoFit/>
          </a:bodyPr>
          <a:lstStyle>
            <a:lvl1pPr defTabSz="982663" eaLnBrk="0" hangingPunct="0">
              <a:defRPr sz="3600">
                <a:solidFill>
                  <a:schemeClr val="tx1"/>
                </a:solidFill>
                <a:latin typeface="Arial" pitchFamily="34" charset="0"/>
                <a:cs typeface="Arial" pitchFamily="34" charset="0"/>
              </a:defRPr>
            </a:lvl1pPr>
            <a:lvl2pPr marL="742950" indent="-285750" defTabSz="982663" eaLnBrk="0" hangingPunct="0">
              <a:defRPr sz="3600">
                <a:solidFill>
                  <a:schemeClr val="tx1"/>
                </a:solidFill>
                <a:latin typeface="Arial" pitchFamily="34" charset="0"/>
                <a:cs typeface="Arial" pitchFamily="34" charset="0"/>
              </a:defRPr>
            </a:lvl2pPr>
            <a:lvl3pPr marL="1143000" indent="-228600" defTabSz="982663" eaLnBrk="0" hangingPunct="0">
              <a:defRPr sz="3600">
                <a:solidFill>
                  <a:schemeClr val="tx1"/>
                </a:solidFill>
                <a:latin typeface="Arial" pitchFamily="34" charset="0"/>
                <a:cs typeface="Arial" pitchFamily="34" charset="0"/>
              </a:defRPr>
            </a:lvl3pPr>
            <a:lvl4pPr marL="1600200" indent="-228600" defTabSz="982663" eaLnBrk="0" hangingPunct="0">
              <a:defRPr sz="3600">
                <a:solidFill>
                  <a:schemeClr val="tx1"/>
                </a:solidFill>
                <a:latin typeface="Arial" pitchFamily="34" charset="0"/>
                <a:cs typeface="Arial" pitchFamily="34" charset="0"/>
              </a:defRPr>
            </a:lvl4pPr>
            <a:lvl5pPr marL="2057400" indent="-228600" defTabSz="982663" eaLnBrk="0" hangingPunct="0">
              <a:defRPr sz="3600">
                <a:solidFill>
                  <a:schemeClr val="tx1"/>
                </a:solidFill>
                <a:latin typeface="Arial" pitchFamily="34" charset="0"/>
                <a:cs typeface="Arial" pitchFamily="34" charset="0"/>
              </a:defRPr>
            </a:lvl5pPr>
            <a:lvl6pPr marL="2514600" indent="-228600" algn="ctr" defTabSz="982663" eaLnBrk="0" fontAlgn="base" hangingPunct="0">
              <a:spcBef>
                <a:spcPct val="0"/>
              </a:spcBef>
              <a:spcAft>
                <a:spcPct val="0"/>
              </a:spcAft>
              <a:defRPr sz="3600">
                <a:solidFill>
                  <a:schemeClr val="tx1"/>
                </a:solidFill>
                <a:latin typeface="Arial" pitchFamily="34" charset="0"/>
                <a:cs typeface="Arial" pitchFamily="34" charset="0"/>
              </a:defRPr>
            </a:lvl6pPr>
            <a:lvl7pPr marL="2971800" indent="-228600" algn="ctr" defTabSz="982663" eaLnBrk="0" fontAlgn="base" hangingPunct="0">
              <a:spcBef>
                <a:spcPct val="0"/>
              </a:spcBef>
              <a:spcAft>
                <a:spcPct val="0"/>
              </a:spcAft>
              <a:defRPr sz="3600">
                <a:solidFill>
                  <a:schemeClr val="tx1"/>
                </a:solidFill>
                <a:latin typeface="Arial" pitchFamily="34" charset="0"/>
                <a:cs typeface="Arial" pitchFamily="34" charset="0"/>
              </a:defRPr>
            </a:lvl7pPr>
            <a:lvl8pPr marL="3429000" indent="-228600" algn="ctr" defTabSz="982663" eaLnBrk="0" fontAlgn="base" hangingPunct="0">
              <a:spcBef>
                <a:spcPct val="0"/>
              </a:spcBef>
              <a:spcAft>
                <a:spcPct val="0"/>
              </a:spcAft>
              <a:defRPr sz="3600">
                <a:solidFill>
                  <a:schemeClr val="tx1"/>
                </a:solidFill>
                <a:latin typeface="Arial" pitchFamily="34" charset="0"/>
                <a:cs typeface="Arial" pitchFamily="34" charset="0"/>
              </a:defRPr>
            </a:lvl8pPr>
            <a:lvl9pPr marL="3886200" indent="-228600" algn="ctr" defTabSz="982663" eaLnBrk="0" fontAlgn="base" hangingPunct="0">
              <a:spcBef>
                <a:spcPct val="0"/>
              </a:spcBef>
              <a:spcAft>
                <a:spcPct val="0"/>
              </a:spcAft>
              <a:defRPr sz="3600">
                <a:solidFill>
                  <a:schemeClr val="tx1"/>
                </a:solidFill>
                <a:latin typeface="Arial" pitchFamily="34" charset="0"/>
                <a:cs typeface="Arial" pitchFamily="34" charset="0"/>
              </a:defRPr>
            </a:lvl9pPr>
          </a:lstStyle>
          <a:p>
            <a:pPr algn="l" eaLnBrk="1" hangingPunct="1">
              <a:spcBef>
                <a:spcPct val="50000"/>
              </a:spcBef>
            </a:pPr>
            <a:r>
              <a:rPr lang="en-US" sz="1500" b="1" dirty="0">
                <a:solidFill>
                  <a:srgbClr val="000000"/>
                </a:solidFill>
              </a:rPr>
              <a:t>This slide relates to material on pp. </a:t>
            </a:r>
            <a:r>
              <a:rPr lang="en-US" sz="1500" b="1" dirty="0" smtClean="0">
                <a:solidFill>
                  <a:srgbClr val="000000"/>
                </a:solidFill>
              </a:rPr>
              <a:t>289-291.</a:t>
            </a:r>
            <a:endParaRPr lang="en-US" sz="1500" b="1" dirty="0">
              <a:solidFill>
                <a:srgbClr val="000000"/>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xfrm>
            <a:off x="503238" y="539750"/>
            <a:ext cx="3162300" cy="2373313"/>
          </a:xfrm>
          <a:ln/>
        </p:spPr>
      </p:sp>
      <p:sp>
        <p:nvSpPr>
          <p:cNvPr id="81923" name="Rectangle 3"/>
          <p:cNvSpPr>
            <a:spLocks noGrp="1" noChangeArrowheads="1"/>
          </p:cNvSpPr>
          <p:nvPr>
            <p:ph type="body" idx="1"/>
          </p:nvPr>
        </p:nvSpPr>
        <p:spPr>
          <a:xfrm>
            <a:off x="179388" y="3076575"/>
            <a:ext cx="6367462" cy="5565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solidFill>
                  <a:srgbClr val="000000"/>
                </a:solidFill>
                <a:sym typeface="Wingdings" pitchFamily="2" charset="2"/>
              </a:rPr>
              <a:t>The purpose of this exercise is to help students understand and evaluate the benefits and limitations of various transportation alternatives. Five transportation scenarios are described; students are challenged to identify the correct transportation mode for each example.</a:t>
            </a:r>
          </a:p>
          <a:p>
            <a:endParaRPr lang="en-US" smtClean="0">
              <a:solidFill>
                <a:srgbClr val="000000"/>
              </a:solidFill>
              <a:sym typeface="Wingdings" pitchFamily="2" charset="2"/>
            </a:endParaRPr>
          </a:p>
          <a:p>
            <a:r>
              <a:rPr lang="en-US" b="1" smtClean="0">
                <a:solidFill>
                  <a:srgbClr val="000000"/>
                </a:solidFill>
                <a:sym typeface="Wingdings" pitchFamily="2" charset="2"/>
              </a:rPr>
              <a:t>For complete information and suggestions on using this Interactive Exercise, please refer to the “Notes on the Interactive Exercise” section for this chapter in the </a:t>
            </a:r>
            <a:r>
              <a:rPr lang="en-US" b="1" i="1" smtClean="0">
                <a:solidFill>
                  <a:srgbClr val="000000"/>
                </a:solidFill>
                <a:sym typeface="Wingdings" pitchFamily="2" charset="2"/>
              </a:rPr>
              <a:t>Multimedia Lecture Support Package to Accompany Basic Marketing</a:t>
            </a:r>
            <a:r>
              <a:rPr lang="en-US" b="1" smtClean="0">
                <a:solidFill>
                  <a:srgbClr val="000000"/>
                </a:solidFill>
                <a:sym typeface="Wingdings" pitchFamily="2" charset="2"/>
              </a:rPr>
              <a:t>. That same information is available as a Word document in the assets folder for the PowerPoint file.</a:t>
            </a:r>
          </a:p>
          <a:p>
            <a:endParaRPr lang="en-US" b="1" smtClean="0">
              <a:solidFill>
                <a:srgbClr val="000000"/>
              </a:solidFill>
              <a:sym typeface="Wingdings" pitchFamily="2" charset="2"/>
            </a:endParaRPr>
          </a:p>
          <a:p>
            <a:endParaRPr lang="en-US" b="1" smtClean="0">
              <a:solidFill>
                <a:srgbClr val="000000"/>
              </a:solidFill>
              <a:sym typeface="Wingdings" pitchFamily="2" charset="2"/>
            </a:endParaRPr>
          </a:p>
        </p:txBody>
      </p:sp>
      <p:sp>
        <p:nvSpPr>
          <p:cNvPr id="81924" name="Text Box 4"/>
          <p:cNvSpPr txBox="1">
            <a:spLocks noChangeArrowheads="1"/>
          </p:cNvSpPr>
          <p:nvPr/>
        </p:nvSpPr>
        <p:spPr bwMode="auto">
          <a:xfrm>
            <a:off x="4294188" y="395288"/>
            <a:ext cx="23876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79" tIns="48389" rIns="96779" bIns="48389">
            <a:spAutoFit/>
          </a:bodyPr>
          <a:lstStyle>
            <a:lvl1pPr defTabSz="984250" eaLnBrk="0" hangingPunct="0">
              <a:defRPr sz="3600">
                <a:solidFill>
                  <a:schemeClr val="tx1"/>
                </a:solidFill>
                <a:latin typeface="Arial" pitchFamily="34" charset="0"/>
                <a:cs typeface="Arial" pitchFamily="34" charset="0"/>
              </a:defRPr>
            </a:lvl1pPr>
            <a:lvl2pPr marL="742950" indent="-285750" defTabSz="984250" eaLnBrk="0" hangingPunct="0">
              <a:defRPr sz="3600">
                <a:solidFill>
                  <a:schemeClr val="tx1"/>
                </a:solidFill>
                <a:latin typeface="Arial" pitchFamily="34" charset="0"/>
                <a:cs typeface="Arial" pitchFamily="34" charset="0"/>
              </a:defRPr>
            </a:lvl2pPr>
            <a:lvl3pPr marL="1143000" indent="-228600" defTabSz="984250" eaLnBrk="0" hangingPunct="0">
              <a:defRPr sz="3600">
                <a:solidFill>
                  <a:schemeClr val="tx1"/>
                </a:solidFill>
                <a:latin typeface="Arial" pitchFamily="34" charset="0"/>
                <a:cs typeface="Arial" pitchFamily="34" charset="0"/>
              </a:defRPr>
            </a:lvl3pPr>
            <a:lvl4pPr marL="1600200" indent="-228600" defTabSz="984250" eaLnBrk="0" hangingPunct="0">
              <a:defRPr sz="3600">
                <a:solidFill>
                  <a:schemeClr val="tx1"/>
                </a:solidFill>
                <a:latin typeface="Arial" pitchFamily="34" charset="0"/>
                <a:cs typeface="Arial" pitchFamily="34" charset="0"/>
              </a:defRPr>
            </a:lvl4pPr>
            <a:lvl5pPr marL="2057400" indent="-228600" defTabSz="984250" eaLnBrk="0" hangingPunct="0">
              <a:defRPr sz="3600">
                <a:solidFill>
                  <a:schemeClr val="tx1"/>
                </a:solidFill>
                <a:latin typeface="Arial" pitchFamily="34" charset="0"/>
                <a:cs typeface="Arial" pitchFamily="34" charset="0"/>
              </a:defRPr>
            </a:lvl5pPr>
            <a:lvl6pPr marL="2514600" indent="-228600" algn="ctr" defTabSz="984250" eaLnBrk="0" fontAlgn="base" hangingPunct="0">
              <a:spcBef>
                <a:spcPct val="0"/>
              </a:spcBef>
              <a:spcAft>
                <a:spcPct val="0"/>
              </a:spcAft>
              <a:defRPr sz="3600">
                <a:solidFill>
                  <a:schemeClr val="tx1"/>
                </a:solidFill>
                <a:latin typeface="Arial" pitchFamily="34" charset="0"/>
                <a:cs typeface="Arial" pitchFamily="34" charset="0"/>
              </a:defRPr>
            </a:lvl6pPr>
            <a:lvl7pPr marL="2971800" indent="-228600" algn="ctr" defTabSz="984250" eaLnBrk="0" fontAlgn="base" hangingPunct="0">
              <a:spcBef>
                <a:spcPct val="0"/>
              </a:spcBef>
              <a:spcAft>
                <a:spcPct val="0"/>
              </a:spcAft>
              <a:defRPr sz="3600">
                <a:solidFill>
                  <a:schemeClr val="tx1"/>
                </a:solidFill>
                <a:latin typeface="Arial" pitchFamily="34" charset="0"/>
                <a:cs typeface="Arial" pitchFamily="34" charset="0"/>
              </a:defRPr>
            </a:lvl7pPr>
            <a:lvl8pPr marL="3429000" indent="-228600" algn="ctr" defTabSz="984250" eaLnBrk="0" fontAlgn="base" hangingPunct="0">
              <a:spcBef>
                <a:spcPct val="0"/>
              </a:spcBef>
              <a:spcAft>
                <a:spcPct val="0"/>
              </a:spcAft>
              <a:defRPr sz="3600">
                <a:solidFill>
                  <a:schemeClr val="tx1"/>
                </a:solidFill>
                <a:latin typeface="Arial" pitchFamily="34" charset="0"/>
                <a:cs typeface="Arial" pitchFamily="34" charset="0"/>
              </a:defRPr>
            </a:lvl8pPr>
            <a:lvl9pPr marL="3886200" indent="-228600" algn="ctr" defTabSz="984250" eaLnBrk="0" fontAlgn="base" hangingPunct="0">
              <a:spcBef>
                <a:spcPct val="0"/>
              </a:spcBef>
              <a:spcAft>
                <a:spcPct val="0"/>
              </a:spcAft>
              <a:defRPr sz="3600">
                <a:solidFill>
                  <a:schemeClr val="tx1"/>
                </a:solidFill>
                <a:latin typeface="Arial" pitchFamily="34" charset="0"/>
                <a:cs typeface="Arial" pitchFamily="34" charset="0"/>
              </a:defRPr>
            </a:lvl9pPr>
          </a:lstStyle>
          <a:p>
            <a:pPr algn="l" eaLnBrk="1" hangingPunct="1">
              <a:spcBef>
                <a:spcPct val="50000"/>
              </a:spcBef>
            </a:pPr>
            <a:r>
              <a:rPr lang="en-US" sz="1500" b="1" dirty="0">
                <a:solidFill>
                  <a:srgbClr val="000000"/>
                </a:solidFill>
              </a:rPr>
              <a:t>This slide refers to material on pp. </a:t>
            </a:r>
            <a:r>
              <a:rPr lang="en-US" sz="1500" b="1" dirty="0" smtClean="0">
                <a:solidFill>
                  <a:srgbClr val="000000"/>
                </a:solidFill>
              </a:rPr>
              <a:t>290-292.</a:t>
            </a:r>
            <a:endParaRPr lang="en-US" sz="1500" b="1" dirty="0">
              <a:solidFill>
                <a:srgbClr val="000000"/>
              </a:solidFill>
            </a:endParaRPr>
          </a:p>
        </p:txBody>
      </p:sp>
      <p:sp>
        <p:nvSpPr>
          <p:cNvPr id="81925" name="TextBox 4"/>
          <p:cNvSpPr txBox="1">
            <a:spLocks noChangeArrowheads="1"/>
          </p:cNvSpPr>
          <p:nvPr/>
        </p:nvSpPr>
        <p:spPr bwMode="auto">
          <a:xfrm>
            <a:off x="6500813" y="8853488"/>
            <a:ext cx="357187"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91" tIns="43246" rIns="86491" bIns="43246">
            <a:spAutoFit/>
          </a:bodyPr>
          <a:lstStyle>
            <a:lvl1pPr eaLnBrk="0" hangingPunct="0">
              <a:defRPr sz="3600">
                <a:solidFill>
                  <a:schemeClr val="tx1"/>
                </a:solidFill>
                <a:latin typeface="Arial" pitchFamily="34" charset="0"/>
                <a:cs typeface="Arial" pitchFamily="34" charset="0"/>
              </a:defRPr>
            </a:lvl1pPr>
            <a:lvl2pPr marL="742950" indent="-285750" eaLnBrk="0" hangingPunct="0">
              <a:defRPr sz="3600">
                <a:solidFill>
                  <a:schemeClr val="tx1"/>
                </a:solidFill>
                <a:latin typeface="Arial" pitchFamily="34" charset="0"/>
                <a:cs typeface="Arial" pitchFamily="34" charset="0"/>
              </a:defRPr>
            </a:lvl2pPr>
            <a:lvl3pPr marL="1143000" indent="-228600" eaLnBrk="0" hangingPunct="0">
              <a:defRPr sz="3600">
                <a:solidFill>
                  <a:schemeClr val="tx1"/>
                </a:solidFill>
                <a:latin typeface="Arial" pitchFamily="34" charset="0"/>
                <a:cs typeface="Arial" pitchFamily="34" charset="0"/>
              </a:defRPr>
            </a:lvl3pPr>
            <a:lvl4pPr marL="1600200" indent="-228600" eaLnBrk="0" hangingPunct="0">
              <a:defRPr sz="3600">
                <a:solidFill>
                  <a:schemeClr val="tx1"/>
                </a:solidFill>
                <a:latin typeface="Arial" pitchFamily="34" charset="0"/>
                <a:cs typeface="Arial" pitchFamily="34" charset="0"/>
              </a:defRPr>
            </a:lvl4pPr>
            <a:lvl5pPr marL="2057400" indent="-228600" eaLnBrk="0" hangingPunct="0">
              <a:defRPr sz="36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36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36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36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3600">
                <a:solidFill>
                  <a:schemeClr val="tx1"/>
                </a:solidFill>
                <a:latin typeface="Arial" pitchFamily="34" charset="0"/>
                <a:cs typeface="Arial" pitchFamily="34" charset="0"/>
              </a:defRPr>
            </a:lvl9pPr>
          </a:lstStyle>
          <a:p>
            <a:pPr eaLnBrk="1" hangingPunct="1"/>
            <a:r>
              <a:rPr lang="en-US" sz="1200">
                <a:solidFill>
                  <a:srgbClr val="000000"/>
                </a:solidFill>
              </a:rPr>
              <a:t>21</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xfrm>
            <a:off x="503238" y="539750"/>
            <a:ext cx="3162300" cy="2373313"/>
          </a:xfrm>
          <a:ln/>
        </p:spPr>
      </p:sp>
      <p:sp>
        <p:nvSpPr>
          <p:cNvPr id="82947" name="Rectangle 3"/>
          <p:cNvSpPr>
            <a:spLocks noGrp="1" noChangeArrowheads="1"/>
          </p:cNvSpPr>
          <p:nvPr>
            <p:ph type="body" idx="1"/>
          </p:nvPr>
        </p:nvSpPr>
        <p:spPr>
          <a:xfrm>
            <a:off x="179388" y="3076575"/>
            <a:ext cx="6367462" cy="5565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solidFill>
                  <a:srgbClr val="000000"/>
                </a:solidFill>
                <a:sym typeface="Wingdings" pitchFamily="2" charset="2"/>
              </a:rPr>
              <a:t>ANSWER: B</a:t>
            </a:r>
          </a:p>
          <a:p>
            <a:endParaRPr lang="en-US" dirty="0" smtClean="0">
              <a:solidFill>
                <a:srgbClr val="000000"/>
              </a:solidFill>
              <a:sym typeface="Wingdings" pitchFamily="2" charset="2"/>
            </a:endParaRPr>
          </a:p>
          <a:p>
            <a:r>
              <a:rPr lang="en-US" i="1" u="sng" dirty="0" smtClean="0">
                <a:solidFill>
                  <a:srgbClr val="000000"/>
                </a:solidFill>
                <a:sym typeface="Wingdings" pitchFamily="2" charset="2"/>
              </a:rPr>
              <a:t>Checking your knowledge (answer explanation):</a:t>
            </a:r>
          </a:p>
          <a:p>
            <a:r>
              <a:rPr lang="en-US" dirty="0" smtClean="0">
                <a:solidFill>
                  <a:srgbClr val="000000"/>
                </a:solidFill>
                <a:sym typeface="Wingdings" pitchFamily="2" charset="2"/>
              </a:rPr>
              <a:t>It is important to get the chickens from the farm to the processing plant quickly.  Additionally, the area to be covered between West Virginia and Maryland is quite short. Therefore, trucking the chickens would be the best transportation option. Answer ‘B’ is the best choice.</a:t>
            </a:r>
          </a:p>
          <a:p>
            <a:endParaRPr lang="en-US" dirty="0" smtClean="0">
              <a:solidFill>
                <a:srgbClr val="000000"/>
              </a:solidFill>
              <a:sym typeface="Wingdings" pitchFamily="2" charset="2"/>
            </a:endParaRPr>
          </a:p>
          <a:p>
            <a:endParaRPr lang="en-US" i="1" u="sng" dirty="0" smtClean="0">
              <a:solidFill>
                <a:srgbClr val="000000"/>
              </a:solidFill>
              <a:sym typeface="Wingdings" pitchFamily="2" charset="2"/>
            </a:endParaRPr>
          </a:p>
          <a:p>
            <a:endParaRPr lang="en-US" b="1" dirty="0" smtClean="0">
              <a:solidFill>
                <a:srgbClr val="000000"/>
              </a:solidFill>
              <a:sym typeface="Wingdings" pitchFamily="2" charset="2"/>
            </a:endParaRPr>
          </a:p>
          <a:p>
            <a:endParaRPr lang="en-US" b="1" dirty="0" smtClean="0">
              <a:solidFill>
                <a:srgbClr val="000000"/>
              </a:solidFill>
              <a:sym typeface="Wingdings" pitchFamily="2" charset="2"/>
            </a:endParaRPr>
          </a:p>
          <a:p>
            <a:endParaRPr lang="en-US" dirty="0" smtClean="0">
              <a:solidFill>
                <a:srgbClr val="000000"/>
              </a:solidFill>
              <a:sym typeface="Wingdings" pitchFamily="2" charset="2"/>
            </a:endParaRPr>
          </a:p>
        </p:txBody>
      </p:sp>
      <p:sp>
        <p:nvSpPr>
          <p:cNvPr id="82948" name="Text Box 4"/>
          <p:cNvSpPr txBox="1">
            <a:spLocks noChangeArrowheads="1"/>
          </p:cNvSpPr>
          <p:nvPr/>
        </p:nvSpPr>
        <p:spPr bwMode="auto">
          <a:xfrm>
            <a:off x="4294188" y="395288"/>
            <a:ext cx="238760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79" tIns="48389" rIns="96779" bIns="48389">
            <a:spAutoFit/>
          </a:bodyPr>
          <a:lstStyle>
            <a:lvl1pPr defTabSz="984250" eaLnBrk="0" hangingPunct="0">
              <a:defRPr sz="3600">
                <a:solidFill>
                  <a:schemeClr val="tx1"/>
                </a:solidFill>
                <a:latin typeface="Arial" pitchFamily="34" charset="0"/>
                <a:cs typeface="Arial" pitchFamily="34" charset="0"/>
              </a:defRPr>
            </a:lvl1pPr>
            <a:lvl2pPr marL="742950" indent="-285750" defTabSz="984250" eaLnBrk="0" hangingPunct="0">
              <a:defRPr sz="3600">
                <a:solidFill>
                  <a:schemeClr val="tx1"/>
                </a:solidFill>
                <a:latin typeface="Arial" pitchFamily="34" charset="0"/>
                <a:cs typeface="Arial" pitchFamily="34" charset="0"/>
              </a:defRPr>
            </a:lvl2pPr>
            <a:lvl3pPr marL="1143000" indent="-228600" defTabSz="984250" eaLnBrk="0" hangingPunct="0">
              <a:defRPr sz="3600">
                <a:solidFill>
                  <a:schemeClr val="tx1"/>
                </a:solidFill>
                <a:latin typeface="Arial" pitchFamily="34" charset="0"/>
                <a:cs typeface="Arial" pitchFamily="34" charset="0"/>
              </a:defRPr>
            </a:lvl3pPr>
            <a:lvl4pPr marL="1600200" indent="-228600" defTabSz="984250" eaLnBrk="0" hangingPunct="0">
              <a:defRPr sz="3600">
                <a:solidFill>
                  <a:schemeClr val="tx1"/>
                </a:solidFill>
                <a:latin typeface="Arial" pitchFamily="34" charset="0"/>
                <a:cs typeface="Arial" pitchFamily="34" charset="0"/>
              </a:defRPr>
            </a:lvl4pPr>
            <a:lvl5pPr marL="2057400" indent="-228600" defTabSz="984250" eaLnBrk="0" hangingPunct="0">
              <a:defRPr sz="3600">
                <a:solidFill>
                  <a:schemeClr val="tx1"/>
                </a:solidFill>
                <a:latin typeface="Arial" pitchFamily="34" charset="0"/>
                <a:cs typeface="Arial" pitchFamily="34" charset="0"/>
              </a:defRPr>
            </a:lvl5pPr>
            <a:lvl6pPr marL="2514600" indent="-228600" algn="ctr" defTabSz="984250" eaLnBrk="0" fontAlgn="base" hangingPunct="0">
              <a:spcBef>
                <a:spcPct val="0"/>
              </a:spcBef>
              <a:spcAft>
                <a:spcPct val="0"/>
              </a:spcAft>
              <a:defRPr sz="3600">
                <a:solidFill>
                  <a:schemeClr val="tx1"/>
                </a:solidFill>
                <a:latin typeface="Arial" pitchFamily="34" charset="0"/>
                <a:cs typeface="Arial" pitchFamily="34" charset="0"/>
              </a:defRPr>
            </a:lvl6pPr>
            <a:lvl7pPr marL="2971800" indent="-228600" algn="ctr" defTabSz="984250" eaLnBrk="0" fontAlgn="base" hangingPunct="0">
              <a:spcBef>
                <a:spcPct val="0"/>
              </a:spcBef>
              <a:spcAft>
                <a:spcPct val="0"/>
              </a:spcAft>
              <a:defRPr sz="3600">
                <a:solidFill>
                  <a:schemeClr val="tx1"/>
                </a:solidFill>
                <a:latin typeface="Arial" pitchFamily="34" charset="0"/>
                <a:cs typeface="Arial" pitchFamily="34" charset="0"/>
              </a:defRPr>
            </a:lvl7pPr>
            <a:lvl8pPr marL="3429000" indent="-228600" algn="ctr" defTabSz="984250" eaLnBrk="0" fontAlgn="base" hangingPunct="0">
              <a:spcBef>
                <a:spcPct val="0"/>
              </a:spcBef>
              <a:spcAft>
                <a:spcPct val="0"/>
              </a:spcAft>
              <a:defRPr sz="3600">
                <a:solidFill>
                  <a:schemeClr val="tx1"/>
                </a:solidFill>
                <a:latin typeface="Arial" pitchFamily="34" charset="0"/>
                <a:cs typeface="Arial" pitchFamily="34" charset="0"/>
              </a:defRPr>
            </a:lvl8pPr>
            <a:lvl9pPr marL="3886200" indent="-228600" algn="ctr" defTabSz="984250" eaLnBrk="0" fontAlgn="base" hangingPunct="0">
              <a:spcBef>
                <a:spcPct val="0"/>
              </a:spcBef>
              <a:spcAft>
                <a:spcPct val="0"/>
              </a:spcAft>
              <a:defRPr sz="3600">
                <a:solidFill>
                  <a:schemeClr val="tx1"/>
                </a:solidFill>
                <a:latin typeface="Arial" pitchFamily="34" charset="0"/>
                <a:cs typeface="Arial" pitchFamily="34" charset="0"/>
              </a:defRPr>
            </a:lvl9pPr>
          </a:lstStyle>
          <a:p>
            <a:pPr algn="l" eaLnBrk="1" hangingPunct="1">
              <a:spcBef>
                <a:spcPct val="50000"/>
              </a:spcBef>
            </a:pPr>
            <a:r>
              <a:rPr lang="en-US" sz="1500" b="1" dirty="0">
                <a:solidFill>
                  <a:srgbClr val="000000"/>
                </a:solidFill>
              </a:rPr>
              <a:t>This slide relates to material on pp. </a:t>
            </a:r>
            <a:r>
              <a:rPr lang="en-US" sz="1500" b="1" dirty="0" smtClean="0">
                <a:solidFill>
                  <a:srgbClr val="000000"/>
                </a:solidFill>
              </a:rPr>
              <a:t>290.</a:t>
            </a:r>
            <a:endParaRPr lang="en-US" sz="1500" b="1" dirty="0">
              <a:solidFill>
                <a:srgbClr val="000000"/>
              </a:solidFill>
            </a:endParaRPr>
          </a:p>
          <a:p>
            <a:pPr algn="l" eaLnBrk="1" hangingPunct="1">
              <a:spcBef>
                <a:spcPct val="50000"/>
              </a:spcBef>
            </a:pPr>
            <a:endParaRPr lang="en-US" sz="1500" b="1" dirty="0">
              <a:solidFill>
                <a:srgbClr val="000000"/>
              </a:solidFill>
            </a:endParaRPr>
          </a:p>
          <a:p>
            <a:pPr algn="l" eaLnBrk="1" hangingPunct="1">
              <a:spcBef>
                <a:spcPct val="50000"/>
              </a:spcBef>
            </a:pPr>
            <a:endParaRPr lang="en-US" sz="1500" b="1" dirty="0">
              <a:solidFill>
                <a:srgbClr val="000000"/>
              </a:solidFill>
            </a:endParaRPr>
          </a:p>
        </p:txBody>
      </p:sp>
      <p:sp>
        <p:nvSpPr>
          <p:cNvPr id="82949" name="TextBox 4"/>
          <p:cNvSpPr txBox="1">
            <a:spLocks noChangeArrowheads="1"/>
          </p:cNvSpPr>
          <p:nvPr/>
        </p:nvSpPr>
        <p:spPr bwMode="auto">
          <a:xfrm>
            <a:off x="6500813" y="8853488"/>
            <a:ext cx="357187"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91" tIns="43246" rIns="86491" bIns="43246">
            <a:spAutoFit/>
          </a:bodyPr>
          <a:lstStyle>
            <a:lvl1pPr eaLnBrk="0" hangingPunct="0">
              <a:defRPr sz="3600">
                <a:solidFill>
                  <a:schemeClr val="tx1"/>
                </a:solidFill>
                <a:latin typeface="Arial" pitchFamily="34" charset="0"/>
                <a:cs typeface="Arial" pitchFamily="34" charset="0"/>
              </a:defRPr>
            </a:lvl1pPr>
            <a:lvl2pPr marL="742950" indent="-285750" eaLnBrk="0" hangingPunct="0">
              <a:defRPr sz="3600">
                <a:solidFill>
                  <a:schemeClr val="tx1"/>
                </a:solidFill>
                <a:latin typeface="Arial" pitchFamily="34" charset="0"/>
                <a:cs typeface="Arial" pitchFamily="34" charset="0"/>
              </a:defRPr>
            </a:lvl2pPr>
            <a:lvl3pPr marL="1143000" indent="-228600" eaLnBrk="0" hangingPunct="0">
              <a:defRPr sz="3600">
                <a:solidFill>
                  <a:schemeClr val="tx1"/>
                </a:solidFill>
                <a:latin typeface="Arial" pitchFamily="34" charset="0"/>
                <a:cs typeface="Arial" pitchFamily="34" charset="0"/>
              </a:defRPr>
            </a:lvl3pPr>
            <a:lvl4pPr marL="1600200" indent="-228600" eaLnBrk="0" hangingPunct="0">
              <a:defRPr sz="3600">
                <a:solidFill>
                  <a:schemeClr val="tx1"/>
                </a:solidFill>
                <a:latin typeface="Arial" pitchFamily="34" charset="0"/>
                <a:cs typeface="Arial" pitchFamily="34" charset="0"/>
              </a:defRPr>
            </a:lvl4pPr>
            <a:lvl5pPr marL="2057400" indent="-228600" eaLnBrk="0" hangingPunct="0">
              <a:defRPr sz="36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36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36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36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3600">
                <a:solidFill>
                  <a:schemeClr val="tx1"/>
                </a:solidFill>
                <a:latin typeface="Arial" pitchFamily="34" charset="0"/>
                <a:cs typeface="Arial" pitchFamily="34" charset="0"/>
              </a:defRPr>
            </a:lvl9pPr>
          </a:lstStyle>
          <a:p>
            <a:pPr eaLnBrk="1" hangingPunct="1"/>
            <a:r>
              <a:rPr lang="en-US" sz="1200">
                <a:solidFill>
                  <a:srgbClr val="000000"/>
                </a:solidFill>
              </a:rPr>
              <a:t>22</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Arial" pitchFamily="34" charset="0"/>
                <a:cs typeface="Arial" pitchFamily="34" charset="0"/>
              </a:defRPr>
            </a:lvl1pPr>
            <a:lvl2pPr marL="742950" indent="-285750" eaLnBrk="0" hangingPunct="0">
              <a:defRPr sz="3600">
                <a:solidFill>
                  <a:schemeClr val="tx1"/>
                </a:solidFill>
                <a:latin typeface="Arial" pitchFamily="34" charset="0"/>
                <a:cs typeface="Arial" pitchFamily="34" charset="0"/>
              </a:defRPr>
            </a:lvl2pPr>
            <a:lvl3pPr marL="1143000" indent="-228600" eaLnBrk="0" hangingPunct="0">
              <a:defRPr sz="3600">
                <a:solidFill>
                  <a:schemeClr val="tx1"/>
                </a:solidFill>
                <a:latin typeface="Arial" pitchFamily="34" charset="0"/>
                <a:cs typeface="Arial" pitchFamily="34" charset="0"/>
              </a:defRPr>
            </a:lvl3pPr>
            <a:lvl4pPr marL="1600200" indent="-228600" eaLnBrk="0" hangingPunct="0">
              <a:defRPr sz="3600">
                <a:solidFill>
                  <a:schemeClr val="tx1"/>
                </a:solidFill>
                <a:latin typeface="Arial" pitchFamily="34" charset="0"/>
                <a:cs typeface="Arial" pitchFamily="34" charset="0"/>
              </a:defRPr>
            </a:lvl4pPr>
            <a:lvl5pPr marL="2057400" indent="-228600" eaLnBrk="0" hangingPunct="0">
              <a:defRPr sz="36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36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36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36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3600">
                <a:solidFill>
                  <a:schemeClr val="tx1"/>
                </a:solidFill>
                <a:latin typeface="Arial" pitchFamily="34" charset="0"/>
                <a:cs typeface="Arial" pitchFamily="34" charset="0"/>
              </a:defRPr>
            </a:lvl9pPr>
          </a:lstStyle>
          <a:p>
            <a:pPr eaLnBrk="1" hangingPunct="1"/>
            <a:fld id="{2F5F4829-C98D-4473-8EEB-C4E1DB9DF60F}" type="slidenum">
              <a:rPr lang="en-US" sz="1200" smtClean="0">
                <a:solidFill>
                  <a:srgbClr val="000000"/>
                </a:solidFill>
              </a:rPr>
              <a:pPr eaLnBrk="1" hangingPunct="1"/>
              <a:t>23</a:t>
            </a:fld>
            <a:endParaRPr lang="en-US" sz="1200" smtClean="0">
              <a:solidFill>
                <a:srgbClr val="000000"/>
              </a:solidFill>
            </a:endParaRPr>
          </a:p>
        </p:txBody>
      </p:sp>
      <p:sp>
        <p:nvSpPr>
          <p:cNvPr id="83971" name="Rectangle 2"/>
          <p:cNvSpPr>
            <a:spLocks noGrp="1" noRot="1" noChangeAspect="1" noChangeArrowheads="1" noTextEdit="1"/>
          </p:cNvSpPr>
          <p:nvPr>
            <p:ph type="sldImg"/>
          </p:nvPr>
        </p:nvSpPr>
        <p:spPr>
          <a:xfrm>
            <a:off x="522288" y="549275"/>
            <a:ext cx="3216275" cy="2413000"/>
          </a:xfrm>
          <a:ln/>
        </p:spPr>
      </p:sp>
      <p:sp>
        <p:nvSpPr>
          <p:cNvPr id="23556" name="Rectangle 3"/>
          <p:cNvSpPr>
            <a:spLocks noGrp="1" noChangeArrowheads="1"/>
          </p:cNvSpPr>
          <p:nvPr>
            <p:ph type="body" idx="1"/>
          </p:nvPr>
        </p:nvSpPr>
        <p:spPr>
          <a:xfrm>
            <a:off x="192088" y="3127375"/>
            <a:ext cx="6510337" cy="5559425"/>
          </a:xfrm>
        </p:spPr>
        <p:txBody>
          <a:bodyPr/>
          <a:lstStyle/>
          <a:p>
            <a:pPr>
              <a:defRPr/>
            </a:pPr>
            <a:r>
              <a:rPr lang="en-US" b="1" dirty="0" smtClean="0">
                <a:solidFill>
                  <a:srgbClr val="000000"/>
                </a:solidFill>
                <a:sym typeface="Wingdings" pitchFamily="2" charset="2"/>
              </a:rPr>
              <a:t>Summary Overview</a:t>
            </a:r>
          </a:p>
          <a:p>
            <a:pPr>
              <a:defRPr/>
            </a:pPr>
            <a:r>
              <a:rPr lang="en-US" u="sng" dirty="0" smtClean="0">
                <a:solidFill>
                  <a:srgbClr val="000000"/>
                </a:solidFill>
                <a:sym typeface="Wingdings" pitchFamily="2" charset="2"/>
              </a:rPr>
              <a:t>Storing</a:t>
            </a:r>
            <a:r>
              <a:rPr lang="en-US" dirty="0" smtClean="0">
                <a:solidFill>
                  <a:srgbClr val="000000"/>
                </a:solidFill>
                <a:sym typeface="Wingdings" pitchFamily="2" charset="2"/>
              </a:rPr>
              <a:t> is the marketing function of holding goods so they’re available when they’re needed. </a:t>
            </a:r>
            <a:r>
              <a:rPr lang="en-US" u="sng" dirty="0" smtClean="0">
                <a:solidFill>
                  <a:srgbClr val="000000"/>
                </a:solidFill>
                <a:sym typeface="Wingdings" pitchFamily="2" charset="2"/>
              </a:rPr>
              <a:t>Inventory</a:t>
            </a:r>
            <a:r>
              <a:rPr lang="en-US" dirty="0" smtClean="0">
                <a:solidFill>
                  <a:srgbClr val="000000"/>
                </a:solidFill>
                <a:sym typeface="Wingdings" pitchFamily="2" charset="2"/>
              </a:rPr>
              <a:t> refers to the amount of goods being stored.   Storing is </a:t>
            </a:r>
            <a:r>
              <a:rPr lang="en-US" u="sng" dirty="0" smtClean="0">
                <a:solidFill>
                  <a:srgbClr val="000000"/>
                </a:solidFill>
                <a:sym typeface="Wingdings" pitchFamily="2" charset="2"/>
              </a:rPr>
              <a:t>necessary when production does not evenly match consumption</a:t>
            </a:r>
            <a:r>
              <a:rPr lang="en-US" dirty="0" smtClean="0">
                <a:solidFill>
                  <a:srgbClr val="000000"/>
                </a:solidFill>
                <a:sym typeface="Wingdings" pitchFamily="2" charset="2"/>
              </a:rPr>
              <a:t> and it can increase the value of goods by making them more available when customers want them. Thus, </a:t>
            </a:r>
            <a:r>
              <a:rPr lang="en-US" u="sng" dirty="0" smtClean="0">
                <a:solidFill>
                  <a:srgbClr val="000000"/>
                </a:solidFill>
                <a:sym typeface="Wingdings" pitchFamily="2" charset="2"/>
              </a:rPr>
              <a:t>storing can smooth out sales, increase profits, and enhance consumer satisfaction</a:t>
            </a:r>
            <a:r>
              <a:rPr lang="en-US" dirty="0" smtClean="0">
                <a:solidFill>
                  <a:srgbClr val="000000"/>
                </a:solidFill>
                <a:sym typeface="Wingdings" pitchFamily="2" charset="2"/>
              </a:rPr>
              <a:t>.</a:t>
            </a:r>
            <a:r>
              <a:rPr lang="en-US" b="1" dirty="0" smtClean="0">
                <a:solidFill>
                  <a:srgbClr val="000000"/>
                </a:solidFill>
                <a:sym typeface="Wingdings" pitchFamily="2" charset="2"/>
              </a:rPr>
              <a:t> </a:t>
            </a:r>
          </a:p>
          <a:p>
            <a:pPr>
              <a:defRPr/>
            </a:pPr>
            <a:endParaRPr lang="en-US" b="1" dirty="0" smtClean="0">
              <a:solidFill>
                <a:srgbClr val="000000"/>
              </a:solidFill>
              <a:sym typeface="Wingdings" pitchFamily="2" charset="2"/>
            </a:endParaRPr>
          </a:p>
          <a:p>
            <a:pPr>
              <a:defRPr/>
            </a:pPr>
            <a:r>
              <a:rPr lang="en-US" b="1" dirty="0" smtClean="0">
                <a:solidFill>
                  <a:srgbClr val="000000"/>
                </a:solidFill>
                <a:sym typeface="Wingdings" pitchFamily="2" charset="2"/>
              </a:rPr>
              <a:t>Key Issues</a:t>
            </a:r>
          </a:p>
          <a:p>
            <a:pPr>
              <a:defRPr/>
            </a:pPr>
            <a:r>
              <a:rPr lang="en-US" b="1" dirty="0" smtClean="0">
                <a:solidFill>
                  <a:srgbClr val="000000"/>
                </a:solidFill>
                <a:sym typeface="Wingdings" pitchFamily="2" charset="2"/>
              </a:rPr>
              <a:t> Storing helps </a:t>
            </a:r>
            <a:r>
              <a:rPr lang="en-US" b="1" u="sng" dirty="0" smtClean="0">
                <a:solidFill>
                  <a:srgbClr val="000000"/>
                </a:solidFill>
                <a:sym typeface="Wingdings" pitchFamily="2" charset="2"/>
              </a:rPr>
              <a:t>keep prices steady</a:t>
            </a:r>
            <a:r>
              <a:rPr lang="en-US" b="1" dirty="0" smtClean="0">
                <a:solidFill>
                  <a:srgbClr val="000000"/>
                </a:solidFill>
                <a:sym typeface="Wingdings" pitchFamily="2" charset="2"/>
              </a:rPr>
              <a:t>. </a:t>
            </a:r>
          </a:p>
          <a:p>
            <a:pPr lvl="1">
              <a:buFontTx/>
              <a:buChar char="•"/>
              <a:defRPr/>
            </a:pPr>
            <a:r>
              <a:rPr lang="en-US" dirty="0" smtClean="0">
                <a:solidFill>
                  <a:srgbClr val="000000"/>
                </a:solidFill>
              </a:rPr>
              <a:t> Storing helps balance supply and demand and keeps prices from sudden rises or falls. </a:t>
            </a:r>
          </a:p>
          <a:p>
            <a:pPr>
              <a:defRPr/>
            </a:pPr>
            <a:r>
              <a:rPr lang="en-US" b="1" dirty="0" smtClean="0">
                <a:solidFill>
                  <a:srgbClr val="000000"/>
                </a:solidFill>
                <a:sym typeface="Wingdings" pitchFamily="2" charset="2"/>
              </a:rPr>
              <a:t> Storing allows producers to manufacture larger quantities of a product and to take advantage of </a:t>
            </a:r>
            <a:r>
              <a:rPr lang="en-US" b="1" u="sng" dirty="0" smtClean="0">
                <a:solidFill>
                  <a:srgbClr val="000000"/>
                </a:solidFill>
                <a:sym typeface="Wingdings" pitchFamily="2" charset="2"/>
              </a:rPr>
              <a:t>economies of scale</a:t>
            </a:r>
            <a:r>
              <a:rPr lang="en-US" b="1" dirty="0" smtClean="0">
                <a:solidFill>
                  <a:srgbClr val="000000"/>
                </a:solidFill>
                <a:sym typeface="Wingdings" pitchFamily="2" charset="2"/>
              </a:rPr>
              <a:t> in production. </a:t>
            </a:r>
          </a:p>
          <a:p>
            <a:pPr>
              <a:defRPr/>
            </a:pPr>
            <a:r>
              <a:rPr lang="en-US" b="1" dirty="0" smtClean="0">
                <a:solidFill>
                  <a:srgbClr val="000000"/>
                </a:solidFill>
                <a:sym typeface="Wingdings" pitchFamily="2" charset="2"/>
              </a:rPr>
              <a:t> </a:t>
            </a:r>
            <a:r>
              <a:rPr lang="en-US" b="1" u="sng" dirty="0" smtClean="0">
                <a:solidFill>
                  <a:srgbClr val="000000"/>
                </a:solidFill>
                <a:sym typeface="Wingdings" pitchFamily="2" charset="2"/>
              </a:rPr>
              <a:t>Storing varies the channel system</a:t>
            </a:r>
            <a:r>
              <a:rPr lang="en-US" b="1" dirty="0" smtClean="0">
                <a:solidFill>
                  <a:srgbClr val="000000"/>
                </a:solidFill>
                <a:sym typeface="Wingdings" pitchFamily="2" charset="2"/>
              </a:rPr>
              <a:t> by increasing flexibility. </a:t>
            </a:r>
          </a:p>
          <a:p>
            <a:pPr lvl="1">
              <a:buFontTx/>
              <a:buChar char="•"/>
              <a:defRPr/>
            </a:pPr>
            <a:r>
              <a:rPr lang="en-US" dirty="0" smtClean="0">
                <a:solidFill>
                  <a:srgbClr val="000000"/>
                </a:solidFill>
              </a:rPr>
              <a:t> Storing allows producers and intermediaries to keep stocks at convenient locations, ready to meet customers’ needs. </a:t>
            </a:r>
          </a:p>
          <a:p>
            <a:pPr>
              <a:buFontTx/>
              <a:buChar char="•"/>
              <a:defRPr/>
            </a:pPr>
            <a:r>
              <a:rPr lang="en-US" b="1" dirty="0" smtClean="0">
                <a:solidFill>
                  <a:srgbClr val="000000"/>
                </a:solidFill>
                <a:sym typeface="Wingdings" pitchFamily="2" charset="2"/>
              </a:rPr>
              <a:t> Therefore, marketers have more ways to vary the firm’s marketing mix to better meet consumer demand.</a:t>
            </a:r>
          </a:p>
          <a:p>
            <a:pPr>
              <a:defRPr/>
            </a:pPr>
            <a:endParaRPr lang="en-US" b="1" i="1" dirty="0" smtClean="0">
              <a:solidFill>
                <a:srgbClr val="000000"/>
              </a:solidFill>
              <a:sym typeface="Wingdings" pitchFamily="2" charset="2"/>
            </a:endParaRPr>
          </a:p>
          <a:p>
            <a:pPr>
              <a:defRPr/>
            </a:pPr>
            <a:r>
              <a:rPr lang="en-US" b="1" i="1" dirty="0" smtClean="0">
                <a:solidFill>
                  <a:srgbClr val="000000"/>
                </a:solidFill>
                <a:sym typeface="Wingdings" pitchFamily="2" charset="2"/>
              </a:rPr>
              <a:t>Discussion Question: If you were a retailer, how would decisions made by a producer in regard to holding inventory affect your retail marketing strategy? Discuss what might happen if a producer asked you to: a.) keep higher quantities of product in stock; or b.) hold less inventory because a wholesaler had been recruited to carry more.</a:t>
            </a:r>
          </a:p>
          <a:p>
            <a:pPr>
              <a:defRPr/>
            </a:pPr>
            <a:endParaRPr lang="en-US" i="1" dirty="0" smtClean="0">
              <a:solidFill>
                <a:srgbClr val="000000"/>
              </a:solidFill>
              <a:sym typeface="Wingdings" pitchFamily="2" charset="2"/>
            </a:endParaRPr>
          </a:p>
          <a:p>
            <a:pPr>
              <a:defRPr/>
            </a:pPr>
            <a:endParaRPr lang="en-US" b="1" dirty="0" smtClean="0">
              <a:solidFill>
                <a:srgbClr val="000000"/>
              </a:solidFill>
              <a:sym typeface="Wingdings" pitchFamily="2" charset="2"/>
            </a:endParaRPr>
          </a:p>
          <a:p>
            <a:pPr>
              <a:defRPr/>
            </a:pPr>
            <a:endParaRPr lang="en-US" b="1" dirty="0" smtClean="0">
              <a:solidFill>
                <a:srgbClr val="000000"/>
              </a:solidFill>
              <a:sym typeface="Wingdings" pitchFamily="2" charset="2"/>
            </a:endParaRPr>
          </a:p>
          <a:p>
            <a:pPr marL="271751" indent="-271751">
              <a:defRPr/>
            </a:pPr>
            <a:endParaRPr lang="en-US" b="1" dirty="0" smtClean="0">
              <a:solidFill>
                <a:srgbClr val="000000"/>
              </a:solidFill>
              <a:sym typeface="Wingdings" pitchFamily="2" charset="2"/>
            </a:endParaRPr>
          </a:p>
        </p:txBody>
      </p:sp>
      <p:sp>
        <p:nvSpPr>
          <p:cNvPr id="83973" name="Text Box 25"/>
          <p:cNvSpPr txBox="1">
            <a:spLocks noChangeArrowheads="1"/>
          </p:cNvSpPr>
          <p:nvPr/>
        </p:nvSpPr>
        <p:spPr bwMode="auto">
          <a:xfrm>
            <a:off x="4191000" y="400050"/>
            <a:ext cx="2636838"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39" tIns="48320" rIns="96639" bIns="48320">
            <a:spAutoFit/>
          </a:bodyPr>
          <a:lstStyle>
            <a:lvl1pPr defTabSz="984250" eaLnBrk="0" hangingPunct="0">
              <a:defRPr sz="3600">
                <a:solidFill>
                  <a:schemeClr val="tx1"/>
                </a:solidFill>
                <a:latin typeface="Arial" pitchFamily="34" charset="0"/>
                <a:cs typeface="Arial" pitchFamily="34" charset="0"/>
              </a:defRPr>
            </a:lvl1pPr>
            <a:lvl2pPr marL="742950" indent="-285750" defTabSz="984250" eaLnBrk="0" hangingPunct="0">
              <a:defRPr sz="3600">
                <a:solidFill>
                  <a:schemeClr val="tx1"/>
                </a:solidFill>
                <a:latin typeface="Arial" pitchFamily="34" charset="0"/>
                <a:cs typeface="Arial" pitchFamily="34" charset="0"/>
              </a:defRPr>
            </a:lvl2pPr>
            <a:lvl3pPr marL="1143000" indent="-228600" defTabSz="984250" eaLnBrk="0" hangingPunct="0">
              <a:defRPr sz="3600">
                <a:solidFill>
                  <a:schemeClr val="tx1"/>
                </a:solidFill>
                <a:latin typeface="Arial" pitchFamily="34" charset="0"/>
                <a:cs typeface="Arial" pitchFamily="34" charset="0"/>
              </a:defRPr>
            </a:lvl3pPr>
            <a:lvl4pPr marL="1600200" indent="-228600" defTabSz="984250" eaLnBrk="0" hangingPunct="0">
              <a:defRPr sz="3600">
                <a:solidFill>
                  <a:schemeClr val="tx1"/>
                </a:solidFill>
                <a:latin typeface="Arial" pitchFamily="34" charset="0"/>
                <a:cs typeface="Arial" pitchFamily="34" charset="0"/>
              </a:defRPr>
            </a:lvl4pPr>
            <a:lvl5pPr marL="2057400" indent="-228600" defTabSz="984250" eaLnBrk="0" hangingPunct="0">
              <a:defRPr sz="3600">
                <a:solidFill>
                  <a:schemeClr val="tx1"/>
                </a:solidFill>
                <a:latin typeface="Arial" pitchFamily="34" charset="0"/>
                <a:cs typeface="Arial" pitchFamily="34" charset="0"/>
              </a:defRPr>
            </a:lvl5pPr>
            <a:lvl6pPr marL="2514600" indent="-228600" algn="ctr" defTabSz="984250" eaLnBrk="0" fontAlgn="base" hangingPunct="0">
              <a:spcBef>
                <a:spcPct val="0"/>
              </a:spcBef>
              <a:spcAft>
                <a:spcPct val="0"/>
              </a:spcAft>
              <a:defRPr sz="3600">
                <a:solidFill>
                  <a:schemeClr val="tx1"/>
                </a:solidFill>
                <a:latin typeface="Arial" pitchFamily="34" charset="0"/>
                <a:cs typeface="Arial" pitchFamily="34" charset="0"/>
              </a:defRPr>
            </a:lvl6pPr>
            <a:lvl7pPr marL="2971800" indent="-228600" algn="ctr" defTabSz="984250" eaLnBrk="0" fontAlgn="base" hangingPunct="0">
              <a:spcBef>
                <a:spcPct val="0"/>
              </a:spcBef>
              <a:spcAft>
                <a:spcPct val="0"/>
              </a:spcAft>
              <a:defRPr sz="3600">
                <a:solidFill>
                  <a:schemeClr val="tx1"/>
                </a:solidFill>
                <a:latin typeface="Arial" pitchFamily="34" charset="0"/>
                <a:cs typeface="Arial" pitchFamily="34" charset="0"/>
              </a:defRPr>
            </a:lvl7pPr>
            <a:lvl8pPr marL="3429000" indent="-228600" algn="ctr" defTabSz="984250" eaLnBrk="0" fontAlgn="base" hangingPunct="0">
              <a:spcBef>
                <a:spcPct val="0"/>
              </a:spcBef>
              <a:spcAft>
                <a:spcPct val="0"/>
              </a:spcAft>
              <a:defRPr sz="3600">
                <a:solidFill>
                  <a:schemeClr val="tx1"/>
                </a:solidFill>
                <a:latin typeface="Arial" pitchFamily="34" charset="0"/>
                <a:cs typeface="Arial" pitchFamily="34" charset="0"/>
              </a:defRPr>
            </a:lvl8pPr>
            <a:lvl9pPr marL="3886200" indent="-228600" algn="ctr" defTabSz="984250" eaLnBrk="0" fontAlgn="base" hangingPunct="0">
              <a:spcBef>
                <a:spcPct val="0"/>
              </a:spcBef>
              <a:spcAft>
                <a:spcPct val="0"/>
              </a:spcAft>
              <a:defRPr sz="3600">
                <a:solidFill>
                  <a:schemeClr val="tx1"/>
                </a:solidFill>
                <a:latin typeface="Arial" pitchFamily="34" charset="0"/>
                <a:cs typeface="Arial" pitchFamily="34" charset="0"/>
              </a:defRPr>
            </a:lvl9pPr>
          </a:lstStyle>
          <a:p>
            <a:pPr algn="l" eaLnBrk="1" hangingPunct="1">
              <a:spcBef>
                <a:spcPct val="50000"/>
              </a:spcBef>
            </a:pPr>
            <a:r>
              <a:rPr lang="en-US" sz="1500" b="1" dirty="0">
                <a:solidFill>
                  <a:srgbClr val="000000"/>
                </a:solidFill>
              </a:rPr>
              <a:t>This slide refers to material on pp. </a:t>
            </a:r>
            <a:r>
              <a:rPr lang="en-US" sz="1500" b="1" dirty="0" smtClean="0">
                <a:solidFill>
                  <a:srgbClr val="000000"/>
                </a:solidFill>
              </a:rPr>
              <a:t>294.</a:t>
            </a:r>
            <a:endParaRPr lang="en-US" sz="1500" b="1" dirty="0">
              <a:solidFill>
                <a:srgbClr val="000000"/>
              </a:solidFill>
            </a:endParaRPr>
          </a:p>
          <a:p>
            <a:pPr algn="l" eaLnBrk="1" hangingPunct="1">
              <a:spcBef>
                <a:spcPct val="50000"/>
              </a:spcBef>
            </a:pPr>
            <a:r>
              <a:rPr lang="en-US" sz="1600" b="1" dirty="0">
                <a:solidFill>
                  <a:srgbClr val="000000"/>
                </a:solidFill>
                <a:sym typeface="Wingdings" pitchFamily="2" charset="2"/>
              </a:rPr>
              <a:t> </a:t>
            </a:r>
            <a:r>
              <a:rPr lang="en-US" sz="1600" b="1" dirty="0">
                <a:solidFill>
                  <a:srgbClr val="000000"/>
                </a:solidFill>
              </a:rPr>
              <a:t>Indicates place where slide “builds” to include the corresponding point (upon mouse click).</a:t>
            </a:r>
          </a:p>
          <a:p>
            <a:pPr algn="l" eaLnBrk="1" hangingPunct="1">
              <a:spcBef>
                <a:spcPct val="50000"/>
              </a:spcBef>
            </a:pPr>
            <a:endParaRPr lang="en-US" sz="1500" b="1" dirty="0">
              <a:solidFill>
                <a:srgbClr val="000000"/>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Arial" pitchFamily="34" charset="0"/>
                <a:cs typeface="Arial" pitchFamily="34" charset="0"/>
              </a:defRPr>
            </a:lvl1pPr>
            <a:lvl2pPr marL="742950" indent="-285750" eaLnBrk="0" hangingPunct="0">
              <a:defRPr sz="3600">
                <a:solidFill>
                  <a:schemeClr val="tx1"/>
                </a:solidFill>
                <a:latin typeface="Arial" pitchFamily="34" charset="0"/>
                <a:cs typeface="Arial" pitchFamily="34" charset="0"/>
              </a:defRPr>
            </a:lvl2pPr>
            <a:lvl3pPr marL="1143000" indent="-228600" eaLnBrk="0" hangingPunct="0">
              <a:defRPr sz="3600">
                <a:solidFill>
                  <a:schemeClr val="tx1"/>
                </a:solidFill>
                <a:latin typeface="Arial" pitchFamily="34" charset="0"/>
                <a:cs typeface="Arial" pitchFamily="34" charset="0"/>
              </a:defRPr>
            </a:lvl3pPr>
            <a:lvl4pPr marL="1600200" indent="-228600" eaLnBrk="0" hangingPunct="0">
              <a:defRPr sz="3600">
                <a:solidFill>
                  <a:schemeClr val="tx1"/>
                </a:solidFill>
                <a:latin typeface="Arial" pitchFamily="34" charset="0"/>
                <a:cs typeface="Arial" pitchFamily="34" charset="0"/>
              </a:defRPr>
            </a:lvl4pPr>
            <a:lvl5pPr marL="2057400" indent="-228600" eaLnBrk="0" hangingPunct="0">
              <a:defRPr sz="36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36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36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36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3600">
                <a:solidFill>
                  <a:schemeClr val="tx1"/>
                </a:solidFill>
                <a:latin typeface="Arial" pitchFamily="34" charset="0"/>
                <a:cs typeface="Arial" pitchFamily="34" charset="0"/>
              </a:defRPr>
            </a:lvl9pPr>
          </a:lstStyle>
          <a:p>
            <a:pPr eaLnBrk="1" hangingPunct="1"/>
            <a:fld id="{EDD8DB85-CAB2-42DD-9D3A-34BE3F0F966A}" type="slidenum">
              <a:rPr lang="en-US" sz="1200" smtClean="0">
                <a:solidFill>
                  <a:srgbClr val="000000"/>
                </a:solidFill>
              </a:rPr>
              <a:pPr eaLnBrk="1" hangingPunct="1"/>
              <a:t>24</a:t>
            </a:fld>
            <a:endParaRPr lang="en-US" sz="1200" smtClean="0">
              <a:solidFill>
                <a:srgbClr val="000000"/>
              </a:solidFill>
            </a:endParaRPr>
          </a:p>
        </p:txBody>
      </p:sp>
      <p:sp>
        <p:nvSpPr>
          <p:cNvPr id="84995" name="Rectangle 2"/>
          <p:cNvSpPr>
            <a:spLocks noGrp="1" noRot="1" noChangeAspect="1" noChangeArrowheads="1" noTextEdit="1"/>
          </p:cNvSpPr>
          <p:nvPr>
            <p:ph type="sldImg"/>
          </p:nvPr>
        </p:nvSpPr>
        <p:spPr>
          <a:xfrm>
            <a:off x="522288" y="549275"/>
            <a:ext cx="3216275" cy="2413000"/>
          </a:xfrm>
          <a:ln/>
        </p:spPr>
      </p:sp>
      <p:sp>
        <p:nvSpPr>
          <p:cNvPr id="23556" name="Rectangle 3"/>
          <p:cNvSpPr>
            <a:spLocks noGrp="1" noChangeArrowheads="1"/>
          </p:cNvSpPr>
          <p:nvPr>
            <p:ph type="body" idx="1"/>
          </p:nvPr>
        </p:nvSpPr>
        <p:spPr>
          <a:xfrm>
            <a:off x="192088" y="3127375"/>
            <a:ext cx="6510337" cy="5559425"/>
          </a:xfrm>
        </p:spPr>
        <p:txBody>
          <a:bodyPr/>
          <a:lstStyle/>
          <a:p>
            <a:pPr>
              <a:defRPr/>
            </a:pPr>
            <a:r>
              <a:rPr lang="en-US" b="1" dirty="0" smtClean="0">
                <a:solidFill>
                  <a:srgbClr val="000000"/>
                </a:solidFill>
                <a:sym typeface="Wingdings" pitchFamily="2" charset="2"/>
              </a:rPr>
              <a:t>Summary Overview</a:t>
            </a:r>
          </a:p>
          <a:p>
            <a:pPr>
              <a:defRPr/>
            </a:pPr>
            <a:r>
              <a:rPr lang="en-US" dirty="0" smtClean="0">
                <a:solidFill>
                  <a:srgbClr val="000000"/>
                </a:solidFill>
                <a:sym typeface="Wingdings" pitchFamily="2" charset="2"/>
              </a:rPr>
              <a:t>Storing goods can increase their value by keeping them available, but </a:t>
            </a:r>
            <a:r>
              <a:rPr lang="en-US" u="sng" dirty="0" smtClean="0">
                <a:solidFill>
                  <a:srgbClr val="000000"/>
                </a:solidFill>
                <a:sym typeface="Wingdings" pitchFamily="2" charset="2"/>
              </a:rPr>
              <a:t>goods are stored at a cost</a:t>
            </a:r>
            <a:r>
              <a:rPr lang="en-US" dirty="0" smtClean="0">
                <a:solidFill>
                  <a:srgbClr val="000000"/>
                </a:solidFill>
                <a:sym typeface="Wingdings" pitchFamily="2" charset="2"/>
              </a:rPr>
              <a:t>.</a:t>
            </a:r>
          </a:p>
          <a:p>
            <a:pPr>
              <a:defRPr/>
            </a:pPr>
            <a:endParaRPr lang="en-US" b="1" dirty="0" smtClean="0">
              <a:solidFill>
                <a:srgbClr val="000000"/>
              </a:solidFill>
              <a:sym typeface="Wingdings" pitchFamily="2" charset="2"/>
            </a:endParaRPr>
          </a:p>
          <a:p>
            <a:pPr>
              <a:defRPr/>
            </a:pPr>
            <a:r>
              <a:rPr lang="en-US" b="1" dirty="0" smtClean="0">
                <a:solidFill>
                  <a:srgbClr val="000000"/>
                </a:solidFill>
                <a:sym typeface="Wingdings" pitchFamily="2" charset="2"/>
              </a:rPr>
              <a:t>Key Issues</a:t>
            </a:r>
          </a:p>
          <a:p>
            <a:pPr>
              <a:defRPr/>
            </a:pPr>
            <a:r>
              <a:rPr lang="en-US" b="1" dirty="0" smtClean="0">
                <a:solidFill>
                  <a:srgbClr val="000000"/>
                </a:solidFill>
                <a:sym typeface="Wingdings" pitchFamily="2" charset="2"/>
              </a:rPr>
              <a:t>Among these costs are:</a:t>
            </a:r>
          </a:p>
          <a:p>
            <a:pPr lvl="1">
              <a:defRPr/>
            </a:pPr>
            <a:r>
              <a:rPr lang="en-US" dirty="0" smtClean="0">
                <a:solidFill>
                  <a:srgbClr val="000000"/>
                </a:solidFill>
              </a:rPr>
              <a:t>  1.  Interest expense and opportunity cost of money tied up in inventory.</a:t>
            </a:r>
          </a:p>
          <a:p>
            <a:pPr lvl="1">
              <a:defRPr/>
            </a:pPr>
            <a:r>
              <a:rPr lang="en-US" dirty="0" smtClean="0">
                <a:solidFill>
                  <a:srgbClr val="000000"/>
                </a:solidFill>
              </a:rPr>
              <a:t> </a:t>
            </a:r>
            <a:r>
              <a:rPr lang="en-US" dirty="0" smtClean="0">
                <a:solidFill>
                  <a:srgbClr val="000000"/>
                </a:solidFill>
                <a:sym typeface="Wingdings" pitchFamily="2" charset="2"/>
              </a:rPr>
              <a:t> </a:t>
            </a:r>
            <a:r>
              <a:rPr lang="en-US" b="1" dirty="0" smtClean="0">
                <a:solidFill>
                  <a:srgbClr val="000000"/>
                </a:solidFill>
                <a:sym typeface="Wingdings" pitchFamily="2" charset="2"/>
              </a:rPr>
              <a:t> </a:t>
            </a:r>
            <a:r>
              <a:rPr lang="en-US" dirty="0" smtClean="0">
                <a:solidFill>
                  <a:srgbClr val="000000"/>
                </a:solidFill>
              </a:rPr>
              <a:t>Cost of storage facilities and maintaining them.</a:t>
            </a:r>
          </a:p>
          <a:p>
            <a:pPr lvl="1">
              <a:defRPr/>
            </a:pPr>
            <a:r>
              <a:rPr lang="en-US" dirty="0" smtClean="0">
                <a:solidFill>
                  <a:srgbClr val="000000"/>
                </a:solidFill>
              </a:rPr>
              <a:t> </a:t>
            </a:r>
            <a:r>
              <a:rPr lang="en-US" dirty="0" smtClean="0">
                <a:solidFill>
                  <a:srgbClr val="000000"/>
                </a:solidFill>
                <a:sym typeface="Wingdings" pitchFamily="2" charset="2"/>
              </a:rPr>
              <a:t> </a:t>
            </a:r>
            <a:r>
              <a:rPr lang="en-US" b="1" dirty="0" smtClean="0">
                <a:solidFill>
                  <a:srgbClr val="000000"/>
                </a:solidFill>
                <a:sym typeface="Wingdings" pitchFamily="2" charset="2"/>
              </a:rPr>
              <a:t> </a:t>
            </a:r>
            <a:r>
              <a:rPr lang="en-US" dirty="0" smtClean="0">
                <a:solidFill>
                  <a:srgbClr val="000000"/>
                </a:solidFill>
              </a:rPr>
              <a:t>Handling costs.</a:t>
            </a:r>
          </a:p>
          <a:p>
            <a:pPr lvl="1">
              <a:defRPr/>
            </a:pPr>
            <a:r>
              <a:rPr lang="en-US" dirty="0" smtClean="0">
                <a:solidFill>
                  <a:srgbClr val="000000"/>
                </a:solidFill>
              </a:rPr>
              <a:t> </a:t>
            </a:r>
            <a:r>
              <a:rPr lang="en-US" dirty="0" smtClean="0">
                <a:solidFill>
                  <a:srgbClr val="000000"/>
                </a:solidFill>
                <a:sym typeface="Wingdings" pitchFamily="2" charset="2"/>
              </a:rPr>
              <a:t> </a:t>
            </a:r>
            <a:r>
              <a:rPr lang="en-US" b="1" dirty="0" smtClean="0">
                <a:solidFill>
                  <a:srgbClr val="000000"/>
                </a:solidFill>
                <a:sym typeface="Wingdings" pitchFamily="2" charset="2"/>
              </a:rPr>
              <a:t> </a:t>
            </a:r>
            <a:r>
              <a:rPr lang="en-US" dirty="0" smtClean="0">
                <a:solidFill>
                  <a:srgbClr val="000000"/>
                </a:solidFill>
              </a:rPr>
              <a:t>Costs of damage to products while in inventory.</a:t>
            </a:r>
          </a:p>
          <a:p>
            <a:pPr lvl="1">
              <a:defRPr/>
            </a:pPr>
            <a:r>
              <a:rPr lang="en-US" dirty="0" smtClean="0">
                <a:solidFill>
                  <a:srgbClr val="000000"/>
                </a:solidFill>
              </a:rPr>
              <a:t> </a:t>
            </a:r>
            <a:r>
              <a:rPr lang="en-US" dirty="0" smtClean="0">
                <a:solidFill>
                  <a:srgbClr val="000000"/>
                </a:solidFill>
                <a:sym typeface="Wingdings" pitchFamily="2" charset="2"/>
              </a:rPr>
              <a:t> </a:t>
            </a:r>
            <a:r>
              <a:rPr lang="en-US" b="1" dirty="0" smtClean="0">
                <a:solidFill>
                  <a:srgbClr val="000000"/>
                </a:solidFill>
                <a:sym typeface="Wingdings" pitchFamily="2" charset="2"/>
              </a:rPr>
              <a:t> </a:t>
            </a:r>
            <a:r>
              <a:rPr lang="en-US" dirty="0" smtClean="0">
                <a:solidFill>
                  <a:srgbClr val="000000"/>
                </a:solidFill>
              </a:rPr>
              <a:t>Cost of risks such as theft and fire.</a:t>
            </a:r>
          </a:p>
          <a:p>
            <a:pPr lvl="1">
              <a:defRPr/>
            </a:pPr>
            <a:r>
              <a:rPr lang="en-US" dirty="0" smtClean="0">
                <a:solidFill>
                  <a:srgbClr val="000000"/>
                </a:solidFill>
              </a:rPr>
              <a:t> </a:t>
            </a:r>
            <a:r>
              <a:rPr lang="en-US" dirty="0" smtClean="0">
                <a:solidFill>
                  <a:srgbClr val="000000"/>
                </a:solidFill>
                <a:sym typeface="Wingdings" pitchFamily="2" charset="2"/>
              </a:rPr>
              <a:t> </a:t>
            </a:r>
            <a:r>
              <a:rPr lang="en-US" b="1" dirty="0" smtClean="0">
                <a:solidFill>
                  <a:srgbClr val="000000"/>
                </a:solidFill>
                <a:sym typeface="Wingdings" pitchFamily="2" charset="2"/>
              </a:rPr>
              <a:t> </a:t>
            </a:r>
            <a:r>
              <a:rPr lang="en-US" dirty="0" smtClean="0">
                <a:solidFill>
                  <a:srgbClr val="000000"/>
                </a:solidFill>
              </a:rPr>
              <a:t>Costs of inventory becoming obsolete.</a:t>
            </a:r>
          </a:p>
          <a:p>
            <a:pPr lvl="1">
              <a:defRPr/>
            </a:pPr>
            <a:endParaRPr lang="en-US" dirty="0" smtClean="0">
              <a:solidFill>
                <a:srgbClr val="000000"/>
              </a:solidFill>
            </a:endParaRPr>
          </a:p>
          <a:p>
            <a:pPr>
              <a:defRPr/>
            </a:pPr>
            <a:r>
              <a:rPr lang="en-US" b="1" i="1" dirty="0" smtClean="0">
                <a:solidFill>
                  <a:srgbClr val="000000"/>
                </a:solidFill>
                <a:sym typeface="Wingdings" pitchFamily="2" charset="2"/>
              </a:rPr>
              <a:t>Discussion Question: A seasoned retail manager once said, “Having excess inventory that won’t move is like seeing a $20 bill on the ground and being unable to pick it up.” What does he mean by this statement, and what implications does it have for managing the storing function?</a:t>
            </a:r>
          </a:p>
          <a:p>
            <a:pPr>
              <a:defRPr/>
            </a:pPr>
            <a:endParaRPr lang="en-US" b="1" u="sng" dirty="0" smtClean="0">
              <a:solidFill>
                <a:srgbClr val="000000"/>
              </a:solidFill>
              <a:sym typeface="Wingdings" pitchFamily="2" charset="2"/>
            </a:endParaRPr>
          </a:p>
          <a:p>
            <a:pPr>
              <a:defRPr/>
            </a:pPr>
            <a:r>
              <a:rPr lang="en-US" b="1" u="sng" dirty="0" smtClean="0">
                <a:solidFill>
                  <a:srgbClr val="000000"/>
                </a:solidFill>
                <a:sym typeface="Wingdings" pitchFamily="2" charset="2"/>
              </a:rPr>
              <a:t>Rapid response cuts inventory costs</a:t>
            </a:r>
            <a:r>
              <a:rPr lang="en-US" b="1" dirty="0" smtClean="0">
                <a:solidFill>
                  <a:srgbClr val="000000"/>
                </a:solidFill>
                <a:sym typeface="Wingdings" pitchFamily="2" charset="2"/>
              </a:rPr>
              <a:t>. </a:t>
            </a:r>
          </a:p>
          <a:p>
            <a:pPr lvl="1">
              <a:buFontTx/>
              <a:buChar char="•"/>
              <a:defRPr/>
            </a:pPr>
            <a:r>
              <a:rPr lang="en-US" dirty="0" smtClean="0">
                <a:solidFill>
                  <a:srgbClr val="000000"/>
                </a:solidFill>
              </a:rPr>
              <a:t> If producers and intermediaries can coordinate their activities using just-in-time (JIT) inventory or efficient customer response (ECR) systems, storing costs will drop because less inventory is needed at any particular point in time. </a:t>
            </a:r>
          </a:p>
          <a:p>
            <a:pPr lvl="1">
              <a:buFontTx/>
              <a:buChar char="•"/>
              <a:defRPr/>
            </a:pPr>
            <a:r>
              <a:rPr lang="en-US" dirty="0" smtClean="0">
                <a:solidFill>
                  <a:srgbClr val="000000"/>
                </a:solidFill>
              </a:rPr>
              <a:t> Electronic data interchange (EDI) linkages that spark replenishment orders will also help to make storing more efficient. </a:t>
            </a:r>
          </a:p>
          <a:p>
            <a:pPr>
              <a:defRPr/>
            </a:pPr>
            <a:endParaRPr lang="en-US" b="1" dirty="0" smtClean="0">
              <a:solidFill>
                <a:srgbClr val="000000"/>
              </a:solidFill>
              <a:sym typeface="Wingdings" pitchFamily="2" charset="2"/>
            </a:endParaRPr>
          </a:p>
          <a:p>
            <a:pPr>
              <a:defRPr/>
            </a:pPr>
            <a:endParaRPr lang="en-US" b="1" dirty="0" smtClean="0">
              <a:solidFill>
                <a:srgbClr val="000000"/>
              </a:solidFill>
              <a:sym typeface="Wingdings" pitchFamily="2" charset="2"/>
            </a:endParaRPr>
          </a:p>
          <a:p>
            <a:pPr marL="271751" indent="-271751">
              <a:defRPr/>
            </a:pPr>
            <a:endParaRPr lang="en-US" b="1" dirty="0" smtClean="0">
              <a:solidFill>
                <a:srgbClr val="000000"/>
              </a:solidFill>
              <a:sym typeface="Wingdings" pitchFamily="2" charset="2"/>
            </a:endParaRPr>
          </a:p>
        </p:txBody>
      </p:sp>
      <p:sp>
        <p:nvSpPr>
          <p:cNvPr id="84997" name="Text Box 25"/>
          <p:cNvSpPr txBox="1">
            <a:spLocks noChangeArrowheads="1"/>
          </p:cNvSpPr>
          <p:nvPr/>
        </p:nvSpPr>
        <p:spPr bwMode="auto">
          <a:xfrm>
            <a:off x="4191000" y="400050"/>
            <a:ext cx="2636838"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39" tIns="48320" rIns="96639" bIns="48320">
            <a:spAutoFit/>
          </a:bodyPr>
          <a:lstStyle>
            <a:lvl1pPr defTabSz="984250" eaLnBrk="0" hangingPunct="0">
              <a:defRPr sz="3600">
                <a:solidFill>
                  <a:schemeClr val="tx1"/>
                </a:solidFill>
                <a:latin typeface="Arial" pitchFamily="34" charset="0"/>
                <a:cs typeface="Arial" pitchFamily="34" charset="0"/>
              </a:defRPr>
            </a:lvl1pPr>
            <a:lvl2pPr marL="742950" indent="-285750" defTabSz="984250" eaLnBrk="0" hangingPunct="0">
              <a:defRPr sz="3600">
                <a:solidFill>
                  <a:schemeClr val="tx1"/>
                </a:solidFill>
                <a:latin typeface="Arial" pitchFamily="34" charset="0"/>
                <a:cs typeface="Arial" pitchFamily="34" charset="0"/>
              </a:defRPr>
            </a:lvl2pPr>
            <a:lvl3pPr marL="1143000" indent="-228600" defTabSz="984250" eaLnBrk="0" hangingPunct="0">
              <a:defRPr sz="3600">
                <a:solidFill>
                  <a:schemeClr val="tx1"/>
                </a:solidFill>
                <a:latin typeface="Arial" pitchFamily="34" charset="0"/>
                <a:cs typeface="Arial" pitchFamily="34" charset="0"/>
              </a:defRPr>
            </a:lvl3pPr>
            <a:lvl4pPr marL="1600200" indent="-228600" defTabSz="984250" eaLnBrk="0" hangingPunct="0">
              <a:defRPr sz="3600">
                <a:solidFill>
                  <a:schemeClr val="tx1"/>
                </a:solidFill>
                <a:latin typeface="Arial" pitchFamily="34" charset="0"/>
                <a:cs typeface="Arial" pitchFamily="34" charset="0"/>
              </a:defRPr>
            </a:lvl4pPr>
            <a:lvl5pPr marL="2057400" indent="-228600" defTabSz="984250" eaLnBrk="0" hangingPunct="0">
              <a:defRPr sz="3600">
                <a:solidFill>
                  <a:schemeClr val="tx1"/>
                </a:solidFill>
                <a:latin typeface="Arial" pitchFamily="34" charset="0"/>
                <a:cs typeface="Arial" pitchFamily="34" charset="0"/>
              </a:defRPr>
            </a:lvl5pPr>
            <a:lvl6pPr marL="2514600" indent="-228600" algn="ctr" defTabSz="984250" eaLnBrk="0" fontAlgn="base" hangingPunct="0">
              <a:spcBef>
                <a:spcPct val="0"/>
              </a:spcBef>
              <a:spcAft>
                <a:spcPct val="0"/>
              </a:spcAft>
              <a:defRPr sz="3600">
                <a:solidFill>
                  <a:schemeClr val="tx1"/>
                </a:solidFill>
                <a:latin typeface="Arial" pitchFamily="34" charset="0"/>
                <a:cs typeface="Arial" pitchFamily="34" charset="0"/>
              </a:defRPr>
            </a:lvl6pPr>
            <a:lvl7pPr marL="2971800" indent="-228600" algn="ctr" defTabSz="984250" eaLnBrk="0" fontAlgn="base" hangingPunct="0">
              <a:spcBef>
                <a:spcPct val="0"/>
              </a:spcBef>
              <a:spcAft>
                <a:spcPct val="0"/>
              </a:spcAft>
              <a:defRPr sz="3600">
                <a:solidFill>
                  <a:schemeClr val="tx1"/>
                </a:solidFill>
                <a:latin typeface="Arial" pitchFamily="34" charset="0"/>
                <a:cs typeface="Arial" pitchFamily="34" charset="0"/>
              </a:defRPr>
            </a:lvl7pPr>
            <a:lvl8pPr marL="3429000" indent="-228600" algn="ctr" defTabSz="984250" eaLnBrk="0" fontAlgn="base" hangingPunct="0">
              <a:spcBef>
                <a:spcPct val="0"/>
              </a:spcBef>
              <a:spcAft>
                <a:spcPct val="0"/>
              </a:spcAft>
              <a:defRPr sz="3600">
                <a:solidFill>
                  <a:schemeClr val="tx1"/>
                </a:solidFill>
                <a:latin typeface="Arial" pitchFamily="34" charset="0"/>
                <a:cs typeface="Arial" pitchFamily="34" charset="0"/>
              </a:defRPr>
            </a:lvl8pPr>
            <a:lvl9pPr marL="3886200" indent="-228600" algn="ctr" defTabSz="984250" eaLnBrk="0" fontAlgn="base" hangingPunct="0">
              <a:spcBef>
                <a:spcPct val="0"/>
              </a:spcBef>
              <a:spcAft>
                <a:spcPct val="0"/>
              </a:spcAft>
              <a:defRPr sz="3600">
                <a:solidFill>
                  <a:schemeClr val="tx1"/>
                </a:solidFill>
                <a:latin typeface="Arial" pitchFamily="34" charset="0"/>
                <a:cs typeface="Arial" pitchFamily="34" charset="0"/>
              </a:defRPr>
            </a:lvl9pPr>
          </a:lstStyle>
          <a:p>
            <a:pPr algn="l" eaLnBrk="1" hangingPunct="1">
              <a:spcBef>
                <a:spcPct val="50000"/>
              </a:spcBef>
            </a:pPr>
            <a:r>
              <a:rPr lang="en-US" sz="1500" b="1" dirty="0">
                <a:solidFill>
                  <a:srgbClr val="000000"/>
                </a:solidFill>
              </a:rPr>
              <a:t>This slide refers to material on pp. </a:t>
            </a:r>
            <a:r>
              <a:rPr lang="en-US" sz="1500" b="1" dirty="0" smtClean="0">
                <a:solidFill>
                  <a:srgbClr val="000000"/>
                </a:solidFill>
              </a:rPr>
              <a:t>294-295.</a:t>
            </a:r>
            <a:endParaRPr lang="en-US" sz="1500" b="1" dirty="0">
              <a:solidFill>
                <a:srgbClr val="000000"/>
              </a:solidFill>
            </a:endParaRPr>
          </a:p>
          <a:p>
            <a:pPr algn="l" eaLnBrk="1" hangingPunct="1">
              <a:spcBef>
                <a:spcPct val="50000"/>
              </a:spcBef>
            </a:pPr>
            <a:r>
              <a:rPr lang="en-US" sz="1600" b="1" dirty="0">
                <a:solidFill>
                  <a:srgbClr val="000000"/>
                </a:solidFill>
                <a:sym typeface="Wingdings" pitchFamily="2" charset="2"/>
              </a:rPr>
              <a:t> </a:t>
            </a:r>
            <a:r>
              <a:rPr lang="en-US" sz="1600" b="1" dirty="0">
                <a:solidFill>
                  <a:srgbClr val="000000"/>
                </a:solidFill>
              </a:rPr>
              <a:t>Indicates place where slide “builds” to include the corresponding point (upon mouse click).</a:t>
            </a:r>
          </a:p>
          <a:p>
            <a:pPr algn="l" eaLnBrk="1" hangingPunct="1">
              <a:spcBef>
                <a:spcPct val="50000"/>
              </a:spcBef>
            </a:pPr>
            <a:endParaRPr lang="en-US" sz="1500" b="1" dirty="0">
              <a:solidFill>
                <a:srgbClr val="000000"/>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Arial" pitchFamily="34" charset="0"/>
                <a:cs typeface="Arial" pitchFamily="34" charset="0"/>
              </a:defRPr>
            </a:lvl1pPr>
            <a:lvl2pPr marL="742950" indent="-285750" eaLnBrk="0" hangingPunct="0">
              <a:defRPr sz="3600">
                <a:solidFill>
                  <a:schemeClr val="tx1"/>
                </a:solidFill>
                <a:latin typeface="Arial" pitchFamily="34" charset="0"/>
                <a:cs typeface="Arial" pitchFamily="34" charset="0"/>
              </a:defRPr>
            </a:lvl2pPr>
            <a:lvl3pPr marL="1143000" indent="-228600" eaLnBrk="0" hangingPunct="0">
              <a:defRPr sz="3600">
                <a:solidFill>
                  <a:schemeClr val="tx1"/>
                </a:solidFill>
                <a:latin typeface="Arial" pitchFamily="34" charset="0"/>
                <a:cs typeface="Arial" pitchFamily="34" charset="0"/>
              </a:defRPr>
            </a:lvl3pPr>
            <a:lvl4pPr marL="1600200" indent="-228600" eaLnBrk="0" hangingPunct="0">
              <a:defRPr sz="3600">
                <a:solidFill>
                  <a:schemeClr val="tx1"/>
                </a:solidFill>
                <a:latin typeface="Arial" pitchFamily="34" charset="0"/>
                <a:cs typeface="Arial" pitchFamily="34" charset="0"/>
              </a:defRPr>
            </a:lvl4pPr>
            <a:lvl5pPr marL="2057400" indent="-228600" eaLnBrk="0" hangingPunct="0">
              <a:defRPr sz="36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36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36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36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3600">
                <a:solidFill>
                  <a:schemeClr val="tx1"/>
                </a:solidFill>
                <a:latin typeface="Arial" pitchFamily="34" charset="0"/>
                <a:cs typeface="Arial" pitchFamily="34" charset="0"/>
              </a:defRPr>
            </a:lvl9pPr>
          </a:lstStyle>
          <a:p>
            <a:pPr eaLnBrk="1" hangingPunct="1"/>
            <a:fld id="{2B8B04B6-B86E-4ACD-A1B3-8D114EBCE301}" type="slidenum">
              <a:rPr lang="en-US" sz="1200" smtClean="0">
                <a:solidFill>
                  <a:srgbClr val="000000"/>
                </a:solidFill>
              </a:rPr>
              <a:pPr eaLnBrk="1" hangingPunct="1"/>
              <a:t>25</a:t>
            </a:fld>
            <a:endParaRPr lang="en-US" sz="1200" smtClean="0">
              <a:solidFill>
                <a:srgbClr val="000000"/>
              </a:solidFill>
            </a:endParaRPr>
          </a:p>
        </p:txBody>
      </p:sp>
      <p:sp>
        <p:nvSpPr>
          <p:cNvPr id="86019" name="Rectangle 2"/>
          <p:cNvSpPr>
            <a:spLocks noGrp="1" noRot="1" noChangeAspect="1" noChangeArrowheads="1" noTextEdit="1"/>
          </p:cNvSpPr>
          <p:nvPr>
            <p:ph type="sldImg"/>
          </p:nvPr>
        </p:nvSpPr>
        <p:spPr>
          <a:xfrm>
            <a:off x="522288" y="549275"/>
            <a:ext cx="3216275" cy="2413000"/>
          </a:xfrm>
          <a:ln/>
        </p:spPr>
      </p:sp>
      <p:sp>
        <p:nvSpPr>
          <p:cNvPr id="23556" name="Rectangle 3"/>
          <p:cNvSpPr>
            <a:spLocks noGrp="1" noChangeArrowheads="1"/>
          </p:cNvSpPr>
          <p:nvPr>
            <p:ph type="body" idx="1"/>
          </p:nvPr>
        </p:nvSpPr>
        <p:spPr>
          <a:xfrm>
            <a:off x="192088" y="3127375"/>
            <a:ext cx="6510337" cy="5559425"/>
          </a:xfrm>
        </p:spPr>
        <p:txBody>
          <a:bodyPr/>
          <a:lstStyle/>
          <a:p>
            <a:pPr>
              <a:spcBef>
                <a:spcPts val="0"/>
              </a:spcBef>
              <a:defRPr/>
            </a:pPr>
            <a:r>
              <a:rPr lang="en-US" b="1" dirty="0" smtClean="0">
                <a:solidFill>
                  <a:srgbClr val="000000"/>
                </a:solidFill>
                <a:sym typeface="Wingdings" pitchFamily="2" charset="2"/>
              </a:rPr>
              <a:t>Summary Overview</a:t>
            </a:r>
          </a:p>
          <a:p>
            <a:pPr>
              <a:spcBef>
                <a:spcPts val="0"/>
              </a:spcBef>
              <a:defRPr/>
            </a:pPr>
            <a:r>
              <a:rPr lang="en-US" dirty="0" smtClean="0">
                <a:solidFill>
                  <a:srgbClr val="000000"/>
                </a:solidFill>
                <a:sym typeface="Wingdings" pitchFamily="2" charset="2"/>
              </a:rPr>
              <a:t>Specialized storing functions may sometimes be better accomplished through intermediaries with a very particular area of expertise. </a:t>
            </a:r>
          </a:p>
          <a:p>
            <a:pPr>
              <a:spcBef>
                <a:spcPts val="0"/>
              </a:spcBef>
              <a:defRPr/>
            </a:pPr>
            <a:endParaRPr lang="en-US" dirty="0" smtClean="0">
              <a:solidFill>
                <a:srgbClr val="000000"/>
              </a:solidFill>
              <a:sym typeface="Wingdings" pitchFamily="2" charset="2"/>
            </a:endParaRPr>
          </a:p>
          <a:p>
            <a:pPr>
              <a:spcBef>
                <a:spcPts val="0"/>
              </a:spcBef>
              <a:defRPr/>
            </a:pPr>
            <a:r>
              <a:rPr lang="en-US" b="1" dirty="0" smtClean="0">
                <a:solidFill>
                  <a:srgbClr val="000000"/>
                </a:solidFill>
                <a:sym typeface="Wingdings" pitchFamily="2" charset="2"/>
              </a:rPr>
              <a:t>Key Issues</a:t>
            </a:r>
          </a:p>
          <a:p>
            <a:pPr>
              <a:spcBef>
                <a:spcPts val="0"/>
              </a:spcBef>
              <a:buFontTx/>
              <a:buChar char="•"/>
              <a:defRPr/>
            </a:pPr>
            <a:r>
              <a:rPr lang="en-US" b="1" dirty="0" smtClean="0">
                <a:solidFill>
                  <a:srgbClr val="000000"/>
                </a:solidFill>
                <a:sym typeface="Wingdings" pitchFamily="2" charset="2"/>
              </a:rPr>
              <a:t> </a:t>
            </a:r>
            <a:r>
              <a:rPr lang="en-US" b="1" u="sng" dirty="0" smtClean="0">
                <a:solidFill>
                  <a:srgbClr val="000000"/>
                </a:solidFill>
                <a:sym typeface="Wingdings" pitchFamily="2" charset="2"/>
              </a:rPr>
              <a:t>Private warehouses</a:t>
            </a:r>
            <a:r>
              <a:rPr lang="en-US" b="1" dirty="0" smtClean="0">
                <a:solidFill>
                  <a:srgbClr val="000000"/>
                </a:solidFill>
                <a:sym typeface="Wingdings" pitchFamily="2" charset="2"/>
              </a:rPr>
              <a:t>: storing facilities owned or leased by companies for their own use. </a:t>
            </a:r>
          </a:p>
          <a:p>
            <a:pPr lvl="1">
              <a:spcBef>
                <a:spcPts val="0"/>
              </a:spcBef>
              <a:buFontTx/>
              <a:buChar char="•"/>
              <a:defRPr/>
            </a:pPr>
            <a:r>
              <a:rPr lang="en-US" dirty="0" smtClean="0">
                <a:solidFill>
                  <a:srgbClr val="000000"/>
                </a:solidFill>
              </a:rPr>
              <a:t> Firms use private warehouses when large quantities of goods must be stored regularly. The cost of private warehousing may be offset by the increased control a marketer has over the distribution of a product.</a:t>
            </a:r>
          </a:p>
          <a:p>
            <a:pPr>
              <a:spcBef>
                <a:spcPts val="0"/>
              </a:spcBef>
              <a:defRPr/>
            </a:pPr>
            <a:r>
              <a:rPr lang="en-US" b="1" dirty="0" smtClean="0">
                <a:solidFill>
                  <a:srgbClr val="000000"/>
                </a:solidFill>
                <a:sym typeface="Wingdings" pitchFamily="2" charset="2"/>
              </a:rPr>
              <a:t> </a:t>
            </a:r>
            <a:r>
              <a:rPr lang="en-US" b="1" u="sng" dirty="0" smtClean="0">
                <a:solidFill>
                  <a:srgbClr val="000000"/>
                </a:solidFill>
                <a:sym typeface="Wingdings" pitchFamily="2" charset="2"/>
              </a:rPr>
              <a:t>Public warehouses</a:t>
            </a:r>
            <a:r>
              <a:rPr lang="en-US" b="1" dirty="0" smtClean="0">
                <a:solidFill>
                  <a:srgbClr val="000000"/>
                </a:solidFill>
                <a:sym typeface="Wingdings" pitchFamily="2" charset="2"/>
              </a:rPr>
              <a:t> are independent storing facilities offering all the storing and regrouping activities of a company’s warehouse, but they are open to many firms. </a:t>
            </a:r>
          </a:p>
          <a:p>
            <a:pPr lvl="1">
              <a:spcBef>
                <a:spcPts val="0"/>
              </a:spcBef>
              <a:buFontTx/>
              <a:buChar char="•"/>
              <a:defRPr/>
            </a:pPr>
            <a:r>
              <a:rPr lang="en-US" dirty="0" smtClean="0">
                <a:solidFill>
                  <a:srgbClr val="000000"/>
                </a:solidFill>
              </a:rPr>
              <a:t> There is more flexibility available when using a public warehouse. </a:t>
            </a:r>
          </a:p>
          <a:p>
            <a:pPr lvl="1">
              <a:spcBef>
                <a:spcPts val="0"/>
              </a:spcBef>
              <a:buFontTx/>
              <a:buChar char="•"/>
              <a:defRPr/>
            </a:pPr>
            <a:r>
              <a:rPr lang="en-US" dirty="0" smtClean="0">
                <a:solidFill>
                  <a:srgbClr val="000000"/>
                </a:solidFill>
              </a:rPr>
              <a:t> There is no fixed investment involved, but the marketer relinquishes some of the control over a product’s distribution when using a public warehouse.</a:t>
            </a:r>
          </a:p>
          <a:p>
            <a:pPr lvl="1">
              <a:spcBef>
                <a:spcPts val="0"/>
              </a:spcBef>
              <a:buFontTx/>
              <a:buChar char="•"/>
              <a:defRPr/>
            </a:pPr>
            <a:endParaRPr lang="en-US" dirty="0" smtClean="0">
              <a:solidFill>
                <a:srgbClr val="000000"/>
              </a:solidFill>
            </a:endParaRPr>
          </a:p>
          <a:p>
            <a:pPr>
              <a:spcBef>
                <a:spcPts val="0"/>
              </a:spcBef>
              <a:defRPr/>
            </a:pPr>
            <a:r>
              <a:rPr lang="en-US" b="1" i="1" dirty="0" smtClean="0">
                <a:solidFill>
                  <a:srgbClr val="000000"/>
                </a:solidFill>
                <a:sym typeface="Wingdings" pitchFamily="2" charset="2"/>
              </a:rPr>
              <a:t>Discussion Question: Would small manufacturers be more likely to utilize public or private warehouses? Why?</a:t>
            </a:r>
          </a:p>
          <a:p>
            <a:pPr>
              <a:spcBef>
                <a:spcPts val="0"/>
              </a:spcBef>
              <a:defRPr/>
            </a:pPr>
            <a:endParaRPr lang="en-US" u="sng" dirty="0" smtClean="0">
              <a:solidFill>
                <a:srgbClr val="000000"/>
              </a:solidFill>
              <a:sym typeface="Wingdings" pitchFamily="2" charset="2"/>
            </a:endParaRPr>
          </a:p>
          <a:p>
            <a:pPr>
              <a:spcBef>
                <a:spcPts val="0"/>
              </a:spcBef>
              <a:buFontTx/>
              <a:buChar char="•"/>
              <a:defRPr/>
            </a:pPr>
            <a:r>
              <a:rPr lang="en-US" dirty="0" smtClean="0">
                <a:solidFill>
                  <a:srgbClr val="000000"/>
                </a:solidFill>
                <a:sym typeface="Wingdings" pitchFamily="2" charset="2"/>
              </a:rPr>
              <a:t> </a:t>
            </a:r>
            <a:r>
              <a:rPr lang="en-US" u="sng" dirty="0" smtClean="0">
                <a:solidFill>
                  <a:srgbClr val="000000"/>
                </a:solidFill>
                <a:sym typeface="Wingdings" pitchFamily="2" charset="2"/>
              </a:rPr>
              <a:t>Warehousing facilities cut handling costs</a:t>
            </a:r>
            <a:r>
              <a:rPr lang="en-US" dirty="0" smtClean="0">
                <a:solidFill>
                  <a:srgbClr val="000000"/>
                </a:solidFill>
                <a:sym typeface="Wingdings" pitchFamily="2" charset="2"/>
              </a:rPr>
              <a:t>, too, but much depends on where the warehouse is located and how modern it is. </a:t>
            </a:r>
          </a:p>
          <a:p>
            <a:pPr>
              <a:spcBef>
                <a:spcPts val="0"/>
              </a:spcBef>
              <a:buFontTx/>
              <a:buChar char="•"/>
              <a:defRPr/>
            </a:pPr>
            <a:r>
              <a:rPr lang="en-US" b="1" dirty="0" smtClean="0">
                <a:solidFill>
                  <a:srgbClr val="000000"/>
                </a:solidFill>
                <a:sym typeface="Wingdings" pitchFamily="2" charset="2"/>
              </a:rPr>
              <a:t> </a:t>
            </a:r>
            <a:r>
              <a:rPr lang="en-US" b="1" u="sng" dirty="0" smtClean="0">
                <a:solidFill>
                  <a:srgbClr val="000000"/>
                </a:solidFill>
                <a:sym typeface="Wingdings" pitchFamily="2" charset="2"/>
              </a:rPr>
              <a:t>Distribution center</a:t>
            </a:r>
            <a:r>
              <a:rPr lang="en-US" b="1" dirty="0" smtClean="0">
                <a:solidFill>
                  <a:srgbClr val="000000"/>
                </a:solidFill>
                <a:sym typeface="Wingdings" pitchFamily="2" charset="2"/>
              </a:rPr>
              <a:t>: a special kind of warehouse designed to speed the flow of goods when regrouping activities are needed but storing is not. The objective in the distribution center is </a:t>
            </a:r>
            <a:r>
              <a:rPr lang="en-US" b="1" u="sng" dirty="0" smtClean="0">
                <a:solidFill>
                  <a:srgbClr val="000000"/>
                </a:solidFill>
                <a:sym typeface="Wingdings" pitchFamily="2" charset="2"/>
              </a:rPr>
              <a:t>not to store the product, but to distribute it</a:t>
            </a:r>
            <a:r>
              <a:rPr lang="en-US" b="1" dirty="0" smtClean="0">
                <a:solidFill>
                  <a:srgbClr val="000000"/>
                </a:solidFill>
                <a:sym typeface="Wingdings" pitchFamily="2" charset="2"/>
              </a:rPr>
              <a:t>.</a:t>
            </a:r>
          </a:p>
          <a:p>
            <a:pPr>
              <a:spcBef>
                <a:spcPts val="0"/>
              </a:spcBef>
              <a:buFontTx/>
              <a:buChar char="•"/>
              <a:defRPr/>
            </a:pPr>
            <a:r>
              <a:rPr lang="en-US" b="1" dirty="0" smtClean="0">
                <a:solidFill>
                  <a:srgbClr val="000000"/>
                </a:solidFill>
                <a:sym typeface="Wingdings" pitchFamily="2" charset="2"/>
              </a:rPr>
              <a:t> </a:t>
            </a:r>
            <a:r>
              <a:rPr lang="en-US" dirty="0" smtClean="0">
                <a:solidFill>
                  <a:srgbClr val="000000"/>
                </a:solidFill>
                <a:sym typeface="Wingdings" pitchFamily="2" charset="2"/>
              </a:rPr>
              <a:t>Direct store delivery skips the distribution center.</a:t>
            </a:r>
          </a:p>
          <a:p>
            <a:pPr>
              <a:spcBef>
                <a:spcPts val="0"/>
              </a:spcBef>
              <a:buFontTx/>
              <a:buChar char="•"/>
              <a:defRPr/>
            </a:pPr>
            <a:r>
              <a:rPr lang="en-US" dirty="0" smtClean="0">
                <a:solidFill>
                  <a:srgbClr val="000000"/>
                </a:solidFill>
                <a:sym typeface="Wingdings" pitchFamily="2" charset="2"/>
              </a:rPr>
              <a:t> Managers must be innovative to provide customers with superior value.</a:t>
            </a:r>
          </a:p>
          <a:p>
            <a:pPr>
              <a:buFontTx/>
              <a:buChar char="•"/>
              <a:defRPr/>
            </a:pPr>
            <a:endParaRPr lang="en-US" b="1" dirty="0" smtClean="0">
              <a:solidFill>
                <a:srgbClr val="000000"/>
              </a:solidFill>
              <a:sym typeface="Wingdings" pitchFamily="2" charset="2"/>
            </a:endParaRPr>
          </a:p>
          <a:p>
            <a:pPr>
              <a:defRPr/>
            </a:pPr>
            <a:endParaRPr lang="en-US" b="1" dirty="0" smtClean="0">
              <a:solidFill>
                <a:srgbClr val="000000"/>
              </a:solidFill>
              <a:sym typeface="Wingdings" pitchFamily="2" charset="2"/>
            </a:endParaRPr>
          </a:p>
          <a:p>
            <a:pPr>
              <a:defRPr/>
            </a:pPr>
            <a:endParaRPr lang="en-US" b="1" dirty="0" smtClean="0">
              <a:solidFill>
                <a:srgbClr val="000000"/>
              </a:solidFill>
              <a:sym typeface="Wingdings" pitchFamily="2" charset="2"/>
            </a:endParaRPr>
          </a:p>
          <a:p>
            <a:pPr marL="271751" indent="-271751">
              <a:defRPr/>
            </a:pPr>
            <a:endParaRPr lang="en-US" sz="1400" b="1" dirty="0" smtClean="0">
              <a:solidFill>
                <a:srgbClr val="000000"/>
              </a:solidFill>
              <a:sym typeface="Wingdings" pitchFamily="2" charset="2"/>
            </a:endParaRPr>
          </a:p>
        </p:txBody>
      </p:sp>
      <p:sp>
        <p:nvSpPr>
          <p:cNvPr id="86021" name="Text Box 25"/>
          <p:cNvSpPr txBox="1">
            <a:spLocks noChangeArrowheads="1"/>
          </p:cNvSpPr>
          <p:nvPr/>
        </p:nvSpPr>
        <p:spPr bwMode="auto">
          <a:xfrm>
            <a:off x="4114800" y="400050"/>
            <a:ext cx="2590800"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39" tIns="48320" rIns="96639" bIns="48320">
            <a:spAutoFit/>
          </a:bodyPr>
          <a:lstStyle>
            <a:lvl1pPr defTabSz="984250" eaLnBrk="0" hangingPunct="0">
              <a:defRPr sz="3600">
                <a:solidFill>
                  <a:schemeClr val="tx1"/>
                </a:solidFill>
                <a:latin typeface="Arial" pitchFamily="34" charset="0"/>
                <a:cs typeface="Arial" pitchFamily="34" charset="0"/>
              </a:defRPr>
            </a:lvl1pPr>
            <a:lvl2pPr marL="742950" indent="-285750" defTabSz="984250" eaLnBrk="0" hangingPunct="0">
              <a:defRPr sz="3600">
                <a:solidFill>
                  <a:schemeClr val="tx1"/>
                </a:solidFill>
                <a:latin typeface="Arial" pitchFamily="34" charset="0"/>
                <a:cs typeface="Arial" pitchFamily="34" charset="0"/>
              </a:defRPr>
            </a:lvl2pPr>
            <a:lvl3pPr marL="1143000" indent="-228600" defTabSz="984250" eaLnBrk="0" hangingPunct="0">
              <a:defRPr sz="3600">
                <a:solidFill>
                  <a:schemeClr val="tx1"/>
                </a:solidFill>
                <a:latin typeface="Arial" pitchFamily="34" charset="0"/>
                <a:cs typeface="Arial" pitchFamily="34" charset="0"/>
              </a:defRPr>
            </a:lvl3pPr>
            <a:lvl4pPr marL="1600200" indent="-228600" defTabSz="984250" eaLnBrk="0" hangingPunct="0">
              <a:defRPr sz="3600">
                <a:solidFill>
                  <a:schemeClr val="tx1"/>
                </a:solidFill>
                <a:latin typeface="Arial" pitchFamily="34" charset="0"/>
                <a:cs typeface="Arial" pitchFamily="34" charset="0"/>
              </a:defRPr>
            </a:lvl4pPr>
            <a:lvl5pPr marL="2057400" indent="-228600" defTabSz="984250" eaLnBrk="0" hangingPunct="0">
              <a:defRPr sz="3600">
                <a:solidFill>
                  <a:schemeClr val="tx1"/>
                </a:solidFill>
                <a:latin typeface="Arial" pitchFamily="34" charset="0"/>
                <a:cs typeface="Arial" pitchFamily="34" charset="0"/>
              </a:defRPr>
            </a:lvl5pPr>
            <a:lvl6pPr marL="2514600" indent="-228600" algn="ctr" defTabSz="984250" eaLnBrk="0" fontAlgn="base" hangingPunct="0">
              <a:spcBef>
                <a:spcPct val="0"/>
              </a:spcBef>
              <a:spcAft>
                <a:spcPct val="0"/>
              </a:spcAft>
              <a:defRPr sz="3600">
                <a:solidFill>
                  <a:schemeClr val="tx1"/>
                </a:solidFill>
                <a:latin typeface="Arial" pitchFamily="34" charset="0"/>
                <a:cs typeface="Arial" pitchFamily="34" charset="0"/>
              </a:defRPr>
            </a:lvl6pPr>
            <a:lvl7pPr marL="2971800" indent="-228600" algn="ctr" defTabSz="984250" eaLnBrk="0" fontAlgn="base" hangingPunct="0">
              <a:spcBef>
                <a:spcPct val="0"/>
              </a:spcBef>
              <a:spcAft>
                <a:spcPct val="0"/>
              </a:spcAft>
              <a:defRPr sz="3600">
                <a:solidFill>
                  <a:schemeClr val="tx1"/>
                </a:solidFill>
                <a:latin typeface="Arial" pitchFamily="34" charset="0"/>
                <a:cs typeface="Arial" pitchFamily="34" charset="0"/>
              </a:defRPr>
            </a:lvl7pPr>
            <a:lvl8pPr marL="3429000" indent="-228600" algn="ctr" defTabSz="984250" eaLnBrk="0" fontAlgn="base" hangingPunct="0">
              <a:spcBef>
                <a:spcPct val="0"/>
              </a:spcBef>
              <a:spcAft>
                <a:spcPct val="0"/>
              </a:spcAft>
              <a:defRPr sz="3600">
                <a:solidFill>
                  <a:schemeClr val="tx1"/>
                </a:solidFill>
                <a:latin typeface="Arial" pitchFamily="34" charset="0"/>
                <a:cs typeface="Arial" pitchFamily="34" charset="0"/>
              </a:defRPr>
            </a:lvl8pPr>
            <a:lvl9pPr marL="3886200" indent="-228600" algn="ctr" defTabSz="984250" eaLnBrk="0" fontAlgn="base" hangingPunct="0">
              <a:spcBef>
                <a:spcPct val="0"/>
              </a:spcBef>
              <a:spcAft>
                <a:spcPct val="0"/>
              </a:spcAft>
              <a:defRPr sz="3600">
                <a:solidFill>
                  <a:schemeClr val="tx1"/>
                </a:solidFill>
                <a:latin typeface="Arial" pitchFamily="34" charset="0"/>
                <a:cs typeface="Arial" pitchFamily="34" charset="0"/>
              </a:defRPr>
            </a:lvl9pPr>
          </a:lstStyle>
          <a:p>
            <a:pPr algn="l" eaLnBrk="1" hangingPunct="1">
              <a:spcBef>
                <a:spcPct val="50000"/>
              </a:spcBef>
            </a:pPr>
            <a:r>
              <a:rPr lang="en-US" sz="1500" b="1" dirty="0">
                <a:solidFill>
                  <a:srgbClr val="000000"/>
                </a:solidFill>
              </a:rPr>
              <a:t>This slide refers to material on pp. </a:t>
            </a:r>
            <a:r>
              <a:rPr lang="en-US" sz="1500" b="1" dirty="0" smtClean="0">
                <a:solidFill>
                  <a:srgbClr val="000000"/>
                </a:solidFill>
              </a:rPr>
              <a:t>295-297.</a:t>
            </a:r>
            <a:endParaRPr lang="en-US" sz="1500" b="1" dirty="0">
              <a:solidFill>
                <a:srgbClr val="000000"/>
              </a:solidFill>
            </a:endParaRPr>
          </a:p>
          <a:p>
            <a:pPr algn="l" eaLnBrk="1" hangingPunct="1">
              <a:spcBef>
                <a:spcPct val="50000"/>
              </a:spcBef>
            </a:pPr>
            <a:r>
              <a:rPr lang="en-US" sz="1600" b="1" dirty="0">
                <a:solidFill>
                  <a:srgbClr val="000000"/>
                </a:solidFill>
                <a:sym typeface="Wingdings" pitchFamily="2" charset="2"/>
              </a:rPr>
              <a:t> </a:t>
            </a:r>
            <a:r>
              <a:rPr lang="en-US" sz="1600" b="1" dirty="0">
                <a:solidFill>
                  <a:srgbClr val="000000"/>
                </a:solidFill>
              </a:rPr>
              <a:t>Indicates place where slide “builds” to include the corresponding point (upon mouse click).</a:t>
            </a:r>
          </a:p>
          <a:p>
            <a:pPr algn="l" eaLnBrk="1" hangingPunct="1">
              <a:spcBef>
                <a:spcPct val="50000"/>
              </a:spcBef>
            </a:pPr>
            <a:endParaRPr lang="en-US" sz="1500" b="1" dirty="0">
              <a:solidFill>
                <a:srgbClr val="000000"/>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xfrm>
            <a:off x="503238" y="539750"/>
            <a:ext cx="3162300" cy="2373313"/>
          </a:xfrm>
          <a:ln/>
        </p:spPr>
      </p:sp>
      <p:sp>
        <p:nvSpPr>
          <p:cNvPr id="87043" name="Rectangle 3"/>
          <p:cNvSpPr>
            <a:spLocks noGrp="1" noChangeArrowheads="1"/>
          </p:cNvSpPr>
          <p:nvPr>
            <p:ph type="body" idx="1"/>
          </p:nvPr>
        </p:nvSpPr>
        <p:spPr>
          <a:xfrm>
            <a:off x="179388" y="3076575"/>
            <a:ext cx="6367462" cy="5565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solidFill>
                  <a:srgbClr val="000000"/>
                </a:solidFill>
                <a:sym typeface="Wingdings" pitchFamily="2" charset="2"/>
              </a:rPr>
              <a:t>This video highlights the distribution center technology utilized by Saks. </a:t>
            </a:r>
          </a:p>
          <a:p>
            <a:endParaRPr lang="en-US" dirty="0" smtClean="0">
              <a:solidFill>
                <a:srgbClr val="000000"/>
              </a:solidFill>
              <a:sym typeface="Wingdings" pitchFamily="2" charset="2"/>
            </a:endParaRPr>
          </a:p>
          <a:p>
            <a:r>
              <a:rPr lang="en-US" dirty="0" smtClean="0">
                <a:solidFill>
                  <a:srgbClr val="000000"/>
                </a:solidFill>
                <a:sym typeface="Wingdings" pitchFamily="2" charset="2"/>
              </a:rPr>
              <a:t>(video clip length 1:17)</a:t>
            </a:r>
          </a:p>
          <a:p>
            <a:r>
              <a:rPr lang="en-US" b="1" dirty="0" smtClean="0">
                <a:solidFill>
                  <a:srgbClr val="000000"/>
                </a:solidFill>
                <a:sym typeface="Wingdings" pitchFamily="2" charset="2"/>
              </a:rPr>
              <a:t>Video Operation:</a:t>
            </a:r>
            <a:endParaRPr lang="en-US" dirty="0" smtClean="0">
              <a:solidFill>
                <a:srgbClr val="000000"/>
              </a:solidFill>
              <a:sym typeface="Wingdings" pitchFamily="2" charset="2"/>
            </a:endParaRPr>
          </a:p>
          <a:p>
            <a:r>
              <a:rPr lang="en-US" dirty="0" smtClean="0">
                <a:solidFill>
                  <a:srgbClr val="000000"/>
                </a:solidFill>
                <a:sym typeface="Wingdings" pitchFamily="2" charset="2"/>
              </a:rPr>
              <a:t>Use the onscreen player controls to operate the video.</a:t>
            </a:r>
          </a:p>
          <a:p>
            <a:r>
              <a:rPr lang="en-US" dirty="0" smtClean="0">
                <a:solidFill>
                  <a:srgbClr val="000000"/>
                </a:solidFill>
                <a:sym typeface="Wingdings" pitchFamily="2" charset="2"/>
              </a:rPr>
              <a:t>To view the video at Full Screen, right-click the video and choose Full Screen. To go back to your presentation you can either hit the Escape key, right-click on the video and uncheck Full Screen, or type </a:t>
            </a:r>
            <a:r>
              <a:rPr lang="en-US" dirty="0" err="1" smtClean="0">
                <a:solidFill>
                  <a:srgbClr val="000000"/>
                </a:solidFill>
                <a:sym typeface="Wingdings" pitchFamily="2" charset="2"/>
              </a:rPr>
              <a:t>Alt+Enter</a:t>
            </a:r>
            <a:r>
              <a:rPr lang="en-US" dirty="0" smtClean="0">
                <a:solidFill>
                  <a:srgbClr val="000000"/>
                </a:solidFill>
                <a:sym typeface="Wingdings" pitchFamily="2" charset="2"/>
              </a:rPr>
              <a:t>. You can do this at anytime during the video playback. </a:t>
            </a:r>
          </a:p>
          <a:p>
            <a:r>
              <a:rPr lang="en-US" dirty="0" smtClean="0">
                <a:solidFill>
                  <a:srgbClr val="000000"/>
                </a:solidFill>
                <a:sym typeface="Wingdings" pitchFamily="2" charset="2"/>
              </a:rPr>
              <a:t>Under certain circumstances, the video may not fill the video player window. To restore, right-click the video player object and select Zoom 200%.</a:t>
            </a:r>
          </a:p>
          <a:p>
            <a:r>
              <a:rPr lang="en-US" dirty="0" smtClean="0">
                <a:solidFill>
                  <a:srgbClr val="000000"/>
                </a:solidFill>
                <a:sym typeface="Wingdings" pitchFamily="2" charset="2"/>
              </a:rPr>
              <a:t>The videos will only play in Slide Show View. Macros must be enabled in order to play the videos from within PowerPoint.</a:t>
            </a:r>
          </a:p>
          <a:p>
            <a:endParaRPr lang="en-US" dirty="0" smtClean="0">
              <a:solidFill>
                <a:srgbClr val="000000"/>
              </a:solidFill>
              <a:sym typeface="Wingdings" pitchFamily="2" charset="2"/>
            </a:endParaRPr>
          </a:p>
          <a:p>
            <a:pPr eaLnBrk="1" hangingPunct="1"/>
            <a:endParaRPr lang="en-US" b="1" dirty="0" smtClean="0">
              <a:solidFill>
                <a:srgbClr val="000000"/>
              </a:solidFill>
              <a:sym typeface="Wingdings" pitchFamily="2" charset="2"/>
            </a:endParaRPr>
          </a:p>
        </p:txBody>
      </p:sp>
      <p:sp>
        <p:nvSpPr>
          <p:cNvPr id="87044" name="Text Box 4"/>
          <p:cNvSpPr txBox="1">
            <a:spLocks noChangeArrowheads="1"/>
          </p:cNvSpPr>
          <p:nvPr/>
        </p:nvSpPr>
        <p:spPr bwMode="auto">
          <a:xfrm>
            <a:off x="4294188" y="395288"/>
            <a:ext cx="23876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79" tIns="48389" rIns="96779" bIns="48389">
            <a:spAutoFit/>
          </a:bodyPr>
          <a:lstStyle>
            <a:lvl1pPr defTabSz="984250" eaLnBrk="0" hangingPunct="0">
              <a:defRPr sz="3600">
                <a:solidFill>
                  <a:schemeClr val="tx1"/>
                </a:solidFill>
                <a:latin typeface="Arial" pitchFamily="34" charset="0"/>
                <a:cs typeface="Arial" pitchFamily="34" charset="0"/>
              </a:defRPr>
            </a:lvl1pPr>
            <a:lvl2pPr marL="742950" indent="-285750" defTabSz="984250" eaLnBrk="0" hangingPunct="0">
              <a:defRPr sz="3600">
                <a:solidFill>
                  <a:schemeClr val="tx1"/>
                </a:solidFill>
                <a:latin typeface="Arial" pitchFamily="34" charset="0"/>
                <a:cs typeface="Arial" pitchFamily="34" charset="0"/>
              </a:defRPr>
            </a:lvl2pPr>
            <a:lvl3pPr marL="1143000" indent="-228600" defTabSz="984250" eaLnBrk="0" hangingPunct="0">
              <a:defRPr sz="3600">
                <a:solidFill>
                  <a:schemeClr val="tx1"/>
                </a:solidFill>
                <a:latin typeface="Arial" pitchFamily="34" charset="0"/>
                <a:cs typeface="Arial" pitchFamily="34" charset="0"/>
              </a:defRPr>
            </a:lvl3pPr>
            <a:lvl4pPr marL="1600200" indent="-228600" defTabSz="984250" eaLnBrk="0" hangingPunct="0">
              <a:defRPr sz="3600">
                <a:solidFill>
                  <a:schemeClr val="tx1"/>
                </a:solidFill>
                <a:latin typeface="Arial" pitchFamily="34" charset="0"/>
                <a:cs typeface="Arial" pitchFamily="34" charset="0"/>
              </a:defRPr>
            </a:lvl4pPr>
            <a:lvl5pPr marL="2057400" indent="-228600" defTabSz="984250" eaLnBrk="0" hangingPunct="0">
              <a:defRPr sz="3600">
                <a:solidFill>
                  <a:schemeClr val="tx1"/>
                </a:solidFill>
                <a:latin typeface="Arial" pitchFamily="34" charset="0"/>
                <a:cs typeface="Arial" pitchFamily="34" charset="0"/>
              </a:defRPr>
            </a:lvl5pPr>
            <a:lvl6pPr marL="2514600" indent="-228600" algn="ctr" defTabSz="984250" eaLnBrk="0" fontAlgn="base" hangingPunct="0">
              <a:spcBef>
                <a:spcPct val="0"/>
              </a:spcBef>
              <a:spcAft>
                <a:spcPct val="0"/>
              </a:spcAft>
              <a:defRPr sz="3600">
                <a:solidFill>
                  <a:schemeClr val="tx1"/>
                </a:solidFill>
                <a:latin typeface="Arial" pitchFamily="34" charset="0"/>
                <a:cs typeface="Arial" pitchFamily="34" charset="0"/>
              </a:defRPr>
            </a:lvl6pPr>
            <a:lvl7pPr marL="2971800" indent="-228600" algn="ctr" defTabSz="984250" eaLnBrk="0" fontAlgn="base" hangingPunct="0">
              <a:spcBef>
                <a:spcPct val="0"/>
              </a:spcBef>
              <a:spcAft>
                <a:spcPct val="0"/>
              </a:spcAft>
              <a:defRPr sz="3600">
                <a:solidFill>
                  <a:schemeClr val="tx1"/>
                </a:solidFill>
                <a:latin typeface="Arial" pitchFamily="34" charset="0"/>
                <a:cs typeface="Arial" pitchFamily="34" charset="0"/>
              </a:defRPr>
            </a:lvl7pPr>
            <a:lvl8pPr marL="3429000" indent="-228600" algn="ctr" defTabSz="984250" eaLnBrk="0" fontAlgn="base" hangingPunct="0">
              <a:spcBef>
                <a:spcPct val="0"/>
              </a:spcBef>
              <a:spcAft>
                <a:spcPct val="0"/>
              </a:spcAft>
              <a:defRPr sz="3600">
                <a:solidFill>
                  <a:schemeClr val="tx1"/>
                </a:solidFill>
                <a:latin typeface="Arial" pitchFamily="34" charset="0"/>
                <a:cs typeface="Arial" pitchFamily="34" charset="0"/>
              </a:defRPr>
            </a:lvl8pPr>
            <a:lvl9pPr marL="3886200" indent="-228600" algn="ctr" defTabSz="984250" eaLnBrk="0" fontAlgn="base" hangingPunct="0">
              <a:spcBef>
                <a:spcPct val="0"/>
              </a:spcBef>
              <a:spcAft>
                <a:spcPct val="0"/>
              </a:spcAft>
              <a:defRPr sz="3600">
                <a:solidFill>
                  <a:schemeClr val="tx1"/>
                </a:solidFill>
                <a:latin typeface="Arial" pitchFamily="34" charset="0"/>
                <a:cs typeface="Arial" pitchFamily="34" charset="0"/>
              </a:defRPr>
            </a:lvl9pPr>
          </a:lstStyle>
          <a:p>
            <a:pPr algn="l" eaLnBrk="1" hangingPunct="1">
              <a:spcBef>
                <a:spcPct val="50000"/>
              </a:spcBef>
            </a:pPr>
            <a:r>
              <a:rPr lang="en-US" sz="1500" b="1" dirty="0">
                <a:solidFill>
                  <a:srgbClr val="000000"/>
                </a:solidFill>
              </a:rPr>
              <a:t>This slide refers to material on pp. </a:t>
            </a:r>
            <a:r>
              <a:rPr lang="en-US" sz="1500" b="1" dirty="0" smtClean="0">
                <a:solidFill>
                  <a:srgbClr val="000000"/>
                </a:solidFill>
              </a:rPr>
              <a:t>296-297.</a:t>
            </a:r>
            <a:endParaRPr lang="en-US" sz="1500" b="1" dirty="0">
              <a:solidFill>
                <a:srgbClr val="000000"/>
              </a:solidFill>
            </a:endParaRPr>
          </a:p>
        </p:txBody>
      </p:sp>
      <p:sp>
        <p:nvSpPr>
          <p:cNvPr id="87045" name="TextBox 4"/>
          <p:cNvSpPr txBox="1">
            <a:spLocks noChangeArrowheads="1"/>
          </p:cNvSpPr>
          <p:nvPr/>
        </p:nvSpPr>
        <p:spPr bwMode="auto">
          <a:xfrm>
            <a:off x="6500813" y="8853488"/>
            <a:ext cx="357187"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91" tIns="43246" rIns="86491" bIns="43246">
            <a:spAutoFit/>
          </a:bodyPr>
          <a:lstStyle>
            <a:lvl1pPr eaLnBrk="0" hangingPunct="0">
              <a:defRPr sz="3600">
                <a:solidFill>
                  <a:schemeClr val="tx1"/>
                </a:solidFill>
                <a:latin typeface="Arial" pitchFamily="34" charset="0"/>
                <a:cs typeface="Arial" pitchFamily="34" charset="0"/>
              </a:defRPr>
            </a:lvl1pPr>
            <a:lvl2pPr marL="742950" indent="-285750" eaLnBrk="0" hangingPunct="0">
              <a:defRPr sz="3600">
                <a:solidFill>
                  <a:schemeClr val="tx1"/>
                </a:solidFill>
                <a:latin typeface="Arial" pitchFamily="34" charset="0"/>
                <a:cs typeface="Arial" pitchFamily="34" charset="0"/>
              </a:defRPr>
            </a:lvl2pPr>
            <a:lvl3pPr marL="1143000" indent="-228600" eaLnBrk="0" hangingPunct="0">
              <a:defRPr sz="3600">
                <a:solidFill>
                  <a:schemeClr val="tx1"/>
                </a:solidFill>
                <a:latin typeface="Arial" pitchFamily="34" charset="0"/>
                <a:cs typeface="Arial" pitchFamily="34" charset="0"/>
              </a:defRPr>
            </a:lvl3pPr>
            <a:lvl4pPr marL="1600200" indent="-228600" eaLnBrk="0" hangingPunct="0">
              <a:defRPr sz="3600">
                <a:solidFill>
                  <a:schemeClr val="tx1"/>
                </a:solidFill>
                <a:latin typeface="Arial" pitchFamily="34" charset="0"/>
                <a:cs typeface="Arial" pitchFamily="34" charset="0"/>
              </a:defRPr>
            </a:lvl4pPr>
            <a:lvl5pPr marL="2057400" indent="-228600" eaLnBrk="0" hangingPunct="0">
              <a:defRPr sz="36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36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36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36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3600">
                <a:solidFill>
                  <a:schemeClr val="tx1"/>
                </a:solidFill>
                <a:latin typeface="Arial" pitchFamily="34" charset="0"/>
                <a:cs typeface="Arial" pitchFamily="34" charset="0"/>
              </a:defRPr>
            </a:lvl9pPr>
          </a:lstStyle>
          <a:p>
            <a:pPr eaLnBrk="1" hangingPunct="1"/>
            <a:r>
              <a:rPr lang="en-US" sz="1200">
                <a:solidFill>
                  <a:srgbClr val="000000"/>
                </a:solidFill>
              </a:rPr>
              <a:t>26</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Arial" pitchFamily="34" charset="0"/>
                <a:cs typeface="Arial" pitchFamily="34" charset="0"/>
              </a:defRPr>
            </a:lvl1pPr>
            <a:lvl2pPr marL="742950" indent="-285750" eaLnBrk="0" hangingPunct="0">
              <a:defRPr sz="3600">
                <a:solidFill>
                  <a:schemeClr val="tx1"/>
                </a:solidFill>
                <a:latin typeface="Arial" pitchFamily="34" charset="0"/>
                <a:cs typeface="Arial" pitchFamily="34" charset="0"/>
              </a:defRPr>
            </a:lvl2pPr>
            <a:lvl3pPr marL="1143000" indent="-228600" eaLnBrk="0" hangingPunct="0">
              <a:defRPr sz="3600">
                <a:solidFill>
                  <a:schemeClr val="tx1"/>
                </a:solidFill>
                <a:latin typeface="Arial" pitchFamily="34" charset="0"/>
                <a:cs typeface="Arial" pitchFamily="34" charset="0"/>
              </a:defRPr>
            </a:lvl3pPr>
            <a:lvl4pPr marL="1600200" indent="-228600" eaLnBrk="0" hangingPunct="0">
              <a:defRPr sz="3600">
                <a:solidFill>
                  <a:schemeClr val="tx1"/>
                </a:solidFill>
                <a:latin typeface="Arial" pitchFamily="34" charset="0"/>
                <a:cs typeface="Arial" pitchFamily="34" charset="0"/>
              </a:defRPr>
            </a:lvl4pPr>
            <a:lvl5pPr marL="2057400" indent="-228600" eaLnBrk="0" hangingPunct="0">
              <a:defRPr sz="36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36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36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36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3600">
                <a:solidFill>
                  <a:schemeClr val="tx1"/>
                </a:solidFill>
                <a:latin typeface="Arial" pitchFamily="34" charset="0"/>
                <a:cs typeface="Arial" pitchFamily="34" charset="0"/>
              </a:defRPr>
            </a:lvl9pPr>
          </a:lstStyle>
          <a:p>
            <a:pPr eaLnBrk="1" hangingPunct="1"/>
            <a:fld id="{CF7F4C8E-2E8F-4718-A2B1-23C893E5B575}" type="slidenum">
              <a:rPr lang="en-US" sz="1200" smtClean="0"/>
              <a:pPr eaLnBrk="1" hangingPunct="1"/>
              <a:t>27</a:t>
            </a:fld>
            <a:endParaRPr lang="en-US" sz="1200" smtClean="0"/>
          </a:p>
        </p:txBody>
      </p:sp>
      <p:sp>
        <p:nvSpPr>
          <p:cNvPr id="62467" name="Rectangle 2"/>
          <p:cNvSpPr>
            <a:spLocks noGrp="1" noRot="1" noChangeAspect="1" noChangeArrowheads="1" noTextEdit="1"/>
          </p:cNvSpPr>
          <p:nvPr>
            <p:ph type="sldImg"/>
          </p:nvPr>
        </p:nvSpPr>
        <p:spPr>
          <a:xfrm>
            <a:off x="522288" y="549275"/>
            <a:ext cx="3216275" cy="2413000"/>
          </a:xfrm>
          <a:ln/>
        </p:spPr>
      </p:sp>
      <p:sp>
        <p:nvSpPr>
          <p:cNvPr id="21508" name="Rectangle 3"/>
          <p:cNvSpPr>
            <a:spLocks noGrp="1" noChangeArrowheads="1"/>
          </p:cNvSpPr>
          <p:nvPr>
            <p:ph type="body" idx="1"/>
          </p:nvPr>
        </p:nvSpPr>
        <p:spPr>
          <a:xfrm>
            <a:off x="195263" y="3124200"/>
            <a:ext cx="6510337" cy="5562600"/>
          </a:xfrm>
        </p:spPr>
        <p:txBody>
          <a:bodyPr/>
          <a:lstStyle/>
          <a:p>
            <a:pPr marL="266700" indent="-266700">
              <a:buClr>
                <a:srgbClr val="000000"/>
              </a:buClr>
              <a:defRPr/>
            </a:pPr>
            <a:r>
              <a:rPr lang="en-US" b="1" dirty="0" smtClean="0">
                <a:solidFill>
                  <a:srgbClr val="000000"/>
                </a:solidFill>
                <a:sym typeface="Wingdings" pitchFamily="2" charset="2"/>
              </a:rPr>
              <a:t>At the end of this presentation, you should be able to:</a:t>
            </a:r>
          </a:p>
          <a:p>
            <a:pPr marL="266700" indent="-266700">
              <a:buClr>
                <a:srgbClr val="000000"/>
              </a:buClr>
              <a:defRPr/>
            </a:pPr>
            <a:endParaRPr lang="en-US" b="1" dirty="0" smtClean="0">
              <a:solidFill>
                <a:srgbClr val="000000"/>
              </a:solidFill>
              <a:sym typeface="Wingdings" pitchFamily="2" charset="2"/>
            </a:endParaRPr>
          </a:p>
          <a:p>
            <a:pPr marL="266700" indent="-266700">
              <a:buClr>
                <a:srgbClr val="000000"/>
              </a:buClr>
              <a:defRPr/>
            </a:pPr>
            <a:r>
              <a:rPr lang="en-US" dirty="0" smtClean="0">
                <a:solidFill>
                  <a:srgbClr val="000000"/>
                </a:solidFill>
                <a:sym typeface="Wingdings" pitchFamily="2" charset="2"/>
              </a:rPr>
              <a:t>1.</a:t>
            </a:r>
            <a:r>
              <a:rPr lang="en-US" b="1" dirty="0" smtClean="0">
                <a:solidFill>
                  <a:srgbClr val="000000"/>
                </a:solidFill>
                <a:sym typeface="Wingdings" pitchFamily="2" charset="2"/>
              </a:rPr>
              <a:t>   </a:t>
            </a:r>
            <a:r>
              <a:rPr lang="en-US" dirty="0" smtClean="0">
                <a:solidFill>
                  <a:srgbClr val="000000"/>
                </a:solidFill>
                <a:sym typeface="Wingdings" pitchFamily="2" charset="2"/>
              </a:rPr>
              <a:t>Understand why logistics (physical distribution) is such an important part of Place and marketing strategy planning.</a:t>
            </a:r>
          </a:p>
          <a:p>
            <a:pPr marL="266700" indent="-266700">
              <a:buClr>
                <a:srgbClr val="000000"/>
              </a:buClr>
              <a:buFont typeface="Wingdings" pitchFamily="2" charset="2"/>
              <a:buAutoNum type="arabicPeriod" startAt="2"/>
              <a:defRPr/>
            </a:pPr>
            <a:r>
              <a:rPr lang="en-US" dirty="0" smtClean="0">
                <a:solidFill>
                  <a:srgbClr val="000000"/>
                </a:solidFill>
                <a:sym typeface="Wingdings" pitchFamily="2" charset="2"/>
              </a:rPr>
              <a:t>Understand why the physical distribution customer service level is a key marketing strategy variable.</a:t>
            </a:r>
          </a:p>
          <a:p>
            <a:pPr marL="266700" indent="-266700">
              <a:buClr>
                <a:srgbClr val="000000"/>
              </a:buClr>
              <a:buFont typeface="Wingdings" pitchFamily="2" charset="2"/>
              <a:buAutoNum type="arabicPeriod" startAt="2"/>
              <a:defRPr/>
            </a:pPr>
            <a:r>
              <a:rPr lang="en-US" dirty="0" smtClean="0">
                <a:solidFill>
                  <a:srgbClr val="000000"/>
                </a:solidFill>
                <a:sym typeface="Wingdings" pitchFamily="2" charset="2"/>
              </a:rPr>
              <a:t>Understand the physical distribution concept and why the coordination of storing, transporting, and related activities is so important. </a:t>
            </a:r>
          </a:p>
          <a:p>
            <a:pPr marL="266700" indent="-266700">
              <a:spcBef>
                <a:spcPct val="50000"/>
              </a:spcBef>
              <a:buClr>
                <a:srgbClr val="000000"/>
              </a:buClr>
              <a:defRPr/>
            </a:pPr>
            <a:r>
              <a:rPr lang="en-US" dirty="0" smtClean="0">
                <a:solidFill>
                  <a:srgbClr val="000000"/>
                </a:solidFill>
                <a:sym typeface="Wingdings" pitchFamily="2" charset="2"/>
              </a:rPr>
              <a:t>4. 	See how firms can cooperate and share logistics activities that will provide added value to their customers.</a:t>
            </a:r>
          </a:p>
          <a:p>
            <a:pPr marL="266700" indent="-266700">
              <a:defRPr/>
            </a:pPr>
            <a:endParaRPr lang="en-US" b="1" dirty="0" smtClean="0">
              <a:solidFill>
                <a:srgbClr val="000000"/>
              </a:solidFill>
              <a:sym typeface="Wingdings" pitchFamily="2" charset="2"/>
            </a:endParaRPr>
          </a:p>
          <a:p>
            <a:pPr marL="271751" indent="-271751">
              <a:defRPr/>
            </a:pPr>
            <a:endParaRPr lang="en-US" b="1" dirty="0" smtClean="0">
              <a:solidFill>
                <a:srgbClr val="000000"/>
              </a:solidFill>
              <a:sym typeface="Wingdings" pitchFamily="2" charset="2"/>
            </a:endParaRPr>
          </a:p>
        </p:txBody>
      </p:sp>
      <p:sp>
        <p:nvSpPr>
          <p:cNvPr id="62469" name="Text Box 4"/>
          <p:cNvSpPr txBox="1">
            <a:spLocks noChangeArrowheads="1"/>
          </p:cNvSpPr>
          <p:nvPr/>
        </p:nvSpPr>
        <p:spPr bwMode="auto">
          <a:xfrm>
            <a:off x="4389438" y="401638"/>
            <a:ext cx="2441575"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90" tIns="48395" rIns="96790" bIns="48395">
            <a:spAutoFit/>
          </a:bodyPr>
          <a:lstStyle>
            <a:lvl1pPr defTabSz="984250" eaLnBrk="0" hangingPunct="0">
              <a:defRPr sz="3600">
                <a:solidFill>
                  <a:schemeClr val="tx1"/>
                </a:solidFill>
                <a:latin typeface="Arial" pitchFamily="34" charset="0"/>
                <a:cs typeface="Arial" pitchFamily="34" charset="0"/>
              </a:defRPr>
            </a:lvl1pPr>
            <a:lvl2pPr marL="742950" indent="-285750" defTabSz="984250" eaLnBrk="0" hangingPunct="0">
              <a:defRPr sz="3600">
                <a:solidFill>
                  <a:schemeClr val="tx1"/>
                </a:solidFill>
                <a:latin typeface="Arial" pitchFamily="34" charset="0"/>
                <a:cs typeface="Arial" pitchFamily="34" charset="0"/>
              </a:defRPr>
            </a:lvl2pPr>
            <a:lvl3pPr marL="1143000" indent="-228600" defTabSz="984250" eaLnBrk="0" hangingPunct="0">
              <a:defRPr sz="3600">
                <a:solidFill>
                  <a:schemeClr val="tx1"/>
                </a:solidFill>
                <a:latin typeface="Arial" pitchFamily="34" charset="0"/>
                <a:cs typeface="Arial" pitchFamily="34" charset="0"/>
              </a:defRPr>
            </a:lvl3pPr>
            <a:lvl4pPr marL="1600200" indent="-228600" defTabSz="984250" eaLnBrk="0" hangingPunct="0">
              <a:defRPr sz="3600">
                <a:solidFill>
                  <a:schemeClr val="tx1"/>
                </a:solidFill>
                <a:latin typeface="Arial" pitchFamily="34" charset="0"/>
                <a:cs typeface="Arial" pitchFamily="34" charset="0"/>
              </a:defRPr>
            </a:lvl4pPr>
            <a:lvl5pPr marL="2057400" indent="-228600" defTabSz="984250" eaLnBrk="0" hangingPunct="0">
              <a:defRPr sz="3600">
                <a:solidFill>
                  <a:schemeClr val="tx1"/>
                </a:solidFill>
                <a:latin typeface="Arial" pitchFamily="34" charset="0"/>
                <a:cs typeface="Arial" pitchFamily="34" charset="0"/>
              </a:defRPr>
            </a:lvl5pPr>
            <a:lvl6pPr marL="2514600" indent="-228600" algn="ctr" defTabSz="984250" eaLnBrk="0" fontAlgn="base" hangingPunct="0">
              <a:spcBef>
                <a:spcPct val="0"/>
              </a:spcBef>
              <a:spcAft>
                <a:spcPct val="0"/>
              </a:spcAft>
              <a:defRPr sz="3600">
                <a:solidFill>
                  <a:schemeClr val="tx1"/>
                </a:solidFill>
                <a:latin typeface="Arial" pitchFamily="34" charset="0"/>
                <a:cs typeface="Arial" pitchFamily="34" charset="0"/>
              </a:defRPr>
            </a:lvl6pPr>
            <a:lvl7pPr marL="2971800" indent="-228600" algn="ctr" defTabSz="984250" eaLnBrk="0" fontAlgn="base" hangingPunct="0">
              <a:spcBef>
                <a:spcPct val="0"/>
              </a:spcBef>
              <a:spcAft>
                <a:spcPct val="0"/>
              </a:spcAft>
              <a:defRPr sz="3600">
                <a:solidFill>
                  <a:schemeClr val="tx1"/>
                </a:solidFill>
                <a:latin typeface="Arial" pitchFamily="34" charset="0"/>
                <a:cs typeface="Arial" pitchFamily="34" charset="0"/>
              </a:defRPr>
            </a:lvl7pPr>
            <a:lvl8pPr marL="3429000" indent="-228600" algn="ctr" defTabSz="984250" eaLnBrk="0" fontAlgn="base" hangingPunct="0">
              <a:spcBef>
                <a:spcPct val="0"/>
              </a:spcBef>
              <a:spcAft>
                <a:spcPct val="0"/>
              </a:spcAft>
              <a:defRPr sz="3600">
                <a:solidFill>
                  <a:schemeClr val="tx1"/>
                </a:solidFill>
                <a:latin typeface="Arial" pitchFamily="34" charset="0"/>
                <a:cs typeface="Arial" pitchFamily="34" charset="0"/>
              </a:defRPr>
            </a:lvl8pPr>
            <a:lvl9pPr marL="3886200" indent="-228600" algn="ctr" defTabSz="984250" eaLnBrk="0" fontAlgn="base" hangingPunct="0">
              <a:spcBef>
                <a:spcPct val="0"/>
              </a:spcBef>
              <a:spcAft>
                <a:spcPct val="0"/>
              </a:spcAft>
              <a:defRPr sz="3600">
                <a:solidFill>
                  <a:schemeClr val="tx1"/>
                </a:solidFill>
                <a:latin typeface="Arial" pitchFamily="34" charset="0"/>
                <a:cs typeface="Arial" pitchFamily="34" charset="0"/>
              </a:defRPr>
            </a:lvl9pPr>
          </a:lstStyle>
          <a:p>
            <a:pPr algn="l" eaLnBrk="1" hangingPunct="1">
              <a:spcBef>
                <a:spcPct val="50000"/>
              </a:spcBef>
            </a:pPr>
            <a:r>
              <a:rPr lang="en-US" sz="1500" b="1" dirty="0">
                <a:solidFill>
                  <a:srgbClr val="000000"/>
                </a:solidFill>
              </a:rPr>
              <a:t>This slide refers to material on pp. </a:t>
            </a:r>
            <a:r>
              <a:rPr lang="en-US" sz="1500" b="1" dirty="0" smtClean="0">
                <a:solidFill>
                  <a:srgbClr val="000000"/>
                </a:solidFill>
              </a:rPr>
              <a:t>280.</a:t>
            </a:r>
            <a:endParaRPr lang="en-US" sz="1500" b="1" dirty="0">
              <a:solidFill>
                <a:srgbClr val="000000"/>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Arial" pitchFamily="34" charset="0"/>
                <a:cs typeface="Arial" pitchFamily="34" charset="0"/>
              </a:defRPr>
            </a:lvl1pPr>
            <a:lvl2pPr marL="742950" indent="-285750" eaLnBrk="0" hangingPunct="0">
              <a:defRPr sz="3600">
                <a:solidFill>
                  <a:schemeClr val="tx1"/>
                </a:solidFill>
                <a:latin typeface="Arial" pitchFamily="34" charset="0"/>
                <a:cs typeface="Arial" pitchFamily="34" charset="0"/>
              </a:defRPr>
            </a:lvl2pPr>
            <a:lvl3pPr marL="1143000" indent="-228600" eaLnBrk="0" hangingPunct="0">
              <a:defRPr sz="3600">
                <a:solidFill>
                  <a:schemeClr val="tx1"/>
                </a:solidFill>
                <a:latin typeface="Arial" pitchFamily="34" charset="0"/>
                <a:cs typeface="Arial" pitchFamily="34" charset="0"/>
              </a:defRPr>
            </a:lvl3pPr>
            <a:lvl4pPr marL="1600200" indent="-228600" eaLnBrk="0" hangingPunct="0">
              <a:defRPr sz="3600">
                <a:solidFill>
                  <a:schemeClr val="tx1"/>
                </a:solidFill>
                <a:latin typeface="Arial" pitchFamily="34" charset="0"/>
                <a:cs typeface="Arial" pitchFamily="34" charset="0"/>
              </a:defRPr>
            </a:lvl4pPr>
            <a:lvl5pPr marL="2057400" indent="-228600" eaLnBrk="0" hangingPunct="0">
              <a:defRPr sz="36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36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36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36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3600">
                <a:solidFill>
                  <a:schemeClr val="tx1"/>
                </a:solidFill>
                <a:latin typeface="Arial" pitchFamily="34" charset="0"/>
                <a:cs typeface="Arial" pitchFamily="34" charset="0"/>
              </a:defRPr>
            </a:lvl9pPr>
          </a:lstStyle>
          <a:p>
            <a:pPr eaLnBrk="1" hangingPunct="1"/>
            <a:fld id="{C849AA07-1037-4F94-AD52-92B3CA958CE1}" type="slidenum">
              <a:rPr lang="en-US" sz="1200" smtClean="0"/>
              <a:pPr eaLnBrk="1" hangingPunct="1"/>
              <a:t>28</a:t>
            </a:fld>
            <a:endParaRPr lang="en-US" sz="1200" smtClean="0"/>
          </a:p>
        </p:txBody>
      </p:sp>
      <p:sp>
        <p:nvSpPr>
          <p:cNvPr id="63491" name="Rectangle 2"/>
          <p:cNvSpPr>
            <a:spLocks noGrp="1" noRot="1" noChangeAspect="1" noChangeArrowheads="1" noTextEdit="1"/>
          </p:cNvSpPr>
          <p:nvPr>
            <p:ph type="sldImg"/>
          </p:nvPr>
        </p:nvSpPr>
        <p:spPr>
          <a:xfrm>
            <a:off x="522288" y="549275"/>
            <a:ext cx="3216275" cy="2413000"/>
          </a:xfrm>
          <a:ln/>
        </p:spPr>
      </p:sp>
      <p:sp>
        <p:nvSpPr>
          <p:cNvPr id="22532" name="Rectangle 3"/>
          <p:cNvSpPr>
            <a:spLocks noGrp="1" noChangeArrowheads="1"/>
          </p:cNvSpPr>
          <p:nvPr>
            <p:ph type="body" idx="1"/>
          </p:nvPr>
        </p:nvSpPr>
        <p:spPr>
          <a:xfrm>
            <a:off x="192088" y="3127375"/>
            <a:ext cx="6510337" cy="5559425"/>
          </a:xfrm>
        </p:spPr>
        <p:txBody>
          <a:bodyPr/>
          <a:lstStyle/>
          <a:p>
            <a:pPr marL="266700" indent="-266700">
              <a:buClr>
                <a:srgbClr val="000000"/>
              </a:buClr>
              <a:defRPr/>
            </a:pPr>
            <a:r>
              <a:rPr lang="en-US" b="1" dirty="0" smtClean="0">
                <a:solidFill>
                  <a:srgbClr val="000000"/>
                </a:solidFill>
                <a:sym typeface="Wingdings" pitchFamily="2" charset="2"/>
              </a:rPr>
              <a:t>At the end of this presentation, you should be able to:</a:t>
            </a:r>
          </a:p>
          <a:p>
            <a:pPr marL="266700" indent="-266700">
              <a:buClr>
                <a:srgbClr val="000000"/>
              </a:buClr>
              <a:defRPr/>
            </a:pPr>
            <a:endParaRPr lang="en-US" b="1" dirty="0" smtClean="0">
              <a:solidFill>
                <a:srgbClr val="000000"/>
              </a:solidFill>
              <a:sym typeface="Wingdings" pitchFamily="2" charset="2"/>
            </a:endParaRPr>
          </a:p>
          <a:p>
            <a:pPr marL="266700" indent="-266700">
              <a:buClr>
                <a:srgbClr val="000000"/>
              </a:buClr>
              <a:buFontTx/>
              <a:buAutoNum type="arabicPeriod" startAt="5"/>
              <a:defRPr/>
            </a:pPr>
            <a:r>
              <a:rPr lang="en-US" dirty="0" smtClean="0">
                <a:solidFill>
                  <a:srgbClr val="000000"/>
                </a:solidFill>
                <a:sym typeface="Wingdings" pitchFamily="2" charset="2"/>
              </a:rPr>
              <a:t>Know about the advantages and disadvantages of various transportation methods. </a:t>
            </a:r>
          </a:p>
          <a:p>
            <a:pPr marL="266700" indent="-266700">
              <a:buClr>
                <a:srgbClr val="000000"/>
              </a:buClr>
              <a:buFontTx/>
              <a:buAutoNum type="arabicPeriod" startAt="5"/>
              <a:defRPr/>
            </a:pPr>
            <a:r>
              <a:rPr lang="en-US" dirty="0" smtClean="0">
                <a:solidFill>
                  <a:srgbClr val="000000"/>
                </a:solidFill>
                <a:sym typeface="Wingdings" pitchFamily="2" charset="2"/>
              </a:rPr>
              <a:t>Know how inventory and storage decisions affect marketing strategy.</a:t>
            </a:r>
          </a:p>
          <a:p>
            <a:pPr marL="266700" indent="-266700">
              <a:buClr>
                <a:srgbClr val="000000"/>
              </a:buClr>
              <a:buFontTx/>
              <a:buAutoNum type="arabicPeriod" startAt="5"/>
              <a:defRPr/>
            </a:pPr>
            <a:r>
              <a:rPr lang="en-US" dirty="0" smtClean="0">
                <a:solidFill>
                  <a:srgbClr val="000000"/>
                </a:solidFill>
                <a:sym typeface="Wingdings" pitchFamily="2" charset="2"/>
              </a:rPr>
              <a:t>Understand the distribution center concept.</a:t>
            </a:r>
          </a:p>
          <a:p>
            <a:pPr marL="266700" indent="-266700">
              <a:buClr>
                <a:srgbClr val="000000"/>
              </a:buClr>
              <a:buFontTx/>
              <a:buAutoNum type="arabicPeriod" startAt="5"/>
              <a:defRPr/>
            </a:pPr>
            <a:r>
              <a:rPr lang="en-US" dirty="0" smtClean="0">
                <a:solidFill>
                  <a:srgbClr val="000000"/>
                </a:solidFill>
                <a:sym typeface="Wingdings" pitchFamily="2" charset="2"/>
              </a:rPr>
              <a:t>Understand important new terms.</a:t>
            </a:r>
          </a:p>
          <a:p>
            <a:pPr marL="266700" indent="-266700">
              <a:buClr>
                <a:srgbClr val="000000"/>
              </a:buClr>
              <a:defRPr/>
            </a:pPr>
            <a:endParaRPr lang="en-US" dirty="0" smtClean="0">
              <a:solidFill>
                <a:srgbClr val="000000"/>
              </a:solidFill>
              <a:sym typeface="Wingdings" pitchFamily="2" charset="2"/>
            </a:endParaRPr>
          </a:p>
          <a:p>
            <a:pPr marL="266700" indent="-266700">
              <a:buClr>
                <a:srgbClr val="000000"/>
              </a:buClr>
              <a:defRPr/>
            </a:pPr>
            <a:endParaRPr lang="en-US" dirty="0" smtClean="0">
              <a:solidFill>
                <a:srgbClr val="000000"/>
              </a:solidFill>
              <a:sym typeface="Wingdings" pitchFamily="2" charset="2"/>
            </a:endParaRPr>
          </a:p>
          <a:p>
            <a:pPr marL="266700" indent="-266700">
              <a:defRPr/>
            </a:pPr>
            <a:endParaRPr lang="en-US" b="1" dirty="0" smtClean="0">
              <a:solidFill>
                <a:srgbClr val="000000"/>
              </a:solidFill>
              <a:sym typeface="Wingdings" pitchFamily="2" charset="2"/>
            </a:endParaRPr>
          </a:p>
          <a:p>
            <a:pPr marL="271751" indent="-271751">
              <a:defRPr/>
            </a:pPr>
            <a:endParaRPr lang="en-US" b="1" dirty="0" smtClean="0">
              <a:solidFill>
                <a:srgbClr val="000000"/>
              </a:solidFill>
              <a:sym typeface="Wingdings" pitchFamily="2" charset="2"/>
            </a:endParaRPr>
          </a:p>
        </p:txBody>
      </p:sp>
      <p:sp>
        <p:nvSpPr>
          <p:cNvPr id="63493" name="Text Box 4"/>
          <p:cNvSpPr txBox="1">
            <a:spLocks noChangeArrowheads="1"/>
          </p:cNvSpPr>
          <p:nvPr/>
        </p:nvSpPr>
        <p:spPr bwMode="auto">
          <a:xfrm>
            <a:off x="4389438" y="401638"/>
            <a:ext cx="2441575"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90" tIns="48395" rIns="96790" bIns="48395">
            <a:spAutoFit/>
          </a:bodyPr>
          <a:lstStyle>
            <a:lvl1pPr defTabSz="984250" eaLnBrk="0" hangingPunct="0">
              <a:defRPr sz="3600">
                <a:solidFill>
                  <a:schemeClr val="tx1"/>
                </a:solidFill>
                <a:latin typeface="Arial" pitchFamily="34" charset="0"/>
                <a:cs typeface="Arial" pitchFamily="34" charset="0"/>
              </a:defRPr>
            </a:lvl1pPr>
            <a:lvl2pPr marL="742950" indent="-285750" defTabSz="984250" eaLnBrk="0" hangingPunct="0">
              <a:defRPr sz="3600">
                <a:solidFill>
                  <a:schemeClr val="tx1"/>
                </a:solidFill>
                <a:latin typeface="Arial" pitchFamily="34" charset="0"/>
                <a:cs typeface="Arial" pitchFamily="34" charset="0"/>
              </a:defRPr>
            </a:lvl2pPr>
            <a:lvl3pPr marL="1143000" indent="-228600" defTabSz="984250" eaLnBrk="0" hangingPunct="0">
              <a:defRPr sz="3600">
                <a:solidFill>
                  <a:schemeClr val="tx1"/>
                </a:solidFill>
                <a:latin typeface="Arial" pitchFamily="34" charset="0"/>
                <a:cs typeface="Arial" pitchFamily="34" charset="0"/>
              </a:defRPr>
            </a:lvl3pPr>
            <a:lvl4pPr marL="1600200" indent="-228600" defTabSz="984250" eaLnBrk="0" hangingPunct="0">
              <a:defRPr sz="3600">
                <a:solidFill>
                  <a:schemeClr val="tx1"/>
                </a:solidFill>
                <a:latin typeface="Arial" pitchFamily="34" charset="0"/>
                <a:cs typeface="Arial" pitchFamily="34" charset="0"/>
              </a:defRPr>
            </a:lvl4pPr>
            <a:lvl5pPr marL="2057400" indent="-228600" defTabSz="984250" eaLnBrk="0" hangingPunct="0">
              <a:defRPr sz="3600">
                <a:solidFill>
                  <a:schemeClr val="tx1"/>
                </a:solidFill>
                <a:latin typeface="Arial" pitchFamily="34" charset="0"/>
                <a:cs typeface="Arial" pitchFamily="34" charset="0"/>
              </a:defRPr>
            </a:lvl5pPr>
            <a:lvl6pPr marL="2514600" indent="-228600" algn="ctr" defTabSz="984250" eaLnBrk="0" fontAlgn="base" hangingPunct="0">
              <a:spcBef>
                <a:spcPct val="0"/>
              </a:spcBef>
              <a:spcAft>
                <a:spcPct val="0"/>
              </a:spcAft>
              <a:defRPr sz="3600">
                <a:solidFill>
                  <a:schemeClr val="tx1"/>
                </a:solidFill>
                <a:latin typeface="Arial" pitchFamily="34" charset="0"/>
                <a:cs typeface="Arial" pitchFamily="34" charset="0"/>
              </a:defRPr>
            </a:lvl6pPr>
            <a:lvl7pPr marL="2971800" indent="-228600" algn="ctr" defTabSz="984250" eaLnBrk="0" fontAlgn="base" hangingPunct="0">
              <a:spcBef>
                <a:spcPct val="0"/>
              </a:spcBef>
              <a:spcAft>
                <a:spcPct val="0"/>
              </a:spcAft>
              <a:defRPr sz="3600">
                <a:solidFill>
                  <a:schemeClr val="tx1"/>
                </a:solidFill>
                <a:latin typeface="Arial" pitchFamily="34" charset="0"/>
                <a:cs typeface="Arial" pitchFamily="34" charset="0"/>
              </a:defRPr>
            </a:lvl7pPr>
            <a:lvl8pPr marL="3429000" indent="-228600" algn="ctr" defTabSz="984250" eaLnBrk="0" fontAlgn="base" hangingPunct="0">
              <a:spcBef>
                <a:spcPct val="0"/>
              </a:spcBef>
              <a:spcAft>
                <a:spcPct val="0"/>
              </a:spcAft>
              <a:defRPr sz="3600">
                <a:solidFill>
                  <a:schemeClr val="tx1"/>
                </a:solidFill>
                <a:latin typeface="Arial" pitchFamily="34" charset="0"/>
                <a:cs typeface="Arial" pitchFamily="34" charset="0"/>
              </a:defRPr>
            </a:lvl8pPr>
            <a:lvl9pPr marL="3886200" indent="-228600" algn="ctr" defTabSz="984250" eaLnBrk="0" fontAlgn="base" hangingPunct="0">
              <a:spcBef>
                <a:spcPct val="0"/>
              </a:spcBef>
              <a:spcAft>
                <a:spcPct val="0"/>
              </a:spcAft>
              <a:defRPr sz="3600">
                <a:solidFill>
                  <a:schemeClr val="tx1"/>
                </a:solidFill>
                <a:latin typeface="Arial" pitchFamily="34" charset="0"/>
                <a:cs typeface="Arial" pitchFamily="34" charset="0"/>
              </a:defRPr>
            </a:lvl9pPr>
          </a:lstStyle>
          <a:p>
            <a:pPr algn="l" eaLnBrk="1" hangingPunct="1">
              <a:spcBef>
                <a:spcPct val="50000"/>
              </a:spcBef>
            </a:pPr>
            <a:r>
              <a:rPr lang="en-US" sz="1500" b="1" dirty="0">
                <a:solidFill>
                  <a:srgbClr val="000000"/>
                </a:solidFill>
              </a:rPr>
              <a:t>This slide refers to material on pp. </a:t>
            </a:r>
            <a:r>
              <a:rPr lang="en-US" sz="1500" b="1" dirty="0" smtClean="0">
                <a:solidFill>
                  <a:srgbClr val="000000"/>
                </a:solidFill>
              </a:rPr>
              <a:t>280.</a:t>
            </a:r>
            <a:endParaRPr lang="en-US" sz="1500" b="1" dirty="0">
              <a:solidFill>
                <a:srgbClr val="000000"/>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Arial" pitchFamily="34" charset="0"/>
                <a:cs typeface="Arial" pitchFamily="34" charset="0"/>
              </a:defRPr>
            </a:lvl1pPr>
            <a:lvl2pPr marL="742950" indent="-285750" eaLnBrk="0" hangingPunct="0">
              <a:defRPr sz="3600">
                <a:solidFill>
                  <a:schemeClr val="tx1"/>
                </a:solidFill>
                <a:latin typeface="Arial" pitchFamily="34" charset="0"/>
                <a:cs typeface="Arial" pitchFamily="34" charset="0"/>
              </a:defRPr>
            </a:lvl2pPr>
            <a:lvl3pPr marL="1143000" indent="-228600" eaLnBrk="0" hangingPunct="0">
              <a:defRPr sz="3600">
                <a:solidFill>
                  <a:schemeClr val="tx1"/>
                </a:solidFill>
                <a:latin typeface="Arial" pitchFamily="34" charset="0"/>
                <a:cs typeface="Arial" pitchFamily="34" charset="0"/>
              </a:defRPr>
            </a:lvl3pPr>
            <a:lvl4pPr marL="1600200" indent="-228600" eaLnBrk="0" hangingPunct="0">
              <a:defRPr sz="3600">
                <a:solidFill>
                  <a:schemeClr val="tx1"/>
                </a:solidFill>
                <a:latin typeface="Arial" pitchFamily="34" charset="0"/>
                <a:cs typeface="Arial" pitchFamily="34" charset="0"/>
              </a:defRPr>
            </a:lvl4pPr>
            <a:lvl5pPr marL="2057400" indent="-228600" eaLnBrk="0" hangingPunct="0">
              <a:defRPr sz="36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36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36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36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3600">
                <a:solidFill>
                  <a:schemeClr val="tx1"/>
                </a:solidFill>
                <a:latin typeface="Arial" pitchFamily="34" charset="0"/>
                <a:cs typeface="Arial" pitchFamily="34" charset="0"/>
              </a:defRPr>
            </a:lvl9pPr>
          </a:lstStyle>
          <a:p>
            <a:pPr eaLnBrk="1" hangingPunct="1"/>
            <a:fld id="{3F9370EE-C867-4199-812A-41F27B0785F2}" type="slidenum">
              <a:rPr lang="en-US" sz="1200" smtClean="0">
                <a:solidFill>
                  <a:srgbClr val="000000"/>
                </a:solidFill>
              </a:rPr>
              <a:pPr eaLnBrk="1" hangingPunct="1"/>
              <a:t>29</a:t>
            </a:fld>
            <a:endParaRPr lang="en-US" sz="1200" smtClean="0">
              <a:solidFill>
                <a:srgbClr val="000000"/>
              </a:solidFill>
            </a:endParaRPr>
          </a:p>
        </p:txBody>
      </p:sp>
      <p:sp>
        <p:nvSpPr>
          <p:cNvPr id="91139" name="Rectangle 2"/>
          <p:cNvSpPr>
            <a:spLocks noGrp="1" noRot="1" noChangeAspect="1" noChangeArrowheads="1" noTextEdit="1"/>
          </p:cNvSpPr>
          <p:nvPr>
            <p:ph type="sldImg"/>
          </p:nvPr>
        </p:nvSpPr>
        <p:spPr>
          <a:xfrm>
            <a:off x="522288" y="549275"/>
            <a:ext cx="3216275" cy="2413000"/>
          </a:xfrm>
          <a:ln/>
        </p:spPr>
      </p:sp>
      <p:sp>
        <p:nvSpPr>
          <p:cNvPr id="91140" name="Rectangle 3"/>
          <p:cNvSpPr>
            <a:spLocks noGrp="1" noChangeArrowheads="1"/>
          </p:cNvSpPr>
          <p:nvPr>
            <p:ph type="body" idx="1"/>
          </p:nvPr>
        </p:nvSpPr>
        <p:spPr>
          <a:xfrm>
            <a:off x="192088" y="3127375"/>
            <a:ext cx="6510337" cy="5483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sz="1100" b="1" dirty="0" smtClean="0">
                <a:solidFill>
                  <a:srgbClr val="000000"/>
                </a:solidFill>
                <a:sym typeface="Wingdings" pitchFamily="2" charset="2"/>
              </a:rPr>
              <a:t>Summary Overview</a:t>
            </a:r>
          </a:p>
          <a:p>
            <a:pPr>
              <a:lnSpc>
                <a:spcPct val="90000"/>
              </a:lnSpc>
            </a:pPr>
            <a:r>
              <a:rPr lang="en-US" sz="1100" dirty="0" smtClean="0">
                <a:solidFill>
                  <a:srgbClr val="000000"/>
                </a:solidFill>
                <a:sym typeface="Wingdings" pitchFamily="2" charset="2"/>
              </a:rPr>
              <a:t>These are key terms you should be familiar with based upon the material in this presentation.</a:t>
            </a:r>
          </a:p>
          <a:p>
            <a:pPr>
              <a:lnSpc>
                <a:spcPct val="90000"/>
              </a:lnSpc>
            </a:pPr>
            <a:r>
              <a:rPr lang="en-US" sz="1100" b="1" dirty="0" smtClean="0">
                <a:solidFill>
                  <a:srgbClr val="000000"/>
                </a:solidFill>
                <a:sym typeface="Wingdings" pitchFamily="2" charset="2"/>
              </a:rPr>
              <a:t>Key Issues</a:t>
            </a:r>
            <a:r>
              <a:rPr lang="en-US" sz="1100" b="1" u="sng" dirty="0" smtClean="0">
                <a:solidFill>
                  <a:srgbClr val="000000"/>
                </a:solidFill>
                <a:sym typeface="Wingdings" pitchFamily="2" charset="2"/>
              </a:rPr>
              <a:t> </a:t>
            </a:r>
          </a:p>
          <a:p>
            <a:pPr>
              <a:lnSpc>
                <a:spcPct val="90000"/>
              </a:lnSpc>
            </a:pPr>
            <a:r>
              <a:rPr lang="en-US" sz="1100" u="sng" dirty="0" smtClean="0">
                <a:solidFill>
                  <a:srgbClr val="000000"/>
                </a:solidFill>
                <a:sym typeface="Wingdings" pitchFamily="2" charset="2"/>
              </a:rPr>
              <a:t>Logistics</a:t>
            </a:r>
            <a:r>
              <a:rPr lang="en-US" sz="1100" dirty="0" smtClean="0">
                <a:solidFill>
                  <a:srgbClr val="000000"/>
                </a:solidFill>
                <a:sym typeface="Wingdings" pitchFamily="2" charset="2"/>
              </a:rPr>
              <a:t>: the transporting, storing, and handling of goods in ways that match target customers' needs with a firm's marketing mix—both within individual firms and along a channel of distribution (i.e., another name for physical distribution).</a:t>
            </a:r>
          </a:p>
          <a:p>
            <a:pPr>
              <a:lnSpc>
                <a:spcPct val="90000"/>
              </a:lnSpc>
            </a:pPr>
            <a:r>
              <a:rPr lang="en-US" sz="1100" u="sng" dirty="0" smtClean="0">
                <a:solidFill>
                  <a:srgbClr val="000000"/>
                </a:solidFill>
                <a:sym typeface="Wingdings" pitchFamily="2" charset="2"/>
              </a:rPr>
              <a:t>Physical distribution (PD)</a:t>
            </a:r>
            <a:r>
              <a:rPr lang="en-US" sz="1100" dirty="0" smtClean="0">
                <a:solidFill>
                  <a:srgbClr val="000000"/>
                </a:solidFill>
                <a:sym typeface="Wingdings" pitchFamily="2" charset="2"/>
              </a:rPr>
              <a:t>: the transporting, storing, and handling of goods in ways that match target customers' needs with a firm's marketing mix—both within individual firms and along a channel of distribution.</a:t>
            </a:r>
          </a:p>
          <a:p>
            <a:pPr>
              <a:lnSpc>
                <a:spcPct val="90000"/>
              </a:lnSpc>
            </a:pPr>
            <a:r>
              <a:rPr lang="en-US" sz="1100" u="sng" dirty="0" smtClean="0">
                <a:solidFill>
                  <a:srgbClr val="000000"/>
                </a:solidFill>
                <a:sym typeface="Wingdings" pitchFamily="2" charset="2"/>
              </a:rPr>
              <a:t>Customer service level</a:t>
            </a:r>
            <a:r>
              <a:rPr lang="en-US" sz="1100" dirty="0" smtClean="0">
                <a:solidFill>
                  <a:srgbClr val="000000"/>
                </a:solidFill>
                <a:sym typeface="Wingdings" pitchFamily="2" charset="2"/>
              </a:rPr>
              <a:t>: how rapidly and dependably a firm can deliver what customers want.</a:t>
            </a:r>
          </a:p>
          <a:p>
            <a:pPr>
              <a:lnSpc>
                <a:spcPct val="90000"/>
              </a:lnSpc>
            </a:pPr>
            <a:r>
              <a:rPr lang="en-US" sz="1100" u="sng" dirty="0" smtClean="0">
                <a:solidFill>
                  <a:srgbClr val="000000"/>
                </a:solidFill>
                <a:sym typeface="Wingdings" pitchFamily="2" charset="2"/>
              </a:rPr>
              <a:t>Physical distribution concept</a:t>
            </a:r>
            <a:r>
              <a:rPr lang="en-US" sz="1100" dirty="0" smtClean="0">
                <a:solidFill>
                  <a:srgbClr val="000000"/>
                </a:solidFill>
                <a:sym typeface="Wingdings" pitchFamily="2" charset="2"/>
              </a:rPr>
              <a:t>: all transporting, storing, and product-handling activities of a business and a whole channel system should be coordinated as one system  which seeks to minimize the cost of distribution for a given customer service level.</a:t>
            </a:r>
          </a:p>
          <a:p>
            <a:pPr>
              <a:lnSpc>
                <a:spcPct val="90000"/>
              </a:lnSpc>
            </a:pPr>
            <a:r>
              <a:rPr lang="en-US" sz="1100" u="sng" dirty="0" smtClean="0">
                <a:solidFill>
                  <a:srgbClr val="000000"/>
                </a:solidFill>
                <a:sym typeface="Wingdings" pitchFamily="2" charset="2"/>
              </a:rPr>
              <a:t>Total cost approach</a:t>
            </a:r>
            <a:r>
              <a:rPr lang="en-US" sz="1100" dirty="0" smtClean="0">
                <a:solidFill>
                  <a:srgbClr val="000000"/>
                </a:solidFill>
                <a:sym typeface="Wingdings" pitchFamily="2" charset="2"/>
              </a:rPr>
              <a:t>: evaluating each possible physical distribution system and identifying </a:t>
            </a:r>
            <a:r>
              <a:rPr lang="en-US" sz="1100" i="1" dirty="0" smtClean="0">
                <a:solidFill>
                  <a:srgbClr val="000000"/>
                </a:solidFill>
                <a:sym typeface="Wingdings" pitchFamily="2" charset="2"/>
              </a:rPr>
              <a:t>all</a:t>
            </a:r>
            <a:r>
              <a:rPr lang="en-US" sz="1100" dirty="0" smtClean="0">
                <a:solidFill>
                  <a:srgbClr val="000000"/>
                </a:solidFill>
                <a:sym typeface="Wingdings" pitchFamily="2" charset="2"/>
              </a:rPr>
              <a:t> of the costs of each alternative.</a:t>
            </a:r>
          </a:p>
          <a:p>
            <a:pPr>
              <a:lnSpc>
                <a:spcPct val="90000"/>
              </a:lnSpc>
            </a:pPr>
            <a:r>
              <a:rPr lang="en-US" sz="1100" u="sng" dirty="0" smtClean="0">
                <a:solidFill>
                  <a:srgbClr val="000000"/>
                </a:solidFill>
                <a:sym typeface="Wingdings" pitchFamily="2" charset="2"/>
              </a:rPr>
              <a:t>Supply chain</a:t>
            </a:r>
            <a:r>
              <a:rPr lang="en-US" sz="1100" dirty="0" smtClean="0">
                <a:solidFill>
                  <a:srgbClr val="000000"/>
                </a:solidFill>
                <a:sym typeface="Wingdings" pitchFamily="2" charset="2"/>
              </a:rPr>
              <a:t>: the complete set of firms and facilities and logistics activities that are involved in procuring materials, transforming them into intermediate and finished products, and distributing them to customers.</a:t>
            </a:r>
          </a:p>
          <a:p>
            <a:pPr>
              <a:lnSpc>
                <a:spcPct val="90000"/>
              </a:lnSpc>
            </a:pPr>
            <a:r>
              <a:rPr lang="en-US" sz="1100" u="sng" dirty="0" smtClean="0">
                <a:solidFill>
                  <a:srgbClr val="000000"/>
                </a:solidFill>
                <a:sym typeface="Wingdings" pitchFamily="2" charset="2"/>
              </a:rPr>
              <a:t>Electronic data interchange (EDI</a:t>
            </a:r>
            <a:r>
              <a:rPr lang="en-US" sz="1100" dirty="0" smtClean="0">
                <a:solidFill>
                  <a:srgbClr val="000000"/>
                </a:solidFill>
                <a:sym typeface="Wingdings" pitchFamily="2" charset="2"/>
              </a:rPr>
              <a:t>): an approach that puts information in a standardized format easily shared between different computer systems.</a:t>
            </a:r>
          </a:p>
          <a:p>
            <a:pPr>
              <a:lnSpc>
                <a:spcPct val="90000"/>
              </a:lnSpc>
            </a:pPr>
            <a:r>
              <a:rPr lang="en-US" sz="1100" u="sng" dirty="0" smtClean="0">
                <a:solidFill>
                  <a:srgbClr val="000000"/>
                </a:solidFill>
                <a:sym typeface="Wingdings" pitchFamily="2" charset="2"/>
              </a:rPr>
              <a:t>Transporting</a:t>
            </a:r>
            <a:r>
              <a:rPr lang="en-US" sz="1100" dirty="0" smtClean="0">
                <a:solidFill>
                  <a:srgbClr val="000000"/>
                </a:solidFill>
                <a:sym typeface="Wingdings" pitchFamily="2" charset="2"/>
              </a:rPr>
              <a:t>: the marketing function of moving goods.</a:t>
            </a:r>
          </a:p>
          <a:p>
            <a:pPr>
              <a:lnSpc>
                <a:spcPct val="90000"/>
              </a:lnSpc>
            </a:pPr>
            <a:r>
              <a:rPr lang="en-US" sz="1100" u="sng" dirty="0" smtClean="0">
                <a:solidFill>
                  <a:srgbClr val="000000"/>
                </a:solidFill>
                <a:sym typeface="Wingdings" pitchFamily="2" charset="2"/>
              </a:rPr>
              <a:t>Containerization</a:t>
            </a:r>
            <a:r>
              <a:rPr lang="en-US" sz="1100" dirty="0" smtClean="0">
                <a:solidFill>
                  <a:srgbClr val="000000"/>
                </a:solidFill>
                <a:sym typeface="Wingdings" pitchFamily="2" charset="2"/>
              </a:rPr>
              <a:t>: grouping individual items into an economical shipping quantity and sealing them in protective containers for transit to the final destination.</a:t>
            </a:r>
          </a:p>
          <a:p>
            <a:pPr>
              <a:lnSpc>
                <a:spcPct val="90000"/>
              </a:lnSpc>
            </a:pPr>
            <a:r>
              <a:rPr lang="en-US" sz="1100" u="sng" dirty="0" smtClean="0">
                <a:solidFill>
                  <a:srgbClr val="000000"/>
                </a:solidFill>
                <a:sym typeface="Wingdings" pitchFamily="2" charset="2"/>
              </a:rPr>
              <a:t>Piggyback service</a:t>
            </a:r>
            <a:r>
              <a:rPr lang="en-US" sz="1100" dirty="0" smtClean="0">
                <a:solidFill>
                  <a:srgbClr val="000000"/>
                </a:solidFill>
                <a:sym typeface="Wingdings" pitchFamily="2" charset="2"/>
              </a:rPr>
              <a:t>: loading truck trailers or flat-bed trailers carrying containers on railcars to provide both speed and flexibility.</a:t>
            </a:r>
          </a:p>
          <a:p>
            <a:pPr>
              <a:lnSpc>
                <a:spcPct val="90000"/>
              </a:lnSpc>
            </a:pPr>
            <a:r>
              <a:rPr lang="en-US" sz="1100" u="sng" dirty="0" smtClean="0">
                <a:solidFill>
                  <a:srgbClr val="000000"/>
                </a:solidFill>
                <a:sym typeface="Wingdings" pitchFamily="2" charset="2"/>
              </a:rPr>
              <a:t>Storing</a:t>
            </a:r>
            <a:r>
              <a:rPr lang="en-US" sz="1100" dirty="0" smtClean="0">
                <a:solidFill>
                  <a:srgbClr val="000000"/>
                </a:solidFill>
                <a:sym typeface="Wingdings" pitchFamily="2" charset="2"/>
              </a:rPr>
              <a:t>: the marketing function of holding goods.</a:t>
            </a:r>
          </a:p>
          <a:p>
            <a:pPr>
              <a:lnSpc>
                <a:spcPct val="90000"/>
              </a:lnSpc>
            </a:pPr>
            <a:r>
              <a:rPr lang="en-US" sz="1100" u="sng" dirty="0" smtClean="0">
                <a:solidFill>
                  <a:srgbClr val="000000"/>
                </a:solidFill>
                <a:sym typeface="Wingdings" pitchFamily="2" charset="2"/>
              </a:rPr>
              <a:t>Inventory</a:t>
            </a:r>
            <a:r>
              <a:rPr lang="en-US" sz="1100" dirty="0" smtClean="0">
                <a:solidFill>
                  <a:srgbClr val="000000"/>
                </a:solidFill>
                <a:sym typeface="Wingdings" pitchFamily="2" charset="2"/>
              </a:rPr>
              <a:t>: the amount of goods being stored.</a:t>
            </a:r>
          </a:p>
          <a:p>
            <a:pPr>
              <a:lnSpc>
                <a:spcPct val="90000"/>
              </a:lnSpc>
            </a:pPr>
            <a:r>
              <a:rPr lang="en-US" sz="1100" u="sng" dirty="0" smtClean="0">
                <a:solidFill>
                  <a:srgbClr val="000000"/>
                </a:solidFill>
                <a:sym typeface="Wingdings" pitchFamily="2" charset="2"/>
              </a:rPr>
              <a:t>Private warehouses</a:t>
            </a:r>
            <a:r>
              <a:rPr lang="en-US" sz="1100" dirty="0" smtClean="0">
                <a:solidFill>
                  <a:srgbClr val="000000"/>
                </a:solidFill>
                <a:sym typeface="Wingdings" pitchFamily="2" charset="2"/>
              </a:rPr>
              <a:t>: storing facilities owned or leased by companies for their own use.</a:t>
            </a:r>
          </a:p>
          <a:p>
            <a:pPr>
              <a:lnSpc>
                <a:spcPct val="90000"/>
              </a:lnSpc>
            </a:pPr>
            <a:r>
              <a:rPr lang="en-US" sz="1100" u="sng" dirty="0" smtClean="0">
                <a:solidFill>
                  <a:srgbClr val="000000"/>
                </a:solidFill>
                <a:sym typeface="Wingdings" pitchFamily="2" charset="2"/>
              </a:rPr>
              <a:t>Public warehouses</a:t>
            </a:r>
            <a:r>
              <a:rPr lang="en-US" sz="1100" dirty="0" smtClean="0">
                <a:solidFill>
                  <a:srgbClr val="000000"/>
                </a:solidFill>
                <a:sym typeface="Wingdings" pitchFamily="2" charset="2"/>
              </a:rPr>
              <a:t>: independent storing facilities.</a:t>
            </a:r>
          </a:p>
          <a:p>
            <a:pPr>
              <a:lnSpc>
                <a:spcPct val="90000"/>
              </a:lnSpc>
            </a:pPr>
            <a:r>
              <a:rPr lang="en-US" sz="1100" u="sng" dirty="0" smtClean="0">
                <a:solidFill>
                  <a:srgbClr val="000000"/>
                </a:solidFill>
                <a:sym typeface="Wingdings" pitchFamily="2" charset="2"/>
              </a:rPr>
              <a:t>Distribution center</a:t>
            </a:r>
            <a:r>
              <a:rPr lang="en-US" sz="1100" dirty="0" smtClean="0">
                <a:solidFill>
                  <a:srgbClr val="000000"/>
                </a:solidFill>
                <a:sym typeface="Wingdings" pitchFamily="2" charset="2"/>
              </a:rPr>
              <a:t>: a special kind of warehouse designed to speed the flow of goods and avoid unnecessary storing costs.</a:t>
            </a:r>
          </a:p>
          <a:p>
            <a:pPr>
              <a:lnSpc>
                <a:spcPct val="90000"/>
              </a:lnSpc>
            </a:pPr>
            <a:endParaRPr lang="en-US" sz="1100" dirty="0" smtClean="0">
              <a:solidFill>
                <a:srgbClr val="000000"/>
              </a:solidFill>
              <a:sym typeface="Wingdings" pitchFamily="2" charset="2"/>
            </a:endParaRPr>
          </a:p>
          <a:p>
            <a:pPr>
              <a:lnSpc>
                <a:spcPct val="90000"/>
              </a:lnSpc>
            </a:pPr>
            <a:endParaRPr lang="en-US" sz="1100" b="1" dirty="0" smtClean="0">
              <a:solidFill>
                <a:srgbClr val="000000"/>
              </a:solidFill>
              <a:sym typeface="Wingdings" pitchFamily="2" charset="2"/>
            </a:endParaRPr>
          </a:p>
          <a:p>
            <a:pPr>
              <a:lnSpc>
                <a:spcPct val="80000"/>
              </a:lnSpc>
            </a:pPr>
            <a:endParaRPr lang="en-US" sz="1100" b="1" dirty="0" smtClean="0">
              <a:solidFill>
                <a:srgbClr val="000000"/>
              </a:solidFill>
              <a:sym typeface="Wingdings" pitchFamily="2" charset="2"/>
            </a:endParaRPr>
          </a:p>
        </p:txBody>
      </p:sp>
      <p:sp>
        <p:nvSpPr>
          <p:cNvPr id="91141" name="Text Box 3"/>
          <p:cNvSpPr txBox="1">
            <a:spLocks noChangeArrowheads="1"/>
          </p:cNvSpPr>
          <p:nvPr/>
        </p:nvSpPr>
        <p:spPr bwMode="auto">
          <a:xfrm>
            <a:off x="4389438" y="401638"/>
            <a:ext cx="2436812"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90" tIns="48395" rIns="96790" bIns="48395">
            <a:spAutoFit/>
          </a:bodyPr>
          <a:lstStyle>
            <a:lvl1pPr defTabSz="968375" eaLnBrk="0" hangingPunct="0">
              <a:defRPr sz="3600">
                <a:solidFill>
                  <a:schemeClr val="tx1"/>
                </a:solidFill>
                <a:latin typeface="Arial" pitchFamily="34" charset="0"/>
                <a:cs typeface="Arial" pitchFamily="34" charset="0"/>
              </a:defRPr>
            </a:lvl1pPr>
            <a:lvl2pPr marL="742950" indent="-285750" defTabSz="968375" eaLnBrk="0" hangingPunct="0">
              <a:defRPr sz="3600">
                <a:solidFill>
                  <a:schemeClr val="tx1"/>
                </a:solidFill>
                <a:latin typeface="Arial" pitchFamily="34" charset="0"/>
                <a:cs typeface="Arial" pitchFamily="34" charset="0"/>
              </a:defRPr>
            </a:lvl2pPr>
            <a:lvl3pPr marL="1143000" indent="-228600" defTabSz="968375" eaLnBrk="0" hangingPunct="0">
              <a:defRPr sz="3600">
                <a:solidFill>
                  <a:schemeClr val="tx1"/>
                </a:solidFill>
                <a:latin typeface="Arial" pitchFamily="34" charset="0"/>
                <a:cs typeface="Arial" pitchFamily="34" charset="0"/>
              </a:defRPr>
            </a:lvl3pPr>
            <a:lvl4pPr marL="1600200" indent="-228600" defTabSz="968375" eaLnBrk="0" hangingPunct="0">
              <a:defRPr sz="3600">
                <a:solidFill>
                  <a:schemeClr val="tx1"/>
                </a:solidFill>
                <a:latin typeface="Arial" pitchFamily="34" charset="0"/>
                <a:cs typeface="Arial" pitchFamily="34" charset="0"/>
              </a:defRPr>
            </a:lvl4pPr>
            <a:lvl5pPr marL="2057400" indent="-228600" defTabSz="968375" eaLnBrk="0" hangingPunct="0">
              <a:defRPr sz="3600">
                <a:solidFill>
                  <a:schemeClr val="tx1"/>
                </a:solidFill>
                <a:latin typeface="Arial" pitchFamily="34" charset="0"/>
                <a:cs typeface="Arial" pitchFamily="34" charset="0"/>
              </a:defRPr>
            </a:lvl5pPr>
            <a:lvl6pPr marL="2514600" indent="-228600" algn="ctr" defTabSz="968375" eaLnBrk="0" fontAlgn="base" hangingPunct="0">
              <a:spcBef>
                <a:spcPct val="0"/>
              </a:spcBef>
              <a:spcAft>
                <a:spcPct val="0"/>
              </a:spcAft>
              <a:defRPr sz="3600">
                <a:solidFill>
                  <a:schemeClr val="tx1"/>
                </a:solidFill>
                <a:latin typeface="Arial" pitchFamily="34" charset="0"/>
                <a:cs typeface="Arial" pitchFamily="34" charset="0"/>
              </a:defRPr>
            </a:lvl6pPr>
            <a:lvl7pPr marL="2971800" indent="-228600" algn="ctr" defTabSz="968375" eaLnBrk="0" fontAlgn="base" hangingPunct="0">
              <a:spcBef>
                <a:spcPct val="0"/>
              </a:spcBef>
              <a:spcAft>
                <a:spcPct val="0"/>
              </a:spcAft>
              <a:defRPr sz="3600">
                <a:solidFill>
                  <a:schemeClr val="tx1"/>
                </a:solidFill>
                <a:latin typeface="Arial" pitchFamily="34" charset="0"/>
                <a:cs typeface="Arial" pitchFamily="34" charset="0"/>
              </a:defRPr>
            </a:lvl7pPr>
            <a:lvl8pPr marL="3429000" indent="-228600" algn="ctr" defTabSz="968375" eaLnBrk="0" fontAlgn="base" hangingPunct="0">
              <a:spcBef>
                <a:spcPct val="0"/>
              </a:spcBef>
              <a:spcAft>
                <a:spcPct val="0"/>
              </a:spcAft>
              <a:defRPr sz="3600">
                <a:solidFill>
                  <a:schemeClr val="tx1"/>
                </a:solidFill>
                <a:latin typeface="Arial" pitchFamily="34" charset="0"/>
                <a:cs typeface="Arial" pitchFamily="34" charset="0"/>
              </a:defRPr>
            </a:lvl8pPr>
            <a:lvl9pPr marL="3886200" indent="-228600" algn="ctr" defTabSz="968375" eaLnBrk="0" fontAlgn="base" hangingPunct="0">
              <a:spcBef>
                <a:spcPct val="0"/>
              </a:spcBef>
              <a:spcAft>
                <a:spcPct val="0"/>
              </a:spcAft>
              <a:defRPr sz="3600">
                <a:solidFill>
                  <a:schemeClr val="tx1"/>
                </a:solidFill>
                <a:latin typeface="Arial" pitchFamily="34" charset="0"/>
                <a:cs typeface="Arial" pitchFamily="34" charset="0"/>
              </a:defRPr>
            </a:lvl9pPr>
          </a:lstStyle>
          <a:p>
            <a:pPr algn="l" eaLnBrk="1" hangingPunct="1">
              <a:spcBef>
                <a:spcPct val="50000"/>
              </a:spcBef>
            </a:pPr>
            <a:r>
              <a:rPr lang="en-US" sz="1500" b="1">
                <a:solidFill>
                  <a:srgbClr val="000000"/>
                </a:solidFill>
              </a:rPr>
              <a:t>This slide refers to boldfaced terms appearing in Chapter 11.</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Arial" pitchFamily="34" charset="0"/>
                <a:cs typeface="Arial" pitchFamily="34" charset="0"/>
              </a:defRPr>
            </a:lvl1pPr>
            <a:lvl2pPr marL="742950" indent="-285750" eaLnBrk="0" hangingPunct="0">
              <a:defRPr sz="3600">
                <a:solidFill>
                  <a:schemeClr val="tx1"/>
                </a:solidFill>
                <a:latin typeface="Arial" pitchFamily="34" charset="0"/>
                <a:cs typeface="Arial" pitchFamily="34" charset="0"/>
              </a:defRPr>
            </a:lvl2pPr>
            <a:lvl3pPr marL="1143000" indent="-228600" eaLnBrk="0" hangingPunct="0">
              <a:defRPr sz="3600">
                <a:solidFill>
                  <a:schemeClr val="tx1"/>
                </a:solidFill>
                <a:latin typeface="Arial" pitchFamily="34" charset="0"/>
                <a:cs typeface="Arial" pitchFamily="34" charset="0"/>
              </a:defRPr>
            </a:lvl3pPr>
            <a:lvl4pPr marL="1600200" indent="-228600" eaLnBrk="0" hangingPunct="0">
              <a:defRPr sz="3600">
                <a:solidFill>
                  <a:schemeClr val="tx1"/>
                </a:solidFill>
                <a:latin typeface="Arial" pitchFamily="34" charset="0"/>
                <a:cs typeface="Arial" pitchFamily="34" charset="0"/>
              </a:defRPr>
            </a:lvl4pPr>
            <a:lvl5pPr marL="2057400" indent="-228600" eaLnBrk="0" hangingPunct="0">
              <a:defRPr sz="36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36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36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36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3600">
                <a:solidFill>
                  <a:schemeClr val="tx1"/>
                </a:solidFill>
                <a:latin typeface="Arial" pitchFamily="34" charset="0"/>
                <a:cs typeface="Arial" pitchFamily="34" charset="0"/>
              </a:defRPr>
            </a:lvl9pPr>
          </a:lstStyle>
          <a:p>
            <a:pPr eaLnBrk="1" hangingPunct="1"/>
            <a:fld id="{C849AA07-1037-4F94-AD52-92B3CA958CE1}" type="slidenum">
              <a:rPr lang="en-US" sz="1200" smtClean="0"/>
              <a:pPr eaLnBrk="1" hangingPunct="1"/>
              <a:t>3</a:t>
            </a:fld>
            <a:endParaRPr lang="en-US" sz="1200" smtClean="0"/>
          </a:p>
        </p:txBody>
      </p:sp>
      <p:sp>
        <p:nvSpPr>
          <p:cNvPr id="63491" name="Rectangle 2"/>
          <p:cNvSpPr>
            <a:spLocks noGrp="1" noRot="1" noChangeAspect="1" noChangeArrowheads="1" noTextEdit="1"/>
          </p:cNvSpPr>
          <p:nvPr>
            <p:ph type="sldImg"/>
          </p:nvPr>
        </p:nvSpPr>
        <p:spPr>
          <a:xfrm>
            <a:off x="522288" y="549275"/>
            <a:ext cx="3216275" cy="2413000"/>
          </a:xfrm>
          <a:ln/>
        </p:spPr>
      </p:sp>
      <p:sp>
        <p:nvSpPr>
          <p:cNvPr id="22532" name="Rectangle 3"/>
          <p:cNvSpPr>
            <a:spLocks noGrp="1" noChangeArrowheads="1"/>
          </p:cNvSpPr>
          <p:nvPr>
            <p:ph type="body" idx="1"/>
          </p:nvPr>
        </p:nvSpPr>
        <p:spPr>
          <a:xfrm>
            <a:off x="192088" y="3127375"/>
            <a:ext cx="6510337" cy="5559425"/>
          </a:xfrm>
        </p:spPr>
        <p:txBody>
          <a:bodyPr/>
          <a:lstStyle/>
          <a:p>
            <a:pPr marL="266700" indent="-266700">
              <a:buClr>
                <a:srgbClr val="000000"/>
              </a:buClr>
              <a:defRPr/>
            </a:pPr>
            <a:r>
              <a:rPr lang="en-US" b="1" dirty="0" smtClean="0">
                <a:solidFill>
                  <a:srgbClr val="000000"/>
                </a:solidFill>
                <a:sym typeface="Wingdings" pitchFamily="2" charset="2"/>
              </a:rPr>
              <a:t>At the end of this presentation, you should be able to:</a:t>
            </a:r>
          </a:p>
          <a:p>
            <a:pPr marL="266700" indent="-266700">
              <a:buClr>
                <a:srgbClr val="000000"/>
              </a:buClr>
              <a:defRPr/>
            </a:pPr>
            <a:endParaRPr lang="en-US" b="1" dirty="0" smtClean="0">
              <a:solidFill>
                <a:srgbClr val="000000"/>
              </a:solidFill>
              <a:sym typeface="Wingdings" pitchFamily="2" charset="2"/>
            </a:endParaRPr>
          </a:p>
          <a:p>
            <a:pPr marL="266700" indent="-266700">
              <a:buClr>
                <a:srgbClr val="000000"/>
              </a:buClr>
              <a:buFontTx/>
              <a:buAutoNum type="arabicPeriod" startAt="5"/>
              <a:defRPr/>
            </a:pPr>
            <a:r>
              <a:rPr lang="en-US" dirty="0" smtClean="0">
                <a:solidFill>
                  <a:srgbClr val="000000"/>
                </a:solidFill>
                <a:sym typeface="Wingdings" pitchFamily="2" charset="2"/>
              </a:rPr>
              <a:t>Know about the advantages and disadvantages of various transportation methods. </a:t>
            </a:r>
          </a:p>
          <a:p>
            <a:pPr marL="266700" indent="-266700">
              <a:buClr>
                <a:srgbClr val="000000"/>
              </a:buClr>
              <a:buFontTx/>
              <a:buAutoNum type="arabicPeriod" startAt="5"/>
              <a:defRPr/>
            </a:pPr>
            <a:r>
              <a:rPr lang="en-US" dirty="0" smtClean="0">
                <a:solidFill>
                  <a:srgbClr val="000000"/>
                </a:solidFill>
                <a:sym typeface="Wingdings" pitchFamily="2" charset="2"/>
              </a:rPr>
              <a:t>Know how inventory and storage decisions affect marketing strategy.</a:t>
            </a:r>
          </a:p>
          <a:p>
            <a:pPr marL="266700" indent="-266700">
              <a:buClr>
                <a:srgbClr val="000000"/>
              </a:buClr>
              <a:buFontTx/>
              <a:buAutoNum type="arabicPeriod" startAt="5"/>
              <a:defRPr/>
            </a:pPr>
            <a:r>
              <a:rPr lang="en-US" dirty="0" smtClean="0">
                <a:solidFill>
                  <a:srgbClr val="000000"/>
                </a:solidFill>
                <a:sym typeface="Wingdings" pitchFamily="2" charset="2"/>
              </a:rPr>
              <a:t>Understand the distribution center concept.</a:t>
            </a:r>
          </a:p>
          <a:p>
            <a:pPr marL="266700" indent="-266700">
              <a:buClr>
                <a:srgbClr val="000000"/>
              </a:buClr>
              <a:buFontTx/>
              <a:buAutoNum type="arabicPeriod" startAt="5"/>
              <a:defRPr/>
            </a:pPr>
            <a:r>
              <a:rPr lang="en-US" dirty="0" smtClean="0">
                <a:solidFill>
                  <a:srgbClr val="000000"/>
                </a:solidFill>
                <a:sym typeface="Wingdings" pitchFamily="2" charset="2"/>
              </a:rPr>
              <a:t>Understand important new terms.</a:t>
            </a:r>
          </a:p>
          <a:p>
            <a:pPr marL="266700" indent="-266700">
              <a:buClr>
                <a:srgbClr val="000000"/>
              </a:buClr>
              <a:defRPr/>
            </a:pPr>
            <a:endParaRPr lang="en-US" dirty="0" smtClean="0">
              <a:solidFill>
                <a:srgbClr val="000000"/>
              </a:solidFill>
              <a:sym typeface="Wingdings" pitchFamily="2" charset="2"/>
            </a:endParaRPr>
          </a:p>
          <a:p>
            <a:pPr marL="266700" indent="-266700">
              <a:buClr>
                <a:srgbClr val="000000"/>
              </a:buClr>
              <a:defRPr/>
            </a:pPr>
            <a:endParaRPr lang="en-US" dirty="0" smtClean="0">
              <a:solidFill>
                <a:srgbClr val="000000"/>
              </a:solidFill>
              <a:sym typeface="Wingdings" pitchFamily="2" charset="2"/>
            </a:endParaRPr>
          </a:p>
          <a:p>
            <a:pPr marL="266700" indent="-266700">
              <a:defRPr/>
            </a:pPr>
            <a:endParaRPr lang="en-US" b="1" dirty="0" smtClean="0">
              <a:solidFill>
                <a:srgbClr val="000000"/>
              </a:solidFill>
              <a:sym typeface="Wingdings" pitchFamily="2" charset="2"/>
            </a:endParaRPr>
          </a:p>
          <a:p>
            <a:pPr marL="271751" indent="-271751">
              <a:defRPr/>
            </a:pPr>
            <a:endParaRPr lang="en-US" b="1" dirty="0" smtClean="0">
              <a:solidFill>
                <a:srgbClr val="000000"/>
              </a:solidFill>
              <a:sym typeface="Wingdings" pitchFamily="2" charset="2"/>
            </a:endParaRPr>
          </a:p>
        </p:txBody>
      </p:sp>
      <p:sp>
        <p:nvSpPr>
          <p:cNvPr id="63493" name="Text Box 4"/>
          <p:cNvSpPr txBox="1">
            <a:spLocks noChangeArrowheads="1"/>
          </p:cNvSpPr>
          <p:nvPr/>
        </p:nvSpPr>
        <p:spPr bwMode="auto">
          <a:xfrm>
            <a:off x="4389438" y="401638"/>
            <a:ext cx="2441575"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90" tIns="48395" rIns="96790" bIns="48395">
            <a:spAutoFit/>
          </a:bodyPr>
          <a:lstStyle>
            <a:lvl1pPr defTabSz="984250" eaLnBrk="0" hangingPunct="0">
              <a:defRPr sz="3600">
                <a:solidFill>
                  <a:schemeClr val="tx1"/>
                </a:solidFill>
                <a:latin typeface="Arial" pitchFamily="34" charset="0"/>
                <a:cs typeface="Arial" pitchFamily="34" charset="0"/>
              </a:defRPr>
            </a:lvl1pPr>
            <a:lvl2pPr marL="742950" indent="-285750" defTabSz="984250" eaLnBrk="0" hangingPunct="0">
              <a:defRPr sz="3600">
                <a:solidFill>
                  <a:schemeClr val="tx1"/>
                </a:solidFill>
                <a:latin typeface="Arial" pitchFamily="34" charset="0"/>
                <a:cs typeface="Arial" pitchFamily="34" charset="0"/>
              </a:defRPr>
            </a:lvl2pPr>
            <a:lvl3pPr marL="1143000" indent="-228600" defTabSz="984250" eaLnBrk="0" hangingPunct="0">
              <a:defRPr sz="3600">
                <a:solidFill>
                  <a:schemeClr val="tx1"/>
                </a:solidFill>
                <a:latin typeface="Arial" pitchFamily="34" charset="0"/>
                <a:cs typeface="Arial" pitchFamily="34" charset="0"/>
              </a:defRPr>
            </a:lvl3pPr>
            <a:lvl4pPr marL="1600200" indent="-228600" defTabSz="984250" eaLnBrk="0" hangingPunct="0">
              <a:defRPr sz="3600">
                <a:solidFill>
                  <a:schemeClr val="tx1"/>
                </a:solidFill>
                <a:latin typeface="Arial" pitchFamily="34" charset="0"/>
                <a:cs typeface="Arial" pitchFamily="34" charset="0"/>
              </a:defRPr>
            </a:lvl4pPr>
            <a:lvl5pPr marL="2057400" indent="-228600" defTabSz="984250" eaLnBrk="0" hangingPunct="0">
              <a:defRPr sz="3600">
                <a:solidFill>
                  <a:schemeClr val="tx1"/>
                </a:solidFill>
                <a:latin typeface="Arial" pitchFamily="34" charset="0"/>
                <a:cs typeface="Arial" pitchFamily="34" charset="0"/>
              </a:defRPr>
            </a:lvl5pPr>
            <a:lvl6pPr marL="2514600" indent="-228600" algn="ctr" defTabSz="984250" eaLnBrk="0" fontAlgn="base" hangingPunct="0">
              <a:spcBef>
                <a:spcPct val="0"/>
              </a:spcBef>
              <a:spcAft>
                <a:spcPct val="0"/>
              </a:spcAft>
              <a:defRPr sz="3600">
                <a:solidFill>
                  <a:schemeClr val="tx1"/>
                </a:solidFill>
                <a:latin typeface="Arial" pitchFamily="34" charset="0"/>
                <a:cs typeface="Arial" pitchFamily="34" charset="0"/>
              </a:defRPr>
            </a:lvl6pPr>
            <a:lvl7pPr marL="2971800" indent="-228600" algn="ctr" defTabSz="984250" eaLnBrk="0" fontAlgn="base" hangingPunct="0">
              <a:spcBef>
                <a:spcPct val="0"/>
              </a:spcBef>
              <a:spcAft>
                <a:spcPct val="0"/>
              </a:spcAft>
              <a:defRPr sz="3600">
                <a:solidFill>
                  <a:schemeClr val="tx1"/>
                </a:solidFill>
                <a:latin typeface="Arial" pitchFamily="34" charset="0"/>
                <a:cs typeface="Arial" pitchFamily="34" charset="0"/>
              </a:defRPr>
            </a:lvl7pPr>
            <a:lvl8pPr marL="3429000" indent="-228600" algn="ctr" defTabSz="984250" eaLnBrk="0" fontAlgn="base" hangingPunct="0">
              <a:spcBef>
                <a:spcPct val="0"/>
              </a:spcBef>
              <a:spcAft>
                <a:spcPct val="0"/>
              </a:spcAft>
              <a:defRPr sz="3600">
                <a:solidFill>
                  <a:schemeClr val="tx1"/>
                </a:solidFill>
                <a:latin typeface="Arial" pitchFamily="34" charset="0"/>
                <a:cs typeface="Arial" pitchFamily="34" charset="0"/>
              </a:defRPr>
            </a:lvl8pPr>
            <a:lvl9pPr marL="3886200" indent="-228600" algn="ctr" defTabSz="984250" eaLnBrk="0" fontAlgn="base" hangingPunct="0">
              <a:spcBef>
                <a:spcPct val="0"/>
              </a:spcBef>
              <a:spcAft>
                <a:spcPct val="0"/>
              </a:spcAft>
              <a:defRPr sz="3600">
                <a:solidFill>
                  <a:schemeClr val="tx1"/>
                </a:solidFill>
                <a:latin typeface="Arial" pitchFamily="34" charset="0"/>
                <a:cs typeface="Arial" pitchFamily="34" charset="0"/>
              </a:defRPr>
            </a:lvl9pPr>
          </a:lstStyle>
          <a:p>
            <a:pPr algn="l" eaLnBrk="1" hangingPunct="1">
              <a:spcBef>
                <a:spcPct val="50000"/>
              </a:spcBef>
            </a:pPr>
            <a:r>
              <a:rPr lang="en-US" sz="1500" b="1" dirty="0">
                <a:solidFill>
                  <a:srgbClr val="000000"/>
                </a:solidFill>
              </a:rPr>
              <a:t>This slide refers to material on </a:t>
            </a:r>
            <a:r>
              <a:rPr lang="en-US" sz="1500" b="1" dirty="0" smtClean="0">
                <a:solidFill>
                  <a:srgbClr val="000000"/>
                </a:solidFill>
              </a:rPr>
              <a:t>p</a:t>
            </a:r>
            <a:r>
              <a:rPr lang="en-US" sz="1500" b="1" dirty="0">
                <a:solidFill>
                  <a:srgbClr val="000000"/>
                </a:solidFill>
              </a:rPr>
              <a:t>. </a:t>
            </a:r>
            <a:r>
              <a:rPr lang="en-US" sz="1500" b="1" dirty="0" smtClean="0">
                <a:solidFill>
                  <a:srgbClr val="000000"/>
                </a:solidFill>
              </a:rPr>
              <a:t>280.</a:t>
            </a:r>
            <a:endParaRPr lang="en-US" sz="1500" b="1" dirty="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Arial" pitchFamily="34" charset="0"/>
                <a:cs typeface="Arial" pitchFamily="34" charset="0"/>
              </a:defRPr>
            </a:lvl1pPr>
            <a:lvl2pPr marL="742950" indent="-285750" eaLnBrk="0" hangingPunct="0">
              <a:defRPr sz="3600">
                <a:solidFill>
                  <a:schemeClr val="tx1"/>
                </a:solidFill>
                <a:latin typeface="Arial" pitchFamily="34" charset="0"/>
                <a:cs typeface="Arial" pitchFamily="34" charset="0"/>
              </a:defRPr>
            </a:lvl2pPr>
            <a:lvl3pPr marL="1143000" indent="-228600" eaLnBrk="0" hangingPunct="0">
              <a:defRPr sz="3600">
                <a:solidFill>
                  <a:schemeClr val="tx1"/>
                </a:solidFill>
                <a:latin typeface="Arial" pitchFamily="34" charset="0"/>
                <a:cs typeface="Arial" pitchFamily="34" charset="0"/>
              </a:defRPr>
            </a:lvl3pPr>
            <a:lvl4pPr marL="1600200" indent="-228600" eaLnBrk="0" hangingPunct="0">
              <a:defRPr sz="3600">
                <a:solidFill>
                  <a:schemeClr val="tx1"/>
                </a:solidFill>
                <a:latin typeface="Arial" pitchFamily="34" charset="0"/>
                <a:cs typeface="Arial" pitchFamily="34" charset="0"/>
              </a:defRPr>
            </a:lvl4pPr>
            <a:lvl5pPr marL="2057400" indent="-228600" eaLnBrk="0" hangingPunct="0">
              <a:defRPr sz="36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36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36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36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3600">
                <a:solidFill>
                  <a:schemeClr val="tx1"/>
                </a:solidFill>
                <a:latin typeface="Arial" pitchFamily="34" charset="0"/>
                <a:cs typeface="Arial" pitchFamily="34" charset="0"/>
              </a:defRPr>
            </a:lvl9pPr>
          </a:lstStyle>
          <a:p>
            <a:pPr eaLnBrk="1" hangingPunct="1"/>
            <a:fld id="{75A6BC4D-EA10-45A7-AD40-D49794BE58D1}" type="slidenum">
              <a:rPr lang="en-US" sz="1200" smtClean="0"/>
              <a:pPr eaLnBrk="1" hangingPunct="1"/>
              <a:t>4</a:t>
            </a:fld>
            <a:endParaRPr lang="en-US" sz="1200" smtClean="0"/>
          </a:p>
        </p:txBody>
      </p:sp>
      <p:sp>
        <p:nvSpPr>
          <p:cNvPr id="64515" name="Rectangle 2"/>
          <p:cNvSpPr>
            <a:spLocks noGrp="1" noRot="1" noChangeAspect="1" noChangeArrowheads="1" noTextEdit="1"/>
          </p:cNvSpPr>
          <p:nvPr>
            <p:ph type="sldImg"/>
          </p:nvPr>
        </p:nvSpPr>
        <p:spPr>
          <a:xfrm>
            <a:off x="522288" y="549275"/>
            <a:ext cx="3216275" cy="2413000"/>
          </a:xfrm>
          <a:ln/>
        </p:spPr>
      </p:sp>
      <p:sp>
        <p:nvSpPr>
          <p:cNvPr id="23556" name="Rectangle 3"/>
          <p:cNvSpPr>
            <a:spLocks noGrp="1" noChangeArrowheads="1"/>
          </p:cNvSpPr>
          <p:nvPr>
            <p:ph type="body" idx="1"/>
          </p:nvPr>
        </p:nvSpPr>
        <p:spPr>
          <a:xfrm>
            <a:off x="192088" y="3127375"/>
            <a:ext cx="6510337" cy="5559425"/>
          </a:xfrm>
        </p:spPr>
        <p:txBody>
          <a:bodyPr/>
          <a:lstStyle/>
          <a:p>
            <a:pPr>
              <a:buFont typeface="Arial" pitchFamily="34" charset="0"/>
              <a:buChar char="•"/>
              <a:defRPr/>
            </a:pPr>
            <a:r>
              <a:rPr lang="en-US" dirty="0" smtClean="0">
                <a:solidFill>
                  <a:srgbClr val="000000"/>
                </a:solidFill>
                <a:sym typeface="Wingdings" pitchFamily="2" charset="2"/>
              </a:rPr>
              <a:t> In this presentation we will continue our discussion of one of the four Ps – Place.  </a:t>
            </a:r>
          </a:p>
          <a:p>
            <a:pPr>
              <a:defRPr/>
            </a:pPr>
            <a:endParaRPr lang="en-US" dirty="0" smtClean="0">
              <a:solidFill>
                <a:srgbClr val="000000"/>
              </a:solidFill>
              <a:sym typeface="Wingdings" pitchFamily="2" charset="2"/>
            </a:endParaRPr>
          </a:p>
          <a:p>
            <a:pPr>
              <a:defRPr/>
            </a:pPr>
            <a:r>
              <a:rPr lang="en-US" dirty="0" smtClean="0">
                <a:solidFill>
                  <a:srgbClr val="000000"/>
                </a:solidFill>
                <a:sym typeface="Wingdings" pitchFamily="2" charset="2"/>
              </a:rPr>
              <a:t>When managers think about Place, they are concerned with making goods and services available in the right quantities, right locations, when customers want them.  </a:t>
            </a:r>
          </a:p>
          <a:p>
            <a:pPr>
              <a:defRPr/>
            </a:pPr>
            <a:endParaRPr lang="en-US" b="1" dirty="0" smtClean="0">
              <a:solidFill>
                <a:srgbClr val="000000"/>
              </a:solidFill>
              <a:sym typeface="Wingdings" pitchFamily="2" charset="2"/>
            </a:endParaRPr>
          </a:p>
          <a:p>
            <a:pPr marL="271751" indent="-271751">
              <a:defRPr/>
            </a:pPr>
            <a:endParaRPr lang="en-US" b="1" dirty="0" smtClean="0">
              <a:solidFill>
                <a:srgbClr val="000000"/>
              </a:solidFill>
              <a:sym typeface="Wingdings" pitchFamily="2" charset="2"/>
            </a:endParaRPr>
          </a:p>
        </p:txBody>
      </p:sp>
      <p:sp>
        <p:nvSpPr>
          <p:cNvPr id="64517" name="Text Box 25"/>
          <p:cNvSpPr txBox="1">
            <a:spLocks noChangeArrowheads="1"/>
          </p:cNvSpPr>
          <p:nvPr/>
        </p:nvSpPr>
        <p:spPr bwMode="auto">
          <a:xfrm>
            <a:off x="4389438" y="400050"/>
            <a:ext cx="24384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39" tIns="48320" rIns="96639" bIns="48320">
            <a:spAutoFit/>
          </a:bodyPr>
          <a:lstStyle>
            <a:lvl1pPr defTabSz="984250" eaLnBrk="0" hangingPunct="0">
              <a:defRPr sz="3600">
                <a:solidFill>
                  <a:schemeClr val="tx1"/>
                </a:solidFill>
                <a:latin typeface="Arial" pitchFamily="34" charset="0"/>
                <a:cs typeface="Arial" pitchFamily="34" charset="0"/>
              </a:defRPr>
            </a:lvl1pPr>
            <a:lvl2pPr marL="742950" indent="-285750" defTabSz="984250" eaLnBrk="0" hangingPunct="0">
              <a:defRPr sz="3600">
                <a:solidFill>
                  <a:schemeClr val="tx1"/>
                </a:solidFill>
                <a:latin typeface="Arial" pitchFamily="34" charset="0"/>
                <a:cs typeface="Arial" pitchFamily="34" charset="0"/>
              </a:defRPr>
            </a:lvl2pPr>
            <a:lvl3pPr marL="1143000" indent="-228600" defTabSz="984250" eaLnBrk="0" hangingPunct="0">
              <a:defRPr sz="3600">
                <a:solidFill>
                  <a:schemeClr val="tx1"/>
                </a:solidFill>
                <a:latin typeface="Arial" pitchFamily="34" charset="0"/>
                <a:cs typeface="Arial" pitchFamily="34" charset="0"/>
              </a:defRPr>
            </a:lvl3pPr>
            <a:lvl4pPr marL="1600200" indent="-228600" defTabSz="984250" eaLnBrk="0" hangingPunct="0">
              <a:defRPr sz="3600">
                <a:solidFill>
                  <a:schemeClr val="tx1"/>
                </a:solidFill>
                <a:latin typeface="Arial" pitchFamily="34" charset="0"/>
                <a:cs typeface="Arial" pitchFamily="34" charset="0"/>
              </a:defRPr>
            </a:lvl4pPr>
            <a:lvl5pPr marL="2057400" indent="-228600" defTabSz="984250" eaLnBrk="0" hangingPunct="0">
              <a:defRPr sz="3600">
                <a:solidFill>
                  <a:schemeClr val="tx1"/>
                </a:solidFill>
                <a:latin typeface="Arial" pitchFamily="34" charset="0"/>
                <a:cs typeface="Arial" pitchFamily="34" charset="0"/>
              </a:defRPr>
            </a:lvl5pPr>
            <a:lvl6pPr marL="2514600" indent="-228600" algn="ctr" defTabSz="984250" eaLnBrk="0" fontAlgn="base" hangingPunct="0">
              <a:spcBef>
                <a:spcPct val="0"/>
              </a:spcBef>
              <a:spcAft>
                <a:spcPct val="0"/>
              </a:spcAft>
              <a:defRPr sz="3600">
                <a:solidFill>
                  <a:schemeClr val="tx1"/>
                </a:solidFill>
                <a:latin typeface="Arial" pitchFamily="34" charset="0"/>
                <a:cs typeface="Arial" pitchFamily="34" charset="0"/>
              </a:defRPr>
            </a:lvl6pPr>
            <a:lvl7pPr marL="2971800" indent="-228600" algn="ctr" defTabSz="984250" eaLnBrk="0" fontAlgn="base" hangingPunct="0">
              <a:spcBef>
                <a:spcPct val="0"/>
              </a:spcBef>
              <a:spcAft>
                <a:spcPct val="0"/>
              </a:spcAft>
              <a:defRPr sz="3600">
                <a:solidFill>
                  <a:schemeClr val="tx1"/>
                </a:solidFill>
                <a:latin typeface="Arial" pitchFamily="34" charset="0"/>
                <a:cs typeface="Arial" pitchFamily="34" charset="0"/>
              </a:defRPr>
            </a:lvl7pPr>
            <a:lvl8pPr marL="3429000" indent="-228600" algn="ctr" defTabSz="984250" eaLnBrk="0" fontAlgn="base" hangingPunct="0">
              <a:spcBef>
                <a:spcPct val="0"/>
              </a:spcBef>
              <a:spcAft>
                <a:spcPct val="0"/>
              </a:spcAft>
              <a:defRPr sz="3600">
                <a:solidFill>
                  <a:schemeClr val="tx1"/>
                </a:solidFill>
                <a:latin typeface="Arial" pitchFamily="34" charset="0"/>
                <a:cs typeface="Arial" pitchFamily="34" charset="0"/>
              </a:defRPr>
            </a:lvl8pPr>
            <a:lvl9pPr marL="3886200" indent="-228600" algn="ctr" defTabSz="984250" eaLnBrk="0" fontAlgn="base" hangingPunct="0">
              <a:spcBef>
                <a:spcPct val="0"/>
              </a:spcBef>
              <a:spcAft>
                <a:spcPct val="0"/>
              </a:spcAft>
              <a:defRPr sz="3600">
                <a:solidFill>
                  <a:schemeClr val="tx1"/>
                </a:solidFill>
                <a:latin typeface="Arial" pitchFamily="34" charset="0"/>
                <a:cs typeface="Arial" pitchFamily="34" charset="0"/>
              </a:defRPr>
            </a:lvl9pPr>
          </a:lstStyle>
          <a:p>
            <a:pPr algn="l" eaLnBrk="1" hangingPunct="1">
              <a:spcBef>
                <a:spcPct val="50000"/>
              </a:spcBef>
            </a:pPr>
            <a:r>
              <a:rPr lang="en-US" sz="1500" b="1" dirty="0">
                <a:solidFill>
                  <a:srgbClr val="000000"/>
                </a:solidFill>
              </a:rPr>
              <a:t>This slide refers to material on </a:t>
            </a:r>
            <a:r>
              <a:rPr lang="en-US" sz="1500" b="1" dirty="0" smtClean="0">
                <a:solidFill>
                  <a:srgbClr val="000000"/>
                </a:solidFill>
              </a:rPr>
              <a:t>p</a:t>
            </a:r>
            <a:r>
              <a:rPr lang="en-US" sz="1500" b="1" dirty="0">
                <a:solidFill>
                  <a:srgbClr val="000000"/>
                </a:solidFill>
              </a:rPr>
              <a:t>. </a:t>
            </a:r>
            <a:r>
              <a:rPr lang="en-US" sz="1500" b="1" dirty="0" smtClean="0">
                <a:solidFill>
                  <a:srgbClr val="000000"/>
                </a:solidFill>
              </a:rPr>
              <a:t>281.</a:t>
            </a:r>
            <a:endParaRPr lang="en-US" sz="1500" b="1" dirty="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Arial" pitchFamily="34" charset="0"/>
                <a:cs typeface="Arial" pitchFamily="34" charset="0"/>
              </a:defRPr>
            </a:lvl1pPr>
            <a:lvl2pPr marL="742950" indent="-285750" eaLnBrk="0" hangingPunct="0">
              <a:defRPr sz="3600">
                <a:solidFill>
                  <a:schemeClr val="tx1"/>
                </a:solidFill>
                <a:latin typeface="Arial" pitchFamily="34" charset="0"/>
                <a:cs typeface="Arial" pitchFamily="34" charset="0"/>
              </a:defRPr>
            </a:lvl2pPr>
            <a:lvl3pPr marL="1143000" indent="-228600" eaLnBrk="0" hangingPunct="0">
              <a:defRPr sz="3600">
                <a:solidFill>
                  <a:schemeClr val="tx1"/>
                </a:solidFill>
                <a:latin typeface="Arial" pitchFamily="34" charset="0"/>
                <a:cs typeface="Arial" pitchFamily="34" charset="0"/>
              </a:defRPr>
            </a:lvl3pPr>
            <a:lvl4pPr marL="1600200" indent="-228600" eaLnBrk="0" hangingPunct="0">
              <a:defRPr sz="3600">
                <a:solidFill>
                  <a:schemeClr val="tx1"/>
                </a:solidFill>
                <a:latin typeface="Arial" pitchFamily="34" charset="0"/>
                <a:cs typeface="Arial" pitchFamily="34" charset="0"/>
              </a:defRPr>
            </a:lvl4pPr>
            <a:lvl5pPr marL="2057400" indent="-228600" eaLnBrk="0" hangingPunct="0">
              <a:defRPr sz="36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36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36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36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3600">
                <a:solidFill>
                  <a:schemeClr val="tx1"/>
                </a:solidFill>
                <a:latin typeface="Arial" pitchFamily="34" charset="0"/>
                <a:cs typeface="Arial" pitchFamily="34" charset="0"/>
              </a:defRPr>
            </a:lvl9pPr>
          </a:lstStyle>
          <a:p>
            <a:pPr eaLnBrk="1" hangingPunct="1"/>
            <a:fld id="{B696ECA6-99D2-4CAC-8890-C8E676B9EF23}" type="slidenum">
              <a:rPr lang="en-US" sz="1200" smtClean="0"/>
              <a:pPr eaLnBrk="1" hangingPunct="1"/>
              <a:t>5</a:t>
            </a:fld>
            <a:endParaRPr lang="en-US" sz="1200" smtClean="0"/>
          </a:p>
        </p:txBody>
      </p:sp>
      <p:sp>
        <p:nvSpPr>
          <p:cNvPr id="65539" name="Rectangle 2"/>
          <p:cNvSpPr>
            <a:spLocks noGrp="1" noRot="1" noChangeAspect="1" noChangeArrowheads="1" noTextEdit="1"/>
          </p:cNvSpPr>
          <p:nvPr>
            <p:ph type="sldImg"/>
          </p:nvPr>
        </p:nvSpPr>
        <p:spPr>
          <a:xfrm>
            <a:off x="522288" y="549275"/>
            <a:ext cx="3216275" cy="2413000"/>
          </a:xfrm>
          <a:ln/>
        </p:spPr>
      </p:sp>
      <p:sp>
        <p:nvSpPr>
          <p:cNvPr id="23556" name="Rectangle 3"/>
          <p:cNvSpPr>
            <a:spLocks noGrp="1" noChangeArrowheads="1"/>
          </p:cNvSpPr>
          <p:nvPr>
            <p:ph type="body" idx="1"/>
          </p:nvPr>
        </p:nvSpPr>
        <p:spPr>
          <a:xfrm>
            <a:off x="192088" y="3127375"/>
            <a:ext cx="6510337" cy="5559425"/>
          </a:xfrm>
        </p:spPr>
        <p:txBody>
          <a:bodyPr/>
          <a:lstStyle/>
          <a:p>
            <a:pPr>
              <a:defRPr/>
            </a:pPr>
            <a:r>
              <a:rPr lang="en-US" b="1" dirty="0" smtClean="0">
                <a:solidFill>
                  <a:srgbClr val="000000"/>
                </a:solidFill>
                <a:sym typeface="Wingdings" pitchFamily="2" charset="2"/>
              </a:rPr>
              <a:t>Summary Overview</a:t>
            </a:r>
          </a:p>
          <a:p>
            <a:pPr>
              <a:defRPr/>
            </a:pPr>
            <a:r>
              <a:rPr lang="en-US" dirty="0" smtClean="0">
                <a:solidFill>
                  <a:srgbClr val="000000"/>
                </a:solidFill>
                <a:sym typeface="Wingdings" pitchFamily="2" charset="2"/>
              </a:rPr>
              <a:t>There are many different combinations of logistics decisions. Each combination can result in a different level of distribution service and different costs. </a:t>
            </a:r>
          </a:p>
          <a:p>
            <a:pPr>
              <a:defRPr/>
            </a:pPr>
            <a:endParaRPr lang="en-US" dirty="0" smtClean="0">
              <a:solidFill>
                <a:srgbClr val="000000"/>
              </a:solidFill>
              <a:sym typeface="Wingdings" pitchFamily="2" charset="2"/>
            </a:endParaRPr>
          </a:p>
          <a:p>
            <a:pPr>
              <a:defRPr/>
            </a:pPr>
            <a:r>
              <a:rPr lang="en-US" b="1" dirty="0" smtClean="0">
                <a:solidFill>
                  <a:srgbClr val="000000"/>
                </a:solidFill>
                <a:sym typeface="Wingdings" pitchFamily="2" charset="2"/>
              </a:rPr>
              <a:t>Key Issues</a:t>
            </a:r>
          </a:p>
          <a:p>
            <a:pPr>
              <a:buFontTx/>
              <a:buChar char="•"/>
              <a:defRPr/>
            </a:pPr>
            <a:r>
              <a:rPr lang="en-US" dirty="0" smtClean="0">
                <a:solidFill>
                  <a:srgbClr val="000000"/>
                </a:solidFill>
                <a:sym typeface="Wingdings" pitchFamily="2" charset="2"/>
              </a:rPr>
              <a:t> Chapter 11 begins by discussing the best way to provide the </a:t>
            </a:r>
            <a:r>
              <a:rPr lang="en-US" u="sng" dirty="0" smtClean="0">
                <a:solidFill>
                  <a:srgbClr val="000000"/>
                </a:solidFill>
                <a:sym typeface="Wingdings" pitchFamily="2" charset="2"/>
              </a:rPr>
              <a:t>level of distribution service</a:t>
            </a:r>
            <a:r>
              <a:rPr lang="en-US" dirty="0" smtClean="0">
                <a:solidFill>
                  <a:srgbClr val="000000"/>
                </a:solidFill>
                <a:sym typeface="Wingdings" pitchFamily="2" charset="2"/>
              </a:rPr>
              <a:t> that customers want and are willing to pay for.</a:t>
            </a:r>
          </a:p>
          <a:p>
            <a:pPr>
              <a:buFontTx/>
              <a:buChar char="•"/>
              <a:defRPr/>
            </a:pPr>
            <a:r>
              <a:rPr lang="en-US" dirty="0" smtClean="0">
                <a:solidFill>
                  <a:srgbClr val="000000"/>
                </a:solidFill>
                <a:sym typeface="Wingdings" pitchFamily="2" charset="2"/>
              </a:rPr>
              <a:t> Next, the choice among different </a:t>
            </a:r>
            <a:r>
              <a:rPr lang="en-US" u="sng" dirty="0" smtClean="0">
                <a:solidFill>
                  <a:srgbClr val="000000"/>
                </a:solidFill>
                <a:sym typeface="Wingdings" pitchFamily="2" charset="2"/>
              </a:rPr>
              <a:t>modes of transportation,</a:t>
            </a:r>
            <a:r>
              <a:rPr lang="en-US" dirty="0" smtClean="0">
                <a:solidFill>
                  <a:srgbClr val="000000"/>
                </a:solidFill>
                <a:sym typeface="Wingdings" pitchFamily="2" charset="2"/>
              </a:rPr>
              <a:t> each with its own costs and benefits, is reviewed.</a:t>
            </a:r>
          </a:p>
          <a:p>
            <a:pPr>
              <a:buFontTx/>
              <a:buChar char="•"/>
              <a:defRPr/>
            </a:pPr>
            <a:r>
              <a:rPr lang="en-US" dirty="0" smtClean="0">
                <a:solidFill>
                  <a:srgbClr val="000000"/>
                </a:solidFill>
                <a:sym typeface="Wingdings" pitchFamily="2" charset="2"/>
              </a:rPr>
              <a:t> In the end, this chapter will investigate decisions about </a:t>
            </a:r>
            <a:r>
              <a:rPr lang="en-US" u="sng" dirty="0" smtClean="0">
                <a:solidFill>
                  <a:srgbClr val="000000"/>
                </a:solidFill>
                <a:sym typeface="Wingdings" pitchFamily="2" charset="2"/>
              </a:rPr>
              <a:t>inventory and the use of distribution centers.</a:t>
            </a:r>
          </a:p>
          <a:p>
            <a:pPr>
              <a:defRPr/>
            </a:pPr>
            <a:endParaRPr lang="en-US" b="1" dirty="0" smtClean="0">
              <a:solidFill>
                <a:srgbClr val="000000"/>
              </a:solidFill>
              <a:sym typeface="Wingdings" pitchFamily="2" charset="2"/>
            </a:endParaRPr>
          </a:p>
          <a:p>
            <a:pPr>
              <a:defRPr/>
            </a:pPr>
            <a:endParaRPr lang="en-US" b="1" dirty="0" smtClean="0">
              <a:solidFill>
                <a:srgbClr val="000000"/>
              </a:solidFill>
              <a:sym typeface="Wingdings" pitchFamily="2" charset="2"/>
            </a:endParaRPr>
          </a:p>
          <a:p>
            <a:pPr marL="271751" indent="-271751">
              <a:defRPr/>
            </a:pPr>
            <a:endParaRPr lang="en-US" b="1" dirty="0" smtClean="0">
              <a:solidFill>
                <a:srgbClr val="000000"/>
              </a:solidFill>
              <a:sym typeface="Wingdings" pitchFamily="2" charset="2"/>
            </a:endParaRPr>
          </a:p>
        </p:txBody>
      </p:sp>
      <p:sp>
        <p:nvSpPr>
          <p:cNvPr id="65541" name="Text Box 25"/>
          <p:cNvSpPr txBox="1">
            <a:spLocks noChangeArrowheads="1"/>
          </p:cNvSpPr>
          <p:nvPr/>
        </p:nvSpPr>
        <p:spPr bwMode="auto">
          <a:xfrm>
            <a:off x="4267200" y="400050"/>
            <a:ext cx="2560638"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39" tIns="48320" rIns="96639" bIns="48320">
            <a:spAutoFit/>
          </a:bodyPr>
          <a:lstStyle>
            <a:lvl1pPr defTabSz="984250" eaLnBrk="0" hangingPunct="0">
              <a:defRPr sz="3600">
                <a:solidFill>
                  <a:schemeClr val="tx1"/>
                </a:solidFill>
                <a:latin typeface="Arial" pitchFamily="34" charset="0"/>
                <a:cs typeface="Arial" pitchFamily="34" charset="0"/>
              </a:defRPr>
            </a:lvl1pPr>
            <a:lvl2pPr marL="742950" indent="-285750" defTabSz="984250" eaLnBrk="0" hangingPunct="0">
              <a:defRPr sz="3600">
                <a:solidFill>
                  <a:schemeClr val="tx1"/>
                </a:solidFill>
                <a:latin typeface="Arial" pitchFamily="34" charset="0"/>
                <a:cs typeface="Arial" pitchFamily="34" charset="0"/>
              </a:defRPr>
            </a:lvl2pPr>
            <a:lvl3pPr marL="1143000" indent="-228600" defTabSz="984250" eaLnBrk="0" hangingPunct="0">
              <a:defRPr sz="3600">
                <a:solidFill>
                  <a:schemeClr val="tx1"/>
                </a:solidFill>
                <a:latin typeface="Arial" pitchFamily="34" charset="0"/>
                <a:cs typeface="Arial" pitchFamily="34" charset="0"/>
              </a:defRPr>
            </a:lvl3pPr>
            <a:lvl4pPr marL="1600200" indent="-228600" defTabSz="984250" eaLnBrk="0" hangingPunct="0">
              <a:defRPr sz="3600">
                <a:solidFill>
                  <a:schemeClr val="tx1"/>
                </a:solidFill>
                <a:latin typeface="Arial" pitchFamily="34" charset="0"/>
                <a:cs typeface="Arial" pitchFamily="34" charset="0"/>
              </a:defRPr>
            </a:lvl4pPr>
            <a:lvl5pPr marL="2057400" indent="-228600" defTabSz="984250" eaLnBrk="0" hangingPunct="0">
              <a:defRPr sz="3600">
                <a:solidFill>
                  <a:schemeClr val="tx1"/>
                </a:solidFill>
                <a:latin typeface="Arial" pitchFamily="34" charset="0"/>
                <a:cs typeface="Arial" pitchFamily="34" charset="0"/>
              </a:defRPr>
            </a:lvl5pPr>
            <a:lvl6pPr marL="2514600" indent="-228600" algn="ctr" defTabSz="984250" eaLnBrk="0" fontAlgn="base" hangingPunct="0">
              <a:spcBef>
                <a:spcPct val="0"/>
              </a:spcBef>
              <a:spcAft>
                <a:spcPct val="0"/>
              </a:spcAft>
              <a:defRPr sz="3600">
                <a:solidFill>
                  <a:schemeClr val="tx1"/>
                </a:solidFill>
                <a:latin typeface="Arial" pitchFamily="34" charset="0"/>
                <a:cs typeface="Arial" pitchFamily="34" charset="0"/>
              </a:defRPr>
            </a:lvl6pPr>
            <a:lvl7pPr marL="2971800" indent="-228600" algn="ctr" defTabSz="984250" eaLnBrk="0" fontAlgn="base" hangingPunct="0">
              <a:spcBef>
                <a:spcPct val="0"/>
              </a:spcBef>
              <a:spcAft>
                <a:spcPct val="0"/>
              </a:spcAft>
              <a:defRPr sz="3600">
                <a:solidFill>
                  <a:schemeClr val="tx1"/>
                </a:solidFill>
                <a:latin typeface="Arial" pitchFamily="34" charset="0"/>
                <a:cs typeface="Arial" pitchFamily="34" charset="0"/>
              </a:defRPr>
            </a:lvl7pPr>
            <a:lvl8pPr marL="3429000" indent="-228600" algn="ctr" defTabSz="984250" eaLnBrk="0" fontAlgn="base" hangingPunct="0">
              <a:spcBef>
                <a:spcPct val="0"/>
              </a:spcBef>
              <a:spcAft>
                <a:spcPct val="0"/>
              </a:spcAft>
              <a:defRPr sz="3600">
                <a:solidFill>
                  <a:schemeClr val="tx1"/>
                </a:solidFill>
                <a:latin typeface="Arial" pitchFamily="34" charset="0"/>
                <a:cs typeface="Arial" pitchFamily="34" charset="0"/>
              </a:defRPr>
            </a:lvl8pPr>
            <a:lvl9pPr marL="3886200" indent="-228600" algn="ctr" defTabSz="984250" eaLnBrk="0" fontAlgn="base" hangingPunct="0">
              <a:spcBef>
                <a:spcPct val="0"/>
              </a:spcBef>
              <a:spcAft>
                <a:spcPct val="0"/>
              </a:spcAft>
              <a:defRPr sz="3600">
                <a:solidFill>
                  <a:schemeClr val="tx1"/>
                </a:solidFill>
                <a:latin typeface="Arial" pitchFamily="34" charset="0"/>
                <a:cs typeface="Arial" pitchFamily="34" charset="0"/>
              </a:defRPr>
            </a:lvl9pPr>
          </a:lstStyle>
          <a:p>
            <a:pPr algn="l" eaLnBrk="1" hangingPunct="1">
              <a:spcBef>
                <a:spcPct val="50000"/>
              </a:spcBef>
            </a:pPr>
            <a:r>
              <a:rPr lang="en-US" sz="1500" b="1" dirty="0">
                <a:solidFill>
                  <a:srgbClr val="000000"/>
                </a:solidFill>
              </a:rPr>
              <a:t>This slide refers to material on </a:t>
            </a:r>
            <a:r>
              <a:rPr lang="en-US" sz="1500" b="1" dirty="0" smtClean="0">
                <a:solidFill>
                  <a:srgbClr val="000000"/>
                </a:solidFill>
              </a:rPr>
              <a:t>p</a:t>
            </a:r>
            <a:r>
              <a:rPr lang="en-US" sz="1500" b="1" dirty="0">
                <a:solidFill>
                  <a:srgbClr val="000000"/>
                </a:solidFill>
              </a:rPr>
              <a:t>. </a:t>
            </a:r>
            <a:r>
              <a:rPr lang="en-US" sz="1500" b="1" dirty="0" smtClean="0">
                <a:solidFill>
                  <a:srgbClr val="000000"/>
                </a:solidFill>
              </a:rPr>
              <a:t>281.</a:t>
            </a:r>
            <a:endParaRPr lang="en-US" sz="1500" b="1" dirty="0">
              <a:solidFill>
                <a:srgbClr val="000000"/>
              </a:solidFill>
            </a:endParaRPr>
          </a:p>
          <a:p>
            <a:pPr algn="l" eaLnBrk="1" hangingPunct="1">
              <a:spcBef>
                <a:spcPct val="50000"/>
              </a:spcBef>
            </a:pPr>
            <a:r>
              <a:rPr lang="en-US" sz="1600" b="1" dirty="0">
                <a:solidFill>
                  <a:srgbClr val="000000"/>
                </a:solidFill>
                <a:sym typeface="Wingdings" pitchFamily="2" charset="2"/>
              </a:rPr>
              <a:t> </a:t>
            </a:r>
            <a:r>
              <a:rPr lang="en-US" sz="1600" b="1" dirty="0">
                <a:solidFill>
                  <a:srgbClr val="000000"/>
                </a:solidFill>
              </a:rPr>
              <a:t>Indicates place where slide “builds” to include the corresponding point (upon mouse click).</a:t>
            </a:r>
          </a:p>
          <a:p>
            <a:pPr algn="l" eaLnBrk="1" hangingPunct="1">
              <a:spcBef>
                <a:spcPct val="50000"/>
              </a:spcBef>
            </a:pPr>
            <a:endParaRPr lang="en-US" sz="1500" b="1" dirty="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Arial" pitchFamily="34" charset="0"/>
                <a:cs typeface="Arial" pitchFamily="34" charset="0"/>
              </a:defRPr>
            </a:lvl1pPr>
            <a:lvl2pPr marL="742950" indent="-285750" eaLnBrk="0" hangingPunct="0">
              <a:defRPr sz="3600">
                <a:solidFill>
                  <a:schemeClr val="tx1"/>
                </a:solidFill>
                <a:latin typeface="Arial" pitchFamily="34" charset="0"/>
                <a:cs typeface="Arial" pitchFamily="34" charset="0"/>
              </a:defRPr>
            </a:lvl2pPr>
            <a:lvl3pPr marL="1143000" indent="-228600" eaLnBrk="0" hangingPunct="0">
              <a:defRPr sz="3600">
                <a:solidFill>
                  <a:schemeClr val="tx1"/>
                </a:solidFill>
                <a:latin typeface="Arial" pitchFamily="34" charset="0"/>
                <a:cs typeface="Arial" pitchFamily="34" charset="0"/>
              </a:defRPr>
            </a:lvl3pPr>
            <a:lvl4pPr marL="1600200" indent="-228600" eaLnBrk="0" hangingPunct="0">
              <a:defRPr sz="3600">
                <a:solidFill>
                  <a:schemeClr val="tx1"/>
                </a:solidFill>
                <a:latin typeface="Arial" pitchFamily="34" charset="0"/>
                <a:cs typeface="Arial" pitchFamily="34" charset="0"/>
              </a:defRPr>
            </a:lvl4pPr>
            <a:lvl5pPr marL="2057400" indent="-228600" eaLnBrk="0" hangingPunct="0">
              <a:defRPr sz="36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36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36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36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3600">
                <a:solidFill>
                  <a:schemeClr val="tx1"/>
                </a:solidFill>
                <a:latin typeface="Arial" pitchFamily="34" charset="0"/>
                <a:cs typeface="Arial" pitchFamily="34" charset="0"/>
              </a:defRPr>
            </a:lvl9pPr>
          </a:lstStyle>
          <a:p>
            <a:pPr eaLnBrk="1" hangingPunct="1"/>
            <a:fld id="{E0D36189-BCC9-4312-9DBE-05BC3FE94131}" type="slidenum">
              <a:rPr lang="en-US" sz="1200" smtClean="0"/>
              <a:pPr eaLnBrk="1" hangingPunct="1"/>
              <a:t>6</a:t>
            </a:fld>
            <a:endParaRPr lang="en-US" sz="1200" smtClean="0"/>
          </a:p>
        </p:txBody>
      </p:sp>
      <p:sp>
        <p:nvSpPr>
          <p:cNvPr id="66563" name="Rectangle 2"/>
          <p:cNvSpPr>
            <a:spLocks noGrp="1" noRot="1" noChangeAspect="1" noChangeArrowheads="1" noTextEdit="1"/>
          </p:cNvSpPr>
          <p:nvPr>
            <p:ph type="sldImg"/>
          </p:nvPr>
        </p:nvSpPr>
        <p:spPr>
          <a:xfrm>
            <a:off x="522288" y="549275"/>
            <a:ext cx="3216275" cy="2413000"/>
          </a:xfrm>
          <a:ln/>
        </p:spPr>
      </p:sp>
      <p:sp>
        <p:nvSpPr>
          <p:cNvPr id="23556" name="Rectangle 3"/>
          <p:cNvSpPr>
            <a:spLocks noGrp="1" noChangeArrowheads="1"/>
          </p:cNvSpPr>
          <p:nvPr>
            <p:ph type="body" idx="1"/>
          </p:nvPr>
        </p:nvSpPr>
        <p:spPr>
          <a:xfrm>
            <a:off x="192088" y="3127375"/>
            <a:ext cx="6510337" cy="5559425"/>
          </a:xfrm>
        </p:spPr>
        <p:txBody>
          <a:bodyPr/>
          <a:lstStyle/>
          <a:p>
            <a:pPr>
              <a:defRPr/>
            </a:pPr>
            <a:r>
              <a:rPr lang="en-US" b="1" dirty="0" smtClean="0">
                <a:solidFill>
                  <a:srgbClr val="000000"/>
                </a:solidFill>
                <a:sym typeface="Wingdings" pitchFamily="2" charset="2"/>
              </a:rPr>
              <a:t>Summary Overview</a:t>
            </a:r>
          </a:p>
          <a:p>
            <a:pPr>
              <a:defRPr/>
            </a:pPr>
            <a:r>
              <a:rPr lang="en-US" u="sng" dirty="0" smtClean="0">
                <a:solidFill>
                  <a:srgbClr val="000000"/>
                </a:solidFill>
                <a:sym typeface="Wingdings" pitchFamily="2" charset="2"/>
              </a:rPr>
              <a:t>Logistics</a:t>
            </a:r>
            <a:r>
              <a:rPr lang="en-US" dirty="0" smtClean="0">
                <a:solidFill>
                  <a:srgbClr val="000000"/>
                </a:solidFill>
                <a:sym typeface="Wingdings" pitchFamily="2" charset="2"/>
              </a:rPr>
              <a:t> is the transporting, storing, and handling of goods in ways that match target customers’ needs with a firm’s marketing mix. </a:t>
            </a:r>
            <a:r>
              <a:rPr lang="en-US" u="sng" dirty="0" smtClean="0">
                <a:solidFill>
                  <a:srgbClr val="000000"/>
                </a:solidFill>
                <a:sym typeface="Wingdings" pitchFamily="2" charset="2"/>
              </a:rPr>
              <a:t>Physical distribution</a:t>
            </a:r>
            <a:r>
              <a:rPr lang="en-US" dirty="0" smtClean="0">
                <a:solidFill>
                  <a:srgbClr val="000000"/>
                </a:solidFill>
                <a:sym typeface="Wingdings" pitchFamily="2" charset="2"/>
              </a:rPr>
              <a:t> (PD) is another name for logistics. Whenever the product includes a physical good, Place requires decisions about logistics. </a:t>
            </a:r>
          </a:p>
          <a:p>
            <a:pPr>
              <a:defRPr/>
            </a:pPr>
            <a:endParaRPr lang="en-US" b="1" i="1" dirty="0" smtClean="0">
              <a:solidFill>
                <a:srgbClr val="000000"/>
              </a:solidFill>
              <a:sym typeface="Wingdings" pitchFamily="2" charset="2"/>
            </a:endParaRPr>
          </a:p>
          <a:p>
            <a:pPr>
              <a:defRPr/>
            </a:pPr>
            <a:r>
              <a:rPr lang="en-US" b="1" dirty="0" smtClean="0">
                <a:solidFill>
                  <a:srgbClr val="000000"/>
                </a:solidFill>
                <a:sym typeface="Wingdings" pitchFamily="2" charset="2"/>
              </a:rPr>
              <a:t>Key Issues</a:t>
            </a:r>
            <a:r>
              <a:rPr lang="en-US" b="1" u="sng" dirty="0" smtClean="0">
                <a:solidFill>
                  <a:srgbClr val="000000"/>
                </a:solidFill>
                <a:sym typeface="Wingdings" pitchFamily="2" charset="2"/>
              </a:rPr>
              <a:t> </a:t>
            </a:r>
          </a:p>
          <a:p>
            <a:pPr>
              <a:buFont typeface="Arial" pitchFamily="34" charset="0"/>
              <a:buChar char="•"/>
              <a:defRPr/>
            </a:pPr>
            <a:r>
              <a:rPr lang="en-US" b="1" i="1" dirty="0" smtClean="0">
                <a:solidFill>
                  <a:srgbClr val="000000"/>
                </a:solidFill>
                <a:sym typeface="Wingdings" pitchFamily="2" charset="2"/>
              </a:rPr>
              <a:t> </a:t>
            </a:r>
            <a:r>
              <a:rPr lang="en-US" dirty="0" smtClean="0">
                <a:solidFill>
                  <a:srgbClr val="000000"/>
                </a:solidFill>
                <a:sym typeface="Wingdings" pitchFamily="2" charset="2"/>
              </a:rPr>
              <a:t>There are many different combinations of logistics decisions.</a:t>
            </a:r>
          </a:p>
          <a:p>
            <a:pPr>
              <a:buFont typeface="Arial" pitchFamily="34" charset="0"/>
              <a:buChar char="•"/>
              <a:defRPr/>
            </a:pPr>
            <a:r>
              <a:rPr lang="en-US" dirty="0" smtClean="0">
                <a:solidFill>
                  <a:srgbClr val="000000"/>
                </a:solidFill>
                <a:sym typeface="Wingdings" pitchFamily="2" charset="2"/>
              </a:rPr>
              <a:t> Each combination can result in a different level of distribution service and different costs.</a:t>
            </a:r>
          </a:p>
          <a:p>
            <a:pPr>
              <a:buFont typeface="Arial" pitchFamily="34" charset="0"/>
              <a:buChar char="•"/>
              <a:defRPr/>
            </a:pPr>
            <a:r>
              <a:rPr lang="en-US" dirty="0" smtClean="0">
                <a:solidFill>
                  <a:srgbClr val="000000"/>
                </a:solidFill>
                <a:sym typeface="Wingdings" pitchFamily="2" charset="2"/>
              </a:rPr>
              <a:t> Firms must determine the best way to provide the level of distribution service that customers want and are willing to pay for.</a:t>
            </a:r>
          </a:p>
          <a:p>
            <a:pPr>
              <a:buFont typeface="Arial" pitchFamily="34" charset="0"/>
              <a:buChar char="•"/>
              <a:defRPr/>
            </a:pPr>
            <a:r>
              <a:rPr lang="en-US" dirty="0" smtClean="0">
                <a:solidFill>
                  <a:srgbClr val="000000"/>
                </a:solidFill>
                <a:sym typeface="Wingdings" pitchFamily="2" charset="2"/>
              </a:rPr>
              <a:t> Logistics costs are very important to both firms and consumers. These costs vary from firm to firm and, from a macro-marketing perspective, from country to country.</a:t>
            </a:r>
          </a:p>
          <a:p>
            <a:pPr>
              <a:buFont typeface="Arial" pitchFamily="34" charset="0"/>
              <a:buChar char="•"/>
              <a:defRPr/>
            </a:pPr>
            <a:r>
              <a:rPr lang="en-US" dirty="0" smtClean="0">
                <a:solidFill>
                  <a:srgbClr val="000000"/>
                </a:solidFill>
                <a:sym typeface="Wingdings" pitchFamily="2" charset="2"/>
              </a:rPr>
              <a:t> Differences in logistics costs across countries can be substantial.</a:t>
            </a:r>
          </a:p>
          <a:p>
            <a:pPr>
              <a:defRPr/>
            </a:pPr>
            <a:endParaRPr lang="en-US" b="1" i="1" dirty="0" smtClean="0">
              <a:solidFill>
                <a:srgbClr val="000000"/>
              </a:solidFill>
              <a:sym typeface="Wingdings" pitchFamily="2" charset="2"/>
            </a:endParaRPr>
          </a:p>
          <a:p>
            <a:pPr>
              <a:defRPr/>
            </a:pPr>
            <a:r>
              <a:rPr lang="en-US" b="1" i="1" dirty="0" smtClean="0">
                <a:solidFill>
                  <a:srgbClr val="000000"/>
                </a:solidFill>
                <a:sym typeface="Wingdings" pitchFamily="2" charset="2"/>
              </a:rPr>
              <a:t>Discussion Question: What consumer trends have contributed to an increased emphasis on physical distribution as an element of Place?</a:t>
            </a:r>
          </a:p>
          <a:p>
            <a:pPr>
              <a:defRPr/>
            </a:pPr>
            <a:endParaRPr lang="en-US" b="1" dirty="0" smtClean="0">
              <a:solidFill>
                <a:srgbClr val="000000"/>
              </a:solidFill>
              <a:sym typeface="Wingdings" pitchFamily="2" charset="2"/>
            </a:endParaRPr>
          </a:p>
          <a:p>
            <a:pPr marL="271751" indent="-271751">
              <a:defRPr/>
            </a:pPr>
            <a:endParaRPr lang="en-US" b="1" dirty="0" smtClean="0">
              <a:solidFill>
                <a:srgbClr val="000000"/>
              </a:solidFill>
              <a:sym typeface="Wingdings" pitchFamily="2" charset="2"/>
            </a:endParaRPr>
          </a:p>
          <a:p>
            <a:pPr marL="271751" indent="-271751">
              <a:defRPr/>
            </a:pPr>
            <a:endParaRPr lang="en-US" b="1" dirty="0" smtClean="0">
              <a:solidFill>
                <a:srgbClr val="000000"/>
              </a:solidFill>
              <a:sym typeface="Wingdings" pitchFamily="2" charset="2"/>
            </a:endParaRPr>
          </a:p>
        </p:txBody>
      </p:sp>
      <p:sp>
        <p:nvSpPr>
          <p:cNvPr id="66565" name="Text Box 25"/>
          <p:cNvSpPr txBox="1">
            <a:spLocks noChangeArrowheads="1"/>
          </p:cNvSpPr>
          <p:nvPr/>
        </p:nvSpPr>
        <p:spPr bwMode="auto">
          <a:xfrm>
            <a:off x="4267200" y="400050"/>
            <a:ext cx="2560638"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39" tIns="48320" rIns="96639" bIns="48320">
            <a:spAutoFit/>
          </a:bodyPr>
          <a:lstStyle>
            <a:lvl1pPr defTabSz="984250" eaLnBrk="0" hangingPunct="0">
              <a:defRPr sz="3600">
                <a:solidFill>
                  <a:schemeClr val="tx1"/>
                </a:solidFill>
                <a:latin typeface="Arial" pitchFamily="34" charset="0"/>
                <a:cs typeface="Arial" pitchFamily="34" charset="0"/>
              </a:defRPr>
            </a:lvl1pPr>
            <a:lvl2pPr marL="742950" indent="-285750" defTabSz="984250" eaLnBrk="0" hangingPunct="0">
              <a:defRPr sz="3600">
                <a:solidFill>
                  <a:schemeClr val="tx1"/>
                </a:solidFill>
                <a:latin typeface="Arial" pitchFamily="34" charset="0"/>
                <a:cs typeface="Arial" pitchFamily="34" charset="0"/>
              </a:defRPr>
            </a:lvl2pPr>
            <a:lvl3pPr marL="1143000" indent="-228600" defTabSz="984250" eaLnBrk="0" hangingPunct="0">
              <a:defRPr sz="3600">
                <a:solidFill>
                  <a:schemeClr val="tx1"/>
                </a:solidFill>
                <a:latin typeface="Arial" pitchFamily="34" charset="0"/>
                <a:cs typeface="Arial" pitchFamily="34" charset="0"/>
              </a:defRPr>
            </a:lvl3pPr>
            <a:lvl4pPr marL="1600200" indent="-228600" defTabSz="984250" eaLnBrk="0" hangingPunct="0">
              <a:defRPr sz="3600">
                <a:solidFill>
                  <a:schemeClr val="tx1"/>
                </a:solidFill>
                <a:latin typeface="Arial" pitchFamily="34" charset="0"/>
                <a:cs typeface="Arial" pitchFamily="34" charset="0"/>
              </a:defRPr>
            </a:lvl4pPr>
            <a:lvl5pPr marL="2057400" indent="-228600" defTabSz="984250" eaLnBrk="0" hangingPunct="0">
              <a:defRPr sz="3600">
                <a:solidFill>
                  <a:schemeClr val="tx1"/>
                </a:solidFill>
                <a:latin typeface="Arial" pitchFamily="34" charset="0"/>
                <a:cs typeface="Arial" pitchFamily="34" charset="0"/>
              </a:defRPr>
            </a:lvl5pPr>
            <a:lvl6pPr marL="2514600" indent="-228600" algn="ctr" defTabSz="984250" eaLnBrk="0" fontAlgn="base" hangingPunct="0">
              <a:spcBef>
                <a:spcPct val="0"/>
              </a:spcBef>
              <a:spcAft>
                <a:spcPct val="0"/>
              </a:spcAft>
              <a:defRPr sz="3600">
                <a:solidFill>
                  <a:schemeClr val="tx1"/>
                </a:solidFill>
                <a:latin typeface="Arial" pitchFamily="34" charset="0"/>
                <a:cs typeface="Arial" pitchFamily="34" charset="0"/>
              </a:defRPr>
            </a:lvl6pPr>
            <a:lvl7pPr marL="2971800" indent="-228600" algn="ctr" defTabSz="984250" eaLnBrk="0" fontAlgn="base" hangingPunct="0">
              <a:spcBef>
                <a:spcPct val="0"/>
              </a:spcBef>
              <a:spcAft>
                <a:spcPct val="0"/>
              </a:spcAft>
              <a:defRPr sz="3600">
                <a:solidFill>
                  <a:schemeClr val="tx1"/>
                </a:solidFill>
                <a:latin typeface="Arial" pitchFamily="34" charset="0"/>
                <a:cs typeface="Arial" pitchFamily="34" charset="0"/>
              </a:defRPr>
            </a:lvl7pPr>
            <a:lvl8pPr marL="3429000" indent="-228600" algn="ctr" defTabSz="984250" eaLnBrk="0" fontAlgn="base" hangingPunct="0">
              <a:spcBef>
                <a:spcPct val="0"/>
              </a:spcBef>
              <a:spcAft>
                <a:spcPct val="0"/>
              </a:spcAft>
              <a:defRPr sz="3600">
                <a:solidFill>
                  <a:schemeClr val="tx1"/>
                </a:solidFill>
                <a:latin typeface="Arial" pitchFamily="34" charset="0"/>
                <a:cs typeface="Arial" pitchFamily="34" charset="0"/>
              </a:defRPr>
            </a:lvl8pPr>
            <a:lvl9pPr marL="3886200" indent="-228600" algn="ctr" defTabSz="984250" eaLnBrk="0" fontAlgn="base" hangingPunct="0">
              <a:spcBef>
                <a:spcPct val="0"/>
              </a:spcBef>
              <a:spcAft>
                <a:spcPct val="0"/>
              </a:spcAft>
              <a:defRPr sz="3600">
                <a:solidFill>
                  <a:schemeClr val="tx1"/>
                </a:solidFill>
                <a:latin typeface="Arial" pitchFamily="34" charset="0"/>
                <a:cs typeface="Arial" pitchFamily="34" charset="0"/>
              </a:defRPr>
            </a:lvl9pPr>
          </a:lstStyle>
          <a:p>
            <a:pPr algn="l" eaLnBrk="1" hangingPunct="1">
              <a:spcBef>
                <a:spcPct val="50000"/>
              </a:spcBef>
            </a:pPr>
            <a:r>
              <a:rPr lang="en-US" sz="1500" b="1" dirty="0">
                <a:solidFill>
                  <a:srgbClr val="000000"/>
                </a:solidFill>
              </a:rPr>
              <a:t>This slide refers to material on pp. </a:t>
            </a:r>
            <a:r>
              <a:rPr lang="en-US" sz="1500" b="1" dirty="0" smtClean="0">
                <a:solidFill>
                  <a:srgbClr val="000000"/>
                </a:solidFill>
              </a:rPr>
              <a:t>281-282.</a:t>
            </a:r>
            <a:endParaRPr lang="en-US" sz="1500" b="1" dirty="0">
              <a:solidFill>
                <a:srgbClr val="000000"/>
              </a:solidFill>
            </a:endParaRPr>
          </a:p>
          <a:p>
            <a:pPr algn="l" eaLnBrk="1" hangingPunct="1">
              <a:spcBef>
                <a:spcPct val="50000"/>
              </a:spcBef>
            </a:pPr>
            <a:r>
              <a:rPr lang="en-US" sz="1600" b="1" dirty="0">
                <a:solidFill>
                  <a:srgbClr val="000000"/>
                </a:solidFill>
                <a:sym typeface="Wingdings" pitchFamily="2" charset="2"/>
              </a:rPr>
              <a:t> </a:t>
            </a:r>
            <a:r>
              <a:rPr lang="en-US" sz="1600" b="1" dirty="0">
                <a:solidFill>
                  <a:srgbClr val="000000"/>
                </a:solidFill>
              </a:rPr>
              <a:t>Indicates place where slide “builds” to include the corresponding point (upon mouse click).</a:t>
            </a:r>
          </a:p>
          <a:p>
            <a:pPr algn="l" eaLnBrk="1" hangingPunct="1">
              <a:spcBef>
                <a:spcPct val="50000"/>
              </a:spcBef>
            </a:pPr>
            <a:endParaRPr lang="en-US" sz="1500" b="1" dirty="0">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Arial" pitchFamily="34" charset="0"/>
                <a:cs typeface="Arial" pitchFamily="34" charset="0"/>
              </a:defRPr>
            </a:lvl1pPr>
            <a:lvl2pPr marL="742950" indent="-285750" eaLnBrk="0" hangingPunct="0">
              <a:defRPr sz="3600">
                <a:solidFill>
                  <a:schemeClr val="tx1"/>
                </a:solidFill>
                <a:latin typeface="Arial" pitchFamily="34" charset="0"/>
                <a:cs typeface="Arial" pitchFamily="34" charset="0"/>
              </a:defRPr>
            </a:lvl2pPr>
            <a:lvl3pPr marL="1143000" indent="-228600" eaLnBrk="0" hangingPunct="0">
              <a:defRPr sz="3600">
                <a:solidFill>
                  <a:schemeClr val="tx1"/>
                </a:solidFill>
                <a:latin typeface="Arial" pitchFamily="34" charset="0"/>
                <a:cs typeface="Arial" pitchFamily="34" charset="0"/>
              </a:defRPr>
            </a:lvl3pPr>
            <a:lvl4pPr marL="1600200" indent="-228600" eaLnBrk="0" hangingPunct="0">
              <a:defRPr sz="3600">
                <a:solidFill>
                  <a:schemeClr val="tx1"/>
                </a:solidFill>
                <a:latin typeface="Arial" pitchFamily="34" charset="0"/>
                <a:cs typeface="Arial" pitchFamily="34" charset="0"/>
              </a:defRPr>
            </a:lvl4pPr>
            <a:lvl5pPr marL="2057400" indent="-228600" eaLnBrk="0" hangingPunct="0">
              <a:defRPr sz="36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36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36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36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3600">
                <a:solidFill>
                  <a:schemeClr val="tx1"/>
                </a:solidFill>
                <a:latin typeface="Arial" pitchFamily="34" charset="0"/>
                <a:cs typeface="Arial" pitchFamily="34" charset="0"/>
              </a:defRPr>
            </a:lvl9pPr>
          </a:lstStyle>
          <a:p>
            <a:pPr eaLnBrk="1" hangingPunct="1"/>
            <a:fld id="{4D628AA6-EB1D-484C-BE27-FF8B00BD8E53}" type="slidenum">
              <a:rPr lang="en-US" sz="1200" smtClean="0">
                <a:solidFill>
                  <a:srgbClr val="000000"/>
                </a:solidFill>
              </a:rPr>
              <a:pPr eaLnBrk="1" hangingPunct="1"/>
              <a:t>7</a:t>
            </a:fld>
            <a:endParaRPr lang="en-US" sz="1200" smtClean="0">
              <a:solidFill>
                <a:srgbClr val="000000"/>
              </a:solidFill>
            </a:endParaRPr>
          </a:p>
        </p:txBody>
      </p:sp>
      <p:sp>
        <p:nvSpPr>
          <p:cNvPr id="67587" name="Rectangle 2"/>
          <p:cNvSpPr>
            <a:spLocks noGrp="1" noRot="1" noChangeAspect="1" noChangeArrowheads="1" noTextEdit="1"/>
          </p:cNvSpPr>
          <p:nvPr>
            <p:ph type="sldImg"/>
          </p:nvPr>
        </p:nvSpPr>
        <p:spPr>
          <a:xfrm>
            <a:off x="522288" y="549275"/>
            <a:ext cx="3216275" cy="2413000"/>
          </a:xfrm>
          <a:ln/>
        </p:spPr>
      </p:sp>
      <p:sp>
        <p:nvSpPr>
          <p:cNvPr id="67588" name="Rectangle 3"/>
          <p:cNvSpPr>
            <a:spLocks noGrp="1" noChangeArrowheads="1"/>
          </p:cNvSpPr>
          <p:nvPr>
            <p:ph type="body" idx="1"/>
          </p:nvPr>
        </p:nvSpPr>
        <p:spPr>
          <a:xfrm>
            <a:off x="192088" y="3127375"/>
            <a:ext cx="6510337" cy="5483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solidFill>
                  <a:srgbClr val="000000"/>
                </a:solidFill>
                <a:sym typeface="Wingdings" pitchFamily="2" charset="2"/>
              </a:rPr>
              <a:t>Summary Overview</a:t>
            </a:r>
          </a:p>
          <a:p>
            <a:r>
              <a:rPr lang="en-US" smtClean="0">
                <a:solidFill>
                  <a:srgbClr val="000000"/>
                </a:solidFill>
                <a:sym typeface="Wingdings" pitchFamily="2" charset="2"/>
              </a:rPr>
              <a:t>Customers think about physical distribution in terms of the </a:t>
            </a:r>
            <a:r>
              <a:rPr lang="en-US" u="sng" smtClean="0">
                <a:solidFill>
                  <a:srgbClr val="000000"/>
                </a:solidFill>
                <a:sym typeface="Wingdings" pitchFamily="2" charset="2"/>
              </a:rPr>
              <a:t>customer service level</a:t>
            </a:r>
            <a:r>
              <a:rPr lang="en-US" smtClean="0">
                <a:solidFill>
                  <a:srgbClr val="000000"/>
                </a:solidFill>
                <a:sym typeface="Wingdings" pitchFamily="2" charset="2"/>
              </a:rPr>
              <a:t>—how rapidly and dependably a firm can deliver what the customer wants. Customers tend to care about their own needs, not about how the product was moved or stored. In other words, </a:t>
            </a:r>
            <a:r>
              <a:rPr lang="en-US" u="sng" smtClean="0">
                <a:solidFill>
                  <a:srgbClr val="000000"/>
                </a:solidFill>
                <a:sym typeface="Wingdings" pitchFamily="2" charset="2"/>
              </a:rPr>
              <a:t>customers want products, not excuses</a:t>
            </a:r>
            <a:r>
              <a:rPr lang="en-US" smtClean="0">
                <a:solidFill>
                  <a:srgbClr val="000000"/>
                </a:solidFill>
                <a:sym typeface="Wingdings" pitchFamily="2" charset="2"/>
              </a:rPr>
              <a:t>.</a:t>
            </a:r>
          </a:p>
          <a:p>
            <a:endParaRPr lang="en-US" smtClean="0">
              <a:solidFill>
                <a:srgbClr val="000000"/>
              </a:solidFill>
              <a:sym typeface="Wingdings" pitchFamily="2" charset="2"/>
            </a:endParaRPr>
          </a:p>
          <a:p>
            <a:r>
              <a:rPr lang="en-US" b="1" smtClean="0">
                <a:solidFill>
                  <a:srgbClr val="000000"/>
                </a:solidFill>
                <a:sym typeface="Wingdings" pitchFamily="2" charset="2"/>
              </a:rPr>
              <a:t>Key Issues</a:t>
            </a:r>
            <a:r>
              <a:rPr lang="en-US" b="1" u="sng" smtClean="0">
                <a:solidFill>
                  <a:srgbClr val="000000"/>
                </a:solidFill>
                <a:sym typeface="Wingdings" pitchFamily="2" charset="2"/>
              </a:rPr>
              <a:t> </a:t>
            </a:r>
          </a:p>
          <a:p>
            <a:pPr>
              <a:buFontTx/>
              <a:buChar char="•"/>
            </a:pPr>
            <a:r>
              <a:rPr lang="en-US" b="1" smtClean="0">
                <a:solidFill>
                  <a:srgbClr val="000000"/>
                </a:solidFill>
                <a:sym typeface="Wingdings" pitchFamily="2" charset="2"/>
              </a:rPr>
              <a:t> To improve the customer service level, some firms outsource some or all of their distribution work to specialists like Penske. </a:t>
            </a:r>
          </a:p>
          <a:p>
            <a:pPr lvl="1">
              <a:buFontTx/>
              <a:buChar char="•"/>
            </a:pPr>
            <a:r>
              <a:rPr lang="en-US" smtClean="0">
                <a:solidFill>
                  <a:srgbClr val="000000"/>
                </a:solidFill>
              </a:rPr>
              <a:t> Penske can handle order fulfillment and inventory management in addition to transportation. </a:t>
            </a:r>
          </a:p>
          <a:p>
            <a:pPr lvl="1">
              <a:buFontTx/>
              <a:buChar char="•"/>
            </a:pPr>
            <a:r>
              <a:rPr lang="en-US" smtClean="0">
                <a:solidFill>
                  <a:srgbClr val="000000"/>
                </a:solidFill>
              </a:rPr>
              <a:t> Its expertise in logistics can help firms reduce large inventories and other distribution costs while improving the level of customer service provided. </a:t>
            </a:r>
          </a:p>
          <a:p>
            <a:pPr lvl="1">
              <a:buFontTx/>
              <a:buChar char="•"/>
            </a:pPr>
            <a:r>
              <a:rPr lang="en-US" smtClean="0">
                <a:solidFill>
                  <a:srgbClr val="000000"/>
                </a:solidFill>
              </a:rPr>
              <a:t> A firm with limited financial resources or a lack of people with expertise in logistics can turn to an outside supplier like Penske.</a:t>
            </a:r>
          </a:p>
          <a:p>
            <a:pPr>
              <a:buFontTx/>
              <a:buChar char="•"/>
            </a:pPr>
            <a:r>
              <a:rPr lang="en-US" b="1" smtClean="0">
                <a:solidFill>
                  <a:srgbClr val="000000"/>
                </a:solidFill>
                <a:sym typeface="Wingdings" pitchFamily="2" charset="2"/>
              </a:rPr>
              <a:t> </a:t>
            </a:r>
            <a:r>
              <a:rPr lang="en-US" b="1" u="sng" smtClean="0">
                <a:solidFill>
                  <a:srgbClr val="000000"/>
                </a:solidFill>
                <a:sym typeface="Wingdings" pitchFamily="2" charset="2"/>
              </a:rPr>
              <a:t>Physical distribution is invisible to most consumers</a:t>
            </a:r>
            <a:r>
              <a:rPr lang="en-US" b="1" smtClean="0">
                <a:solidFill>
                  <a:srgbClr val="000000"/>
                </a:solidFill>
                <a:sym typeface="Wingdings" pitchFamily="2" charset="2"/>
              </a:rPr>
              <a:t>. </a:t>
            </a:r>
          </a:p>
          <a:p>
            <a:pPr lvl="1">
              <a:buFontTx/>
              <a:buChar char="•"/>
            </a:pPr>
            <a:r>
              <a:rPr lang="en-US" smtClean="0">
                <a:solidFill>
                  <a:srgbClr val="000000"/>
                </a:solidFill>
              </a:rPr>
              <a:t> The only time many consumers notice the physical distribution system is if they have special needs or if something goes wrong. </a:t>
            </a:r>
          </a:p>
          <a:p>
            <a:pPr lvl="1">
              <a:buFontTx/>
              <a:buChar char="•"/>
            </a:pPr>
            <a:r>
              <a:rPr lang="en-US" smtClean="0">
                <a:solidFill>
                  <a:srgbClr val="000000"/>
                </a:solidFill>
              </a:rPr>
              <a:t> If it is handled properly, as is usually the case in well-developed macro-marketing systems, physical distribution is taken for granted by customers.</a:t>
            </a:r>
          </a:p>
          <a:p>
            <a:pPr lvl="1">
              <a:buFontTx/>
              <a:buChar char="•"/>
            </a:pPr>
            <a:endParaRPr lang="en-US" smtClean="0">
              <a:solidFill>
                <a:srgbClr val="000000"/>
              </a:solidFill>
            </a:endParaRPr>
          </a:p>
          <a:p>
            <a:r>
              <a:rPr lang="en-US" b="1" i="1" smtClean="0">
                <a:solidFill>
                  <a:srgbClr val="000000"/>
                </a:solidFill>
                <a:sym typeface="Wingdings" pitchFamily="2" charset="2"/>
              </a:rPr>
              <a:t>Discussion Question:</a:t>
            </a:r>
            <a:r>
              <a:rPr lang="en-US" i="1" smtClean="0">
                <a:solidFill>
                  <a:srgbClr val="000000"/>
                </a:solidFill>
                <a:sym typeface="Wingdings" pitchFamily="2" charset="2"/>
              </a:rPr>
              <a:t> </a:t>
            </a:r>
            <a:r>
              <a:rPr lang="en-US" b="1" i="1" smtClean="0">
                <a:solidFill>
                  <a:srgbClr val="000000"/>
                </a:solidFill>
                <a:sym typeface="Wingdings" pitchFamily="2" charset="2"/>
              </a:rPr>
              <a:t>What are the good points and the bad points about having consumers take the physical distribution system for granted?</a:t>
            </a:r>
            <a:r>
              <a:rPr lang="en-US" i="1" smtClean="0">
                <a:solidFill>
                  <a:srgbClr val="000000"/>
                </a:solidFill>
                <a:sym typeface="Wingdings" pitchFamily="2" charset="2"/>
              </a:rPr>
              <a:t> </a:t>
            </a:r>
          </a:p>
        </p:txBody>
      </p:sp>
      <p:sp>
        <p:nvSpPr>
          <p:cNvPr id="67589" name="Text Box 4"/>
          <p:cNvSpPr txBox="1">
            <a:spLocks noChangeArrowheads="1"/>
          </p:cNvSpPr>
          <p:nvPr/>
        </p:nvSpPr>
        <p:spPr bwMode="auto">
          <a:xfrm>
            <a:off x="4389438" y="401638"/>
            <a:ext cx="2436812"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84" tIns="48391" rIns="96784" bIns="48391">
            <a:spAutoFit/>
          </a:bodyPr>
          <a:lstStyle>
            <a:lvl1pPr defTabSz="982663" eaLnBrk="0" hangingPunct="0">
              <a:defRPr sz="3600">
                <a:solidFill>
                  <a:schemeClr val="tx1"/>
                </a:solidFill>
                <a:latin typeface="Arial" pitchFamily="34" charset="0"/>
                <a:cs typeface="Arial" pitchFamily="34" charset="0"/>
              </a:defRPr>
            </a:lvl1pPr>
            <a:lvl2pPr marL="742950" indent="-285750" defTabSz="982663" eaLnBrk="0" hangingPunct="0">
              <a:defRPr sz="3600">
                <a:solidFill>
                  <a:schemeClr val="tx1"/>
                </a:solidFill>
                <a:latin typeface="Arial" pitchFamily="34" charset="0"/>
                <a:cs typeface="Arial" pitchFamily="34" charset="0"/>
              </a:defRPr>
            </a:lvl2pPr>
            <a:lvl3pPr marL="1143000" indent="-228600" defTabSz="982663" eaLnBrk="0" hangingPunct="0">
              <a:defRPr sz="3600">
                <a:solidFill>
                  <a:schemeClr val="tx1"/>
                </a:solidFill>
                <a:latin typeface="Arial" pitchFamily="34" charset="0"/>
                <a:cs typeface="Arial" pitchFamily="34" charset="0"/>
              </a:defRPr>
            </a:lvl3pPr>
            <a:lvl4pPr marL="1600200" indent="-228600" defTabSz="982663" eaLnBrk="0" hangingPunct="0">
              <a:defRPr sz="3600">
                <a:solidFill>
                  <a:schemeClr val="tx1"/>
                </a:solidFill>
                <a:latin typeface="Arial" pitchFamily="34" charset="0"/>
                <a:cs typeface="Arial" pitchFamily="34" charset="0"/>
              </a:defRPr>
            </a:lvl4pPr>
            <a:lvl5pPr marL="2057400" indent="-228600" defTabSz="982663" eaLnBrk="0" hangingPunct="0">
              <a:defRPr sz="3600">
                <a:solidFill>
                  <a:schemeClr val="tx1"/>
                </a:solidFill>
                <a:latin typeface="Arial" pitchFamily="34" charset="0"/>
                <a:cs typeface="Arial" pitchFamily="34" charset="0"/>
              </a:defRPr>
            </a:lvl5pPr>
            <a:lvl6pPr marL="2514600" indent="-228600" algn="ctr" defTabSz="982663" eaLnBrk="0" fontAlgn="base" hangingPunct="0">
              <a:spcBef>
                <a:spcPct val="0"/>
              </a:spcBef>
              <a:spcAft>
                <a:spcPct val="0"/>
              </a:spcAft>
              <a:defRPr sz="3600">
                <a:solidFill>
                  <a:schemeClr val="tx1"/>
                </a:solidFill>
                <a:latin typeface="Arial" pitchFamily="34" charset="0"/>
                <a:cs typeface="Arial" pitchFamily="34" charset="0"/>
              </a:defRPr>
            </a:lvl6pPr>
            <a:lvl7pPr marL="2971800" indent="-228600" algn="ctr" defTabSz="982663" eaLnBrk="0" fontAlgn="base" hangingPunct="0">
              <a:spcBef>
                <a:spcPct val="0"/>
              </a:spcBef>
              <a:spcAft>
                <a:spcPct val="0"/>
              </a:spcAft>
              <a:defRPr sz="3600">
                <a:solidFill>
                  <a:schemeClr val="tx1"/>
                </a:solidFill>
                <a:latin typeface="Arial" pitchFamily="34" charset="0"/>
                <a:cs typeface="Arial" pitchFamily="34" charset="0"/>
              </a:defRPr>
            </a:lvl7pPr>
            <a:lvl8pPr marL="3429000" indent="-228600" algn="ctr" defTabSz="982663" eaLnBrk="0" fontAlgn="base" hangingPunct="0">
              <a:spcBef>
                <a:spcPct val="0"/>
              </a:spcBef>
              <a:spcAft>
                <a:spcPct val="0"/>
              </a:spcAft>
              <a:defRPr sz="3600">
                <a:solidFill>
                  <a:schemeClr val="tx1"/>
                </a:solidFill>
                <a:latin typeface="Arial" pitchFamily="34" charset="0"/>
                <a:cs typeface="Arial" pitchFamily="34" charset="0"/>
              </a:defRPr>
            </a:lvl8pPr>
            <a:lvl9pPr marL="3886200" indent="-228600" algn="ctr" defTabSz="982663" eaLnBrk="0" fontAlgn="base" hangingPunct="0">
              <a:spcBef>
                <a:spcPct val="0"/>
              </a:spcBef>
              <a:spcAft>
                <a:spcPct val="0"/>
              </a:spcAft>
              <a:defRPr sz="3600">
                <a:solidFill>
                  <a:schemeClr val="tx1"/>
                </a:solidFill>
                <a:latin typeface="Arial" pitchFamily="34" charset="0"/>
                <a:cs typeface="Arial" pitchFamily="34" charset="0"/>
              </a:defRPr>
            </a:lvl9pPr>
          </a:lstStyle>
          <a:p>
            <a:pPr algn="l" eaLnBrk="1" hangingPunct="1">
              <a:spcBef>
                <a:spcPct val="50000"/>
              </a:spcBef>
            </a:pPr>
            <a:r>
              <a:rPr lang="en-US" sz="1500" b="1" dirty="0">
                <a:solidFill>
                  <a:srgbClr val="000000"/>
                </a:solidFill>
              </a:rPr>
              <a:t>This slide relates to material on pp. </a:t>
            </a:r>
            <a:r>
              <a:rPr lang="en-US" sz="1500" b="1" dirty="0" smtClean="0">
                <a:solidFill>
                  <a:srgbClr val="000000"/>
                </a:solidFill>
              </a:rPr>
              <a:t>281-282.</a:t>
            </a:r>
            <a:endParaRPr lang="en-US" sz="1500" b="1" dirty="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Arial" pitchFamily="34" charset="0"/>
                <a:cs typeface="Arial" pitchFamily="34" charset="0"/>
              </a:defRPr>
            </a:lvl1pPr>
            <a:lvl2pPr marL="742950" indent="-285750" eaLnBrk="0" hangingPunct="0">
              <a:defRPr sz="3600">
                <a:solidFill>
                  <a:schemeClr val="tx1"/>
                </a:solidFill>
                <a:latin typeface="Arial" pitchFamily="34" charset="0"/>
                <a:cs typeface="Arial" pitchFamily="34" charset="0"/>
              </a:defRPr>
            </a:lvl2pPr>
            <a:lvl3pPr marL="1143000" indent="-228600" eaLnBrk="0" hangingPunct="0">
              <a:defRPr sz="3600">
                <a:solidFill>
                  <a:schemeClr val="tx1"/>
                </a:solidFill>
                <a:latin typeface="Arial" pitchFamily="34" charset="0"/>
                <a:cs typeface="Arial" pitchFamily="34" charset="0"/>
              </a:defRPr>
            </a:lvl3pPr>
            <a:lvl4pPr marL="1600200" indent="-228600" eaLnBrk="0" hangingPunct="0">
              <a:defRPr sz="3600">
                <a:solidFill>
                  <a:schemeClr val="tx1"/>
                </a:solidFill>
                <a:latin typeface="Arial" pitchFamily="34" charset="0"/>
                <a:cs typeface="Arial" pitchFamily="34" charset="0"/>
              </a:defRPr>
            </a:lvl4pPr>
            <a:lvl5pPr marL="2057400" indent="-228600" eaLnBrk="0" hangingPunct="0">
              <a:defRPr sz="36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36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36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36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3600">
                <a:solidFill>
                  <a:schemeClr val="tx1"/>
                </a:solidFill>
                <a:latin typeface="Arial" pitchFamily="34" charset="0"/>
                <a:cs typeface="Arial" pitchFamily="34" charset="0"/>
              </a:defRPr>
            </a:lvl9pPr>
          </a:lstStyle>
          <a:p>
            <a:pPr eaLnBrk="1" hangingPunct="1"/>
            <a:fld id="{1C320776-B2C4-4569-A8EC-5A6A869940CF}" type="slidenum">
              <a:rPr lang="en-US" sz="1200" smtClean="0">
                <a:solidFill>
                  <a:srgbClr val="000000"/>
                </a:solidFill>
              </a:rPr>
              <a:pPr eaLnBrk="1" hangingPunct="1"/>
              <a:t>8</a:t>
            </a:fld>
            <a:endParaRPr lang="en-US" sz="1200" smtClean="0">
              <a:solidFill>
                <a:srgbClr val="000000"/>
              </a:solidFill>
            </a:endParaRPr>
          </a:p>
        </p:txBody>
      </p:sp>
      <p:sp>
        <p:nvSpPr>
          <p:cNvPr id="68611" name="Rectangle 2"/>
          <p:cNvSpPr>
            <a:spLocks noGrp="1" noRot="1" noChangeAspect="1" noChangeArrowheads="1" noTextEdit="1"/>
          </p:cNvSpPr>
          <p:nvPr>
            <p:ph type="sldImg"/>
          </p:nvPr>
        </p:nvSpPr>
        <p:spPr>
          <a:xfrm>
            <a:off x="522288" y="549275"/>
            <a:ext cx="3216275" cy="2413000"/>
          </a:xfrm>
          <a:ln/>
        </p:spPr>
      </p:sp>
      <p:sp>
        <p:nvSpPr>
          <p:cNvPr id="23556" name="Rectangle 3"/>
          <p:cNvSpPr>
            <a:spLocks noGrp="1" noChangeArrowheads="1"/>
          </p:cNvSpPr>
          <p:nvPr>
            <p:ph type="body" idx="1"/>
          </p:nvPr>
        </p:nvSpPr>
        <p:spPr>
          <a:xfrm>
            <a:off x="192088" y="3127375"/>
            <a:ext cx="6510337" cy="5559425"/>
          </a:xfrm>
        </p:spPr>
        <p:txBody>
          <a:bodyPr/>
          <a:lstStyle/>
          <a:p>
            <a:pPr>
              <a:defRPr/>
            </a:pPr>
            <a:r>
              <a:rPr lang="en-US" b="1" dirty="0" smtClean="0">
                <a:solidFill>
                  <a:srgbClr val="000000"/>
                </a:solidFill>
                <a:sym typeface="Wingdings" pitchFamily="2" charset="2"/>
              </a:rPr>
              <a:t>Summary Overview</a:t>
            </a:r>
          </a:p>
          <a:p>
            <a:pPr>
              <a:defRPr/>
            </a:pPr>
            <a:r>
              <a:rPr lang="en-US" dirty="0" smtClean="0">
                <a:solidFill>
                  <a:srgbClr val="000000"/>
                </a:solidFill>
                <a:sym typeface="Wingdings" pitchFamily="2" charset="2"/>
              </a:rPr>
              <a:t>In physical distribution, there are always trade-offs among costs, the customer service level, and sales. Because physical distribution costs can be substantial for  various levels of service, marketers must determine what level of service is possible and appropriate for each target market.</a:t>
            </a:r>
          </a:p>
          <a:p>
            <a:pPr>
              <a:defRPr/>
            </a:pPr>
            <a:endParaRPr lang="en-US" dirty="0" smtClean="0">
              <a:solidFill>
                <a:srgbClr val="000000"/>
              </a:solidFill>
              <a:sym typeface="Wingdings" pitchFamily="2" charset="2"/>
            </a:endParaRPr>
          </a:p>
          <a:p>
            <a:pPr>
              <a:defRPr/>
            </a:pPr>
            <a:r>
              <a:rPr lang="en-US" b="1" dirty="0" smtClean="0">
                <a:solidFill>
                  <a:srgbClr val="000000"/>
                </a:solidFill>
                <a:sym typeface="Wingdings" pitchFamily="2" charset="2"/>
              </a:rPr>
              <a:t>Key Issues</a:t>
            </a:r>
          </a:p>
          <a:p>
            <a:pPr>
              <a:buFont typeface="Arial" pitchFamily="34" charset="0"/>
              <a:buChar char="•"/>
              <a:defRPr/>
            </a:pPr>
            <a:r>
              <a:rPr lang="en-US" dirty="0" smtClean="0">
                <a:solidFill>
                  <a:srgbClr val="000000"/>
                </a:solidFill>
                <a:sym typeface="Wingdings" pitchFamily="2" charset="2"/>
              </a:rPr>
              <a:t> For example, a retailer might reason that providing faster transportation than consumers demand will maximize customer service and reduce lost sales.  </a:t>
            </a:r>
          </a:p>
          <a:p>
            <a:pPr>
              <a:buFont typeface="Arial" pitchFamily="34" charset="0"/>
              <a:buChar char="•"/>
              <a:defRPr/>
            </a:pPr>
            <a:r>
              <a:rPr lang="en-US" b="1" dirty="0" smtClean="0">
                <a:solidFill>
                  <a:srgbClr val="000000"/>
                </a:solidFill>
                <a:sym typeface="Wingdings" pitchFamily="2" charset="2"/>
              </a:rPr>
              <a:t> However, this diagram illustrates the important trade-off between customer service and costs.  </a:t>
            </a:r>
          </a:p>
          <a:p>
            <a:pPr lvl="1">
              <a:buFont typeface="Arial" pitchFamily="34" charset="0"/>
              <a:buChar char="•"/>
              <a:defRPr/>
            </a:pPr>
            <a:r>
              <a:rPr lang="en-US" dirty="0" smtClean="0">
                <a:solidFill>
                  <a:srgbClr val="000000"/>
                </a:solidFill>
              </a:rPr>
              <a:t> Providing additional levels of customer service, such as more inventory to prevent stockouts, or faster transportation, eventually increases the total cost of physical distribution.</a:t>
            </a:r>
          </a:p>
          <a:p>
            <a:pPr lvl="1">
              <a:buFont typeface="Arial" pitchFamily="34" charset="0"/>
              <a:buChar char="•"/>
              <a:defRPr/>
            </a:pPr>
            <a:r>
              <a:rPr lang="en-US" dirty="0" smtClean="0">
                <a:solidFill>
                  <a:srgbClr val="000000"/>
                </a:solidFill>
              </a:rPr>
              <a:t> Notice that the curve of lost sales goes down as customer service increases, but only to a certain point. </a:t>
            </a:r>
          </a:p>
          <a:p>
            <a:pPr marL="457200" marR="0" lvl="1"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dirty="0" smtClean="0">
                <a:solidFill>
                  <a:srgbClr val="000000"/>
                </a:solidFill>
                <a:sym typeface="Wingdings" pitchFamily="2" charset="2"/>
              </a:rPr>
              <a:t>At certain points, providing too much customer service can actually detract from the overall marketing effort, because it can increase costs, and possibly price the product out of the reach of consumers in the target market.</a:t>
            </a:r>
            <a:endParaRPr lang="en-US" dirty="0" smtClean="0">
              <a:solidFill>
                <a:srgbClr val="000000"/>
              </a:solidFill>
            </a:endParaRPr>
          </a:p>
          <a:p>
            <a:pPr>
              <a:buFont typeface="Arial" pitchFamily="34" charset="0"/>
              <a:buChar char="•"/>
              <a:defRPr/>
            </a:pPr>
            <a:endParaRPr lang="en-US" i="1" dirty="0" smtClean="0">
              <a:solidFill>
                <a:srgbClr val="000000"/>
              </a:solidFill>
              <a:sym typeface="Wingdings" pitchFamily="2" charset="2"/>
            </a:endParaRPr>
          </a:p>
          <a:p>
            <a:pPr>
              <a:defRPr/>
            </a:pPr>
            <a:r>
              <a:rPr lang="en-US" b="1" i="1" dirty="0" smtClean="0">
                <a:solidFill>
                  <a:srgbClr val="000000"/>
                </a:solidFill>
                <a:sym typeface="Wingdings" pitchFamily="2" charset="2"/>
              </a:rPr>
              <a:t>Discussion Question: Have you ever ordered software from an Internet site where the product can be immediately downloaded for use? Is this a new paradigm for physical distribution that changes the trade-off ratio? </a:t>
            </a:r>
          </a:p>
          <a:p>
            <a:pPr>
              <a:defRPr/>
            </a:pPr>
            <a:endParaRPr lang="en-US" b="1" dirty="0" smtClean="0">
              <a:solidFill>
                <a:srgbClr val="000000"/>
              </a:solidFill>
              <a:sym typeface="Wingdings" pitchFamily="2" charset="2"/>
            </a:endParaRPr>
          </a:p>
          <a:p>
            <a:pPr marL="271751" indent="-271751">
              <a:defRPr/>
            </a:pPr>
            <a:endParaRPr lang="en-US" b="1" dirty="0" smtClean="0">
              <a:solidFill>
                <a:srgbClr val="000000"/>
              </a:solidFill>
              <a:sym typeface="Wingdings" pitchFamily="2" charset="2"/>
            </a:endParaRPr>
          </a:p>
          <a:p>
            <a:pPr marL="271751" indent="-271751">
              <a:defRPr/>
            </a:pPr>
            <a:endParaRPr lang="en-US" b="1" dirty="0" smtClean="0">
              <a:solidFill>
                <a:srgbClr val="000000"/>
              </a:solidFill>
              <a:sym typeface="Wingdings" pitchFamily="2" charset="2"/>
            </a:endParaRPr>
          </a:p>
        </p:txBody>
      </p:sp>
      <p:sp>
        <p:nvSpPr>
          <p:cNvPr id="68613" name="Text Box 25"/>
          <p:cNvSpPr txBox="1">
            <a:spLocks noChangeArrowheads="1"/>
          </p:cNvSpPr>
          <p:nvPr/>
        </p:nvSpPr>
        <p:spPr bwMode="auto">
          <a:xfrm>
            <a:off x="4267200" y="400050"/>
            <a:ext cx="2560638"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39" tIns="48320" rIns="96639" bIns="48320">
            <a:spAutoFit/>
          </a:bodyPr>
          <a:lstStyle>
            <a:lvl1pPr defTabSz="984250" eaLnBrk="0" hangingPunct="0">
              <a:defRPr sz="3600">
                <a:solidFill>
                  <a:schemeClr val="tx1"/>
                </a:solidFill>
                <a:latin typeface="Arial" pitchFamily="34" charset="0"/>
                <a:cs typeface="Arial" pitchFamily="34" charset="0"/>
              </a:defRPr>
            </a:lvl1pPr>
            <a:lvl2pPr marL="742950" indent="-285750" defTabSz="984250" eaLnBrk="0" hangingPunct="0">
              <a:defRPr sz="3600">
                <a:solidFill>
                  <a:schemeClr val="tx1"/>
                </a:solidFill>
                <a:latin typeface="Arial" pitchFamily="34" charset="0"/>
                <a:cs typeface="Arial" pitchFamily="34" charset="0"/>
              </a:defRPr>
            </a:lvl2pPr>
            <a:lvl3pPr marL="1143000" indent="-228600" defTabSz="984250" eaLnBrk="0" hangingPunct="0">
              <a:defRPr sz="3600">
                <a:solidFill>
                  <a:schemeClr val="tx1"/>
                </a:solidFill>
                <a:latin typeface="Arial" pitchFamily="34" charset="0"/>
                <a:cs typeface="Arial" pitchFamily="34" charset="0"/>
              </a:defRPr>
            </a:lvl3pPr>
            <a:lvl4pPr marL="1600200" indent="-228600" defTabSz="984250" eaLnBrk="0" hangingPunct="0">
              <a:defRPr sz="3600">
                <a:solidFill>
                  <a:schemeClr val="tx1"/>
                </a:solidFill>
                <a:latin typeface="Arial" pitchFamily="34" charset="0"/>
                <a:cs typeface="Arial" pitchFamily="34" charset="0"/>
              </a:defRPr>
            </a:lvl4pPr>
            <a:lvl5pPr marL="2057400" indent="-228600" defTabSz="984250" eaLnBrk="0" hangingPunct="0">
              <a:defRPr sz="3600">
                <a:solidFill>
                  <a:schemeClr val="tx1"/>
                </a:solidFill>
                <a:latin typeface="Arial" pitchFamily="34" charset="0"/>
                <a:cs typeface="Arial" pitchFamily="34" charset="0"/>
              </a:defRPr>
            </a:lvl5pPr>
            <a:lvl6pPr marL="2514600" indent="-228600" algn="ctr" defTabSz="984250" eaLnBrk="0" fontAlgn="base" hangingPunct="0">
              <a:spcBef>
                <a:spcPct val="0"/>
              </a:spcBef>
              <a:spcAft>
                <a:spcPct val="0"/>
              </a:spcAft>
              <a:defRPr sz="3600">
                <a:solidFill>
                  <a:schemeClr val="tx1"/>
                </a:solidFill>
                <a:latin typeface="Arial" pitchFamily="34" charset="0"/>
                <a:cs typeface="Arial" pitchFamily="34" charset="0"/>
              </a:defRPr>
            </a:lvl6pPr>
            <a:lvl7pPr marL="2971800" indent="-228600" algn="ctr" defTabSz="984250" eaLnBrk="0" fontAlgn="base" hangingPunct="0">
              <a:spcBef>
                <a:spcPct val="0"/>
              </a:spcBef>
              <a:spcAft>
                <a:spcPct val="0"/>
              </a:spcAft>
              <a:defRPr sz="3600">
                <a:solidFill>
                  <a:schemeClr val="tx1"/>
                </a:solidFill>
                <a:latin typeface="Arial" pitchFamily="34" charset="0"/>
                <a:cs typeface="Arial" pitchFamily="34" charset="0"/>
              </a:defRPr>
            </a:lvl7pPr>
            <a:lvl8pPr marL="3429000" indent="-228600" algn="ctr" defTabSz="984250" eaLnBrk="0" fontAlgn="base" hangingPunct="0">
              <a:spcBef>
                <a:spcPct val="0"/>
              </a:spcBef>
              <a:spcAft>
                <a:spcPct val="0"/>
              </a:spcAft>
              <a:defRPr sz="3600">
                <a:solidFill>
                  <a:schemeClr val="tx1"/>
                </a:solidFill>
                <a:latin typeface="Arial" pitchFamily="34" charset="0"/>
                <a:cs typeface="Arial" pitchFamily="34" charset="0"/>
              </a:defRPr>
            </a:lvl8pPr>
            <a:lvl9pPr marL="3886200" indent="-228600" algn="ctr" defTabSz="984250" eaLnBrk="0" fontAlgn="base" hangingPunct="0">
              <a:spcBef>
                <a:spcPct val="0"/>
              </a:spcBef>
              <a:spcAft>
                <a:spcPct val="0"/>
              </a:spcAft>
              <a:defRPr sz="3600">
                <a:solidFill>
                  <a:schemeClr val="tx1"/>
                </a:solidFill>
                <a:latin typeface="Arial" pitchFamily="34" charset="0"/>
                <a:cs typeface="Arial" pitchFamily="34" charset="0"/>
              </a:defRPr>
            </a:lvl9pPr>
          </a:lstStyle>
          <a:p>
            <a:pPr algn="l" eaLnBrk="1" hangingPunct="1">
              <a:spcBef>
                <a:spcPct val="50000"/>
              </a:spcBef>
            </a:pPr>
            <a:r>
              <a:rPr lang="en-US" sz="1500" b="1" dirty="0">
                <a:solidFill>
                  <a:srgbClr val="000000"/>
                </a:solidFill>
              </a:rPr>
              <a:t>This slide refers to material on pp. </a:t>
            </a:r>
            <a:r>
              <a:rPr lang="en-US" sz="1500" b="1" dirty="0" smtClean="0">
                <a:solidFill>
                  <a:srgbClr val="000000"/>
                </a:solidFill>
              </a:rPr>
              <a:t>282-283.</a:t>
            </a:r>
            <a:endParaRPr lang="en-US" sz="1500" b="1" dirty="0">
              <a:solidFill>
                <a:srgbClr val="000000"/>
              </a:solidFill>
            </a:endParaRPr>
          </a:p>
          <a:p>
            <a:pPr algn="l" eaLnBrk="1" hangingPunct="1">
              <a:spcBef>
                <a:spcPct val="50000"/>
              </a:spcBef>
            </a:pPr>
            <a:r>
              <a:rPr lang="en-US" sz="1600" b="1" dirty="0">
                <a:solidFill>
                  <a:srgbClr val="000000"/>
                </a:solidFill>
                <a:sym typeface="Wingdings" pitchFamily="2" charset="2"/>
              </a:rPr>
              <a:t> </a:t>
            </a:r>
            <a:r>
              <a:rPr lang="en-US" sz="1600" b="1" dirty="0">
                <a:solidFill>
                  <a:srgbClr val="000000"/>
                </a:solidFill>
              </a:rPr>
              <a:t>Indicates place where slide “builds” to include the corresponding point (upon mouse click).</a:t>
            </a:r>
          </a:p>
          <a:p>
            <a:pPr algn="l" eaLnBrk="1" hangingPunct="1">
              <a:spcBef>
                <a:spcPct val="50000"/>
              </a:spcBef>
            </a:pPr>
            <a:endParaRPr lang="en-US" sz="1500" b="1" dirty="0">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Arial" pitchFamily="34" charset="0"/>
                <a:cs typeface="Arial" pitchFamily="34" charset="0"/>
              </a:defRPr>
            </a:lvl1pPr>
            <a:lvl2pPr marL="742950" indent="-285750" eaLnBrk="0" hangingPunct="0">
              <a:defRPr sz="3600">
                <a:solidFill>
                  <a:schemeClr val="tx1"/>
                </a:solidFill>
                <a:latin typeface="Arial" pitchFamily="34" charset="0"/>
                <a:cs typeface="Arial" pitchFamily="34" charset="0"/>
              </a:defRPr>
            </a:lvl2pPr>
            <a:lvl3pPr marL="1143000" indent="-228600" eaLnBrk="0" hangingPunct="0">
              <a:defRPr sz="3600">
                <a:solidFill>
                  <a:schemeClr val="tx1"/>
                </a:solidFill>
                <a:latin typeface="Arial" pitchFamily="34" charset="0"/>
                <a:cs typeface="Arial" pitchFamily="34" charset="0"/>
              </a:defRPr>
            </a:lvl3pPr>
            <a:lvl4pPr marL="1600200" indent="-228600" eaLnBrk="0" hangingPunct="0">
              <a:defRPr sz="3600">
                <a:solidFill>
                  <a:schemeClr val="tx1"/>
                </a:solidFill>
                <a:latin typeface="Arial" pitchFamily="34" charset="0"/>
                <a:cs typeface="Arial" pitchFamily="34" charset="0"/>
              </a:defRPr>
            </a:lvl4pPr>
            <a:lvl5pPr marL="2057400" indent="-228600" eaLnBrk="0" hangingPunct="0">
              <a:defRPr sz="36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36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36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36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3600">
                <a:solidFill>
                  <a:schemeClr val="tx1"/>
                </a:solidFill>
                <a:latin typeface="Arial" pitchFamily="34" charset="0"/>
                <a:cs typeface="Arial" pitchFamily="34" charset="0"/>
              </a:defRPr>
            </a:lvl9pPr>
          </a:lstStyle>
          <a:p>
            <a:pPr eaLnBrk="1" hangingPunct="1"/>
            <a:fld id="{046F7D92-1E0B-40B8-B77C-8829F49D23B3}" type="slidenum">
              <a:rPr lang="en-US" sz="1200" smtClean="0">
                <a:solidFill>
                  <a:srgbClr val="000000"/>
                </a:solidFill>
              </a:rPr>
              <a:pPr eaLnBrk="1" hangingPunct="1"/>
              <a:t>9</a:t>
            </a:fld>
            <a:endParaRPr lang="en-US" sz="1200" smtClean="0">
              <a:solidFill>
                <a:srgbClr val="000000"/>
              </a:solidFill>
            </a:endParaRPr>
          </a:p>
        </p:txBody>
      </p:sp>
      <p:sp>
        <p:nvSpPr>
          <p:cNvPr id="69635" name="Rectangle 2"/>
          <p:cNvSpPr>
            <a:spLocks noGrp="1" noRot="1" noChangeAspect="1" noChangeArrowheads="1" noTextEdit="1"/>
          </p:cNvSpPr>
          <p:nvPr>
            <p:ph type="sldImg"/>
          </p:nvPr>
        </p:nvSpPr>
        <p:spPr>
          <a:xfrm>
            <a:off x="522288" y="549275"/>
            <a:ext cx="3216275" cy="2413000"/>
          </a:xfrm>
          <a:ln/>
        </p:spPr>
      </p:sp>
      <p:sp>
        <p:nvSpPr>
          <p:cNvPr id="23556" name="Rectangle 3"/>
          <p:cNvSpPr>
            <a:spLocks noGrp="1" noChangeArrowheads="1"/>
          </p:cNvSpPr>
          <p:nvPr>
            <p:ph type="body" idx="1"/>
          </p:nvPr>
        </p:nvSpPr>
        <p:spPr>
          <a:xfrm>
            <a:off x="192088" y="3127375"/>
            <a:ext cx="6510337" cy="5559425"/>
          </a:xfrm>
        </p:spPr>
        <p:txBody>
          <a:bodyPr/>
          <a:lstStyle/>
          <a:p>
            <a:pPr>
              <a:defRPr/>
            </a:pPr>
            <a:r>
              <a:rPr lang="en-US" b="1" dirty="0" smtClean="0">
                <a:solidFill>
                  <a:srgbClr val="000000"/>
                </a:solidFill>
                <a:sym typeface="Wingdings" pitchFamily="2" charset="2"/>
              </a:rPr>
              <a:t>Summary Overview</a:t>
            </a:r>
          </a:p>
          <a:p>
            <a:pPr>
              <a:defRPr/>
            </a:pPr>
            <a:r>
              <a:rPr lang="en-US" dirty="0" smtClean="0">
                <a:solidFill>
                  <a:srgbClr val="000000"/>
                </a:solidFill>
                <a:sym typeface="Wingdings" pitchFamily="2" charset="2"/>
              </a:rPr>
              <a:t>The </a:t>
            </a:r>
            <a:r>
              <a:rPr lang="en-US" u="sng" dirty="0" smtClean="0">
                <a:solidFill>
                  <a:srgbClr val="000000"/>
                </a:solidFill>
                <a:sym typeface="Wingdings" pitchFamily="2" charset="2"/>
              </a:rPr>
              <a:t>physical distribution concept</a:t>
            </a:r>
            <a:r>
              <a:rPr lang="en-US" dirty="0" smtClean="0">
                <a:solidFill>
                  <a:srgbClr val="000000"/>
                </a:solidFill>
                <a:sym typeface="Wingdings" pitchFamily="2" charset="2"/>
              </a:rPr>
              <a:t> dictates that all transporting, storing, and product-handling activities of a business and a whole channel system should be coordinated as one system that seeks to minimize the cost of distribution for a given customer service level. Unfortunately, too many firms still treat physical distribution activities as separate and unrelated.</a:t>
            </a:r>
          </a:p>
          <a:p>
            <a:pPr>
              <a:defRPr/>
            </a:pPr>
            <a:endParaRPr lang="en-US" dirty="0" smtClean="0">
              <a:solidFill>
                <a:srgbClr val="000000"/>
              </a:solidFill>
              <a:sym typeface="Wingdings" pitchFamily="2" charset="2"/>
            </a:endParaRPr>
          </a:p>
          <a:p>
            <a:pPr>
              <a:defRPr/>
            </a:pPr>
            <a:r>
              <a:rPr lang="en-US" b="1" dirty="0" smtClean="0">
                <a:solidFill>
                  <a:srgbClr val="000000"/>
                </a:solidFill>
                <a:sym typeface="Wingdings" pitchFamily="2" charset="2"/>
              </a:rPr>
              <a:t>Key Issues </a:t>
            </a:r>
          </a:p>
          <a:p>
            <a:pPr>
              <a:buFontTx/>
              <a:buChar char="•"/>
              <a:defRPr/>
            </a:pPr>
            <a:r>
              <a:rPr lang="en-US" b="1" dirty="0" smtClean="0">
                <a:solidFill>
                  <a:srgbClr val="000000"/>
                </a:solidFill>
                <a:sym typeface="Wingdings" pitchFamily="2" charset="2"/>
              </a:rPr>
              <a:t> The first thing organizations must do in implementing the physical distribution concept is to </a:t>
            </a:r>
            <a:r>
              <a:rPr lang="en-US" b="1" u="sng" dirty="0" smtClean="0">
                <a:solidFill>
                  <a:srgbClr val="000000"/>
                </a:solidFill>
                <a:sym typeface="Wingdings" pitchFamily="2" charset="2"/>
              </a:rPr>
              <a:t>decide what service level to offer</a:t>
            </a:r>
            <a:r>
              <a:rPr lang="en-US" b="1" dirty="0" smtClean="0">
                <a:solidFill>
                  <a:srgbClr val="000000"/>
                </a:solidFill>
                <a:sym typeface="Wingdings" pitchFamily="2" charset="2"/>
              </a:rPr>
              <a:t>. </a:t>
            </a:r>
          </a:p>
          <a:p>
            <a:pPr lvl="1">
              <a:buFontTx/>
              <a:buChar char="•"/>
              <a:defRPr/>
            </a:pPr>
            <a:r>
              <a:rPr lang="en-US" dirty="0" smtClean="0">
                <a:solidFill>
                  <a:srgbClr val="000000"/>
                </a:solidFill>
              </a:rPr>
              <a:t> Marketing research can help to determine the appropriate service level, and it typically takes into account the various factors shown on this slide. </a:t>
            </a:r>
          </a:p>
          <a:p>
            <a:pPr lvl="1">
              <a:buFontTx/>
              <a:buChar char="•"/>
              <a:defRPr/>
            </a:pPr>
            <a:r>
              <a:rPr lang="en-US" dirty="0" smtClean="0">
                <a:solidFill>
                  <a:srgbClr val="000000"/>
                </a:solidFill>
              </a:rPr>
              <a:t> Order processing, inventory management, shipping, storage, and returns are all key factors affecting the service level.</a:t>
            </a:r>
          </a:p>
          <a:p>
            <a:pPr>
              <a:defRPr/>
            </a:pPr>
            <a:endParaRPr lang="en-US" b="1" i="1" dirty="0" smtClean="0">
              <a:solidFill>
                <a:srgbClr val="000000"/>
              </a:solidFill>
              <a:sym typeface="Wingdings" pitchFamily="2" charset="2"/>
            </a:endParaRPr>
          </a:p>
          <a:p>
            <a:pPr>
              <a:defRPr/>
            </a:pPr>
            <a:r>
              <a:rPr lang="en-US" b="1" i="1" dirty="0" smtClean="0">
                <a:solidFill>
                  <a:srgbClr val="000000"/>
                </a:solidFill>
                <a:sym typeface="Wingdings" pitchFamily="2" charset="2"/>
              </a:rPr>
              <a:t>Discussion Question:</a:t>
            </a:r>
            <a:r>
              <a:rPr lang="en-US" i="1" dirty="0" smtClean="0">
                <a:solidFill>
                  <a:srgbClr val="000000"/>
                </a:solidFill>
                <a:sym typeface="Wingdings" pitchFamily="2" charset="2"/>
              </a:rPr>
              <a:t> </a:t>
            </a:r>
            <a:r>
              <a:rPr lang="en-US" b="1" i="1" dirty="0" smtClean="0">
                <a:solidFill>
                  <a:srgbClr val="000000"/>
                </a:solidFill>
                <a:sym typeface="Wingdings" pitchFamily="2" charset="2"/>
              </a:rPr>
              <a:t>What is the danger in providing more service than customers really need or want?</a:t>
            </a:r>
          </a:p>
          <a:p>
            <a:pPr>
              <a:defRPr/>
            </a:pPr>
            <a:endParaRPr lang="en-US" b="1" dirty="0" smtClean="0">
              <a:solidFill>
                <a:srgbClr val="000000"/>
              </a:solidFill>
              <a:sym typeface="Wingdings" pitchFamily="2" charset="2"/>
            </a:endParaRPr>
          </a:p>
          <a:p>
            <a:pPr>
              <a:buFontTx/>
              <a:buChar char="•"/>
              <a:defRPr/>
            </a:pPr>
            <a:r>
              <a:rPr lang="en-US" b="1" dirty="0" smtClean="0">
                <a:solidFill>
                  <a:srgbClr val="000000"/>
                </a:solidFill>
                <a:sym typeface="Wingdings" pitchFamily="2" charset="2"/>
              </a:rPr>
              <a:t> Marketers must then </a:t>
            </a:r>
            <a:r>
              <a:rPr lang="en-US" b="1" u="sng" dirty="0" smtClean="0">
                <a:solidFill>
                  <a:srgbClr val="000000"/>
                </a:solidFill>
                <a:sym typeface="Wingdings" pitchFamily="2" charset="2"/>
              </a:rPr>
              <a:t>find the lowest total cost for the right service level</a:t>
            </a:r>
            <a:r>
              <a:rPr lang="en-US" b="1" dirty="0" smtClean="0">
                <a:solidFill>
                  <a:srgbClr val="000000"/>
                </a:solidFill>
                <a:sym typeface="Wingdings" pitchFamily="2" charset="2"/>
              </a:rPr>
              <a:t>. </a:t>
            </a:r>
          </a:p>
          <a:p>
            <a:pPr lvl="1">
              <a:buFontTx/>
              <a:buChar char="•"/>
              <a:defRPr/>
            </a:pPr>
            <a:r>
              <a:rPr lang="en-US" dirty="0" smtClean="0">
                <a:solidFill>
                  <a:srgbClr val="000000"/>
                </a:solidFill>
              </a:rPr>
              <a:t> </a:t>
            </a:r>
            <a:r>
              <a:rPr lang="en-US" u="sng" dirty="0" smtClean="0">
                <a:solidFill>
                  <a:srgbClr val="000000"/>
                </a:solidFill>
              </a:rPr>
              <a:t>Total cost approach</a:t>
            </a:r>
            <a:r>
              <a:rPr lang="en-US" dirty="0" smtClean="0">
                <a:solidFill>
                  <a:srgbClr val="000000"/>
                </a:solidFill>
              </a:rPr>
              <a:t>: evaluating each possible physical distribution system and identifying the total costs of each alternative system. </a:t>
            </a:r>
          </a:p>
          <a:p>
            <a:pPr>
              <a:defRPr/>
            </a:pPr>
            <a:endParaRPr lang="en-US" i="1" dirty="0" smtClean="0">
              <a:solidFill>
                <a:srgbClr val="000000"/>
              </a:solidFill>
              <a:sym typeface="Wingdings" pitchFamily="2" charset="2"/>
            </a:endParaRPr>
          </a:p>
          <a:p>
            <a:pPr>
              <a:defRPr/>
            </a:pPr>
            <a:endParaRPr lang="en-US" b="1" dirty="0" smtClean="0">
              <a:solidFill>
                <a:srgbClr val="000000"/>
              </a:solidFill>
              <a:sym typeface="Wingdings" pitchFamily="2" charset="2"/>
            </a:endParaRPr>
          </a:p>
          <a:p>
            <a:pPr>
              <a:defRPr/>
            </a:pPr>
            <a:endParaRPr lang="en-US" b="1" dirty="0" smtClean="0">
              <a:solidFill>
                <a:srgbClr val="000000"/>
              </a:solidFill>
              <a:sym typeface="Wingdings" pitchFamily="2" charset="2"/>
            </a:endParaRPr>
          </a:p>
          <a:p>
            <a:pPr marL="271751" indent="-271751">
              <a:defRPr/>
            </a:pPr>
            <a:endParaRPr lang="en-US" b="1" dirty="0" smtClean="0">
              <a:solidFill>
                <a:srgbClr val="000000"/>
              </a:solidFill>
              <a:sym typeface="Wingdings" pitchFamily="2" charset="2"/>
            </a:endParaRPr>
          </a:p>
        </p:txBody>
      </p:sp>
      <p:sp>
        <p:nvSpPr>
          <p:cNvPr id="69637" name="Text Box 25"/>
          <p:cNvSpPr txBox="1">
            <a:spLocks noChangeArrowheads="1"/>
          </p:cNvSpPr>
          <p:nvPr/>
        </p:nvSpPr>
        <p:spPr bwMode="auto">
          <a:xfrm>
            <a:off x="4191000" y="400050"/>
            <a:ext cx="2636838"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39" tIns="48320" rIns="96639" bIns="48320">
            <a:spAutoFit/>
          </a:bodyPr>
          <a:lstStyle>
            <a:lvl1pPr defTabSz="984250" eaLnBrk="0" hangingPunct="0">
              <a:defRPr sz="3600">
                <a:solidFill>
                  <a:schemeClr val="tx1"/>
                </a:solidFill>
                <a:latin typeface="Arial" pitchFamily="34" charset="0"/>
                <a:cs typeface="Arial" pitchFamily="34" charset="0"/>
              </a:defRPr>
            </a:lvl1pPr>
            <a:lvl2pPr marL="742950" indent="-285750" defTabSz="984250" eaLnBrk="0" hangingPunct="0">
              <a:defRPr sz="3600">
                <a:solidFill>
                  <a:schemeClr val="tx1"/>
                </a:solidFill>
                <a:latin typeface="Arial" pitchFamily="34" charset="0"/>
                <a:cs typeface="Arial" pitchFamily="34" charset="0"/>
              </a:defRPr>
            </a:lvl2pPr>
            <a:lvl3pPr marL="1143000" indent="-228600" defTabSz="984250" eaLnBrk="0" hangingPunct="0">
              <a:defRPr sz="3600">
                <a:solidFill>
                  <a:schemeClr val="tx1"/>
                </a:solidFill>
                <a:latin typeface="Arial" pitchFamily="34" charset="0"/>
                <a:cs typeface="Arial" pitchFamily="34" charset="0"/>
              </a:defRPr>
            </a:lvl3pPr>
            <a:lvl4pPr marL="1600200" indent="-228600" defTabSz="984250" eaLnBrk="0" hangingPunct="0">
              <a:defRPr sz="3600">
                <a:solidFill>
                  <a:schemeClr val="tx1"/>
                </a:solidFill>
                <a:latin typeface="Arial" pitchFamily="34" charset="0"/>
                <a:cs typeface="Arial" pitchFamily="34" charset="0"/>
              </a:defRPr>
            </a:lvl4pPr>
            <a:lvl5pPr marL="2057400" indent="-228600" defTabSz="984250" eaLnBrk="0" hangingPunct="0">
              <a:defRPr sz="3600">
                <a:solidFill>
                  <a:schemeClr val="tx1"/>
                </a:solidFill>
                <a:latin typeface="Arial" pitchFamily="34" charset="0"/>
                <a:cs typeface="Arial" pitchFamily="34" charset="0"/>
              </a:defRPr>
            </a:lvl5pPr>
            <a:lvl6pPr marL="2514600" indent="-228600" algn="ctr" defTabSz="984250" eaLnBrk="0" fontAlgn="base" hangingPunct="0">
              <a:spcBef>
                <a:spcPct val="0"/>
              </a:spcBef>
              <a:spcAft>
                <a:spcPct val="0"/>
              </a:spcAft>
              <a:defRPr sz="3600">
                <a:solidFill>
                  <a:schemeClr val="tx1"/>
                </a:solidFill>
                <a:latin typeface="Arial" pitchFamily="34" charset="0"/>
                <a:cs typeface="Arial" pitchFamily="34" charset="0"/>
              </a:defRPr>
            </a:lvl6pPr>
            <a:lvl7pPr marL="2971800" indent="-228600" algn="ctr" defTabSz="984250" eaLnBrk="0" fontAlgn="base" hangingPunct="0">
              <a:spcBef>
                <a:spcPct val="0"/>
              </a:spcBef>
              <a:spcAft>
                <a:spcPct val="0"/>
              </a:spcAft>
              <a:defRPr sz="3600">
                <a:solidFill>
                  <a:schemeClr val="tx1"/>
                </a:solidFill>
                <a:latin typeface="Arial" pitchFamily="34" charset="0"/>
                <a:cs typeface="Arial" pitchFamily="34" charset="0"/>
              </a:defRPr>
            </a:lvl7pPr>
            <a:lvl8pPr marL="3429000" indent="-228600" algn="ctr" defTabSz="984250" eaLnBrk="0" fontAlgn="base" hangingPunct="0">
              <a:spcBef>
                <a:spcPct val="0"/>
              </a:spcBef>
              <a:spcAft>
                <a:spcPct val="0"/>
              </a:spcAft>
              <a:defRPr sz="3600">
                <a:solidFill>
                  <a:schemeClr val="tx1"/>
                </a:solidFill>
                <a:latin typeface="Arial" pitchFamily="34" charset="0"/>
                <a:cs typeface="Arial" pitchFamily="34" charset="0"/>
              </a:defRPr>
            </a:lvl8pPr>
            <a:lvl9pPr marL="3886200" indent="-228600" algn="ctr" defTabSz="984250" eaLnBrk="0" fontAlgn="base" hangingPunct="0">
              <a:spcBef>
                <a:spcPct val="0"/>
              </a:spcBef>
              <a:spcAft>
                <a:spcPct val="0"/>
              </a:spcAft>
              <a:defRPr sz="3600">
                <a:solidFill>
                  <a:schemeClr val="tx1"/>
                </a:solidFill>
                <a:latin typeface="Arial" pitchFamily="34" charset="0"/>
                <a:cs typeface="Arial" pitchFamily="34" charset="0"/>
              </a:defRPr>
            </a:lvl9pPr>
          </a:lstStyle>
          <a:p>
            <a:pPr algn="l" eaLnBrk="1" hangingPunct="1">
              <a:spcBef>
                <a:spcPct val="50000"/>
              </a:spcBef>
            </a:pPr>
            <a:r>
              <a:rPr lang="en-US" sz="1500" b="1" dirty="0">
                <a:solidFill>
                  <a:srgbClr val="000000"/>
                </a:solidFill>
              </a:rPr>
              <a:t>This slide refers to material on pp. </a:t>
            </a:r>
            <a:r>
              <a:rPr lang="en-US" sz="1500" b="1" dirty="0" smtClean="0">
                <a:solidFill>
                  <a:srgbClr val="000000"/>
                </a:solidFill>
              </a:rPr>
              <a:t>283-285.</a:t>
            </a:r>
            <a:endParaRPr lang="en-US" sz="1500" b="1" dirty="0">
              <a:solidFill>
                <a:srgbClr val="000000"/>
              </a:solidFill>
            </a:endParaRPr>
          </a:p>
          <a:p>
            <a:pPr algn="l" eaLnBrk="1" hangingPunct="1">
              <a:spcBef>
                <a:spcPct val="50000"/>
              </a:spcBef>
            </a:pPr>
            <a:r>
              <a:rPr lang="en-US" sz="1600" b="1" dirty="0">
                <a:solidFill>
                  <a:srgbClr val="000000"/>
                </a:solidFill>
                <a:sym typeface="Wingdings" pitchFamily="2" charset="2"/>
              </a:rPr>
              <a:t> </a:t>
            </a:r>
            <a:r>
              <a:rPr lang="en-US" sz="1600" b="1" dirty="0">
                <a:solidFill>
                  <a:srgbClr val="000000"/>
                </a:solidFill>
              </a:rPr>
              <a:t>Indicates place where slide “builds” to include the corresponding point (upon mouse click).</a:t>
            </a:r>
          </a:p>
          <a:p>
            <a:pPr algn="l" eaLnBrk="1" hangingPunct="1">
              <a:spcBef>
                <a:spcPct val="50000"/>
              </a:spcBef>
            </a:pPr>
            <a:endParaRPr lang="en-US" sz="1500" b="1" dirty="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Isosceles Triangle 3"/>
          <p:cNvSpPr/>
          <p:nvPr/>
        </p:nvSpPr>
        <p:spPr>
          <a:xfrm rot="16200000">
            <a:off x="7553325" y="5254626"/>
            <a:ext cx="1893887"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itle 7"/>
          <p:cNvSpPr>
            <a:spLocks noGrp="1"/>
          </p:cNvSpPr>
          <p:nvPr>
            <p:ph type="ctrTitle"/>
          </p:nvPr>
        </p:nvSpPr>
        <p:spPr>
          <a:xfrm>
            <a:off x="5486400" y="776288"/>
            <a:ext cx="3117056" cy="1470025"/>
          </a:xfrm>
        </p:spPr>
        <p:txBody>
          <a:bodyPr wrap="square" lIns="91440" tIns="45720" rIns="91440" bIns="45720" numCol="1" anchor="b" anchorCtr="0" compatLnSpc="1">
            <a:prstTxWarp prst="textNoShape">
              <a:avLst/>
            </a:prstTxWarp>
          </a:bodyPr>
          <a:lstStyle>
            <a:lvl1pPr marL="0" indent="0">
              <a:defRPr lang="en-US" sz="4400" dirty="0">
                <a:ln>
                  <a:noFill/>
                </a:ln>
                <a:effectLst>
                  <a:outerShdw blurRad="38100" dist="38100" dir="2700000" algn="tl">
                    <a:srgbClr val="000000"/>
                  </a:outerShdw>
                </a:effectLst>
              </a:defRPr>
            </a:lvl1pPr>
          </a:lstStyle>
          <a:p>
            <a:pPr lvl="0"/>
            <a:r>
              <a:rPr lang="en-US" smtClean="0"/>
              <a:t>Click to edit Master title style</a:t>
            </a:r>
            <a:endParaRPr lang="en-US" dirty="0"/>
          </a:p>
        </p:txBody>
      </p:sp>
      <p:sp>
        <p:nvSpPr>
          <p:cNvPr id="9" name="Subtitle 8"/>
          <p:cNvSpPr>
            <a:spLocks noGrp="1"/>
          </p:cNvSpPr>
          <p:nvPr>
            <p:ph type="subTitle" idx="1"/>
          </p:nvPr>
        </p:nvSpPr>
        <p:spPr>
          <a:xfrm>
            <a:off x="5486400" y="2250280"/>
            <a:ext cx="3117056"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65087" indent="0">
              <a:buNone/>
              <a:defRPr lang="en-US" dirty="0">
                <a:ln>
                  <a:noFill/>
                </a:ln>
                <a:solidFill>
                  <a:srgbClr val="FFFFFF"/>
                </a:solidFill>
              </a:defRPr>
            </a:lvl1pPr>
          </a:lstStyle>
          <a:p>
            <a:pPr lvl="0"/>
            <a:r>
              <a:rPr lang="en-US" smtClean="0"/>
              <a:t>Click to edit Master subtitle style</a:t>
            </a:r>
            <a:endParaRPr lang="en-US" dirty="0"/>
          </a:p>
        </p:txBody>
      </p:sp>
      <p:sp>
        <p:nvSpPr>
          <p:cNvPr id="6" name="Date Placeholder 27"/>
          <p:cNvSpPr>
            <a:spLocks noGrp="1"/>
          </p:cNvSpPr>
          <p:nvPr>
            <p:ph type="dt" sz="half" idx="10"/>
          </p:nvPr>
        </p:nvSpPr>
        <p:spPr>
          <a:xfrm>
            <a:off x="1371600" y="6011863"/>
            <a:ext cx="5791200" cy="365125"/>
          </a:xfrm>
        </p:spPr>
        <p:txBody>
          <a:bodyPr tIns="0" bIns="0" anchor="t"/>
          <a:lstStyle>
            <a:lvl1pPr algn="r">
              <a:defRPr sz="1000"/>
            </a:lvl1pPr>
          </a:lstStyle>
          <a:p>
            <a:pPr>
              <a:defRPr/>
            </a:pPr>
            <a:fld id="{4E259B20-E0FC-4E5B-A880-77C9CF18B0AA}" type="datetimeFigureOut">
              <a:rPr lang="en-US" smtClean="0"/>
              <a:pPr>
                <a:defRPr/>
              </a:pPr>
              <a:t>4/3/2013</a:t>
            </a:fld>
            <a:endParaRPr lang="en-US"/>
          </a:p>
        </p:txBody>
      </p:sp>
      <p:sp>
        <p:nvSpPr>
          <p:cNvPr id="7" name="Footer Placeholder 16"/>
          <p:cNvSpPr>
            <a:spLocks noGrp="1"/>
          </p:cNvSpPr>
          <p:nvPr>
            <p:ph type="ftr" sz="quarter" idx="11"/>
          </p:nvPr>
        </p:nvSpPr>
        <p:spPr>
          <a:xfrm>
            <a:off x="1371600" y="5649913"/>
            <a:ext cx="5791200" cy="365125"/>
          </a:xfrm>
        </p:spPr>
        <p:txBody>
          <a:bodyPr tIns="0" bIns="0"/>
          <a:lstStyle>
            <a:lvl1pPr algn="r">
              <a:defRPr sz="1100"/>
            </a:lvl1pPr>
          </a:lstStyle>
          <a:p>
            <a:pPr>
              <a:defRPr/>
            </a:pPr>
            <a:endParaRPr lang="en-US"/>
          </a:p>
        </p:txBody>
      </p:sp>
      <p:sp>
        <p:nvSpPr>
          <p:cNvPr id="10" name="Slide Number Placeholder 28"/>
          <p:cNvSpPr>
            <a:spLocks noGrp="1"/>
          </p:cNvSpPr>
          <p:nvPr>
            <p:ph type="sldNum" sz="quarter" idx="12"/>
          </p:nvPr>
        </p:nvSpPr>
        <p:spPr>
          <a:xfrm>
            <a:off x="8391525" y="5753100"/>
            <a:ext cx="503238" cy="365125"/>
          </a:xfrm>
        </p:spPr>
        <p:txBody>
          <a:bodyPr anchor="ctr"/>
          <a:lstStyle>
            <a:lvl1pPr algn="ctr">
              <a:defRPr sz="1300">
                <a:solidFill>
                  <a:srgbClr val="FFFFFF"/>
                </a:solidFill>
              </a:defRPr>
            </a:lvl1pPr>
          </a:lstStyle>
          <a:p>
            <a:pPr>
              <a:defRPr/>
            </a:pPr>
            <a:fld id="{37F0B04A-90A9-4FA5-A2A5-F4211BC8299B}" type="slidenum">
              <a:rPr lang="en-US" smtClean="0"/>
              <a:pPr>
                <a:defRPr/>
              </a:pPr>
              <a:t>‹#›</a:t>
            </a:fld>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67285"/>
            <a:ext cx="4038600" cy="5507182"/>
          </a:xfrm>
          <a:prstGeom prst="roundRect">
            <a:avLst>
              <a:gd name="adj" fmla="val 4167"/>
            </a:avLst>
          </a:prstGeom>
          <a:solidFill>
            <a:srgbClr val="FFFFFF"/>
          </a:solidFill>
          <a:ln w="76200" cap="sq">
            <a:solidFill>
              <a:schemeClr val="accent1"/>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477115325"/>
      </p:ext>
    </p:extLst>
  </p:cSld>
  <p:clrMapOvr>
    <a:masterClrMapping/>
  </p:clrMapOvr>
  <p:transition>
    <p:pull dir="ru"/>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882808"/>
            <a:ext cx="8229600" cy="45720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791075" y="6480175"/>
            <a:ext cx="2133600" cy="301625"/>
          </a:xfrm>
        </p:spPr>
        <p:txBody>
          <a:bodyPr/>
          <a:lstStyle>
            <a:lvl1pPr>
              <a:defRPr/>
            </a:lvl1pPr>
          </a:lstStyle>
          <a:p>
            <a:pPr>
              <a:defRPr/>
            </a:pPr>
            <a:fld id="{1643D4E5-B04D-4919-86F6-CF23F6F780C6}" type="datetimeFigureOut">
              <a:rPr lang="en-US" smtClean="0"/>
              <a:pPr>
                <a:defRPr/>
              </a:pPr>
              <a:t>4/3/2013</a:t>
            </a:fld>
            <a:endParaRPr lang="en-US"/>
          </a:p>
        </p:txBody>
      </p:sp>
      <p:sp>
        <p:nvSpPr>
          <p:cNvPr id="5" name="Footer Placeholder 4"/>
          <p:cNvSpPr>
            <a:spLocks noGrp="1"/>
          </p:cNvSpPr>
          <p:nvPr>
            <p:ph type="ftr" sz="quarter" idx="11"/>
          </p:nvPr>
        </p:nvSpPr>
        <p:spPr>
          <a:xfrm>
            <a:off x="457200" y="6481763"/>
            <a:ext cx="4259263" cy="300037"/>
          </a:xfr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B9CE5DA-C044-4180-BF68-67C8BC8B7EE5}" type="slidenum">
              <a:rPr lang="en-US" smtClean="0"/>
              <a:pPr>
                <a:defRPr/>
              </a:pPr>
              <a:t>‹#›</a:t>
            </a:fld>
            <a:endParaRPr lang="en-US"/>
          </a:p>
        </p:txBody>
      </p:sp>
    </p:spTree>
    <p:extLst>
      <p:ext uri="{BB962C8B-B14F-4D97-AF65-F5344CB8AC3E}">
        <p14:creationId xmlns:p14="http://schemas.microsoft.com/office/powerpoint/2010/main" val="920818977"/>
      </p:ext>
    </p:extLst>
  </p:cSld>
  <p:clrMapOvr>
    <a:masterClrMapping/>
  </p:clrMapOvr>
  <p:transition>
    <p:pull dir="ru"/>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F66AADC1-2883-4E1A-9BA2-DE3B8D479EFF}" type="datetimeFigureOut">
              <a:rPr lang="en-US" smtClean="0"/>
              <a:pPr>
                <a:defRPr/>
              </a:pPr>
              <a:t>4/3/2013</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B5CE8B53-ED49-410A-9F41-E6DD37FB22D3}" type="slidenum">
              <a:rPr lang="en-US" smtClean="0"/>
              <a:pPr>
                <a:defRPr/>
              </a:pPr>
              <a:t>‹#›</a:t>
            </a:fld>
            <a:endParaRPr lang="en-US"/>
          </a:p>
        </p:txBody>
      </p:sp>
    </p:spTree>
    <p:extLst>
      <p:ext uri="{BB962C8B-B14F-4D97-AF65-F5344CB8AC3E}">
        <p14:creationId xmlns:p14="http://schemas.microsoft.com/office/powerpoint/2010/main" val="511095775"/>
      </p:ext>
    </p:extLst>
  </p:cSld>
  <p:clrMapOvr>
    <a:masterClrMapping/>
  </p:clrMapOvr>
  <p:transition>
    <p:pull dir="ru"/>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1365006" y="290732"/>
            <a:ext cx="581024" cy="3017520"/>
          </a:xfrm>
          <a:no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1365006" y="3427124"/>
            <a:ext cx="581024" cy="3017520"/>
          </a:xfrm>
          <a:no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791075" y="6481763"/>
            <a:ext cx="2130425" cy="301625"/>
          </a:xfrm>
        </p:spPr>
        <p:txBody>
          <a:bodyPr/>
          <a:lstStyle>
            <a:lvl1pPr>
              <a:defRPr/>
            </a:lvl1pPr>
          </a:lstStyle>
          <a:p>
            <a:pPr>
              <a:defRPr/>
            </a:pPr>
            <a:fld id="{377736AE-9CA1-4B21-80D7-D8642D92CB74}" type="datetimeFigureOut">
              <a:rPr lang="en-US" smtClean="0"/>
              <a:pPr>
                <a:defRPr/>
              </a:pPr>
              <a:t>4/3/2013</a:t>
            </a:fld>
            <a:endParaRPr lang="en-US"/>
          </a:p>
        </p:txBody>
      </p:sp>
      <p:sp>
        <p:nvSpPr>
          <p:cNvPr id="8" name="Footer Placeholder 7"/>
          <p:cNvSpPr>
            <a:spLocks noGrp="1"/>
          </p:cNvSpPr>
          <p:nvPr>
            <p:ph type="ftr" sz="quarter" idx="11"/>
          </p:nvPr>
        </p:nvSpPr>
        <p:spPr>
          <a:xfrm>
            <a:off x="457200" y="6481763"/>
            <a:ext cx="4260850" cy="301625"/>
          </a:xfrm>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7589838" y="6483350"/>
            <a:ext cx="503237" cy="301625"/>
          </a:xfrm>
        </p:spPr>
        <p:txBody>
          <a:bodyPr/>
          <a:lstStyle>
            <a:lvl1pPr algn="ctr">
              <a:defRPr/>
            </a:lvl1pPr>
          </a:lstStyle>
          <a:p>
            <a:pPr>
              <a:defRPr/>
            </a:pPr>
            <a:fld id="{2B1F26EB-F3C1-4F93-99FE-ED68CC7D9AFA}" type="slidenum">
              <a:rPr lang="en-US" smtClean="0"/>
              <a:pPr>
                <a:defRPr/>
              </a:pPr>
              <a:t>‹#›</a:t>
            </a:fld>
            <a:endParaRPr lang="en-US"/>
          </a:p>
        </p:txBody>
      </p:sp>
    </p:spTree>
    <p:extLst>
      <p:ext uri="{BB962C8B-B14F-4D97-AF65-F5344CB8AC3E}">
        <p14:creationId xmlns:p14="http://schemas.microsoft.com/office/powerpoint/2010/main" val="959300417"/>
      </p:ext>
    </p:extLst>
  </p:cSld>
  <p:clrMapOvr>
    <a:overrideClrMapping bg1="dk1" tx1="lt1" bg2="dk2" tx2="lt2" accent1="accent1" accent2="accent2" accent3="accent3" accent4="accent4" accent5="accent5" accent6="accent6" hlink="hlink" folHlink="folHlink"/>
  </p:clrMapOvr>
  <p:transition>
    <p:pull dir="ru"/>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744C2CD7-F4AC-48F3-95D7-D78B6DD10088}" type="datetimeFigureOut">
              <a:rPr lang="en-US" smtClean="0"/>
              <a:pPr>
                <a:defRPr/>
              </a:pPr>
              <a:t>4/3/2013</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459BD29A-BD3B-4990-A4E7-A5E3034F8E3C}" type="slidenum">
              <a:rPr lang="en-US" smtClean="0"/>
              <a:pPr>
                <a:defRPr/>
              </a:pPr>
              <a:t>‹#›</a:t>
            </a:fld>
            <a:endParaRPr lang="en-US"/>
          </a:p>
        </p:txBody>
      </p:sp>
    </p:spTree>
    <p:extLst>
      <p:ext uri="{BB962C8B-B14F-4D97-AF65-F5344CB8AC3E}">
        <p14:creationId xmlns:p14="http://schemas.microsoft.com/office/powerpoint/2010/main" val="2782180408"/>
      </p:ext>
    </p:extLst>
  </p:cSld>
  <p:clrMapOvr>
    <a:masterClrMapping/>
  </p:clrMapOvr>
  <p:transition>
    <p:pull dir="ru"/>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16B32085-756E-4699-9DED-567A300F652E}" type="datetimeFigureOut">
              <a:rPr lang="en-US" smtClean="0"/>
              <a:pPr>
                <a:defRPr/>
              </a:pPr>
              <a:t>4/3/2013</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3E58EB3B-65A6-4A8C-8EC2-5418EB0BDC5F}" type="slidenum">
              <a:rPr lang="en-US" smtClean="0"/>
              <a:pPr>
                <a:defRPr/>
              </a:pPr>
              <a:t>‹#›</a:t>
            </a:fld>
            <a:endParaRPr lang="en-US"/>
          </a:p>
        </p:txBody>
      </p:sp>
    </p:spTree>
    <p:extLst>
      <p:ext uri="{BB962C8B-B14F-4D97-AF65-F5344CB8AC3E}">
        <p14:creationId xmlns:p14="http://schemas.microsoft.com/office/powerpoint/2010/main" val="3933761892"/>
      </p:ext>
    </p:extLst>
  </p:cSld>
  <p:clrMapOvr>
    <a:masterClrMapping/>
  </p:clrMapOvr>
  <p:transition>
    <p:pull dir="ru"/>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6350" y="14288"/>
            <a:ext cx="9131300" cy="6837362"/>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8" name="Straight Connector 7"/>
          <p:cNvCxnSpPr/>
          <p:nvPr/>
        </p:nvCxnSpPr>
        <p:spPr>
          <a:xfrm>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9063" y="4948238"/>
            <a:ext cx="2673350" cy="190023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8288"/>
            <a:ext cx="8229600" cy="1398587"/>
          </a:xfrm>
          <a:prstGeom prst="rect">
            <a:avLst/>
          </a:prstGeom>
        </p:spPr>
        <p:txBody>
          <a:bodyPr vert="horz" anchor="ctr">
            <a:normAutofit/>
          </a:bodyPr>
          <a:lstStyle/>
          <a:p>
            <a:r>
              <a:rPr lang="en-US" smtClean="0"/>
              <a:t>Click to edit Master title style</a:t>
            </a:r>
            <a:endParaRPr lang="en-US" dirty="0"/>
          </a:p>
        </p:txBody>
      </p:sp>
      <p:sp>
        <p:nvSpPr>
          <p:cNvPr id="1030" name="Text Placeholder 12"/>
          <p:cNvSpPr>
            <a:spLocks noGrp="1"/>
          </p:cNvSpPr>
          <p:nvPr>
            <p:ph type="body" idx="1"/>
          </p:nvPr>
        </p:nvSpPr>
        <p:spPr bwMode="auto">
          <a:xfrm>
            <a:off x="457200" y="1882775"/>
            <a:ext cx="8229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4" name="Date Placeholder 13"/>
          <p:cNvSpPr>
            <a:spLocks noGrp="1"/>
          </p:cNvSpPr>
          <p:nvPr>
            <p:ph type="dt" sz="half" idx="2"/>
          </p:nvPr>
        </p:nvSpPr>
        <p:spPr>
          <a:xfrm>
            <a:off x="4791075" y="6481763"/>
            <a:ext cx="2133600" cy="301625"/>
          </a:xfrm>
          <a:prstGeom prst="rect">
            <a:avLst/>
          </a:prstGeom>
        </p:spPr>
        <p:txBody>
          <a:bodyPr vert="horz" anchor="b"/>
          <a:lstStyle>
            <a:lvl1pPr algn="l" eaLnBrk="1" fontAlgn="auto" latinLnBrk="0" hangingPunct="1">
              <a:spcBef>
                <a:spcPts val="0"/>
              </a:spcBef>
              <a:spcAft>
                <a:spcPts val="0"/>
              </a:spcAft>
              <a:defRPr kumimoji="0" sz="1000" b="0">
                <a:solidFill>
                  <a:schemeClr val="tx1"/>
                </a:solidFill>
                <a:latin typeface="+mn-lt"/>
                <a:cs typeface="+mn-cs"/>
              </a:defRPr>
            </a:lvl1pPr>
          </a:lstStyle>
          <a:p>
            <a:pPr>
              <a:defRPr/>
            </a:pPr>
            <a:fld id="{D3C7FB0B-682B-475A-8795-858E996CFF9F}" type="datetimeFigureOut">
              <a:rPr lang="en-US" smtClean="0"/>
              <a:pPr>
                <a:defRPr/>
              </a:pPr>
              <a:t>4/3/2013</a:t>
            </a:fld>
            <a:endParaRPr lang="en-US"/>
          </a:p>
        </p:txBody>
      </p:sp>
      <p:sp>
        <p:nvSpPr>
          <p:cNvPr id="3" name="Footer Placeholder 2"/>
          <p:cNvSpPr>
            <a:spLocks noGrp="1"/>
          </p:cNvSpPr>
          <p:nvPr>
            <p:ph type="ftr" sz="quarter" idx="3"/>
          </p:nvPr>
        </p:nvSpPr>
        <p:spPr>
          <a:xfrm>
            <a:off x="457200" y="6481763"/>
            <a:ext cx="4259263" cy="3016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lstStyle>
          <a:p>
            <a:pPr>
              <a:defRPr/>
            </a:pPr>
            <a:endParaRPr lang="en-US"/>
          </a:p>
        </p:txBody>
      </p:sp>
      <p:sp>
        <p:nvSpPr>
          <p:cNvPr id="23" name="Slide Number Placeholder 22"/>
          <p:cNvSpPr>
            <a:spLocks noGrp="1"/>
          </p:cNvSpPr>
          <p:nvPr>
            <p:ph type="sldNum" sz="quarter" idx="4"/>
          </p:nvPr>
        </p:nvSpPr>
        <p:spPr>
          <a:xfrm>
            <a:off x="7589838" y="6481763"/>
            <a:ext cx="503237" cy="301625"/>
          </a:xfrm>
          <a:prstGeom prst="rect">
            <a:avLst/>
          </a:prstGeom>
        </p:spPr>
        <p:txBody>
          <a:bodyPr vert="horz" anchor="b"/>
          <a:lstStyle>
            <a:lvl1pPr algn="ctr" eaLnBrk="1" fontAlgn="auto" latinLnBrk="0" hangingPunct="1">
              <a:spcBef>
                <a:spcPts val="0"/>
              </a:spcBef>
              <a:spcAft>
                <a:spcPts val="0"/>
              </a:spcAft>
              <a:defRPr kumimoji="0" sz="1200">
                <a:solidFill>
                  <a:schemeClr val="tx1"/>
                </a:solidFill>
                <a:latin typeface="+mn-lt"/>
                <a:cs typeface="+mn-cs"/>
              </a:defRPr>
            </a:lvl1pPr>
          </a:lstStyle>
          <a:p>
            <a:pPr>
              <a:defRPr/>
            </a:pPr>
            <a:fld id="{B9DBB444-02C3-4A8A-805E-34FA5A5DD8BE}" type="slidenum">
              <a:rPr lang="en-US" smtClean="0"/>
              <a:pPr>
                <a:defRPr/>
              </a:pPr>
              <a:t>‹#›</a:t>
            </a:fld>
            <a:endParaRPr lang="en-US"/>
          </a:p>
        </p:txBody>
      </p:sp>
    </p:spTree>
  </p:cSld>
  <p:clrMap bg1="dk1" tx1="lt1" bg2="dk2" tx2="lt2" accent1="accent1" accent2="accent2" accent3="accent3" accent4="accent4" accent5="accent5" accent6="accent6" hlink="hlink" folHlink="folHlink"/>
  <p:sldLayoutIdLst>
    <p:sldLayoutId id="2147486287" r:id="rId1"/>
    <p:sldLayoutId id="2147486288" r:id="rId2"/>
    <p:sldLayoutId id="2147486289" r:id="rId3"/>
    <p:sldLayoutId id="2147486290" r:id="rId4"/>
    <p:sldLayoutId id="2147486291" r:id="rId5"/>
    <p:sldLayoutId id="2147486292" r:id="rId6"/>
  </p:sldLayoutIdLst>
  <p:transition>
    <p:pull dir="ru"/>
  </p:transition>
  <p:timing>
    <p:tnLst>
      <p:par>
        <p:cTn id="1" dur="indefinite" restart="never" nodeType="tmRoot"/>
      </p:par>
    </p:tnLst>
  </p:timing>
  <p:txStyles>
    <p:titleStyle>
      <a:lvl1pPr algn="l" rtl="0" eaLnBrk="1" fontAlgn="base" hangingPunct="1">
        <a:spcBef>
          <a:spcPct val="0"/>
        </a:spcBef>
        <a:spcAft>
          <a:spcPct val="0"/>
        </a:spcAft>
        <a:defRPr sz="4200" kern="1200">
          <a:ln w="6350">
            <a:solidFill>
              <a:schemeClr val="accent1">
                <a:shade val="43000"/>
              </a:schemeClr>
            </a:solidFill>
          </a:ln>
          <a:solidFill>
            <a:srgbClr val="FFC453"/>
          </a:solidFill>
          <a:effectLst>
            <a:outerShdw blurRad="26000" dist="26000" dir="14500000" algn="tl" rotWithShape="0">
              <a:srgbClr val="000000">
                <a:alpha val="40000"/>
              </a:srgbClr>
            </a:outerShdw>
          </a:effectLst>
          <a:latin typeface="+mj-lt"/>
          <a:ea typeface="+mj-ea"/>
          <a:cs typeface="+mj-cs"/>
        </a:defRPr>
      </a:lvl1pPr>
      <a:lvl2pPr algn="l" rtl="0" eaLnBrk="1" fontAlgn="base" hangingPunct="1">
        <a:spcBef>
          <a:spcPct val="0"/>
        </a:spcBef>
        <a:spcAft>
          <a:spcPct val="0"/>
        </a:spcAft>
        <a:defRPr sz="4200">
          <a:solidFill>
            <a:srgbClr val="FFC453"/>
          </a:solidFill>
          <a:latin typeface="Century Gothic" pitchFamily="34" charset="0"/>
        </a:defRPr>
      </a:lvl2pPr>
      <a:lvl3pPr algn="l" rtl="0" eaLnBrk="1" fontAlgn="base" hangingPunct="1">
        <a:spcBef>
          <a:spcPct val="0"/>
        </a:spcBef>
        <a:spcAft>
          <a:spcPct val="0"/>
        </a:spcAft>
        <a:defRPr sz="4200">
          <a:solidFill>
            <a:srgbClr val="FFC453"/>
          </a:solidFill>
          <a:latin typeface="Century Gothic" pitchFamily="34" charset="0"/>
        </a:defRPr>
      </a:lvl3pPr>
      <a:lvl4pPr algn="l" rtl="0" eaLnBrk="1" fontAlgn="base" hangingPunct="1">
        <a:spcBef>
          <a:spcPct val="0"/>
        </a:spcBef>
        <a:spcAft>
          <a:spcPct val="0"/>
        </a:spcAft>
        <a:defRPr sz="4200">
          <a:solidFill>
            <a:srgbClr val="FFC453"/>
          </a:solidFill>
          <a:latin typeface="Century Gothic" pitchFamily="34" charset="0"/>
        </a:defRPr>
      </a:lvl4pPr>
      <a:lvl5pPr algn="l" rtl="0" eaLnBrk="1" fontAlgn="base" hangingPunct="1">
        <a:spcBef>
          <a:spcPct val="0"/>
        </a:spcBef>
        <a:spcAft>
          <a:spcPct val="0"/>
        </a:spcAft>
        <a:defRPr sz="4200">
          <a:solidFill>
            <a:srgbClr val="FFC453"/>
          </a:solidFill>
          <a:latin typeface="Century Gothic" pitchFamily="34" charset="0"/>
        </a:defRPr>
      </a:lvl5pPr>
      <a:lvl6pPr marL="941388" indent="-484188" algn="l" rtl="0" eaLnBrk="1" fontAlgn="base" hangingPunct="1">
        <a:spcBef>
          <a:spcPct val="0"/>
        </a:spcBef>
        <a:spcAft>
          <a:spcPct val="0"/>
        </a:spcAft>
        <a:defRPr sz="4200">
          <a:solidFill>
            <a:srgbClr val="FFC453"/>
          </a:solidFill>
          <a:latin typeface="Century Gothic" pitchFamily="34" charset="0"/>
        </a:defRPr>
      </a:lvl6pPr>
      <a:lvl7pPr marL="1398588" indent="-484188" algn="l" rtl="0" eaLnBrk="1" fontAlgn="base" hangingPunct="1">
        <a:spcBef>
          <a:spcPct val="0"/>
        </a:spcBef>
        <a:spcAft>
          <a:spcPct val="0"/>
        </a:spcAft>
        <a:defRPr sz="4200">
          <a:solidFill>
            <a:srgbClr val="FFC453"/>
          </a:solidFill>
          <a:latin typeface="Century Gothic" pitchFamily="34" charset="0"/>
        </a:defRPr>
      </a:lvl7pPr>
      <a:lvl8pPr marL="1855788" indent="-484188" algn="l" rtl="0" eaLnBrk="1" fontAlgn="base" hangingPunct="1">
        <a:spcBef>
          <a:spcPct val="0"/>
        </a:spcBef>
        <a:spcAft>
          <a:spcPct val="0"/>
        </a:spcAft>
        <a:defRPr sz="4200">
          <a:solidFill>
            <a:srgbClr val="FFC453"/>
          </a:solidFill>
          <a:latin typeface="Century Gothic" pitchFamily="34" charset="0"/>
        </a:defRPr>
      </a:lvl8pPr>
      <a:lvl9pPr marL="2312988" indent="-484188" algn="l" rtl="0" eaLnBrk="1" fontAlgn="base" hangingPunct="1">
        <a:spcBef>
          <a:spcPct val="0"/>
        </a:spcBef>
        <a:spcAft>
          <a:spcPct val="0"/>
        </a:spcAft>
        <a:defRPr sz="4200">
          <a:solidFill>
            <a:srgbClr val="FFC453"/>
          </a:solidFill>
          <a:latin typeface="Century Gothic" pitchFamily="34" charset="0"/>
        </a:defRPr>
      </a:lvl9pPr>
    </p:titleStyle>
    <p:bodyStyle>
      <a:lvl1pPr algn="l" rtl="0" eaLnBrk="1" fontAlgn="base" hangingPunct="1">
        <a:spcBef>
          <a:spcPct val="20000"/>
        </a:spcBef>
        <a:spcAft>
          <a:spcPct val="0"/>
        </a:spcAft>
        <a:buClr>
          <a:schemeClr val="accent1"/>
        </a:buClr>
        <a:buSzPct val="80000"/>
        <a:buFont typeface="Wingdings 2" pitchFamily="18" charset="2"/>
        <a:defRPr sz="3000" kern="1200">
          <a:solidFill>
            <a:schemeClr val="tx1"/>
          </a:solidFill>
          <a:latin typeface="+mn-lt"/>
          <a:ea typeface="+mn-ea"/>
          <a:cs typeface="+mn-cs"/>
        </a:defRPr>
      </a:lvl1pPr>
      <a:lvl2pPr marL="461963" indent="-461963" algn="l" rtl="0" eaLnBrk="1" fontAlgn="base" hangingPunct="1">
        <a:spcBef>
          <a:spcPct val="20000"/>
        </a:spcBef>
        <a:spcAft>
          <a:spcPct val="0"/>
        </a:spcAft>
        <a:buClr>
          <a:schemeClr val="accent1"/>
        </a:buClr>
        <a:buSzPct val="95000"/>
        <a:buFont typeface="Verdana" pitchFamily="34" charset="0"/>
        <a:defRPr sz="2600" kern="1200">
          <a:solidFill>
            <a:schemeClr val="tx1"/>
          </a:solidFill>
          <a:latin typeface="+mn-lt"/>
          <a:ea typeface="+mn-ea"/>
          <a:cs typeface="+mn-cs"/>
        </a:defRPr>
      </a:lvl2pPr>
      <a:lvl3pPr marL="876300" indent="38100" algn="l" rtl="0" eaLnBrk="1" fontAlgn="base" hangingPunct="1">
        <a:spcBef>
          <a:spcPct val="20000"/>
        </a:spcBef>
        <a:spcAft>
          <a:spcPct val="0"/>
        </a:spcAft>
        <a:buClr>
          <a:schemeClr val="accent1"/>
        </a:buClr>
        <a:buFont typeface="Wingdings 2" pitchFamily="18" charset="2"/>
        <a:defRPr sz="2400" kern="1200">
          <a:solidFill>
            <a:schemeClr val="tx1"/>
          </a:solidFill>
          <a:latin typeface="+mn-lt"/>
          <a:ea typeface="+mn-ea"/>
          <a:cs typeface="+mn-cs"/>
        </a:defRPr>
      </a:lvl3pPr>
      <a:lvl4pPr marL="1162050" indent="209550" algn="l" rtl="0" eaLnBrk="1" fontAlgn="base" hangingPunct="1">
        <a:spcBef>
          <a:spcPct val="20000"/>
        </a:spcBef>
        <a:spcAft>
          <a:spcPct val="0"/>
        </a:spcAft>
        <a:buClr>
          <a:schemeClr val="accent1"/>
        </a:buClr>
        <a:buFont typeface="Wingdings 2" pitchFamily="18" charset="2"/>
        <a:defRPr sz="2000" kern="1200">
          <a:solidFill>
            <a:schemeClr val="tx1"/>
          </a:solidFill>
          <a:latin typeface="+mn-lt"/>
          <a:ea typeface="+mn-ea"/>
          <a:cs typeface="+mn-cs"/>
        </a:defRPr>
      </a:lvl4pPr>
      <a:lvl5pPr marL="1390650" indent="438150" algn="l" rtl="0" eaLnBrk="1" fontAlgn="base" hangingPunct="1">
        <a:spcBef>
          <a:spcPct val="20000"/>
        </a:spcBef>
        <a:spcAft>
          <a:spcPct val="0"/>
        </a:spcAft>
        <a:buClr>
          <a:srgbClr val="F4C689"/>
        </a:buClr>
        <a:buFont typeface="Wingdings 2" pitchFamily="18" charset="2"/>
        <a:defRPr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control" Target="../activeX/activeX1.xml"/><Relationship Id="rId1" Type="http://schemas.openxmlformats.org/officeDocument/2006/relationships/vmlDrawing" Target="../drawings/vmlDrawing1.vml"/><Relationship Id="rId5" Type="http://schemas.openxmlformats.org/officeDocument/2006/relationships/image" Target="../media/image11.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control" Target="../activeX/activeX2.xml"/><Relationship Id="rId1" Type="http://schemas.openxmlformats.org/officeDocument/2006/relationships/vmlDrawing" Target="../drawings/vmlDrawing2.vml"/><Relationship Id="rId5" Type="http://schemas.openxmlformats.org/officeDocument/2006/relationships/image" Target="../media/image16.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5.xml"/><Relationship Id="rId1" Type="http://schemas.openxmlformats.org/officeDocument/2006/relationships/vmlDrawing" Target="../drawings/vmlDrawing3.vml"/><Relationship Id="rId5" Type="http://schemas.openxmlformats.org/officeDocument/2006/relationships/image" Target="../media/image18.png"/><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hyperlink" Target="assets/Transportation.exe" TargetMode="External"/><Relationship Id="rId4" Type="http://schemas.openxmlformats.org/officeDocument/2006/relationships/hyperlink" Target="/assets/Transportation.exe"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control" Target="../activeX/activeX3.xml"/><Relationship Id="rId1" Type="http://schemas.openxmlformats.org/officeDocument/2006/relationships/vmlDrawing" Target="../drawings/vmlDrawing4.vml"/><Relationship Id="rId5" Type="http://schemas.openxmlformats.org/officeDocument/2006/relationships/image" Target="../media/image11.png"/><Relationship Id="rId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86400" y="776288"/>
            <a:ext cx="3505200" cy="1470025"/>
          </a:xfrm>
        </p:spPr>
        <p:txBody>
          <a:bodyPr/>
          <a:lstStyle/>
          <a:p>
            <a:r>
              <a:rPr lang="en-US" dirty="0" smtClean="0"/>
              <a:t>Chapter 11</a:t>
            </a:r>
            <a:endParaRPr lang="en-US" dirty="0"/>
          </a:p>
        </p:txBody>
      </p:sp>
      <p:sp>
        <p:nvSpPr>
          <p:cNvPr id="3" name="Subtitle 2"/>
          <p:cNvSpPr>
            <a:spLocks noGrp="1"/>
          </p:cNvSpPr>
          <p:nvPr>
            <p:ph type="subTitle" idx="1"/>
          </p:nvPr>
        </p:nvSpPr>
        <p:spPr>
          <a:xfrm>
            <a:off x="5486400" y="2250280"/>
            <a:ext cx="3117056" cy="2626520"/>
          </a:xfrm>
        </p:spPr>
        <p:txBody>
          <a:bodyPr>
            <a:normAutofit/>
          </a:bodyPr>
          <a:lstStyle/>
          <a:p>
            <a:r>
              <a:rPr lang="en-US" dirty="0" smtClean="0"/>
              <a:t>Distribution Customer Service and Logistics</a:t>
            </a:r>
            <a:endParaRPr lang="en-US" dirty="0"/>
          </a:p>
        </p:txBody>
      </p:sp>
      <p:sp>
        <p:nvSpPr>
          <p:cNvPr id="4" name="Text Box 4"/>
          <p:cNvSpPr txBox="1">
            <a:spLocks noChangeArrowheads="1"/>
          </p:cNvSpPr>
          <p:nvPr/>
        </p:nvSpPr>
        <p:spPr bwMode="auto">
          <a:xfrm>
            <a:off x="4227513" y="6553200"/>
            <a:ext cx="49164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ヒラギノ角ゴ ProN W3" pitchFamily="-1" charset="-128"/>
              </a:defRPr>
            </a:lvl1pPr>
            <a:lvl2pPr marL="742950" indent="-285750" eaLnBrk="0" hangingPunct="0">
              <a:defRPr>
                <a:solidFill>
                  <a:schemeClr val="tx1"/>
                </a:solidFill>
                <a:latin typeface="Arial" charset="0"/>
                <a:ea typeface="ヒラギノ角ゴ ProN W3" pitchFamily="-1" charset="-128"/>
              </a:defRPr>
            </a:lvl2pPr>
            <a:lvl3pPr marL="1143000" indent="-228600" eaLnBrk="0" hangingPunct="0">
              <a:defRPr>
                <a:solidFill>
                  <a:schemeClr val="tx1"/>
                </a:solidFill>
                <a:latin typeface="Arial" charset="0"/>
                <a:ea typeface="ヒラギノ角ゴ ProN W3" pitchFamily="-1" charset="-128"/>
              </a:defRPr>
            </a:lvl3pPr>
            <a:lvl4pPr marL="1600200" indent="-228600" eaLnBrk="0" hangingPunct="0">
              <a:defRPr>
                <a:solidFill>
                  <a:schemeClr val="tx1"/>
                </a:solidFill>
                <a:latin typeface="Arial" charset="0"/>
                <a:ea typeface="ヒラギノ角ゴ ProN W3" pitchFamily="-1" charset="-128"/>
              </a:defRPr>
            </a:lvl4pPr>
            <a:lvl5pPr marL="2057400" indent="-228600" eaLnBrk="0" hangingPunct="0">
              <a:defRPr>
                <a:solidFill>
                  <a:schemeClr val="tx1"/>
                </a:solidFill>
                <a:latin typeface="Arial" charset="0"/>
                <a:ea typeface="ヒラギノ角ゴ ProN W3" pitchFamily="-1" charset="-128"/>
              </a:defRPr>
            </a:lvl5pPr>
            <a:lvl6pPr marL="2514600" indent="-228600" eaLnBrk="0" fontAlgn="base" hangingPunct="0">
              <a:spcBef>
                <a:spcPct val="0"/>
              </a:spcBef>
              <a:spcAft>
                <a:spcPct val="0"/>
              </a:spcAft>
              <a:defRPr>
                <a:solidFill>
                  <a:schemeClr val="tx1"/>
                </a:solidFill>
                <a:latin typeface="Arial" charset="0"/>
                <a:ea typeface="ヒラギノ角ゴ ProN W3" pitchFamily="-1" charset="-128"/>
              </a:defRPr>
            </a:lvl6pPr>
            <a:lvl7pPr marL="2971800" indent="-228600" eaLnBrk="0" fontAlgn="base" hangingPunct="0">
              <a:spcBef>
                <a:spcPct val="0"/>
              </a:spcBef>
              <a:spcAft>
                <a:spcPct val="0"/>
              </a:spcAft>
              <a:defRPr>
                <a:solidFill>
                  <a:schemeClr val="tx1"/>
                </a:solidFill>
                <a:latin typeface="Arial" charset="0"/>
                <a:ea typeface="ヒラギノ角ゴ ProN W3" pitchFamily="-1" charset="-128"/>
              </a:defRPr>
            </a:lvl7pPr>
            <a:lvl8pPr marL="3429000" indent="-228600" eaLnBrk="0" fontAlgn="base" hangingPunct="0">
              <a:spcBef>
                <a:spcPct val="0"/>
              </a:spcBef>
              <a:spcAft>
                <a:spcPct val="0"/>
              </a:spcAft>
              <a:defRPr>
                <a:solidFill>
                  <a:schemeClr val="tx1"/>
                </a:solidFill>
                <a:latin typeface="Arial" charset="0"/>
                <a:ea typeface="ヒラギノ角ゴ ProN W3" pitchFamily="-1" charset="-128"/>
              </a:defRPr>
            </a:lvl8pPr>
            <a:lvl9pPr marL="3886200" indent="-228600" eaLnBrk="0" fontAlgn="base" hangingPunct="0">
              <a:spcBef>
                <a:spcPct val="0"/>
              </a:spcBef>
              <a:spcAft>
                <a:spcPct val="0"/>
              </a:spcAft>
              <a:defRPr>
                <a:solidFill>
                  <a:schemeClr val="tx1"/>
                </a:solidFill>
                <a:latin typeface="Arial" charset="0"/>
                <a:ea typeface="ヒラギノ角ゴ ProN W3" pitchFamily="-1" charset="-128"/>
              </a:defRPr>
            </a:lvl9pPr>
          </a:lstStyle>
          <a:p>
            <a:r>
              <a:rPr lang="en-US" sz="1200" b="1" i="1" dirty="0">
                <a:latin typeface="Times" pitchFamily="18" charset="0"/>
              </a:rPr>
              <a:t>Copyright © 2014 by The McGraw-Hill Companies, Inc. All rights reserved</a:t>
            </a:r>
            <a:endParaRPr lang="en-US" sz="1200" b="1" dirty="0">
              <a:latin typeface="Times" pitchFamily="18" charset="0"/>
            </a:endParaRPr>
          </a:p>
        </p:txBody>
      </p:sp>
    </p:spTree>
  </p:cSld>
  <p:clrMapOvr>
    <a:masterClrMapping/>
  </p:clrMapOvr>
  <p:transition>
    <p:pull dir="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r>
              <a:rPr lang="en-US" smtClean="0"/>
              <a:t>Physical Distribution Customer Service Level</a:t>
            </a:r>
          </a:p>
        </p:txBody>
      </p:sp>
      <p:sp>
        <p:nvSpPr>
          <p:cNvPr id="4" name="Slide Number Placeholder 22"/>
          <p:cNvSpPr txBox="1">
            <a:spLocks/>
          </p:cNvSpPr>
          <p:nvPr/>
        </p:nvSpPr>
        <p:spPr>
          <a:xfrm>
            <a:off x="0" y="157163"/>
            <a:ext cx="708817" cy="301625"/>
          </a:xfrm>
          <a:prstGeom prst="rect">
            <a:avLst/>
          </a:prstGeom>
        </p:spPr>
        <p:txBody>
          <a:bodyPr vert="horz" anchor="b"/>
          <a:lstStyle>
            <a:defPPr>
              <a:defRPr lang="en-US"/>
            </a:defPPr>
            <a:lvl1pPr algn="ctr" rtl="0" eaLnBrk="1" fontAlgn="auto" latinLnBrk="0" hangingPunct="1">
              <a:spcBef>
                <a:spcPts val="0"/>
              </a:spcBef>
              <a:spcAft>
                <a:spcPts val="0"/>
              </a:spcAft>
              <a:defRPr kumimoji="0" sz="1200" kern="1200">
                <a:solidFill>
                  <a:schemeClr val="tx1"/>
                </a:solidFill>
                <a:latin typeface="+mn-lt"/>
                <a:ea typeface="+mn-ea"/>
                <a:cs typeface="+mn-cs"/>
              </a:defRPr>
            </a:lvl1pPr>
            <a:lvl2pPr marL="457200" algn="ctr" rtl="0" fontAlgn="base">
              <a:spcBef>
                <a:spcPct val="0"/>
              </a:spcBef>
              <a:spcAft>
                <a:spcPct val="0"/>
              </a:spcAft>
              <a:defRPr sz="3600" kern="1200">
                <a:solidFill>
                  <a:schemeClr val="tx1"/>
                </a:solidFill>
                <a:latin typeface="Arial" charset="0"/>
                <a:ea typeface="+mn-ea"/>
                <a:cs typeface="Arial" charset="0"/>
              </a:defRPr>
            </a:lvl2pPr>
            <a:lvl3pPr marL="914400" algn="ctr" rtl="0" fontAlgn="base">
              <a:spcBef>
                <a:spcPct val="0"/>
              </a:spcBef>
              <a:spcAft>
                <a:spcPct val="0"/>
              </a:spcAft>
              <a:defRPr sz="3600" kern="1200">
                <a:solidFill>
                  <a:schemeClr val="tx1"/>
                </a:solidFill>
                <a:latin typeface="Arial" charset="0"/>
                <a:ea typeface="+mn-ea"/>
                <a:cs typeface="Arial" charset="0"/>
              </a:defRPr>
            </a:lvl3pPr>
            <a:lvl4pPr marL="1371600" algn="ctr" rtl="0" fontAlgn="base">
              <a:spcBef>
                <a:spcPct val="0"/>
              </a:spcBef>
              <a:spcAft>
                <a:spcPct val="0"/>
              </a:spcAft>
              <a:defRPr sz="3600" kern="1200">
                <a:solidFill>
                  <a:schemeClr val="tx1"/>
                </a:solidFill>
                <a:latin typeface="Arial" charset="0"/>
                <a:ea typeface="+mn-ea"/>
                <a:cs typeface="Arial" charset="0"/>
              </a:defRPr>
            </a:lvl4pPr>
            <a:lvl5pPr marL="1828800" algn="ctr"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pPr>
              <a:defRPr/>
            </a:pPr>
            <a:r>
              <a:rPr lang="en-US" dirty="0" smtClean="0"/>
              <a:t>11-</a:t>
            </a:r>
            <a:fld id="{95A93DFA-160E-468B-8067-BDB21CB2F241}" type="slidenum">
              <a:rPr lang="en-US" smtClean="0"/>
              <a:pPr>
                <a:defRPr/>
              </a:pPr>
              <a:t>10</a:t>
            </a:fld>
            <a:endParaRPr lang="en-US" dirty="0"/>
          </a:p>
        </p:txBody>
      </p:sp>
    </p:spTree>
    <p:controls>
      <mc:AlternateContent xmlns:mc="http://schemas.openxmlformats.org/markup-compatibility/2006">
        <mc:Choice xmlns:v="urn:schemas-microsoft-com:vml" Requires="v">
          <p:control spid="1044" name="WindowsMediaPlayer1" r:id="rId2" imgW="6095238" imgH="4323810"/>
        </mc:Choice>
        <mc:Fallback>
          <p:control name="WindowsMediaPlayer1" r:id="rId2" imgW="6095238" imgH="4323810">
            <p:pic>
              <p:nvPicPr>
                <p:cNvPr id="0" name="WindowsMediaPlayer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1549400" y="1727200"/>
                  <a:ext cx="6094413" cy="432435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ransition>
    <p:pull dir="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7" name="Picture 13" descr="per30117_2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76200"/>
            <a:ext cx="4724400" cy="672324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68288"/>
            <a:ext cx="3602038" cy="3122612"/>
          </a:xfrm>
        </p:spPr>
        <p:txBody>
          <a:bodyPr/>
          <a:lstStyle/>
          <a:p>
            <a:r>
              <a:rPr lang="en-US" dirty="0" smtClean="0"/>
              <a:t>The Total Cost Approach</a:t>
            </a:r>
            <a:br>
              <a:rPr lang="en-US" dirty="0" smtClean="0"/>
            </a:br>
            <a:endParaRPr lang="en-US" dirty="0"/>
          </a:p>
        </p:txBody>
      </p:sp>
      <p:sp>
        <p:nvSpPr>
          <p:cNvPr id="4" name="Slide Number Placeholder 22"/>
          <p:cNvSpPr txBox="1">
            <a:spLocks/>
          </p:cNvSpPr>
          <p:nvPr/>
        </p:nvSpPr>
        <p:spPr>
          <a:xfrm>
            <a:off x="0" y="157163"/>
            <a:ext cx="708817" cy="301625"/>
          </a:xfrm>
          <a:prstGeom prst="rect">
            <a:avLst/>
          </a:prstGeom>
        </p:spPr>
        <p:txBody>
          <a:bodyPr vert="horz" anchor="b"/>
          <a:lstStyle>
            <a:defPPr>
              <a:defRPr lang="en-US"/>
            </a:defPPr>
            <a:lvl1pPr algn="ctr" rtl="0" eaLnBrk="1" fontAlgn="auto" latinLnBrk="0" hangingPunct="1">
              <a:spcBef>
                <a:spcPts val="0"/>
              </a:spcBef>
              <a:spcAft>
                <a:spcPts val="0"/>
              </a:spcAft>
              <a:defRPr kumimoji="0" sz="1200" kern="1200">
                <a:solidFill>
                  <a:schemeClr val="tx1"/>
                </a:solidFill>
                <a:latin typeface="+mn-lt"/>
                <a:ea typeface="+mn-ea"/>
                <a:cs typeface="+mn-cs"/>
              </a:defRPr>
            </a:lvl1pPr>
            <a:lvl2pPr marL="457200" algn="ctr" rtl="0" fontAlgn="base">
              <a:spcBef>
                <a:spcPct val="0"/>
              </a:spcBef>
              <a:spcAft>
                <a:spcPct val="0"/>
              </a:spcAft>
              <a:defRPr sz="3600" kern="1200">
                <a:solidFill>
                  <a:schemeClr val="tx1"/>
                </a:solidFill>
                <a:latin typeface="Arial" charset="0"/>
                <a:ea typeface="+mn-ea"/>
                <a:cs typeface="Arial" charset="0"/>
              </a:defRPr>
            </a:lvl2pPr>
            <a:lvl3pPr marL="914400" algn="ctr" rtl="0" fontAlgn="base">
              <a:spcBef>
                <a:spcPct val="0"/>
              </a:spcBef>
              <a:spcAft>
                <a:spcPct val="0"/>
              </a:spcAft>
              <a:defRPr sz="3600" kern="1200">
                <a:solidFill>
                  <a:schemeClr val="tx1"/>
                </a:solidFill>
                <a:latin typeface="Arial" charset="0"/>
                <a:ea typeface="+mn-ea"/>
                <a:cs typeface="Arial" charset="0"/>
              </a:defRPr>
            </a:lvl3pPr>
            <a:lvl4pPr marL="1371600" algn="ctr" rtl="0" fontAlgn="base">
              <a:spcBef>
                <a:spcPct val="0"/>
              </a:spcBef>
              <a:spcAft>
                <a:spcPct val="0"/>
              </a:spcAft>
              <a:defRPr sz="3600" kern="1200">
                <a:solidFill>
                  <a:schemeClr val="tx1"/>
                </a:solidFill>
                <a:latin typeface="Arial" charset="0"/>
                <a:ea typeface="+mn-ea"/>
                <a:cs typeface="Arial" charset="0"/>
              </a:defRPr>
            </a:lvl4pPr>
            <a:lvl5pPr marL="1828800" algn="ctr"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pPr>
              <a:defRPr/>
            </a:pPr>
            <a:r>
              <a:rPr lang="en-US" dirty="0" smtClean="0"/>
              <a:t>11-</a:t>
            </a:r>
            <a:fld id="{95A93DFA-160E-468B-8067-BDB21CB2F241}" type="slidenum">
              <a:rPr lang="en-US" smtClean="0"/>
              <a:pPr>
                <a:defRPr/>
              </a:pPr>
              <a:t>11</a:t>
            </a:fld>
            <a:endParaRPr lang="en-US" dirty="0"/>
          </a:p>
        </p:txBody>
      </p:sp>
    </p:spTree>
    <p:extLst>
      <p:ext uri="{BB962C8B-B14F-4D97-AF65-F5344CB8AC3E}">
        <p14:creationId xmlns:p14="http://schemas.microsoft.com/office/powerpoint/2010/main" val="2248823348"/>
      </p:ext>
    </p:extLst>
  </p:cSld>
  <p:clrMapOvr>
    <a:masterClrMapping/>
  </p:clrMapOvr>
  <p:transition>
    <p:pull dir="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dirty="0" smtClean="0"/>
              <a:t>Checking Your Knowledge</a:t>
            </a:r>
          </a:p>
        </p:txBody>
      </p:sp>
      <p:sp>
        <p:nvSpPr>
          <p:cNvPr id="5" name="Content Placeholder 1"/>
          <p:cNvSpPr>
            <a:spLocks noGrp="1"/>
          </p:cNvSpPr>
          <p:nvPr>
            <p:ph idx="1"/>
          </p:nvPr>
        </p:nvSpPr>
        <p:spPr>
          <a:xfrm>
            <a:off x="457200" y="1447800"/>
            <a:ext cx="8229600" cy="5410200"/>
          </a:xfrm>
        </p:spPr>
        <p:txBody>
          <a:bodyPr>
            <a:normAutofit fontScale="70000" lnSpcReduction="20000"/>
          </a:bodyPr>
          <a:lstStyle/>
          <a:p>
            <a:r>
              <a:rPr lang="en-US" dirty="0" smtClean="0"/>
              <a:t>A manufacturer of accessories for personal computers evaluates all the alternative systems by combining order processing, transportation, inventory management, and storage. If the total cost approach is followed, which physical distribution system should the manufacturer select?</a:t>
            </a:r>
          </a:p>
          <a:p>
            <a:endParaRPr lang="en-US" dirty="0" smtClean="0"/>
          </a:p>
          <a:p>
            <a:pPr marL="457200" indent="-457200"/>
            <a:r>
              <a:rPr lang="en-US" dirty="0" smtClean="0"/>
              <a:t>A.	The one that maximizes customer service at the highest total cost.</a:t>
            </a:r>
          </a:p>
          <a:p>
            <a:pPr marL="457200" indent="-457200"/>
            <a:r>
              <a:rPr lang="en-US" dirty="0" smtClean="0"/>
              <a:t>B.	The one that maximizes customer service at the lowest total cost. </a:t>
            </a:r>
          </a:p>
          <a:p>
            <a:pPr marL="457200" indent="-457200"/>
            <a:r>
              <a:rPr lang="en-US" dirty="0" smtClean="0"/>
              <a:t>C.	The one that meets the customer service requirement at the lowest total cost.  </a:t>
            </a:r>
          </a:p>
          <a:p>
            <a:pPr marL="457200" indent="-457200"/>
            <a:r>
              <a:rPr lang="en-US" dirty="0" smtClean="0"/>
              <a:t>D.	The one that meets the customer service requirement and minimizes transportation cost.</a:t>
            </a:r>
          </a:p>
          <a:p>
            <a:pPr marL="457200" indent="-457200"/>
            <a:r>
              <a:rPr lang="en-US" dirty="0" smtClean="0"/>
              <a:t>E.	The one that maximizes customer service and minimizes the cost of each individual component of physical distribution.</a:t>
            </a:r>
          </a:p>
        </p:txBody>
      </p:sp>
      <p:sp>
        <p:nvSpPr>
          <p:cNvPr id="4" name="Slide Number Placeholder 22"/>
          <p:cNvSpPr txBox="1">
            <a:spLocks/>
          </p:cNvSpPr>
          <p:nvPr/>
        </p:nvSpPr>
        <p:spPr>
          <a:xfrm>
            <a:off x="0" y="157163"/>
            <a:ext cx="708817" cy="301625"/>
          </a:xfrm>
          <a:prstGeom prst="rect">
            <a:avLst/>
          </a:prstGeom>
        </p:spPr>
        <p:txBody>
          <a:bodyPr vert="horz" anchor="b"/>
          <a:lstStyle>
            <a:defPPr>
              <a:defRPr lang="en-US"/>
            </a:defPPr>
            <a:lvl1pPr algn="ctr" rtl="0" eaLnBrk="1" fontAlgn="auto" latinLnBrk="0" hangingPunct="1">
              <a:spcBef>
                <a:spcPts val="0"/>
              </a:spcBef>
              <a:spcAft>
                <a:spcPts val="0"/>
              </a:spcAft>
              <a:defRPr kumimoji="0" sz="1200" kern="1200">
                <a:solidFill>
                  <a:schemeClr val="tx1"/>
                </a:solidFill>
                <a:latin typeface="+mn-lt"/>
                <a:ea typeface="+mn-ea"/>
                <a:cs typeface="+mn-cs"/>
              </a:defRPr>
            </a:lvl1pPr>
            <a:lvl2pPr marL="457200" algn="ctr" rtl="0" fontAlgn="base">
              <a:spcBef>
                <a:spcPct val="0"/>
              </a:spcBef>
              <a:spcAft>
                <a:spcPct val="0"/>
              </a:spcAft>
              <a:defRPr sz="3600" kern="1200">
                <a:solidFill>
                  <a:schemeClr val="tx1"/>
                </a:solidFill>
                <a:latin typeface="Arial" charset="0"/>
                <a:ea typeface="+mn-ea"/>
                <a:cs typeface="Arial" charset="0"/>
              </a:defRPr>
            </a:lvl2pPr>
            <a:lvl3pPr marL="914400" algn="ctr" rtl="0" fontAlgn="base">
              <a:spcBef>
                <a:spcPct val="0"/>
              </a:spcBef>
              <a:spcAft>
                <a:spcPct val="0"/>
              </a:spcAft>
              <a:defRPr sz="3600" kern="1200">
                <a:solidFill>
                  <a:schemeClr val="tx1"/>
                </a:solidFill>
                <a:latin typeface="Arial" charset="0"/>
                <a:ea typeface="+mn-ea"/>
                <a:cs typeface="Arial" charset="0"/>
              </a:defRPr>
            </a:lvl3pPr>
            <a:lvl4pPr marL="1371600" algn="ctr" rtl="0" fontAlgn="base">
              <a:spcBef>
                <a:spcPct val="0"/>
              </a:spcBef>
              <a:spcAft>
                <a:spcPct val="0"/>
              </a:spcAft>
              <a:defRPr sz="3600" kern="1200">
                <a:solidFill>
                  <a:schemeClr val="tx1"/>
                </a:solidFill>
                <a:latin typeface="Arial" charset="0"/>
                <a:ea typeface="+mn-ea"/>
                <a:cs typeface="Arial" charset="0"/>
              </a:defRPr>
            </a:lvl4pPr>
            <a:lvl5pPr marL="1828800" algn="ctr"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pPr>
              <a:defRPr/>
            </a:pPr>
            <a:r>
              <a:rPr lang="en-US" dirty="0" smtClean="0"/>
              <a:t>11-</a:t>
            </a:r>
            <a:fld id="{95A93DFA-160E-468B-8067-BDB21CB2F241}" type="slidenum">
              <a:rPr lang="en-US" smtClean="0"/>
              <a:pPr>
                <a:defRPr/>
              </a:pPr>
              <a:t>12</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Title 40"/>
          <p:cNvSpPr>
            <a:spLocks noGrp="1"/>
          </p:cNvSpPr>
          <p:nvPr>
            <p:ph type="title"/>
          </p:nvPr>
        </p:nvSpPr>
        <p:spPr>
          <a:xfrm>
            <a:off x="457200" y="268288"/>
            <a:ext cx="8610600" cy="1398587"/>
          </a:xfrm>
        </p:spPr>
        <p:txBody>
          <a:bodyPr/>
          <a:lstStyle/>
          <a:p>
            <a:r>
              <a:rPr lang="en-US" dirty="0" smtClean="0"/>
              <a:t>Coordinating Logistics Activities</a:t>
            </a:r>
          </a:p>
        </p:txBody>
      </p:sp>
      <p:sp>
        <p:nvSpPr>
          <p:cNvPr id="4" name="Line 4"/>
          <p:cNvSpPr>
            <a:spLocks noChangeShapeType="1"/>
          </p:cNvSpPr>
          <p:nvPr/>
        </p:nvSpPr>
        <p:spPr bwMode="auto">
          <a:xfrm flipV="1">
            <a:off x="3581400" y="2400300"/>
            <a:ext cx="1066800" cy="14859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 name="AutoShape 7"/>
          <p:cNvSpPr>
            <a:spLocks noChangeArrowheads="1"/>
          </p:cNvSpPr>
          <p:nvPr/>
        </p:nvSpPr>
        <p:spPr bwMode="auto">
          <a:xfrm>
            <a:off x="4648200" y="3400425"/>
            <a:ext cx="3962400" cy="990600"/>
          </a:xfrm>
          <a:prstGeom prst="roundRect">
            <a:avLst>
              <a:gd name="adj" fmla="val 33495"/>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nchor="ctr"/>
          <a:lstStyle/>
          <a:p>
            <a:pPr>
              <a:spcBef>
                <a:spcPct val="50000"/>
              </a:spcBef>
            </a:pPr>
            <a:r>
              <a:rPr lang="en-US" altLang="en-US" sz="2600" b="1">
                <a:latin typeface="Arial" pitchFamily="34" charset="0"/>
                <a:cs typeface="Arial" pitchFamily="34" charset="0"/>
              </a:rPr>
              <a:t>JIT</a:t>
            </a:r>
          </a:p>
        </p:txBody>
      </p:sp>
      <p:sp>
        <p:nvSpPr>
          <p:cNvPr id="6" name="Line 8"/>
          <p:cNvSpPr>
            <a:spLocks noChangeShapeType="1"/>
          </p:cNvSpPr>
          <p:nvPr/>
        </p:nvSpPr>
        <p:spPr bwMode="auto">
          <a:xfrm>
            <a:off x="3581400" y="3886200"/>
            <a:ext cx="10668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AutoShape 15"/>
          <p:cNvSpPr>
            <a:spLocks noChangeArrowheads="1"/>
          </p:cNvSpPr>
          <p:nvPr/>
        </p:nvSpPr>
        <p:spPr bwMode="auto">
          <a:xfrm>
            <a:off x="4648200" y="4953000"/>
            <a:ext cx="3962400" cy="990600"/>
          </a:xfrm>
          <a:prstGeom prst="roundRect">
            <a:avLst>
              <a:gd name="adj" fmla="val 33495"/>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nchor="ctr"/>
          <a:lstStyle/>
          <a:p>
            <a:pPr>
              <a:spcBef>
                <a:spcPct val="50000"/>
              </a:spcBef>
            </a:pPr>
            <a:r>
              <a:rPr lang="en-US" altLang="en-US" sz="2600" b="1">
                <a:latin typeface="Arial" pitchFamily="34" charset="0"/>
                <a:cs typeface="Arial" pitchFamily="34" charset="0"/>
              </a:rPr>
              <a:t>Supply Chain</a:t>
            </a:r>
          </a:p>
        </p:txBody>
      </p:sp>
      <p:sp>
        <p:nvSpPr>
          <p:cNvPr id="10" name="Line 16"/>
          <p:cNvSpPr>
            <a:spLocks noChangeShapeType="1"/>
          </p:cNvSpPr>
          <p:nvPr/>
        </p:nvSpPr>
        <p:spPr bwMode="auto">
          <a:xfrm>
            <a:off x="3581400" y="3886200"/>
            <a:ext cx="1066800" cy="15875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44040" name="Picture 17" descr="busin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600" y="2197100"/>
            <a:ext cx="3276600" cy="3276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3" name="AutoShape 3"/>
          <p:cNvSpPr>
            <a:spLocks noChangeArrowheads="1"/>
          </p:cNvSpPr>
          <p:nvPr/>
        </p:nvSpPr>
        <p:spPr bwMode="auto">
          <a:xfrm>
            <a:off x="4648200" y="1905000"/>
            <a:ext cx="3962400" cy="990600"/>
          </a:xfrm>
          <a:prstGeom prst="roundRect">
            <a:avLst>
              <a:gd name="adj" fmla="val 33495"/>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nchor="ctr"/>
          <a:lstStyle/>
          <a:p>
            <a:pPr>
              <a:spcBef>
                <a:spcPct val="50000"/>
              </a:spcBef>
            </a:pPr>
            <a:r>
              <a:rPr lang="en-US" altLang="en-US" sz="2600" b="1">
                <a:latin typeface="Arial" pitchFamily="34" charset="0"/>
                <a:cs typeface="Arial" pitchFamily="34" charset="0"/>
              </a:rPr>
              <a:t>Shifting and Sharing</a:t>
            </a:r>
          </a:p>
        </p:txBody>
      </p:sp>
      <p:sp>
        <p:nvSpPr>
          <p:cNvPr id="11" name="Slide Number Placeholder 22"/>
          <p:cNvSpPr txBox="1">
            <a:spLocks/>
          </p:cNvSpPr>
          <p:nvPr/>
        </p:nvSpPr>
        <p:spPr>
          <a:xfrm>
            <a:off x="0" y="157163"/>
            <a:ext cx="708817" cy="301625"/>
          </a:xfrm>
          <a:prstGeom prst="rect">
            <a:avLst/>
          </a:prstGeom>
        </p:spPr>
        <p:txBody>
          <a:bodyPr vert="horz" anchor="b"/>
          <a:lstStyle>
            <a:defPPr>
              <a:defRPr lang="en-US"/>
            </a:defPPr>
            <a:lvl1pPr algn="ctr" rtl="0" eaLnBrk="1" fontAlgn="auto" latinLnBrk="0" hangingPunct="1">
              <a:spcBef>
                <a:spcPts val="0"/>
              </a:spcBef>
              <a:spcAft>
                <a:spcPts val="0"/>
              </a:spcAft>
              <a:defRPr kumimoji="0" sz="1200" kern="1200">
                <a:solidFill>
                  <a:schemeClr val="tx1"/>
                </a:solidFill>
                <a:latin typeface="+mn-lt"/>
                <a:ea typeface="+mn-ea"/>
                <a:cs typeface="+mn-cs"/>
              </a:defRPr>
            </a:lvl1pPr>
            <a:lvl2pPr marL="457200" algn="ctr" rtl="0" fontAlgn="base">
              <a:spcBef>
                <a:spcPct val="0"/>
              </a:spcBef>
              <a:spcAft>
                <a:spcPct val="0"/>
              </a:spcAft>
              <a:defRPr sz="3600" kern="1200">
                <a:solidFill>
                  <a:schemeClr val="tx1"/>
                </a:solidFill>
                <a:latin typeface="Arial" charset="0"/>
                <a:ea typeface="+mn-ea"/>
                <a:cs typeface="Arial" charset="0"/>
              </a:defRPr>
            </a:lvl2pPr>
            <a:lvl3pPr marL="914400" algn="ctr" rtl="0" fontAlgn="base">
              <a:spcBef>
                <a:spcPct val="0"/>
              </a:spcBef>
              <a:spcAft>
                <a:spcPct val="0"/>
              </a:spcAft>
              <a:defRPr sz="3600" kern="1200">
                <a:solidFill>
                  <a:schemeClr val="tx1"/>
                </a:solidFill>
                <a:latin typeface="Arial" charset="0"/>
                <a:ea typeface="+mn-ea"/>
                <a:cs typeface="Arial" charset="0"/>
              </a:defRPr>
            </a:lvl3pPr>
            <a:lvl4pPr marL="1371600" algn="ctr" rtl="0" fontAlgn="base">
              <a:spcBef>
                <a:spcPct val="0"/>
              </a:spcBef>
              <a:spcAft>
                <a:spcPct val="0"/>
              </a:spcAft>
              <a:defRPr sz="3600" kern="1200">
                <a:solidFill>
                  <a:schemeClr val="tx1"/>
                </a:solidFill>
                <a:latin typeface="Arial" charset="0"/>
                <a:ea typeface="+mn-ea"/>
                <a:cs typeface="Arial" charset="0"/>
              </a:defRPr>
            </a:lvl4pPr>
            <a:lvl5pPr marL="1828800" algn="ctr"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pPr>
              <a:defRPr/>
            </a:pPr>
            <a:r>
              <a:rPr lang="en-US" dirty="0" smtClean="0"/>
              <a:t>11-</a:t>
            </a:r>
            <a:fld id="{95A93DFA-160E-468B-8067-BDB21CB2F241}" type="slidenum">
              <a:rPr lang="en-US" smtClean="0"/>
              <a:pPr>
                <a:defRPr/>
              </a:pPr>
              <a:t>13</a:t>
            </a:fld>
            <a:endParaRPr lang="en-US" dirty="0"/>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5" presetClass="emph" presetSubtype="0" fill="hold" grpId="1" nodeType="clickEffect">
                                  <p:stCondLst>
                                    <p:cond delay="0"/>
                                  </p:stCondLst>
                                  <p:childTnLst>
                                    <p:animClr clrSpc="hsl" dir="cw">
                                      <p:cBhvr override="childStyle">
                                        <p:cTn id="15" dur="500" fill="hold"/>
                                        <p:tgtEl>
                                          <p:spTgt spid="13"/>
                                        </p:tgtEl>
                                        <p:attrNameLst>
                                          <p:attrName>style.color</p:attrName>
                                        </p:attrNameLst>
                                      </p:cBhvr>
                                      <p:by>
                                        <p:hsl h="0" s="-70588" l="0"/>
                                      </p:by>
                                    </p:animClr>
                                    <p:animClr clrSpc="hsl" dir="cw">
                                      <p:cBhvr>
                                        <p:cTn id="16" dur="500" fill="hold"/>
                                        <p:tgtEl>
                                          <p:spTgt spid="13"/>
                                        </p:tgtEl>
                                        <p:attrNameLst>
                                          <p:attrName>fillcolor</p:attrName>
                                        </p:attrNameLst>
                                      </p:cBhvr>
                                      <p:by>
                                        <p:hsl h="0" s="-70588" l="0"/>
                                      </p:by>
                                    </p:animClr>
                                    <p:animClr clrSpc="hsl" dir="cw">
                                      <p:cBhvr>
                                        <p:cTn id="17" dur="500" fill="hold"/>
                                        <p:tgtEl>
                                          <p:spTgt spid="13"/>
                                        </p:tgtEl>
                                        <p:attrNameLst>
                                          <p:attrName>stroke.color</p:attrName>
                                        </p:attrNameLst>
                                      </p:cBhvr>
                                      <p:by>
                                        <p:hsl h="0" s="-70588" l="0"/>
                                      </p:by>
                                    </p:animClr>
                                    <p:set>
                                      <p:cBhvr>
                                        <p:cTn id="18" dur="500" fill="hold"/>
                                        <p:tgtEl>
                                          <p:spTgt spid="13"/>
                                        </p:tgtEl>
                                        <p:attrNameLst>
                                          <p:attrName>fill.type</p:attrName>
                                        </p:attrNameLst>
                                      </p:cBhvr>
                                      <p:to>
                                        <p:strVal val="solid"/>
                                      </p:to>
                                    </p:set>
                                  </p:childTnLst>
                                </p:cTn>
                              </p:par>
                              <p:par>
                                <p:cTn id="19" presetID="22" presetClass="entr" presetSubtype="1"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nodeType="afterGroup">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5" presetClass="emph" presetSubtype="0" fill="hold" grpId="1" nodeType="clickEffect">
                                  <p:stCondLst>
                                    <p:cond delay="0"/>
                                  </p:stCondLst>
                                  <p:childTnLst>
                                    <p:animClr clrSpc="hsl" dir="cw">
                                      <p:cBhvr override="childStyle">
                                        <p:cTn id="29" dur="500" fill="hold"/>
                                        <p:tgtEl>
                                          <p:spTgt spid="5"/>
                                        </p:tgtEl>
                                        <p:attrNameLst>
                                          <p:attrName>style.color</p:attrName>
                                        </p:attrNameLst>
                                      </p:cBhvr>
                                      <p:by>
                                        <p:hsl h="0" s="-70588" l="0"/>
                                      </p:by>
                                    </p:animClr>
                                    <p:animClr clrSpc="hsl" dir="cw">
                                      <p:cBhvr>
                                        <p:cTn id="30" dur="500" fill="hold"/>
                                        <p:tgtEl>
                                          <p:spTgt spid="5"/>
                                        </p:tgtEl>
                                        <p:attrNameLst>
                                          <p:attrName>fillcolor</p:attrName>
                                        </p:attrNameLst>
                                      </p:cBhvr>
                                      <p:by>
                                        <p:hsl h="0" s="-70588" l="0"/>
                                      </p:by>
                                    </p:animClr>
                                    <p:animClr clrSpc="hsl" dir="cw">
                                      <p:cBhvr>
                                        <p:cTn id="31" dur="500" fill="hold"/>
                                        <p:tgtEl>
                                          <p:spTgt spid="5"/>
                                        </p:tgtEl>
                                        <p:attrNameLst>
                                          <p:attrName>stroke.color</p:attrName>
                                        </p:attrNameLst>
                                      </p:cBhvr>
                                      <p:by>
                                        <p:hsl h="0" s="-70588" l="0"/>
                                      </p:by>
                                    </p:animClr>
                                    <p:set>
                                      <p:cBhvr>
                                        <p:cTn id="32" dur="500" fill="hold"/>
                                        <p:tgtEl>
                                          <p:spTgt spid="5"/>
                                        </p:tgtEl>
                                        <p:attrNameLst>
                                          <p:attrName>fill.type</p:attrName>
                                        </p:attrNameLst>
                                      </p:cBhvr>
                                      <p:to>
                                        <p:strVal val="solid"/>
                                      </p:to>
                                    </p:set>
                                  </p:childTnLst>
                                </p:cTn>
                              </p:par>
                              <p:par>
                                <p:cTn id="33" presetID="22" presetClass="entr" presetSubtype="1"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up)">
                                      <p:cBhvr>
                                        <p:cTn id="35" dur="500"/>
                                        <p:tgtEl>
                                          <p:spTgt spid="10"/>
                                        </p:tgtEl>
                                      </p:cBhvr>
                                    </p:animEffect>
                                  </p:childTnLst>
                                </p:cTn>
                              </p:par>
                            </p:childTnLst>
                          </p:cTn>
                        </p:par>
                        <p:par>
                          <p:cTn id="36" fill="hold" nodeType="afterGroup">
                            <p:stCondLst>
                              <p:cond delay="500"/>
                            </p:stCondLst>
                            <p:childTnLst>
                              <p:par>
                                <p:cTn id="37" presetID="22" presetClass="entr" presetSubtype="8"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left)">
                                      <p:cBhvr>
                                        <p:cTn id="3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5" grpId="1" animBg="1"/>
      <p:bldP spid="6" grpId="0" animBg="1"/>
      <p:bldP spid="10" grpId="0" animBg="1"/>
      <p:bldP spid="13" grpId="0" animBg="1"/>
      <p:bldP spid="13" grpId="1"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smtClean="0"/>
              <a:t>Better Information Helps Coordinate PD</a:t>
            </a:r>
          </a:p>
        </p:txBody>
      </p:sp>
      <p:sp>
        <p:nvSpPr>
          <p:cNvPr id="45059" name="AutoShape 3"/>
          <p:cNvSpPr>
            <a:spLocks noChangeArrowheads="1"/>
          </p:cNvSpPr>
          <p:nvPr/>
        </p:nvSpPr>
        <p:spPr bwMode="auto">
          <a:xfrm>
            <a:off x="1828800" y="1524000"/>
            <a:ext cx="5562600" cy="4044950"/>
          </a:xfrm>
          <a:prstGeom prst="star16">
            <a:avLst>
              <a:gd name="adj" fmla="val 39009"/>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endParaRPr lang="en-US" b="1">
              <a:latin typeface="Arial" pitchFamily="34" charset="0"/>
              <a:cs typeface="Arial" pitchFamily="34" charset="0"/>
            </a:endParaRPr>
          </a:p>
        </p:txBody>
      </p:sp>
      <p:sp>
        <p:nvSpPr>
          <p:cNvPr id="4" name="AutoShape 5"/>
          <p:cNvSpPr>
            <a:spLocks noChangeArrowheads="1"/>
          </p:cNvSpPr>
          <p:nvPr/>
        </p:nvSpPr>
        <p:spPr bwMode="auto">
          <a:xfrm>
            <a:off x="5867400" y="2514600"/>
            <a:ext cx="2514600" cy="1752600"/>
          </a:xfrm>
          <a:prstGeom prst="roundRect">
            <a:avLst>
              <a:gd name="adj" fmla="val 29806"/>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nchor="ctr"/>
          <a:lstStyle/>
          <a:p>
            <a:r>
              <a:rPr lang="en-US" sz="2400" b="1">
                <a:latin typeface="Arial" pitchFamily="34" charset="0"/>
                <a:cs typeface="Arial" pitchFamily="34" charset="0"/>
              </a:rPr>
              <a:t>Electronic Data Interchange</a:t>
            </a:r>
          </a:p>
        </p:txBody>
      </p:sp>
      <p:sp>
        <p:nvSpPr>
          <p:cNvPr id="5" name="AutoShape 7"/>
          <p:cNvSpPr>
            <a:spLocks noChangeArrowheads="1"/>
          </p:cNvSpPr>
          <p:nvPr/>
        </p:nvSpPr>
        <p:spPr bwMode="auto">
          <a:xfrm>
            <a:off x="685800" y="2514600"/>
            <a:ext cx="2514600" cy="1752600"/>
          </a:xfrm>
          <a:prstGeom prst="roundRect">
            <a:avLst>
              <a:gd name="adj" fmla="val 29806"/>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nchor="ctr"/>
          <a:lstStyle/>
          <a:p>
            <a:r>
              <a:rPr lang="en-US" sz="2400" b="1">
                <a:latin typeface="Arial" pitchFamily="34" charset="0"/>
                <a:cs typeface="Arial" pitchFamily="34" charset="0"/>
              </a:rPr>
              <a:t>Continuously Updated Information Systems</a:t>
            </a:r>
          </a:p>
        </p:txBody>
      </p:sp>
      <p:sp>
        <p:nvSpPr>
          <p:cNvPr id="45062" name="Oval 9"/>
          <p:cNvSpPr>
            <a:spLocks noChangeArrowheads="1"/>
          </p:cNvSpPr>
          <p:nvPr/>
        </p:nvSpPr>
        <p:spPr bwMode="auto">
          <a:xfrm>
            <a:off x="3048000" y="2057400"/>
            <a:ext cx="3048000" cy="3048000"/>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r>
              <a:rPr lang="en-US" sz="2800" b="1">
                <a:latin typeface="Arial" pitchFamily="34" charset="0"/>
                <a:cs typeface="Arial" pitchFamily="34" charset="0"/>
              </a:rPr>
              <a:t>Areas Where</a:t>
            </a:r>
            <a:br>
              <a:rPr lang="en-US" sz="2800" b="1">
                <a:latin typeface="Arial" pitchFamily="34" charset="0"/>
                <a:cs typeface="Arial" pitchFamily="34" charset="0"/>
              </a:rPr>
            </a:br>
            <a:r>
              <a:rPr lang="en-US" sz="2800" b="1">
                <a:latin typeface="Arial" pitchFamily="34" charset="0"/>
                <a:cs typeface="Arial" pitchFamily="34" charset="0"/>
              </a:rPr>
              <a:t>Computers</a:t>
            </a:r>
            <a:br>
              <a:rPr lang="en-US" sz="2800" b="1">
                <a:latin typeface="Arial" pitchFamily="34" charset="0"/>
                <a:cs typeface="Arial" pitchFamily="34" charset="0"/>
              </a:rPr>
            </a:br>
            <a:r>
              <a:rPr lang="en-US" sz="2800" b="1">
                <a:latin typeface="Arial" pitchFamily="34" charset="0"/>
                <a:cs typeface="Arial" pitchFamily="34" charset="0"/>
              </a:rPr>
              <a:t>Help PD</a:t>
            </a:r>
          </a:p>
          <a:p>
            <a:r>
              <a:rPr lang="en-US" sz="2800" b="1">
                <a:latin typeface="Arial" pitchFamily="34" charset="0"/>
                <a:cs typeface="Arial" pitchFamily="34" charset="0"/>
              </a:rPr>
              <a:t>Service</a:t>
            </a:r>
          </a:p>
        </p:txBody>
      </p:sp>
      <p:sp>
        <p:nvSpPr>
          <p:cNvPr id="7" name="Slide Number Placeholder 22"/>
          <p:cNvSpPr txBox="1">
            <a:spLocks/>
          </p:cNvSpPr>
          <p:nvPr/>
        </p:nvSpPr>
        <p:spPr>
          <a:xfrm>
            <a:off x="0" y="157163"/>
            <a:ext cx="708817" cy="301625"/>
          </a:xfrm>
          <a:prstGeom prst="rect">
            <a:avLst/>
          </a:prstGeom>
        </p:spPr>
        <p:txBody>
          <a:bodyPr vert="horz" anchor="b"/>
          <a:lstStyle>
            <a:defPPr>
              <a:defRPr lang="en-US"/>
            </a:defPPr>
            <a:lvl1pPr algn="ctr" rtl="0" eaLnBrk="1" fontAlgn="auto" latinLnBrk="0" hangingPunct="1">
              <a:spcBef>
                <a:spcPts val="0"/>
              </a:spcBef>
              <a:spcAft>
                <a:spcPts val="0"/>
              </a:spcAft>
              <a:defRPr kumimoji="0" sz="1200" kern="1200">
                <a:solidFill>
                  <a:schemeClr val="tx1"/>
                </a:solidFill>
                <a:latin typeface="+mn-lt"/>
                <a:ea typeface="+mn-ea"/>
                <a:cs typeface="+mn-cs"/>
              </a:defRPr>
            </a:lvl1pPr>
            <a:lvl2pPr marL="457200" algn="ctr" rtl="0" fontAlgn="base">
              <a:spcBef>
                <a:spcPct val="0"/>
              </a:spcBef>
              <a:spcAft>
                <a:spcPct val="0"/>
              </a:spcAft>
              <a:defRPr sz="3600" kern="1200">
                <a:solidFill>
                  <a:schemeClr val="tx1"/>
                </a:solidFill>
                <a:latin typeface="Arial" charset="0"/>
                <a:ea typeface="+mn-ea"/>
                <a:cs typeface="Arial" charset="0"/>
              </a:defRPr>
            </a:lvl2pPr>
            <a:lvl3pPr marL="914400" algn="ctr" rtl="0" fontAlgn="base">
              <a:spcBef>
                <a:spcPct val="0"/>
              </a:spcBef>
              <a:spcAft>
                <a:spcPct val="0"/>
              </a:spcAft>
              <a:defRPr sz="3600" kern="1200">
                <a:solidFill>
                  <a:schemeClr val="tx1"/>
                </a:solidFill>
                <a:latin typeface="Arial" charset="0"/>
                <a:ea typeface="+mn-ea"/>
                <a:cs typeface="Arial" charset="0"/>
              </a:defRPr>
            </a:lvl3pPr>
            <a:lvl4pPr marL="1371600" algn="ctr" rtl="0" fontAlgn="base">
              <a:spcBef>
                <a:spcPct val="0"/>
              </a:spcBef>
              <a:spcAft>
                <a:spcPct val="0"/>
              </a:spcAft>
              <a:defRPr sz="3600" kern="1200">
                <a:solidFill>
                  <a:schemeClr val="tx1"/>
                </a:solidFill>
                <a:latin typeface="Arial" charset="0"/>
                <a:ea typeface="+mn-ea"/>
                <a:cs typeface="Arial" charset="0"/>
              </a:defRPr>
            </a:lvl4pPr>
            <a:lvl5pPr marL="1828800" algn="ctr"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pPr>
              <a:defRPr/>
            </a:pPr>
            <a:r>
              <a:rPr lang="en-US" dirty="0" smtClean="0"/>
              <a:t>11-</a:t>
            </a:r>
            <a:fld id="{95A93DFA-160E-468B-8067-BDB21CB2F241}" type="slidenum">
              <a:rPr lang="en-US" smtClean="0"/>
              <a:pPr>
                <a:defRPr/>
              </a:pPr>
              <a:t>14</a:t>
            </a:fld>
            <a:endParaRPr lang="en-US" dirty="0"/>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5" presetClass="emph" presetSubtype="0" fill="hold" grpId="1" nodeType="clickEffect">
                                  <p:stCondLst>
                                    <p:cond delay="0"/>
                                  </p:stCondLst>
                                  <p:childTnLst>
                                    <p:animClr clrSpc="hsl" dir="cw">
                                      <p:cBhvr override="childStyle">
                                        <p:cTn id="11" dur="500" fill="hold"/>
                                        <p:tgtEl>
                                          <p:spTgt spid="5"/>
                                        </p:tgtEl>
                                        <p:attrNameLst>
                                          <p:attrName>style.color</p:attrName>
                                        </p:attrNameLst>
                                      </p:cBhvr>
                                      <p:by>
                                        <p:hsl h="0" s="-70588" l="0"/>
                                      </p:by>
                                    </p:animClr>
                                    <p:animClr clrSpc="hsl" dir="cw">
                                      <p:cBhvr>
                                        <p:cTn id="12" dur="500" fill="hold"/>
                                        <p:tgtEl>
                                          <p:spTgt spid="5"/>
                                        </p:tgtEl>
                                        <p:attrNameLst>
                                          <p:attrName>fillcolor</p:attrName>
                                        </p:attrNameLst>
                                      </p:cBhvr>
                                      <p:by>
                                        <p:hsl h="0" s="-70588" l="0"/>
                                      </p:by>
                                    </p:animClr>
                                    <p:animClr clrSpc="hsl" dir="cw">
                                      <p:cBhvr>
                                        <p:cTn id="13" dur="500" fill="hold"/>
                                        <p:tgtEl>
                                          <p:spTgt spid="5"/>
                                        </p:tgtEl>
                                        <p:attrNameLst>
                                          <p:attrName>stroke.color</p:attrName>
                                        </p:attrNameLst>
                                      </p:cBhvr>
                                      <p:by>
                                        <p:hsl h="0" s="-70588" l="0"/>
                                      </p:by>
                                    </p:animClr>
                                    <p:set>
                                      <p:cBhvr>
                                        <p:cTn id="14" dur="500" fill="hold"/>
                                        <p:tgtEl>
                                          <p:spTgt spid="5"/>
                                        </p:tgtEl>
                                        <p:attrNameLst>
                                          <p:attrName>fill.type</p:attrName>
                                        </p:attrNameLst>
                                      </p:cBhvr>
                                      <p:to>
                                        <p:strVal val="solid"/>
                                      </p:to>
                                    </p:set>
                                  </p:childTnLst>
                                </p:cTn>
                              </p:par>
                            </p:childTnLst>
                          </p:cTn>
                        </p:par>
                        <p:par>
                          <p:cTn id="15" fill="hold" nodeType="afterGroup">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5" grpId="0" animBg="1" autoUpdateAnimBg="0"/>
      <p:bldP spid="5" grpId="1"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0"/>
            <a:ext cx="8229600" cy="1398587"/>
          </a:xfrm>
        </p:spPr>
        <p:txBody>
          <a:bodyPr/>
          <a:lstStyle/>
          <a:p>
            <a:r>
              <a:rPr lang="en-US" dirty="0" smtClean="0"/>
              <a:t>Ethical Issues May Arise</a:t>
            </a:r>
          </a:p>
        </p:txBody>
      </p:sp>
      <p:pic>
        <p:nvPicPr>
          <p:cNvPr id="46094" name="Picture 3" descr="fig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2819400"/>
            <a:ext cx="2133600" cy="2133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grpSp>
        <p:nvGrpSpPr>
          <p:cNvPr id="3" name="Group 5"/>
          <p:cNvGrpSpPr>
            <a:grpSpLocks/>
          </p:cNvGrpSpPr>
          <p:nvPr/>
        </p:nvGrpSpPr>
        <p:grpSpPr bwMode="auto">
          <a:xfrm>
            <a:off x="228600" y="1371600"/>
            <a:ext cx="3429000" cy="5029200"/>
            <a:chOff x="192" y="720"/>
            <a:chExt cx="2160" cy="3168"/>
          </a:xfrm>
        </p:grpSpPr>
        <p:grpSp>
          <p:nvGrpSpPr>
            <p:cNvPr id="46090" name="Group 6"/>
            <p:cNvGrpSpPr>
              <a:grpSpLocks/>
            </p:cNvGrpSpPr>
            <p:nvPr/>
          </p:nvGrpSpPr>
          <p:grpSpPr bwMode="auto">
            <a:xfrm>
              <a:off x="192" y="720"/>
              <a:ext cx="2160" cy="3168"/>
              <a:chOff x="192" y="816"/>
              <a:chExt cx="2256" cy="3168"/>
            </a:xfrm>
          </p:grpSpPr>
          <p:sp>
            <p:nvSpPr>
              <p:cNvPr id="46092" name="AutoShape 7"/>
              <p:cNvSpPr>
                <a:spLocks noChangeArrowheads="1"/>
              </p:cNvSpPr>
              <p:nvPr/>
            </p:nvSpPr>
            <p:spPr bwMode="auto">
              <a:xfrm>
                <a:off x="192" y="1008"/>
                <a:ext cx="2256" cy="2976"/>
              </a:xfrm>
              <a:prstGeom prst="roundRect">
                <a:avLst>
                  <a:gd name="adj" fmla="val 10634"/>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lIns="274320" rIns="274320" anchor="ctr"/>
              <a:lstStyle/>
              <a:p>
                <a:pPr marL="457200" indent="-457200"/>
                <a:endParaRPr lang="en-US" sz="3000" b="1">
                  <a:latin typeface="Arial" pitchFamily="34" charset="0"/>
                  <a:cs typeface="Arial" pitchFamily="34" charset="0"/>
                </a:endParaRPr>
              </a:p>
            </p:txBody>
          </p:sp>
          <p:sp>
            <p:nvSpPr>
              <p:cNvPr id="46093" name="AutoShape 8"/>
              <p:cNvSpPr>
                <a:spLocks noChangeArrowheads="1"/>
              </p:cNvSpPr>
              <p:nvPr/>
            </p:nvSpPr>
            <p:spPr bwMode="auto">
              <a:xfrm>
                <a:off x="192" y="816"/>
                <a:ext cx="2256" cy="576"/>
              </a:xfrm>
              <a:prstGeom prst="roundRect">
                <a:avLst>
                  <a:gd name="adj" fmla="val 50000"/>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274320" rIns="274320" anchor="ctr"/>
              <a:lstStyle/>
              <a:p>
                <a:pPr marL="457200" indent="-457200"/>
                <a:r>
                  <a:rPr lang="en-US" sz="2600" b="1">
                    <a:latin typeface="Arial" pitchFamily="34" charset="0"/>
                    <a:cs typeface="Arial" pitchFamily="34" charset="0"/>
                  </a:rPr>
                  <a:t>Product</a:t>
                </a:r>
              </a:p>
              <a:p>
                <a:pPr marL="457200" indent="-457200"/>
                <a:r>
                  <a:rPr lang="en-US" sz="2600" b="1">
                    <a:latin typeface="Arial" pitchFamily="34" charset="0"/>
                    <a:cs typeface="Arial" pitchFamily="34" charset="0"/>
                  </a:rPr>
                  <a:t>Availability</a:t>
                </a:r>
              </a:p>
            </p:txBody>
          </p:sp>
        </p:grpSp>
        <p:sp>
          <p:nvSpPr>
            <p:cNvPr id="46091" name="Text Box 9"/>
            <p:cNvSpPr txBox="1">
              <a:spLocks noChangeArrowheads="1"/>
            </p:cNvSpPr>
            <p:nvPr/>
          </p:nvSpPr>
          <p:spPr bwMode="auto">
            <a:xfrm>
              <a:off x="288" y="1405"/>
              <a:ext cx="1968" cy="2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marL="231775" indent="-231775" eaLnBrk="0" hangingPunct="0">
                <a:defRPr sz="3600">
                  <a:solidFill>
                    <a:schemeClr val="tx1"/>
                  </a:solidFill>
                  <a:latin typeface="Arial" pitchFamily="34" charset="0"/>
                  <a:cs typeface="Arial" pitchFamily="34" charset="0"/>
                </a:defRPr>
              </a:lvl1pPr>
              <a:lvl2pPr marL="742950" indent="-285750" eaLnBrk="0" hangingPunct="0">
                <a:defRPr sz="3600">
                  <a:solidFill>
                    <a:schemeClr val="tx1"/>
                  </a:solidFill>
                  <a:latin typeface="Arial" pitchFamily="34" charset="0"/>
                  <a:cs typeface="Arial" pitchFamily="34" charset="0"/>
                </a:defRPr>
              </a:lvl2pPr>
              <a:lvl3pPr marL="1143000" indent="-228600" eaLnBrk="0" hangingPunct="0">
                <a:defRPr sz="3600">
                  <a:solidFill>
                    <a:schemeClr val="tx1"/>
                  </a:solidFill>
                  <a:latin typeface="Arial" pitchFamily="34" charset="0"/>
                  <a:cs typeface="Arial" pitchFamily="34" charset="0"/>
                </a:defRPr>
              </a:lvl3pPr>
              <a:lvl4pPr marL="1600200" indent="-228600" eaLnBrk="0" hangingPunct="0">
                <a:defRPr sz="3600">
                  <a:solidFill>
                    <a:schemeClr val="tx1"/>
                  </a:solidFill>
                  <a:latin typeface="Arial" pitchFamily="34" charset="0"/>
                  <a:cs typeface="Arial" pitchFamily="34" charset="0"/>
                </a:defRPr>
              </a:lvl4pPr>
              <a:lvl5pPr marL="2057400" indent="-228600" eaLnBrk="0" hangingPunct="0">
                <a:defRPr sz="36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36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36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36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3600">
                  <a:solidFill>
                    <a:schemeClr val="tx1"/>
                  </a:solidFill>
                  <a:latin typeface="Arial" pitchFamily="34" charset="0"/>
                  <a:cs typeface="Arial" pitchFamily="34" charset="0"/>
                </a:defRPr>
              </a:lvl9pPr>
            </a:lstStyle>
            <a:p>
              <a:pPr algn="l" eaLnBrk="1" hangingPunct="1">
                <a:buFontTx/>
                <a:buChar char="•"/>
              </a:pPr>
              <a:r>
                <a:rPr lang="en-US" sz="2400" b="1" dirty="0"/>
                <a:t>False expectations about delivery speed</a:t>
              </a:r>
            </a:p>
            <a:p>
              <a:pPr algn="l" eaLnBrk="1" hangingPunct="1">
                <a:buFontTx/>
                <a:buChar char="•"/>
              </a:pPr>
              <a:r>
                <a:rPr lang="en-US" sz="2400" b="1" dirty="0"/>
                <a:t>Selling products that are not available</a:t>
              </a:r>
            </a:p>
            <a:p>
              <a:pPr algn="l" eaLnBrk="1" hangingPunct="1">
                <a:buFontTx/>
                <a:buChar char="•"/>
              </a:pPr>
              <a:r>
                <a:rPr lang="en-US" sz="2400" b="1" dirty="0"/>
                <a:t>Running out of popular products</a:t>
              </a:r>
            </a:p>
          </p:txBody>
        </p:sp>
      </p:grpSp>
      <p:grpSp>
        <p:nvGrpSpPr>
          <p:cNvPr id="5" name="Group 22"/>
          <p:cNvGrpSpPr>
            <a:grpSpLocks/>
          </p:cNvGrpSpPr>
          <p:nvPr/>
        </p:nvGrpSpPr>
        <p:grpSpPr bwMode="auto">
          <a:xfrm>
            <a:off x="5486400" y="1371600"/>
            <a:ext cx="3429000" cy="5029200"/>
            <a:chOff x="192" y="720"/>
            <a:chExt cx="2160" cy="3168"/>
          </a:xfrm>
        </p:grpSpPr>
        <p:grpSp>
          <p:nvGrpSpPr>
            <p:cNvPr id="46086" name="Group 23"/>
            <p:cNvGrpSpPr>
              <a:grpSpLocks/>
            </p:cNvGrpSpPr>
            <p:nvPr/>
          </p:nvGrpSpPr>
          <p:grpSpPr bwMode="auto">
            <a:xfrm>
              <a:off x="192" y="720"/>
              <a:ext cx="2160" cy="3168"/>
              <a:chOff x="192" y="816"/>
              <a:chExt cx="2256" cy="3168"/>
            </a:xfrm>
          </p:grpSpPr>
          <p:sp>
            <p:nvSpPr>
              <p:cNvPr id="46088" name="AutoShape 24"/>
              <p:cNvSpPr>
                <a:spLocks noChangeArrowheads="1"/>
              </p:cNvSpPr>
              <p:nvPr/>
            </p:nvSpPr>
            <p:spPr bwMode="auto">
              <a:xfrm>
                <a:off x="192" y="1008"/>
                <a:ext cx="2256" cy="2976"/>
              </a:xfrm>
              <a:prstGeom prst="roundRect">
                <a:avLst>
                  <a:gd name="adj" fmla="val 10634"/>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lIns="274320" rIns="274320" anchor="ctr"/>
              <a:lstStyle/>
              <a:p>
                <a:pPr marL="457200" indent="-457200"/>
                <a:endParaRPr lang="en-US" sz="3000" b="1">
                  <a:latin typeface="Arial" pitchFamily="34" charset="0"/>
                  <a:cs typeface="Arial" pitchFamily="34" charset="0"/>
                </a:endParaRPr>
              </a:p>
            </p:txBody>
          </p:sp>
          <p:sp>
            <p:nvSpPr>
              <p:cNvPr id="46089" name="AutoShape 25"/>
              <p:cNvSpPr>
                <a:spLocks noChangeArrowheads="1"/>
              </p:cNvSpPr>
              <p:nvPr/>
            </p:nvSpPr>
            <p:spPr bwMode="auto">
              <a:xfrm>
                <a:off x="192" y="816"/>
                <a:ext cx="2256" cy="576"/>
              </a:xfrm>
              <a:prstGeom prst="roundRect">
                <a:avLst>
                  <a:gd name="adj" fmla="val 50000"/>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274320" rIns="274320" anchor="ctr"/>
              <a:lstStyle/>
              <a:p>
                <a:r>
                  <a:rPr lang="en-US" sz="2600" b="1">
                    <a:latin typeface="Arial" pitchFamily="34" charset="0"/>
                    <a:cs typeface="Arial" pitchFamily="34" charset="0"/>
                  </a:rPr>
                  <a:t>Coordination of  PD  </a:t>
                </a:r>
              </a:p>
            </p:txBody>
          </p:sp>
        </p:grpSp>
        <p:sp>
          <p:nvSpPr>
            <p:cNvPr id="46087" name="Text Box 26"/>
            <p:cNvSpPr txBox="1">
              <a:spLocks noChangeArrowheads="1"/>
            </p:cNvSpPr>
            <p:nvPr/>
          </p:nvSpPr>
          <p:spPr bwMode="auto">
            <a:xfrm>
              <a:off x="288" y="1405"/>
              <a:ext cx="1968" cy="1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marL="173038" indent="-173038" eaLnBrk="0" hangingPunct="0">
                <a:defRPr sz="3600">
                  <a:solidFill>
                    <a:schemeClr val="tx1"/>
                  </a:solidFill>
                  <a:latin typeface="Arial" pitchFamily="34" charset="0"/>
                  <a:cs typeface="Arial" pitchFamily="34" charset="0"/>
                </a:defRPr>
              </a:lvl1pPr>
              <a:lvl2pPr marL="742950" indent="-285750" eaLnBrk="0" hangingPunct="0">
                <a:defRPr sz="3600">
                  <a:solidFill>
                    <a:schemeClr val="tx1"/>
                  </a:solidFill>
                  <a:latin typeface="Arial" pitchFamily="34" charset="0"/>
                  <a:cs typeface="Arial" pitchFamily="34" charset="0"/>
                </a:defRPr>
              </a:lvl2pPr>
              <a:lvl3pPr marL="1143000" indent="-228600" eaLnBrk="0" hangingPunct="0">
                <a:defRPr sz="3600">
                  <a:solidFill>
                    <a:schemeClr val="tx1"/>
                  </a:solidFill>
                  <a:latin typeface="Arial" pitchFamily="34" charset="0"/>
                  <a:cs typeface="Arial" pitchFamily="34" charset="0"/>
                </a:defRPr>
              </a:lvl3pPr>
              <a:lvl4pPr marL="1600200" indent="-228600" eaLnBrk="0" hangingPunct="0">
                <a:defRPr sz="3600">
                  <a:solidFill>
                    <a:schemeClr val="tx1"/>
                  </a:solidFill>
                  <a:latin typeface="Arial" pitchFamily="34" charset="0"/>
                  <a:cs typeface="Arial" pitchFamily="34" charset="0"/>
                </a:defRPr>
              </a:lvl4pPr>
              <a:lvl5pPr marL="2057400" indent="-228600" eaLnBrk="0" hangingPunct="0">
                <a:defRPr sz="36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36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36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36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3600">
                  <a:solidFill>
                    <a:schemeClr val="tx1"/>
                  </a:solidFill>
                  <a:latin typeface="Arial" pitchFamily="34" charset="0"/>
                  <a:cs typeface="Arial" pitchFamily="34" charset="0"/>
                </a:defRPr>
              </a:lvl9pPr>
            </a:lstStyle>
            <a:p>
              <a:pPr algn="l" eaLnBrk="1" hangingPunct="1">
                <a:buFontTx/>
                <a:buChar char="•"/>
              </a:pPr>
              <a:r>
                <a:rPr lang="en-US" sz="2400" b="1"/>
                <a:t>Intentional delays in order confirmation</a:t>
              </a:r>
            </a:p>
            <a:p>
              <a:pPr algn="l" eaLnBrk="1" hangingPunct="1">
                <a:buFontTx/>
                <a:buChar char="•"/>
              </a:pPr>
              <a:r>
                <a:rPr lang="en-US" sz="2400" b="1"/>
                <a:t>Shifting of burden of holding inventory</a:t>
              </a:r>
            </a:p>
          </p:txBody>
        </p:sp>
      </p:grpSp>
      <p:sp>
        <p:nvSpPr>
          <p:cNvPr id="14" name="Slide Number Placeholder 22"/>
          <p:cNvSpPr txBox="1">
            <a:spLocks/>
          </p:cNvSpPr>
          <p:nvPr/>
        </p:nvSpPr>
        <p:spPr>
          <a:xfrm>
            <a:off x="0" y="157163"/>
            <a:ext cx="708817" cy="301625"/>
          </a:xfrm>
          <a:prstGeom prst="rect">
            <a:avLst/>
          </a:prstGeom>
        </p:spPr>
        <p:txBody>
          <a:bodyPr vert="horz" anchor="b"/>
          <a:lstStyle>
            <a:defPPr>
              <a:defRPr lang="en-US"/>
            </a:defPPr>
            <a:lvl1pPr algn="ctr" rtl="0" eaLnBrk="1" fontAlgn="auto" latinLnBrk="0" hangingPunct="1">
              <a:spcBef>
                <a:spcPts val="0"/>
              </a:spcBef>
              <a:spcAft>
                <a:spcPts val="0"/>
              </a:spcAft>
              <a:defRPr kumimoji="0" sz="1200" kern="1200">
                <a:solidFill>
                  <a:schemeClr val="tx1"/>
                </a:solidFill>
                <a:latin typeface="+mn-lt"/>
                <a:ea typeface="+mn-ea"/>
                <a:cs typeface="+mn-cs"/>
              </a:defRPr>
            </a:lvl1pPr>
            <a:lvl2pPr marL="457200" algn="ctr" rtl="0" fontAlgn="base">
              <a:spcBef>
                <a:spcPct val="0"/>
              </a:spcBef>
              <a:spcAft>
                <a:spcPct val="0"/>
              </a:spcAft>
              <a:defRPr sz="3600" kern="1200">
                <a:solidFill>
                  <a:schemeClr val="tx1"/>
                </a:solidFill>
                <a:latin typeface="Arial" charset="0"/>
                <a:ea typeface="+mn-ea"/>
                <a:cs typeface="Arial" charset="0"/>
              </a:defRPr>
            </a:lvl2pPr>
            <a:lvl3pPr marL="914400" algn="ctr" rtl="0" fontAlgn="base">
              <a:spcBef>
                <a:spcPct val="0"/>
              </a:spcBef>
              <a:spcAft>
                <a:spcPct val="0"/>
              </a:spcAft>
              <a:defRPr sz="3600" kern="1200">
                <a:solidFill>
                  <a:schemeClr val="tx1"/>
                </a:solidFill>
                <a:latin typeface="Arial" charset="0"/>
                <a:ea typeface="+mn-ea"/>
                <a:cs typeface="Arial" charset="0"/>
              </a:defRPr>
            </a:lvl3pPr>
            <a:lvl4pPr marL="1371600" algn="ctr" rtl="0" fontAlgn="base">
              <a:spcBef>
                <a:spcPct val="0"/>
              </a:spcBef>
              <a:spcAft>
                <a:spcPct val="0"/>
              </a:spcAft>
              <a:defRPr sz="3600" kern="1200">
                <a:solidFill>
                  <a:schemeClr val="tx1"/>
                </a:solidFill>
                <a:latin typeface="Arial" charset="0"/>
                <a:ea typeface="+mn-ea"/>
                <a:cs typeface="Arial" charset="0"/>
              </a:defRPr>
            </a:lvl4pPr>
            <a:lvl5pPr marL="1828800" algn="ctr"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pPr>
              <a:defRPr/>
            </a:pPr>
            <a:r>
              <a:rPr lang="en-US" dirty="0" smtClean="0"/>
              <a:t>11-</a:t>
            </a:r>
            <a:fld id="{95A93DFA-160E-468B-8067-BDB21CB2F241}" type="slidenum">
              <a:rPr lang="en-US" smtClean="0"/>
              <a:pPr>
                <a:defRPr/>
              </a:pPr>
              <a:t>15</a:t>
            </a:fld>
            <a:endParaRPr lang="en-US" dirty="0"/>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r>
              <a:rPr lang="en-US" smtClean="0"/>
              <a:t>Physical Distribution (PD) Concept</a:t>
            </a:r>
          </a:p>
        </p:txBody>
      </p:sp>
      <p:sp>
        <p:nvSpPr>
          <p:cNvPr id="4" name="Slide Number Placeholder 22"/>
          <p:cNvSpPr txBox="1">
            <a:spLocks/>
          </p:cNvSpPr>
          <p:nvPr/>
        </p:nvSpPr>
        <p:spPr>
          <a:xfrm>
            <a:off x="0" y="157163"/>
            <a:ext cx="708817" cy="301625"/>
          </a:xfrm>
          <a:prstGeom prst="rect">
            <a:avLst/>
          </a:prstGeom>
        </p:spPr>
        <p:txBody>
          <a:bodyPr vert="horz" anchor="b"/>
          <a:lstStyle>
            <a:defPPr>
              <a:defRPr lang="en-US"/>
            </a:defPPr>
            <a:lvl1pPr algn="ctr" rtl="0" eaLnBrk="1" fontAlgn="auto" latinLnBrk="0" hangingPunct="1">
              <a:spcBef>
                <a:spcPts val="0"/>
              </a:spcBef>
              <a:spcAft>
                <a:spcPts val="0"/>
              </a:spcAft>
              <a:defRPr kumimoji="0" sz="1200" kern="1200">
                <a:solidFill>
                  <a:schemeClr val="tx1"/>
                </a:solidFill>
                <a:latin typeface="+mn-lt"/>
                <a:ea typeface="+mn-ea"/>
                <a:cs typeface="+mn-cs"/>
              </a:defRPr>
            </a:lvl1pPr>
            <a:lvl2pPr marL="457200" algn="ctr" rtl="0" fontAlgn="base">
              <a:spcBef>
                <a:spcPct val="0"/>
              </a:spcBef>
              <a:spcAft>
                <a:spcPct val="0"/>
              </a:spcAft>
              <a:defRPr sz="3600" kern="1200">
                <a:solidFill>
                  <a:schemeClr val="tx1"/>
                </a:solidFill>
                <a:latin typeface="Arial" charset="0"/>
                <a:ea typeface="+mn-ea"/>
                <a:cs typeface="Arial" charset="0"/>
              </a:defRPr>
            </a:lvl2pPr>
            <a:lvl3pPr marL="914400" algn="ctr" rtl="0" fontAlgn="base">
              <a:spcBef>
                <a:spcPct val="0"/>
              </a:spcBef>
              <a:spcAft>
                <a:spcPct val="0"/>
              </a:spcAft>
              <a:defRPr sz="3600" kern="1200">
                <a:solidFill>
                  <a:schemeClr val="tx1"/>
                </a:solidFill>
                <a:latin typeface="Arial" charset="0"/>
                <a:ea typeface="+mn-ea"/>
                <a:cs typeface="Arial" charset="0"/>
              </a:defRPr>
            </a:lvl3pPr>
            <a:lvl4pPr marL="1371600" algn="ctr" rtl="0" fontAlgn="base">
              <a:spcBef>
                <a:spcPct val="0"/>
              </a:spcBef>
              <a:spcAft>
                <a:spcPct val="0"/>
              </a:spcAft>
              <a:defRPr sz="3600" kern="1200">
                <a:solidFill>
                  <a:schemeClr val="tx1"/>
                </a:solidFill>
                <a:latin typeface="Arial" charset="0"/>
                <a:ea typeface="+mn-ea"/>
                <a:cs typeface="Arial" charset="0"/>
              </a:defRPr>
            </a:lvl4pPr>
            <a:lvl5pPr marL="1828800" algn="ctr"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pPr>
              <a:defRPr/>
            </a:pPr>
            <a:r>
              <a:rPr lang="en-US" dirty="0" smtClean="0"/>
              <a:t>11-</a:t>
            </a:r>
            <a:fld id="{95A93DFA-160E-468B-8067-BDB21CB2F241}" type="slidenum">
              <a:rPr lang="en-US" smtClean="0"/>
              <a:pPr>
                <a:defRPr/>
              </a:pPr>
              <a:t>16</a:t>
            </a:fld>
            <a:endParaRPr lang="en-US" dirty="0"/>
          </a:p>
        </p:txBody>
      </p:sp>
    </p:spTree>
    <p:controls>
      <mc:AlternateContent xmlns:mc="http://schemas.openxmlformats.org/markup-compatibility/2006">
        <mc:Choice xmlns:v="urn:schemas-microsoft-com:vml" Requires="v">
          <p:control spid="2068" name="WindowsMediaPlayer1" r:id="rId2" imgW="6095238" imgH="4315427"/>
        </mc:Choice>
        <mc:Fallback>
          <p:control name="WindowsMediaPlayer1" r:id="rId2" imgW="6095238" imgH="4315427">
            <p:pic>
              <p:nvPicPr>
                <p:cNvPr id="0" name="WindowsMediaPlayer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1549400" y="1730375"/>
                  <a:ext cx="6096000" cy="431482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ransition>
    <p:pull dir="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26987"/>
            <a:ext cx="8229600" cy="1398587"/>
          </a:xfrm>
        </p:spPr>
        <p:txBody>
          <a:bodyPr>
            <a:noAutofit/>
          </a:bodyPr>
          <a:lstStyle/>
          <a:p>
            <a:r>
              <a:rPr lang="en-US" sz="3200" dirty="0" smtClean="0"/>
              <a:t>The Transporting Function Adds Value to a Marketing Strategy (Exhibit 11-4)</a:t>
            </a:r>
          </a:p>
        </p:txBody>
      </p:sp>
      <p:pic>
        <p:nvPicPr>
          <p:cNvPr id="3" name="Picture 2" descr="per2980x_1205"/>
          <p:cNvPicPr>
            <a:picLocks noChangeAspect="1" noChangeArrowheads="1"/>
          </p:cNvPicPr>
          <p:nvPr/>
        </p:nvPicPr>
        <p:blipFill rotWithShape="1">
          <a:blip r:embed="rId3">
            <a:extLst>
              <a:ext uri="{28A0092B-C50C-407E-A947-70E740481C1C}">
                <a14:useLocalDpi xmlns:a14="http://schemas.microsoft.com/office/drawing/2010/main" val="0"/>
              </a:ext>
            </a:extLst>
          </a:blip>
          <a:srcRect l="1969" t="2598" r="4094" b="6987"/>
          <a:stretch/>
        </p:blipFill>
        <p:spPr bwMode="auto">
          <a:xfrm>
            <a:off x="388620" y="1565910"/>
            <a:ext cx="8389620" cy="46634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22"/>
          <p:cNvSpPr txBox="1">
            <a:spLocks/>
          </p:cNvSpPr>
          <p:nvPr/>
        </p:nvSpPr>
        <p:spPr>
          <a:xfrm>
            <a:off x="0" y="157163"/>
            <a:ext cx="708817" cy="301625"/>
          </a:xfrm>
          <a:prstGeom prst="rect">
            <a:avLst/>
          </a:prstGeom>
        </p:spPr>
        <p:txBody>
          <a:bodyPr vert="horz" anchor="b"/>
          <a:lstStyle>
            <a:defPPr>
              <a:defRPr lang="en-US"/>
            </a:defPPr>
            <a:lvl1pPr algn="ctr" rtl="0" eaLnBrk="1" fontAlgn="auto" latinLnBrk="0" hangingPunct="1">
              <a:spcBef>
                <a:spcPts val="0"/>
              </a:spcBef>
              <a:spcAft>
                <a:spcPts val="0"/>
              </a:spcAft>
              <a:defRPr kumimoji="0" sz="1200" kern="1200">
                <a:solidFill>
                  <a:schemeClr val="tx1"/>
                </a:solidFill>
                <a:latin typeface="+mn-lt"/>
                <a:ea typeface="+mn-ea"/>
                <a:cs typeface="+mn-cs"/>
              </a:defRPr>
            </a:lvl1pPr>
            <a:lvl2pPr marL="457200" algn="ctr" rtl="0" fontAlgn="base">
              <a:spcBef>
                <a:spcPct val="0"/>
              </a:spcBef>
              <a:spcAft>
                <a:spcPct val="0"/>
              </a:spcAft>
              <a:defRPr sz="3600" kern="1200">
                <a:solidFill>
                  <a:schemeClr val="tx1"/>
                </a:solidFill>
                <a:latin typeface="Arial" charset="0"/>
                <a:ea typeface="+mn-ea"/>
                <a:cs typeface="Arial" charset="0"/>
              </a:defRPr>
            </a:lvl2pPr>
            <a:lvl3pPr marL="914400" algn="ctr" rtl="0" fontAlgn="base">
              <a:spcBef>
                <a:spcPct val="0"/>
              </a:spcBef>
              <a:spcAft>
                <a:spcPct val="0"/>
              </a:spcAft>
              <a:defRPr sz="3600" kern="1200">
                <a:solidFill>
                  <a:schemeClr val="tx1"/>
                </a:solidFill>
                <a:latin typeface="Arial" charset="0"/>
                <a:ea typeface="+mn-ea"/>
                <a:cs typeface="Arial" charset="0"/>
              </a:defRPr>
            </a:lvl3pPr>
            <a:lvl4pPr marL="1371600" algn="ctr" rtl="0" fontAlgn="base">
              <a:spcBef>
                <a:spcPct val="0"/>
              </a:spcBef>
              <a:spcAft>
                <a:spcPct val="0"/>
              </a:spcAft>
              <a:defRPr sz="3600" kern="1200">
                <a:solidFill>
                  <a:schemeClr val="tx1"/>
                </a:solidFill>
                <a:latin typeface="Arial" charset="0"/>
                <a:ea typeface="+mn-ea"/>
                <a:cs typeface="Arial" charset="0"/>
              </a:defRPr>
            </a:lvl4pPr>
            <a:lvl5pPr marL="1828800" algn="ctr"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pPr>
              <a:defRPr/>
            </a:pPr>
            <a:r>
              <a:rPr lang="en-US" dirty="0" smtClean="0"/>
              <a:t>11-</a:t>
            </a:r>
            <a:fld id="{95A93DFA-160E-468B-8067-BDB21CB2F241}" type="slidenum">
              <a:rPr lang="en-US" smtClean="0"/>
              <a:pPr>
                <a:defRPr/>
              </a:pPr>
              <a:t>17</a:t>
            </a:fld>
            <a:endParaRPr lang="en-US" dirty="0"/>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normAutofit/>
          </a:bodyPr>
          <a:lstStyle/>
          <a:p>
            <a:r>
              <a:rPr lang="en-US" sz="3600" dirty="0" smtClean="0"/>
              <a:t>Benefits and Limitations of Different Transport Modes (Exhibit 11-5)</a:t>
            </a:r>
          </a:p>
        </p:txBody>
      </p:sp>
      <p:graphicFrame>
        <p:nvGraphicFramePr>
          <p:cNvPr id="48131" name="Object 2"/>
          <p:cNvGraphicFramePr>
            <a:graphicFrameLocks noGrp="1" noChangeAspect="1"/>
          </p:cNvGraphicFramePr>
          <p:nvPr>
            <p:ph idx="4294967295"/>
            <p:extLst>
              <p:ext uri="{D42A27DB-BD31-4B8C-83A1-F6EECF244321}">
                <p14:modId xmlns:p14="http://schemas.microsoft.com/office/powerpoint/2010/main" val="845693370"/>
              </p:ext>
            </p:extLst>
          </p:nvPr>
        </p:nvGraphicFramePr>
        <p:xfrm>
          <a:off x="30480" y="2551113"/>
          <a:ext cx="9067800" cy="2438400"/>
        </p:xfrm>
        <a:graphic>
          <a:graphicData uri="http://schemas.openxmlformats.org/presentationml/2006/ole">
            <mc:AlternateContent xmlns:mc="http://schemas.openxmlformats.org/markup-compatibility/2006">
              <mc:Choice xmlns:v="urn:schemas-microsoft-com:vml" Requires="v">
                <p:oleObj spid="_x0000_s48224" name="Image" r:id="rId4" imgW="13104762" imgH="3707937" progId="Photoshop.Image.9">
                  <p:embed/>
                </p:oleObj>
              </mc:Choice>
              <mc:Fallback>
                <p:oleObj name="Image" r:id="rId4" imgW="13104762" imgH="3707937" progId="Photoshop.Image.9">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 y="2551113"/>
                        <a:ext cx="9067800" cy="2438400"/>
                      </a:xfrm>
                      <a:prstGeom prst="rect">
                        <a:avLst/>
                      </a:prstGeom>
                      <a:noFill/>
                      <a:ln>
                        <a:noFill/>
                      </a:ln>
                      <a:effectLst/>
                      <a:extLst/>
                    </p:spPr>
                  </p:pic>
                </p:oleObj>
              </mc:Fallback>
            </mc:AlternateContent>
          </a:graphicData>
        </a:graphic>
      </p:graphicFrame>
      <p:grpSp>
        <p:nvGrpSpPr>
          <p:cNvPr id="2" name="Group 13"/>
          <p:cNvGrpSpPr>
            <a:grpSpLocks/>
          </p:cNvGrpSpPr>
          <p:nvPr/>
        </p:nvGrpSpPr>
        <p:grpSpPr bwMode="auto">
          <a:xfrm>
            <a:off x="792480" y="3621088"/>
            <a:ext cx="7848600" cy="1331912"/>
            <a:chOff x="838200" y="3621024"/>
            <a:chExt cx="7848600" cy="1331976"/>
          </a:xfrm>
        </p:grpSpPr>
        <p:sp>
          <p:nvSpPr>
            <p:cNvPr id="48133" name="Oval 8"/>
            <p:cNvSpPr>
              <a:spLocks noChangeArrowheads="1"/>
            </p:cNvSpPr>
            <p:nvPr/>
          </p:nvSpPr>
          <p:spPr bwMode="auto">
            <a:xfrm>
              <a:off x="838200" y="4191000"/>
              <a:ext cx="1295400" cy="228600"/>
            </a:xfrm>
            <a:prstGeom prst="ellipse">
              <a:avLst/>
            </a:prstGeom>
            <a:noFill/>
            <a:ln w="5715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8134" name="Oval 9"/>
            <p:cNvSpPr>
              <a:spLocks noChangeArrowheads="1"/>
            </p:cNvSpPr>
            <p:nvPr/>
          </p:nvSpPr>
          <p:spPr bwMode="auto">
            <a:xfrm>
              <a:off x="1905000" y="4419600"/>
              <a:ext cx="1295400" cy="256032"/>
            </a:xfrm>
            <a:prstGeom prst="ellipse">
              <a:avLst/>
            </a:prstGeom>
            <a:noFill/>
            <a:ln w="5715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8135" name="Oval 10"/>
            <p:cNvSpPr>
              <a:spLocks noChangeArrowheads="1"/>
            </p:cNvSpPr>
            <p:nvPr/>
          </p:nvSpPr>
          <p:spPr bwMode="auto">
            <a:xfrm>
              <a:off x="3200400" y="3621024"/>
              <a:ext cx="1295400" cy="301752"/>
            </a:xfrm>
            <a:prstGeom prst="ellipse">
              <a:avLst/>
            </a:prstGeom>
            <a:noFill/>
            <a:ln w="5715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8136" name="Oval 11"/>
            <p:cNvSpPr>
              <a:spLocks noChangeArrowheads="1"/>
            </p:cNvSpPr>
            <p:nvPr/>
          </p:nvSpPr>
          <p:spPr bwMode="auto">
            <a:xfrm>
              <a:off x="4648200" y="4114800"/>
              <a:ext cx="1295400" cy="381000"/>
            </a:xfrm>
            <a:prstGeom prst="ellipse">
              <a:avLst/>
            </a:prstGeom>
            <a:noFill/>
            <a:ln w="5715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8137" name="Oval 12"/>
            <p:cNvSpPr>
              <a:spLocks noChangeArrowheads="1"/>
            </p:cNvSpPr>
            <p:nvPr/>
          </p:nvSpPr>
          <p:spPr bwMode="auto">
            <a:xfrm>
              <a:off x="5943600" y="3657600"/>
              <a:ext cx="1295400" cy="274320"/>
            </a:xfrm>
            <a:prstGeom prst="ellipse">
              <a:avLst/>
            </a:prstGeom>
            <a:noFill/>
            <a:ln w="5715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8138" name="Oval 13"/>
            <p:cNvSpPr>
              <a:spLocks noChangeArrowheads="1"/>
            </p:cNvSpPr>
            <p:nvPr/>
          </p:nvSpPr>
          <p:spPr bwMode="auto">
            <a:xfrm>
              <a:off x="6019800" y="4419600"/>
              <a:ext cx="1295400" cy="274320"/>
            </a:xfrm>
            <a:prstGeom prst="ellipse">
              <a:avLst/>
            </a:prstGeom>
            <a:noFill/>
            <a:ln w="5715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8139" name="Oval 14"/>
            <p:cNvSpPr>
              <a:spLocks noChangeArrowheads="1"/>
            </p:cNvSpPr>
            <p:nvPr/>
          </p:nvSpPr>
          <p:spPr bwMode="auto">
            <a:xfrm>
              <a:off x="7391400" y="4678680"/>
              <a:ext cx="1295400" cy="274320"/>
            </a:xfrm>
            <a:prstGeom prst="ellipse">
              <a:avLst/>
            </a:prstGeom>
            <a:noFill/>
            <a:ln w="5715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8140" name="Oval 15"/>
            <p:cNvSpPr>
              <a:spLocks noChangeArrowheads="1"/>
            </p:cNvSpPr>
            <p:nvPr/>
          </p:nvSpPr>
          <p:spPr bwMode="auto">
            <a:xfrm>
              <a:off x="7391400" y="4419600"/>
              <a:ext cx="1295400" cy="274320"/>
            </a:xfrm>
            <a:prstGeom prst="ellipse">
              <a:avLst/>
            </a:prstGeom>
            <a:noFill/>
            <a:ln w="5715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8141" name="Oval 16"/>
            <p:cNvSpPr>
              <a:spLocks noChangeArrowheads="1"/>
            </p:cNvSpPr>
            <p:nvPr/>
          </p:nvSpPr>
          <p:spPr bwMode="auto">
            <a:xfrm>
              <a:off x="7391400" y="3657600"/>
              <a:ext cx="1295400" cy="274320"/>
            </a:xfrm>
            <a:prstGeom prst="ellipse">
              <a:avLst/>
            </a:prstGeom>
            <a:noFill/>
            <a:ln w="5715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4" name="Slide Number Placeholder 22"/>
          <p:cNvSpPr txBox="1">
            <a:spLocks/>
          </p:cNvSpPr>
          <p:nvPr/>
        </p:nvSpPr>
        <p:spPr>
          <a:xfrm>
            <a:off x="0" y="157163"/>
            <a:ext cx="708817" cy="301625"/>
          </a:xfrm>
          <a:prstGeom prst="rect">
            <a:avLst/>
          </a:prstGeom>
        </p:spPr>
        <p:txBody>
          <a:bodyPr vert="horz" anchor="b"/>
          <a:lstStyle>
            <a:defPPr>
              <a:defRPr lang="en-US"/>
            </a:defPPr>
            <a:lvl1pPr algn="ctr" rtl="0" eaLnBrk="1" fontAlgn="auto" latinLnBrk="0" hangingPunct="1">
              <a:spcBef>
                <a:spcPts val="0"/>
              </a:spcBef>
              <a:spcAft>
                <a:spcPts val="0"/>
              </a:spcAft>
              <a:defRPr kumimoji="0" sz="1200" kern="1200">
                <a:solidFill>
                  <a:schemeClr val="tx1"/>
                </a:solidFill>
                <a:latin typeface="+mn-lt"/>
                <a:ea typeface="+mn-ea"/>
                <a:cs typeface="+mn-cs"/>
              </a:defRPr>
            </a:lvl1pPr>
            <a:lvl2pPr marL="457200" algn="ctr" rtl="0" fontAlgn="base">
              <a:spcBef>
                <a:spcPct val="0"/>
              </a:spcBef>
              <a:spcAft>
                <a:spcPct val="0"/>
              </a:spcAft>
              <a:defRPr sz="3600" kern="1200">
                <a:solidFill>
                  <a:schemeClr val="tx1"/>
                </a:solidFill>
                <a:latin typeface="Arial" charset="0"/>
                <a:ea typeface="+mn-ea"/>
                <a:cs typeface="Arial" charset="0"/>
              </a:defRPr>
            </a:lvl2pPr>
            <a:lvl3pPr marL="914400" algn="ctr" rtl="0" fontAlgn="base">
              <a:spcBef>
                <a:spcPct val="0"/>
              </a:spcBef>
              <a:spcAft>
                <a:spcPct val="0"/>
              </a:spcAft>
              <a:defRPr sz="3600" kern="1200">
                <a:solidFill>
                  <a:schemeClr val="tx1"/>
                </a:solidFill>
                <a:latin typeface="Arial" charset="0"/>
                <a:ea typeface="+mn-ea"/>
                <a:cs typeface="Arial" charset="0"/>
              </a:defRPr>
            </a:lvl3pPr>
            <a:lvl4pPr marL="1371600" algn="ctr" rtl="0" fontAlgn="base">
              <a:spcBef>
                <a:spcPct val="0"/>
              </a:spcBef>
              <a:spcAft>
                <a:spcPct val="0"/>
              </a:spcAft>
              <a:defRPr sz="3600" kern="1200">
                <a:solidFill>
                  <a:schemeClr val="tx1"/>
                </a:solidFill>
                <a:latin typeface="Arial" charset="0"/>
                <a:ea typeface="+mn-ea"/>
                <a:cs typeface="Arial" charset="0"/>
              </a:defRPr>
            </a:lvl4pPr>
            <a:lvl5pPr marL="1828800" algn="ctr"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pPr>
              <a:defRPr/>
            </a:pPr>
            <a:r>
              <a:rPr lang="en-US" dirty="0" smtClean="0"/>
              <a:t>11-</a:t>
            </a:r>
            <a:fld id="{95A93DFA-160E-468B-8067-BDB21CB2F241}" type="slidenum">
              <a:rPr lang="en-US" smtClean="0"/>
              <a:pPr>
                <a:defRPr/>
              </a:pPr>
              <a:t>18</a:t>
            </a:fld>
            <a:endParaRPr lang="en-US" dirty="0"/>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5" name="Picture 13" descr="per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0512" y="102972"/>
            <a:ext cx="5529263" cy="6676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68288"/>
            <a:ext cx="3124200" cy="2170112"/>
          </a:xfrm>
        </p:spPr>
        <p:txBody>
          <a:bodyPr>
            <a:noAutofit/>
          </a:bodyPr>
          <a:lstStyle/>
          <a:p>
            <a:r>
              <a:rPr lang="en-US" sz="3200" dirty="0" smtClean="0"/>
              <a:t>Water Transportation</a:t>
            </a:r>
            <a:br>
              <a:rPr lang="en-US" sz="3200" dirty="0" smtClean="0"/>
            </a:br>
            <a:endParaRPr lang="en-US" sz="3200" dirty="0"/>
          </a:p>
        </p:txBody>
      </p:sp>
      <p:sp>
        <p:nvSpPr>
          <p:cNvPr id="4" name="Slide Number Placeholder 22"/>
          <p:cNvSpPr txBox="1">
            <a:spLocks/>
          </p:cNvSpPr>
          <p:nvPr/>
        </p:nvSpPr>
        <p:spPr>
          <a:xfrm>
            <a:off x="0" y="157163"/>
            <a:ext cx="708817" cy="301625"/>
          </a:xfrm>
          <a:prstGeom prst="rect">
            <a:avLst/>
          </a:prstGeom>
        </p:spPr>
        <p:txBody>
          <a:bodyPr vert="horz" anchor="b"/>
          <a:lstStyle>
            <a:defPPr>
              <a:defRPr lang="en-US"/>
            </a:defPPr>
            <a:lvl1pPr algn="ctr" rtl="0" eaLnBrk="1" fontAlgn="auto" latinLnBrk="0" hangingPunct="1">
              <a:spcBef>
                <a:spcPts val="0"/>
              </a:spcBef>
              <a:spcAft>
                <a:spcPts val="0"/>
              </a:spcAft>
              <a:defRPr kumimoji="0" sz="1200" kern="1200">
                <a:solidFill>
                  <a:schemeClr val="tx1"/>
                </a:solidFill>
                <a:latin typeface="+mn-lt"/>
                <a:ea typeface="+mn-ea"/>
                <a:cs typeface="+mn-cs"/>
              </a:defRPr>
            </a:lvl1pPr>
            <a:lvl2pPr marL="457200" algn="ctr" rtl="0" fontAlgn="base">
              <a:spcBef>
                <a:spcPct val="0"/>
              </a:spcBef>
              <a:spcAft>
                <a:spcPct val="0"/>
              </a:spcAft>
              <a:defRPr sz="3600" kern="1200">
                <a:solidFill>
                  <a:schemeClr val="tx1"/>
                </a:solidFill>
                <a:latin typeface="Arial" charset="0"/>
                <a:ea typeface="+mn-ea"/>
                <a:cs typeface="Arial" charset="0"/>
              </a:defRPr>
            </a:lvl2pPr>
            <a:lvl3pPr marL="914400" algn="ctr" rtl="0" fontAlgn="base">
              <a:spcBef>
                <a:spcPct val="0"/>
              </a:spcBef>
              <a:spcAft>
                <a:spcPct val="0"/>
              </a:spcAft>
              <a:defRPr sz="3600" kern="1200">
                <a:solidFill>
                  <a:schemeClr val="tx1"/>
                </a:solidFill>
                <a:latin typeface="Arial" charset="0"/>
                <a:ea typeface="+mn-ea"/>
                <a:cs typeface="Arial" charset="0"/>
              </a:defRPr>
            </a:lvl3pPr>
            <a:lvl4pPr marL="1371600" algn="ctr" rtl="0" fontAlgn="base">
              <a:spcBef>
                <a:spcPct val="0"/>
              </a:spcBef>
              <a:spcAft>
                <a:spcPct val="0"/>
              </a:spcAft>
              <a:defRPr sz="3600" kern="1200">
                <a:solidFill>
                  <a:schemeClr val="tx1"/>
                </a:solidFill>
                <a:latin typeface="Arial" charset="0"/>
                <a:ea typeface="+mn-ea"/>
                <a:cs typeface="Arial" charset="0"/>
              </a:defRPr>
            </a:lvl4pPr>
            <a:lvl5pPr marL="1828800" algn="ctr"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pPr>
              <a:defRPr/>
            </a:pPr>
            <a:r>
              <a:rPr lang="en-US" dirty="0" smtClean="0"/>
              <a:t>11-</a:t>
            </a:r>
            <a:fld id="{95A93DFA-160E-468B-8067-BDB21CB2F241}" type="slidenum">
              <a:rPr lang="en-US" smtClean="0"/>
              <a:pPr>
                <a:defRPr/>
              </a:pPr>
              <a:t>19</a:t>
            </a:fld>
            <a:endParaRPr lang="en-US" dirty="0"/>
          </a:p>
        </p:txBody>
      </p:sp>
    </p:spTree>
    <p:extLst>
      <p:ext uri="{BB962C8B-B14F-4D97-AF65-F5344CB8AC3E}">
        <p14:creationId xmlns:p14="http://schemas.microsoft.com/office/powerpoint/2010/main" val="2746344279"/>
      </p:ext>
    </p:extLst>
  </p:cSld>
  <p:clrMapOvr>
    <a:masterClrMapping/>
  </p:clrMapOvr>
  <p:transition>
    <p:pull dir="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smtClean="0"/>
              <a:t>At the end of this presentation, you should be able to:</a:t>
            </a:r>
          </a:p>
        </p:txBody>
      </p:sp>
      <p:sp>
        <p:nvSpPr>
          <p:cNvPr id="59395" name="Rectangle 3"/>
          <p:cNvSpPr>
            <a:spLocks noGrp="1" noChangeArrowheads="1"/>
          </p:cNvSpPr>
          <p:nvPr>
            <p:ph idx="1"/>
          </p:nvPr>
        </p:nvSpPr>
        <p:spPr>
          <a:xfrm>
            <a:off x="457200" y="1882808"/>
            <a:ext cx="8229600" cy="4975192"/>
          </a:xfrm>
        </p:spPr>
        <p:txBody>
          <a:bodyPr>
            <a:normAutofit fontScale="92500" lnSpcReduction="20000"/>
          </a:bodyPr>
          <a:lstStyle/>
          <a:p>
            <a:pPr marL="514350" indent="-514350">
              <a:buFont typeface="+mj-lt"/>
              <a:buAutoNum type="arabicPeriod"/>
            </a:pPr>
            <a:r>
              <a:rPr lang="en-US" dirty="0" smtClean="0"/>
              <a:t>Understand why logistics (physical distribution) is such an important part of Place and marketing strategy planning.</a:t>
            </a:r>
          </a:p>
          <a:p>
            <a:pPr marL="514350" indent="-514350">
              <a:buFont typeface="+mj-lt"/>
              <a:buAutoNum type="arabicPeriod"/>
            </a:pPr>
            <a:r>
              <a:rPr lang="en-US" dirty="0" smtClean="0"/>
              <a:t>Understand why the physical distribution customer service level is a key marketing strategy variable.</a:t>
            </a:r>
          </a:p>
          <a:p>
            <a:pPr marL="514350" indent="-514350">
              <a:buFont typeface="+mj-lt"/>
              <a:buAutoNum type="arabicPeriod"/>
            </a:pPr>
            <a:r>
              <a:rPr lang="en-US" dirty="0" smtClean="0"/>
              <a:t>Understand the physical distribution concept and why the coordination of storing, transporting, and related activities is so important.</a:t>
            </a:r>
          </a:p>
          <a:p>
            <a:pPr marL="514350" indent="-514350">
              <a:buFont typeface="+mj-lt"/>
              <a:buAutoNum type="arabicPeriod"/>
            </a:pPr>
            <a:r>
              <a:rPr lang="en-US" dirty="0" smtClean="0"/>
              <a:t>See how firms can cooperate and share logistics activities that will provide added value to their customers.</a:t>
            </a:r>
          </a:p>
        </p:txBody>
      </p:sp>
      <p:sp>
        <p:nvSpPr>
          <p:cNvPr id="5" name="Slide Number Placeholder 22"/>
          <p:cNvSpPr txBox="1">
            <a:spLocks/>
          </p:cNvSpPr>
          <p:nvPr/>
        </p:nvSpPr>
        <p:spPr>
          <a:xfrm>
            <a:off x="0" y="157163"/>
            <a:ext cx="708817" cy="301625"/>
          </a:xfrm>
          <a:prstGeom prst="rect">
            <a:avLst/>
          </a:prstGeom>
        </p:spPr>
        <p:txBody>
          <a:bodyPr vert="horz" anchor="b"/>
          <a:lstStyle>
            <a:defPPr>
              <a:defRPr lang="en-US"/>
            </a:defPPr>
            <a:lvl1pPr algn="ctr" rtl="0" eaLnBrk="1" fontAlgn="auto" latinLnBrk="0" hangingPunct="1">
              <a:spcBef>
                <a:spcPts val="0"/>
              </a:spcBef>
              <a:spcAft>
                <a:spcPts val="0"/>
              </a:spcAft>
              <a:defRPr kumimoji="0" sz="1200" kern="1200">
                <a:solidFill>
                  <a:schemeClr val="tx1"/>
                </a:solidFill>
                <a:latin typeface="+mn-lt"/>
                <a:ea typeface="+mn-ea"/>
                <a:cs typeface="+mn-cs"/>
              </a:defRPr>
            </a:lvl1pPr>
            <a:lvl2pPr marL="457200" algn="ctr" rtl="0" fontAlgn="base">
              <a:spcBef>
                <a:spcPct val="0"/>
              </a:spcBef>
              <a:spcAft>
                <a:spcPct val="0"/>
              </a:spcAft>
              <a:defRPr sz="3600" kern="1200">
                <a:solidFill>
                  <a:schemeClr val="tx1"/>
                </a:solidFill>
                <a:latin typeface="Arial" charset="0"/>
                <a:ea typeface="+mn-ea"/>
                <a:cs typeface="Arial" charset="0"/>
              </a:defRPr>
            </a:lvl2pPr>
            <a:lvl3pPr marL="914400" algn="ctr" rtl="0" fontAlgn="base">
              <a:spcBef>
                <a:spcPct val="0"/>
              </a:spcBef>
              <a:spcAft>
                <a:spcPct val="0"/>
              </a:spcAft>
              <a:defRPr sz="3600" kern="1200">
                <a:solidFill>
                  <a:schemeClr val="tx1"/>
                </a:solidFill>
                <a:latin typeface="Arial" charset="0"/>
                <a:ea typeface="+mn-ea"/>
                <a:cs typeface="Arial" charset="0"/>
              </a:defRPr>
            </a:lvl3pPr>
            <a:lvl4pPr marL="1371600" algn="ctr" rtl="0" fontAlgn="base">
              <a:spcBef>
                <a:spcPct val="0"/>
              </a:spcBef>
              <a:spcAft>
                <a:spcPct val="0"/>
              </a:spcAft>
              <a:defRPr sz="3600" kern="1200">
                <a:solidFill>
                  <a:schemeClr val="tx1"/>
                </a:solidFill>
                <a:latin typeface="Arial" charset="0"/>
                <a:ea typeface="+mn-ea"/>
                <a:cs typeface="Arial" charset="0"/>
              </a:defRPr>
            </a:lvl4pPr>
            <a:lvl5pPr marL="1828800" algn="ctr"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pPr>
              <a:defRPr/>
            </a:pPr>
            <a:r>
              <a:rPr lang="en-US" dirty="0" smtClean="0"/>
              <a:t>11-</a:t>
            </a:r>
            <a:fld id="{95A93DFA-160E-468B-8067-BDB21CB2F241}" type="slidenum">
              <a:rPr lang="en-US" smtClean="0"/>
              <a:pPr>
                <a:defRPr/>
              </a:pPr>
              <a:t>2</a:t>
            </a:fld>
            <a:endParaRPr lang="en-US" dirty="0"/>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Effect transition="in" filter="wipe(up)">
                                      <p:cBhvr>
                                        <p:cTn id="7" dur="500"/>
                                        <p:tgtEl>
                                          <p:spTgt spid="59395">
                                            <p:txEl>
                                              <p:pRg st="0" end="0"/>
                                            </p:txEl>
                                          </p:spTgt>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9395">
                                            <p:txEl>
                                              <p:pRg st="1" end="1"/>
                                            </p:txEl>
                                          </p:spTgt>
                                        </p:tgtEl>
                                        <p:attrNameLst>
                                          <p:attrName>style.visibility</p:attrName>
                                        </p:attrNameLst>
                                      </p:cBhvr>
                                      <p:to>
                                        <p:strVal val="visible"/>
                                      </p:to>
                                    </p:set>
                                    <p:animEffect transition="in" filter="wipe(up)">
                                      <p:cBhvr>
                                        <p:cTn id="11" dur="500"/>
                                        <p:tgtEl>
                                          <p:spTgt spid="59395">
                                            <p:txEl>
                                              <p:pRg st="1" end="1"/>
                                            </p:txEl>
                                          </p:spTgt>
                                        </p:tgtEl>
                                      </p:cBhvr>
                                    </p:animEffect>
                                  </p:childTnLst>
                                </p:cTn>
                              </p:par>
                            </p:childTnLst>
                          </p:cTn>
                        </p:par>
                        <p:par>
                          <p:cTn id="12" fill="hold" nodeType="afterGroup">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9395">
                                            <p:txEl>
                                              <p:pRg st="2" end="2"/>
                                            </p:txEl>
                                          </p:spTgt>
                                        </p:tgtEl>
                                        <p:attrNameLst>
                                          <p:attrName>style.visibility</p:attrName>
                                        </p:attrNameLst>
                                      </p:cBhvr>
                                      <p:to>
                                        <p:strVal val="visible"/>
                                      </p:to>
                                    </p:set>
                                    <p:animEffect transition="in" filter="wipe(up)">
                                      <p:cBhvr>
                                        <p:cTn id="15" dur="500"/>
                                        <p:tgtEl>
                                          <p:spTgt spid="59395">
                                            <p:txEl>
                                              <p:pRg st="2" end="2"/>
                                            </p:txEl>
                                          </p:spTgt>
                                        </p:tgtEl>
                                      </p:cBhvr>
                                    </p:animEffect>
                                  </p:childTnLst>
                                </p:cTn>
                              </p:par>
                            </p:childTnLst>
                          </p:cTn>
                        </p:par>
                        <p:par>
                          <p:cTn id="16" fill="hold" nodeType="afterGroup">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59395">
                                            <p:txEl>
                                              <p:pRg st="3" end="3"/>
                                            </p:txEl>
                                          </p:spTgt>
                                        </p:tgtEl>
                                        <p:attrNameLst>
                                          <p:attrName>style.visibility</p:attrName>
                                        </p:attrNameLst>
                                      </p:cBhvr>
                                      <p:to>
                                        <p:strVal val="visible"/>
                                      </p:to>
                                    </p:set>
                                    <p:animEffect transition="in" filter="wipe(up)">
                                      <p:cBhvr>
                                        <p:cTn id="19" dur="500"/>
                                        <p:tgtEl>
                                          <p:spTgt spid="593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9" name="Picture 13" descr="per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8371" y="76200"/>
            <a:ext cx="4800600" cy="6777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Title 1"/>
          <p:cNvSpPr>
            <a:spLocks noGrp="1"/>
          </p:cNvSpPr>
          <p:nvPr>
            <p:ph type="title"/>
          </p:nvPr>
        </p:nvSpPr>
        <p:spPr>
          <a:xfrm>
            <a:off x="457200" y="268288"/>
            <a:ext cx="3733800" cy="3122612"/>
          </a:xfrm>
        </p:spPr>
        <p:txBody>
          <a:bodyPr>
            <a:normAutofit fontScale="90000"/>
          </a:bodyPr>
          <a:lstStyle/>
          <a:p>
            <a:r>
              <a:rPr lang="en-US" dirty="0" smtClean="0"/>
              <a:t>Airfreight Is Expensive but Fast and Growing</a:t>
            </a:r>
            <a:br>
              <a:rPr lang="en-US" dirty="0" smtClean="0"/>
            </a:br>
            <a:endParaRPr lang="en-US" dirty="0"/>
          </a:p>
        </p:txBody>
      </p:sp>
      <p:sp>
        <p:nvSpPr>
          <p:cNvPr id="4" name="Slide Number Placeholder 22"/>
          <p:cNvSpPr txBox="1">
            <a:spLocks/>
          </p:cNvSpPr>
          <p:nvPr/>
        </p:nvSpPr>
        <p:spPr>
          <a:xfrm>
            <a:off x="0" y="157163"/>
            <a:ext cx="708817" cy="301625"/>
          </a:xfrm>
          <a:prstGeom prst="rect">
            <a:avLst/>
          </a:prstGeom>
        </p:spPr>
        <p:txBody>
          <a:bodyPr vert="horz" anchor="b"/>
          <a:lstStyle>
            <a:defPPr>
              <a:defRPr lang="en-US"/>
            </a:defPPr>
            <a:lvl1pPr algn="ctr" rtl="0" eaLnBrk="1" fontAlgn="auto" latinLnBrk="0" hangingPunct="1">
              <a:spcBef>
                <a:spcPts val="0"/>
              </a:spcBef>
              <a:spcAft>
                <a:spcPts val="0"/>
              </a:spcAft>
              <a:defRPr kumimoji="0" sz="1200" kern="1200">
                <a:solidFill>
                  <a:schemeClr val="tx1"/>
                </a:solidFill>
                <a:latin typeface="+mn-lt"/>
                <a:ea typeface="+mn-ea"/>
                <a:cs typeface="+mn-cs"/>
              </a:defRPr>
            </a:lvl1pPr>
            <a:lvl2pPr marL="457200" algn="ctr" rtl="0" fontAlgn="base">
              <a:spcBef>
                <a:spcPct val="0"/>
              </a:spcBef>
              <a:spcAft>
                <a:spcPct val="0"/>
              </a:spcAft>
              <a:defRPr sz="3600" kern="1200">
                <a:solidFill>
                  <a:schemeClr val="tx1"/>
                </a:solidFill>
                <a:latin typeface="Arial" charset="0"/>
                <a:ea typeface="+mn-ea"/>
                <a:cs typeface="Arial" charset="0"/>
              </a:defRPr>
            </a:lvl2pPr>
            <a:lvl3pPr marL="914400" algn="ctr" rtl="0" fontAlgn="base">
              <a:spcBef>
                <a:spcPct val="0"/>
              </a:spcBef>
              <a:spcAft>
                <a:spcPct val="0"/>
              </a:spcAft>
              <a:defRPr sz="3600" kern="1200">
                <a:solidFill>
                  <a:schemeClr val="tx1"/>
                </a:solidFill>
                <a:latin typeface="Arial" charset="0"/>
                <a:ea typeface="+mn-ea"/>
                <a:cs typeface="Arial" charset="0"/>
              </a:defRPr>
            </a:lvl3pPr>
            <a:lvl4pPr marL="1371600" algn="ctr" rtl="0" fontAlgn="base">
              <a:spcBef>
                <a:spcPct val="0"/>
              </a:spcBef>
              <a:spcAft>
                <a:spcPct val="0"/>
              </a:spcAft>
              <a:defRPr sz="3600" kern="1200">
                <a:solidFill>
                  <a:schemeClr val="tx1"/>
                </a:solidFill>
                <a:latin typeface="Arial" charset="0"/>
                <a:ea typeface="+mn-ea"/>
                <a:cs typeface="Arial" charset="0"/>
              </a:defRPr>
            </a:lvl4pPr>
            <a:lvl5pPr marL="1828800" algn="ctr"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pPr>
              <a:defRPr/>
            </a:pPr>
            <a:r>
              <a:rPr lang="en-US" dirty="0" smtClean="0"/>
              <a:t>11-</a:t>
            </a:r>
            <a:fld id="{95A93DFA-160E-468B-8067-BDB21CB2F241}" type="slidenum">
              <a:rPr lang="en-US" smtClean="0"/>
              <a:pPr>
                <a:defRPr/>
              </a:pPr>
              <a:t>20</a:t>
            </a:fld>
            <a:endParaRPr lang="en-US" dirty="0"/>
          </a:p>
        </p:txBody>
      </p:sp>
    </p:spTree>
    <p:extLst>
      <p:ext uri="{BB962C8B-B14F-4D97-AF65-F5344CB8AC3E}">
        <p14:creationId xmlns:p14="http://schemas.microsoft.com/office/powerpoint/2010/main" val="324926322"/>
      </p:ext>
    </p:extLst>
  </p:cSld>
  <p:clrMapOvr>
    <a:masterClrMapping/>
  </p:clrMapOvr>
  <p:transition>
    <p:pull dir="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0"/>
            <a:ext cx="8229600" cy="1398587"/>
          </a:xfrm>
        </p:spPr>
        <p:txBody>
          <a:bodyPr/>
          <a:lstStyle/>
          <a:p>
            <a:r>
              <a:rPr lang="en-US" dirty="0" smtClean="0"/>
              <a:t>Interactive Exercise: Transportation Modes</a:t>
            </a:r>
          </a:p>
        </p:txBody>
      </p:sp>
      <p:pic>
        <p:nvPicPr>
          <p:cNvPr id="51203" name="Picture 13" descr="i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8400" y="1346200"/>
            <a:ext cx="6889750" cy="4967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val 14">
            <a:hlinkClick r:id="rId4" action="ppaction://program"/>
          </p:cNvPr>
          <p:cNvSpPr>
            <a:spLocks noChangeArrowheads="1"/>
          </p:cNvSpPr>
          <p:nvPr/>
        </p:nvSpPr>
        <p:spPr bwMode="auto">
          <a:xfrm>
            <a:off x="7772400" y="6019800"/>
            <a:ext cx="533400" cy="533400"/>
          </a:xfrm>
          <a:prstGeom prst="ellipse">
            <a:avLst/>
          </a:prstGeom>
          <a:solidFill>
            <a:schemeClr val="tx2"/>
          </a:solidFill>
          <a:ln w="38100">
            <a:solidFill>
              <a:srgbClr val="A8A776"/>
            </a:solidFill>
            <a:round/>
            <a:headEnd/>
            <a:tailEnd/>
          </a:ln>
        </p:spPr>
        <p:txBody>
          <a:bodyPr wrap="none" anchor="ctr"/>
          <a:lstStyle/>
          <a:p>
            <a:endParaRPr lang="en-US"/>
          </a:p>
        </p:txBody>
      </p:sp>
      <p:sp>
        <p:nvSpPr>
          <p:cNvPr id="51205" name="AutoShape 15">
            <a:hlinkClick r:id="rId5" action="ppaction://program"/>
          </p:cNvPr>
          <p:cNvSpPr>
            <a:spLocks noChangeArrowheads="1"/>
          </p:cNvSpPr>
          <p:nvPr/>
        </p:nvSpPr>
        <p:spPr bwMode="auto">
          <a:xfrm rot="5400000">
            <a:off x="7934325" y="6191250"/>
            <a:ext cx="292100" cy="190500"/>
          </a:xfrm>
          <a:prstGeom prst="triangle">
            <a:avLst>
              <a:gd name="adj" fmla="val 50000"/>
            </a:avLst>
          </a:prstGeom>
          <a:solidFill>
            <a:schemeClr val="bg1"/>
          </a:solidFill>
          <a:ln>
            <a:noFill/>
          </a:ln>
          <a:extLst>
            <a:ext uri="{91240B29-F687-4F45-9708-019B960494DF}">
              <a14:hiddenLine xmlns:a14="http://schemas.microsoft.com/office/drawing/2010/main" w="38100">
                <a:solidFill>
                  <a:srgbClr val="000000"/>
                </a:solidFill>
                <a:miter lim="800000"/>
                <a:headEnd/>
                <a:tailEnd/>
              </a14:hiddenLine>
            </a:ext>
          </a:extLst>
        </p:spPr>
        <p:txBody>
          <a:bodyPr wrap="none" anchor="ctr"/>
          <a:lstStyle/>
          <a:p>
            <a:endParaRPr lang="en-US"/>
          </a:p>
        </p:txBody>
      </p:sp>
      <p:sp>
        <p:nvSpPr>
          <p:cNvPr id="6" name="Slide Number Placeholder 22"/>
          <p:cNvSpPr txBox="1">
            <a:spLocks/>
          </p:cNvSpPr>
          <p:nvPr/>
        </p:nvSpPr>
        <p:spPr>
          <a:xfrm>
            <a:off x="0" y="157163"/>
            <a:ext cx="708817" cy="301625"/>
          </a:xfrm>
          <a:prstGeom prst="rect">
            <a:avLst/>
          </a:prstGeom>
        </p:spPr>
        <p:txBody>
          <a:bodyPr vert="horz" anchor="b"/>
          <a:lstStyle>
            <a:defPPr>
              <a:defRPr lang="en-US"/>
            </a:defPPr>
            <a:lvl1pPr algn="ctr" rtl="0" eaLnBrk="1" fontAlgn="auto" latinLnBrk="0" hangingPunct="1">
              <a:spcBef>
                <a:spcPts val="0"/>
              </a:spcBef>
              <a:spcAft>
                <a:spcPts val="0"/>
              </a:spcAft>
              <a:defRPr kumimoji="0" sz="1200" kern="1200">
                <a:solidFill>
                  <a:schemeClr val="tx1"/>
                </a:solidFill>
                <a:latin typeface="+mn-lt"/>
                <a:ea typeface="+mn-ea"/>
                <a:cs typeface="+mn-cs"/>
              </a:defRPr>
            </a:lvl1pPr>
            <a:lvl2pPr marL="457200" algn="ctr" rtl="0" fontAlgn="base">
              <a:spcBef>
                <a:spcPct val="0"/>
              </a:spcBef>
              <a:spcAft>
                <a:spcPct val="0"/>
              </a:spcAft>
              <a:defRPr sz="3600" kern="1200">
                <a:solidFill>
                  <a:schemeClr val="tx1"/>
                </a:solidFill>
                <a:latin typeface="Arial" charset="0"/>
                <a:ea typeface="+mn-ea"/>
                <a:cs typeface="Arial" charset="0"/>
              </a:defRPr>
            </a:lvl2pPr>
            <a:lvl3pPr marL="914400" algn="ctr" rtl="0" fontAlgn="base">
              <a:spcBef>
                <a:spcPct val="0"/>
              </a:spcBef>
              <a:spcAft>
                <a:spcPct val="0"/>
              </a:spcAft>
              <a:defRPr sz="3600" kern="1200">
                <a:solidFill>
                  <a:schemeClr val="tx1"/>
                </a:solidFill>
                <a:latin typeface="Arial" charset="0"/>
                <a:ea typeface="+mn-ea"/>
                <a:cs typeface="Arial" charset="0"/>
              </a:defRPr>
            </a:lvl3pPr>
            <a:lvl4pPr marL="1371600" algn="ctr" rtl="0" fontAlgn="base">
              <a:spcBef>
                <a:spcPct val="0"/>
              </a:spcBef>
              <a:spcAft>
                <a:spcPct val="0"/>
              </a:spcAft>
              <a:defRPr sz="3600" kern="1200">
                <a:solidFill>
                  <a:schemeClr val="tx1"/>
                </a:solidFill>
                <a:latin typeface="Arial" charset="0"/>
                <a:ea typeface="+mn-ea"/>
                <a:cs typeface="Arial" charset="0"/>
              </a:defRPr>
            </a:lvl4pPr>
            <a:lvl5pPr marL="1828800" algn="ctr"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pPr>
              <a:defRPr/>
            </a:pPr>
            <a:r>
              <a:rPr lang="en-US" dirty="0" smtClean="0"/>
              <a:t>11-</a:t>
            </a:r>
            <a:fld id="{95A93DFA-160E-468B-8067-BDB21CB2F241}" type="slidenum">
              <a:rPr lang="en-US" smtClean="0"/>
              <a:pPr>
                <a:defRPr/>
              </a:pPr>
              <a:t>21</a:t>
            </a:fld>
            <a:endParaRPr lang="en-US" dirty="0"/>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smtClean="0"/>
              <a:t>Checking Your Knowledge</a:t>
            </a:r>
          </a:p>
        </p:txBody>
      </p:sp>
      <p:sp>
        <p:nvSpPr>
          <p:cNvPr id="2" name="Content Placeholder 1"/>
          <p:cNvSpPr>
            <a:spLocks noGrp="1"/>
          </p:cNvSpPr>
          <p:nvPr>
            <p:ph idx="1"/>
          </p:nvPr>
        </p:nvSpPr>
        <p:spPr/>
        <p:txBody>
          <a:bodyPr>
            <a:normAutofit fontScale="92500"/>
          </a:bodyPr>
          <a:lstStyle/>
          <a:p>
            <a:r>
              <a:rPr lang="en-US" dirty="0" smtClean="0"/>
              <a:t>The best transportation alternative for shipping chickens from farms in West Virginia to processing plants in Maryland would be:</a:t>
            </a:r>
          </a:p>
          <a:p>
            <a:endParaRPr lang="en-US" dirty="0" smtClean="0"/>
          </a:p>
          <a:p>
            <a:pPr marL="457200" indent="-457200"/>
            <a:r>
              <a:rPr lang="en-US" dirty="0" smtClean="0"/>
              <a:t>A.	air.</a:t>
            </a:r>
          </a:p>
          <a:p>
            <a:pPr marL="457200" indent="-457200"/>
            <a:r>
              <a:rPr lang="en-US" dirty="0" smtClean="0"/>
              <a:t>B.	truck.</a:t>
            </a:r>
          </a:p>
          <a:p>
            <a:pPr marL="457200" indent="-457200"/>
            <a:r>
              <a:rPr lang="en-US" dirty="0" smtClean="0"/>
              <a:t>C.	rail.</a:t>
            </a:r>
          </a:p>
          <a:p>
            <a:pPr marL="457200" indent="-457200"/>
            <a:r>
              <a:rPr lang="en-US" dirty="0" smtClean="0"/>
              <a:t>D.	water.</a:t>
            </a:r>
          </a:p>
          <a:p>
            <a:pPr marL="457200" indent="-457200"/>
            <a:r>
              <a:rPr lang="en-US" dirty="0" smtClean="0"/>
              <a:t>E.	none of the above.</a:t>
            </a:r>
          </a:p>
          <a:p>
            <a:endParaRPr lang="en-US" dirty="0" smtClean="0"/>
          </a:p>
          <a:p>
            <a:endParaRPr lang="en-US" dirty="0"/>
          </a:p>
        </p:txBody>
      </p:sp>
      <p:sp>
        <p:nvSpPr>
          <p:cNvPr id="4" name="Slide Number Placeholder 22"/>
          <p:cNvSpPr txBox="1">
            <a:spLocks/>
          </p:cNvSpPr>
          <p:nvPr/>
        </p:nvSpPr>
        <p:spPr>
          <a:xfrm>
            <a:off x="0" y="157163"/>
            <a:ext cx="708817" cy="301625"/>
          </a:xfrm>
          <a:prstGeom prst="rect">
            <a:avLst/>
          </a:prstGeom>
        </p:spPr>
        <p:txBody>
          <a:bodyPr vert="horz" anchor="b"/>
          <a:lstStyle>
            <a:defPPr>
              <a:defRPr lang="en-US"/>
            </a:defPPr>
            <a:lvl1pPr algn="ctr" rtl="0" eaLnBrk="1" fontAlgn="auto" latinLnBrk="0" hangingPunct="1">
              <a:spcBef>
                <a:spcPts val="0"/>
              </a:spcBef>
              <a:spcAft>
                <a:spcPts val="0"/>
              </a:spcAft>
              <a:defRPr kumimoji="0" sz="1200" kern="1200">
                <a:solidFill>
                  <a:schemeClr val="tx1"/>
                </a:solidFill>
                <a:latin typeface="+mn-lt"/>
                <a:ea typeface="+mn-ea"/>
                <a:cs typeface="+mn-cs"/>
              </a:defRPr>
            </a:lvl1pPr>
            <a:lvl2pPr marL="457200" algn="ctr" rtl="0" fontAlgn="base">
              <a:spcBef>
                <a:spcPct val="0"/>
              </a:spcBef>
              <a:spcAft>
                <a:spcPct val="0"/>
              </a:spcAft>
              <a:defRPr sz="3600" kern="1200">
                <a:solidFill>
                  <a:schemeClr val="tx1"/>
                </a:solidFill>
                <a:latin typeface="Arial" charset="0"/>
                <a:ea typeface="+mn-ea"/>
                <a:cs typeface="Arial" charset="0"/>
              </a:defRPr>
            </a:lvl2pPr>
            <a:lvl3pPr marL="914400" algn="ctr" rtl="0" fontAlgn="base">
              <a:spcBef>
                <a:spcPct val="0"/>
              </a:spcBef>
              <a:spcAft>
                <a:spcPct val="0"/>
              </a:spcAft>
              <a:defRPr sz="3600" kern="1200">
                <a:solidFill>
                  <a:schemeClr val="tx1"/>
                </a:solidFill>
                <a:latin typeface="Arial" charset="0"/>
                <a:ea typeface="+mn-ea"/>
                <a:cs typeface="Arial" charset="0"/>
              </a:defRPr>
            </a:lvl3pPr>
            <a:lvl4pPr marL="1371600" algn="ctr" rtl="0" fontAlgn="base">
              <a:spcBef>
                <a:spcPct val="0"/>
              </a:spcBef>
              <a:spcAft>
                <a:spcPct val="0"/>
              </a:spcAft>
              <a:defRPr sz="3600" kern="1200">
                <a:solidFill>
                  <a:schemeClr val="tx1"/>
                </a:solidFill>
                <a:latin typeface="Arial" charset="0"/>
                <a:ea typeface="+mn-ea"/>
                <a:cs typeface="Arial" charset="0"/>
              </a:defRPr>
            </a:lvl4pPr>
            <a:lvl5pPr marL="1828800" algn="ctr"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pPr>
              <a:defRPr/>
            </a:pPr>
            <a:r>
              <a:rPr lang="en-US" dirty="0" smtClean="0"/>
              <a:t>11-</a:t>
            </a:r>
            <a:fld id="{95A93DFA-160E-468B-8067-BDB21CB2F241}" type="slidenum">
              <a:rPr lang="en-US" smtClean="0"/>
              <a:pPr>
                <a:defRPr/>
              </a:pPr>
              <a:t>22</a:t>
            </a:fld>
            <a:endParaRPr lang="en-US" dirty="0"/>
          </a:p>
        </p:txBody>
      </p:sp>
    </p:spTree>
  </p:cSld>
  <p:clrMapOvr>
    <a:masterClrMapping/>
  </p:clrMapOvr>
  <p:transition>
    <p:pull dir="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26987"/>
            <a:ext cx="8229600" cy="1398587"/>
          </a:xfrm>
        </p:spPr>
        <p:txBody>
          <a:bodyPr/>
          <a:lstStyle/>
          <a:p>
            <a:r>
              <a:rPr lang="en-US" dirty="0" smtClean="0"/>
              <a:t>The Storing Function and Marketing Strategy</a:t>
            </a:r>
          </a:p>
        </p:txBody>
      </p:sp>
      <p:sp>
        <p:nvSpPr>
          <p:cNvPr id="3" name="AutoShape 3"/>
          <p:cNvSpPr>
            <a:spLocks noChangeArrowheads="1"/>
          </p:cNvSpPr>
          <p:nvPr/>
        </p:nvSpPr>
        <p:spPr bwMode="auto">
          <a:xfrm>
            <a:off x="4711700" y="4114800"/>
            <a:ext cx="3962400" cy="1066800"/>
          </a:xfrm>
          <a:prstGeom prst="roundRect">
            <a:avLst>
              <a:gd name="adj" fmla="val 33495"/>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nchor="ctr"/>
          <a:lstStyle/>
          <a:p>
            <a:pPr>
              <a:lnSpc>
                <a:spcPct val="85000"/>
              </a:lnSpc>
              <a:spcBef>
                <a:spcPct val="50000"/>
              </a:spcBef>
            </a:pPr>
            <a:r>
              <a:rPr lang="en-US" altLang="en-US" sz="2600" b="1">
                <a:latin typeface="Arial" pitchFamily="34" charset="0"/>
                <a:cs typeface="Arial" pitchFamily="34" charset="0"/>
              </a:rPr>
              <a:t>Achieves Production Economies of Scale</a:t>
            </a:r>
          </a:p>
        </p:txBody>
      </p:sp>
      <p:sp>
        <p:nvSpPr>
          <p:cNvPr id="4" name="Line 4"/>
          <p:cNvSpPr>
            <a:spLocks noChangeShapeType="1"/>
          </p:cNvSpPr>
          <p:nvPr/>
        </p:nvSpPr>
        <p:spPr bwMode="auto">
          <a:xfrm>
            <a:off x="3644900" y="4114800"/>
            <a:ext cx="106680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 name="AutoShape 7"/>
          <p:cNvSpPr>
            <a:spLocks noChangeArrowheads="1"/>
          </p:cNvSpPr>
          <p:nvPr/>
        </p:nvSpPr>
        <p:spPr bwMode="auto">
          <a:xfrm>
            <a:off x="4711700" y="2819400"/>
            <a:ext cx="3962400" cy="1066800"/>
          </a:xfrm>
          <a:prstGeom prst="roundRect">
            <a:avLst>
              <a:gd name="adj" fmla="val 33495"/>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nchor="ctr"/>
          <a:lstStyle/>
          <a:p>
            <a:pPr>
              <a:spcBef>
                <a:spcPct val="50000"/>
              </a:spcBef>
            </a:pPr>
            <a:r>
              <a:rPr lang="en-US" altLang="en-US" sz="2600" b="1">
                <a:latin typeface="Arial" pitchFamily="34" charset="0"/>
                <a:cs typeface="Arial" pitchFamily="34" charset="0"/>
              </a:rPr>
              <a:t>Keeps Prices Steady</a:t>
            </a:r>
          </a:p>
        </p:txBody>
      </p:sp>
      <p:sp>
        <p:nvSpPr>
          <p:cNvPr id="6" name="Line 8"/>
          <p:cNvSpPr>
            <a:spLocks noChangeShapeType="1"/>
          </p:cNvSpPr>
          <p:nvPr/>
        </p:nvSpPr>
        <p:spPr bwMode="auto">
          <a:xfrm flipV="1">
            <a:off x="3644900" y="3352800"/>
            <a:ext cx="1066800" cy="762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Line 12"/>
          <p:cNvSpPr>
            <a:spLocks noChangeShapeType="1"/>
          </p:cNvSpPr>
          <p:nvPr/>
        </p:nvSpPr>
        <p:spPr bwMode="auto">
          <a:xfrm flipV="1">
            <a:off x="3644900" y="2057400"/>
            <a:ext cx="1066800" cy="2057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AutoShape 15"/>
          <p:cNvSpPr>
            <a:spLocks noChangeArrowheads="1"/>
          </p:cNvSpPr>
          <p:nvPr/>
        </p:nvSpPr>
        <p:spPr bwMode="auto">
          <a:xfrm>
            <a:off x="4711700" y="5410200"/>
            <a:ext cx="3962400" cy="1066800"/>
          </a:xfrm>
          <a:prstGeom prst="roundRect">
            <a:avLst>
              <a:gd name="adj" fmla="val 33495"/>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nchor="ctr"/>
          <a:lstStyle/>
          <a:p>
            <a:pPr>
              <a:lnSpc>
                <a:spcPct val="85000"/>
              </a:lnSpc>
              <a:spcBef>
                <a:spcPct val="50000"/>
              </a:spcBef>
            </a:pPr>
            <a:r>
              <a:rPr lang="en-US" altLang="en-US" sz="2600" b="1">
                <a:latin typeface="Arial" pitchFamily="34" charset="0"/>
                <a:cs typeface="Arial" pitchFamily="34" charset="0"/>
              </a:rPr>
              <a:t>Builds Channel Flexibility</a:t>
            </a:r>
          </a:p>
        </p:txBody>
      </p:sp>
      <p:sp>
        <p:nvSpPr>
          <p:cNvPr id="9" name="Line 16"/>
          <p:cNvSpPr>
            <a:spLocks noChangeShapeType="1"/>
          </p:cNvSpPr>
          <p:nvPr/>
        </p:nvSpPr>
        <p:spPr bwMode="auto">
          <a:xfrm>
            <a:off x="3644900" y="4114800"/>
            <a:ext cx="1066800" cy="1905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AutoShape 11"/>
          <p:cNvSpPr>
            <a:spLocks noChangeArrowheads="1"/>
          </p:cNvSpPr>
          <p:nvPr/>
        </p:nvSpPr>
        <p:spPr bwMode="auto">
          <a:xfrm>
            <a:off x="4711700" y="1524000"/>
            <a:ext cx="3962400" cy="1066800"/>
          </a:xfrm>
          <a:prstGeom prst="roundRect">
            <a:avLst>
              <a:gd name="adj" fmla="val 33495"/>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nchor="ctr"/>
          <a:lstStyle/>
          <a:p>
            <a:pPr>
              <a:lnSpc>
                <a:spcPct val="70000"/>
              </a:lnSpc>
            </a:pPr>
            <a:r>
              <a:rPr lang="en-US" altLang="en-US" sz="2600" b="1">
                <a:latin typeface="Arial" pitchFamily="34" charset="0"/>
                <a:cs typeface="Arial" pitchFamily="34" charset="0"/>
              </a:rPr>
              <a:t>Needed When Production Doesn’t Match Consumption</a:t>
            </a:r>
          </a:p>
        </p:txBody>
      </p:sp>
      <p:pic>
        <p:nvPicPr>
          <p:cNvPr id="53259" name="Picture 17" descr="warehou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 y="2425700"/>
            <a:ext cx="3276600" cy="3276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2" name="Slide Number Placeholder 22"/>
          <p:cNvSpPr txBox="1">
            <a:spLocks/>
          </p:cNvSpPr>
          <p:nvPr/>
        </p:nvSpPr>
        <p:spPr>
          <a:xfrm>
            <a:off x="0" y="157163"/>
            <a:ext cx="708817" cy="301625"/>
          </a:xfrm>
          <a:prstGeom prst="rect">
            <a:avLst/>
          </a:prstGeom>
        </p:spPr>
        <p:txBody>
          <a:bodyPr vert="horz" anchor="b"/>
          <a:lstStyle>
            <a:defPPr>
              <a:defRPr lang="en-US"/>
            </a:defPPr>
            <a:lvl1pPr algn="ctr" rtl="0" eaLnBrk="1" fontAlgn="auto" latinLnBrk="0" hangingPunct="1">
              <a:spcBef>
                <a:spcPts val="0"/>
              </a:spcBef>
              <a:spcAft>
                <a:spcPts val="0"/>
              </a:spcAft>
              <a:defRPr kumimoji="0" sz="1200" kern="1200">
                <a:solidFill>
                  <a:schemeClr val="tx1"/>
                </a:solidFill>
                <a:latin typeface="+mn-lt"/>
                <a:ea typeface="+mn-ea"/>
                <a:cs typeface="+mn-cs"/>
              </a:defRPr>
            </a:lvl1pPr>
            <a:lvl2pPr marL="457200" algn="ctr" rtl="0" fontAlgn="base">
              <a:spcBef>
                <a:spcPct val="0"/>
              </a:spcBef>
              <a:spcAft>
                <a:spcPct val="0"/>
              </a:spcAft>
              <a:defRPr sz="3600" kern="1200">
                <a:solidFill>
                  <a:schemeClr val="tx1"/>
                </a:solidFill>
                <a:latin typeface="Arial" charset="0"/>
                <a:ea typeface="+mn-ea"/>
                <a:cs typeface="Arial" charset="0"/>
              </a:defRPr>
            </a:lvl2pPr>
            <a:lvl3pPr marL="914400" algn="ctr" rtl="0" fontAlgn="base">
              <a:spcBef>
                <a:spcPct val="0"/>
              </a:spcBef>
              <a:spcAft>
                <a:spcPct val="0"/>
              </a:spcAft>
              <a:defRPr sz="3600" kern="1200">
                <a:solidFill>
                  <a:schemeClr val="tx1"/>
                </a:solidFill>
                <a:latin typeface="Arial" charset="0"/>
                <a:ea typeface="+mn-ea"/>
                <a:cs typeface="Arial" charset="0"/>
              </a:defRPr>
            </a:lvl3pPr>
            <a:lvl4pPr marL="1371600" algn="ctr" rtl="0" fontAlgn="base">
              <a:spcBef>
                <a:spcPct val="0"/>
              </a:spcBef>
              <a:spcAft>
                <a:spcPct val="0"/>
              </a:spcAft>
              <a:defRPr sz="3600" kern="1200">
                <a:solidFill>
                  <a:schemeClr val="tx1"/>
                </a:solidFill>
                <a:latin typeface="Arial" charset="0"/>
                <a:ea typeface="+mn-ea"/>
                <a:cs typeface="Arial" charset="0"/>
              </a:defRPr>
            </a:lvl4pPr>
            <a:lvl5pPr marL="1828800" algn="ctr"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pPr>
              <a:defRPr/>
            </a:pPr>
            <a:r>
              <a:rPr lang="en-US" dirty="0" smtClean="0"/>
              <a:t>11-</a:t>
            </a:r>
            <a:fld id="{95A93DFA-160E-468B-8067-BDB21CB2F241}" type="slidenum">
              <a:rPr lang="en-US" smtClean="0"/>
              <a:pPr>
                <a:defRPr/>
              </a:pPr>
              <a:t>23</a:t>
            </a:fld>
            <a:endParaRPr lang="en-US" dirty="0"/>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5" presetClass="emph" presetSubtype="0" fill="hold" grpId="1" nodeType="clickEffect">
                                  <p:stCondLst>
                                    <p:cond delay="0"/>
                                  </p:stCondLst>
                                  <p:childTnLst>
                                    <p:animClr clrSpc="hsl" dir="cw">
                                      <p:cBhvr override="childStyle">
                                        <p:cTn id="15" dur="500" fill="hold"/>
                                        <p:tgtEl>
                                          <p:spTgt spid="10"/>
                                        </p:tgtEl>
                                        <p:attrNameLst>
                                          <p:attrName>style.color</p:attrName>
                                        </p:attrNameLst>
                                      </p:cBhvr>
                                      <p:by>
                                        <p:hsl h="0" s="-70588" l="0"/>
                                      </p:by>
                                    </p:animClr>
                                    <p:animClr clrSpc="hsl" dir="cw">
                                      <p:cBhvr>
                                        <p:cTn id="16" dur="500" fill="hold"/>
                                        <p:tgtEl>
                                          <p:spTgt spid="10"/>
                                        </p:tgtEl>
                                        <p:attrNameLst>
                                          <p:attrName>fillcolor</p:attrName>
                                        </p:attrNameLst>
                                      </p:cBhvr>
                                      <p:by>
                                        <p:hsl h="0" s="-70588" l="0"/>
                                      </p:by>
                                    </p:animClr>
                                    <p:animClr clrSpc="hsl" dir="cw">
                                      <p:cBhvr>
                                        <p:cTn id="17" dur="500" fill="hold"/>
                                        <p:tgtEl>
                                          <p:spTgt spid="10"/>
                                        </p:tgtEl>
                                        <p:attrNameLst>
                                          <p:attrName>stroke.color</p:attrName>
                                        </p:attrNameLst>
                                      </p:cBhvr>
                                      <p:by>
                                        <p:hsl h="0" s="-70588" l="0"/>
                                      </p:by>
                                    </p:animClr>
                                    <p:set>
                                      <p:cBhvr>
                                        <p:cTn id="18" dur="500" fill="hold"/>
                                        <p:tgtEl>
                                          <p:spTgt spid="10"/>
                                        </p:tgtEl>
                                        <p:attrNameLst>
                                          <p:attrName>fill.type</p:attrName>
                                        </p:attrNameLst>
                                      </p:cBhvr>
                                      <p:to>
                                        <p:strVal val="solid"/>
                                      </p:to>
                                    </p:set>
                                  </p:childTnLst>
                                </p:cTn>
                              </p:par>
                              <p:par>
                                <p:cTn id="19" presetID="22" presetClass="entr" presetSubtype="4"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childTnLst>
                          </p:cTn>
                        </p:par>
                        <p:par>
                          <p:cTn id="22" fill="hold" nodeType="afterGroup">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5" presetClass="emph" presetSubtype="0" fill="hold" grpId="1" nodeType="clickEffect">
                                  <p:stCondLst>
                                    <p:cond delay="0"/>
                                  </p:stCondLst>
                                  <p:childTnLst>
                                    <p:animClr clrSpc="hsl" dir="cw">
                                      <p:cBhvr override="childStyle">
                                        <p:cTn id="29" dur="500" fill="hold"/>
                                        <p:tgtEl>
                                          <p:spTgt spid="5"/>
                                        </p:tgtEl>
                                        <p:attrNameLst>
                                          <p:attrName>style.color</p:attrName>
                                        </p:attrNameLst>
                                      </p:cBhvr>
                                      <p:by>
                                        <p:hsl h="0" s="-70588" l="0"/>
                                      </p:by>
                                    </p:animClr>
                                    <p:animClr clrSpc="hsl" dir="cw">
                                      <p:cBhvr>
                                        <p:cTn id="30" dur="500" fill="hold"/>
                                        <p:tgtEl>
                                          <p:spTgt spid="5"/>
                                        </p:tgtEl>
                                        <p:attrNameLst>
                                          <p:attrName>fillcolor</p:attrName>
                                        </p:attrNameLst>
                                      </p:cBhvr>
                                      <p:by>
                                        <p:hsl h="0" s="-70588" l="0"/>
                                      </p:by>
                                    </p:animClr>
                                    <p:animClr clrSpc="hsl" dir="cw">
                                      <p:cBhvr>
                                        <p:cTn id="31" dur="500" fill="hold"/>
                                        <p:tgtEl>
                                          <p:spTgt spid="5"/>
                                        </p:tgtEl>
                                        <p:attrNameLst>
                                          <p:attrName>stroke.color</p:attrName>
                                        </p:attrNameLst>
                                      </p:cBhvr>
                                      <p:by>
                                        <p:hsl h="0" s="-70588" l="0"/>
                                      </p:by>
                                    </p:animClr>
                                    <p:set>
                                      <p:cBhvr>
                                        <p:cTn id="32" dur="500" fill="hold"/>
                                        <p:tgtEl>
                                          <p:spTgt spid="5"/>
                                        </p:tgtEl>
                                        <p:attrNameLst>
                                          <p:attrName>fill.type</p:attrName>
                                        </p:attrNameLst>
                                      </p:cBhvr>
                                      <p:to>
                                        <p:strVal val="solid"/>
                                      </p:to>
                                    </p:set>
                                  </p:childTnLst>
                                </p:cTn>
                              </p:par>
                              <p:par>
                                <p:cTn id="33" presetID="22" presetClass="entr" presetSubtype="1"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up)">
                                      <p:cBhvr>
                                        <p:cTn id="35" dur="500"/>
                                        <p:tgtEl>
                                          <p:spTgt spid="4"/>
                                        </p:tgtEl>
                                      </p:cBhvr>
                                    </p:animEffect>
                                  </p:childTnLst>
                                </p:cTn>
                              </p:par>
                            </p:childTnLst>
                          </p:cTn>
                        </p:par>
                        <p:par>
                          <p:cTn id="36" fill="hold" nodeType="afterGroup">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wipe(left)">
                                      <p:cBhvr>
                                        <p:cTn id="39" dur="500"/>
                                        <p:tgtEl>
                                          <p:spTgt spid="3"/>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5" presetClass="emph" presetSubtype="0" fill="hold" grpId="1" nodeType="clickEffect">
                                  <p:stCondLst>
                                    <p:cond delay="0"/>
                                  </p:stCondLst>
                                  <p:childTnLst>
                                    <p:animClr clrSpc="hsl" dir="cw">
                                      <p:cBhvr override="childStyle">
                                        <p:cTn id="43" dur="500" fill="hold"/>
                                        <p:tgtEl>
                                          <p:spTgt spid="3"/>
                                        </p:tgtEl>
                                        <p:attrNameLst>
                                          <p:attrName>style.color</p:attrName>
                                        </p:attrNameLst>
                                      </p:cBhvr>
                                      <p:by>
                                        <p:hsl h="0" s="-70588" l="0"/>
                                      </p:by>
                                    </p:animClr>
                                    <p:animClr clrSpc="hsl" dir="cw">
                                      <p:cBhvr>
                                        <p:cTn id="44" dur="500" fill="hold"/>
                                        <p:tgtEl>
                                          <p:spTgt spid="3"/>
                                        </p:tgtEl>
                                        <p:attrNameLst>
                                          <p:attrName>fillcolor</p:attrName>
                                        </p:attrNameLst>
                                      </p:cBhvr>
                                      <p:by>
                                        <p:hsl h="0" s="-70588" l="0"/>
                                      </p:by>
                                    </p:animClr>
                                    <p:animClr clrSpc="hsl" dir="cw">
                                      <p:cBhvr>
                                        <p:cTn id="45" dur="500" fill="hold"/>
                                        <p:tgtEl>
                                          <p:spTgt spid="3"/>
                                        </p:tgtEl>
                                        <p:attrNameLst>
                                          <p:attrName>stroke.color</p:attrName>
                                        </p:attrNameLst>
                                      </p:cBhvr>
                                      <p:by>
                                        <p:hsl h="0" s="-70588" l="0"/>
                                      </p:by>
                                    </p:animClr>
                                    <p:set>
                                      <p:cBhvr>
                                        <p:cTn id="46" dur="500" fill="hold"/>
                                        <p:tgtEl>
                                          <p:spTgt spid="3"/>
                                        </p:tgtEl>
                                        <p:attrNameLst>
                                          <p:attrName>fill.type</p:attrName>
                                        </p:attrNameLst>
                                      </p:cBhvr>
                                      <p:to>
                                        <p:strVal val="solid"/>
                                      </p:to>
                                    </p:set>
                                  </p:childTnLst>
                                </p:cTn>
                              </p:par>
                              <p:par>
                                <p:cTn id="47" presetID="22" presetClass="entr" presetSubtype="1"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wipe(up)">
                                      <p:cBhvr>
                                        <p:cTn id="49" dur="500"/>
                                        <p:tgtEl>
                                          <p:spTgt spid="9"/>
                                        </p:tgtEl>
                                      </p:cBhvr>
                                    </p:animEffect>
                                  </p:childTnLst>
                                </p:cTn>
                              </p:par>
                            </p:childTnLst>
                          </p:cTn>
                        </p:par>
                        <p:par>
                          <p:cTn id="50" fill="hold" nodeType="afterGroup">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wipe(left)">
                                      <p:cBhvr>
                                        <p:cTn id="5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5" grpId="0" animBg="1"/>
      <p:bldP spid="5" grpId="1" animBg="1"/>
      <p:bldP spid="6" grpId="0" animBg="1"/>
      <p:bldP spid="7" grpId="0" animBg="1"/>
      <p:bldP spid="8" grpId="0" animBg="1"/>
      <p:bldP spid="9" grpId="0" animBg="1"/>
      <p:bldP spid="10" grpId="0" animBg="1"/>
      <p:bldP spid="10" grpId="1"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268288"/>
            <a:ext cx="8458200" cy="1398587"/>
          </a:xfrm>
        </p:spPr>
        <p:txBody>
          <a:bodyPr>
            <a:normAutofit/>
          </a:bodyPr>
          <a:lstStyle/>
          <a:p>
            <a:r>
              <a:rPr lang="en-US" sz="4000" dirty="0" smtClean="0"/>
              <a:t>Total Inventory Cost (Exhibit 11-6)</a:t>
            </a:r>
          </a:p>
        </p:txBody>
      </p:sp>
      <p:sp>
        <p:nvSpPr>
          <p:cNvPr id="3" name="Line 4"/>
          <p:cNvSpPr>
            <a:spLocks noChangeShapeType="1"/>
          </p:cNvSpPr>
          <p:nvPr/>
        </p:nvSpPr>
        <p:spPr bwMode="auto">
          <a:xfrm flipH="1">
            <a:off x="5588000" y="2867025"/>
            <a:ext cx="647700" cy="36036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 name="AutoShape 7"/>
          <p:cNvSpPr>
            <a:spLocks noChangeArrowheads="1"/>
          </p:cNvSpPr>
          <p:nvPr/>
        </p:nvSpPr>
        <p:spPr bwMode="auto">
          <a:xfrm>
            <a:off x="622300" y="4306888"/>
            <a:ext cx="2159000" cy="1223962"/>
          </a:xfrm>
          <a:prstGeom prst="roundRect">
            <a:avLst>
              <a:gd name="adj" fmla="val 16667"/>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000" b="1">
                <a:latin typeface="Arial" pitchFamily="34" charset="0"/>
                <a:cs typeface="Arial" pitchFamily="34" charset="0"/>
              </a:rPr>
              <a:t>Cost of inventory becoming obsolete</a:t>
            </a:r>
          </a:p>
        </p:txBody>
      </p:sp>
      <p:sp>
        <p:nvSpPr>
          <p:cNvPr id="5" name="Line 8"/>
          <p:cNvSpPr>
            <a:spLocks noChangeShapeType="1"/>
          </p:cNvSpPr>
          <p:nvPr/>
        </p:nvSpPr>
        <p:spPr bwMode="auto">
          <a:xfrm flipV="1">
            <a:off x="2781300" y="4667250"/>
            <a:ext cx="719138" cy="28733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Line 11"/>
          <p:cNvSpPr>
            <a:spLocks noChangeShapeType="1"/>
          </p:cNvSpPr>
          <p:nvPr/>
        </p:nvSpPr>
        <p:spPr bwMode="auto">
          <a:xfrm flipV="1">
            <a:off x="4592638" y="5265737"/>
            <a:ext cx="0" cy="19367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AutoShape 14"/>
          <p:cNvSpPr>
            <a:spLocks noChangeArrowheads="1"/>
          </p:cNvSpPr>
          <p:nvPr/>
        </p:nvSpPr>
        <p:spPr bwMode="auto">
          <a:xfrm>
            <a:off x="6235700" y="4343400"/>
            <a:ext cx="2159000" cy="1223963"/>
          </a:xfrm>
          <a:prstGeom prst="roundRect">
            <a:avLst>
              <a:gd name="adj" fmla="val 16667"/>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000" b="1">
                <a:latin typeface="Arial" pitchFamily="34" charset="0"/>
                <a:cs typeface="Arial" pitchFamily="34" charset="0"/>
              </a:rPr>
              <a:t>Cost of damage while in inventory</a:t>
            </a:r>
          </a:p>
        </p:txBody>
      </p:sp>
      <p:sp>
        <p:nvSpPr>
          <p:cNvPr id="8" name="Line 15"/>
          <p:cNvSpPr>
            <a:spLocks noChangeShapeType="1"/>
          </p:cNvSpPr>
          <p:nvPr/>
        </p:nvSpPr>
        <p:spPr bwMode="auto">
          <a:xfrm flipH="1" flipV="1">
            <a:off x="5659438" y="4665663"/>
            <a:ext cx="576262" cy="36036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AutoShape 18"/>
          <p:cNvSpPr>
            <a:spLocks noChangeArrowheads="1"/>
          </p:cNvSpPr>
          <p:nvPr/>
        </p:nvSpPr>
        <p:spPr bwMode="auto">
          <a:xfrm>
            <a:off x="3452813" y="1355725"/>
            <a:ext cx="2230437" cy="1222375"/>
          </a:xfrm>
          <a:prstGeom prst="roundRect">
            <a:avLst>
              <a:gd name="adj" fmla="val 16667"/>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000" b="1" dirty="0">
                <a:latin typeface="Arial" pitchFamily="34" charset="0"/>
                <a:cs typeface="Arial" pitchFamily="34" charset="0"/>
              </a:rPr>
              <a:t>Cost of storage facilities</a:t>
            </a:r>
          </a:p>
        </p:txBody>
      </p:sp>
      <p:sp>
        <p:nvSpPr>
          <p:cNvPr id="10" name="Line 19"/>
          <p:cNvSpPr>
            <a:spLocks noChangeShapeType="1"/>
          </p:cNvSpPr>
          <p:nvPr/>
        </p:nvSpPr>
        <p:spPr bwMode="auto">
          <a:xfrm>
            <a:off x="4568825" y="2578100"/>
            <a:ext cx="0" cy="14446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Line 22"/>
          <p:cNvSpPr>
            <a:spLocks noChangeShapeType="1"/>
          </p:cNvSpPr>
          <p:nvPr/>
        </p:nvSpPr>
        <p:spPr bwMode="auto">
          <a:xfrm>
            <a:off x="2781300" y="2867025"/>
            <a:ext cx="792163" cy="431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AutoShape 23">
            <a:hlinkHover r:id="" action="ppaction://macro?name=changecolor"/>
          </p:cNvPr>
          <p:cNvSpPr>
            <a:spLocks noChangeArrowheads="1"/>
          </p:cNvSpPr>
          <p:nvPr/>
        </p:nvSpPr>
        <p:spPr bwMode="auto">
          <a:xfrm>
            <a:off x="622300" y="2290763"/>
            <a:ext cx="2159000" cy="1223962"/>
          </a:xfrm>
          <a:prstGeom prst="roundRect">
            <a:avLst>
              <a:gd name="adj" fmla="val 16667"/>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000" b="1">
                <a:latin typeface="Arial" pitchFamily="34" charset="0"/>
                <a:cs typeface="Arial" pitchFamily="34" charset="0"/>
              </a:rPr>
              <a:t>Interest expense &amp; opportunity cost</a:t>
            </a:r>
          </a:p>
        </p:txBody>
      </p:sp>
      <p:sp>
        <p:nvSpPr>
          <p:cNvPr id="13" name="Oval 26"/>
          <p:cNvSpPr>
            <a:spLocks noChangeArrowheads="1"/>
          </p:cNvSpPr>
          <p:nvPr/>
        </p:nvSpPr>
        <p:spPr bwMode="auto">
          <a:xfrm>
            <a:off x="3200400" y="2743200"/>
            <a:ext cx="2763838" cy="2522538"/>
          </a:xfrm>
          <a:prstGeom prst="ellips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r>
              <a:rPr lang="en-US" sz="2800" b="1">
                <a:latin typeface="Arial" pitchFamily="34" charset="0"/>
                <a:cs typeface="Arial" pitchFamily="34" charset="0"/>
              </a:rPr>
              <a:t>Total</a:t>
            </a:r>
          </a:p>
          <a:p>
            <a:r>
              <a:rPr lang="en-US" sz="2800" b="1">
                <a:latin typeface="Arial" pitchFamily="34" charset="0"/>
                <a:cs typeface="Arial" pitchFamily="34" charset="0"/>
              </a:rPr>
              <a:t>Inventory</a:t>
            </a:r>
          </a:p>
          <a:p>
            <a:r>
              <a:rPr lang="en-US" sz="2800" b="1">
                <a:latin typeface="Arial" pitchFamily="34" charset="0"/>
                <a:cs typeface="Arial" pitchFamily="34" charset="0"/>
              </a:rPr>
              <a:t>Cost</a:t>
            </a:r>
          </a:p>
        </p:txBody>
      </p:sp>
      <p:sp>
        <p:nvSpPr>
          <p:cNvPr id="14" name="AutoShape 28"/>
          <p:cNvSpPr>
            <a:spLocks noChangeArrowheads="1"/>
          </p:cNvSpPr>
          <p:nvPr/>
        </p:nvSpPr>
        <p:spPr bwMode="auto">
          <a:xfrm>
            <a:off x="6248400" y="2286000"/>
            <a:ext cx="2159000" cy="1223963"/>
          </a:xfrm>
          <a:prstGeom prst="roundRect">
            <a:avLst>
              <a:gd name="adj" fmla="val 16667"/>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000" b="1">
                <a:latin typeface="Arial" pitchFamily="34" charset="0"/>
                <a:cs typeface="Arial" pitchFamily="34" charset="0"/>
              </a:rPr>
              <a:t>Handling costs</a:t>
            </a:r>
          </a:p>
        </p:txBody>
      </p:sp>
      <p:sp>
        <p:nvSpPr>
          <p:cNvPr id="15" name="AutoShape 29"/>
          <p:cNvSpPr>
            <a:spLocks noChangeArrowheads="1"/>
          </p:cNvSpPr>
          <p:nvPr/>
        </p:nvSpPr>
        <p:spPr bwMode="auto">
          <a:xfrm>
            <a:off x="3492500" y="5486400"/>
            <a:ext cx="2159000" cy="1223963"/>
          </a:xfrm>
          <a:prstGeom prst="roundRect">
            <a:avLst>
              <a:gd name="adj" fmla="val 16667"/>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000" b="1">
                <a:latin typeface="Arial" pitchFamily="34" charset="0"/>
                <a:cs typeface="Arial" pitchFamily="34" charset="0"/>
              </a:rPr>
              <a:t>Cost of risks</a:t>
            </a:r>
          </a:p>
        </p:txBody>
      </p:sp>
      <p:sp>
        <p:nvSpPr>
          <p:cNvPr id="16" name="Slide Number Placeholder 22"/>
          <p:cNvSpPr txBox="1">
            <a:spLocks/>
          </p:cNvSpPr>
          <p:nvPr/>
        </p:nvSpPr>
        <p:spPr>
          <a:xfrm>
            <a:off x="0" y="157163"/>
            <a:ext cx="708817" cy="301625"/>
          </a:xfrm>
          <a:prstGeom prst="rect">
            <a:avLst/>
          </a:prstGeom>
        </p:spPr>
        <p:txBody>
          <a:bodyPr vert="horz" anchor="b"/>
          <a:lstStyle>
            <a:defPPr>
              <a:defRPr lang="en-US"/>
            </a:defPPr>
            <a:lvl1pPr algn="ctr" rtl="0" eaLnBrk="1" fontAlgn="auto" latinLnBrk="0" hangingPunct="1">
              <a:spcBef>
                <a:spcPts val="0"/>
              </a:spcBef>
              <a:spcAft>
                <a:spcPts val="0"/>
              </a:spcAft>
              <a:defRPr kumimoji="0" sz="1200" kern="1200">
                <a:solidFill>
                  <a:schemeClr val="tx1"/>
                </a:solidFill>
                <a:latin typeface="+mn-lt"/>
                <a:ea typeface="+mn-ea"/>
                <a:cs typeface="+mn-cs"/>
              </a:defRPr>
            </a:lvl1pPr>
            <a:lvl2pPr marL="457200" algn="ctr" rtl="0" fontAlgn="base">
              <a:spcBef>
                <a:spcPct val="0"/>
              </a:spcBef>
              <a:spcAft>
                <a:spcPct val="0"/>
              </a:spcAft>
              <a:defRPr sz="3600" kern="1200">
                <a:solidFill>
                  <a:schemeClr val="tx1"/>
                </a:solidFill>
                <a:latin typeface="Arial" charset="0"/>
                <a:ea typeface="+mn-ea"/>
                <a:cs typeface="Arial" charset="0"/>
              </a:defRPr>
            </a:lvl2pPr>
            <a:lvl3pPr marL="914400" algn="ctr" rtl="0" fontAlgn="base">
              <a:spcBef>
                <a:spcPct val="0"/>
              </a:spcBef>
              <a:spcAft>
                <a:spcPct val="0"/>
              </a:spcAft>
              <a:defRPr sz="3600" kern="1200">
                <a:solidFill>
                  <a:schemeClr val="tx1"/>
                </a:solidFill>
                <a:latin typeface="Arial" charset="0"/>
                <a:ea typeface="+mn-ea"/>
                <a:cs typeface="Arial" charset="0"/>
              </a:defRPr>
            </a:lvl3pPr>
            <a:lvl4pPr marL="1371600" algn="ctr" rtl="0" fontAlgn="base">
              <a:spcBef>
                <a:spcPct val="0"/>
              </a:spcBef>
              <a:spcAft>
                <a:spcPct val="0"/>
              </a:spcAft>
              <a:defRPr sz="3600" kern="1200">
                <a:solidFill>
                  <a:schemeClr val="tx1"/>
                </a:solidFill>
                <a:latin typeface="Arial" charset="0"/>
                <a:ea typeface="+mn-ea"/>
                <a:cs typeface="Arial" charset="0"/>
              </a:defRPr>
            </a:lvl4pPr>
            <a:lvl5pPr marL="1828800" algn="ctr"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pPr>
              <a:defRPr/>
            </a:pPr>
            <a:r>
              <a:rPr lang="en-US" dirty="0" smtClean="0"/>
              <a:t>11-</a:t>
            </a:r>
            <a:fld id="{95A93DFA-160E-468B-8067-BDB21CB2F241}" type="slidenum">
              <a:rPr lang="en-US" smtClean="0"/>
              <a:pPr>
                <a:defRPr/>
              </a:pPr>
              <a:t>24</a:t>
            </a:fld>
            <a:endParaRPr lang="en-US" dirty="0"/>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ox(out)">
                                      <p:cBhvr>
                                        <p:cTn id="7" dur="500"/>
                                        <p:tgtEl>
                                          <p:spTgt spid="13"/>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par>
                          <p:cTn id="12" fill="hold" nodeType="afterGroup">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right)">
                                      <p:cBhvr>
                                        <p:cTn id="15" dur="500"/>
                                        <p:tgtEl>
                                          <p:spTgt spid="1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5" presetClass="emph" presetSubtype="0" fill="hold" grpId="1" nodeType="clickEffect">
                                  <p:stCondLst>
                                    <p:cond delay="0"/>
                                  </p:stCondLst>
                                  <p:childTnLst>
                                    <p:animClr clrSpc="hsl" dir="cw">
                                      <p:cBhvr override="childStyle">
                                        <p:cTn id="19" dur="500" fill="hold"/>
                                        <p:tgtEl>
                                          <p:spTgt spid="12"/>
                                        </p:tgtEl>
                                        <p:attrNameLst>
                                          <p:attrName>style.color</p:attrName>
                                        </p:attrNameLst>
                                      </p:cBhvr>
                                      <p:by>
                                        <p:hsl h="0" s="-70588" l="0"/>
                                      </p:by>
                                    </p:animClr>
                                    <p:animClr clrSpc="hsl" dir="cw">
                                      <p:cBhvr>
                                        <p:cTn id="20" dur="500" fill="hold"/>
                                        <p:tgtEl>
                                          <p:spTgt spid="12"/>
                                        </p:tgtEl>
                                        <p:attrNameLst>
                                          <p:attrName>fillcolor</p:attrName>
                                        </p:attrNameLst>
                                      </p:cBhvr>
                                      <p:by>
                                        <p:hsl h="0" s="-70588" l="0"/>
                                      </p:by>
                                    </p:animClr>
                                    <p:animClr clrSpc="hsl" dir="cw">
                                      <p:cBhvr>
                                        <p:cTn id="21" dur="500" fill="hold"/>
                                        <p:tgtEl>
                                          <p:spTgt spid="12"/>
                                        </p:tgtEl>
                                        <p:attrNameLst>
                                          <p:attrName>stroke.color</p:attrName>
                                        </p:attrNameLst>
                                      </p:cBhvr>
                                      <p:by>
                                        <p:hsl h="0" s="-70588" l="0"/>
                                      </p:by>
                                    </p:animClr>
                                    <p:set>
                                      <p:cBhvr>
                                        <p:cTn id="22" dur="500" fill="hold"/>
                                        <p:tgtEl>
                                          <p:spTgt spid="12"/>
                                        </p:tgtEl>
                                        <p:attrNameLst>
                                          <p:attrName>fill.type</p:attrName>
                                        </p:attrNameLst>
                                      </p:cBhvr>
                                      <p:to>
                                        <p:strVal val="solid"/>
                                      </p:to>
                                    </p:set>
                                  </p:childTnLst>
                                </p:cTn>
                              </p:par>
                              <p:par>
                                <p:cTn id="23" presetID="22" presetClass="entr" presetSubtype="4"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childTnLst>
                          </p:cTn>
                        </p:par>
                        <p:par>
                          <p:cTn id="26" fill="hold" nodeType="afterGroup">
                            <p:stCondLst>
                              <p:cond delay="500"/>
                            </p:stCondLst>
                            <p:childTnLst>
                              <p:par>
                                <p:cTn id="27" presetID="22" presetClass="entr" presetSubtype="4"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down)">
                                      <p:cBhvr>
                                        <p:cTn id="29" dur="500"/>
                                        <p:tgtEl>
                                          <p:spTgt spid="9"/>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5" presetClass="emph" presetSubtype="0" fill="hold" grpId="1" nodeType="clickEffect">
                                  <p:stCondLst>
                                    <p:cond delay="0"/>
                                  </p:stCondLst>
                                  <p:childTnLst>
                                    <p:animClr clrSpc="hsl" dir="cw">
                                      <p:cBhvr override="childStyle">
                                        <p:cTn id="33" dur="500" fill="hold"/>
                                        <p:tgtEl>
                                          <p:spTgt spid="9"/>
                                        </p:tgtEl>
                                        <p:attrNameLst>
                                          <p:attrName>style.color</p:attrName>
                                        </p:attrNameLst>
                                      </p:cBhvr>
                                      <p:by>
                                        <p:hsl h="0" s="-70588" l="0"/>
                                      </p:by>
                                    </p:animClr>
                                    <p:animClr clrSpc="hsl" dir="cw">
                                      <p:cBhvr>
                                        <p:cTn id="34" dur="500" fill="hold"/>
                                        <p:tgtEl>
                                          <p:spTgt spid="9"/>
                                        </p:tgtEl>
                                        <p:attrNameLst>
                                          <p:attrName>fillcolor</p:attrName>
                                        </p:attrNameLst>
                                      </p:cBhvr>
                                      <p:by>
                                        <p:hsl h="0" s="-70588" l="0"/>
                                      </p:by>
                                    </p:animClr>
                                    <p:animClr clrSpc="hsl" dir="cw">
                                      <p:cBhvr>
                                        <p:cTn id="35" dur="500" fill="hold"/>
                                        <p:tgtEl>
                                          <p:spTgt spid="9"/>
                                        </p:tgtEl>
                                        <p:attrNameLst>
                                          <p:attrName>stroke.color</p:attrName>
                                        </p:attrNameLst>
                                      </p:cBhvr>
                                      <p:by>
                                        <p:hsl h="0" s="-70588" l="0"/>
                                      </p:by>
                                    </p:animClr>
                                    <p:set>
                                      <p:cBhvr>
                                        <p:cTn id="36" dur="500" fill="hold"/>
                                        <p:tgtEl>
                                          <p:spTgt spid="9"/>
                                        </p:tgtEl>
                                        <p:attrNameLst>
                                          <p:attrName>fill.type</p:attrName>
                                        </p:attrNameLst>
                                      </p:cBhvr>
                                      <p:to>
                                        <p:strVal val="solid"/>
                                      </p:to>
                                    </p:set>
                                  </p:childTnLst>
                                </p:cTn>
                              </p:par>
                              <p:par>
                                <p:cTn id="37" presetID="22" presetClass="entr" presetSubtype="4" fill="hold" grpId="0" nodeType="with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wipe(down)">
                                      <p:cBhvr>
                                        <p:cTn id="39" dur="500"/>
                                        <p:tgtEl>
                                          <p:spTgt spid="3"/>
                                        </p:tgtEl>
                                      </p:cBhvr>
                                    </p:animEffect>
                                  </p:childTnLst>
                                </p:cTn>
                              </p:par>
                            </p:childTnLst>
                          </p:cTn>
                        </p:par>
                        <p:par>
                          <p:cTn id="40" fill="hold" nodeType="afterGroup">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left)">
                                      <p:cBhvr>
                                        <p:cTn id="43" dur="500"/>
                                        <p:tgtEl>
                                          <p:spTgt spid="14"/>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5" presetClass="emph" presetSubtype="0" fill="hold" grpId="1" nodeType="clickEffect">
                                  <p:stCondLst>
                                    <p:cond delay="0"/>
                                  </p:stCondLst>
                                  <p:childTnLst>
                                    <p:animClr clrSpc="hsl" dir="cw">
                                      <p:cBhvr override="childStyle">
                                        <p:cTn id="47" dur="500" fill="hold"/>
                                        <p:tgtEl>
                                          <p:spTgt spid="14"/>
                                        </p:tgtEl>
                                        <p:attrNameLst>
                                          <p:attrName>style.color</p:attrName>
                                        </p:attrNameLst>
                                      </p:cBhvr>
                                      <p:by>
                                        <p:hsl h="0" s="-70588" l="0"/>
                                      </p:by>
                                    </p:animClr>
                                    <p:animClr clrSpc="hsl" dir="cw">
                                      <p:cBhvr>
                                        <p:cTn id="48" dur="500" fill="hold"/>
                                        <p:tgtEl>
                                          <p:spTgt spid="14"/>
                                        </p:tgtEl>
                                        <p:attrNameLst>
                                          <p:attrName>fillcolor</p:attrName>
                                        </p:attrNameLst>
                                      </p:cBhvr>
                                      <p:by>
                                        <p:hsl h="0" s="-70588" l="0"/>
                                      </p:by>
                                    </p:animClr>
                                    <p:animClr clrSpc="hsl" dir="cw">
                                      <p:cBhvr>
                                        <p:cTn id="49" dur="500" fill="hold"/>
                                        <p:tgtEl>
                                          <p:spTgt spid="14"/>
                                        </p:tgtEl>
                                        <p:attrNameLst>
                                          <p:attrName>stroke.color</p:attrName>
                                        </p:attrNameLst>
                                      </p:cBhvr>
                                      <p:by>
                                        <p:hsl h="0" s="-70588" l="0"/>
                                      </p:by>
                                    </p:animClr>
                                    <p:set>
                                      <p:cBhvr>
                                        <p:cTn id="50" dur="500" fill="hold"/>
                                        <p:tgtEl>
                                          <p:spTgt spid="14"/>
                                        </p:tgtEl>
                                        <p:attrNameLst>
                                          <p:attrName>fill.type</p:attrName>
                                        </p:attrNameLst>
                                      </p:cBhvr>
                                      <p:to>
                                        <p:strVal val="solid"/>
                                      </p:to>
                                    </p:set>
                                  </p:childTnLst>
                                </p:cTn>
                              </p:par>
                              <p:par>
                                <p:cTn id="51" presetID="22" presetClass="entr" presetSubtype="1" fill="hold" grpId="0" nodeType="with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wipe(up)">
                                      <p:cBhvr>
                                        <p:cTn id="53" dur="500"/>
                                        <p:tgtEl>
                                          <p:spTgt spid="8"/>
                                        </p:tgtEl>
                                      </p:cBhvr>
                                    </p:animEffect>
                                  </p:childTnLst>
                                </p:cTn>
                              </p:par>
                            </p:childTnLst>
                          </p:cTn>
                        </p:par>
                        <p:par>
                          <p:cTn id="54" fill="hold" nodeType="afterGroup">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wipe(left)">
                                      <p:cBhvr>
                                        <p:cTn id="57" dur="500"/>
                                        <p:tgtEl>
                                          <p:spTgt spid="7"/>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5" presetClass="emph" presetSubtype="0" fill="hold" grpId="1" nodeType="clickEffect">
                                  <p:stCondLst>
                                    <p:cond delay="0"/>
                                  </p:stCondLst>
                                  <p:childTnLst>
                                    <p:animClr clrSpc="hsl" dir="cw">
                                      <p:cBhvr override="childStyle">
                                        <p:cTn id="61" dur="500" fill="hold"/>
                                        <p:tgtEl>
                                          <p:spTgt spid="7"/>
                                        </p:tgtEl>
                                        <p:attrNameLst>
                                          <p:attrName>style.color</p:attrName>
                                        </p:attrNameLst>
                                      </p:cBhvr>
                                      <p:by>
                                        <p:hsl h="0" s="-70588" l="0"/>
                                      </p:by>
                                    </p:animClr>
                                    <p:animClr clrSpc="hsl" dir="cw">
                                      <p:cBhvr>
                                        <p:cTn id="62" dur="500" fill="hold"/>
                                        <p:tgtEl>
                                          <p:spTgt spid="7"/>
                                        </p:tgtEl>
                                        <p:attrNameLst>
                                          <p:attrName>fillcolor</p:attrName>
                                        </p:attrNameLst>
                                      </p:cBhvr>
                                      <p:by>
                                        <p:hsl h="0" s="-70588" l="0"/>
                                      </p:by>
                                    </p:animClr>
                                    <p:animClr clrSpc="hsl" dir="cw">
                                      <p:cBhvr>
                                        <p:cTn id="63" dur="500" fill="hold"/>
                                        <p:tgtEl>
                                          <p:spTgt spid="7"/>
                                        </p:tgtEl>
                                        <p:attrNameLst>
                                          <p:attrName>stroke.color</p:attrName>
                                        </p:attrNameLst>
                                      </p:cBhvr>
                                      <p:by>
                                        <p:hsl h="0" s="-70588" l="0"/>
                                      </p:by>
                                    </p:animClr>
                                    <p:set>
                                      <p:cBhvr>
                                        <p:cTn id="64" dur="500" fill="hold"/>
                                        <p:tgtEl>
                                          <p:spTgt spid="7"/>
                                        </p:tgtEl>
                                        <p:attrNameLst>
                                          <p:attrName>fill.type</p:attrName>
                                        </p:attrNameLst>
                                      </p:cBhvr>
                                      <p:to>
                                        <p:strVal val="solid"/>
                                      </p:to>
                                    </p:set>
                                  </p:childTnLst>
                                </p:cTn>
                              </p:par>
                              <p:par>
                                <p:cTn id="65" presetID="22" presetClass="entr" presetSubtype="1" fill="hold" grpId="0" nodeType="with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up)">
                                      <p:cBhvr>
                                        <p:cTn id="67" dur="500"/>
                                        <p:tgtEl>
                                          <p:spTgt spid="6"/>
                                        </p:tgtEl>
                                      </p:cBhvr>
                                    </p:animEffect>
                                  </p:childTnLst>
                                </p:cTn>
                              </p:par>
                            </p:childTnLst>
                          </p:cTn>
                        </p:par>
                        <p:par>
                          <p:cTn id="68" fill="hold" nodeType="afterGroup">
                            <p:stCondLst>
                              <p:cond delay="500"/>
                            </p:stCondLst>
                            <p:childTnLst>
                              <p:par>
                                <p:cTn id="69" presetID="22" presetClass="entr" presetSubtype="1"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up)">
                                      <p:cBhvr>
                                        <p:cTn id="71" dur="500"/>
                                        <p:tgtEl>
                                          <p:spTgt spid="15"/>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25" presetClass="emph" presetSubtype="0" fill="hold" grpId="1" nodeType="clickEffect">
                                  <p:stCondLst>
                                    <p:cond delay="0"/>
                                  </p:stCondLst>
                                  <p:childTnLst>
                                    <p:animClr clrSpc="hsl" dir="cw">
                                      <p:cBhvr override="childStyle">
                                        <p:cTn id="75" dur="500" fill="hold"/>
                                        <p:tgtEl>
                                          <p:spTgt spid="15"/>
                                        </p:tgtEl>
                                        <p:attrNameLst>
                                          <p:attrName>style.color</p:attrName>
                                        </p:attrNameLst>
                                      </p:cBhvr>
                                      <p:by>
                                        <p:hsl h="0" s="-70588" l="0"/>
                                      </p:by>
                                    </p:animClr>
                                    <p:animClr clrSpc="hsl" dir="cw">
                                      <p:cBhvr>
                                        <p:cTn id="76" dur="500" fill="hold"/>
                                        <p:tgtEl>
                                          <p:spTgt spid="15"/>
                                        </p:tgtEl>
                                        <p:attrNameLst>
                                          <p:attrName>fillcolor</p:attrName>
                                        </p:attrNameLst>
                                      </p:cBhvr>
                                      <p:by>
                                        <p:hsl h="0" s="-70588" l="0"/>
                                      </p:by>
                                    </p:animClr>
                                    <p:animClr clrSpc="hsl" dir="cw">
                                      <p:cBhvr>
                                        <p:cTn id="77" dur="500" fill="hold"/>
                                        <p:tgtEl>
                                          <p:spTgt spid="15"/>
                                        </p:tgtEl>
                                        <p:attrNameLst>
                                          <p:attrName>stroke.color</p:attrName>
                                        </p:attrNameLst>
                                      </p:cBhvr>
                                      <p:by>
                                        <p:hsl h="0" s="-70588" l="0"/>
                                      </p:by>
                                    </p:animClr>
                                    <p:set>
                                      <p:cBhvr>
                                        <p:cTn id="78" dur="500" fill="hold"/>
                                        <p:tgtEl>
                                          <p:spTgt spid="15"/>
                                        </p:tgtEl>
                                        <p:attrNameLst>
                                          <p:attrName>fill.type</p:attrName>
                                        </p:attrNameLst>
                                      </p:cBhvr>
                                      <p:to>
                                        <p:strVal val="solid"/>
                                      </p:to>
                                    </p:set>
                                  </p:childTnLst>
                                </p:cTn>
                              </p:par>
                              <p:par>
                                <p:cTn id="79" presetID="22" presetClass="entr" presetSubtype="1" fill="hold" grpId="0" nodeType="withEffect">
                                  <p:stCondLst>
                                    <p:cond delay="0"/>
                                  </p:stCondLst>
                                  <p:childTnLst>
                                    <p:set>
                                      <p:cBhvr>
                                        <p:cTn id="80" dur="1" fill="hold">
                                          <p:stCondLst>
                                            <p:cond delay="0"/>
                                          </p:stCondLst>
                                        </p:cTn>
                                        <p:tgtEl>
                                          <p:spTgt spid="5"/>
                                        </p:tgtEl>
                                        <p:attrNameLst>
                                          <p:attrName>style.visibility</p:attrName>
                                        </p:attrNameLst>
                                      </p:cBhvr>
                                      <p:to>
                                        <p:strVal val="visible"/>
                                      </p:to>
                                    </p:set>
                                    <p:animEffect transition="in" filter="wipe(up)">
                                      <p:cBhvr>
                                        <p:cTn id="81" dur="500"/>
                                        <p:tgtEl>
                                          <p:spTgt spid="5"/>
                                        </p:tgtEl>
                                      </p:cBhvr>
                                    </p:animEffect>
                                  </p:childTnLst>
                                </p:cTn>
                              </p:par>
                            </p:childTnLst>
                          </p:cTn>
                        </p:par>
                        <p:par>
                          <p:cTn id="82" fill="hold" nodeType="afterGroup">
                            <p:stCondLst>
                              <p:cond delay="500"/>
                            </p:stCondLst>
                            <p:childTnLst>
                              <p:par>
                                <p:cTn id="83" presetID="22" presetClass="entr" presetSubtype="2" fill="hold" grpId="0" nodeType="afterEffect">
                                  <p:stCondLst>
                                    <p:cond delay="0"/>
                                  </p:stCondLst>
                                  <p:childTnLst>
                                    <p:set>
                                      <p:cBhvr>
                                        <p:cTn id="84" dur="1" fill="hold">
                                          <p:stCondLst>
                                            <p:cond delay="0"/>
                                          </p:stCondLst>
                                        </p:cTn>
                                        <p:tgtEl>
                                          <p:spTgt spid="4"/>
                                        </p:tgtEl>
                                        <p:attrNameLst>
                                          <p:attrName>style.visibility</p:attrName>
                                        </p:attrNameLst>
                                      </p:cBhvr>
                                      <p:to>
                                        <p:strVal val="visible"/>
                                      </p:to>
                                    </p:set>
                                    <p:animEffect transition="in" filter="wipe(right)">
                                      <p:cBhvr>
                                        <p:cTn id="8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7" grpId="1" animBg="1"/>
      <p:bldP spid="8" grpId="0" animBg="1"/>
      <p:bldP spid="9" grpId="0" animBg="1"/>
      <p:bldP spid="9" grpId="1" animBg="1"/>
      <p:bldP spid="10" grpId="0" animBg="1"/>
      <p:bldP spid="11" grpId="0" animBg="1"/>
      <p:bldP spid="12" grpId="0" animBg="1"/>
      <p:bldP spid="12" grpId="1" animBg="1"/>
      <p:bldP spid="13" grpId="0" animBg="1" autoUpdateAnimBg="0"/>
      <p:bldP spid="14" grpId="0" animBg="1"/>
      <p:bldP spid="14" grpId="1" animBg="1"/>
      <p:bldP spid="15" grpId="0" animBg="1"/>
      <p:bldP spid="15" grpId="1"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smtClean="0"/>
              <a:t>Specialized Storing Facilities May Be Required (Exhibit 11-7)</a:t>
            </a:r>
          </a:p>
        </p:txBody>
      </p:sp>
      <p:graphicFrame>
        <p:nvGraphicFramePr>
          <p:cNvPr id="3" name="Group 116"/>
          <p:cNvGraphicFramePr>
            <a:graphicFrameLocks noGrp="1"/>
          </p:cNvGraphicFramePr>
          <p:nvPr>
            <p:ph idx="4294967295"/>
            <p:extLst>
              <p:ext uri="{D42A27DB-BD31-4B8C-83A1-F6EECF244321}">
                <p14:modId xmlns:p14="http://schemas.microsoft.com/office/powerpoint/2010/main" val="1043350319"/>
              </p:ext>
            </p:extLst>
          </p:nvPr>
        </p:nvGraphicFramePr>
        <p:xfrm>
          <a:off x="533400" y="1882775"/>
          <a:ext cx="8229600" cy="4861841"/>
        </p:xfrm>
        <a:graphic>
          <a:graphicData uri="http://schemas.openxmlformats.org/drawingml/2006/table">
            <a:tbl>
              <a:tblPr/>
              <a:tblGrid>
                <a:gridCol w="2590800"/>
                <a:gridCol w="2743200"/>
                <a:gridCol w="2895600"/>
              </a:tblGrid>
              <a:tr h="457230">
                <a:tc>
                  <a:txBody>
                    <a:bodyPr/>
                    <a:lstStyle/>
                    <a:p>
                      <a:pPr marL="0" marR="0" lvl="0" indent="0" algn="l" defTabSz="914400" rtl="0" eaLnBrk="1" fontAlgn="base" latinLnBrk="0" hangingPunct="1">
                        <a:lnSpc>
                          <a:spcPct val="100000"/>
                        </a:lnSpc>
                        <a:spcBef>
                          <a:spcPct val="20000"/>
                        </a:spcBef>
                        <a:spcAft>
                          <a:spcPct val="0"/>
                        </a:spcAft>
                        <a:buClr>
                          <a:srgbClr val="0070C0"/>
                        </a:buClr>
                        <a:buSzTx/>
                        <a:buFontTx/>
                        <a:buNone/>
                        <a:tabLst/>
                      </a:pPr>
                      <a:endParaRPr kumimoji="0" lang="en-US" sz="2000" b="1" i="0" u="none" strike="noStrike" cap="none" normalizeH="0" baseline="0" dirty="0" smtClean="0">
                        <a:ln>
                          <a:noFill/>
                        </a:ln>
                        <a:solidFill>
                          <a:schemeClr val="bg1"/>
                        </a:solidFill>
                        <a:effectLst/>
                        <a:latin typeface="Arial" charset="0"/>
                        <a:cs typeface="Arial" charset="0"/>
                      </a:endParaRPr>
                    </a:p>
                  </a:txBody>
                  <a:tcPr marT="45723" marB="45723" horzOverflow="overflow">
                    <a:lnL cap="flat">
                      <a:noFill/>
                    </a:lnL>
                    <a:lnR>
                      <a:noFill/>
                    </a:lnR>
                    <a:lnT cap="flat">
                      <a:noFill/>
                    </a:lnT>
                    <a:lnB>
                      <a:noFill/>
                    </a:lnB>
                    <a:lnTlToBr>
                      <a:noFill/>
                    </a:lnTlToBr>
                    <a:lnBlToTr>
                      <a:noFill/>
                    </a:lnBlToTr>
                    <a:solidFill>
                      <a:schemeClr val="accent2"/>
                    </a:solidFill>
                  </a:tcPr>
                </a:tc>
                <a:tc gridSpan="2">
                  <a:txBody>
                    <a:bodyPr/>
                    <a:lstStyle/>
                    <a:p>
                      <a:pPr marL="0" marR="0" lvl="0" indent="0" algn="ctr" defTabSz="914400" rtl="0" eaLnBrk="1" fontAlgn="base" latinLnBrk="0" hangingPunct="1">
                        <a:lnSpc>
                          <a:spcPct val="100000"/>
                        </a:lnSpc>
                        <a:spcBef>
                          <a:spcPct val="20000"/>
                        </a:spcBef>
                        <a:spcAft>
                          <a:spcPct val="0"/>
                        </a:spcAft>
                        <a:buClr>
                          <a:srgbClr val="0070C0"/>
                        </a:buClr>
                        <a:buSzTx/>
                        <a:buFontTx/>
                        <a:buNone/>
                        <a:tabLst/>
                      </a:pPr>
                      <a:r>
                        <a:rPr kumimoji="0" lang="en-US" sz="2000" b="1" i="0" u="none" strike="noStrike" cap="none" normalizeH="0" baseline="0" dirty="0" smtClean="0">
                          <a:ln>
                            <a:noFill/>
                          </a:ln>
                          <a:solidFill>
                            <a:schemeClr val="tx1"/>
                          </a:solidFill>
                          <a:effectLst/>
                          <a:latin typeface="Arial" charset="0"/>
                          <a:cs typeface="Arial" charset="0"/>
                        </a:rPr>
                        <a:t>Type of Warehouse</a:t>
                      </a:r>
                    </a:p>
                  </a:txBody>
                  <a:tcPr marT="45723" marB="45723"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hMerge="1">
                  <a:txBody>
                    <a:bodyPr/>
                    <a:lstStyle/>
                    <a:p>
                      <a:endParaRPr lang="en-US"/>
                    </a:p>
                  </a:txBody>
                  <a:tcPr/>
                </a:tc>
              </a:tr>
              <a:tr h="457230">
                <a:tc>
                  <a:txBody>
                    <a:bodyPr/>
                    <a:lstStyle/>
                    <a:p>
                      <a:pPr marL="0" marR="0" lvl="0" indent="0" algn="l" defTabSz="914400" rtl="0" eaLnBrk="1" fontAlgn="base" latinLnBrk="0" hangingPunct="1">
                        <a:lnSpc>
                          <a:spcPct val="100000"/>
                        </a:lnSpc>
                        <a:spcBef>
                          <a:spcPct val="20000"/>
                        </a:spcBef>
                        <a:spcAft>
                          <a:spcPct val="0"/>
                        </a:spcAft>
                        <a:buClr>
                          <a:srgbClr val="0070C0"/>
                        </a:buClr>
                        <a:buSzTx/>
                        <a:buFontTx/>
                        <a:buNone/>
                        <a:tabLst/>
                      </a:pPr>
                      <a:r>
                        <a:rPr kumimoji="0" lang="en-US" sz="2000" b="1" i="0" u="none" strike="noStrike" cap="none" normalizeH="0" baseline="0" dirty="0" smtClean="0">
                          <a:ln>
                            <a:noFill/>
                          </a:ln>
                          <a:solidFill>
                            <a:schemeClr val="tx1"/>
                          </a:solidFill>
                          <a:effectLst/>
                          <a:latin typeface="Arial" charset="0"/>
                          <a:cs typeface="Arial" charset="0"/>
                        </a:rPr>
                        <a:t>Characteristics</a:t>
                      </a:r>
                    </a:p>
                  </a:txBody>
                  <a:tcPr marT="45723" marB="45723" horzOverflow="overflow">
                    <a:lnL cap="flat">
                      <a:noFill/>
                    </a:lnL>
                    <a:lnR>
                      <a:noFill/>
                    </a:lnR>
                    <a:lnT>
                      <a:noFill/>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0070C0"/>
                        </a:buClr>
                        <a:buSzTx/>
                        <a:buFontTx/>
                        <a:buNone/>
                        <a:tabLst/>
                      </a:pPr>
                      <a:r>
                        <a:rPr kumimoji="0" lang="en-US" sz="2000" b="1" i="0" u="none" strike="noStrike" cap="none" normalizeH="0" baseline="0" dirty="0" smtClean="0">
                          <a:ln>
                            <a:noFill/>
                          </a:ln>
                          <a:solidFill>
                            <a:schemeClr val="tx1"/>
                          </a:solidFill>
                          <a:effectLst/>
                          <a:latin typeface="Arial" charset="0"/>
                          <a:cs typeface="Arial" charset="0"/>
                        </a:rPr>
                        <a:t>Private</a:t>
                      </a:r>
                    </a:p>
                  </a:txBody>
                  <a:tcPr marT="45723" marB="45723"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0070C0"/>
                        </a:buClr>
                        <a:buSzTx/>
                        <a:buFontTx/>
                        <a:buNone/>
                        <a:tabLst/>
                      </a:pPr>
                      <a:r>
                        <a:rPr kumimoji="0" lang="en-US" sz="2000" b="1" i="0" u="none" strike="noStrike" cap="none" normalizeH="0" baseline="0" dirty="0" smtClean="0">
                          <a:ln>
                            <a:noFill/>
                          </a:ln>
                          <a:solidFill>
                            <a:schemeClr val="tx1"/>
                          </a:solidFill>
                          <a:effectLst/>
                          <a:latin typeface="Arial" charset="0"/>
                          <a:cs typeface="Arial" charset="0"/>
                        </a:rPr>
                        <a:t>Public</a:t>
                      </a:r>
                    </a:p>
                  </a:txBody>
                  <a:tcPr marT="45723" marB="45723"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accent2"/>
                    </a:solidFill>
                  </a:tcPr>
                </a:tc>
              </a:tr>
              <a:tr h="533435">
                <a:tc>
                  <a:txBody>
                    <a:bodyPr/>
                    <a:lstStyle/>
                    <a:p>
                      <a:pPr marL="0" marR="0" lvl="0" indent="0" algn="l" defTabSz="914400" rtl="0" eaLnBrk="1" fontAlgn="base" latinLnBrk="0" hangingPunct="1">
                        <a:lnSpc>
                          <a:spcPct val="100000"/>
                        </a:lnSpc>
                        <a:spcBef>
                          <a:spcPct val="20000"/>
                        </a:spcBef>
                        <a:spcAft>
                          <a:spcPct val="0"/>
                        </a:spcAft>
                        <a:buClr>
                          <a:srgbClr val="0070C0"/>
                        </a:buClr>
                        <a:buSzTx/>
                        <a:buFontTx/>
                        <a:buNone/>
                        <a:tabLst/>
                      </a:pPr>
                      <a:r>
                        <a:rPr kumimoji="0" lang="en-US" sz="2000" b="1" i="0" u="none" strike="noStrike" cap="none" normalizeH="0" baseline="0" dirty="0" smtClean="0">
                          <a:ln>
                            <a:noFill/>
                          </a:ln>
                          <a:solidFill>
                            <a:schemeClr val="tx1"/>
                          </a:solidFill>
                          <a:effectLst/>
                          <a:latin typeface="Arial" charset="0"/>
                          <a:cs typeface="Arial" charset="0"/>
                        </a:rPr>
                        <a:t>Fixed investment</a:t>
                      </a:r>
                    </a:p>
                  </a:txBody>
                  <a:tcPr marT="45723" marB="45723" horzOverflow="overflow">
                    <a:lnL cap="flat">
                      <a:noFill/>
                    </a:lnL>
                    <a:lnR>
                      <a:noFill/>
                    </a:lnR>
                    <a:lnT>
                      <a:noFill/>
                    </a:lnT>
                    <a:lnB>
                      <a:noFill/>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rgbClr val="0070C0"/>
                        </a:buClr>
                        <a:buSzTx/>
                        <a:buFontTx/>
                        <a:buNone/>
                        <a:tabLst/>
                      </a:pPr>
                      <a:r>
                        <a:rPr kumimoji="0" lang="en-US" sz="2000" b="1" i="0" u="none" strike="noStrike" cap="none" normalizeH="0" baseline="0" dirty="0" smtClean="0">
                          <a:ln>
                            <a:noFill/>
                          </a:ln>
                          <a:solidFill>
                            <a:schemeClr val="tx1"/>
                          </a:solidFill>
                          <a:effectLst/>
                          <a:latin typeface="Arial" charset="0"/>
                          <a:cs typeface="Arial" charset="0"/>
                        </a:rPr>
                        <a:t>Very high</a:t>
                      </a:r>
                    </a:p>
                  </a:txBody>
                  <a:tcPr marT="45723" marB="45723" horzOverflow="overflow">
                    <a:lnL>
                      <a:noFill/>
                    </a:lnL>
                    <a:lnR>
                      <a:noFill/>
                    </a:lnR>
                    <a:lnT>
                      <a:noFill/>
                    </a:lnT>
                    <a:lnB>
                      <a:noFill/>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rgbClr val="0070C0"/>
                        </a:buClr>
                        <a:buSzTx/>
                        <a:buFontTx/>
                        <a:buNone/>
                        <a:tabLst/>
                      </a:pPr>
                      <a:r>
                        <a:rPr kumimoji="0" lang="en-US" sz="2000" b="1" i="0" u="none" strike="noStrike" cap="none" normalizeH="0" baseline="0" dirty="0" smtClean="0">
                          <a:ln>
                            <a:noFill/>
                          </a:ln>
                          <a:solidFill>
                            <a:schemeClr val="tx1"/>
                          </a:solidFill>
                          <a:effectLst/>
                          <a:latin typeface="Arial" charset="0"/>
                          <a:cs typeface="Arial" charset="0"/>
                        </a:rPr>
                        <a:t>No fixed investment</a:t>
                      </a:r>
                    </a:p>
                  </a:txBody>
                  <a:tcPr marT="45723" marB="45723" horzOverflow="overflow">
                    <a:lnL>
                      <a:noFill/>
                    </a:lnL>
                    <a:lnR cap="flat">
                      <a:noFill/>
                    </a:lnR>
                    <a:lnT>
                      <a:noFill/>
                    </a:lnT>
                    <a:lnB>
                      <a:noFill/>
                    </a:lnB>
                    <a:lnTlToBr>
                      <a:noFill/>
                    </a:lnTlToBr>
                    <a:lnBlToTr>
                      <a:noFill/>
                    </a:lnBlToTr>
                    <a:solidFill>
                      <a:schemeClr val="accent1"/>
                    </a:solidFill>
                  </a:tcPr>
                </a:tc>
              </a:tr>
              <a:tr h="1005907">
                <a:tc>
                  <a:txBody>
                    <a:bodyPr/>
                    <a:lstStyle/>
                    <a:p>
                      <a:pPr marL="0" marR="0" lvl="0" indent="0" algn="l" defTabSz="914400" rtl="0" eaLnBrk="1" fontAlgn="base" latinLnBrk="0" hangingPunct="1">
                        <a:lnSpc>
                          <a:spcPct val="100000"/>
                        </a:lnSpc>
                        <a:spcBef>
                          <a:spcPct val="20000"/>
                        </a:spcBef>
                        <a:spcAft>
                          <a:spcPct val="0"/>
                        </a:spcAft>
                        <a:buClr>
                          <a:srgbClr val="0070C0"/>
                        </a:buClr>
                        <a:buSzTx/>
                        <a:buFontTx/>
                        <a:buNone/>
                        <a:tabLst/>
                      </a:pPr>
                      <a:r>
                        <a:rPr kumimoji="0" lang="en-US" sz="2000" b="1" i="0" u="none" strike="noStrike" cap="none" normalizeH="0" baseline="0" dirty="0" smtClean="0">
                          <a:ln>
                            <a:noFill/>
                          </a:ln>
                          <a:solidFill>
                            <a:schemeClr val="tx1"/>
                          </a:solidFill>
                          <a:effectLst/>
                          <a:latin typeface="Arial" charset="0"/>
                          <a:cs typeface="Arial" charset="0"/>
                        </a:rPr>
                        <a:t>Unit cost</a:t>
                      </a:r>
                    </a:p>
                  </a:txBody>
                  <a:tcPr marT="45723" marB="45723" horzOverflow="overflow">
                    <a:lnL cap="flat">
                      <a:noFill/>
                    </a:lnL>
                    <a:lnR>
                      <a:noFill/>
                    </a:lnR>
                    <a:lnT>
                      <a:noFill/>
                    </a:lnT>
                    <a:lnB>
                      <a:noFill/>
                    </a:lnB>
                    <a:lnTlToBr>
                      <a:noFill/>
                    </a:lnTlToBr>
                    <a:lnBlToTr>
                      <a:noFill/>
                    </a:lnBlToTr>
                    <a:solidFill>
                      <a:schemeClr val="accent5"/>
                    </a:solidFill>
                  </a:tcPr>
                </a:tc>
                <a:tc>
                  <a:txBody>
                    <a:bodyPr/>
                    <a:lstStyle/>
                    <a:p>
                      <a:pPr marL="0" marR="0" lvl="0" indent="0" algn="l" defTabSz="914400" rtl="0" eaLnBrk="1" fontAlgn="base" latinLnBrk="0" hangingPunct="1">
                        <a:lnSpc>
                          <a:spcPct val="100000"/>
                        </a:lnSpc>
                        <a:spcBef>
                          <a:spcPct val="20000"/>
                        </a:spcBef>
                        <a:spcAft>
                          <a:spcPct val="0"/>
                        </a:spcAft>
                        <a:buClr>
                          <a:srgbClr val="0070C0"/>
                        </a:buClr>
                        <a:buSzTx/>
                        <a:buFontTx/>
                        <a:buNone/>
                        <a:tabLst/>
                      </a:pPr>
                      <a:r>
                        <a:rPr kumimoji="0" lang="en-US" sz="2000" b="1" i="0" u="none" strike="noStrike" cap="none" normalizeH="0" baseline="0" dirty="0" smtClean="0">
                          <a:ln>
                            <a:noFill/>
                          </a:ln>
                          <a:solidFill>
                            <a:schemeClr val="tx1"/>
                          </a:solidFill>
                          <a:effectLst/>
                          <a:latin typeface="Arial" charset="0"/>
                          <a:cs typeface="Arial" charset="0"/>
                        </a:rPr>
                        <a:t>High if volume is low – very low if volume is very high</a:t>
                      </a:r>
                    </a:p>
                  </a:txBody>
                  <a:tcPr marT="45723" marB="45723" horzOverflow="overflow">
                    <a:lnL>
                      <a:noFill/>
                    </a:lnL>
                    <a:lnR>
                      <a:noFill/>
                    </a:lnR>
                    <a:lnT>
                      <a:noFill/>
                    </a:lnT>
                    <a:lnB>
                      <a:noFill/>
                    </a:lnB>
                    <a:lnTlToBr>
                      <a:noFill/>
                    </a:lnTlToBr>
                    <a:lnBlToTr>
                      <a:noFill/>
                    </a:lnBlToTr>
                    <a:solidFill>
                      <a:schemeClr val="accent5"/>
                    </a:solidFill>
                  </a:tcPr>
                </a:tc>
                <a:tc>
                  <a:txBody>
                    <a:bodyPr/>
                    <a:lstStyle/>
                    <a:p>
                      <a:pPr marL="0" marR="0" lvl="0" indent="0" algn="l" defTabSz="914400" rtl="0" eaLnBrk="1" fontAlgn="base" latinLnBrk="0" hangingPunct="1">
                        <a:lnSpc>
                          <a:spcPct val="100000"/>
                        </a:lnSpc>
                        <a:spcBef>
                          <a:spcPct val="20000"/>
                        </a:spcBef>
                        <a:spcAft>
                          <a:spcPct val="0"/>
                        </a:spcAft>
                        <a:buClr>
                          <a:srgbClr val="0070C0"/>
                        </a:buClr>
                        <a:buSzTx/>
                        <a:buFontTx/>
                        <a:buNone/>
                        <a:tabLst/>
                      </a:pPr>
                      <a:r>
                        <a:rPr kumimoji="0" lang="en-US" sz="2000" b="1" i="0" u="none" strike="noStrike" cap="none" normalizeH="0" baseline="0" dirty="0" smtClean="0">
                          <a:ln>
                            <a:noFill/>
                          </a:ln>
                          <a:solidFill>
                            <a:schemeClr val="tx1"/>
                          </a:solidFill>
                          <a:effectLst/>
                          <a:latin typeface="Arial" charset="0"/>
                          <a:cs typeface="Arial" charset="0"/>
                        </a:rPr>
                        <a:t>Low – charges are made only for space needed</a:t>
                      </a:r>
                    </a:p>
                  </a:txBody>
                  <a:tcPr marT="45723" marB="45723" horzOverflow="overflow">
                    <a:lnL>
                      <a:noFill/>
                    </a:lnL>
                    <a:lnR cap="flat">
                      <a:noFill/>
                    </a:lnR>
                    <a:lnT>
                      <a:noFill/>
                    </a:lnT>
                    <a:lnB>
                      <a:noFill/>
                    </a:lnB>
                    <a:lnTlToBr>
                      <a:noFill/>
                    </a:lnTlToBr>
                    <a:lnBlToTr>
                      <a:noFill/>
                    </a:lnBlToTr>
                    <a:solidFill>
                      <a:schemeClr val="accent5"/>
                    </a:solidFill>
                  </a:tcPr>
                </a:tc>
              </a:tr>
              <a:tr h="647743">
                <a:tc>
                  <a:txBody>
                    <a:bodyPr/>
                    <a:lstStyle/>
                    <a:p>
                      <a:pPr marL="0" marR="0" lvl="0" indent="0" algn="l" defTabSz="914400" rtl="0" eaLnBrk="1" fontAlgn="base" latinLnBrk="0" hangingPunct="1">
                        <a:lnSpc>
                          <a:spcPct val="100000"/>
                        </a:lnSpc>
                        <a:spcBef>
                          <a:spcPct val="20000"/>
                        </a:spcBef>
                        <a:spcAft>
                          <a:spcPct val="0"/>
                        </a:spcAft>
                        <a:buClr>
                          <a:srgbClr val="0070C0"/>
                        </a:buClr>
                        <a:buSzTx/>
                        <a:buFontTx/>
                        <a:buNone/>
                        <a:tabLst/>
                      </a:pPr>
                      <a:r>
                        <a:rPr kumimoji="0" lang="en-US" sz="2000" b="1" i="0" u="none" strike="noStrike" cap="none" normalizeH="0" baseline="0" dirty="0" smtClean="0">
                          <a:ln>
                            <a:noFill/>
                          </a:ln>
                          <a:solidFill>
                            <a:schemeClr val="tx1"/>
                          </a:solidFill>
                          <a:effectLst/>
                          <a:latin typeface="Arial" charset="0"/>
                          <a:cs typeface="Arial" charset="0"/>
                        </a:rPr>
                        <a:t>Control</a:t>
                      </a:r>
                    </a:p>
                  </a:txBody>
                  <a:tcPr marT="45723" marB="45723" horzOverflow="overflow">
                    <a:lnL cap="flat">
                      <a:noFill/>
                    </a:lnL>
                    <a:lnR>
                      <a:noFill/>
                    </a:lnR>
                    <a:lnT>
                      <a:noFill/>
                    </a:lnT>
                    <a:lnB>
                      <a:noFill/>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rgbClr val="0070C0"/>
                        </a:buClr>
                        <a:buSzTx/>
                        <a:buFontTx/>
                        <a:buNone/>
                        <a:tabLst/>
                      </a:pPr>
                      <a:r>
                        <a:rPr kumimoji="0" lang="en-US" sz="2000" b="1" i="0" u="none" strike="noStrike" cap="none" normalizeH="0" baseline="0" dirty="0" smtClean="0">
                          <a:ln>
                            <a:noFill/>
                          </a:ln>
                          <a:solidFill>
                            <a:schemeClr val="tx1"/>
                          </a:solidFill>
                          <a:effectLst/>
                          <a:latin typeface="Arial" charset="0"/>
                          <a:cs typeface="Arial" charset="0"/>
                        </a:rPr>
                        <a:t>High</a:t>
                      </a:r>
                    </a:p>
                  </a:txBody>
                  <a:tcPr marT="45723" marB="45723" horzOverflow="overflow">
                    <a:lnL>
                      <a:noFill/>
                    </a:lnL>
                    <a:lnR>
                      <a:noFill/>
                    </a:lnR>
                    <a:lnT>
                      <a:noFill/>
                    </a:lnT>
                    <a:lnB>
                      <a:noFill/>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rgbClr val="0070C0"/>
                        </a:buClr>
                        <a:buSzTx/>
                        <a:buFontTx/>
                        <a:buNone/>
                        <a:tabLst/>
                      </a:pPr>
                      <a:r>
                        <a:rPr kumimoji="0" lang="en-US" sz="2000" b="1" i="0" u="none" strike="noStrike" cap="none" normalizeH="0" baseline="0" dirty="0" smtClean="0">
                          <a:ln>
                            <a:noFill/>
                          </a:ln>
                          <a:solidFill>
                            <a:schemeClr val="tx1"/>
                          </a:solidFill>
                          <a:effectLst/>
                          <a:latin typeface="Arial" charset="0"/>
                          <a:cs typeface="Arial" charset="0"/>
                        </a:rPr>
                        <a:t>Low managerial control</a:t>
                      </a:r>
                    </a:p>
                  </a:txBody>
                  <a:tcPr marT="45723" marB="45723" horzOverflow="overflow">
                    <a:lnL>
                      <a:noFill/>
                    </a:lnL>
                    <a:lnR cap="flat">
                      <a:noFill/>
                    </a:lnR>
                    <a:lnT>
                      <a:noFill/>
                    </a:lnT>
                    <a:lnB>
                      <a:noFill/>
                    </a:lnB>
                    <a:lnTlToBr>
                      <a:noFill/>
                    </a:lnTlToBr>
                    <a:lnBlToTr>
                      <a:noFill/>
                    </a:lnBlToTr>
                    <a:solidFill>
                      <a:schemeClr val="accent1"/>
                    </a:solidFill>
                  </a:tcPr>
                </a:tc>
              </a:tr>
              <a:tr h="701086">
                <a:tc>
                  <a:txBody>
                    <a:bodyPr/>
                    <a:lstStyle/>
                    <a:p>
                      <a:pPr marL="0" marR="0" lvl="0" indent="0" algn="l" defTabSz="914400" rtl="0" eaLnBrk="1" fontAlgn="base" latinLnBrk="0" hangingPunct="1">
                        <a:lnSpc>
                          <a:spcPct val="100000"/>
                        </a:lnSpc>
                        <a:spcBef>
                          <a:spcPct val="20000"/>
                        </a:spcBef>
                        <a:spcAft>
                          <a:spcPct val="0"/>
                        </a:spcAft>
                        <a:buClr>
                          <a:srgbClr val="0070C0"/>
                        </a:buClr>
                        <a:buSzTx/>
                        <a:buFontTx/>
                        <a:buNone/>
                        <a:tabLst/>
                      </a:pPr>
                      <a:r>
                        <a:rPr kumimoji="0" lang="en-US" sz="2000" b="1" i="0" u="none" strike="noStrike" cap="none" normalizeH="0" baseline="0" dirty="0" smtClean="0">
                          <a:ln>
                            <a:noFill/>
                          </a:ln>
                          <a:solidFill>
                            <a:schemeClr val="tx1"/>
                          </a:solidFill>
                          <a:effectLst/>
                          <a:latin typeface="Arial" charset="0"/>
                          <a:cs typeface="Arial" charset="0"/>
                        </a:rPr>
                        <a:t>Adequacy for product line</a:t>
                      </a:r>
                    </a:p>
                  </a:txBody>
                  <a:tcPr marT="45723" marB="45723" horzOverflow="overflow">
                    <a:lnL cap="flat">
                      <a:noFill/>
                    </a:lnL>
                    <a:lnR>
                      <a:noFill/>
                    </a:lnR>
                    <a:lnT>
                      <a:noFill/>
                    </a:lnT>
                    <a:lnB>
                      <a:noFill/>
                    </a:lnB>
                    <a:lnTlToBr>
                      <a:noFill/>
                    </a:lnTlToBr>
                    <a:lnBlToTr>
                      <a:noFill/>
                    </a:lnBlToTr>
                    <a:solidFill>
                      <a:schemeClr val="accent5"/>
                    </a:solidFill>
                  </a:tcPr>
                </a:tc>
                <a:tc>
                  <a:txBody>
                    <a:bodyPr/>
                    <a:lstStyle/>
                    <a:p>
                      <a:pPr marL="0" marR="0" lvl="0" indent="0" algn="l" defTabSz="914400" rtl="0" eaLnBrk="1" fontAlgn="base" latinLnBrk="0" hangingPunct="1">
                        <a:lnSpc>
                          <a:spcPct val="100000"/>
                        </a:lnSpc>
                        <a:spcBef>
                          <a:spcPct val="20000"/>
                        </a:spcBef>
                        <a:spcAft>
                          <a:spcPct val="0"/>
                        </a:spcAft>
                        <a:buClr>
                          <a:srgbClr val="0070C0"/>
                        </a:buClr>
                        <a:buSzTx/>
                        <a:buFontTx/>
                        <a:buNone/>
                        <a:tabLst/>
                      </a:pPr>
                      <a:r>
                        <a:rPr kumimoji="0" lang="en-US" sz="2000" b="1" i="0" u="none" strike="noStrike" cap="none" normalizeH="0" baseline="0" dirty="0" smtClean="0">
                          <a:ln>
                            <a:noFill/>
                          </a:ln>
                          <a:solidFill>
                            <a:schemeClr val="tx1"/>
                          </a:solidFill>
                          <a:effectLst/>
                          <a:latin typeface="Arial" charset="0"/>
                          <a:cs typeface="Arial" charset="0"/>
                        </a:rPr>
                        <a:t>Highly adequate</a:t>
                      </a:r>
                    </a:p>
                  </a:txBody>
                  <a:tcPr marT="45723" marB="45723" horzOverflow="overflow">
                    <a:lnL>
                      <a:noFill/>
                    </a:lnL>
                    <a:lnR>
                      <a:noFill/>
                    </a:lnR>
                    <a:lnT>
                      <a:noFill/>
                    </a:lnT>
                    <a:lnB>
                      <a:noFill/>
                    </a:lnB>
                    <a:lnTlToBr>
                      <a:noFill/>
                    </a:lnTlToBr>
                    <a:lnBlToTr>
                      <a:noFill/>
                    </a:lnBlToTr>
                    <a:solidFill>
                      <a:schemeClr val="accent5"/>
                    </a:solidFill>
                  </a:tcPr>
                </a:tc>
                <a:tc>
                  <a:txBody>
                    <a:bodyPr/>
                    <a:lstStyle/>
                    <a:p>
                      <a:pPr marL="0" marR="0" lvl="0" indent="0" algn="l" defTabSz="914400" rtl="0" eaLnBrk="1" fontAlgn="base" latinLnBrk="0" hangingPunct="1">
                        <a:lnSpc>
                          <a:spcPct val="100000"/>
                        </a:lnSpc>
                        <a:spcBef>
                          <a:spcPct val="20000"/>
                        </a:spcBef>
                        <a:spcAft>
                          <a:spcPct val="0"/>
                        </a:spcAft>
                        <a:buClr>
                          <a:srgbClr val="0070C0"/>
                        </a:buClr>
                        <a:buSzTx/>
                        <a:buFontTx/>
                        <a:buNone/>
                        <a:tabLst/>
                      </a:pPr>
                      <a:r>
                        <a:rPr kumimoji="0" lang="en-US" sz="2000" b="1" i="0" u="none" strike="noStrike" cap="none" normalizeH="0" baseline="0" dirty="0" smtClean="0">
                          <a:ln>
                            <a:noFill/>
                          </a:ln>
                          <a:solidFill>
                            <a:schemeClr val="tx1"/>
                          </a:solidFill>
                          <a:effectLst/>
                          <a:latin typeface="Arial" charset="0"/>
                          <a:cs typeface="Arial" charset="0"/>
                        </a:rPr>
                        <a:t>May not be convenient</a:t>
                      </a:r>
                    </a:p>
                  </a:txBody>
                  <a:tcPr marT="45723" marB="45723" horzOverflow="overflow">
                    <a:lnL>
                      <a:noFill/>
                    </a:lnL>
                    <a:lnR cap="flat">
                      <a:noFill/>
                    </a:lnR>
                    <a:lnT>
                      <a:noFill/>
                    </a:lnT>
                    <a:lnB>
                      <a:noFill/>
                    </a:lnB>
                    <a:lnTlToBr>
                      <a:noFill/>
                    </a:lnTlToBr>
                    <a:lnBlToTr>
                      <a:noFill/>
                    </a:lnBlToTr>
                    <a:solidFill>
                      <a:schemeClr val="accent5"/>
                    </a:solidFill>
                  </a:tcPr>
                </a:tc>
              </a:tr>
              <a:tr h="1005907">
                <a:tc>
                  <a:txBody>
                    <a:bodyPr/>
                    <a:lstStyle/>
                    <a:p>
                      <a:pPr marL="0" marR="0" lvl="0" indent="0" algn="l" defTabSz="914400" rtl="0" eaLnBrk="1" fontAlgn="base" latinLnBrk="0" hangingPunct="1">
                        <a:lnSpc>
                          <a:spcPct val="100000"/>
                        </a:lnSpc>
                        <a:spcBef>
                          <a:spcPct val="20000"/>
                        </a:spcBef>
                        <a:spcAft>
                          <a:spcPct val="0"/>
                        </a:spcAft>
                        <a:buClr>
                          <a:srgbClr val="0070C0"/>
                        </a:buClr>
                        <a:buSzTx/>
                        <a:buFontTx/>
                        <a:buNone/>
                        <a:tabLst/>
                      </a:pPr>
                      <a:r>
                        <a:rPr kumimoji="0" lang="en-US" sz="2000" b="1" i="0" u="none" strike="noStrike" cap="none" normalizeH="0" baseline="0" dirty="0" smtClean="0">
                          <a:ln>
                            <a:noFill/>
                          </a:ln>
                          <a:solidFill>
                            <a:schemeClr val="tx1"/>
                          </a:solidFill>
                          <a:effectLst/>
                          <a:latin typeface="Arial" charset="0"/>
                          <a:cs typeface="Arial" charset="0"/>
                        </a:rPr>
                        <a:t>Flexibility</a:t>
                      </a:r>
                    </a:p>
                  </a:txBody>
                  <a:tcPr marT="45723" marB="45723" horzOverflow="overflow">
                    <a:lnL cap="flat">
                      <a:noFill/>
                    </a:lnL>
                    <a:lnR>
                      <a:noFill/>
                    </a:lnR>
                    <a:lnT>
                      <a:noFill/>
                    </a:lnT>
                    <a:lnB cap="flat">
                      <a:noFill/>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rgbClr val="0070C0"/>
                        </a:buClr>
                        <a:buSzTx/>
                        <a:buFontTx/>
                        <a:buNone/>
                        <a:tabLst/>
                      </a:pPr>
                      <a:r>
                        <a:rPr kumimoji="0" lang="en-US" sz="2000" b="1" i="0" u="none" strike="noStrike" cap="none" normalizeH="0" baseline="0" dirty="0" smtClean="0">
                          <a:ln>
                            <a:noFill/>
                          </a:ln>
                          <a:solidFill>
                            <a:schemeClr val="tx1"/>
                          </a:solidFill>
                          <a:effectLst/>
                          <a:latin typeface="Arial" charset="0"/>
                          <a:cs typeface="Arial" charset="0"/>
                        </a:rPr>
                        <a:t>Low – fixed costs have already been committed</a:t>
                      </a:r>
                    </a:p>
                  </a:txBody>
                  <a:tcPr marT="45723" marB="45723" horzOverflow="overflow">
                    <a:lnL>
                      <a:noFill/>
                    </a:lnL>
                    <a:lnR>
                      <a:noFill/>
                    </a:lnR>
                    <a:lnT>
                      <a:noFill/>
                    </a:lnT>
                    <a:lnB cap="flat">
                      <a:noFill/>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rgbClr val="0070C0"/>
                        </a:buClr>
                        <a:buSzTx/>
                        <a:buFontTx/>
                        <a:buNone/>
                        <a:tabLst/>
                      </a:pPr>
                      <a:r>
                        <a:rPr kumimoji="0" lang="en-US" sz="2000" b="1" i="0" u="none" strike="noStrike" cap="none" normalizeH="0" baseline="0" dirty="0" smtClean="0">
                          <a:ln>
                            <a:noFill/>
                          </a:ln>
                          <a:solidFill>
                            <a:schemeClr val="tx1"/>
                          </a:solidFill>
                          <a:effectLst/>
                          <a:latin typeface="Arial" charset="0"/>
                          <a:cs typeface="Arial" charset="0"/>
                        </a:rPr>
                        <a:t>High – easy to end arrangement</a:t>
                      </a:r>
                    </a:p>
                  </a:txBody>
                  <a:tcPr marT="45723" marB="45723" horzOverflow="overflow">
                    <a:lnL>
                      <a:noFill/>
                    </a:lnL>
                    <a:lnR cap="flat">
                      <a:noFill/>
                    </a:lnR>
                    <a:lnT>
                      <a:noFill/>
                    </a:lnT>
                    <a:lnB cap="flat">
                      <a:noFill/>
                    </a:lnB>
                    <a:lnTlToBr>
                      <a:noFill/>
                    </a:lnTlToBr>
                    <a:lnBlToTr>
                      <a:noFill/>
                    </a:lnBlToTr>
                    <a:solidFill>
                      <a:schemeClr val="accent1"/>
                    </a:solidFill>
                  </a:tcPr>
                </a:tc>
              </a:tr>
            </a:tbl>
          </a:graphicData>
        </a:graphic>
      </p:graphicFrame>
      <p:sp>
        <p:nvSpPr>
          <p:cNvPr id="4" name="Rectangle 118"/>
          <p:cNvSpPr>
            <a:spLocks noChangeArrowheads="1"/>
          </p:cNvSpPr>
          <p:nvPr/>
        </p:nvSpPr>
        <p:spPr bwMode="auto">
          <a:xfrm>
            <a:off x="5867400" y="2362200"/>
            <a:ext cx="2971800" cy="4343400"/>
          </a:xfrm>
          <a:prstGeom prst="rect">
            <a:avLst/>
          </a:prstGeom>
          <a:solidFill>
            <a:schemeClr val="bg1">
              <a:lumMod val="50000"/>
              <a:lumOff val="50000"/>
              <a:alpha val="77000"/>
            </a:schemeClr>
          </a:solidFill>
          <a:ln w="38100" algn="ctr">
            <a:noFill/>
            <a:miter lim="800000"/>
            <a:headEnd/>
            <a:tailEnd/>
          </a:ln>
        </p:spPr>
        <p:txBody>
          <a:bodyPr wrap="none" anchor="ctr"/>
          <a:lstStyle/>
          <a:p>
            <a:endParaRPr lang="en-US" dirty="0"/>
          </a:p>
        </p:txBody>
      </p:sp>
      <p:sp>
        <p:nvSpPr>
          <p:cNvPr id="5" name="Slide Number Placeholder 22"/>
          <p:cNvSpPr txBox="1">
            <a:spLocks/>
          </p:cNvSpPr>
          <p:nvPr/>
        </p:nvSpPr>
        <p:spPr>
          <a:xfrm>
            <a:off x="0" y="157163"/>
            <a:ext cx="708817" cy="301625"/>
          </a:xfrm>
          <a:prstGeom prst="rect">
            <a:avLst/>
          </a:prstGeom>
        </p:spPr>
        <p:txBody>
          <a:bodyPr vert="horz" anchor="b"/>
          <a:lstStyle>
            <a:defPPr>
              <a:defRPr lang="en-US"/>
            </a:defPPr>
            <a:lvl1pPr algn="ctr" rtl="0" eaLnBrk="1" fontAlgn="auto" latinLnBrk="0" hangingPunct="1">
              <a:spcBef>
                <a:spcPts val="0"/>
              </a:spcBef>
              <a:spcAft>
                <a:spcPts val="0"/>
              </a:spcAft>
              <a:defRPr kumimoji="0" sz="1200" kern="1200">
                <a:solidFill>
                  <a:schemeClr val="tx1"/>
                </a:solidFill>
                <a:latin typeface="+mn-lt"/>
                <a:ea typeface="+mn-ea"/>
                <a:cs typeface="+mn-cs"/>
              </a:defRPr>
            </a:lvl1pPr>
            <a:lvl2pPr marL="457200" algn="ctr" rtl="0" fontAlgn="base">
              <a:spcBef>
                <a:spcPct val="0"/>
              </a:spcBef>
              <a:spcAft>
                <a:spcPct val="0"/>
              </a:spcAft>
              <a:defRPr sz="3600" kern="1200">
                <a:solidFill>
                  <a:schemeClr val="tx1"/>
                </a:solidFill>
                <a:latin typeface="Arial" charset="0"/>
                <a:ea typeface="+mn-ea"/>
                <a:cs typeface="Arial" charset="0"/>
              </a:defRPr>
            </a:lvl2pPr>
            <a:lvl3pPr marL="914400" algn="ctr" rtl="0" fontAlgn="base">
              <a:spcBef>
                <a:spcPct val="0"/>
              </a:spcBef>
              <a:spcAft>
                <a:spcPct val="0"/>
              </a:spcAft>
              <a:defRPr sz="3600" kern="1200">
                <a:solidFill>
                  <a:schemeClr val="tx1"/>
                </a:solidFill>
                <a:latin typeface="Arial" charset="0"/>
                <a:ea typeface="+mn-ea"/>
                <a:cs typeface="Arial" charset="0"/>
              </a:defRPr>
            </a:lvl3pPr>
            <a:lvl4pPr marL="1371600" algn="ctr" rtl="0" fontAlgn="base">
              <a:spcBef>
                <a:spcPct val="0"/>
              </a:spcBef>
              <a:spcAft>
                <a:spcPct val="0"/>
              </a:spcAft>
              <a:defRPr sz="3600" kern="1200">
                <a:solidFill>
                  <a:schemeClr val="tx1"/>
                </a:solidFill>
                <a:latin typeface="Arial" charset="0"/>
                <a:ea typeface="+mn-ea"/>
                <a:cs typeface="Arial" charset="0"/>
              </a:defRPr>
            </a:lvl4pPr>
            <a:lvl5pPr marL="1828800" algn="ctr"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pPr>
              <a:defRPr/>
            </a:pPr>
            <a:r>
              <a:rPr lang="en-US" dirty="0" smtClean="0"/>
              <a:t>11-</a:t>
            </a:r>
            <a:fld id="{95A93DFA-160E-468B-8067-BDB21CB2F241}" type="slidenum">
              <a:rPr lang="en-US" smtClean="0"/>
              <a:pPr>
                <a:defRPr/>
              </a:pPr>
              <a:t>25</a:t>
            </a:fld>
            <a:endParaRPr lang="en-US" dirty="0"/>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1" fill="hold" grpId="0" nodeType="clickEffect">
                                  <p:stCondLst>
                                    <p:cond delay="0"/>
                                  </p:stCondLst>
                                  <p:childTnLst>
                                    <p:animEffect transition="out" filter="wipe(up)">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en-US" smtClean="0"/>
              <a:t>Distribution Center</a:t>
            </a:r>
          </a:p>
        </p:txBody>
      </p:sp>
      <p:sp>
        <p:nvSpPr>
          <p:cNvPr id="3" name="Slide Number Placeholder 22"/>
          <p:cNvSpPr txBox="1">
            <a:spLocks/>
          </p:cNvSpPr>
          <p:nvPr/>
        </p:nvSpPr>
        <p:spPr>
          <a:xfrm>
            <a:off x="0" y="157163"/>
            <a:ext cx="708817" cy="301625"/>
          </a:xfrm>
          <a:prstGeom prst="rect">
            <a:avLst/>
          </a:prstGeom>
        </p:spPr>
        <p:txBody>
          <a:bodyPr vert="horz" anchor="b"/>
          <a:lstStyle>
            <a:defPPr>
              <a:defRPr lang="en-US"/>
            </a:defPPr>
            <a:lvl1pPr algn="ctr" rtl="0" eaLnBrk="1" fontAlgn="auto" latinLnBrk="0" hangingPunct="1">
              <a:spcBef>
                <a:spcPts val="0"/>
              </a:spcBef>
              <a:spcAft>
                <a:spcPts val="0"/>
              </a:spcAft>
              <a:defRPr kumimoji="0" sz="1200" kern="1200">
                <a:solidFill>
                  <a:schemeClr val="tx1"/>
                </a:solidFill>
                <a:latin typeface="+mn-lt"/>
                <a:ea typeface="+mn-ea"/>
                <a:cs typeface="+mn-cs"/>
              </a:defRPr>
            </a:lvl1pPr>
            <a:lvl2pPr marL="457200" algn="ctr" rtl="0" fontAlgn="base">
              <a:spcBef>
                <a:spcPct val="0"/>
              </a:spcBef>
              <a:spcAft>
                <a:spcPct val="0"/>
              </a:spcAft>
              <a:defRPr sz="3600" kern="1200">
                <a:solidFill>
                  <a:schemeClr val="tx1"/>
                </a:solidFill>
                <a:latin typeface="Arial" charset="0"/>
                <a:ea typeface="+mn-ea"/>
                <a:cs typeface="Arial" charset="0"/>
              </a:defRPr>
            </a:lvl2pPr>
            <a:lvl3pPr marL="914400" algn="ctr" rtl="0" fontAlgn="base">
              <a:spcBef>
                <a:spcPct val="0"/>
              </a:spcBef>
              <a:spcAft>
                <a:spcPct val="0"/>
              </a:spcAft>
              <a:defRPr sz="3600" kern="1200">
                <a:solidFill>
                  <a:schemeClr val="tx1"/>
                </a:solidFill>
                <a:latin typeface="Arial" charset="0"/>
                <a:ea typeface="+mn-ea"/>
                <a:cs typeface="Arial" charset="0"/>
              </a:defRPr>
            </a:lvl3pPr>
            <a:lvl4pPr marL="1371600" algn="ctr" rtl="0" fontAlgn="base">
              <a:spcBef>
                <a:spcPct val="0"/>
              </a:spcBef>
              <a:spcAft>
                <a:spcPct val="0"/>
              </a:spcAft>
              <a:defRPr sz="3600" kern="1200">
                <a:solidFill>
                  <a:schemeClr val="tx1"/>
                </a:solidFill>
                <a:latin typeface="Arial" charset="0"/>
                <a:ea typeface="+mn-ea"/>
                <a:cs typeface="Arial" charset="0"/>
              </a:defRPr>
            </a:lvl4pPr>
            <a:lvl5pPr marL="1828800" algn="ctr"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pPr>
              <a:defRPr/>
            </a:pPr>
            <a:r>
              <a:rPr lang="en-US" dirty="0" smtClean="0"/>
              <a:t>11-</a:t>
            </a:r>
            <a:fld id="{95A93DFA-160E-468B-8067-BDB21CB2F241}" type="slidenum">
              <a:rPr lang="en-US" smtClean="0"/>
              <a:pPr>
                <a:defRPr/>
              </a:pPr>
              <a:t>26</a:t>
            </a:fld>
            <a:endParaRPr lang="en-US" dirty="0"/>
          </a:p>
        </p:txBody>
      </p:sp>
    </p:spTree>
    <p:controls>
      <mc:AlternateContent xmlns:mc="http://schemas.openxmlformats.org/markup-compatibility/2006">
        <mc:Choice xmlns:v="urn:schemas-microsoft-com:vml" Requires="v">
          <p:control spid="3092" name="WindowsMediaPlayer1" r:id="rId2" imgW="6095238" imgH="4323810"/>
        </mc:Choice>
        <mc:Fallback>
          <p:control name="WindowsMediaPlayer1" r:id="rId2" imgW="6095238" imgH="4323810">
            <p:pic>
              <p:nvPicPr>
                <p:cNvPr id="0" name="WindowsMediaPlayer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1550988" y="1727200"/>
                  <a:ext cx="6092825" cy="432435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ransition>
    <p:pull dir="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dirty="0" smtClean="0"/>
              <a:t>You should now be able to:</a:t>
            </a:r>
          </a:p>
        </p:txBody>
      </p:sp>
      <p:sp>
        <p:nvSpPr>
          <p:cNvPr id="59395" name="Rectangle 3"/>
          <p:cNvSpPr>
            <a:spLocks noGrp="1" noChangeArrowheads="1"/>
          </p:cNvSpPr>
          <p:nvPr>
            <p:ph idx="1"/>
          </p:nvPr>
        </p:nvSpPr>
        <p:spPr>
          <a:xfrm>
            <a:off x="457200" y="1882808"/>
            <a:ext cx="8229600" cy="4975192"/>
          </a:xfrm>
        </p:spPr>
        <p:txBody>
          <a:bodyPr>
            <a:normAutofit fontScale="92500" lnSpcReduction="20000"/>
          </a:bodyPr>
          <a:lstStyle/>
          <a:p>
            <a:pPr marL="514350" indent="-514350">
              <a:buFont typeface="+mj-lt"/>
              <a:buAutoNum type="arabicPeriod"/>
            </a:pPr>
            <a:r>
              <a:rPr lang="en-US" dirty="0" smtClean="0"/>
              <a:t>Understand why logistics (physical distribution) is such an important part of Place and marketing strategy planning.</a:t>
            </a:r>
          </a:p>
          <a:p>
            <a:pPr marL="514350" indent="-514350">
              <a:buFont typeface="+mj-lt"/>
              <a:buAutoNum type="arabicPeriod"/>
            </a:pPr>
            <a:r>
              <a:rPr lang="en-US" dirty="0" smtClean="0"/>
              <a:t>Understand why the physical distribution customer service level is a key marketing strategy variable.</a:t>
            </a:r>
          </a:p>
          <a:p>
            <a:pPr marL="514350" indent="-514350">
              <a:buFont typeface="+mj-lt"/>
              <a:buAutoNum type="arabicPeriod"/>
            </a:pPr>
            <a:r>
              <a:rPr lang="en-US" dirty="0" smtClean="0"/>
              <a:t>Understand the physical distribution concept and why the coordination of storing, transporting, and related activities is so important.</a:t>
            </a:r>
          </a:p>
          <a:p>
            <a:pPr marL="514350" indent="-514350">
              <a:buFont typeface="+mj-lt"/>
              <a:buAutoNum type="arabicPeriod"/>
            </a:pPr>
            <a:r>
              <a:rPr lang="en-US" dirty="0" smtClean="0"/>
              <a:t>See how firms can cooperate and share logistics activities that will provide added value to their customers.</a:t>
            </a:r>
          </a:p>
        </p:txBody>
      </p:sp>
      <p:sp>
        <p:nvSpPr>
          <p:cNvPr id="4" name="Slide Number Placeholder 22"/>
          <p:cNvSpPr txBox="1">
            <a:spLocks/>
          </p:cNvSpPr>
          <p:nvPr/>
        </p:nvSpPr>
        <p:spPr>
          <a:xfrm>
            <a:off x="0" y="157163"/>
            <a:ext cx="708817" cy="301625"/>
          </a:xfrm>
          <a:prstGeom prst="rect">
            <a:avLst/>
          </a:prstGeom>
        </p:spPr>
        <p:txBody>
          <a:bodyPr vert="horz" anchor="b"/>
          <a:lstStyle>
            <a:defPPr>
              <a:defRPr lang="en-US"/>
            </a:defPPr>
            <a:lvl1pPr algn="ctr" rtl="0" eaLnBrk="1" fontAlgn="auto" latinLnBrk="0" hangingPunct="1">
              <a:spcBef>
                <a:spcPts val="0"/>
              </a:spcBef>
              <a:spcAft>
                <a:spcPts val="0"/>
              </a:spcAft>
              <a:defRPr kumimoji="0" sz="1200" kern="1200">
                <a:solidFill>
                  <a:schemeClr val="tx1"/>
                </a:solidFill>
                <a:latin typeface="+mn-lt"/>
                <a:ea typeface="+mn-ea"/>
                <a:cs typeface="+mn-cs"/>
              </a:defRPr>
            </a:lvl1pPr>
            <a:lvl2pPr marL="457200" algn="ctr" rtl="0" fontAlgn="base">
              <a:spcBef>
                <a:spcPct val="0"/>
              </a:spcBef>
              <a:spcAft>
                <a:spcPct val="0"/>
              </a:spcAft>
              <a:defRPr sz="3600" kern="1200">
                <a:solidFill>
                  <a:schemeClr val="tx1"/>
                </a:solidFill>
                <a:latin typeface="Arial" charset="0"/>
                <a:ea typeface="+mn-ea"/>
                <a:cs typeface="Arial" charset="0"/>
              </a:defRPr>
            </a:lvl2pPr>
            <a:lvl3pPr marL="914400" algn="ctr" rtl="0" fontAlgn="base">
              <a:spcBef>
                <a:spcPct val="0"/>
              </a:spcBef>
              <a:spcAft>
                <a:spcPct val="0"/>
              </a:spcAft>
              <a:defRPr sz="3600" kern="1200">
                <a:solidFill>
                  <a:schemeClr val="tx1"/>
                </a:solidFill>
                <a:latin typeface="Arial" charset="0"/>
                <a:ea typeface="+mn-ea"/>
                <a:cs typeface="Arial" charset="0"/>
              </a:defRPr>
            </a:lvl3pPr>
            <a:lvl4pPr marL="1371600" algn="ctr" rtl="0" fontAlgn="base">
              <a:spcBef>
                <a:spcPct val="0"/>
              </a:spcBef>
              <a:spcAft>
                <a:spcPct val="0"/>
              </a:spcAft>
              <a:defRPr sz="3600" kern="1200">
                <a:solidFill>
                  <a:schemeClr val="tx1"/>
                </a:solidFill>
                <a:latin typeface="Arial" charset="0"/>
                <a:ea typeface="+mn-ea"/>
                <a:cs typeface="Arial" charset="0"/>
              </a:defRPr>
            </a:lvl4pPr>
            <a:lvl5pPr marL="1828800" algn="ctr"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pPr>
              <a:defRPr/>
            </a:pPr>
            <a:r>
              <a:rPr lang="en-US" dirty="0" smtClean="0"/>
              <a:t>11-</a:t>
            </a:r>
            <a:fld id="{95A93DFA-160E-468B-8067-BDB21CB2F241}" type="slidenum">
              <a:rPr lang="en-US" smtClean="0"/>
              <a:pPr>
                <a:defRPr/>
              </a:pPr>
              <a:t>27</a:t>
            </a:fld>
            <a:endParaRPr lang="en-US" dirty="0"/>
          </a:p>
        </p:txBody>
      </p:sp>
    </p:spTree>
    <p:extLst>
      <p:ext uri="{BB962C8B-B14F-4D97-AF65-F5344CB8AC3E}">
        <p14:creationId xmlns:p14="http://schemas.microsoft.com/office/powerpoint/2010/main" val="1509395592"/>
      </p:ext>
    </p:extLst>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Effect transition="in" filter="wipe(up)">
                                      <p:cBhvr>
                                        <p:cTn id="7" dur="500"/>
                                        <p:tgtEl>
                                          <p:spTgt spid="59395">
                                            <p:txEl>
                                              <p:pRg st="0" end="0"/>
                                            </p:txEl>
                                          </p:spTgt>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9395">
                                            <p:txEl>
                                              <p:pRg st="1" end="1"/>
                                            </p:txEl>
                                          </p:spTgt>
                                        </p:tgtEl>
                                        <p:attrNameLst>
                                          <p:attrName>style.visibility</p:attrName>
                                        </p:attrNameLst>
                                      </p:cBhvr>
                                      <p:to>
                                        <p:strVal val="visible"/>
                                      </p:to>
                                    </p:set>
                                    <p:animEffect transition="in" filter="wipe(up)">
                                      <p:cBhvr>
                                        <p:cTn id="11" dur="500"/>
                                        <p:tgtEl>
                                          <p:spTgt spid="59395">
                                            <p:txEl>
                                              <p:pRg st="1" end="1"/>
                                            </p:txEl>
                                          </p:spTgt>
                                        </p:tgtEl>
                                      </p:cBhvr>
                                    </p:animEffect>
                                  </p:childTnLst>
                                </p:cTn>
                              </p:par>
                            </p:childTnLst>
                          </p:cTn>
                        </p:par>
                        <p:par>
                          <p:cTn id="12" fill="hold" nodeType="afterGroup">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9395">
                                            <p:txEl>
                                              <p:pRg st="2" end="2"/>
                                            </p:txEl>
                                          </p:spTgt>
                                        </p:tgtEl>
                                        <p:attrNameLst>
                                          <p:attrName>style.visibility</p:attrName>
                                        </p:attrNameLst>
                                      </p:cBhvr>
                                      <p:to>
                                        <p:strVal val="visible"/>
                                      </p:to>
                                    </p:set>
                                    <p:animEffect transition="in" filter="wipe(up)">
                                      <p:cBhvr>
                                        <p:cTn id="15" dur="500"/>
                                        <p:tgtEl>
                                          <p:spTgt spid="59395">
                                            <p:txEl>
                                              <p:pRg st="2" end="2"/>
                                            </p:txEl>
                                          </p:spTgt>
                                        </p:tgtEl>
                                      </p:cBhvr>
                                    </p:animEffect>
                                  </p:childTnLst>
                                </p:cTn>
                              </p:par>
                            </p:childTnLst>
                          </p:cTn>
                        </p:par>
                        <p:par>
                          <p:cTn id="16" fill="hold" nodeType="afterGroup">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59395">
                                            <p:txEl>
                                              <p:pRg st="3" end="3"/>
                                            </p:txEl>
                                          </p:spTgt>
                                        </p:tgtEl>
                                        <p:attrNameLst>
                                          <p:attrName>style.visibility</p:attrName>
                                        </p:attrNameLst>
                                      </p:cBhvr>
                                      <p:to>
                                        <p:strVal val="visible"/>
                                      </p:to>
                                    </p:set>
                                    <p:animEffect transition="in" filter="wipe(up)">
                                      <p:cBhvr>
                                        <p:cTn id="19" dur="500"/>
                                        <p:tgtEl>
                                          <p:spTgt spid="593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dirty="0" smtClean="0"/>
              <a:t>You should now be able to:</a:t>
            </a:r>
          </a:p>
        </p:txBody>
      </p:sp>
      <p:sp>
        <p:nvSpPr>
          <p:cNvPr id="60419" name="Rectangle 3"/>
          <p:cNvSpPr>
            <a:spLocks noGrp="1" noChangeArrowheads="1"/>
          </p:cNvSpPr>
          <p:nvPr>
            <p:ph idx="1"/>
          </p:nvPr>
        </p:nvSpPr>
        <p:spPr/>
        <p:txBody>
          <a:bodyPr/>
          <a:lstStyle/>
          <a:p>
            <a:pPr marL="514350" indent="-514350">
              <a:buFont typeface="+mj-lt"/>
              <a:buAutoNum type="arabicPeriod" startAt="5"/>
            </a:pPr>
            <a:r>
              <a:rPr lang="en-US" dirty="0" smtClean="0"/>
              <a:t>Know about the advantages and disadvantages of various transportation methods.</a:t>
            </a:r>
          </a:p>
          <a:p>
            <a:pPr marL="514350" indent="-514350">
              <a:buFont typeface="+mj-lt"/>
              <a:buAutoNum type="arabicPeriod" startAt="5"/>
            </a:pPr>
            <a:r>
              <a:rPr lang="en-US" dirty="0" smtClean="0"/>
              <a:t>Know how inventory and storage decisions affect marketing strategy.</a:t>
            </a:r>
          </a:p>
          <a:p>
            <a:pPr marL="514350" indent="-514350">
              <a:buFont typeface="+mj-lt"/>
              <a:buAutoNum type="arabicPeriod" startAt="5"/>
            </a:pPr>
            <a:r>
              <a:rPr lang="en-US" dirty="0" smtClean="0"/>
              <a:t>Understand the distribution center concept.</a:t>
            </a:r>
          </a:p>
          <a:p>
            <a:pPr marL="514350" indent="-514350">
              <a:buFont typeface="+mj-lt"/>
              <a:buAutoNum type="arabicPeriod" startAt="5"/>
            </a:pPr>
            <a:r>
              <a:rPr lang="en-US" dirty="0" smtClean="0"/>
              <a:t>Understand important new terms.</a:t>
            </a:r>
          </a:p>
        </p:txBody>
      </p:sp>
      <p:sp>
        <p:nvSpPr>
          <p:cNvPr id="4" name="Slide Number Placeholder 22"/>
          <p:cNvSpPr txBox="1">
            <a:spLocks/>
          </p:cNvSpPr>
          <p:nvPr/>
        </p:nvSpPr>
        <p:spPr>
          <a:xfrm>
            <a:off x="0" y="157163"/>
            <a:ext cx="708817" cy="301625"/>
          </a:xfrm>
          <a:prstGeom prst="rect">
            <a:avLst/>
          </a:prstGeom>
        </p:spPr>
        <p:txBody>
          <a:bodyPr vert="horz" anchor="b"/>
          <a:lstStyle>
            <a:defPPr>
              <a:defRPr lang="en-US"/>
            </a:defPPr>
            <a:lvl1pPr algn="ctr" rtl="0" eaLnBrk="1" fontAlgn="auto" latinLnBrk="0" hangingPunct="1">
              <a:spcBef>
                <a:spcPts val="0"/>
              </a:spcBef>
              <a:spcAft>
                <a:spcPts val="0"/>
              </a:spcAft>
              <a:defRPr kumimoji="0" sz="1200" kern="1200">
                <a:solidFill>
                  <a:schemeClr val="tx1"/>
                </a:solidFill>
                <a:latin typeface="+mn-lt"/>
                <a:ea typeface="+mn-ea"/>
                <a:cs typeface="+mn-cs"/>
              </a:defRPr>
            </a:lvl1pPr>
            <a:lvl2pPr marL="457200" algn="ctr" rtl="0" fontAlgn="base">
              <a:spcBef>
                <a:spcPct val="0"/>
              </a:spcBef>
              <a:spcAft>
                <a:spcPct val="0"/>
              </a:spcAft>
              <a:defRPr sz="3600" kern="1200">
                <a:solidFill>
                  <a:schemeClr val="tx1"/>
                </a:solidFill>
                <a:latin typeface="Arial" charset="0"/>
                <a:ea typeface="+mn-ea"/>
                <a:cs typeface="Arial" charset="0"/>
              </a:defRPr>
            </a:lvl2pPr>
            <a:lvl3pPr marL="914400" algn="ctr" rtl="0" fontAlgn="base">
              <a:spcBef>
                <a:spcPct val="0"/>
              </a:spcBef>
              <a:spcAft>
                <a:spcPct val="0"/>
              </a:spcAft>
              <a:defRPr sz="3600" kern="1200">
                <a:solidFill>
                  <a:schemeClr val="tx1"/>
                </a:solidFill>
                <a:latin typeface="Arial" charset="0"/>
                <a:ea typeface="+mn-ea"/>
                <a:cs typeface="Arial" charset="0"/>
              </a:defRPr>
            </a:lvl3pPr>
            <a:lvl4pPr marL="1371600" algn="ctr" rtl="0" fontAlgn="base">
              <a:spcBef>
                <a:spcPct val="0"/>
              </a:spcBef>
              <a:spcAft>
                <a:spcPct val="0"/>
              </a:spcAft>
              <a:defRPr sz="3600" kern="1200">
                <a:solidFill>
                  <a:schemeClr val="tx1"/>
                </a:solidFill>
                <a:latin typeface="Arial" charset="0"/>
                <a:ea typeface="+mn-ea"/>
                <a:cs typeface="Arial" charset="0"/>
              </a:defRPr>
            </a:lvl4pPr>
            <a:lvl5pPr marL="1828800" algn="ctr"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pPr>
              <a:defRPr/>
            </a:pPr>
            <a:r>
              <a:rPr lang="en-US" dirty="0" smtClean="0"/>
              <a:t>11-</a:t>
            </a:r>
            <a:fld id="{95A93DFA-160E-468B-8067-BDB21CB2F241}" type="slidenum">
              <a:rPr lang="en-US" smtClean="0"/>
              <a:pPr>
                <a:defRPr/>
              </a:pPr>
              <a:t>28</a:t>
            </a:fld>
            <a:endParaRPr lang="en-US" dirty="0"/>
          </a:p>
        </p:txBody>
      </p:sp>
    </p:spTree>
    <p:extLst>
      <p:ext uri="{BB962C8B-B14F-4D97-AF65-F5344CB8AC3E}">
        <p14:creationId xmlns:p14="http://schemas.microsoft.com/office/powerpoint/2010/main" val="3291436020"/>
      </p:ext>
    </p:extLst>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Effect transition="in" filter="wipe(up)">
                                      <p:cBhvr>
                                        <p:cTn id="7" dur="500"/>
                                        <p:tgtEl>
                                          <p:spTgt spid="60419">
                                            <p:txEl>
                                              <p:pRg st="0" end="0"/>
                                            </p:txEl>
                                          </p:spTgt>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419">
                                            <p:txEl>
                                              <p:pRg st="1" end="1"/>
                                            </p:txEl>
                                          </p:spTgt>
                                        </p:tgtEl>
                                        <p:attrNameLst>
                                          <p:attrName>style.visibility</p:attrName>
                                        </p:attrNameLst>
                                      </p:cBhvr>
                                      <p:to>
                                        <p:strVal val="visible"/>
                                      </p:to>
                                    </p:set>
                                    <p:animEffect transition="in" filter="wipe(up)">
                                      <p:cBhvr>
                                        <p:cTn id="11" dur="500"/>
                                        <p:tgtEl>
                                          <p:spTgt spid="60419">
                                            <p:txEl>
                                              <p:pRg st="1" end="1"/>
                                            </p:txEl>
                                          </p:spTgt>
                                        </p:tgtEl>
                                      </p:cBhvr>
                                    </p:animEffect>
                                  </p:childTnLst>
                                </p:cTn>
                              </p:par>
                            </p:childTnLst>
                          </p:cTn>
                        </p:par>
                        <p:par>
                          <p:cTn id="12" fill="hold" nodeType="afterGroup">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60419">
                                            <p:txEl>
                                              <p:pRg st="2" end="2"/>
                                            </p:txEl>
                                          </p:spTgt>
                                        </p:tgtEl>
                                        <p:attrNameLst>
                                          <p:attrName>style.visibility</p:attrName>
                                        </p:attrNameLst>
                                      </p:cBhvr>
                                      <p:to>
                                        <p:strVal val="visible"/>
                                      </p:to>
                                    </p:set>
                                    <p:animEffect transition="in" filter="wipe(up)">
                                      <p:cBhvr>
                                        <p:cTn id="15" dur="500"/>
                                        <p:tgtEl>
                                          <p:spTgt spid="60419">
                                            <p:txEl>
                                              <p:pRg st="2" end="2"/>
                                            </p:txEl>
                                          </p:spTgt>
                                        </p:tgtEl>
                                      </p:cBhvr>
                                    </p:animEffect>
                                  </p:childTnLst>
                                </p:cTn>
                              </p:par>
                            </p:childTnLst>
                          </p:cTn>
                        </p:par>
                        <p:par>
                          <p:cTn id="16" fill="hold" nodeType="afterGroup">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60419">
                                            <p:txEl>
                                              <p:pRg st="3" end="3"/>
                                            </p:txEl>
                                          </p:spTgt>
                                        </p:tgtEl>
                                        <p:attrNameLst>
                                          <p:attrName>style.visibility</p:attrName>
                                        </p:attrNameLst>
                                      </p:cBhvr>
                                      <p:to>
                                        <p:strVal val="visible"/>
                                      </p:to>
                                    </p:set>
                                    <p:animEffect transition="in" filter="wipe(up)">
                                      <p:cBhvr>
                                        <p:cTn id="19" dur="500"/>
                                        <p:tgtEl>
                                          <p:spTgt spid="604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smtClean="0"/>
              <a:t>Key Terms</a:t>
            </a:r>
          </a:p>
        </p:txBody>
      </p:sp>
      <p:sp>
        <p:nvSpPr>
          <p:cNvPr id="122883" name="Rectangle 3"/>
          <p:cNvSpPr>
            <a:spLocks noGrp="1" noChangeArrowheads="1"/>
          </p:cNvSpPr>
          <p:nvPr>
            <p:ph sz="half" idx="1"/>
          </p:nvPr>
        </p:nvSpPr>
        <p:spPr/>
        <p:txBody>
          <a:bodyPr/>
          <a:lstStyle/>
          <a:p>
            <a:pPr marL="514350" indent="-514350">
              <a:buFont typeface="+mj-lt"/>
              <a:buAutoNum type="arabicPeriod"/>
            </a:pPr>
            <a:r>
              <a:rPr lang="en-US" dirty="0" smtClean="0"/>
              <a:t>logistics</a:t>
            </a:r>
          </a:p>
          <a:p>
            <a:pPr marL="514350" indent="-514350">
              <a:buFont typeface="+mj-lt"/>
              <a:buAutoNum type="arabicPeriod"/>
            </a:pPr>
            <a:r>
              <a:rPr lang="en-US" dirty="0" smtClean="0"/>
              <a:t>physical distribution (PD) </a:t>
            </a:r>
          </a:p>
          <a:p>
            <a:pPr marL="514350" indent="-514350">
              <a:buFont typeface="+mj-lt"/>
              <a:buAutoNum type="arabicPeriod"/>
            </a:pPr>
            <a:r>
              <a:rPr lang="en-US" dirty="0" smtClean="0"/>
              <a:t>customer service level</a:t>
            </a:r>
          </a:p>
          <a:p>
            <a:pPr marL="514350" indent="-514350">
              <a:buFont typeface="+mj-lt"/>
              <a:buAutoNum type="arabicPeriod"/>
            </a:pPr>
            <a:r>
              <a:rPr lang="en-US" dirty="0" smtClean="0"/>
              <a:t>physical distribution concept</a:t>
            </a:r>
          </a:p>
          <a:p>
            <a:pPr marL="514350" indent="-514350">
              <a:buFont typeface="+mj-lt"/>
              <a:buAutoNum type="arabicPeriod"/>
            </a:pPr>
            <a:r>
              <a:rPr lang="en-US" dirty="0" smtClean="0"/>
              <a:t>total cost approach</a:t>
            </a:r>
          </a:p>
          <a:p>
            <a:pPr marL="514350" indent="-514350">
              <a:buFont typeface="+mj-lt"/>
              <a:buAutoNum type="arabicPeriod"/>
            </a:pPr>
            <a:r>
              <a:rPr lang="en-US" dirty="0" smtClean="0"/>
              <a:t>supply chain </a:t>
            </a:r>
          </a:p>
          <a:p>
            <a:pPr marL="514350" indent="-514350">
              <a:buFont typeface="+mj-lt"/>
              <a:buAutoNum type="arabicPeriod"/>
            </a:pPr>
            <a:r>
              <a:rPr lang="en-US" dirty="0" smtClean="0"/>
              <a:t>electronic data interchange (EDI)</a:t>
            </a:r>
          </a:p>
        </p:txBody>
      </p:sp>
      <p:sp>
        <p:nvSpPr>
          <p:cNvPr id="122884" name="Rectangle 4"/>
          <p:cNvSpPr>
            <a:spLocks noGrp="1" noChangeArrowheads="1"/>
          </p:cNvSpPr>
          <p:nvPr>
            <p:ph sz="half" idx="2"/>
          </p:nvPr>
        </p:nvSpPr>
        <p:spPr/>
        <p:txBody>
          <a:bodyPr/>
          <a:lstStyle/>
          <a:p>
            <a:pPr marL="514350" indent="-514350">
              <a:buFont typeface="+mj-lt"/>
              <a:buAutoNum type="arabicPeriod" startAt="8"/>
            </a:pPr>
            <a:r>
              <a:rPr lang="en-US" dirty="0" smtClean="0"/>
              <a:t>transporting</a:t>
            </a:r>
          </a:p>
          <a:p>
            <a:pPr marL="514350" indent="-514350">
              <a:buFont typeface="+mj-lt"/>
              <a:buAutoNum type="arabicPeriod" startAt="8"/>
            </a:pPr>
            <a:r>
              <a:rPr lang="en-US" dirty="0" smtClean="0"/>
              <a:t>containerization</a:t>
            </a:r>
          </a:p>
          <a:p>
            <a:pPr marL="514350" indent="-514350">
              <a:buFont typeface="+mj-lt"/>
              <a:buAutoNum type="arabicPeriod" startAt="8"/>
            </a:pPr>
            <a:r>
              <a:rPr lang="en-US" dirty="0" smtClean="0"/>
              <a:t>piggyback service</a:t>
            </a:r>
          </a:p>
          <a:p>
            <a:pPr marL="514350" indent="-514350">
              <a:buFont typeface="+mj-lt"/>
              <a:buAutoNum type="arabicPeriod" startAt="8"/>
            </a:pPr>
            <a:r>
              <a:rPr lang="en-US" dirty="0" smtClean="0"/>
              <a:t>storing</a:t>
            </a:r>
          </a:p>
          <a:p>
            <a:pPr marL="514350" indent="-514350">
              <a:buFont typeface="+mj-lt"/>
              <a:buAutoNum type="arabicPeriod" startAt="8"/>
            </a:pPr>
            <a:r>
              <a:rPr lang="en-US" dirty="0" smtClean="0"/>
              <a:t>inventory</a:t>
            </a:r>
          </a:p>
          <a:p>
            <a:pPr marL="514350" indent="-514350">
              <a:buFont typeface="+mj-lt"/>
              <a:buAutoNum type="arabicPeriod" startAt="8"/>
            </a:pPr>
            <a:r>
              <a:rPr lang="en-US" dirty="0" smtClean="0"/>
              <a:t>private warehouses</a:t>
            </a:r>
          </a:p>
          <a:p>
            <a:pPr marL="514350" indent="-514350">
              <a:buFont typeface="+mj-lt"/>
              <a:buAutoNum type="arabicPeriod" startAt="8"/>
            </a:pPr>
            <a:r>
              <a:rPr lang="en-US" dirty="0" smtClean="0"/>
              <a:t>public warehouses</a:t>
            </a:r>
          </a:p>
          <a:p>
            <a:pPr marL="514350" indent="-514350">
              <a:buFont typeface="+mj-lt"/>
              <a:buAutoNum type="arabicPeriod" startAt="8"/>
            </a:pPr>
            <a:r>
              <a:rPr lang="en-US" dirty="0" smtClean="0"/>
              <a:t>distribution center</a:t>
            </a:r>
          </a:p>
          <a:p>
            <a:pPr marL="514350" indent="-514350">
              <a:buFont typeface="+mj-lt"/>
              <a:buAutoNum type="arabicPeriod" startAt="8"/>
            </a:pPr>
            <a:endParaRPr lang="en-US" dirty="0" smtClean="0"/>
          </a:p>
        </p:txBody>
      </p:sp>
      <p:sp>
        <p:nvSpPr>
          <p:cNvPr id="5" name="Slide Number Placeholder 22"/>
          <p:cNvSpPr txBox="1">
            <a:spLocks/>
          </p:cNvSpPr>
          <p:nvPr/>
        </p:nvSpPr>
        <p:spPr>
          <a:xfrm>
            <a:off x="0" y="157163"/>
            <a:ext cx="708817" cy="301625"/>
          </a:xfrm>
          <a:prstGeom prst="rect">
            <a:avLst/>
          </a:prstGeom>
        </p:spPr>
        <p:txBody>
          <a:bodyPr vert="horz" anchor="b"/>
          <a:lstStyle>
            <a:defPPr>
              <a:defRPr lang="en-US"/>
            </a:defPPr>
            <a:lvl1pPr algn="ctr" rtl="0" eaLnBrk="1" fontAlgn="auto" latinLnBrk="0" hangingPunct="1">
              <a:spcBef>
                <a:spcPts val="0"/>
              </a:spcBef>
              <a:spcAft>
                <a:spcPts val="0"/>
              </a:spcAft>
              <a:defRPr kumimoji="0" sz="1200" kern="1200">
                <a:solidFill>
                  <a:schemeClr val="tx1"/>
                </a:solidFill>
                <a:latin typeface="+mn-lt"/>
                <a:ea typeface="+mn-ea"/>
                <a:cs typeface="+mn-cs"/>
              </a:defRPr>
            </a:lvl1pPr>
            <a:lvl2pPr marL="457200" algn="ctr" rtl="0" fontAlgn="base">
              <a:spcBef>
                <a:spcPct val="0"/>
              </a:spcBef>
              <a:spcAft>
                <a:spcPct val="0"/>
              </a:spcAft>
              <a:defRPr sz="3600" kern="1200">
                <a:solidFill>
                  <a:schemeClr val="tx1"/>
                </a:solidFill>
                <a:latin typeface="Arial" charset="0"/>
                <a:ea typeface="+mn-ea"/>
                <a:cs typeface="Arial" charset="0"/>
              </a:defRPr>
            </a:lvl2pPr>
            <a:lvl3pPr marL="914400" algn="ctr" rtl="0" fontAlgn="base">
              <a:spcBef>
                <a:spcPct val="0"/>
              </a:spcBef>
              <a:spcAft>
                <a:spcPct val="0"/>
              </a:spcAft>
              <a:defRPr sz="3600" kern="1200">
                <a:solidFill>
                  <a:schemeClr val="tx1"/>
                </a:solidFill>
                <a:latin typeface="Arial" charset="0"/>
                <a:ea typeface="+mn-ea"/>
                <a:cs typeface="Arial" charset="0"/>
              </a:defRPr>
            </a:lvl3pPr>
            <a:lvl4pPr marL="1371600" algn="ctr" rtl="0" fontAlgn="base">
              <a:spcBef>
                <a:spcPct val="0"/>
              </a:spcBef>
              <a:spcAft>
                <a:spcPct val="0"/>
              </a:spcAft>
              <a:defRPr sz="3600" kern="1200">
                <a:solidFill>
                  <a:schemeClr val="tx1"/>
                </a:solidFill>
                <a:latin typeface="Arial" charset="0"/>
                <a:ea typeface="+mn-ea"/>
                <a:cs typeface="Arial" charset="0"/>
              </a:defRPr>
            </a:lvl4pPr>
            <a:lvl5pPr marL="1828800" algn="ctr"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pPr>
              <a:defRPr/>
            </a:pPr>
            <a:r>
              <a:rPr lang="en-US" dirty="0" smtClean="0"/>
              <a:t>11-</a:t>
            </a:r>
            <a:fld id="{95A93DFA-160E-468B-8067-BDB21CB2F241}" type="slidenum">
              <a:rPr lang="en-US" smtClean="0"/>
              <a:pPr>
                <a:defRPr/>
              </a:pPr>
              <a:t>29</a:t>
            </a:fld>
            <a:endParaRPr lang="en-US" dirty="0"/>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22883">
                                            <p:txEl>
                                              <p:pRg st="0" end="0"/>
                                            </p:txEl>
                                          </p:spTgt>
                                        </p:tgtEl>
                                        <p:attrNameLst>
                                          <p:attrName>style.visibility</p:attrName>
                                        </p:attrNameLst>
                                      </p:cBhvr>
                                      <p:to>
                                        <p:strVal val="visible"/>
                                      </p:to>
                                    </p:set>
                                    <p:animEffect transition="in" filter="wipe(up)">
                                      <p:cBhvr>
                                        <p:cTn id="7" dur="500"/>
                                        <p:tgtEl>
                                          <p:spTgt spid="122883">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22883">
                                            <p:txEl>
                                              <p:pRg st="1" end="1"/>
                                            </p:txEl>
                                          </p:spTgt>
                                        </p:tgtEl>
                                        <p:attrNameLst>
                                          <p:attrName>style.visibility</p:attrName>
                                        </p:attrNameLst>
                                      </p:cBhvr>
                                      <p:to>
                                        <p:strVal val="visible"/>
                                      </p:to>
                                    </p:set>
                                    <p:animEffect transition="in" filter="wipe(up)">
                                      <p:cBhvr>
                                        <p:cTn id="11" dur="500"/>
                                        <p:tgtEl>
                                          <p:spTgt spid="122883">
                                            <p:txEl>
                                              <p:pRg st="1" end="1"/>
                                            </p:txEl>
                                          </p:spTgt>
                                        </p:tgtEl>
                                      </p:cBhvr>
                                    </p:animEffect>
                                  </p:childTnLst>
                                </p:cTn>
                              </p:par>
                            </p:childTnLst>
                          </p:cTn>
                        </p:par>
                        <p:par>
                          <p:cTn id="12" fill="hold" nodeType="afterGroup">
                            <p:stCondLst>
                              <p:cond delay="1000"/>
                            </p:stCondLst>
                            <p:childTnLst>
                              <p:par>
                                <p:cTn id="13" presetID="22" presetClass="entr" presetSubtype="1" fill="hold" nodeType="afterEffect">
                                  <p:stCondLst>
                                    <p:cond delay="0"/>
                                  </p:stCondLst>
                                  <p:childTnLst>
                                    <p:set>
                                      <p:cBhvr>
                                        <p:cTn id="14" dur="1" fill="hold">
                                          <p:stCondLst>
                                            <p:cond delay="0"/>
                                          </p:stCondLst>
                                        </p:cTn>
                                        <p:tgtEl>
                                          <p:spTgt spid="122883">
                                            <p:txEl>
                                              <p:pRg st="2" end="2"/>
                                            </p:txEl>
                                          </p:spTgt>
                                        </p:tgtEl>
                                        <p:attrNameLst>
                                          <p:attrName>style.visibility</p:attrName>
                                        </p:attrNameLst>
                                      </p:cBhvr>
                                      <p:to>
                                        <p:strVal val="visible"/>
                                      </p:to>
                                    </p:set>
                                    <p:animEffect transition="in" filter="wipe(up)">
                                      <p:cBhvr>
                                        <p:cTn id="15" dur="500"/>
                                        <p:tgtEl>
                                          <p:spTgt spid="122883">
                                            <p:txEl>
                                              <p:pRg st="2" end="2"/>
                                            </p:txEl>
                                          </p:spTgt>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122883">
                                            <p:txEl>
                                              <p:pRg st="3" end="3"/>
                                            </p:txEl>
                                          </p:spTgt>
                                        </p:tgtEl>
                                        <p:attrNameLst>
                                          <p:attrName>style.visibility</p:attrName>
                                        </p:attrNameLst>
                                      </p:cBhvr>
                                      <p:to>
                                        <p:strVal val="visible"/>
                                      </p:to>
                                    </p:set>
                                    <p:animEffect transition="in" filter="wipe(up)">
                                      <p:cBhvr>
                                        <p:cTn id="19" dur="500"/>
                                        <p:tgtEl>
                                          <p:spTgt spid="122883">
                                            <p:txEl>
                                              <p:pRg st="3" end="3"/>
                                            </p:txEl>
                                          </p:spTgt>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122883">
                                            <p:txEl>
                                              <p:pRg st="4" end="4"/>
                                            </p:txEl>
                                          </p:spTgt>
                                        </p:tgtEl>
                                        <p:attrNameLst>
                                          <p:attrName>style.visibility</p:attrName>
                                        </p:attrNameLst>
                                      </p:cBhvr>
                                      <p:to>
                                        <p:strVal val="visible"/>
                                      </p:to>
                                    </p:set>
                                    <p:animEffect transition="in" filter="wipe(up)">
                                      <p:cBhvr>
                                        <p:cTn id="23" dur="500"/>
                                        <p:tgtEl>
                                          <p:spTgt spid="122883">
                                            <p:txEl>
                                              <p:pRg st="4" end="4"/>
                                            </p:txEl>
                                          </p:spTgt>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122883">
                                            <p:txEl>
                                              <p:pRg st="5" end="5"/>
                                            </p:txEl>
                                          </p:spTgt>
                                        </p:tgtEl>
                                        <p:attrNameLst>
                                          <p:attrName>style.visibility</p:attrName>
                                        </p:attrNameLst>
                                      </p:cBhvr>
                                      <p:to>
                                        <p:strVal val="visible"/>
                                      </p:to>
                                    </p:set>
                                    <p:animEffect transition="in" filter="wipe(up)">
                                      <p:cBhvr>
                                        <p:cTn id="27" dur="500"/>
                                        <p:tgtEl>
                                          <p:spTgt spid="122883">
                                            <p:txEl>
                                              <p:pRg st="5" end="5"/>
                                            </p:txEl>
                                          </p:spTgt>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122883">
                                            <p:txEl>
                                              <p:pRg st="6" end="6"/>
                                            </p:txEl>
                                          </p:spTgt>
                                        </p:tgtEl>
                                        <p:attrNameLst>
                                          <p:attrName>style.visibility</p:attrName>
                                        </p:attrNameLst>
                                      </p:cBhvr>
                                      <p:to>
                                        <p:strVal val="visible"/>
                                      </p:to>
                                    </p:set>
                                    <p:animEffect transition="in" filter="wipe(up)">
                                      <p:cBhvr>
                                        <p:cTn id="31" dur="500"/>
                                        <p:tgtEl>
                                          <p:spTgt spid="122883">
                                            <p:txEl>
                                              <p:pRg st="6" end="6"/>
                                            </p:txEl>
                                          </p:spTgt>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122884">
                                            <p:txEl>
                                              <p:pRg st="0" end="0"/>
                                            </p:txEl>
                                          </p:spTgt>
                                        </p:tgtEl>
                                        <p:attrNameLst>
                                          <p:attrName>style.visibility</p:attrName>
                                        </p:attrNameLst>
                                      </p:cBhvr>
                                      <p:to>
                                        <p:strVal val="visible"/>
                                      </p:to>
                                    </p:set>
                                    <p:animEffect transition="in" filter="wipe(up)">
                                      <p:cBhvr>
                                        <p:cTn id="35" dur="500"/>
                                        <p:tgtEl>
                                          <p:spTgt spid="122884">
                                            <p:txEl>
                                              <p:pRg st="0" end="0"/>
                                            </p:txEl>
                                          </p:spTgt>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884">
                                            <p:txEl>
                                              <p:pRg st="1" end="1"/>
                                            </p:txEl>
                                          </p:spTgt>
                                        </p:tgtEl>
                                        <p:attrNameLst>
                                          <p:attrName>style.visibility</p:attrName>
                                        </p:attrNameLst>
                                      </p:cBhvr>
                                      <p:to>
                                        <p:strVal val="visible"/>
                                      </p:to>
                                    </p:set>
                                    <p:animEffect transition="in" filter="wipe(up)">
                                      <p:cBhvr>
                                        <p:cTn id="39" dur="500"/>
                                        <p:tgtEl>
                                          <p:spTgt spid="122884">
                                            <p:txEl>
                                              <p:pRg st="1" end="1"/>
                                            </p:txEl>
                                          </p:spTgt>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122884">
                                            <p:txEl>
                                              <p:pRg st="2" end="2"/>
                                            </p:txEl>
                                          </p:spTgt>
                                        </p:tgtEl>
                                        <p:attrNameLst>
                                          <p:attrName>style.visibility</p:attrName>
                                        </p:attrNameLst>
                                      </p:cBhvr>
                                      <p:to>
                                        <p:strVal val="visible"/>
                                      </p:to>
                                    </p:set>
                                    <p:animEffect transition="in" filter="wipe(up)">
                                      <p:cBhvr>
                                        <p:cTn id="43" dur="500"/>
                                        <p:tgtEl>
                                          <p:spTgt spid="122884">
                                            <p:txEl>
                                              <p:pRg st="2" end="2"/>
                                            </p:txEl>
                                          </p:spTgt>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122884">
                                            <p:txEl>
                                              <p:pRg st="3" end="3"/>
                                            </p:txEl>
                                          </p:spTgt>
                                        </p:tgtEl>
                                        <p:attrNameLst>
                                          <p:attrName>style.visibility</p:attrName>
                                        </p:attrNameLst>
                                      </p:cBhvr>
                                      <p:to>
                                        <p:strVal val="visible"/>
                                      </p:to>
                                    </p:set>
                                    <p:animEffect transition="in" filter="wipe(up)">
                                      <p:cBhvr>
                                        <p:cTn id="47" dur="500"/>
                                        <p:tgtEl>
                                          <p:spTgt spid="122884">
                                            <p:txEl>
                                              <p:pRg st="3" end="3"/>
                                            </p:txEl>
                                          </p:spTgt>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122884">
                                            <p:txEl>
                                              <p:pRg st="4" end="4"/>
                                            </p:txEl>
                                          </p:spTgt>
                                        </p:tgtEl>
                                        <p:attrNameLst>
                                          <p:attrName>style.visibility</p:attrName>
                                        </p:attrNameLst>
                                      </p:cBhvr>
                                      <p:to>
                                        <p:strVal val="visible"/>
                                      </p:to>
                                    </p:set>
                                    <p:animEffect transition="in" filter="wipe(up)">
                                      <p:cBhvr>
                                        <p:cTn id="51" dur="500"/>
                                        <p:tgtEl>
                                          <p:spTgt spid="122884">
                                            <p:txEl>
                                              <p:pRg st="4" end="4"/>
                                            </p:txEl>
                                          </p:spTgt>
                                        </p:tgtEl>
                                      </p:cBhvr>
                                    </p:animEffect>
                                  </p:childTnLst>
                                </p:cTn>
                              </p:par>
                            </p:childTnLst>
                          </p:cTn>
                        </p:par>
                        <p:par>
                          <p:cTn id="52" fill="hold">
                            <p:stCondLst>
                              <p:cond delay="6000"/>
                            </p:stCondLst>
                            <p:childTnLst>
                              <p:par>
                                <p:cTn id="53" presetID="22" presetClass="entr" presetSubtype="1" fill="hold" nodeType="afterEffect">
                                  <p:stCondLst>
                                    <p:cond delay="0"/>
                                  </p:stCondLst>
                                  <p:childTnLst>
                                    <p:set>
                                      <p:cBhvr>
                                        <p:cTn id="54" dur="1" fill="hold">
                                          <p:stCondLst>
                                            <p:cond delay="0"/>
                                          </p:stCondLst>
                                        </p:cTn>
                                        <p:tgtEl>
                                          <p:spTgt spid="122884">
                                            <p:txEl>
                                              <p:pRg st="5" end="5"/>
                                            </p:txEl>
                                          </p:spTgt>
                                        </p:tgtEl>
                                        <p:attrNameLst>
                                          <p:attrName>style.visibility</p:attrName>
                                        </p:attrNameLst>
                                      </p:cBhvr>
                                      <p:to>
                                        <p:strVal val="visible"/>
                                      </p:to>
                                    </p:set>
                                    <p:animEffect transition="in" filter="wipe(up)">
                                      <p:cBhvr>
                                        <p:cTn id="55" dur="500"/>
                                        <p:tgtEl>
                                          <p:spTgt spid="122884">
                                            <p:txEl>
                                              <p:pRg st="5" end="5"/>
                                            </p:txEl>
                                          </p:spTgt>
                                        </p:tgtEl>
                                      </p:cBhvr>
                                    </p:animEffect>
                                  </p:childTnLst>
                                </p:cTn>
                              </p:par>
                            </p:childTnLst>
                          </p:cTn>
                        </p:par>
                        <p:par>
                          <p:cTn id="56" fill="hold">
                            <p:stCondLst>
                              <p:cond delay="6500"/>
                            </p:stCondLst>
                            <p:childTnLst>
                              <p:par>
                                <p:cTn id="57" presetID="22" presetClass="entr" presetSubtype="1" fill="hold" nodeType="afterEffect">
                                  <p:stCondLst>
                                    <p:cond delay="0"/>
                                  </p:stCondLst>
                                  <p:childTnLst>
                                    <p:set>
                                      <p:cBhvr>
                                        <p:cTn id="58" dur="1" fill="hold">
                                          <p:stCondLst>
                                            <p:cond delay="0"/>
                                          </p:stCondLst>
                                        </p:cTn>
                                        <p:tgtEl>
                                          <p:spTgt spid="122884">
                                            <p:txEl>
                                              <p:pRg st="6" end="6"/>
                                            </p:txEl>
                                          </p:spTgt>
                                        </p:tgtEl>
                                        <p:attrNameLst>
                                          <p:attrName>style.visibility</p:attrName>
                                        </p:attrNameLst>
                                      </p:cBhvr>
                                      <p:to>
                                        <p:strVal val="visible"/>
                                      </p:to>
                                    </p:set>
                                    <p:animEffect transition="in" filter="wipe(up)">
                                      <p:cBhvr>
                                        <p:cTn id="59" dur="500"/>
                                        <p:tgtEl>
                                          <p:spTgt spid="122884">
                                            <p:txEl>
                                              <p:pRg st="6" end="6"/>
                                            </p:txEl>
                                          </p:spTgt>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122884">
                                            <p:txEl>
                                              <p:pRg st="7" end="7"/>
                                            </p:txEl>
                                          </p:spTgt>
                                        </p:tgtEl>
                                        <p:attrNameLst>
                                          <p:attrName>style.visibility</p:attrName>
                                        </p:attrNameLst>
                                      </p:cBhvr>
                                      <p:to>
                                        <p:strVal val="visible"/>
                                      </p:to>
                                    </p:set>
                                    <p:animEffect transition="in" filter="wipe(up)">
                                      <p:cBhvr>
                                        <p:cTn id="63" dur="500"/>
                                        <p:tgtEl>
                                          <p:spTgt spid="12288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smtClean="0"/>
              <a:t>At the end of this presentation, you should be able to:</a:t>
            </a:r>
          </a:p>
        </p:txBody>
      </p:sp>
      <p:sp>
        <p:nvSpPr>
          <p:cNvPr id="60419" name="Rectangle 3"/>
          <p:cNvSpPr>
            <a:spLocks noGrp="1" noChangeArrowheads="1"/>
          </p:cNvSpPr>
          <p:nvPr>
            <p:ph idx="1"/>
          </p:nvPr>
        </p:nvSpPr>
        <p:spPr/>
        <p:txBody>
          <a:bodyPr/>
          <a:lstStyle/>
          <a:p>
            <a:pPr marL="514350" indent="-514350">
              <a:buFont typeface="+mj-lt"/>
              <a:buAutoNum type="arabicPeriod" startAt="5"/>
            </a:pPr>
            <a:r>
              <a:rPr lang="en-US" dirty="0" smtClean="0"/>
              <a:t>Know about the advantages and disadvantages of various transportation methods.</a:t>
            </a:r>
          </a:p>
          <a:p>
            <a:pPr marL="514350" indent="-514350">
              <a:buFont typeface="+mj-lt"/>
              <a:buAutoNum type="arabicPeriod" startAt="5"/>
            </a:pPr>
            <a:r>
              <a:rPr lang="en-US" dirty="0" smtClean="0"/>
              <a:t>Know how inventory and storage decisions affect marketing strategy.</a:t>
            </a:r>
          </a:p>
          <a:p>
            <a:pPr marL="514350" indent="-514350">
              <a:buFont typeface="+mj-lt"/>
              <a:buAutoNum type="arabicPeriod" startAt="5"/>
            </a:pPr>
            <a:r>
              <a:rPr lang="en-US" dirty="0" smtClean="0"/>
              <a:t>Understand the distribution center concept.</a:t>
            </a:r>
          </a:p>
          <a:p>
            <a:pPr marL="514350" indent="-514350">
              <a:buFont typeface="+mj-lt"/>
              <a:buAutoNum type="arabicPeriod" startAt="5"/>
            </a:pPr>
            <a:r>
              <a:rPr lang="en-US" dirty="0" smtClean="0"/>
              <a:t>Understand important new terms.</a:t>
            </a:r>
          </a:p>
        </p:txBody>
      </p:sp>
      <p:sp>
        <p:nvSpPr>
          <p:cNvPr id="4" name="Slide Number Placeholder 22"/>
          <p:cNvSpPr txBox="1">
            <a:spLocks/>
          </p:cNvSpPr>
          <p:nvPr/>
        </p:nvSpPr>
        <p:spPr>
          <a:xfrm>
            <a:off x="0" y="157163"/>
            <a:ext cx="708817" cy="301625"/>
          </a:xfrm>
          <a:prstGeom prst="rect">
            <a:avLst/>
          </a:prstGeom>
        </p:spPr>
        <p:txBody>
          <a:bodyPr vert="horz" anchor="b"/>
          <a:lstStyle>
            <a:defPPr>
              <a:defRPr lang="en-US"/>
            </a:defPPr>
            <a:lvl1pPr algn="ctr" rtl="0" eaLnBrk="1" fontAlgn="auto" latinLnBrk="0" hangingPunct="1">
              <a:spcBef>
                <a:spcPts val="0"/>
              </a:spcBef>
              <a:spcAft>
                <a:spcPts val="0"/>
              </a:spcAft>
              <a:defRPr kumimoji="0" sz="1200" kern="1200">
                <a:solidFill>
                  <a:schemeClr val="tx1"/>
                </a:solidFill>
                <a:latin typeface="+mn-lt"/>
                <a:ea typeface="+mn-ea"/>
                <a:cs typeface="+mn-cs"/>
              </a:defRPr>
            </a:lvl1pPr>
            <a:lvl2pPr marL="457200" algn="ctr" rtl="0" fontAlgn="base">
              <a:spcBef>
                <a:spcPct val="0"/>
              </a:spcBef>
              <a:spcAft>
                <a:spcPct val="0"/>
              </a:spcAft>
              <a:defRPr sz="3600" kern="1200">
                <a:solidFill>
                  <a:schemeClr val="tx1"/>
                </a:solidFill>
                <a:latin typeface="Arial" charset="0"/>
                <a:ea typeface="+mn-ea"/>
                <a:cs typeface="Arial" charset="0"/>
              </a:defRPr>
            </a:lvl2pPr>
            <a:lvl3pPr marL="914400" algn="ctr" rtl="0" fontAlgn="base">
              <a:spcBef>
                <a:spcPct val="0"/>
              </a:spcBef>
              <a:spcAft>
                <a:spcPct val="0"/>
              </a:spcAft>
              <a:defRPr sz="3600" kern="1200">
                <a:solidFill>
                  <a:schemeClr val="tx1"/>
                </a:solidFill>
                <a:latin typeface="Arial" charset="0"/>
                <a:ea typeface="+mn-ea"/>
                <a:cs typeface="Arial" charset="0"/>
              </a:defRPr>
            </a:lvl3pPr>
            <a:lvl4pPr marL="1371600" algn="ctr" rtl="0" fontAlgn="base">
              <a:spcBef>
                <a:spcPct val="0"/>
              </a:spcBef>
              <a:spcAft>
                <a:spcPct val="0"/>
              </a:spcAft>
              <a:defRPr sz="3600" kern="1200">
                <a:solidFill>
                  <a:schemeClr val="tx1"/>
                </a:solidFill>
                <a:latin typeface="Arial" charset="0"/>
                <a:ea typeface="+mn-ea"/>
                <a:cs typeface="Arial" charset="0"/>
              </a:defRPr>
            </a:lvl4pPr>
            <a:lvl5pPr marL="1828800" algn="ctr"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pPr>
              <a:defRPr/>
            </a:pPr>
            <a:r>
              <a:rPr lang="en-US" dirty="0" smtClean="0"/>
              <a:t>11-</a:t>
            </a:r>
            <a:fld id="{95A93DFA-160E-468B-8067-BDB21CB2F241}" type="slidenum">
              <a:rPr lang="en-US" smtClean="0"/>
              <a:pPr>
                <a:defRPr/>
              </a:pPr>
              <a:t>3</a:t>
            </a:fld>
            <a:endParaRPr lang="en-US" dirty="0"/>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Effect transition="in" filter="wipe(up)">
                                      <p:cBhvr>
                                        <p:cTn id="7" dur="500"/>
                                        <p:tgtEl>
                                          <p:spTgt spid="60419">
                                            <p:txEl>
                                              <p:pRg st="0" end="0"/>
                                            </p:txEl>
                                          </p:spTgt>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419">
                                            <p:txEl>
                                              <p:pRg st="1" end="1"/>
                                            </p:txEl>
                                          </p:spTgt>
                                        </p:tgtEl>
                                        <p:attrNameLst>
                                          <p:attrName>style.visibility</p:attrName>
                                        </p:attrNameLst>
                                      </p:cBhvr>
                                      <p:to>
                                        <p:strVal val="visible"/>
                                      </p:to>
                                    </p:set>
                                    <p:animEffect transition="in" filter="wipe(up)">
                                      <p:cBhvr>
                                        <p:cTn id="11" dur="500"/>
                                        <p:tgtEl>
                                          <p:spTgt spid="60419">
                                            <p:txEl>
                                              <p:pRg st="1" end="1"/>
                                            </p:txEl>
                                          </p:spTgt>
                                        </p:tgtEl>
                                      </p:cBhvr>
                                    </p:animEffect>
                                  </p:childTnLst>
                                </p:cTn>
                              </p:par>
                            </p:childTnLst>
                          </p:cTn>
                        </p:par>
                        <p:par>
                          <p:cTn id="12" fill="hold" nodeType="afterGroup">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60419">
                                            <p:txEl>
                                              <p:pRg st="2" end="2"/>
                                            </p:txEl>
                                          </p:spTgt>
                                        </p:tgtEl>
                                        <p:attrNameLst>
                                          <p:attrName>style.visibility</p:attrName>
                                        </p:attrNameLst>
                                      </p:cBhvr>
                                      <p:to>
                                        <p:strVal val="visible"/>
                                      </p:to>
                                    </p:set>
                                    <p:animEffect transition="in" filter="wipe(up)">
                                      <p:cBhvr>
                                        <p:cTn id="15" dur="500"/>
                                        <p:tgtEl>
                                          <p:spTgt spid="60419">
                                            <p:txEl>
                                              <p:pRg st="2" end="2"/>
                                            </p:txEl>
                                          </p:spTgt>
                                        </p:tgtEl>
                                      </p:cBhvr>
                                    </p:animEffect>
                                  </p:childTnLst>
                                </p:cTn>
                              </p:par>
                            </p:childTnLst>
                          </p:cTn>
                        </p:par>
                        <p:par>
                          <p:cTn id="16" fill="hold" nodeType="afterGroup">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60419">
                                            <p:txEl>
                                              <p:pRg st="3" end="3"/>
                                            </p:txEl>
                                          </p:spTgt>
                                        </p:tgtEl>
                                        <p:attrNameLst>
                                          <p:attrName>style.visibility</p:attrName>
                                        </p:attrNameLst>
                                      </p:cBhvr>
                                      <p:to>
                                        <p:strVal val="visible"/>
                                      </p:to>
                                    </p:set>
                                    <p:animEffect transition="in" filter="wipe(up)">
                                      <p:cBhvr>
                                        <p:cTn id="19" dur="500"/>
                                        <p:tgtEl>
                                          <p:spTgt spid="604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smtClean="0"/>
              <a:t>Marketing Strategy Planning Process</a:t>
            </a:r>
          </a:p>
        </p:txBody>
      </p:sp>
      <p:pic>
        <p:nvPicPr>
          <p:cNvPr id="35843" name="Picture 3" descr="12.1.PNG"/>
          <p:cNvPicPr>
            <a:picLocks noChangeAspect="1"/>
          </p:cNvPicPr>
          <p:nvPr/>
        </p:nvPicPr>
        <p:blipFill rotWithShape="1">
          <a:blip r:embed="rId3">
            <a:extLst>
              <a:ext uri="{28A0092B-C50C-407E-A947-70E740481C1C}">
                <a14:useLocalDpi xmlns:a14="http://schemas.microsoft.com/office/drawing/2010/main" val="0"/>
              </a:ext>
            </a:extLst>
          </a:blip>
          <a:srcRect l="4436" t="6033" r="1936" b="2047"/>
          <a:stretch/>
        </p:blipFill>
        <p:spPr bwMode="auto">
          <a:xfrm>
            <a:off x="2343150" y="1931670"/>
            <a:ext cx="4423410" cy="444627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4" name="Slide Number Placeholder 22"/>
          <p:cNvSpPr txBox="1">
            <a:spLocks/>
          </p:cNvSpPr>
          <p:nvPr/>
        </p:nvSpPr>
        <p:spPr>
          <a:xfrm>
            <a:off x="0" y="157163"/>
            <a:ext cx="708817" cy="301625"/>
          </a:xfrm>
          <a:prstGeom prst="rect">
            <a:avLst/>
          </a:prstGeom>
        </p:spPr>
        <p:txBody>
          <a:bodyPr vert="horz" anchor="b"/>
          <a:lstStyle>
            <a:defPPr>
              <a:defRPr lang="en-US"/>
            </a:defPPr>
            <a:lvl1pPr algn="ctr" rtl="0" eaLnBrk="1" fontAlgn="auto" latinLnBrk="0" hangingPunct="1">
              <a:spcBef>
                <a:spcPts val="0"/>
              </a:spcBef>
              <a:spcAft>
                <a:spcPts val="0"/>
              </a:spcAft>
              <a:defRPr kumimoji="0" sz="1200" kern="1200">
                <a:solidFill>
                  <a:schemeClr val="tx1"/>
                </a:solidFill>
                <a:latin typeface="+mn-lt"/>
                <a:ea typeface="+mn-ea"/>
                <a:cs typeface="+mn-cs"/>
              </a:defRPr>
            </a:lvl1pPr>
            <a:lvl2pPr marL="457200" algn="ctr" rtl="0" fontAlgn="base">
              <a:spcBef>
                <a:spcPct val="0"/>
              </a:spcBef>
              <a:spcAft>
                <a:spcPct val="0"/>
              </a:spcAft>
              <a:defRPr sz="3600" kern="1200">
                <a:solidFill>
                  <a:schemeClr val="tx1"/>
                </a:solidFill>
                <a:latin typeface="Arial" charset="0"/>
                <a:ea typeface="+mn-ea"/>
                <a:cs typeface="Arial" charset="0"/>
              </a:defRPr>
            </a:lvl2pPr>
            <a:lvl3pPr marL="914400" algn="ctr" rtl="0" fontAlgn="base">
              <a:spcBef>
                <a:spcPct val="0"/>
              </a:spcBef>
              <a:spcAft>
                <a:spcPct val="0"/>
              </a:spcAft>
              <a:defRPr sz="3600" kern="1200">
                <a:solidFill>
                  <a:schemeClr val="tx1"/>
                </a:solidFill>
                <a:latin typeface="Arial" charset="0"/>
                <a:ea typeface="+mn-ea"/>
                <a:cs typeface="Arial" charset="0"/>
              </a:defRPr>
            </a:lvl3pPr>
            <a:lvl4pPr marL="1371600" algn="ctr" rtl="0" fontAlgn="base">
              <a:spcBef>
                <a:spcPct val="0"/>
              </a:spcBef>
              <a:spcAft>
                <a:spcPct val="0"/>
              </a:spcAft>
              <a:defRPr sz="3600" kern="1200">
                <a:solidFill>
                  <a:schemeClr val="tx1"/>
                </a:solidFill>
                <a:latin typeface="Arial" charset="0"/>
                <a:ea typeface="+mn-ea"/>
                <a:cs typeface="Arial" charset="0"/>
              </a:defRPr>
            </a:lvl4pPr>
            <a:lvl5pPr marL="1828800" algn="ctr"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pPr>
              <a:defRPr/>
            </a:pPr>
            <a:r>
              <a:rPr lang="en-US" dirty="0" smtClean="0"/>
              <a:t>11-</a:t>
            </a:r>
            <a:fld id="{95A93DFA-160E-468B-8067-BDB21CB2F241}" type="slidenum">
              <a:rPr lang="en-US" smtClean="0"/>
              <a:pPr>
                <a:defRPr/>
              </a:pPr>
              <a:t>4</a:t>
            </a:fld>
            <a:endParaRPr lang="en-US" dirty="0"/>
          </a:p>
        </p:txBody>
      </p:sp>
    </p:spTree>
  </p:cSld>
  <p:clrMapOvr>
    <a:masterClrMapping/>
  </p:clrMapOvr>
  <p:transition>
    <p:pull dir="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7" name="Picture 3" descr="12.1.PNG"/>
          <p:cNvPicPr>
            <a:picLocks noChangeAspect="1"/>
          </p:cNvPicPr>
          <p:nvPr/>
        </p:nvPicPr>
        <p:blipFill rotWithShape="1">
          <a:blip r:embed="rId3" cstate="print">
            <a:extLst>
              <a:ext uri="{28A0092B-C50C-407E-A947-70E740481C1C}">
                <a14:useLocalDpi xmlns:a14="http://schemas.microsoft.com/office/drawing/2010/main" val="0"/>
              </a:ext>
            </a:extLst>
          </a:blip>
          <a:srcRect l="4436" t="6033" r="1936" b="2047"/>
          <a:stretch/>
        </p:blipFill>
        <p:spPr bwMode="auto">
          <a:xfrm>
            <a:off x="7010400" y="1295400"/>
            <a:ext cx="1114381" cy="112014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36866" name="Rectangle 2"/>
          <p:cNvSpPr>
            <a:spLocks noGrp="1" noChangeArrowheads="1"/>
          </p:cNvSpPr>
          <p:nvPr>
            <p:ph type="title"/>
          </p:nvPr>
        </p:nvSpPr>
        <p:spPr/>
        <p:txBody>
          <a:bodyPr>
            <a:noAutofit/>
          </a:bodyPr>
          <a:lstStyle/>
          <a:p>
            <a:r>
              <a:rPr lang="en-US" sz="3200" dirty="0" smtClean="0"/>
              <a:t>The Role of Logistics and Physical Distribution Customer Service in Marketing Strategy (Exhibit 11-1)</a:t>
            </a:r>
          </a:p>
        </p:txBody>
      </p:sp>
      <p:sp>
        <p:nvSpPr>
          <p:cNvPr id="4" name="Line 10"/>
          <p:cNvSpPr>
            <a:spLocks noChangeShapeType="1"/>
          </p:cNvSpPr>
          <p:nvPr/>
        </p:nvSpPr>
        <p:spPr bwMode="auto">
          <a:xfrm flipH="1" flipV="1">
            <a:off x="8077200" y="1676400"/>
            <a:ext cx="685800" cy="0"/>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Line 6"/>
          <p:cNvSpPr>
            <a:spLocks noChangeShapeType="1"/>
          </p:cNvSpPr>
          <p:nvPr/>
        </p:nvSpPr>
        <p:spPr bwMode="auto">
          <a:xfrm flipH="1" flipV="1">
            <a:off x="1524000" y="2590800"/>
            <a:ext cx="3048000" cy="0"/>
          </a:xfrm>
          <a:prstGeom prst="line">
            <a:avLst/>
          </a:prstGeom>
          <a:noFill/>
          <a:ln w="38100">
            <a:solidFill>
              <a:schemeClr val="accent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 name="Group 7"/>
          <p:cNvGrpSpPr>
            <a:grpSpLocks/>
          </p:cNvGrpSpPr>
          <p:nvPr/>
        </p:nvGrpSpPr>
        <p:grpSpPr bwMode="auto">
          <a:xfrm>
            <a:off x="6345238" y="2644775"/>
            <a:ext cx="2573337" cy="1528763"/>
            <a:chOff x="4017" y="1648"/>
            <a:chExt cx="1621" cy="963"/>
          </a:xfrm>
          <a:solidFill>
            <a:schemeClr val="accent2"/>
          </a:solidFill>
        </p:grpSpPr>
        <p:sp>
          <p:nvSpPr>
            <p:cNvPr id="36888" name="AutoShape 8"/>
            <p:cNvSpPr>
              <a:spLocks noChangeArrowheads="1"/>
            </p:cNvSpPr>
            <p:nvPr/>
          </p:nvSpPr>
          <p:spPr bwMode="auto">
            <a:xfrm>
              <a:off x="4017" y="1861"/>
              <a:ext cx="1621" cy="750"/>
            </a:xfrm>
            <a:prstGeom prst="roundRect">
              <a:avLst>
                <a:gd name="adj" fmla="val 16667"/>
              </a:avLst>
            </a:prstGeom>
            <a:grpFill/>
            <a:ln w="38100">
              <a:solidFill>
                <a:schemeClr val="accent1"/>
              </a:solidFill>
              <a:prstDash val="sysDot"/>
              <a:round/>
              <a:headEnd/>
              <a:tailEnd/>
            </a:ln>
          </p:spPr>
          <p:txBody>
            <a:bodyPr anchor="ctr"/>
            <a:lstStyle/>
            <a:p>
              <a:pPr algn="l"/>
              <a:r>
                <a:rPr lang="en-US" sz="1800" b="1"/>
                <a:t>CH 12:  Retailers, Wholesalers &amp; Their Strategy Planning</a:t>
              </a:r>
              <a:r>
                <a:rPr lang="en-US" sz="1800"/>
                <a:t> </a:t>
              </a:r>
            </a:p>
          </p:txBody>
        </p:sp>
        <p:sp>
          <p:nvSpPr>
            <p:cNvPr id="36889" name="Line 9"/>
            <p:cNvSpPr>
              <a:spLocks noChangeShapeType="1"/>
            </p:cNvSpPr>
            <p:nvPr/>
          </p:nvSpPr>
          <p:spPr bwMode="auto">
            <a:xfrm rot="-5400000" flipH="1" flipV="1">
              <a:off x="4794" y="1746"/>
              <a:ext cx="197" cy="1"/>
            </a:xfrm>
            <a:prstGeom prst="line">
              <a:avLst/>
            </a:prstGeom>
            <a:grpFill/>
            <a:ln w="38100">
              <a:solidFill>
                <a:schemeClr val="accent1"/>
              </a:solidFill>
              <a:prstDash val="sysDot"/>
              <a:round/>
              <a:headEnd/>
              <a:tailEnd type="triangle" w="med" len="med"/>
            </a:ln>
            <a:extLst/>
          </p:spPr>
          <p:txBody>
            <a:bodyPr/>
            <a:lstStyle/>
            <a:p>
              <a:endParaRPr lang="en-US"/>
            </a:p>
          </p:txBody>
        </p:sp>
      </p:grpSp>
      <p:sp>
        <p:nvSpPr>
          <p:cNvPr id="11" name="AutoShape 12"/>
          <p:cNvSpPr>
            <a:spLocks noChangeArrowheads="1"/>
          </p:cNvSpPr>
          <p:nvPr/>
        </p:nvSpPr>
        <p:spPr bwMode="auto">
          <a:xfrm>
            <a:off x="304800" y="4760913"/>
            <a:ext cx="2559050" cy="1884362"/>
          </a:xfrm>
          <a:prstGeom prst="roundRect">
            <a:avLst>
              <a:gd name="adj" fmla="val 16667"/>
            </a:avLst>
          </a:prstGeom>
          <a:solidFill>
            <a:schemeClr val="accent2"/>
          </a:solidFill>
          <a:ln w="38100">
            <a:solidFill>
              <a:schemeClr val="accent1"/>
            </a:solidFill>
            <a:round/>
            <a:headEnd/>
            <a:tailEnd/>
          </a:ln>
        </p:spPr>
        <p:txBody>
          <a:bodyPr/>
          <a:lstStyle/>
          <a:p>
            <a:pPr algn="l">
              <a:defRPr/>
            </a:pPr>
            <a:r>
              <a:rPr lang="en-US" sz="1800" b="1" dirty="0">
                <a:latin typeface="Arial" charset="0"/>
                <a:cs typeface="Arial" charset="0"/>
              </a:rPr>
              <a:t>Logistics customer service</a:t>
            </a:r>
          </a:p>
          <a:p>
            <a:pPr marL="176213" indent="-176213" algn="l">
              <a:buFontTx/>
              <a:buChar char="•"/>
              <a:defRPr/>
            </a:pPr>
            <a:r>
              <a:rPr lang="en-US" sz="1800" dirty="0">
                <a:latin typeface="Arial" charset="0"/>
                <a:cs typeface="Arial" charset="0"/>
              </a:rPr>
              <a:t>What is it?</a:t>
            </a:r>
          </a:p>
          <a:p>
            <a:pPr marL="176213" indent="-176213" algn="l">
              <a:buFontTx/>
              <a:buChar char="•"/>
              <a:defRPr/>
            </a:pPr>
            <a:r>
              <a:rPr lang="en-US" sz="1800" dirty="0">
                <a:latin typeface="Arial" charset="0"/>
                <a:cs typeface="Arial" charset="0"/>
              </a:rPr>
              <a:t>Level to offer</a:t>
            </a:r>
          </a:p>
          <a:p>
            <a:pPr marL="176213" indent="-176213" algn="l">
              <a:buFontTx/>
              <a:buChar char="•"/>
              <a:defRPr/>
            </a:pPr>
            <a:r>
              <a:rPr lang="en-US" sz="1800" dirty="0">
                <a:latin typeface="Arial" charset="0"/>
                <a:cs typeface="Arial" charset="0"/>
              </a:rPr>
              <a:t>Cost </a:t>
            </a:r>
          </a:p>
          <a:p>
            <a:pPr marL="176213" indent="-176213" algn="l">
              <a:buFontTx/>
              <a:buChar char="•"/>
              <a:defRPr/>
            </a:pPr>
            <a:r>
              <a:rPr lang="en-US" sz="1800" dirty="0">
                <a:latin typeface="Arial" charset="0"/>
                <a:cs typeface="Arial" charset="0"/>
              </a:rPr>
              <a:t>JIT and EDI</a:t>
            </a:r>
          </a:p>
        </p:txBody>
      </p:sp>
      <p:sp>
        <p:nvSpPr>
          <p:cNvPr id="14" name="AutoShape 15"/>
          <p:cNvSpPr>
            <a:spLocks noChangeArrowheads="1"/>
          </p:cNvSpPr>
          <p:nvPr/>
        </p:nvSpPr>
        <p:spPr bwMode="auto">
          <a:xfrm>
            <a:off x="3284538" y="4760913"/>
            <a:ext cx="2559050" cy="1884362"/>
          </a:xfrm>
          <a:prstGeom prst="roundRect">
            <a:avLst>
              <a:gd name="adj" fmla="val 16667"/>
            </a:avLst>
          </a:prstGeom>
          <a:solidFill>
            <a:schemeClr val="accent2"/>
          </a:solidFill>
          <a:ln w="38100">
            <a:solidFill>
              <a:schemeClr val="accent1"/>
            </a:solidFill>
            <a:round/>
            <a:headEnd/>
            <a:tailEnd/>
          </a:ln>
        </p:spPr>
        <p:txBody>
          <a:bodyPr/>
          <a:lstStyle/>
          <a:p>
            <a:pPr marL="176213" indent="-176213" algn="l"/>
            <a:r>
              <a:rPr lang="en-US" sz="1800" b="1"/>
              <a:t>Transporting</a:t>
            </a:r>
          </a:p>
          <a:p>
            <a:pPr marL="176213" indent="-176213" algn="l">
              <a:buFontTx/>
              <a:buChar char="•"/>
            </a:pPr>
            <a:r>
              <a:rPr lang="en-US" sz="1800"/>
              <a:t>Transportation modes</a:t>
            </a:r>
          </a:p>
          <a:p>
            <a:pPr marL="176213" indent="-176213" algn="l">
              <a:buFontTx/>
              <a:buChar char="•"/>
            </a:pPr>
            <a:r>
              <a:rPr lang="en-US" sz="1800"/>
              <a:t>Benefits and limitations</a:t>
            </a:r>
          </a:p>
        </p:txBody>
      </p:sp>
      <p:sp>
        <p:nvSpPr>
          <p:cNvPr id="17" name="AutoShape 18"/>
          <p:cNvSpPr>
            <a:spLocks noChangeArrowheads="1"/>
          </p:cNvSpPr>
          <p:nvPr/>
        </p:nvSpPr>
        <p:spPr bwMode="auto">
          <a:xfrm>
            <a:off x="6265863" y="4760913"/>
            <a:ext cx="2559050" cy="1884362"/>
          </a:xfrm>
          <a:prstGeom prst="roundRect">
            <a:avLst>
              <a:gd name="adj" fmla="val 16667"/>
            </a:avLst>
          </a:prstGeom>
          <a:solidFill>
            <a:schemeClr val="accent2"/>
          </a:solidFill>
          <a:ln w="38100">
            <a:solidFill>
              <a:schemeClr val="accent1"/>
            </a:solidFill>
            <a:round/>
            <a:headEnd/>
            <a:tailEnd/>
          </a:ln>
        </p:spPr>
        <p:txBody>
          <a:bodyPr/>
          <a:lstStyle/>
          <a:p>
            <a:pPr marL="176213" indent="-176213" algn="l"/>
            <a:r>
              <a:rPr lang="en-US" sz="1800" b="1"/>
              <a:t>Storing</a:t>
            </a:r>
          </a:p>
          <a:p>
            <a:pPr marL="176213" indent="-176213" algn="l">
              <a:buFontTx/>
              <a:buChar char="•"/>
            </a:pPr>
            <a:r>
              <a:rPr lang="en-US" sz="1800"/>
              <a:t>Storage &amp; strategy planning</a:t>
            </a:r>
          </a:p>
          <a:p>
            <a:pPr marL="176213" indent="-176213" algn="l">
              <a:buFontTx/>
              <a:buChar char="•"/>
            </a:pPr>
            <a:r>
              <a:rPr lang="en-US" sz="1800"/>
              <a:t>Inventory costs</a:t>
            </a:r>
          </a:p>
          <a:p>
            <a:pPr marL="176213" indent="-176213" algn="l">
              <a:buFontTx/>
              <a:buChar char="•"/>
            </a:pPr>
            <a:r>
              <a:rPr lang="en-US" sz="1800"/>
              <a:t>Storage facilities</a:t>
            </a:r>
          </a:p>
          <a:p>
            <a:pPr marL="176213" indent="-176213" algn="l">
              <a:buFontTx/>
              <a:buChar char="•"/>
            </a:pPr>
            <a:r>
              <a:rPr lang="en-US" sz="1800"/>
              <a:t>Distribution centers</a:t>
            </a:r>
          </a:p>
        </p:txBody>
      </p:sp>
      <p:grpSp>
        <p:nvGrpSpPr>
          <p:cNvPr id="3" name="Group 20"/>
          <p:cNvGrpSpPr>
            <a:grpSpLocks/>
          </p:cNvGrpSpPr>
          <p:nvPr/>
        </p:nvGrpSpPr>
        <p:grpSpPr bwMode="auto">
          <a:xfrm>
            <a:off x="3194050" y="2635250"/>
            <a:ext cx="2559050" cy="1509713"/>
            <a:chOff x="2032" y="1642"/>
            <a:chExt cx="1612" cy="951"/>
          </a:xfrm>
          <a:solidFill>
            <a:schemeClr val="accent2"/>
          </a:solidFill>
        </p:grpSpPr>
        <p:sp>
          <p:nvSpPr>
            <p:cNvPr id="36886" name="AutoShape 21"/>
            <p:cNvSpPr>
              <a:spLocks noChangeArrowheads="1"/>
            </p:cNvSpPr>
            <p:nvPr/>
          </p:nvSpPr>
          <p:spPr bwMode="auto">
            <a:xfrm>
              <a:off x="2032" y="1843"/>
              <a:ext cx="1612" cy="750"/>
            </a:xfrm>
            <a:prstGeom prst="roundRect">
              <a:avLst>
                <a:gd name="adj" fmla="val 16667"/>
              </a:avLst>
            </a:prstGeom>
            <a:grpFill/>
            <a:ln w="38100">
              <a:solidFill>
                <a:schemeClr val="accent1"/>
              </a:solidFill>
              <a:round/>
              <a:headEnd/>
              <a:tailEnd/>
            </a:ln>
          </p:spPr>
          <p:txBody>
            <a:bodyPr anchor="ctr"/>
            <a:lstStyle/>
            <a:p>
              <a:pPr algn="l"/>
              <a:r>
                <a:rPr lang="en-US" sz="1800" b="1"/>
                <a:t>CH 11:  Distribution Customer Service &amp; Logistics</a:t>
              </a:r>
            </a:p>
          </p:txBody>
        </p:sp>
        <p:sp>
          <p:nvSpPr>
            <p:cNvPr id="36887" name="Line 22"/>
            <p:cNvSpPr>
              <a:spLocks noChangeShapeType="1"/>
            </p:cNvSpPr>
            <p:nvPr/>
          </p:nvSpPr>
          <p:spPr bwMode="auto">
            <a:xfrm rot="-5400000" flipH="1" flipV="1">
              <a:off x="2781" y="1740"/>
              <a:ext cx="197" cy="1"/>
            </a:xfrm>
            <a:prstGeom prst="line">
              <a:avLst/>
            </a:prstGeom>
            <a:grpFill/>
            <a:ln w="38100">
              <a:solidFill>
                <a:schemeClr val="accent1"/>
              </a:solidFill>
              <a:round/>
              <a:headEnd/>
              <a:tailEnd type="triangle" w="med" len="med"/>
            </a:ln>
            <a:extLst/>
          </p:spPr>
          <p:txBody>
            <a:bodyPr/>
            <a:lstStyle/>
            <a:p>
              <a:endParaRPr lang="en-US"/>
            </a:p>
          </p:txBody>
        </p:sp>
      </p:grpSp>
      <p:grpSp>
        <p:nvGrpSpPr>
          <p:cNvPr id="5" name="Group 23"/>
          <p:cNvGrpSpPr>
            <a:grpSpLocks/>
          </p:cNvGrpSpPr>
          <p:nvPr/>
        </p:nvGrpSpPr>
        <p:grpSpPr bwMode="auto">
          <a:xfrm>
            <a:off x="384175" y="2635250"/>
            <a:ext cx="2311400" cy="1516063"/>
            <a:chOff x="262" y="1642"/>
            <a:chExt cx="1456" cy="955"/>
          </a:xfrm>
          <a:solidFill>
            <a:schemeClr val="accent2"/>
          </a:solidFill>
        </p:grpSpPr>
        <p:sp>
          <p:nvSpPr>
            <p:cNvPr id="36884" name="AutoShape 24"/>
            <p:cNvSpPr>
              <a:spLocks noChangeArrowheads="1"/>
            </p:cNvSpPr>
            <p:nvPr/>
          </p:nvSpPr>
          <p:spPr bwMode="auto">
            <a:xfrm>
              <a:off x="262" y="1847"/>
              <a:ext cx="1456" cy="750"/>
            </a:xfrm>
            <a:prstGeom prst="roundRect">
              <a:avLst>
                <a:gd name="adj" fmla="val 16667"/>
              </a:avLst>
            </a:prstGeom>
            <a:grpFill/>
            <a:ln w="38100">
              <a:solidFill>
                <a:schemeClr val="accent1"/>
              </a:solidFill>
              <a:prstDash val="sysDot"/>
              <a:round/>
              <a:headEnd/>
              <a:tailEnd/>
            </a:ln>
          </p:spPr>
          <p:txBody>
            <a:bodyPr anchor="ctr"/>
            <a:lstStyle/>
            <a:p>
              <a:pPr algn="l"/>
              <a:r>
                <a:rPr lang="en-US" sz="1800" b="1"/>
                <a:t>CH 10:  Place &amp; Development of Channel Systems</a:t>
              </a:r>
            </a:p>
          </p:txBody>
        </p:sp>
        <p:sp>
          <p:nvSpPr>
            <p:cNvPr id="36885" name="Line 25"/>
            <p:cNvSpPr>
              <a:spLocks noChangeShapeType="1"/>
            </p:cNvSpPr>
            <p:nvPr/>
          </p:nvSpPr>
          <p:spPr bwMode="auto">
            <a:xfrm rot="-5400000" flipH="1" flipV="1">
              <a:off x="881" y="1740"/>
              <a:ext cx="197" cy="1"/>
            </a:xfrm>
            <a:prstGeom prst="line">
              <a:avLst/>
            </a:prstGeom>
            <a:grpFill/>
            <a:ln w="38100">
              <a:solidFill>
                <a:schemeClr val="accent1"/>
              </a:solidFill>
              <a:prstDash val="sysDot"/>
              <a:round/>
              <a:headEnd/>
              <a:tailEnd type="triangle" w="med" len="med"/>
            </a:ln>
            <a:extLst/>
          </p:spPr>
          <p:txBody>
            <a:bodyPr/>
            <a:lstStyle/>
            <a:p>
              <a:endParaRPr lang="en-US"/>
            </a:p>
          </p:txBody>
        </p:sp>
      </p:grpSp>
      <p:sp>
        <p:nvSpPr>
          <p:cNvPr id="26" name="Line 10"/>
          <p:cNvSpPr>
            <a:spLocks noChangeShapeType="1"/>
          </p:cNvSpPr>
          <p:nvPr/>
        </p:nvSpPr>
        <p:spPr bwMode="auto">
          <a:xfrm flipH="1" flipV="1">
            <a:off x="8747125" y="1676400"/>
            <a:ext cx="15875" cy="914400"/>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Line 6"/>
          <p:cNvSpPr>
            <a:spLocks noChangeShapeType="1"/>
          </p:cNvSpPr>
          <p:nvPr/>
        </p:nvSpPr>
        <p:spPr bwMode="auto">
          <a:xfrm flipH="1" flipV="1">
            <a:off x="1447800" y="4419600"/>
            <a:ext cx="2971800" cy="0"/>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 name="Line 10"/>
          <p:cNvSpPr>
            <a:spLocks noChangeShapeType="1"/>
          </p:cNvSpPr>
          <p:nvPr/>
        </p:nvSpPr>
        <p:spPr bwMode="auto">
          <a:xfrm flipH="1" flipV="1">
            <a:off x="4419600" y="4135438"/>
            <a:ext cx="0" cy="292100"/>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 name="Line 22"/>
          <p:cNvSpPr>
            <a:spLocks noChangeShapeType="1"/>
          </p:cNvSpPr>
          <p:nvPr/>
        </p:nvSpPr>
        <p:spPr bwMode="auto">
          <a:xfrm rot="-5400000" flipH="1" flipV="1">
            <a:off x="1292225" y="4575175"/>
            <a:ext cx="312738" cy="1588"/>
          </a:xfrm>
          <a:prstGeom prst="line">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 name="Line 22"/>
          <p:cNvSpPr>
            <a:spLocks noChangeShapeType="1"/>
          </p:cNvSpPr>
          <p:nvPr/>
        </p:nvSpPr>
        <p:spPr bwMode="auto">
          <a:xfrm rot="-5400000" flipH="1" flipV="1">
            <a:off x="7234238" y="4575175"/>
            <a:ext cx="312738" cy="1587"/>
          </a:xfrm>
          <a:prstGeom prst="line">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 name="Line 22"/>
          <p:cNvSpPr>
            <a:spLocks noChangeShapeType="1"/>
          </p:cNvSpPr>
          <p:nvPr/>
        </p:nvSpPr>
        <p:spPr bwMode="auto">
          <a:xfrm rot="-5400000" flipH="1" flipV="1">
            <a:off x="4264025" y="4575175"/>
            <a:ext cx="312738" cy="1588"/>
          </a:xfrm>
          <a:prstGeom prst="line">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 name="Line 6"/>
          <p:cNvSpPr>
            <a:spLocks noChangeShapeType="1"/>
          </p:cNvSpPr>
          <p:nvPr/>
        </p:nvSpPr>
        <p:spPr bwMode="auto">
          <a:xfrm flipH="1" flipV="1">
            <a:off x="4572000" y="2590800"/>
            <a:ext cx="4191000" cy="0"/>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 name="Line 6"/>
          <p:cNvSpPr>
            <a:spLocks noChangeShapeType="1"/>
          </p:cNvSpPr>
          <p:nvPr/>
        </p:nvSpPr>
        <p:spPr bwMode="auto">
          <a:xfrm flipH="1" flipV="1">
            <a:off x="4427538" y="4419600"/>
            <a:ext cx="2971800" cy="0"/>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 name="Slide Number Placeholder 22"/>
          <p:cNvSpPr txBox="1">
            <a:spLocks/>
          </p:cNvSpPr>
          <p:nvPr/>
        </p:nvSpPr>
        <p:spPr>
          <a:xfrm>
            <a:off x="0" y="157163"/>
            <a:ext cx="708817" cy="301625"/>
          </a:xfrm>
          <a:prstGeom prst="rect">
            <a:avLst/>
          </a:prstGeom>
        </p:spPr>
        <p:txBody>
          <a:bodyPr vert="horz" anchor="b"/>
          <a:lstStyle>
            <a:defPPr>
              <a:defRPr lang="en-US"/>
            </a:defPPr>
            <a:lvl1pPr algn="ctr" rtl="0" eaLnBrk="1" fontAlgn="auto" latinLnBrk="0" hangingPunct="1">
              <a:spcBef>
                <a:spcPts val="0"/>
              </a:spcBef>
              <a:spcAft>
                <a:spcPts val="0"/>
              </a:spcAft>
              <a:defRPr kumimoji="0" sz="1200" kern="1200">
                <a:solidFill>
                  <a:schemeClr val="tx1"/>
                </a:solidFill>
                <a:latin typeface="+mn-lt"/>
                <a:ea typeface="+mn-ea"/>
                <a:cs typeface="+mn-cs"/>
              </a:defRPr>
            </a:lvl1pPr>
            <a:lvl2pPr marL="457200" algn="ctr" rtl="0" fontAlgn="base">
              <a:spcBef>
                <a:spcPct val="0"/>
              </a:spcBef>
              <a:spcAft>
                <a:spcPct val="0"/>
              </a:spcAft>
              <a:defRPr sz="3600" kern="1200">
                <a:solidFill>
                  <a:schemeClr val="tx1"/>
                </a:solidFill>
                <a:latin typeface="Arial" charset="0"/>
                <a:ea typeface="+mn-ea"/>
                <a:cs typeface="Arial" charset="0"/>
              </a:defRPr>
            </a:lvl2pPr>
            <a:lvl3pPr marL="914400" algn="ctr" rtl="0" fontAlgn="base">
              <a:spcBef>
                <a:spcPct val="0"/>
              </a:spcBef>
              <a:spcAft>
                <a:spcPct val="0"/>
              </a:spcAft>
              <a:defRPr sz="3600" kern="1200">
                <a:solidFill>
                  <a:schemeClr val="tx1"/>
                </a:solidFill>
                <a:latin typeface="Arial" charset="0"/>
                <a:ea typeface="+mn-ea"/>
                <a:cs typeface="Arial" charset="0"/>
              </a:defRPr>
            </a:lvl3pPr>
            <a:lvl4pPr marL="1371600" algn="ctr" rtl="0" fontAlgn="base">
              <a:spcBef>
                <a:spcPct val="0"/>
              </a:spcBef>
              <a:spcAft>
                <a:spcPct val="0"/>
              </a:spcAft>
              <a:defRPr sz="3600" kern="1200">
                <a:solidFill>
                  <a:schemeClr val="tx1"/>
                </a:solidFill>
                <a:latin typeface="Arial" charset="0"/>
                <a:ea typeface="+mn-ea"/>
                <a:cs typeface="Arial" charset="0"/>
              </a:defRPr>
            </a:lvl4pPr>
            <a:lvl5pPr marL="1828800" algn="ctr"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pPr>
              <a:defRPr/>
            </a:pPr>
            <a:r>
              <a:rPr lang="en-US" dirty="0" smtClean="0"/>
              <a:t>11-</a:t>
            </a:r>
            <a:fld id="{95A93DFA-160E-468B-8067-BDB21CB2F241}" type="slidenum">
              <a:rPr lang="en-US" smtClean="0"/>
              <a:pPr>
                <a:defRPr/>
              </a:pPr>
              <a:t>5</a:t>
            </a:fld>
            <a:endParaRPr lang="en-US" dirty="0"/>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up)">
                                      <p:cBhvr>
                                        <p:cTn id="11" dur="500"/>
                                        <p:tgtEl>
                                          <p:spTgt spid="26"/>
                                        </p:tgtEl>
                                      </p:cBhvr>
                                    </p:animEffect>
                                  </p:childTnLst>
                                </p:cTn>
                              </p:par>
                            </p:childTnLst>
                          </p:cTn>
                        </p:par>
                        <p:par>
                          <p:cTn id="12" fill="hold" nodeType="afterGroup">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nodeType="afterGroup">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nodeType="afterGroup">
                            <p:stCondLst>
                              <p:cond delay="2000"/>
                            </p:stCondLst>
                            <p:childTnLst>
                              <p:par>
                                <p:cTn id="21" presetID="22" presetClass="entr" presetSubtype="1"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up)">
                                      <p:cBhvr>
                                        <p:cTn id="23" dur="500"/>
                                        <p:tgtEl>
                                          <p:spTgt spid="5"/>
                                        </p:tgtEl>
                                      </p:cBhvr>
                                    </p:animEffect>
                                  </p:childTnLst>
                                </p:cTn>
                              </p:par>
                            </p:childTnLst>
                          </p:cTn>
                        </p:par>
                        <p:par>
                          <p:cTn id="24" fill="hold" nodeType="afterGroup">
                            <p:stCondLst>
                              <p:cond delay="2500"/>
                            </p:stCondLst>
                            <p:childTnLst>
                              <p:par>
                                <p:cTn id="25" presetID="22" presetClass="entr" presetSubtype="1"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up)">
                                      <p:cBhvr>
                                        <p:cTn id="27" dur="500"/>
                                        <p:tgtEl>
                                          <p:spTgt spid="3"/>
                                        </p:tgtEl>
                                      </p:cBhvr>
                                    </p:animEffect>
                                  </p:childTnLst>
                                </p:cTn>
                              </p:par>
                            </p:childTnLst>
                          </p:cTn>
                        </p:par>
                        <p:par>
                          <p:cTn id="28" fill="hold" nodeType="afterGroup">
                            <p:stCondLst>
                              <p:cond delay="3000"/>
                            </p:stCondLst>
                            <p:childTnLst>
                              <p:par>
                                <p:cTn id="29" presetID="22" presetClass="entr" presetSubtype="1"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up)">
                                      <p:cBhvr>
                                        <p:cTn id="31" dur="500"/>
                                        <p:tgtEl>
                                          <p:spTgt spid="2"/>
                                        </p:tgtEl>
                                      </p:cBhvr>
                                    </p:animEffect>
                                  </p:childTnLst>
                                </p:cTn>
                              </p:par>
                            </p:childTnLst>
                          </p:cTn>
                        </p:par>
                        <p:par>
                          <p:cTn id="32" fill="hold" nodeType="afterGroup">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up)">
                                      <p:cBhvr>
                                        <p:cTn id="35" dur="500"/>
                                        <p:tgtEl>
                                          <p:spTgt spid="29"/>
                                        </p:tgtEl>
                                      </p:cBhvr>
                                    </p:animEffect>
                                  </p:childTnLst>
                                </p:cTn>
                              </p:par>
                            </p:childTnLst>
                          </p:cTn>
                        </p:par>
                        <p:par>
                          <p:cTn id="36" fill="hold" nodeType="afterGroup">
                            <p:stCondLst>
                              <p:cond delay="4000"/>
                            </p:stCondLst>
                            <p:childTnLst>
                              <p:par>
                                <p:cTn id="37" presetID="22" presetClass="entr" presetSubtype="2"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right)">
                                      <p:cBhvr>
                                        <p:cTn id="39" dur="500"/>
                                        <p:tgtEl>
                                          <p:spTgt spid="28"/>
                                        </p:tgtEl>
                                      </p:cBhvr>
                                    </p:animEffect>
                                  </p:childTnLst>
                                </p:cTn>
                              </p:par>
                            </p:childTnLst>
                          </p:cTn>
                        </p:par>
                        <p:par>
                          <p:cTn id="40" fill="hold" nodeType="afterGroup">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wipe(up)">
                                      <p:cBhvr>
                                        <p:cTn id="43" dur="500"/>
                                        <p:tgtEl>
                                          <p:spTgt spid="31"/>
                                        </p:tgtEl>
                                      </p:cBhvr>
                                    </p:animEffect>
                                  </p:childTnLst>
                                </p:cTn>
                              </p:par>
                            </p:childTnLst>
                          </p:cTn>
                        </p:par>
                        <p:par>
                          <p:cTn id="44" fill="hold" nodeType="afterGroup">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up)">
                                      <p:cBhvr>
                                        <p:cTn id="47" dur="500"/>
                                        <p:tgtEl>
                                          <p:spTgt spid="11"/>
                                        </p:tgtEl>
                                      </p:cBhvr>
                                    </p:animEffect>
                                  </p:childTnLst>
                                </p:cTn>
                              </p:par>
                            </p:childTnLst>
                          </p:cTn>
                        </p:par>
                        <p:par>
                          <p:cTn id="48" fill="hold" nodeType="afterGroup">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wipe(up)">
                                      <p:cBhvr>
                                        <p:cTn id="51" dur="500"/>
                                        <p:tgtEl>
                                          <p:spTgt spid="33"/>
                                        </p:tgtEl>
                                      </p:cBhvr>
                                    </p:animEffect>
                                  </p:childTnLst>
                                </p:cTn>
                              </p:par>
                            </p:childTnLst>
                          </p:cTn>
                        </p:par>
                        <p:par>
                          <p:cTn id="52" fill="hold" nodeType="afterGroup">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up)">
                                      <p:cBhvr>
                                        <p:cTn id="55" dur="500"/>
                                        <p:tgtEl>
                                          <p:spTgt spid="14"/>
                                        </p:tgtEl>
                                      </p:cBhvr>
                                    </p:animEffect>
                                  </p:childTnLst>
                                </p:cTn>
                              </p:par>
                            </p:childTnLst>
                          </p:cTn>
                        </p:par>
                        <p:par>
                          <p:cTn id="56" fill="hold" nodeType="afterGroup">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nodeType="afterGroup">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wipe(up)">
                                      <p:cBhvr>
                                        <p:cTn id="63" dur="500"/>
                                        <p:tgtEl>
                                          <p:spTgt spid="32"/>
                                        </p:tgtEl>
                                      </p:cBhvr>
                                    </p:animEffect>
                                  </p:childTnLst>
                                </p:cTn>
                              </p:par>
                            </p:childTnLst>
                          </p:cTn>
                        </p:par>
                        <p:par>
                          <p:cTn id="64" fill="hold" nodeType="afterGroup">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wipe(up)">
                                      <p:cBhvr>
                                        <p:cTn id="6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1" grpId="0" animBg="1"/>
      <p:bldP spid="14" grpId="0" animBg="1"/>
      <p:bldP spid="17" grpId="0" animBg="1"/>
      <p:bldP spid="26" grpId="0" animBg="1"/>
      <p:bldP spid="28" grpId="0" animBg="1"/>
      <p:bldP spid="29" grpId="0" animBg="1"/>
      <p:bldP spid="31" grpId="0" animBg="1"/>
      <p:bldP spid="32" grpId="0" animBg="1"/>
      <p:bldP spid="33" grpId="0" animBg="1"/>
      <p:bldP spid="25" grpId="0" animBg="1"/>
      <p:bldP spid="30"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26987"/>
            <a:ext cx="8229600" cy="1398587"/>
          </a:xfrm>
        </p:spPr>
        <p:txBody>
          <a:bodyPr>
            <a:normAutofit/>
          </a:bodyPr>
          <a:lstStyle/>
          <a:p>
            <a:r>
              <a:rPr lang="en-US" sz="4000" dirty="0" smtClean="0"/>
              <a:t>Physical Distribution Gets It to Customers</a:t>
            </a:r>
          </a:p>
        </p:txBody>
      </p:sp>
      <p:grpSp>
        <p:nvGrpSpPr>
          <p:cNvPr id="2" name="Group 3"/>
          <p:cNvGrpSpPr>
            <a:grpSpLocks/>
          </p:cNvGrpSpPr>
          <p:nvPr/>
        </p:nvGrpSpPr>
        <p:grpSpPr bwMode="auto">
          <a:xfrm>
            <a:off x="703263" y="1322388"/>
            <a:ext cx="7680325" cy="5459412"/>
            <a:chOff x="416" y="720"/>
            <a:chExt cx="4838" cy="3439"/>
          </a:xfrm>
        </p:grpSpPr>
        <p:pic>
          <p:nvPicPr>
            <p:cNvPr id="37892" name="Picture 4" descr="tru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 y="720"/>
              <a:ext cx="1417" cy="141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37893" name="Picture 5" descr="pho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6" y="728"/>
              <a:ext cx="1409" cy="140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37894" name="Picture 6" descr="giv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6" y="2304"/>
              <a:ext cx="1408" cy="140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37895" name="Picture 7" descr="box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48" y="2376"/>
              <a:ext cx="1406" cy="140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37896" name="Picture 8" descr="satelit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60" y="2736"/>
              <a:ext cx="1423" cy="142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37902" name="AutoShape 14"/>
            <p:cNvSpPr>
              <a:spLocks noChangeArrowheads="1"/>
            </p:cNvSpPr>
            <p:nvPr/>
          </p:nvSpPr>
          <p:spPr bwMode="auto">
            <a:xfrm>
              <a:off x="1824" y="1152"/>
              <a:ext cx="2016" cy="1920"/>
            </a:xfrm>
            <a:prstGeom prst="star16">
              <a:avLst>
                <a:gd name="adj" fmla="val 37500"/>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anchor="ctr"/>
            <a:lstStyle/>
            <a:p>
              <a:r>
                <a:rPr lang="en-US" sz="2400" b="1" dirty="0">
                  <a:latin typeface="Arial" pitchFamily="34" charset="0"/>
                  <a:cs typeface="Arial" pitchFamily="34" charset="0"/>
                </a:rPr>
                <a:t>Logistics</a:t>
              </a:r>
              <a:br>
                <a:rPr lang="en-US" sz="2400" b="1" dirty="0">
                  <a:latin typeface="Arial" pitchFamily="34" charset="0"/>
                  <a:cs typeface="Arial" pitchFamily="34" charset="0"/>
                </a:rPr>
              </a:br>
              <a:r>
                <a:rPr lang="en-US" sz="2400" b="1" dirty="0">
                  <a:latin typeface="Arial" pitchFamily="34" charset="0"/>
                  <a:cs typeface="Arial" pitchFamily="34" charset="0"/>
                </a:rPr>
                <a:t>or</a:t>
              </a:r>
              <a:br>
                <a:rPr lang="en-US" sz="2400" b="1" dirty="0">
                  <a:latin typeface="Arial" pitchFamily="34" charset="0"/>
                  <a:cs typeface="Arial" pitchFamily="34" charset="0"/>
                </a:rPr>
              </a:br>
              <a:r>
                <a:rPr lang="en-US" sz="2400" b="1" dirty="0">
                  <a:latin typeface="Arial" pitchFamily="34" charset="0"/>
                  <a:cs typeface="Arial" pitchFamily="34" charset="0"/>
                </a:rPr>
                <a:t>Physical</a:t>
              </a:r>
              <a:br>
                <a:rPr lang="en-US" sz="2400" b="1" dirty="0">
                  <a:latin typeface="Arial" pitchFamily="34" charset="0"/>
                  <a:cs typeface="Arial" pitchFamily="34" charset="0"/>
                </a:rPr>
              </a:br>
              <a:r>
                <a:rPr lang="en-US" sz="2400" b="1" dirty="0">
                  <a:latin typeface="Arial" pitchFamily="34" charset="0"/>
                  <a:cs typeface="Arial" pitchFamily="34" charset="0"/>
                </a:rPr>
                <a:t>Distribution</a:t>
              </a:r>
            </a:p>
          </p:txBody>
        </p:sp>
      </p:grpSp>
      <p:sp>
        <p:nvSpPr>
          <p:cNvPr id="10" name="Slide Number Placeholder 22"/>
          <p:cNvSpPr txBox="1">
            <a:spLocks/>
          </p:cNvSpPr>
          <p:nvPr/>
        </p:nvSpPr>
        <p:spPr>
          <a:xfrm>
            <a:off x="0" y="157163"/>
            <a:ext cx="708817" cy="301625"/>
          </a:xfrm>
          <a:prstGeom prst="rect">
            <a:avLst/>
          </a:prstGeom>
        </p:spPr>
        <p:txBody>
          <a:bodyPr vert="horz" anchor="b"/>
          <a:lstStyle>
            <a:defPPr>
              <a:defRPr lang="en-US"/>
            </a:defPPr>
            <a:lvl1pPr algn="ctr" rtl="0" eaLnBrk="1" fontAlgn="auto" latinLnBrk="0" hangingPunct="1">
              <a:spcBef>
                <a:spcPts val="0"/>
              </a:spcBef>
              <a:spcAft>
                <a:spcPts val="0"/>
              </a:spcAft>
              <a:defRPr kumimoji="0" sz="1200" kern="1200">
                <a:solidFill>
                  <a:schemeClr val="tx1"/>
                </a:solidFill>
                <a:latin typeface="+mn-lt"/>
                <a:ea typeface="+mn-ea"/>
                <a:cs typeface="+mn-cs"/>
              </a:defRPr>
            </a:lvl1pPr>
            <a:lvl2pPr marL="457200" algn="ctr" rtl="0" fontAlgn="base">
              <a:spcBef>
                <a:spcPct val="0"/>
              </a:spcBef>
              <a:spcAft>
                <a:spcPct val="0"/>
              </a:spcAft>
              <a:defRPr sz="3600" kern="1200">
                <a:solidFill>
                  <a:schemeClr val="tx1"/>
                </a:solidFill>
                <a:latin typeface="Arial" charset="0"/>
                <a:ea typeface="+mn-ea"/>
                <a:cs typeface="Arial" charset="0"/>
              </a:defRPr>
            </a:lvl2pPr>
            <a:lvl3pPr marL="914400" algn="ctr" rtl="0" fontAlgn="base">
              <a:spcBef>
                <a:spcPct val="0"/>
              </a:spcBef>
              <a:spcAft>
                <a:spcPct val="0"/>
              </a:spcAft>
              <a:defRPr sz="3600" kern="1200">
                <a:solidFill>
                  <a:schemeClr val="tx1"/>
                </a:solidFill>
                <a:latin typeface="Arial" charset="0"/>
                <a:ea typeface="+mn-ea"/>
                <a:cs typeface="Arial" charset="0"/>
              </a:defRPr>
            </a:lvl3pPr>
            <a:lvl4pPr marL="1371600" algn="ctr" rtl="0" fontAlgn="base">
              <a:spcBef>
                <a:spcPct val="0"/>
              </a:spcBef>
              <a:spcAft>
                <a:spcPct val="0"/>
              </a:spcAft>
              <a:defRPr sz="3600" kern="1200">
                <a:solidFill>
                  <a:schemeClr val="tx1"/>
                </a:solidFill>
                <a:latin typeface="Arial" charset="0"/>
                <a:ea typeface="+mn-ea"/>
                <a:cs typeface="Arial" charset="0"/>
              </a:defRPr>
            </a:lvl4pPr>
            <a:lvl5pPr marL="1828800" algn="ctr"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pPr>
              <a:defRPr/>
            </a:pPr>
            <a:r>
              <a:rPr lang="en-US" dirty="0" smtClean="0"/>
              <a:t>11-</a:t>
            </a:r>
            <a:fld id="{95A93DFA-160E-468B-8067-BDB21CB2F241}" type="slidenum">
              <a:rPr lang="en-US" smtClean="0"/>
              <a:pPr>
                <a:defRPr/>
              </a:pPr>
              <a:t>6</a:t>
            </a:fld>
            <a:endParaRPr lang="en-US" dirty="0"/>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5" name="Picture 13" descr="per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76200"/>
            <a:ext cx="5181600" cy="6741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68288"/>
            <a:ext cx="3200400" cy="3389312"/>
          </a:xfrm>
        </p:spPr>
        <p:txBody>
          <a:bodyPr>
            <a:normAutofit/>
          </a:bodyPr>
          <a:lstStyle/>
          <a:p>
            <a:r>
              <a:rPr lang="en-US" dirty="0" smtClean="0"/>
              <a:t>Physical Distribution Customer Service</a:t>
            </a:r>
            <a:br>
              <a:rPr lang="en-US" dirty="0" smtClean="0"/>
            </a:br>
            <a:endParaRPr lang="en-US" dirty="0"/>
          </a:p>
        </p:txBody>
      </p:sp>
      <p:sp>
        <p:nvSpPr>
          <p:cNvPr id="4" name="Slide Number Placeholder 22"/>
          <p:cNvSpPr txBox="1">
            <a:spLocks/>
          </p:cNvSpPr>
          <p:nvPr/>
        </p:nvSpPr>
        <p:spPr>
          <a:xfrm>
            <a:off x="0" y="157163"/>
            <a:ext cx="708817" cy="301625"/>
          </a:xfrm>
          <a:prstGeom prst="rect">
            <a:avLst/>
          </a:prstGeom>
        </p:spPr>
        <p:txBody>
          <a:bodyPr vert="horz" anchor="b"/>
          <a:lstStyle>
            <a:defPPr>
              <a:defRPr lang="en-US"/>
            </a:defPPr>
            <a:lvl1pPr algn="ctr" rtl="0" eaLnBrk="1" fontAlgn="auto" latinLnBrk="0" hangingPunct="1">
              <a:spcBef>
                <a:spcPts val="0"/>
              </a:spcBef>
              <a:spcAft>
                <a:spcPts val="0"/>
              </a:spcAft>
              <a:defRPr kumimoji="0" sz="1200" kern="1200">
                <a:solidFill>
                  <a:schemeClr val="tx1"/>
                </a:solidFill>
                <a:latin typeface="+mn-lt"/>
                <a:ea typeface="+mn-ea"/>
                <a:cs typeface="+mn-cs"/>
              </a:defRPr>
            </a:lvl1pPr>
            <a:lvl2pPr marL="457200" algn="ctr" rtl="0" fontAlgn="base">
              <a:spcBef>
                <a:spcPct val="0"/>
              </a:spcBef>
              <a:spcAft>
                <a:spcPct val="0"/>
              </a:spcAft>
              <a:defRPr sz="3600" kern="1200">
                <a:solidFill>
                  <a:schemeClr val="tx1"/>
                </a:solidFill>
                <a:latin typeface="Arial" charset="0"/>
                <a:ea typeface="+mn-ea"/>
                <a:cs typeface="Arial" charset="0"/>
              </a:defRPr>
            </a:lvl2pPr>
            <a:lvl3pPr marL="914400" algn="ctr" rtl="0" fontAlgn="base">
              <a:spcBef>
                <a:spcPct val="0"/>
              </a:spcBef>
              <a:spcAft>
                <a:spcPct val="0"/>
              </a:spcAft>
              <a:defRPr sz="3600" kern="1200">
                <a:solidFill>
                  <a:schemeClr val="tx1"/>
                </a:solidFill>
                <a:latin typeface="Arial" charset="0"/>
                <a:ea typeface="+mn-ea"/>
                <a:cs typeface="Arial" charset="0"/>
              </a:defRPr>
            </a:lvl3pPr>
            <a:lvl4pPr marL="1371600" algn="ctr" rtl="0" fontAlgn="base">
              <a:spcBef>
                <a:spcPct val="0"/>
              </a:spcBef>
              <a:spcAft>
                <a:spcPct val="0"/>
              </a:spcAft>
              <a:defRPr sz="3600" kern="1200">
                <a:solidFill>
                  <a:schemeClr val="tx1"/>
                </a:solidFill>
                <a:latin typeface="Arial" charset="0"/>
                <a:ea typeface="+mn-ea"/>
                <a:cs typeface="Arial" charset="0"/>
              </a:defRPr>
            </a:lvl4pPr>
            <a:lvl5pPr marL="1828800" algn="ctr"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pPr>
              <a:defRPr/>
            </a:pPr>
            <a:r>
              <a:rPr lang="en-US" dirty="0" smtClean="0"/>
              <a:t>11-</a:t>
            </a:r>
            <a:fld id="{95A93DFA-160E-468B-8067-BDB21CB2F241}" type="slidenum">
              <a:rPr lang="en-US" smtClean="0"/>
              <a:pPr>
                <a:defRPr/>
              </a:pPr>
              <a:t>7</a:t>
            </a:fld>
            <a:endParaRPr lang="en-US" dirty="0"/>
          </a:p>
        </p:txBody>
      </p:sp>
    </p:spTree>
    <p:extLst>
      <p:ext uri="{BB962C8B-B14F-4D97-AF65-F5344CB8AC3E}">
        <p14:creationId xmlns:p14="http://schemas.microsoft.com/office/powerpoint/2010/main" val="2685766413"/>
      </p:ext>
    </p:extLst>
  </p:cSld>
  <p:clrMapOvr>
    <a:masterClrMapping/>
  </p:clrMapOvr>
  <p:transition>
    <p:pull dir="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0"/>
            <a:ext cx="8458200" cy="1398587"/>
          </a:xfrm>
        </p:spPr>
        <p:txBody>
          <a:bodyPr>
            <a:noAutofit/>
          </a:bodyPr>
          <a:lstStyle/>
          <a:p>
            <a:r>
              <a:rPr lang="en-US" sz="2800" dirty="0" smtClean="0"/>
              <a:t>Trade-Offs among Physical Distribution Costs, Customer Service Level, and Sales (Exhibit 11-2)</a:t>
            </a:r>
          </a:p>
        </p:txBody>
      </p:sp>
      <p:sp>
        <p:nvSpPr>
          <p:cNvPr id="5" name="Rectangle 4"/>
          <p:cNvSpPr/>
          <p:nvPr/>
        </p:nvSpPr>
        <p:spPr>
          <a:xfrm>
            <a:off x="762000" y="5367932"/>
            <a:ext cx="5867400" cy="1015663"/>
          </a:xfrm>
          <a:prstGeom prst="rect">
            <a:avLst/>
          </a:prstGeom>
        </p:spPr>
        <p:txBody>
          <a:bodyPr wrap="square">
            <a:spAutoFit/>
          </a:bodyPr>
          <a:lstStyle/>
          <a:p>
            <a:r>
              <a:rPr lang="en-US" sz="2000" b="1" dirty="0">
                <a:latin typeface="+mj-lt"/>
              </a:rPr>
              <a:t>Customer service level</a:t>
            </a:r>
          </a:p>
          <a:p>
            <a:r>
              <a:rPr lang="en-US" sz="2000" b="1" dirty="0" smtClean="0">
                <a:latin typeface="+mj-lt"/>
              </a:rPr>
              <a:t>(percent of customers served</a:t>
            </a:r>
          </a:p>
          <a:p>
            <a:r>
              <a:rPr lang="en-US" sz="2000" b="1" dirty="0" smtClean="0">
                <a:latin typeface="+mj-lt"/>
              </a:rPr>
              <a:t>within </a:t>
            </a:r>
            <a:r>
              <a:rPr lang="en-US" sz="2000" b="1" dirty="0">
                <a:latin typeface="+mj-lt"/>
              </a:rPr>
              <a:t>some time period—say, four days</a:t>
            </a:r>
            <a:r>
              <a:rPr lang="en-US" sz="2000" b="1" dirty="0" smtClean="0">
                <a:latin typeface="+mj-lt"/>
              </a:rPr>
              <a:t>)</a:t>
            </a:r>
            <a:endParaRPr lang="en-US" sz="2000" b="1" dirty="0">
              <a:latin typeface="+mj-lt"/>
            </a:endParaRPr>
          </a:p>
        </p:txBody>
      </p:sp>
      <p:sp>
        <p:nvSpPr>
          <p:cNvPr id="6" name="Rectangle 5"/>
          <p:cNvSpPr/>
          <p:nvPr/>
        </p:nvSpPr>
        <p:spPr>
          <a:xfrm>
            <a:off x="152400" y="6334780"/>
            <a:ext cx="7543800" cy="523220"/>
          </a:xfrm>
          <a:prstGeom prst="rect">
            <a:avLst/>
          </a:prstGeom>
        </p:spPr>
        <p:txBody>
          <a:bodyPr wrap="square">
            <a:spAutoFit/>
          </a:bodyPr>
          <a:lstStyle/>
          <a:p>
            <a:r>
              <a:rPr lang="en-US" sz="1400" dirty="0">
                <a:latin typeface="+mj-lt"/>
              </a:rPr>
              <a:t>*Note: Sales may be lost because of poor customer service or because</a:t>
            </a:r>
          </a:p>
          <a:p>
            <a:r>
              <a:rPr lang="en-US" sz="1400" dirty="0">
                <a:latin typeface="+mj-lt"/>
              </a:rPr>
              <a:t>of the high price charged to pay for too high a customer service level.</a:t>
            </a:r>
          </a:p>
        </p:txBody>
      </p:sp>
      <p:sp>
        <p:nvSpPr>
          <p:cNvPr id="7" name="Freeform 5"/>
          <p:cNvSpPr>
            <a:spLocks/>
          </p:cNvSpPr>
          <p:nvPr/>
        </p:nvSpPr>
        <p:spPr bwMode="auto">
          <a:xfrm>
            <a:off x="1408113" y="2146300"/>
            <a:ext cx="4298951" cy="1412875"/>
          </a:xfrm>
          <a:custGeom>
            <a:avLst/>
            <a:gdLst>
              <a:gd name="T0" fmla="*/ 0 w 2708"/>
              <a:gd name="T1" fmla="*/ 552 h 890"/>
              <a:gd name="T2" fmla="*/ 0 w 2708"/>
              <a:gd name="T3" fmla="*/ 552 h 890"/>
              <a:gd name="T4" fmla="*/ 78 w 2708"/>
              <a:gd name="T5" fmla="*/ 614 h 890"/>
              <a:gd name="T6" fmla="*/ 154 w 2708"/>
              <a:gd name="T7" fmla="*/ 674 h 890"/>
              <a:gd name="T8" fmla="*/ 192 w 2708"/>
              <a:gd name="T9" fmla="*/ 702 h 890"/>
              <a:gd name="T10" fmla="*/ 228 w 2708"/>
              <a:gd name="T11" fmla="*/ 728 h 890"/>
              <a:gd name="T12" fmla="*/ 266 w 2708"/>
              <a:gd name="T13" fmla="*/ 752 h 890"/>
              <a:gd name="T14" fmla="*/ 304 w 2708"/>
              <a:gd name="T15" fmla="*/ 776 h 890"/>
              <a:gd name="T16" fmla="*/ 344 w 2708"/>
              <a:gd name="T17" fmla="*/ 798 h 890"/>
              <a:gd name="T18" fmla="*/ 384 w 2708"/>
              <a:gd name="T19" fmla="*/ 818 h 890"/>
              <a:gd name="T20" fmla="*/ 426 w 2708"/>
              <a:gd name="T21" fmla="*/ 834 h 890"/>
              <a:gd name="T22" fmla="*/ 468 w 2708"/>
              <a:gd name="T23" fmla="*/ 850 h 890"/>
              <a:gd name="T24" fmla="*/ 514 w 2708"/>
              <a:gd name="T25" fmla="*/ 864 h 890"/>
              <a:gd name="T26" fmla="*/ 562 w 2708"/>
              <a:gd name="T27" fmla="*/ 874 h 890"/>
              <a:gd name="T28" fmla="*/ 612 w 2708"/>
              <a:gd name="T29" fmla="*/ 882 h 890"/>
              <a:gd name="T30" fmla="*/ 664 w 2708"/>
              <a:gd name="T31" fmla="*/ 888 h 890"/>
              <a:gd name="T32" fmla="*/ 664 w 2708"/>
              <a:gd name="T33" fmla="*/ 888 h 890"/>
              <a:gd name="T34" fmla="*/ 712 w 2708"/>
              <a:gd name="T35" fmla="*/ 890 h 890"/>
              <a:gd name="T36" fmla="*/ 762 w 2708"/>
              <a:gd name="T37" fmla="*/ 890 h 890"/>
              <a:gd name="T38" fmla="*/ 814 w 2708"/>
              <a:gd name="T39" fmla="*/ 886 h 890"/>
              <a:gd name="T40" fmla="*/ 868 w 2708"/>
              <a:gd name="T41" fmla="*/ 878 h 890"/>
              <a:gd name="T42" fmla="*/ 922 w 2708"/>
              <a:gd name="T43" fmla="*/ 868 h 890"/>
              <a:gd name="T44" fmla="*/ 978 w 2708"/>
              <a:gd name="T45" fmla="*/ 854 h 890"/>
              <a:gd name="T46" fmla="*/ 1036 w 2708"/>
              <a:gd name="T47" fmla="*/ 840 h 890"/>
              <a:gd name="T48" fmla="*/ 1096 w 2708"/>
              <a:gd name="T49" fmla="*/ 822 h 890"/>
              <a:gd name="T50" fmla="*/ 1156 w 2708"/>
              <a:gd name="T51" fmla="*/ 802 h 890"/>
              <a:gd name="T52" fmla="*/ 1218 w 2708"/>
              <a:gd name="T53" fmla="*/ 778 h 890"/>
              <a:gd name="T54" fmla="*/ 1282 w 2708"/>
              <a:gd name="T55" fmla="*/ 754 h 890"/>
              <a:gd name="T56" fmla="*/ 1346 w 2708"/>
              <a:gd name="T57" fmla="*/ 728 h 890"/>
              <a:gd name="T58" fmla="*/ 1476 w 2708"/>
              <a:gd name="T59" fmla="*/ 670 h 890"/>
              <a:gd name="T60" fmla="*/ 1610 w 2708"/>
              <a:gd name="T61" fmla="*/ 604 h 890"/>
              <a:gd name="T62" fmla="*/ 1746 w 2708"/>
              <a:gd name="T63" fmla="*/ 536 h 890"/>
              <a:gd name="T64" fmla="*/ 1884 w 2708"/>
              <a:gd name="T65" fmla="*/ 462 h 890"/>
              <a:gd name="T66" fmla="*/ 2022 w 2708"/>
              <a:gd name="T67" fmla="*/ 386 h 890"/>
              <a:gd name="T68" fmla="*/ 2162 w 2708"/>
              <a:gd name="T69" fmla="*/ 308 h 890"/>
              <a:gd name="T70" fmla="*/ 2438 w 2708"/>
              <a:gd name="T71" fmla="*/ 150 h 890"/>
              <a:gd name="T72" fmla="*/ 2574 w 2708"/>
              <a:gd name="T73" fmla="*/ 74 h 890"/>
              <a:gd name="T74" fmla="*/ 2708 w 2708"/>
              <a:gd name="T75" fmla="*/ 0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708" h="890">
                <a:moveTo>
                  <a:pt x="0" y="552"/>
                </a:moveTo>
                <a:lnTo>
                  <a:pt x="0" y="552"/>
                </a:lnTo>
                <a:lnTo>
                  <a:pt x="78" y="614"/>
                </a:lnTo>
                <a:lnTo>
                  <a:pt x="154" y="674"/>
                </a:lnTo>
                <a:lnTo>
                  <a:pt x="192" y="702"/>
                </a:lnTo>
                <a:lnTo>
                  <a:pt x="228" y="728"/>
                </a:lnTo>
                <a:lnTo>
                  <a:pt x="266" y="752"/>
                </a:lnTo>
                <a:lnTo>
                  <a:pt x="304" y="776"/>
                </a:lnTo>
                <a:lnTo>
                  <a:pt x="344" y="798"/>
                </a:lnTo>
                <a:lnTo>
                  <a:pt x="384" y="818"/>
                </a:lnTo>
                <a:lnTo>
                  <a:pt x="426" y="834"/>
                </a:lnTo>
                <a:lnTo>
                  <a:pt x="468" y="850"/>
                </a:lnTo>
                <a:lnTo>
                  <a:pt x="514" y="864"/>
                </a:lnTo>
                <a:lnTo>
                  <a:pt x="562" y="874"/>
                </a:lnTo>
                <a:lnTo>
                  <a:pt x="612" y="882"/>
                </a:lnTo>
                <a:lnTo>
                  <a:pt x="664" y="888"/>
                </a:lnTo>
                <a:lnTo>
                  <a:pt x="664" y="888"/>
                </a:lnTo>
                <a:lnTo>
                  <a:pt x="712" y="890"/>
                </a:lnTo>
                <a:lnTo>
                  <a:pt x="762" y="890"/>
                </a:lnTo>
                <a:lnTo>
                  <a:pt x="814" y="886"/>
                </a:lnTo>
                <a:lnTo>
                  <a:pt x="868" y="878"/>
                </a:lnTo>
                <a:lnTo>
                  <a:pt x="922" y="868"/>
                </a:lnTo>
                <a:lnTo>
                  <a:pt x="978" y="854"/>
                </a:lnTo>
                <a:lnTo>
                  <a:pt x="1036" y="840"/>
                </a:lnTo>
                <a:lnTo>
                  <a:pt x="1096" y="822"/>
                </a:lnTo>
                <a:lnTo>
                  <a:pt x="1156" y="802"/>
                </a:lnTo>
                <a:lnTo>
                  <a:pt x="1218" y="778"/>
                </a:lnTo>
                <a:lnTo>
                  <a:pt x="1282" y="754"/>
                </a:lnTo>
                <a:lnTo>
                  <a:pt x="1346" y="728"/>
                </a:lnTo>
                <a:lnTo>
                  <a:pt x="1476" y="670"/>
                </a:lnTo>
                <a:lnTo>
                  <a:pt x="1610" y="604"/>
                </a:lnTo>
                <a:lnTo>
                  <a:pt x="1746" y="536"/>
                </a:lnTo>
                <a:lnTo>
                  <a:pt x="1884" y="462"/>
                </a:lnTo>
                <a:lnTo>
                  <a:pt x="2022" y="386"/>
                </a:lnTo>
                <a:lnTo>
                  <a:pt x="2162" y="308"/>
                </a:lnTo>
                <a:lnTo>
                  <a:pt x="2438" y="150"/>
                </a:lnTo>
                <a:lnTo>
                  <a:pt x="2574" y="74"/>
                </a:lnTo>
                <a:lnTo>
                  <a:pt x="2708" y="0"/>
                </a:lnTo>
              </a:path>
            </a:pathLst>
          </a:custGeom>
          <a:noFill/>
          <a:ln w="38100">
            <a:solidFill>
              <a:srgbClr val="ED1C2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8" name="Freeform 6"/>
          <p:cNvSpPr>
            <a:spLocks/>
          </p:cNvSpPr>
          <p:nvPr/>
        </p:nvSpPr>
        <p:spPr bwMode="auto">
          <a:xfrm>
            <a:off x="1408113" y="2679700"/>
            <a:ext cx="4298951" cy="1914525"/>
          </a:xfrm>
          <a:custGeom>
            <a:avLst/>
            <a:gdLst>
              <a:gd name="T0" fmla="*/ 0 w 2708"/>
              <a:gd name="T1" fmla="*/ 1206 h 1206"/>
              <a:gd name="T2" fmla="*/ 0 w 2708"/>
              <a:gd name="T3" fmla="*/ 1206 h 1206"/>
              <a:gd name="T4" fmla="*/ 166 w 2708"/>
              <a:gd name="T5" fmla="*/ 1156 h 1206"/>
              <a:gd name="T6" fmla="*/ 330 w 2708"/>
              <a:gd name="T7" fmla="*/ 1104 h 1206"/>
              <a:gd name="T8" fmla="*/ 496 w 2708"/>
              <a:gd name="T9" fmla="*/ 1048 h 1206"/>
              <a:gd name="T10" fmla="*/ 660 w 2708"/>
              <a:gd name="T11" fmla="*/ 990 h 1206"/>
              <a:gd name="T12" fmla="*/ 826 w 2708"/>
              <a:gd name="T13" fmla="*/ 930 h 1206"/>
              <a:gd name="T14" fmla="*/ 992 w 2708"/>
              <a:gd name="T15" fmla="*/ 868 h 1206"/>
              <a:gd name="T16" fmla="*/ 1160 w 2708"/>
              <a:gd name="T17" fmla="*/ 800 h 1206"/>
              <a:gd name="T18" fmla="*/ 1328 w 2708"/>
              <a:gd name="T19" fmla="*/ 730 h 1206"/>
              <a:gd name="T20" fmla="*/ 1496 w 2708"/>
              <a:gd name="T21" fmla="*/ 656 h 1206"/>
              <a:gd name="T22" fmla="*/ 1666 w 2708"/>
              <a:gd name="T23" fmla="*/ 578 h 1206"/>
              <a:gd name="T24" fmla="*/ 1836 w 2708"/>
              <a:gd name="T25" fmla="*/ 494 h 1206"/>
              <a:gd name="T26" fmla="*/ 2008 w 2708"/>
              <a:gd name="T27" fmla="*/ 406 h 1206"/>
              <a:gd name="T28" fmla="*/ 2180 w 2708"/>
              <a:gd name="T29" fmla="*/ 314 h 1206"/>
              <a:gd name="T30" fmla="*/ 2356 w 2708"/>
              <a:gd name="T31" fmla="*/ 214 h 1206"/>
              <a:gd name="T32" fmla="*/ 2530 w 2708"/>
              <a:gd name="T33" fmla="*/ 110 h 1206"/>
              <a:gd name="T34" fmla="*/ 2708 w 2708"/>
              <a:gd name="T35" fmla="*/ 0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08" h="1206">
                <a:moveTo>
                  <a:pt x="0" y="1206"/>
                </a:moveTo>
                <a:lnTo>
                  <a:pt x="0" y="1206"/>
                </a:lnTo>
                <a:lnTo>
                  <a:pt x="166" y="1156"/>
                </a:lnTo>
                <a:lnTo>
                  <a:pt x="330" y="1104"/>
                </a:lnTo>
                <a:lnTo>
                  <a:pt x="496" y="1048"/>
                </a:lnTo>
                <a:lnTo>
                  <a:pt x="660" y="990"/>
                </a:lnTo>
                <a:lnTo>
                  <a:pt x="826" y="930"/>
                </a:lnTo>
                <a:lnTo>
                  <a:pt x="992" y="868"/>
                </a:lnTo>
                <a:lnTo>
                  <a:pt x="1160" y="800"/>
                </a:lnTo>
                <a:lnTo>
                  <a:pt x="1328" y="730"/>
                </a:lnTo>
                <a:lnTo>
                  <a:pt x="1496" y="656"/>
                </a:lnTo>
                <a:lnTo>
                  <a:pt x="1666" y="578"/>
                </a:lnTo>
                <a:lnTo>
                  <a:pt x="1836" y="494"/>
                </a:lnTo>
                <a:lnTo>
                  <a:pt x="2008" y="406"/>
                </a:lnTo>
                <a:lnTo>
                  <a:pt x="2180" y="314"/>
                </a:lnTo>
                <a:lnTo>
                  <a:pt x="2356" y="214"/>
                </a:lnTo>
                <a:lnTo>
                  <a:pt x="2530" y="110"/>
                </a:lnTo>
                <a:lnTo>
                  <a:pt x="2708" y="0"/>
                </a:lnTo>
              </a:path>
            </a:pathLst>
          </a:custGeom>
          <a:noFill/>
          <a:ln w="381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9" name="Freeform 7"/>
          <p:cNvSpPr>
            <a:spLocks/>
          </p:cNvSpPr>
          <p:nvPr/>
        </p:nvSpPr>
        <p:spPr bwMode="auto">
          <a:xfrm>
            <a:off x="1408113" y="3879850"/>
            <a:ext cx="4298951" cy="682625"/>
          </a:xfrm>
          <a:custGeom>
            <a:avLst/>
            <a:gdLst>
              <a:gd name="T0" fmla="*/ 0 w 2708"/>
              <a:gd name="T1" fmla="*/ 0 h 430"/>
              <a:gd name="T2" fmla="*/ 0 w 2708"/>
              <a:gd name="T3" fmla="*/ 0 h 430"/>
              <a:gd name="T4" fmla="*/ 98 w 2708"/>
              <a:gd name="T5" fmla="*/ 72 h 430"/>
              <a:gd name="T6" fmla="*/ 146 w 2708"/>
              <a:gd name="T7" fmla="*/ 102 h 430"/>
              <a:gd name="T8" fmla="*/ 190 w 2708"/>
              <a:gd name="T9" fmla="*/ 132 h 430"/>
              <a:gd name="T10" fmla="*/ 234 w 2708"/>
              <a:gd name="T11" fmla="*/ 158 h 430"/>
              <a:gd name="T12" fmla="*/ 278 w 2708"/>
              <a:gd name="T13" fmla="*/ 182 h 430"/>
              <a:gd name="T14" fmla="*/ 320 w 2708"/>
              <a:gd name="T15" fmla="*/ 204 h 430"/>
              <a:gd name="T16" fmla="*/ 364 w 2708"/>
              <a:gd name="T17" fmla="*/ 224 h 430"/>
              <a:gd name="T18" fmla="*/ 406 w 2708"/>
              <a:gd name="T19" fmla="*/ 242 h 430"/>
              <a:gd name="T20" fmla="*/ 452 w 2708"/>
              <a:gd name="T21" fmla="*/ 260 h 430"/>
              <a:gd name="T22" fmla="*/ 496 w 2708"/>
              <a:gd name="T23" fmla="*/ 276 h 430"/>
              <a:gd name="T24" fmla="*/ 544 w 2708"/>
              <a:gd name="T25" fmla="*/ 292 h 430"/>
              <a:gd name="T26" fmla="*/ 644 w 2708"/>
              <a:gd name="T27" fmla="*/ 320 h 430"/>
              <a:gd name="T28" fmla="*/ 756 w 2708"/>
              <a:gd name="T29" fmla="*/ 348 h 430"/>
              <a:gd name="T30" fmla="*/ 756 w 2708"/>
              <a:gd name="T31" fmla="*/ 348 h 430"/>
              <a:gd name="T32" fmla="*/ 840 w 2708"/>
              <a:gd name="T33" fmla="*/ 366 h 430"/>
              <a:gd name="T34" fmla="*/ 924 w 2708"/>
              <a:gd name="T35" fmla="*/ 380 h 430"/>
              <a:gd name="T36" fmla="*/ 1008 w 2708"/>
              <a:gd name="T37" fmla="*/ 392 h 430"/>
              <a:gd name="T38" fmla="*/ 1094 w 2708"/>
              <a:gd name="T39" fmla="*/ 402 h 430"/>
              <a:gd name="T40" fmla="*/ 1180 w 2708"/>
              <a:gd name="T41" fmla="*/ 410 h 430"/>
              <a:gd name="T42" fmla="*/ 1268 w 2708"/>
              <a:gd name="T43" fmla="*/ 416 h 430"/>
              <a:gd name="T44" fmla="*/ 1358 w 2708"/>
              <a:gd name="T45" fmla="*/ 420 h 430"/>
              <a:gd name="T46" fmla="*/ 1448 w 2708"/>
              <a:gd name="T47" fmla="*/ 424 h 430"/>
              <a:gd name="T48" fmla="*/ 1630 w 2708"/>
              <a:gd name="T49" fmla="*/ 426 h 430"/>
              <a:gd name="T50" fmla="*/ 1818 w 2708"/>
              <a:gd name="T51" fmla="*/ 428 h 430"/>
              <a:gd name="T52" fmla="*/ 2010 w 2708"/>
              <a:gd name="T53" fmla="*/ 428 h 430"/>
              <a:gd name="T54" fmla="*/ 2208 w 2708"/>
              <a:gd name="T55" fmla="*/ 430 h 430"/>
              <a:gd name="T56" fmla="*/ 2208 w 2708"/>
              <a:gd name="T57" fmla="*/ 430 h 430"/>
              <a:gd name="T58" fmla="*/ 2246 w 2708"/>
              <a:gd name="T59" fmla="*/ 430 h 430"/>
              <a:gd name="T60" fmla="*/ 2284 w 2708"/>
              <a:gd name="T61" fmla="*/ 428 h 430"/>
              <a:gd name="T62" fmla="*/ 2320 w 2708"/>
              <a:gd name="T63" fmla="*/ 424 h 430"/>
              <a:gd name="T64" fmla="*/ 2356 w 2708"/>
              <a:gd name="T65" fmla="*/ 418 h 430"/>
              <a:gd name="T66" fmla="*/ 2392 w 2708"/>
              <a:gd name="T67" fmla="*/ 412 h 430"/>
              <a:gd name="T68" fmla="*/ 2426 w 2708"/>
              <a:gd name="T69" fmla="*/ 404 h 430"/>
              <a:gd name="T70" fmla="*/ 2458 w 2708"/>
              <a:gd name="T71" fmla="*/ 394 h 430"/>
              <a:gd name="T72" fmla="*/ 2490 w 2708"/>
              <a:gd name="T73" fmla="*/ 384 h 430"/>
              <a:gd name="T74" fmla="*/ 2520 w 2708"/>
              <a:gd name="T75" fmla="*/ 370 h 430"/>
              <a:gd name="T76" fmla="*/ 2550 w 2708"/>
              <a:gd name="T77" fmla="*/ 358 h 430"/>
              <a:gd name="T78" fmla="*/ 2580 w 2708"/>
              <a:gd name="T79" fmla="*/ 342 h 430"/>
              <a:gd name="T80" fmla="*/ 2608 w 2708"/>
              <a:gd name="T81" fmla="*/ 328 h 430"/>
              <a:gd name="T82" fmla="*/ 2634 w 2708"/>
              <a:gd name="T83" fmla="*/ 310 h 430"/>
              <a:gd name="T84" fmla="*/ 2660 w 2708"/>
              <a:gd name="T85" fmla="*/ 294 h 430"/>
              <a:gd name="T86" fmla="*/ 2684 w 2708"/>
              <a:gd name="T87" fmla="*/ 276 h 430"/>
              <a:gd name="T88" fmla="*/ 2708 w 2708"/>
              <a:gd name="T89" fmla="*/ 256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08" h="430">
                <a:moveTo>
                  <a:pt x="0" y="0"/>
                </a:moveTo>
                <a:lnTo>
                  <a:pt x="0" y="0"/>
                </a:lnTo>
                <a:lnTo>
                  <a:pt x="98" y="72"/>
                </a:lnTo>
                <a:lnTo>
                  <a:pt x="146" y="102"/>
                </a:lnTo>
                <a:lnTo>
                  <a:pt x="190" y="132"/>
                </a:lnTo>
                <a:lnTo>
                  <a:pt x="234" y="158"/>
                </a:lnTo>
                <a:lnTo>
                  <a:pt x="278" y="182"/>
                </a:lnTo>
                <a:lnTo>
                  <a:pt x="320" y="204"/>
                </a:lnTo>
                <a:lnTo>
                  <a:pt x="364" y="224"/>
                </a:lnTo>
                <a:lnTo>
                  <a:pt x="406" y="242"/>
                </a:lnTo>
                <a:lnTo>
                  <a:pt x="452" y="260"/>
                </a:lnTo>
                <a:lnTo>
                  <a:pt x="496" y="276"/>
                </a:lnTo>
                <a:lnTo>
                  <a:pt x="544" y="292"/>
                </a:lnTo>
                <a:lnTo>
                  <a:pt x="644" y="320"/>
                </a:lnTo>
                <a:lnTo>
                  <a:pt x="756" y="348"/>
                </a:lnTo>
                <a:lnTo>
                  <a:pt x="756" y="348"/>
                </a:lnTo>
                <a:lnTo>
                  <a:pt x="840" y="366"/>
                </a:lnTo>
                <a:lnTo>
                  <a:pt x="924" y="380"/>
                </a:lnTo>
                <a:lnTo>
                  <a:pt x="1008" y="392"/>
                </a:lnTo>
                <a:lnTo>
                  <a:pt x="1094" y="402"/>
                </a:lnTo>
                <a:lnTo>
                  <a:pt x="1180" y="410"/>
                </a:lnTo>
                <a:lnTo>
                  <a:pt x="1268" y="416"/>
                </a:lnTo>
                <a:lnTo>
                  <a:pt x="1358" y="420"/>
                </a:lnTo>
                <a:lnTo>
                  <a:pt x="1448" y="424"/>
                </a:lnTo>
                <a:lnTo>
                  <a:pt x="1630" y="426"/>
                </a:lnTo>
                <a:lnTo>
                  <a:pt x="1818" y="428"/>
                </a:lnTo>
                <a:lnTo>
                  <a:pt x="2010" y="428"/>
                </a:lnTo>
                <a:lnTo>
                  <a:pt x="2208" y="430"/>
                </a:lnTo>
                <a:lnTo>
                  <a:pt x="2208" y="430"/>
                </a:lnTo>
                <a:lnTo>
                  <a:pt x="2246" y="430"/>
                </a:lnTo>
                <a:lnTo>
                  <a:pt x="2284" y="428"/>
                </a:lnTo>
                <a:lnTo>
                  <a:pt x="2320" y="424"/>
                </a:lnTo>
                <a:lnTo>
                  <a:pt x="2356" y="418"/>
                </a:lnTo>
                <a:lnTo>
                  <a:pt x="2392" y="412"/>
                </a:lnTo>
                <a:lnTo>
                  <a:pt x="2426" y="404"/>
                </a:lnTo>
                <a:lnTo>
                  <a:pt x="2458" y="394"/>
                </a:lnTo>
                <a:lnTo>
                  <a:pt x="2490" y="384"/>
                </a:lnTo>
                <a:lnTo>
                  <a:pt x="2520" y="370"/>
                </a:lnTo>
                <a:lnTo>
                  <a:pt x="2550" y="358"/>
                </a:lnTo>
                <a:lnTo>
                  <a:pt x="2580" y="342"/>
                </a:lnTo>
                <a:lnTo>
                  <a:pt x="2608" y="328"/>
                </a:lnTo>
                <a:lnTo>
                  <a:pt x="2634" y="310"/>
                </a:lnTo>
                <a:lnTo>
                  <a:pt x="2660" y="294"/>
                </a:lnTo>
                <a:lnTo>
                  <a:pt x="2684" y="276"/>
                </a:lnTo>
                <a:lnTo>
                  <a:pt x="2708" y="256"/>
                </a:lnTo>
              </a:path>
            </a:pathLst>
          </a:custGeom>
          <a:noFill/>
          <a:ln w="38100">
            <a:solidFill>
              <a:srgbClr val="00AEE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0" name="Line 8"/>
          <p:cNvSpPr>
            <a:spLocks noChangeShapeType="1"/>
          </p:cNvSpPr>
          <p:nvPr/>
        </p:nvSpPr>
        <p:spPr bwMode="auto">
          <a:xfrm flipV="1">
            <a:off x="1030288" y="3806825"/>
            <a:ext cx="0" cy="771525"/>
          </a:xfrm>
          <a:prstGeom prst="line">
            <a:avLst/>
          </a:prstGeom>
          <a:noFill/>
          <a:ln w="190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1" name="Freeform 9"/>
          <p:cNvSpPr>
            <a:spLocks/>
          </p:cNvSpPr>
          <p:nvPr/>
        </p:nvSpPr>
        <p:spPr bwMode="auto">
          <a:xfrm>
            <a:off x="1392238" y="1381125"/>
            <a:ext cx="4314825" cy="1933575"/>
          </a:xfrm>
          <a:custGeom>
            <a:avLst/>
            <a:gdLst>
              <a:gd name="T0" fmla="*/ 0 w 2718"/>
              <a:gd name="T1" fmla="*/ 0 h 1218"/>
              <a:gd name="T2" fmla="*/ 0 w 2718"/>
              <a:gd name="T3" fmla="*/ 0 h 1218"/>
              <a:gd name="T4" fmla="*/ 34 w 2718"/>
              <a:gd name="T5" fmla="*/ 78 h 1218"/>
              <a:gd name="T6" fmla="*/ 70 w 2718"/>
              <a:gd name="T7" fmla="*/ 160 h 1218"/>
              <a:gd name="T8" fmla="*/ 112 w 2718"/>
              <a:gd name="T9" fmla="*/ 246 h 1218"/>
              <a:gd name="T10" fmla="*/ 158 w 2718"/>
              <a:gd name="T11" fmla="*/ 334 h 1218"/>
              <a:gd name="T12" fmla="*/ 206 w 2718"/>
              <a:gd name="T13" fmla="*/ 422 h 1218"/>
              <a:gd name="T14" fmla="*/ 258 w 2718"/>
              <a:gd name="T15" fmla="*/ 510 h 1218"/>
              <a:gd name="T16" fmla="*/ 314 w 2718"/>
              <a:gd name="T17" fmla="*/ 596 h 1218"/>
              <a:gd name="T18" fmla="*/ 374 w 2718"/>
              <a:gd name="T19" fmla="*/ 680 h 1218"/>
              <a:gd name="T20" fmla="*/ 434 w 2718"/>
              <a:gd name="T21" fmla="*/ 760 h 1218"/>
              <a:gd name="T22" fmla="*/ 466 w 2718"/>
              <a:gd name="T23" fmla="*/ 800 h 1218"/>
              <a:gd name="T24" fmla="*/ 500 w 2718"/>
              <a:gd name="T25" fmla="*/ 836 h 1218"/>
              <a:gd name="T26" fmla="*/ 532 w 2718"/>
              <a:gd name="T27" fmla="*/ 874 h 1218"/>
              <a:gd name="T28" fmla="*/ 566 w 2718"/>
              <a:gd name="T29" fmla="*/ 908 h 1218"/>
              <a:gd name="T30" fmla="*/ 600 w 2718"/>
              <a:gd name="T31" fmla="*/ 940 h 1218"/>
              <a:gd name="T32" fmla="*/ 636 w 2718"/>
              <a:gd name="T33" fmla="*/ 972 h 1218"/>
              <a:gd name="T34" fmla="*/ 670 w 2718"/>
              <a:gd name="T35" fmla="*/ 1002 h 1218"/>
              <a:gd name="T36" fmla="*/ 706 w 2718"/>
              <a:gd name="T37" fmla="*/ 1030 h 1218"/>
              <a:gd name="T38" fmla="*/ 742 w 2718"/>
              <a:gd name="T39" fmla="*/ 1054 h 1218"/>
              <a:gd name="T40" fmla="*/ 780 w 2718"/>
              <a:gd name="T41" fmla="*/ 1078 h 1218"/>
              <a:gd name="T42" fmla="*/ 816 w 2718"/>
              <a:gd name="T43" fmla="*/ 1098 h 1218"/>
              <a:gd name="T44" fmla="*/ 854 w 2718"/>
              <a:gd name="T45" fmla="*/ 1118 h 1218"/>
              <a:gd name="T46" fmla="*/ 892 w 2718"/>
              <a:gd name="T47" fmla="*/ 1132 h 1218"/>
              <a:gd name="T48" fmla="*/ 930 w 2718"/>
              <a:gd name="T49" fmla="*/ 1146 h 1218"/>
              <a:gd name="T50" fmla="*/ 930 w 2718"/>
              <a:gd name="T51" fmla="*/ 1146 h 1218"/>
              <a:gd name="T52" fmla="*/ 1004 w 2718"/>
              <a:gd name="T53" fmla="*/ 1166 h 1218"/>
              <a:gd name="T54" fmla="*/ 1080 w 2718"/>
              <a:gd name="T55" fmla="*/ 1182 h 1218"/>
              <a:gd name="T56" fmla="*/ 1160 w 2718"/>
              <a:gd name="T57" fmla="*/ 1194 h 1218"/>
              <a:gd name="T58" fmla="*/ 1242 w 2718"/>
              <a:gd name="T59" fmla="*/ 1204 h 1218"/>
              <a:gd name="T60" fmla="*/ 1326 w 2718"/>
              <a:gd name="T61" fmla="*/ 1212 h 1218"/>
              <a:gd name="T62" fmla="*/ 1410 w 2718"/>
              <a:gd name="T63" fmla="*/ 1216 h 1218"/>
              <a:gd name="T64" fmla="*/ 1498 w 2718"/>
              <a:gd name="T65" fmla="*/ 1218 h 1218"/>
              <a:gd name="T66" fmla="*/ 1584 w 2718"/>
              <a:gd name="T67" fmla="*/ 1218 h 1218"/>
              <a:gd name="T68" fmla="*/ 1670 w 2718"/>
              <a:gd name="T69" fmla="*/ 1214 h 1218"/>
              <a:gd name="T70" fmla="*/ 1758 w 2718"/>
              <a:gd name="T71" fmla="*/ 1210 h 1218"/>
              <a:gd name="T72" fmla="*/ 1844 w 2718"/>
              <a:gd name="T73" fmla="*/ 1204 h 1218"/>
              <a:gd name="T74" fmla="*/ 1928 w 2718"/>
              <a:gd name="T75" fmla="*/ 1196 h 1218"/>
              <a:gd name="T76" fmla="*/ 2012 w 2718"/>
              <a:gd name="T77" fmla="*/ 1188 h 1218"/>
              <a:gd name="T78" fmla="*/ 2092 w 2718"/>
              <a:gd name="T79" fmla="*/ 1178 h 1218"/>
              <a:gd name="T80" fmla="*/ 2248 w 2718"/>
              <a:gd name="T81" fmla="*/ 1156 h 1218"/>
              <a:gd name="T82" fmla="*/ 2248 w 2718"/>
              <a:gd name="T83" fmla="*/ 1156 h 1218"/>
              <a:gd name="T84" fmla="*/ 2310 w 2718"/>
              <a:gd name="T85" fmla="*/ 1144 h 1218"/>
              <a:gd name="T86" fmla="*/ 2366 w 2718"/>
              <a:gd name="T87" fmla="*/ 1132 h 1218"/>
              <a:gd name="T88" fmla="*/ 2422 w 2718"/>
              <a:gd name="T89" fmla="*/ 1116 h 1218"/>
              <a:gd name="T90" fmla="*/ 2478 w 2718"/>
              <a:gd name="T91" fmla="*/ 1100 h 1218"/>
              <a:gd name="T92" fmla="*/ 2592 w 2718"/>
              <a:gd name="T93" fmla="*/ 1062 h 1218"/>
              <a:gd name="T94" fmla="*/ 2652 w 2718"/>
              <a:gd name="T95" fmla="*/ 1042 h 1218"/>
              <a:gd name="T96" fmla="*/ 2718 w 2718"/>
              <a:gd name="T97" fmla="*/ 1024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18" h="1218">
                <a:moveTo>
                  <a:pt x="0" y="0"/>
                </a:moveTo>
                <a:lnTo>
                  <a:pt x="0" y="0"/>
                </a:lnTo>
                <a:lnTo>
                  <a:pt x="34" y="78"/>
                </a:lnTo>
                <a:lnTo>
                  <a:pt x="70" y="160"/>
                </a:lnTo>
                <a:lnTo>
                  <a:pt x="112" y="246"/>
                </a:lnTo>
                <a:lnTo>
                  <a:pt x="158" y="334"/>
                </a:lnTo>
                <a:lnTo>
                  <a:pt x="206" y="422"/>
                </a:lnTo>
                <a:lnTo>
                  <a:pt x="258" y="510"/>
                </a:lnTo>
                <a:lnTo>
                  <a:pt x="314" y="596"/>
                </a:lnTo>
                <a:lnTo>
                  <a:pt x="374" y="680"/>
                </a:lnTo>
                <a:lnTo>
                  <a:pt x="434" y="760"/>
                </a:lnTo>
                <a:lnTo>
                  <a:pt x="466" y="800"/>
                </a:lnTo>
                <a:lnTo>
                  <a:pt x="500" y="836"/>
                </a:lnTo>
                <a:lnTo>
                  <a:pt x="532" y="874"/>
                </a:lnTo>
                <a:lnTo>
                  <a:pt x="566" y="908"/>
                </a:lnTo>
                <a:lnTo>
                  <a:pt x="600" y="940"/>
                </a:lnTo>
                <a:lnTo>
                  <a:pt x="636" y="972"/>
                </a:lnTo>
                <a:lnTo>
                  <a:pt x="670" y="1002"/>
                </a:lnTo>
                <a:lnTo>
                  <a:pt x="706" y="1030"/>
                </a:lnTo>
                <a:lnTo>
                  <a:pt x="742" y="1054"/>
                </a:lnTo>
                <a:lnTo>
                  <a:pt x="780" y="1078"/>
                </a:lnTo>
                <a:lnTo>
                  <a:pt x="816" y="1098"/>
                </a:lnTo>
                <a:lnTo>
                  <a:pt x="854" y="1118"/>
                </a:lnTo>
                <a:lnTo>
                  <a:pt x="892" y="1132"/>
                </a:lnTo>
                <a:lnTo>
                  <a:pt x="930" y="1146"/>
                </a:lnTo>
                <a:lnTo>
                  <a:pt x="930" y="1146"/>
                </a:lnTo>
                <a:lnTo>
                  <a:pt x="1004" y="1166"/>
                </a:lnTo>
                <a:lnTo>
                  <a:pt x="1080" y="1182"/>
                </a:lnTo>
                <a:lnTo>
                  <a:pt x="1160" y="1194"/>
                </a:lnTo>
                <a:lnTo>
                  <a:pt x="1242" y="1204"/>
                </a:lnTo>
                <a:lnTo>
                  <a:pt x="1326" y="1212"/>
                </a:lnTo>
                <a:lnTo>
                  <a:pt x="1410" y="1216"/>
                </a:lnTo>
                <a:lnTo>
                  <a:pt x="1498" y="1218"/>
                </a:lnTo>
                <a:lnTo>
                  <a:pt x="1584" y="1218"/>
                </a:lnTo>
                <a:lnTo>
                  <a:pt x="1670" y="1214"/>
                </a:lnTo>
                <a:lnTo>
                  <a:pt x="1758" y="1210"/>
                </a:lnTo>
                <a:lnTo>
                  <a:pt x="1844" y="1204"/>
                </a:lnTo>
                <a:lnTo>
                  <a:pt x="1928" y="1196"/>
                </a:lnTo>
                <a:lnTo>
                  <a:pt x="2012" y="1188"/>
                </a:lnTo>
                <a:lnTo>
                  <a:pt x="2092" y="1178"/>
                </a:lnTo>
                <a:lnTo>
                  <a:pt x="2248" y="1156"/>
                </a:lnTo>
                <a:lnTo>
                  <a:pt x="2248" y="1156"/>
                </a:lnTo>
                <a:lnTo>
                  <a:pt x="2310" y="1144"/>
                </a:lnTo>
                <a:lnTo>
                  <a:pt x="2366" y="1132"/>
                </a:lnTo>
                <a:lnTo>
                  <a:pt x="2422" y="1116"/>
                </a:lnTo>
                <a:lnTo>
                  <a:pt x="2478" y="1100"/>
                </a:lnTo>
                <a:lnTo>
                  <a:pt x="2592" y="1062"/>
                </a:lnTo>
                <a:lnTo>
                  <a:pt x="2652" y="1042"/>
                </a:lnTo>
                <a:lnTo>
                  <a:pt x="2718" y="1024"/>
                </a:lnTo>
              </a:path>
            </a:pathLst>
          </a:custGeom>
          <a:noFill/>
          <a:ln w="38100">
            <a:solidFill>
              <a:srgbClr val="00A65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2" name="Freeform 10"/>
          <p:cNvSpPr>
            <a:spLocks/>
          </p:cNvSpPr>
          <p:nvPr/>
        </p:nvSpPr>
        <p:spPr bwMode="auto">
          <a:xfrm>
            <a:off x="1408112" y="1219200"/>
            <a:ext cx="4492626" cy="3635375"/>
          </a:xfrm>
          <a:custGeom>
            <a:avLst/>
            <a:gdLst>
              <a:gd name="T0" fmla="*/ 0 w 2830"/>
              <a:gd name="T1" fmla="*/ 0 h 2290"/>
              <a:gd name="T2" fmla="*/ 0 w 2830"/>
              <a:gd name="T3" fmla="*/ 2290 h 2290"/>
              <a:gd name="T4" fmla="*/ 2830 w 2830"/>
              <a:gd name="T5" fmla="*/ 2290 h 2290"/>
            </a:gdLst>
            <a:ahLst/>
            <a:cxnLst>
              <a:cxn ang="0">
                <a:pos x="T0" y="T1"/>
              </a:cxn>
              <a:cxn ang="0">
                <a:pos x="T2" y="T3"/>
              </a:cxn>
              <a:cxn ang="0">
                <a:pos x="T4" y="T5"/>
              </a:cxn>
            </a:cxnLst>
            <a:rect l="0" t="0" r="r" b="b"/>
            <a:pathLst>
              <a:path w="2830" h="2290">
                <a:moveTo>
                  <a:pt x="0" y="0"/>
                </a:moveTo>
                <a:lnTo>
                  <a:pt x="0" y="2290"/>
                </a:lnTo>
                <a:lnTo>
                  <a:pt x="2830" y="2290"/>
                </a:lnTo>
              </a:path>
            </a:pathLst>
          </a:custGeom>
          <a:noFill/>
          <a:ln w="571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3" name="Freeform 11"/>
          <p:cNvSpPr>
            <a:spLocks/>
          </p:cNvSpPr>
          <p:nvPr/>
        </p:nvSpPr>
        <p:spPr bwMode="auto">
          <a:xfrm>
            <a:off x="957262" y="3651250"/>
            <a:ext cx="149226" cy="203200"/>
          </a:xfrm>
          <a:custGeom>
            <a:avLst/>
            <a:gdLst>
              <a:gd name="T0" fmla="*/ 46 w 94"/>
              <a:gd name="T1" fmla="*/ 0 h 128"/>
              <a:gd name="T2" fmla="*/ 0 w 94"/>
              <a:gd name="T3" fmla="*/ 128 h 128"/>
              <a:gd name="T4" fmla="*/ 94 w 94"/>
              <a:gd name="T5" fmla="*/ 128 h 128"/>
              <a:gd name="T6" fmla="*/ 46 w 94"/>
              <a:gd name="T7" fmla="*/ 0 h 128"/>
            </a:gdLst>
            <a:ahLst/>
            <a:cxnLst>
              <a:cxn ang="0">
                <a:pos x="T0" y="T1"/>
              </a:cxn>
              <a:cxn ang="0">
                <a:pos x="T2" y="T3"/>
              </a:cxn>
              <a:cxn ang="0">
                <a:pos x="T4" y="T5"/>
              </a:cxn>
              <a:cxn ang="0">
                <a:pos x="T6" y="T7"/>
              </a:cxn>
            </a:cxnLst>
            <a:rect l="0" t="0" r="r" b="b"/>
            <a:pathLst>
              <a:path w="94" h="128">
                <a:moveTo>
                  <a:pt x="46" y="0"/>
                </a:moveTo>
                <a:lnTo>
                  <a:pt x="0" y="128"/>
                </a:lnTo>
                <a:lnTo>
                  <a:pt x="94" y="128"/>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 name="Freeform 12"/>
          <p:cNvSpPr>
            <a:spLocks/>
          </p:cNvSpPr>
          <p:nvPr/>
        </p:nvSpPr>
        <p:spPr bwMode="auto">
          <a:xfrm>
            <a:off x="957262" y="3651250"/>
            <a:ext cx="149226" cy="203200"/>
          </a:xfrm>
          <a:custGeom>
            <a:avLst/>
            <a:gdLst>
              <a:gd name="T0" fmla="*/ 46 w 94"/>
              <a:gd name="T1" fmla="*/ 0 h 128"/>
              <a:gd name="T2" fmla="*/ 0 w 94"/>
              <a:gd name="T3" fmla="*/ 128 h 128"/>
              <a:gd name="T4" fmla="*/ 94 w 94"/>
              <a:gd name="T5" fmla="*/ 128 h 128"/>
              <a:gd name="T6" fmla="*/ 46 w 94"/>
              <a:gd name="T7" fmla="*/ 0 h 128"/>
            </a:gdLst>
            <a:ahLst/>
            <a:cxnLst>
              <a:cxn ang="0">
                <a:pos x="T0" y="T1"/>
              </a:cxn>
              <a:cxn ang="0">
                <a:pos x="T2" y="T3"/>
              </a:cxn>
              <a:cxn ang="0">
                <a:pos x="T4" y="T5"/>
              </a:cxn>
              <a:cxn ang="0">
                <a:pos x="T6" y="T7"/>
              </a:cxn>
            </a:cxnLst>
            <a:rect l="0" t="0" r="r" b="b"/>
            <a:pathLst>
              <a:path w="94" h="128">
                <a:moveTo>
                  <a:pt x="46" y="0"/>
                </a:moveTo>
                <a:lnTo>
                  <a:pt x="0" y="128"/>
                </a:lnTo>
                <a:lnTo>
                  <a:pt x="94" y="128"/>
                </a:lnTo>
                <a:lnTo>
                  <a:pt x="4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 name="Line 13"/>
          <p:cNvSpPr>
            <a:spLocks noChangeShapeType="1"/>
          </p:cNvSpPr>
          <p:nvPr/>
        </p:nvSpPr>
        <p:spPr bwMode="auto">
          <a:xfrm>
            <a:off x="1595438" y="5191125"/>
            <a:ext cx="730250" cy="0"/>
          </a:xfrm>
          <a:prstGeom prst="line">
            <a:avLst/>
          </a:prstGeom>
          <a:noFill/>
          <a:ln w="4">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6" name="Line 14"/>
          <p:cNvSpPr>
            <a:spLocks noChangeShapeType="1"/>
          </p:cNvSpPr>
          <p:nvPr/>
        </p:nvSpPr>
        <p:spPr bwMode="auto">
          <a:xfrm>
            <a:off x="1595438" y="5191125"/>
            <a:ext cx="730250" cy="0"/>
          </a:xfrm>
          <a:prstGeom prst="line">
            <a:avLst/>
          </a:prstGeom>
          <a:noFill/>
          <a:ln w="190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7" name="Freeform 15"/>
          <p:cNvSpPr>
            <a:spLocks/>
          </p:cNvSpPr>
          <p:nvPr/>
        </p:nvSpPr>
        <p:spPr bwMode="auto">
          <a:xfrm>
            <a:off x="2278063" y="5118100"/>
            <a:ext cx="203200" cy="149225"/>
          </a:xfrm>
          <a:custGeom>
            <a:avLst/>
            <a:gdLst>
              <a:gd name="T0" fmla="*/ 128 w 128"/>
              <a:gd name="T1" fmla="*/ 46 h 94"/>
              <a:gd name="T2" fmla="*/ 0 w 128"/>
              <a:gd name="T3" fmla="*/ 0 h 94"/>
              <a:gd name="T4" fmla="*/ 0 w 128"/>
              <a:gd name="T5" fmla="*/ 94 h 94"/>
              <a:gd name="T6" fmla="*/ 128 w 128"/>
              <a:gd name="T7" fmla="*/ 46 h 94"/>
            </a:gdLst>
            <a:ahLst/>
            <a:cxnLst>
              <a:cxn ang="0">
                <a:pos x="T0" y="T1"/>
              </a:cxn>
              <a:cxn ang="0">
                <a:pos x="T2" y="T3"/>
              </a:cxn>
              <a:cxn ang="0">
                <a:pos x="T4" y="T5"/>
              </a:cxn>
              <a:cxn ang="0">
                <a:pos x="T6" y="T7"/>
              </a:cxn>
            </a:cxnLst>
            <a:rect l="0" t="0" r="r" b="b"/>
            <a:pathLst>
              <a:path w="128" h="94">
                <a:moveTo>
                  <a:pt x="128" y="46"/>
                </a:moveTo>
                <a:lnTo>
                  <a:pt x="0" y="0"/>
                </a:lnTo>
                <a:lnTo>
                  <a:pt x="0" y="94"/>
                </a:lnTo>
                <a:lnTo>
                  <a:pt x="128"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8" name="Freeform 16"/>
          <p:cNvSpPr>
            <a:spLocks/>
          </p:cNvSpPr>
          <p:nvPr/>
        </p:nvSpPr>
        <p:spPr bwMode="auto">
          <a:xfrm>
            <a:off x="2278063" y="5118100"/>
            <a:ext cx="203200" cy="149225"/>
          </a:xfrm>
          <a:custGeom>
            <a:avLst/>
            <a:gdLst>
              <a:gd name="T0" fmla="*/ 128 w 128"/>
              <a:gd name="T1" fmla="*/ 46 h 94"/>
              <a:gd name="T2" fmla="*/ 0 w 128"/>
              <a:gd name="T3" fmla="*/ 0 h 94"/>
              <a:gd name="T4" fmla="*/ 0 w 128"/>
              <a:gd name="T5" fmla="*/ 94 h 94"/>
              <a:gd name="T6" fmla="*/ 128 w 128"/>
              <a:gd name="T7" fmla="*/ 46 h 94"/>
            </a:gdLst>
            <a:ahLst/>
            <a:cxnLst>
              <a:cxn ang="0">
                <a:pos x="T0" y="T1"/>
              </a:cxn>
              <a:cxn ang="0">
                <a:pos x="T2" y="T3"/>
              </a:cxn>
              <a:cxn ang="0">
                <a:pos x="T4" y="T5"/>
              </a:cxn>
              <a:cxn ang="0">
                <a:pos x="T6" y="T7"/>
              </a:cxn>
            </a:cxnLst>
            <a:rect l="0" t="0" r="r" b="b"/>
            <a:pathLst>
              <a:path w="128" h="94">
                <a:moveTo>
                  <a:pt x="128" y="46"/>
                </a:moveTo>
                <a:lnTo>
                  <a:pt x="0" y="0"/>
                </a:lnTo>
                <a:lnTo>
                  <a:pt x="0" y="94"/>
                </a:lnTo>
                <a:lnTo>
                  <a:pt x="128" y="4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9" name="Rectangle 18"/>
          <p:cNvSpPr/>
          <p:nvPr/>
        </p:nvSpPr>
        <p:spPr>
          <a:xfrm>
            <a:off x="5782311" y="1533971"/>
            <a:ext cx="3124200" cy="830997"/>
          </a:xfrm>
          <a:prstGeom prst="rect">
            <a:avLst/>
          </a:prstGeom>
        </p:spPr>
        <p:txBody>
          <a:bodyPr wrap="square">
            <a:spAutoFit/>
          </a:bodyPr>
          <a:lstStyle/>
          <a:p>
            <a:pPr algn="l"/>
            <a:r>
              <a:rPr lang="en-US" sz="2400" dirty="0">
                <a:latin typeface="+mj-lt"/>
              </a:rPr>
              <a:t>Total cost of</a:t>
            </a:r>
          </a:p>
          <a:p>
            <a:pPr algn="l"/>
            <a:r>
              <a:rPr lang="en-US" sz="2400" dirty="0">
                <a:latin typeface="+mj-lt"/>
              </a:rPr>
              <a:t>physical distribution</a:t>
            </a:r>
          </a:p>
        </p:txBody>
      </p:sp>
      <p:sp>
        <p:nvSpPr>
          <p:cNvPr id="20" name="Rectangle 19"/>
          <p:cNvSpPr/>
          <p:nvPr/>
        </p:nvSpPr>
        <p:spPr>
          <a:xfrm>
            <a:off x="5782311" y="2357735"/>
            <a:ext cx="2273379" cy="461665"/>
          </a:xfrm>
          <a:prstGeom prst="rect">
            <a:avLst/>
          </a:prstGeom>
        </p:spPr>
        <p:txBody>
          <a:bodyPr wrap="none">
            <a:spAutoFit/>
          </a:bodyPr>
          <a:lstStyle/>
          <a:p>
            <a:pPr algn="l"/>
            <a:r>
              <a:rPr lang="en-US" sz="2400" dirty="0">
                <a:latin typeface="+mj-lt"/>
              </a:rPr>
              <a:t>Inventory cost</a:t>
            </a:r>
          </a:p>
        </p:txBody>
      </p:sp>
      <p:sp>
        <p:nvSpPr>
          <p:cNvPr id="21" name="Rectangle 20"/>
          <p:cNvSpPr/>
          <p:nvPr/>
        </p:nvSpPr>
        <p:spPr>
          <a:xfrm>
            <a:off x="5782311" y="2743200"/>
            <a:ext cx="1691490" cy="461665"/>
          </a:xfrm>
          <a:prstGeom prst="rect">
            <a:avLst/>
          </a:prstGeom>
        </p:spPr>
        <p:txBody>
          <a:bodyPr wrap="none">
            <a:spAutoFit/>
          </a:bodyPr>
          <a:lstStyle/>
          <a:p>
            <a:pPr algn="l"/>
            <a:r>
              <a:rPr lang="en-US" sz="2400" dirty="0" smtClean="0">
                <a:latin typeface="+mj-lt"/>
              </a:rPr>
              <a:t>Lost sales*</a:t>
            </a:r>
            <a:endParaRPr lang="en-US" sz="2400" dirty="0">
              <a:latin typeface="+mj-lt"/>
            </a:endParaRPr>
          </a:p>
        </p:txBody>
      </p:sp>
      <p:sp>
        <p:nvSpPr>
          <p:cNvPr id="22" name="Rectangle 21"/>
          <p:cNvSpPr/>
          <p:nvPr/>
        </p:nvSpPr>
        <p:spPr>
          <a:xfrm>
            <a:off x="5782311" y="3990329"/>
            <a:ext cx="2300630" cy="830997"/>
          </a:xfrm>
          <a:prstGeom prst="rect">
            <a:avLst/>
          </a:prstGeom>
        </p:spPr>
        <p:txBody>
          <a:bodyPr wrap="none">
            <a:spAutoFit/>
          </a:bodyPr>
          <a:lstStyle/>
          <a:p>
            <a:pPr algn="l"/>
            <a:r>
              <a:rPr lang="en-US" sz="2400" dirty="0" smtClean="0">
                <a:latin typeface="+mj-lt"/>
              </a:rPr>
              <a:t>Transportation</a:t>
            </a:r>
            <a:br>
              <a:rPr lang="en-US" sz="2400" dirty="0" smtClean="0">
                <a:latin typeface="+mj-lt"/>
              </a:rPr>
            </a:br>
            <a:r>
              <a:rPr lang="en-US" sz="2400" dirty="0" smtClean="0">
                <a:latin typeface="+mj-lt"/>
              </a:rPr>
              <a:t>cost</a:t>
            </a:r>
            <a:endParaRPr lang="en-US" sz="2400" dirty="0">
              <a:latin typeface="+mj-lt"/>
            </a:endParaRPr>
          </a:p>
        </p:txBody>
      </p:sp>
      <p:sp>
        <p:nvSpPr>
          <p:cNvPr id="23" name="TextBox 22"/>
          <p:cNvSpPr txBox="1"/>
          <p:nvPr/>
        </p:nvSpPr>
        <p:spPr>
          <a:xfrm>
            <a:off x="838200" y="4495800"/>
            <a:ext cx="354584" cy="461665"/>
          </a:xfrm>
          <a:prstGeom prst="rect">
            <a:avLst/>
          </a:prstGeom>
          <a:noFill/>
        </p:spPr>
        <p:txBody>
          <a:bodyPr wrap="none" rtlCol="0">
            <a:spAutoFit/>
          </a:bodyPr>
          <a:lstStyle/>
          <a:p>
            <a:r>
              <a:rPr lang="en-US" sz="2400" dirty="0" smtClean="0">
                <a:latin typeface="+mj-lt"/>
              </a:rPr>
              <a:t>0</a:t>
            </a:r>
            <a:endParaRPr lang="en-US" sz="2400" dirty="0">
              <a:latin typeface="+mj-lt"/>
            </a:endParaRPr>
          </a:p>
        </p:txBody>
      </p:sp>
      <p:sp>
        <p:nvSpPr>
          <p:cNvPr id="24" name="TextBox 23"/>
          <p:cNvSpPr txBox="1"/>
          <p:nvPr/>
        </p:nvSpPr>
        <p:spPr>
          <a:xfrm>
            <a:off x="1192784" y="4961879"/>
            <a:ext cx="354584" cy="461665"/>
          </a:xfrm>
          <a:prstGeom prst="rect">
            <a:avLst/>
          </a:prstGeom>
          <a:noFill/>
        </p:spPr>
        <p:txBody>
          <a:bodyPr wrap="none" rtlCol="0">
            <a:spAutoFit/>
          </a:bodyPr>
          <a:lstStyle/>
          <a:p>
            <a:r>
              <a:rPr lang="en-US" sz="2400" dirty="0" smtClean="0">
                <a:latin typeface="+mj-lt"/>
              </a:rPr>
              <a:t>0</a:t>
            </a:r>
            <a:endParaRPr lang="en-US" sz="2400" dirty="0">
              <a:latin typeface="+mj-lt"/>
            </a:endParaRPr>
          </a:p>
        </p:txBody>
      </p:sp>
      <p:sp>
        <p:nvSpPr>
          <p:cNvPr id="25" name="TextBox 24"/>
          <p:cNvSpPr txBox="1"/>
          <p:nvPr/>
        </p:nvSpPr>
        <p:spPr>
          <a:xfrm>
            <a:off x="738493" y="2607615"/>
            <a:ext cx="492443" cy="645369"/>
          </a:xfrm>
          <a:prstGeom prst="rect">
            <a:avLst/>
          </a:prstGeom>
          <a:noFill/>
        </p:spPr>
        <p:txBody>
          <a:bodyPr vert="vert270" wrap="none" rtlCol="0">
            <a:spAutoFit/>
          </a:bodyPr>
          <a:lstStyle/>
          <a:p>
            <a:r>
              <a:rPr lang="en-US" sz="2000" b="1" dirty="0" smtClean="0">
                <a:latin typeface="+mj-lt"/>
              </a:rPr>
              <a:t>Cost</a:t>
            </a:r>
            <a:endParaRPr lang="en-US" sz="2000" b="1" dirty="0">
              <a:latin typeface="+mj-lt"/>
            </a:endParaRPr>
          </a:p>
        </p:txBody>
      </p:sp>
      <p:sp>
        <p:nvSpPr>
          <p:cNvPr id="26" name="TextBox 25"/>
          <p:cNvSpPr txBox="1"/>
          <p:nvPr/>
        </p:nvSpPr>
        <p:spPr>
          <a:xfrm>
            <a:off x="5400636" y="4961879"/>
            <a:ext cx="763351" cy="461665"/>
          </a:xfrm>
          <a:prstGeom prst="rect">
            <a:avLst/>
          </a:prstGeom>
          <a:noFill/>
        </p:spPr>
        <p:txBody>
          <a:bodyPr wrap="none" rtlCol="0">
            <a:spAutoFit/>
          </a:bodyPr>
          <a:lstStyle/>
          <a:p>
            <a:r>
              <a:rPr lang="en-US" sz="2400" dirty="0" smtClean="0">
                <a:latin typeface="+mj-lt"/>
              </a:rPr>
              <a:t>90%</a:t>
            </a:r>
            <a:endParaRPr lang="en-US" sz="2400" dirty="0">
              <a:latin typeface="+mj-lt"/>
            </a:endParaRPr>
          </a:p>
        </p:txBody>
      </p:sp>
      <p:sp>
        <p:nvSpPr>
          <p:cNvPr id="27" name="Slide Number Placeholder 22"/>
          <p:cNvSpPr txBox="1">
            <a:spLocks/>
          </p:cNvSpPr>
          <p:nvPr/>
        </p:nvSpPr>
        <p:spPr>
          <a:xfrm>
            <a:off x="0" y="157163"/>
            <a:ext cx="708817" cy="301625"/>
          </a:xfrm>
          <a:prstGeom prst="rect">
            <a:avLst/>
          </a:prstGeom>
        </p:spPr>
        <p:txBody>
          <a:bodyPr vert="horz" anchor="b"/>
          <a:lstStyle>
            <a:defPPr>
              <a:defRPr lang="en-US"/>
            </a:defPPr>
            <a:lvl1pPr algn="ctr" rtl="0" eaLnBrk="1" fontAlgn="auto" latinLnBrk="0" hangingPunct="1">
              <a:spcBef>
                <a:spcPts val="0"/>
              </a:spcBef>
              <a:spcAft>
                <a:spcPts val="0"/>
              </a:spcAft>
              <a:defRPr kumimoji="0" sz="1200" kern="1200">
                <a:solidFill>
                  <a:schemeClr val="tx1"/>
                </a:solidFill>
                <a:latin typeface="+mn-lt"/>
                <a:ea typeface="+mn-ea"/>
                <a:cs typeface="+mn-cs"/>
              </a:defRPr>
            </a:lvl1pPr>
            <a:lvl2pPr marL="457200" algn="ctr" rtl="0" fontAlgn="base">
              <a:spcBef>
                <a:spcPct val="0"/>
              </a:spcBef>
              <a:spcAft>
                <a:spcPct val="0"/>
              </a:spcAft>
              <a:defRPr sz="3600" kern="1200">
                <a:solidFill>
                  <a:schemeClr val="tx1"/>
                </a:solidFill>
                <a:latin typeface="Arial" charset="0"/>
                <a:ea typeface="+mn-ea"/>
                <a:cs typeface="Arial" charset="0"/>
              </a:defRPr>
            </a:lvl2pPr>
            <a:lvl3pPr marL="914400" algn="ctr" rtl="0" fontAlgn="base">
              <a:spcBef>
                <a:spcPct val="0"/>
              </a:spcBef>
              <a:spcAft>
                <a:spcPct val="0"/>
              </a:spcAft>
              <a:defRPr sz="3600" kern="1200">
                <a:solidFill>
                  <a:schemeClr val="tx1"/>
                </a:solidFill>
                <a:latin typeface="Arial" charset="0"/>
                <a:ea typeface="+mn-ea"/>
                <a:cs typeface="Arial" charset="0"/>
              </a:defRPr>
            </a:lvl3pPr>
            <a:lvl4pPr marL="1371600" algn="ctr" rtl="0" fontAlgn="base">
              <a:spcBef>
                <a:spcPct val="0"/>
              </a:spcBef>
              <a:spcAft>
                <a:spcPct val="0"/>
              </a:spcAft>
              <a:defRPr sz="3600" kern="1200">
                <a:solidFill>
                  <a:schemeClr val="tx1"/>
                </a:solidFill>
                <a:latin typeface="Arial" charset="0"/>
                <a:ea typeface="+mn-ea"/>
                <a:cs typeface="Arial" charset="0"/>
              </a:defRPr>
            </a:lvl4pPr>
            <a:lvl5pPr marL="1828800" algn="ctr"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pPr>
              <a:defRPr/>
            </a:pPr>
            <a:r>
              <a:rPr lang="en-US" dirty="0" smtClean="0"/>
              <a:t>11-</a:t>
            </a:r>
            <a:fld id="{95A93DFA-160E-468B-8067-BDB21CB2F241}" type="slidenum">
              <a:rPr lang="en-US" smtClean="0"/>
              <a:pPr>
                <a:defRPr/>
              </a:pPr>
              <a:t>8</a:t>
            </a:fld>
            <a:endParaRPr lang="en-US" dirty="0"/>
          </a:p>
        </p:txBody>
      </p:sp>
    </p:spTree>
  </p:cSld>
  <p:clrMapOvr>
    <a:masterClrMapping/>
  </p:clrMapOvr>
  <p:transition>
    <p:pull dir="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0"/>
            <a:ext cx="8534400" cy="1398587"/>
          </a:xfrm>
        </p:spPr>
        <p:txBody>
          <a:bodyPr>
            <a:noAutofit/>
          </a:bodyPr>
          <a:lstStyle/>
          <a:p>
            <a:r>
              <a:rPr lang="en-US" sz="3200" dirty="0" smtClean="0"/>
              <a:t>Physical Distribution Concept Focuses on the Whole Distribution System (Exhibit 11-3)</a:t>
            </a:r>
          </a:p>
        </p:txBody>
      </p:sp>
      <p:grpSp>
        <p:nvGrpSpPr>
          <p:cNvPr id="2" name="Group 32"/>
          <p:cNvGrpSpPr>
            <a:grpSpLocks/>
          </p:cNvGrpSpPr>
          <p:nvPr/>
        </p:nvGrpSpPr>
        <p:grpSpPr bwMode="auto">
          <a:xfrm>
            <a:off x="304800" y="1295400"/>
            <a:ext cx="8686800" cy="5391150"/>
            <a:chOff x="192" y="816"/>
            <a:chExt cx="5472" cy="3396"/>
          </a:xfrm>
        </p:grpSpPr>
        <p:grpSp>
          <p:nvGrpSpPr>
            <p:cNvPr id="40964" name="Group 4"/>
            <p:cNvGrpSpPr>
              <a:grpSpLocks/>
            </p:cNvGrpSpPr>
            <p:nvPr/>
          </p:nvGrpSpPr>
          <p:grpSpPr bwMode="auto">
            <a:xfrm>
              <a:off x="192" y="816"/>
              <a:ext cx="5472" cy="3360"/>
              <a:chOff x="192" y="864"/>
              <a:chExt cx="5472" cy="3360"/>
            </a:xfrm>
          </p:grpSpPr>
          <p:sp>
            <p:nvSpPr>
              <p:cNvPr id="40966" name="Line 5"/>
              <p:cNvSpPr>
                <a:spLocks noChangeShapeType="1"/>
              </p:cNvSpPr>
              <p:nvPr/>
            </p:nvSpPr>
            <p:spPr bwMode="auto">
              <a:xfrm flipH="1">
                <a:off x="3317" y="1079"/>
                <a:ext cx="763" cy="72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67" name="Line 6"/>
              <p:cNvSpPr>
                <a:spLocks noChangeShapeType="1"/>
              </p:cNvSpPr>
              <p:nvPr/>
            </p:nvSpPr>
            <p:spPr bwMode="auto">
              <a:xfrm flipH="1">
                <a:off x="3482" y="1680"/>
                <a:ext cx="598" cy="24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68" name="Line 7"/>
              <p:cNvSpPr>
                <a:spLocks noChangeShapeType="1"/>
              </p:cNvSpPr>
              <p:nvPr/>
            </p:nvSpPr>
            <p:spPr bwMode="auto">
              <a:xfrm flipH="1">
                <a:off x="3721" y="2231"/>
                <a:ext cx="359" cy="6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69" name="Line 8"/>
              <p:cNvSpPr>
                <a:spLocks noChangeShapeType="1"/>
              </p:cNvSpPr>
              <p:nvPr/>
            </p:nvSpPr>
            <p:spPr bwMode="auto">
              <a:xfrm flipH="1" flipV="1">
                <a:off x="3729" y="2721"/>
                <a:ext cx="351" cy="11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70" name="Line 9"/>
              <p:cNvSpPr>
                <a:spLocks noChangeShapeType="1"/>
              </p:cNvSpPr>
              <p:nvPr/>
            </p:nvSpPr>
            <p:spPr bwMode="auto">
              <a:xfrm flipH="1" flipV="1">
                <a:off x="3493" y="3122"/>
                <a:ext cx="587" cy="26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71" name="Line 10"/>
              <p:cNvSpPr>
                <a:spLocks noChangeShapeType="1"/>
              </p:cNvSpPr>
              <p:nvPr/>
            </p:nvSpPr>
            <p:spPr bwMode="auto">
              <a:xfrm flipH="1" flipV="1">
                <a:off x="3312" y="3264"/>
                <a:ext cx="768" cy="72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83" name="AutoShape 22"/>
              <p:cNvSpPr>
                <a:spLocks noChangeArrowheads="1"/>
              </p:cNvSpPr>
              <p:nvPr/>
            </p:nvSpPr>
            <p:spPr bwMode="auto">
              <a:xfrm>
                <a:off x="4080" y="3744"/>
                <a:ext cx="1584" cy="480"/>
              </a:xfrm>
              <a:prstGeom prst="roundRect">
                <a:avLst>
                  <a:gd name="adj" fmla="val 37120"/>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nchor="ctr"/>
              <a:lstStyle/>
              <a:p>
                <a:pPr>
                  <a:lnSpc>
                    <a:spcPct val="70000"/>
                  </a:lnSpc>
                </a:pPr>
                <a:endParaRPr lang="en-US" sz="2100" b="1">
                  <a:latin typeface="Arial" pitchFamily="34" charset="0"/>
                  <a:cs typeface="Arial" pitchFamily="34" charset="0"/>
                </a:endParaRPr>
              </a:p>
            </p:txBody>
          </p:sp>
          <p:sp>
            <p:nvSpPr>
              <p:cNvPr id="40984" name="Oval 23"/>
              <p:cNvSpPr>
                <a:spLocks noChangeArrowheads="1"/>
              </p:cNvSpPr>
              <p:nvPr/>
            </p:nvSpPr>
            <p:spPr bwMode="auto">
              <a:xfrm>
                <a:off x="2016" y="1680"/>
                <a:ext cx="1728" cy="1728"/>
              </a:xfrm>
              <a:prstGeom prst="ellips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nSpc>
                    <a:spcPct val="85000"/>
                  </a:lnSpc>
                </a:pPr>
                <a:r>
                  <a:rPr lang="en-US" sz="2800" b="1"/>
                  <a:t>Factors</a:t>
                </a:r>
                <a:br>
                  <a:rPr lang="en-US" sz="2800" b="1"/>
                </a:br>
                <a:r>
                  <a:rPr lang="en-US" sz="2800" b="1"/>
                  <a:t>Affecting PD</a:t>
                </a:r>
              </a:p>
              <a:p>
                <a:pPr>
                  <a:lnSpc>
                    <a:spcPct val="85000"/>
                  </a:lnSpc>
                </a:pPr>
                <a:r>
                  <a:rPr lang="en-US" sz="2800" b="1"/>
                  <a:t>Service</a:t>
                </a:r>
              </a:p>
              <a:p>
                <a:pPr>
                  <a:lnSpc>
                    <a:spcPct val="85000"/>
                  </a:lnSpc>
                </a:pPr>
                <a:r>
                  <a:rPr lang="en-US" sz="2800" b="1"/>
                  <a:t>Levels</a:t>
                </a:r>
              </a:p>
            </p:txBody>
          </p:sp>
          <p:sp>
            <p:nvSpPr>
              <p:cNvPr id="40985" name="Line 24"/>
              <p:cNvSpPr>
                <a:spLocks noChangeShapeType="1"/>
              </p:cNvSpPr>
              <p:nvPr/>
            </p:nvSpPr>
            <p:spPr bwMode="auto">
              <a:xfrm>
                <a:off x="1728" y="1104"/>
                <a:ext cx="672" cy="72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86" name="Line 25"/>
              <p:cNvSpPr>
                <a:spLocks noChangeShapeType="1"/>
              </p:cNvSpPr>
              <p:nvPr/>
            </p:nvSpPr>
            <p:spPr bwMode="auto">
              <a:xfrm>
                <a:off x="1776" y="1680"/>
                <a:ext cx="478" cy="26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87" name="Line 26"/>
              <p:cNvSpPr>
                <a:spLocks noChangeShapeType="1"/>
              </p:cNvSpPr>
              <p:nvPr/>
            </p:nvSpPr>
            <p:spPr bwMode="auto">
              <a:xfrm>
                <a:off x="1776" y="2256"/>
                <a:ext cx="268" cy="6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88" name="Line 27"/>
              <p:cNvSpPr>
                <a:spLocks noChangeShapeType="1"/>
              </p:cNvSpPr>
              <p:nvPr/>
            </p:nvSpPr>
            <p:spPr bwMode="auto">
              <a:xfrm flipV="1">
                <a:off x="1776" y="2746"/>
                <a:ext cx="261" cy="8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89" name="Line 28"/>
              <p:cNvSpPr>
                <a:spLocks noChangeShapeType="1"/>
              </p:cNvSpPr>
              <p:nvPr/>
            </p:nvSpPr>
            <p:spPr bwMode="auto">
              <a:xfrm flipV="1">
                <a:off x="1728" y="3147"/>
                <a:ext cx="517" cy="26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90" name="Line 29"/>
              <p:cNvSpPr>
                <a:spLocks noChangeShapeType="1"/>
              </p:cNvSpPr>
              <p:nvPr/>
            </p:nvSpPr>
            <p:spPr bwMode="auto">
              <a:xfrm flipV="1">
                <a:off x="1776" y="3289"/>
                <a:ext cx="628" cy="74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72" name="AutoShape 11"/>
              <p:cNvSpPr>
                <a:spLocks noChangeArrowheads="1"/>
              </p:cNvSpPr>
              <p:nvPr/>
            </p:nvSpPr>
            <p:spPr bwMode="auto">
              <a:xfrm>
                <a:off x="192" y="864"/>
                <a:ext cx="1584" cy="480"/>
              </a:xfrm>
              <a:prstGeom prst="roundRect">
                <a:avLst>
                  <a:gd name="adj" fmla="val 37120"/>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nchor="ctr"/>
              <a:lstStyle/>
              <a:p>
                <a:pPr>
                  <a:lnSpc>
                    <a:spcPct val="85000"/>
                  </a:lnSpc>
                </a:pPr>
                <a:r>
                  <a:rPr lang="en-US" sz="2000" b="1">
                    <a:latin typeface="Arial" pitchFamily="34" charset="0"/>
                    <a:cs typeface="Arial" pitchFamily="34" charset="0"/>
                  </a:rPr>
                  <a:t>Info on Product Availability</a:t>
                </a:r>
              </a:p>
            </p:txBody>
          </p:sp>
          <p:sp>
            <p:nvSpPr>
              <p:cNvPr id="40973" name="AutoShape 12"/>
              <p:cNvSpPr>
                <a:spLocks noChangeArrowheads="1"/>
              </p:cNvSpPr>
              <p:nvPr/>
            </p:nvSpPr>
            <p:spPr bwMode="auto">
              <a:xfrm>
                <a:off x="192" y="1440"/>
                <a:ext cx="1584" cy="480"/>
              </a:xfrm>
              <a:prstGeom prst="roundRect">
                <a:avLst>
                  <a:gd name="adj" fmla="val 37120"/>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nchor="ctr"/>
              <a:lstStyle/>
              <a:p>
                <a:pPr>
                  <a:lnSpc>
                    <a:spcPct val="85000"/>
                  </a:lnSpc>
                </a:pPr>
                <a:r>
                  <a:rPr lang="en-US" sz="2000" b="1">
                    <a:latin typeface="Arial" pitchFamily="34" charset="0"/>
                    <a:cs typeface="Arial" pitchFamily="34" charset="0"/>
                  </a:rPr>
                  <a:t>Order Processing Time</a:t>
                </a:r>
              </a:p>
            </p:txBody>
          </p:sp>
          <p:sp>
            <p:nvSpPr>
              <p:cNvPr id="40974" name="AutoShape 13"/>
              <p:cNvSpPr>
                <a:spLocks noChangeArrowheads="1"/>
              </p:cNvSpPr>
              <p:nvPr/>
            </p:nvSpPr>
            <p:spPr bwMode="auto">
              <a:xfrm>
                <a:off x="192" y="2016"/>
                <a:ext cx="1584" cy="480"/>
              </a:xfrm>
              <a:prstGeom prst="roundRect">
                <a:avLst>
                  <a:gd name="adj" fmla="val 37120"/>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nchor="ctr"/>
              <a:lstStyle/>
              <a:p>
                <a:pPr>
                  <a:lnSpc>
                    <a:spcPct val="85000"/>
                  </a:lnSpc>
                </a:pPr>
                <a:r>
                  <a:rPr lang="en-US" sz="2000" b="1">
                    <a:latin typeface="Arial" pitchFamily="34" charset="0"/>
                    <a:cs typeface="Arial" pitchFamily="34" charset="0"/>
                  </a:rPr>
                  <a:t>Backorder Procedures</a:t>
                </a:r>
              </a:p>
            </p:txBody>
          </p:sp>
          <p:sp>
            <p:nvSpPr>
              <p:cNvPr id="40975" name="AutoShape 14"/>
              <p:cNvSpPr>
                <a:spLocks noChangeArrowheads="1"/>
              </p:cNvSpPr>
              <p:nvPr/>
            </p:nvSpPr>
            <p:spPr bwMode="auto">
              <a:xfrm>
                <a:off x="192" y="2592"/>
                <a:ext cx="1584" cy="480"/>
              </a:xfrm>
              <a:prstGeom prst="roundRect">
                <a:avLst>
                  <a:gd name="adj" fmla="val 37120"/>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nchor="ctr"/>
              <a:lstStyle/>
              <a:p>
                <a:pPr>
                  <a:lnSpc>
                    <a:spcPct val="85000"/>
                  </a:lnSpc>
                </a:pPr>
                <a:r>
                  <a:rPr lang="en-US" sz="2000" b="1">
                    <a:latin typeface="Arial" pitchFamily="34" charset="0"/>
                    <a:cs typeface="Arial" pitchFamily="34" charset="0"/>
                  </a:rPr>
                  <a:t>Inventory Storage</a:t>
                </a:r>
              </a:p>
            </p:txBody>
          </p:sp>
          <p:sp>
            <p:nvSpPr>
              <p:cNvPr id="40976" name="AutoShape 15"/>
              <p:cNvSpPr>
                <a:spLocks noChangeArrowheads="1"/>
              </p:cNvSpPr>
              <p:nvPr/>
            </p:nvSpPr>
            <p:spPr bwMode="auto">
              <a:xfrm>
                <a:off x="192" y="3168"/>
                <a:ext cx="1584" cy="480"/>
              </a:xfrm>
              <a:prstGeom prst="roundRect">
                <a:avLst>
                  <a:gd name="adj" fmla="val 37120"/>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nchor="ctr"/>
              <a:lstStyle/>
              <a:p>
                <a:pPr>
                  <a:lnSpc>
                    <a:spcPct val="85000"/>
                  </a:lnSpc>
                </a:pPr>
                <a:r>
                  <a:rPr lang="en-US" sz="2000" b="1">
                    <a:latin typeface="Arial" pitchFamily="34" charset="0"/>
                    <a:cs typeface="Arial" pitchFamily="34" charset="0"/>
                  </a:rPr>
                  <a:t>Order Accuracy</a:t>
                </a:r>
              </a:p>
            </p:txBody>
          </p:sp>
          <p:sp>
            <p:nvSpPr>
              <p:cNvPr id="40977" name="AutoShape 16"/>
              <p:cNvSpPr>
                <a:spLocks noChangeArrowheads="1"/>
              </p:cNvSpPr>
              <p:nvPr/>
            </p:nvSpPr>
            <p:spPr bwMode="auto">
              <a:xfrm>
                <a:off x="192" y="3744"/>
                <a:ext cx="1584" cy="480"/>
              </a:xfrm>
              <a:prstGeom prst="roundRect">
                <a:avLst>
                  <a:gd name="adj" fmla="val 37120"/>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nchor="ctr"/>
              <a:lstStyle/>
              <a:p>
                <a:pPr>
                  <a:lnSpc>
                    <a:spcPct val="85000"/>
                  </a:lnSpc>
                </a:pPr>
                <a:r>
                  <a:rPr lang="en-US" sz="2000" b="1">
                    <a:latin typeface="Arial" pitchFamily="34" charset="0"/>
                    <a:cs typeface="Arial" pitchFamily="34" charset="0"/>
                  </a:rPr>
                  <a:t>Damage in Transit</a:t>
                </a:r>
              </a:p>
            </p:txBody>
          </p:sp>
          <p:sp>
            <p:nvSpPr>
              <p:cNvPr id="40978" name="AutoShape 17"/>
              <p:cNvSpPr>
                <a:spLocks noChangeArrowheads="1"/>
              </p:cNvSpPr>
              <p:nvPr/>
            </p:nvSpPr>
            <p:spPr bwMode="auto">
              <a:xfrm>
                <a:off x="4080" y="864"/>
                <a:ext cx="1584" cy="480"/>
              </a:xfrm>
              <a:prstGeom prst="roundRect">
                <a:avLst>
                  <a:gd name="adj" fmla="val 37120"/>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nchor="ctr"/>
              <a:lstStyle/>
              <a:p>
                <a:pPr>
                  <a:lnSpc>
                    <a:spcPct val="85000"/>
                  </a:lnSpc>
                </a:pPr>
                <a:r>
                  <a:rPr lang="en-US" sz="2000" b="1">
                    <a:latin typeface="Arial" pitchFamily="34" charset="0"/>
                    <a:cs typeface="Arial" pitchFamily="34" charset="0"/>
                  </a:rPr>
                  <a:t>Online Status Information</a:t>
                </a:r>
              </a:p>
            </p:txBody>
          </p:sp>
          <p:sp>
            <p:nvSpPr>
              <p:cNvPr id="40979" name="AutoShape 18"/>
              <p:cNvSpPr>
                <a:spLocks noChangeArrowheads="1"/>
              </p:cNvSpPr>
              <p:nvPr/>
            </p:nvSpPr>
            <p:spPr bwMode="auto">
              <a:xfrm>
                <a:off x="4080" y="1440"/>
                <a:ext cx="1584" cy="480"/>
              </a:xfrm>
              <a:prstGeom prst="roundRect">
                <a:avLst>
                  <a:gd name="adj" fmla="val 37120"/>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nchor="ctr"/>
              <a:lstStyle/>
              <a:p>
                <a:pPr>
                  <a:lnSpc>
                    <a:spcPct val="85000"/>
                  </a:lnSpc>
                </a:pPr>
                <a:r>
                  <a:rPr lang="en-US" sz="2000" b="1">
                    <a:latin typeface="Arial" pitchFamily="34" charset="0"/>
                    <a:cs typeface="Arial" pitchFamily="34" charset="0"/>
                  </a:rPr>
                  <a:t>Advance Info on Delays</a:t>
                </a:r>
              </a:p>
            </p:txBody>
          </p:sp>
          <p:sp>
            <p:nvSpPr>
              <p:cNvPr id="40980" name="AutoShape 19"/>
              <p:cNvSpPr>
                <a:spLocks noChangeArrowheads="1"/>
              </p:cNvSpPr>
              <p:nvPr/>
            </p:nvSpPr>
            <p:spPr bwMode="auto">
              <a:xfrm>
                <a:off x="4080" y="2016"/>
                <a:ext cx="1584" cy="480"/>
              </a:xfrm>
              <a:prstGeom prst="roundRect">
                <a:avLst>
                  <a:gd name="adj" fmla="val 37120"/>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nchor="ctr"/>
              <a:lstStyle/>
              <a:p>
                <a:pPr>
                  <a:lnSpc>
                    <a:spcPct val="85000"/>
                  </a:lnSpc>
                </a:pPr>
                <a:r>
                  <a:rPr lang="en-US" sz="2000" b="1">
                    <a:latin typeface="Arial" pitchFamily="34" charset="0"/>
                    <a:cs typeface="Arial" pitchFamily="34" charset="0"/>
                  </a:rPr>
                  <a:t>Delivery Time and Reliability</a:t>
                </a:r>
              </a:p>
            </p:txBody>
          </p:sp>
          <p:sp>
            <p:nvSpPr>
              <p:cNvPr id="40981" name="AutoShape 20"/>
              <p:cNvSpPr>
                <a:spLocks noChangeArrowheads="1"/>
              </p:cNvSpPr>
              <p:nvPr/>
            </p:nvSpPr>
            <p:spPr bwMode="auto">
              <a:xfrm>
                <a:off x="4080" y="2592"/>
                <a:ext cx="1584" cy="480"/>
              </a:xfrm>
              <a:prstGeom prst="roundRect">
                <a:avLst>
                  <a:gd name="adj" fmla="val 37120"/>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nchor="ctr"/>
              <a:lstStyle/>
              <a:p>
                <a:pPr>
                  <a:lnSpc>
                    <a:spcPct val="85000"/>
                  </a:lnSpc>
                </a:pPr>
                <a:r>
                  <a:rPr lang="en-US" sz="2000" b="1">
                    <a:latin typeface="Arial" pitchFamily="34" charset="0"/>
                    <a:cs typeface="Arial" pitchFamily="34" charset="0"/>
                  </a:rPr>
                  <a:t>Compliance with Customers</a:t>
                </a:r>
              </a:p>
            </p:txBody>
          </p:sp>
          <p:sp>
            <p:nvSpPr>
              <p:cNvPr id="40982" name="AutoShape 21"/>
              <p:cNvSpPr>
                <a:spLocks noChangeArrowheads="1"/>
              </p:cNvSpPr>
              <p:nvPr/>
            </p:nvSpPr>
            <p:spPr bwMode="auto">
              <a:xfrm>
                <a:off x="4080" y="3168"/>
                <a:ext cx="1584" cy="480"/>
              </a:xfrm>
              <a:prstGeom prst="roundRect">
                <a:avLst>
                  <a:gd name="adj" fmla="val 37120"/>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nchor="ctr"/>
              <a:lstStyle/>
              <a:p>
                <a:pPr>
                  <a:lnSpc>
                    <a:spcPct val="85000"/>
                  </a:lnSpc>
                </a:pPr>
                <a:r>
                  <a:rPr lang="en-US" sz="2000" b="1">
                    <a:latin typeface="Arial" pitchFamily="34" charset="0"/>
                    <a:cs typeface="Arial" pitchFamily="34" charset="0"/>
                  </a:rPr>
                  <a:t>Defect – Free Deliveries</a:t>
                </a:r>
              </a:p>
            </p:txBody>
          </p:sp>
        </p:grpSp>
        <p:sp>
          <p:nvSpPr>
            <p:cNvPr id="5" name="Text Box 30"/>
            <p:cNvSpPr txBox="1">
              <a:spLocks noChangeArrowheads="1"/>
            </p:cNvSpPr>
            <p:nvPr/>
          </p:nvSpPr>
          <p:spPr bwMode="auto">
            <a:xfrm>
              <a:off x="4272" y="3744"/>
              <a:ext cx="1200" cy="468"/>
            </a:xfrm>
            <a:prstGeom prst="rect">
              <a:avLst/>
            </a:prstGeom>
            <a:noFill/>
            <a:ln w="38100">
              <a:noFill/>
              <a:miter lim="800000"/>
              <a:headEnd/>
              <a:tailEnd/>
            </a:ln>
            <a:effectLst/>
          </p:spPr>
          <p:txBody>
            <a:bodyPr>
              <a:spAutoFit/>
            </a:bodyPr>
            <a:lstStyle/>
            <a:p>
              <a:pPr>
                <a:lnSpc>
                  <a:spcPct val="70000"/>
                </a:lnSpc>
                <a:defRPr/>
              </a:pPr>
              <a:r>
                <a:rPr lang="en-US" sz="2000" b="1" dirty="0">
                  <a:latin typeface="Arial" charset="0"/>
                  <a:cs typeface="Arial" charset="0"/>
                </a:rPr>
                <a:t>Handling Adjustments/</a:t>
              </a:r>
              <a:br>
                <a:rPr lang="en-US" sz="2000" b="1" dirty="0">
                  <a:latin typeface="Arial" charset="0"/>
                  <a:cs typeface="Arial" charset="0"/>
                </a:rPr>
              </a:br>
              <a:r>
                <a:rPr lang="en-US" sz="2000" b="1" dirty="0">
                  <a:latin typeface="Arial" charset="0"/>
                  <a:cs typeface="Arial" charset="0"/>
                </a:rPr>
                <a:t>Returns</a:t>
              </a:r>
              <a:endParaRPr lang="en-US" sz="2000" b="1" dirty="0">
                <a:effectLst>
                  <a:outerShdw blurRad="38100" dist="38100" dir="2700000" algn="tl">
                    <a:srgbClr val="C0C0C0"/>
                  </a:outerShdw>
                </a:effectLst>
                <a:latin typeface="Arial" charset="0"/>
                <a:cs typeface="Arial" charset="0"/>
              </a:endParaRPr>
            </a:p>
          </p:txBody>
        </p:sp>
      </p:grpSp>
      <p:sp>
        <p:nvSpPr>
          <p:cNvPr id="31" name="Slide Number Placeholder 22"/>
          <p:cNvSpPr txBox="1">
            <a:spLocks/>
          </p:cNvSpPr>
          <p:nvPr/>
        </p:nvSpPr>
        <p:spPr>
          <a:xfrm>
            <a:off x="0" y="157163"/>
            <a:ext cx="708817" cy="301625"/>
          </a:xfrm>
          <a:prstGeom prst="rect">
            <a:avLst/>
          </a:prstGeom>
        </p:spPr>
        <p:txBody>
          <a:bodyPr vert="horz" anchor="b"/>
          <a:lstStyle>
            <a:defPPr>
              <a:defRPr lang="en-US"/>
            </a:defPPr>
            <a:lvl1pPr algn="ctr" rtl="0" eaLnBrk="1" fontAlgn="auto" latinLnBrk="0" hangingPunct="1">
              <a:spcBef>
                <a:spcPts val="0"/>
              </a:spcBef>
              <a:spcAft>
                <a:spcPts val="0"/>
              </a:spcAft>
              <a:defRPr kumimoji="0" sz="1200" kern="1200">
                <a:solidFill>
                  <a:schemeClr val="tx1"/>
                </a:solidFill>
                <a:latin typeface="+mn-lt"/>
                <a:ea typeface="+mn-ea"/>
                <a:cs typeface="+mn-cs"/>
              </a:defRPr>
            </a:lvl1pPr>
            <a:lvl2pPr marL="457200" algn="ctr" rtl="0" fontAlgn="base">
              <a:spcBef>
                <a:spcPct val="0"/>
              </a:spcBef>
              <a:spcAft>
                <a:spcPct val="0"/>
              </a:spcAft>
              <a:defRPr sz="3600" kern="1200">
                <a:solidFill>
                  <a:schemeClr val="tx1"/>
                </a:solidFill>
                <a:latin typeface="Arial" charset="0"/>
                <a:ea typeface="+mn-ea"/>
                <a:cs typeface="Arial" charset="0"/>
              </a:defRPr>
            </a:lvl2pPr>
            <a:lvl3pPr marL="914400" algn="ctr" rtl="0" fontAlgn="base">
              <a:spcBef>
                <a:spcPct val="0"/>
              </a:spcBef>
              <a:spcAft>
                <a:spcPct val="0"/>
              </a:spcAft>
              <a:defRPr sz="3600" kern="1200">
                <a:solidFill>
                  <a:schemeClr val="tx1"/>
                </a:solidFill>
                <a:latin typeface="Arial" charset="0"/>
                <a:ea typeface="+mn-ea"/>
                <a:cs typeface="Arial" charset="0"/>
              </a:defRPr>
            </a:lvl3pPr>
            <a:lvl4pPr marL="1371600" algn="ctr" rtl="0" fontAlgn="base">
              <a:spcBef>
                <a:spcPct val="0"/>
              </a:spcBef>
              <a:spcAft>
                <a:spcPct val="0"/>
              </a:spcAft>
              <a:defRPr sz="3600" kern="1200">
                <a:solidFill>
                  <a:schemeClr val="tx1"/>
                </a:solidFill>
                <a:latin typeface="Arial" charset="0"/>
                <a:ea typeface="+mn-ea"/>
                <a:cs typeface="Arial" charset="0"/>
              </a:defRPr>
            </a:lvl4pPr>
            <a:lvl5pPr marL="1828800" algn="ctr"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pPr>
              <a:defRPr/>
            </a:pPr>
            <a:r>
              <a:rPr lang="en-US" dirty="0" smtClean="0"/>
              <a:t>11-</a:t>
            </a:r>
            <a:fld id="{95A93DFA-160E-468B-8067-BDB21CB2F241}" type="slidenum">
              <a:rPr lang="en-US" smtClean="0"/>
              <a:pPr>
                <a:defRPr/>
              </a:pPr>
              <a:t>9</a:t>
            </a:fld>
            <a:endParaRPr lang="en-US" dirty="0"/>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 Template</Template>
  <TotalTime>3921</TotalTime>
  <Words>5796</Words>
  <Application>Microsoft Office PowerPoint</Application>
  <PresentationFormat>On-screen Show (4:3)</PresentationFormat>
  <Paragraphs>568</Paragraphs>
  <Slides>29</Slides>
  <Notes>29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1" baseType="lpstr">
      <vt:lpstr>Verve</vt:lpstr>
      <vt:lpstr>Image</vt:lpstr>
      <vt:lpstr>Chapter 11</vt:lpstr>
      <vt:lpstr>At the end of this presentation, you should be able to:</vt:lpstr>
      <vt:lpstr>At the end of this presentation, you should be able to:</vt:lpstr>
      <vt:lpstr>Marketing Strategy Planning Process</vt:lpstr>
      <vt:lpstr>The Role of Logistics and Physical Distribution Customer Service in Marketing Strategy (Exhibit 11-1)</vt:lpstr>
      <vt:lpstr>Physical Distribution Gets It to Customers</vt:lpstr>
      <vt:lpstr>Physical Distribution Customer Service </vt:lpstr>
      <vt:lpstr>Trade-Offs among Physical Distribution Costs, Customer Service Level, and Sales (Exhibit 11-2)</vt:lpstr>
      <vt:lpstr>Physical Distribution Concept Focuses on the Whole Distribution System (Exhibit 11-3)</vt:lpstr>
      <vt:lpstr>Physical Distribution Customer Service Level</vt:lpstr>
      <vt:lpstr>The Total Cost Approach </vt:lpstr>
      <vt:lpstr>Checking Your Knowledge</vt:lpstr>
      <vt:lpstr>Coordinating Logistics Activities</vt:lpstr>
      <vt:lpstr>Better Information Helps Coordinate PD</vt:lpstr>
      <vt:lpstr>Ethical Issues May Arise</vt:lpstr>
      <vt:lpstr>Physical Distribution (PD) Concept</vt:lpstr>
      <vt:lpstr>The Transporting Function Adds Value to a Marketing Strategy (Exhibit 11-4)</vt:lpstr>
      <vt:lpstr>Benefits and Limitations of Different Transport Modes (Exhibit 11-5)</vt:lpstr>
      <vt:lpstr>Water Transportation </vt:lpstr>
      <vt:lpstr>Airfreight Is Expensive but Fast and Growing </vt:lpstr>
      <vt:lpstr>Interactive Exercise: Transportation Modes</vt:lpstr>
      <vt:lpstr>Checking Your Knowledge</vt:lpstr>
      <vt:lpstr>The Storing Function and Marketing Strategy</vt:lpstr>
      <vt:lpstr>Total Inventory Cost (Exhibit 11-6)</vt:lpstr>
      <vt:lpstr>Specialized Storing Facilities May Be Required (Exhibit 11-7)</vt:lpstr>
      <vt:lpstr>Distribution Center</vt:lpstr>
      <vt:lpstr>You should now be able to:</vt:lpstr>
      <vt:lpstr>You should now be able to:</vt:lpstr>
      <vt:lpstr>Key Terms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Jagruti</dc:creator>
  <cp:lastModifiedBy>Bharathi Narayanan</cp:lastModifiedBy>
  <cp:revision>1152</cp:revision>
  <dcterms:created xsi:type="dcterms:W3CDTF">2010-05-28T04:39:50Z</dcterms:created>
  <dcterms:modified xsi:type="dcterms:W3CDTF">2013-04-03T07:33:20Z</dcterms:modified>
</cp:coreProperties>
</file>