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2.xml" ContentType="application/vnd.ms-office.activeX+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3.xml" ContentType="application/vnd.ms-office.activeX+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42" r:id="rId1"/>
  </p:sldMasterIdLst>
  <p:notesMasterIdLst>
    <p:notesMasterId r:id="rId40"/>
  </p:notesMasterIdLst>
  <p:handoutMasterIdLst>
    <p:handoutMasterId r:id="rId41"/>
  </p:handoutMasterIdLst>
  <p:sldIdLst>
    <p:sldId id="328" r:id="rId2"/>
    <p:sldId id="330" r:id="rId3"/>
    <p:sldId id="331" r:id="rId4"/>
    <p:sldId id="332" r:id="rId5"/>
    <p:sldId id="333" r:id="rId6"/>
    <p:sldId id="334" r:id="rId7"/>
    <p:sldId id="335" r:id="rId8"/>
    <p:sldId id="337" r:id="rId9"/>
    <p:sldId id="381" r:id="rId10"/>
    <p:sldId id="339" r:id="rId11"/>
    <p:sldId id="340" r:id="rId12"/>
    <p:sldId id="341" r:id="rId13"/>
    <p:sldId id="343" r:id="rId14"/>
    <p:sldId id="380" r:id="rId15"/>
    <p:sldId id="336" r:id="rId16"/>
    <p:sldId id="384" r:id="rId17"/>
    <p:sldId id="346" r:id="rId18"/>
    <p:sldId id="352" r:id="rId19"/>
    <p:sldId id="353" r:id="rId20"/>
    <p:sldId id="356" r:id="rId21"/>
    <p:sldId id="357" r:id="rId22"/>
    <p:sldId id="359" r:id="rId23"/>
    <p:sldId id="360" r:id="rId24"/>
    <p:sldId id="385" r:id="rId25"/>
    <p:sldId id="362" r:id="rId26"/>
    <p:sldId id="364" r:id="rId27"/>
    <p:sldId id="366" r:id="rId28"/>
    <p:sldId id="367" r:id="rId29"/>
    <p:sldId id="368" r:id="rId30"/>
    <p:sldId id="369" r:id="rId31"/>
    <p:sldId id="370" r:id="rId32"/>
    <p:sldId id="371" r:id="rId33"/>
    <p:sldId id="373" r:id="rId34"/>
    <p:sldId id="382" r:id="rId35"/>
    <p:sldId id="383" r:id="rId36"/>
    <p:sldId id="377" r:id="rId37"/>
    <p:sldId id="378" r:id="rId38"/>
    <p:sldId id="379" r:id="rId39"/>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charset="0"/>
        <a:ea typeface="+mn-ea"/>
        <a:cs typeface="Arial" charset="0"/>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ositor" initials="CO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BFF"/>
    <a:srgbClr val="47B0FF"/>
    <a:srgbClr val="65BDFF"/>
    <a:srgbClr val="FFFF8B"/>
    <a:srgbClr val="9FFF81"/>
    <a:srgbClr val="F2E5FF"/>
    <a:srgbClr val="E2C5FF"/>
    <a:srgbClr val="ED9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71678" autoAdjust="0"/>
  </p:normalViewPr>
  <p:slideViewPr>
    <p:cSldViewPr>
      <p:cViewPr>
        <p:scale>
          <a:sx n="50" d="100"/>
          <a:sy n="50" d="100"/>
        </p:scale>
        <p:origin x="-2340"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53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assets/Entertainment_based.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2012"/>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assets/MWH001.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1986"/>
</ax:ocx>
</file>

<file path=ppt/activeX/activeX3.xml><?xml version="1.0" encoding="utf-8"?>
<ax:ocx xmlns:ax="http://schemas.microsoft.com/office/2006/activeX" xmlns:r="http://schemas.openxmlformats.org/officeDocument/2006/relationships" ax:classid="{6BF52A52-394A-11D3-B153-00C04F79FAA6}" ax:persistence="persistPropertyBag">
  <ax:ocxPr ax:name="URL" ax:value="assets/GRTINDRS.wm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6933"/>
  <ax:ocxPr ax:name="_cy" ax:value="12012"/>
</ax:ocx>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FB0B61E9-C8C0-476E-89FF-78E9A1AB4707}" type="datetimeFigureOut">
              <a:rPr lang="en-US"/>
              <a:pPr>
                <a:defRPr/>
              </a:pPr>
              <a:t>4/11/2013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8396751-75BF-4759-92A1-78B98B3B4798}" type="slidenum">
              <a:rPr lang="en-US"/>
              <a:pPr>
                <a:defRPr/>
              </a:pPr>
              <a:t>‹#›</a:t>
            </a:fld>
            <a:endParaRPr lang="en-US"/>
          </a:p>
        </p:txBody>
      </p:sp>
    </p:spTree>
    <p:extLst>
      <p:ext uri="{BB962C8B-B14F-4D97-AF65-F5344CB8AC3E}">
        <p14:creationId xmlns:p14="http://schemas.microsoft.com/office/powerpoint/2010/main" val="2521090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838200" y="685800"/>
            <a:ext cx="2514600" cy="190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192088" y="3127375"/>
            <a:ext cx="6510337" cy="5659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7"/>
          <p:cNvSpPr txBox="1">
            <a:spLocks noGrp="1" noChangeArrowheads="1"/>
          </p:cNvSpPr>
          <p:nvPr/>
        </p:nvSpPr>
        <p:spPr bwMode="auto">
          <a:xfrm>
            <a:off x="1544638" y="8588375"/>
            <a:ext cx="42259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9" tIns="48320" rIns="96639" bIns="48320" anchor="b"/>
          <a:lstStyle>
            <a:lvl1pPr defTabSz="966788" eaLnBrk="0" hangingPunct="0">
              <a:defRPr sz="3600">
                <a:solidFill>
                  <a:schemeClr val="tx1"/>
                </a:solidFill>
                <a:latin typeface="Arial" charset="0"/>
                <a:cs typeface="Arial" charset="0"/>
              </a:defRPr>
            </a:lvl1pPr>
            <a:lvl2pPr marL="742950" indent="-285750" defTabSz="966788" eaLnBrk="0" hangingPunct="0">
              <a:defRPr sz="3600">
                <a:solidFill>
                  <a:schemeClr val="tx1"/>
                </a:solidFill>
                <a:latin typeface="Arial" charset="0"/>
                <a:cs typeface="Arial" charset="0"/>
              </a:defRPr>
            </a:lvl2pPr>
            <a:lvl3pPr marL="1143000" indent="-228600" defTabSz="966788" eaLnBrk="0" hangingPunct="0">
              <a:defRPr sz="3600">
                <a:solidFill>
                  <a:schemeClr val="tx1"/>
                </a:solidFill>
                <a:latin typeface="Arial" charset="0"/>
                <a:cs typeface="Arial" charset="0"/>
              </a:defRPr>
            </a:lvl3pPr>
            <a:lvl4pPr marL="1600200" indent="-228600" defTabSz="966788" eaLnBrk="0" hangingPunct="0">
              <a:defRPr sz="3600">
                <a:solidFill>
                  <a:schemeClr val="tx1"/>
                </a:solidFill>
                <a:latin typeface="Arial" charset="0"/>
                <a:cs typeface="Arial" charset="0"/>
              </a:defRPr>
            </a:lvl4pPr>
            <a:lvl5pPr marL="2057400" indent="-228600" defTabSz="966788" eaLnBrk="0" hangingPunct="0">
              <a:defRPr sz="3600">
                <a:solidFill>
                  <a:schemeClr val="tx1"/>
                </a:solidFill>
                <a:latin typeface="Arial" charset="0"/>
                <a:cs typeface="Arial" charset="0"/>
              </a:defRPr>
            </a:lvl5pPr>
            <a:lvl6pPr marL="2514600" indent="-228600" algn="ctr" defTabSz="966788" eaLnBrk="0" fontAlgn="base" hangingPunct="0">
              <a:spcBef>
                <a:spcPct val="0"/>
              </a:spcBef>
              <a:spcAft>
                <a:spcPct val="0"/>
              </a:spcAft>
              <a:defRPr sz="3600">
                <a:solidFill>
                  <a:schemeClr val="tx1"/>
                </a:solidFill>
                <a:latin typeface="Arial" charset="0"/>
                <a:cs typeface="Arial" charset="0"/>
              </a:defRPr>
            </a:lvl6pPr>
            <a:lvl7pPr marL="2971800" indent="-228600" algn="ctr" defTabSz="966788" eaLnBrk="0" fontAlgn="base" hangingPunct="0">
              <a:spcBef>
                <a:spcPct val="0"/>
              </a:spcBef>
              <a:spcAft>
                <a:spcPct val="0"/>
              </a:spcAft>
              <a:defRPr sz="3600">
                <a:solidFill>
                  <a:schemeClr val="tx1"/>
                </a:solidFill>
                <a:latin typeface="Arial" charset="0"/>
                <a:cs typeface="Arial" charset="0"/>
              </a:defRPr>
            </a:lvl7pPr>
            <a:lvl8pPr marL="3429000" indent="-228600" algn="ctr" defTabSz="966788" eaLnBrk="0" fontAlgn="base" hangingPunct="0">
              <a:spcBef>
                <a:spcPct val="0"/>
              </a:spcBef>
              <a:spcAft>
                <a:spcPct val="0"/>
              </a:spcAft>
              <a:defRPr sz="3600">
                <a:solidFill>
                  <a:schemeClr val="tx1"/>
                </a:solidFill>
                <a:latin typeface="Arial" charset="0"/>
                <a:cs typeface="Arial" charset="0"/>
              </a:defRPr>
            </a:lvl8pPr>
            <a:lvl9pPr marL="3886200" indent="-228600" algn="ctr" defTabSz="966788" eaLnBrk="0" fontAlgn="base" hangingPunct="0">
              <a:spcBef>
                <a:spcPct val="0"/>
              </a:spcBef>
              <a:spcAft>
                <a:spcPct val="0"/>
              </a:spcAft>
              <a:defRPr sz="3600">
                <a:solidFill>
                  <a:schemeClr val="tx1"/>
                </a:solidFill>
                <a:latin typeface="Arial" charset="0"/>
                <a:cs typeface="Arial" charset="0"/>
              </a:defRPr>
            </a:lvl9pPr>
          </a:lstStyle>
          <a:p>
            <a:pPr eaLnBrk="1" hangingPunct="1">
              <a:defRPr/>
            </a:pPr>
            <a:r>
              <a:rPr lang="en-US" sz="900" i="1" dirty="0" smtClean="0"/>
              <a:t>Multimedia Lecture Support Package to Accompany Basic</a:t>
            </a:r>
            <a:r>
              <a:rPr lang="en-US" sz="900" i="1" baseline="0" dirty="0" smtClean="0"/>
              <a:t> </a:t>
            </a:r>
            <a:r>
              <a:rPr lang="en-US" sz="900" i="1" dirty="0" smtClean="0"/>
              <a:t>Marketing </a:t>
            </a:r>
          </a:p>
          <a:p>
            <a:pPr eaLnBrk="1" hangingPunct="1">
              <a:defRPr/>
            </a:pPr>
            <a:r>
              <a:rPr lang="en-US" sz="900" i="1" dirty="0" smtClean="0"/>
              <a:t>Lecture Script 12-</a:t>
            </a:r>
            <a:fld id="{2F2B147C-A3C7-4BEC-8CEF-E7667DF38897}" type="slidenum">
              <a:rPr lang="en-US" sz="900" i="1" smtClean="0"/>
              <a:pPr eaLnBrk="1" hangingPunct="1">
                <a:defRPr/>
              </a:pPr>
              <a:t>‹#›</a:t>
            </a:fld>
            <a:endParaRPr lang="en-US" sz="900" i="1" dirty="0" smtClean="0"/>
          </a:p>
        </p:txBody>
      </p:sp>
      <p:sp>
        <p:nvSpPr>
          <p:cNvPr id="50183" name="Rectangle 1"/>
          <p:cNvSpPr>
            <a:spLocks noChangeArrowheads="1"/>
          </p:cNvSpPr>
          <p:nvPr/>
        </p:nvSpPr>
        <p:spPr bwMode="auto">
          <a:xfrm>
            <a:off x="6486525" y="886777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66788"/>
            <a:fld id="{3E8DF550-EE34-4B8C-A42F-2119C927470C}" type="slidenum">
              <a:rPr lang="en-US" sz="1200"/>
              <a:pPr defTabSz="966788"/>
              <a:t>‹#›</a:t>
            </a:fld>
            <a:endParaRPr lang="en-US" sz="1200"/>
          </a:p>
        </p:txBody>
      </p:sp>
    </p:spTree>
    <p:extLst>
      <p:ext uri="{BB962C8B-B14F-4D97-AF65-F5344CB8AC3E}">
        <p14:creationId xmlns:p14="http://schemas.microsoft.com/office/powerpoint/2010/main" val="1236946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504825" y="533400"/>
            <a:ext cx="3162300" cy="2371725"/>
          </a:xfrm>
          <a:ln/>
        </p:spPr>
      </p:sp>
      <p:sp>
        <p:nvSpPr>
          <p:cNvPr id="6" name="Text Box 5"/>
          <p:cNvSpPr txBox="1">
            <a:spLocks noChangeArrowheads="1"/>
          </p:cNvSpPr>
          <p:nvPr/>
        </p:nvSpPr>
        <p:spPr bwMode="auto">
          <a:xfrm>
            <a:off x="685800" y="7620000"/>
            <a:ext cx="5854700" cy="466725"/>
          </a:xfrm>
          <a:prstGeom prst="rect">
            <a:avLst/>
          </a:prstGeom>
          <a:noFill/>
          <a:ln>
            <a:noFill/>
          </a:ln>
          <a:extLst/>
        </p:spPr>
        <p:txBody>
          <a:bodyPr lIns="96790" tIns="48395" rIns="96790" bIns="48395">
            <a:spAutoFit/>
          </a:bodyPr>
          <a:lstStyle>
            <a:lvl1pPr algn="l" defTabSz="968375">
              <a:defRPr>
                <a:solidFill>
                  <a:schemeClr val="tx1"/>
                </a:solidFill>
                <a:latin typeface="Arial" charset="0"/>
                <a:cs typeface="Arial" charset="0"/>
              </a:defRPr>
            </a:lvl1pPr>
            <a:lvl2pPr marL="768350" indent="-293688" algn="l" defTabSz="968375">
              <a:defRPr>
                <a:solidFill>
                  <a:schemeClr val="tx1"/>
                </a:solidFill>
                <a:latin typeface="Arial" charset="0"/>
                <a:cs typeface="Arial" charset="0"/>
              </a:defRPr>
            </a:lvl2pPr>
            <a:lvl3pPr marL="1185863" indent="-239713" algn="l" defTabSz="968375">
              <a:defRPr>
                <a:solidFill>
                  <a:schemeClr val="tx1"/>
                </a:solidFill>
                <a:latin typeface="Arial" charset="0"/>
                <a:cs typeface="Arial" charset="0"/>
              </a:defRPr>
            </a:lvl3pPr>
            <a:lvl4pPr marL="1660525" indent="-238125" algn="l" defTabSz="968375">
              <a:defRPr>
                <a:solidFill>
                  <a:schemeClr val="tx1"/>
                </a:solidFill>
                <a:latin typeface="Arial" charset="0"/>
                <a:cs typeface="Arial" charset="0"/>
              </a:defRPr>
            </a:lvl4pPr>
            <a:lvl5pPr marL="2132013" indent="-234950" algn="l" defTabSz="968375">
              <a:defRPr>
                <a:solidFill>
                  <a:schemeClr val="tx1"/>
                </a:solidFill>
                <a:latin typeface="Arial" charset="0"/>
                <a:cs typeface="Arial" charset="0"/>
              </a:defRPr>
            </a:lvl5pPr>
            <a:lvl6pPr marL="2589213" indent="-234950" defTabSz="968375" fontAlgn="base">
              <a:spcBef>
                <a:spcPct val="0"/>
              </a:spcBef>
              <a:spcAft>
                <a:spcPct val="0"/>
              </a:spcAft>
              <a:defRPr>
                <a:solidFill>
                  <a:schemeClr val="tx1"/>
                </a:solidFill>
                <a:latin typeface="Arial" charset="0"/>
                <a:cs typeface="Arial" charset="0"/>
              </a:defRPr>
            </a:lvl6pPr>
            <a:lvl7pPr marL="3046413" indent="-234950" defTabSz="968375" fontAlgn="base">
              <a:spcBef>
                <a:spcPct val="0"/>
              </a:spcBef>
              <a:spcAft>
                <a:spcPct val="0"/>
              </a:spcAft>
              <a:defRPr>
                <a:solidFill>
                  <a:schemeClr val="tx1"/>
                </a:solidFill>
                <a:latin typeface="Arial" charset="0"/>
                <a:cs typeface="Arial" charset="0"/>
              </a:defRPr>
            </a:lvl7pPr>
            <a:lvl8pPr marL="3503613" indent="-234950" defTabSz="968375" fontAlgn="base">
              <a:spcBef>
                <a:spcPct val="0"/>
              </a:spcBef>
              <a:spcAft>
                <a:spcPct val="0"/>
              </a:spcAft>
              <a:defRPr>
                <a:solidFill>
                  <a:schemeClr val="tx1"/>
                </a:solidFill>
                <a:latin typeface="Arial" charset="0"/>
                <a:cs typeface="Arial" charset="0"/>
              </a:defRPr>
            </a:lvl8pPr>
            <a:lvl9pPr marL="3960813" indent="-234950" defTabSz="968375" fontAlgn="base">
              <a:spcBef>
                <a:spcPct val="0"/>
              </a:spcBef>
              <a:spcAft>
                <a:spcPct val="0"/>
              </a:spcAft>
              <a:defRPr>
                <a:solidFill>
                  <a:schemeClr val="tx1"/>
                </a:solidFill>
                <a:latin typeface="Arial" charset="0"/>
                <a:cs typeface="Arial" charset="0"/>
              </a:defRPr>
            </a:lvl9pPr>
          </a:lstStyle>
          <a:p>
            <a:pPr algn="ctr">
              <a:defRPr/>
            </a:pPr>
            <a:r>
              <a:rPr lang="en-US" sz="1200" dirty="0" smtClean="0">
                <a:latin typeface="Arial" pitchFamily="34" charset="0"/>
                <a:cs typeface="Arial" pitchFamily="34" charset="0"/>
              </a:rPr>
              <a:t>For use only with Perreault/Cannon/McCarthy or Perreault/McCarthy texts. </a:t>
            </a:r>
            <a:br>
              <a:rPr lang="en-US" sz="1200" dirty="0" smtClean="0">
                <a:latin typeface="Arial" pitchFamily="34" charset="0"/>
                <a:cs typeface="Arial" pitchFamily="34" charset="0"/>
              </a:rPr>
            </a:br>
            <a:r>
              <a:rPr lang="en-US" sz="1200" dirty="0" smtClean="0">
                <a:latin typeface="Arial" pitchFamily="34" charset="0"/>
                <a:cs typeface="Arial" pitchFamily="34" charset="0"/>
              </a:rPr>
              <a:t>© 2014 McGraw-Hill Companies, Inc. McGraw-Hill/Irwin</a:t>
            </a:r>
            <a:endParaRPr lang="en-US" sz="1200" dirty="0" smtClean="0">
              <a:effectLst>
                <a:outerShdw blurRad="38100" dist="38100" dir="2700000" algn="tl">
                  <a:srgbClr val="C0C0C0"/>
                </a:outerShdw>
              </a:effectLst>
              <a:latin typeface="Arial" pitchFamily="34" charset="0"/>
              <a:cs typeface="Arial" pitchFamily="34" charset="0"/>
            </a:endParaRPr>
          </a:p>
        </p:txBody>
      </p:sp>
      <p:sp>
        <p:nvSpPr>
          <p:cNvPr id="51204" name="Text Box 5"/>
          <p:cNvSpPr txBox="1">
            <a:spLocks noChangeArrowheads="1"/>
          </p:cNvSpPr>
          <p:nvPr/>
        </p:nvSpPr>
        <p:spPr bwMode="auto">
          <a:xfrm>
            <a:off x="1050925" y="3581400"/>
            <a:ext cx="5105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90" tIns="48395" rIns="96790" bIns="48395">
            <a:spAutoFit/>
          </a:bodyPr>
          <a:lstStyle>
            <a:lvl1pPr defTabSz="968375" eaLnBrk="0" hangingPunct="0">
              <a:defRPr sz="3600">
                <a:solidFill>
                  <a:schemeClr val="tx1"/>
                </a:solidFill>
                <a:latin typeface="Arial" charset="0"/>
                <a:cs typeface="Arial" charset="0"/>
              </a:defRPr>
            </a:lvl1pPr>
            <a:lvl2pPr marL="742950" indent="-285750" defTabSz="968375" eaLnBrk="0" hangingPunct="0">
              <a:defRPr sz="3600">
                <a:solidFill>
                  <a:schemeClr val="tx1"/>
                </a:solidFill>
                <a:latin typeface="Arial" charset="0"/>
                <a:cs typeface="Arial" charset="0"/>
              </a:defRPr>
            </a:lvl2pPr>
            <a:lvl3pPr marL="1143000" indent="-228600" defTabSz="968375" eaLnBrk="0" hangingPunct="0">
              <a:defRPr sz="3600">
                <a:solidFill>
                  <a:schemeClr val="tx1"/>
                </a:solidFill>
                <a:latin typeface="Arial" charset="0"/>
                <a:cs typeface="Arial" charset="0"/>
              </a:defRPr>
            </a:lvl3pPr>
            <a:lvl4pPr marL="1600200" indent="-228600" defTabSz="968375" eaLnBrk="0" hangingPunct="0">
              <a:defRPr sz="3600">
                <a:solidFill>
                  <a:schemeClr val="tx1"/>
                </a:solidFill>
                <a:latin typeface="Arial" charset="0"/>
                <a:cs typeface="Arial" charset="0"/>
              </a:defRPr>
            </a:lvl4pPr>
            <a:lvl5pPr marL="2057400" indent="-228600" defTabSz="968375" eaLnBrk="0" hangingPunct="0">
              <a:defRPr sz="3600">
                <a:solidFill>
                  <a:schemeClr val="tx1"/>
                </a:solidFill>
                <a:latin typeface="Arial" charset="0"/>
                <a:cs typeface="Arial" charset="0"/>
              </a:defRPr>
            </a:lvl5pPr>
            <a:lvl6pPr marL="2514600" indent="-228600" algn="ctr" defTabSz="968375" eaLnBrk="0" fontAlgn="base" hangingPunct="0">
              <a:spcBef>
                <a:spcPct val="0"/>
              </a:spcBef>
              <a:spcAft>
                <a:spcPct val="0"/>
              </a:spcAft>
              <a:defRPr sz="3600">
                <a:solidFill>
                  <a:schemeClr val="tx1"/>
                </a:solidFill>
                <a:latin typeface="Arial" charset="0"/>
                <a:cs typeface="Arial" charset="0"/>
              </a:defRPr>
            </a:lvl6pPr>
            <a:lvl7pPr marL="2971800" indent="-228600" algn="ctr" defTabSz="968375" eaLnBrk="0" fontAlgn="base" hangingPunct="0">
              <a:spcBef>
                <a:spcPct val="0"/>
              </a:spcBef>
              <a:spcAft>
                <a:spcPct val="0"/>
              </a:spcAft>
              <a:defRPr sz="3600">
                <a:solidFill>
                  <a:schemeClr val="tx1"/>
                </a:solidFill>
                <a:latin typeface="Arial" charset="0"/>
                <a:cs typeface="Arial" charset="0"/>
              </a:defRPr>
            </a:lvl7pPr>
            <a:lvl8pPr marL="3429000" indent="-228600" algn="ctr" defTabSz="968375" eaLnBrk="0" fontAlgn="base" hangingPunct="0">
              <a:spcBef>
                <a:spcPct val="0"/>
              </a:spcBef>
              <a:spcAft>
                <a:spcPct val="0"/>
              </a:spcAft>
              <a:defRPr sz="3600">
                <a:solidFill>
                  <a:schemeClr val="tx1"/>
                </a:solidFill>
                <a:latin typeface="Arial" charset="0"/>
                <a:cs typeface="Arial" charset="0"/>
              </a:defRPr>
            </a:lvl8pPr>
            <a:lvl9pPr marL="3886200" indent="-228600" algn="ctr" defTabSz="968375"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3200" b="1" dirty="0"/>
              <a:t>CHAPTER TWELVE</a:t>
            </a:r>
          </a:p>
          <a:p>
            <a:pPr eaLnBrk="1" hangingPunct="1"/>
            <a:endParaRPr lang="en-US" sz="2000" b="1" dirty="0"/>
          </a:p>
          <a:p>
            <a:pPr eaLnBrk="1" hangingPunct="1"/>
            <a:r>
              <a:rPr lang="en-US" sz="2000" b="1" dirty="0"/>
              <a:t>Lecture Notes for </a:t>
            </a:r>
          </a:p>
          <a:p>
            <a:pPr eaLnBrk="1" hangingPunct="1"/>
            <a:r>
              <a:rPr lang="en-US" sz="2000" b="1" i="1"/>
              <a:t>Basic Marketing </a:t>
            </a:r>
            <a:r>
              <a:rPr lang="en-US" sz="2000" b="1"/>
              <a:t>19e</a:t>
            </a:r>
            <a:endParaRPr lang="en-US" sz="2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It is too simplistic to characterize retailers on the basis of a single characteristic. Developing an understanding of retail strategy begins with considering basic types of retailers and how they differ along a variety of dimensions. This exhibit displays several types of retailers.</a:t>
            </a:r>
          </a:p>
          <a:p>
            <a:pPr>
              <a:defRPr/>
            </a:pPr>
            <a:endParaRPr lang="en-US" dirty="0" smtClean="0">
              <a:solidFill>
                <a:srgbClr val="000000"/>
              </a:solidFill>
            </a:endParaRPr>
          </a:p>
          <a:p>
            <a:pPr>
              <a:defRPr/>
            </a:pPr>
            <a:r>
              <a:rPr lang="en-US" b="1" dirty="0" smtClean="0">
                <a:solidFill>
                  <a:srgbClr val="000000"/>
                </a:solidFill>
              </a:rPr>
              <a:t>Key Issues </a:t>
            </a:r>
          </a:p>
          <a:p>
            <a:pPr>
              <a:buFont typeface="Arial" pitchFamily="34" charset="0"/>
              <a:buChar char="•"/>
              <a:defRPr/>
            </a:pPr>
            <a:r>
              <a:rPr lang="en-US" b="1" u="sng" dirty="0" smtClean="0">
                <a:solidFill>
                  <a:srgbClr val="000000"/>
                </a:solidFill>
              </a:rPr>
              <a:t> General stores:</a:t>
            </a:r>
            <a:r>
              <a:rPr lang="en-US" b="1" dirty="0" smtClean="0">
                <a:solidFill>
                  <a:srgbClr val="000000"/>
                </a:solidFill>
              </a:rPr>
              <a:t> </a:t>
            </a:r>
            <a:r>
              <a:rPr lang="en-US" dirty="0" smtClean="0">
                <a:solidFill>
                  <a:srgbClr val="000000"/>
                </a:solidFill>
              </a:rPr>
              <a:t>stores that carried anything they could sell in reasonable volume. These were the main retailers in the U.S. in the mid-1800s. However, these stores could not keep up with the proliferation of products that were developed to meet consumer needs. </a:t>
            </a:r>
          </a:p>
          <a:p>
            <a:pPr>
              <a:buFont typeface="Arial" pitchFamily="34" charset="0"/>
              <a:buChar char="•"/>
              <a:defRPr/>
            </a:pPr>
            <a:r>
              <a:rPr lang="en-US" u="sng" dirty="0" smtClean="0">
                <a:solidFill>
                  <a:srgbClr val="000000"/>
                </a:solidFill>
              </a:rPr>
              <a:t> </a:t>
            </a:r>
            <a:r>
              <a:rPr lang="en-US" b="1" u="sng" dirty="0" smtClean="0">
                <a:solidFill>
                  <a:srgbClr val="000000"/>
                </a:solidFill>
              </a:rPr>
              <a:t>Single-line or limited-line stores:</a:t>
            </a:r>
            <a:r>
              <a:rPr lang="en-US" b="1" dirty="0" smtClean="0">
                <a:solidFill>
                  <a:srgbClr val="000000"/>
                </a:solidFill>
              </a:rPr>
              <a:t> </a:t>
            </a:r>
            <a:r>
              <a:rPr lang="en-US" dirty="0" smtClean="0">
                <a:solidFill>
                  <a:srgbClr val="000000"/>
                </a:solidFill>
              </a:rPr>
              <a:t>specialize by product area and offer a wide assortment in that area. Now, most stores in the U.S. fall into this category.</a:t>
            </a:r>
          </a:p>
          <a:p>
            <a:pPr>
              <a:buFont typeface="Arial" pitchFamily="34" charset="0"/>
              <a:buChar char="•"/>
              <a:defRPr/>
            </a:pPr>
            <a:r>
              <a:rPr lang="en-US" dirty="0" smtClean="0">
                <a:solidFill>
                  <a:srgbClr val="000000"/>
                </a:solidFill>
              </a:rPr>
              <a:t> However, single-line (limited-line) stores have to stock some slow-moving items in order to satisfy the store’s target market. </a:t>
            </a:r>
          </a:p>
          <a:p>
            <a:pPr>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Many of these stores are small with high sales expenses and low volume. What types of things might they do in order to avoid head-to-head price competition?</a:t>
            </a:r>
          </a:p>
          <a:p>
            <a:pPr>
              <a:defRPr/>
            </a:pPr>
            <a:endParaRPr lang="en-US" sz="1300" b="1" i="1" dirty="0" smtClean="0">
              <a:solidFill>
                <a:srgbClr val="000000"/>
              </a:solidFill>
            </a:endParaRPr>
          </a:p>
          <a:p>
            <a:pPr>
              <a:buFont typeface="Arial" pitchFamily="34" charset="0"/>
              <a:buChar char="•"/>
              <a:defRPr/>
            </a:pPr>
            <a:r>
              <a:rPr lang="en-US" b="1" dirty="0" smtClean="0">
                <a:solidFill>
                  <a:srgbClr val="000000"/>
                </a:solidFill>
              </a:rPr>
              <a:t> These </a:t>
            </a:r>
            <a:r>
              <a:rPr lang="en-US" b="1" u="sng" dirty="0" smtClean="0">
                <a:solidFill>
                  <a:srgbClr val="000000"/>
                </a:solidFill>
              </a:rPr>
              <a:t>stores are being squeezed</a:t>
            </a:r>
            <a:r>
              <a:rPr lang="en-US" b="1" dirty="0" smtClean="0">
                <a:solidFill>
                  <a:srgbClr val="000000"/>
                </a:solidFill>
              </a:rPr>
              <a:t> because they face competition from other retailers that have different marketing mixes. </a:t>
            </a:r>
          </a:p>
          <a:p>
            <a:pPr>
              <a:defRPr/>
            </a:pPr>
            <a:endParaRPr lang="en-US" dirty="0" smtClean="0">
              <a:solidFill>
                <a:srgbClr val="000000"/>
              </a:solidFill>
            </a:endParaRPr>
          </a:p>
          <a:p>
            <a:pPr>
              <a:defRPr/>
            </a:pPr>
            <a:endParaRPr lang="en-US" dirty="0" smtClean="0"/>
          </a:p>
          <a:p>
            <a:pPr marL="266669" indent="-266669">
              <a:defRPr/>
            </a:pPr>
            <a:endParaRPr lang="en-US" dirty="0" smtClean="0"/>
          </a:p>
        </p:txBody>
      </p:sp>
      <p:sp>
        <p:nvSpPr>
          <p:cNvPr id="6042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306.</a:t>
            </a:r>
            <a:endParaRPr lang="en-US" sz="1500" b="1"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It is too simplistic to characterize retailers on the basis of a single characteristic. Developing an understanding of retail strategy begins with considering basic types of retailers and how they differ along a variety of dimensions. This exhibit displays several types of retailers.</a:t>
            </a:r>
          </a:p>
          <a:p>
            <a:pPr>
              <a:defRPr/>
            </a:pPr>
            <a:endParaRPr lang="en-US" dirty="0" smtClean="0">
              <a:solidFill>
                <a:srgbClr val="000000"/>
              </a:solidFill>
            </a:endParaRPr>
          </a:p>
          <a:p>
            <a:pPr>
              <a:defRPr/>
            </a:pPr>
            <a:r>
              <a:rPr lang="en-US" b="1" dirty="0" smtClean="0">
                <a:solidFill>
                  <a:srgbClr val="000000"/>
                </a:solidFill>
              </a:rPr>
              <a:t>Key Issues- </a:t>
            </a:r>
            <a:endParaRPr lang="en-US" b="1" u="sng" dirty="0" smtClean="0">
              <a:solidFill>
                <a:srgbClr val="000000"/>
              </a:solidFill>
            </a:endParaRPr>
          </a:p>
          <a:p>
            <a:pPr>
              <a:defRPr/>
            </a:pPr>
            <a:r>
              <a:rPr lang="en-US" b="1" dirty="0" smtClean="0">
                <a:solidFill>
                  <a:srgbClr val="000000"/>
                </a:solidFill>
                <a:sym typeface="Wingdings" pitchFamily="2" charset="2"/>
              </a:rPr>
              <a:t> </a:t>
            </a:r>
            <a:r>
              <a:rPr lang="en-US" b="1" u="sng" dirty="0" smtClean="0">
                <a:solidFill>
                  <a:srgbClr val="000000"/>
                </a:solidFill>
              </a:rPr>
              <a:t>Specialty &amp; Department Stores</a:t>
            </a:r>
          </a:p>
          <a:p>
            <a:pPr>
              <a:buFont typeface="Arial" pitchFamily="34" charset="0"/>
              <a:buChar char="•"/>
              <a:defRPr/>
            </a:pPr>
            <a:r>
              <a:rPr lang="en-US" b="1" u="sng" dirty="0" smtClean="0">
                <a:solidFill>
                  <a:srgbClr val="000000"/>
                </a:solidFill>
              </a:rPr>
              <a:t> Specialty shop</a:t>
            </a:r>
            <a:r>
              <a:rPr lang="en-US" b="1" dirty="0" smtClean="0">
                <a:solidFill>
                  <a:srgbClr val="000000"/>
                </a:solidFill>
              </a:rPr>
              <a:t>: a type of conventional limited-line store, that is usually small and has a distinct “personality” or shopping environment. </a:t>
            </a:r>
          </a:p>
          <a:p>
            <a:pPr lvl="1">
              <a:buFont typeface="Arial" pitchFamily="34" charset="0"/>
              <a:buChar char="•"/>
              <a:defRPr/>
            </a:pPr>
            <a:r>
              <a:rPr lang="en-US" u="sng" dirty="0" smtClean="0">
                <a:solidFill>
                  <a:srgbClr val="000000"/>
                </a:solidFill>
              </a:rPr>
              <a:t> Specialty shops usually sell shopping products</a:t>
            </a:r>
            <a:r>
              <a:rPr lang="en-US" dirty="0" smtClean="0">
                <a:solidFill>
                  <a:srgbClr val="000000"/>
                </a:solidFill>
              </a:rPr>
              <a:t>, and focus on a narrow target market with better service, knowledgeable salespeople, and a unique assortment.  </a:t>
            </a:r>
          </a:p>
          <a:p>
            <a:pPr lvl="1">
              <a:buFont typeface="Arial" pitchFamily="34" charset="0"/>
              <a:buChar char="•"/>
              <a:defRPr/>
            </a:pPr>
            <a:r>
              <a:rPr lang="en-US" dirty="0" smtClean="0">
                <a:solidFill>
                  <a:srgbClr val="000000"/>
                </a:solidFill>
              </a:rPr>
              <a:t> This combination generally supports higher prices for products.</a:t>
            </a:r>
          </a:p>
          <a:p>
            <a:pPr>
              <a:buFont typeface="Arial" pitchFamily="34" charset="0"/>
              <a:buChar char="•"/>
              <a:defRPr/>
            </a:pPr>
            <a:r>
              <a:rPr lang="en-US" b="1" u="sng" dirty="0" smtClean="0">
                <a:solidFill>
                  <a:srgbClr val="000000"/>
                </a:solidFill>
              </a:rPr>
              <a:t> Department stores</a:t>
            </a:r>
            <a:r>
              <a:rPr lang="en-US" b="1" dirty="0" smtClean="0">
                <a:solidFill>
                  <a:srgbClr val="000000"/>
                </a:solidFill>
              </a:rPr>
              <a:t>: larger stores that are organized into many separate departments and offer many product lines. </a:t>
            </a:r>
          </a:p>
          <a:p>
            <a:pPr lvl="1">
              <a:buFont typeface="Arial" pitchFamily="34" charset="0"/>
              <a:buChar char="•"/>
              <a:defRPr/>
            </a:pPr>
            <a:r>
              <a:rPr lang="en-US" u="sng" dirty="0" smtClean="0">
                <a:solidFill>
                  <a:srgbClr val="000000"/>
                </a:solidFill>
              </a:rPr>
              <a:t> Department stores combine many limited-line stores and specialty shops</a:t>
            </a:r>
            <a:r>
              <a:rPr lang="en-US" dirty="0" smtClean="0">
                <a:solidFill>
                  <a:srgbClr val="000000"/>
                </a:solidFill>
              </a:rPr>
              <a:t>. </a:t>
            </a:r>
          </a:p>
          <a:p>
            <a:pPr lvl="1">
              <a:buFont typeface="Arial" pitchFamily="34" charset="0"/>
              <a:buChar char="•"/>
              <a:defRPr/>
            </a:pPr>
            <a:r>
              <a:rPr lang="en-US" dirty="0" smtClean="0">
                <a:solidFill>
                  <a:srgbClr val="000000"/>
                </a:solidFill>
              </a:rPr>
              <a:t> The number of department stores, their average sales per store, and their share of total retail sales are all declining. </a:t>
            </a:r>
          </a:p>
          <a:p>
            <a:pPr lvl="1">
              <a:buFont typeface="Arial" pitchFamily="34" charset="0"/>
              <a:buChar char="•"/>
              <a:defRPr/>
            </a:pPr>
            <a:endParaRPr lang="en-US" dirty="0" smtClean="0">
              <a:solidFill>
                <a:srgbClr val="000000"/>
              </a:solidFill>
            </a:endParaRPr>
          </a:p>
          <a:p>
            <a:pPr>
              <a:defRPr/>
            </a:pPr>
            <a:r>
              <a:rPr lang="en-US" b="1" i="1" dirty="0" smtClean="0">
                <a:solidFill>
                  <a:srgbClr val="000000"/>
                </a:solidFill>
              </a:rPr>
              <a:t>Discussion Question: Provide some examples of both specialty shops and department stores. What are their differences and similarities in assortment and service? </a:t>
            </a:r>
          </a:p>
          <a:p>
            <a:pPr>
              <a:defRPr/>
            </a:pPr>
            <a:endParaRPr lang="en-US" dirty="0" smtClean="0"/>
          </a:p>
          <a:p>
            <a:pPr marL="266669" indent="-266669">
              <a:defRPr/>
            </a:pPr>
            <a:endParaRPr lang="en-US" dirty="0" smtClean="0"/>
          </a:p>
        </p:txBody>
      </p:sp>
      <p:sp>
        <p:nvSpPr>
          <p:cNvPr id="61444"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306.</a:t>
            </a:r>
            <a:endParaRPr lang="en-US" sz="1500" b="1" dirty="0">
              <a:solidFill>
                <a:srgbClr val="000000"/>
              </a:solidFill>
            </a:endParaRPr>
          </a:p>
          <a:p>
            <a:pPr algn="l" eaLnBrk="1" hangingPunct="1">
              <a:spcBef>
                <a:spcPct val="50000"/>
              </a:spcBef>
            </a:pPr>
            <a:r>
              <a:rPr lang="en-US" sz="1400" b="1" dirty="0">
                <a:solidFill>
                  <a:srgbClr val="000000"/>
                </a:solidFill>
                <a:sym typeface="Wingdings" pitchFamily="2" charset="2"/>
              </a:rPr>
              <a:t> </a:t>
            </a:r>
            <a:r>
              <a:rPr lang="en-US" sz="14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sz="1100" b="1" dirty="0" smtClean="0">
                <a:solidFill>
                  <a:srgbClr val="000000"/>
                </a:solidFill>
              </a:rPr>
              <a:t>Summary Overview</a:t>
            </a:r>
          </a:p>
          <a:p>
            <a:pPr>
              <a:defRPr/>
            </a:pPr>
            <a:r>
              <a:rPr lang="en-US" sz="1100" dirty="0" smtClean="0">
                <a:solidFill>
                  <a:srgbClr val="000000"/>
                </a:solidFill>
              </a:rPr>
              <a:t>It is too simplistic to characterize retailers on the basis of a single characteristic. Developing an understanding of retail strategy begins with considering basic types of retailers and how they differ along a variety of dimensions. This exhibit displays several types of retailers.</a:t>
            </a:r>
            <a:endParaRPr lang="en-US" sz="1100" b="1" dirty="0" smtClean="0">
              <a:solidFill>
                <a:srgbClr val="000000"/>
              </a:solidFill>
            </a:endParaRPr>
          </a:p>
          <a:p>
            <a:pPr>
              <a:buFont typeface="Arial" pitchFamily="34" charset="0"/>
              <a:buNone/>
              <a:defRPr/>
            </a:pPr>
            <a:r>
              <a:rPr lang="en-US" sz="1100" b="1" dirty="0" smtClean="0">
                <a:solidFill>
                  <a:srgbClr val="000000"/>
                </a:solidFill>
              </a:rPr>
              <a:t>Key Issues</a:t>
            </a:r>
            <a:endParaRPr lang="en-US" sz="1100" b="1" u="sng" dirty="0" smtClean="0">
              <a:solidFill>
                <a:srgbClr val="000000"/>
              </a:solidFill>
            </a:endParaRPr>
          </a:p>
          <a:p>
            <a:pPr>
              <a:buFont typeface="Arial" pitchFamily="34" charset="0"/>
              <a:buNone/>
              <a:defRPr/>
            </a:pPr>
            <a:r>
              <a:rPr lang="en-US" sz="1100" b="1" dirty="0" smtClean="0">
                <a:solidFill>
                  <a:srgbClr val="000000"/>
                </a:solidFill>
                <a:sym typeface="Wingdings" pitchFamily="2" charset="2"/>
              </a:rPr>
              <a:t>  Another set of stores focuses on expanded assortment and/or reduced margins and service.</a:t>
            </a:r>
          </a:p>
          <a:p>
            <a:pPr>
              <a:buFont typeface="Arial" pitchFamily="34" charset="0"/>
              <a:buNone/>
              <a:defRPr/>
            </a:pPr>
            <a:r>
              <a:rPr lang="en-US" sz="1100" b="1" u="sng" dirty="0" smtClean="0"/>
              <a:t>Supermarkets &amp; Mass Merchants</a:t>
            </a:r>
          </a:p>
          <a:p>
            <a:pPr marL="171450" indent="-171450">
              <a:buFont typeface="Arial" pitchFamily="34" charset="0"/>
              <a:buChar char="•"/>
              <a:defRPr/>
            </a:pPr>
            <a:r>
              <a:rPr lang="en-US" sz="1100" u="sng" dirty="0" smtClean="0"/>
              <a:t> </a:t>
            </a:r>
            <a:r>
              <a:rPr lang="en-US" sz="1100" b="1" u="sng" dirty="0" smtClean="0"/>
              <a:t>Mass-merchandising concept: </a:t>
            </a:r>
            <a:r>
              <a:rPr lang="en-US" sz="1100" u="sng" dirty="0" smtClean="0"/>
              <a:t>retailers should offer low prices to get faster turnover and greater sales volumes—by appealing to larger markets.</a:t>
            </a:r>
          </a:p>
          <a:p>
            <a:pPr marL="171450" indent="-171450">
              <a:buFont typeface="Arial" pitchFamily="34" charset="0"/>
              <a:buChar char="•"/>
              <a:defRPr/>
            </a:pPr>
            <a:r>
              <a:rPr lang="en-US" sz="1100" u="sng" dirty="0" smtClean="0">
                <a:solidFill>
                  <a:srgbClr val="000000"/>
                </a:solidFill>
              </a:rPr>
              <a:t> Supermarkets</a:t>
            </a:r>
            <a:r>
              <a:rPr lang="en-US" sz="1100" dirty="0" smtClean="0">
                <a:solidFill>
                  <a:srgbClr val="000000"/>
                </a:solidFill>
              </a:rPr>
              <a:t>: large stores specializing in groceries with self-service and wide assortments. Survival is based on efficiency—high volume and low costs. </a:t>
            </a:r>
          </a:p>
          <a:p>
            <a:pPr marL="171450" indent="-171450">
              <a:buFont typeface="Arial" pitchFamily="34" charset="0"/>
              <a:buChar char="•"/>
              <a:defRPr/>
            </a:pPr>
            <a:r>
              <a:rPr lang="en-US" sz="1100" u="sng" dirty="0" smtClean="0">
                <a:solidFill>
                  <a:srgbClr val="000000"/>
                </a:solidFill>
              </a:rPr>
              <a:t> Discount houses</a:t>
            </a:r>
            <a:r>
              <a:rPr lang="en-US" sz="1100" dirty="0" smtClean="0">
                <a:solidFill>
                  <a:srgbClr val="000000"/>
                </a:solidFill>
              </a:rPr>
              <a:t> started by offering wide assortments of name brand goods at 20 to 30% off the list price.  </a:t>
            </a:r>
            <a:r>
              <a:rPr lang="en-US" sz="1100" u="sng" dirty="0" smtClean="0">
                <a:solidFill>
                  <a:srgbClr val="000000"/>
                </a:solidFill>
              </a:rPr>
              <a:t>Discounters</a:t>
            </a:r>
            <a:r>
              <a:rPr lang="en-US" sz="1100" dirty="0" smtClean="0">
                <a:solidFill>
                  <a:srgbClr val="000000"/>
                </a:solidFill>
              </a:rPr>
              <a:t> had lower costs--low rent, less convenient locations, and less service, and thus </a:t>
            </a:r>
            <a:r>
              <a:rPr lang="en-US" sz="1100" u="sng" dirty="0" smtClean="0">
                <a:solidFill>
                  <a:srgbClr val="000000"/>
                </a:solidFill>
              </a:rPr>
              <a:t>upset some conventional retailers</a:t>
            </a:r>
            <a:r>
              <a:rPr lang="en-US" sz="1100" dirty="0" smtClean="0">
                <a:solidFill>
                  <a:srgbClr val="000000"/>
                </a:solidFill>
              </a:rPr>
              <a:t>. </a:t>
            </a:r>
          </a:p>
          <a:p>
            <a:pPr marL="171450" indent="-171450">
              <a:buFont typeface="Arial" pitchFamily="34" charset="0"/>
              <a:buChar char="•"/>
              <a:defRPr/>
            </a:pPr>
            <a:r>
              <a:rPr lang="en-US" sz="1100" u="sng" dirty="0" smtClean="0">
                <a:solidFill>
                  <a:srgbClr val="000000"/>
                </a:solidFill>
              </a:rPr>
              <a:t> Mass-merchandisers are more than discounters</a:t>
            </a:r>
            <a:r>
              <a:rPr lang="en-US" sz="1100" dirty="0" smtClean="0">
                <a:solidFill>
                  <a:srgbClr val="000000"/>
                </a:solidFill>
              </a:rPr>
              <a:t>: large, self-service stores with many departments that emphasize “soft goods” and staples, with low prices and lower margins to get faster turnover. Mass-merchandisers have also led the way in streamlining distribution with technology.  They are now trying to be more convenient also.</a:t>
            </a:r>
          </a:p>
          <a:p>
            <a:pPr marL="171450" indent="-171450">
              <a:buFont typeface="Arial" pitchFamily="34" charset="0"/>
              <a:buChar char="•"/>
              <a:defRPr/>
            </a:pPr>
            <a:r>
              <a:rPr lang="en-US" sz="1100" u="sng" dirty="0" smtClean="0">
                <a:solidFill>
                  <a:srgbClr val="000000"/>
                </a:solidFill>
              </a:rPr>
              <a:t> Some supermarkets and mass-merchandisers have moved toward becoming supercenters (hypermarkets)</a:t>
            </a:r>
            <a:r>
              <a:rPr lang="en-US" sz="1100" dirty="0" smtClean="0">
                <a:solidFill>
                  <a:srgbClr val="000000"/>
                </a:solidFill>
              </a:rPr>
              <a:t>: very large stores that carry groceries and </a:t>
            </a:r>
            <a:r>
              <a:rPr lang="en-US" sz="1100" u="sng" dirty="0" smtClean="0">
                <a:solidFill>
                  <a:srgbClr val="000000"/>
                </a:solidFill>
              </a:rPr>
              <a:t>meet all routine needs for goods and services</a:t>
            </a:r>
            <a:r>
              <a:rPr lang="en-US" sz="1100" dirty="0" smtClean="0">
                <a:solidFill>
                  <a:srgbClr val="000000"/>
                </a:solidFill>
              </a:rPr>
              <a:t>. </a:t>
            </a:r>
          </a:p>
          <a:p>
            <a:pPr marL="171450" indent="-171450">
              <a:buFont typeface="Arial" pitchFamily="34" charset="0"/>
              <a:buChar char="•"/>
              <a:defRPr/>
            </a:pPr>
            <a:r>
              <a:rPr lang="en-US" sz="1100" u="sng" dirty="0" smtClean="0">
                <a:solidFill>
                  <a:srgbClr val="000000"/>
                </a:solidFill>
              </a:rPr>
              <a:t> New mass-merchandising formats keep coming</a:t>
            </a:r>
            <a:r>
              <a:rPr lang="en-US" sz="1100" dirty="0" smtClean="0">
                <a:solidFill>
                  <a:srgbClr val="000000"/>
                </a:solidFill>
              </a:rPr>
              <a:t>. </a:t>
            </a:r>
            <a:r>
              <a:rPr lang="en-US" sz="1100" u="sng" dirty="0" smtClean="0">
                <a:solidFill>
                  <a:srgbClr val="000000"/>
                </a:solidFill>
              </a:rPr>
              <a:t>Warehouse clubs:</a:t>
            </a:r>
            <a:r>
              <a:rPr lang="en-US" sz="1100" dirty="0" smtClean="0">
                <a:solidFill>
                  <a:srgbClr val="000000"/>
                </a:solidFill>
              </a:rPr>
              <a:t> consumers pay a membership fee to shop in large, bare-bones facilities that carry homogeneous shopping items. Their rapid growth was fueled in large part by small business customers.</a:t>
            </a:r>
          </a:p>
          <a:p>
            <a:pPr marL="171450" indent="-171450">
              <a:buFont typeface="Arial" pitchFamily="34" charset="0"/>
              <a:buChar char="•"/>
              <a:defRPr/>
            </a:pPr>
            <a:r>
              <a:rPr lang="en-US" sz="1100" u="sng" dirty="0" smtClean="0">
                <a:solidFill>
                  <a:srgbClr val="000000"/>
                </a:solidFill>
              </a:rPr>
              <a:t> Single-line mass-merchandisers are coming on strong</a:t>
            </a:r>
            <a:r>
              <a:rPr lang="en-US" sz="1100" dirty="0" smtClean="0">
                <a:solidFill>
                  <a:srgbClr val="000000"/>
                </a:solidFill>
              </a:rPr>
              <a:t>.  These stores are called “category killers” because it’s so hard for less specialized retailers to compete. They carry large assortments of a specific product category and attract many consumers because of their selection and low prices.</a:t>
            </a:r>
          </a:p>
          <a:p>
            <a:pPr>
              <a:defRPr/>
            </a:pPr>
            <a:r>
              <a:rPr lang="en-US" sz="1100" b="1" i="1" dirty="0" smtClean="0"/>
              <a:t>Discussion Question: Which are your favorite mass-merchandisers? Why?</a:t>
            </a:r>
          </a:p>
          <a:p>
            <a:pPr>
              <a:defRPr/>
            </a:pPr>
            <a:endParaRPr lang="en-US" sz="1050" dirty="0" smtClean="0"/>
          </a:p>
          <a:p>
            <a:pPr marL="266669" indent="-266669">
              <a:defRPr/>
            </a:pPr>
            <a:endParaRPr lang="en-US" sz="1050" dirty="0" smtClean="0"/>
          </a:p>
        </p:txBody>
      </p:sp>
      <p:sp>
        <p:nvSpPr>
          <p:cNvPr id="62468"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307-309.</a:t>
            </a:r>
            <a:endParaRPr lang="en-US" sz="1500" b="1" dirty="0">
              <a:solidFill>
                <a:srgbClr val="000000"/>
              </a:solidFill>
            </a:endParaRPr>
          </a:p>
          <a:p>
            <a:pPr algn="l" eaLnBrk="1" hangingPunct="1">
              <a:spcBef>
                <a:spcPct val="50000"/>
              </a:spcBef>
            </a:pPr>
            <a:r>
              <a:rPr lang="en-US" sz="1400" b="1" dirty="0">
                <a:solidFill>
                  <a:srgbClr val="000000"/>
                </a:solidFill>
                <a:sym typeface="Wingdings" pitchFamily="2" charset="2"/>
              </a:rPr>
              <a:t> </a:t>
            </a:r>
            <a:r>
              <a:rPr lang="en-US" sz="14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503238" y="539750"/>
            <a:ext cx="3162300" cy="2373313"/>
          </a:xfrm>
          <a:ln/>
        </p:spPr>
      </p:sp>
      <p:sp>
        <p:nvSpPr>
          <p:cNvPr id="6349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Answer: C</a:t>
            </a:r>
          </a:p>
          <a:p>
            <a:endParaRPr lang="en-US" smtClean="0"/>
          </a:p>
          <a:p>
            <a:r>
              <a:rPr lang="en-US" i="1" u="sng" smtClean="0"/>
              <a:t>Checking your knowledge (answer explanation):</a:t>
            </a:r>
          </a:p>
          <a:p>
            <a:r>
              <a:rPr lang="en-US" smtClean="0"/>
              <a:t>Single-line mass-merchandisers carry a large assortment and low prices in a specific product category. These stores are called category killers because it’s hard for less specialized retailers to compete. “Parties R Us” is an example of this type of retailer.  The best answer selection is ‘C’.</a:t>
            </a:r>
          </a:p>
        </p:txBody>
      </p:sp>
      <p:sp>
        <p:nvSpPr>
          <p:cNvPr id="63492"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309.</a:t>
            </a:r>
            <a:endParaRPr lang="en-US" sz="1500" b="1" dirty="0">
              <a:solidFill>
                <a:srgbClr val="000000"/>
              </a:solidFill>
            </a:endParaRP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solidFill>
                  <a:srgbClr val="000000"/>
                </a:solidFill>
              </a:rPr>
              <a:t>Summary Overview</a:t>
            </a:r>
          </a:p>
          <a:p>
            <a:pPr>
              <a:defRPr/>
            </a:pPr>
            <a:r>
              <a:rPr lang="en-US" dirty="0" smtClean="0">
                <a:solidFill>
                  <a:srgbClr val="000000"/>
                </a:solidFill>
              </a:rPr>
              <a:t>It is too simplistic to characterize retailers on the basis of a single characteristic. Developing an understanding of retail strategy begins with considering basic types of retailers and how they differ along a variety of dimensions. This exhibit displays several types of retailers.</a:t>
            </a:r>
          </a:p>
          <a:p>
            <a:pPr>
              <a:defRPr/>
            </a:pPr>
            <a:endParaRPr lang="en-US" dirty="0" smtClean="0">
              <a:solidFill>
                <a:srgbClr val="000000"/>
              </a:solidFill>
            </a:endParaRPr>
          </a:p>
          <a:p>
            <a:pPr>
              <a:buFont typeface="Arial" pitchFamily="34" charset="0"/>
              <a:buNone/>
              <a:defRPr/>
            </a:pPr>
            <a:r>
              <a:rPr lang="en-US" b="1" dirty="0" smtClean="0">
                <a:solidFill>
                  <a:srgbClr val="000000"/>
                </a:solidFill>
              </a:rPr>
              <a:t>Key Issues  </a:t>
            </a:r>
          </a:p>
          <a:p>
            <a:pPr>
              <a:buFont typeface="Arial" pitchFamily="34" charset="0"/>
              <a:buNone/>
              <a:defRPr/>
            </a:pPr>
            <a:r>
              <a:rPr lang="en-US" dirty="0" smtClean="0">
                <a:solidFill>
                  <a:srgbClr val="000000"/>
                </a:solidFill>
              </a:rPr>
              <a:t>The next set of single- and limited line stores adds convenience, higher margins, and a reduced assortment.  Examples include…</a:t>
            </a:r>
            <a:endParaRPr lang="en-US" dirty="0" smtClean="0"/>
          </a:p>
          <a:p>
            <a:pPr>
              <a:buFont typeface="Arial" pitchFamily="34" charset="0"/>
              <a:buChar char="•"/>
              <a:defRPr/>
            </a:pPr>
            <a:r>
              <a:rPr lang="en-US" b="1" u="sng" dirty="0" smtClean="0">
                <a:solidFill>
                  <a:srgbClr val="000000"/>
                </a:solidFill>
              </a:rPr>
              <a:t> Convenience Store, Vending, and Shop at Home</a:t>
            </a:r>
            <a:r>
              <a:rPr lang="en-US" b="1" dirty="0" smtClean="0">
                <a:solidFill>
                  <a:srgbClr val="000000"/>
                </a:solidFill>
              </a:rPr>
              <a:t> </a:t>
            </a:r>
          </a:p>
          <a:p>
            <a:pPr>
              <a:buFont typeface="Arial" pitchFamily="34" charset="0"/>
              <a:buChar char="•"/>
              <a:defRPr/>
            </a:pPr>
            <a:r>
              <a:rPr lang="en-US" u="sng" dirty="0" smtClean="0">
                <a:solidFill>
                  <a:srgbClr val="000000"/>
                </a:solidFill>
              </a:rPr>
              <a:t> </a:t>
            </a:r>
            <a:r>
              <a:rPr lang="en-US" b="1" u="sng" dirty="0" smtClean="0">
                <a:solidFill>
                  <a:srgbClr val="000000"/>
                </a:solidFill>
              </a:rPr>
              <a:t>Convenience (food) stores</a:t>
            </a:r>
            <a:r>
              <a:rPr lang="en-US" b="1" dirty="0" smtClean="0">
                <a:solidFill>
                  <a:srgbClr val="000000"/>
                </a:solidFill>
              </a:rPr>
              <a:t> </a:t>
            </a:r>
            <a:r>
              <a:rPr lang="en-US" dirty="0" smtClean="0">
                <a:solidFill>
                  <a:srgbClr val="000000"/>
                </a:solidFill>
              </a:rPr>
              <a:t>carry limited assortments of fast moving items and are located conveniently near people’s homes. </a:t>
            </a:r>
          </a:p>
          <a:p>
            <a:pPr lvl="1">
              <a:buFont typeface="Arial" pitchFamily="34" charset="0"/>
              <a:buChar char="•"/>
              <a:defRPr/>
            </a:pPr>
            <a:r>
              <a:rPr lang="en-US" dirty="0" smtClean="0">
                <a:solidFill>
                  <a:srgbClr val="000000"/>
                </a:solidFill>
              </a:rPr>
              <a:t> Goods cost 10 to 20% more than at supermarkets. </a:t>
            </a:r>
          </a:p>
          <a:p>
            <a:pPr lvl="1">
              <a:buFont typeface="Arial" pitchFamily="34" charset="0"/>
              <a:buChar char="•"/>
              <a:defRPr/>
            </a:pPr>
            <a:r>
              <a:rPr lang="en-US" u="sng" dirty="0" smtClean="0">
                <a:solidFill>
                  <a:srgbClr val="000000"/>
                </a:solidFill>
              </a:rPr>
              <a:t> Convenience stores must have the right assortment</a:t>
            </a:r>
            <a:r>
              <a:rPr lang="en-US" dirty="0" smtClean="0">
                <a:solidFill>
                  <a:srgbClr val="000000"/>
                </a:solidFill>
              </a:rPr>
              <a:t> in order to succeed, because they have such a limited amount of space. </a:t>
            </a:r>
          </a:p>
          <a:p>
            <a:pPr lvl="1">
              <a:buFont typeface="Arial" pitchFamily="34" charset="0"/>
              <a:buChar char="•"/>
              <a:defRPr/>
            </a:pPr>
            <a:r>
              <a:rPr lang="en-US" dirty="0" smtClean="0">
                <a:solidFill>
                  <a:srgbClr val="000000"/>
                </a:solidFill>
              </a:rPr>
              <a:t> The items carried must move quickly enough to contribute to profitability.</a:t>
            </a:r>
          </a:p>
          <a:p>
            <a:pPr lvl="1">
              <a:buFont typeface="Arial" pitchFamily="34" charset="0"/>
              <a:buChar char="•"/>
              <a:defRPr/>
            </a:pPr>
            <a:endParaRPr lang="en-US" dirty="0" smtClean="0">
              <a:solidFill>
                <a:srgbClr val="000000"/>
              </a:solidFill>
            </a:endParaRPr>
          </a:p>
          <a:p>
            <a:pPr>
              <a:buFont typeface="Arial" pitchFamily="34" charset="0"/>
              <a:buNone/>
              <a:defRPr/>
            </a:pPr>
            <a:r>
              <a:rPr lang="en-US" b="1" i="1" dirty="0" smtClean="0">
                <a:solidFill>
                  <a:srgbClr val="000000"/>
                </a:solidFill>
              </a:rPr>
              <a:t>Discussion Question: The lines between convenience stores and gasoline stations have blurred in recent years. In your experience, what innovations have you seen in the convenience store/gas station hybrid? To whom do these innovations appeal?</a:t>
            </a:r>
          </a:p>
          <a:p>
            <a:pPr>
              <a:buFont typeface="Arial" pitchFamily="34" charset="0"/>
              <a:buNone/>
              <a:defRPr/>
            </a:pPr>
            <a:endParaRPr lang="en-US" b="1" i="1" dirty="0" smtClean="0">
              <a:solidFill>
                <a:srgbClr val="000000"/>
              </a:solidFill>
            </a:endParaRPr>
          </a:p>
          <a:p>
            <a:pPr>
              <a:buFont typeface="Arial" pitchFamily="34" charset="0"/>
              <a:buChar char="•"/>
              <a:defRPr/>
            </a:pPr>
            <a:r>
              <a:rPr lang="en-US" b="1" u="sng" dirty="0" smtClean="0"/>
              <a:t> Automatic vending</a:t>
            </a:r>
            <a:r>
              <a:rPr lang="en-US" b="1" dirty="0" smtClean="0"/>
              <a:t> is selling and delivering products through vending machines. </a:t>
            </a:r>
          </a:p>
          <a:p>
            <a:pPr lvl="1">
              <a:buFont typeface="Arial" pitchFamily="34" charset="0"/>
              <a:buChar char="•"/>
              <a:defRPr/>
            </a:pPr>
            <a:r>
              <a:rPr lang="en-US" u="sng" dirty="0" smtClean="0"/>
              <a:t> Vending machines are convenient</a:t>
            </a:r>
            <a:r>
              <a:rPr lang="en-US" dirty="0" smtClean="0"/>
              <a:t>, and the business has grown, but it only accounts for about 1.5 percent of U. S. retail sales.</a:t>
            </a:r>
          </a:p>
          <a:p>
            <a:pPr>
              <a:defRPr/>
            </a:pPr>
            <a:endParaRPr lang="en-US" dirty="0" smtClean="0"/>
          </a:p>
          <a:p>
            <a:pPr marL="266669" indent="-266669">
              <a:defRPr/>
            </a:pPr>
            <a:endParaRPr lang="en-US" dirty="0" smtClean="0"/>
          </a:p>
        </p:txBody>
      </p:sp>
      <p:sp>
        <p:nvSpPr>
          <p:cNvPr id="64516"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310.</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eaLnBrk="1" hangingPunct="1">
              <a:spcBef>
                <a:spcPct val="50000"/>
              </a:spcBef>
            </a:pPr>
            <a:endParaRPr lang="en-US" sz="1500" b="1"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522288" y="549275"/>
            <a:ext cx="3216275" cy="2413000"/>
          </a:xfrm>
          <a:ln/>
        </p:spPr>
      </p:sp>
      <p:sp>
        <p:nvSpPr>
          <p:cNvPr id="65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sym typeface="Wingdings" pitchFamily="2" charset="2"/>
              </a:rPr>
              <a:t>Summary Overview</a:t>
            </a:r>
          </a:p>
          <a:p>
            <a:r>
              <a:rPr lang="en-US" smtClean="0">
                <a:solidFill>
                  <a:srgbClr val="000000"/>
                </a:solidFill>
                <a:sym typeface="Wingdings" pitchFamily="2" charset="2"/>
              </a:rPr>
              <a:t>In spite of the fact that vending machine sales are only a small percentage of total retail sales, their impact in some target markets is very significant.</a:t>
            </a:r>
            <a:r>
              <a:rPr lang="en-US" b="1" smtClean="0">
                <a:solidFill>
                  <a:srgbClr val="000000"/>
                </a:solidFill>
                <a:sym typeface="Wingdings" pitchFamily="2" charset="2"/>
              </a:rPr>
              <a:t> </a:t>
            </a:r>
          </a:p>
          <a:p>
            <a:endParaRPr lang="en-US" b="1" smtClean="0">
              <a:solidFill>
                <a:srgbClr val="000000"/>
              </a:solidFill>
              <a:sym typeface="Wingdings" pitchFamily="2" charset="2"/>
            </a:endParaRPr>
          </a:p>
          <a:p>
            <a:r>
              <a:rPr lang="en-US" b="1" smtClean="0">
                <a:solidFill>
                  <a:srgbClr val="000000"/>
                </a:solidFill>
                <a:sym typeface="Wingdings" pitchFamily="2" charset="2"/>
              </a:rPr>
              <a:t>Key Issues</a:t>
            </a:r>
          </a:p>
          <a:p>
            <a:pPr>
              <a:buFontTx/>
              <a:buChar char="•"/>
            </a:pPr>
            <a:r>
              <a:rPr lang="en-US" smtClean="0">
                <a:solidFill>
                  <a:srgbClr val="000000"/>
                </a:solidFill>
                <a:sym typeface="Wingdings" pitchFamily="2" charset="2"/>
              </a:rPr>
              <a:t> Diamond Crystal recognizes this fact and prepares “all the most popular products and flavors, in all the most popular serving sizes” for vending machine operators. </a:t>
            </a:r>
          </a:p>
          <a:p>
            <a:pPr>
              <a:buFontTx/>
              <a:buChar char="•"/>
            </a:pPr>
            <a:r>
              <a:rPr lang="en-US" smtClean="0">
                <a:solidFill>
                  <a:srgbClr val="000000"/>
                </a:solidFill>
                <a:sym typeface="Wingdings" pitchFamily="2" charset="2"/>
              </a:rPr>
              <a:t> Diamond Crystal knows that the firms in its target market want a convenient source of supply.  </a:t>
            </a:r>
          </a:p>
          <a:p>
            <a:pPr>
              <a:buFontTx/>
              <a:buChar char="•"/>
            </a:pPr>
            <a:r>
              <a:rPr lang="en-US" smtClean="0">
                <a:solidFill>
                  <a:srgbClr val="000000"/>
                </a:solidFill>
                <a:sym typeface="Wingdings" pitchFamily="2" charset="2"/>
              </a:rPr>
              <a:t> So, its product assortment includes an extensive array of products with packaging designed specifically for vending machines and coffee service supplies</a:t>
            </a:r>
            <a:r>
              <a:rPr lang="en-US" b="1" smtClean="0">
                <a:solidFill>
                  <a:srgbClr val="000000"/>
                </a:solidFill>
              </a:rPr>
              <a:t>—</a:t>
            </a:r>
            <a:r>
              <a:rPr lang="en-US" smtClean="0">
                <a:solidFill>
                  <a:srgbClr val="000000"/>
                </a:solidFill>
                <a:sym typeface="Wingdings" pitchFamily="2" charset="2"/>
              </a:rPr>
              <a:t>all supported with reliable service.  </a:t>
            </a:r>
          </a:p>
          <a:p>
            <a:pPr>
              <a:buFontTx/>
              <a:buChar char="•"/>
            </a:pPr>
            <a:r>
              <a:rPr lang="en-US" smtClean="0">
                <a:solidFill>
                  <a:srgbClr val="000000"/>
                </a:solidFill>
                <a:sym typeface="Wingdings" pitchFamily="2" charset="2"/>
              </a:rPr>
              <a:t> An 800 number makes it easy for prospects to locate a local distributor.</a:t>
            </a:r>
          </a:p>
          <a:p>
            <a:pPr>
              <a:buFontTx/>
              <a:buChar char="•"/>
            </a:pPr>
            <a:r>
              <a:rPr lang="en-US" smtClean="0">
                <a:solidFill>
                  <a:srgbClr val="000000"/>
                </a:solidFill>
                <a:sym typeface="Wingdings" pitchFamily="2" charset="2"/>
              </a:rPr>
              <a:t> The major disadvantage to automatic vending is high cost. The machines are expensive to buy, stock, and repair compared to the volume they sell. </a:t>
            </a:r>
          </a:p>
          <a:p>
            <a:pPr>
              <a:buFontTx/>
              <a:buChar char="•"/>
            </a:pPr>
            <a:r>
              <a:rPr lang="en-US" smtClean="0">
                <a:solidFill>
                  <a:srgbClr val="000000"/>
                </a:solidFill>
                <a:sym typeface="Wingdings" pitchFamily="2" charset="2"/>
              </a:rPr>
              <a:t> As a result, prices are higher in vending machines than in other retail forms.</a:t>
            </a:r>
            <a:r>
              <a:rPr lang="en-US" b="1" smtClean="0">
                <a:solidFill>
                  <a:srgbClr val="000000"/>
                </a:solidFill>
                <a:sym typeface="Wingdings" pitchFamily="2" charset="2"/>
              </a:rPr>
              <a:t> </a:t>
            </a:r>
          </a:p>
          <a:p>
            <a:pPr>
              <a:buFontTx/>
              <a:buChar char="•"/>
            </a:pPr>
            <a:endParaRPr lang="en-US" b="1" smtClean="0">
              <a:solidFill>
                <a:srgbClr val="000000"/>
              </a:solidFill>
              <a:sym typeface="Wingdings" pitchFamily="2" charset="2"/>
            </a:endParaRPr>
          </a:p>
          <a:p>
            <a:r>
              <a:rPr lang="en-US" b="1" i="1" smtClean="0">
                <a:solidFill>
                  <a:srgbClr val="000000"/>
                </a:solidFill>
                <a:sym typeface="Wingdings" pitchFamily="2" charset="2"/>
              </a:rPr>
              <a:t>Discussion Question: How much does a soft drink from a vending machine cost a consumer, compared to one purchased at a convenience store? What does the extra cost provide to the consumer?</a:t>
            </a:r>
          </a:p>
        </p:txBody>
      </p:sp>
      <p:sp>
        <p:nvSpPr>
          <p:cNvPr id="65540" name="Text Box 4"/>
          <p:cNvSpPr txBox="1">
            <a:spLocks noChangeArrowheads="1"/>
          </p:cNvSpPr>
          <p:nvPr/>
        </p:nvSpPr>
        <p:spPr bwMode="auto">
          <a:xfrm>
            <a:off x="4114800" y="609600"/>
            <a:ext cx="243681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310.</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22288" y="549275"/>
            <a:ext cx="3216275" cy="2413000"/>
          </a:xfrm>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latin typeface="Arial" pitchFamily="34" charset="0"/>
                <a:cs typeface="Arial" pitchFamily="34" charset="0"/>
                <a:sym typeface="Wingdings" pitchFamily="2" charset="2"/>
              </a:rPr>
              <a:t>Summary Overview</a:t>
            </a:r>
          </a:p>
          <a:p>
            <a:r>
              <a:rPr lang="en-US" smtClean="0">
                <a:solidFill>
                  <a:srgbClr val="000000"/>
                </a:solidFill>
                <a:latin typeface="Arial" pitchFamily="34" charset="0"/>
                <a:cs typeface="Arial" pitchFamily="34" charset="0"/>
                <a:sym typeface="Wingdings" pitchFamily="2" charset="2"/>
              </a:rPr>
              <a:t>In-home shopping has been around for a long time, but it is more varied and more popular now than ever before.</a:t>
            </a:r>
            <a:r>
              <a:rPr lang="en-US" b="1" smtClean="0">
                <a:solidFill>
                  <a:srgbClr val="000000"/>
                </a:solidFill>
                <a:latin typeface="Arial" pitchFamily="34" charset="0"/>
                <a:cs typeface="Arial" pitchFamily="34" charset="0"/>
                <a:sym typeface="Wingdings" pitchFamily="2" charset="2"/>
              </a:rPr>
              <a:t> </a:t>
            </a:r>
          </a:p>
          <a:p>
            <a:endParaRPr lang="en-US" b="1" smtClean="0">
              <a:solidFill>
                <a:srgbClr val="000000"/>
              </a:solidFill>
              <a:latin typeface="Arial" pitchFamily="34" charset="0"/>
              <a:cs typeface="Arial" pitchFamily="34" charset="0"/>
              <a:sym typeface="Wingdings" pitchFamily="2" charset="2"/>
            </a:endParaRPr>
          </a:p>
          <a:p>
            <a:r>
              <a:rPr lang="en-US" b="1" smtClean="0">
                <a:solidFill>
                  <a:srgbClr val="000000"/>
                </a:solidFill>
                <a:latin typeface="Arial" pitchFamily="34" charset="0"/>
                <a:cs typeface="Arial" pitchFamily="34" charset="0"/>
                <a:sym typeface="Wingdings" pitchFamily="2" charset="2"/>
              </a:rPr>
              <a:t>Key Issues</a:t>
            </a:r>
          </a:p>
          <a:p>
            <a:pPr>
              <a:buFontTx/>
              <a:buChar char="•"/>
            </a:pPr>
            <a:r>
              <a:rPr lang="en-US" u="sng" smtClean="0">
                <a:solidFill>
                  <a:srgbClr val="000000"/>
                </a:solidFill>
                <a:latin typeface="Arial" pitchFamily="34" charset="0"/>
                <a:cs typeface="Arial" pitchFamily="34" charset="0"/>
                <a:sym typeface="Wingdings" pitchFamily="2" charset="2"/>
              </a:rPr>
              <a:t> Door-to-door selling</a:t>
            </a:r>
            <a:r>
              <a:rPr lang="en-US" smtClean="0">
                <a:solidFill>
                  <a:srgbClr val="000000"/>
                </a:solidFill>
                <a:latin typeface="Arial" pitchFamily="34" charset="0"/>
                <a:cs typeface="Arial" pitchFamily="34" charset="0"/>
                <a:sym typeface="Wingdings" pitchFamily="2" charset="2"/>
              </a:rPr>
              <a:t>: a salesperson goes directly to the consumer’s home. Unlike the U. S., door-to-door selling has grown in popularity in international markets. </a:t>
            </a:r>
          </a:p>
          <a:p>
            <a:pPr>
              <a:buFontTx/>
              <a:buChar char="•"/>
            </a:pPr>
            <a:endParaRPr lang="en-US" smtClean="0">
              <a:solidFill>
                <a:srgbClr val="000000"/>
              </a:solidFill>
              <a:latin typeface="Arial" pitchFamily="34" charset="0"/>
              <a:cs typeface="Arial" pitchFamily="34" charset="0"/>
              <a:sym typeface="Wingdings" pitchFamily="2" charset="2"/>
            </a:endParaRPr>
          </a:p>
          <a:p>
            <a:r>
              <a:rPr lang="en-US" b="1" i="1" smtClean="0">
                <a:solidFill>
                  <a:srgbClr val="000000"/>
                </a:solidFill>
                <a:latin typeface="Arial" pitchFamily="34" charset="0"/>
                <a:cs typeface="Arial" pitchFamily="34" charset="0"/>
                <a:sym typeface="Wingdings" pitchFamily="2" charset="2"/>
              </a:rPr>
              <a:t>Discussion Question: Forty-five years ago, the U. S. retail landscape was teeming with door-to-door salespeople. In the twenty-first century, door-to-door sales are much less prominent. Why?</a:t>
            </a:r>
          </a:p>
          <a:p>
            <a:endParaRPr lang="en-US" b="1" i="1" smtClean="0">
              <a:solidFill>
                <a:srgbClr val="000000"/>
              </a:solidFill>
              <a:latin typeface="Arial" pitchFamily="34" charset="0"/>
              <a:cs typeface="Arial" pitchFamily="34" charset="0"/>
              <a:sym typeface="Wingdings" pitchFamily="2" charset="2"/>
            </a:endParaRPr>
          </a:p>
          <a:p>
            <a:pPr>
              <a:buFontTx/>
              <a:buChar char="•"/>
            </a:pPr>
            <a:r>
              <a:rPr lang="en-US" u="sng" smtClean="0">
                <a:solidFill>
                  <a:srgbClr val="000000"/>
                </a:solidFill>
                <a:latin typeface="Arial" pitchFamily="34" charset="0"/>
                <a:cs typeface="Arial" pitchFamily="34" charset="0"/>
                <a:sym typeface="Wingdings" pitchFamily="2" charset="2"/>
              </a:rPr>
              <a:t> Telephone and direct-mail retailing</a:t>
            </a:r>
            <a:r>
              <a:rPr lang="en-US" smtClean="0">
                <a:solidFill>
                  <a:srgbClr val="000000"/>
                </a:solidFill>
                <a:latin typeface="Arial" pitchFamily="34" charset="0"/>
                <a:cs typeface="Arial" pitchFamily="34" charset="0"/>
                <a:sym typeface="Wingdings" pitchFamily="2" charset="2"/>
              </a:rPr>
              <a:t>: consumers shop at home, usually by placing orders through the mail or via toll-free telephone numbers for home delivery. </a:t>
            </a:r>
          </a:p>
          <a:p>
            <a:pPr lvl="1">
              <a:buFontTx/>
              <a:buChar char="•"/>
            </a:pPr>
            <a:r>
              <a:rPr lang="en-US" smtClean="0">
                <a:solidFill>
                  <a:srgbClr val="000000"/>
                </a:solidFill>
                <a:latin typeface="Arial" pitchFamily="34" charset="0"/>
                <a:cs typeface="Arial" pitchFamily="34" charset="0"/>
              </a:rPr>
              <a:t> Profit margins tend to be higher that in traditional retail formats. </a:t>
            </a:r>
          </a:p>
          <a:p>
            <a:pPr lvl="1">
              <a:buFontTx/>
              <a:buChar char="•"/>
            </a:pPr>
            <a:r>
              <a:rPr lang="en-US" smtClean="0">
                <a:solidFill>
                  <a:srgbClr val="000000"/>
                </a:solidFill>
                <a:latin typeface="Arial" pitchFamily="34" charset="0"/>
                <a:cs typeface="Arial" pitchFamily="34" charset="0"/>
              </a:rPr>
              <a:t> A significant portion of telephone and direct-mail sales are outsourced to firms like The Product Line, featured in this ad. </a:t>
            </a:r>
          </a:p>
          <a:p>
            <a:pPr lvl="1">
              <a:buFontTx/>
              <a:buChar char="•"/>
            </a:pPr>
            <a:r>
              <a:rPr lang="en-US" smtClean="0">
                <a:solidFill>
                  <a:srgbClr val="000000"/>
                </a:solidFill>
                <a:latin typeface="Arial" pitchFamily="34" charset="0"/>
                <a:cs typeface="Arial" pitchFamily="34" charset="0"/>
              </a:rPr>
              <a:t> These subcontractors specialize in selling products over the phone. It can be more efficient and effective for some retailers to use them, instead of performing these tasks themselves.</a:t>
            </a:r>
          </a:p>
          <a:p>
            <a:pPr>
              <a:buFontTx/>
              <a:buChar char="•"/>
            </a:pPr>
            <a:r>
              <a:rPr lang="en-US" smtClean="0">
                <a:solidFill>
                  <a:srgbClr val="000000"/>
                </a:solidFill>
                <a:latin typeface="Arial" pitchFamily="34" charset="0"/>
                <a:cs typeface="Arial" pitchFamily="34" charset="0"/>
                <a:sym typeface="Wingdings" pitchFamily="2" charset="2"/>
              </a:rPr>
              <a:t> Other retailers succeed by </a:t>
            </a:r>
            <a:r>
              <a:rPr lang="en-US" u="sng" smtClean="0">
                <a:solidFill>
                  <a:srgbClr val="000000"/>
                </a:solidFill>
                <a:latin typeface="Arial" pitchFamily="34" charset="0"/>
                <a:cs typeface="Arial" pitchFamily="34" charset="0"/>
                <a:sym typeface="Wingdings" pitchFamily="2" charset="2"/>
              </a:rPr>
              <a:t>putting a catalog on cable TV or on computer</a:t>
            </a:r>
            <a:r>
              <a:rPr lang="en-US" smtClean="0">
                <a:solidFill>
                  <a:srgbClr val="000000"/>
                </a:solidFill>
                <a:latin typeface="Arial" pitchFamily="34" charset="0"/>
                <a:cs typeface="Arial" pitchFamily="34" charset="0"/>
                <a:sym typeface="Wingdings" pitchFamily="2" charset="2"/>
              </a:rPr>
              <a:t>.</a:t>
            </a:r>
            <a:r>
              <a:rPr lang="en-US" b="1" smtClean="0">
                <a:solidFill>
                  <a:srgbClr val="000000"/>
                </a:solidFill>
                <a:latin typeface="Arial" pitchFamily="34" charset="0"/>
                <a:cs typeface="Arial" pitchFamily="34" charset="0"/>
                <a:sym typeface="Wingdings" pitchFamily="2" charset="2"/>
              </a:rPr>
              <a:t> </a:t>
            </a:r>
            <a:r>
              <a:rPr lang="en-US" smtClean="0">
                <a:solidFill>
                  <a:srgbClr val="000000"/>
                </a:solidFill>
                <a:latin typeface="Arial" pitchFamily="34" charset="0"/>
                <a:cs typeface="Arial" pitchFamily="34" charset="0"/>
                <a:sym typeface="Wingdings" pitchFamily="2" charset="2"/>
              </a:rPr>
              <a:t>QVC, Home Shopping Channel, and others are taking advantage of the proliferation of cable TV channels to reach millions of homes. They are also building a significant presence on the Internet.</a:t>
            </a:r>
            <a:endParaRPr lang="en-US" b="1" smtClean="0">
              <a:latin typeface="Arial" pitchFamily="34" charset="0"/>
              <a:cs typeface="Arial" pitchFamily="34" charset="0"/>
            </a:endParaRPr>
          </a:p>
        </p:txBody>
      </p:sp>
      <p:sp>
        <p:nvSpPr>
          <p:cNvPr id="66564"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pitchFamily="34" charset="0"/>
                <a:cs typeface="Arial" pitchFamily="34" charset="0"/>
              </a:defRPr>
            </a:lvl1pPr>
            <a:lvl2pPr marL="742950" indent="-285750" defTabSz="982663" eaLnBrk="0" hangingPunct="0">
              <a:defRPr sz="3600">
                <a:solidFill>
                  <a:schemeClr val="tx1"/>
                </a:solidFill>
                <a:latin typeface="Arial" pitchFamily="34" charset="0"/>
                <a:cs typeface="Arial" pitchFamily="34" charset="0"/>
              </a:defRPr>
            </a:lvl2pPr>
            <a:lvl3pPr marL="1143000" indent="-228600" defTabSz="982663" eaLnBrk="0" hangingPunct="0">
              <a:defRPr sz="3600">
                <a:solidFill>
                  <a:schemeClr val="tx1"/>
                </a:solidFill>
                <a:latin typeface="Arial" pitchFamily="34" charset="0"/>
                <a:cs typeface="Arial" pitchFamily="34" charset="0"/>
              </a:defRPr>
            </a:lvl3pPr>
            <a:lvl4pPr marL="1600200" indent="-228600" defTabSz="982663" eaLnBrk="0" hangingPunct="0">
              <a:defRPr sz="3600">
                <a:solidFill>
                  <a:schemeClr val="tx1"/>
                </a:solidFill>
                <a:latin typeface="Arial" pitchFamily="34" charset="0"/>
                <a:cs typeface="Arial" pitchFamily="34" charset="0"/>
              </a:defRPr>
            </a:lvl4pPr>
            <a:lvl5pPr marL="2057400" indent="-228600" defTabSz="982663" eaLnBrk="0" hangingPunct="0">
              <a:defRPr sz="3600">
                <a:solidFill>
                  <a:schemeClr val="tx1"/>
                </a:solidFill>
                <a:latin typeface="Arial" pitchFamily="34" charset="0"/>
                <a:cs typeface="Arial" pitchFamily="34" charset="0"/>
              </a:defRPr>
            </a:lvl5pPr>
            <a:lvl6pPr marL="25146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82663"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relates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310.</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22288" y="549275"/>
            <a:ext cx="3216275" cy="2413000"/>
          </a:xfrm>
          <a:ln/>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sym typeface="Wingdings" pitchFamily="2" charset="2"/>
              </a:rPr>
              <a:t>Summary Overview</a:t>
            </a:r>
          </a:p>
          <a:p>
            <a:r>
              <a:rPr lang="en-US" dirty="0" smtClean="0">
                <a:solidFill>
                  <a:srgbClr val="000000"/>
                </a:solidFill>
                <a:sym typeface="Wingdings" pitchFamily="2" charset="2"/>
              </a:rPr>
              <a:t>In-home shopping has been around for a long time, but it is more varied and more popular now than ever before.</a:t>
            </a:r>
            <a:r>
              <a:rPr lang="en-US" b="1" dirty="0" smtClean="0">
                <a:solidFill>
                  <a:srgbClr val="000000"/>
                </a:solidFill>
                <a:sym typeface="Wingdings" pitchFamily="2" charset="2"/>
              </a:rPr>
              <a:t> </a:t>
            </a: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Key Issues</a:t>
            </a:r>
          </a:p>
          <a:p>
            <a:pPr>
              <a:buFontTx/>
              <a:buChar char="•"/>
            </a:pPr>
            <a:r>
              <a:rPr lang="en-US" u="sng" dirty="0" smtClean="0">
                <a:solidFill>
                  <a:srgbClr val="000000"/>
                </a:solidFill>
                <a:sym typeface="Wingdings" pitchFamily="2" charset="2"/>
              </a:rPr>
              <a:t> Door-to-door selling</a:t>
            </a:r>
            <a:r>
              <a:rPr lang="en-US" dirty="0" smtClean="0">
                <a:solidFill>
                  <a:srgbClr val="000000"/>
                </a:solidFill>
                <a:sym typeface="Wingdings" pitchFamily="2" charset="2"/>
              </a:rPr>
              <a:t>: a salesperson goes directly to the consumer’s home. Unlike the U. S., door-to-door selling has grown in popularity in international markets. </a:t>
            </a:r>
          </a:p>
          <a:p>
            <a:pPr>
              <a:buFontTx/>
              <a:buChar char="•"/>
            </a:pPr>
            <a:endParaRPr lang="en-US" dirty="0" smtClean="0">
              <a:solidFill>
                <a:srgbClr val="000000"/>
              </a:solidFill>
              <a:sym typeface="Wingdings" pitchFamily="2" charset="2"/>
            </a:endParaRPr>
          </a:p>
          <a:p>
            <a:r>
              <a:rPr lang="en-US" b="1" i="1" dirty="0" smtClean="0">
                <a:solidFill>
                  <a:srgbClr val="000000"/>
                </a:solidFill>
                <a:sym typeface="Wingdings" pitchFamily="2" charset="2"/>
              </a:rPr>
              <a:t>Discussion Question: Forty-five years ago, the U. S. retail landscape was teeming with door-to-door salespeople. In the twenty-first century, door-to-door sales are much less prominent. Why?</a:t>
            </a:r>
          </a:p>
          <a:p>
            <a:endParaRPr lang="en-US" b="1" i="1" dirty="0" smtClean="0">
              <a:solidFill>
                <a:srgbClr val="000000"/>
              </a:solidFill>
              <a:sym typeface="Wingdings" pitchFamily="2" charset="2"/>
            </a:endParaRPr>
          </a:p>
          <a:p>
            <a:pPr>
              <a:buFontTx/>
              <a:buChar char="•"/>
            </a:pPr>
            <a:r>
              <a:rPr lang="en-US" dirty="0" smtClean="0">
                <a:solidFill>
                  <a:srgbClr val="000000"/>
                </a:solidFill>
                <a:sym typeface="Wingdings" pitchFamily="2" charset="2"/>
              </a:rPr>
              <a:t>Other retailers succeed by </a:t>
            </a:r>
            <a:r>
              <a:rPr lang="en-US" u="sng" dirty="0" smtClean="0">
                <a:solidFill>
                  <a:srgbClr val="000000"/>
                </a:solidFill>
                <a:sym typeface="Wingdings" pitchFamily="2" charset="2"/>
              </a:rPr>
              <a:t>putting a catalog on cable TV or on computer</a:t>
            </a:r>
            <a:r>
              <a:rPr lang="en-US" dirty="0" smtClean="0">
                <a:solidFill>
                  <a:srgbClr val="000000"/>
                </a:solidFill>
                <a:sym typeface="Wingdings" pitchFamily="2" charset="2"/>
              </a:rPr>
              <a:t>.</a:t>
            </a:r>
            <a:r>
              <a:rPr lang="en-US" b="1" dirty="0" smtClean="0">
                <a:solidFill>
                  <a:srgbClr val="000000"/>
                </a:solidFill>
                <a:sym typeface="Wingdings" pitchFamily="2" charset="2"/>
              </a:rPr>
              <a:t> </a:t>
            </a:r>
            <a:r>
              <a:rPr lang="en-US" dirty="0" smtClean="0">
                <a:solidFill>
                  <a:srgbClr val="000000"/>
                </a:solidFill>
                <a:sym typeface="Wingdings" pitchFamily="2" charset="2"/>
              </a:rPr>
              <a:t>QVC, Home Shopping Channel, and others are taking advantage of the proliferation of cable TV channels to reach millions of homes. They are also building a significant presence on the Internet.</a:t>
            </a:r>
            <a:endParaRPr lang="en-US" b="1" dirty="0" smtClean="0"/>
          </a:p>
        </p:txBody>
      </p:sp>
      <p:sp>
        <p:nvSpPr>
          <p:cNvPr id="66564" name="Text Box 4"/>
          <p:cNvSpPr txBox="1">
            <a:spLocks noChangeArrowheads="1"/>
          </p:cNvSpPr>
          <p:nvPr/>
        </p:nvSpPr>
        <p:spPr bwMode="auto">
          <a:xfrm>
            <a:off x="4389438" y="401638"/>
            <a:ext cx="243681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84" tIns="48391" rIns="96784" bIns="48391">
            <a:spAutoFit/>
          </a:bodyPr>
          <a:lstStyle>
            <a:lvl1pPr defTabSz="982663" eaLnBrk="0" hangingPunct="0">
              <a:defRPr sz="3600">
                <a:solidFill>
                  <a:schemeClr val="tx1"/>
                </a:solidFill>
                <a:latin typeface="Arial" charset="0"/>
                <a:cs typeface="Arial" charset="0"/>
              </a:defRPr>
            </a:lvl1pPr>
            <a:lvl2pPr marL="742950" indent="-285750" defTabSz="982663" eaLnBrk="0" hangingPunct="0">
              <a:defRPr sz="3600">
                <a:solidFill>
                  <a:schemeClr val="tx1"/>
                </a:solidFill>
                <a:latin typeface="Arial" charset="0"/>
                <a:cs typeface="Arial" charset="0"/>
              </a:defRPr>
            </a:lvl2pPr>
            <a:lvl3pPr marL="1143000" indent="-228600" defTabSz="982663" eaLnBrk="0" hangingPunct="0">
              <a:defRPr sz="3600">
                <a:solidFill>
                  <a:schemeClr val="tx1"/>
                </a:solidFill>
                <a:latin typeface="Arial" charset="0"/>
                <a:cs typeface="Arial" charset="0"/>
              </a:defRPr>
            </a:lvl3pPr>
            <a:lvl4pPr marL="1600200" indent="-228600" defTabSz="982663" eaLnBrk="0" hangingPunct="0">
              <a:defRPr sz="3600">
                <a:solidFill>
                  <a:schemeClr val="tx1"/>
                </a:solidFill>
                <a:latin typeface="Arial" charset="0"/>
                <a:cs typeface="Arial" charset="0"/>
              </a:defRPr>
            </a:lvl4pPr>
            <a:lvl5pPr marL="2057400" indent="-228600" defTabSz="982663" eaLnBrk="0" hangingPunct="0">
              <a:defRPr sz="3600">
                <a:solidFill>
                  <a:schemeClr val="tx1"/>
                </a:solidFill>
                <a:latin typeface="Arial" charset="0"/>
                <a:cs typeface="Arial" charset="0"/>
              </a:defRPr>
            </a:lvl5pPr>
            <a:lvl6pPr marL="2514600" indent="-228600" algn="ctr" defTabSz="982663" eaLnBrk="0" fontAlgn="base" hangingPunct="0">
              <a:spcBef>
                <a:spcPct val="0"/>
              </a:spcBef>
              <a:spcAft>
                <a:spcPct val="0"/>
              </a:spcAft>
              <a:defRPr sz="3600">
                <a:solidFill>
                  <a:schemeClr val="tx1"/>
                </a:solidFill>
                <a:latin typeface="Arial" charset="0"/>
                <a:cs typeface="Arial" charset="0"/>
              </a:defRPr>
            </a:lvl6pPr>
            <a:lvl7pPr marL="2971800" indent="-228600" algn="ctr" defTabSz="982663" eaLnBrk="0" fontAlgn="base" hangingPunct="0">
              <a:spcBef>
                <a:spcPct val="0"/>
              </a:spcBef>
              <a:spcAft>
                <a:spcPct val="0"/>
              </a:spcAft>
              <a:defRPr sz="3600">
                <a:solidFill>
                  <a:schemeClr val="tx1"/>
                </a:solidFill>
                <a:latin typeface="Arial" charset="0"/>
                <a:cs typeface="Arial" charset="0"/>
              </a:defRPr>
            </a:lvl7pPr>
            <a:lvl8pPr marL="3429000" indent="-228600" algn="ctr" defTabSz="982663" eaLnBrk="0" fontAlgn="base" hangingPunct="0">
              <a:spcBef>
                <a:spcPct val="0"/>
              </a:spcBef>
              <a:spcAft>
                <a:spcPct val="0"/>
              </a:spcAft>
              <a:defRPr sz="3600">
                <a:solidFill>
                  <a:schemeClr val="tx1"/>
                </a:solidFill>
                <a:latin typeface="Arial" charset="0"/>
                <a:cs typeface="Arial" charset="0"/>
              </a:defRPr>
            </a:lvl8pPr>
            <a:lvl9pPr marL="3886200" indent="-228600" algn="ctr" defTabSz="982663"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310.</a:t>
            </a:r>
            <a:endParaRPr lang="en-US" sz="1500" b="1" dirty="0">
              <a:solidFill>
                <a:srgbClr val="000000"/>
              </a:solidFill>
            </a:endParaRPr>
          </a:p>
          <a:p>
            <a:pPr algn="l" eaLnBrk="1" hangingPunct="1">
              <a:spcBef>
                <a:spcPct val="50000"/>
              </a:spcBef>
            </a:pPr>
            <a:endParaRPr lang="en-US" sz="1500" b="1" dirty="0">
              <a:solidFill>
                <a:srgbClr val="000000"/>
              </a:solidFill>
            </a:endParaRP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503238" y="539750"/>
            <a:ext cx="3162300" cy="2373313"/>
          </a:xfrm>
          <a:ln/>
        </p:spPr>
      </p:sp>
      <p:sp>
        <p:nvSpPr>
          <p:cNvPr id="6758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solidFill>
                  <a:srgbClr val="000000"/>
                </a:solidFill>
              </a:rPr>
              <a:t>Summary Overview</a:t>
            </a:r>
          </a:p>
          <a:p>
            <a:r>
              <a:rPr lang="en-US" dirty="0" smtClean="0">
                <a:solidFill>
                  <a:srgbClr val="000000"/>
                </a:solidFill>
              </a:rPr>
              <a:t>It is too simplistic to characterize retailers on the basis of a single characteristic. Developing an understanding of retail strategy begins with considering basic types of retailers and how they differ along a variety of dimensions. This exhibit displays several types of retailers.</a:t>
            </a:r>
          </a:p>
          <a:p>
            <a:endParaRPr lang="en-US" dirty="0" smtClean="0">
              <a:solidFill>
                <a:srgbClr val="000000"/>
              </a:solidFill>
            </a:endParaRPr>
          </a:p>
          <a:p>
            <a:r>
              <a:rPr lang="en-US" b="1" dirty="0" smtClean="0">
                <a:solidFill>
                  <a:srgbClr val="000000"/>
                </a:solidFill>
              </a:rPr>
              <a:t>Key Issues</a:t>
            </a:r>
          </a:p>
          <a:p>
            <a:r>
              <a:rPr lang="en-US" dirty="0" smtClean="0">
                <a:solidFill>
                  <a:srgbClr val="000000"/>
                </a:solidFill>
              </a:rPr>
              <a:t>Finally, a number of different online retailers will offer expanded assortment, reduced margins and more information.  </a:t>
            </a:r>
          </a:p>
          <a:p>
            <a:r>
              <a:rPr lang="en-US" b="1" u="sng" dirty="0" smtClean="0">
                <a:solidFill>
                  <a:srgbClr val="000000"/>
                </a:solidFill>
              </a:rPr>
              <a:t>Internet</a:t>
            </a:r>
          </a:p>
          <a:p>
            <a:r>
              <a:rPr lang="en-US" dirty="0" smtClean="0">
                <a:solidFill>
                  <a:srgbClr val="000000"/>
                </a:solidFill>
              </a:rPr>
              <a:t>How should one think of the Internet and its role in retailing? At this stage in its development, there are alternative ways of considering the Internet. When it comes to retailing, is the Internet:</a:t>
            </a:r>
          </a:p>
          <a:p>
            <a:pPr>
              <a:buFontTx/>
              <a:buChar char="•"/>
            </a:pPr>
            <a:r>
              <a:rPr lang="en-US" dirty="0" smtClean="0">
                <a:solidFill>
                  <a:srgbClr val="000000"/>
                </a:solidFill>
              </a:rPr>
              <a:t> Another aspect of how low-margin mass-merchandisers are trying to appeal to a large target market with wide assortments and low prices?</a:t>
            </a:r>
          </a:p>
          <a:p>
            <a:pPr>
              <a:buFontTx/>
              <a:buChar char="•"/>
            </a:pPr>
            <a:r>
              <a:rPr lang="en-US" dirty="0" smtClean="0">
                <a:solidFill>
                  <a:srgbClr val="000000"/>
                </a:solidFill>
              </a:rPr>
              <a:t> Just another way to add convenient in-home shopping?</a:t>
            </a:r>
          </a:p>
          <a:p>
            <a:pPr>
              <a:buFontTx/>
              <a:buChar char="•"/>
            </a:pPr>
            <a:r>
              <a:rPr lang="en-US" dirty="0" smtClean="0">
                <a:solidFill>
                  <a:srgbClr val="000000"/>
                </a:solidFill>
              </a:rPr>
              <a:t> Something that is a really different retail form?</a:t>
            </a:r>
          </a:p>
          <a:p>
            <a:pPr>
              <a:buFontTx/>
              <a:buChar char="•"/>
            </a:pPr>
            <a:endParaRPr lang="en-US" dirty="0" smtClean="0">
              <a:solidFill>
                <a:srgbClr val="000000"/>
              </a:solidFill>
            </a:endParaRPr>
          </a:p>
          <a:p>
            <a:r>
              <a:rPr lang="en-US" b="1" i="1" dirty="0" smtClean="0">
                <a:solidFill>
                  <a:srgbClr val="000000"/>
                </a:solidFill>
              </a:rPr>
              <a:t>Discussion Question: Which of these three views do you support and why?</a:t>
            </a:r>
          </a:p>
          <a:p>
            <a:endParaRPr lang="en-US" dirty="0" smtClean="0">
              <a:solidFill>
                <a:srgbClr val="000000"/>
              </a:solidFill>
            </a:endParaRPr>
          </a:p>
          <a:p>
            <a:r>
              <a:rPr lang="en-US" dirty="0" smtClean="0">
                <a:solidFill>
                  <a:srgbClr val="000000"/>
                </a:solidFill>
              </a:rPr>
              <a:t>Although all three of these perspectives have merit, the Internet will likely prove to be a truly new retail form.</a:t>
            </a:r>
          </a:p>
        </p:txBody>
      </p:sp>
      <p:sp>
        <p:nvSpPr>
          <p:cNvPr id="67588"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311.</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eaLnBrk="1" hangingPunct="1">
              <a:spcBef>
                <a:spcPct val="50000"/>
              </a:spcBef>
            </a:pPr>
            <a:endParaRPr lang="en-US" sz="1500" b="1"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503238" y="539750"/>
            <a:ext cx="3162300" cy="2373313"/>
          </a:xfrm>
          <a:ln/>
        </p:spPr>
      </p:sp>
      <p:sp>
        <p:nvSpPr>
          <p:cNvPr id="6861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dirty="0" smtClean="0">
                <a:solidFill>
                  <a:srgbClr val="000000"/>
                </a:solidFill>
              </a:rPr>
              <a:t>Summary Overview</a:t>
            </a:r>
          </a:p>
          <a:p>
            <a:pPr>
              <a:spcBef>
                <a:spcPct val="0"/>
              </a:spcBef>
            </a:pPr>
            <a:r>
              <a:rPr lang="en-US" sz="1200" kern="1200" dirty="0" smtClean="0">
                <a:solidFill>
                  <a:schemeClr val="tx1"/>
                </a:solidFill>
                <a:latin typeface="Arial" charset="0"/>
                <a:ea typeface="+mn-ea"/>
                <a:cs typeface="Arial" charset="0"/>
              </a:rPr>
              <a:t>Internet retailing is still in the growth stage. By 2015 internet</a:t>
            </a:r>
            <a:r>
              <a:rPr lang="en-US" sz="1200" kern="1200" baseline="0" dirty="0" smtClean="0">
                <a:solidFill>
                  <a:schemeClr val="tx1"/>
                </a:solidFill>
                <a:latin typeface="Arial" charset="0"/>
                <a:ea typeface="+mn-ea"/>
                <a:cs typeface="Arial" charset="0"/>
              </a:rPr>
              <a:t> sales will </a:t>
            </a:r>
            <a:r>
              <a:rPr lang="en-US" sz="1200" kern="1200" dirty="0" smtClean="0">
                <a:solidFill>
                  <a:schemeClr val="tx1"/>
                </a:solidFill>
                <a:latin typeface="Arial" charset="0"/>
                <a:ea typeface="+mn-ea"/>
                <a:cs typeface="Arial" charset="0"/>
              </a:rPr>
              <a:t>grow to 9% of all retail sales in the U.S. </a:t>
            </a:r>
            <a:r>
              <a:rPr lang="en-US" dirty="0" smtClean="0">
                <a:solidFill>
                  <a:srgbClr val="000000"/>
                </a:solidFill>
              </a:rPr>
              <a:t>  </a:t>
            </a:r>
          </a:p>
          <a:p>
            <a:pPr>
              <a:spcBef>
                <a:spcPct val="0"/>
              </a:spcBef>
            </a:pPr>
            <a:endParaRPr lang="en-US" dirty="0" smtClean="0">
              <a:solidFill>
                <a:srgbClr val="000000"/>
              </a:solidFill>
            </a:endParaRPr>
          </a:p>
          <a:p>
            <a:r>
              <a:rPr lang="en-US" b="1" dirty="0" smtClean="0">
                <a:solidFill>
                  <a:srgbClr val="000000"/>
                </a:solidFill>
              </a:rPr>
              <a:t>Key Issues</a:t>
            </a:r>
          </a:p>
          <a:p>
            <a:pPr>
              <a:spcBef>
                <a:spcPct val="0"/>
              </a:spcBef>
            </a:pPr>
            <a:r>
              <a:rPr lang="en-US" b="1" dirty="0" smtClean="0">
                <a:solidFill>
                  <a:srgbClr val="000000"/>
                </a:solidFill>
                <a:sym typeface="Wingdings" pitchFamily="2" charset="2"/>
              </a:rPr>
              <a:t> </a:t>
            </a:r>
            <a:r>
              <a:rPr lang="en-US" b="1" u="sng" dirty="0" smtClean="0">
                <a:solidFill>
                  <a:srgbClr val="000000"/>
                </a:solidFill>
              </a:rPr>
              <a:t>Online costs for retailers and customers—higher and lower.</a:t>
            </a:r>
          </a:p>
          <a:p>
            <a:pPr lvl="1">
              <a:spcBef>
                <a:spcPct val="0"/>
              </a:spcBef>
              <a:buFontTx/>
              <a:buChar char="•"/>
            </a:pPr>
            <a:r>
              <a:rPr lang="en-US" dirty="0" smtClean="0">
                <a:solidFill>
                  <a:srgbClr val="000000"/>
                </a:solidFill>
              </a:rPr>
              <a:t> With no storefront and limited sales help, online retailers usually have lower operating costs than brick-and-mortar stores. </a:t>
            </a:r>
          </a:p>
          <a:p>
            <a:pPr lvl="1">
              <a:spcBef>
                <a:spcPct val="0"/>
              </a:spcBef>
              <a:buFontTx/>
              <a:buChar char="•"/>
            </a:pPr>
            <a:r>
              <a:rPr lang="en-US" dirty="0" smtClean="0">
                <a:solidFill>
                  <a:srgbClr val="000000"/>
                </a:solidFill>
              </a:rPr>
              <a:t> Customers may not have to  pay sales taxes either.</a:t>
            </a:r>
            <a:endParaRPr lang="en-US" b="1" dirty="0" smtClean="0">
              <a:solidFill>
                <a:srgbClr val="000000"/>
              </a:solidFill>
              <a:sym typeface="Wingdings" pitchFamily="2" charset="2"/>
            </a:endParaRPr>
          </a:p>
          <a:p>
            <a:pPr>
              <a:spcBef>
                <a:spcPct val="0"/>
              </a:spcBef>
            </a:pPr>
            <a:r>
              <a:rPr lang="en-US" b="1" dirty="0" smtClean="0">
                <a:solidFill>
                  <a:srgbClr val="000000"/>
                </a:solidFill>
                <a:sym typeface="Wingdings" pitchFamily="2" charset="2"/>
              </a:rPr>
              <a:t> </a:t>
            </a:r>
            <a:r>
              <a:rPr lang="en-US" b="1" u="sng" dirty="0" err="1" smtClean="0">
                <a:solidFill>
                  <a:srgbClr val="000000"/>
                </a:solidFill>
              </a:rPr>
              <a:t>Showrooming</a:t>
            </a:r>
            <a:r>
              <a:rPr lang="en-US" b="1" u="sng" dirty="0" smtClean="0">
                <a:solidFill>
                  <a:srgbClr val="000000"/>
                </a:solidFill>
              </a:rPr>
              <a:t>.</a:t>
            </a:r>
          </a:p>
          <a:p>
            <a:pPr lvl="1">
              <a:spcBef>
                <a:spcPct val="0"/>
              </a:spcBef>
              <a:buFontTx/>
              <a:buChar char="•"/>
            </a:pPr>
            <a:r>
              <a:rPr lang="en-US" dirty="0" smtClean="0">
                <a:solidFill>
                  <a:srgbClr val="000000"/>
                </a:solidFill>
              </a:rPr>
              <a:t> </a:t>
            </a:r>
            <a:r>
              <a:rPr lang="en-US" sz="1200" kern="1200" dirty="0" smtClean="0">
                <a:solidFill>
                  <a:schemeClr val="tx1"/>
                </a:solidFill>
                <a:latin typeface="Arial" charset="0"/>
                <a:ea typeface="+mn-ea"/>
                <a:cs typeface="Arial" charset="0"/>
              </a:rPr>
              <a:t>Consumers may go to a brick-and-mortar store, inspect a product, and then purchase it from an online retailer with a lower price</a:t>
            </a:r>
            <a:r>
              <a:rPr lang="en-US" sz="1200" i="0" kern="1200" dirty="0" smtClean="0">
                <a:solidFill>
                  <a:schemeClr val="tx1"/>
                </a:solidFill>
                <a:latin typeface="Arial" charset="0"/>
                <a:ea typeface="+mn-ea"/>
                <a:cs typeface="Arial" charset="0"/>
              </a:rPr>
              <a:t>.</a:t>
            </a:r>
          </a:p>
          <a:p>
            <a:pPr lvl="1">
              <a:spcBef>
                <a:spcPct val="0"/>
              </a:spcBef>
              <a:buFontTx/>
              <a:buChar char="•"/>
            </a:pPr>
            <a:r>
              <a:rPr lang="en-US" sz="1200" i="0" kern="1200" dirty="0" smtClean="0">
                <a:solidFill>
                  <a:schemeClr val="tx1"/>
                </a:solidFill>
                <a:latin typeface="Arial" charset="0"/>
                <a:ea typeface="+mn-ea"/>
                <a:cs typeface="Arial" charset="0"/>
              </a:rPr>
              <a:t> There</a:t>
            </a:r>
            <a:r>
              <a:rPr lang="en-US" sz="1200" i="0" kern="1200" baseline="0" dirty="0" smtClean="0">
                <a:solidFill>
                  <a:schemeClr val="tx1"/>
                </a:solidFill>
                <a:latin typeface="Arial" charset="0"/>
                <a:ea typeface="+mn-ea"/>
                <a:cs typeface="Arial" charset="0"/>
              </a:rPr>
              <a:t> is some pushback by retailers – price controls, and exclusive products than cannot be found online</a:t>
            </a:r>
            <a:endParaRPr lang="en-US" b="1" u="sng" dirty="0" smtClean="0">
              <a:solidFill>
                <a:srgbClr val="000000"/>
              </a:solidFill>
            </a:endParaRPr>
          </a:p>
          <a:p>
            <a:pPr>
              <a:spcBef>
                <a:spcPct val="0"/>
              </a:spcBef>
            </a:pPr>
            <a:r>
              <a:rPr lang="en-US" b="1" dirty="0" smtClean="0">
                <a:solidFill>
                  <a:srgbClr val="000000"/>
                </a:solidFill>
                <a:sym typeface="Wingdings" pitchFamily="2" charset="2"/>
              </a:rPr>
              <a:t> </a:t>
            </a:r>
            <a:r>
              <a:rPr lang="en-US" b="1" u="sng" dirty="0" smtClean="0">
                <a:solidFill>
                  <a:srgbClr val="000000"/>
                </a:solidFill>
              </a:rPr>
              <a:t>Big Data.</a:t>
            </a:r>
          </a:p>
          <a:p>
            <a:pPr lvl="1">
              <a:spcBef>
                <a:spcPct val="0"/>
              </a:spcBef>
              <a:buFontTx/>
              <a:buChar char="•"/>
            </a:pPr>
            <a:r>
              <a:rPr lang="en-US" dirty="0" smtClean="0">
                <a:solidFill>
                  <a:srgbClr val="000000"/>
                </a:solidFill>
              </a:rPr>
              <a:t> Online</a:t>
            </a:r>
            <a:r>
              <a:rPr lang="en-US" baseline="0" dirty="0" smtClean="0">
                <a:solidFill>
                  <a:srgbClr val="000000"/>
                </a:solidFill>
              </a:rPr>
              <a:t> retailers have access to extensive consumer behavior data.</a:t>
            </a:r>
            <a:endParaRPr lang="en-US" sz="1200" i="0" kern="1200" dirty="0" smtClean="0">
              <a:solidFill>
                <a:schemeClr val="tx1"/>
              </a:solidFill>
              <a:latin typeface="Arial" charset="0"/>
              <a:ea typeface="+mn-ea"/>
              <a:cs typeface="Arial" charset="0"/>
            </a:endParaRPr>
          </a:p>
          <a:p>
            <a:pPr lvl="1">
              <a:spcBef>
                <a:spcPct val="0"/>
              </a:spcBef>
              <a:buFontTx/>
              <a:buChar char="•"/>
            </a:pPr>
            <a:r>
              <a:rPr lang="en-US" sz="1200" i="0" kern="1200" dirty="0" smtClean="0">
                <a:solidFill>
                  <a:schemeClr val="tx1"/>
                </a:solidFill>
                <a:latin typeface="Arial" charset="0"/>
                <a:ea typeface="+mn-ea"/>
                <a:cs typeface="Arial" charset="0"/>
              </a:rPr>
              <a:t> </a:t>
            </a:r>
            <a:r>
              <a:rPr lang="en-US" sz="1200" i="0" u="sng" kern="1200" dirty="0" smtClean="0">
                <a:solidFill>
                  <a:schemeClr val="tx1"/>
                </a:solidFill>
                <a:latin typeface="Arial" charset="0"/>
                <a:ea typeface="+mn-ea"/>
                <a:cs typeface="Arial" charset="0"/>
              </a:rPr>
              <a:t>Cookies</a:t>
            </a:r>
            <a:r>
              <a:rPr lang="en-US" sz="1200" i="0" kern="1200" baseline="0" dirty="0" smtClean="0">
                <a:solidFill>
                  <a:schemeClr val="tx1"/>
                </a:solidFill>
                <a:latin typeface="Arial" charset="0"/>
                <a:ea typeface="+mn-ea"/>
                <a:cs typeface="Arial" charset="0"/>
              </a:rPr>
              <a:t> and other techniques allow online retailers to track behavior at other sites, and even glean information from a users Facebook account.</a:t>
            </a:r>
            <a:endParaRPr lang="en-US" u="sng" dirty="0" smtClean="0">
              <a:solidFill>
                <a:srgbClr val="000000"/>
              </a:solidFill>
            </a:endParaRPr>
          </a:p>
          <a:p>
            <a:pPr>
              <a:spcBef>
                <a:spcPct val="0"/>
              </a:spcBef>
            </a:pPr>
            <a:r>
              <a:rPr lang="en-US" b="1" dirty="0" smtClean="0">
                <a:solidFill>
                  <a:srgbClr val="000000"/>
                </a:solidFill>
                <a:sym typeface="Wingdings" pitchFamily="2" charset="2"/>
              </a:rPr>
              <a:t> </a:t>
            </a:r>
            <a:r>
              <a:rPr lang="en-US" b="1" u="sng" dirty="0" smtClean="0">
                <a:solidFill>
                  <a:srgbClr val="000000"/>
                </a:solidFill>
              </a:rPr>
              <a:t>Convenience takes on new meanings.</a:t>
            </a:r>
            <a:r>
              <a:rPr lang="en-US" b="1" i="1" dirty="0" smtClean="0">
                <a:solidFill>
                  <a:srgbClr val="000000"/>
                </a:solidFill>
              </a:rPr>
              <a:t>  </a:t>
            </a:r>
          </a:p>
          <a:p>
            <a:pPr lvl="1">
              <a:spcBef>
                <a:spcPct val="0"/>
              </a:spcBef>
              <a:buFontTx/>
              <a:buChar char="•"/>
            </a:pPr>
            <a:r>
              <a:rPr lang="en-US" dirty="0" smtClean="0">
                <a:solidFill>
                  <a:srgbClr val="000000"/>
                </a:solidFill>
              </a:rPr>
              <a:t> A consumer can have an unlimited assortment on the Internet; however, the consumer is limited by other elements of the product. </a:t>
            </a:r>
          </a:p>
          <a:p>
            <a:pPr lvl="1">
              <a:spcBef>
                <a:spcPct val="0"/>
              </a:spcBef>
              <a:buFontTx/>
              <a:buChar char="•"/>
            </a:pPr>
            <a:r>
              <a:rPr lang="en-US" dirty="0" smtClean="0">
                <a:solidFill>
                  <a:srgbClr val="000000"/>
                </a:solidFill>
              </a:rPr>
              <a:t> Shipping delays and shipping costs.</a:t>
            </a:r>
          </a:p>
          <a:p>
            <a:pPr lvl="1">
              <a:spcBef>
                <a:spcPct val="0"/>
              </a:spcBef>
              <a:buFontTx/>
              <a:buChar char="•"/>
            </a:pPr>
            <a:r>
              <a:rPr lang="en-US" dirty="0" smtClean="0">
                <a:solidFill>
                  <a:srgbClr val="000000"/>
                </a:solidFill>
              </a:rPr>
              <a:t> Consumer can’t touch product.</a:t>
            </a:r>
            <a:endParaRPr lang="en-US" b="1" dirty="0" smtClean="0">
              <a:solidFill>
                <a:srgbClr val="000000"/>
              </a:solidFill>
              <a:sym typeface="Wingdings" pitchFamily="2" charset="2"/>
            </a:endParaRPr>
          </a:p>
          <a:p>
            <a:pPr>
              <a:spcBef>
                <a:spcPct val="0"/>
              </a:spcBef>
              <a:buFont typeface="Wingdings" pitchFamily="2" charset="2"/>
              <a:buNone/>
            </a:pPr>
            <a:r>
              <a:rPr lang="en-US" b="1" dirty="0" smtClean="0">
                <a:solidFill>
                  <a:srgbClr val="000000"/>
                </a:solidFill>
                <a:sym typeface="Wingdings" pitchFamily="2" charset="2"/>
              </a:rPr>
              <a:t> </a:t>
            </a:r>
            <a:r>
              <a:rPr lang="en-US" b="1" u="sng" dirty="0" smtClean="0">
                <a:solidFill>
                  <a:srgbClr val="000000"/>
                </a:solidFill>
              </a:rPr>
              <a:t>Brick-and-mortar stores add online capabilities.</a:t>
            </a:r>
          </a:p>
          <a:p>
            <a:pPr lvl="1">
              <a:spcBef>
                <a:spcPct val="0"/>
              </a:spcBef>
              <a:buFontTx/>
              <a:buChar char="•"/>
            </a:pPr>
            <a:r>
              <a:rPr lang="en-US" b="1" dirty="0" smtClean="0">
                <a:solidFill>
                  <a:srgbClr val="000000"/>
                </a:solidFill>
              </a:rPr>
              <a:t> </a:t>
            </a:r>
            <a:r>
              <a:rPr lang="en-US" dirty="0" smtClean="0">
                <a:solidFill>
                  <a:srgbClr val="000000"/>
                </a:solidFill>
              </a:rPr>
              <a:t>This multichannel approach—physical store plus website—offers customers some of the best of both worlds.</a:t>
            </a:r>
          </a:p>
          <a:p>
            <a:pPr lvl="1">
              <a:spcBef>
                <a:spcPct val="0"/>
              </a:spcBef>
              <a:buFontTx/>
              <a:buChar char="•"/>
            </a:pPr>
            <a:r>
              <a:rPr lang="en-US" dirty="0" smtClean="0">
                <a:solidFill>
                  <a:srgbClr val="000000"/>
                </a:solidFill>
              </a:rPr>
              <a:t> In-store pickup</a:t>
            </a:r>
            <a:r>
              <a:rPr lang="en-US" baseline="0" dirty="0" smtClean="0">
                <a:solidFill>
                  <a:srgbClr val="000000"/>
                </a:solidFill>
              </a:rPr>
              <a:t> of online orders</a:t>
            </a:r>
            <a:endParaRPr lang="en-US" dirty="0" smtClean="0">
              <a:solidFill>
                <a:srgbClr val="000000"/>
              </a:solidFill>
            </a:endParaRPr>
          </a:p>
          <a:p>
            <a:pPr>
              <a:spcBef>
                <a:spcPct val="0"/>
              </a:spcBef>
              <a:buFontTx/>
              <a:buChar char="•"/>
            </a:pPr>
            <a:endParaRPr lang="en-US" dirty="0" smtClean="0">
              <a:solidFill>
                <a:srgbClr val="000000"/>
              </a:solidFill>
            </a:endParaRPr>
          </a:p>
          <a:p>
            <a:pPr>
              <a:spcBef>
                <a:spcPct val="0"/>
              </a:spcBef>
              <a:buFont typeface="Wingdings" pitchFamily="2" charset="2"/>
              <a:buChar char="§"/>
            </a:pPr>
            <a:endParaRPr lang="en-US" dirty="0" smtClean="0">
              <a:solidFill>
                <a:srgbClr val="000000"/>
              </a:solidFill>
            </a:endParaRPr>
          </a:p>
          <a:p>
            <a:pPr>
              <a:spcBef>
                <a:spcPct val="0"/>
              </a:spcBef>
              <a:buFont typeface="Wingdings" pitchFamily="2" charset="2"/>
              <a:buChar char="§"/>
            </a:pPr>
            <a:endParaRPr lang="en-US" dirty="0" smtClean="0">
              <a:solidFill>
                <a:srgbClr val="000000"/>
              </a:solidFill>
            </a:endParaRPr>
          </a:p>
          <a:p>
            <a:endParaRPr lang="en-US" dirty="0" smtClean="0"/>
          </a:p>
          <a:p>
            <a:endParaRPr lang="en-US" dirty="0" smtClean="0"/>
          </a:p>
        </p:txBody>
      </p:sp>
      <p:sp>
        <p:nvSpPr>
          <p:cNvPr id="68612"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311-313.</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eaLnBrk="1" hangingPunct="1">
              <a:spcBef>
                <a:spcPct val="50000"/>
              </a:spcBef>
            </a:pPr>
            <a:endParaRPr lang="en-US" sz="1500" b="1"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261713" indent="-261713">
              <a:defRPr/>
            </a:pPr>
            <a:endParaRPr lang="en-US" dirty="0" smtClean="0"/>
          </a:p>
          <a:p>
            <a:pPr marL="514350" indent="-514350">
              <a:buFont typeface="+mj-lt"/>
              <a:buAutoNum type="arabicPeriod"/>
            </a:pPr>
            <a:r>
              <a:rPr lang="en-US" dirty="0" smtClean="0"/>
              <a:t>1. Understand how retailers plan their marketing strategies. </a:t>
            </a:r>
          </a:p>
          <a:p>
            <a:pPr marL="514350" indent="-514350">
              <a:buFont typeface="+mj-lt"/>
              <a:buAutoNum type="arabicPeriod"/>
            </a:pPr>
            <a:r>
              <a:rPr lang="en-US" dirty="0" smtClean="0"/>
              <a:t>Know about the many kinds of retailers that work with producers and wholesalers as members of channel systems.</a:t>
            </a:r>
          </a:p>
          <a:p>
            <a:pPr marL="514350" indent="-514350">
              <a:buFont typeface="+mj-lt"/>
              <a:buAutoNum type="arabicPeriod"/>
            </a:pPr>
            <a:r>
              <a:rPr lang="en-US" dirty="0" smtClean="0"/>
              <a:t>Understand how retailers evolve, including the roles of technology, scrambled merchandising and the “wheel of retailing.”</a:t>
            </a:r>
          </a:p>
          <a:p>
            <a:pPr marL="514350" indent="-514350">
              <a:buFont typeface="+mj-lt"/>
              <a:buAutoNum type="arabicPeriod"/>
            </a:pPr>
            <a:r>
              <a:rPr lang="en-US" dirty="0" smtClean="0"/>
              <a:t>See why size or belonging to a chain can be important to a retailer.</a:t>
            </a:r>
          </a:p>
        </p:txBody>
      </p:sp>
      <p:sp>
        <p:nvSpPr>
          <p:cNvPr id="5222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302.</a:t>
            </a:r>
            <a:endParaRPr lang="en-US" sz="1500" b="1"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503238" y="539750"/>
            <a:ext cx="3162300" cy="2373313"/>
          </a:xfrm>
          <a:ln/>
        </p:spPr>
      </p:sp>
      <p:sp>
        <p:nvSpPr>
          <p:cNvPr id="6963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purpose of this drop and drag exercise is to enhance student’s understanding of the different forms of retail organizations.  Four hypothetical retailers are described in terms of the depth and width of their product mix, the level of customer service provided and the relative level of prices charged.  After reviewing each store description, students are challenged to identify the correct form of retail organization from among the following seven choices:  Mass Merchandiser, Convenience Store, Category Killer, Specialty Shop, Supermarket, Hypermarket, and Supercenter. </a:t>
            </a:r>
          </a:p>
          <a:p>
            <a:endParaRPr lang="en-US" smtClean="0"/>
          </a:p>
          <a:p>
            <a:r>
              <a:rPr lang="en-US" b="1" smtClean="0"/>
              <a:t>For complete information and suggestions on using this Interactive Exercise, please refer to the “Notes on the Interactive Exercise” section for this chapter in the </a:t>
            </a:r>
            <a:r>
              <a:rPr lang="en-US" b="1" i="1" smtClean="0"/>
              <a:t>Multimedia Lecture Support Package to Accompany Basic Marketing</a:t>
            </a:r>
            <a:r>
              <a:rPr lang="en-US" b="1" smtClean="0"/>
              <a:t>.  That same information is available as a Word document in the assets folder for the PowerPoint file.</a:t>
            </a:r>
          </a:p>
          <a:p>
            <a:endParaRPr lang="en-US" smtClean="0"/>
          </a:p>
          <a:p>
            <a:pPr eaLnBrk="1" hangingPunct="1"/>
            <a:endParaRPr lang="en-US" smtClean="0"/>
          </a:p>
        </p:txBody>
      </p:sp>
      <p:sp>
        <p:nvSpPr>
          <p:cNvPr id="6963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309.</a:t>
            </a:r>
            <a:endParaRPr lang="en-US" sz="1500" b="1"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503238" y="539750"/>
            <a:ext cx="3162300" cy="2373313"/>
          </a:xfrm>
          <a:ln/>
        </p:spPr>
      </p:sp>
      <p:sp>
        <p:nvSpPr>
          <p:cNvPr id="7065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cs typeface="Times New Roman" pitchFamily="18" charset="0"/>
              </a:rPr>
              <a:t>Men’s Wearhouse began as a traditional in-store retailer in 1973. Since then, the firm’s sales have grown to well over $1 billion annually. </a:t>
            </a:r>
            <a:r>
              <a:rPr lang="en-US" smtClean="0"/>
              <a:t>Many established retailers, like Men’s Wearhouse, are attempting to determine the best method of meeting their customers’ needs by combining their normal retail operations with online website operations. </a:t>
            </a:r>
          </a:p>
          <a:p>
            <a:r>
              <a:rPr lang="en-US" smtClean="0">
                <a:solidFill>
                  <a:srgbClr val="000000"/>
                </a:solidFill>
              </a:rPr>
              <a:t>As traditional retailers gain Internet experience, there is no doubt that competition will spur an increase in customer value. Also, look for retailers to try and incorporate ideas from Web marketing into older forms of retailing as well.</a:t>
            </a:r>
            <a:r>
              <a:rPr lang="en-US" u="sng" smtClean="0">
                <a:solidFill>
                  <a:srgbClr val="000000"/>
                </a:solidFill>
              </a:rPr>
              <a:t> </a:t>
            </a:r>
            <a:endParaRPr lang="en-US" smtClean="0"/>
          </a:p>
          <a:p>
            <a:endParaRPr lang="en-US" smtClean="0"/>
          </a:p>
          <a:p>
            <a:r>
              <a:rPr lang="en-US" b="1" smtClean="0"/>
              <a:t>Video Operation:</a:t>
            </a:r>
          </a:p>
          <a:p>
            <a:r>
              <a:rPr lang="en-US" smtClean="0"/>
              <a:t>Use the onscreen player controls to operate the video.</a:t>
            </a:r>
          </a:p>
          <a:p>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t>Under certain circumstances, the video may not fill the video player window. To restore, right-click the video player object and select Zoom 200%.</a:t>
            </a:r>
          </a:p>
          <a:p>
            <a:r>
              <a:rPr lang="en-US" smtClean="0"/>
              <a:t>The videos will only play in Slide Show View. Macros must be enabled in order to play the videos from within PowerPoint.</a:t>
            </a:r>
          </a:p>
          <a:p>
            <a:endParaRPr lang="en-US" smtClean="0"/>
          </a:p>
          <a:p>
            <a:pPr eaLnBrk="1" hangingPunct="1"/>
            <a:endParaRPr lang="en-US" smtClean="0"/>
          </a:p>
        </p:txBody>
      </p:sp>
      <p:sp>
        <p:nvSpPr>
          <p:cNvPr id="70660"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311.</a:t>
            </a:r>
            <a:endParaRPr lang="en-US" sz="1500" b="1"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503238" y="539750"/>
            <a:ext cx="3162300" cy="2373313"/>
          </a:xfrm>
          <a:ln/>
        </p:spPr>
      </p:sp>
      <p:sp>
        <p:nvSpPr>
          <p:cNvPr id="7168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Overview</a:t>
            </a:r>
          </a:p>
          <a:p>
            <a:r>
              <a:rPr lang="en-US" dirty="0" smtClean="0"/>
              <a:t>There are several explanations for the evolution of retailers over time. </a:t>
            </a:r>
            <a:endParaRPr lang="en-US" b="1" dirty="0" smtClean="0">
              <a:solidFill>
                <a:srgbClr val="000000"/>
              </a:solidFill>
            </a:endParaRPr>
          </a:p>
          <a:p>
            <a:r>
              <a:rPr lang="en-US" b="1" dirty="0" smtClean="0">
                <a:solidFill>
                  <a:srgbClr val="000000"/>
                </a:solidFill>
              </a:rPr>
              <a:t>Key Issues</a:t>
            </a:r>
          </a:p>
          <a:p>
            <a:pPr marL="171450" marR="0" indent="-171450" algn="l" defTabSz="914400" rtl="0" eaLnBrk="0" fontAlgn="base" latinLnBrk="0" hangingPunct="0">
              <a:lnSpc>
                <a:spcPct val="100000"/>
              </a:lnSpc>
              <a:spcBef>
                <a:spcPct val="30000"/>
              </a:spcBef>
              <a:spcAft>
                <a:spcPct val="0"/>
              </a:spcAft>
              <a:buClrTx/>
              <a:buSzTx/>
              <a:buFont typeface="Wingdings"/>
              <a:buChar char="à"/>
              <a:tabLst/>
              <a:defRPr/>
            </a:pPr>
            <a:r>
              <a:rPr lang="en-US" b="1" u="sng" dirty="0" smtClean="0">
                <a:solidFill>
                  <a:srgbClr val="000000"/>
                </a:solidFill>
              </a:rPr>
              <a:t>Technology drives</a:t>
            </a:r>
            <a:r>
              <a:rPr lang="en-US" b="1" u="sng" baseline="0" dirty="0" smtClean="0">
                <a:solidFill>
                  <a:srgbClr val="000000"/>
                </a:solidFill>
              </a:rPr>
              <a:t> retail change</a:t>
            </a:r>
            <a:r>
              <a:rPr lang="en-US" b="1" dirty="0" smtClean="0">
                <a:solidFill>
                  <a:srgbClr val="000000"/>
                </a:solidFill>
              </a:rPr>
              <a:t>:</a:t>
            </a:r>
            <a:r>
              <a:rPr lang="en-US" b="1" baseline="0" dirty="0" smtClean="0">
                <a:solidFill>
                  <a:srgbClr val="000000"/>
                </a:solidFill>
              </a:rPr>
              <a:t> </a:t>
            </a:r>
            <a:r>
              <a:rPr lang="en-US" b="0" u="none" baseline="0" dirty="0" smtClean="0">
                <a:solidFill>
                  <a:srgbClr val="000000"/>
                </a:solidFill>
              </a:rPr>
              <a:t>For some fairly obvious reasons, </a:t>
            </a:r>
            <a:r>
              <a:rPr lang="en-US" sz="1200" kern="1200" dirty="0" smtClean="0">
                <a:solidFill>
                  <a:schemeClr val="tx1"/>
                </a:solidFill>
                <a:latin typeface="Arial" charset="0"/>
                <a:ea typeface="+mn-ea"/>
                <a:cs typeface="Arial" charset="0"/>
              </a:rPr>
              <a:t>technology has recently had a big influence on retail evolution. Collection and analysis of customers’ online activity are changing shopping and retailing.</a:t>
            </a:r>
            <a:r>
              <a:rPr lang="en-US" sz="1200" kern="1200" baseline="0" dirty="0" smtClean="0">
                <a:solidFill>
                  <a:schemeClr val="tx1"/>
                </a:solidFill>
                <a:latin typeface="Arial" charset="0"/>
                <a:ea typeface="+mn-ea"/>
                <a:cs typeface="Arial" charset="0"/>
              </a:rPr>
              <a:t> P</a:t>
            </a:r>
            <a:r>
              <a:rPr lang="en-US" sz="1200" kern="1200" dirty="0" smtClean="0">
                <a:solidFill>
                  <a:schemeClr val="tx1"/>
                </a:solidFill>
                <a:latin typeface="Arial" charset="0"/>
                <a:ea typeface="+mn-ea"/>
                <a:cs typeface="Arial" charset="0"/>
              </a:rPr>
              <a:t>hysical stores are leveraging technology to improve the in-store shopping experience.</a:t>
            </a:r>
            <a:r>
              <a:rPr lang="en-US" b="1" dirty="0" smtClean="0">
                <a:solidFill>
                  <a:srgbClr val="000000"/>
                </a:solidFill>
              </a:rPr>
              <a:t> </a:t>
            </a:r>
          </a:p>
          <a:p>
            <a:pPr marL="4000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dirty="0" smtClean="0">
                <a:solidFill>
                  <a:srgbClr val="000000"/>
                </a:solidFill>
              </a:rPr>
              <a:t>Big</a:t>
            </a:r>
            <a:r>
              <a:rPr lang="en-US" b="1" baseline="0" dirty="0" smtClean="0">
                <a:solidFill>
                  <a:srgbClr val="000000"/>
                </a:solidFill>
              </a:rPr>
              <a:t> Data</a:t>
            </a:r>
            <a:r>
              <a:rPr lang="en-US" b="0" baseline="0" dirty="0" smtClean="0">
                <a:solidFill>
                  <a:srgbClr val="000000"/>
                </a:solidFill>
              </a:rPr>
              <a:t>, combining both online and in-store behavior, is a comprehensive tool for offering consumers promotions, rebates and carefully targeted catalogs.</a:t>
            </a:r>
            <a:endParaRPr lang="en-US" b="1" dirty="0" smtClean="0">
              <a:solidFill>
                <a:srgbClr val="000000"/>
              </a:solidFill>
            </a:endParaRPr>
          </a:p>
          <a:p>
            <a:pPr>
              <a:buFontTx/>
              <a:buChar char="•"/>
            </a:pPr>
            <a:r>
              <a:rPr lang="en-US" b="1" u="sng" dirty="0" smtClean="0">
                <a:solidFill>
                  <a:srgbClr val="000000"/>
                </a:solidFill>
              </a:rPr>
              <a:t> Wheel of retailing theory</a:t>
            </a:r>
            <a:r>
              <a:rPr lang="en-US" b="1" dirty="0" smtClean="0">
                <a:solidFill>
                  <a:srgbClr val="000000"/>
                </a:solidFill>
              </a:rPr>
              <a:t>: new types of retailers enter the market as low-status, low-margin, low-price operators and then, if successful, evolve into more conventional retailers offering more services with higher operating costs and higher prices. </a:t>
            </a:r>
          </a:p>
          <a:p>
            <a:pPr marL="228600" lvl="1" indent="-228600">
              <a:buFontTx/>
              <a:buChar char="•"/>
            </a:pPr>
            <a:r>
              <a:rPr lang="en-US" dirty="0" smtClean="0">
                <a:solidFill>
                  <a:srgbClr val="000000"/>
                </a:solidFill>
              </a:rPr>
              <a:t> This theory is often used to explain the evolution of department stores, supermarkets, and mass-merchandisers. </a:t>
            </a:r>
          </a:p>
          <a:p>
            <a:pPr marL="228600" lvl="1" indent="-228600">
              <a:buFontTx/>
              <a:buChar char="•"/>
            </a:pPr>
            <a:r>
              <a:rPr lang="en-US" dirty="0" smtClean="0">
                <a:solidFill>
                  <a:srgbClr val="000000"/>
                </a:solidFill>
              </a:rPr>
              <a:t> It doesn’t explain the development of vending machines, convenience stores, and the Internet.</a:t>
            </a:r>
          </a:p>
          <a:p>
            <a:r>
              <a:rPr lang="en-US" b="1" dirty="0" smtClean="0">
                <a:solidFill>
                  <a:srgbClr val="000000"/>
                </a:solidFill>
                <a:sym typeface="Wingdings" pitchFamily="2" charset="2"/>
              </a:rPr>
              <a:t> </a:t>
            </a:r>
            <a:r>
              <a:rPr lang="en-US" b="1" u="sng" dirty="0" smtClean="0">
                <a:solidFill>
                  <a:srgbClr val="000000"/>
                </a:solidFill>
              </a:rPr>
              <a:t>Scrambled merchandising</a:t>
            </a:r>
            <a:r>
              <a:rPr lang="en-US" b="1" dirty="0" smtClean="0">
                <a:solidFill>
                  <a:srgbClr val="000000"/>
                </a:solidFill>
              </a:rPr>
              <a:t>: a retailer carries any product lines that will sell profitably, even if they are outside the retailer’s traditional lines of business. </a:t>
            </a:r>
          </a:p>
          <a:p>
            <a:r>
              <a:rPr lang="en-US" b="1" dirty="0" smtClean="0">
                <a:solidFill>
                  <a:srgbClr val="000000"/>
                </a:solidFill>
                <a:sym typeface="Wingdings" pitchFamily="2" charset="2"/>
              </a:rPr>
              <a:t> </a:t>
            </a:r>
            <a:r>
              <a:rPr lang="en-US" b="1" u="sng" dirty="0" smtClean="0">
                <a:solidFill>
                  <a:srgbClr val="000000"/>
                </a:solidFill>
              </a:rPr>
              <a:t>The product life cycle concept applies to retailer types, too</a:t>
            </a:r>
            <a:r>
              <a:rPr lang="en-US" b="1" dirty="0" smtClean="0">
                <a:solidFill>
                  <a:srgbClr val="000000"/>
                </a:solidFill>
              </a:rPr>
              <a:t>. </a:t>
            </a:r>
          </a:p>
          <a:p>
            <a:pPr marL="342900" lvl="1" indent="-228600">
              <a:buFontTx/>
              <a:buChar char="•"/>
            </a:pPr>
            <a:r>
              <a:rPr lang="en-US" dirty="0" smtClean="0">
                <a:solidFill>
                  <a:srgbClr val="000000"/>
                </a:solidFill>
              </a:rPr>
              <a:t> As the retailer matures, competition gets tougher, and eventually, a new form may replace the older retailer.</a:t>
            </a:r>
          </a:p>
          <a:p>
            <a:r>
              <a:rPr lang="en-US" b="1" i="1" dirty="0" smtClean="0">
                <a:solidFill>
                  <a:srgbClr val="000000"/>
                </a:solidFill>
              </a:rPr>
              <a:t>Discussion Question: What types of retailers are in the decline stage of their life cycles?</a:t>
            </a:r>
          </a:p>
          <a:p>
            <a:r>
              <a:rPr lang="en-US" b="1" dirty="0" smtClean="0">
                <a:solidFill>
                  <a:srgbClr val="000000"/>
                </a:solidFill>
                <a:sym typeface="Wingdings" pitchFamily="2" charset="2"/>
              </a:rPr>
              <a:t> </a:t>
            </a:r>
            <a:r>
              <a:rPr lang="en-US" b="1" u="sng" dirty="0" smtClean="0">
                <a:solidFill>
                  <a:srgbClr val="000000"/>
                </a:solidFill>
              </a:rPr>
              <a:t>Ethical issues may arise</a:t>
            </a:r>
            <a:r>
              <a:rPr lang="en-US" b="1" dirty="0" smtClean="0">
                <a:solidFill>
                  <a:srgbClr val="000000"/>
                </a:solidFill>
              </a:rPr>
              <a:t>. </a:t>
            </a:r>
          </a:p>
          <a:p>
            <a:pPr marL="342900" lvl="1" indent="-171450">
              <a:buFontTx/>
              <a:buChar char="•"/>
            </a:pPr>
            <a:r>
              <a:rPr lang="en-US" dirty="0" smtClean="0">
                <a:solidFill>
                  <a:srgbClr val="000000"/>
                </a:solidFill>
              </a:rPr>
              <a:t> Some retailers have been criticized for advertising low prices on an item but not stocking enough to meet demand. Once consumers are in the store, they are pressured to switch to more expensive items. </a:t>
            </a:r>
          </a:p>
          <a:p>
            <a:endParaRPr lang="en-US" dirty="0" smtClean="0"/>
          </a:p>
          <a:p>
            <a:endParaRPr lang="en-US" dirty="0" smtClean="0"/>
          </a:p>
        </p:txBody>
      </p:sp>
      <p:sp>
        <p:nvSpPr>
          <p:cNvPr id="71684"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314-315.</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03238" y="539750"/>
            <a:ext cx="3162300" cy="2373313"/>
          </a:xfrm>
          <a:ln/>
        </p:spPr>
      </p:sp>
      <p:sp>
        <p:nvSpPr>
          <p:cNvPr id="7270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Answer: B</a:t>
            </a:r>
          </a:p>
          <a:p>
            <a:endParaRPr lang="en-US" dirty="0" smtClean="0"/>
          </a:p>
          <a:p>
            <a:r>
              <a:rPr lang="en-US" i="1" u="sng" dirty="0" smtClean="0"/>
              <a:t>Checking your knowledge answer explanation:</a:t>
            </a:r>
          </a:p>
          <a:p>
            <a:r>
              <a:rPr lang="en-US" dirty="0" smtClean="0"/>
              <a:t>Scrambled merchandising is the term to describe retailers carrying any product lines that they think they can sell profitably. The consumer desire for convenience is driving this approach. The best answer selection is ‘B’.</a:t>
            </a:r>
          </a:p>
        </p:txBody>
      </p:sp>
      <p:sp>
        <p:nvSpPr>
          <p:cNvPr id="72708"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310.</a:t>
            </a:r>
            <a:endParaRPr lang="en-US" sz="1500" b="1" dirty="0">
              <a:solidFill>
                <a:srgbClr val="000000"/>
              </a:solidFill>
            </a:endParaRP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03238" y="539750"/>
            <a:ext cx="3162300" cy="2373313"/>
          </a:xfrm>
          <a:ln/>
        </p:spPr>
      </p:sp>
      <p:sp>
        <p:nvSpPr>
          <p:cNvPr id="7373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cs typeface="Arial" pitchFamily="34" charset="0"/>
              </a:rPr>
              <a:t>Summary Overview</a:t>
            </a:r>
          </a:p>
          <a:p>
            <a:r>
              <a:rPr lang="en-US" smtClean="0">
                <a:latin typeface="Arial" pitchFamily="34" charset="0"/>
                <a:cs typeface="Arial" pitchFamily="34" charset="0"/>
              </a:rPr>
              <a:t>Among the large retailers, many are chain stores. </a:t>
            </a:r>
          </a:p>
          <a:p>
            <a:endParaRPr lang="en-US" smtClean="0">
              <a:latin typeface="Arial" pitchFamily="34" charset="0"/>
              <a:cs typeface="Arial" pitchFamily="34" charset="0"/>
            </a:endParaRPr>
          </a:p>
          <a:p>
            <a:r>
              <a:rPr lang="en-US" b="1" smtClean="0">
                <a:solidFill>
                  <a:srgbClr val="000000"/>
                </a:solidFill>
                <a:latin typeface="Arial" pitchFamily="34" charset="0"/>
                <a:cs typeface="Arial" pitchFamily="34" charset="0"/>
              </a:rPr>
              <a:t>Key Issues</a:t>
            </a:r>
          </a:p>
          <a:p>
            <a:pPr>
              <a:buFontTx/>
              <a:buChar char="•"/>
            </a:pPr>
            <a:r>
              <a:rPr lang="en-US" u="sng" smtClean="0">
                <a:solidFill>
                  <a:srgbClr val="000000"/>
                </a:solidFill>
                <a:latin typeface="Arial" pitchFamily="34" charset="0"/>
                <a:cs typeface="Arial" pitchFamily="34" charset="0"/>
              </a:rPr>
              <a:t> </a:t>
            </a:r>
            <a:r>
              <a:rPr lang="en-US" b="1" u="sng" smtClean="0">
                <a:solidFill>
                  <a:srgbClr val="000000"/>
                </a:solidFill>
                <a:latin typeface="Arial" pitchFamily="34" charset="0"/>
                <a:cs typeface="Arial" pitchFamily="34" charset="0"/>
              </a:rPr>
              <a:t>Corporate chain</a:t>
            </a:r>
            <a:r>
              <a:rPr lang="en-US" b="1" smtClean="0">
                <a:solidFill>
                  <a:srgbClr val="000000"/>
                </a:solidFill>
                <a:latin typeface="Arial" pitchFamily="34" charset="0"/>
                <a:cs typeface="Arial" pitchFamily="34" charset="0"/>
              </a:rPr>
              <a:t>: </a:t>
            </a:r>
            <a:r>
              <a:rPr lang="en-US" smtClean="0">
                <a:solidFill>
                  <a:srgbClr val="000000"/>
                </a:solidFill>
                <a:latin typeface="Arial" pitchFamily="34" charset="0"/>
                <a:cs typeface="Arial" pitchFamily="34" charset="0"/>
              </a:rPr>
              <a:t>a firm that owns and manages more than one store. An example is Wal-Mart, whose website is shown here. </a:t>
            </a:r>
          </a:p>
          <a:p>
            <a:pPr lvl="1">
              <a:buFontTx/>
              <a:buChar char="•"/>
            </a:pPr>
            <a:r>
              <a:rPr lang="en-US" smtClean="0">
                <a:solidFill>
                  <a:srgbClr val="000000"/>
                </a:solidFill>
                <a:latin typeface="Arial" pitchFamily="34" charset="0"/>
                <a:cs typeface="Arial" pitchFamily="34" charset="0"/>
              </a:rPr>
              <a:t> The corporate chain uses centralized buying to get quantity discounts. </a:t>
            </a:r>
          </a:p>
          <a:p>
            <a:pPr lvl="1">
              <a:buFontTx/>
              <a:buChar char="•"/>
            </a:pPr>
            <a:r>
              <a:rPr lang="en-US" smtClean="0">
                <a:solidFill>
                  <a:srgbClr val="000000"/>
                </a:solidFill>
                <a:latin typeface="Arial" pitchFamily="34" charset="0"/>
                <a:cs typeface="Arial" pitchFamily="34" charset="0"/>
              </a:rPr>
              <a:t> Corporate chains can also use EDI and their own distribution centers to control inventory and stockouts. </a:t>
            </a:r>
          </a:p>
          <a:p>
            <a:pPr>
              <a:buFontTx/>
              <a:buChar char="•"/>
            </a:pPr>
            <a:r>
              <a:rPr lang="en-US" u="sng" smtClean="0">
                <a:solidFill>
                  <a:srgbClr val="000000"/>
                </a:solidFill>
                <a:latin typeface="Arial" pitchFamily="34" charset="0"/>
                <a:cs typeface="Arial" pitchFamily="34" charset="0"/>
              </a:rPr>
              <a:t> </a:t>
            </a:r>
            <a:r>
              <a:rPr lang="en-US" b="1" u="sng" smtClean="0">
                <a:solidFill>
                  <a:srgbClr val="000000"/>
                </a:solidFill>
                <a:latin typeface="Arial" pitchFamily="34" charset="0"/>
                <a:cs typeface="Arial" pitchFamily="34" charset="0"/>
              </a:rPr>
              <a:t>Cooperative chains</a:t>
            </a:r>
            <a:r>
              <a:rPr lang="en-US" b="1" smtClean="0">
                <a:solidFill>
                  <a:srgbClr val="000000"/>
                </a:solidFill>
                <a:latin typeface="Arial" pitchFamily="34" charset="0"/>
                <a:cs typeface="Arial" pitchFamily="34" charset="0"/>
              </a:rPr>
              <a:t>: </a:t>
            </a:r>
            <a:r>
              <a:rPr lang="en-US" smtClean="0">
                <a:solidFill>
                  <a:srgbClr val="000000"/>
                </a:solidFill>
                <a:latin typeface="Arial" pitchFamily="34" charset="0"/>
                <a:cs typeface="Arial" pitchFamily="34" charset="0"/>
              </a:rPr>
              <a:t>retailer-sponsored groups formed by independent retailers that cooperate on promotions while running their individual stores separately. </a:t>
            </a:r>
          </a:p>
          <a:p>
            <a:pPr>
              <a:buFontTx/>
              <a:buChar char="•"/>
            </a:pPr>
            <a:r>
              <a:rPr lang="en-US" u="sng" smtClean="0">
                <a:solidFill>
                  <a:srgbClr val="000000"/>
                </a:solidFill>
                <a:latin typeface="Arial" pitchFamily="34" charset="0"/>
                <a:cs typeface="Arial" pitchFamily="34" charset="0"/>
              </a:rPr>
              <a:t> </a:t>
            </a:r>
            <a:r>
              <a:rPr lang="en-US" b="1" u="sng" smtClean="0">
                <a:solidFill>
                  <a:srgbClr val="000000"/>
                </a:solidFill>
                <a:latin typeface="Arial" pitchFamily="34" charset="0"/>
                <a:cs typeface="Arial" pitchFamily="34" charset="0"/>
              </a:rPr>
              <a:t>Voluntary chains</a:t>
            </a:r>
            <a:r>
              <a:rPr lang="en-US" b="1" smtClean="0">
                <a:solidFill>
                  <a:srgbClr val="000000"/>
                </a:solidFill>
                <a:latin typeface="Arial" pitchFamily="34" charset="0"/>
                <a:cs typeface="Arial" pitchFamily="34" charset="0"/>
              </a:rPr>
              <a:t>: </a:t>
            </a:r>
            <a:r>
              <a:rPr lang="en-US" smtClean="0">
                <a:solidFill>
                  <a:srgbClr val="000000"/>
                </a:solidFill>
                <a:latin typeface="Arial" pitchFamily="34" charset="0"/>
                <a:cs typeface="Arial" pitchFamily="34" charset="0"/>
              </a:rPr>
              <a:t>wholesaler-sponsored groups that may contract with independent retailers to standardize common operating procedures, storefronts, names, and joint promotions.</a:t>
            </a:r>
          </a:p>
          <a:p>
            <a:pPr>
              <a:buFontTx/>
              <a:buChar char="•"/>
            </a:pPr>
            <a:r>
              <a:rPr lang="en-US" u="sng" smtClean="0">
                <a:solidFill>
                  <a:srgbClr val="000000"/>
                </a:solidFill>
                <a:latin typeface="Arial" pitchFamily="34" charset="0"/>
                <a:cs typeface="Arial" pitchFamily="34" charset="0"/>
              </a:rPr>
              <a:t> </a:t>
            </a:r>
            <a:r>
              <a:rPr lang="en-US" b="1" u="sng" smtClean="0">
                <a:solidFill>
                  <a:srgbClr val="000000"/>
                </a:solidFill>
                <a:latin typeface="Arial" pitchFamily="34" charset="0"/>
                <a:cs typeface="Arial" pitchFamily="34" charset="0"/>
              </a:rPr>
              <a:t>Franchisors form chains, too</a:t>
            </a:r>
            <a:r>
              <a:rPr lang="en-US" b="1" smtClean="0">
                <a:solidFill>
                  <a:srgbClr val="000000"/>
                </a:solidFill>
                <a:latin typeface="Arial" pitchFamily="34" charset="0"/>
                <a:cs typeface="Arial" pitchFamily="34" charset="0"/>
              </a:rPr>
              <a:t>. </a:t>
            </a:r>
            <a:r>
              <a:rPr lang="en-US" smtClean="0">
                <a:solidFill>
                  <a:srgbClr val="000000"/>
                </a:solidFill>
                <a:latin typeface="Arial" pitchFamily="34" charset="0"/>
                <a:cs typeface="Arial" pitchFamily="34" charset="0"/>
              </a:rPr>
              <a:t>The franchisor usually offers training and management support while the franchisees run the individual stores.</a:t>
            </a:r>
          </a:p>
          <a:p>
            <a:pPr>
              <a:buFontTx/>
              <a:buChar char="•"/>
            </a:pPr>
            <a:endParaRPr lang="en-US" smtClean="0">
              <a:solidFill>
                <a:srgbClr val="000000"/>
              </a:solidFill>
              <a:latin typeface="Arial" pitchFamily="34" charset="0"/>
              <a:cs typeface="Arial" pitchFamily="34" charset="0"/>
            </a:endParaRPr>
          </a:p>
          <a:p>
            <a:r>
              <a:rPr lang="en-US" b="1" i="1" smtClean="0">
                <a:solidFill>
                  <a:srgbClr val="000000"/>
                </a:solidFill>
                <a:latin typeface="Arial" pitchFamily="34" charset="0"/>
                <a:cs typeface="Arial" pitchFamily="34" charset="0"/>
              </a:rPr>
              <a:t>Discussion Question:  Why do you think franchising has more self-made millionaires than any other retailing form?</a:t>
            </a:r>
          </a:p>
          <a:p>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
        <p:nvSpPr>
          <p:cNvPr id="73732" name="Text Box 4"/>
          <p:cNvSpPr txBox="1">
            <a:spLocks noChangeArrowheads="1"/>
          </p:cNvSpPr>
          <p:nvPr/>
        </p:nvSpPr>
        <p:spPr bwMode="auto">
          <a:xfrm>
            <a:off x="4294188" y="395288"/>
            <a:ext cx="2387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pitchFamily="34" charset="0"/>
                <a:cs typeface="Arial" pitchFamily="34" charset="0"/>
              </a:defRPr>
            </a:lvl1pPr>
            <a:lvl2pPr marL="742950" indent="-285750" defTabSz="965200" eaLnBrk="0" hangingPunct="0">
              <a:defRPr sz="3600">
                <a:solidFill>
                  <a:schemeClr val="tx1"/>
                </a:solidFill>
                <a:latin typeface="Arial" pitchFamily="34" charset="0"/>
                <a:cs typeface="Arial" pitchFamily="34" charset="0"/>
              </a:defRPr>
            </a:lvl2pPr>
            <a:lvl3pPr marL="1143000" indent="-228600" defTabSz="965200" eaLnBrk="0" hangingPunct="0">
              <a:defRPr sz="3600">
                <a:solidFill>
                  <a:schemeClr val="tx1"/>
                </a:solidFill>
                <a:latin typeface="Arial" pitchFamily="34" charset="0"/>
                <a:cs typeface="Arial" pitchFamily="34" charset="0"/>
              </a:defRPr>
            </a:lvl3pPr>
            <a:lvl4pPr marL="1600200" indent="-228600" defTabSz="965200" eaLnBrk="0" hangingPunct="0">
              <a:defRPr sz="3600">
                <a:solidFill>
                  <a:schemeClr val="tx1"/>
                </a:solidFill>
                <a:latin typeface="Arial" pitchFamily="34" charset="0"/>
                <a:cs typeface="Arial" pitchFamily="34" charset="0"/>
              </a:defRPr>
            </a:lvl4pPr>
            <a:lvl5pPr marL="2057400" indent="-228600" defTabSz="965200" eaLnBrk="0" hangingPunct="0">
              <a:defRPr sz="3600">
                <a:solidFill>
                  <a:schemeClr val="tx1"/>
                </a:solidFill>
                <a:latin typeface="Arial" pitchFamily="34" charset="0"/>
                <a:cs typeface="Arial" pitchFamily="34" charset="0"/>
              </a:defRPr>
            </a:lvl5pPr>
            <a:lvl6pPr marL="25146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6pPr>
            <a:lvl7pPr marL="29718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7pPr>
            <a:lvl8pPr marL="34290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8pPr>
            <a:lvl9pPr marL="3886200" indent="-228600" algn="ctr" defTabSz="965200" eaLnBrk="0" fontAlgn="base" hangingPunct="0">
              <a:spcBef>
                <a:spcPct val="0"/>
              </a:spcBef>
              <a:spcAft>
                <a:spcPct val="0"/>
              </a:spcAft>
              <a:defRPr sz="3600">
                <a:solidFill>
                  <a:schemeClr val="tx1"/>
                </a:solidFill>
                <a:latin typeface="Arial" pitchFamily="34" charset="0"/>
                <a:cs typeface="Arial" pitchFamily="34"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316-317.</a:t>
            </a:r>
            <a:endParaRPr lang="en-US" sz="1500" b="1" dirty="0">
              <a:solidFill>
                <a:srgbClr val="000000"/>
              </a:solidFill>
            </a:endParaRPr>
          </a:p>
          <a:p>
            <a:pPr eaLnBrk="1" hangingPunct="1">
              <a:spcBef>
                <a:spcPct val="50000"/>
              </a:spcBef>
            </a:pPr>
            <a:endParaRPr lang="en-US" sz="1500" b="1"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503238" y="539750"/>
            <a:ext cx="3162300" cy="2373313"/>
          </a:xfrm>
          <a:ln/>
        </p:spPr>
      </p:sp>
      <p:sp>
        <p:nvSpPr>
          <p:cNvPr id="7373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Overview</a:t>
            </a:r>
          </a:p>
          <a:p>
            <a:r>
              <a:rPr lang="en-US" sz="1200" kern="1200" dirty="0" smtClean="0">
                <a:solidFill>
                  <a:schemeClr val="tx1"/>
                </a:solidFill>
                <a:latin typeface="Arial" charset="0"/>
                <a:ea typeface="+mn-ea"/>
                <a:cs typeface="Arial" charset="0"/>
              </a:rPr>
              <a:t>The larger retail stores—those selling more than $5 million annually—do most of the business; they account for almost 75 percent of all retail sales. </a:t>
            </a:r>
            <a:r>
              <a:rPr lang="en-US" dirty="0" smtClean="0"/>
              <a:t> </a:t>
            </a:r>
          </a:p>
          <a:p>
            <a:endParaRPr lang="en-US" dirty="0" smtClean="0"/>
          </a:p>
          <a:p>
            <a:r>
              <a:rPr lang="en-US" b="1" dirty="0" smtClean="0">
                <a:solidFill>
                  <a:srgbClr val="000000"/>
                </a:solidFill>
              </a:rPr>
              <a:t>Key Issues</a:t>
            </a:r>
          </a:p>
          <a:p>
            <a:pPr>
              <a:buFontTx/>
              <a:buChar char="•"/>
            </a:pPr>
            <a:r>
              <a:rPr lang="en-US" u="sng" dirty="0" smtClean="0">
                <a:solidFill>
                  <a:srgbClr val="000000"/>
                </a:solidFill>
              </a:rPr>
              <a:t> </a:t>
            </a:r>
            <a:r>
              <a:rPr lang="en-US" b="1" u="sng" dirty="0" smtClean="0">
                <a:solidFill>
                  <a:srgbClr val="000000"/>
                </a:solidFill>
              </a:rPr>
              <a:t>Corporate chain</a:t>
            </a:r>
            <a:r>
              <a:rPr lang="en-US" b="1" dirty="0" smtClean="0">
                <a:solidFill>
                  <a:srgbClr val="000000"/>
                </a:solidFill>
              </a:rPr>
              <a:t>: </a:t>
            </a:r>
            <a:r>
              <a:rPr lang="en-US" dirty="0" smtClean="0">
                <a:solidFill>
                  <a:srgbClr val="000000"/>
                </a:solidFill>
              </a:rPr>
              <a:t>a firm that owns and manages more than one store. An example is Wal-Mart, whose website is shown here. </a:t>
            </a:r>
          </a:p>
          <a:p>
            <a:pPr lvl="1">
              <a:buFontTx/>
              <a:buChar char="•"/>
            </a:pPr>
            <a:r>
              <a:rPr lang="en-US" dirty="0" smtClean="0">
                <a:solidFill>
                  <a:srgbClr val="000000"/>
                </a:solidFill>
              </a:rPr>
              <a:t> The corporate chain uses centralized buying to get quantity discounts. </a:t>
            </a:r>
          </a:p>
          <a:p>
            <a:pPr lvl="1">
              <a:buFontTx/>
              <a:buChar char="•"/>
            </a:pPr>
            <a:r>
              <a:rPr lang="en-US" dirty="0" smtClean="0">
                <a:solidFill>
                  <a:srgbClr val="000000"/>
                </a:solidFill>
              </a:rPr>
              <a:t> Corporate chains can also use EDI and their own distribution centers to control inventory and </a:t>
            </a:r>
            <a:r>
              <a:rPr lang="en-US" dirty="0" err="1" smtClean="0">
                <a:solidFill>
                  <a:srgbClr val="000000"/>
                </a:solidFill>
              </a:rPr>
              <a:t>stockouts</a:t>
            </a:r>
            <a:r>
              <a:rPr lang="en-US" dirty="0" smtClean="0">
                <a:solidFill>
                  <a:srgbClr val="000000"/>
                </a:solidFill>
              </a:rPr>
              <a:t>. </a:t>
            </a:r>
          </a:p>
          <a:p>
            <a:pPr>
              <a:buFontTx/>
              <a:buChar char="•"/>
            </a:pPr>
            <a:r>
              <a:rPr lang="en-US" u="sng" dirty="0" smtClean="0">
                <a:solidFill>
                  <a:srgbClr val="000000"/>
                </a:solidFill>
              </a:rPr>
              <a:t> </a:t>
            </a:r>
            <a:r>
              <a:rPr lang="en-US" b="1" u="sng" dirty="0" smtClean="0">
                <a:solidFill>
                  <a:srgbClr val="000000"/>
                </a:solidFill>
              </a:rPr>
              <a:t>Cooperative chains</a:t>
            </a:r>
            <a:r>
              <a:rPr lang="en-US" b="1" dirty="0" smtClean="0">
                <a:solidFill>
                  <a:srgbClr val="000000"/>
                </a:solidFill>
              </a:rPr>
              <a:t>: </a:t>
            </a:r>
            <a:r>
              <a:rPr lang="en-US" dirty="0" smtClean="0">
                <a:solidFill>
                  <a:srgbClr val="000000"/>
                </a:solidFill>
              </a:rPr>
              <a:t>retailer-sponsored groups formed by independent retailers that cooperate on promotions while running their individual stores separately. </a:t>
            </a:r>
          </a:p>
          <a:p>
            <a:pPr>
              <a:buFontTx/>
              <a:buChar char="•"/>
            </a:pPr>
            <a:r>
              <a:rPr lang="en-US" u="sng" dirty="0" smtClean="0">
                <a:solidFill>
                  <a:srgbClr val="000000"/>
                </a:solidFill>
              </a:rPr>
              <a:t> </a:t>
            </a:r>
            <a:r>
              <a:rPr lang="en-US" b="1" u="sng" dirty="0" smtClean="0">
                <a:solidFill>
                  <a:srgbClr val="000000"/>
                </a:solidFill>
              </a:rPr>
              <a:t>Voluntary chains</a:t>
            </a:r>
            <a:r>
              <a:rPr lang="en-US" b="1" dirty="0" smtClean="0">
                <a:solidFill>
                  <a:srgbClr val="000000"/>
                </a:solidFill>
              </a:rPr>
              <a:t>: </a:t>
            </a:r>
            <a:r>
              <a:rPr lang="en-US" dirty="0" smtClean="0">
                <a:solidFill>
                  <a:srgbClr val="000000"/>
                </a:solidFill>
              </a:rPr>
              <a:t>wholesaler-sponsored groups that may contract with independent retailers to standardize common operating procedures, storefronts, names, and joint promotions.</a:t>
            </a:r>
          </a:p>
          <a:p>
            <a:pPr>
              <a:buFontTx/>
              <a:buChar char="•"/>
            </a:pPr>
            <a:r>
              <a:rPr lang="en-US" u="sng" dirty="0" smtClean="0">
                <a:solidFill>
                  <a:srgbClr val="000000"/>
                </a:solidFill>
              </a:rPr>
              <a:t> </a:t>
            </a:r>
            <a:r>
              <a:rPr lang="en-US" b="1" u="sng" dirty="0" smtClean="0">
                <a:solidFill>
                  <a:srgbClr val="000000"/>
                </a:solidFill>
              </a:rPr>
              <a:t>Franchisors form chains, too</a:t>
            </a:r>
            <a:r>
              <a:rPr lang="en-US" b="1" dirty="0" smtClean="0">
                <a:solidFill>
                  <a:srgbClr val="000000"/>
                </a:solidFill>
              </a:rPr>
              <a:t>. </a:t>
            </a:r>
            <a:r>
              <a:rPr lang="en-US" dirty="0" smtClean="0">
                <a:solidFill>
                  <a:srgbClr val="000000"/>
                </a:solidFill>
              </a:rPr>
              <a:t>The franchisor usually offers training and management support while the franchisees run the individual stores.</a:t>
            </a:r>
          </a:p>
          <a:p>
            <a:pPr>
              <a:buFontTx/>
              <a:buChar char="•"/>
            </a:pPr>
            <a:endParaRPr lang="en-US" dirty="0" smtClean="0">
              <a:solidFill>
                <a:srgbClr val="000000"/>
              </a:solidFill>
            </a:endParaRPr>
          </a:p>
          <a:p>
            <a:r>
              <a:rPr lang="en-US" b="1" i="1" dirty="0" smtClean="0">
                <a:solidFill>
                  <a:srgbClr val="000000"/>
                </a:solidFill>
              </a:rPr>
              <a:t>Discussion Question:  Why do you think franchising has more self-made millionaires than any other retailing form?</a:t>
            </a:r>
          </a:p>
          <a:p>
            <a:endParaRPr lang="en-US" dirty="0" smtClean="0"/>
          </a:p>
          <a:p>
            <a:endParaRPr lang="en-US" dirty="0" smtClean="0"/>
          </a:p>
        </p:txBody>
      </p:sp>
      <p:sp>
        <p:nvSpPr>
          <p:cNvPr id="73732" name="Text Box 4"/>
          <p:cNvSpPr txBox="1">
            <a:spLocks noChangeArrowheads="1"/>
          </p:cNvSpPr>
          <p:nvPr/>
        </p:nvSpPr>
        <p:spPr bwMode="auto">
          <a:xfrm>
            <a:off x="4294188" y="395288"/>
            <a:ext cx="2387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315.</a:t>
            </a:r>
            <a:endParaRPr lang="en-US" sz="1500" b="1" dirty="0">
              <a:solidFill>
                <a:srgbClr val="000000"/>
              </a:solidFill>
            </a:endParaRPr>
          </a:p>
          <a:p>
            <a:pPr eaLnBrk="1" hangingPunct="1">
              <a:spcBef>
                <a:spcPct val="50000"/>
              </a:spcBef>
            </a:pPr>
            <a:endParaRPr lang="en-US" sz="1500" b="1"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03238" y="539750"/>
            <a:ext cx="3162300" cy="2373313"/>
          </a:xfrm>
          <a:ln/>
        </p:spPr>
      </p:sp>
      <p:sp>
        <p:nvSpPr>
          <p:cNvPr id="7475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cs typeface="Times New Roman" pitchFamily="18" charset="0"/>
              </a:rPr>
              <a:t>Chains, such as The Great Indoors, are expected to continue to grow and take business from independent stores, because size matters.  Large chains are able to buy larger quantities at significant discounts, and take advantage of vertical integration—including the development of their own efficient distribution centers. </a:t>
            </a:r>
            <a:endParaRPr lang="en-US" smtClean="0"/>
          </a:p>
          <a:p>
            <a:endParaRPr lang="en-US" smtClean="0"/>
          </a:p>
          <a:p>
            <a:r>
              <a:rPr lang="en-US" b="1" smtClean="0"/>
              <a:t>Video Operation:</a:t>
            </a:r>
          </a:p>
          <a:p>
            <a:r>
              <a:rPr lang="en-US" smtClean="0"/>
              <a:t>Use the onscreen player controls to operate the video.</a:t>
            </a:r>
          </a:p>
          <a:p>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t>Under certain circumstances, the video may not fill the video player window. To restore, right-click the video player object and select Zoom 200%.</a:t>
            </a:r>
          </a:p>
          <a:p>
            <a:r>
              <a:rPr lang="en-US" smtClean="0"/>
              <a:t>The videos will only play in Slide Show View. Macros must be enabled in order to play the videos from within PowerPoint.</a:t>
            </a:r>
          </a:p>
          <a:p>
            <a:endParaRPr lang="en-US" smtClean="0"/>
          </a:p>
          <a:p>
            <a:pPr eaLnBrk="1" hangingPunct="1"/>
            <a:endParaRPr lang="en-US" smtClean="0"/>
          </a:p>
        </p:txBody>
      </p:sp>
      <p:sp>
        <p:nvSpPr>
          <p:cNvPr id="7475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316.</a:t>
            </a:r>
            <a:endParaRPr lang="en-US" sz="1500" b="1"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03238" y="539750"/>
            <a:ext cx="3162300" cy="2373313"/>
          </a:xfrm>
          <a:ln/>
        </p:spPr>
      </p:sp>
      <p:sp>
        <p:nvSpPr>
          <p:cNvPr id="75779"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Summary Overview</a:t>
            </a:r>
          </a:p>
          <a:p>
            <a:r>
              <a:rPr lang="en-US" smtClean="0"/>
              <a:t>Several factors in the international market affect the development of retailing. </a:t>
            </a:r>
          </a:p>
          <a:p>
            <a:endParaRPr lang="en-US" smtClean="0"/>
          </a:p>
          <a:p>
            <a:r>
              <a:rPr lang="en-US" b="1" smtClean="0"/>
              <a:t>Key Issues</a:t>
            </a:r>
          </a:p>
          <a:p>
            <a:pPr>
              <a:buFontTx/>
              <a:buChar char="•"/>
            </a:pPr>
            <a:r>
              <a:rPr lang="en-US" u="sng" smtClean="0"/>
              <a:t> Successful new ideas spread across countries</a:t>
            </a:r>
            <a:r>
              <a:rPr lang="en-US" smtClean="0"/>
              <a:t>. Much of the self-service retailing that originated in the United States has now migrated to countries around the world. </a:t>
            </a:r>
          </a:p>
          <a:p>
            <a:r>
              <a:rPr lang="en-US" b="1" smtClean="0">
                <a:solidFill>
                  <a:srgbClr val="000000"/>
                </a:solidFill>
                <a:sym typeface="Wingdings" pitchFamily="2" charset="2"/>
              </a:rPr>
              <a:t> </a:t>
            </a:r>
            <a:r>
              <a:rPr lang="en-US" smtClean="0"/>
              <a:t>For example, </a:t>
            </a:r>
            <a:r>
              <a:rPr lang="en-US" u="sng" smtClean="0"/>
              <a:t>mass-merchandising requires mass markets</a:t>
            </a:r>
            <a:r>
              <a:rPr lang="en-US" smtClean="0"/>
              <a:t>. In some countries, such as less-developed nations, consumers do not have the income to support mass distribution.</a:t>
            </a:r>
          </a:p>
          <a:p>
            <a:r>
              <a:rPr lang="en-US" b="1" smtClean="0">
                <a:solidFill>
                  <a:srgbClr val="000000"/>
                </a:solidFill>
                <a:sym typeface="Wingdings" pitchFamily="2" charset="2"/>
              </a:rPr>
              <a:t> </a:t>
            </a:r>
            <a:r>
              <a:rPr lang="en-US" u="sng" smtClean="0"/>
              <a:t>Retailers moving to international markets must adapt marketing strategies.  </a:t>
            </a:r>
            <a:r>
              <a:rPr lang="en-US" smtClean="0"/>
              <a:t>Legal and cultural differences in international markets may outweigh a competitive advantage that worked well at home.  </a:t>
            </a:r>
          </a:p>
          <a:p>
            <a:r>
              <a:rPr lang="en-US" b="1" smtClean="0">
                <a:solidFill>
                  <a:srgbClr val="000000"/>
                </a:solidFill>
                <a:sym typeface="Wingdings" pitchFamily="2" charset="2"/>
              </a:rPr>
              <a:t> </a:t>
            </a:r>
            <a:r>
              <a:rPr lang="en-US" smtClean="0"/>
              <a:t>Online shopping behavior and online retailing, varies considerably across countries.</a:t>
            </a:r>
          </a:p>
          <a:p>
            <a:endParaRPr lang="en-US" i="1" smtClean="0"/>
          </a:p>
          <a:p>
            <a:r>
              <a:rPr lang="en-US" b="1" i="1" smtClean="0"/>
              <a:t>Discussion Question: Do these types of statutory restrictions lead to higher prices for consumers? How?</a:t>
            </a:r>
          </a:p>
          <a:p>
            <a:endParaRPr lang="en-US" smtClean="0"/>
          </a:p>
          <a:p>
            <a:endParaRPr lang="en-US" smtClean="0"/>
          </a:p>
        </p:txBody>
      </p:sp>
      <p:sp>
        <p:nvSpPr>
          <p:cNvPr id="75780"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317-318.</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503238" y="539750"/>
            <a:ext cx="3162300" cy="2373313"/>
          </a:xfrm>
          <a:ln/>
        </p:spPr>
      </p:sp>
      <p:sp>
        <p:nvSpPr>
          <p:cNvPr id="7680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Summary Overview</a:t>
            </a:r>
          </a:p>
          <a:p>
            <a:r>
              <a:rPr lang="en-US" u="sng" dirty="0" smtClean="0">
                <a:solidFill>
                  <a:srgbClr val="000000"/>
                </a:solidFill>
              </a:rPr>
              <a:t>Wholesaling</a:t>
            </a:r>
            <a:r>
              <a:rPr lang="en-US" dirty="0" smtClean="0">
                <a:solidFill>
                  <a:srgbClr val="000000"/>
                </a:solidFill>
              </a:rPr>
              <a:t> is concerned with the activities of persons or establishments (</a:t>
            </a:r>
            <a:r>
              <a:rPr lang="en-US" u="sng" dirty="0" smtClean="0">
                <a:solidFill>
                  <a:srgbClr val="000000"/>
                </a:solidFill>
              </a:rPr>
              <a:t>wholesalers</a:t>
            </a:r>
            <a:r>
              <a:rPr lang="en-US" dirty="0" smtClean="0">
                <a:solidFill>
                  <a:srgbClr val="000000"/>
                </a:solidFill>
              </a:rPr>
              <a:t>) that sell to retailers, other merchants, business users, or institutional users, but do not sell in large amounts to final consumers.</a:t>
            </a:r>
          </a:p>
          <a:p>
            <a:endParaRPr lang="en-US" dirty="0" smtClean="0">
              <a:solidFill>
                <a:srgbClr val="000000"/>
              </a:solidFill>
            </a:endParaRPr>
          </a:p>
          <a:p>
            <a:r>
              <a:rPr lang="en-US" b="1" dirty="0" smtClean="0">
                <a:solidFill>
                  <a:srgbClr val="000000"/>
                </a:solidFill>
              </a:rPr>
              <a:t>Key Issues</a:t>
            </a:r>
          </a:p>
          <a:p>
            <a:pPr>
              <a:buFontTx/>
              <a:buChar char="•"/>
            </a:pPr>
            <a:r>
              <a:rPr lang="en-US" u="sng" dirty="0" smtClean="0">
                <a:solidFill>
                  <a:srgbClr val="000000"/>
                </a:solidFill>
              </a:rPr>
              <a:t> Wholesaling is changing with the times</a:t>
            </a:r>
            <a:r>
              <a:rPr lang="en-US" dirty="0" smtClean="0">
                <a:solidFill>
                  <a:srgbClr val="000000"/>
                </a:solidFill>
              </a:rPr>
              <a:t>, and innovative forms of competition will lead to new business models. </a:t>
            </a:r>
          </a:p>
          <a:p>
            <a:r>
              <a:rPr lang="en-US" b="1" dirty="0" smtClean="0">
                <a:solidFill>
                  <a:srgbClr val="000000"/>
                </a:solidFill>
                <a:sym typeface="Wingdings" pitchFamily="2" charset="2"/>
              </a:rPr>
              <a:t> </a:t>
            </a:r>
            <a:r>
              <a:rPr lang="en-US" sz="1200" b="0" kern="1200" dirty="0" smtClean="0">
                <a:solidFill>
                  <a:schemeClr val="tx1"/>
                </a:solidFill>
                <a:latin typeface="Arial" charset="0"/>
                <a:ea typeface="+mn-ea"/>
                <a:cs typeface="Arial" charset="0"/>
                <a:sym typeface="Wingdings" pitchFamily="2" charset="2"/>
              </a:rPr>
              <a:t>A</a:t>
            </a:r>
            <a:r>
              <a:rPr lang="en-US" sz="1200" kern="1200" dirty="0" smtClean="0">
                <a:solidFill>
                  <a:schemeClr val="tx1"/>
                </a:solidFill>
                <a:latin typeface="Arial" charset="0"/>
                <a:ea typeface="+mn-ea"/>
                <a:cs typeface="Arial" charset="0"/>
              </a:rPr>
              <a:t>s producers became larger many </a:t>
            </a:r>
            <a:r>
              <a:rPr lang="en-US" sz="1200" u="sng" kern="1200" dirty="0" smtClean="0">
                <a:solidFill>
                  <a:schemeClr val="tx1"/>
                </a:solidFill>
                <a:latin typeface="Arial" charset="0"/>
                <a:ea typeface="+mn-ea"/>
                <a:cs typeface="Arial" charset="0"/>
              </a:rPr>
              <a:t>have</a:t>
            </a:r>
            <a:r>
              <a:rPr lang="en-US" sz="1200" u="sng" kern="1200" baseline="0" dirty="0" smtClean="0">
                <a:solidFill>
                  <a:schemeClr val="tx1"/>
                </a:solidFill>
                <a:latin typeface="Arial" charset="0"/>
                <a:ea typeface="+mn-ea"/>
                <a:cs typeface="Arial" charset="0"/>
              </a:rPr>
              <a:t> </a:t>
            </a:r>
            <a:r>
              <a:rPr lang="en-US" sz="1200" u="sng" kern="1200" dirty="0" smtClean="0">
                <a:solidFill>
                  <a:schemeClr val="tx1"/>
                </a:solidFill>
                <a:latin typeface="Arial" charset="0"/>
                <a:ea typeface="+mn-ea"/>
                <a:cs typeface="Arial" charset="0"/>
              </a:rPr>
              <a:t>bypassed wholesalers.</a:t>
            </a:r>
            <a:r>
              <a:rPr lang="en-US" sz="1200" kern="1200" dirty="0" smtClean="0">
                <a:solidFill>
                  <a:schemeClr val="tx1"/>
                </a:solidFill>
                <a:latin typeface="Arial" charset="0"/>
                <a:ea typeface="+mn-ea"/>
                <a:cs typeface="Arial" charset="0"/>
              </a:rPr>
              <a:t> Some large retail chains, including </a:t>
            </a:r>
            <a:r>
              <a:rPr lang="en-US" sz="1200" kern="1200" dirty="0" err="1" smtClean="0">
                <a:solidFill>
                  <a:schemeClr val="tx1"/>
                </a:solidFill>
                <a:latin typeface="Arial" charset="0"/>
                <a:ea typeface="+mn-ea"/>
                <a:cs typeface="Arial" charset="0"/>
              </a:rPr>
              <a:t>Walmart</a:t>
            </a:r>
            <a:r>
              <a:rPr lang="en-US" sz="1200" kern="1200" dirty="0" smtClean="0">
                <a:solidFill>
                  <a:schemeClr val="tx1"/>
                </a:solidFill>
                <a:latin typeface="Arial" charset="0"/>
                <a:ea typeface="+mn-ea"/>
                <a:cs typeface="Arial" charset="0"/>
              </a:rPr>
              <a:t> and Lowe’s, even refuse to deal with some wholesalers who represent small producers.</a:t>
            </a:r>
            <a:r>
              <a:rPr lang="en-US" dirty="0" smtClean="0">
                <a:solidFill>
                  <a:srgbClr val="000000"/>
                </a:solidFill>
              </a:rPr>
              <a:t> </a:t>
            </a:r>
          </a:p>
          <a:p>
            <a:r>
              <a:rPr lang="en-US" b="1" dirty="0" smtClean="0">
                <a:solidFill>
                  <a:srgbClr val="000000"/>
                </a:solidFill>
                <a:sym typeface="Wingdings" pitchFamily="2" charset="2"/>
              </a:rPr>
              <a:t> </a:t>
            </a:r>
            <a:r>
              <a:rPr lang="en-US" dirty="0" smtClean="0">
                <a:solidFill>
                  <a:srgbClr val="000000"/>
                </a:solidFill>
              </a:rPr>
              <a:t>Progressive wholesalers have used technology to offer better service, streamlined their operations, switched to selective distribution policies, and modernized their facilities. </a:t>
            </a:r>
          </a:p>
          <a:p>
            <a:r>
              <a:rPr lang="en-US" b="1" dirty="0" smtClean="0">
                <a:solidFill>
                  <a:srgbClr val="000000"/>
                </a:solidFill>
                <a:sym typeface="Wingdings" pitchFamily="2" charset="2"/>
              </a:rPr>
              <a:t> </a:t>
            </a:r>
            <a:r>
              <a:rPr lang="en-US" dirty="0" smtClean="0">
                <a:solidFill>
                  <a:srgbClr val="000000"/>
                </a:solidFill>
              </a:rPr>
              <a:t>Not all wholesalers are progressive, and </a:t>
            </a:r>
            <a:r>
              <a:rPr lang="en-US" u="sng" dirty="0" smtClean="0">
                <a:solidFill>
                  <a:srgbClr val="000000"/>
                </a:solidFill>
              </a:rPr>
              <a:t>perhaps we will say good-bye to some</a:t>
            </a:r>
            <a:r>
              <a:rPr lang="en-US" dirty="0" smtClean="0">
                <a:solidFill>
                  <a:srgbClr val="000000"/>
                </a:solidFill>
              </a:rPr>
              <a:t>.</a:t>
            </a:r>
          </a:p>
          <a:p>
            <a:endParaRPr lang="en-US" i="1" dirty="0" smtClean="0">
              <a:solidFill>
                <a:srgbClr val="000000"/>
              </a:solidFill>
            </a:endParaRPr>
          </a:p>
          <a:p>
            <a:r>
              <a:rPr lang="en-US" b="1" dirty="0" smtClean="0">
                <a:solidFill>
                  <a:srgbClr val="000000"/>
                </a:solidFill>
                <a:sym typeface="Wingdings" pitchFamily="2" charset="2"/>
              </a:rPr>
              <a:t> </a:t>
            </a:r>
            <a:r>
              <a:rPr lang="en-US" b="1" i="1" dirty="0" smtClean="0">
                <a:solidFill>
                  <a:srgbClr val="000000"/>
                </a:solidFill>
              </a:rPr>
              <a:t>Discussion Question: Some wholesalers feel they are begin squeezed out of business because powerful producers and/or wholesalers are bypassing them.</a:t>
            </a:r>
          </a:p>
          <a:p>
            <a:r>
              <a:rPr lang="en-US" b="1" i="1" u="sng" dirty="0" smtClean="0">
                <a:solidFill>
                  <a:srgbClr val="000000"/>
                </a:solidFill>
              </a:rPr>
              <a:t>Is this an ethical issue</a:t>
            </a:r>
            <a:r>
              <a:rPr lang="en-US" b="1" i="1" dirty="0" smtClean="0">
                <a:solidFill>
                  <a:srgbClr val="000000"/>
                </a:solidFill>
              </a:rPr>
              <a:t>? Is it fair, or is it just part of doing business?</a:t>
            </a:r>
            <a:r>
              <a:rPr lang="en-US" b="1" dirty="0" smtClean="0">
                <a:solidFill>
                  <a:srgbClr val="000000"/>
                </a:solidFill>
              </a:rPr>
              <a:t> </a:t>
            </a:r>
          </a:p>
          <a:p>
            <a:pPr>
              <a:buFontTx/>
              <a:buChar char="•"/>
            </a:pPr>
            <a:endParaRPr lang="en-US" u="sng" dirty="0" smtClean="0">
              <a:solidFill>
                <a:srgbClr val="000000"/>
              </a:solidFill>
            </a:endParaRPr>
          </a:p>
          <a:p>
            <a:r>
              <a:rPr lang="en-US" b="1" dirty="0" smtClean="0">
                <a:solidFill>
                  <a:srgbClr val="000000"/>
                </a:solidFill>
                <a:sym typeface="Wingdings" pitchFamily="2" charset="2"/>
              </a:rPr>
              <a:t> </a:t>
            </a:r>
            <a:r>
              <a:rPr lang="en-US" b="1" u="sng" dirty="0" smtClean="0">
                <a:solidFill>
                  <a:srgbClr val="000000"/>
                </a:solidFill>
              </a:rPr>
              <a:t>Survivors will need to add value</a:t>
            </a:r>
            <a:r>
              <a:rPr lang="en-US" b="1" dirty="0" smtClean="0">
                <a:solidFill>
                  <a:srgbClr val="000000"/>
                </a:solidFill>
              </a:rPr>
              <a:t>, based on the marketing concept. </a:t>
            </a:r>
          </a:p>
          <a:p>
            <a:endParaRPr lang="en-US" dirty="0" smtClean="0"/>
          </a:p>
          <a:p>
            <a:endParaRPr lang="en-US" dirty="0" smtClean="0"/>
          </a:p>
        </p:txBody>
      </p:sp>
      <p:sp>
        <p:nvSpPr>
          <p:cNvPr id="76804"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319-320.</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eaLnBrk="1" hangingPunct="1">
              <a:spcBef>
                <a:spcPct val="50000"/>
              </a:spcBef>
            </a:pPr>
            <a:endParaRPr lang="en-US" sz="1500" b="1"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503238" y="539750"/>
            <a:ext cx="3162300" cy="2373313"/>
          </a:xfrm>
          <a:ln/>
        </p:spPr>
      </p:sp>
      <p:sp>
        <p:nvSpPr>
          <p:cNvPr id="77827"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rPr>
              <a:t>Summary Overview</a:t>
            </a:r>
          </a:p>
          <a:p>
            <a:r>
              <a:rPr lang="en-US" smtClean="0">
                <a:solidFill>
                  <a:srgbClr val="000000"/>
                </a:solidFill>
              </a:rPr>
              <a:t>This exhibit compares the number, sales volume, and operating expenses of some major types of wholesalers. </a:t>
            </a:r>
          </a:p>
          <a:p>
            <a:endParaRPr lang="en-US" smtClean="0">
              <a:solidFill>
                <a:srgbClr val="000000"/>
              </a:solidFill>
            </a:endParaRPr>
          </a:p>
          <a:p>
            <a:r>
              <a:rPr lang="en-US" b="1" u="sng" smtClean="0">
                <a:solidFill>
                  <a:srgbClr val="000000"/>
                </a:solidFill>
              </a:rPr>
              <a:t>Manufacturers’ sales branches</a:t>
            </a:r>
            <a:r>
              <a:rPr lang="en-US" smtClean="0">
                <a:solidFill>
                  <a:srgbClr val="000000"/>
                </a:solidFill>
              </a:rPr>
              <a:t>—warehouses that producers set up at separate locations away from their factories.</a:t>
            </a:r>
          </a:p>
          <a:p>
            <a:endParaRPr lang="en-US" smtClean="0">
              <a:solidFill>
                <a:srgbClr val="000000"/>
              </a:solidFill>
            </a:endParaRPr>
          </a:p>
          <a:p>
            <a:r>
              <a:rPr lang="en-US" b="1" smtClean="0">
                <a:solidFill>
                  <a:srgbClr val="000000"/>
                </a:solidFill>
              </a:rPr>
              <a:t>Key Issues</a:t>
            </a:r>
          </a:p>
          <a:p>
            <a:pPr>
              <a:buFontTx/>
              <a:buChar char="•"/>
            </a:pPr>
            <a:r>
              <a:rPr lang="en-US" smtClean="0">
                <a:solidFill>
                  <a:srgbClr val="000000"/>
                </a:solidFill>
              </a:rPr>
              <a:t> As shown, most wholesale establishments are merchant wholesalers, followed by agent wholesalers, and then manufacturer sales branches. </a:t>
            </a:r>
          </a:p>
          <a:p>
            <a:pPr>
              <a:buFontTx/>
              <a:buChar char="•"/>
            </a:pPr>
            <a:r>
              <a:rPr lang="en-US" smtClean="0">
                <a:solidFill>
                  <a:srgbClr val="000000"/>
                </a:solidFill>
              </a:rPr>
              <a:t> Merchant wholesalers also have the greatest percentage of all wholesale sales (64.1 percent), followed by manufacturer sales branches (26.3 percent) and then agent wholesalers (9.6 percent).</a:t>
            </a:r>
          </a:p>
          <a:p>
            <a:pPr>
              <a:buFontTx/>
              <a:buChar char="•"/>
            </a:pPr>
            <a:r>
              <a:rPr lang="en-US" smtClean="0">
                <a:solidFill>
                  <a:srgbClr val="000000"/>
                </a:solidFill>
              </a:rPr>
              <a:t> Merchant wholesalers have the highest costs as a percentage of sales, 13.1 percent compared to 7.9 percent for manufacturer sales branches. Agent wholesalers have the lowest costs as a percentage of sales (3.7 percent).</a:t>
            </a:r>
          </a:p>
          <a:p>
            <a:endParaRPr lang="en-US" smtClean="0">
              <a:solidFill>
                <a:srgbClr val="000000"/>
              </a:solidFill>
            </a:endParaRPr>
          </a:p>
          <a:p>
            <a:r>
              <a:rPr lang="en-US" b="1" i="1" smtClean="0">
                <a:solidFill>
                  <a:srgbClr val="000000"/>
                </a:solidFill>
              </a:rPr>
              <a:t>Discussion Question: What does the difference in operating expenses suggest about the functions of these types of wholesalers?</a:t>
            </a:r>
          </a:p>
          <a:p>
            <a:endParaRPr lang="en-US" smtClean="0"/>
          </a:p>
          <a:p>
            <a:endParaRPr lang="en-US" smtClean="0"/>
          </a:p>
        </p:txBody>
      </p:sp>
      <p:sp>
        <p:nvSpPr>
          <p:cNvPr id="7782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320-321.</a:t>
            </a:r>
            <a:endParaRPr lang="en-US" sz="1500" b="1"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503238" y="539750"/>
            <a:ext cx="3162300" cy="2373313"/>
          </a:xfrm>
          <a:ln/>
        </p:spPr>
      </p:sp>
      <p:sp>
        <p:nvSpPr>
          <p:cNvPr id="5325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0350" indent="-260350"/>
            <a:r>
              <a:rPr lang="en-US" b="1" dirty="0" smtClean="0"/>
              <a:t>At the end of this presentation, you should be able to:</a:t>
            </a:r>
          </a:p>
          <a:p>
            <a:pPr marL="260350" indent="-260350"/>
            <a:endParaRPr lang="en-US" dirty="0" smtClean="0"/>
          </a:p>
          <a:p>
            <a:pPr marL="514350" indent="-514350">
              <a:buFont typeface="+mj-lt"/>
              <a:buAutoNum type="arabicPeriod" startAt="5"/>
            </a:pPr>
            <a:r>
              <a:rPr lang="en-US" dirty="0" smtClean="0"/>
              <a:t>Understand some of the differences in retailing in different nations. </a:t>
            </a:r>
          </a:p>
          <a:p>
            <a:pPr marL="514350" indent="-514350">
              <a:buFont typeface="+mj-lt"/>
              <a:buAutoNum type="arabicPeriod" startAt="5"/>
            </a:pPr>
            <a:r>
              <a:rPr lang="en-US" dirty="0" smtClean="0"/>
              <a:t>Know what progressive wholesalers are doing to modernize their operations and marketing strategies.</a:t>
            </a:r>
          </a:p>
          <a:p>
            <a:pPr marL="514350" indent="-514350">
              <a:buFont typeface="+mj-lt"/>
              <a:buAutoNum type="arabicPeriod" startAt="5"/>
            </a:pPr>
            <a:r>
              <a:rPr lang="en-US" dirty="0" smtClean="0"/>
              <a:t>Know the various kinds of merchant and agent wholesalers and the strategies they use.</a:t>
            </a:r>
          </a:p>
          <a:p>
            <a:pPr marL="514350" indent="-514350">
              <a:buFont typeface="+mj-lt"/>
              <a:buAutoNum type="arabicPeriod" startAt="5"/>
            </a:pPr>
            <a:r>
              <a:rPr lang="en-US" dirty="0" smtClean="0"/>
              <a:t>Understand important new terms</a:t>
            </a:r>
          </a:p>
          <a:p>
            <a:pPr marL="260350" indent="-260350"/>
            <a:endParaRPr lang="en-US" dirty="0" smtClean="0"/>
          </a:p>
          <a:p>
            <a:pPr marL="260350" indent="-260350"/>
            <a:endParaRPr lang="en-US" dirty="0" smtClean="0"/>
          </a:p>
        </p:txBody>
      </p:sp>
      <p:sp>
        <p:nvSpPr>
          <p:cNvPr id="53252"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302.</a:t>
            </a:r>
            <a:endParaRPr lang="en-US" sz="1500" b="1"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503238" y="539750"/>
            <a:ext cx="3162300" cy="2373313"/>
          </a:xfrm>
          <a:ln/>
        </p:spPr>
      </p:sp>
      <p:sp>
        <p:nvSpPr>
          <p:cNvPr id="7885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rPr>
              <a:t>Summary Overview</a:t>
            </a:r>
          </a:p>
          <a:p>
            <a:r>
              <a:rPr lang="en-US" smtClean="0">
                <a:solidFill>
                  <a:srgbClr val="000000"/>
                </a:solidFill>
              </a:rPr>
              <a:t>In order to understand the differences among types of wholesalers in terms of their number, their sales, and their costs, it’s essential to develop a clear picture of what wholesalers do. </a:t>
            </a:r>
          </a:p>
          <a:p>
            <a:endParaRPr lang="en-US" smtClean="0">
              <a:solidFill>
                <a:srgbClr val="000000"/>
              </a:solidFill>
            </a:endParaRPr>
          </a:p>
          <a:p>
            <a:r>
              <a:rPr lang="en-US" b="1" smtClean="0">
                <a:solidFill>
                  <a:srgbClr val="000000"/>
                </a:solidFill>
              </a:rPr>
              <a:t>Key Issues</a:t>
            </a:r>
          </a:p>
          <a:p>
            <a:pPr>
              <a:buFontTx/>
              <a:buChar char="•"/>
            </a:pPr>
            <a:r>
              <a:rPr lang="en-US" smtClean="0">
                <a:solidFill>
                  <a:srgbClr val="000000"/>
                </a:solidFill>
              </a:rPr>
              <a:t> To understand the many different types of wholesalers, it is useful to start by determining whether the wholesaler takes ownership of products it handles</a:t>
            </a:r>
            <a:r>
              <a:rPr lang="en-US" b="1" smtClean="0">
                <a:solidFill>
                  <a:srgbClr val="000000"/>
                </a:solidFill>
              </a:rPr>
              <a:t>—</a:t>
            </a:r>
            <a:r>
              <a:rPr lang="en-US" smtClean="0">
                <a:solidFill>
                  <a:srgbClr val="000000"/>
                </a:solidFill>
              </a:rPr>
              <a:t>and how many wholesaling functions the wholesaler performs.  </a:t>
            </a:r>
          </a:p>
          <a:p>
            <a:pPr>
              <a:buFontTx/>
              <a:buChar char="•"/>
            </a:pPr>
            <a:r>
              <a:rPr lang="en-US" smtClean="0">
                <a:solidFill>
                  <a:srgbClr val="000000"/>
                </a:solidFill>
              </a:rPr>
              <a:t> Independent wholesalers are classified first based on whether or not they own the products they resell. If they do, they are merchant wholesalers. </a:t>
            </a:r>
            <a:r>
              <a:rPr lang="en-US" u="sng" smtClean="0">
                <a:solidFill>
                  <a:srgbClr val="000000"/>
                </a:solidFill>
              </a:rPr>
              <a:t>Merchant wholesalers are the most numerous</a:t>
            </a:r>
            <a:r>
              <a:rPr lang="en-US" smtClean="0">
                <a:solidFill>
                  <a:srgbClr val="000000"/>
                </a:solidFill>
              </a:rPr>
              <a:t> type of wholesale establishment. </a:t>
            </a:r>
          </a:p>
          <a:p>
            <a:pPr>
              <a:buFontTx/>
              <a:buChar char="•"/>
            </a:pPr>
            <a:r>
              <a:rPr lang="en-US" smtClean="0">
                <a:solidFill>
                  <a:srgbClr val="000000"/>
                </a:solidFill>
              </a:rPr>
              <a:t> Merchant wholesalers may also be further classified based on the number of functions performed.</a:t>
            </a:r>
          </a:p>
          <a:p>
            <a:pPr>
              <a:buFontTx/>
              <a:buChar char="•"/>
            </a:pPr>
            <a:endParaRPr lang="en-US" smtClean="0">
              <a:solidFill>
                <a:srgbClr val="000000"/>
              </a:solidFill>
            </a:endParaRPr>
          </a:p>
          <a:p>
            <a:pPr>
              <a:buFontTx/>
              <a:buChar char="•"/>
            </a:pPr>
            <a:r>
              <a:rPr lang="en-US" smtClean="0">
                <a:solidFill>
                  <a:srgbClr val="000000"/>
                </a:solidFill>
              </a:rPr>
              <a:t> If the wholesaler doesn’t own the products it resells, it is an agent wholesaler. </a:t>
            </a:r>
          </a:p>
          <a:p>
            <a:pPr>
              <a:buFont typeface="Wingdings" pitchFamily="2" charset="2"/>
              <a:buChar char="à"/>
            </a:pPr>
            <a:endParaRPr lang="en-US" smtClean="0">
              <a:solidFill>
                <a:srgbClr val="000000"/>
              </a:solidFill>
            </a:endParaRPr>
          </a:p>
          <a:p>
            <a:pPr>
              <a:buFont typeface="Wingdings" pitchFamily="2" charset="2"/>
              <a:buNone/>
            </a:pPr>
            <a:r>
              <a:rPr lang="en-US" smtClean="0">
                <a:solidFill>
                  <a:srgbClr val="000000"/>
                </a:solidFill>
              </a:rPr>
              <a:t>Some of the different types of wholesalers are shown in this slide, which reproduces Exhibit 12-5 from your text book.  Let’s look at each of these types of wholesalers in a little more detail.</a:t>
            </a:r>
          </a:p>
          <a:p>
            <a:endParaRPr lang="en-US" smtClean="0"/>
          </a:p>
          <a:p>
            <a:endParaRPr lang="en-US" smtClean="0"/>
          </a:p>
        </p:txBody>
      </p:sp>
      <p:sp>
        <p:nvSpPr>
          <p:cNvPr id="78852" name="Text Box 4"/>
          <p:cNvSpPr txBox="1">
            <a:spLocks noChangeArrowheads="1"/>
          </p:cNvSpPr>
          <p:nvPr/>
        </p:nvSpPr>
        <p:spPr bwMode="auto">
          <a:xfrm>
            <a:off x="4294188" y="395288"/>
            <a:ext cx="238760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 321.</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endParaRPr lang="en-US" sz="1500" b="1"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503238" y="539750"/>
            <a:ext cx="3162300" cy="2373313"/>
          </a:xfrm>
          <a:ln/>
        </p:spPr>
      </p:sp>
      <p:sp>
        <p:nvSpPr>
          <p:cNvPr id="79875"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en-US" b="1" smtClean="0">
                <a:solidFill>
                  <a:srgbClr val="000000"/>
                </a:solidFill>
              </a:rPr>
              <a:t>Summary Overview</a:t>
            </a:r>
          </a:p>
          <a:p>
            <a:pPr>
              <a:lnSpc>
                <a:spcPct val="90000"/>
              </a:lnSpc>
              <a:spcBef>
                <a:spcPct val="0"/>
              </a:spcBef>
            </a:pPr>
            <a:r>
              <a:rPr lang="en-US" b="1" smtClean="0">
                <a:solidFill>
                  <a:srgbClr val="000000"/>
                </a:solidFill>
              </a:rPr>
              <a:t>Merchant wholesalers </a:t>
            </a:r>
            <a:r>
              <a:rPr lang="en-US" smtClean="0">
                <a:solidFill>
                  <a:srgbClr val="000000"/>
                </a:solidFill>
              </a:rPr>
              <a:t>own (take title to) the products they sell.</a:t>
            </a:r>
          </a:p>
          <a:p>
            <a:pPr>
              <a:lnSpc>
                <a:spcPct val="90000"/>
              </a:lnSpc>
              <a:spcBef>
                <a:spcPct val="0"/>
              </a:spcBef>
            </a:pPr>
            <a:r>
              <a:rPr lang="en-US" smtClean="0">
                <a:solidFill>
                  <a:srgbClr val="000000"/>
                </a:solidFill>
              </a:rPr>
              <a:t>There are many types of merchant wholesalers. </a:t>
            </a:r>
            <a:r>
              <a:rPr lang="en-US" u="sng" smtClean="0">
                <a:solidFill>
                  <a:srgbClr val="000000"/>
                </a:solidFill>
              </a:rPr>
              <a:t>Service merchant wholesalers provide all the wholesaling functions</a:t>
            </a:r>
            <a:r>
              <a:rPr lang="en-US" smtClean="0">
                <a:solidFill>
                  <a:srgbClr val="000000"/>
                </a:solidFill>
              </a:rPr>
              <a:t>.  </a:t>
            </a:r>
            <a:r>
              <a:rPr lang="en-US" u="sng" smtClean="0">
                <a:solidFill>
                  <a:srgbClr val="000000"/>
                </a:solidFill>
              </a:rPr>
              <a:t>Limited-function merchant wholesalers provide only some wholesaling functions</a:t>
            </a:r>
            <a:r>
              <a:rPr lang="en-US" smtClean="0">
                <a:solidFill>
                  <a:srgbClr val="000000"/>
                </a:solidFill>
              </a:rPr>
              <a:t>.</a:t>
            </a:r>
          </a:p>
          <a:p>
            <a:pPr>
              <a:lnSpc>
                <a:spcPct val="90000"/>
              </a:lnSpc>
              <a:spcBef>
                <a:spcPct val="0"/>
              </a:spcBef>
            </a:pPr>
            <a:endParaRPr lang="en-US" smtClean="0">
              <a:solidFill>
                <a:srgbClr val="000000"/>
              </a:solidFill>
            </a:endParaRPr>
          </a:p>
          <a:p>
            <a:pPr>
              <a:lnSpc>
                <a:spcPct val="90000"/>
              </a:lnSpc>
            </a:pPr>
            <a:r>
              <a:rPr lang="en-US" b="1" smtClean="0">
                <a:solidFill>
                  <a:srgbClr val="000000"/>
                </a:solidFill>
              </a:rPr>
              <a:t>Key Issues</a:t>
            </a:r>
          </a:p>
          <a:p>
            <a:pPr>
              <a:lnSpc>
                <a:spcPct val="90000"/>
              </a:lnSpc>
              <a:spcBef>
                <a:spcPct val="0"/>
              </a:spcBef>
            </a:pPr>
            <a:r>
              <a:rPr lang="en-US" b="1" smtClean="0">
                <a:solidFill>
                  <a:srgbClr val="000000"/>
                </a:solidFill>
              </a:rPr>
              <a:t>Among the service wholesalers are:</a:t>
            </a:r>
          </a:p>
          <a:p>
            <a:pPr marL="628650" lvl="1" indent="-171450">
              <a:lnSpc>
                <a:spcPct val="90000"/>
              </a:lnSpc>
              <a:spcBef>
                <a:spcPct val="0"/>
              </a:spcBef>
              <a:buFont typeface="Wingdings" pitchFamily="2" charset="2"/>
              <a:buChar char="à"/>
            </a:pPr>
            <a:r>
              <a:rPr lang="en-US" u="sng" smtClean="0">
                <a:solidFill>
                  <a:srgbClr val="000000"/>
                </a:solidFill>
              </a:rPr>
              <a:t>General merchandise wholesalers</a:t>
            </a:r>
            <a:r>
              <a:rPr lang="en-US" smtClean="0">
                <a:solidFill>
                  <a:srgbClr val="000000"/>
                </a:solidFill>
              </a:rPr>
              <a:t>: They carry a wide variety of nonperishable items.</a:t>
            </a:r>
          </a:p>
          <a:p>
            <a:pPr marL="628650" lvl="1" indent="-171450">
              <a:lnSpc>
                <a:spcPct val="90000"/>
              </a:lnSpc>
              <a:spcBef>
                <a:spcPct val="0"/>
              </a:spcBef>
              <a:buFont typeface="Wingdings" pitchFamily="2" charset="2"/>
              <a:buChar char="à"/>
            </a:pPr>
            <a:r>
              <a:rPr lang="en-US" u="sng" smtClean="0">
                <a:solidFill>
                  <a:srgbClr val="000000"/>
                </a:solidFill>
              </a:rPr>
              <a:t>Single- or general-line wholesalers</a:t>
            </a:r>
            <a:r>
              <a:rPr lang="en-US" smtClean="0">
                <a:solidFill>
                  <a:srgbClr val="000000"/>
                </a:solidFill>
              </a:rPr>
              <a:t>:  They carry a narrower line, usually specializing in serving a single or limited product line for business or consumer marketers.</a:t>
            </a:r>
          </a:p>
          <a:p>
            <a:pPr marL="628650" lvl="1" indent="-171450">
              <a:lnSpc>
                <a:spcPct val="90000"/>
              </a:lnSpc>
              <a:spcBef>
                <a:spcPct val="0"/>
              </a:spcBef>
              <a:buFont typeface="Wingdings" pitchFamily="2" charset="2"/>
              <a:buChar char="à"/>
            </a:pPr>
            <a:r>
              <a:rPr lang="en-US" u="sng" smtClean="0">
                <a:solidFill>
                  <a:srgbClr val="000000"/>
                </a:solidFill>
              </a:rPr>
              <a:t>Specialty Wholesalers</a:t>
            </a:r>
            <a:r>
              <a:rPr lang="en-US" smtClean="0">
                <a:solidFill>
                  <a:srgbClr val="000000"/>
                </a:solidFill>
              </a:rPr>
              <a:t>.  These carry a very narrow range of products and offer specialized technical knowledge related to that area.</a:t>
            </a:r>
          </a:p>
          <a:p>
            <a:pPr>
              <a:lnSpc>
                <a:spcPct val="90000"/>
              </a:lnSpc>
              <a:spcBef>
                <a:spcPct val="0"/>
              </a:spcBef>
            </a:pPr>
            <a:r>
              <a:rPr lang="en-US" b="1" smtClean="0">
                <a:solidFill>
                  <a:srgbClr val="000000"/>
                </a:solidFill>
              </a:rPr>
              <a:t>Among the limited-function wholesalers are:</a:t>
            </a:r>
          </a:p>
          <a:p>
            <a:pPr marL="628650" lvl="1" indent="-171450">
              <a:lnSpc>
                <a:spcPct val="90000"/>
              </a:lnSpc>
              <a:spcBef>
                <a:spcPct val="0"/>
              </a:spcBef>
              <a:buFont typeface="Wingdings" pitchFamily="2" charset="2"/>
              <a:buChar char="à"/>
            </a:pPr>
            <a:r>
              <a:rPr lang="en-US" u="sng" smtClean="0">
                <a:solidFill>
                  <a:srgbClr val="000000"/>
                </a:solidFill>
              </a:rPr>
              <a:t>Cash-and-carry wholesalers</a:t>
            </a:r>
            <a:r>
              <a:rPr lang="en-US" smtClean="0">
                <a:solidFill>
                  <a:srgbClr val="000000"/>
                </a:solidFill>
              </a:rPr>
              <a:t>:  They operate like service wholesalers except that </a:t>
            </a:r>
            <a:r>
              <a:rPr lang="en-US" u="sng" smtClean="0">
                <a:solidFill>
                  <a:srgbClr val="000000"/>
                </a:solidFill>
              </a:rPr>
              <a:t>customers must pay cash</a:t>
            </a:r>
            <a:r>
              <a:rPr lang="en-US" smtClean="0">
                <a:solidFill>
                  <a:srgbClr val="000000"/>
                </a:solidFill>
              </a:rPr>
              <a:t>.</a:t>
            </a:r>
          </a:p>
          <a:p>
            <a:pPr marL="628650" lvl="1" indent="-171450">
              <a:lnSpc>
                <a:spcPct val="90000"/>
              </a:lnSpc>
              <a:spcBef>
                <a:spcPct val="0"/>
              </a:spcBef>
              <a:buFont typeface="Wingdings" pitchFamily="2" charset="2"/>
              <a:buChar char="à"/>
            </a:pPr>
            <a:r>
              <a:rPr lang="en-US" u="sng" smtClean="0">
                <a:solidFill>
                  <a:srgbClr val="000000"/>
                </a:solidFill>
              </a:rPr>
              <a:t>Drop-shippers</a:t>
            </a:r>
            <a:r>
              <a:rPr lang="en-US" smtClean="0">
                <a:solidFill>
                  <a:srgbClr val="000000"/>
                </a:solidFill>
              </a:rPr>
              <a:t>: They take title but </a:t>
            </a:r>
            <a:r>
              <a:rPr lang="en-US" u="sng" smtClean="0">
                <a:solidFill>
                  <a:srgbClr val="000000"/>
                </a:solidFill>
              </a:rPr>
              <a:t>do not handle products</a:t>
            </a:r>
            <a:r>
              <a:rPr lang="en-US" smtClean="0">
                <a:solidFill>
                  <a:srgbClr val="000000"/>
                </a:solidFill>
              </a:rPr>
              <a:t>.  Instead, they arrange for other buyers and the producer ships the products directly.</a:t>
            </a:r>
          </a:p>
          <a:p>
            <a:pPr marL="628650" lvl="1" indent="-171450">
              <a:lnSpc>
                <a:spcPct val="90000"/>
              </a:lnSpc>
              <a:spcBef>
                <a:spcPct val="0"/>
              </a:spcBef>
              <a:buFont typeface="Wingdings" pitchFamily="2" charset="2"/>
              <a:buChar char="à"/>
            </a:pPr>
            <a:r>
              <a:rPr lang="en-US" u="sng" smtClean="0">
                <a:solidFill>
                  <a:srgbClr val="000000"/>
                </a:solidFill>
              </a:rPr>
              <a:t>Truck wholesalers</a:t>
            </a:r>
            <a:r>
              <a:rPr lang="en-US" smtClean="0">
                <a:solidFill>
                  <a:srgbClr val="000000"/>
                </a:solidFill>
              </a:rPr>
              <a:t>:  They specialize in </a:t>
            </a:r>
            <a:r>
              <a:rPr lang="en-US" u="sng" smtClean="0">
                <a:solidFill>
                  <a:srgbClr val="000000"/>
                </a:solidFill>
              </a:rPr>
              <a:t>delivering products—at a cost</a:t>
            </a:r>
            <a:r>
              <a:rPr lang="en-US" b="1" smtClean="0">
                <a:solidFill>
                  <a:srgbClr val="000000"/>
                </a:solidFill>
              </a:rPr>
              <a:t>—</a:t>
            </a:r>
            <a:r>
              <a:rPr lang="en-US" smtClean="0">
                <a:solidFill>
                  <a:srgbClr val="000000"/>
                </a:solidFill>
              </a:rPr>
              <a:t>that they stock in their own trucks.</a:t>
            </a:r>
          </a:p>
          <a:p>
            <a:pPr marL="628650" lvl="1" indent="-171450">
              <a:lnSpc>
                <a:spcPct val="90000"/>
              </a:lnSpc>
              <a:spcBef>
                <a:spcPct val="0"/>
              </a:spcBef>
              <a:buFont typeface="Wingdings" pitchFamily="2" charset="2"/>
              <a:buChar char="à"/>
            </a:pPr>
            <a:r>
              <a:rPr lang="en-US" u="sng" smtClean="0">
                <a:solidFill>
                  <a:srgbClr val="000000"/>
                </a:solidFill>
              </a:rPr>
              <a:t>Rack jobbers</a:t>
            </a:r>
            <a:r>
              <a:rPr lang="en-US" smtClean="0">
                <a:solidFill>
                  <a:srgbClr val="000000"/>
                </a:solidFill>
              </a:rPr>
              <a:t>:  They </a:t>
            </a:r>
            <a:r>
              <a:rPr lang="en-US" u="sng" smtClean="0">
                <a:solidFill>
                  <a:srgbClr val="000000"/>
                </a:solidFill>
              </a:rPr>
              <a:t>sell hard-to-handle assortments</a:t>
            </a:r>
            <a:r>
              <a:rPr lang="en-US" smtClean="0">
                <a:solidFill>
                  <a:srgbClr val="000000"/>
                </a:solidFill>
              </a:rPr>
              <a:t> of products, on their own point-of-purchase display racks.</a:t>
            </a:r>
          </a:p>
          <a:p>
            <a:pPr marL="628650" lvl="1" indent="-171450">
              <a:lnSpc>
                <a:spcPct val="90000"/>
              </a:lnSpc>
              <a:spcBef>
                <a:spcPct val="0"/>
              </a:spcBef>
              <a:buFont typeface="Wingdings" pitchFamily="2" charset="2"/>
              <a:buChar char="à"/>
            </a:pPr>
            <a:r>
              <a:rPr lang="en-US" u="sng" smtClean="0">
                <a:solidFill>
                  <a:srgbClr val="000000"/>
                </a:solidFill>
              </a:rPr>
              <a:t>Catalog wholesalers</a:t>
            </a:r>
            <a:r>
              <a:rPr lang="en-US" smtClean="0">
                <a:solidFill>
                  <a:srgbClr val="000000"/>
                </a:solidFill>
              </a:rPr>
              <a:t>:  They sell out of catalogs that are distributed widely to smaller customers. Thus, they </a:t>
            </a:r>
            <a:r>
              <a:rPr lang="en-US" u="sng" smtClean="0">
                <a:solidFill>
                  <a:srgbClr val="000000"/>
                </a:solidFill>
              </a:rPr>
              <a:t>can reach outlying areas</a:t>
            </a:r>
            <a:r>
              <a:rPr lang="en-US" smtClean="0">
                <a:solidFill>
                  <a:srgbClr val="000000"/>
                </a:solidFill>
              </a:rPr>
              <a:t>.</a:t>
            </a:r>
          </a:p>
          <a:p>
            <a:pPr>
              <a:lnSpc>
                <a:spcPct val="90000"/>
              </a:lnSpc>
              <a:spcBef>
                <a:spcPct val="0"/>
              </a:spcBef>
            </a:pPr>
            <a:endParaRPr lang="en-US" i="1" smtClean="0">
              <a:solidFill>
                <a:srgbClr val="000000"/>
              </a:solidFill>
            </a:endParaRPr>
          </a:p>
          <a:p>
            <a:pPr>
              <a:lnSpc>
                <a:spcPct val="90000"/>
              </a:lnSpc>
              <a:spcBef>
                <a:spcPct val="0"/>
              </a:spcBef>
            </a:pPr>
            <a:r>
              <a:rPr lang="en-US" b="1" i="1" smtClean="0">
                <a:solidFill>
                  <a:srgbClr val="000000"/>
                </a:solidFill>
              </a:rPr>
              <a:t>Discussion Question: Why is it important for marketers to know about the various types of merchant wholesalers?</a:t>
            </a:r>
          </a:p>
          <a:p>
            <a:pPr>
              <a:lnSpc>
                <a:spcPct val="90000"/>
              </a:lnSpc>
            </a:pPr>
            <a:endParaRPr lang="en-US" smtClean="0"/>
          </a:p>
          <a:p>
            <a:endParaRPr lang="en-US" smtClean="0"/>
          </a:p>
        </p:txBody>
      </p:sp>
      <p:sp>
        <p:nvSpPr>
          <p:cNvPr id="79876"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321-322.</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eaLnBrk="1" hangingPunct="1">
              <a:spcBef>
                <a:spcPct val="50000"/>
              </a:spcBef>
            </a:pPr>
            <a:endParaRPr lang="en-US" sz="1500" b="1"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503238" y="539750"/>
            <a:ext cx="3162300" cy="2373313"/>
          </a:xfrm>
          <a:ln/>
        </p:spPr>
      </p:sp>
      <p:sp>
        <p:nvSpPr>
          <p:cNvPr id="78851"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b="1" dirty="0" smtClean="0">
                <a:solidFill>
                  <a:srgbClr val="000000"/>
                </a:solidFill>
                <a:latin typeface="Arial" pitchFamily="34" charset="0"/>
                <a:cs typeface="Arial" pitchFamily="34" charset="0"/>
              </a:rPr>
              <a:t>Summary Overview</a:t>
            </a:r>
          </a:p>
          <a:p>
            <a:pPr>
              <a:defRPr/>
            </a:pPr>
            <a:r>
              <a:rPr lang="en-US" u="sng" dirty="0" smtClean="0">
                <a:solidFill>
                  <a:srgbClr val="000000"/>
                </a:solidFill>
                <a:latin typeface="Arial" pitchFamily="34" charset="0"/>
                <a:cs typeface="Arial" pitchFamily="34" charset="0"/>
              </a:rPr>
              <a:t>Agents wholesalers</a:t>
            </a:r>
            <a:r>
              <a:rPr lang="en-US" dirty="0" smtClean="0">
                <a:solidFill>
                  <a:srgbClr val="000000"/>
                </a:solidFill>
                <a:latin typeface="Arial" pitchFamily="34" charset="0"/>
                <a:cs typeface="Arial" pitchFamily="34" charset="0"/>
              </a:rPr>
              <a:t> are wholesalers who </a:t>
            </a:r>
            <a:r>
              <a:rPr lang="en-US" u="sng" dirty="0" smtClean="0">
                <a:solidFill>
                  <a:srgbClr val="000000"/>
                </a:solidFill>
                <a:latin typeface="Arial" pitchFamily="34" charset="0"/>
                <a:cs typeface="Arial" pitchFamily="34" charset="0"/>
              </a:rPr>
              <a:t>do not own the products</a:t>
            </a:r>
            <a:r>
              <a:rPr lang="en-US" dirty="0" smtClean="0">
                <a:solidFill>
                  <a:srgbClr val="000000"/>
                </a:solidFill>
                <a:latin typeface="Arial" pitchFamily="34" charset="0"/>
                <a:cs typeface="Arial" pitchFamily="34" charset="0"/>
              </a:rPr>
              <a:t> they sell.  Their main purpose is to bring together buyers and sellers.  They offer fewer services and have lower selling costs than merchants. </a:t>
            </a:r>
            <a:r>
              <a:rPr lang="en-US" u="sng" dirty="0" smtClean="0">
                <a:solidFill>
                  <a:srgbClr val="000000"/>
                </a:solidFill>
                <a:latin typeface="Arial" pitchFamily="34" charset="0"/>
                <a:cs typeface="Arial" pitchFamily="34" charset="0"/>
              </a:rPr>
              <a:t>They are important in international trade</a:t>
            </a:r>
            <a:r>
              <a:rPr lang="en-US" dirty="0" smtClean="0">
                <a:solidFill>
                  <a:srgbClr val="000000"/>
                </a:solidFill>
                <a:latin typeface="Arial" pitchFamily="34" charset="0"/>
                <a:cs typeface="Arial" pitchFamily="34" charset="0"/>
              </a:rPr>
              <a:t> where specialized skills are needed that other channel members don’t have. </a:t>
            </a:r>
          </a:p>
          <a:p>
            <a:pPr>
              <a:defRPr/>
            </a:pPr>
            <a:endParaRPr lang="en-US" dirty="0" smtClean="0">
              <a:solidFill>
                <a:srgbClr val="000000"/>
              </a:solidFill>
              <a:latin typeface="Arial" pitchFamily="34" charset="0"/>
              <a:cs typeface="Arial" pitchFamily="34" charset="0"/>
            </a:endParaRPr>
          </a:p>
          <a:p>
            <a:pPr>
              <a:defRPr/>
            </a:pPr>
            <a:r>
              <a:rPr lang="en-US" b="1" dirty="0" smtClean="0">
                <a:solidFill>
                  <a:srgbClr val="000000"/>
                </a:solidFill>
                <a:latin typeface="Arial" pitchFamily="34" charset="0"/>
                <a:cs typeface="Arial" pitchFamily="34" charset="0"/>
              </a:rPr>
              <a:t>Key Issues</a:t>
            </a:r>
          </a:p>
          <a:p>
            <a:pPr>
              <a:defRPr/>
            </a:pPr>
            <a:r>
              <a:rPr lang="en-US" b="1" dirty="0" smtClean="0">
                <a:solidFill>
                  <a:srgbClr val="000000"/>
                </a:solidFill>
                <a:latin typeface="Arial" pitchFamily="34" charset="0"/>
                <a:cs typeface="Arial" pitchFamily="34" charset="0"/>
              </a:rPr>
              <a:t>Agent wholesalers normally specialize by customer type and product or product line. Among the different types of agents are:</a:t>
            </a:r>
          </a:p>
          <a:p>
            <a:pPr lvl="1">
              <a:buFontTx/>
              <a:buChar char="•"/>
              <a:defRPr/>
            </a:pPr>
            <a:r>
              <a:rPr lang="en-US" u="sng" dirty="0" smtClean="0">
                <a:solidFill>
                  <a:srgbClr val="000000"/>
                </a:solidFill>
                <a:latin typeface="Arial" pitchFamily="34" charset="0"/>
                <a:cs typeface="Arial" pitchFamily="34" charset="0"/>
                <a:sym typeface="Wingdings" pitchFamily="2" charset="2"/>
              </a:rPr>
              <a:t> </a:t>
            </a:r>
            <a:r>
              <a:rPr lang="en-US" u="sng" dirty="0" smtClean="0">
                <a:solidFill>
                  <a:srgbClr val="000000"/>
                </a:solidFill>
                <a:latin typeface="Arial" pitchFamily="34" charset="0"/>
                <a:cs typeface="Arial" pitchFamily="34" charset="0"/>
              </a:rPr>
              <a:t>Manufacturer’s agents</a:t>
            </a:r>
            <a:r>
              <a:rPr lang="en-US" dirty="0" smtClean="0">
                <a:solidFill>
                  <a:srgbClr val="000000"/>
                </a:solidFill>
                <a:latin typeface="Arial" pitchFamily="34" charset="0"/>
                <a:cs typeface="Arial" pitchFamily="34" charset="0"/>
              </a:rPr>
              <a:t>:  They sell similar products for several noncompeting producers and receive a commission on sales.  Such agents are </a:t>
            </a:r>
            <a:r>
              <a:rPr lang="en-US" u="sng" dirty="0" smtClean="0">
                <a:solidFill>
                  <a:srgbClr val="000000"/>
                </a:solidFill>
                <a:latin typeface="Arial" pitchFamily="34" charset="0"/>
                <a:cs typeface="Arial" pitchFamily="34" charset="0"/>
              </a:rPr>
              <a:t>free-wheeling sales reps</a:t>
            </a:r>
            <a:r>
              <a:rPr lang="en-US" dirty="0" smtClean="0">
                <a:solidFill>
                  <a:srgbClr val="000000"/>
                </a:solidFill>
                <a:latin typeface="Arial" pitchFamily="34" charset="0"/>
                <a:cs typeface="Arial" pitchFamily="34" charset="0"/>
              </a:rPr>
              <a:t> who can easily add product lines from a variety of producers to meet the customer’s needs.  </a:t>
            </a:r>
            <a:r>
              <a:rPr lang="en-US" u="sng" dirty="0" smtClean="0">
                <a:solidFill>
                  <a:srgbClr val="000000"/>
                </a:solidFill>
                <a:latin typeface="Arial" pitchFamily="34" charset="0"/>
                <a:cs typeface="Arial" pitchFamily="34" charset="0"/>
              </a:rPr>
              <a:t>Export or import agents</a:t>
            </a:r>
            <a:r>
              <a:rPr lang="en-US" dirty="0" smtClean="0">
                <a:solidFill>
                  <a:srgbClr val="000000"/>
                </a:solidFill>
                <a:latin typeface="Arial" pitchFamily="34" charset="0"/>
                <a:cs typeface="Arial" pitchFamily="34" charset="0"/>
              </a:rPr>
              <a:t> are basically manufacturers’ agents specializing in international trade.</a:t>
            </a:r>
          </a:p>
          <a:p>
            <a:pPr marL="628650" lvl="1" indent="-171450">
              <a:buFont typeface="Wingdings" pitchFamily="2" charset="2"/>
              <a:buChar char="à"/>
              <a:defRPr/>
            </a:pPr>
            <a:r>
              <a:rPr lang="en-US" u="sng" dirty="0" smtClean="0">
                <a:solidFill>
                  <a:srgbClr val="000000"/>
                </a:solidFill>
                <a:latin typeface="Arial" pitchFamily="34" charset="0"/>
                <a:cs typeface="Arial" pitchFamily="34" charset="0"/>
              </a:rPr>
              <a:t>Brokers</a:t>
            </a:r>
            <a:r>
              <a:rPr lang="en-US" dirty="0" smtClean="0">
                <a:solidFill>
                  <a:srgbClr val="000000"/>
                </a:solidFill>
                <a:latin typeface="Arial" pitchFamily="34" charset="0"/>
                <a:cs typeface="Arial" pitchFamily="34" charset="0"/>
              </a:rPr>
              <a:t>: They </a:t>
            </a:r>
            <a:r>
              <a:rPr lang="en-US" u="sng" dirty="0" smtClean="0">
                <a:solidFill>
                  <a:srgbClr val="000000"/>
                </a:solidFill>
                <a:latin typeface="Arial" pitchFamily="34" charset="0"/>
                <a:cs typeface="Arial" pitchFamily="34" charset="0"/>
              </a:rPr>
              <a:t>provide information</a:t>
            </a:r>
            <a:r>
              <a:rPr lang="en-US" dirty="0" smtClean="0">
                <a:solidFill>
                  <a:srgbClr val="000000"/>
                </a:solidFill>
                <a:latin typeface="Arial" pitchFamily="34" charset="0"/>
                <a:cs typeface="Arial" pitchFamily="34" charset="0"/>
              </a:rPr>
              <a:t> and bring buyers and sellers together.  Their distinction is that their relationship with buyers and sellers tends to be temporary, lasting only while the deal is negotiated.  </a:t>
            </a:r>
            <a:r>
              <a:rPr lang="en-US" u="sng" dirty="0" smtClean="0">
                <a:solidFill>
                  <a:srgbClr val="000000"/>
                </a:solidFill>
                <a:latin typeface="Arial" pitchFamily="34" charset="0"/>
                <a:cs typeface="Arial" pitchFamily="34" charset="0"/>
              </a:rPr>
              <a:t>Export and import brokers</a:t>
            </a:r>
            <a:r>
              <a:rPr lang="en-US" dirty="0" smtClean="0">
                <a:solidFill>
                  <a:srgbClr val="000000"/>
                </a:solidFill>
                <a:latin typeface="Arial" pitchFamily="34" charset="0"/>
                <a:cs typeface="Arial" pitchFamily="34" charset="0"/>
              </a:rPr>
              <a:t> specialize in bringing together buyers and sellers from different countries.</a:t>
            </a:r>
          </a:p>
          <a:p>
            <a:pPr marL="628650" lvl="1" indent="-171450">
              <a:buFont typeface="Wingdings" pitchFamily="2" charset="2"/>
              <a:buChar char="à"/>
              <a:defRPr/>
            </a:pPr>
            <a:r>
              <a:rPr lang="en-US" u="sng" dirty="0" smtClean="0">
                <a:solidFill>
                  <a:srgbClr val="000000"/>
                </a:solidFill>
                <a:latin typeface="Arial" pitchFamily="34" charset="0"/>
                <a:cs typeface="Arial" pitchFamily="34" charset="0"/>
              </a:rPr>
              <a:t>Selling agents</a:t>
            </a:r>
            <a:r>
              <a:rPr lang="en-US" dirty="0" smtClean="0">
                <a:solidFill>
                  <a:srgbClr val="000000"/>
                </a:solidFill>
                <a:latin typeface="Arial" pitchFamily="34" charset="0"/>
                <a:cs typeface="Arial" pitchFamily="34" charset="0"/>
              </a:rPr>
              <a:t>: They take over the whole marketing job of producers.  They have control over pricing, selling, and advertising, </a:t>
            </a:r>
            <a:r>
              <a:rPr lang="en-US" u="sng" dirty="0" smtClean="0">
                <a:solidFill>
                  <a:srgbClr val="000000"/>
                </a:solidFill>
                <a:latin typeface="Arial" pitchFamily="34" charset="0"/>
                <a:cs typeface="Arial" pitchFamily="34" charset="0"/>
              </a:rPr>
              <a:t>operating as the producers’ marketing manager</a:t>
            </a:r>
            <a:r>
              <a:rPr lang="en-US" dirty="0" smtClean="0">
                <a:solidFill>
                  <a:srgbClr val="000000"/>
                </a:solidFill>
                <a:latin typeface="Arial" pitchFamily="34" charset="0"/>
                <a:cs typeface="Arial" pitchFamily="34" charset="0"/>
              </a:rPr>
              <a:t>.  A </a:t>
            </a:r>
            <a:r>
              <a:rPr lang="en-US" u="sng" dirty="0" smtClean="0">
                <a:solidFill>
                  <a:srgbClr val="000000"/>
                </a:solidFill>
                <a:latin typeface="Arial" pitchFamily="34" charset="0"/>
                <a:cs typeface="Arial" pitchFamily="34" charset="0"/>
              </a:rPr>
              <a:t>combination export manager</a:t>
            </a:r>
            <a:r>
              <a:rPr lang="en-US" dirty="0" smtClean="0">
                <a:solidFill>
                  <a:srgbClr val="000000"/>
                </a:solidFill>
                <a:latin typeface="Arial" pitchFamily="34" charset="0"/>
                <a:cs typeface="Arial" pitchFamily="34" charset="0"/>
              </a:rPr>
              <a:t> is a blend of manufacturers’ agent and selling agent.</a:t>
            </a:r>
          </a:p>
          <a:p>
            <a:pPr marL="628650" lvl="1" indent="-171450">
              <a:buFont typeface="Wingdings" pitchFamily="2" charset="2"/>
              <a:buChar char="à"/>
              <a:defRPr/>
            </a:pPr>
            <a:r>
              <a:rPr lang="en-US" u="sng" dirty="0" smtClean="0">
                <a:solidFill>
                  <a:srgbClr val="000000"/>
                </a:solidFill>
                <a:latin typeface="Arial" pitchFamily="34" charset="0"/>
                <a:cs typeface="Arial" pitchFamily="34" charset="0"/>
              </a:rPr>
              <a:t>Auction companies</a:t>
            </a:r>
            <a:r>
              <a:rPr lang="en-US" dirty="0" smtClean="0">
                <a:solidFill>
                  <a:srgbClr val="000000"/>
                </a:solidFill>
                <a:latin typeface="Arial" pitchFamily="34" charset="0"/>
                <a:cs typeface="Arial" pitchFamily="34" charset="0"/>
              </a:rPr>
              <a:t>: They speed up the sale, by providing a place where buyers and sellers can complete a transaction.  The Internet has spurred growth of auction companies in many lines of business</a:t>
            </a:r>
            <a:r>
              <a:rPr lang="en-US" dirty="0">
                <a:solidFill>
                  <a:srgbClr val="000000"/>
                </a:solidFill>
                <a:latin typeface="Arial" pitchFamily="34" charset="0"/>
                <a:cs typeface="Arial" pitchFamily="34" charset="0"/>
              </a:rPr>
              <a:t>.</a:t>
            </a:r>
            <a:endParaRPr lang="en-US" dirty="0" smtClean="0">
              <a:solidFill>
                <a:srgbClr val="000000"/>
              </a:solidFill>
              <a:latin typeface="Arial" pitchFamily="34" charset="0"/>
              <a:cs typeface="Arial" pitchFamily="34" charset="0"/>
            </a:endParaRPr>
          </a:p>
          <a:p>
            <a:pPr>
              <a:spcBef>
                <a:spcPct val="0"/>
              </a:spcBef>
              <a:defRPr/>
            </a:pPr>
            <a:r>
              <a:rPr lang="en-US" b="1" i="1" dirty="0" smtClean="0">
                <a:solidFill>
                  <a:srgbClr val="000000"/>
                </a:solidFill>
                <a:latin typeface="Arial" pitchFamily="34" charset="0"/>
                <a:cs typeface="Arial" pitchFamily="34" charset="0"/>
              </a:rPr>
              <a:t>Discussion Question: Why is it important for marketers to know about the various types of agents?</a:t>
            </a:r>
          </a:p>
          <a:p>
            <a:pPr>
              <a:defRPr/>
            </a:pPr>
            <a:endParaRPr lang="en-US" dirty="0" smtClean="0">
              <a:latin typeface="Arial" pitchFamily="34" charset="0"/>
              <a:cs typeface="Arial" pitchFamily="34" charset="0"/>
            </a:endParaRPr>
          </a:p>
          <a:p>
            <a:pPr>
              <a:defRPr/>
            </a:pPr>
            <a:endParaRPr lang="en-US" dirty="0" smtClean="0">
              <a:latin typeface="Arial" pitchFamily="34" charset="0"/>
              <a:cs typeface="Arial" pitchFamily="34" charset="0"/>
            </a:endParaRPr>
          </a:p>
        </p:txBody>
      </p:sp>
      <p:sp>
        <p:nvSpPr>
          <p:cNvPr id="80900" name="Text Box 4"/>
          <p:cNvSpPr txBox="1">
            <a:spLocks noChangeArrowheads="1"/>
          </p:cNvSpPr>
          <p:nvPr/>
        </p:nvSpPr>
        <p:spPr bwMode="auto">
          <a:xfrm>
            <a:off x="4294188" y="395288"/>
            <a:ext cx="23876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324-325.</a:t>
            </a:r>
            <a:endParaRPr lang="en-US" sz="1500" b="1" dirty="0">
              <a:solidFill>
                <a:srgbClr val="000000"/>
              </a:solidFill>
            </a:endParaRPr>
          </a:p>
          <a:p>
            <a:pPr algn="l" eaLnBrk="1" hangingPunct="1">
              <a:spcBef>
                <a:spcPct val="50000"/>
              </a:spcBef>
            </a:pPr>
            <a:r>
              <a:rPr lang="en-US" sz="1600" b="1" dirty="0">
                <a:solidFill>
                  <a:srgbClr val="000000"/>
                </a:solidFill>
                <a:sym typeface="Wingdings" pitchFamily="2" charset="2"/>
              </a:rPr>
              <a:t> </a:t>
            </a:r>
            <a:r>
              <a:rPr lang="en-US" sz="1600" b="1" dirty="0">
                <a:solidFill>
                  <a:srgbClr val="000000"/>
                </a:solidFill>
              </a:rPr>
              <a:t>Indicates place where slide “builds” to include the corresponding point (upon mouse click).</a:t>
            </a:r>
          </a:p>
          <a:p>
            <a:pPr eaLnBrk="1" hangingPunct="1">
              <a:spcBef>
                <a:spcPct val="50000"/>
              </a:spcBef>
            </a:pPr>
            <a:endParaRPr lang="en-US" sz="1500" b="1"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503238" y="539750"/>
            <a:ext cx="3162300" cy="2373313"/>
          </a:xfrm>
          <a:ln/>
        </p:spPr>
      </p:sp>
      <p:sp>
        <p:nvSpPr>
          <p:cNvPr id="81923"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Answer: A</a:t>
            </a:r>
          </a:p>
          <a:p>
            <a:endParaRPr lang="en-US" smtClean="0"/>
          </a:p>
          <a:p>
            <a:r>
              <a:rPr lang="en-US" i="1" u="sng" smtClean="0"/>
              <a:t>Checking your knowledge (answer explanation):</a:t>
            </a:r>
          </a:p>
          <a:p>
            <a:r>
              <a:rPr lang="en-US" smtClean="0"/>
              <a:t>Merchant wholesalers own the products they sell and they often specialize by certain types of products.  Atlantic Music is an example of a merchant wholesaler.  The best answer selection is ‘A’.</a:t>
            </a:r>
          </a:p>
          <a:p>
            <a:endParaRPr lang="en-US" smtClean="0"/>
          </a:p>
          <a:p>
            <a:endParaRPr lang="en-US" smtClean="0"/>
          </a:p>
          <a:p>
            <a:endParaRPr lang="en-US" smtClean="0"/>
          </a:p>
        </p:txBody>
      </p:sp>
      <p:sp>
        <p:nvSpPr>
          <p:cNvPr id="81924" name="Text Box 4"/>
          <p:cNvSpPr txBox="1">
            <a:spLocks noChangeArrowheads="1"/>
          </p:cNvSpPr>
          <p:nvPr/>
        </p:nvSpPr>
        <p:spPr bwMode="auto">
          <a:xfrm>
            <a:off x="4294188" y="395288"/>
            <a:ext cx="2387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8" tIns="48388" rIns="96778" bIns="48388">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relates to material on pp. </a:t>
            </a:r>
            <a:r>
              <a:rPr lang="en-US" sz="1500" b="1" dirty="0" smtClean="0">
                <a:solidFill>
                  <a:srgbClr val="000000"/>
                </a:solidFill>
              </a:rPr>
              <a:t>322.</a:t>
            </a:r>
            <a:endParaRPr lang="en-US" sz="1500" b="1" dirty="0">
              <a:solidFill>
                <a:srgbClr val="000000"/>
              </a:solidFill>
            </a:endParaRPr>
          </a:p>
          <a:p>
            <a:pPr eaLnBrk="1" hangingPunct="1">
              <a:spcBef>
                <a:spcPct val="50000"/>
              </a:spcBef>
            </a:pPr>
            <a:endParaRPr lang="en-US" sz="1500" b="1" dirty="0">
              <a:solidFill>
                <a:srgbClr val="000000"/>
              </a:solidFill>
            </a:endParaRPr>
          </a:p>
          <a:p>
            <a:pPr eaLnBrk="1" hangingPunct="1">
              <a:spcBef>
                <a:spcPct val="50000"/>
              </a:spcBef>
            </a:pPr>
            <a:endParaRPr lang="en-US" sz="1500" b="1" dirty="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At the end of this presentation, you should be able to:</a:t>
            </a:r>
          </a:p>
          <a:p>
            <a:pPr marL="261713" indent="-261713">
              <a:defRPr/>
            </a:pPr>
            <a:endParaRPr lang="en-US" dirty="0" smtClean="0"/>
          </a:p>
          <a:p>
            <a:pPr marL="514350" indent="-514350">
              <a:buFont typeface="+mj-lt"/>
              <a:buAutoNum type="arabicPeriod"/>
            </a:pPr>
            <a:r>
              <a:rPr lang="en-US" dirty="0" smtClean="0"/>
              <a:t>Understand how retailers plan their marketing strategies. </a:t>
            </a:r>
          </a:p>
          <a:p>
            <a:pPr marL="514350" indent="-514350">
              <a:buFont typeface="+mj-lt"/>
              <a:buAutoNum type="arabicPeriod"/>
            </a:pPr>
            <a:r>
              <a:rPr lang="en-US" dirty="0" smtClean="0"/>
              <a:t>Know about the many kinds of retailers that work with producers and wholesalers as members of channel systems.</a:t>
            </a:r>
          </a:p>
          <a:p>
            <a:pPr marL="514350" indent="-514350">
              <a:buFont typeface="+mj-lt"/>
              <a:buAutoNum type="arabicPeriod"/>
            </a:pPr>
            <a:r>
              <a:rPr lang="en-US" dirty="0" smtClean="0"/>
              <a:t>Understand how retailers evolve, including the roles of technology, scrambled merchandising and the “wheel of retailing.”</a:t>
            </a:r>
          </a:p>
          <a:p>
            <a:pPr marL="514350" indent="-514350">
              <a:buFont typeface="+mj-lt"/>
              <a:buAutoNum type="arabicPeriod"/>
            </a:pPr>
            <a:r>
              <a:rPr lang="en-US" dirty="0" smtClean="0"/>
              <a:t>See why size or belonging to a chain can be important to a retailer.</a:t>
            </a:r>
          </a:p>
        </p:txBody>
      </p:sp>
      <p:sp>
        <p:nvSpPr>
          <p:cNvPr id="52228"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302.</a:t>
            </a:r>
            <a:endParaRPr lang="en-US" sz="1500" b="1" dirty="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503238" y="539750"/>
            <a:ext cx="3162300" cy="2373313"/>
          </a:xfrm>
          <a:ln/>
        </p:spPr>
      </p:sp>
      <p:sp>
        <p:nvSpPr>
          <p:cNvPr id="5325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0350" indent="-260350"/>
            <a:r>
              <a:rPr lang="en-US" b="1" dirty="0" smtClean="0"/>
              <a:t>At the end of this presentation, you should be able to:</a:t>
            </a:r>
          </a:p>
          <a:p>
            <a:pPr marL="260350" indent="-260350"/>
            <a:endParaRPr lang="en-US" dirty="0" smtClean="0"/>
          </a:p>
          <a:p>
            <a:pPr marL="514350" indent="-514350">
              <a:buFont typeface="+mj-lt"/>
              <a:buAutoNum type="arabicPeriod" startAt="5"/>
            </a:pPr>
            <a:r>
              <a:rPr lang="en-US" dirty="0" smtClean="0"/>
              <a:t>Understand some of the differences in retailing in different nations. </a:t>
            </a:r>
          </a:p>
          <a:p>
            <a:pPr marL="514350" indent="-514350">
              <a:buFont typeface="+mj-lt"/>
              <a:buAutoNum type="arabicPeriod" startAt="5"/>
            </a:pPr>
            <a:r>
              <a:rPr lang="en-US" dirty="0" smtClean="0"/>
              <a:t>Know what progressive wholesalers are doing to modernize their operations and marketing strategies.</a:t>
            </a:r>
          </a:p>
          <a:p>
            <a:pPr marL="514350" indent="-514350">
              <a:buFont typeface="+mj-lt"/>
              <a:buAutoNum type="arabicPeriod" startAt="5"/>
            </a:pPr>
            <a:r>
              <a:rPr lang="en-US" dirty="0" smtClean="0"/>
              <a:t>Know the various kinds of merchant and agent wholesalers and the strategies they use.</a:t>
            </a:r>
          </a:p>
          <a:p>
            <a:pPr marL="514350" indent="-514350">
              <a:buFont typeface="+mj-lt"/>
              <a:buAutoNum type="arabicPeriod" startAt="5"/>
            </a:pPr>
            <a:r>
              <a:rPr lang="en-US" dirty="0" smtClean="0"/>
              <a:t>Understand important new terms</a:t>
            </a:r>
          </a:p>
          <a:p>
            <a:pPr marL="260350" indent="-260350"/>
            <a:endParaRPr lang="en-US" dirty="0" smtClean="0"/>
          </a:p>
          <a:p>
            <a:pPr marL="260350" indent="-260350"/>
            <a:endParaRPr lang="en-US" dirty="0" smtClean="0"/>
          </a:p>
        </p:txBody>
      </p:sp>
      <p:sp>
        <p:nvSpPr>
          <p:cNvPr id="53252"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302.</a:t>
            </a:r>
            <a:endParaRPr lang="en-US" sz="1500" b="1" dirty="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503238" y="539750"/>
            <a:ext cx="3162300" cy="2373313"/>
          </a:xfrm>
          <a:ln/>
        </p:spPr>
      </p:sp>
      <p:sp>
        <p:nvSpPr>
          <p:cNvPr id="84995"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100" b="1" dirty="0" smtClean="0"/>
              <a:t>Summary Overview</a:t>
            </a:r>
          </a:p>
          <a:p>
            <a:pPr>
              <a:lnSpc>
                <a:spcPct val="90000"/>
              </a:lnSpc>
            </a:pPr>
            <a:r>
              <a:rPr lang="en-US" sz="1100" dirty="0" smtClean="0"/>
              <a:t>These are key terms you should be familiar with based upon the material in this presentation.</a:t>
            </a:r>
          </a:p>
          <a:p>
            <a:pPr>
              <a:lnSpc>
                <a:spcPct val="90000"/>
              </a:lnSpc>
            </a:pPr>
            <a:r>
              <a:rPr lang="en-US" sz="1100" b="1" dirty="0" smtClean="0"/>
              <a:t>Key Issues</a:t>
            </a:r>
            <a:r>
              <a:rPr lang="en-US" sz="1100" b="1" u="sng" dirty="0" smtClean="0"/>
              <a:t> </a:t>
            </a:r>
          </a:p>
          <a:p>
            <a:pPr>
              <a:lnSpc>
                <a:spcPct val="90000"/>
              </a:lnSpc>
            </a:pPr>
            <a:r>
              <a:rPr lang="en-US" sz="1100" u="sng" dirty="0" smtClean="0">
                <a:cs typeface="Times New Roman" pitchFamily="18" charset="0"/>
              </a:rPr>
              <a:t>Retailing</a:t>
            </a:r>
            <a:r>
              <a:rPr lang="en-US" sz="1100" dirty="0" smtClean="0">
                <a:cs typeface="Times New Roman" pitchFamily="18" charset="0"/>
              </a:rPr>
              <a:t>: all of the activities involved in the sale of products to final consumers.</a:t>
            </a:r>
          </a:p>
          <a:p>
            <a:pPr>
              <a:lnSpc>
                <a:spcPct val="90000"/>
              </a:lnSpc>
            </a:pPr>
            <a:r>
              <a:rPr lang="en-US" sz="1100" u="sng" dirty="0" smtClean="0">
                <a:cs typeface="Times New Roman" pitchFamily="18" charset="0"/>
              </a:rPr>
              <a:t>General stores</a:t>
            </a:r>
            <a:r>
              <a:rPr lang="en-US" sz="1100" dirty="0" smtClean="0">
                <a:cs typeface="Times New Roman" pitchFamily="18" charset="0"/>
              </a:rPr>
              <a:t>: early retailers who carried anything they could sell in reasonable volume.</a:t>
            </a:r>
          </a:p>
          <a:p>
            <a:pPr>
              <a:lnSpc>
                <a:spcPct val="90000"/>
              </a:lnSpc>
            </a:pPr>
            <a:r>
              <a:rPr lang="en-US" sz="1100" u="sng" dirty="0" smtClean="0">
                <a:cs typeface="Times New Roman" pitchFamily="18" charset="0"/>
              </a:rPr>
              <a:t>Single‑line stores</a:t>
            </a:r>
            <a:r>
              <a:rPr lang="en-US" sz="1100" dirty="0" smtClean="0">
                <a:cs typeface="Times New Roman" pitchFamily="18" charset="0"/>
              </a:rPr>
              <a:t>: stores that specialize in certain lines of related products rather than a wide assortment</a:t>
            </a:r>
            <a:r>
              <a:rPr lang="en-US" sz="1100" b="1" dirty="0" smtClean="0">
                <a:solidFill>
                  <a:srgbClr val="000000"/>
                </a:solidFill>
              </a:rPr>
              <a:t>—</a:t>
            </a:r>
            <a:r>
              <a:rPr lang="en-US" sz="1100" dirty="0" smtClean="0">
                <a:cs typeface="Times New Roman" pitchFamily="18" charset="0"/>
              </a:rPr>
              <a:t>sometimes called limited-line stores.</a:t>
            </a:r>
          </a:p>
          <a:p>
            <a:pPr>
              <a:lnSpc>
                <a:spcPct val="90000"/>
              </a:lnSpc>
            </a:pPr>
            <a:r>
              <a:rPr lang="en-US" sz="1100" u="sng" dirty="0" smtClean="0">
                <a:cs typeface="Times New Roman" pitchFamily="18" charset="0"/>
              </a:rPr>
              <a:t>Limited-line stores</a:t>
            </a:r>
            <a:r>
              <a:rPr lang="en-US" sz="1100" dirty="0" smtClean="0">
                <a:cs typeface="Times New Roman" pitchFamily="18" charset="0"/>
              </a:rPr>
              <a:t>: stores that specialize in certain lines of related products rather than a wide assortment</a:t>
            </a:r>
            <a:r>
              <a:rPr lang="en-US" sz="1100" b="1" dirty="0" smtClean="0">
                <a:solidFill>
                  <a:srgbClr val="000000"/>
                </a:solidFill>
              </a:rPr>
              <a:t>—</a:t>
            </a:r>
            <a:r>
              <a:rPr lang="en-US" sz="1100" dirty="0" smtClean="0">
                <a:cs typeface="Times New Roman" pitchFamily="18" charset="0"/>
              </a:rPr>
              <a:t>sometimes called single-line stores.</a:t>
            </a:r>
          </a:p>
          <a:p>
            <a:pPr>
              <a:lnSpc>
                <a:spcPct val="90000"/>
              </a:lnSpc>
            </a:pPr>
            <a:r>
              <a:rPr lang="en-US" sz="1100" u="sng" dirty="0" smtClean="0">
                <a:cs typeface="Times New Roman" pitchFamily="18" charset="0"/>
              </a:rPr>
              <a:t>Specialty shop</a:t>
            </a:r>
            <a:r>
              <a:rPr lang="en-US" sz="1100" dirty="0" smtClean="0">
                <a:cs typeface="Times New Roman" pitchFamily="18" charset="0"/>
              </a:rPr>
              <a:t>: a type of conventional limited‑line store‑‑usually small and with a distinct personality.</a:t>
            </a:r>
          </a:p>
          <a:p>
            <a:pPr>
              <a:lnSpc>
                <a:spcPct val="90000"/>
              </a:lnSpc>
            </a:pPr>
            <a:r>
              <a:rPr lang="en-US" sz="1100" u="sng" dirty="0" smtClean="0">
                <a:cs typeface="Times New Roman" pitchFamily="18" charset="0"/>
              </a:rPr>
              <a:t>Department stores</a:t>
            </a:r>
            <a:r>
              <a:rPr lang="en-US" sz="1100" dirty="0" smtClean="0">
                <a:cs typeface="Times New Roman" pitchFamily="18" charset="0"/>
              </a:rPr>
              <a:t>: larger stores that are organized into many separate departments and offer many product lines.</a:t>
            </a:r>
          </a:p>
          <a:p>
            <a:pPr>
              <a:lnSpc>
                <a:spcPct val="90000"/>
              </a:lnSpc>
            </a:pPr>
            <a:r>
              <a:rPr lang="en-US" sz="1100" u="sng" dirty="0" smtClean="0">
                <a:cs typeface="Times New Roman" pitchFamily="18" charset="0"/>
              </a:rPr>
              <a:t>Mass-merchandising concept</a:t>
            </a:r>
            <a:r>
              <a:rPr lang="en-US" sz="1100" dirty="0" smtClean="0">
                <a:cs typeface="Times New Roman" pitchFamily="18" charset="0"/>
              </a:rPr>
              <a:t>: the idea that retailers should offer low prices to get faster turnover and greater sales volume by appealing to larger numbers.</a:t>
            </a:r>
          </a:p>
          <a:p>
            <a:pPr>
              <a:lnSpc>
                <a:spcPct val="90000"/>
              </a:lnSpc>
            </a:pPr>
            <a:r>
              <a:rPr lang="en-US" sz="1100" u="sng" dirty="0" smtClean="0">
                <a:cs typeface="Times New Roman" pitchFamily="18" charset="0"/>
              </a:rPr>
              <a:t>Supermarkets</a:t>
            </a:r>
            <a:r>
              <a:rPr lang="en-US" sz="1100" dirty="0" smtClean="0">
                <a:cs typeface="Times New Roman" pitchFamily="18" charset="0"/>
              </a:rPr>
              <a:t>: large stores specializing in groceries</a:t>
            </a:r>
            <a:r>
              <a:rPr lang="en-US" sz="1100" b="1" dirty="0" smtClean="0">
                <a:solidFill>
                  <a:srgbClr val="000000"/>
                </a:solidFill>
              </a:rPr>
              <a:t>—</a:t>
            </a:r>
            <a:r>
              <a:rPr lang="en-US" sz="1100" dirty="0" smtClean="0">
                <a:cs typeface="Times New Roman" pitchFamily="18" charset="0"/>
              </a:rPr>
              <a:t>with self‑service and wide assortments.</a:t>
            </a:r>
          </a:p>
          <a:p>
            <a:pPr>
              <a:lnSpc>
                <a:spcPct val="90000"/>
              </a:lnSpc>
            </a:pPr>
            <a:r>
              <a:rPr lang="en-US" sz="1100" u="sng" dirty="0" smtClean="0">
                <a:cs typeface="Times New Roman" pitchFamily="18" charset="0"/>
              </a:rPr>
              <a:t>Discount houses</a:t>
            </a:r>
            <a:r>
              <a:rPr lang="en-US" sz="1100" dirty="0" smtClean="0">
                <a:cs typeface="Times New Roman" pitchFamily="18" charset="0"/>
              </a:rPr>
              <a:t>: stores that sell hard goods (cameras, TVs, appliances) at substantial price cuts to customers who go to discounter's low-rent store, pay cash, and take care of any service or repair problems themselves.</a:t>
            </a:r>
          </a:p>
          <a:p>
            <a:pPr>
              <a:lnSpc>
                <a:spcPct val="90000"/>
              </a:lnSpc>
            </a:pPr>
            <a:r>
              <a:rPr lang="en-US" sz="1100" u="sng" dirty="0" smtClean="0">
                <a:cs typeface="Times New Roman" pitchFamily="18" charset="0"/>
              </a:rPr>
              <a:t>Mass-merchandisers</a:t>
            </a:r>
            <a:r>
              <a:rPr lang="en-US" sz="1100" dirty="0" smtClean="0">
                <a:cs typeface="Times New Roman" pitchFamily="18" charset="0"/>
              </a:rPr>
              <a:t>: large, self‑service stores with many departments that emphasize soft goods (housewares, clothing, and fabrics) and staples (like health and beauty aids) and selling on lower margins to get faster turnover.</a:t>
            </a:r>
          </a:p>
          <a:p>
            <a:pPr>
              <a:lnSpc>
                <a:spcPct val="90000"/>
              </a:lnSpc>
            </a:pPr>
            <a:r>
              <a:rPr lang="en-US" sz="1100" u="sng" dirty="0" smtClean="0">
                <a:cs typeface="Times New Roman" pitchFamily="18" charset="0"/>
              </a:rPr>
              <a:t>Supercenters (hypermarkets)</a:t>
            </a:r>
            <a:r>
              <a:rPr lang="en-US" sz="1100" dirty="0" smtClean="0">
                <a:cs typeface="Times New Roman" pitchFamily="18" charset="0"/>
              </a:rPr>
              <a:t>: very large stores that try to carry not only foods and drug items, but all goods and services that the consumer purchases </a:t>
            </a:r>
            <a:r>
              <a:rPr lang="en-US" sz="1100" i="1" dirty="0" smtClean="0">
                <a:cs typeface="Times New Roman" pitchFamily="18" charset="0"/>
              </a:rPr>
              <a:t>routinely</a:t>
            </a:r>
            <a:r>
              <a:rPr lang="en-US" sz="1100" dirty="0" smtClean="0">
                <a:cs typeface="Times New Roman" pitchFamily="18" charset="0"/>
              </a:rPr>
              <a:t> (also called hypermarkets).</a:t>
            </a:r>
          </a:p>
          <a:p>
            <a:pPr>
              <a:lnSpc>
                <a:spcPct val="90000"/>
              </a:lnSpc>
            </a:pPr>
            <a:r>
              <a:rPr lang="en-US" sz="1100" u="sng" dirty="0" smtClean="0">
                <a:cs typeface="Times New Roman" pitchFamily="18" charset="0"/>
              </a:rPr>
              <a:t>Convenience (food) stores</a:t>
            </a:r>
            <a:r>
              <a:rPr lang="en-US" sz="1100" dirty="0" smtClean="0">
                <a:cs typeface="Times New Roman" pitchFamily="18" charset="0"/>
              </a:rPr>
              <a:t>: a convenience‑oriented variation of the conventional limited‑line food stores.</a:t>
            </a:r>
          </a:p>
          <a:p>
            <a:pPr>
              <a:lnSpc>
                <a:spcPct val="90000"/>
              </a:lnSpc>
            </a:pPr>
            <a:r>
              <a:rPr lang="en-US" sz="1100" u="sng" dirty="0" smtClean="0">
                <a:cs typeface="Times New Roman" pitchFamily="18" charset="0"/>
              </a:rPr>
              <a:t>Automatic vending</a:t>
            </a:r>
            <a:r>
              <a:rPr lang="en-US" sz="1100" dirty="0" smtClean="0">
                <a:cs typeface="Times New Roman" pitchFamily="18" charset="0"/>
              </a:rPr>
              <a:t>: selling and delivering products through vending machines.</a:t>
            </a:r>
          </a:p>
          <a:p>
            <a:pPr>
              <a:lnSpc>
                <a:spcPct val="90000"/>
              </a:lnSpc>
            </a:pPr>
            <a:r>
              <a:rPr lang="en-US" sz="1100" u="sng" dirty="0" smtClean="0">
                <a:cs typeface="Times New Roman" pitchFamily="18" charset="0"/>
              </a:rPr>
              <a:t>Door‑to‑door selling</a:t>
            </a:r>
            <a:r>
              <a:rPr lang="en-US" sz="1100" dirty="0" smtClean="0">
                <a:cs typeface="Times New Roman" pitchFamily="18" charset="0"/>
              </a:rPr>
              <a:t>: going directly to the consumer's home.</a:t>
            </a:r>
          </a:p>
          <a:p>
            <a:pPr>
              <a:lnSpc>
                <a:spcPct val="90000"/>
              </a:lnSpc>
            </a:pPr>
            <a:r>
              <a:rPr lang="en-US" sz="1100" u="sng" dirty="0" smtClean="0">
                <a:cs typeface="Times New Roman" pitchFamily="18" charset="0"/>
              </a:rPr>
              <a:t>Wheel of retailing theory</a:t>
            </a:r>
            <a:r>
              <a:rPr lang="en-US" sz="1100" dirty="0" smtClean="0">
                <a:cs typeface="Times New Roman" pitchFamily="18" charset="0"/>
              </a:rPr>
              <a:t>: new types of retailers enter the market as low‑status, low‑margin, low‑price operators and then</a:t>
            </a:r>
            <a:r>
              <a:rPr lang="en-US" sz="1100" b="1" dirty="0" smtClean="0">
                <a:solidFill>
                  <a:srgbClr val="000000"/>
                </a:solidFill>
              </a:rPr>
              <a:t>—</a:t>
            </a:r>
            <a:r>
              <a:rPr lang="en-US" sz="1100" dirty="0" smtClean="0">
                <a:cs typeface="Times New Roman" pitchFamily="18" charset="0"/>
              </a:rPr>
              <a:t>if successful</a:t>
            </a:r>
            <a:r>
              <a:rPr lang="en-US" sz="1100" b="1" dirty="0" smtClean="0">
                <a:solidFill>
                  <a:srgbClr val="000000"/>
                </a:solidFill>
              </a:rPr>
              <a:t>—</a:t>
            </a:r>
            <a:r>
              <a:rPr lang="en-US" sz="1100" dirty="0" smtClean="0">
                <a:cs typeface="Times New Roman" pitchFamily="18" charset="0"/>
              </a:rPr>
              <a:t>evolve into more conventional retailers offering more services with higher operating costs and higher prices.</a:t>
            </a:r>
          </a:p>
          <a:p>
            <a:pPr>
              <a:lnSpc>
                <a:spcPct val="90000"/>
              </a:lnSpc>
            </a:pPr>
            <a:endParaRPr lang="en-US" sz="1000" dirty="0" smtClean="0"/>
          </a:p>
          <a:p>
            <a:pPr>
              <a:lnSpc>
                <a:spcPct val="80000"/>
              </a:lnSpc>
            </a:pPr>
            <a:endParaRPr lang="en-US" sz="1000" dirty="0" smtClean="0"/>
          </a:p>
        </p:txBody>
      </p:sp>
      <p:sp>
        <p:nvSpPr>
          <p:cNvPr id="84996" name="Text Box 3"/>
          <p:cNvSpPr txBox="1">
            <a:spLocks noChangeArrowheads="1"/>
          </p:cNvSpPr>
          <p:nvPr/>
        </p:nvSpPr>
        <p:spPr bwMode="auto">
          <a:xfrm>
            <a:off x="4294188" y="225425"/>
            <a:ext cx="23876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300" b="1" baseline="-25000">
                <a:solidFill>
                  <a:srgbClr val="000000"/>
                </a:solidFill>
              </a:rPr>
              <a:t>This slide refers to boldfaced terms appearing in Chapter 12.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503238" y="539750"/>
            <a:ext cx="3162300" cy="2373313"/>
          </a:xfrm>
          <a:ln/>
        </p:spPr>
      </p:sp>
      <p:sp>
        <p:nvSpPr>
          <p:cNvPr id="113667" name="Notes Placeholder 2"/>
          <p:cNvSpPr>
            <a:spLocks noGrp="1"/>
          </p:cNvSpPr>
          <p:nvPr>
            <p:ph type="body" idx="1"/>
          </p:nvPr>
        </p:nvSpPr>
        <p:spPr>
          <a:xfrm>
            <a:off x="179388" y="3076575"/>
            <a:ext cx="6367462" cy="5565775"/>
          </a:xfrm>
          <a:ln/>
        </p:spPr>
        <p:txBody>
          <a:bodyPr/>
          <a:lstStyle/>
          <a:p>
            <a:pPr>
              <a:lnSpc>
                <a:spcPct val="90000"/>
              </a:lnSpc>
              <a:defRPr/>
            </a:pPr>
            <a:r>
              <a:rPr lang="en-US" sz="1100" b="1" dirty="0" smtClean="0"/>
              <a:t>Summary Overview</a:t>
            </a:r>
          </a:p>
          <a:p>
            <a:pPr>
              <a:lnSpc>
                <a:spcPct val="90000"/>
              </a:lnSpc>
              <a:defRPr/>
            </a:pPr>
            <a:r>
              <a:rPr lang="en-US" sz="1100" dirty="0" smtClean="0"/>
              <a:t>These are additional key terms.</a:t>
            </a:r>
          </a:p>
          <a:p>
            <a:pPr>
              <a:lnSpc>
                <a:spcPct val="90000"/>
              </a:lnSpc>
              <a:defRPr/>
            </a:pPr>
            <a:r>
              <a:rPr lang="en-US" sz="1100" b="1" dirty="0" smtClean="0"/>
              <a:t>Key Issues</a:t>
            </a:r>
            <a:r>
              <a:rPr lang="en-US" sz="1100" b="1" u="sng" dirty="0" smtClean="0"/>
              <a:t> </a:t>
            </a:r>
          </a:p>
          <a:p>
            <a:pPr>
              <a:lnSpc>
                <a:spcPct val="90000"/>
              </a:lnSpc>
              <a:defRPr/>
            </a:pPr>
            <a:r>
              <a:rPr lang="en-US" sz="1100" u="sng" dirty="0" smtClean="0">
                <a:cs typeface="Times New Roman" pitchFamily="18" charset="0"/>
              </a:rPr>
              <a:t>Scrambled merchandising</a:t>
            </a:r>
            <a:r>
              <a:rPr lang="en-US" sz="1100" dirty="0" smtClean="0">
                <a:cs typeface="Times New Roman" pitchFamily="18" charset="0"/>
              </a:rPr>
              <a:t>: retailers carrying any product lines that they think they can sell profitably.</a:t>
            </a:r>
          </a:p>
          <a:p>
            <a:pPr>
              <a:lnSpc>
                <a:spcPct val="90000"/>
              </a:lnSpc>
              <a:defRPr/>
            </a:pPr>
            <a:r>
              <a:rPr lang="en-US" sz="1100" u="sng" dirty="0" smtClean="0">
                <a:cs typeface="Times New Roman" pitchFamily="18" charset="0"/>
              </a:rPr>
              <a:t>Corporate chain</a:t>
            </a:r>
            <a:r>
              <a:rPr lang="en-US" sz="1100" dirty="0" smtClean="0">
                <a:cs typeface="Times New Roman" pitchFamily="18" charset="0"/>
              </a:rPr>
              <a:t>: a firm that owns and manages more than one store</a:t>
            </a:r>
            <a:r>
              <a:rPr lang="en-US" sz="1100" b="1" dirty="0" smtClean="0">
                <a:solidFill>
                  <a:srgbClr val="000000"/>
                </a:solidFill>
              </a:rPr>
              <a:t>—</a:t>
            </a:r>
            <a:r>
              <a:rPr lang="en-US" sz="1100" dirty="0" smtClean="0">
                <a:cs typeface="Times New Roman" pitchFamily="18" charset="0"/>
              </a:rPr>
              <a:t>and often it's many.</a:t>
            </a:r>
          </a:p>
          <a:p>
            <a:pPr>
              <a:lnSpc>
                <a:spcPct val="90000"/>
              </a:lnSpc>
              <a:defRPr/>
            </a:pPr>
            <a:r>
              <a:rPr lang="en-US" sz="1100" u="sng" dirty="0" smtClean="0">
                <a:cs typeface="Times New Roman" pitchFamily="18" charset="0"/>
              </a:rPr>
              <a:t>Cooperative chains</a:t>
            </a:r>
            <a:r>
              <a:rPr lang="en-US" sz="1100" dirty="0" smtClean="0">
                <a:cs typeface="Times New Roman" pitchFamily="18" charset="0"/>
              </a:rPr>
              <a:t>: </a:t>
            </a:r>
            <a:r>
              <a:rPr lang="en-US" sz="1100" dirty="0" err="1" smtClean="0">
                <a:cs typeface="Times New Roman" pitchFamily="18" charset="0"/>
              </a:rPr>
              <a:t>retailer‑sponsored</a:t>
            </a:r>
            <a:r>
              <a:rPr lang="en-US" sz="1100" dirty="0" smtClean="0">
                <a:cs typeface="Times New Roman" pitchFamily="18" charset="0"/>
              </a:rPr>
              <a:t> groups, formed by independent retailers, to run their own buying organizations and conduct joint promotion efforts.</a:t>
            </a:r>
          </a:p>
          <a:p>
            <a:pPr>
              <a:lnSpc>
                <a:spcPct val="90000"/>
              </a:lnSpc>
              <a:defRPr/>
            </a:pPr>
            <a:r>
              <a:rPr lang="en-US" sz="1100" u="sng" dirty="0" smtClean="0">
                <a:cs typeface="Times New Roman" pitchFamily="18" charset="0"/>
              </a:rPr>
              <a:t>Voluntary chains</a:t>
            </a:r>
            <a:r>
              <a:rPr lang="en-US" sz="1100" dirty="0" smtClean="0">
                <a:cs typeface="Times New Roman" pitchFamily="18" charset="0"/>
              </a:rPr>
              <a:t>: </a:t>
            </a:r>
            <a:r>
              <a:rPr lang="en-US" sz="1100" dirty="0" err="1" smtClean="0">
                <a:cs typeface="Times New Roman" pitchFamily="18" charset="0"/>
              </a:rPr>
              <a:t>wholesaler‑sponsored</a:t>
            </a:r>
            <a:r>
              <a:rPr lang="en-US" sz="1100" dirty="0" smtClean="0">
                <a:cs typeface="Times New Roman" pitchFamily="18" charset="0"/>
              </a:rPr>
              <a:t> groups that work with independent retailers.</a:t>
            </a:r>
          </a:p>
          <a:p>
            <a:pPr>
              <a:lnSpc>
                <a:spcPct val="90000"/>
              </a:lnSpc>
              <a:defRPr/>
            </a:pPr>
            <a:r>
              <a:rPr lang="en-US" sz="1100" u="sng" dirty="0" smtClean="0">
                <a:cs typeface="Times New Roman" pitchFamily="18" charset="0"/>
              </a:rPr>
              <a:t>Franchise operation</a:t>
            </a:r>
            <a:r>
              <a:rPr lang="en-US" sz="1100" dirty="0" smtClean="0">
                <a:cs typeface="Times New Roman" pitchFamily="18" charset="0"/>
              </a:rPr>
              <a:t>: a franchisor develops a good marketing strategy, and the retail franchise holders carry out the strategy in their own units.</a:t>
            </a:r>
            <a:r>
              <a:rPr lang="en-US" sz="1100" dirty="0" smtClean="0"/>
              <a:t> </a:t>
            </a:r>
          </a:p>
          <a:p>
            <a:pPr>
              <a:lnSpc>
                <a:spcPct val="90000"/>
              </a:lnSpc>
              <a:defRPr/>
            </a:pPr>
            <a:r>
              <a:rPr lang="en-US" sz="1100" u="sng" dirty="0" smtClean="0">
                <a:cs typeface="Times New Roman" pitchFamily="18" charset="0"/>
              </a:rPr>
              <a:t>Wholesaling</a:t>
            </a:r>
            <a:r>
              <a:rPr lang="en-US" sz="1100" dirty="0" smtClean="0">
                <a:cs typeface="Times New Roman" pitchFamily="18" charset="0"/>
              </a:rPr>
              <a:t>: the </a:t>
            </a:r>
            <a:r>
              <a:rPr lang="en-US" sz="1100" i="1" dirty="0" smtClean="0">
                <a:cs typeface="Times New Roman" pitchFamily="18" charset="0"/>
              </a:rPr>
              <a:t>activities</a:t>
            </a:r>
            <a:r>
              <a:rPr lang="en-US" sz="1100" dirty="0" smtClean="0">
                <a:cs typeface="Times New Roman" pitchFamily="18" charset="0"/>
              </a:rPr>
              <a:t> of those persons or establishments that sell to retailers and other merchants, and/or to industrial, institutional, and commercial users, but who do not sell in large amounts to final consumers.</a:t>
            </a:r>
          </a:p>
          <a:p>
            <a:pPr>
              <a:lnSpc>
                <a:spcPct val="90000"/>
              </a:lnSpc>
              <a:defRPr/>
            </a:pPr>
            <a:r>
              <a:rPr lang="en-US" sz="1100" u="sng" dirty="0" smtClean="0">
                <a:cs typeface="Times New Roman" pitchFamily="18" charset="0"/>
              </a:rPr>
              <a:t>Wholesalers</a:t>
            </a:r>
            <a:r>
              <a:rPr lang="en-US" sz="1100" dirty="0" smtClean="0">
                <a:cs typeface="Times New Roman" pitchFamily="18" charset="0"/>
              </a:rPr>
              <a:t>: firms whose main function is providing </a:t>
            </a:r>
            <a:r>
              <a:rPr lang="en-US" sz="1100" i="1" dirty="0" smtClean="0">
                <a:cs typeface="Times New Roman" pitchFamily="18" charset="0"/>
              </a:rPr>
              <a:t>wholesaling activities</a:t>
            </a:r>
            <a:r>
              <a:rPr lang="en-US" sz="1100" dirty="0" smtClean="0">
                <a:cs typeface="Times New Roman" pitchFamily="18" charset="0"/>
              </a:rPr>
              <a:t>.</a:t>
            </a:r>
          </a:p>
          <a:p>
            <a:pPr>
              <a:lnSpc>
                <a:spcPct val="90000"/>
              </a:lnSpc>
              <a:defRPr/>
            </a:pPr>
            <a:r>
              <a:rPr lang="en-US" sz="1100" u="sng" dirty="0" smtClean="0">
                <a:cs typeface="Times New Roman" pitchFamily="18" charset="0"/>
              </a:rPr>
              <a:t>Manufacturers' sales branches</a:t>
            </a:r>
            <a:r>
              <a:rPr lang="en-US" sz="1100" dirty="0" smtClean="0">
                <a:cs typeface="Times New Roman" pitchFamily="18" charset="0"/>
              </a:rPr>
              <a:t>: separate warehouses that producers set up away from their factories.</a:t>
            </a:r>
          </a:p>
          <a:p>
            <a:pPr>
              <a:lnSpc>
                <a:spcPct val="90000"/>
              </a:lnSpc>
              <a:defRPr/>
            </a:pPr>
            <a:r>
              <a:rPr lang="en-US" sz="1100" u="sng" dirty="0" smtClean="0">
                <a:cs typeface="Times New Roman" pitchFamily="18" charset="0"/>
              </a:rPr>
              <a:t>Merchant wholesalers</a:t>
            </a:r>
            <a:r>
              <a:rPr lang="en-US" sz="1100" dirty="0" smtClean="0">
                <a:cs typeface="Times New Roman" pitchFamily="18" charset="0"/>
              </a:rPr>
              <a:t>: wholesalers who own (take title to) the products they sell.</a:t>
            </a:r>
          </a:p>
          <a:p>
            <a:pPr>
              <a:lnSpc>
                <a:spcPct val="90000"/>
              </a:lnSpc>
              <a:defRPr/>
            </a:pPr>
            <a:r>
              <a:rPr lang="en-US" sz="1100" u="sng" dirty="0" smtClean="0">
                <a:cs typeface="Times New Roman" pitchFamily="18" charset="0"/>
              </a:rPr>
              <a:t>Service wholesalers</a:t>
            </a:r>
            <a:r>
              <a:rPr lang="en-US" sz="1100" dirty="0" smtClean="0">
                <a:cs typeface="Times New Roman" pitchFamily="18" charset="0"/>
              </a:rPr>
              <a:t>: merchant wholesalers who provide all the wholesaling functions.</a:t>
            </a:r>
          </a:p>
          <a:p>
            <a:pPr>
              <a:lnSpc>
                <a:spcPct val="90000"/>
              </a:lnSpc>
              <a:defRPr/>
            </a:pPr>
            <a:r>
              <a:rPr lang="en-US" sz="1100" u="sng" dirty="0" smtClean="0">
                <a:cs typeface="Times New Roman" pitchFamily="18" charset="0"/>
              </a:rPr>
              <a:t>General merchandise wholesalers</a:t>
            </a:r>
            <a:r>
              <a:rPr lang="en-US" sz="1100" dirty="0" smtClean="0">
                <a:cs typeface="Times New Roman" pitchFamily="18" charset="0"/>
              </a:rPr>
              <a:t>: service wholesalers who carry a wide variety of nonperishable items such as hardware, electrical supplies, furniture, drugs, cosmetics, and automobile equipment.</a:t>
            </a:r>
          </a:p>
          <a:p>
            <a:pPr>
              <a:lnSpc>
                <a:spcPct val="90000"/>
              </a:lnSpc>
              <a:defRPr/>
            </a:pPr>
            <a:r>
              <a:rPr lang="en-US" sz="1100" u="sng" dirty="0" err="1" smtClean="0">
                <a:cs typeface="Times New Roman" pitchFamily="18" charset="0"/>
              </a:rPr>
              <a:t>Single‑line</a:t>
            </a:r>
            <a:r>
              <a:rPr lang="en-US" sz="1100" u="sng" dirty="0" smtClean="0">
                <a:cs typeface="Times New Roman" pitchFamily="18" charset="0"/>
              </a:rPr>
              <a:t> (or </a:t>
            </a:r>
            <a:r>
              <a:rPr lang="en-US" sz="1100" u="sng" dirty="0" err="1" smtClean="0">
                <a:cs typeface="Times New Roman" pitchFamily="18" charset="0"/>
              </a:rPr>
              <a:t>general‑line</a:t>
            </a:r>
            <a:r>
              <a:rPr lang="en-US" sz="1100" u="sng" dirty="0" smtClean="0">
                <a:cs typeface="Times New Roman" pitchFamily="18" charset="0"/>
              </a:rPr>
              <a:t>) wholesalers</a:t>
            </a:r>
            <a:r>
              <a:rPr lang="en-US" sz="1100" dirty="0" smtClean="0">
                <a:cs typeface="Times New Roman" pitchFamily="18" charset="0"/>
              </a:rPr>
              <a:t>: service wholesalers who carry a narrower line of merchandise than general merchandise wholesalers.</a:t>
            </a:r>
          </a:p>
          <a:p>
            <a:pPr>
              <a:lnSpc>
                <a:spcPct val="90000"/>
              </a:lnSpc>
              <a:defRPr/>
            </a:pPr>
            <a:r>
              <a:rPr lang="en-US" sz="1100" u="sng" dirty="0" smtClean="0">
                <a:cs typeface="Times New Roman" pitchFamily="18" charset="0"/>
              </a:rPr>
              <a:t>Specialty wholesalers</a:t>
            </a:r>
            <a:r>
              <a:rPr lang="en-US" sz="1100" dirty="0" smtClean="0">
                <a:cs typeface="Times New Roman" pitchFamily="18" charset="0"/>
              </a:rPr>
              <a:t>: service wholesalers who carry a very narrow range of products and offer more information and service than other service wholesalers.</a:t>
            </a:r>
          </a:p>
          <a:p>
            <a:pPr>
              <a:lnSpc>
                <a:spcPct val="90000"/>
              </a:lnSpc>
              <a:defRPr/>
            </a:pPr>
            <a:r>
              <a:rPr lang="en-US" sz="1100" u="sng" dirty="0" err="1" smtClean="0">
                <a:cs typeface="Times New Roman" pitchFamily="18" charset="0"/>
              </a:rPr>
              <a:t>Limited‑function</a:t>
            </a:r>
            <a:r>
              <a:rPr lang="en-US" sz="1100" u="sng" dirty="0" smtClean="0">
                <a:cs typeface="Times New Roman" pitchFamily="18" charset="0"/>
              </a:rPr>
              <a:t> wholesalers</a:t>
            </a:r>
            <a:r>
              <a:rPr lang="en-US" sz="1100" dirty="0" smtClean="0">
                <a:cs typeface="Times New Roman" pitchFamily="18" charset="0"/>
              </a:rPr>
              <a:t>: merchant wholesalers who provide only </a:t>
            </a:r>
            <a:r>
              <a:rPr lang="en-US" sz="1100" i="1" dirty="0" smtClean="0">
                <a:cs typeface="Times New Roman" pitchFamily="18" charset="0"/>
              </a:rPr>
              <a:t>some</a:t>
            </a:r>
            <a:r>
              <a:rPr lang="en-US" sz="1100" dirty="0" smtClean="0">
                <a:cs typeface="Times New Roman" pitchFamily="18" charset="0"/>
              </a:rPr>
              <a:t> wholesaling functions.</a:t>
            </a:r>
          </a:p>
          <a:p>
            <a:pPr>
              <a:lnSpc>
                <a:spcPct val="90000"/>
              </a:lnSpc>
              <a:defRPr/>
            </a:pPr>
            <a:r>
              <a:rPr lang="en-US" sz="1100" u="sng" dirty="0" err="1" smtClean="0">
                <a:cs typeface="Times New Roman" pitchFamily="18" charset="0"/>
              </a:rPr>
              <a:t>Cash‑and‑carry</a:t>
            </a:r>
            <a:r>
              <a:rPr lang="en-US" sz="1100" u="sng" dirty="0" smtClean="0">
                <a:cs typeface="Times New Roman" pitchFamily="18" charset="0"/>
              </a:rPr>
              <a:t> wholesalers</a:t>
            </a:r>
            <a:r>
              <a:rPr lang="en-US" sz="1100" dirty="0" smtClean="0">
                <a:cs typeface="Times New Roman" pitchFamily="18" charset="0"/>
              </a:rPr>
              <a:t>: like service wholesalers, except that the customer must pay cash.</a:t>
            </a:r>
          </a:p>
          <a:p>
            <a:pPr>
              <a:lnSpc>
                <a:spcPct val="90000"/>
              </a:lnSpc>
              <a:defRPr/>
            </a:pPr>
            <a:r>
              <a:rPr lang="en-US" sz="1100" u="sng" dirty="0" err="1" smtClean="0">
                <a:cs typeface="Times New Roman" pitchFamily="18" charset="0"/>
              </a:rPr>
              <a:t>Drop‑shippers</a:t>
            </a:r>
            <a:r>
              <a:rPr lang="en-US" sz="1100" dirty="0" smtClean="0">
                <a:cs typeface="Times New Roman" pitchFamily="18" charset="0"/>
              </a:rPr>
              <a:t>: wholesalers who own (take title to) the products they sell</a:t>
            </a:r>
            <a:r>
              <a:rPr lang="en-US" sz="1100" b="1" dirty="0" smtClean="0">
                <a:solidFill>
                  <a:srgbClr val="000000"/>
                </a:solidFill>
              </a:rPr>
              <a:t>—</a:t>
            </a:r>
            <a:r>
              <a:rPr lang="en-US" sz="1100" dirty="0" smtClean="0">
                <a:cs typeface="Times New Roman" pitchFamily="18" charset="0"/>
              </a:rPr>
              <a:t>but do not actually handle, stock, or deliver them.</a:t>
            </a:r>
          </a:p>
          <a:p>
            <a:pPr>
              <a:lnSpc>
                <a:spcPct val="90000"/>
              </a:lnSpc>
              <a:defRPr/>
            </a:pPr>
            <a:endParaRPr lang="en-US" sz="1100" dirty="0" smtClean="0"/>
          </a:p>
          <a:p>
            <a:pPr>
              <a:lnSpc>
                <a:spcPct val="80000"/>
              </a:lnSpc>
              <a:defRPr/>
            </a:pPr>
            <a:endParaRPr lang="en-US" sz="1050" dirty="0" smtClean="0"/>
          </a:p>
        </p:txBody>
      </p:sp>
      <p:sp>
        <p:nvSpPr>
          <p:cNvPr id="86020" name="Text Box 3"/>
          <p:cNvSpPr txBox="1">
            <a:spLocks noChangeArrowheads="1"/>
          </p:cNvSpPr>
          <p:nvPr/>
        </p:nvSpPr>
        <p:spPr bwMode="auto">
          <a:xfrm>
            <a:off x="4294188" y="300038"/>
            <a:ext cx="2387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300" b="1" baseline="-25000">
                <a:solidFill>
                  <a:srgbClr val="000000"/>
                </a:solidFill>
              </a:rPr>
              <a:t>This slide refers to boldfaced terms appearing in Chapter 12.</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503238" y="539750"/>
            <a:ext cx="3162300" cy="2373313"/>
          </a:xfrm>
          <a:ln/>
        </p:spPr>
      </p:sp>
      <p:sp>
        <p:nvSpPr>
          <p:cNvPr id="87043" name="Notes Placeholder 2"/>
          <p:cNvSpPr>
            <a:spLocks noGrp="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100" b="1" smtClean="0"/>
              <a:t>Summary Overview</a:t>
            </a:r>
          </a:p>
          <a:p>
            <a:pPr>
              <a:lnSpc>
                <a:spcPct val="90000"/>
              </a:lnSpc>
            </a:pPr>
            <a:r>
              <a:rPr lang="en-US" sz="1100" smtClean="0"/>
              <a:t>These are additional key terms.</a:t>
            </a:r>
          </a:p>
          <a:p>
            <a:pPr>
              <a:lnSpc>
                <a:spcPct val="90000"/>
              </a:lnSpc>
            </a:pPr>
            <a:endParaRPr lang="en-US" sz="1100" smtClean="0"/>
          </a:p>
          <a:p>
            <a:pPr>
              <a:lnSpc>
                <a:spcPct val="90000"/>
              </a:lnSpc>
            </a:pPr>
            <a:r>
              <a:rPr lang="en-US" sz="1100" b="1" smtClean="0"/>
              <a:t>Key Issues</a:t>
            </a:r>
            <a:r>
              <a:rPr lang="en-US" sz="1100" b="1" u="sng" smtClean="0"/>
              <a:t> </a:t>
            </a:r>
          </a:p>
          <a:p>
            <a:pPr>
              <a:lnSpc>
                <a:spcPct val="90000"/>
              </a:lnSpc>
            </a:pPr>
            <a:r>
              <a:rPr lang="en-US" sz="1100" u="sng" smtClean="0">
                <a:cs typeface="Times New Roman" pitchFamily="18" charset="0"/>
              </a:rPr>
              <a:t>Truck wholesalers</a:t>
            </a:r>
            <a:r>
              <a:rPr lang="en-US" sz="1100" smtClean="0">
                <a:cs typeface="Times New Roman" pitchFamily="18" charset="0"/>
              </a:rPr>
              <a:t>: wholesalers who specialize in delivering products that they stock in their own trucks.</a:t>
            </a:r>
          </a:p>
          <a:p>
            <a:pPr>
              <a:lnSpc>
                <a:spcPct val="90000"/>
              </a:lnSpc>
            </a:pPr>
            <a:r>
              <a:rPr lang="en-US" sz="1100" u="sng" smtClean="0">
                <a:cs typeface="Times New Roman" pitchFamily="18" charset="0"/>
              </a:rPr>
              <a:t>Rack jobbers</a:t>
            </a:r>
            <a:r>
              <a:rPr lang="en-US" sz="1100" smtClean="0">
                <a:cs typeface="Times New Roman" pitchFamily="18" charset="0"/>
              </a:rPr>
              <a:t>: merchant wholesalers who specialize in hard-to-handle assortments of products that a retailer doesn't want to manage</a:t>
            </a:r>
            <a:r>
              <a:rPr lang="en-US" sz="1100" b="1" smtClean="0">
                <a:solidFill>
                  <a:srgbClr val="000000"/>
                </a:solidFill>
              </a:rPr>
              <a:t>—</a:t>
            </a:r>
            <a:r>
              <a:rPr lang="en-US" sz="1100" smtClean="0">
                <a:cs typeface="Times New Roman" pitchFamily="18" charset="0"/>
              </a:rPr>
              <a:t>and they often display the products on their own wire racks.</a:t>
            </a:r>
          </a:p>
          <a:p>
            <a:pPr>
              <a:lnSpc>
                <a:spcPct val="90000"/>
              </a:lnSpc>
            </a:pPr>
            <a:r>
              <a:rPr lang="en-US" sz="1100" u="sng" smtClean="0">
                <a:cs typeface="Times New Roman" pitchFamily="18" charset="0"/>
              </a:rPr>
              <a:t>Catalog wholesalers</a:t>
            </a:r>
            <a:r>
              <a:rPr lang="en-US" sz="1100" smtClean="0">
                <a:cs typeface="Times New Roman" pitchFamily="18" charset="0"/>
              </a:rPr>
              <a:t>: sell out of catalogs that may be distributed widely to smaller industrial customers or retailers who might not be called on by other wholesalers.</a:t>
            </a:r>
          </a:p>
          <a:p>
            <a:pPr>
              <a:lnSpc>
                <a:spcPct val="90000"/>
              </a:lnSpc>
            </a:pPr>
            <a:r>
              <a:rPr lang="en-US" sz="1100" u="sng" smtClean="0">
                <a:cs typeface="Times New Roman" pitchFamily="18" charset="0"/>
              </a:rPr>
              <a:t>Agent wholesalers</a:t>
            </a:r>
            <a:r>
              <a:rPr lang="en-US" sz="1100" smtClean="0">
                <a:cs typeface="Times New Roman" pitchFamily="18" charset="0"/>
              </a:rPr>
              <a:t>: wholesalers who do not own (take title to) the products they sell.</a:t>
            </a:r>
          </a:p>
          <a:p>
            <a:pPr>
              <a:lnSpc>
                <a:spcPct val="90000"/>
              </a:lnSpc>
            </a:pPr>
            <a:r>
              <a:rPr lang="en-US" sz="1100" u="sng" smtClean="0">
                <a:cs typeface="Times New Roman" pitchFamily="18" charset="0"/>
              </a:rPr>
              <a:t>Manufacturers' agents</a:t>
            </a:r>
            <a:r>
              <a:rPr lang="en-US" sz="1100" smtClean="0">
                <a:cs typeface="Times New Roman" pitchFamily="18" charset="0"/>
              </a:rPr>
              <a:t>: agent wholesalers who sell similar products for several noncompeting producers for a commission on what is actually sold.</a:t>
            </a:r>
          </a:p>
          <a:p>
            <a:pPr>
              <a:lnSpc>
                <a:spcPct val="90000"/>
              </a:lnSpc>
            </a:pPr>
            <a:r>
              <a:rPr lang="en-US" sz="1100" u="sng" smtClean="0">
                <a:cs typeface="Times New Roman" pitchFamily="18" charset="0"/>
              </a:rPr>
              <a:t>Export agents</a:t>
            </a:r>
            <a:r>
              <a:rPr lang="en-US" sz="1100" smtClean="0">
                <a:cs typeface="Times New Roman" pitchFamily="18" charset="0"/>
              </a:rPr>
              <a:t>: manufacturers' agents who specialize in export trade.</a:t>
            </a:r>
          </a:p>
          <a:p>
            <a:pPr>
              <a:lnSpc>
                <a:spcPct val="90000"/>
              </a:lnSpc>
            </a:pPr>
            <a:r>
              <a:rPr lang="en-US" sz="1100" u="sng" smtClean="0">
                <a:cs typeface="Times New Roman" pitchFamily="18" charset="0"/>
              </a:rPr>
              <a:t>Import agents</a:t>
            </a:r>
            <a:r>
              <a:rPr lang="en-US" sz="1100" smtClean="0">
                <a:cs typeface="Times New Roman" pitchFamily="18" charset="0"/>
              </a:rPr>
              <a:t>: manufacturers' agents who specialize in import trade.</a:t>
            </a:r>
          </a:p>
          <a:p>
            <a:pPr>
              <a:lnSpc>
                <a:spcPct val="90000"/>
              </a:lnSpc>
            </a:pPr>
            <a:r>
              <a:rPr lang="en-US" sz="1100" u="sng" smtClean="0">
                <a:cs typeface="Times New Roman" pitchFamily="18" charset="0"/>
              </a:rPr>
              <a:t>Brokers</a:t>
            </a:r>
            <a:r>
              <a:rPr lang="en-US" sz="1100" smtClean="0">
                <a:cs typeface="Times New Roman" pitchFamily="18" charset="0"/>
              </a:rPr>
              <a:t>: agent wholesalers who specialize in bringing buyers and sellers together.</a:t>
            </a:r>
          </a:p>
          <a:p>
            <a:pPr>
              <a:lnSpc>
                <a:spcPct val="90000"/>
              </a:lnSpc>
            </a:pPr>
            <a:r>
              <a:rPr lang="en-US" sz="1100" u="sng" smtClean="0">
                <a:cs typeface="Times New Roman" pitchFamily="18" charset="0"/>
              </a:rPr>
              <a:t>Export brokers</a:t>
            </a:r>
            <a:r>
              <a:rPr lang="en-US" sz="1100" smtClean="0">
                <a:cs typeface="Times New Roman" pitchFamily="18" charset="0"/>
              </a:rPr>
              <a:t>: brokers who specialize in bringing together buyers and sellers from different countries.</a:t>
            </a:r>
          </a:p>
          <a:p>
            <a:pPr>
              <a:lnSpc>
                <a:spcPct val="90000"/>
              </a:lnSpc>
            </a:pPr>
            <a:r>
              <a:rPr lang="en-US" sz="1100" u="sng" smtClean="0">
                <a:cs typeface="Times New Roman" pitchFamily="18" charset="0"/>
              </a:rPr>
              <a:t>Import brokers</a:t>
            </a:r>
            <a:r>
              <a:rPr lang="en-US" sz="1100" smtClean="0">
                <a:cs typeface="Times New Roman" pitchFamily="18" charset="0"/>
              </a:rPr>
              <a:t>: brokers who specialize in bringing together buyers and sellers from different countries.</a:t>
            </a:r>
          </a:p>
          <a:p>
            <a:pPr>
              <a:lnSpc>
                <a:spcPct val="90000"/>
              </a:lnSpc>
            </a:pPr>
            <a:r>
              <a:rPr lang="en-US" sz="1100" u="sng" smtClean="0">
                <a:cs typeface="Times New Roman" pitchFamily="18" charset="0"/>
              </a:rPr>
              <a:t>Selling agents</a:t>
            </a:r>
            <a:r>
              <a:rPr lang="en-US" sz="1100" smtClean="0">
                <a:cs typeface="Times New Roman" pitchFamily="18" charset="0"/>
              </a:rPr>
              <a:t>: agent wholesalers who take over the whole marketing job of producers</a:t>
            </a:r>
            <a:r>
              <a:rPr lang="en-US" sz="1100" b="1" smtClean="0">
                <a:solidFill>
                  <a:srgbClr val="000000"/>
                </a:solidFill>
              </a:rPr>
              <a:t>—</a:t>
            </a:r>
            <a:r>
              <a:rPr lang="en-US" sz="1100" smtClean="0">
                <a:cs typeface="Times New Roman" pitchFamily="18" charset="0"/>
              </a:rPr>
              <a:t>not just the selling function.</a:t>
            </a:r>
          </a:p>
          <a:p>
            <a:pPr>
              <a:lnSpc>
                <a:spcPct val="90000"/>
              </a:lnSpc>
            </a:pPr>
            <a:r>
              <a:rPr lang="en-US" sz="1100" u="sng" smtClean="0">
                <a:cs typeface="Times New Roman" pitchFamily="18" charset="0"/>
              </a:rPr>
              <a:t>Combination export manager</a:t>
            </a:r>
            <a:r>
              <a:rPr lang="en-US" sz="1100" smtClean="0">
                <a:cs typeface="Times New Roman" pitchFamily="18" charset="0"/>
              </a:rPr>
              <a:t>: a blend of manufacturers' agent and selling agent</a:t>
            </a:r>
            <a:r>
              <a:rPr lang="en-US" sz="1100" b="1" smtClean="0">
                <a:solidFill>
                  <a:srgbClr val="000000"/>
                </a:solidFill>
              </a:rPr>
              <a:t>—</a:t>
            </a:r>
            <a:r>
              <a:rPr lang="en-US" sz="1100" smtClean="0">
                <a:cs typeface="Times New Roman" pitchFamily="18" charset="0"/>
              </a:rPr>
              <a:t>handling the entire export function for several producers of similar but noncompeting lines.</a:t>
            </a:r>
          </a:p>
          <a:p>
            <a:pPr>
              <a:lnSpc>
                <a:spcPct val="90000"/>
              </a:lnSpc>
            </a:pPr>
            <a:r>
              <a:rPr lang="en-US" sz="1100" u="sng" smtClean="0">
                <a:cs typeface="Times New Roman" pitchFamily="18" charset="0"/>
              </a:rPr>
              <a:t>Auction companies</a:t>
            </a:r>
            <a:r>
              <a:rPr lang="en-US" sz="1100" smtClean="0">
                <a:cs typeface="Times New Roman" pitchFamily="18" charset="0"/>
              </a:rPr>
              <a:t>: agent wholesalers who provide a place where buyers and sellers can come together and complete a transaction.</a:t>
            </a:r>
            <a:r>
              <a:rPr lang="en-US" sz="1100" smtClean="0"/>
              <a:t> </a:t>
            </a:r>
          </a:p>
          <a:p>
            <a:pPr>
              <a:lnSpc>
                <a:spcPct val="90000"/>
              </a:lnSpc>
            </a:pPr>
            <a:endParaRPr lang="en-US" smtClean="0"/>
          </a:p>
          <a:p>
            <a:pPr>
              <a:lnSpc>
                <a:spcPct val="80000"/>
              </a:lnSpc>
            </a:pPr>
            <a:endParaRPr lang="en-US" smtClean="0"/>
          </a:p>
        </p:txBody>
      </p:sp>
      <p:sp>
        <p:nvSpPr>
          <p:cNvPr id="87044" name="Text Box 3"/>
          <p:cNvSpPr txBox="1">
            <a:spLocks noChangeArrowheads="1"/>
          </p:cNvSpPr>
          <p:nvPr/>
        </p:nvSpPr>
        <p:spPr bwMode="auto">
          <a:xfrm>
            <a:off x="4294188" y="300038"/>
            <a:ext cx="23876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1" tIns="45776" rIns="91551" bIns="45776">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2300" b="1" baseline="-25000">
                <a:solidFill>
                  <a:srgbClr val="000000"/>
                </a:solidFill>
              </a:rPr>
              <a:t>This slide refers to boldfaced terms appearing in Chapter 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buFont typeface="Arial" pitchFamily="34" charset="0"/>
              <a:buChar char="•"/>
              <a:defRPr/>
            </a:pPr>
            <a:r>
              <a:rPr lang="en-US" dirty="0" smtClean="0"/>
              <a:t> In this presentation we will continue our discussion of one of the four Ps—Place.  </a:t>
            </a:r>
          </a:p>
          <a:p>
            <a:pPr>
              <a:defRPr/>
            </a:pPr>
            <a:endParaRPr lang="en-US" dirty="0" smtClean="0"/>
          </a:p>
          <a:p>
            <a:pPr>
              <a:defRPr/>
            </a:pPr>
            <a:r>
              <a:rPr lang="en-US" dirty="0" smtClean="0"/>
              <a:t>When managers think about Place, they are concerned with making goods and services available in the right quantities, right locations, when customers want them.</a:t>
            </a:r>
            <a:r>
              <a:rPr lang="en-US" dirty="0" smtClean="0">
                <a:effectLst>
                  <a:outerShdw blurRad="38100" dist="38100" dir="2700000" algn="tl">
                    <a:srgbClr val="C0C0C0"/>
                  </a:outerShdw>
                </a:effectLst>
              </a:rPr>
              <a:t>  </a:t>
            </a:r>
          </a:p>
          <a:p>
            <a:pPr>
              <a:defRPr/>
            </a:pPr>
            <a:endParaRPr lang="en-US" dirty="0" smtClean="0"/>
          </a:p>
          <a:p>
            <a:pPr marL="266669" indent="-266669">
              <a:defRPr/>
            </a:pPr>
            <a:endParaRPr lang="en-US" dirty="0" smtClean="0"/>
          </a:p>
        </p:txBody>
      </p:sp>
      <p:sp>
        <p:nvSpPr>
          <p:cNvPr id="54276"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303.</a:t>
            </a:r>
            <a:endParaRPr lang="en-US" sz="1500" b="1"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marL="261713" indent="-261713">
              <a:defRPr/>
            </a:pPr>
            <a:r>
              <a:rPr lang="en-US" b="1" dirty="0" smtClean="0"/>
              <a:t>Summary Overview</a:t>
            </a:r>
          </a:p>
          <a:p>
            <a:pPr marL="261713" indent="-261713">
              <a:defRPr/>
            </a:pPr>
            <a:r>
              <a:rPr lang="en-US" dirty="0" smtClean="0"/>
              <a:t>This chapter provides an overview of the decisions that retailers and </a:t>
            </a:r>
          </a:p>
          <a:p>
            <a:pPr marL="261713" indent="-261713">
              <a:defRPr/>
            </a:pPr>
            <a:r>
              <a:rPr lang="en-US" dirty="0" smtClean="0"/>
              <a:t>wholesalers make in developing their own strategies.  </a:t>
            </a:r>
          </a:p>
          <a:p>
            <a:pPr marL="261713" indent="-261713">
              <a:defRPr/>
            </a:pPr>
            <a:endParaRPr lang="en-US" dirty="0" smtClean="0"/>
          </a:p>
          <a:p>
            <a:pPr marL="261713" indent="-261713">
              <a:defRPr/>
            </a:pPr>
            <a:r>
              <a:rPr lang="en-US" b="1" dirty="0" smtClean="0"/>
              <a:t>Key Issues</a:t>
            </a:r>
          </a:p>
          <a:p>
            <a:pPr marL="261713" indent="-261713">
              <a:defRPr/>
            </a:pPr>
            <a:r>
              <a:rPr lang="en-US" dirty="0" smtClean="0"/>
              <a:t>The chapter discusses retailers and wholesalers in four main topics:</a:t>
            </a:r>
          </a:p>
          <a:p>
            <a:pPr marL="261713" indent="-261713">
              <a:buFontTx/>
              <a:buAutoNum type="arabicParenBoth"/>
              <a:defRPr/>
            </a:pPr>
            <a:r>
              <a:rPr lang="en-US" dirty="0" smtClean="0"/>
              <a:t>Strategy planning for retailers; </a:t>
            </a:r>
          </a:p>
          <a:p>
            <a:pPr marL="261713" indent="-261713">
              <a:buFontTx/>
              <a:buAutoNum type="arabicParenBoth"/>
              <a:defRPr/>
            </a:pPr>
            <a:r>
              <a:rPr lang="en-US" dirty="0" smtClean="0"/>
              <a:t>The nature of retailing; and</a:t>
            </a:r>
          </a:p>
          <a:p>
            <a:pPr marL="261713" indent="-261713">
              <a:buFontTx/>
              <a:buAutoNum type="arabicParenBoth"/>
              <a:defRPr/>
            </a:pPr>
            <a:r>
              <a:rPr lang="en-US" dirty="0" smtClean="0"/>
              <a:t>Strategy planning for different types of wholesalers</a:t>
            </a:r>
          </a:p>
          <a:p>
            <a:pPr marL="266669" indent="-266669">
              <a:defRPr/>
            </a:pPr>
            <a:endParaRPr lang="en-US" dirty="0" smtClean="0"/>
          </a:p>
        </p:txBody>
      </p:sp>
      <p:sp>
        <p:nvSpPr>
          <p:cNvPr id="55300"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a:t>
            </a:r>
            <a:r>
              <a:rPr lang="en-US" sz="1500" b="1" dirty="0" smtClean="0">
                <a:solidFill>
                  <a:srgbClr val="000000"/>
                </a:solidFill>
              </a:rPr>
              <a:t>p</a:t>
            </a:r>
            <a:r>
              <a:rPr lang="en-US" sz="1500" b="1" dirty="0">
                <a:solidFill>
                  <a:srgbClr val="000000"/>
                </a:solidFill>
              </a:rPr>
              <a:t>. </a:t>
            </a:r>
            <a:r>
              <a:rPr lang="en-US" sz="1500" b="1" dirty="0" smtClean="0">
                <a:solidFill>
                  <a:srgbClr val="000000"/>
                </a:solidFill>
              </a:rPr>
              <a:t>303.</a:t>
            </a:r>
            <a:endParaRPr lang="en-US" sz="1500" b="1" dirty="0">
              <a:solidFill>
                <a:srgbClr val="000000"/>
              </a:solidFill>
            </a:endParaRPr>
          </a:p>
          <a:p>
            <a:pPr algn="l" eaLnBrk="1" hangingPunct="1">
              <a:spcBef>
                <a:spcPct val="50000"/>
              </a:spcBef>
            </a:pPr>
            <a:r>
              <a:rPr lang="en-US" sz="1400" b="1" dirty="0">
                <a:solidFill>
                  <a:srgbClr val="000000"/>
                </a:solidFill>
                <a:sym typeface="Wingdings" pitchFamily="2" charset="2"/>
              </a:rPr>
              <a:t> </a:t>
            </a:r>
            <a:r>
              <a:rPr lang="en-US" sz="14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503238" y="539750"/>
            <a:ext cx="3162300" cy="2373313"/>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smtClean="0"/>
              <a:t>Summary Overview</a:t>
            </a:r>
          </a:p>
          <a:p>
            <a:pPr>
              <a:defRPr/>
            </a:pPr>
            <a:r>
              <a:rPr lang="en-US" dirty="0" smtClean="0">
                <a:solidFill>
                  <a:srgbClr val="000000"/>
                </a:solidFill>
              </a:rPr>
              <a:t>Wholesalers and retailers are vital links in a channel system. As consumers, we are much more familiar with retailing than wholesaling, because we all shop at retail stores at one time or another. Wholesaling takes place out of the view of most consumers. </a:t>
            </a:r>
            <a:r>
              <a:rPr lang="en-US" dirty="0" smtClean="0">
                <a:solidFill>
                  <a:srgbClr val="000000"/>
                </a:solidFill>
                <a:latin typeface="Times New Roman" pitchFamily="18" charset="0"/>
                <a:sym typeface="Wingdings" pitchFamily="2" charset="2"/>
              </a:rPr>
              <a:t></a:t>
            </a:r>
            <a:r>
              <a:rPr lang="en-US" dirty="0" smtClean="0">
                <a:solidFill>
                  <a:srgbClr val="000000"/>
                </a:solidFill>
              </a:rPr>
              <a:t> Both wholesalers and retailers must select their target markets and marketing mixes carefully. </a:t>
            </a:r>
          </a:p>
          <a:p>
            <a:pPr>
              <a:defRPr/>
            </a:pPr>
            <a:endParaRPr lang="en-US" b="1" dirty="0" smtClean="0"/>
          </a:p>
          <a:p>
            <a:pPr>
              <a:defRPr/>
            </a:pPr>
            <a:r>
              <a:rPr lang="en-US" b="1" dirty="0" smtClean="0"/>
              <a:t>Key Issues</a:t>
            </a:r>
          </a:p>
          <a:p>
            <a:pPr>
              <a:buFont typeface="Arial" pitchFamily="34" charset="0"/>
              <a:buNone/>
              <a:defRPr/>
            </a:pPr>
            <a:r>
              <a:rPr lang="en-US" b="1" dirty="0" smtClean="0">
                <a:solidFill>
                  <a:srgbClr val="000000"/>
                </a:solidFill>
                <a:sym typeface="Wingdings" pitchFamily="2" charset="2"/>
              </a:rPr>
              <a:t> </a:t>
            </a:r>
            <a:r>
              <a:rPr lang="en-US" b="1" dirty="0" smtClean="0">
                <a:solidFill>
                  <a:srgbClr val="000000"/>
                </a:solidFill>
              </a:rPr>
              <a:t>Marketers should </a:t>
            </a:r>
            <a:r>
              <a:rPr lang="en-US" b="1" u="sng" dirty="0" smtClean="0">
                <a:solidFill>
                  <a:srgbClr val="000000"/>
                </a:solidFill>
              </a:rPr>
              <a:t>understand the</a:t>
            </a:r>
            <a:r>
              <a:rPr lang="en-US" b="1" u="sng" baseline="0" dirty="0" smtClean="0">
                <a:solidFill>
                  <a:srgbClr val="000000"/>
                </a:solidFill>
              </a:rPr>
              <a:t> how and why of past changes in retailing and wholesaling</a:t>
            </a:r>
            <a:r>
              <a:rPr lang="en-US" b="1" dirty="0" smtClean="0">
                <a:solidFill>
                  <a:srgbClr val="000000"/>
                </a:solidFill>
              </a:rPr>
              <a:t>. </a:t>
            </a:r>
          </a:p>
          <a:p>
            <a:pPr lvl="1">
              <a:buFont typeface="Arial" pitchFamily="34" charset="0"/>
              <a:buChar char="•"/>
              <a:defRPr/>
            </a:pPr>
            <a:r>
              <a:rPr lang="en-US" dirty="0" smtClean="0">
                <a:solidFill>
                  <a:srgbClr val="000000"/>
                </a:solidFill>
              </a:rPr>
              <a:t> The pace of this evolution has accelerated. </a:t>
            </a:r>
          </a:p>
          <a:p>
            <a:pPr lvl="1">
              <a:buFont typeface="Arial" pitchFamily="34" charset="0"/>
              <a:buChar char="•"/>
              <a:defRPr/>
            </a:pPr>
            <a:r>
              <a:rPr lang="en-US" dirty="0" smtClean="0">
                <a:solidFill>
                  <a:srgbClr val="000000"/>
                </a:solidFill>
              </a:rPr>
              <a:t> Technology is changing the ways in which intermediaries interact with customers.</a:t>
            </a:r>
          </a:p>
          <a:p>
            <a:pPr lvl="1">
              <a:buFont typeface="Arial" pitchFamily="34" charset="0"/>
              <a:buChar char="•"/>
              <a:defRPr/>
            </a:pPr>
            <a:r>
              <a:rPr lang="en-US" baseline="0" dirty="0" smtClean="0">
                <a:solidFill>
                  <a:srgbClr val="000000"/>
                </a:solidFill>
              </a:rPr>
              <a:t> </a:t>
            </a:r>
            <a:r>
              <a:rPr lang="en-US" dirty="0" smtClean="0">
                <a:solidFill>
                  <a:srgbClr val="000000"/>
                </a:solidFill>
              </a:rPr>
              <a:t>Understanding the evolution of retailers and wholesalers will provide clues about what to expect in the future.</a:t>
            </a:r>
          </a:p>
          <a:p>
            <a:pPr>
              <a:defRPr/>
            </a:pPr>
            <a:endParaRPr lang="en-US" b="1" i="1" dirty="0" smtClean="0">
              <a:solidFill>
                <a:srgbClr val="000000"/>
              </a:solidFill>
            </a:endParaRPr>
          </a:p>
          <a:p>
            <a:pPr>
              <a:defRPr/>
            </a:pPr>
            <a:r>
              <a:rPr lang="en-US" b="1" i="1" dirty="0" smtClean="0">
                <a:solidFill>
                  <a:srgbClr val="000000"/>
                </a:solidFill>
              </a:rPr>
              <a:t>Discussion Question: Many retailers have developed websites, but simply having a website is no guarantee of success, and the numerous failures of online retailers demonstrate that fact. What lessons can “e-</a:t>
            </a:r>
            <a:r>
              <a:rPr lang="en-US" b="1" i="1" dirty="0" err="1" smtClean="0">
                <a:solidFill>
                  <a:srgbClr val="000000"/>
                </a:solidFill>
              </a:rPr>
              <a:t>tailers</a:t>
            </a:r>
            <a:r>
              <a:rPr lang="en-US" b="1" i="1" dirty="0" smtClean="0">
                <a:solidFill>
                  <a:srgbClr val="000000"/>
                </a:solidFill>
              </a:rPr>
              <a:t>” learn from traditional retailers when it comes to serving customers?</a:t>
            </a:r>
          </a:p>
          <a:p>
            <a:pPr>
              <a:defRPr/>
            </a:pPr>
            <a:endParaRPr lang="en-US" b="1" i="1" dirty="0" smtClean="0">
              <a:solidFill>
                <a:srgbClr val="000000"/>
              </a:solidFill>
            </a:endParaRPr>
          </a:p>
          <a:p>
            <a:pPr>
              <a:buFont typeface="Arial" pitchFamily="34" charset="0"/>
              <a:buNone/>
              <a:defRPr/>
            </a:pPr>
            <a:r>
              <a:rPr lang="en-US" b="1" dirty="0" smtClean="0">
                <a:solidFill>
                  <a:srgbClr val="000000"/>
                </a:solidFill>
                <a:sym typeface="Wingdings" pitchFamily="2" charset="2"/>
              </a:rPr>
              <a:t> </a:t>
            </a:r>
            <a:r>
              <a:rPr lang="en-US" b="1" u="sng" dirty="0" smtClean="0">
                <a:solidFill>
                  <a:srgbClr val="000000"/>
                </a:solidFill>
              </a:rPr>
              <a:t>Retailing</a:t>
            </a:r>
            <a:r>
              <a:rPr lang="en-US" b="1" dirty="0" smtClean="0">
                <a:solidFill>
                  <a:srgbClr val="000000"/>
                </a:solidFill>
              </a:rPr>
              <a:t>: all of the activities involved in the sale of products to final consumers.</a:t>
            </a:r>
          </a:p>
          <a:p>
            <a:pPr lvl="1">
              <a:buFont typeface="Arial" pitchFamily="34" charset="0"/>
              <a:buChar char="•"/>
              <a:defRPr/>
            </a:pPr>
            <a:r>
              <a:rPr lang="en-US" dirty="0" smtClean="0">
                <a:solidFill>
                  <a:srgbClr val="000000"/>
                </a:solidFill>
              </a:rPr>
              <a:t> Retailing is crucial to consumers in every macro-marketing system.  </a:t>
            </a:r>
          </a:p>
          <a:p>
            <a:pPr lvl="2">
              <a:buFont typeface="Arial" pitchFamily="34" charset="0"/>
              <a:buChar char="•"/>
              <a:defRPr/>
            </a:pPr>
            <a:r>
              <a:rPr lang="en-US" dirty="0" smtClean="0">
                <a:solidFill>
                  <a:srgbClr val="000000"/>
                </a:solidFill>
              </a:rPr>
              <a:t> Consumers spend more than $4.5 trillion a year buying goods and services from U.S. retailers. </a:t>
            </a:r>
          </a:p>
          <a:p>
            <a:pPr lvl="1">
              <a:buFont typeface="Arial" pitchFamily="34" charset="0"/>
              <a:buChar char="•"/>
              <a:defRPr/>
            </a:pPr>
            <a:r>
              <a:rPr lang="en-US" dirty="0" smtClean="0">
                <a:solidFill>
                  <a:srgbClr val="000000"/>
                </a:solidFill>
              </a:rPr>
              <a:t> In service retailing, the retailer is also the producer.</a:t>
            </a:r>
            <a:endParaRPr lang="en-US" b="1" dirty="0" smtClean="0"/>
          </a:p>
          <a:p>
            <a:pPr>
              <a:defRPr/>
            </a:pPr>
            <a:endParaRPr lang="en-US" dirty="0" smtClean="0"/>
          </a:p>
          <a:p>
            <a:pPr>
              <a:defRPr/>
            </a:pPr>
            <a:endParaRPr lang="en-US" dirty="0" smtClean="0"/>
          </a:p>
          <a:p>
            <a:pPr>
              <a:defRPr/>
            </a:pPr>
            <a:endParaRPr lang="en-US" dirty="0" smtClean="0"/>
          </a:p>
          <a:p>
            <a:pPr marL="266669" indent="-266669">
              <a:defRPr/>
            </a:pPr>
            <a:endParaRPr lang="en-US" dirty="0" smtClean="0"/>
          </a:p>
        </p:txBody>
      </p:sp>
      <p:sp>
        <p:nvSpPr>
          <p:cNvPr id="56324"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302-304.</a:t>
            </a:r>
            <a:endParaRPr lang="en-US" sz="1500" b="1" dirty="0">
              <a:solidFill>
                <a:srgbClr val="000000"/>
              </a:solidFill>
            </a:endParaRPr>
          </a:p>
          <a:p>
            <a:pPr algn="l" eaLnBrk="1" hangingPunct="1">
              <a:spcBef>
                <a:spcPct val="50000"/>
              </a:spcBef>
            </a:pPr>
            <a:r>
              <a:rPr lang="en-US" sz="1400" b="1" dirty="0">
                <a:solidFill>
                  <a:srgbClr val="000000"/>
                </a:solidFill>
                <a:sym typeface="Wingdings" pitchFamily="2" charset="2"/>
              </a:rPr>
              <a:t> </a:t>
            </a:r>
            <a:r>
              <a:rPr lang="en-US" sz="14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503238" y="539750"/>
            <a:ext cx="3162300" cy="2373313"/>
          </a:xfrm>
          <a:ln/>
        </p:spPr>
      </p:sp>
      <p:sp>
        <p:nvSpPr>
          <p:cNvPr id="56323" name="Rectangle 3"/>
          <p:cNvSpPr>
            <a:spLocks noGrp="1" noChangeArrowheads="1"/>
          </p:cNvSpPr>
          <p:nvPr>
            <p:ph type="body" idx="1"/>
          </p:nvPr>
        </p:nvSpPr>
        <p:spPr>
          <a:xfrm>
            <a:off x="179388" y="3076575"/>
            <a:ext cx="6367462" cy="5565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smtClean="0">
                <a:latin typeface="Arial" pitchFamily="34" charset="0"/>
                <a:cs typeface="Arial" pitchFamily="34" charset="0"/>
              </a:rPr>
              <a:t>Summary Overview</a:t>
            </a:r>
          </a:p>
          <a:p>
            <a:pPr>
              <a:defRPr/>
            </a:pPr>
            <a:r>
              <a:rPr lang="en-US" sz="1200" kern="1200" dirty="0" smtClean="0">
                <a:solidFill>
                  <a:schemeClr val="tx1"/>
                </a:solidFill>
                <a:latin typeface="Arial" charset="0"/>
                <a:ea typeface="+mn-ea"/>
                <a:cs typeface="Arial" charset="0"/>
              </a:rPr>
              <a:t>Different consumers </a:t>
            </a:r>
            <a:r>
              <a:rPr lang="en-US" sz="1200" u="sng" kern="1200" dirty="0" smtClean="0">
                <a:solidFill>
                  <a:schemeClr val="tx1"/>
                </a:solidFill>
                <a:latin typeface="Arial" charset="0"/>
                <a:ea typeface="+mn-ea"/>
                <a:cs typeface="Arial" charset="0"/>
              </a:rPr>
              <a:t>prefer different kinds of retailers.</a:t>
            </a:r>
            <a:r>
              <a:rPr lang="en-US" dirty="0" smtClean="0">
                <a:solidFill>
                  <a:srgbClr val="000000"/>
                </a:solidFill>
                <a:latin typeface="Arial" pitchFamily="34" charset="0"/>
                <a:cs typeface="Arial" pitchFamily="34" charset="0"/>
              </a:rPr>
              <a:t> </a:t>
            </a:r>
            <a:r>
              <a:rPr lang="en-US" sz="1200" kern="1200" dirty="0" smtClean="0">
                <a:solidFill>
                  <a:schemeClr val="tx1"/>
                </a:solidFill>
                <a:latin typeface="Arial" charset="0"/>
                <a:ea typeface="+mn-ea"/>
                <a:cs typeface="Arial" charset="0"/>
              </a:rPr>
              <a:t>A retailer should carefully identify possible target markets and try to understand why these people buy where they do. That helps the retailer fine-tune its marketing mix to the needs of specific target markets.</a:t>
            </a:r>
            <a:endParaRPr lang="en-US" dirty="0" smtClean="0">
              <a:solidFill>
                <a:srgbClr val="000000"/>
              </a:solidFill>
              <a:latin typeface="Arial" pitchFamily="34" charset="0"/>
              <a:cs typeface="Arial" pitchFamily="34" charset="0"/>
            </a:endParaRPr>
          </a:p>
          <a:p>
            <a:pPr>
              <a:defRPr/>
            </a:pPr>
            <a:endParaRPr lang="en-US" dirty="0" smtClean="0">
              <a:solidFill>
                <a:srgbClr val="000000"/>
              </a:solidFill>
              <a:latin typeface="Arial" pitchFamily="34" charset="0"/>
              <a:cs typeface="Arial" pitchFamily="34" charset="0"/>
            </a:endParaRPr>
          </a:p>
          <a:p>
            <a:pPr>
              <a:defRPr/>
            </a:pPr>
            <a:r>
              <a:rPr lang="en-US" b="1" dirty="0" smtClean="0">
                <a:latin typeface="Arial" pitchFamily="34" charset="0"/>
                <a:cs typeface="Arial" pitchFamily="34" charset="0"/>
              </a:rPr>
              <a:t>Key Issues</a:t>
            </a:r>
          </a:p>
          <a:p>
            <a:pPr>
              <a:buFontTx/>
              <a:buChar char="•"/>
              <a:defRPr/>
            </a:pPr>
            <a:r>
              <a:rPr lang="en-US" u="sng" dirty="0" smtClean="0">
                <a:solidFill>
                  <a:srgbClr val="000000"/>
                </a:solidFill>
                <a:latin typeface="Arial" pitchFamily="34" charset="0"/>
                <a:cs typeface="Arial" pitchFamily="34" charset="0"/>
              </a:rPr>
              <a:t> Features of a retailer’s offering that relate to economic needs include</a:t>
            </a:r>
            <a:r>
              <a:rPr lang="en-US" dirty="0" smtClean="0">
                <a:solidFill>
                  <a:srgbClr val="000000"/>
                </a:solidFill>
                <a:latin typeface="Arial" pitchFamily="34" charset="0"/>
                <a:cs typeface="Arial" pitchFamily="34" charset="0"/>
              </a:rPr>
              <a:t>:</a:t>
            </a:r>
          </a:p>
          <a:p>
            <a:pPr>
              <a:defRPr/>
            </a:pPr>
            <a:r>
              <a:rPr lang="en-US" b="1" dirty="0" smtClean="0">
                <a:solidFill>
                  <a:srgbClr val="000000"/>
                </a:solidFill>
                <a:sym typeface="Wingdings" pitchFamily="2" charset="2"/>
              </a:rPr>
              <a:t> </a:t>
            </a:r>
            <a:r>
              <a:rPr lang="en-US" u="sng" dirty="0" smtClean="0">
                <a:solidFill>
                  <a:srgbClr val="000000"/>
                </a:solidFill>
                <a:latin typeface="Arial" pitchFamily="34" charset="0"/>
                <a:cs typeface="Arial" pitchFamily="34" charset="0"/>
              </a:rPr>
              <a:t>Product Selection</a:t>
            </a:r>
            <a:r>
              <a:rPr lang="en-US" dirty="0" smtClean="0">
                <a:solidFill>
                  <a:srgbClr val="000000"/>
                </a:solidFill>
                <a:latin typeface="Arial" pitchFamily="34" charset="0"/>
                <a:cs typeface="Arial" pitchFamily="34" charset="0"/>
              </a:rPr>
              <a:t>: Most customers want a choice of assortment, brands, and quality.</a:t>
            </a:r>
          </a:p>
          <a:p>
            <a:pPr marL="171450" indent="-171450">
              <a:buFont typeface="Wingdings"/>
              <a:buChar char="à"/>
              <a:defRPr/>
            </a:pPr>
            <a:r>
              <a:rPr lang="en-US" u="sng" dirty="0" smtClean="0">
                <a:solidFill>
                  <a:srgbClr val="000000"/>
                </a:solidFill>
                <a:latin typeface="Arial" pitchFamily="34" charset="0"/>
                <a:cs typeface="Arial" pitchFamily="34" charset="0"/>
              </a:rPr>
              <a:t>Promotion</a:t>
            </a:r>
            <a:r>
              <a:rPr lang="en-US" dirty="0" smtClean="0">
                <a:solidFill>
                  <a:srgbClr val="000000"/>
                </a:solidFill>
                <a:latin typeface="Arial" pitchFamily="34" charset="0"/>
                <a:cs typeface="Arial" pitchFamily="34" charset="0"/>
              </a:rPr>
              <a:t>: Knowledgeable salespeople, displays, demonstrations, and product information can be principal reasons for choosing a particular retailer.</a:t>
            </a:r>
          </a:p>
          <a:p>
            <a:pPr marL="171450" indent="-171450">
              <a:buFont typeface="Wingdings"/>
              <a:buChar char="à"/>
              <a:defRPr/>
            </a:pPr>
            <a:r>
              <a:rPr lang="en-US" u="sng" dirty="0" smtClean="0">
                <a:solidFill>
                  <a:srgbClr val="000000"/>
                </a:solidFill>
                <a:latin typeface="Arial" pitchFamily="34" charset="0"/>
                <a:cs typeface="Arial" pitchFamily="34" charset="0"/>
              </a:rPr>
              <a:t>Place Decisions</a:t>
            </a:r>
            <a:r>
              <a:rPr lang="en-US" u="sng" baseline="0" dirty="0" smtClean="0">
                <a:solidFill>
                  <a:srgbClr val="000000"/>
                </a:solidFill>
                <a:latin typeface="Arial" pitchFamily="34" charset="0"/>
                <a:cs typeface="Arial" pitchFamily="34" charset="0"/>
              </a:rPr>
              <a:t>:</a:t>
            </a:r>
            <a:r>
              <a:rPr lang="en-US" baseline="0" dirty="0" smtClean="0">
                <a:solidFill>
                  <a:srgbClr val="000000"/>
                </a:solidFill>
                <a:latin typeface="Arial" pitchFamily="34" charset="0"/>
                <a:cs typeface="Arial" pitchFamily="34" charset="0"/>
              </a:rPr>
              <a:t> </a:t>
            </a:r>
            <a:r>
              <a:rPr lang="en-US" sz="1200" kern="1200" dirty="0" smtClean="0">
                <a:solidFill>
                  <a:schemeClr val="tx1"/>
                </a:solidFill>
                <a:latin typeface="Arial" charset="0"/>
                <a:ea typeface="+mn-ea"/>
                <a:cs typeface="Arial" charset="0"/>
              </a:rPr>
              <a:t>Where stores will be located—online and/or brick-and-mortar, the number of stores, as well as store layout and design.</a:t>
            </a:r>
            <a:endParaRPr lang="en-US" dirty="0" smtClean="0">
              <a:solidFill>
                <a:srgbClr val="000000"/>
              </a:solidFill>
              <a:latin typeface="Arial" pitchFamily="34" charset="0"/>
              <a:cs typeface="Arial" pitchFamily="34" charset="0"/>
            </a:endParaRPr>
          </a:p>
          <a:p>
            <a:pPr marL="171450" indent="-171450">
              <a:buFont typeface="Wingdings" pitchFamily="2" charset="2"/>
              <a:buChar char="à"/>
              <a:defRPr/>
            </a:pPr>
            <a:r>
              <a:rPr lang="en-US" u="sng" dirty="0" smtClean="0">
                <a:solidFill>
                  <a:srgbClr val="000000"/>
                </a:solidFill>
                <a:latin typeface="Arial" pitchFamily="34" charset="0"/>
                <a:cs typeface="Arial" pitchFamily="34" charset="0"/>
              </a:rPr>
              <a:t>Prices</a:t>
            </a:r>
            <a:r>
              <a:rPr lang="en-US" dirty="0" smtClean="0">
                <a:solidFill>
                  <a:srgbClr val="000000"/>
                </a:solidFill>
                <a:latin typeface="Arial" pitchFamily="34" charset="0"/>
                <a:cs typeface="Arial" pitchFamily="34" charset="0"/>
              </a:rPr>
              <a:t>. Customers use price to weigh the value offered.  Price can be varied by the use of credit terms and special discounts.</a:t>
            </a:r>
          </a:p>
          <a:p>
            <a:pPr marL="171450" indent="-171450">
              <a:buFont typeface="Wingdings" pitchFamily="2" charset="2"/>
              <a:buChar char="à"/>
              <a:defRPr/>
            </a:pPr>
            <a:endParaRPr lang="en-US" dirty="0" smtClean="0">
              <a:solidFill>
                <a:srgbClr val="000000"/>
              </a:solidFill>
              <a:latin typeface="Arial" pitchFamily="34" charset="0"/>
              <a:cs typeface="Arial" pitchFamily="34" charset="0"/>
            </a:endParaRPr>
          </a:p>
          <a:p>
            <a:pPr>
              <a:defRPr/>
            </a:pPr>
            <a:r>
              <a:rPr lang="en-US" b="1" i="1" dirty="0" smtClean="0">
                <a:solidFill>
                  <a:srgbClr val="000000"/>
                </a:solidFill>
                <a:latin typeface="Arial" pitchFamily="34" charset="0"/>
                <a:cs typeface="Arial" pitchFamily="34" charset="0"/>
              </a:rPr>
              <a:t>Discussion Question:  Using discounts and credit to attract customers can be a sensible part of a marketing mix.  But is there an unethical side to this practice?</a:t>
            </a:r>
          </a:p>
          <a:p>
            <a:pPr>
              <a:defRPr/>
            </a:pPr>
            <a:endParaRPr lang="en-US" b="1" i="1" dirty="0" smtClean="0">
              <a:solidFill>
                <a:srgbClr val="000000"/>
              </a:solidFill>
              <a:latin typeface="Arial" pitchFamily="34" charset="0"/>
              <a:cs typeface="Arial" pitchFamily="34" charset="0"/>
            </a:endParaRPr>
          </a:p>
          <a:p>
            <a:pPr>
              <a:buFontTx/>
              <a:buChar char="•"/>
              <a:defRPr/>
            </a:pPr>
            <a:r>
              <a:rPr lang="en-US" u="sng" dirty="0" smtClean="0">
                <a:solidFill>
                  <a:srgbClr val="000000"/>
                </a:solidFill>
                <a:latin typeface="Arial" pitchFamily="34" charset="0"/>
                <a:cs typeface="Arial" pitchFamily="34" charset="0"/>
              </a:rPr>
              <a:t> Features of a retailer’s offering that relate to social or emotional needs include</a:t>
            </a:r>
            <a:r>
              <a:rPr lang="en-US" dirty="0" smtClean="0">
                <a:solidFill>
                  <a:srgbClr val="000000"/>
                </a:solidFill>
                <a:latin typeface="Arial" pitchFamily="34" charset="0"/>
                <a:cs typeface="Arial" pitchFamily="34" charset="0"/>
              </a:rPr>
              <a:t>:</a:t>
            </a:r>
          </a:p>
          <a:p>
            <a:pPr lvl="1">
              <a:defRPr/>
            </a:pPr>
            <a:r>
              <a:rPr lang="en-US" b="1" dirty="0" smtClean="0">
                <a:solidFill>
                  <a:srgbClr val="000000"/>
                </a:solidFill>
                <a:sym typeface="Wingdings" pitchFamily="2" charset="2"/>
              </a:rPr>
              <a:t> </a:t>
            </a:r>
            <a:r>
              <a:rPr lang="en-US" u="sng" dirty="0" smtClean="0">
                <a:solidFill>
                  <a:srgbClr val="000000"/>
                </a:solidFill>
                <a:latin typeface="Arial" pitchFamily="34" charset="0"/>
                <a:cs typeface="Arial" pitchFamily="34" charset="0"/>
              </a:rPr>
              <a:t>Social Image</a:t>
            </a:r>
            <a:r>
              <a:rPr lang="en-US" dirty="0" smtClean="0">
                <a:solidFill>
                  <a:srgbClr val="000000"/>
                </a:solidFill>
                <a:latin typeface="Arial" pitchFamily="34" charset="0"/>
                <a:cs typeface="Arial" pitchFamily="34" charset="0"/>
              </a:rPr>
              <a:t>: Some customers seek status, prestige, or a feeling of “fitting in.”</a:t>
            </a:r>
          </a:p>
          <a:p>
            <a:pPr lvl="1">
              <a:defRPr/>
            </a:pPr>
            <a:r>
              <a:rPr lang="en-US" b="1" dirty="0" smtClean="0">
                <a:solidFill>
                  <a:srgbClr val="000000"/>
                </a:solidFill>
                <a:sym typeface="Wingdings" pitchFamily="2" charset="2"/>
              </a:rPr>
              <a:t> </a:t>
            </a:r>
            <a:r>
              <a:rPr lang="en-US" u="sng" dirty="0" smtClean="0">
                <a:solidFill>
                  <a:srgbClr val="000000"/>
                </a:solidFill>
                <a:latin typeface="Arial" pitchFamily="34" charset="0"/>
                <a:cs typeface="Arial" pitchFamily="34" charset="0"/>
              </a:rPr>
              <a:t>Shopping Atmosphere</a:t>
            </a:r>
            <a:r>
              <a:rPr lang="en-US" dirty="0" smtClean="0">
                <a:solidFill>
                  <a:srgbClr val="000000"/>
                </a:solidFill>
                <a:latin typeface="Arial" pitchFamily="34" charset="0"/>
                <a:cs typeface="Arial" pitchFamily="34" charset="0"/>
              </a:rPr>
              <a:t>: Comfort, safety, excitement, relaxation, sounds, smells.</a:t>
            </a:r>
          </a:p>
          <a:p>
            <a:pPr>
              <a:buFontTx/>
              <a:buChar char="•"/>
              <a:defRPr/>
            </a:pPr>
            <a:r>
              <a:rPr lang="en-US" dirty="0" smtClean="0">
                <a:solidFill>
                  <a:srgbClr val="000000"/>
                </a:solidFill>
                <a:latin typeface="Arial" pitchFamily="34" charset="0"/>
                <a:cs typeface="Arial" pitchFamily="34" charset="0"/>
              </a:rPr>
              <a:t> Retail </a:t>
            </a:r>
            <a:r>
              <a:rPr lang="en-US" u="sng" dirty="0" smtClean="0">
                <a:solidFill>
                  <a:srgbClr val="000000"/>
                </a:solidFill>
                <a:latin typeface="Arial" pitchFamily="34" charset="0"/>
                <a:cs typeface="Arial" pitchFamily="34" charset="0"/>
              </a:rPr>
              <a:t>strategy requires carefully set policies</a:t>
            </a:r>
            <a:r>
              <a:rPr lang="en-US" dirty="0" smtClean="0">
                <a:solidFill>
                  <a:srgbClr val="000000"/>
                </a:solidFill>
                <a:latin typeface="Arial" pitchFamily="34" charset="0"/>
                <a:cs typeface="Arial" pitchFamily="34" charset="0"/>
              </a:rPr>
              <a:t> about all of these needs, because each of them can be a source of competitive advantage. </a:t>
            </a:r>
            <a:r>
              <a:rPr lang="en-US" u="sng" dirty="0" smtClean="0">
                <a:solidFill>
                  <a:srgbClr val="000000"/>
                </a:solidFill>
                <a:latin typeface="Arial" pitchFamily="34" charset="0"/>
                <a:cs typeface="Arial" pitchFamily="34" charset="0"/>
              </a:rPr>
              <a:t>Consumer needs also relate to segmentation and positioning</a:t>
            </a:r>
            <a:r>
              <a:rPr lang="en-US" dirty="0" smtClean="0">
                <a:solidFill>
                  <a:srgbClr val="000000"/>
                </a:solidFill>
                <a:latin typeface="Arial" pitchFamily="34" charset="0"/>
                <a:cs typeface="Arial" pitchFamily="34" charset="0"/>
              </a:rPr>
              <a:t>, because </a:t>
            </a:r>
            <a:r>
              <a:rPr lang="en-US" u="sng" dirty="0" smtClean="0">
                <a:solidFill>
                  <a:srgbClr val="000000"/>
                </a:solidFill>
                <a:latin typeface="Arial" pitchFamily="34" charset="0"/>
                <a:cs typeface="Arial" pitchFamily="34" charset="0"/>
              </a:rPr>
              <a:t>different retailers emphasize different strategies</a:t>
            </a:r>
            <a:r>
              <a:rPr lang="en-US" dirty="0" smtClean="0">
                <a:solidFill>
                  <a:srgbClr val="000000"/>
                </a:solidFill>
                <a:latin typeface="Arial" pitchFamily="34" charset="0"/>
                <a:cs typeface="Arial" pitchFamily="34" charset="0"/>
              </a:rPr>
              <a:t>.</a:t>
            </a:r>
          </a:p>
          <a:p>
            <a:pPr>
              <a:defRPr/>
            </a:pPr>
            <a:endParaRPr lang="en-US" dirty="0" smtClean="0">
              <a:latin typeface="Arial" pitchFamily="34" charset="0"/>
              <a:cs typeface="Arial" pitchFamily="34" charset="0"/>
            </a:endParaRPr>
          </a:p>
        </p:txBody>
      </p:sp>
      <p:sp>
        <p:nvSpPr>
          <p:cNvPr id="57348"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305-306.</a:t>
            </a:r>
            <a:endParaRPr lang="en-US" sz="1500" b="1" dirty="0">
              <a:solidFill>
                <a:srgbClr val="000000"/>
              </a:solidFill>
            </a:endParaRPr>
          </a:p>
          <a:p>
            <a:pPr algn="l" eaLnBrk="1" hangingPunct="1">
              <a:spcBef>
                <a:spcPct val="50000"/>
              </a:spcBef>
            </a:pPr>
            <a:r>
              <a:rPr lang="en-US" sz="1400" b="1" dirty="0">
                <a:solidFill>
                  <a:srgbClr val="000000"/>
                </a:solidFill>
                <a:sym typeface="Wingdings" pitchFamily="2" charset="2"/>
              </a:rPr>
              <a:t> </a:t>
            </a:r>
            <a:r>
              <a:rPr lang="en-US" sz="14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03238" y="539750"/>
            <a:ext cx="3162300" cy="2373313"/>
          </a:xfrm>
          <a:ln/>
        </p:spPr>
      </p:sp>
      <p:sp>
        <p:nvSpPr>
          <p:cNvPr id="58371" name="Rectangle 3"/>
          <p:cNvSpPr>
            <a:spLocks noGrp="1" noChangeArrowheads="1"/>
          </p:cNvSpPr>
          <p:nvPr>
            <p:ph type="body" idx="1"/>
          </p:nvPr>
        </p:nvSpPr>
        <p:spPr>
          <a:xfrm>
            <a:off x="179388" y="3076575"/>
            <a:ext cx="6367462" cy="556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Explore this interesting retailing experience offered by the Rain Forest Café.</a:t>
            </a:r>
          </a:p>
          <a:p>
            <a:endParaRPr lang="en-US" smtClean="0"/>
          </a:p>
          <a:p>
            <a:endParaRPr lang="en-US" smtClean="0"/>
          </a:p>
          <a:p>
            <a:r>
              <a:rPr lang="en-US" smtClean="0"/>
              <a:t>(video clip length 2:37)</a:t>
            </a:r>
          </a:p>
          <a:p>
            <a:r>
              <a:rPr lang="en-US" b="1" smtClean="0"/>
              <a:t>Video Operation:</a:t>
            </a:r>
          </a:p>
          <a:p>
            <a:r>
              <a:rPr lang="en-US" smtClean="0"/>
              <a:t>Use the onscreen player controls to operate the video.</a:t>
            </a:r>
          </a:p>
          <a:p>
            <a:r>
              <a:rPr lang="en-US" smtClean="0"/>
              <a:t>To view the video at Full Screen, right-click the video and choose Full Screen. To go back to your presentation you can either hit the Escape key, right-click on the video and uncheck Full Screen, or type Alt+Enter. You can do this at anytime during the video playback. </a:t>
            </a:r>
          </a:p>
          <a:p>
            <a:r>
              <a:rPr lang="en-US" smtClean="0"/>
              <a:t>Under certain circumstances, the video may not fill the video player window. To restore, right-click the video player object and select Zoom 200%.</a:t>
            </a:r>
          </a:p>
          <a:p>
            <a:r>
              <a:rPr lang="en-US" smtClean="0"/>
              <a:t>The videos will only play in Slide Show View. Macros must be enabled in order to play the videos from within PowerPoint.</a:t>
            </a:r>
          </a:p>
          <a:p>
            <a:endParaRPr lang="en-US" smtClean="0"/>
          </a:p>
          <a:p>
            <a:pPr eaLnBrk="1" hangingPunct="1"/>
            <a:endParaRPr lang="en-US" smtClean="0"/>
          </a:p>
        </p:txBody>
      </p:sp>
      <p:sp>
        <p:nvSpPr>
          <p:cNvPr id="58372" name="Text Box 4"/>
          <p:cNvSpPr txBox="1">
            <a:spLocks noChangeArrowheads="1"/>
          </p:cNvSpPr>
          <p:nvPr/>
        </p:nvSpPr>
        <p:spPr bwMode="auto">
          <a:xfrm>
            <a:off x="4294188" y="395288"/>
            <a:ext cx="2387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79" tIns="48389" rIns="96779" bIns="48389">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305.</a:t>
            </a:r>
            <a:endParaRPr lang="en-US" sz="1500" b="1"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501650" y="539750"/>
            <a:ext cx="3165475" cy="2374900"/>
          </a:xfrm>
          <a:ln/>
        </p:spPr>
      </p:sp>
      <p:sp>
        <p:nvSpPr>
          <p:cNvPr id="58372" name="Rectangle 3"/>
          <p:cNvSpPr>
            <a:spLocks noGrp="1" noChangeArrowheads="1"/>
          </p:cNvSpPr>
          <p:nvPr>
            <p:ph type="body" idx="1"/>
          </p:nvPr>
        </p:nvSpPr>
        <p:spPr>
          <a:xfrm>
            <a:off x="179388" y="3076575"/>
            <a:ext cx="6367462" cy="5565775"/>
          </a:xfrm>
          <a:ln/>
        </p:spPr>
        <p:txBody>
          <a:bodyPr/>
          <a:lstStyle/>
          <a:p>
            <a:pPr>
              <a:defRPr/>
            </a:pPr>
            <a:r>
              <a:rPr lang="en-US" b="1" dirty="0"/>
              <a:t>Summary Overview</a:t>
            </a:r>
          </a:p>
          <a:p>
            <a:pPr>
              <a:defRPr/>
            </a:pPr>
            <a:r>
              <a:rPr lang="en-US" dirty="0">
                <a:solidFill>
                  <a:srgbClr val="000000"/>
                </a:solidFill>
              </a:rPr>
              <a:t>Retailers make decisions on the whole marketing mix</a:t>
            </a:r>
            <a:r>
              <a:rPr lang="en-US" dirty="0" smtClean="0">
                <a:solidFill>
                  <a:srgbClr val="000000"/>
                </a:solidFill>
              </a:rPr>
              <a:t>.</a:t>
            </a:r>
          </a:p>
          <a:p>
            <a:pPr>
              <a:defRPr/>
            </a:pPr>
            <a:endParaRPr lang="en-US" dirty="0">
              <a:solidFill>
                <a:srgbClr val="000000"/>
              </a:solidFill>
            </a:endParaRPr>
          </a:p>
          <a:p>
            <a:pPr>
              <a:defRPr/>
            </a:pPr>
            <a:r>
              <a:rPr lang="en-US" b="1" dirty="0"/>
              <a:t>Key Issues</a:t>
            </a:r>
          </a:p>
          <a:p>
            <a:pPr marL="113706" indent="-113706">
              <a:buFont typeface="Arial" pitchFamily="34" charset="0"/>
              <a:buChar char="•"/>
              <a:defRPr/>
            </a:pPr>
            <a:r>
              <a:rPr lang="en-US" dirty="0">
                <a:solidFill>
                  <a:srgbClr val="000000"/>
                </a:solidFill>
              </a:rPr>
              <a:t>Retailers start by selecting a </a:t>
            </a:r>
            <a:r>
              <a:rPr lang="en-US" u="sng" dirty="0">
                <a:solidFill>
                  <a:srgbClr val="000000"/>
                </a:solidFill>
              </a:rPr>
              <a:t>target market</a:t>
            </a:r>
            <a:r>
              <a:rPr lang="en-US" dirty="0">
                <a:solidFill>
                  <a:srgbClr val="000000"/>
                </a:solidFill>
              </a:rPr>
              <a:t>.  </a:t>
            </a:r>
          </a:p>
          <a:p>
            <a:pPr marL="113706" indent="-113706">
              <a:defRPr/>
            </a:pPr>
            <a:r>
              <a:rPr lang="en-US" b="1" dirty="0">
                <a:solidFill>
                  <a:srgbClr val="000000"/>
                </a:solidFill>
                <a:sym typeface="Wingdings" pitchFamily="2" charset="2"/>
              </a:rPr>
              <a:t> </a:t>
            </a:r>
            <a:r>
              <a:rPr lang="en-US" dirty="0" smtClean="0">
                <a:solidFill>
                  <a:srgbClr val="000000"/>
                </a:solidFill>
              </a:rPr>
              <a:t>Then </a:t>
            </a:r>
            <a:r>
              <a:rPr lang="en-US" dirty="0">
                <a:solidFill>
                  <a:srgbClr val="000000"/>
                </a:solidFill>
              </a:rPr>
              <a:t>retailers make decisions about </a:t>
            </a:r>
            <a:r>
              <a:rPr lang="en-US" u="sng" dirty="0">
                <a:solidFill>
                  <a:srgbClr val="000000"/>
                </a:solidFill>
              </a:rPr>
              <a:t>Product</a:t>
            </a:r>
            <a:r>
              <a:rPr lang="en-US" dirty="0">
                <a:solidFill>
                  <a:srgbClr val="000000"/>
                </a:solidFill>
              </a:rPr>
              <a:t>, including product selection, After-sale service, Special services to offer</a:t>
            </a:r>
          </a:p>
          <a:p>
            <a:pPr marL="113706" indent="-113706">
              <a:defRPr/>
            </a:pPr>
            <a:r>
              <a:rPr lang="en-US" b="1" dirty="0">
                <a:solidFill>
                  <a:srgbClr val="000000"/>
                </a:solidFill>
                <a:sym typeface="Wingdings" pitchFamily="2" charset="2"/>
              </a:rPr>
              <a:t> </a:t>
            </a:r>
            <a:r>
              <a:rPr lang="en-US" u="sng" dirty="0" smtClean="0">
                <a:solidFill>
                  <a:srgbClr val="000000"/>
                </a:solidFill>
              </a:rPr>
              <a:t>Place</a:t>
            </a:r>
            <a:r>
              <a:rPr lang="en-US" dirty="0" smtClean="0">
                <a:solidFill>
                  <a:srgbClr val="000000"/>
                </a:solidFill>
              </a:rPr>
              <a:t> </a:t>
            </a:r>
            <a:r>
              <a:rPr lang="en-US" dirty="0">
                <a:solidFill>
                  <a:srgbClr val="000000"/>
                </a:solidFill>
              </a:rPr>
              <a:t>decisions include whether to have an online and/or physical store, the number and location of outlets, the shopping atmosphere, store size, layout and design, store hours and more.</a:t>
            </a:r>
          </a:p>
          <a:p>
            <a:pPr marL="113706" indent="-113706">
              <a:defRPr/>
            </a:pPr>
            <a:r>
              <a:rPr lang="en-US" b="1" dirty="0">
                <a:solidFill>
                  <a:srgbClr val="000000"/>
                </a:solidFill>
                <a:sym typeface="Wingdings" pitchFamily="2" charset="2"/>
              </a:rPr>
              <a:t> </a:t>
            </a:r>
            <a:r>
              <a:rPr lang="en-US" u="sng" dirty="0" smtClean="0">
                <a:solidFill>
                  <a:srgbClr val="000000"/>
                </a:solidFill>
              </a:rPr>
              <a:t>Price</a:t>
            </a:r>
            <a:r>
              <a:rPr lang="en-US" dirty="0" smtClean="0">
                <a:solidFill>
                  <a:srgbClr val="000000"/>
                </a:solidFill>
              </a:rPr>
              <a:t> </a:t>
            </a:r>
            <a:r>
              <a:rPr lang="en-US" dirty="0">
                <a:solidFill>
                  <a:srgbClr val="000000"/>
                </a:solidFill>
              </a:rPr>
              <a:t>decisions made by retailers include whether to offer a store credit card, discount policies, frequency and level of sale prices, and whether or not to charge for delivery or other services</a:t>
            </a:r>
            <a:r>
              <a:rPr lang="en-US" dirty="0" smtClean="0">
                <a:solidFill>
                  <a:srgbClr val="000000"/>
                </a:solidFill>
              </a:rPr>
              <a:t>.</a:t>
            </a:r>
          </a:p>
          <a:p>
            <a:pPr marL="113706" indent="-113706">
              <a:defRPr/>
            </a:pPr>
            <a:endParaRPr lang="en-US" dirty="0">
              <a:solidFill>
                <a:srgbClr val="000000"/>
              </a:solidFill>
            </a:endParaRPr>
          </a:p>
          <a:p>
            <a:pPr>
              <a:defRPr/>
            </a:pPr>
            <a:r>
              <a:rPr lang="en-US" b="1" i="1" dirty="0">
                <a:solidFill>
                  <a:srgbClr val="000000"/>
                </a:solidFill>
              </a:rPr>
              <a:t>Discussion Question:  Think about two very different restaurants in your town.  Choose one fast-food chain and other sit-down restaurant.  Now compare each of these restaurants on marketing strategy – target market, product, place, price, and promotion.   </a:t>
            </a:r>
          </a:p>
          <a:p>
            <a:pPr marL="266634" indent="-266634">
              <a:defRPr/>
            </a:pPr>
            <a:endParaRPr lang="en-US" dirty="0"/>
          </a:p>
        </p:txBody>
      </p:sp>
      <p:sp>
        <p:nvSpPr>
          <p:cNvPr id="59396" name="Text Box 4"/>
          <p:cNvSpPr txBox="1">
            <a:spLocks noChangeArrowheads="1"/>
          </p:cNvSpPr>
          <p:nvPr/>
        </p:nvSpPr>
        <p:spPr bwMode="auto">
          <a:xfrm>
            <a:off x="4294188" y="395288"/>
            <a:ext cx="2387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6" tIns="48382" rIns="96766" bIns="48382">
            <a:spAutoFit/>
          </a:bodyPr>
          <a:lstStyle>
            <a:lvl1pPr defTabSz="965200" eaLnBrk="0" hangingPunct="0">
              <a:defRPr sz="3600">
                <a:solidFill>
                  <a:schemeClr val="tx1"/>
                </a:solidFill>
                <a:latin typeface="Arial" charset="0"/>
                <a:cs typeface="Arial" charset="0"/>
              </a:defRPr>
            </a:lvl1pPr>
            <a:lvl2pPr marL="742950" indent="-285750" defTabSz="965200" eaLnBrk="0" hangingPunct="0">
              <a:defRPr sz="3600">
                <a:solidFill>
                  <a:schemeClr val="tx1"/>
                </a:solidFill>
                <a:latin typeface="Arial" charset="0"/>
                <a:cs typeface="Arial" charset="0"/>
              </a:defRPr>
            </a:lvl2pPr>
            <a:lvl3pPr marL="1143000" indent="-228600" defTabSz="965200" eaLnBrk="0" hangingPunct="0">
              <a:defRPr sz="3600">
                <a:solidFill>
                  <a:schemeClr val="tx1"/>
                </a:solidFill>
                <a:latin typeface="Arial" charset="0"/>
                <a:cs typeface="Arial" charset="0"/>
              </a:defRPr>
            </a:lvl3pPr>
            <a:lvl4pPr marL="1600200" indent="-228600" defTabSz="965200" eaLnBrk="0" hangingPunct="0">
              <a:defRPr sz="3600">
                <a:solidFill>
                  <a:schemeClr val="tx1"/>
                </a:solidFill>
                <a:latin typeface="Arial" charset="0"/>
                <a:cs typeface="Arial" charset="0"/>
              </a:defRPr>
            </a:lvl4pPr>
            <a:lvl5pPr marL="2057400" indent="-228600" defTabSz="965200" eaLnBrk="0" hangingPunct="0">
              <a:defRPr sz="3600">
                <a:solidFill>
                  <a:schemeClr val="tx1"/>
                </a:solidFill>
                <a:latin typeface="Arial" charset="0"/>
                <a:cs typeface="Arial" charset="0"/>
              </a:defRPr>
            </a:lvl5pPr>
            <a:lvl6pPr marL="2514600" indent="-228600" algn="ctr" defTabSz="965200" eaLnBrk="0" fontAlgn="base" hangingPunct="0">
              <a:spcBef>
                <a:spcPct val="0"/>
              </a:spcBef>
              <a:spcAft>
                <a:spcPct val="0"/>
              </a:spcAft>
              <a:defRPr sz="3600">
                <a:solidFill>
                  <a:schemeClr val="tx1"/>
                </a:solidFill>
                <a:latin typeface="Arial" charset="0"/>
                <a:cs typeface="Arial" charset="0"/>
              </a:defRPr>
            </a:lvl6pPr>
            <a:lvl7pPr marL="2971800" indent="-228600" algn="ctr" defTabSz="965200" eaLnBrk="0" fontAlgn="base" hangingPunct="0">
              <a:spcBef>
                <a:spcPct val="0"/>
              </a:spcBef>
              <a:spcAft>
                <a:spcPct val="0"/>
              </a:spcAft>
              <a:defRPr sz="3600">
                <a:solidFill>
                  <a:schemeClr val="tx1"/>
                </a:solidFill>
                <a:latin typeface="Arial" charset="0"/>
                <a:cs typeface="Arial" charset="0"/>
              </a:defRPr>
            </a:lvl7pPr>
            <a:lvl8pPr marL="3429000" indent="-228600" algn="ctr" defTabSz="965200" eaLnBrk="0" fontAlgn="base" hangingPunct="0">
              <a:spcBef>
                <a:spcPct val="0"/>
              </a:spcBef>
              <a:spcAft>
                <a:spcPct val="0"/>
              </a:spcAft>
              <a:defRPr sz="3600">
                <a:solidFill>
                  <a:schemeClr val="tx1"/>
                </a:solidFill>
                <a:latin typeface="Arial" charset="0"/>
                <a:cs typeface="Arial" charset="0"/>
              </a:defRPr>
            </a:lvl8pPr>
            <a:lvl9pPr marL="3886200" indent="-228600" algn="ctr" defTabSz="965200" eaLnBrk="0" fontAlgn="base" hangingPunct="0">
              <a:spcBef>
                <a:spcPct val="0"/>
              </a:spcBef>
              <a:spcAft>
                <a:spcPct val="0"/>
              </a:spcAft>
              <a:defRPr sz="3600">
                <a:solidFill>
                  <a:schemeClr val="tx1"/>
                </a:solidFill>
                <a:latin typeface="Arial" charset="0"/>
                <a:cs typeface="Arial" charset="0"/>
              </a:defRPr>
            </a:lvl9pPr>
          </a:lstStyle>
          <a:p>
            <a:pPr algn="l" eaLnBrk="1" hangingPunct="1">
              <a:spcBef>
                <a:spcPct val="50000"/>
              </a:spcBef>
            </a:pPr>
            <a:r>
              <a:rPr lang="en-US" sz="1500" b="1" dirty="0">
                <a:solidFill>
                  <a:srgbClr val="000000"/>
                </a:solidFill>
              </a:rPr>
              <a:t>This slide refers to material on pp. </a:t>
            </a:r>
            <a:r>
              <a:rPr lang="en-US" sz="1500" b="1" dirty="0" smtClean="0">
                <a:solidFill>
                  <a:srgbClr val="000000"/>
                </a:solidFill>
              </a:rPr>
              <a:t>305-306.</a:t>
            </a:r>
            <a:endParaRPr lang="en-US" sz="1500" b="1" dirty="0">
              <a:solidFill>
                <a:srgbClr val="000000"/>
              </a:solidFill>
            </a:endParaRPr>
          </a:p>
          <a:p>
            <a:pPr algn="l" eaLnBrk="1" hangingPunct="1">
              <a:spcBef>
                <a:spcPct val="50000"/>
              </a:spcBef>
            </a:pPr>
            <a:r>
              <a:rPr lang="en-US" sz="1400" b="1" dirty="0">
                <a:solidFill>
                  <a:srgbClr val="000000"/>
                </a:solidFill>
                <a:sym typeface="Wingdings" pitchFamily="2" charset="2"/>
              </a:rPr>
              <a:t> </a:t>
            </a:r>
            <a:r>
              <a:rPr lang="en-US" sz="1400" b="1" dirty="0">
                <a:solidFill>
                  <a:srgbClr val="000000"/>
                </a:solidFill>
              </a:rPr>
              <a:t>Indicates place where slide “builds” to include the corresponding point (upon mouse click).</a:t>
            </a:r>
          </a:p>
          <a:p>
            <a:pPr algn="l" eaLnBrk="1" hangingPunct="1">
              <a:spcBef>
                <a:spcPct val="50000"/>
              </a:spcBef>
            </a:pPr>
            <a:endParaRPr lang="en-US" sz="1500" b="1"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86400" y="776288"/>
            <a:ext cx="3117056" cy="1470025"/>
          </a:xfrm>
        </p:spPr>
        <p:txBody>
          <a:bodyPr wrap="square" lIns="91440" tIns="45720" rIns="91440" bIns="45720" numCol="1" anchor="b" anchorCtr="0" compatLnSpc="1">
            <a:prstTxWarp prst="textNoShape">
              <a:avLst/>
            </a:prstTxWarp>
          </a:bodyPr>
          <a:lstStyle>
            <a:lvl1pPr marL="0" indent="0">
              <a:defRPr lang="en-US" sz="4400" dirty="0">
                <a:ln>
                  <a:noFill/>
                </a:ln>
                <a:effectLst>
                  <a:outerShdw blurRad="38100" dist="38100" dir="2700000" algn="tl">
                    <a:srgbClr val="000000"/>
                  </a:outerShdw>
                </a:effectLst>
              </a:defRPr>
            </a:lvl1pPr>
          </a:lstStyle>
          <a:p>
            <a:pPr lvl="0"/>
            <a:r>
              <a:rPr lang="en-US" smtClean="0"/>
              <a:t>Click to edit Master title style</a:t>
            </a:r>
            <a:endParaRPr lang="en-US" dirty="0"/>
          </a:p>
        </p:txBody>
      </p:sp>
      <p:sp>
        <p:nvSpPr>
          <p:cNvPr id="9" name="Subtitle 8"/>
          <p:cNvSpPr>
            <a:spLocks noGrp="1"/>
          </p:cNvSpPr>
          <p:nvPr>
            <p:ph type="subTitle" idx="1"/>
          </p:nvPr>
        </p:nvSpPr>
        <p:spPr>
          <a:xfrm>
            <a:off x="5486400" y="2250280"/>
            <a:ext cx="3117056"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65087" indent="0">
              <a:buNone/>
              <a:defRPr lang="en-US" dirty="0">
                <a:ln>
                  <a:noFill/>
                </a:ln>
                <a:solidFill>
                  <a:srgbClr val="FFFFFF"/>
                </a:solidFill>
              </a:defRPr>
            </a:lvl1pPr>
          </a:lstStyle>
          <a:p>
            <a:pPr lvl="0"/>
            <a:r>
              <a:rPr lang="en-US" dirty="0" smtClean="0"/>
              <a:t>Click to edit Master subtitle style</a:t>
            </a:r>
            <a:endParaRPr lang="en-US" dirty="0"/>
          </a:p>
        </p:txBody>
      </p:sp>
      <p:sp>
        <p:nvSpPr>
          <p:cNvPr id="6"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652BCBDC-8643-4CED-B358-6FFC74968986}" type="datetimeFigureOut">
              <a:rPr lang="en-US" smtClean="0"/>
              <a:pPr>
                <a:defRPr/>
              </a:pPr>
              <a:t>4/11/2013</a:t>
            </a:fld>
            <a:endParaRPr lang="en-US"/>
          </a:p>
        </p:txBody>
      </p:sp>
      <p:sp>
        <p:nvSpPr>
          <p:cNvPr id="7"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10"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3C546FF5-D549-4E81-BCF7-B0C11C754897}" type="slidenum">
              <a:rPr lang="en-US" smtClean="0"/>
              <a:pPr>
                <a:defRPr/>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67285"/>
            <a:ext cx="4038600" cy="5507182"/>
          </a:xfrm>
          <a:prstGeom prst="roundRect">
            <a:avLst>
              <a:gd name="adj" fmla="val 4167"/>
            </a:avLst>
          </a:prstGeom>
          <a:solidFill>
            <a:srgbClr val="FFFFFF"/>
          </a:solidFill>
          <a:ln w="76200" cap="sq">
            <a:solidFill>
              <a:schemeClr val="accent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29032973"/>
      </p:ext>
    </p:extLst>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82808"/>
            <a:ext cx="8229600" cy="45720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B1599D46-1CBD-479E-AF32-2DEA5853C78B}" type="datetimeFigureOut">
              <a:rPr lang="en-US" smtClean="0"/>
              <a:pPr>
                <a:defRPr/>
              </a:pPr>
              <a:t>4/11/2013</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E86CF4-0151-4FEC-B1BE-E154DE4D3C4E}" type="slidenum">
              <a:rPr lang="en-US" smtClean="0"/>
              <a:pPr>
                <a:defRPr/>
              </a:pPr>
              <a:t>‹#›</a:t>
            </a:fld>
            <a:endParaRPr lang="en-US"/>
          </a:p>
        </p:txBody>
      </p:sp>
    </p:spTree>
    <p:extLst>
      <p:ext uri="{BB962C8B-B14F-4D97-AF65-F5344CB8AC3E}">
        <p14:creationId xmlns:p14="http://schemas.microsoft.com/office/powerpoint/2010/main" val="2966273698"/>
      </p:ext>
    </p:extLst>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2074471-B931-44F1-A2EE-6D0E4EFA44F7}" type="datetimeFigureOut">
              <a:rPr lang="en-US" smtClean="0"/>
              <a:pPr>
                <a:defRPr/>
              </a:pPr>
              <a:t>4/11/2013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3874CF5-916A-404F-B044-1376382290A2}" type="slidenum">
              <a:rPr lang="en-US" smtClean="0"/>
              <a:pPr>
                <a:defRPr/>
              </a:pPr>
              <a:t>‹#›</a:t>
            </a:fld>
            <a:endParaRPr lang="en-US"/>
          </a:p>
        </p:txBody>
      </p:sp>
    </p:spTree>
    <p:extLst>
      <p:ext uri="{BB962C8B-B14F-4D97-AF65-F5344CB8AC3E}">
        <p14:creationId xmlns:p14="http://schemas.microsoft.com/office/powerpoint/2010/main" val="1977613887"/>
      </p:ext>
    </p:extLst>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no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1C8DE2F5-6A0E-4066-BFA1-8DD8FA3DD3ED}" type="datetimeFigureOut">
              <a:rPr lang="en-US" smtClean="0"/>
              <a:pPr>
                <a:defRPr/>
              </a:pPr>
              <a:t>4/11/2013</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9BA5F986-CA75-4DB1-BE33-F2379F088519}" type="slidenum">
              <a:rPr lang="en-US" smtClean="0"/>
              <a:pPr>
                <a:defRPr/>
              </a:pPr>
              <a:t>‹#›</a:t>
            </a:fld>
            <a:endParaRPr lang="en-US"/>
          </a:p>
        </p:txBody>
      </p:sp>
    </p:spTree>
    <p:extLst>
      <p:ext uri="{BB962C8B-B14F-4D97-AF65-F5344CB8AC3E}">
        <p14:creationId xmlns:p14="http://schemas.microsoft.com/office/powerpoint/2010/main" val="1373093535"/>
      </p:ext>
    </p:extLst>
  </p:cSld>
  <p:clrMapOvr>
    <a:overrideClrMapping bg1="dk1" tx1="lt1" bg2="dk2" tx2="lt2" accent1="accent1" accent2="accent2" accent3="accent3" accent4="accent4" accent5="accent5" accent6="accent6" hlink="hlink" folHlink="folHlink"/>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376EA15-9BD6-48BE-96B1-40DF156A7B9E}" type="datetimeFigureOut">
              <a:rPr lang="en-US" smtClean="0"/>
              <a:pPr>
                <a:defRPr/>
              </a:pPr>
              <a:t>4/11/2013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A65B343D-4BE7-455B-88E2-A4D726C7C50B}" type="slidenum">
              <a:rPr lang="en-US" smtClean="0"/>
              <a:pPr>
                <a:defRPr/>
              </a:pPr>
              <a:t>‹#›</a:t>
            </a:fld>
            <a:endParaRPr lang="en-US"/>
          </a:p>
        </p:txBody>
      </p:sp>
    </p:spTree>
    <p:extLst>
      <p:ext uri="{BB962C8B-B14F-4D97-AF65-F5344CB8AC3E}">
        <p14:creationId xmlns:p14="http://schemas.microsoft.com/office/powerpoint/2010/main" val="1190146478"/>
      </p:ext>
    </p:extLst>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D76429A-3203-4003-99A8-295BF0AE3140}" type="datetimeFigureOut">
              <a:rPr lang="en-US" smtClean="0"/>
              <a:pPr>
                <a:defRPr/>
              </a:pPr>
              <a:t>4/11/2013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D59FE00-8983-475C-9C75-DEC0F6C12D35}" type="slidenum">
              <a:rPr lang="en-US" smtClean="0"/>
              <a:pPr>
                <a:defRPr/>
              </a:pPr>
              <a:t>‹#›</a:t>
            </a:fld>
            <a:endParaRPr lang="en-US"/>
          </a:p>
        </p:txBody>
      </p:sp>
    </p:spTree>
    <p:extLst>
      <p:ext uri="{BB962C8B-B14F-4D97-AF65-F5344CB8AC3E}">
        <p14:creationId xmlns:p14="http://schemas.microsoft.com/office/powerpoint/2010/main" val="540708598"/>
      </p:ext>
    </p:extLst>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dirty="0"/>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D890BD51-9857-4D41-BA7C-DC9456548240}" type="datetimeFigureOut">
              <a:rPr lang="en-US" smtClean="0"/>
              <a:pPr>
                <a:defRPr/>
              </a:pPr>
              <a:t>4/11/2013</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68EE504C-5A96-4322-98D6-8A455D81F3E4}"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5643" r:id="rId1"/>
    <p:sldLayoutId id="2147485644" r:id="rId2"/>
    <p:sldLayoutId id="2147485645" r:id="rId3"/>
    <p:sldLayoutId id="2147485646" r:id="rId4"/>
    <p:sldLayoutId id="2147485647" r:id="rId5"/>
    <p:sldLayoutId id="2147485648" r:id="rId6"/>
  </p:sldLayoutIdLst>
  <p:transition>
    <p:pull dir="ru"/>
  </p:transition>
  <p:timing>
    <p:tnLst>
      <p:par>
        <p:cTn id="1" dur="indefinite" restart="never" nodeType="tmRoot"/>
      </p:par>
    </p:tnLst>
  </p:timing>
  <p:txStyles>
    <p:titleStyle>
      <a:lvl1pPr algn="l" rtl="0" eaLnBrk="1" fontAlgn="base" hangingPunct="1">
        <a:spcBef>
          <a:spcPct val="0"/>
        </a:spcBef>
        <a:spcAft>
          <a:spcPct val="0"/>
        </a:spcAft>
        <a:defRPr sz="4200" kern="1200">
          <a:ln w="6350">
            <a:solidFill>
              <a:schemeClr val="accent1">
                <a:shade val="43000"/>
              </a:schemeClr>
            </a:solidFill>
          </a:ln>
          <a:solidFill>
            <a:srgbClr val="FFC453"/>
          </a:solidFill>
          <a:effectLst>
            <a:outerShdw blurRad="26000" dist="26000" dir="14500000" algn="tl" rotWithShape="0">
              <a:srgbClr val="000000">
                <a:alpha val="40000"/>
              </a:srgbClr>
            </a:outerShdw>
          </a:effectLst>
          <a:latin typeface="+mj-lt"/>
          <a:ea typeface="+mj-ea"/>
          <a:cs typeface="+mj-cs"/>
        </a:defRPr>
      </a:lvl1pPr>
      <a:lvl2pPr algn="l" rtl="0" eaLnBrk="1" fontAlgn="base" hangingPunct="1">
        <a:spcBef>
          <a:spcPct val="0"/>
        </a:spcBef>
        <a:spcAft>
          <a:spcPct val="0"/>
        </a:spcAft>
        <a:defRPr sz="4200">
          <a:solidFill>
            <a:srgbClr val="FFC453"/>
          </a:solidFill>
          <a:latin typeface="Century Gothic" pitchFamily="34" charset="0"/>
        </a:defRPr>
      </a:lvl2pPr>
      <a:lvl3pPr algn="l" rtl="0" eaLnBrk="1" fontAlgn="base" hangingPunct="1">
        <a:spcBef>
          <a:spcPct val="0"/>
        </a:spcBef>
        <a:spcAft>
          <a:spcPct val="0"/>
        </a:spcAft>
        <a:defRPr sz="4200">
          <a:solidFill>
            <a:srgbClr val="FFC453"/>
          </a:solidFill>
          <a:latin typeface="Century Gothic" pitchFamily="34" charset="0"/>
        </a:defRPr>
      </a:lvl3pPr>
      <a:lvl4pPr algn="l" rtl="0" eaLnBrk="1" fontAlgn="base" hangingPunct="1">
        <a:spcBef>
          <a:spcPct val="0"/>
        </a:spcBef>
        <a:spcAft>
          <a:spcPct val="0"/>
        </a:spcAft>
        <a:defRPr sz="4200">
          <a:solidFill>
            <a:srgbClr val="FFC453"/>
          </a:solidFill>
          <a:latin typeface="Century Gothic" pitchFamily="34" charset="0"/>
        </a:defRPr>
      </a:lvl4pPr>
      <a:lvl5pPr algn="l" rtl="0" eaLnBrk="1" fontAlgn="base" hangingPunct="1">
        <a:spcBef>
          <a:spcPct val="0"/>
        </a:spcBef>
        <a:spcAft>
          <a:spcPct val="0"/>
        </a:spcAft>
        <a:defRPr sz="4200">
          <a:solidFill>
            <a:srgbClr val="FFC453"/>
          </a:solidFill>
          <a:latin typeface="Century Gothic" pitchFamily="34" charset="0"/>
        </a:defRPr>
      </a:lvl5pPr>
      <a:lvl6pPr marL="941388" indent="-484188" algn="l" rtl="0" eaLnBrk="1" fontAlgn="base" hangingPunct="1">
        <a:spcBef>
          <a:spcPct val="0"/>
        </a:spcBef>
        <a:spcAft>
          <a:spcPct val="0"/>
        </a:spcAft>
        <a:defRPr sz="4200">
          <a:solidFill>
            <a:srgbClr val="FFC453"/>
          </a:solidFill>
          <a:latin typeface="Century Gothic" pitchFamily="34" charset="0"/>
        </a:defRPr>
      </a:lvl6pPr>
      <a:lvl7pPr marL="1398588" indent="-484188" algn="l" rtl="0" eaLnBrk="1" fontAlgn="base" hangingPunct="1">
        <a:spcBef>
          <a:spcPct val="0"/>
        </a:spcBef>
        <a:spcAft>
          <a:spcPct val="0"/>
        </a:spcAft>
        <a:defRPr sz="4200">
          <a:solidFill>
            <a:srgbClr val="FFC453"/>
          </a:solidFill>
          <a:latin typeface="Century Gothic" pitchFamily="34" charset="0"/>
        </a:defRPr>
      </a:lvl7pPr>
      <a:lvl8pPr marL="1855788" indent="-484188" algn="l" rtl="0" eaLnBrk="1" fontAlgn="base" hangingPunct="1">
        <a:spcBef>
          <a:spcPct val="0"/>
        </a:spcBef>
        <a:spcAft>
          <a:spcPct val="0"/>
        </a:spcAft>
        <a:defRPr sz="4200">
          <a:solidFill>
            <a:srgbClr val="FFC453"/>
          </a:solidFill>
          <a:latin typeface="Century Gothic" pitchFamily="34" charset="0"/>
        </a:defRPr>
      </a:lvl8pPr>
      <a:lvl9pPr marL="2312988" indent="-484188" algn="l" rtl="0" eaLnBrk="1" fontAlgn="base" hangingPunct="1">
        <a:spcBef>
          <a:spcPct val="0"/>
        </a:spcBef>
        <a:spcAft>
          <a:spcPct val="0"/>
        </a:spcAft>
        <a:defRPr sz="4200">
          <a:solidFill>
            <a:srgbClr val="FFC453"/>
          </a:solidFill>
          <a:latin typeface="Century Gothic" pitchFamily="34" charset="0"/>
        </a:defRPr>
      </a:lvl9pPr>
    </p:titleStyle>
    <p:bodyStyle>
      <a:lvl1pPr algn="l" rtl="0" eaLnBrk="1" fontAlgn="base" hangingPunct="1">
        <a:spcBef>
          <a:spcPct val="20000"/>
        </a:spcBef>
        <a:spcAft>
          <a:spcPct val="0"/>
        </a:spcAft>
        <a:buClr>
          <a:schemeClr val="accent1"/>
        </a:buClr>
        <a:buSzPct val="80000"/>
        <a:buFont typeface="Wingdings 2" pitchFamily="18" charset="2"/>
        <a:defRPr sz="3000" kern="1200">
          <a:solidFill>
            <a:schemeClr val="tx1"/>
          </a:solidFill>
          <a:latin typeface="+mn-lt"/>
          <a:ea typeface="+mn-ea"/>
          <a:cs typeface="+mn-cs"/>
        </a:defRPr>
      </a:lvl1pPr>
      <a:lvl2pPr marL="461963" indent="-461963" algn="l" rtl="0" eaLnBrk="1" fontAlgn="base" hangingPunct="1">
        <a:spcBef>
          <a:spcPct val="20000"/>
        </a:spcBef>
        <a:spcAft>
          <a:spcPct val="0"/>
        </a:spcAft>
        <a:buClr>
          <a:schemeClr val="accent1"/>
        </a:buClr>
        <a:buSzPct val="95000"/>
        <a:buFont typeface="Verdana" pitchFamily="34" charset="0"/>
        <a:defRPr sz="2600" kern="1200">
          <a:solidFill>
            <a:schemeClr val="tx1"/>
          </a:solidFill>
          <a:latin typeface="+mn-lt"/>
          <a:ea typeface="+mn-ea"/>
          <a:cs typeface="+mn-cs"/>
        </a:defRPr>
      </a:lvl2pPr>
      <a:lvl3pPr marL="876300" indent="38100" algn="l" rtl="0" eaLnBrk="1" fontAlgn="base" hangingPunct="1">
        <a:spcBef>
          <a:spcPct val="20000"/>
        </a:spcBef>
        <a:spcAft>
          <a:spcPct val="0"/>
        </a:spcAft>
        <a:buClr>
          <a:schemeClr val="accent1"/>
        </a:buClr>
        <a:buFont typeface="Wingdings 2" pitchFamily="18" charset="2"/>
        <a:defRPr sz="2400" kern="1200">
          <a:solidFill>
            <a:schemeClr val="tx1"/>
          </a:solidFill>
          <a:latin typeface="+mn-lt"/>
          <a:ea typeface="+mn-ea"/>
          <a:cs typeface="+mn-cs"/>
        </a:defRPr>
      </a:lvl3pPr>
      <a:lvl4pPr marL="1162050" indent="209550" algn="l" rtl="0" eaLnBrk="1" fontAlgn="base" hangingPunct="1">
        <a:spcBef>
          <a:spcPct val="20000"/>
        </a:spcBef>
        <a:spcAft>
          <a:spcPct val="0"/>
        </a:spcAft>
        <a:buClr>
          <a:schemeClr val="accent1"/>
        </a:buClr>
        <a:buFont typeface="Wingdings 2" pitchFamily="18" charset="2"/>
        <a:defRPr sz="2000" kern="1200">
          <a:solidFill>
            <a:schemeClr val="tx1"/>
          </a:solidFill>
          <a:latin typeface="+mn-lt"/>
          <a:ea typeface="+mn-ea"/>
          <a:cs typeface="+mn-cs"/>
        </a:defRPr>
      </a:lvl4pPr>
      <a:lvl5pPr marL="1390650" indent="438150" algn="l" rtl="0" eaLnBrk="1" fontAlgn="base" hangingPunct="1">
        <a:spcBef>
          <a:spcPct val="20000"/>
        </a:spcBef>
        <a:spcAft>
          <a:spcPct val="0"/>
        </a:spcAft>
        <a:buClr>
          <a:srgbClr val="F4C689"/>
        </a:buClr>
        <a:buFont typeface="Wingdings 2" pitchFamily="18" charset="2"/>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assets/RetailOutlets.exe"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86400" y="776288"/>
            <a:ext cx="3505200" cy="1470025"/>
          </a:xfrm>
        </p:spPr>
        <p:txBody>
          <a:bodyPr>
            <a:normAutofit/>
          </a:bodyPr>
          <a:lstStyle/>
          <a:p>
            <a:r>
              <a:rPr lang="en-US" dirty="0"/>
              <a:t>Chapter </a:t>
            </a:r>
            <a:r>
              <a:rPr lang="en-US" dirty="0" smtClean="0"/>
              <a:t>12</a:t>
            </a:r>
            <a:endParaRPr lang="en-US" dirty="0"/>
          </a:p>
        </p:txBody>
      </p:sp>
      <p:sp>
        <p:nvSpPr>
          <p:cNvPr id="6" name="Subtitle 5"/>
          <p:cNvSpPr>
            <a:spLocks noGrp="1"/>
          </p:cNvSpPr>
          <p:nvPr>
            <p:ph type="subTitle" idx="1"/>
          </p:nvPr>
        </p:nvSpPr>
        <p:spPr>
          <a:xfrm>
            <a:off x="5486400" y="2250280"/>
            <a:ext cx="3117056" cy="3007520"/>
          </a:xfrm>
        </p:spPr>
        <p:txBody>
          <a:bodyPr>
            <a:normAutofit/>
          </a:bodyPr>
          <a:lstStyle/>
          <a:p>
            <a:r>
              <a:rPr lang="en-US" dirty="0"/>
              <a:t>Retailers, </a:t>
            </a:r>
            <a:r>
              <a:rPr lang="en-US" dirty="0" smtClean="0"/>
              <a:t>Wholesalers, </a:t>
            </a:r>
            <a:r>
              <a:rPr lang="en-US" dirty="0"/>
              <a:t>and Their Strategy </a:t>
            </a:r>
            <a:r>
              <a:rPr lang="en-US" dirty="0" smtClean="0"/>
              <a:t>Planning</a:t>
            </a:r>
            <a:endParaRPr lang="en-US" dirty="0"/>
          </a:p>
        </p:txBody>
      </p:sp>
      <p:sp>
        <p:nvSpPr>
          <p:cNvPr id="5" name="Text Box 4"/>
          <p:cNvSpPr txBox="1">
            <a:spLocks noChangeArrowheads="1"/>
          </p:cNvSpPr>
          <p:nvPr/>
        </p:nvSpPr>
        <p:spPr bwMode="auto">
          <a:xfrm>
            <a:off x="4227513" y="6553200"/>
            <a:ext cx="49164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N W3" pitchFamily="-1" charset="-128"/>
              </a:defRPr>
            </a:lvl1pPr>
            <a:lvl2pPr marL="742950" indent="-285750" eaLnBrk="0" hangingPunct="0">
              <a:defRPr>
                <a:solidFill>
                  <a:schemeClr val="tx1"/>
                </a:solidFill>
                <a:latin typeface="Arial" charset="0"/>
                <a:ea typeface="ヒラギノ角ゴ ProN W3" pitchFamily="-1" charset="-128"/>
              </a:defRPr>
            </a:lvl2pPr>
            <a:lvl3pPr marL="1143000" indent="-228600" eaLnBrk="0" hangingPunct="0">
              <a:defRPr>
                <a:solidFill>
                  <a:schemeClr val="tx1"/>
                </a:solidFill>
                <a:latin typeface="Arial" charset="0"/>
                <a:ea typeface="ヒラギノ角ゴ ProN W3" pitchFamily="-1" charset="-128"/>
              </a:defRPr>
            </a:lvl3pPr>
            <a:lvl4pPr marL="1600200" indent="-228600" eaLnBrk="0" hangingPunct="0">
              <a:defRPr>
                <a:solidFill>
                  <a:schemeClr val="tx1"/>
                </a:solidFill>
                <a:latin typeface="Arial" charset="0"/>
                <a:ea typeface="ヒラギノ角ゴ ProN W3" pitchFamily="-1" charset="-128"/>
              </a:defRPr>
            </a:lvl4pPr>
            <a:lvl5pPr marL="2057400" indent="-228600" eaLnBrk="0" hangingPunct="0">
              <a:defRPr>
                <a:solidFill>
                  <a:schemeClr val="tx1"/>
                </a:solidFill>
                <a:latin typeface="Arial" charset="0"/>
                <a:ea typeface="ヒラギノ角ゴ ProN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N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N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N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N W3" pitchFamily="-1" charset="-128"/>
              </a:defRPr>
            </a:lvl9pPr>
          </a:lstStyle>
          <a:p>
            <a:r>
              <a:rPr lang="en-US" sz="1200" b="1" i="1" dirty="0">
                <a:latin typeface="Times" pitchFamily="18" charset="0"/>
              </a:rPr>
              <a:t>Copyright © 2014 by The McGraw-Hill Companies, Inc. All rights reserved</a:t>
            </a:r>
            <a:endParaRPr lang="en-US" sz="1200" b="1" dirty="0">
              <a:latin typeface="Times" pitchFamily="18" charset="0"/>
            </a:endParaRPr>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1398587"/>
          </a:xfrm>
        </p:spPr>
        <p:txBody>
          <a:bodyPr>
            <a:normAutofit/>
          </a:bodyPr>
          <a:lstStyle/>
          <a:p>
            <a:r>
              <a:rPr lang="en-US" altLang="en-US" sz="3600" dirty="0" smtClean="0"/>
              <a:t>Conventional Retailers—Try to Avoid Price Competition (Exhibit 12-3)</a:t>
            </a:r>
            <a:endParaRPr lang="en-US" sz="3600" dirty="0" smtClean="0"/>
          </a:p>
        </p:txBody>
      </p:sp>
      <p:grpSp>
        <p:nvGrpSpPr>
          <p:cNvPr id="24579" name="Group 6"/>
          <p:cNvGrpSpPr>
            <a:grpSpLocks/>
          </p:cNvGrpSpPr>
          <p:nvPr/>
        </p:nvGrpSpPr>
        <p:grpSpPr bwMode="auto">
          <a:xfrm>
            <a:off x="1668463" y="2620963"/>
            <a:ext cx="7389812" cy="1189037"/>
            <a:chOff x="1149" y="1548"/>
            <a:chExt cx="4655" cy="749"/>
          </a:xfrm>
        </p:grpSpPr>
        <p:grpSp>
          <p:nvGrpSpPr>
            <p:cNvPr id="24612" name="Group 7"/>
            <p:cNvGrpSpPr>
              <a:grpSpLocks/>
            </p:cNvGrpSpPr>
            <p:nvPr/>
          </p:nvGrpSpPr>
          <p:grpSpPr bwMode="auto">
            <a:xfrm>
              <a:off x="3602" y="1548"/>
              <a:ext cx="2202" cy="749"/>
              <a:chOff x="3602" y="1491"/>
              <a:chExt cx="2202" cy="749"/>
            </a:xfrm>
          </p:grpSpPr>
          <p:sp>
            <p:nvSpPr>
              <p:cNvPr id="21534" name="AutoShape 8"/>
              <p:cNvSpPr>
                <a:spLocks noChangeArrowheads="1"/>
              </p:cNvSpPr>
              <p:nvPr/>
            </p:nvSpPr>
            <p:spPr bwMode="auto">
              <a:xfrm>
                <a:off x="3602" y="1491"/>
                <a:ext cx="2202" cy="74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l">
                  <a:lnSpc>
                    <a:spcPct val="70000"/>
                  </a:lnSpc>
                  <a:defRPr/>
                </a:pPr>
                <a:r>
                  <a:rPr lang="en-IN" sz="1800" b="1" dirty="0">
                    <a:latin typeface="Arial" pitchFamily="34" charset="0"/>
                    <a:cs typeface="Arial" pitchFamily="34" charset="0"/>
                  </a:rPr>
                  <a:t>Supermarkets,</a:t>
                </a:r>
              </a:p>
              <a:p>
                <a:pPr algn="l">
                  <a:lnSpc>
                    <a:spcPct val="70000"/>
                  </a:lnSpc>
                  <a:defRPr/>
                </a:pPr>
                <a:r>
                  <a:rPr lang="en-IN" sz="1800" b="1" dirty="0">
                    <a:latin typeface="Arial" pitchFamily="34" charset="0"/>
                    <a:cs typeface="Arial" pitchFamily="34" charset="0"/>
                  </a:rPr>
                  <a:t>disc. houses,</a:t>
                </a:r>
              </a:p>
              <a:p>
                <a:pPr algn="l">
                  <a:lnSpc>
                    <a:spcPct val="70000"/>
                  </a:lnSpc>
                  <a:defRPr/>
                </a:pPr>
                <a:r>
                  <a:rPr lang="en-IN" sz="1800" b="1" dirty="0">
                    <a:latin typeface="Arial" pitchFamily="34" charset="0"/>
                    <a:cs typeface="Arial" pitchFamily="34" charset="0"/>
                  </a:rPr>
                  <a:t>mass </a:t>
                </a:r>
                <a:r>
                  <a:rPr lang="en-IN" sz="1800" b="1" dirty="0" err="1">
                    <a:latin typeface="Arial" pitchFamily="34" charset="0"/>
                    <a:cs typeface="Arial" pitchFamily="34" charset="0"/>
                  </a:rPr>
                  <a:t>merch</a:t>
                </a:r>
                <a:r>
                  <a:rPr lang="en-IN" sz="1800" b="1" dirty="0">
                    <a:latin typeface="Arial" pitchFamily="34" charset="0"/>
                    <a:cs typeface="Arial" pitchFamily="34" charset="0"/>
                  </a:rPr>
                  <a:t>., </a:t>
                </a:r>
              </a:p>
              <a:p>
                <a:pPr algn="l">
                  <a:lnSpc>
                    <a:spcPct val="70000"/>
                  </a:lnSpc>
                  <a:defRPr/>
                </a:pPr>
                <a:r>
                  <a:rPr lang="en-IN" sz="1800" b="1" dirty="0">
                    <a:latin typeface="Arial" pitchFamily="34" charset="0"/>
                    <a:cs typeface="Arial" pitchFamily="34" charset="0"/>
                  </a:rPr>
                  <a:t>super-, club-</a:t>
                </a:r>
              </a:p>
              <a:p>
                <a:pPr algn="l">
                  <a:lnSpc>
                    <a:spcPct val="70000"/>
                  </a:lnSpc>
                  <a:defRPr/>
                </a:pPr>
                <a:r>
                  <a:rPr lang="en-IN" sz="1800" b="1" dirty="0">
                    <a:latin typeface="Arial" pitchFamily="34" charset="0"/>
                    <a:cs typeface="Arial" pitchFamily="34" charset="0"/>
                  </a:rPr>
                  <a:t>stores</a:t>
                </a:r>
              </a:p>
            </p:txBody>
          </p:sp>
          <p:sp>
            <p:nvSpPr>
              <p:cNvPr id="24615" name="AutoShape 9"/>
              <p:cNvSpPr>
                <a:spLocks noChangeArrowheads="1"/>
              </p:cNvSpPr>
              <p:nvPr/>
            </p:nvSpPr>
            <p:spPr bwMode="auto">
              <a:xfrm>
                <a:off x="4774" y="1568"/>
                <a:ext cx="940" cy="576"/>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lnSpc>
                    <a:spcPct val="70000"/>
                  </a:lnSpc>
                </a:pPr>
                <a:r>
                  <a:rPr lang="en-IN" sz="1800" b="1" dirty="0">
                    <a:latin typeface="Arial" pitchFamily="34" charset="0"/>
                    <a:cs typeface="Arial" pitchFamily="34" charset="0"/>
                  </a:rPr>
                  <a:t>Safeway, </a:t>
                </a:r>
              </a:p>
              <a:p>
                <a:pPr algn="l">
                  <a:lnSpc>
                    <a:spcPct val="70000"/>
                  </a:lnSpc>
                </a:pPr>
                <a:r>
                  <a:rPr lang="en-IN" sz="1800" b="1" dirty="0">
                    <a:latin typeface="Arial" pitchFamily="34" charset="0"/>
                    <a:cs typeface="Arial" pitchFamily="34" charset="0"/>
                  </a:rPr>
                  <a:t>IKEA, Home </a:t>
                </a:r>
              </a:p>
              <a:p>
                <a:pPr algn="l">
                  <a:lnSpc>
                    <a:spcPct val="70000"/>
                  </a:lnSpc>
                </a:pPr>
                <a:r>
                  <a:rPr lang="en-IN" sz="1800" b="1" dirty="0">
                    <a:latin typeface="Arial" pitchFamily="34" charset="0"/>
                    <a:cs typeface="Arial" pitchFamily="34" charset="0"/>
                  </a:rPr>
                  <a:t>Depot, </a:t>
                </a:r>
              </a:p>
              <a:p>
                <a:pPr algn="l">
                  <a:lnSpc>
                    <a:spcPct val="70000"/>
                  </a:lnSpc>
                </a:pPr>
                <a:r>
                  <a:rPr lang="en-IN" sz="1800" b="1" dirty="0">
                    <a:latin typeface="Arial" pitchFamily="34" charset="0"/>
                    <a:cs typeface="Arial" pitchFamily="34" charset="0"/>
                  </a:rPr>
                  <a:t>Costco</a:t>
                </a:r>
                <a:endParaRPr lang="en-US" sz="1800" b="1" dirty="0">
                  <a:solidFill>
                    <a:schemeClr val="bg1"/>
                  </a:solidFill>
                  <a:latin typeface="Arial" pitchFamily="34" charset="0"/>
                  <a:cs typeface="Arial" pitchFamily="34" charset="0"/>
                </a:endParaRPr>
              </a:p>
            </p:txBody>
          </p:sp>
        </p:grpSp>
        <p:sp>
          <p:nvSpPr>
            <p:cNvPr id="24613" name="Line 10"/>
            <p:cNvSpPr>
              <a:spLocks noChangeShapeType="1"/>
            </p:cNvSpPr>
            <p:nvPr/>
          </p:nvSpPr>
          <p:spPr bwMode="auto">
            <a:xfrm>
              <a:off x="1149" y="1870"/>
              <a:ext cx="1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grpSp>
        <p:nvGrpSpPr>
          <p:cNvPr id="24580" name="Group 12"/>
          <p:cNvGrpSpPr>
            <a:grpSpLocks/>
          </p:cNvGrpSpPr>
          <p:nvPr/>
        </p:nvGrpSpPr>
        <p:grpSpPr bwMode="auto">
          <a:xfrm>
            <a:off x="1657350" y="4038600"/>
            <a:ext cx="7400925" cy="1189038"/>
            <a:chOff x="1142" y="2441"/>
            <a:chExt cx="4662" cy="749"/>
          </a:xfrm>
        </p:grpSpPr>
        <p:grpSp>
          <p:nvGrpSpPr>
            <p:cNvPr id="24607" name="Group 13"/>
            <p:cNvGrpSpPr>
              <a:grpSpLocks/>
            </p:cNvGrpSpPr>
            <p:nvPr/>
          </p:nvGrpSpPr>
          <p:grpSpPr bwMode="auto">
            <a:xfrm>
              <a:off x="3602" y="2441"/>
              <a:ext cx="2202" cy="749"/>
              <a:chOff x="3602" y="2401"/>
              <a:chExt cx="2202" cy="749"/>
            </a:xfrm>
          </p:grpSpPr>
          <p:sp>
            <p:nvSpPr>
              <p:cNvPr id="21529" name="AutoShape 14"/>
              <p:cNvSpPr>
                <a:spLocks noChangeArrowheads="1"/>
              </p:cNvSpPr>
              <p:nvPr/>
            </p:nvSpPr>
            <p:spPr bwMode="auto">
              <a:xfrm>
                <a:off x="3602" y="2401"/>
                <a:ext cx="2202" cy="749"/>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l">
                  <a:lnSpc>
                    <a:spcPct val="70000"/>
                  </a:lnSpc>
                  <a:defRPr/>
                </a:pPr>
                <a:r>
                  <a:rPr lang="en-IN" sz="1800" b="1" dirty="0">
                    <a:latin typeface="Arial" pitchFamily="34" charset="0"/>
                    <a:cs typeface="Arial" pitchFamily="34" charset="0"/>
                  </a:rPr>
                  <a:t>C-stores, </a:t>
                </a:r>
              </a:p>
              <a:p>
                <a:pPr algn="l">
                  <a:lnSpc>
                    <a:spcPct val="70000"/>
                  </a:lnSpc>
                  <a:defRPr/>
                </a:pPr>
                <a:r>
                  <a:rPr lang="en-IN" sz="1800" b="1" dirty="0">
                    <a:latin typeface="Arial" pitchFamily="34" charset="0"/>
                    <a:cs typeface="Arial" pitchFamily="34" charset="0"/>
                  </a:rPr>
                  <a:t>vending, door-</a:t>
                </a:r>
              </a:p>
              <a:p>
                <a:pPr algn="l">
                  <a:lnSpc>
                    <a:spcPct val="70000"/>
                  </a:lnSpc>
                  <a:defRPr/>
                </a:pPr>
                <a:r>
                  <a:rPr lang="en-IN" sz="1800" b="1" dirty="0">
                    <a:latin typeface="Arial" pitchFamily="34" charset="0"/>
                    <a:cs typeface="Arial" pitchFamily="34" charset="0"/>
                  </a:rPr>
                  <a:t>to-door, phone,</a:t>
                </a:r>
              </a:p>
              <a:p>
                <a:pPr algn="l">
                  <a:lnSpc>
                    <a:spcPct val="70000"/>
                  </a:lnSpc>
                  <a:defRPr/>
                </a:pPr>
                <a:r>
                  <a:rPr lang="en-IN" sz="1800" b="1" dirty="0">
                    <a:latin typeface="Arial" pitchFamily="34" charset="0"/>
                    <a:cs typeface="Arial" pitchFamily="34" charset="0"/>
                  </a:rPr>
                  <a:t>mail, some </a:t>
                </a:r>
              </a:p>
              <a:p>
                <a:pPr algn="l">
                  <a:lnSpc>
                    <a:spcPct val="70000"/>
                  </a:lnSpc>
                  <a:defRPr/>
                </a:pPr>
                <a:r>
                  <a:rPr lang="en-IN" sz="1800" b="1" dirty="0">
                    <a:latin typeface="Arial" pitchFamily="34" charset="0"/>
                    <a:cs typeface="Arial" pitchFamily="34" charset="0"/>
                  </a:rPr>
                  <a:t>e-tail</a:t>
                </a:r>
                <a:endParaRPr lang="en-US" sz="1800" b="1" dirty="0">
                  <a:latin typeface="Arial" pitchFamily="34" charset="0"/>
                  <a:cs typeface="Arial" pitchFamily="34" charset="0"/>
                </a:endParaRPr>
              </a:p>
            </p:txBody>
          </p:sp>
          <p:sp>
            <p:nvSpPr>
              <p:cNvPr id="24611" name="AutoShape 15"/>
              <p:cNvSpPr>
                <a:spLocks noChangeArrowheads="1"/>
              </p:cNvSpPr>
              <p:nvPr/>
            </p:nvSpPr>
            <p:spPr bwMode="auto">
              <a:xfrm>
                <a:off x="4774" y="2468"/>
                <a:ext cx="940" cy="605"/>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dirty="0">
                    <a:latin typeface="Arial" pitchFamily="34" charset="0"/>
                    <a:cs typeface="Arial" pitchFamily="34" charset="0"/>
                  </a:rPr>
                  <a:t>7-11, Pepsi </a:t>
                </a:r>
              </a:p>
              <a:p>
                <a:pPr algn="l"/>
                <a:r>
                  <a:rPr lang="en-US" sz="1800" b="1" dirty="0">
                    <a:latin typeface="Arial" pitchFamily="34" charset="0"/>
                    <a:cs typeface="Arial" pitchFamily="34" charset="0"/>
                  </a:rPr>
                  <a:t>vending,</a:t>
                </a:r>
              </a:p>
              <a:p>
                <a:pPr algn="l"/>
                <a:r>
                  <a:rPr lang="en-US" sz="1800" b="1" dirty="0">
                    <a:latin typeface="Arial" pitchFamily="34" charset="0"/>
                    <a:cs typeface="Arial" pitchFamily="34" charset="0"/>
                  </a:rPr>
                  <a:t>Avon, Lands’ </a:t>
                </a:r>
              </a:p>
              <a:p>
                <a:pPr algn="l"/>
                <a:r>
                  <a:rPr lang="en-US" sz="1800" b="1" dirty="0">
                    <a:latin typeface="Arial" pitchFamily="34" charset="0"/>
                    <a:cs typeface="Arial" pitchFamily="34" charset="0"/>
                  </a:rPr>
                  <a:t>End, QVC</a:t>
                </a:r>
              </a:p>
            </p:txBody>
          </p:sp>
        </p:grpSp>
        <p:sp>
          <p:nvSpPr>
            <p:cNvPr id="24608" name="Line 16"/>
            <p:cNvSpPr>
              <a:spLocks noChangeShapeType="1"/>
            </p:cNvSpPr>
            <p:nvPr/>
          </p:nvSpPr>
          <p:spPr bwMode="auto">
            <a:xfrm>
              <a:off x="1142" y="2701"/>
              <a:ext cx="0" cy="1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609" name="Line 17"/>
            <p:cNvSpPr>
              <a:spLocks noChangeShapeType="1"/>
            </p:cNvSpPr>
            <p:nvPr/>
          </p:nvSpPr>
          <p:spPr bwMode="auto">
            <a:xfrm>
              <a:off x="1156" y="2886"/>
              <a:ext cx="1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grpSp>
        <p:nvGrpSpPr>
          <p:cNvPr id="24581" name="Group 19"/>
          <p:cNvGrpSpPr>
            <a:grpSpLocks/>
          </p:cNvGrpSpPr>
          <p:nvPr/>
        </p:nvGrpSpPr>
        <p:grpSpPr bwMode="auto">
          <a:xfrm>
            <a:off x="1657350" y="4699000"/>
            <a:ext cx="7400925" cy="1976438"/>
            <a:chOff x="1142" y="2857"/>
            <a:chExt cx="4662" cy="1245"/>
          </a:xfrm>
        </p:grpSpPr>
        <p:grpSp>
          <p:nvGrpSpPr>
            <p:cNvPr id="24602" name="Group 20"/>
            <p:cNvGrpSpPr>
              <a:grpSpLocks/>
            </p:cNvGrpSpPr>
            <p:nvPr/>
          </p:nvGrpSpPr>
          <p:grpSpPr bwMode="auto">
            <a:xfrm>
              <a:off x="3602" y="3353"/>
              <a:ext cx="2202" cy="749"/>
              <a:chOff x="3602" y="3353"/>
              <a:chExt cx="2202" cy="749"/>
            </a:xfrm>
          </p:grpSpPr>
          <p:sp>
            <p:nvSpPr>
              <p:cNvPr id="21523" name="AutoShape 21"/>
              <p:cNvSpPr>
                <a:spLocks noChangeArrowheads="1"/>
              </p:cNvSpPr>
              <p:nvPr/>
            </p:nvSpPr>
            <p:spPr bwMode="auto">
              <a:xfrm>
                <a:off x="3602" y="3353"/>
                <a:ext cx="2202" cy="74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l">
                  <a:lnSpc>
                    <a:spcPct val="70000"/>
                  </a:lnSpc>
                  <a:defRPr/>
                </a:pPr>
                <a:r>
                  <a:rPr lang="en-US" sz="1800" b="1" dirty="0">
                    <a:latin typeface="Arial" pitchFamily="34" charset="0"/>
                    <a:cs typeface="Arial" pitchFamily="34" charset="0"/>
                  </a:rPr>
                  <a:t>Internet</a:t>
                </a:r>
              </a:p>
            </p:txBody>
          </p:sp>
          <p:sp>
            <p:nvSpPr>
              <p:cNvPr id="24606" name="AutoShape 22"/>
              <p:cNvSpPr>
                <a:spLocks noChangeArrowheads="1"/>
              </p:cNvSpPr>
              <p:nvPr/>
            </p:nvSpPr>
            <p:spPr bwMode="auto">
              <a:xfrm>
                <a:off x="4774" y="3420"/>
                <a:ext cx="844" cy="605"/>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dirty="0">
                    <a:latin typeface="Arial" pitchFamily="34" charset="0"/>
                    <a:cs typeface="Arial" pitchFamily="34" charset="0"/>
                  </a:rPr>
                  <a:t>eBay, </a:t>
                </a:r>
              </a:p>
              <a:p>
                <a:pPr algn="l"/>
                <a:r>
                  <a:rPr lang="en-US" sz="1800" b="1" dirty="0">
                    <a:latin typeface="Arial" pitchFamily="34" charset="0"/>
                    <a:cs typeface="Arial" pitchFamily="34" charset="0"/>
                  </a:rPr>
                  <a:t>Amazon, </a:t>
                </a:r>
              </a:p>
              <a:p>
                <a:pPr algn="l"/>
                <a:r>
                  <a:rPr lang="en-US" sz="1800" b="1" dirty="0" err="1">
                    <a:latin typeface="Arial" pitchFamily="34" charset="0"/>
                    <a:cs typeface="Arial" pitchFamily="34" charset="0"/>
                  </a:rPr>
                  <a:t>Zappos</a:t>
                </a:r>
                <a:r>
                  <a:rPr lang="en-US" sz="1800" b="1" dirty="0">
                    <a:latin typeface="Arial" pitchFamily="34" charset="0"/>
                    <a:cs typeface="Arial" pitchFamily="34" charset="0"/>
                  </a:rPr>
                  <a:t>, </a:t>
                </a:r>
              </a:p>
              <a:p>
                <a:pPr algn="l"/>
                <a:r>
                  <a:rPr lang="en-US" sz="1800" b="1" dirty="0">
                    <a:latin typeface="Arial" pitchFamily="34" charset="0"/>
                    <a:cs typeface="Arial" pitchFamily="34" charset="0"/>
                  </a:rPr>
                  <a:t>Netflix, Dell</a:t>
                </a:r>
              </a:p>
            </p:txBody>
          </p:sp>
        </p:grpSp>
        <p:sp>
          <p:nvSpPr>
            <p:cNvPr id="24603" name="Line 23"/>
            <p:cNvSpPr>
              <a:spLocks noChangeShapeType="1"/>
            </p:cNvSpPr>
            <p:nvPr/>
          </p:nvSpPr>
          <p:spPr bwMode="auto">
            <a:xfrm>
              <a:off x="1142" y="3819"/>
              <a:ext cx="1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604" name="Line 25"/>
            <p:cNvSpPr>
              <a:spLocks noChangeShapeType="1"/>
            </p:cNvSpPr>
            <p:nvPr/>
          </p:nvSpPr>
          <p:spPr bwMode="auto">
            <a:xfrm>
              <a:off x="1142" y="2857"/>
              <a:ext cx="14" cy="9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sp>
        <p:nvSpPr>
          <p:cNvPr id="24582" name="Line 26"/>
          <p:cNvSpPr>
            <a:spLocks noChangeShapeType="1"/>
          </p:cNvSpPr>
          <p:nvPr/>
        </p:nvSpPr>
        <p:spPr bwMode="auto">
          <a:xfrm>
            <a:off x="1657350" y="1787525"/>
            <a:ext cx="11113" cy="158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583" name="Line 27"/>
          <p:cNvSpPr>
            <a:spLocks noChangeShapeType="1"/>
          </p:cNvSpPr>
          <p:nvPr/>
        </p:nvSpPr>
        <p:spPr bwMode="auto">
          <a:xfrm>
            <a:off x="1657350" y="1787525"/>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24584" name="Group 3"/>
          <p:cNvGrpSpPr>
            <a:grpSpLocks/>
          </p:cNvGrpSpPr>
          <p:nvPr/>
        </p:nvGrpSpPr>
        <p:grpSpPr bwMode="auto">
          <a:xfrm>
            <a:off x="82550" y="3429000"/>
            <a:ext cx="3117850" cy="1076325"/>
            <a:chOff x="98" y="2305"/>
            <a:chExt cx="1964" cy="678"/>
          </a:xfrm>
        </p:grpSpPr>
        <p:sp>
          <p:nvSpPr>
            <p:cNvPr id="21517" name="AutoShape 4"/>
            <p:cNvSpPr>
              <a:spLocks noChangeArrowheads="1"/>
            </p:cNvSpPr>
            <p:nvPr/>
          </p:nvSpPr>
          <p:spPr bwMode="auto">
            <a:xfrm>
              <a:off x="98" y="2305"/>
              <a:ext cx="1964" cy="67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l">
                <a:defRPr/>
              </a:pPr>
              <a:r>
                <a:rPr lang="en-US" sz="2000" b="1" dirty="0">
                  <a:solidFill>
                    <a:schemeClr val="tx1"/>
                  </a:solidFill>
                  <a:latin typeface="Arial" pitchFamily="34" charset="0"/>
                  <a:cs typeface="Arial" pitchFamily="34" charset="0"/>
                </a:rPr>
                <a:t>Conventional</a:t>
              </a:r>
            </a:p>
            <a:p>
              <a:pPr algn="l">
                <a:defRPr/>
              </a:pPr>
              <a:r>
                <a:rPr lang="en-US" sz="2000" b="1" dirty="0">
                  <a:solidFill>
                    <a:schemeClr val="tx1"/>
                  </a:solidFill>
                  <a:latin typeface="Arial" pitchFamily="34" charset="0"/>
                  <a:cs typeface="Arial" pitchFamily="34" charset="0"/>
                </a:rPr>
                <a:t>Offerings</a:t>
              </a:r>
            </a:p>
          </p:txBody>
        </p:sp>
        <p:sp>
          <p:nvSpPr>
            <p:cNvPr id="21518" name="AutoShape 5"/>
            <p:cNvSpPr>
              <a:spLocks noChangeArrowheads="1"/>
            </p:cNvSpPr>
            <p:nvPr/>
          </p:nvSpPr>
          <p:spPr bwMode="auto">
            <a:xfrm>
              <a:off x="1246" y="2305"/>
              <a:ext cx="816" cy="672"/>
            </a:xfrm>
            <a:prstGeom prst="roundRect">
              <a:avLst>
                <a:gd name="adj" fmla="val 16667"/>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000" b="1" dirty="0">
                  <a:solidFill>
                    <a:schemeClr val="tx1"/>
                  </a:solidFill>
                  <a:latin typeface="Arial" pitchFamily="34" charset="0"/>
                  <a:cs typeface="Arial" pitchFamily="34" charset="0"/>
                </a:rPr>
                <a:t>Single- &amp;</a:t>
              </a:r>
            </a:p>
            <a:p>
              <a:pPr>
                <a:defRPr/>
              </a:pPr>
              <a:r>
                <a:rPr lang="en-US" sz="2000" b="1" dirty="0">
                  <a:solidFill>
                    <a:schemeClr val="tx1"/>
                  </a:solidFill>
                  <a:latin typeface="Arial" pitchFamily="34" charset="0"/>
                  <a:cs typeface="Arial" pitchFamily="34" charset="0"/>
                </a:rPr>
                <a:t>limited-</a:t>
              </a:r>
            </a:p>
            <a:p>
              <a:pPr>
                <a:defRPr/>
              </a:pPr>
              <a:r>
                <a:rPr lang="en-US" sz="2000" b="1" dirty="0">
                  <a:solidFill>
                    <a:schemeClr val="tx1"/>
                  </a:solidFill>
                  <a:latin typeface="Arial" pitchFamily="34" charset="0"/>
                  <a:cs typeface="Arial" pitchFamily="34" charset="0"/>
                </a:rPr>
                <a:t>line stores</a:t>
              </a:r>
            </a:p>
          </p:txBody>
        </p:sp>
      </p:grpSp>
      <p:grpSp>
        <p:nvGrpSpPr>
          <p:cNvPr id="24585" name="Group 28"/>
          <p:cNvGrpSpPr>
            <a:grpSpLocks/>
          </p:cNvGrpSpPr>
          <p:nvPr/>
        </p:nvGrpSpPr>
        <p:grpSpPr bwMode="auto">
          <a:xfrm>
            <a:off x="5562600" y="1219200"/>
            <a:ext cx="3495675" cy="1189038"/>
            <a:chOff x="2245" y="612"/>
            <a:chExt cx="2202" cy="823"/>
          </a:xfrm>
        </p:grpSpPr>
        <p:sp>
          <p:nvSpPr>
            <p:cNvPr id="21515" name="AutoShape 29"/>
            <p:cNvSpPr>
              <a:spLocks noChangeArrowheads="1"/>
            </p:cNvSpPr>
            <p:nvPr/>
          </p:nvSpPr>
          <p:spPr bwMode="auto">
            <a:xfrm>
              <a:off x="2245" y="612"/>
              <a:ext cx="2202" cy="82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lnSpc>
                  <a:spcPct val="70000"/>
                </a:lnSpc>
                <a:defRPr/>
              </a:pPr>
              <a:r>
                <a:rPr lang="en-US" sz="1800" b="1" dirty="0">
                  <a:latin typeface="Arial" pitchFamily="34" charset="0"/>
                  <a:cs typeface="Arial" pitchFamily="34" charset="0"/>
                </a:rPr>
                <a:t>Specialty</a:t>
              </a:r>
            </a:p>
            <a:p>
              <a:pPr algn="l">
                <a:lnSpc>
                  <a:spcPct val="70000"/>
                </a:lnSpc>
                <a:defRPr/>
              </a:pPr>
              <a:r>
                <a:rPr lang="en-US" sz="1800" b="1" dirty="0">
                  <a:latin typeface="Arial" pitchFamily="34" charset="0"/>
                  <a:cs typeface="Arial" pitchFamily="34" charset="0"/>
                </a:rPr>
                <a:t>shops &amp;</a:t>
              </a:r>
            </a:p>
            <a:p>
              <a:pPr algn="l">
                <a:lnSpc>
                  <a:spcPct val="70000"/>
                </a:lnSpc>
                <a:defRPr/>
              </a:pPr>
              <a:r>
                <a:rPr lang="en-US" sz="1800" b="1" dirty="0">
                  <a:latin typeface="Arial" pitchFamily="34" charset="0"/>
                  <a:cs typeface="Arial" pitchFamily="34" charset="0"/>
                </a:rPr>
                <a:t>dept. stores</a:t>
              </a:r>
            </a:p>
          </p:txBody>
        </p:sp>
        <p:sp>
          <p:nvSpPr>
            <p:cNvPr id="24599" name="AutoShape 30"/>
            <p:cNvSpPr>
              <a:spLocks noChangeArrowheads="1"/>
            </p:cNvSpPr>
            <p:nvPr/>
          </p:nvSpPr>
          <p:spPr bwMode="auto">
            <a:xfrm>
              <a:off x="3410" y="665"/>
              <a:ext cx="947" cy="718"/>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dirty="0">
                  <a:latin typeface="Arial" pitchFamily="34" charset="0"/>
                  <a:cs typeface="Arial" pitchFamily="34" charset="0"/>
                </a:rPr>
                <a:t>Ritz Camera, </a:t>
              </a:r>
            </a:p>
            <a:p>
              <a:pPr algn="l"/>
              <a:r>
                <a:rPr lang="en-US" sz="1800" b="1" dirty="0">
                  <a:latin typeface="Arial" pitchFamily="34" charset="0"/>
                  <a:cs typeface="Arial" pitchFamily="34" charset="0"/>
                </a:rPr>
                <a:t>Coach, Gap,</a:t>
              </a:r>
            </a:p>
            <a:p>
              <a:pPr algn="l"/>
              <a:r>
                <a:rPr lang="en-US" sz="1800" b="1" dirty="0">
                  <a:latin typeface="Arial" pitchFamily="34" charset="0"/>
                  <a:cs typeface="Arial" pitchFamily="34" charset="0"/>
                </a:rPr>
                <a:t> Macy’s</a:t>
              </a:r>
            </a:p>
          </p:txBody>
        </p:sp>
      </p:grpSp>
      <p:sp>
        <p:nvSpPr>
          <p:cNvPr id="24586" name="Rectangle 31"/>
          <p:cNvSpPr>
            <a:spLocks noChangeArrowheads="1"/>
          </p:cNvSpPr>
          <p:nvPr/>
        </p:nvSpPr>
        <p:spPr bwMode="auto">
          <a:xfrm>
            <a:off x="3505200" y="14478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US" sz="1800" b="1">
                <a:latin typeface="Arial" pitchFamily="34" charset="0"/>
                <a:cs typeface="Arial" pitchFamily="34" charset="0"/>
              </a:rPr>
              <a:t>Expanded</a:t>
            </a:r>
          </a:p>
          <a:p>
            <a:pPr algn="l">
              <a:lnSpc>
                <a:spcPct val="70000"/>
              </a:lnSpc>
            </a:pPr>
            <a:r>
              <a:rPr lang="en-US" sz="1800" b="1">
                <a:latin typeface="Arial" pitchFamily="34" charset="0"/>
                <a:cs typeface="Arial" pitchFamily="34" charset="0"/>
              </a:rPr>
              <a:t>assortment</a:t>
            </a:r>
          </a:p>
          <a:p>
            <a:pPr algn="l">
              <a:lnSpc>
                <a:spcPct val="70000"/>
              </a:lnSpc>
            </a:pPr>
            <a:r>
              <a:rPr lang="en-US" sz="1800" b="1">
                <a:latin typeface="Arial" pitchFamily="34" charset="0"/>
                <a:cs typeface="Arial" pitchFamily="34" charset="0"/>
              </a:rPr>
              <a:t>&amp; service</a:t>
            </a:r>
          </a:p>
        </p:txBody>
      </p:sp>
      <p:sp>
        <p:nvSpPr>
          <p:cNvPr id="24587" name="Rectangle 32"/>
          <p:cNvSpPr>
            <a:spLocks noChangeArrowheads="1"/>
          </p:cNvSpPr>
          <p:nvPr/>
        </p:nvSpPr>
        <p:spPr bwMode="auto">
          <a:xfrm>
            <a:off x="3505200" y="2671763"/>
            <a:ext cx="1676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Expanded</a:t>
            </a:r>
          </a:p>
          <a:p>
            <a:pPr algn="l">
              <a:lnSpc>
                <a:spcPct val="70000"/>
              </a:lnSpc>
            </a:pPr>
            <a:r>
              <a:rPr lang="en-IN" sz="1800" b="1">
                <a:latin typeface="Arial" pitchFamily="34" charset="0"/>
                <a:cs typeface="Arial" pitchFamily="34" charset="0"/>
              </a:rPr>
              <a:t>assortment</a:t>
            </a:r>
          </a:p>
          <a:p>
            <a:pPr algn="l">
              <a:lnSpc>
                <a:spcPct val="70000"/>
              </a:lnSpc>
            </a:pPr>
            <a:r>
              <a:rPr lang="en-IN" sz="1800" b="1">
                <a:latin typeface="Arial" pitchFamily="34" charset="0"/>
                <a:cs typeface="Arial" pitchFamily="34" charset="0"/>
              </a:rPr>
              <a:t>&amp;/or reduced</a:t>
            </a:r>
          </a:p>
          <a:p>
            <a:pPr algn="l">
              <a:lnSpc>
                <a:spcPct val="70000"/>
              </a:lnSpc>
            </a:pPr>
            <a:r>
              <a:rPr lang="en-IN" sz="1800" b="1">
                <a:latin typeface="Arial" pitchFamily="34" charset="0"/>
                <a:cs typeface="Arial" pitchFamily="34" charset="0"/>
              </a:rPr>
              <a:t>margins &amp; </a:t>
            </a:r>
          </a:p>
          <a:p>
            <a:pPr algn="l">
              <a:lnSpc>
                <a:spcPct val="70000"/>
              </a:lnSpc>
            </a:pPr>
            <a:r>
              <a:rPr lang="en-IN" sz="1800" b="1">
                <a:latin typeface="Arial" pitchFamily="34" charset="0"/>
                <a:cs typeface="Arial" pitchFamily="34" charset="0"/>
              </a:rPr>
              <a:t>service</a:t>
            </a:r>
          </a:p>
        </p:txBody>
      </p:sp>
      <p:sp>
        <p:nvSpPr>
          <p:cNvPr id="24588" name="Rectangle 33"/>
          <p:cNvSpPr>
            <a:spLocks noChangeArrowheads="1"/>
          </p:cNvSpPr>
          <p:nvPr/>
        </p:nvSpPr>
        <p:spPr bwMode="auto">
          <a:xfrm>
            <a:off x="3505200" y="4119563"/>
            <a:ext cx="1676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Added conv., </a:t>
            </a:r>
          </a:p>
          <a:p>
            <a:pPr algn="l">
              <a:lnSpc>
                <a:spcPct val="70000"/>
              </a:lnSpc>
            </a:pPr>
            <a:r>
              <a:rPr lang="en-IN" sz="1800" b="1">
                <a:latin typeface="Arial" pitchFamily="34" charset="0"/>
                <a:cs typeface="Arial" pitchFamily="34" charset="0"/>
              </a:rPr>
              <a:t>higher margins,</a:t>
            </a:r>
          </a:p>
          <a:p>
            <a:pPr algn="l">
              <a:lnSpc>
                <a:spcPct val="70000"/>
              </a:lnSpc>
            </a:pPr>
            <a:r>
              <a:rPr lang="en-IN" sz="1800" b="1">
                <a:latin typeface="Arial" pitchFamily="34" charset="0"/>
                <a:cs typeface="Arial" pitchFamily="34" charset="0"/>
              </a:rPr>
              <a:t>reduced </a:t>
            </a:r>
          </a:p>
          <a:p>
            <a:pPr algn="l">
              <a:lnSpc>
                <a:spcPct val="70000"/>
              </a:lnSpc>
            </a:pPr>
            <a:r>
              <a:rPr lang="en-IN" sz="1800" b="1">
                <a:latin typeface="Arial" pitchFamily="34" charset="0"/>
                <a:cs typeface="Arial" pitchFamily="34" charset="0"/>
              </a:rPr>
              <a:t>assortment</a:t>
            </a:r>
          </a:p>
        </p:txBody>
      </p:sp>
      <p:sp>
        <p:nvSpPr>
          <p:cNvPr id="24589" name="Rectangle 34"/>
          <p:cNvSpPr>
            <a:spLocks noChangeArrowheads="1"/>
          </p:cNvSpPr>
          <p:nvPr/>
        </p:nvSpPr>
        <p:spPr bwMode="auto">
          <a:xfrm>
            <a:off x="3581400" y="5486400"/>
            <a:ext cx="1676400" cy="12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Expanded</a:t>
            </a:r>
          </a:p>
          <a:p>
            <a:pPr algn="l">
              <a:lnSpc>
                <a:spcPct val="70000"/>
              </a:lnSpc>
            </a:pPr>
            <a:r>
              <a:rPr lang="en-IN" sz="1800" b="1">
                <a:latin typeface="Arial" pitchFamily="34" charset="0"/>
                <a:cs typeface="Arial" pitchFamily="34" charset="0"/>
              </a:rPr>
              <a:t>assortment,</a:t>
            </a:r>
          </a:p>
          <a:p>
            <a:pPr algn="l">
              <a:lnSpc>
                <a:spcPct val="70000"/>
              </a:lnSpc>
            </a:pPr>
            <a:r>
              <a:rPr lang="en-IN" sz="1800" b="1">
                <a:latin typeface="Arial" pitchFamily="34" charset="0"/>
                <a:cs typeface="Arial" pitchFamily="34" charset="0"/>
              </a:rPr>
              <a:t>reduced</a:t>
            </a:r>
          </a:p>
          <a:p>
            <a:pPr algn="l">
              <a:lnSpc>
                <a:spcPct val="70000"/>
              </a:lnSpc>
            </a:pPr>
            <a:r>
              <a:rPr lang="en-IN" sz="1800" b="1">
                <a:latin typeface="Arial" pitchFamily="34" charset="0"/>
                <a:cs typeface="Arial" pitchFamily="34" charset="0"/>
              </a:rPr>
              <a:t>margins, more</a:t>
            </a:r>
          </a:p>
          <a:p>
            <a:pPr algn="l">
              <a:lnSpc>
                <a:spcPct val="70000"/>
              </a:lnSpc>
            </a:pPr>
            <a:r>
              <a:rPr lang="en-IN" sz="1800" b="1">
                <a:latin typeface="Arial" pitchFamily="34" charset="0"/>
                <a:cs typeface="Arial" pitchFamily="34" charset="0"/>
              </a:rPr>
              <a:t>information</a:t>
            </a:r>
          </a:p>
        </p:txBody>
      </p:sp>
      <p:sp>
        <p:nvSpPr>
          <p:cNvPr id="24590" name="Line 27"/>
          <p:cNvSpPr>
            <a:spLocks noChangeShapeType="1"/>
          </p:cNvSpPr>
          <p:nvPr/>
        </p:nvSpPr>
        <p:spPr bwMode="auto">
          <a:xfrm>
            <a:off x="4953000" y="1752600"/>
            <a:ext cx="53975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591" name="Line 27"/>
          <p:cNvSpPr>
            <a:spLocks noChangeShapeType="1"/>
          </p:cNvSpPr>
          <p:nvPr/>
        </p:nvSpPr>
        <p:spPr bwMode="auto">
          <a:xfrm>
            <a:off x="5181600" y="3124200"/>
            <a:ext cx="31115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592" name="Line 27"/>
          <p:cNvSpPr>
            <a:spLocks noChangeShapeType="1"/>
          </p:cNvSpPr>
          <p:nvPr/>
        </p:nvSpPr>
        <p:spPr bwMode="auto">
          <a:xfrm>
            <a:off x="4953000" y="4648200"/>
            <a:ext cx="53975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593" name="Line 27"/>
          <p:cNvSpPr>
            <a:spLocks noChangeShapeType="1"/>
          </p:cNvSpPr>
          <p:nvPr/>
        </p:nvSpPr>
        <p:spPr bwMode="auto">
          <a:xfrm>
            <a:off x="4953000" y="6019800"/>
            <a:ext cx="53975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cxnSp>
        <p:nvCxnSpPr>
          <p:cNvPr id="24594" name="Straight Connector 42"/>
          <p:cNvCxnSpPr>
            <a:cxnSpLocks noChangeShapeType="1"/>
          </p:cNvCxnSpPr>
          <p:nvPr/>
        </p:nvCxnSpPr>
        <p:spPr bwMode="auto">
          <a:xfrm rot="5400000">
            <a:off x="6858000" y="18272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595" name="Straight Connector 46"/>
          <p:cNvCxnSpPr>
            <a:cxnSpLocks noChangeShapeType="1"/>
          </p:cNvCxnSpPr>
          <p:nvPr/>
        </p:nvCxnSpPr>
        <p:spPr bwMode="auto">
          <a:xfrm rot="5400000">
            <a:off x="6934200" y="31988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596" name="Straight Connector 47"/>
          <p:cNvCxnSpPr>
            <a:cxnSpLocks noChangeShapeType="1"/>
          </p:cNvCxnSpPr>
          <p:nvPr/>
        </p:nvCxnSpPr>
        <p:spPr bwMode="auto">
          <a:xfrm rot="5400000">
            <a:off x="7010399" y="4646613"/>
            <a:ext cx="912813"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4597" name="Straight Connector 48"/>
          <p:cNvCxnSpPr>
            <a:cxnSpLocks noChangeShapeType="1"/>
          </p:cNvCxnSpPr>
          <p:nvPr/>
        </p:nvCxnSpPr>
        <p:spPr bwMode="auto">
          <a:xfrm rot="5400000">
            <a:off x="6858000" y="60944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10</a:t>
            </a:fld>
            <a:endParaRPr lang="en-US" dirty="0"/>
          </a:p>
        </p:txBody>
      </p:sp>
    </p:spTree>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31"/>
          <p:cNvSpPr>
            <a:spLocks noGrp="1"/>
          </p:cNvSpPr>
          <p:nvPr>
            <p:ph type="title"/>
          </p:nvPr>
        </p:nvSpPr>
        <p:spPr>
          <a:xfrm>
            <a:off x="457200" y="-76200"/>
            <a:ext cx="8229600" cy="1398587"/>
          </a:xfrm>
        </p:spPr>
        <p:txBody>
          <a:bodyPr>
            <a:normAutofit/>
          </a:bodyPr>
          <a:lstStyle/>
          <a:p>
            <a:r>
              <a:rPr lang="en-US" altLang="en-US" sz="3600" dirty="0" smtClean="0"/>
              <a:t>Conventional Retailers—Try to Avoid Price Competition (Exhibit 12-3)</a:t>
            </a:r>
            <a:endParaRPr lang="en-US" sz="3600" dirty="0" smtClean="0"/>
          </a:p>
        </p:txBody>
      </p:sp>
      <p:grpSp>
        <p:nvGrpSpPr>
          <p:cNvPr id="25603" name="Group 3"/>
          <p:cNvGrpSpPr>
            <a:grpSpLocks/>
          </p:cNvGrpSpPr>
          <p:nvPr/>
        </p:nvGrpSpPr>
        <p:grpSpPr bwMode="auto">
          <a:xfrm>
            <a:off x="685800" y="3581400"/>
            <a:ext cx="3200400" cy="1076325"/>
            <a:chOff x="98" y="2305"/>
            <a:chExt cx="1964" cy="678"/>
          </a:xfrm>
        </p:grpSpPr>
        <p:sp>
          <p:nvSpPr>
            <p:cNvPr id="16" name="AutoShape 4"/>
            <p:cNvSpPr>
              <a:spLocks noChangeArrowheads="1"/>
            </p:cNvSpPr>
            <p:nvPr/>
          </p:nvSpPr>
          <p:spPr bwMode="auto">
            <a:xfrm>
              <a:off x="98" y="2305"/>
              <a:ext cx="1964" cy="67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l">
                <a:defRPr/>
              </a:pPr>
              <a:r>
                <a:rPr lang="en-US" sz="2000" b="1" dirty="0">
                  <a:solidFill>
                    <a:schemeClr val="tx1"/>
                  </a:solidFill>
                  <a:latin typeface="Arial" pitchFamily="34" charset="0"/>
                  <a:cs typeface="Arial" pitchFamily="34" charset="0"/>
                </a:rPr>
                <a:t>Conventional</a:t>
              </a:r>
            </a:p>
            <a:p>
              <a:pPr algn="l">
                <a:defRPr/>
              </a:pPr>
              <a:r>
                <a:rPr lang="en-US" sz="2000" b="1" dirty="0">
                  <a:solidFill>
                    <a:schemeClr val="tx1"/>
                  </a:solidFill>
                  <a:latin typeface="Arial" pitchFamily="34" charset="0"/>
                  <a:cs typeface="Arial" pitchFamily="34" charset="0"/>
                </a:rPr>
                <a:t>Offerings</a:t>
              </a:r>
            </a:p>
          </p:txBody>
        </p:sp>
        <p:sp>
          <p:nvSpPr>
            <p:cNvPr id="17" name="AutoShape 5"/>
            <p:cNvSpPr>
              <a:spLocks noChangeArrowheads="1"/>
            </p:cNvSpPr>
            <p:nvPr/>
          </p:nvSpPr>
          <p:spPr bwMode="auto">
            <a:xfrm>
              <a:off x="1246" y="2305"/>
              <a:ext cx="816" cy="672"/>
            </a:xfrm>
            <a:prstGeom prst="roundRect">
              <a:avLst>
                <a:gd name="adj" fmla="val 16667"/>
              </a:avLst>
            </a:prstGeom>
            <a:noFill/>
            <a:ln w="3175">
              <a:noFill/>
              <a:round/>
              <a:headEnd/>
              <a:tailEnd/>
            </a:ln>
            <a:effectLst>
              <a:outerShdw blurRad="152400" algn="ctr" rotWithShape="0">
                <a:prstClr val="black">
                  <a:alpha val="50000"/>
                </a:prstClr>
              </a:outerShdw>
            </a:effectLst>
          </p:spPr>
          <p:txBody>
            <a:bodyPr wrap="none" anchor="ctr"/>
            <a:lstStyle/>
            <a:p>
              <a:pPr>
                <a:defRPr/>
              </a:pPr>
              <a:r>
                <a:rPr lang="en-US" sz="2000" b="1" dirty="0">
                  <a:latin typeface="Arial" pitchFamily="34" charset="0"/>
                  <a:cs typeface="Arial" pitchFamily="34" charset="0"/>
                </a:rPr>
                <a:t>Single- &amp;</a:t>
              </a:r>
            </a:p>
            <a:p>
              <a:pPr>
                <a:defRPr/>
              </a:pPr>
              <a:r>
                <a:rPr lang="en-US" sz="2000" b="1" dirty="0">
                  <a:latin typeface="Arial" pitchFamily="34" charset="0"/>
                  <a:cs typeface="Arial" pitchFamily="34" charset="0"/>
                </a:rPr>
                <a:t>limited-</a:t>
              </a:r>
            </a:p>
            <a:p>
              <a:pPr>
                <a:defRPr/>
              </a:pPr>
              <a:r>
                <a:rPr lang="en-US" sz="2000" b="1" dirty="0">
                  <a:latin typeface="Arial" pitchFamily="34" charset="0"/>
                  <a:cs typeface="Arial" pitchFamily="34" charset="0"/>
                </a:rPr>
                <a:t>line stores</a:t>
              </a:r>
            </a:p>
          </p:txBody>
        </p:sp>
      </p:grpSp>
      <p:grpSp>
        <p:nvGrpSpPr>
          <p:cNvPr id="3" name="Group 31"/>
          <p:cNvGrpSpPr>
            <a:grpSpLocks/>
          </p:cNvGrpSpPr>
          <p:nvPr/>
        </p:nvGrpSpPr>
        <p:grpSpPr bwMode="auto">
          <a:xfrm>
            <a:off x="1905000" y="1295400"/>
            <a:ext cx="7077075" cy="2316163"/>
            <a:chOff x="1905000" y="1295400"/>
            <a:chExt cx="7077077" cy="2316163"/>
          </a:xfrm>
        </p:grpSpPr>
        <p:sp>
          <p:nvSpPr>
            <p:cNvPr id="25605" name="Line 7"/>
            <p:cNvSpPr>
              <a:spLocks noChangeShapeType="1"/>
            </p:cNvSpPr>
            <p:nvPr/>
          </p:nvSpPr>
          <p:spPr bwMode="auto">
            <a:xfrm>
              <a:off x="1905000" y="2024063"/>
              <a:ext cx="11113" cy="158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25606" name="Group 30"/>
            <p:cNvGrpSpPr>
              <a:grpSpLocks/>
            </p:cNvGrpSpPr>
            <p:nvPr/>
          </p:nvGrpSpPr>
          <p:grpSpPr bwMode="auto">
            <a:xfrm>
              <a:off x="1905000" y="1295400"/>
              <a:ext cx="7077077" cy="1219200"/>
              <a:chOff x="1905000" y="1295400"/>
              <a:chExt cx="7077077" cy="1219200"/>
            </a:xfrm>
          </p:grpSpPr>
          <p:sp>
            <p:nvSpPr>
              <p:cNvPr id="25607" name="Line 8"/>
              <p:cNvSpPr>
                <a:spLocks noChangeShapeType="1"/>
              </p:cNvSpPr>
              <p:nvPr/>
            </p:nvSpPr>
            <p:spPr bwMode="auto">
              <a:xfrm>
                <a:off x="1905000" y="2024063"/>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25608" name="Group 10"/>
              <p:cNvGrpSpPr>
                <a:grpSpLocks/>
              </p:cNvGrpSpPr>
              <p:nvPr/>
            </p:nvGrpSpPr>
            <p:grpSpPr bwMode="auto">
              <a:xfrm>
                <a:off x="5715001" y="1295400"/>
                <a:ext cx="3267076" cy="1219200"/>
                <a:chOff x="3542" y="564"/>
                <a:chExt cx="2058" cy="768"/>
              </a:xfrm>
            </p:grpSpPr>
            <p:sp>
              <p:nvSpPr>
                <p:cNvPr id="22538" name="AutoShape 11"/>
                <p:cNvSpPr>
                  <a:spLocks noChangeArrowheads="1"/>
                </p:cNvSpPr>
                <p:nvPr/>
              </p:nvSpPr>
              <p:spPr bwMode="auto">
                <a:xfrm>
                  <a:off x="3542" y="564"/>
                  <a:ext cx="2058" cy="768"/>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lnSpc>
                      <a:spcPct val="70000"/>
                    </a:lnSpc>
                    <a:defRPr/>
                  </a:pPr>
                  <a:r>
                    <a:rPr lang="en-US" sz="1800" b="1" dirty="0">
                      <a:solidFill>
                        <a:schemeClr val="tx1"/>
                      </a:solidFill>
                      <a:latin typeface="Arial" pitchFamily="34" charset="0"/>
                      <a:cs typeface="Arial" pitchFamily="34" charset="0"/>
                    </a:rPr>
                    <a:t>Specialty</a:t>
                  </a:r>
                </a:p>
                <a:p>
                  <a:pPr algn="l">
                    <a:lnSpc>
                      <a:spcPct val="70000"/>
                    </a:lnSpc>
                    <a:defRPr/>
                  </a:pPr>
                  <a:r>
                    <a:rPr lang="en-US" sz="1800" b="1" dirty="0">
                      <a:solidFill>
                        <a:schemeClr val="tx1"/>
                      </a:solidFill>
                      <a:latin typeface="Arial" pitchFamily="34" charset="0"/>
                      <a:cs typeface="Arial" pitchFamily="34" charset="0"/>
                    </a:rPr>
                    <a:t>shops &amp;</a:t>
                  </a:r>
                </a:p>
                <a:p>
                  <a:pPr algn="l">
                    <a:lnSpc>
                      <a:spcPct val="70000"/>
                    </a:lnSpc>
                    <a:defRPr/>
                  </a:pPr>
                  <a:r>
                    <a:rPr lang="en-US" sz="1800" b="1" dirty="0">
                      <a:solidFill>
                        <a:schemeClr val="tx1"/>
                      </a:solidFill>
                      <a:latin typeface="Arial" pitchFamily="34" charset="0"/>
                      <a:cs typeface="Arial" pitchFamily="34" charset="0"/>
                    </a:rPr>
                    <a:t>dept. stores</a:t>
                  </a:r>
                </a:p>
              </p:txBody>
            </p:sp>
            <p:sp>
              <p:nvSpPr>
                <p:cNvPr id="25613" name="AutoShape 12"/>
                <p:cNvSpPr>
                  <a:spLocks noChangeArrowheads="1"/>
                </p:cNvSpPr>
                <p:nvPr/>
              </p:nvSpPr>
              <p:spPr bwMode="auto">
                <a:xfrm>
                  <a:off x="4618" y="612"/>
                  <a:ext cx="844" cy="672"/>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a:latin typeface="Arial" pitchFamily="34" charset="0"/>
                      <a:cs typeface="Arial" pitchFamily="34" charset="0"/>
                    </a:rPr>
                    <a:t>Ritz Camera, </a:t>
                  </a:r>
                </a:p>
                <a:p>
                  <a:pPr algn="l"/>
                  <a:r>
                    <a:rPr lang="en-US" sz="1800" b="1">
                      <a:latin typeface="Arial" pitchFamily="34" charset="0"/>
                      <a:cs typeface="Arial" pitchFamily="34" charset="0"/>
                    </a:rPr>
                    <a:t>Coach, Gap,</a:t>
                  </a:r>
                </a:p>
                <a:p>
                  <a:pPr algn="l"/>
                  <a:r>
                    <a:rPr lang="en-US" sz="1800" b="1">
                      <a:latin typeface="Arial" pitchFamily="34" charset="0"/>
                      <a:cs typeface="Arial" pitchFamily="34" charset="0"/>
                    </a:rPr>
                    <a:t> Macy’s</a:t>
                  </a:r>
                </a:p>
              </p:txBody>
            </p:sp>
          </p:grpSp>
          <p:sp>
            <p:nvSpPr>
              <p:cNvPr id="25609" name="Rectangle 25"/>
              <p:cNvSpPr>
                <a:spLocks noChangeArrowheads="1"/>
              </p:cNvSpPr>
              <p:nvPr/>
            </p:nvSpPr>
            <p:spPr bwMode="auto">
              <a:xfrm>
                <a:off x="3733800" y="16764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US" sz="1800" b="1">
                    <a:latin typeface="Arial" pitchFamily="34" charset="0"/>
                    <a:cs typeface="Arial" pitchFamily="34" charset="0"/>
                  </a:rPr>
                  <a:t>Expanded</a:t>
                </a:r>
              </a:p>
              <a:p>
                <a:pPr algn="l">
                  <a:lnSpc>
                    <a:spcPct val="70000"/>
                  </a:lnSpc>
                </a:pPr>
                <a:r>
                  <a:rPr lang="en-US" sz="1800" b="1">
                    <a:latin typeface="Arial" pitchFamily="34" charset="0"/>
                    <a:cs typeface="Arial" pitchFamily="34" charset="0"/>
                  </a:rPr>
                  <a:t>assortment</a:t>
                </a:r>
              </a:p>
              <a:p>
                <a:pPr algn="l">
                  <a:lnSpc>
                    <a:spcPct val="70000"/>
                  </a:lnSpc>
                </a:pPr>
                <a:r>
                  <a:rPr lang="en-US" sz="1800" b="1">
                    <a:latin typeface="Arial" pitchFamily="34" charset="0"/>
                    <a:cs typeface="Arial" pitchFamily="34" charset="0"/>
                  </a:rPr>
                  <a:t>&amp; service</a:t>
                </a:r>
              </a:p>
            </p:txBody>
          </p:sp>
          <p:cxnSp>
            <p:nvCxnSpPr>
              <p:cNvPr id="25610" name="Straight Connector 26"/>
              <p:cNvCxnSpPr>
                <a:cxnSpLocks noChangeShapeType="1"/>
              </p:cNvCxnSpPr>
              <p:nvPr/>
            </p:nvCxnSpPr>
            <p:spPr bwMode="auto">
              <a:xfrm rot="5400000">
                <a:off x="6859191" y="1980009"/>
                <a:ext cx="913606"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5611" name="Line 27"/>
              <p:cNvSpPr>
                <a:spLocks noChangeShapeType="1"/>
              </p:cNvSpPr>
              <p:nvPr/>
            </p:nvSpPr>
            <p:spPr bwMode="auto">
              <a:xfrm>
                <a:off x="5058000" y="2057400"/>
                <a:ext cx="540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grpSp>
      <p:sp>
        <p:nvSpPr>
          <p:cNvPr id="18"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31"/>
          <p:cNvSpPr>
            <a:spLocks noGrp="1"/>
          </p:cNvSpPr>
          <p:nvPr>
            <p:ph type="title"/>
          </p:nvPr>
        </p:nvSpPr>
        <p:spPr>
          <a:xfrm>
            <a:off x="457200" y="-76200"/>
            <a:ext cx="8229600" cy="1398587"/>
          </a:xfrm>
        </p:spPr>
        <p:txBody>
          <a:bodyPr>
            <a:normAutofit/>
          </a:bodyPr>
          <a:lstStyle/>
          <a:p>
            <a:r>
              <a:rPr lang="en-US" altLang="en-US" sz="3600" dirty="0" smtClean="0"/>
              <a:t>Conventional Retailers—Try to Avoid Price Competition (Exhibit 12-3)</a:t>
            </a:r>
            <a:endParaRPr lang="en-US" sz="3600" dirty="0" smtClean="0"/>
          </a:p>
        </p:txBody>
      </p:sp>
      <p:sp>
        <p:nvSpPr>
          <p:cNvPr id="26627" name="Line 12"/>
          <p:cNvSpPr>
            <a:spLocks noChangeShapeType="1"/>
          </p:cNvSpPr>
          <p:nvPr/>
        </p:nvSpPr>
        <p:spPr bwMode="auto">
          <a:xfrm>
            <a:off x="1657350" y="1981200"/>
            <a:ext cx="11113" cy="158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6628" name="Line 13"/>
          <p:cNvSpPr>
            <a:spLocks noChangeShapeType="1"/>
          </p:cNvSpPr>
          <p:nvPr/>
        </p:nvSpPr>
        <p:spPr bwMode="auto">
          <a:xfrm>
            <a:off x="1657350" y="1981200"/>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26629" name="Group 3"/>
          <p:cNvGrpSpPr>
            <a:grpSpLocks/>
          </p:cNvGrpSpPr>
          <p:nvPr/>
        </p:nvGrpSpPr>
        <p:grpSpPr bwMode="auto">
          <a:xfrm>
            <a:off x="228600" y="3581400"/>
            <a:ext cx="3117850" cy="1076325"/>
            <a:chOff x="98" y="2305"/>
            <a:chExt cx="1964" cy="678"/>
          </a:xfrm>
        </p:grpSpPr>
        <p:sp>
          <p:nvSpPr>
            <p:cNvPr id="21" name="AutoShape 4"/>
            <p:cNvSpPr>
              <a:spLocks noChangeArrowheads="1"/>
            </p:cNvSpPr>
            <p:nvPr/>
          </p:nvSpPr>
          <p:spPr bwMode="auto">
            <a:xfrm>
              <a:off x="98" y="2305"/>
              <a:ext cx="1964" cy="67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l">
                <a:defRPr/>
              </a:pPr>
              <a:r>
                <a:rPr lang="en-US" sz="2000" b="1" dirty="0">
                  <a:solidFill>
                    <a:schemeClr val="tx1"/>
                  </a:solidFill>
                  <a:latin typeface="Arial" pitchFamily="34" charset="0"/>
                  <a:cs typeface="Arial" pitchFamily="34" charset="0"/>
                </a:rPr>
                <a:t>Conventional</a:t>
              </a:r>
            </a:p>
            <a:p>
              <a:pPr algn="l">
                <a:defRPr/>
              </a:pPr>
              <a:r>
                <a:rPr lang="en-US" sz="2000" b="1" dirty="0">
                  <a:solidFill>
                    <a:schemeClr val="tx1"/>
                  </a:solidFill>
                  <a:latin typeface="Arial" pitchFamily="34" charset="0"/>
                  <a:cs typeface="Arial" pitchFamily="34" charset="0"/>
                </a:rPr>
                <a:t>Offerings</a:t>
              </a:r>
            </a:p>
          </p:txBody>
        </p:sp>
        <p:sp>
          <p:nvSpPr>
            <p:cNvPr id="22" name="AutoShape 5"/>
            <p:cNvSpPr>
              <a:spLocks noChangeArrowheads="1"/>
            </p:cNvSpPr>
            <p:nvPr/>
          </p:nvSpPr>
          <p:spPr bwMode="auto">
            <a:xfrm>
              <a:off x="1246" y="2305"/>
              <a:ext cx="816" cy="672"/>
            </a:xfrm>
            <a:prstGeom prst="roundRect">
              <a:avLst>
                <a:gd name="adj" fmla="val 16667"/>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000" b="1" dirty="0">
                  <a:solidFill>
                    <a:schemeClr val="tx1"/>
                  </a:solidFill>
                  <a:latin typeface="Arial" pitchFamily="34" charset="0"/>
                  <a:cs typeface="Arial" pitchFamily="34" charset="0"/>
                </a:rPr>
                <a:t>Single- &amp;</a:t>
              </a:r>
            </a:p>
            <a:p>
              <a:pPr>
                <a:defRPr/>
              </a:pPr>
              <a:r>
                <a:rPr lang="en-US" sz="2000" b="1" dirty="0">
                  <a:solidFill>
                    <a:schemeClr val="tx1"/>
                  </a:solidFill>
                  <a:latin typeface="Arial" pitchFamily="34" charset="0"/>
                  <a:cs typeface="Arial" pitchFamily="34" charset="0"/>
                </a:rPr>
                <a:t>limited-</a:t>
              </a:r>
            </a:p>
            <a:p>
              <a:pPr>
                <a:defRPr/>
              </a:pPr>
              <a:r>
                <a:rPr lang="en-US" sz="2000" b="1" dirty="0">
                  <a:solidFill>
                    <a:schemeClr val="tx1"/>
                  </a:solidFill>
                  <a:latin typeface="Arial" pitchFamily="34" charset="0"/>
                  <a:cs typeface="Arial" pitchFamily="34" charset="0"/>
                </a:rPr>
                <a:t>line stores</a:t>
              </a:r>
            </a:p>
          </p:txBody>
        </p:sp>
      </p:grpSp>
      <p:sp>
        <p:nvSpPr>
          <p:cNvPr id="26630" name="Rectangle 29"/>
          <p:cNvSpPr>
            <a:spLocks noChangeArrowheads="1"/>
          </p:cNvSpPr>
          <p:nvPr/>
        </p:nvSpPr>
        <p:spPr bwMode="auto">
          <a:xfrm>
            <a:off x="3505200" y="16764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US" sz="1800" b="1">
                <a:latin typeface="Arial" pitchFamily="34" charset="0"/>
                <a:cs typeface="Arial" pitchFamily="34" charset="0"/>
              </a:rPr>
              <a:t>Expanded</a:t>
            </a:r>
          </a:p>
          <a:p>
            <a:pPr algn="l">
              <a:lnSpc>
                <a:spcPct val="70000"/>
              </a:lnSpc>
            </a:pPr>
            <a:r>
              <a:rPr lang="en-US" sz="1800" b="1">
                <a:latin typeface="Arial" pitchFamily="34" charset="0"/>
                <a:cs typeface="Arial" pitchFamily="34" charset="0"/>
              </a:rPr>
              <a:t>assortment</a:t>
            </a:r>
          </a:p>
          <a:p>
            <a:pPr algn="l">
              <a:lnSpc>
                <a:spcPct val="70000"/>
              </a:lnSpc>
            </a:pPr>
            <a:r>
              <a:rPr lang="en-US" sz="1800" b="1">
                <a:latin typeface="Arial" pitchFamily="34" charset="0"/>
                <a:cs typeface="Arial" pitchFamily="34" charset="0"/>
              </a:rPr>
              <a:t>&amp; service</a:t>
            </a:r>
          </a:p>
        </p:txBody>
      </p:sp>
      <p:sp>
        <p:nvSpPr>
          <p:cNvPr id="26631" name="Line 27"/>
          <p:cNvSpPr>
            <a:spLocks noChangeShapeType="1"/>
          </p:cNvSpPr>
          <p:nvPr/>
        </p:nvSpPr>
        <p:spPr bwMode="auto">
          <a:xfrm>
            <a:off x="4876800" y="1981200"/>
            <a:ext cx="539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26632" name="Group 28"/>
          <p:cNvGrpSpPr>
            <a:grpSpLocks/>
          </p:cNvGrpSpPr>
          <p:nvPr/>
        </p:nvGrpSpPr>
        <p:grpSpPr bwMode="auto">
          <a:xfrm>
            <a:off x="5562600" y="1325563"/>
            <a:ext cx="3495675" cy="1189037"/>
            <a:chOff x="2245" y="612"/>
            <a:chExt cx="2202" cy="823"/>
          </a:xfrm>
        </p:grpSpPr>
        <p:sp>
          <p:nvSpPr>
            <p:cNvPr id="33" name="AutoShape 29"/>
            <p:cNvSpPr>
              <a:spLocks noChangeArrowheads="1"/>
            </p:cNvSpPr>
            <p:nvPr/>
          </p:nvSpPr>
          <p:spPr bwMode="auto">
            <a:xfrm>
              <a:off x="2245" y="612"/>
              <a:ext cx="2202" cy="82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lnSpc>
                  <a:spcPct val="70000"/>
                </a:lnSpc>
                <a:defRPr/>
              </a:pPr>
              <a:r>
                <a:rPr lang="en-US" sz="1800" b="1" dirty="0">
                  <a:solidFill>
                    <a:schemeClr val="tx1"/>
                  </a:solidFill>
                  <a:latin typeface="Arial" pitchFamily="34" charset="0"/>
                  <a:cs typeface="Arial" pitchFamily="34" charset="0"/>
                </a:rPr>
                <a:t>Specialty</a:t>
              </a:r>
            </a:p>
            <a:p>
              <a:pPr algn="l">
                <a:lnSpc>
                  <a:spcPct val="70000"/>
                </a:lnSpc>
                <a:defRPr/>
              </a:pPr>
              <a:r>
                <a:rPr lang="en-US" sz="1800" b="1" dirty="0">
                  <a:solidFill>
                    <a:schemeClr val="tx1"/>
                  </a:solidFill>
                  <a:latin typeface="Arial" pitchFamily="34" charset="0"/>
                  <a:cs typeface="Arial" pitchFamily="34" charset="0"/>
                </a:rPr>
                <a:t>shops &amp;</a:t>
              </a:r>
            </a:p>
            <a:p>
              <a:pPr algn="l">
                <a:lnSpc>
                  <a:spcPct val="70000"/>
                </a:lnSpc>
                <a:defRPr/>
              </a:pPr>
              <a:r>
                <a:rPr lang="en-US" sz="1800" b="1" dirty="0">
                  <a:solidFill>
                    <a:schemeClr val="tx1"/>
                  </a:solidFill>
                  <a:latin typeface="Arial" pitchFamily="34" charset="0"/>
                  <a:cs typeface="Arial" pitchFamily="34" charset="0"/>
                </a:rPr>
                <a:t>dept. stores</a:t>
              </a:r>
            </a:p>
          </p:txBody>
        </p:sp>
        <p:sp>
          <p:nvSpPr>
            <p:cNvPr id="26642" name="AutoShape 30"/>
            <p:cNvSpPr>
              <a:spLocks noChangeArrowheads="1"/>
            </p:cNvSpPr>
            <p:nvPr/>
          </p:nvSpPr>
          <p:spPr bwMode="auto">
            <a:xfrm>
              <a:off x="3410" y="665"/>
              <a:ext cx="947" cy="718"/>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a:latin typeface="Arial" pitchFamily="34" charset="0"/>
                  <a:cs typeface="Arial" pitchFamily="34" charset="0"/>
                </a:rPr>
                <a:t>Ritz Camera, </a:t>
              </a:r>
            </a:p>
            <a:p>
              <a:pPr algn="l"/>
              <a:r>
                <a:rPr lang="en-US" sz="1800" b="1">
                  <a:latin typeface="Arial" pitchFamily="34" charset="0"/>
                  <a:cs typeface="Arial" pitchFamily="34" charset="0"/>
                </a:rPr>
                <a:t>Coach, Gap,</a:t>
              </a:r>
            </a:p>
            <a:p>
              <a:pPr algn="l"/>
              <a:r>
                <a:rPr lang="en-US" sz="1800" b="1">
                  <a:latin typeface="Arial" pitchFamily="34" charset="0"/>
                  <a:cs typeface="Arial" pitchFamily="34" charset="0"/>
                </a:rPr>
                <a:t> Macy’s</a:t>
              </a:r>
            </a:p>
          </p:txBody>
        </p:sp>
      </p:grpSp>
      <p:cxnSp>
        <p:nvCxnSpPr>
          <p:cNvPr id="26633" name="Straight Connector 40"/>
          <p:cNvCxnSpPr>
            <a:cxnSpLocks noChangeShapeType="1"/>
          </p:cNvCxnSpPr>
          <p:nvPr/>
        </p:nvCxnSpPr>
        <p:spPr bwMode="auto">
          <a:xfrm rot="5400000">
            <a:off x="6934200" y="19034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4" name="Group 46"/>
          <p:cNvGrpSpPr>
            <a:grpSpLocks/>
          </p:cNvGrpSpPr>
          <p:nvPr/>
        </p:nvGrpSpPr>
        <p:grpSpPr bwMode="auto">
          <a:xfrm>
            <a:off x="1668463" y="2747963"/>
            <a:ext cx="7389812" cy="1259832"/>
            <a:chOff x="1668463" y="2748171"/>
            <a:chExt cx="7389812" cy="1259616"/>
          </a:xfrm>
        </p:grpSpPr>
        <p:sp>
          <p:nvSpPr>
            <p:cNvPr id="26635" name="Line 10"/>
            <p:cNvSpPr>
              <a:spLocks noChangeShapeType="1"/>
            </p:cNvSpPr>
            <p:nvPr/>
          </p:nvSpPr>
          <p:spPr bwMode="auto">
            <a:xfrm>
              <a:off x="1668463" y="3325813"/>
              <a:ext cx="18367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6636" name="Rectangle 35"/>
            <p:cNvSpPr>
              <a:spLocks noChangeArrowheads="1"/>
            </p:cNvSpPr>
            <p:nvPr/>
          </p:nvSpPr>
          <p:spPr bwMode="auto">
            <a:xfrm>
              <a:off x="3505200" y="2748171"/>
              <a:ext cx="1524000" cy="125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Expanded</a:t>
              </a:r>
            </a:p>
            <a:p>
              <a:pPr algn="l">
                <a:lnSpc>
                  <a:spcPct val="70000"/>
                </a:lnSpc>
              </a:pPr>
              <a:r>
                <a:rPr lang="en-IN" sz="1800" b="1">
                  <a:latin typeface="Arial" pitchFamily="34" charset="0"/>
                  <a:cs typeface="Arial" pitchFamily="34" charset="0"/>
                </a:rPr>
                <a:t>assortment</a:t>
              </a:r>
            </a:p>
            <a:p>
              <a:pPr algn="l">
                <a:lnSpc>
                  <a:spcPct val="70000"/>
                </a:lnSpc>
              </a:pPr>
              <a:r>
                <a:rPr lang="en-IN" sz="1800" b="1">
                  <a:latin typeface="Arial" pitchFamily="34" charset="0"/>
                  <a:cs typeface="Arial" pitchFamily="34" charset="0"/>
                </a:rPr>
                <a:t>&amp;/or reduced</a:t>
              </a:r>
            </a:p>
            <a:p>
              <a:pPr algn="l">
                <a:lnSpc>
                  <a:spcPct val="70000"/>
                </a:lnSpc>
              </a:pPr>
              <a:r>
                <a:rPr lang="en-IN" sz="1800" b="1">
                  <a:latin typeface="Arial" pitchFamily="34" charset="0"/>
                  <a:cs typeface="Arial" pitchFamily="34" charset="0"/>
                </a:rPr>
                <a:t>margins &amp; </a:t>
              </a:r>
            </a:p>
            <a:p>
              <a:pPr algn="l">
                <a:lnSpc>
                  <a:spcPct val="70000"/>
                </a:lnSpc>
              </a:pPr>
              <a:r>
                <a:rPr lang="en-IN" sz="1800" b="1">
                  <a:latin typeface="Arial" pitchFamily="34" charset="0"/>
                  <a:cs typeface="Arial" pitchFamily="34" charset="0"/>
                </a:rPr>
                <a:t>service</a:t>
              </a:r>
            </a:p>
          </p:txBody>
        </p:sp>
        <p:sp>
          <p:nvSpPr>
            <p:cNvPr id="26637" name="Line 27"/>
            <p:cNvSpPr>
              <a:spLocks noChangeShapeType="1"/>
            </p:cNvSpPr>
            <p:nvPr/>
          </p:nvSpPr>
          <p:spPr bwMode="auto">
            <a:xfrm>
              <a:off x="4953000" y="3276600"/>
              <a:ext cx="540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9" name="AutoShape 8"/>
            <p:cNvSpPr>
              <a:spLocks noChangeArrowheads="1"/>
            </p:cNvSpPr>
            <p:nvPr/>
          </p:nvSpPr>
          <p:spPr bwMode="auto">
            <a:xfrm>
              <a:off x="5562600" y="2773567"/>
              <a:ext cx="3495675" cy="118883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l">
                <a:lnSpc>
                  <a:spcPct val="70000"/>
                </a:lnSpc>
                <a:defRPr/>
              </a:pPr>
              <a:r>
                <a:rPr lang="en-IN" sz="1800" b="1" dirty="0">
                  <a:solidFill>
                    <a:schemeClr val="tx1"/>
                  </a:solidFill>
                  <a:latin typeface="Arial" pitchFamily="34" charset="0"/>
                  <a:cs typeface="Arial" pitchFamily="34" charset="0"/>
                </a:rPr>
                <a:t>Supermarkets,</a:t>
              </a:r>
            </a:p>
            <a:p>
              <a:pPr algn="l">
                <a:lnSpc>
                  <a:spcPct val="70000"/>
                </a:lnSpc>
                <a:defRPr/>
              </a:pPr>
              <a:r>
                <a:rPr lang="en-IN" sz="1800" b="1" dirty="0">
                  <a:solidFill>
                    <a:schemeClr val="tx1"/>
                  </a:solidFill>
                  <a:latin typeface="Arial" pitchFamily="34" charset="0"/>
                  <a:cs typeface="Arial" pitchFamily="34" charset="0"/>
                </a:rPr>
                <a:t>disc. houses,</a:t>
              </a:r>
            </a:p>
            <a:p>
              <a:pPr algn="l">
                <a:lnSpc>
                  <a:spcPct val="70000"/>
                </a:lnSpc>
                <a:defRPr/>
              </a:pPr>
              <a:r>
                <a:rPr lang="en-IN" sz="1800" b="1" dirty="0">
                  <a:solidFill>
                    <a:schemeClr val="tx1"/>
                  </a:solidFill>
                  <a:latin typeface="Arial" pitchFamily="34" charset="0"/>
                  <a:cs typeface="Arial" pitchFamily="34" charset="0"/>
                </a:rPr>
                <a:t>mass </a:t>
              </a:r>
              <a:r>
                <a:rPr lang="en-IN" sz="1800" b="1" dirty="0" err="1">
                  <a:solidFill>
                    <a:schemeClr val="tx1"/>
                  </a:solidFill>
                  <a:latin typeface="Arial" pitchFamily="34" charset="0"/>
                  <a:cs typeface="Arial" pitchFamily="34" charset="0"/>
                </a:rPr>
                <a:t>merch</a:t>
              </a:r>
              <a:r>
                <a:rPr lang="en-IN" sz="1800" b="1" dirty="0">
                  <a:solidFill>
                    <a:schemeClr val="tx1"/>
                  </a:solidFill>
                  <a:latin typeface="Arial" pitchFamily="34" charset="0"/>
                  <a:cs typeface="Arial" pitchFamily="34" charset="0"/>
                </a:rPr>
                <a:t>., </a:t>
              </a:r>
            </a:p>
            <a:p>
              <a:pPr algn="l">
                <a:lnSpc>
                  <a:spcPct val="70000"/>
                </a:lnSpc>
                <a:defRPr/>
              </a:pPr>
              <a:r>
                <a:rPr lang="en-IN" sz="1800" b="1" dirty="0">
                  <a:solidFill>
                    <a:schemeClr val="tx1"/>
                  </a:solidFill>
                  <a:latin typeface="Arial" pitchFamily="34" charset="0"/>
                  <a:cs typeface="Arial" pitchFamily="34" charset="0"/>
                </a:rPr>
                <a:t>super-, club-</a:t>
              </a:r>
            </a:p>
            <a:p>
              <a:pPr algn="l">
                <a:lnSpc>
                  <a:spcPct val="70000"/>
                </a:lnSpc>
                <a:defRPr/>
              </a:pPr>
              <a:r>
                <a:rPr lang="en-IN" sz="1800" b="1" dirty="0">
                  <a:solidFill>
                    <a:schemeClr val="tx1"/>
                  </a:solidFill>
                  <a:latin typeface="Arial" pitchFamily="34" charset="0"/>
                  <a:cs typeface="Arial" pitchFamily="34" charset="0"/>
                </a:rPr>
                <a:t>stores</a:t>
              </a:r>
            </a:p>
          </p:txBody>
        </p:sp>
        <p:sp>
          <p:nvSpPr>
            <p:cNvPr id="26639" name="AutoShape 9"/>
            <p:cNvSpPr>
              <a:spLocks noChangeArrowheads="1"/>
            </p:cNvSpPr>
            <p:nvPr/>
          </p:nvSpPr>
          <p:spPr bwMode="auto">
            <a:xfrm>
              <a:off x="7391400" y="2895600"/>
              <a:ext cx="1492250" cy="914400"/>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lnSpc>
                  <a:spcPct val="70000"/>
                </a:lnSpc>
              </a:pPr>
              <a:r>
                <a:rPr lang="en-IN" sz="1800" b="1" dirty="0">
                  <a:latin typeface="Arial" pitchFamily="34" charset="0"/>
                  <a:cs typeface="Arial" pitchFamily="34" charset="0"/>
                </a:rPr>
                <a:t>Safeway, </a:t>
              </a:r>
            </a:p>
            <a:p>
              <a:pPr algn="l">
                <a:lnSpc>
                  <a:spcPct val="70000"/>
                </a:lnSpc>
              </a:pPr>
              <a:r>
                <a:rPr lang="en-IN" sz="1800" b="1" dirty="0">
                  <a:latin typeface="Arial" pitchFamily="34" charset="0"/>
                  <a:cs typeface="Arial" pitchFamily="34" charset="0"/>
                </a:rPr>
                <a:t>IKEA, Home </a:t>
              </a:r>
            </a:p>
            <a:p>
              <a:pPr algn="l">
                <a:lnSpc>
                  <a:spcPct val="70000"/>
                </a:lnSpc>
              </a:pPr>
              <a:r>
                <a:rPr lang="en-IN" sz="1800" b="1" dirty="0">
                  <a:latin typeface="Arial" pitchFamily="34" charset="0"/>
                  <a:cs typeface="Arial" pitchFamily="34" charset="0"/>
                </a:rPr>
                <a:t>Depot, </a:t>
              </a:r>
            </a:p>
            <a:p>
              <a:pPr algn="l">
                <a:lnSpc>
                  <a:spcPct val="70000"/>
                </a:lnSpc>
              </a:pPr>
              <a:r>
                <a:rPr lang="en-IN" sz="1800" b="1" dirty="0">
                  <a:latin typeface="Arial" pitchFamily="34" charset="0"/>
                  <a:cs typeface="Arial" pitchFamily="34" charset="0"/>
                </a:rPr>
                <a:t>Costco</a:t>
              </a:r>
              <a:endParaRPr lang="en-US" sz="1800" b="1" dirty="0">
                <a:latin typeface="Arial" pitchFamily="34" charset="0"/>
                <a:cs typeface="Arial" pitchFamily="34" charset="0"/>
              </a:endParaRPr>
            </a:p>
          </p:txBody>
        </p:sp>
        <p:cxnSp>
          <p:nvCxnSpPr>
            <p:cNvPr id="26640" name="Straight Connector 41"/>
            <p:cNvCxnSpPr>
              <a:cxnSpLocks noChangeShapeType="1"/>
            </p:cNvCxnSpPr>
            <p:nvPr/>
          </p:nvCxnSpPr>
          <p:spPr bwMode="auto">
            <a:xfrm rot="5400000">
              <a:off x="6935391" y="3351609"/>
              <a:ext cx="913606"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23"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Checking Your Knowledge</a:t>
            </a:r>
          </a:p>
        </p:txBody>
      </p:sp>
      <p:sp>
        <p:nvSpPr>
          <p:cNvPr id="69635" name="Rectangle 3"/>
          <p:cNvSpPr>
            <a:spLocks noGrp="1" noChangeArrowheads="1"/>
          </p:cNvSpPr>
          <p:nvPr>
            <p:ph idx="1"/>
          </p:nvPr>
        </p:nvSpPr>
        <p:spPr/>
        <p:txBody>
          <a:bodyPr>
            <a:normAutofit fontScale="85000" lnSpcReduction="20000"/>
          </a:bodyPr>
          <a:lstStyle/>
          <a:p>
            <a:r>
              <a:rPr lang="en-US" dirty="0" smtClean="0"/>
              <a:t>Parties R Us is a large store containing nothing but party supplies. The store carries everything from costumes to party favors, decorations to invitations, and paper plates to birthday candles. The selection is huge and prices are low. There is even a party consultant on hand to help plan parties. Parties R Us is a:</a:t>
            </a:r>
          </a:p>
          <a:p>
            <a:endParaRPr lang="en-US" dirty="0" smtClean="0"/>
          </a:p>
          <a:p>
            <a:pPr marL="463550" indent="-463550"/>
            <a:r>
              <a:rPr lang="en-US" dirty="0" smtClean="0"/>
              <a:t>A.	department store.</a:t>
            </a:r>
          </a:p>
          <a:p>
            <a:pPr marL="463550" indent="-463550"/>
            <a:r>
              <a:rPr lang="en-US" dirty="0" smtClean="0"/>
              <a:t>B.	catalog retailer.</a:t>
            </a:r>
          </a:p>
          <a:p>
            <a:pPr marL="463550" indent="-463550"/>
            <a:r>
              <a:rPr lang="en-US" dirty="0" smtClean="0"/>
              <a:t>C.	category killer.</a:t>
            </a:r>
          </a:p>
          <a:p>
            <a:pPr marL="463550" indent="-463550"/>
            <a:r>
              <a:rPr lang="en-US" dirty="0" smtClean="0"/>
              <a:t>D.	convenience store.</a:t>
            </a:r>
          </a:p>
          <a:p>
            <a:endParaRPr lang="en-US" dirty="0" smtClean="0"/>
          </a:p>
          <a:p>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13</a:t>
            </a:fld>
            <a:endParaRPr lang="en-US" dirty="0"/>
          </a:p>
        </p:txBody>
      </p:sp>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40"/>
          <p:cNvSpPr>
            <a:spLocks noGrp="1"/>
          </p:cNvSpPr>
          <p:nvPr>
            <p:ph type="title"/>
          </p:nvPr>
        </p:nvSpPr>
        <p:spPr>
          <a:xfrm>
            <a:off x="457200" y="-76200"/>
            <a:ext cx="8534054" cy="1398587"/>
          </a:xfrm>
        </p:spPr>
        <p:txBody>
          <a:bodyPr>
            <a:noAutofit/>
          </a:bodyPr>
          <a:lstStyle/>
          <a:p>
            <a:r>
              <a:rPr lang="en-US" altLang="en-US" sz="3600" dirty="0" smtClean="0"/>
              <a:t>Conventional Retailers – Try to Avoid Price Competition (Exhibit 12-3)</a:t>
            </a:r>
            <a:endParaRPr lang="en-US" sz="3600" dirty="0" smtClean="0"/>
          </a:p>
        </p:txBody>
      </p:sp>
      <p:grpSp>
        <p:nvGrpSpPr>
          <p:cNvPr id="28675" name="Group 7"/>
          <p:cNvGrpSpPr>
            <a:grpSpLocks/>
          </p:cNvGrpSpPr>
          <p:nvPr/>
        </p:nvGrpSpPr>
        <p:grpSpPr bwMode="auto">
          <a:xfrm>
            <a:off x="5640388" y="2743200"/>
            <a:ext cx="3503612" cy="1306513"/>
            <a:chOff x="2299" y="1482"/>
            <a:chExt cx="2202" cy="823"/>
          </a:xfrm>
        </p:grpSpPr>
        <p:sp>
          <p:nvSpPr>
            <p:cNvPr id="53271" name="AutoShape 8"/>
            <p:cNvSpPr>
              <a:spLocks noChangeArrowheads="1"/>
            </p:cNvSpPr>
            <p:nvPr/>
          </p:nvSpPr>
          <p:spPr bwMode="auto">
            <a:xfrm>
              <a:off x="2299" y="1482"/>
              <a:ext cx="2202" cy="82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l">
                <a:lnSpc>
                  <a:spcPct val="70000"/>
                </a:lnSpc>
                <a:defRPr/>
              </a:pPr>
              <a:r>
                <a:rPr lang="en-IN" sz="1800" b="1" dirty="0">
                  <a:solidFill>
                    <a:schemeClr val="tx1"/>
                  </a:solidFill>
                  <a:latin typeface="Arial" pitchFamily="34" charset="0"/>
                  <a:cs typeface="Arial" pitchFamily="34" charset="0"/>
                </a:rPr>
                <a:t>Supermarkets,</a:t>
              </a:r>
            </a:p>
            <a:p>
              <a:pPr algn="l">
                <a:lnSpc>
                  <a:spcPct val="70000"/>
                </a:lnSpc>
                <a:defRPr/>
              </a:pPr>
              <a:r>
                <a:rPr lang="en-IN" sz="1800" b="1" dirty="0">
                  <a:solidFill>
                    <a:schemeClr val="tx1"/>
                  </a:solidFill>
                  <a:latin typeface="Arial" pitchFamily="34" charset="0"/>
                  <a:cs typeface="Arial" pitchFamily="34" charset="0"/>
                </a:rPr>
                <a:t>disc. houses,</a:t>
              </a:r>
            </a:p>
            <a:p>
              <a:pPr algn="l">
                <a:lnSpc>
                  <a:spcPct val="70000"/>
                </a:lnSpc>
                <a:defRPr/>
              </a:pPr>
              <a:r>
                <a:rPr lang="en-IN" sz="1800" b="1" dirty="0">
                  <a:solidFill>
                    <a:schemeClr val="tx1"/>
                  </a:solidFill>
                  <a:latin typeface="Arial" pitchFamily="34" charset="0"/>
                  <a:cs typeface="Arial" pitchFamily="34" charset="0"/>
                </a:rPr>
                <a:t>mass </a:t>
              </a:r>
              <a:r>
                <a:rPr lang="en-IN" sz="1800" b="1" dirty="0" err="1">
                  <a:solidFill>
                    <a:schemeClr val="tx1"/>
                  </a:solidFill>
                  <a:latin typeface="Arial" pitchFamily="34" charset="0"/>
                  <a:cs typeface="Arial" pitchFamily="34" charset="0"/>
                </a:rPr>
                <a:t>merch</a:t>
              </a:r>
              <a:r>
                <a:rPr lang="en-IN" sz="1800" b="1" dirty="0">
                  <a:solidFill>
                    <a:schemeClr val="tx1"/>
                  </a:solidFill>
                  <a:latin typeface="Arial" pitchFamily="34" charset="0"/>
                  <a:cs typeface="Arial" pitchFamily="34" charset="0"/>
                </a:rPr>
                <a:t>., </a:t>
              </a:r>
            </a:p>
            <a:p>
              <a:pPr algn="l">
                <a:lnSpc>
                  <a:spcPct val="70000"/>
                </a:lnSpc>
                <a:defRPr/>
              </a:pPr>
              <a:r>
                <a:rPr lang="en-IN" sz="1800" b="1" dirty="0">
                  <a:solidFill>
                    <a:schemeClr val="tx1"/>
                  </a:solidFill>
                  <a:latin typeface="Arial" pitchFamily="34" charset="0"/>
                  <a:cs typeface="Arial" pitchFamily="34" charset="0"/>
                </a:rPr>
                <a:t>super-, club-</a:t>
              </a:r>
            </a:p>
            <a:p>
              <a:pPr algn="l">
                <a:lnSpc>
                  <a:spcPct val="70000"/>
                </a:lnSpc>
                <a:defRPr/>
              </a:pPr>
              <a:r>
                <a:rPr lang="en-IN" sz="1800" b="1" dirty="0">
                  <a:solidFill>
                    <a:schemeClr val="tx1"/>
                  </a:solidFill>
                  <a:latin typeface="Arial" pitchFamily="34" charset="0"/>
                  <a:cs typeface="Arial" pitchFamily="34" charset="0"/>
                </a:rPr>
                <a:t>stores</a:t>
              </a:r>
            </a:p>
          </p:txBody>
        </p:sp>
        <p:sp>
          <p:nvSpPr>
            <p:cNvPr id="28702" name="AutoShape 9"/>
            <p:cNvSpPr>
              <a:spLocks noChangeArrowheads="1"/>
            </p:cNvSpPr>
            <p:nvPr/>
          </p:nvSpPr>
          <p:spPr bwMode="auto">
            <a:xfrm>
              <a:off x="3465" y="1571"/>
              <a:ext cx="940" cy="679"/>
            </a:xfrm>
            <a:prstGeom prst="roundRect">
              <a:avLst>
                <a:gd name="adj" fmla="val 16667"/>
              </a:avLst>
            </a:prstGeom>
            <a:ln>
              <a:noFill/>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l">
                <a:lnSpc>
                  <a:spcPct val="70000"/>
                </a:lnSpc>
              </a:pPr>
              <a:r>
                <a:rPr lang="en-IN" sz="1800" b="1">
                  <a:solidFill>
                    <a:schemeClr val="tx1"/>
                  </a:solidFill>
                  <a:latin typeface="Arial" pitchFamily="34" charset="0"/>
                  <a:cs typeface="Arial" pitchFamily="34" charset="0"/>
                </a:rPr>
                <a:t>Safeway, </a:t>
              </a:r>
            </a:p>
            <a:p>
              <a:pPr algn="l">
                <a:lnSpc>
                  <a:spcPct val="70000"/>
                </a:lnSpc>
              </a:pPr>
              <a:r>
                <a:rPr lang="en-IN" sz="1800" b="1">
                  <a:solidFill>
                    <a:schemeClr val="tx1"/>
                  </a:solidFill>
                  <a:latin typeface="Arial" pitchFamily="34" charset="0"/>
                  <a:cs typeface="Arial" pitchFamily="34" charset="0"/>
                </a:rPr>
                <a:t>IKEA, Home </a:t>
              </a:r>
            </a:p>
            <a:p>
              <a:pPr algn="l">
                <a:lnSpc>
                  <a:spcPct val="70000"/>
                </a:lnSpc>
              </a:pPr>
              <a:r>
                <a:rPr lang="en-IN" sz="1800" b="1">
                  <a:solidFill>
                    <a:schemeClr val="tx1"/>
                  </a:solidFill>
                  <a:latin typeface="Arial" pitchFamily="34" charset="0"/>
                  <a:cs typeface="Arial" pitchFamily="34" charset="0"/>
                </a:rPr>
                <a:t>Depot, </a:t>
              </a:r>
            </a:p>
            <a:p>
              <a:pPr algn="l">
                <a:lnSpc>
                  <a:spcPct val="70000"/>
                </a:lnSpc>
              </a:pPr>
              <a:r>
                <a:rPr lang="en-IN" sz="1800" b="1">
                  <a:solidFill>
                    <a:schemeClr val="tx1"/>
                  </a:solidFill>
                  <a:latin typeface="Arial" pitchFamily="34" charset="0"/>
                  <a:cs typeface="Arial" pitchFamily="34" charset="0"/>
                </a:rPr>
                <a:t>Costco</a:t>
              </a:r>
              <a:endParaRPr lang="en-US" sz="1800" b="1">
                <a:solidFill>
                  <a:schemeClr val="tx1"/>
                </a:solidFill>
                <a:latin typeface="Arial" pitchFamily="34" charset="0"/>
                <a:cs typeface="Arial" pitchFamily="34" charset="0"/>
              </a:endParaRPr>
            </a:p>
          </p:txBody>
        </p:sp>
      </p:grpSp>
      <p:sp>
        <p:nvSpPr>
          <p:cNvPr id="28676" name="Line 19"/>
          <p:cNvSpPr>
            <a:spLocks noChangeShapeType="1"/>
          </p:cNvSpPr>
          <p:nvPr/>
        </p:nvSpPr>
        <p:spPr bwMode="auto">
          <a:xfrm>
            <a:off x="1657350" y="1905000"/>
            <a:ext cx="11113" cy="158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8677" name="Line 20"/>
          <p:cNvSpPr>
            <a:spLocks noChangeShapeType="1"/>
          </p:cNvSpPr>
          <p:nvPr/>
        </p:nvSpPr>
        <p:spPr bwMode="auto">
          <a:xfrm>
            <a:off x="1657350" y="1905000"/>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28678" name="Group 21"/>
          <p:cNvGrpSpPr>
            <a:grpSpLocks/>
          </p:cNvGrpSpPr>
          <p:nvPr/>
        </p:nvGrpSpPr>
        <p:grpSpPr bwMode="auto">
          <a:xfrm>
            <a:off x="5648325" y="1219200"/>
            <a:ext cx="3495675" cy="1306513"/>
            <a:chOff x="2299" y="612"/>
            <a:chExt cx="2202" cy="823"/>
          </a:xfrm>
        </p:grpSpPr>
        <p:sp>
          <p:nvSpPr>
            <p:cNvPr id="53258" name="AutoShape 22"/>
            <p:cNvSpPr>
              <a:spLocks noChangeArrowheads="1"/>
            </p:cNvSpPr>
            <p:nvPr/>
          </p:nvSpPr>
          <p:spPr bwMode="auto">
            <a:xfrm>
              <a:off x="2299" y="612"/>
              <a:ext cx="2202" cy="82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lnSpc>
                  <a:spcPct val="70000"/>
                </a:lnSpc>
                <a:defRPr/>
              </a:pPr>
              <a:r>
                <a:rPr lang="en-US" sz="1800" b="1" dirty="0">
                  <a:solidFill>
                    <a:schemeClr val="tx1"/>
                  </a:solidFill>
                  <a:latin typeface="Arial" pitchFamily="34" charset="0"/>
                  <a:cs typeface="Arial" pitchFamily="34" charset="0"/>
                </a:rPr>
                <a:t>Specialty</a:t>
              </a:r>
            </a:p>
            <a:p>
              <a:pPr algn="l">
                <a:lnSpc>
                  <a:spcPct val="70000"/>
                </a:lnSpc>
                <a:defRPr/>
              </a:pPr>
              <a:r>
                <a:rPr lang="en-US" sz="1800" b="1" dirty="0">
                  <a:solidFill>
                    <a:schemeClr val="tx1"/>
                  </a:solidFill>
                  <a:latin typeface="Arial" pitchFamily="34" charset="0"/>
                  <a:cs typeface="Arial" pitchFamily="34" charset="0"/>
                </a:rPr>
                <a:t>shops &amp;</a:t>
              </a:r>
            </a:p>
            <a:p>
              <a:pPr algn="l">
                <a:lnSpc>
                  <a:spcPct val="70000"/>
                </a:lnSpc>
                <a:defRPr/>
              </a:pPr>
              <a:r>
                <a:rPr lang="en-US" sz="1800" b="1" dirty="0">
                  <a:solidFill>
                    <a:schemeClr val="tx1"/>
                  </a:solidFill>
                  <a:latin typeface="Arial" pitchFamily="34" charset="0"/>
                  <a:cs typeface="Arial" pitchFamily="34" charset="0"/>
                </a:rPr>
                <a:t>dept. stores</a:t>
              </a:r>
            </a:p>
          </p:txBody>
        </p:sp>
        <p:sp>
          <p:nvSpPr>
            <p:cNvPr id="28700" name="AutoShape 23"/>
            <p:cNvSpPr>
              <a:spLocks noChangeArrowheads="1"/>
            </p:cNvSpPr>
            <p:nvPr/>
          </p:nvSpPr>
          <p:spPr bwMode="auto">
            <a:xfrm>
              <a:off x="3417" y="660"/>
              <a:ext cx="988" cy="727"/>
            </a:xfrm>
            <a:prstGeom prst="roundRect">
              <a:avLst>
                <a:gd name="adj" fmla="val 16667"/>
              </a:avLst>
            </a:prstGeom>
            <a:ln>
              <a:noFill/>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r>
                <a:rPr lang="en-US" sz="1800" b="1">
                  <a:solidFill>
                    <a:schemeClr val="tx1"/>
                  </a:solidFill>
                  <a:latin typeface="Arial" pitchFamily="34" charset="0"/>
                  <a:cs typeface="Arial" pitchFamily="34" charset="0"/>
                </a:rPr>
                <a:t>Ritz Camera, </a:t>
              </a:r>
            </a:p>
            <a:p>
              <a:pPr algn="l"/>
              <a:r>
                <a:rPr lang="en-US" sz="1800" b="1">
                  <a:solidFill>
                    <a:schemeClr val="tx1"/>
                  </a:solidFill>
                  <a:latin typeface="Arial" pitchFamily="34" charset="0"/>
                  <a:cs typeface="Arial" pitchFamily="34" charset="0"/>
                </a:rPr>
                <a:t>Coach, Gap,</a:t>
              </a:r>
            </a:p>
            <a:p>
              <a:pPr algn="l"/>
              <a:r>
                <a:rPr lang="en-US" sz="1800" b="1">
                  <a:solidFill>
                    <a:schemeClr val="tx1"/>
                  </a:solidFill>
                  <a:latin typeface="Arial" pitchFamily="34" charset="0"/>
                  <a:cs typeface="Arial" pitchFamily="34" charset="0"/>
                </a:rPr>
                <a:t> Macy’s</a:t>
              </a:r>
            </a:p>
          </p:txBody>
        </p:sp>
      </p:grpSp>
      <p:grpSp>
        <p:nvGrpSpPr>
          <p:cNvPr id="28679" name="Group 3"/>
          <p:cNvGrpSpPr>
            <a:grpSpLocks/>
          </p:cNvGrpSpPr>
          <p:nvPr/>
        </p:nvGrpSpPr>
        <p:grpSpPr bwMode="auto">
          <a:xfrm>
            <a:off x="152400" y="3505200"/>
            <a:ext cx="3117850" cy="1076325"/>
            <a:chOff x="98" y="2305"/>
            <a:chExt cx="1964" cy="678"/>
          </a:xfrm>
        </p:grpSpPr>
        <p:sp>
          <p:nvSpPr>
            <p:cNvPr id="27" name="AutoShape 4"/>
            <p:cNvSpPr>
              <a:spLocks noChangeArrowheads="1"/>
            </p:cNvSpPr>
            <p:nvPr/>
          </p:nvSpPr>
          <p:spPr bwMode="auto">
            <a:xfrm>
              <a:off x="98" y="2305"/>
              <a:ext cx="1964" cy="67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l">
                <a:defRPr/>
              </a:pPr>
              <a:r>
                <a:rPr lang="en-US" sz="2000" b="1" dirty="0">
                  <a:solidFill>
                    <a:schemeClr val="tx1"/>
                  </a:solidFill>
                  <a:latin typeface="Arial" pitchFamily="34" charset="0"/>
                  <a:cs typeface="Arial" pitchFamily="34" charset="0"/>
                </a:rPr>
                <a:t>Conventional</a:t>
              </a:r>
            </a:p>
            <a:p>
              <a:pPr algn="l">
                <a:defRPr/>
              </a:pPr>
              <a:r>
                <a:rPr lang="en-US" sz="2000" b="1" dirty="0">
                  <a:solidFill>
                    <a:schemeClr val="tx1"/>
                  </a:solidFill>
                  <a:latin typeface="Arial" pitchFamily="34" charset="0"/>
                  <a:cs typeface="Arial" pitchFamily="34" charset="0"/>
                </a:rPr>
                <a:t>Offerings</a:t>
              </a:r>
            </a:p>
          </p:txBody>
        </p:sp>
        <p:sp>
          <p:nvSpPr>
            <p:cNvPr id="28" name="AutoShape 5"/>
            <p:cNvSpPr>
              <a:spLocks noChangeArrowheads="1"/>
            </p:cNvSpPr>
            <p:nvPr/>
          </p:nvSpPr>
          <p:spPr bwMode="auto">
            <a:xfrm>
              <a:off x="1246" y="2305"/>
              <a:ext cx="816" cy="672"/>
            </a:xfrm>
            <a:prstGeom prst="roundRect">
              <a:avLst>
                <a:gd name="adj" fmla="val 16667"/>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000" b="1" dirty="0">
                  <a:solidFill>
                    <a:schemeClr val="tx1"/>
                  </a:solidFill>
                  <a:latin typeface="Arial" pitchFamily="34" charset="0"/>
                  <a:cs typeface="Arial" pitchFamily="34" charset="0"/>
                </a:rPr>
                <a:t>Single- &amp;</a:t>
              </a:r>
            </a:p>
            <a:p>
              <a:pPr>
                <a:defRPr/>
              </a:pPr>
              <a:r>
                <a:rPr lang="en-US" sz="2000" b="1" dirty="0">
                  <a:solidFill>
                    <a:schemeClr val="tx1"/>
                  </a:solidFill>
                  <a:latin typeface="Arial" pitchFamily="34" charset="0"/>
                  <a:cs typeface="Arial" pitchFamily="34" charset="0"/>
                </a:rPr>
                <a:t>limited-</a:t>
              </a:r>
            </a:p>
            <a:p>
              <a:pPr>
                <a:defRPr/>
              </a:pPr>
              <a:r>
                <a:rPr lang="en-US" sz="2000" b="1" dirty="0">
                  <a:solidFill>
                    <a:schemeClr val="tx1"/>
                  </a:solidFill>
                  <a:latin typeface="Arial" pitchFamily="34" charset="0"/>
                  <a:cs typeface="Arial" pitchFamily="34" charset="0"/>
                </a:rPr>
                <a:t>line stores</a:t>
              </a:r>
            </a:p>
          </p:txBody>
        </p:sp>
      </p:grpSp>
      <p:sp>
        <p:nvSpPr>
          <p:cNvPr id="28680" name="Rectangle 28"/>
          <p:cNvSpPr>
            <a:spLocks noChangeArrowheads="1"/>
          </p:cNvSpPr>
          <p:nvPr/>
        </p:nvSpPr>
        <p:spPr bwMode="auto">
          <a:xfrm>
            <a:off x="3505200" y="15240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US" sz="1800" b="1">
                <a:latin typeface="Arial" pitchFamily="34" charset="0"/>
                <a:cs typeface="Arial" pitchFamily="34" charset="0"/>
              </a:rPr>
              <a:t>Expanded</a:t>
            </a:r>
          </a:p>
          <a:p>
            <a:pPr algn="l">
              <a:lnSpc>
                <a:spcPct val="70000"/>
              </a:lnSpc>
            </a:pPr>
            <a:r>
              <a:rPr lang="en-US" sz="1800" b="1">
                <a:latin typeface="Arial" pitchFamily="34" charset="0"/>
                <a:cs typeface="Arial" pitchFamily="34" charset="0"/>
              </a:rPr>
              <a:t>assortment</a:t>
            </a:r>
          </a:p>
          <a:p>
            <a:pPr algn="l">
              <a:lnSpc>
                <a:spcPct val="70000"/>
              </a:lnSpc>
            </a:pPr>
            <a:r>
              <a:rPr lang="en-US" sz="1800" b="1">
                <a:latin typeface="Arial" pitchFamily="34" charset="0"/>
                <a:cs typeface="Arial" pitchFamily="34" charset="0"/>
              </a:rPr>
              <a:t>&amp; service</a:t>
            </a:r>
          </a:p>
        </p:txBody>
      </p:sp>
      <p:sp>
        <p:nvSpPr>
          <p:cNvPr id="28681" name="Line 27"/>
          <p:cNvSpPr>
            <a:spLocks noChangeShapeType="1"/>
          </p:cNvSpPr>
          <p:nvPr/>
        </p:nvSpPr>
        <p:spPr bwMode="auto">
          <a:xfrm>
            <a:off x="4953000" y="1828800"/>
            <a:ext cx="539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8682" name="Line 10"/>
          <p:cNvSpPr>
            <a:spLocks noChangeShapeType="1"/>
          </p:cNvSpPr>
          <p:nvPr/>
        </p:nvSpPr>
        <p:spPr bwMode="auto">
          <a:xfrm>
            <a:off x="1676400" y="3276600"/>
            <a:ext cx="18415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8683" name="Rectangle 31"/>
          <p:cNvSpPr>
            <a:spLocks noChangeArrowheads="1"/>
          </p:cNvSpPr>
          <p:nvPr/>
        </p:nvSpPr>
        <p:spPr bwMode="auto">
          <a:xfrm>
            <a:off x="3505200" y="2747963"/>
            <a:ext cx="1524000" cy="12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Expanded</a:t>
            </a:r>
          </a:p>
          <a:p>
            <a:pPr algn="l">
              <a:lnSpc>
                <a:spcPct val="70000"/>
              </a:lnSpc>
            </a:pPr>
            <a:r>
              <a:rPr lang="en-IN" sz="1800" b="1">
                <a:latin typeface="Arial" pitchFamily="34" charset="0"/>
                <a:cs typeface="Arial" pitchFamily="34" charset="0"/>
              </a:rPr>
              <a:t>assortment</a:t>
            </a:r>
          </a:p>
          <a:p>
            <a:pPr algn="l">
              <a:lnSpc>
                <a:spcPct val="70000"/>
              </a:lnSpc>
            </a:pPr>
            <a:r>
              <a:rPr lang="en-IN" sz="1800" b="1">
                <a:latin typeface="Arial" pitchFamily="34" charset="0"/>
                <a:cs typeface="Arial" pitchFamily="34" charset="0"/>
              </a:rPr>
              <a:t>&amp;/or reduced</a:t>
            </a:r>
          </a:p>
          <a:p>
            <a:pPr algn="l">
              <a:lnSpc>
                <a:spcPct val="70000"/>
              </a:lnSpc>
            </a:pPr>
            <a:r>
              <a:rPr lang="en-IN" sz="1800" b="1">
                <a:latin typeface="Arial" pitchFamily="34" charset="0"/>
                <a:cs typeface="Arial" pitchFamily="34" charset="0"/>
              </a:rPr>
              <a:t>margins &amp; </a:t>
            </a:r>
          </a:p>
          <a:p>
            <a:pPr algn="l">
              <a:lnSpc>
                <a:spcPct val="70000"/>
              </a:lnSpc>
            </a:pPr>
            <a:r>
              <a:rPr lang="en-IN" sz="1800" b="1">
                <a:latin typeface="Arial" pitchFamily="34" charset="0"/>
                <a:cs typeface="Arial" pitchFamily="34" charset="0"/>
              </a:rPr>
              <a:t>service</a:t>
            </a:r>
          </a:p>
        </p:txBody>
      </p:sp>
      <p:sp>
        <p:nvSpPr>
          <p:cNvPr id="28684" name="Line 27"/>
          <p:cNvSpPr>
            <a:spLocks noChangeShapeType="1"/>
          </p:cNvSpPr>
          <p:nvPr/>
        </p:nvSpPr>
        <p:spPr bwMode="auto">
          <a:xfrm>
            <a:off x="4953000" y="3276600"/>
            <a:ext cx="539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cxnSp>
        <p:nvCxnSpPr>
          <p:cNvPr id="28685" name="Straight Connector 36"/>
          <p:cNvCxnSpPr>
            <a:cxnSpLocks noChangeShapeType="1"/>
          </p:cNvCxnSpPr>
          <p:nvPr/>
        </p:nvCxnSpPr>
        <p:spPr bwMode="auto">
          <a:xfrm rot="5400000">
            <a:off x="6934200" y="19034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8686" name="Straight Connector 37"/>
          <p:cNvCxnSpPr>
            <a:cxnSpLocks noChangeShapeType="1"/>
          </p:cNvCxnSpPr>
          <p:nvPr/>
        </p:nvCxnSpPr>
        <p:spPr bwMode="auto">
          <a:xfrm rot="5400000">
            <a:off x="7010399" y="3351213"/>
            <a:ext cx="912813"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5" name="Group 39"/>
          <p:cNvGrpSpPr>
            <a:grpSpLocks/>
          </p:cNvGrpSpPr>
          <p:nvPr/>
        </p:nvGrpSpPr>
        <p:grpSpPr bwMode="auto">
          <a:xfrm>
            <a:off x="1657350" y="4191000"/>
            <a:ext cx="7486650" cy="1306513"/>
            <a:chOff x="1657350" y="4191000"/>
            <a:chExt cx="7486651" cy="1306512"/>
          </a:xfrm>
        </p:grpSpPr>
        <p:grpSp>
          <p:nvGrpSpPr>
            <p:cNvPr id="28688" name="Group 35"/>
            <p:cNvGrpSpPr>
              <a:grpSpLocks/>
            </p:cNvGrpSpPr>
            <p:nvPr/>
          </p:nvGrpSpPr>
          <p:grpSpPr bwMode="auto">
            <a:xfrm>
              <a:off x="1657350" y="4191000"/>
              <a:ext cx="7486651" cy="1306512"/>
              <a:chOff x="1657350" y="4191000"/>
              <a:chExt cx="7486651" cy="1306512"/>
            </a:xfrm>
          </p:grpSpPr>
          <p:grpSp>
            <p:nvGrpSpPr>
              <p:cNvPr id="28690" name="Group 13"/>
              <p:cNvGrpSpPr>
                <a:grpSpLocks/>
              </p:cNvGrpSpPr>
              <p:nvPr/>
            </p:nvGrpSpPr>
            <p:grpSpPr bwMode="auto">
              <a:xfrm>
                <a:off x="5648326" y="4191000"/>
                <a:ext cx="3495675" cy="1306512"/>
                <a:chOff x="3656" y="2423"/>
                <a:chExt cx="2202" cy="823"/>
              </a:xfrm>
            </p:grpSpPr>
            <p:sp>
              <p:nvSpPr>
                <p:cNvPr id="53266" name="AutoShape 14"/>
                <p:cNvSpPr>
                  <a:spLocks noChangeArrowheads="1"/>
                </p:cNvSpPr>
                <p:nvPr/>
              </p:nvSpPr>
              <p:spPr bwMode="auto">
                <a:xfrm>
                  <a:off x="3656" y="2423"/>
                  <a:ext cx="2202" cy="823"/>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l">
                    <a:lnSpc>
                      <a:spcPct val="70000"/>
                    </a:lnSpc>
                    <a:defRPr/>
                  </a:pPr>
                  <a:r>
                    <a:rPr lang="en-US" sz="1800" b="1" dirty="0">
                      <a:solidFill>
                        <a:schemeClr val="tx1"/>
                      </a:solidFill>
                      <a:latin typeface="Arial" pitchFamily="34" charset="0"/>
                      <a:cs typeface="Arial" pitchFamily="34" charset="0"/>
                    </a:rPr>
                    <a:t>Added conv., </a:t>
                  </a:r>
                </a:p>
                <a:p>
                  <a:pPr algn="l">
                    <a:lnSpc>
                      <a:spcPct val="70000"/>
                    </a:lnSpc>
                    <a:defRPr/>
                  </a:pPr>
                  <a:r>
                    <a:rPr lang="en-US" sz="1800" b="1" dirty="0">
                      <a:solidFill>
                        <a:schemeClr val="tx1"/>
                      </a:solidFill>
                      <a:latin typeface="Arial" pitchFamily="34" charset="0"/>
                      <a:cs typeface="Arial" pitchFamily="34" charset="0"/>
                    </a:rPr>
                    <a:t>higher </a:t>
                  </a:r>
                  <a:r>
                    <a:rPr lang="en-US" sz="1800" b="1" dirty="0" smtClean="0">
                      <a:solidFill>
                        <a:schemeClr val="tx1"/>
                      </a:solidFill>
                      <a:latin typeface="Arial" pitchFamily="34" charset="0"/>
                      <a:cs typeface="Arial" pitchFamily="34" charset="0"/>
                    </a:rPr>
                    <a:t/>
                  </a:r>
                  <a:br>
                    <a:rPr lang="en-US" sz="1800" b="1" dirty="0" smtClean="0">
                      <a:solidFill>
                        <a:schemeClr val="tx1"/>
                      </a:solidFill>
                      <a:latin typeface="Arial" pitchFamily="34" charset="0"/>
                      <a:cs typeface="Arial" pitchFamily="34" charset="0"/>
                    </a:rPr>
                  </a:br>
                  <a:r>
                    <a:rPr lang="en-US" sz="1800" b="1" dirty="0" smtClean="0">
                      <a:solidFill>
                        <a:schemeClr val="tx1"/>
                      </a:solidFill>
                      <a:latin typeface="Arial" pitchFamily="34" charset="0"/>
                      <a:cs typeface="Arial" pitchFamily="34" charset="0"/>
                    </a:rPr>
                    <a:t>margins</a:t>
                  </a:r>
                  <a:r>
                    <a:rPr lang="en-US" sz="1800" b="1" dirty="0">
                      <a:solidFill>
                        <a:schemeClr val="tx1"/>
                      </a:solidFill>
                      <a:latin typeface="Arial" pitchFamily="34" charset="0"/>
                      <a:cs typeface="Arial" pitchFamily="34" charset="0"/>
                    </a:rPr>
                    <a:t>,</a:t>
                  </a:r>
                </a:p>
                <a:p>
                  <a:pPr algn="l">
                    <a:lnSpc>
                      <a:spcPct val="70000"/>
                    </a:lnSpc>
                    <a:defRPr/>
                  </a:pPr>
                  <a:r>
                    <a:rPr lang="en-US" sz="1800" b="1" dirty="0">
                      <a:solidFill>
                        <a:schemeClr val="tx1"/>
                      </a:solidFill>
                      <a:latin typeface="Arial" pitchFamily="34" charset="0"/>
                      <a:cs typeface="Arial" pitchFamily="34" charset="0"/>
                    </a:rPr>
                    <a:t>reduced </a:t>
                  </a:r>
                </a:p>
                <a:p>
                  <a:pPr algn="l">
                    <a:lnSpc>
                      <a:spcPct val="70000"/>
                    </a:lnSpc>
                    <a:defRPr/>
                  </a:pPr>
                  <a:r>
                    <a:rPr lang="en-US" sz="1800" b="1" dirty="0">
                      <a:solidFill>
                        <a:schemeClr val="tx1"/>
                      </a:solidFill>
                      <a:latin typeface="Arial" pitchFamily="34" charset="0"/>
                      <a:cs typeface="Arial" pitchFamily="34" charset="0"/>
                    </a:rPr>
                    <a:t>assortment</a:t>
                  </a:r>
                </a:p>
              </p:txBody>
            </p:sp>
            <p:sp>
              <p:nvSpPr>
                <p:cNvPr id="28696" name="AutoShape 15"/>
                <p:cNvSpPr>
                  <a:spLocks noChangeArrowheads="1"/>
                </p:cNvSpPr>
                <p:nvPr/>
              </p:nvSpPr>
              <p:spPr bwMode="auto">
                <a:xfrm>
                  <a:off x="4726" y="2471"/>
                  <a:ext cx="1084" cy="679"/>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dirty="0">
                      <a:latin typeface="Arial" pitchFamily="34" charset="0"/>
                      <a:cs typeface="Arial" pitchFamily="34" charset="0"/>
                    </a:rPr>
                    <a:t>7-11, Pepsi </a:t>
                  </a:r>
                </a:p>
                <a:p>
                  <a:pPr algn="l"/>
                  <a:r>
                    <a:rPr lang="en-US" sz="1800" b="1" dirty="0">
                      <a:latin typeface="Arial" pitchFamily="34" charset="0"/>
                      <a:cs typeface="Arial" pitchFamily="34" charset="0"/>
                    </a:rPr>
                    <a:t>vending, </a:t>
                  </a:r>
                </a:p>
                <a:p>
                  <a:pPr algn="l"/>
                  <a:r>
                    <a:rPr lang="en-US" sz="1800" b="1" dirty="0">
                      <a:latin typeface="Arial" pitchFamily="34" charset="0"/>
                      <a:cs typeface="Arial" pitchFamily="34" charset="0"/>
                    </a:rPr>
                    <a:t>Avon, Lands’ </a:t>
                  </a:r>
                </a:p>
                <a:p>
                  <a:pPr algn="l"/>
                  <a:r>
                    <a:rPr lang="en-US" sz="1800" b="1" dirty="0">
                      <a:latin typeface="Arial" pitchFamily="34" charset="0"/>
                      <a:cs typeface="Arial" pitchFamily="34" charset="0"/>
                    </a:rPr>
                    <a:t>End, QVC</a:t>
                  </a:r>
                </a:p>
              </p:txBody>
            </p:sp>
          </p:grpSp>
          <p:sp>
            <p:nvSpPr>
              <p:cNvPr id="28691" name="Line 16"/>
              <p:cNvSpPr>
                <a:spLocks noChangeShapeType="1"/>
              </p:cNvSpPr>
              <p:nvPr/>
            </p:nvSpPr>
            <p:spPr bwMode="auto">
              <a:xfrm>
                <a:off x="1657350" y="4568825"/>
                <a:ext cx="0" cy="2936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8692" name="Line 17"/>
              <p:cNvSpPr>
                <a:spLocks noChangeShapeType="1"/>
              </p:cNvSpPr>
              <p:nvPr/>
            </p:nvSpPr>
            <p:spPr bwMode="auto">
              <a:xfrm>
                <a:off x="1679575" y="4862513"/>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8693" name="Rectangle 33"/>
              <p:cNvSpPr>
                <a:spLocks noChangeArrowheads="1"/>
              </p:cNvSpPr>
              <p:nvPr/>
            </p:nvSpPr>
            <p:spPr bwMode="auto">
              <a:xfrm>
                <a:off x="3505200" y="4267200"/>
                <a:ext cx="1676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Added conv., </a:t>
                </a:r>
              </a:p>
              <a:p>
                <a:pPr algn="l">
                  <a:lnSpc>
                    <a:spcPct val="70000"/>
                  </a:lnSpc>
                </a:pPr>
                <a:r>
                  <a:rPr lang="en-IN" sz="1800" b="1">
                    <a:latin typeface="Arial" pitchFamily="34" charset="0"/>
                    <a:cs typeface="Arial" pitchFamily="34" charset="0"/>
                  </a:rPr>
                  <a:t>higher margins,</a:t>
                </a:r>
              </a:p>
              <a:p>
                <a:pPr algn="l">
                  <a:lnSpc>
                    <a:spcPct val="70000"/>
                  </a:lnSpc>
                </a:pPr>
                <a:r>
                  <a:rPr lang="en-IN" sz="1800" b="1">
                    <a:latin typeface="Arial" pitchFamily="34" charset="0"/>
                    <a:cs typeface="Arial" pitchFamily="34" charset="0"/>
                  </a:rPr>
                  <a:t>reduced </a:t>
                </a:r>
              </a:p>
              <a:p>
                <a:pPr algn="l">
                  <a:lnSpc>
                    <a:spcPct val="70000"/>
                  </a:lnSpc>
                </a:pPr>
                <a:r>
                  <a:rPr lang="en-IN" sz="1800" b="1">
                    <a:latin typeface="Arial" pitchFamily="34" charset="0"/>
                    <a:cs typeface="Arial" pitchFamily="34" charset="0"/>
                  </a:rPr>
                  <a:t>assortment</a:t>
                </a:r>
              </a:p>
            </p:txBody>
          </p:sp>
          <p:sp>
            <p:nvSpPr>
              <p:cNvPr id="28694" name="Line 27"/>
              <p:cNvSpPr>
                <a:spLocks noChangeShapeType="1"/>
              </p:cNvSpPr>
              <p:nvPr/>
            </p:nvSpPr>
            <p:spPr bwMode="auto">
              <a:xfrm>
                <a:off x="5029200" y="4800600"/>
                <a:ext cx="540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cxnSp>
          <p:nvCxnSpPr>
            <p:cNvPr id="28689" name="Straight Connector 38"/>
            <p:cNvCxnSpPr>
              <a:cxnSpLocks noChangeShapeType="1"/>
            </p:cNvCxnSpPr>
            <p:nvPr/>
          </p:nvCxnSpPr>
          <p:spPr bwMode="auto">
            <a:xfrm rot="5400000">
              <a:off x="6935391" y="4799409"/>
              <a:ext cx="913606"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3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14</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3" descr="162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372" y="110706"/>
            <a:ext cx="4876800" cy="6647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2"/>
          <p:cNvSpPr>
            <a:spLocks noGrp="1"/>
          </p:cNvSpPr>
          <p:nvPr>
            <p:ph type="title"/>
          </p:nvPr>
        </p:nvSpPr>
        <p:spPr>
          <a:xfrm>
            <a:off x="354408" y="477838"/>
            <a:ext cx="8229600" cy="1398587"/>
          </a:xfrm>
        </p:spPr>
        <p:txBody>
          <a:bodyPr>
            <a:normAutofit fontScale="90000"/>
          </a:bodyPr>
          <a:lstStyle/>
          <a:p>
            <a:r>
              <a:rPr lang="en-US" dirty="0"/>
              <a:t>Vending </a:t>
            </a:r>
            <a:r>
              <a:rPr lang="en-US" dirty="0" smtClean="0"/>
              <a:t/>
            </a:r>
            <a:br>
              <a:rPr lang="en-US" dirty="0" smtClean="0"/>
            </a:br>
            <a:r>
              <a:rPr lang="en-US" dirty="0" smtClean="0"/>
              <a:t>Machines </a:t>
            </a:r>
            <a:br>
              <a:rPr lang="en-US" dirty="0" smtClean="0"/>
            </a:br>
            <a:r>
              <a:rPr lang="en-US" dirty="0" smtClean="0"/>
              <a:t>are Convenient</a:t>
            </a: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15</a:t>
            </a:fld>
            <a:endParaRPr lang="en-US" dirty="0"/>
          </a:p>
        </p:txBody>
      </p:sp>
    </p:spTree>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13" descr="pe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836" y="48882"/>
            <a:ext cx="5164138" cy="672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68288"/>
            <a:ext cx="3581400" cy="3160712"/>
          </a:xfrm>
        </p:spPr>
        <p:txBody>
          <a:bodyPr>
            <a:normAutofit fontScale="90000"/>
          </a:bodyPr>
          <a:lstStyle/>
          <a:p>
            <a:r>
              <a:rPr lang="en-IN" dirty="0" smtClean="0"/>
              <a:t>Shop at Home in a Variety of Ways</a:t>
            </a:r>
            <a:br>
              <a:rPr lang="en-IN" dirty="0" smtClean="0"/>
            </a:b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16</a:t>
            </a:fld>
            <a:endParaRPr lang="en-US" dirty="0"/>
          </a:p>
        </p:txBody>
      </p:sp>
    </p:spTree>
    <p:extLst>
      <p:ext uri="{BB962C8B-B14F-4D97-AF65-F5344CB8AC3E}">
        <p14:creationId xmlns:p14="http://schemas.microsoft.com/office/powerpoint/2010/main" val="4105633764"/>
      </p:ext>
    </p:extLst>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Shop at Home in a </a:t>
            </a:r>
            <a:r>
              <a:rPr lang="en-US" dirty="0" smtClean="0"/>
              <a:t/>
            </a:r>
            <a:br>
              <a:rPr lang="en-US" dirty="0" smtClean="0"/>
            </a:br>
            <a:r>
              <a:rPr lang="en-US" dirty="0" smtClean="0"/>
              <a:t>Variety </a:t>
            </a:r>
            <a:r>
              <a:rPr lang="en-US" dirty="0"/>
              <a:t>of </a:t>
            </a:r>
            <a:r>
              <a:rPr lang="en-US" dirty="0" smtClean="0"/>
              <a:t>Ways</a:t>
            </a:r>
            <a:endParaRPr lang="en-US" dirty="0"/>
          </a:p>
        </p:txBody>
      </p:sp>
      <p:sp>
        <p:nvSpPr>
          <p:cNvPr id="14" name="Oval 13"/>
          <p:cNvSpPr>
            <a:spLocks noChangeArrowheads="1"/>
          </p:cNvSpPr>
          <p:nvPr/>
        </p:nvSpPr>
        <p:spPr bwMode="auto">
          <a:xfrm>
            <a:off x="3200400" y="2814638"/>
            <a:ext cx="2755900" cy="267176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r>
              <a:rPr lang="en-US" sz="2800" b="1" dirty="0" smtClean="0">
                <a:latin typeface="Arial" pitchFamily="34" charset="0"/>
                <a:cs typeface="Arial" pitchFamily="34" charset="0"/>
              </a:rPr>
              <a:t>In-Home</a:t>
            </a:r>
          </a:p>
          <a:p>
            <a:pPr>
              <a:defRPr/>
            </a:pPr>
            <a:r>
              <a:rPr lang="en-US" sz="2800" b="1" dirty="0" smtClean="0">
                <a:latin typeface="Arial" pitchFamily="34" charset="0"/>
                <a:cs typeface="Arial" pitchFamily="34" charset="0"/>
              </a:rPr>
              <a:t>Shopping</a:t>
            </a:r>
            <a:endParaRPr lang="en-US" sz="2800" b="1" dirty="0">
              <a:latin typeface="Arial" pitchFamily="34" charset="0"/>
              <a:cs typeface="Arial" pitchFamily="34" charset="0"/>
            </a:endParaRPr>
          </a:p>
        </p:txBody>
      </p:sp>
      <p:sp>
        <p:nvSpPr>
          <p:cNvPr id="13" name="AutoShape 8"/>
          <p:cNvSpPr>
            <a:spLocks noChangeArrowheads="1"/>
          </p:cNvSpPr>
          <p:nvPr/>
        </p:nvSpPr>
        <p:spPr bwMode="auto">
          <a:xfrm>
            <a:off x="685800" y="2624138"/>
            <a:ext cx="2667000" cy="286226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3200" b="1" dirty="0" smtClean="0">
                <a:latin typeface="Arial" pitchFamily="34" charset="0"/>
                <a:cs typeface="Arial" pitchFamily="34" charset="0"/>
              </a:rPr>
              <a:t>Door-to-door</a:t>
            </a:r>
          </a:p>
          <a:p>
            <a:r>
              <a:rPr lang="en-US" sz="3200" b="1" dirty="0" smtClean="0">
                <a:latin typeface="Arial" pitchFamily="34" charset="0"/>
                <a:cs typeface="Arial" pitchFamily="34" charset="0"/>
              </a:rPr>
              <a:t>Selling</a:t>
            </a:r>
            <a:endParaRPr lang="en-US" sz="3200" b="1" dirty="0">
              <a:latin typeface="Arial" pitchFamily="34" charset="0"/>
              <a:cs typeface="Arial" pitchFamily="34" charset="0"/>
            </a:endParaRPr>
          </a:p>
        </p:txBody>
      </p:sp>
      <p:sp>
        <p:nvSpPr>
          <p:cNvPr id="16" name="AutoShape 8"/>
          <p:cNvSpPr>
            <a:spLocks noChangeArrowheads="1"/>
          </p:cNvSpPr>
          <p:nvPr/>
        </p:nvSpPr>
        <p:spPr bwMode="auto">
          <a:xfrm>
            <a:off x="5867400" y="2719388"/>
            <a:ext cx="2667000" cy="286226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3200" b="1" dirty="0" smtClean="0">
                <a:latin typeface="Arial" pitchFamily="34" charset="0"/>
                <a:cs typeface="Arial" pitchFamily="34" charset="0"/>
              </a:rPr>
              <a:t>Cable Television</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QVC</a:t>
            </a:r>
            <a:endParaRPr lang="en-US" sz="3200" b="1" dirty="0">
              <a:latin typeface="Arial" pitchFamily="34" charset="0"/>
              <a:cs typeface="Arial" pitchFamily="34" charset="0"/>
            </a:endParaRPr>
          </a:p>
        </p:txBody>
      </p:sp>
      <p:sp>
        <p:nvSpPr>
          <p:cNvPr id="6"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mph" presetSubtype="0" fill="hold" grpId="1" nodeType="clickEffect">
                                  <p:stCondLst>
                                    <p:cond delay="0"/>
                                  </p:stCondLst>
                                  <p:childTnLst>
                                    <p:animClr clrSpc="hsl" dir="cw">
                                      <p:cBhvr override="childStyle">
                                        <p:cTn id="11" dur="500" fill="hold"/>
                                        <p:tgtEl>
                                          <p:spTgt spid="13"/>
                                        </p:tgtEl>
                                        <p:attrNameLst>
                                          <p:attrName>style.color</p:attrName>
                                        </p:attrNameLst>
                                      </p:cBhvr>
                                      <p:by>
                                        <p:hsl h="0" s="-70588" l="0"/>
                                      </p:by>
                                    </p:animClr>
                                    <p:animClr clrSpc="hsl" dir="cw">
                                      <p:cBhvr>
                                        <p:cTn id="12" dur="500" fill="hold"/>
                                        <p:tgtEl>
                                          <p:spTgt spid="13"/>
                                        </p:tgtEl>
                                        <p:attrNameLst>
                                          <p:attrName>fillcolor</p:attrName>
                                        </p:attrNameLst>
                                      </p:cBhvr>
                                      <p:by>
                                        <p:hsl h="0" s="-70588" l="0"/>
                                      </p:by>
                                    </p:animClr>
                                    <p:animClr clrSpc="hsl" dir="cw">
                                      <p:cBhvr>
                                        <p:cTn id="13" dur="500" fill="hold"/>
                                        <p:tgtEl>
                                          <p:spTgt spid="13"/>
                                        </p:tgtEl>
                                        <p:attrNameLst>
                                          <p:attrName>stroke.color</p:attrName>
                                        </p:attrNameLst>
                                      </p:cBhvr>
                                      <p:by>
                                        <p:hsl h="0" s="-70588" l="0"/>
                                      </p:by>
                                    </p:animClr>
                                    <p:set>
                                      <p:cBhvr>
                                        <p:cTn id="14" dur="500" fill="hold"/>
                                        <p:tgtEl>
                                          <p:spTgt spid="13"/>
                                        </p:tgtEl>
                                        <p:attrNameLst>
                                          <p:attrName>fill.type</p:attrName>
                                        </p:attrNameLst>
                                      </p:cBhvr>
                                      <p:to>
                                        <p:strVal val="solid"/>
                                      </p:to>
                                    </p:se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mph" presetSubtype="0" fill="hold" grpId="1" nodeType="clickEffect">
                                  <p:stCondLst>
                                    <p:cond delay="0"/>
                                  </p:stCondLst>
                                  <p:childTnLst>
                                    <p:animClr clrSpc="hsl" dir="cw">
                                      <p:cBhvr override="childStyle">
                                        <p:cTn id="22" dur="500" fill="hold"/>
                                        <p:tgtEl>
                                          <p:spTgt spid="16"/>
                                        </p:tgtEl>
                                        <p:attrNameLst>
                                          <p:attrName>style.color</p:attrName>
                                        </p:attrNameLst>
                                      </p:cBhvr>
                                      <p:by>
                                        <p:hsl h="0" s="-70588" l="0"/>
                                      </p:by>
                                    </p:animClr>
                                    <p:animClr clrSpc="hsl" dir="cw">
                                      <p:cBhvr>
                                        <p:cTn id="23" dur="500" fill="hold"/>
                                        <p:tgtEl>
                                          <p:spTgt spid="16"/>
                                        </p:tgtEl>
                                        <p:attrNameLst>
                                          <p:attrName>fillcolor</p:attrName>
                                        </p:attrNameLst>
                                      </p:cBhvr>
                                      <p:by>
                                        <p:hsl h="0" s="-70588" l="0"/>
                                      </p:by>
                                    </p:animClr>
                                    <p:animClr clrSpc="hsl" dir="cw">
                                      <p:cBhvr>
                                        <p:cTn id="24" dur="500" fill="hold"/>
                                        <p:tgtEl>
                                          <p:spTgt spid="16"/>
                                        </p:tgtEl>
                                        <p:attrNameLst>
                                          <p:attrName>stroke.color</p:attrName>
                                        </p:attrNameLst>
                                      </p:cBhvr>
                                      <p:by>
                                        <p:hsl h="0" s="-70588" l="0"/>
                                      </p:by>
                                    </p:animClr>
                                    <p:set>
                                      <p:cBhvr>
                                        <p:cTn id="25"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40"/>
          <p:cNvSpPr>
            <a:spLocks noGrp="1"/>
          </p:cNvSpPr>
          <p:nvPr>
            <p:ph type="title"/>
          </p:nvPr>
        </p:nvSpPr>
        <p:spPr>
          <a:xfrm>
            <a:off x="457200" y="-76200"/>
            <a:ext cx="8229600" cy="1398587"/>
          </a:xfrm>
        </p:spPr>
        <p:txBody>
          <a:bodyPr>
            <a:normAutofit/>
          </a:bodyPr>
          <a:lstStyle/>
          <a:p>
            <a:r>
              <a:rPr lang="en-US" altLang="en-US" sz="3600" dirty="0" smtClean="0"/>
              <a:t>Conventional Retailers—Try to Avoid Price Competition (Exhibit 12-3)</a:t>
            </a:r>
            <a:endParaRPr lang="en-US" sz="3600" dirty="0" smtClean="0"/>
          </a:p>
        </p:txBody>
      </p:sp>
      <p:grpSp>
        <p:nvGrpSpPr>
          <p:cNvPr id="31747" name="Group 6"/>
          <p:cNvGrpSpPr>
            <a:grpSpLocks/>
          </p:cNvGrpSpPr>
          <p:nvPr/>
        </p:nvGrpSpPr>
        <p:grpSpPr bwMode="auto">
          <a:xfrm>
            <a:off x="1668463" y="2620963"/>
            <a:ext cx="7389812" cy="1189037"/>
            <a:chOff x="1149" y="1548"/>
            <a:chExt cx="4655" cy="749"/>
          </a:xfrm>
        </p:grpSpPr>
        <p:grpSp>
          <p:nvGrpSpPr>
            <p:cNvPr id="31781" name="Group 7"/>
            <p:cNvGrpSpPr>
              <a:grpSpLocks/>
            </p:cNvGrpSpPr>
            <p:nvPr/>
          </p:nvGrpSpPr>
          <p:grpSpPr bwMode="auto">
            <a:xfrm>
              <a:off x="3602" y="1548"/>
              <a:ext cx="2202" cy="749"/>
              <a:chOff x="3602" y="1491"/>
              <a:chExt cx="2202" cy="749"/>
            </a:xfrm>
          </p:grpSpPr>
          <p:sp>
            <p:nvSpPr>
              <p:cNvPr id="36" name="AutoShape 8"/>
              <p:cNvSpPr>
                <a:spLocks noChangeArrowheads="1"/>
              </p:cNvSpPr>
              <p:nvPr/>
            </p:nvSpPr>
            <p:spPr bwMode="auto">
              <a:xfrm>
                <a:off x="3602" y="1491"/>
                <a:ext cx="2202" cy="749"/>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l">
                  <a:lnSpc>
                    <a:spcPct val="70000"/>
                  </a:lnSpc>
                  <a:defRPr/>
                </a:pPr>
                <a:r>
                  <a:rPr lang="en-IN" sz="1800" b="1" dirty="0">
                    <a:latin typeface="Arial" pitchFamily="34" charset="0"/>
                    <a:cs typeface="Arial" pitchFamily="34" charset="0"/>
                  </a:rPr>
                  <a:t>Supermarkets,</a:t>
                </a:r>
              </a:p>
              <a:p>
                <a:pPr algn="l">
                  <a:lnSpc>
                    <a:spcPct val="70000"/>
                  </a:lnSpc>
                  <a:defRPr/>
                </a:pPr>
                <a:r>
                  <a:rPr lang="en-IN" sz="1800" b="1" dirty="0">
                    <a:latin typeface="Arial" pitchFamily="34" charset="0"/>
                    <a:cs typeface="Arial" pitchFamily="34" charset="0"/>
                  </a:rPr>
                  <a:t>disc. houses,</a:t>
                </a:r>
              </a:p>
              <a:p>
                <a:pPr algn="l">
                  <a:lnSpc>
                    <a:spcPct val="70000"/>
                  </a:lnSpc>
                  <a:defRPr/>
                </a:pPr>
                <a:r>
                  <a:rPr lang="en-IN" sz="1800" b="1" dirty="0">
                    <a:latin typeface="Arial" pitchFamily="34" charset="0"/>
                    <a:cs typeface="Arial" pitchFamily="34" charset="0"/>
                  </a:rPr>
                  <a:t>mass </a:t>
                </a:r>
                <a:r>
                  <a:rPr lang="en-IN" sz="1800" b="1" dirty="0" err="1">
                    <a:latin typeface="Arial" pitchFamily="34" charset="0"/>
                    <a:cs typeface="Arial" pitchFamily="34" charset="0"/>
                  </a:rPr>
                  <a:t>merch</a:t>
                </a:r>
                <a:r>
                  <a:rPr lang="en-IN" sz="1800" b="1" dirty="0">
                    <a:latin typeface="Arial" pitchFamily="34" charset="0"/>
                    <a:cs typeface="Arial" pitchFamily="34" charset="0"/>
                  </a:rPr>
                  <a:t>., </a:t>
                </a:r>
              </a:p>
              <a:p>
                <a:pPr algn="l">
                  <a:lnSpc>
                    <a:spcPct val="70000"/>
                  </a:lnSpc>
                  <a:defRPr/>
                </a:pPr>
                <a:r>
                  <a:rPr lang="en-IN" sz="1800" b="1" dirty="0">
                    <a:latin typeface="Arial" pitchFamily="34" charset="0"/>
                    <a:cs typeface="Arial" pitchFamily="34" charset="0"/>
                  </a:rPr>
                  <a:t>super-, club-</a:t>
                </a:r>
              </a:p>
              <a:p>
                <a:pPr algn="l">
                  <a:lnSpc>
                    <a:spcPct val="70000"/>
                  </a:lnSpc>
                  <a:defRPr/>
                </a:pPr>
                <a:r>
                  <a:rPr lang="en-IN" sz="1800" b="1" dirty="0">
                    <a:latin typeface="Arial" pitchFamily="34" charset="0"/>
                    <a:cs typeface="Arial" pitchFamily="34" charset="0"/>
                  </a:rPr>
                  <a:t>stores</a:t>
                </a:r>
              </a:p>
            </p:txBody>
          </p:sp>
          <p:sp>
            <p:nvSpPr>
              <p:cNvPr id="31784" name="AutoShape 9"/>
              <p:cNvSpPr>
                <a:spLocks noChangeArrowheads="1"/>
              </p:cNvSpPr>
              <p:nvPr/>
            </p:nvSpPr>
            <p:spPr bwMode="auto">
              <a:xfrm>
                <a:off x="4774" y="1568"/>
                <a:ext cx="940" cy="576"/>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lnSpc>
                    <a:spcPct val="70000"/>
                  </a:lnSpc>
                </a:pPr>
                <a:r>
                  <a:rPr lang="en-IN" sz="1800" b="1">
                    <a:latin typeface="Arial" pitchFamily="34" charset="0"/>
                    <a:cs typeface="Arial" pitchFamily="34" charset="0"/>
                  </a:rPr>
                  <a:t>Safeway, </a:t>
                </a:r>
              </a:p>
              <a:p>
                <a:pPr algn="l">
                  <a:lnSpc>
                    <a:spcPct val="70000"/>
                  </a:lnSpc>
                </a:pPr>
                <a:r>
                  <a:rPr lang="en-IN" sz="1800" b="1">
                    <a:latin typeface="Arial" pitchFamily="34" charset="0"/>
                    <a:cs typeface="Arial" pitchFamily="34" charset="0"/>
                  </a:rPr>
                  <a:t>IKEA, Home </a:t>
                </a:r>
              </a:p>
              <a:p>
                <a:pPr algn="l">
                  <a:lnSpc>
                    <a:spcPct val="70000"/>
                  </a:lnSpc>
                </a:pPr>
                <a:r>
                  <a:rPr lang="en-IN" sz="1800" b="1">
                    <a:latin typeface="Arial" pitchFamily="34" charset="0"/>
                    <a:cs typeface="Arial" pitchFamily="34" charset="0"/>
                  </a:rPr>
                  <a:t>Depot, </a:t>
                </a:r>
              </a:p>
              <a:p>
                <a:pPr algn="l">
                  <a:lnSpc>
                    <a:spcPct val="70000"/>
                  </a:lnSpc>
                </a:pPr>
                <a:r>
                  <a:rPr lang="en-IN" sz="1800" b="1">
                    <a:latin typeface="Arial" pitchFamily="34" charset="0"/>
                    <a:cs typeface="Arial" pitchFamily="34" charset="0"/>
                  </a:rPr>
                  <a:t>Costco</a:t>
                </a:r>
                <a:endParaRPr lang="en-US" sz="1800" b="1">
                  <a:solidFill>
                    <a:schemeClr val="bg1"/>
                  </a:solidFill>
                  <a:latin typeface="Arial" pitchFamily="34" charset="0"/>
                  <a:cs typeface="Arial" pitchFamily="34" charset="0"/>
                </a:endParaRPr>
              </a:p>
            </p:txBody>
          </p:sp>
        </p:grpSp>
        <p:sp>
          <p:nvSpPr>
            <p:cNvPr id="31782" name="Line 10"/>
            <p:cNvSpPr>
              <a:spLocks noChangeShapeType="1"/>
            </p:cNvSpPr>
            <p:nvPr/>
          </p:nvSpPr>
          <p:spPr bwMode="auto">
            <a:xfrm>
              <a:off x="1149" y="1870"/>
              <a:ext cx="1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grpSp>
        <p:nvGrpSpPr>
          <p:cNvPr id="31748" name="Group 12"/>
          <p:cNvGrpSpPr>
            <a:grpSpLocks/>
          </p:cNvGrpSpPr>
          <p:nvPr/>
        </p:nvGrpSpPr>
        <p:grpSpPr bwMode="auto">
          <a:xfrm>
            <a:off x="1657350" y="4038600"/>
            <a:ext cx="7400925" cy="1189038"/>
            <a:chOff x="1142" y="2441"/>
            <a:chExt cx="4662" cy="749"/>
          </a:xfrm>
        </p:grpSpPr>
        <p:grpSp>
          <p:nvGrpSpPr>
            <p:cNvPr id="31776" name="Group 13"/>
            <p:cNvGrpSpPr>
              <a:grpSpLocks/>
            </p:cNvGrpSpPr>
            <p:nvPr/>
          </p:nvGrpSpPr>
          <p:grpSpPr bwMode="auto">
            <a:xfrm>
              <a:off x="3602" y="2441"/>
              <a:ext cx="2202" cy="749"/>
              <a:chOff x="3602" y="2401"/>
              <a:chExt cx="2202" cy="749"/>
            </a:xfrm>
          </p:grpSpPr>
          <p:sp>
            <p:nvSpPr>
              <p:cNvPr id="42" name="AutoShape 14"/>
              <p:cNvSpPr>
                <a:spLocks noChangeArrowheads="1"/>
              </p:cNvSpPr>
              <p:nvPr/>
            </p:nvSpPr>
            <p:spPr bwMode="auto">
              <a:xfrm>
                <a:off x="3602" y="2401"/>
                <a:ext cx="2202" cy="749"/>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l">
                  <a:lnSpc>
                    <a:spcPct val="70000"/>
                  </a:lnSpc>
                  <a:defRPr/>
                </a:pPr>
                <a:r>
                  <a:rPr lang="en-IN" sz="1800" b="1" dirty="0">
                    <a:latin typeface="Arial" pitchFamily="34" charset="0"/>
                    <a:cs typeface="Arial" pitchFamily="34" charset="0"/>
                  </a:rPr>
                  <a:t>C-stores, </a:t>
                </a:r>
              </a:p>
              <a:p>
                <a:pPr algn="l">
                  <a:lnSpc>
                    <a:spcPct val="70000"/>
                  </a:lnSpc>
                  <a:defRPr/>
                </a:pPr>
                <a:r>
                  <a:rPr lang="en-IN" sz="1800" b="1" dirty="0">
                    <a:latin typeface="Arial" pitchFamily="34" charset="0"/>
                    <a:cs typeface="Arial" pitchFamily="34" charset="0"/>
                  </a:rPr>
                  <a:t>vending, door-</a:t>
                </a:r>
              </a:p>
              <a:p>
                <a:pPr algn="l">
                  <a:lnSpc>
                    <a:spcPct val="70000"/>
                  </a:lnSpc>
                  <a:defRPr/>
                </a:pPr>
                <a:r>
                  <a:rPr lang="en-IN" sz="1800" b="1" dirty="0">
                    <a:latin typeface="Arial" pitchFamily="34" charset="0"/>
                    <a:cs typeface="Arial" pitchFamily="34" charset="0"/>
                  </a:rPr>
                  <a:t>to-door, phone,</a:t>
                </a:r>
              </a:p>
              <a:p>
                <a:pPr algn="l">
                  <a:lnSpc>
                    <a:spcPct val="70000"/>
                  </a:lnSpc>
                  <a:defRPr/>
                </a:pPr>
                <a:r>
                  <a:rPr lang="en-IN" sz="1800" b="1" dirty="0">
                    <a:latin typeface="Arial" pitchFamily="34" charset="0"/>
                    <a:cs typeface="Arial" pitchFamily="34" charset="0"/>
                  </a:rPr>
                  <a:t>mail, some </a:t>
                </a:r>
              </a:p>
              <a:p>
                <a:pPr algn="l">
                  <a:lnSpc>
                    <a:spcPct val="70000"/>
                  </a:lnSpc>
                  <a:defRPr/>
                </a:pPr>
                <a:r>
                  <a:rPr lang="en-IN" sz="1800" b="1" dirty="0">
                    <a:latin typeface="Arial" pitchFamily="34" charset="0"/>
                    <a:cs typeface="Arial" pitchFamily="34" charset="0"/>
                  </a:rPr>
                  <a:t>e-tail</a:t>
                </a:r>
                <a:endParaRPr lang="en-US" sz="1800" b="1" dirty="0">
                  <a:latin typeface="Arial" pitchFamily="34" charset="0"/>
                  <a:cs typeface="Arial" pitchFamily="34" charset="0"/>
                </a:endParaRPr>
              </a:p>
            </p:txBody>
          </p:sp>
          <p:sp>
            <p:nvSpPr>
              <p:cNvPr id="31780" name="AutoShape 15"/>
              <p:cNvSpPr>
                <a:spLocks noChangeArrowheads="1"/>
              </p:cNvSpPr>
              <p:nvPr/>
            </p:nvSpPr>
            <p:spPr bwMode="auto">
              <a:xfrm>
                <a:off x="4774" y="2468"/>
                <a:ext cx="940" cy="605"/>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a:latin typeface="Arial" pitchFamily="34" charset="0"/>
                    <a:cs typeface="Arial" pitchFamily="34" charset="0"/>
                  </a:rPr>
                  <a:t>7-11, Pepsi </a:t>
                </a:r>
              </a:p>
              <a:p>
                <a:pPr algn="l"/>
                <a:r>
                  <a:rPr lang="en-US" sz="1800" b="1">
                    <a:latin typeface="Arial" pitchFamily="34" charset="0"/>
                    <a:cs typeface="Arial" pitchFamily="34" charset="0"/>
                  </a:rPr>
                  <a:t>vending,</a:t>
                </a:r>
              </a:p>
              <a:p>
                <a:pPr algn="l"/>
                <a:r>
                  <a:rPr lang="en-US" sz="1800" b="1">
                    <a:latin typeface="Arial" pitchFamily="34" charset="0"/>
                    <a:cs typeface="Arial" pitchFamily="34" charset="0"/>
                  </a:rPr>
                  <a:t>Avon, Lands’ </a:t>
                </a:r>
              </a:p>
              <a:p>
                <a:pPr algn="l"/>
                <a:r>
                  <a:rPr lang="en-US" sz="1800" b="1">
                    <a:latin typeface="Arial" pitchFamily="34" charset="0"/>
                    <a:cs typeface="Arial" pitchFamily="34" charset="0"/>
                  </a:rPr>
                  <a:t>End, QVC</a:t>
                </a:r>
              </a:p>
            </p:txBody>
          </p:sp>
        </p:grpSp>
        <p:sp>
          <p:nvSpPr>
            <p:cNvPr id="31777" name="Line 16"/>
            <p:cNvSpPr>
              <a:spLocks noChangeShapeType="1"/>
            </p:cNvSpPr>
            <p:nvPr/>
          </p:nvSpPr>
          <p:spPr bwMode="auto">
            <a:xfrm>
              <a:off x="1142" y="2701"/>
              <a:ext cx="0" cy="18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1778" name="Line 17"/>
            <p:cNvSpPr>
              <a:spLocks noChangeShapeType="1"/>
            </p:cNvSpPr>
            <p:nvPr/>
          </p:nvSpPr>
          <p:spPr bwMode="auto">
            <a:xfrm>
              <a:off x="1156" y="2886"/>
              <a:ext cx="115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sp>
        <p:nvSpPr>
          <p:cNvPr id="31749" name="Line 26"/>
          <p:cNvSpPr>
            <a:spLocks noChangeShapeType="1"/>
          </p:cNvSpPr>
          <p:nvPr/>
        </p:nvSpPr>
        <p:spPr bwMode="auto">
          <a:xfrm>
            <a:off x="1657350" y="1787525"/>
            <a:ext cx="11113" cy="1587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1750" name="Line 27"/>
          <p:cNvSpPr>
            <a:spLocks noChangeShapeType="1"/>
          </p:cNvSpPr>
          <p:nvPr/>
        </p:nvSpPr>
        <p:spPr bwMode="auto">
          <a:xfrm>
            <a:off x="1657350" y="1787525"/>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31751" name="Group 3"/>
          <p:cNvGrpSpPr>
            <a:grpSpLocks/>
          </p:cNvGrpSpPr>
          <p:nvPr/>
        </p:nvGrpSpPr>
        <p:grpSpPr bwMode="auto">
          <a:xfrm>
            <a:off x="82550" y="3429000"/>
            <a:ext cx="3117850" cy="1076325"/>
            <a:chOff x="98" y="2305"/>
            <a:chExt cx="1964" cy="678"/>
          </a:xfrm>
        </p:grpSpPr>
        <p:sp>
          <p:nvSpPr>
            <p:cNvPr id="53" name="AutoShape 4"/>
            <p:cNvSpPr>
              <a:spLocks noChangeArrowheads="1"/>
            </p:cNvSpPr>
            <p:nvPr/>
          </p:nvSpPr>
          <p:spPr bwMode="auto">
            <a:xfrm>
              <a:off x="98" y="2305"/>
              <a:ext cx="1964" cy="678"/>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l">
                <a:defRPr/>
              </a:pPr>
              <a:r>
                <a:rPr lang="en-US" sz="2000" b="1" dirty="0">
                  <a:solidFill>
                    <a:schemeClr val="tx1"/>
                  </a:solidFill>
                  <a:latin typeface="Arial" pitchFamily="34" charset="0"/>
                  <a:cs typeface="Arial" pitchFamily="34" charset="0"/>
                </a:rPr>
                <a:t>Conventional</a:t>
              </a:r>
            </a:p>
            <a:p>
              <a:pPr algn="l">
                <a:defRPr/>
              </a:pPr>
              <a:r>
                <a:rPr lang="en-US" sz="2000" b="1" dirty="0">
                  <a:solidFill>
                    <a:schemeClr val="tx1"/>
                  </a:solidFill>
                  <a:latin typeface="Arial" pitchFamily="34" charset="0"/>
                  <a:cs typeface="Arial" pitchFamily="34" charset="0"/>
                </a:rPr>
                <a:t>Offerings</a:t>
              </a:r>
            </a:p>
          </p:txBody>
        </p:sp>
        <p:sp>
          <p:nvSpPr>
            <p:cNvPr id="54" name="AutoShape 5"/>
            <p:cNvSpPr>
              <a:spLocks noChangeArrowheads="1"/>
            </p:cNvSpPr>
            <p:nvPr/>
          </p:nvSpPr>
          <p:spPr bwMode="auto">
            <a:xfrm>
              <a:off x="1246" y="2305"/>
              <a:ext cx="816" cy="672"/>
            </a:xfrm>
            <a:prstGeom prst="roundRect">
              <a:avLst>
                <a:gd name="adj" fmla="val 16667"/>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000" b="1" dirty="0">
                  <a:solidFill>
                    <a:schemeClr val="tx1"/>
                  </a:solidFill>
                  <a:latin typeface="Arial" pitchFamily="34" charset="0"/>
                  <a:cs typeface="Arial" pitchFamily="34" charset="0"/>
                </a:rPr>
                <a:t>Single- &amp;</a:t>
              </a:r>
            </a:p>
            <a:p>
              <a:pPr>
                <a:defRPr/>
              </a:pPr>
              <a:r>
                <a:rPr lang="en-US" sz="2000" b="1" dirty="0">
                  <a:solidFill>
                    <a:schemeClr val="tx1"/>
                  </a:solidFill>
                  <a:latin typeface="Arial" pitchFamily="34" charset="0"/>
                  <a:cs typeface="Arial" pitchFamily="34" charset="0"/>
                </a:rPr>
                <a:t>limited-</a:t>
              </a:r>
            </a:p>
            <a:p>
              <a:pPr>
                <a:defRPr/>
              </a:pPr>
              <a:r>
                <a:rPr lang="en-US" sz="2000" b="1" dirty="0">
                  <a:solidFill>
                    <a:schemeClr val="tx1"/>
                  </a:solidFill>
                  <a:latin typeface="Arial" pitchFamily="34" charset="0"/>
                  <a:cs typeface="Arial" pitchFamily="34" charset="0"/>
                </a:rPr>
                <a:t>line stores</a:t>
              </a:r>
            </a:p>
          </p:txBody>
        </p:sp>
      </p:grpSp>
      <p:grpSp>
        <p:nvGrpSpPr>
          <p:cNvPr id="31752" name="Group 28"/>
          <p:cNvGrpSpPr>
            <a:grpSpLocks/>
          </p:cNvGrpSpPr>
          <p:nvPr/>
        </p:nvGrpSpPr>
        <p:grpSpPr bwMode="auto">
          <a:xfrm>
            <a:off x="5562600" y="1219200"/>
            <a:ext cx="3495675" cy="1189038"/>
            <a:chOff x="2245" y="612"/>
            <a:chExt cx="2202" cy="823"/>
          </a:xfrm>
        </p:grpSpPr>
        <p:sp>
          <p:nvSpPr>
            <p:cNvPr id="56" name="AutoShape 29"/>
            <p:cNvSpPr>
              <a:spLocks noChangeArrowheads="1"/>
            </p:cNvSpPr>
            <p:nvPr/>
          </p:nvSpPr>
          <p:spPr bwMode="auto">
            <a:xfrm>
              <a:off x="2245" y="612"/>
              <a:ext cx="2202" cy="823"/>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lnSpc>
                  <a:spcPct val="70000"/>
                </a:lnSpc>
                <a:defRPr/>
              </a:pPr>
              <a:r>
                <a:rPr lang="en-US" sz="1800" b="1" dirty="0">
                  <a:latin typeface="Arial" pitchFamily="34" charset="0"/>
                  <a:cs typeface="Arial" pitchFamily="34" charset="0"/>
                </a:rPr>
                <a:t>Specialty</a:t>
              </a:r>
            </a:p>
            <a:p>
              <a:pPr algn="l">
                <a:lnSpc>
                  <a:spcPct val="70000"/>
                </a:lnSpc>
                <a:defRPr/>
              </a:pPr>
              <a:r>
                <a:rPr lang="en-US" sz="1800" b="1" dirty="0">
                  <a:latin typeface="Arial" pitchFamily="34" charset="0"/>
                  <a:cs typeface="Arial" pitchFamily="34" charset="0"/>
                </a:rPr>
                <a:t>shops &amp;</a:t>
              </a:r>
            </a:p>
            <a:p>
              <a:pPr algn="l">
                <a:lnSpc>
                  <a:spcPct val="70000"/>
                </a:lnSpc>
                <a:defRPr/>
              </a:pPr>
              <a:r>
                <a:rPr lang="en-US" sz="1800" b="1" dirty="0">
                  <a:latin typeface="Arial" pitchFamily="34" charset="0"/>
                  <a:cs typeface="Arial" pitchFamily="34" charset="0"/>
                </a:rPr>
                <a:t>dept. stores</a:t>
              </a:r>
            </a:p>
          </p:txBody>
        </p:sp>
        <p:sp>
          <p:nvSpPr>
            <p:cNvPr id="31773" name="AutoShape 30"/>
            <p:cNvSpPr>
              <a:spLocks noChangeArrowheads="1"/>
            </p:cNvSpPr>
            <p:nvPr/>
          </p:nvSpPr>
          <p:spPr bwMode="auto">
            <a:xfrm>
              <a:off x="3410" y="665"/>
              <a:ext cx="947" cy="718"/>
            </a:xfrm>
            <a:prstGeom prst="roundRect">
              <a:avLst>
                <a:gd name="adj" fmla="val 16667"/>
              </a:avLst>
            </a:prstGeom>
            <a:ln>
              <a:noFill/>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l"/>
              <a:r>
                <a:rPr lang="en-US" sz="1800" b="1">
                  <a:latin typeface="Arial" pitchFamily="34" charset="0"/>
                  <a:cs typeface="Arial" pitchFamily="34" charset="0"/>
                </a:rPr>
                <a:t>Ritz Camera, </a:t>
              </a:r>
            </a:p>
            <a:p>
              <a:pPr algn="l"/>
              <a:r>
                <a:rPr lang="en-US" sz="1800" b="1">
                  <a:latin typeface="Arial" pitchFamily="34" charset="0"/>
                  <a:cs typeface="Arial" pitchFamily="34" charset="0"/>
                </a:rPr>
                <a:t>Coach, Gap,</a:t>
              </a:r>
            </a:p>
            <a:p>
              <a:pPr algn="l"/>
              <a:r>
                <a:rPr lang="en-US" sz="1800" b="1">
                  <a:latin typeface="Arial" pitchFamily="34" charset="0"/>
                  <a:cs typeface="Arial" pitchFamily="34" charset="0"/>
                </a:rPr>
                <a:t> Macy’s</a:t>
              </a:r>
            </a:p>
          </p:txBody>
        </p:sp>
      </p:grpSp>
      <p:sp>
        <p:nvSpPr>
          <p:cNvPr id="31753" name="Rectangle 57"/>
          <p:cNvSpPr>
            <a:spLocks noChangeArrowheads="1"/>
          </p:cNvSpPr>
          <p:nvPr/>
        </p:nvSpPr>
        <p:spPr bwMode="auto">
          <a:xfrm>
            <a:off x="3505200" y="14478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US" sz="1800" b="1">
                <a:latin typeface="Arial" pitchFamily="34" charset="0"/>
                <a:cs typeface="Arial" pitchFamily="34" charset="0"/>
              </a:rPr>
              <a:t>Expanded</a:t>
            </a:r>
          </a:p>
          <a:p>
            <a:pPr algn="l">
              <a:lnSpc>
                <a:spcPct val="70000"/>
              </a:lnSpc>
            </a:pPr>
            <a:r>
              <a:rPr lang="en-US" sz="1800" b="1">
                <a:latin typeface="Arial" pitchFamily="34" charset="0"/>
                <a:cs typeface="Arial" pitchFamily="34" charset="0"/>
              </a:rPr>
              <a:t>assortment</a:t>
            </a:r>
          </a:p>
          <a:p>
            <a:pPr algn="l">
              <a:lnSpc>
                <a:spcPct val="70000"/>
              </a:lnSpc>
            </a:pPr>
            <a:r>
              <a:rPr lang="en-US" sz="1800" b="1">
                <a:latin typeface="Arial" pitchFamily="34" charset="0"/>
                <a:cs typeface="Arial" pitchFamily="34" charset="0"/>
              </a:rPr>
              <a:t>&amp; service</a:t>
            </a:r>
          </a:p>
        </p:txBody>
      </p:sp>
      <p:sp>
        <p:nvSpPr>
          <p:cNvPr id="31754" name="Rectangle 58"/>
          <p:cNvSpPr>
            <a:spLocks noChangeArrowheads="1"/>
          </p:cNvSpPr>
          <p:nvPr/>
        </p:nvSpPr>
        <p:spPr bwMode="auto">
          <a:xfrm>
            <a:off x="3505200" y="2671763"/>
            <a:ext cx="1676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Expanded</a:t>
            </a:r>
          </a:p>
          <a:p>
            <a:pPr algn="l">
              <a:lnSpc>
                <a:spcPct val="70000"/>
              </a:lnSpc>
            </a:pPr>
            <a:r>
              <a:rPr lang="en-IN" sz="1800" b="1">
                <a:latin typeface="Arial" pitchFamily="34" charset="0"/>
                <a:cs typeface="Arial" pitchFamily="34" charset="0"/>
              </a:rPr>
              <a:t>assortment</a:t>
            </a:r>
          </a:p>
          <a:p>
            <a:pPr algn="l">
              <a:lnSpc>
                <a:spcPct val="70000"/>
              </a:lnSpc>
            </a:pPr>
            <a:r>
              <a:rPr lang="en-IN" sz="1800" b="1">
                <a:latin typeface="Arial" pitchFamily="34" charset="0"/>
                <a:cs typeface="Arial" pitchFamily="34" charset="0"/>
              </a:rPr>
              <a:t>&amp;/or reduced</a:t>
            </a:r>
          </a:p>
          <a:p>
            <a:pPr algn="l">
              <a:lnSpc>
                <a:spcPct val="70000"/>
              </a:lnSpc>
            </a:pPr>
            <a:r>
              <a:rPr lang="en-IN" sz="1800" b="1">
                <a:latin typeface="Arial" pitchFamily="34" charset="0"/>
                <a:cs typeface="Arial" pitchFamily="34" charset="0"/>
              </a:rPr>
              <a:t>margins &amp; </a:t>
            </a:r>
          </a:p>
          <a:p>
            <a:pPr algn="l">
              <a:lnSpc>
                <a:spcPct val="70000"/>
              </a:lnSpc>
            </a:pPr>
            <a:r>
              <a:rPr lang="en-IN" sz="1800" b="1">
                <a:latin typeface="Arial" pitchFamily="34" charset="0"/>
                <a:cs typeface="Arial" pitchFamily="34" charset="0"/>
              </a:rPr>
              <a:t>service</a:t>
            </a:r>
          </a:p>
        </p:txBody>
      </p:sp>
      <p:sp>
        <p:nvSpPr>
          <p:cNvPr id="31755" name="Rectangle 59"/>
          <p:cNvSpPr>
            <a:spLocks noChangeArrowheads="1"/>
          </p:cNvSpPr>
          <p:nvPr/>
        </p:nvSpPr>
        <p:spPr bwMode="auto">
          <a:xfrm>
            <a:off x="3505200" y="4119563"/>
            <a:ext cx="1676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Added conv., </a:t>
            </a:r>
          </a:p>
          <a:p>
            <a:pPr algn="l">
              <a:lnSpc>
                <a:spcPct val="70000"/>
              </a:lnSpc>
            </a:pPr>
            <a:r>
              <a:rPr lang="en-IN" sz="1800" b="1">
                <a:latin typeface="Arial" pitchFamily="34" charset="0"/>
                <a:cs typeface="Arial" pitchFamily="34" charset="0"/>
              </a:rPr>
              <a:t>higher margins,</a:t>
            </a:r>
          </a:p>
          <a:p>
            <a:pPr algn="l">
              <a:lnSpc>
                <a:spcPct val="70000"/>
              </a:lnSpc>
            </a:pPr>
            <a:r>
              <a:rPr lang="en-IN" sz="1800" b="1">
                <a:latin typeface="Arial" pitchFamily="34" charset="0"/>
                <a:cs typeface="Arial" pitchFamily="34" charset="0"/>
              </a:rPr>
              <a:t>reduced </a:t>
            </a:r>
          </a:p>
          <a:p>
            <a:pPr algn="l">
              <a:lnSpc>
                <a:spcPct val="70000"/>
              </a:lnSpc>
            </a:pPr>
            <a:r>
              <a:rPr lang="en-IN" sz="1800" b="1">
                <a:latin typeface="Arial" pitchFamily="34" charset="0"/>
                <a:cs typeface="Arial" pitchFamily="34" charset="0"/>
              </a:rPr>
              <a:t>assortment</a:t>
            </a:r>
          </a:p>
        </p:txBody>
      </p:sp>
      <p:sp>
        <p:nvSpPr>
          <p:cNvPr id="31756" name="Line 27"/>
          <p:cNvSpPr>
            <a:spLocks noChangeShapeType="1"/>
          </p:cNvSpPr>
          <p:nvPr/>
        </p:nvSpPr>
        <p:spPr bwMode="auto">
          <a:xfrm>
            <a:off x="4953000" y="1752600"/>
            <a:ext cx="539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1757" name="Line 27"/>
          <p:cNvSpPr>
            <a:spLocks noChangeShapeType="1"/>
          </p:cNvSpPr>
          <p:nvPr/>
        </p:nvSpPr>
        <p:spPr bwMode="auto">
          <a:xfrm>
            <a:off x="5181600" y="3124200"/>
            <a:ext cx="3111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1758" name="Line 27"/>
          <p:cNvSpPr>
            <a:spLocks noChangeShapeType="1"/>
          </p:cNvSpPr>
          <p:nvPr/>
        </p:nvSpPr>
        <p:spPr bwMode="auto">
          <a:xfrm>
            <a:off x="4953000" y="4648200"/>
            <a:ext cx="539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cxnSp>
        <p:nvCxnSpPr>
          <p:cNvPr id="31759" name="Straight Connector 65"/>
          <p:cNvCxnSpPr>
            <a:cxnSpLocks noChangeShapeType="1"/>
          </p:cNvCxnSpPr>
          <p:nvPr/>
        </p:nvCxnSpPr>
        <p:spPr bwMode="auto">
          <a:xfrm rot="5400000">
            <a:off x="6858000" y="18272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60" name="Straight Connector 66"/>
          <p:cNvCxnSpPr>
            <a:cxnSpLocks noChangeShapeType="1"/>
          </p:cNvCxnSpPr>
          <p:nvPr/>
        </p:nvCxnSpPr>
        <p:spPr bwMode="auto">
          <a:xfrm rot="5400000">
            <a:off x="6934200" y="3198813"/>
            <a:ext cx="912813" cy="1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1761" name="Straight Connector 67"/>
          <p:cNvCxnSpPr>
            <a:cxnSpLocks noChangeShapeType="1"/>
          </p:cNvCxnSpPr>
          <p:nvPr/>
        </p:nvCxnSpPr>
        <p:spPr bwMode="auto">
          <a:xfrm rot="5400000">
            <a:off x="7010399" y="4646613"/>
            <a:ext cx="912813"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8" name="Group 70"/>
          <p:cNvGrpSpPr>
            <a:grpSpLocks/>
          </p:cNvGrpSpPr>
          <p:nvPr/>
        </p:nvGrpSpPr>
        <p:grpSpPr bwMode="auto">
          <a:xfrm>
            <a:off x="1657350" y="4699000"/>
            <a:ext cx="7400925" cy="2047231"/>
            <a:chOff x="1657350" y="4699001"/>
            <a:chExt cx="7400925" cy="2047231"/>
          </a:xfrm>
        </p:grpSpPr>
        <p:sp>
          <p:nvSpPr>
            <p:cNvPr id="31763" name="Line 25"/>
            <p:cNvSpPr>
              <a:spLocks noChangeShapeType="1"/>
            </p:cNvSpPr>
            <p:nvPr/>
          </p:nvSpPr>
          <p:spPr bwMode="auto">
            <a:xfrm>
              <a:off x="1657350" y="4699001"/>
              <a:ext cx="22225" cy="1527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grpSp>
          <p:nvGrpSpPr>
            <p:cNvPr id="31764" name="Group 69"/>
            <p:cNvGrpSpPr>
              <a:grpSpLocks/>
            </p:cNvGrpSpPr>
            <p:nvPr/>
          </p:nvGrpSpPr>
          <p:grpSpPr bwMode="auto">
            <a:xfrm>
              <a:off x="1657350" y="5486400"/>
              <a:ext cx="7400925" cy="1259832"/>
              <a:chOff x="1657350" y="5486400"/>
              <a:chExt cx="7400925" cy="1259832"/>
            </a:xfrm>
          </p:grpSpPr>
          <p:grpSp>
            <p:nvGrpSpPr>
              <p:cNvPr id="31765" name="Group 20"/>
              <p:cNvGrpSpPr>
                <a:grpSpLocks/>
              </p:cNvGrpSpPr>
              <p:nvPr/>
            </p:nvGrpSpPr>
            <p:grpSpPr bwMode="auto">
              <a:xfrm>
                <a:off x="5562600" y="5486401"/>
                <a:ext cx="3495675" cy="1189038"/>
                <a:chOff x="3602" y="3353"/>
                <a:chExt cx="2202" cy="749"/>
              </a:xfrm>
            </p:grpSpPr>
            <p:sp>
              <p:nvSpPr>
                <p:cNvPr id="48" name="AutoShape 21"/>
                <p:cNvSpPr>
                  <a:spLocks noChangeArrowheads="1"/>
                </p:cNvSpPr>
                <p:nvPr/>
              </p:nvSpPr>
              <p:spPr bwMode="auto">
                <a:xfrm>
                  <a:off x="3602" y="3353"/>
                  <a:ext cx="2202" cy="74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l">
                    <a:lnSpc>
                      <a:spcPct val="70000"/>
                    </a:lnSpc>
                    <a:defRPr/>
                  </a:pPr>
                  <a:r>
                    <a:rPr lang="en-US" sz="1800" b="1" dirty="0">
                      <a:latin typeface="Arial" pitchFamily="34" charset="0"/>
                      <a:cs typeface="Arial" pitchFamily="34" charset="0"/>
                    </a:rPr>
                    <a:t>Internet</a:t>
                  </a:r>
                </a:p>
              </p:txBody>
            </p:sp>
            <p:sp>
              <p:nvSpPr>
                <p:cNvPr id="31771" name="AutoShape 22"/>
                <p:cNvSpPr>
                  <a:spLocks noChangeArrowheads="1"/>
                </p:cNvSpPr>
                <p:nvPr/>
              </p:nvSpPr>
              <p:spPr bwMode="auto">
                <a:xfrm>
                  <a:off x="4774" y="3420"/>
                  <a:ext cx="844" cy="605"/>
                </a:xfrm>
                <a:prstGeom prst="roundRect">
                  <a:avLst>
                    <a:gd name="adj" fmla="val 16667"/>
                  </a:avLst>
                </a:prstGeom>
                <a:no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l"/>
                  <a:r>
                    <a:rPr lang="en-US" sz="1800" b="1" dirty="0">
                      <a:latin typeface="Arial" pitchFamily="34" charset="0"/>
                      <a:cs typeface="Arial" pitchFamily="34" charset="0"/>
                    </a:rPr>
                    <a:t>eBay, </a:t>
                  </a:r>
                </a:p>
                <a:p>
                  <a:pPr algn="l"/>
                  <a:r>
                    <a:rPr lang="en-US" sz="1800" b="1" dirty="0">
                      <a:latin typeface="Arial" pitchFamily="34" charset="0"/>
                      <a:cs typeface="Arial" pitchFamily="34" charset="0"/>
                    </a:rPr>
                    <a:t>Amazon, </a:t>
                  </a:r>
                </a:p>
                <a:p>
                  <a:pPr algn="l"/>
                  <a:r>
                    <a:rPr lang="en-US" sz="1800" b="1" dirty="0" err="1">
                      <a:latin typeface="Arial" pitchFamily="34" charset="0"/>
                      <a:cs typeface="Arial" pitchFamily="34" charset="0"/>
                    </a:rPr>
                    <a:t>Zappos</a:t>
                  </a:r>
                  <a:r>
                    <a:rPr lang="en-US" sz="1800" b="1" dirty="0">
                      <a:latin typeface="Arial" pitchFamily="34" charset="0"/>
                      <a:cs typeface="Arial" pitchFamily="34" charset="0"/>
                    </a:rPr>
                    <a:t>, </a:t>
                  </a:r>
                </a:p>
                <a:p>
                  <a:pPr algn="l"/>
                  <a:r>
                    <a:rPr lang="en-US" sz="1800" b="1" dirty="0">
                      <a:latin typeface="Arial" pitchFamily="34" charset="0"/>
                      <a:cs typeface="Arial" pitchFamily="34" charset="0"/>
                    </a:rPr>
                    <a:t>Netflix, Dell</a:t>
                  </a:r>
                </a:p>
              </p:txBody>
            </p:sp>
          </p:grpSp>
          <p:sp>
            <p:nvSpPr>
              <p:cNvPr id="31766" name="Line 23"/>
              <p:cNvSpPr>
                <a:spLocks noChangeShapeType="1"/>
              </p:cNvSpPr>
              <p:nvPr/>
            </p:nvSpPr>
            <p:spPr bwMode="auto">
              <a:xfrm>
                <a:off x="1657350" y="6226176"/>
                <a:ext cx="18367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1767" name="Rectangle 60"/>
              <p:cNvSpPr>
                <a:spLocks noChangeArrowheads="1"/>
              </p:cNvSpPr>
              <p:nvPr/>
            </p:nvSpPr>
            <p:spPr bwMode="auto">
              <a:xfrm>
                <a:off x="3581400" y="5486400"/>
                <a:ext cx="1676400" cy="125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70000"/>
                  </a:lnSpc>
                </a:pPr>
                <a:r>
                  <a:rPr lang="en-IN" sz="1800" b="1">
                    <a:latin typeface="Arial" pitchFamily="34" charset="0"/>
                    <a:cs typeface="Arial" pitchFamily="34" charset="0"/>
                  </a:rPr>
                  <a:t>Expanded</a:t>
                </a:r>
              </a:p>
              <a:p>
                <a:pPr algn="l">
                  <a:lnSpc>
                    <a:spcPct val="70000"/>
                  </a:lnSpc>
                </a:pPr>
                <a:r>
                  <a:rPr lang="en-IN" sz="1800" b="1">
                    <a:latin typeface="Arial" pitchFamily="34" charset="0"/>
                    <a:cs typeface="Arial" pitchFamily="34" charset="0"/>
                  </a:rPr>
                  <a:t>assortment,</a:t>
                </a:r>
              </a:p>
              <a:p>
                <a:pPr algn="l">
                  <a:lnSpc>
                    <a:spcPct val="70000"/>
                  </a:lnSpc>
                </a:pPr>
                <a:r>
                  <a:rPr lang="en-IN" sz="1800" b="1">
                    <a:latin typeface="Arial" pitchFamily="34" charset="0"/>
                    <a:cs typeface="Arial" pitchFamily="34" charset="0"/>
                  </a:rPr>
                  <a:t>reduced</a:t>
                </a:r>
              </a:p>
              <a:p>
                <a:pPr algn="l">
                  <a:lnSpc>
                    <a:spcPct val="70000"/>
                  </a:lnSpc>
                </a:pPr>
                <a:r>
                  <a:rPr lang="en-IN" sz="1800" b="1">
                    <a:latin typeface="Arial" pitchFamily="34" charset="0"/>
                    <a:cs typeface="Arial" pitchFamily="34" charset="0"/>
                  </a:rPr>
                  <a:t>margins, more</a:t>
                </a:r>
              </a:p>
              <a:p>
                <a:pPr algn="l">
                  <a:lnSpc>
                    <a:spcPct val="70000"/>
                  </a:lnSpc>
                </a:pPr>
                <a:r>
                  <a:rPr lang="en-IN" sz="1800" b="1">
                    <a:latin typeface="Arial" pitchFamily="34" charset="0"/>
                    <a:cs typeface="Arial" pitchFamily="34" charset="0"/>
                  </a:rPr>
                  <a:t>information</a:t>
                </a:r>
              </a:p>
            </p:txBody>
          </p:sp>
          <p:sp>
            <p:nvSpPr>
              <p:cNvPr id="31768" name="Line 27"/>
              <p:cNvSpPr>
                <a:spLocks noChangeShapeType="1"/>
              </p:cNvSpPr>
              <p:nvPr/>
            </p:nvSpPr>
            <p:spPr bwMode="auto">
              <a:xfrm>
                <a:off x="4953000" y="6019800"/>
                <a:ext cx="540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cxnSp>
            <p:nvCxnSpPr>
              <p:cNvPr id="31769" name="Straight Connector 68"/>
              <p:cNvCxnSpPr>
                <a:cxnSpLocks noChangeShapeType="1"/>
              </p:cNvCxnSpPr>
              <p:nvPr/>
            </p:nvCxnSpPr>
            <p:spPr bwMode="auto">
              <a:xfrm rot="5400000">
                <a:off x="6857602" y="6094809"/>
                <a:ext cx="913606"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sp>
        <p:nvSpPr>
          <p:cNvPr id="4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Line 9"/>
          <p:cNvSpPr>
            <a:spLocks noChangeShapeType="1"/>
          </p:cNvSpPr>
          <p:nvPr/>
        </p:nvSpPr>
        <p:spPr bwMode="auto">
          <a:xfrm flipH="1" flipV="1">
            <a:off x="4611510" y="4953000"/>
            <a:ext cx="0" cy="40216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en-US" b="1">
              <a:latin typeface="Arial" pitchFamily="34" charset="0"/>
              <a:cs typeface="Arial" pitchFamily="34" charset="0"/>
            </a:endParaRPr>
          </a:p>
        </p:txBody>
      </p:sp>
      <p:sp>
        <p:nvSpPr>
          <p:cNvPr id="13" name="Line 9"/>
          <p:cNvSpPr>
            <a:spLocks noChangeShapeType="1"/>
          </p:cNvSpPr>
          <p:nvPr/>
        </p:nvSpPr>
        <p:spPr bwMode="auto">
          <a:xfrm>
            <a:off x="2895600" y="25146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en-US" b="1">
              <a:latin typeface="Arial" pitchFamily="34" charset="0"/>
              <a:cs typeface="Arial" pitchFamily="34" charset="0"/>
            </a:endParaRPr>
          </a:p>
        </p:txBody>
      </p:sp>
      <p:sp>
        <p:nvSpPr>
          <p:cNvPr id="10" name="Line 9"/>
          <p:cNvSpPr>
            <a:spLocks noChangeShapeType="1"/>
          </p:cNvSpPr>
          <p:nvPr/>
        </p:nvSpPr>
        <p:spPr bwMode="auto">
          <a:xfrm flipV="1">
            <a:off x="2895600" y="4343400"/>
            <a:ext cx="685800" cy="495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en-US" b="1">
              <a:latin typeface="Arial" pitchFamily="34" charset="0"/>
              <a:cs typeface="Arial" pitchFamily="34" charset="0"/>
            </a:endParaRPr>
          </a:p>
        </p:txBody>
      </p:sp>
      <p:sp>
        <p:nvSpPr>
          <p:cNvPr id="4" name="Line 3"/>
          <p:cNvSpPr>
            <a:spLocks noChangeShapeType="1"/>
          </p:cNvSpPr>
          <p:nvPr/>
        </p:nvSpPr>
        <p:spPr bwMode="auto">
          <a:xfrm flipH="1" flipV="1">
            <a:off x="5562600" y="4495800"/>
            <a:ext cx="5334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en-US" b="1">
              <a:latin typeface="Arial" pitchFamily="34" charset="0"/>
              <a:cs typeface="Arial" pitchFamily="34" charset="0"/>
            </a:endParaRPr>
          </a:p>
        </p:txBody>
      </p:sp>
      <p:sp>
        <p:nvSpPr>
          <p:cNvPr id="6" name="Line 5"/>
          <p:cNvSpPr>
            <a:spLocks noChangeShapeType="1"/>
          </p:cNvSpPr>
          <p:nvPr/>
        </p:nvSpPr>
        <p:spPr bwMode="auto">
          <a:xfrm flipH="1">
            <a:off x="5715000" y="2514600"/>
            <a:ext cx="4572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rIns="0"/>
          <a:lstStyle/>
          <a:p>
            <a:endParaRPr lang="en-US" b="1">
              <a:latin typeface="Arial" pitchFamily="34" charset="0"/>
              <a:cs typeface="Arial" pitchFamily="34" charset="0"/>
            </a:endParaRPr>
          </a:p>
        </p:txBody>
      </p:sp>
      <p:sp>
        <p:nvSpPr>
          <p:cNvPr id="32775" name="Title 40"/>
          <p:cNvSpPr>
            <a:spLocks noGrp="1"/>
          </p:cNvSpPr>
          <p:nvPr>
            <p:ph type="title"/>
          </p:nvPr>
        </p:nvSpPr>
        <p:spPr/>
        <p:txBody>
          <a:bodyPr/>
          <a:lstStyle/>
          <a:p>
            <a:r>
              <a:rPr lang="en-US" smtClean="0"/>
              <a:t>Retailing on the Internet</a:t>
            </a:r>
          </a:p>
        </p:txBody>
      </p:sp>
      <p:sp>
        <p:nvSpPr>
          <p:cNvPr id="3" name="AutoShape 2"/>
          <p:cNvSpPr>
            <a:spLocks noChangeArrowheads="1"/>
          </p:cNvSpPr>
          <p:nvPr/>
        </p:nvSpPr>
        <p:spPr bwMode="auto">
          <a:xfrm>
            <a:off x="6096000" y="41910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r>
              <a:rPr lang="en-US" sz="2200" b="1" dirty="0" err="1" smtClean="0">
                <a:latin typeface="Arial" pitchFamily="34" charset="0"/>
                <a:cs typeface="Arial" pitchFamily="34" charset="0"/>
              </a:rPr>
              <a:t>Showrooming</a:t>
            </a:r>
            <a:endParaRPr lang="en-US" sz="2200" b="1" dirty="0">
              <a:latin typeface="Arial" pitchFamily="34" charset="0"/>
              <a:cs typeface="Arial" pitchFamily="34" charset="0"/>
            </a:endParaRPr>
          </a:p>
        </p:txBody>
      </p:sp>
      <p:sp>
        <p:nvSpPr>
          <p:cNvPr id="5" name="AutoShape 4"/>
          <p:cNvSpPr>
            <a:spLocks noChangeArrowheads="1"/>
          </p:cNvSpPr>
          <p:nvPr/>
        </p:nvSpPr>
        <p:spPr bwMode="auto">
          <a:xfrm>
            <a:off x="6172200" y="19050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r>
              <a:rPr lang="en-US" sz="2200" b="1">
                <a:latin typeface="Arial" pitchFamily="34" charset="0"/>
                <a:cs typeface="Arial" pitchFamily="34" charset="0"/>
              </a:rPr>
              <a:t>New Meaning of Convenience</a:t>
            </a:r>
          </a:p>
        </p:txBody>
      </p:sp>
      <p:sp>
        <p:nvSpPr>
          <p:cNvPr id="9" name="AutoShape 8"/>
          <p:cNvSpPr>
            <a:spLocks noChangeArrowheads="1"/>
          </p:cNvSpPr>
          <p:nvPr/>
        </p:nvSpPr>
        <p:spPr bwMode="auto">
          <a:xfrm>
            <a:off x="392113" y="4149725"/>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r>
              <a:rPr lang="en-US" sz="2200" b="1">
                <a:latin typeface="Arial" pitchFamily="34" charset="0"/>
                <a:cs typeface="Arial" pitchFamily="34" charset="0"/>
              </a:rPr>
              <a:t>Online Costs for Retailers &amp; Customers</a:t>
            </a:r>
          </a:p>
        </p:txBody>
      </p:sp>
      <p:sp>
        <p:nvSpPr>
          <p:cNvPr id="11" name="Oval 10"/>
          <p:cNvSpPr>
            <a:spLocks noChangeArrowheads="1"/>
          </p:cNvSpPr>
          <p:nvPr/>
        </p:nvSpPr>
        <p:spPr bwMode="auto">
          <a:xfrm>
            <a:off x="3200400" y="2357438"/>
            <a:ext cx="2755900" cy="267176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rIns="0" anchor="ctr"/>
          <a:lstStyle/>
          <a:p>
            <a:pPr>
              <a:defRPr/>
            </a:pPr>
            <a:r>
              <a:rPr lang="en-US" sz="2800" b="1" dirty="0">
                <a:latin typeface="Arial" pitchFamily="34" charset="0"/>
                <a:cs typeface="Arial" pitchFamily="34" charset="0"/>
              </a:rPr>
              <a:t>Internet</a:t>
            </a:r>
            <a:br>
              <a:rPr lang="en-US" sz="2800" b="1" dirty="0">
                <a:latin typeface="Arial" pitchFamily="34" charset="0"/>
                <a:cs typeface="Arial" pitchFamily="34" charset="0"/>
              </a:rPr>
            </a:br>
            <a:r>
              <a:rPr lang="en-US" sz="2800" b="1" dirty="0">
                <a:latin typeface="Arial" pitchFamily="34" charset="0"/>
                <a:cs typeface="Arial" pitchFamily="34" charset="0"/>
              </a:rPr>
              <a:t>Retailing</a:t>
            </a:r>
          </a:p>
        </p:txBody>
      </p:sp>
      <p:sp>
        <p:nvSpPr>
          <p:cNvPr id="12" name="AutoShape 8"/>
          <p:cNvSpPr>
            <a:spLocks noChangeArrowheads="1"/>
          </p:cNvSpPr>
          <p:nvPr/>
        </p:nvSpPr>
        <p:spPr bwMode="auto">
          <a:xfrm>
            <a:off x="381000" y="19050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r>
              <a:rPr lang="en-US" sz="2200" b="1">
                <a:latin typeface="Arial" pitchFamily="34" charset="0"/>
                <a:cs typeface="Arial" pitchFamily="34" charset="0"/>
              </a:rPr>
              <a:t>Brick &amp; mortar</a:t>
            </a:r>
          </a:p>
          <a:p>
            <a:r>
              <a:rPr lang="en-US" sz="2200" b="1">
                <a:latin typeface="Arial" pitchFamily="34" charset="0"/>
                <a:cs typeface="Arial" pitchFamily="34" charset="0"/>
              </a:rPr>
              <a:t>stores add online capabilities</a:t>
            </a:r>
          </a:p>
        </p:txBody>
      </p:sp>
      <p:sp>
        <p:nvSpPr>
          <p:cNvPr id="16" name="AutoShape 4"/>
          <p:cNvSpPr>
            <a:spLocks noChangeArrowheads="1"/>
          </p:cNvSpPr>
          <p:nvPr/>
        </p:nvSpPr>
        <p:spPr bwMode="auto">
          <a:xfrm>
            <a:off x="3354210" y="5355168"/>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r>
              <a:rPr lang="en-US" sz="2200" b="1" dirty="0" smtClean="0">
                <a:latin typeface="Arial" pitchFamily="34" charset="0"/>
                <a:cs typeface="Arial" pitchFamily="34" charset="0"/>
              </a:rPr>
              <a:t>Big Data</a:t>
            </a:r>
            <a:endParaRPr lang="en-US" sz="2200" b="1" dirty="0">
              <a:latin typeface="Arial" pitchFamily="34" charset="0"/>
              <a:cs typeface="Arial" pitchFamily="34" charset="0"/>
            </a:endParaRPr>
          </a:p>
        </p:txBody>
      </p:sp>
      <p:sp>
        <p:nvSpPr>
          <p:cNvPr id="1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19</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5"/>
                                        </p:tgtEl>
                                        <p:attrNameLst>
                                          <p:attrName>style.color</p:attrName>
                                        </p:attrNameLst>
                                      </p:cBhvr>
                                      <p:by>
                                        <p:hsl h="0" s="-70588" l="0"/>
                                      </p:by>
                                    </p:animClr>
                                    <p:animClr clrSpc="hsl" dir="cw">
                                      <p:cBhvr>
                                        <p:cTn id="16" dur="500" fill="hold"/>
                                        <p:tgtEl>
                                          <p:spTgt spid="5"/>
                                        </p:tgtEl>
                                        <p:attrNameLst>
                                          <p:attrName>fillcolor</p:attrName>
                                        </p:attrNameLst>
                                      </p:cBhvr>
                                      <p:by>
                                        <p:hsl h="0" s="-70588" l="0"/>
                                      </p:by>
                                    </p:animClr>
                                    <p:animClr clrSpc="hsl" dir="cw">
                                      <p:cBhvr>
                                        <p:cTn id="17" dur="500" fill="hold"/>
                                        <p:tgtEl>
                                          <p:spTgt spid="5"/>
                                        </p:tgtEl>
                                        <p:attrNameLst>
                                          <p:attrName>stroke.color</p:attrName>
                                        </p:attrNameLst>
                                      </p:cBhvr>
                                      <p:by>
                                        <p:hsl h="0" s="-70588" l="0"/>
                                      </p:by>
                                    </p:animClr>
                                    <p:set>
                                      <p:cBhvr>
                                        <p:cTn id="18" dur="500" fill="hold"/>
                                        <p:tgtEl>
                                          <p:spTgt spid="5"/>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3"/>
                                        </p:tgtEl>
                                        <p:attrNameLst>
                                          <p:attrName>style.color</p:attrName>
                                        </p:attrNameLst>
                                      </p:cBhvr>
                                      <p:by>
                                        <p:hsl h="0" s="-70588" l="0"/>
                                      </p:by>
                                    </p:animClr>
                                    <p:animClr clrSpc="hsl" dir="cw">
                                      <p:cBhvr>
                                        <p:cTn id="30" dur="500" fill="hold"/>
                                        <p:tgtEl>
                                          <p:spTgt spid="3"/>
                                        </p:tgtEl>
                                        <p:attrNameLst>
                                          <p:attrName>fillcolor</p:attrName>
                                        </p:attrNameLst>
                                      </p:cBhvr>
                                      <p:by>
                                        <p:hsl h="0" s="-70588" l="0"/>
                                      </p:by>
                                    </p:animClr>
                                    <p:animClr clrSpc="hsl" dir="cw">
                                      <p:cBhvr>
                                        <p:cTn id="31" dur="500" fill="hold"/>
                                        <p:tgtEl>
                                          <p:spTgt spid="3"/>
                                        </p:tgtEl>
                                        <p:attrNameLst>
                                          <p:attrName>stroke.color</p:attrName>
                                        </p:attrNameLst>
                                      </p:cBhvr>
                                      <p:by>
                                        <p:hsl h="0" s="-70588" l="0"/>
                                      </p:by>
                                    </p:animClr>
                                    <p:set>
                                      <p:cBhvr>
                                        <p:cTn id="32" dur="500" fill="hold"/>
                                        <p:tgtEl>
                                          <p:spTgt spid="3"/>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1000"/>
                            </p:stCondLst>
                            <p:childTnLst>
                              <p:par>
                                <p:cTn id="41" presetID="25" presetClass="emph" presetSubtype="0" fill="hold" grpId="1" nodeType="afterEffect">
                                  <p:stCondLst>
                                    <p:cond delay="0"/>
                                  </p:stCondLst>
                                  <p:childTnLst>
                                    <p:animClr clrSpc="hsl" dir="cw">
                                      <p:cBhvr override="childStyle">
                                        <p:cTn id="42" dur="500" fill="hold"/>
                                        <p:tgtEl>
                                          <p:spTgt spid="16"/>
                                        </p:tgtEl>
                                        <p:attrNameLst>
                                          <p:attrName>style.color</p:attrName>
                                        </p:attrNameLst>
                                      </p:cBhvr>
                                      <p:by>
                                        <p:hsl h="0" s="-70588" l="0"/>
                                      </p:by>
                                    </p:animClr>
                                    <p:animClr clrSpc="hsl" dir="cw">
                                      <p:cBhvr>
                                        <p:cTn id="43" dur="500" fill="hold"/>
                                        <p:tgtEl>
                                          <p:spTgt spid="16"/>
                                        </p:tgtEl>
                                        <p:attrNameLst>
                                          <p:attrName>fillcolor</p:attrName>
                                        </p:attrNameLst>
                                      </p:cBhvr>
                                      <p:by>
                                        <p:hsl h="0" s="-70588" l="0"/>
                                      </p:by>
                                    </p:animClr>
                                    <p:animClr clrSpc="hsl" dir="cw">
                                      <p:cBhvr>
                                        <p:cTn id="44" dur="500" fill="hold"/>
                                        <p:tgtEl>
                                          <p:spTgt spid="16"/>
                                        </p:tgtEl>
                                        <p:attrNameLst>
                                          <p:attrName>stroke.color</p:attrName>
                                        </p:attrNameLst>
                                      </p:cBhvr>
                                      <p:by>
                                        <p:hsl h="0" s="-70588" l="0"/>
                                      </p:by>
                                    </p:animClr>
                                    <p:set>
                                      <p:cBhvr>
                                        <p:cTn id="45" dur="500" fill="hold"/>
                                        <p:tgtEl>
                                          <p:spTgt spid="16"/>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mph" presetSubtype="0" fill="hold" grpId="1" nodeType="clickEffect">
                                  <p:stCondLst>
                                    <p:cond delay="0"/>
                                  </p:stCondLst>
                                  <p:childTnLst>
                                    <p:animClr clrSpc="hsl" dir="cw">
                                      <p:cBhvr override="childStyle">
                                        <p:cTn id="58" dur="500" fill="hold"/>
                                        <p:tgtEl>
                                          <p:spTgt spid="9"/>
                                        </p:tgtEl>
                                        <p:attrNameLst>
                                          <p:attrName>style.color</p:attrName>
                                        </p:attrNameLst>
                                      </p:cBhvr>
                                      <p:by>
                                        <p:hsl h="0" s="-70588" l="0"/>
                                      </p:by>
                                    </p:animClr>
                                    <p:animClr clrSpc="hsl" dir="cw">
                                      <p:cBhvr>
                                        <p:cTn id="59" dur="500" fill="hold"/>
                                        <p:tgtEl>
                                          <p:spTgt spid="9"/>
                                        </p:tgtEl>
                                        <p:attrNameLst>
                                          <p:attrName>fillcolor</p:attrName>
                                        </p:attrNameLst>
                                      </p:cBhvr>
                                      <p:by>
                                        <p:hsl h="0" s="-70588" l="0"/>
                                      </p:by>
                                    </p:animClr>
                                    <p:animClr clrSpc="hsl" dir="cw">
                                      <p:cBhvr>
                                        <p:cTn id="60" dur="500" fill="hold"/>
                                        <p:tgtEl>
                                          <p:spTgt spid="9"/>
                                        </p:tgtEl>
                                        <p:attrNameLst>
                                          <p:attrName>stroke.color</p:attrName>
                                        </p:attrNameLst>
                                      </p:cBhvr>
                                      <p:by>
                                        <p:hsl h="0" s="-70588" l="0"/>
                                      </p:by>
                                    </p:animClr>
                                    <p:set>
                                      <p:cBhvr>
                                        <p:cTn id="61" dur="500" fill="hold"/>
                                        <p:tgtEl>
                                          <p:spTgt spid="9"/>
                                        </p:tgtEl>
                                        <p:attrNameLst>
                                          <p:attrName>fill.type</p:attrName>
                                        </p:attrNameLst>
                                      </p:cBhvr>
                                      <p:to>
                                        <p:strVal val="solid"/>
                                      </p:to>
                                    </p:set>
                                  </p:childTnLst>
                                </p:cTn>
                              </p:par>
                              <p:par>
                                <p:cTn id="62" presetID="22" presetClass="entr" presetSubtype="4"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righ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0" grpId="0" animBg="1"/>
      <p:bldP spid="4" grpId="0" animBg="1"/>
      <p:bldP spid="6" grpId="0" animBg="1"/>
      <p:bldP spid="3" grpId="0" animBg="1"/>
      <p:bldP spid="3" grpId="1" animBg="1"/>
      <p:bldP spid="5" grpId="0" animBg="1"/>
      <p:bldP spid="5" grpId="1" animBg="1"/>
      <p:bldP spid="9" grpId="0" animBg="1"/>
      <p:bldP spid="9" grpId="1" animBg="1"/>
      <p:bldP spid="12" grpId="0"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p:txBody>
          <a:bodyPr>
            <a:normAutofit fontScale="92500" lnSpcReduction="10000"/>
          </a:bodyPr>
          <a:lstStyle/>
          <a:p>
            <a:pPr marL="514350" indent="-514350">
              <a:buFont typeface="+mj-lt"/>
              <a:buAutoNum type="arabicPeriod"/>
            </a:pPr>
            <a:r>
              <a:rPr lang="en-US" dirty="0" smtClean="0"/>
              <a:t>Understand </a:t>
            </a:r>
            <a:r>
              <a:rPr lang="en-US" dirty="0"/>
              <a:t>how retailers plan their marketing strategies. </a:t>
            </a:r>
            <a:endParaRPr lang="en-US" dirty="0" smtClean="0"/>
          </a:p>
          <a:p>
            <a:pPr marL="514350" indent="-514350">
              <a:buFont typeface="+mj-lt"/>
              <a:buAutoNum type="arabicPeriod"/>
            </a:pPr>
            <a:r>
              <a:rPr lang="en-US" dirty="0" smtClean="0"/>
              <a:t>Know </a:t>
            </a:r>
            <a:r>
              <a:rPr lang="en-US" dirty="0"/>
              <a:t>about the many kinds of retailers that work with producers </a:t>
            </a:r>
            <a:r>
              <a:rPr lang="en-US" dirty="0" smtClean="0"/>
              <a:t>and wholesalers </a:t>
            </a:r>
            <a:r>
              <a:rPr lang="en-US" dirty="0"/>
              <a:t>as members of channel systems</a:t>
            </a:r>
            <a:r>
              <a:rPr lang="en-US" dirty="0" smtClean="0"/>
              <a:t>.</a:t>
            </a:r>
          </a:p>
          <a:p>
            <a:pPr marL="514350" indent="-514350">
              <a:buFont typeface="+mj-lt"/>
              <a:buAutoNum type="arabicPeriod"/>
            </a:pPr>
            <a:r>
              <a:rPr lang="en-US" dirty="0" smtClean="0"/>
              <a:t>Understand </a:t>
            </a:r>
            <a:r>
              <a:rPr lang="en-US" dirty="0"/>
              <a:t>how retailers evolve, including the roles of technology, scrambled merchandising and the “wheel of retailing</a:t>
            </a:r>
            <a:r>
              <a:rPr lang="en-US" dirty="0" smtClean="0"/>
              <a:t>.”</a:t>
            </a:r>
          </a:p>
          <a:p>
            <a:pPr marL="514350" indent="-514350">
              <a:buFont typeface="+mj-lt"/>
              <a:buAutoNum type="arabicPeriod"/>
            </a:pPr>
            <a:r>
              <a:rPr lang="en-US" dirty="0" smtClean="0"/>
              <a:t>See </a:t>
            </a:r>
            <a:r>
              <a:rPr lang="en-US" dirty="0"/>
              <a:t>why size or belonging to a chain can be important to a retailer.</a:t>
            </a:r>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398587"/>
          </a:xfrm>
        </p:spPr>
        <p:txBody>
          <a:bodyPr>
            <a:normAutofit/>
          </a:bodyPr>
          <a:lstStyle/>
          <a:p>
            <a:r>
              <a:rPr lang="en-US" sz="3600" dirty="0" smtClean="0"/>
              <a:t>Interactive Exercise: </a:t>
            </a:r>
            <a:br>
              <a:rPr lang="en-US" sz="3600" dirty="0" smtClean="0"/>
            </a:br>
            <a:r>
              <a:rPr lang="en-US" sz="3600" dirty="0" smtClean="0"/>
              <a:t>Types of Retail Outlets</a:t>
            </a:r>
          </a:p>
        </p:txBody>
      </p:sp>
      <p:pic>
        <p:nvPicPr>
          <p:cNvPr id="33796" name="Picture 13" descr="ret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71588"/>
            <a:ext cx="6759575" cy="505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4">
            <a:hlinkClick r:id="rId4" action="ppaction://program"/>
          </p:cNvPr>
          <p:cNvSpPr>
            <a:spLocks noChangeArrowheads="1"/>
          </p:cNvSpPr>
          <p:nvPr/>
        </p:nvSpPr>
        <p:spPr bwMode="auto">
          <a:xfrm>
            <a:off x="7696200" y="6019800"/>
            <a:ext cx="533400" cy="533400"/>
          </a:xfrm>
          <a:prstGeom prst="ellipse">
            <a:avLst/>
          </a:prstGeom>
          <a:solidFill>
            <a:schemeClr val="tx2"/>
          </a:solidFill>
          <a:ln w="38100">
            <a:solidFill>
              <a:srgbClr val="A8A776"/>
            </a:solidFill>
            <a:round/>
            <a:headEnd/>
            <a:tailEnd/>
          </a:ln>
        </p:spPr>
        <p:txBody>
          <a:bodyPr wrap="none" anchor="ctr"/>
          <a:lstStyle/>
          <a:p>
            <a:endParaRPr lang="en-US"/>
          </a:p>
        </p:txBody>
      </p:sp>
      <p:sp>
        <p:nvSpPr>
          <p:cNvPr id="33798" name="AutoShape 15">
            <a:hlinkClick r:id="rId4" action="ppaction://program"/>
          </p:cNvPr>
          <p:cNvSpPr>
            <a:spLocks noChangeArrowheads="1"/>
          </p:cNvSpPr>
          <p:nvPr/>
        </p:nvSpPr>
        <p:spPr bwMode="auto">
          <a:xfrm rot="5400000">
            <a:off x="7858125" y="6191250"/>
            <a:ext cx="292100" cy="190500"/>
          </a:xfrm>
          <a:prstGeom prst="triangle">
            <a:avLst>
              <a:gd name="adj" fmla="val 50000"/>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Competitive Effects Influence Other Retailers</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21</a:t>
            </a:fld>
            <a:endParaRPr lang="en-US" dirty="0"/>
          </a:p>
        </p:txBody>
      </p:sp>
    </p:spTree>
    <p:controls>
      <mc:AlternateContent xmlns:mc="http://schemas.openxmlformats.org/markup-compatibility/2006">
        <mc:Choice xmlns:v="urn:schemas-microsoft-com:vml" Requires="v">
          <p:control spid="2069" name="WindowsMediaPlayer1" r:id="rId2" imgW="6095238" imgH="4315427"/>
        </mc:Choice>
        <mc:Fallback>
          <p:control name="WindowsMediaPlayer1" r:id="rId2" imgW="6095238" imgH="4315427">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730375"/>
                  <a:ext cx="6096000" cy="4316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Line 14"/>
          <p:cNvSpPr>
            <a:spLocks noChangeShapeType="1"/>
          </p:cNvSpPr>
          <p:nvPr/>
        </p:nvSpPr>
        <p:spPr bwMode="auto">
          <a:xfrm flipH="1">
            <a:off x="2945733" y="4419600"/>
            <a:ext cx="1016665"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3" name="Line 14"/>
          <p:cNvSpPr>
            <a:spLocks noChangeShapeType="1"/>
          </p:cNvSpPr>
          <p:nvPr/>
        </p:nvSpPr>
        <p:spPr bwMode="auto">
          <a:xfrm flipH="1" flipV="1">
            <a:off x="2945734" y="3505200"/>
            <a:ext cx="940464"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4818" name="Title 40"/>
          <p:cNvSpPr>
            <a:spLocks noGrp="1"/>
          </p:cNvSpPr>
          <p:nvPr>
            <p:ph type="title"/>
          </p:nvPr>
        </p:nvSpPr>
        <p:spPr>
          <a:xfrm>
            <a:off x="457200" y="-76200"/>
            <a:ext cx="8686800" cy="1398587"/>
          </a:xfrm>
        </p:spPr>
        <p:txBody>
          <a:bodyPr>
            <a:normAutofit/>
          </a:bodyPr>
          <a:lstStyle/>
          <a:p>
            <a:r>
              <a:rPr lang="en-US" altLang="en-US" sz="4000" dirty="0" smtClean="0"/>
              <a:t>Why Retailers Evolve and Change</a:t>
            </a:r>
            <a:endParaRPr lang="en-US" sz="4000" dirty="0" smtClean="0"/>
          </a:p>
        </p:txBody>
      </p:sp>
      <p:pic>
        <p:nvPicPr>
          <p:cNvPr id="21" name="Picture 16" descr="whe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7" y="1104961"/>
            <a:ext cx="1600200" cy="1584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AutoShape 3"/>
          <p:cNvSpPr>
            <a:spLocks noChangeArrowheads="1"/>
          </p:cNvSpPr>
          <p:nvPr/>
        </p:nvSpPr>
        <p:spPr bwMode="auto">
          <a:xfrm>
            <a:off x="6153912" y="4724400"/>
            <a:ext cx="2819400" cy="1524000"/>
          </a:xfrm>
          <a:prstGeom prst="roundRect">
            <a:avLst>
              <a:gd name="adj" fmla="val 291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400" b="1">
                <a:latin typeface="Arial" pitchFamily="34" charset="0"/>
                <a:cs typeface="Arial" pitchFamily="34" charset="0"/>
              </a:rPr>
              <a:t>Product Life Cycle Applies </a:t>
            </a:r>
            <a:br>
              <a:rPr lang="en-US" altLang="en-US" sz="2400" b="1">
                <a:latin typeface="Arial" pitchFamily="34" charset="0"/>
                <a:cs typeface="Arial" pitchFamily="34" charset="0"/>
              </a:rPr>
            </a:br>
            <a:r>
              <a:rPr lang="en-US" altLang="en-US" sz="2400" b="1">
                <a:latin typeface="Arial" pitchFamily="34" charset="0"/>
                <a:cs typeface="Arial" pitchFamily="34" charset="0"/>
              </a:rPr>
              <a:t>to Retailing</a:t>
            </a:r>
          </a:p>
        </p:txBody>
      </p:sp>
      <p:sp>
        <p:nvSpPr>
          <p:cNvPr id="23" name="Line 4"/>
          <p:cNvSpPr>
            <a:spLocks noChangeShapeType="1"/>
          </p:cNvSpPr>
          <p:nvPr/>
        </p:nvSpPr>
        <p:spPr bwMode="auto">
          <a:xfrm>
            <a:off x="5181600" y="4419600"/>
            <a:ext cx="972312"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4" name="AutoShape 8"/>
          <p:cNvSpPr>
            <a:spLocks noChangeArrowheads="1"/>
          </p:cNvSpPr>
          <p:nvPr/>
        </p:nvSpPr>
        <p:spPr bwMode="auto">
          <a:xfrm>
            <a:off x="6073279" y="2857500"/>
            <a:ext cx="2819400" cy="1524000"/>
          </a:xfrm>
          <a:prstGeom prst="roundRect">
            <a:avLst>
              <a:gd name="adj" fmla="val 291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400" b="1" dirty="0">
                <a:latin typeface="Arial" pitchFamily="34" charset="0"/>
                <a:cs typeface="Arial" pitchFamily="34" charset="0"/>
              </a:rPr>
              <a:t>Scrambled Merchandising</a:t>
            </a:r>
            <a:br>
              <a:rPr lang="en-US" altLang="en-US" sz="2400" b="1" dirty="0">
                <a:latin typeface="Arial" pitchFamily="34" charset="0"/>
                <a:cs typeface="Arial" pitchFamily="34" charset="0"/>
              </a:rPr>
            </a:br>
            <a:r>
              <a:rPr lang="en-US" altLang="en-US" sz="2400" b="1" dirty="0">
                <a:latin typeface="Arial" pitchFamily="34" charset="0"/>
                <a:cs typeface="Arial" pitchFamily="34" charset="0"/>
              </a:rPr>
              <a:t>= Higher Profits</a:t>
            </a:r>
          </a:p>
        </p:txBody>
      </p:sp>
      <p:sp>
        <p:nvSpPr>
          <p:cNvPr id="25" name="Line 9"/>
          <p:cNvSpPr>
            <a:spLocks noChangeShapeType="1"/>
          </p:cNvSpPr>
          <p:nvPr/>
        </p:nvSpPr>
        <p:spPr bwMode="auto">
          <a:xfrm flipV="1">
            <a:off x="5257799" y="3619500"/>
            <a:ext cx="815479" cy="190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26" name="AutoShape 13"/>
          <p:cNvSpPr>
            <a:spLocks noChangeArrowheads="1"/>
          </p:cNvSpPr>
          <p:nvPr/>
        </p:nvSpPr>
        <p:spPr bwMode="auto">
          <a:xfrm>
            <a:off x="126334" y="4724400"/>
            <a:ext cx="2819400" cy="1524000"/>
          </a:xfrm>
          <a:prstGeom prst="roundRect">
            <a:avLst>
              <a:gd name="adj" fmla="val 291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400" b="1" dirty="0">
                <a:latin typeface="Arial" pitchFamily="34" charset="0"/>
                <a:cs typeface="Arial" pitchFamily="34" charset="0"/>
              </a:rPr>
              <a:t>Ethical Issues May Arise</a:t>
            </a:r>
          </a:p>
        </p:txBody>
      </p:sp>
      <p:sp>
        <p:nvSpPr>
          <p:cNvPr id="28" name="Text Box 17"/>
          <p:cNvSpPr txBox="1">
            <a:spLocks noChangeArrowheads="1"/>
          </p:cNvSpPr>
          <p:nvPr/>
        </p:nvSpPr>
        <p:spPr bwMode="auto">
          <a:xfrm>
            <a:off x="3886200" y="1219200"/>
            <a:ext cx="5257800" cy="946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spcBef>
                <a:spcPct val="50000"/>
              </a:spcBef>
            </a:pPr>
            <a:r>
              <a:rPr lang="en-US" sz="2800" b="1" dirty="0"/>
              <a:t>The “Wheel of Retailing” Keeps on Rolling!</a:t>
            </a:r>
          </a:p>
        </p:txBody>
      </p:sp>
      <p:sp>
        <p:nvSpPr>
          <p:cNvPr id="29" name="Oval 10"/>
          <p:cNvSpPr>
            <a:spLocks noChangeArrowheads="1"/>
          </p:cNvSpPr>
          <p:nvPr/>
        </p:nvSpPr>
        <p:spPr bwMode="auto">
          <a:xfrm>
            <a:off x="3886200" y="3352800"/>
            <a:ext cx="1371600" cy="13716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2400" b="1" dirty="0">
                <a:latin typeface="Arial" pitchFamily="34" charset="0"/>
                <a:cs typeface="Arial" pitchFamily="34" charset="0"/>
              </a:rPr>
              <a:t>AND</a:t>
            </a:r>
            <a:endParaRPr lang="en-US" sz="2400" b="1" dirty="0">
              <a:effectLst>
                <a:outerShdw blurRad="38100" dist="38100" dir="2700000" algn="tl">
                  <a:srgbClr val="000000"/>
                </a:outerShdw>
              </a:effectLst>
              <a:latin typeface="Arial" pitchFamily="34" charset="0"/>
              <a:cs typeface="Arial" pitchFamily="34" charset="0"/>
            </a:endParaRPr>
          </a:p>
        </p:txBody>
      </p:sp>
      <p:sp>
        <p:nvSpPr>
          <p:cNvPr id="12" name="AutoShape 8"/>
          <p:cNvSpPr>
            <a:spLocks noChangeArrowheads="1"/>
          </p:cNvSpPr>
          <p:nvPr/>
        </p:nvSpPr>
        <p:spPr bwMode="auto">
          <a:xfrm>
            <a:off x="120396" y="2857500"/>
            <a:ext cx="2819400" cy="1524000"/>
          </a:xfrm>
          <a:prstGeom prst="roundRect">
            <a:avLst>
              <a:gd name="adj" fmla="val 291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400" b="1" dirty="0" smtClean="0">
                <a:latin typeface="Arial" pitchFamily="34" charset="0"/>
                <a:cs typeface="Arial" pitchFamily="34" charset="0"/>
              </a:rPr>
              <a:t>Technology</a:t>
            </a:r>
            <a:r>
              <a:rPr lang="en-US" altLang="en-US" sz="2400" b="1" dirty="0">
                <a:latin typeface="Arial" pitchFamily="34" charset="0"/>
                <a:cs typeface="Arial" pitchFamily="34" charset="0"/>
              </a:rPr>
              <a:t/>
            </a:r>
            <a:br>
              <a:rPr lang="en-US" altLang="en-US" sz="2400" b="1" dirty="0">
                <a:latin typeface="Arial" pitchFamily="34" charset="0"/>
                <a:cs typeface="Arial" pitchFamily="34" charset="0"/>
              </a:rPr>
            </a:br>
            <a:r>
              <a:rPr lang="en-US" altLang="en-US" sz="2400" b="1" dirty="0" smtClean="0">
                <a:latin typeface="Arial" pitchFamily="34" charset="0"/>
                <a:cs typeface="Arial" pitchFamily="34" charset="0"/>
              </a:rPr>
              <a:t>Driven</a:t>
            </a:r>
          </a:p>
        </p:txBody>
      </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2000" fill="hold"/>
                                        <p:tgtEl>
                                          <p:spTgt spid="21"/>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ppt_x"/>
                                          </p:val>
                                        </p:tav>
                                        <p:tav tm="100000">
                                          <p:val>
                                            <p:strVal val="#ppt_x"/>
                                          </p:val>
                                        </p:tav>
                                      </p:tavLst>
                                    </p:anim>
                                    <p:anim calcmode="lin" valueType="num">
                                      <p:cBhvr additive="base">
                                        <p:cTn id="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mph" presetSubtype="0" fill="hold" grpId="1" nodeType="clickEffect">
                                  <p:stCondLst>
                                    <p:cond delay="0"/>
                                  </p:stCondLst>
                                  <p:childTnLst>
                                    <p:animClr clrSpc="hsl" dir="cw">
                                      <p:cBhvr override="childStyle">
                                        <p:cTn id="28" dur="500" fill="hold"/>
                                        <p:tgtEl>
                                          <p:spTgt spid="24"/>
                                        </p:tgtEl>
                                        <p:attrNameLst>
                                          <p:attrName>style.color</p:attrName>
                                        </p:attrNameLst>
                                      </p:cBhvr>
                                      <p:by>
                                        <p:hsl h="0" s="-70588" l="0"/>
                                      </p:by>
                                    </p:animClr>
                                    <p:animClr clrSpc="hsl" dir="cw">
                                      <p:cBhvr>
                                        <p:cTn id="29" dur="500" fill="hold"/>
                                        <p:tgtEl>
                                          <p:spTgt spid="24"/>
                                        </p:tgtEl>
                                        <p:attrNameLst>
                                          <p:attrName>fillcolor</p:attrName>
                                        </p:attrNameLst>
                                      </p:cBhvr>
                                      <p:by>
                                        <p:hsl h="0" s="-70588" l="0"/>
                                      </p:by>
                                    </p:animClr>
                                    <p:animClr clrSpc="hsl" dir="cw">
                                      <p:cBhvr>
                                        <p:cTn id="30" dur="500" fill="hold"/>
                                        <p:tgtEl>
                                          <p:spTgt spid="24"/>
                                        </p:tgtEl>
                                        <p:attrNameLst>
                                          <p:attrName>stroke.color</p:attrName>
                                        </p:attrNameLst>
                                      </p:cBhvr>
                                      <p:by>
                                        <p:hsl h="0" s="-70588" l="0"/>
                                      </p:by>
                                    </p:animClr>
                                    <p:set>
                                      <p:cBhvr>
                                        <p:cTn id="31" dur="500" fill="hold"/>
                                        <p:tgtEl>
                                          <p:spTgt spid="24"/>
                                        </p:tgtEl>
                                        <p:attrNameLst>
                                          <p:attrName>fill.type</p:attrName>
                                        </p:attrNameLst>
                                      </p:cBhvr>
                                      <p:to>
                                        <p:strVal val="solid"/>
                                      </p:to>
                                    </p:set>
                                  </p:childTnLst>
                                </p:cTn>
                              </p:par>
                              <p:par>
                                <p:cTn id="32" presetID="2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mph" presetSubtype="0" fill="hold" grpId="1" nodeType="clickEffect">
                                  <p:stCondLst>
                                    <p:cond delay="0"/>
                                  </p:stCondLst>
                                  <p:childTnLst>
                                    <p:animClr clrSpc="hsl" dir="cw">
                                      <p:cBhvr override="childStyle">
                                        <p:cTn id="42" dur="500" fill="hold"/>
                                        <p:tgtEl>
                                          <p:spTgt spid="22"/>
                                        </p:tgtEl>
                                        <p:attrNameLst>
                                          <p:attrName>style.color</p:attrName>
                                        </p:attrNameLst>
                                      </p:cBhvr>
                                      <p:by>
                                        <p:hsl h="0" s="-70588" l="0"/>
                                      </p:by>
                                    </p:animClr>
                                    <p:animClr clrSpc="hsl" dir="cw">
                                      <p:cBhvr>
                                        <p:cTn id="43" dur="500" fill="hold"/>
                                        <p:tgtEl>
                                          <p:spTgt spid="22"/>
                                        </p:tgtEl>
                                        <p:attrNameLst>
                                          <p:attrName>fillcolor</p:attrName>
                                        </p:attrNameLst>
                                      </p:cBhvr>
                                      <p:by>
                                        <p:hsl h="0" s="-70588" l="0"/>
                                      </p:by>
                                    </p:animClr>
                                    <p:animClr clrSpc="hsl" dir="cw">
                                      <p:cBhvr>
                                        <p:cTn id="44" dur="500" fill="hold"/>
                                        <p:tgtEl>
                                          <p:spTgt spid="22"/>
                                        </p:tgtEl>
                                        <p:attrNameLst>
                                          <p:attrName>stroke.color</p:attrName>
                                        </p:attrNameLst>
                                      </p:cBhvr>
                                      <p:by>
                                        <p:hsl h="0" s="-70588" l="0"/>
                                      </p:by>
                                    </p:animClr>
                                    <p:set>
                                      <p:cBhvr>
                                        <p:cTn id="45" dur="500" fill="hold"/>
                                        <p:tgtEl>
                                          <p:spTgt spid="22"/>
                                        </p:tgtEl>
                                        <p:attrNameLst>
                                          <p:attrName>fill.type</p:attrName>
                                        </p:attrNameLst>
                                      </p:cBhvr>
                                      <p:to>
                                        <p:strVal val="solid"/>
                                      </p:to>
                                    </p:se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par>
                          <p:cTn id="54" fill="hold">
                            <p:stCondLst>
                              <p:cond delay="1500"/>
                            </p:stCondLst>
                            <p:childTnLst>
                              <p:par>
                                <p:cTn id="55" presetID="25" presetClass="emph" presetSubtype="0" fill="hold" grpId="1" nodeType="afterEffect">
                                  <p:stCondLst>
                                    <p:cond delay="0"/>
                                  </p:stCondLst>
                                  <p:childTnLst>
                                    <p:animClr clrSpc="hsl" dir="cw">
                                      <p:cBhvr override="childStyle">
                                        <p:cTn id="56" dur="500" fill="hold"/>
                                        <p:tgtEl>
                                          <p:spTgt spid="26"/>
                                        </p:tgtEl>
                                        <p:attrNameLst>
                                          <p:attrName>style.color</p:attrName>
                                        </p:attrNameLst>
                                      </p:cBhvr>
                                      <p:by>
                                        <p:hsl h="0" s="-70588" l="0"/>
                                      </p:by>
                                    </p:animClr>
                                    <p:animClr clrSpc="hsl" dir="cw">
                                      <p:cBhvr>
                                        <p:cTn id="57" dur="500" fill="hold"/>
                                        <p:tgtEl>
                                          <p:spTgt spid="26"/>
                                        </p:tgtEl>
                                        <p:attrNameLst>
                                          <p:attrName>fillcolor</p:attrName>
                                        </p:attrNameLst>
                                      </p:cBhvr>
                                      <p:by>
                                        <p:hsl h="0" s="-70588" l="0"/>
                                      </p:by>
                                    </p:animClr>
                                    <p:animClr clrSpc="hsl" dir="cw">
                                      <p:cBhvr>
                                        <p:cTn id="58" dur="500" fill="hold"/>
                                        <p:tgtEl>
                                          <p:spTgt spid="26"/>
                                        </p:tgtEl>
                                        <p:attrNameLst>
                                          <p:attrName>stroke.color</p:attrName>
                                        </p:attrNameLst>
                                      </p:cBhvr>
                                      <p:by>
                                        <p:hsl h="0" s="-70588" l="0"/>
                                      </p:by>
                                    </p:animClr>
                                    <p:set>
                                      <p:cBhvr>
                                        <p:cTn id="59" dur="500" fill="hold"/>
                                        <p:tgtEl>
                                          <p:spTgt spid="26"/>
                                        </p:tgtEl>
                                        <p:attrNameLst>
                                          <p:attrName>fill.type</p:attrName>
                                        </p:attrNameLst>
                                      </p:cBhvr>
                                      <p:to>
                                        <p:strVal val="solid"/>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right)">
                                      <p:cBhvr>
                                        <p:cTn id="64" dur="500"/>
                                        <p:tgtEl>
                                          <p:spTgt spid="13"/>
                                        </p:tgtEl>
                                      </p:cBhvr>
                                    </p:animEffect>
                                  </p:childTnLst>
                                </p:cTn>
                              </p:par>
                            </p:childTnLst>
                          </p:cTn>
                        </p:par>
                        <p:par>
                          <p:cTn id="65" fill="hold">
                            <p:stCondLst>
                              <p:cond delay="500"/>
                            </p:stCondLst>
                            <p:childTnLst>
                              <p:par>
                                <p:cTn id="66" presetID="22" presetClass="entr" presetSubtype="2"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righ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22" grpId="0" animBg="1"/>
      <p:bldP spid="22" grpId="1" animBg="1"/>
      <p:bldP spid="23" grpId="0" animBg="1"/>
      <p:bldP spid="24" grpId="0" animBg="1"/>
      <p:bldP spid="24" grpId="1" animBg="1"/>
      <p:bldP spid="25" grpId="0" animBg="1"/>
      <p:bldP spid="26" grpId="0" animBg="1"/>
      <p:bldP spid="26" grpId="1" animBg="1"/>
      <p:bldP spid="28"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Checking Your Knowledge</a:t>
            </a:r>
          </a:p>
        </p:txBody>
      </p:sp>
      <p:sp>
        <p:nvSpPr>
          <p:cNvPr id="2" name="Content Placeholder 1"/>
          <p:cNvSpPr>
            <a:spLocks noGrp="1"/>
          </p:cNvSpPr>
          <p:nvPr>
            <p:ph idx="1"/>
          </p:nvPr>
        </p:nvSpPr>
        <p:spPr/>
        <p:txBody>
          <a:bodyPr>
            <a:normAutofit fontScale="77500" lnSpcReduction="20000"/>
          </a:bodyPr>
          <a:lstStyle/>
          <a:p>
            <a:r>
              <a:rPr lang="en-US" dirty="0" smtClean="0"/>
              <a:t>Walgreen’s, CVS, and other “drugstores” have become scaled-down versions of mass-merchandisers by adding small appliances, housewares, food, and other items to their traditional lines. This type of “scrambled merchandising” is meant to deal with the increasing desire that consumers have for: </a:t>
            </a:r>
          </a:p>
          <a:p>
            <a:endParaRPr lang="en-US" dirty="0" smtClean="0"/>
          </a:p>
          <a:p>
            <a:pPr marL="463550" indent="-463550"/>
            <a:r>
              <a:rPr lang="en-US" dirty="0" smtClean="0"/>
              <a:t>A.	personal service.</a:t>
            </a:r>
          </a:p>
          <a:p>
            <a:pPr marL="463550" indent="-463550"/>
            <a:r>
              <a:rPr lang="en-US" dirty="0" smtClean="0"/>
              <a:t>B.	convenience.</a:t>
            </a:r>
          </a:p>
          <a:p>
            <a:pPr marL="463550" indent="-463550"/>
            <a:r>
              <a:rPr lang="en-US" dirty="0" smtClean="0"/>
              <a:t>C.	low prices.</a:t>
            </a:r>
          </a:p>
          <a:p>
            <a:pPr marL="463550" indent="-463550"/>
            <a:r>
              <a:rPr lang="en-US" dirty="0" smtClean="0"/>
              <a:t>D.	prestigious brand names.</a:t>
            </a:r>
          </a:p>
          <a:p>
            <a:pPr marL="463550" indent="-463550"/>
            <a:r>
              <a:rPr lang="en-US" dirty="0" smtClean="0"/>
              <a:t>E.	quality.</a:t>
            </a:r>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23</a:t>
            </a:fld>
            <a:endParaRPr lang="en-US" dirty="0"/>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40"/>
          <p:cNvSpPr>
            <a:spLocks noGrp="1"/>
          </p:cNvSpPr>
          <p:nvPr>
            <p:ph type="title"/>
          </p:nvPr>
        </p:nvSpPr>
        <p:spPr/>
        <p:txBody>
          <a:bodyPr/>
          <a:lstStyle/>
          <a:p>
            <a:r>
              <a:rPr lang="en-US" smtClean="0"/>
              <a:t>An Example of a Large Retail Chain</a:t>
            </a:r>
          </a:p>
        </p:txBody>
      </p:sp>
      <p:pic>
        <p:nvPicPr>
          <p:cNvPr id="36867" name="Picture 13" descr="walm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89584"/>
            <a:ext cx="5943600" cy="57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24</a:t>
            </a:fld>
            <a:endParaRPr lang="en-US" dirty="0"/>
          </a:p>
        </p:txBody>
      </p:sp>
    </p:spTree>
    <p:extLst>
      <p:ext uri="{BB962C8B-B14F-4D97-AF65-F5344CB8AC3E}">
        <p14:creationId xmlns:p14="http://schemas.microsoft.com/office/powerpoint/2010/main" val="1597961404"/>
      </p:ext>
    </p:extLst>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40"/>
          <p:cNvSpPr>
            <a:spLocks noGrp="1"/>
          </p:cNvSpPr>
          <p:nvPr>
            <p:ph type="title"/>
          </p:nvPr>
        </p:nvSpPr>
        <p:spPr/>
        <p:txBody>
          <a:bodyPr/>
          <a:lstStyle/>
          <a:p>
            <a:r>
              <a:rPr lang="en-US" dirty="0" smtClean="0"/>
              <a:t>Retailer Size and Profits</a:t>
            </a:r>
          </a:p>
        </p:txBody>
      </p:sp>
      <p:sp>
        <p:nvSpPr>
          <p:cNvPr id="5" name="Line 9"/>
          <p:cNvSpPr>
            <a:spLocks noChangeShapeType="1"/>
          </p:cNvSpPr>
          <p:nvPr/>
        </p:nvSpPr>
        <p:spPr bwMode="auto">
          <a:xfrm>
            <a:off x="2895600" y="29718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9"/>
          <p:cNvSpPr>
            <a:spLocks noChangeShapeType="1"/>
          </p:cNvSpPr>
          <p:nvPr/>
        </p:nvSpPr>
        <p:spPr bwMode="auto">
          <a:xfrm flipV="1">
            <a:off x="2895600" y="4800600"/>
            <a:ext cx="6858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3"/>
          <p:cNvSpPr>
            <a:spLocks noChangeShapeType="1"/>
          </p:cNvSpPr>
          <p:nvPr/>
        </p:nvSpPr>
        <p:spPr bwMode="auto">
          <a:xfrm flipH="1" flipV="1">
            <a:off x="5562600" y="4953000"/>
            <a:ext cx="5334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flipH="1">
            <a:off x="5715000" y="2971800"/>
            <a:ext cx="4572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2"/>
          <p:cNvSpPr>
            <a:spLocks noChangeArrowheads="1"/>
          </p:cNvSpPr>
          <p:nvPr/>
        </p:nvSpPr>
        <p:spPr bwMode="auto">
          <a:xfrm>
            <a:off x="6096000" y="46482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dirty="0" smtClean="0">
                <a:latin typeface="Arial" pitchFamily="34" charset="0"/>
                <a:cs typeface="Arial" pitchFamily="34" charset="0"/>
              </a:rPr>
              <a:t>Cooperative</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Chain</a:t>
            </a:r>
            <a:endParaRPr lang="en-US" sz="2200" b="1" dirty="0">
              <a:latin typeface="Arial" pitchFamily="34" charset="0"/>
              <a:cs typeface="Arial" pitchFamily="34" charset="0"/>
            </a:endParaRPr>
          </a:p>
        </p:txBody>
      </p:sp>
      <p:sp>
        <p:nvSpPr>
          <p:cNvPr id="10" name="AutoShape 4"/>
          <p:cNvSpPr>
            <a:spLocks noChangeArrowheads="1"/>
          </p:cNvSpPr>
          <p:nvPr/>
        </p:nvSpPr>
        <p:spPr bwMode="auto">
          <a:xfrm>
            <a:off x="6172200" y="23622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dirty="0" smtClean="0">
                <a:latin typeface="Arial" pitchFamily="34" charset="0"/>
                <a:cs typeface="Arial" pitchFamily="34" charset="0"/>
              </a:rPr>
              <a:t>Corporate</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Chain</a:t>
            </a:r>
            <a:endParaRPr lang="en-US" sz="2200" b="1" dirty="0">
              <a:latin typeface="Arial" pitchFamily="34" charset="0"/>
              <a:cs typeface="Arial" pitchFamily="34" charset="0"/>
            </a:endParaRPr>
          </a:p>
        </p:txBody>
      </p:sp>
      <p:sp>
        <p:nvSpPr>
          <p:cNvPr id="11" name="AutoShape 8"/>
          <p:cNvSpPr>
            <a:spLocks noChangeArrowheads="1"/>
          </p:cNvSpPr>
          <p:nvPr/>
        </p:nvSpPr>
        <p:spPr bwMode="auto">
          <a:xfrm>
            <a:off x="392113" y="4606925"/>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dirty="0" smtClean="0">
                <a:latin typeface="Arial" pitchFamily="34" charset="0"/>
                <a:cs typeface="Arial" pitchFamily="34" charset="0"/>
              </a:rPr>
              <a:t>Voluntary</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Chain</a:t>
            </a:r>
            <a:endParaRPr lang="en-US" sz="2200" b="1" dirty="0">
              <a:latin typeface="Arial" pitchFamily="34" charset="0"/>
              <a:cs typeface="Arial" pitchFamily="34" charset="0"/>
            </a:endParaRPr>
          </a:p>
        </p:txBody>
      </p:sp>
      <p:sp>
        <p:nvSpPr>
          <p:cNvPr id="12" name="Oval 11"/>
          <p:cNvSpPr>
            <a:spLocks noChangeArrowheads="1"/>
          </p:cNvSpPr>
          <p:nvPr/>
        </p:nvSpPr>
        <p:spPr bwMode="auto">
          <a:xfrm>
            <a:off x="3200400" y="2814638"/>
            <a:ext cx="2755900" cy="267176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r>
              <a:rPr lang="en-US" sz="2800" b="1" dirty="0" smtClean="0">
                <a:latin typeface="Arial" pitchFamily="34" charset="0"/>
                <a:cs typeface="Arial" pitchFamily="34" charset="0"/>
              </a:rPr>
              <a:t>Big</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Retailers</a:t>
            </a:r>
            <a:endParaRPr lang="en-US" sz="2800" b="1" dirty="0">
              <a:latin typeface="Arial" pitchFamily="34" charset="0"/>
              <a:cs typeface="Arial" pitchFamily="34" charset="0"/>
            </a:endParaRPr>
          </a:p>
        </p:txBody>
      </p:sp>
      <p:sp>
        <p:nvSpPr>
          <p:cNvPr id="13" name="AutoShape 8"/>
          <p:cNvSpPr>
            <a:spLocks noChangeArrowheads="1"/>
          </p:cNvSpPr>
          <p:nvPr/>
        </p:nvSpPr>
        <p:spPr bwMode="auto">
          <a:xfrm>
            <a:off x="381000" y="23622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200" b="1" dirty="0" smtClean="0">
                <a:latin typeface="Arial" pitchFamily="34" charset="0"/>
                <a:cs typeface="Arial" pitchFamily="34" charset="0"/>
              </a:rPr>
              <a:t>Franchise</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Operations</a:t>
            </a:r>
            <a:endParaRPr lang="en-US" sz="2200" b="1" dirty="0">
              <a:latin typeface="Arial" pitchFamily="34" charset="0"/>
              <a:cs typeface="Arial" pitchFamily="34" charset="0"/>
            </a:endParaRPr>
          </a:p>
        </p:txBody>
      </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0"/>
                                        </p:tgtEl>
                                        <p:attrNameLst>
                                          <p:attrName>style.color</p:attrName>
                                        </p:attrNameLst>
                                      </p:cBhvr>
                                      <p:by>
                                        <p:hsl h="0" s="-70588" l="0"/>
                                      </p:by>
                                    </p:animClr>
                                    <p:animClr clrSpc="hsl" dir="cw">
                                      <p:cBhvr>
                                        <p:cTn id="16" dur="500" fill="hold"/>
                                        <p:tgtEl>
                                          <p:spTgt spid="10"/>
                                        </p:tgtEl>
                                        <p:attrNameLst>
                                          <p:attrName>fillcolor</p:attrName>
                                        </p:attrNameLst>
                                      </p:cBhvr>
                                      <p:by>
                                        <p:hsl h="0" s="-70588" l="0"/>
                                      </p:by>
                                    </p:animClr>
                                    <p:animClr clrSpc="hsl" dir="cw">
                                      <p:cBhvr>
                                        <p:cTn id="17" dur="500" fill="hold"/>
                                        <p:tgtEl>
                                          <p:spTgt spid="10"/>
                                        </p:tgtEl>
                                        <p:attrNameLst>
                                          <p:attrName>stroke.color</p:attrName>
                                        </p:attrNameLst>
                                      </p:cBhvr>
                                      <p:by>
                                        <p:hsl h="0" s="-70588" l="0"/>
                                      </p:by>
                                    </p:animClr>
                                    <p:set>
                                      <p:cBhvr>
                                        <p:cTn id="18" dur="500" fill="hold"/>
                                        <p:tgtEl>
                                          <p:spTgt spid="10"/>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9"/>
                                        </p:tgtEl>
                                        <p:attrNameLst>
                                          <p:attrName>style.color</p:attrName>
                                        </p:attrNameLst>
                                      </p:cBhvr>
                                      <p:by>
                                        <p:hsl h="0" s="-70588" l="0"/>
                                      </p:by>
                                    </p:animClr>
                                    <p:animClr clrSpc="hsl" dir="cw">
                                      <p:cBhvr>
                                        <p:cTn id="30" dur="500" fill="hold"/>
                                        <p:tgtEl>
                                          <p:spTgt spid="9"/>
                                        </p:tgtEl>
                                        <p:attrNameLst>
                                          <p:attrName>fillcolor</p:attrName>
                                        </p:attrNameLst>
                                      </p:cBhvr>
                                      <p:by>
                                        <p:hsl h="0" s="-70588" l="0"/>
                                      </p:by>
                                    </p:animClr>
                                    <p:animClr clrSpc="hsl" dir="cw">
                                      <p:cBhvr>
                                        <p:cTn id="31" dur="500" fill="hold"/>
                                        <p:tgtEl>
                                          <p:spTgt spid="9"/>
                                        </p:tgtEl>
                                        <p:attrNameLst>
                                          <p:attrName>stroke.color</p:attrName>
                                        </p:attrNameLst>
                                      </p:cBhvr>
                                      <p:by>
                                        <p:hsl h="0" s="-70588" l="0"/>
                                      </p:by>
                                    </p:animClr>
                                    <p:set>
                                      <p:cBhvr>
                                        <p:cTn id="32" dur="500" fill="hold"/>
                                        <p:tgtEl>
                                          <p:spTgt spid="9"/>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1"/>
                                        </p:tgtEl>
                                        <p:attrNameLst>
                                          <p:attrName>style.color</p:attrName>
                                        </p:attrNameLst>
                                      </p:cBhvr>
                                      <p:by>
                                        <p:hsl h="0" s="-70588" l="0"/>
                                      </p:by>
                                    </p:animClr>
                                    <p:animClr clrSpc="hsl" dir="cw">
                                      <p:cBhvr>
                                        <p:cTn id="44" dur="500" fill="hold"/>
                                        <p:tgtEl>
                                          <p:spTgt spid="11"/>
                                        </p:tgtEl>
                                        <p:attrNameLst>
                                          <p:attrName>fillcolor</p:attrName>
                                        </p:attrNameLst>
                                      </p:cBhvr>
                                      <p:by>
                                        <p:hsl h="0" s="-70588" l="0"/>
                                      </p:by>
                                    </p:animClr>
                                    <p:animClr clrSpc="hsl" dir="cw">
                                      <p:cBhvr>
                                        <p:cTn id="45" dur="500" fill="hold"/>
                                        <p:tgtEl>
                                          <p:spTgt spid="11"/>
                                        </p:tgtEl>
                                        <p:attrNameLst>
                                          <p:attrName>stroke.color</p:attrName>
                                        </p:attrNameLst>
                                      </p:cBhvr>
                                      <p:by>
                                        <p:hsl h="0" s="-70588" l="0"/>
                                      </p:by>
                                    </p:animClr>
                                    <p:set>
                                      <p:cBhvr>
                                        <p:cTn id="46" dur="500" fill="hold"/>
                                        <p:tgtEl>
                                          <p:spTgt spid="11"/>
                                        </p:tgtEl>
                                        <p:attrNameLst>
                                          <p:attrName>fill.type</p:attrName>
                                        </p:attrNameLst>
                                      </p:cBhvr>
                                      <p:to>
                                        <p:strVal val="solid"/>
                                      </p:to>
                                    </p:set>
                                  </p:childTnLst>
                                </p:cTn>
                              </p:par>
                              <p:par>
                                <p:cTn id="47" presetID="2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Big Chains Are Building Market Clout</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26</a:t>
            </a:fld>
            <a:endParaRPr lang="en-US" dirty="0"/>
          </a:p>
        </p:txBody>
      </p:sp>
    </p:spTree>
    <p:controls>
      <mc:AlternateContent xmlns:mc="http://schemas.openxmlformats.org/markup-compatibility/2006">
        <mc:Choice xmlns:v="urn:schemas-microsoft-com:vml" Requires="v">
          <p:control spid="3093" name="WindowsMediaPlayer1" r:id="rId2" imgW="6098465" imgH="4321523"/>
        </mc:Choice>
        <mc:Fallback>
          <p:control name="WindowsMediaPlayer1" r:id="rId2" imgW="6098465" imgH="4321523">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728788"/>
                  <a:ext cx="6094413" cy="4324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Line 4"/>
          <p:cNvSpPr>
            <a:spLocks noChangeShapeType="1"/>
          </p:cNvSpPr>
          <p:nvPr/>
        </p:nvSpPr>
        <p:spPr bwMode="auto">
          <a:xfrm>
            <a:off x="3276600" y="2536825"/>
            <a:ext cx="533400" cy="511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37890" name="Title 40"/>
          <p:cNvSpPr>
            <a:spLocks noGrp="1"/>
          </p:cNvSpPr>
          <p:nvPr>
            <p:ph type="title"/>
          </p:nvPr>
        </p:nvSpPr>
        <p:spPr>
          <a:xfrm>
            <a:off x="457200" y="-26987"/>
            <a:ext cx="8229600" cy="1398587"/>
          </a:xfrm>
        </p:spPr>
        <p:txBody>
          <a:bodyPr/>
          <a:lstStyle/>
          <a:p>
            <a:r>
              <a:rPr lang="en-US" altLang="en-US" dirty="0" smtClean="0"/>
              <a:t>Differences in Retailing in Different Nations</a:t>
            </a:r>
            <a:endParaRPr lang="en-US" dirty="0" smtClean="0"/>
          </a:p>
        </p:txBody>
      </p:sp>
      <p:sp>
        <p:nvSpPr>
          <p:cNvPr id="4" name="AutoShape 3"/>
          <p:cNvSpPr>
            <a:spLocks noChangeArrowheads="1"/>
          </p:cNvSpPr>
          <p:nvPr/>
        </p:nvSpPr>
        <p:spPr bwMode="auto">
          <a:xfrm>
            <a:off x="457200" y="1371600"/>
            <a:ext cx="2971800" cy="1295400"/>
          </a:xfrm>
          <a:prstGeom prst="roundRect">
            <a:avLst>
              <a:gd name="adj" fmla="val 2990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dirty="0">
                <a:latin typeface="Arial" pitchFamily="34" charset="0"/>
                <a:cs typeface="Arial" pitchFamily="34" charset="0"/>
              </a:rPr>
              <a:t>New Ideas Spread</a:t>
            </a:r>
          </a:p>
        </p:txBody>
      </p:sp>
      <p:sp>
        <p:nvSpPr>
          <p:cNvPr id="6" name="Line 7"/>
          <p:cNvSpPr>
            <a:spLocks noChangeShapeType="1"/>
          </p:cNvSpPr>
          <p:nvPr/>
        </p:nvSpPr>
        <p:spPr bwMode="auto">
          <a:xfrm flipH="1">
            <a:off x="5410200" y="2536825"/>
            <a:ext cx="457200" cy="511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7" name="AutoShape 16"/>
          <p:cNvSpPr>
            <a:spLocks noChangeArrowheads="1"/>
          </p:cNvSpPr>
          <p:nvPr/>
        </p:nvSpPr>
        <p:spPr bwMode="auto">
          <a:xfrm>
            <a:off x="457200" y="5105400"/>
            <a:ext cx="2971800" cy="1295400"/>
          </a:xfrm>
          <a:prstGeom prst="roundRect">
            <a:avLst>
              <a:gd name="adj" fmla="val 2990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Online Retailing Varies</a:t>
            </a:r>
          </a:p>
        </p:txBody>
      </p:sp>
      <p:sp>
        <p:nvSpPr>
          <p:cNvPr id="8" name="Line 17"/>
          <p:cNvSpPr>
            <a:spLocks noChangeShapeType="1"/>
          </p:cNvSpPr>
          <p:nvPr/>
        </p:nvSpPr>
        <p:spPr bwMode="auto">
          <a:xfrm flipH="1">
            <a:off x="3330575" y="4833938"/>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9" name="Line 18"/>
          <p:cNvSpPr>
            <a:spLocks noChangeShapeType="1"/>
          </p:cNvSpPr>
          <p:nvPr/>
        </p:nvSpPr>
        <p:spPr bwMode="auto">
          <a:xfrm flipH="1" flipV="1">
            <a:off x="5486400" y="4876800"/>
            <a:ext cx="3810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pic>
        <p:nvPicPr>
          <p:cNvPr id="378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67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3"/>
          <p:cNvSpPr>
            <a:spLocks noChangeArrowheads="1"/>
          </p:cNvSpPr>
          <p:nvPr/>
        </p:nvSpPr>
        <p:spPr bwMode="auto">
          <a:xfrm>
            <a:off x="5715000" y="5105400"/>
            <a:ext cx="2971800" cy="1295400"/>
          </a:xfrm>
          <a:prstGeom prst="roundRect">
            <a:avLst>
              <a:gd name="adj" fmla="val 2990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Must Adapt Marketing Strategies</a:t>
            </a:r>
          </a:p>
        </p:txBody>
      </p:sp>
      <p:sp>
        <p:nvSpPr>
          <p:cNvPr id="13" name="AutoShape 6"/>
          <p:cNvSpPr>
            <a:spLocks noChangeArrowheads="1"/>
          </p:cNvSpPr>
          <p:nvPr/>
        </p:nvSpPr>
        <p:spPr bwMode="auto">
          <a:xfrm>
            <a:off x="5715000" y="1371600"/>
            <a:ext cx="2971800" cy="1295400"/>
          </a:xfrm>
          <a:prstGeom prst="roundRect">
            <a:avLst>
              <a:gd name="adj" fmla="val 2990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Mass-Marketing Requires Mass Markets</a:t>
            </a:r>
          </a:p>
        </p:txBody>
      </p:sp>
      <p:sp>
        <p:nvSpPr>
          <p:cNvPr id="1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4"/>
                                        </p:tgtEl>
                                        <p:attrNameLst>
                                          <p:attrName>style.color</p:attrName>
                                        </p:attrNameLst>
                                      </p:cBhvr>
                                      <p:by>
                                        <p:hsl h="0" s="-70588" l="0"/>
                                      </p:by>
                                    </p:animClr>
                                    <p:animClr clrSpc="hsl" dir="cw">
                                      <p:cBhvr>
                                        <p:cTn id="16" dur="500" fill="hold"/>
                                        <p:tgtEl>
                                          <p:spTgt spid="4"/>
                                        </p:tgtEl>
                                        <p:attrNameLst>
                                          <p:attrName>fillcolor</p:attrName>
                                        </p:attrNameLst>
                                      </p:cBhvr>
                                      <p:by>
                                        <p:hsl h="0" s="-70588" l="0"/>
                                      </p:by>
                                    </p:animClr>
                                    <p:animClr clrSpc="hsl" dir="cw">
                                      <p:cBhvr>
                                        <p:cTn id="17" dur="500" fill="hold"/>
                                        <p:tgtEl>
                                          <p:spTgt spid="4"/>
                                        </p:tgtEl>
                                        <p:attrNameLst>
                                          <p:attrName>stroke.color</p:attrName>
                                        </p:attrNameLst>
                                      </p:cBhvr>
                                      <p:by>
                                        <p:hsl h="0" s="-70588" l="0"/>
                                      </p:by>
                                    </p:animClr>
                                    <p:set>
                                      <p:cBhvr>
                                        <p:cTn id="18" dur="500" fill="hold"/>
                                        <p:tgtEl>
                                          <p:spTgt spid="4"/>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3"/>
                                        </p:tgtEl>
                                        <p:attrNameLst>
                                          <p:attrName>style.color</p:attrName>
                                        </p:attrNameLst>
                                      </p:cBhvr>
                                      <p:by>
                                        <p:hsl h="0" s="-70588" l="0"/>
                                      </p:by>
                                    </p:animClr>
                                    <p:animClr clrSpc="hsl" dir="cw">
                                      <p:cBhvr>
                                        <p:cTn id="30" dur="500" fill="hold"/>
                                        <p:tgtEl>
                                          <p:spTgt spid="13"/>
                                        </p:tgtEl>
                                        <p:attrNameLst>
                                          <p:attrName>fillcolor</p:attrName>
                                        </p:attrNameLst>
                                      </p:cBhvr>
                                      <p:by>
                                        <p:hsl h="0" s="-70588" l="0"/>
                                      </p:by>
                                    </p:animClr>
                                    <p:animClr clrSpc="hsl" dir="cw">
                                      <p:cBhvr>
                                        <p:cTn id="31" dur="500" fill="hold"/>
                                        <p:tgtEl>
                                          <p:spTgt spid="13"/>
                                        </p:tgtEl>
                                        <p:attrNameLst>
                                          <p:attrName>stroke.color</p:attrName>
                                        </p:attrNameLst>
                                      </p:cBhvr>
                                      <p:by>
                                        <p:hsl h="0" s="-70588" l="0"/>
                                      </p:by>
                                    </p:animClr>
                                    <p:set>
                                      <p:cBhvr>
                                        <p:cTn id="32" dur="500" fill="hold"/>
                                        <p:tgtEl>
                                          <p:spTgt spid="13"/>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1"/>
                                        </p:tgtEl>
                                        <p:attrNameLst>
                                          <p:attrName>style.color</p:attrName>
                                        </p:attrNameLst>
                                      </p:cBhvr>
                                      <p:by>
                                        <p:hsl h="0" s="-70588" l="0"/>
                                      </p:by>
                                    </p:animClr>
                                    <p:animClr clrSpc="hsl" dir="cw">
                                      <p:cBhvr>
                                        <p:cTn id="44" dur="500" fill="hold"/>
                                        <p:tgtEl>
                                          <p:spTgt spid="11"/>
                                        </p:tgtEl>
                                        <p:attrNameLst>
                                          <p:attrName>fillcolor</p:attrName>
                                        </p:attrNameLst>
                                      </p:cBhvr>
                                      <p:by>
                                        <p:hsl h="0" s="-70588" l="0"/>
                                      </p:by>
                                    </p:animClr>
                                    <p:animClr clrSpc="hsl" dir="cw">
                                      <p:cBhvr>
                                        <p:cTn id="45" dur="500" fill="hold"/>
                                        <p:tgtEl>
                                          <p:spTgt spid="11"/>
                                        </p:tgtEl>
                                        <p:attrNameLst>
                                          <p:attrName>stroke.color</p:attrName>
                                        </p:attrNameLst>
                                      </p:cBhvr>
                                      <p:by>
                                        <p:hsl h="0" s="-70588" l="0"/>
                                      </p:by>
                                    </p:animClr>
                                    <p:set>
                                      <p:cBhvr>
                                        <p:cTn id="46" dur="500" fill="hold"/>
                                        <p:tgtEl>
                                          <p:spTgt spid="11"/>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childTnLst>
                          </p:cTn>
                        </p:par>
                        <p:par>
                          <p:cTn id="54" fill="hold">
                            <p:stCondLst>
                              <p:cond delay="1000"/>
                            </p:stCondLst>
                            <p:childTnLst>
                              <p:par>
                                <p:cTn id="55" presetID="25" presetClass="emph" presetSubtype="0" fill="hold" grpId="1" nodeType="afterEffect">
                                  <p:stCondLst>
                                    <p:cond delay="0"/>
                                  </p:stCondLst>
                                  <p:childTnLst>
                                    <p:animClr clrSpc="hsl" dir="cw">
                                      <p:cBhvr override="childStyle">
                                        <p:cTn id="56" dur="500" fill="hold"/>
                                        <p:tgtEl>
                                          <p:spTgt spid="7"/>
                                        </p:tgtEl>
                                        <p:attrNameLst>
                                          <p:attrName>style.color</p:attrName>
                                        </p:attrNameLst>
                                      </p:cBhvr>
                                      <p:by>
                                        <p:hsl h="0" s="-70588" l="0"/>
                                      </p:by>
                                    </p:animClr>
                                    <p:animClr clrSpc="hsl" dir="cw">
                                      <p:cBhvr>
                                        <p:cTn id="57" dur="500" fill="hold"/>
                                        <p:tgtEl>
                                          <p:spTgt spid="7"/>
                                        </p:tgtEl>
                                        <p:attrNameLst>
                                          <p:attrName>fillcolor</p:attrName>
                                        </p:attrNameLst>
                                      </p:cBhvr>
                                      <p:by>
                                        <p:hsl h="0" s="-70588" l="0"/>
                                      </p:by>
                                    </p:animClr>
                                    <p:animClr clrSpc="hsl" dir="cw">
                                      <p:cBhvr>
                                        <p:cTn id="58" dur="500" fill="hold"/>
                                        <p:tgtEl>
                                          <p:spTgt spid="7"/>
                                        </p:tgtEl>
                                        <p:attrNameLst>
                                          <p:attrName>stroke.color</p:attrName>
                                        </p:attrNameLst>
                                      </p:cBhvr>
                                      <p:by>
                                        <p:hsl h="0" s="-70588" l="0"/>
                                      </p:by>
                                    </p:animClr>
                                    <p:set>
                                      <p:cBhvr>
                                        <p:cTn id="5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P spid="7" grpId="0" animBg="1"/>
      <p:bldP spid="7" grpId="1" animBg="1"/>
      <p:bldP spid="8" grpId="0" animBg="1"/>
      <p:bldP spid="9" grpId="0" animBg="1"/>
      <p:bldP spid="11" grpId="0" animBg="1"/>
      <p:bldP spid="11" grpId="1"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Line 5"/>
          <p:cNvSpPr>
            <a:spLocks noChangeShapeType="1"/>
          </p:cNvSpPr>
          <p:nvPr/>
        </p:nvSpPr>
        <p:spPr bwMode="auto">
          <a:xfrm flipV="1">
            <a:off x="3657600" y="3429000"/>
            <a:ext cx="1219200" cy="720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9"/>
          <p:cNvSpPr>
            <a:spLocks noChangeShapeType="1"/>
          </p:cNvSpPr>
          <p:nvPr/>
        </p:nvSpPr>
        <p:spPr bwMode="auto">
          <a:xfrm flipV="1">
            <a:off x="3657600" y="1662113"/>
            <a:ext cx="1219200" cy="24876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flipV="1">
            <a:off x="3657600" y="2590800"/>
            <a:ext cx="1219200" cy="155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6"/>
          <p:cNvSpPr>
            <a:spLocks noChangeShapeType="1"/>
          </p:cNvSpPr>
          <p:nvPr/>
        </p:nvSpPr>
        <p:spPr bwMode="auto">
          <a:xfrm>
            <a:off x="3657600" y="4149725"/>
            <a:ext cx="1219200" cy="1936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a:off x="3657600" y="4149725"/>
            <a:ext cx="1219200" cy="11842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5"/>
          <p:cNvSpPr>
            <a:spLocks noChangeShapeType="1"/>
          </p:cNvSpPr>
          <p:nvPr/>
        </p:nvSpPr>
        <p:spPr bwMode="auto">
          <a:xfrm>
            <a:off x="3657600" y="4149725"/>
            <a:ext cx="1219200" cy="2022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4" name="Title 40"/>
          <p:cNvSpPr>
            <a:spLocks noGrp="1"/>
          </p:cNvSpPr>
          <p:nvPr>
            <p:ph type="title"/>
          </p:nvPr>
        </p:nvSpPr>
        <p:spPr>
          <a:xfrm>
            <a:off x="457200" y="76200"/>
            <a:ext cx="8229600" cy="1398587"/>
          </a:xfrm>
        </p:spPr>
        <p:txBody>
          <a:bodyPr/>
          <a:lstStyle/>
          <a:p>
            <a:r>
              <a:rPr lang="en-US" dirty="0" smtClean="0"/>
              <a:t>What Is a Wholesaler?</a:t>
            </a:r>
          </a:p>
        </p:txBody>
      </p:sp>
      <p:sp>
        <p:nvSpPr>
          <p:cNvPr id="12" name="AutoShape 4"/>
          <p:cNvSpPr>
            <a:spLocks noChangeArrowheads="1"/>
          </p:cNvSpPr>
          <p:nvPr/>
        </p:nvSpPr>
        <p:spPr bwMode="auto">
          <a:xfrm>
            <a:off x="4876800" y="3048000"/>
            <a:ext cx="3962400" cy="728663"/>
          </a:xfrm>
          <a:prstGeom prst="roundRect">
            <a:avLst>
              <a:gd name="adj" fmla="val 37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200"/>
              <a:t>Progressive Wholesalers Adapt</a:t>
            </a:r>
          </a:p>
        </p:txBody>
      </p:sp>
      <p:sp>
        <p:nvSpPr>
          <p:cNvPr id="15" name="AutoShape 8"/>
          <p:cNvSpPr>
            <a:spLocks noChangeArrowheads="1"/>
          </p:cNvSpPr>
          <p:nvPr/>
        </p:nvSpPr>
        <p:spPr bwMode="auto">
          <a:xfrm>
            <a:off x="4876800" y="1219200"/>
            <a:ext cx="3962400" cy="728663"/>
          </a:xfrm>
          <a:prstGeom prst="roundRect">
            <a:avLst>
              <a:gd name="adj" fmla="val 37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200" dirty="0"/>
              <a:t>Changing With the Times</a:t>
            </a:r>
          </a:p>
        </p:txBody>
      </p:sp>
      <p:sp>
        <p:nvSpPr>
          <p:cNvPr id="17" name="AutoShape 12"/>
          <p:cNvSpPr>
            <a:spLocks noChangeArrowheads="1"/>
          </p:cNvSpPr>
          <p:nvPr/>
        </p:nvSpPr>
        <p:spPr bwMode="auto">
          <a:xfrm>
            <a:off x="4876800" y="2133600"/>
            <a:ext cx="3962400" cy="728663"/>
          </a:xfrm>
          <a:prstGeom prst="roundRect">
            <a:avLst>
              <a:gd name="adj" fmla="val 37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200" dirty="0" smtClean="0"/>
              <a:t>In Decline</a:t>
            </a:r>
            <a:endParaRPr lang="en-US" altLang="en-US" sz="2200" dirty="0"/>
          </a:p>
        </p:txBody>
      </p:sp>
      <p:sp>
        <p:nvSpPr>
          <p:cNvPr id="19" name="AutoShape 15"/>
          <p:cNvSpPr>
            <a:spLocks noChangeArrowheads="1"/>
          </p:cNvSpPr>
          <p:nvPr/>
        </p:nvSpPr>
        <p:spPr bwMode="auto">
          <a:xfrm>
            <a:off x="4876800" y="3962400"/>
            <a:ext cx="3962400" cy="728663"/>
          </a:xfrm>
          <a:prstGeom prst="roundRect">
            <a:avLst>
              <a:gd name="adj" fmla="val 37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200"/>
              <a:t>Goodbye to Some?</a:t>
            </a:r>
          </a:p>
        </p:txBody>
      </p:sp>
      <p:sp>
        <p:nvSpPr>
          <p:cNvPr id="21" name="AutoShape 18"/>
          <p:cNvSpPr>
            <a:spLocks noChangeArrowheads="1"/>
          </p:cNvSpPr>
          <p:nvPr/>
        </p:nvSpPr>
        <p:spPr bwMode="auto">
          <a:xfrm>
            <a:off x="4876800" y="4876800"/>
            <a:ext cx="3962400" cy="728663"/>
          </a:xfrm>
          <a:prstGeom prst="roundRect">
            <a:avLst>
              <a:gd name="adj" fmla="val 37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200"/>
              <a:t>Ethical Issues?</a:t>
            </a:r>
          </a:p>
        </p:txBody>
      </p:sp>
      <p:sp>
        <p:nvSpPr>
          <p:cNvPr id="23" name="AutoShape 24"/>
          <p:cNvSpPr>
            <a:spLocks noChangeArrowheads="1"/>
          </p:cNvSpPr>
          <p:nvPr/>
        </p:nvSpPr>
        <p:spPr bwMode="auto">
          <a:xfrm>
            <a:off x="4876800" y="5791200"/>
            <a:ext cx="3962400" cy="728663"/>
          </a:xfrm>
          <a:prstGeom prst="roundRect">
            <a:avLst>
              <a:gd name="adj" fmla="val 375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en-US" sz="2200"/>
              <a:t>New Strategies Needed To Survive</a:t>
            </a:r>
          </a:p>
        </p:txBody>
      </p:sp>
      <p:sp>
        <p:nvSpPr>
          <p:cNvPr id="38927" name="Oval 26" descr="warehouse storeage photo"/>
          <p:cNvSpPr>
            <a:spLocks noChangeArrowheads="1"/>
          </p:cNvSpPr>
          <p:nvPr/>
        </p:nvSpPr>
        <p:spPr bwMode="auto">
          <a:xfrm>
            <a:off x="393700" y="2527300"/>
            <a:ext cx="3276600" cy="3276600"/>
          </a:xfrm>
          <a:prstGeom prst="ellipse">
            <a:avLst/>
          </a:prstGeom>
          <a:blipFill dpi="0" rotWithShape="1">
            <a:blip r:embed="rId3"/>
            <a:srcRect/>
            <a:stretch>
              <a:fillRect/>
            </a:stretch>
          </a:blipFill>
          <a:ln w="38100">
            <a:solidFill>
              <a:schemeClr val="bg1"/>
            </a:solidFill>
            <a:round/>
            <a:headEnd/>
            <a:tailEnd/>
          </a:ln>
          <a:effectLst>
            <a:outerShdw blurRad="152400" dist="317500" dir="5400000" sx="90000" sy="-19000" rotWithShape="0">
              <a:prstClr val="black">
                <a:alpha val="15000"/>
              </a:prstClr>
            </a:outerShdw>
          </a:effectLst>
        </p:spPr>
        <p:txBody>
          <a:bodyPr wrap="none" anchor="ctr"/>
          <a:lstStyle/>
          <a:p>
            <a:endParaRPr lang="en-US"/>
          </a:p>
        </p:txBody>
      </p:sp>
      <p:sp>
        <p:nvSpPr>
          <p:cNvPr id="2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5"/>
                                        </p:tgtEl>
                                        <p:attrNameLst>
                                          <p:attrName>style.color</p:attrName>
                                        </p:attrNameLst>
                                      </p:cBhvr>
                                      <p:by>
                                        <p:hsl h="0" s="-70588" l="0"/>
                                      </p:by>
                                    </p:animClr>
                                    <p:animClr clrSpc="hsl" dir="cw">
                                      <p:cBhvr>
                                        <p:cTn id="16" dur="500" fill="hold"/>
                                        <p:tgtEl>
                                          <p:spTgt spid="15"/>
                                        </p:tgtEl>
                                        <p:attrNameLst>
                                          <p:attrName>fillcolor</p:attrName>
                                        </p:attrNameLst>
                                      </p:cBhvr>
                                      <p:by>
                                        <p:hsl h="0" s="-70588" l="0"/>
                                      </p:by>
                                    </p:animClr>
                                    <p:animClr clrSpc="hsl" dir="cw">
                                      <p:cBhvr>
                                        <p:cTn id="17" dur="500" fill="hold"/>
                                        <p:tgtEl>
                                          <p:spTgt spid="15"/>
                                        </p:tgtEl>
                                        <p:attrNameLst>
                                          <p:attrName>stroke.color</p:attrName>
                                        </p:attrNameLst>
                                      </p:cBhvr>
                                      <p:by>
                                        <p:hsl h="0" s="-70588" l="0"/>
                                      </p:by>
                                    </p:animClr>
                                    <p:set>
                                      <p:cBhvr>
                                        <p:cTn id="18" dur="500" fill="hold"/>
                                        <p:tgtEl>
                                          <p:spTgt spid="15"/>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7"/>
                                        </p:tgtEl>
                                        <p:attrNameLst>
                                          <p:attrName>style.color</p:attrName>
                                        </p:attrNameLst>
                                      </p:cBhvr>
                                      <p:by>
                                        <p:hsl h="0" s="-70588" l="0"/>
                                      </p:by>
                                    </p:animClr>
                                    <p:animClr clrSpc="hsl" dir="cw">
                                      <p:cBhvr>
                                        <p:cTn id="30" dur="500" fill="hold"/>
                                        <p:tgtEl>
                                          <p:spTgt spid="17"/>
                                        </p:tgtEl>
                                        <p:attrNameLst>
                                          <p:attrName>fillcolor</p:attrName>
                                        </p:attrNameLst>
                                      </p:cBhvr>
                                      <p:by>
                                        <p:hsl h="0" s="-70588" l="0"/>
                                      </p:by>
                                    </p:animClr>
                                    <p:animClr clrSpc="hsl" dir="cw">
                                      <p:cBhvr>
                                        <p:cTn id="31" dur="500" fill="hold"/>
                                        <p:tgtEl>
                                          <p:spTgt spid="17"/>
                                        </p:tgtEl>
                                        <p:attrNameLst>
                                          <p:attrName>stroke.color</p:attrName>
                                        </p:attrNameLst>
                                      </p:cBhvr>
                                      <p:by>
                                        <p:hsl h="0" s="-70588" l="0"/>
                                      </p:by>
                                    </p:animClr>
                                    <p:set>
                                      <p:cBhvr>
                                        <p:cTn id="32" dur="500" fill="hold"/>
                                        <p:tgtEl>
                                          <p:spTgt spid="17"/>
                                        </p:tgtEl>
                                        <p:attrNameLst>
                                          <p:attrName>fill.type</p:attrName>
                                        </p:attrNameLst>
                                      </p:cBhvr>
                                      <p:to>
                                        <p:strVal val="solid"/>
                                      </p:to>
                                    </p:se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2"/>
                                        </p:tgtEl>
                                        <p:attrNameLst>
                                          <p:attrName>style.color</p:attrName>
                                        </p:attrNameLst>
                                      </p:cBhvr>
                                      <p:by>
                                        <p:hsl h="0" s="-70588" l="0"/>
                                      </p:by>
                                    </p:animClr>
                                    <p:animClr clrSpc="hsl" dir="cw">
                                      <p:cBhvr>
                                        <p:cTn id="44" dur="500" fill="hold"/>
                                        <p:tgtEl>
                                          <p:spTgt spid="12"/>
                                        </p:tgtEl>
                                        <p:attrNameLst>
                                          <p:attrName>fillcolor</p:attrName>
                                        </p:attrNameLst>
                                      </p:cBhvr>
                                      <p:by>
                                        <p:hsl h="0" s="-70588" l="0"/>
                                      </p:by>
                                    </p:animClr>
                                    <p:animClr clrSpc="hsl" dir="cw">
                                      <p:cBhvr>
                                        <p:cTn id="45" dur="500" fill="hold"/>
                                        <p:tgtEl>
                                          <p:spTgt spid="12"/>
                                        </p:tgtEl>
                                        <p:attrNameLst>
                                          <p:attrName>stroke.color</p:attrName>
                                        </p:attrNameLst>
                                      </p:cBhvr>
                                      <p:by>
                                        <p:hsl h="0" s="-70588" l="0"/>
                                      </p:by>
                                    </p:animClr>
                                    <p:set>
                                      <p:cBhvr>
                                        <p:cTn id="46" dur="500" fill="hold"/>
                                        <p:tgtEl>
                                          <p:spTgt spid="12"/>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5" presetClass="emph" presetSubtype="0" fill="hold" grpId="1" nodeType="clickEffect">
                                  <p:stCondLst>
                                    <p:cond delay="0"/>
                                  </p:stCondLst>
                                  <p:childTnLst>
                                    <p:animClr clrSpc="hsl" dir="cw">
                                      <p:cBhvr override="childStyle">
                                        <p:cTn id="57" dur="500" fill="hold"/>
                                        <p:tgtEl>
                                          <p:spTgt spid="19"/>
                                        </p:tgtEl>
                                        <p:attrNameLst>
                                          <p:attrName>style.color</p:attrName>
                                        </p:attrNameLst>
                                      </p:cBhvr>
                                      <p:by>
                                        <p:hsl h="0" s="-70588" l="0"/>
                                      </p:by>
                                    </p:animClr>
                                    <p:animClr clrSpc="hsl" dir="cw">
                                      <p:cBhvr>
                                        <p:cTn id="58" dur="500" fill="hold"/>
                                        <p:tgtEl>
                                          <p:spTgt spid="19"/>
                                        </p:tgtEl>
                                        <p:attrNameLst>
                                          <p:attrName>fillcolor</p:attrName>
                                        </p:attrNameLst>
                                      </p:cBhvr>
                                      <p:by>
                                        <p:hsl h="0" s="-70588" l="0"/>
                                      </p:by>
                                    </p:animClr>
                                    <p:animClr clrSpc="hsl" dir="cw">
                                      <p:cBhvr>
                                        <p:cTn id="59" dur="500" fill="hold"/>
                                        <p:tgtEl>
                                          <p:spTgt spid="19"/>
                                        </p:tgtEl>
                                        <p:attrNameLst>
                                          <p:attrName>stroke.color</p:attrName>
                                        </p:attrNameLst>
                                      </p:cBhvr>
                                      <p:by>
                                        <p:hsl h="0" s="-70588" l="0"/>
                                      </p:by>
                                    </p:animClr>
                                    <p:set>
                                      <p:cBhvr>
                                        <p:cTn id="60" dur="500" fill="hold"/>
                                        <p:tgtEl>
                                          <p:spTgt spid="19"/>
                                        </p:tgtEl>
                                        <p:attrNameLst>
                                          <p:attrName>fill.type</p:attrName>
                                        </p:attrNameLst>
                                      </p:cBhvr>
                                      <p:to>
                                        <p:strVal val="solid"/>
                                      </p:to>
                                    </p:set>
                                  </p:childTnLst>
                                </p:cTn>
                              </p:par>
                              <p:par>
                                <p:cTn id="61" presetID="22" presetClass="entr" presetSubtype="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up)">
                                      <p:cBhvr>
                                        <p:cTn id="63" dur="500"/>
                                        <p:tgtEl>
                                          <p:spTgt spid="22"/>
                                        </p:tgtEl>
                                      </p:cBhvr>
                                    </p:animEffect>
                                  </p:child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mph" presetSubtype="0" fill="hold" grpId="1" nodeType="clickEffect">
                                  <p:stCondLst>
                                    <p:cond delay="0"/>
                                  </p:stCondLst>
                                  <p:childTnLst>
                                    <p:animClr clrSpc="hsl" dir="cw">
                                      <p:cBhvr override="childStyle">
                                        <p:cTn id="71" dur="500" fill="hold"/>
                                        <p:tgtEl>
                                          <p:spTgt spid="21"/>
                                        </p:tgtEl>
                                        <p:attrNameLst>
                                          <p:attrName>style.color</p:attrName>
                                        </p:attrNameLst>
                                      </p:cBhvr>
                                      <p:by>
                                        <p:hsl h="0" s="-70588" l="0"/>
                                      </p:by>
                                    </p:animClr>
                                    <p:animClr clrSpc="hsl" dir="cw">
                                      <p:cBhvr>
                                        <p:cTn id="72" dur="500" fill="hold"/>
                                        <p:tgtEl>
                                          <p:spTgt spid="21"/>
                                        </p:tgtEl>
                                        <p:attrNameLst>
                                          <p:attrName>fillcolor</p:attrName>
                                        </p:attrNameLst>
                                      </p:cBhvr>
                                      <p:by>
                                        <p:hsl h="0" s="-70588" l="0"/>
                                      </p:by>
                                    </p:animClr>
                                    <p:animClr clrSpc="hsl" dir="cw">
                                      <p:cBhvr>
                                        <p:cTn id="73" dur="500" fill="hold"/>
                                        <p:tgtEl>
                                          <p:spTgt spid="21"/>
                                        </p:tgtEl>
                                        <p:attrNameLst>
                                          <p:attrName>stroke.color</p:attrName>
                                        </p:attrNameLst>
                                      </p:cBhvr>
                                      <p:by>
                                        <p:hsl h="0" s="-70588" l="0"/>
                                      </p:by>
                                    </p:animClr>
                                    <p:set>
                                      <p:cBhvr>
                                        <p:cTn id="74" dur="500" fill="hold"/>
                                        <p:tgtEl>
                                          <p:spTgt spid="21"/>
                                        </p:tgtEl>
                                        <p:attrNameLst>
                                          <p:attrName>fill.type</p:attrName>
                                        </p:attrNameLst>
                                      </p:cBhvr>
                                      <p:to>
                                        <p:strVal val="solid"/>
                                      </p:to>
                                    </p:set>
                                  </p:childTnLst>
                                </p:cTn>
                              </p:par>
                              <p:par>
                                <p:cTn id="75" presetID="22" presetClass="entr" presetSubtype="1"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childTnLst>
                          </p:cTn>
                        </p:par>
                        <p:par>
                          <p:cTn id="78" fill="hold" nodeType="afterGroup">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0" grpId="0" animBg="1"/>
      <p:bldP spid="22" grpId="0" animBg="1"/>
      <p:bldP spid="24" grpId="0" animBg="1"/>
      <p:bldP spid="12" grpId="0" animBg="1"/>
      <p:bldP spid="12" grpId="1" animBg="1"/>
      <p:bldP spid="15" grpId="0" animBg="1"/>
      <p:bldP spid="15" grpId="1" animBg="1"/>
      <p:bldP spid="17" grpId="0" animBg="1"/>
      <p:bldP spid="17" grpId="1" animBg="1"/>
      <p:bldP spid="19" grpId="0" animBg="1"/>
      <p:bldP spid="19" grpId="1" animBg="1"/>
      <p:bldP spid="21" grpId="0" animBg="1"/>
      <p:bldP spid="21" grpId="1"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23"/>
          <p:cNvSpPr>
            <a:spLocks noChangeArrowheads="1"/>
          </p:cNvSpPr>
          <p:nvPr/>
        </p:nvSpPr>
        <p:spPr bwMode="auto">
          <a:xfrm>
            <a:off x="5145086" y="4797425"/>
            <a:ext cx="3694113" cy="1031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39938" name="Title 40"/>
          <p:cNvSpPr>
            <a:spLocks noGrp="1"/>
          </p:cNvSpPr>
          <p:nvPr>
            <p:ph type="title"/>
          </p:nvPr>
        </p:nvSpPr>
        <p:spPr/>
        <p:txBody>
          <a:bodyPr>
            <a:normAutofit/>
          </a:bodyPr>
          <a:lstStyle/>
          <a:p>
            <a:r>
              <a:rPr lang="en-US" altLang="en-US" dirty="0" smtClean="0"/>
              <a:t>Wholesalers Add Value in Different Ways (Exhibit 12-5)</a:t>
            </a:r>
            <a:endParaRPr lang="en-US" dirty="0" smtClean="0"/>
          </a:p>
        </p:txBody>
      </p:sp>
      <p:sp>
        <p:nvSpPr>
          <p:cNvPr id="5" name="Line 5"/>
          <p:cNvSpPr>
            <a:spLocks noChangeShapeType="1"/>
          </p:cNvSpPr>
          <p:nvPr/>
        </p:nvSpPr>
        <p:spPr bwMode="auto">
          <a:xfrm>
            <a:off x="3319462" y="5934075"/>
            <a:ext cx="0" cy="9525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2351087" y="5502275"/>
            <a:ext cx="381000" cy="2921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2351087" y="5213350"/>
            <a:ext cx="177800" cy="28892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2351087" y="4921250"/>
            <a:ext cx="631825" cy="292100"/>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2351087" y="4111625"/>
            <a:ext cx="1273175" cy="288925"/>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2351087" y="3819525"/>
            <a:ext cx="463550" cy="292100"/>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 name="Rectangle 11"/>
          <p:cNvSpPr>
            <a:spLocks noChangeArrowheads="1"/>
          </p:cNvSpPr>
          <p:nvPr/>
        </p:nvSpPr>
        <p:spPr bwMode="auto">
          <a:xfrm>
            <a:off x="2351087" y="3527425"/>
            <a:ext cx="3098800" cy="292100"/>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2351087" y="2717800"/>
            <a:ext cx="228600" cy="2921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2351087" y="2425700"/>
            <a:ext cx="501650" cy="292100"/>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4" name="Rectangle 14"/>
          <p:cNvSpPr>
            <a:spLocks noChangeArrowheads="1"/>
          </p:cNvSpPr>
          <p:nvPr/>
        </p:nvSpPr>
        <p:spPr bwMode="auto">
          <a:xfrm>
            <a:off x="2351087" y="2133600"/>
            <a:ext cx="4105275" cy="292100"/>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5" name="Line 15"/>
          <p:cNvSpPr>
            <a:spLocks noChangeShapeType="1"/>
          </p:cNvSpPr>
          <p:nvPr/>
        </p:nvSpPr>
        <p:spPr bwMode="auto">
          <a:xfrm>
            <a:off x="2351087" y="6054725"/>
            <a:ext cx="4835525"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6"/>
          <p:cNvSpPr>
            <a:spLocks noChangeShapeType="1"/>
          </p:cNvSpPr>
          <p:nvPr/>
        </p:nvSpPr>
        <p:spPr bwMode="auto">
          <a:xfrm>
            <a:off x="4284662" y="5934075"/>
            <a:ext cx="0" cy="9525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7"/>
          <p:cNvSpPr>
            <a:spLocks noChangeShapeType="1"/>
          </p:cNvSpPr>
          <p:nvPr/>
        </p:nvSpPr>
        <p:spPr bwMode="auto">
          <a:xfrm>
            <a:off x="5253037" y="5934075"/>
            <a:ext cx="0" cy="9525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8"/>
          <p:cNvSpPr>
            <a:spLocks noChangeShapeType="1"/>
          </p:cNvSpPr>
          <p:nvPr/>
        </p:nvSpPr>
        <p:spPr bwMode="auto">
          <a:xfrm>
            <a:off x="6218237" y="5934075"/>
            <a:ext cx="0" cy="95250"/>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9"/>
          <p:cNvSpPr>
            <a:spLocks noChangeShapeType="1"/>
          </p:cNvSpPr>
          <p:nvPr/>
        </p:nvSpPr>
        <p:spPr bwMode="auto">
          <a:xfrm>
            <a:off x="7186612" y="5934075"/>
            <a:ext cx="0" cy="142875"/>
          </a:xfrm>
          <a:prstGeom prst="line">
            <a:avLst/>
          </a:prstGeom>
          <a:noFill/>
          <a:ln w="4">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0"/>
          <p:cNvSpPr>
            <a:spLocks noChangeArrowheads="1"/>
          </p:cNvSpPr>
          <p:nvPr/>
        </p:nvSpPr>
        <p:spPr bwMode="auto">
          <a:xfrm>
            <a:off x="5218112" y="4886325"/>
            <a:ext cx="196850" cy="196850"/>
          </a:xfrm>
          <a:prstGeom prst="rect">
            <a:avLst/>
          </a:prstGeom>
          <a:ln/>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1" name="Rectangle 21"/>
          <p:cNvSpPr>
            <a:spLocks noChangeArrowheads="1"/>
          </p:cNvSpPr>
          <p:nvPr/>
        </p:nvSpPr>
        <p:spPr bwMode="auto">
          <a:xfrm>
            <a:off x="5218112" y="5226050"/>
            <a:ext cx="196850" cy="19367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2" name="Rectangle 22"/>
          <p:cNvSpPr>
            <a:spLocks noChangeArrowheads="1"/>
          </p:cNvSpPr>
          <p:nvPr/>
        </p:nvSpPr>
        <p:spPr bwMode="auto">
          <a:xfrm>
            <a:off x="5218112" y="5562600"/>
            <a:ext cx="196850" cy="193675"/>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3194049" y="618490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20.0%</a:t>
            </a:r>
            <a:endParaRPr kumimoji="0" lang="en-US" sz="1800" b="0" i="0" u="none" strike="noStrike" cap="none" normalizeH="0" baseline="0" smtClean="0">
              <a:ln>
                <a:noFill/>
              </a:ln>
              <a:effectLst/>
              <a:latin typeface="Arial" pitchFamily="34" charset="0"/>
              <a:cs typeface="Arial" pitchFamily="34" charset="0"/>
            </a:endParaRPr>
          </a:p>
        </p:txBody>
      </p:sp>
      <p:sp>
        <p:nvSpPr>
          <p:cNvPr id="28" name="Rectangle 28"/>
          <p:cNvSpPr>
            <a:spLocks noChangeArrowheads="1"/>
          </p:cNvSpPr>
          <p:nvPr/>
        </p:nvSpPr>
        <p:spPr bwMode="auto">
          <a:xfrm>
            <a:off x="2863850" y="5521325"/>
            <a:ext cx="5257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7.9%</a:t>
            </a:r>
            <a:endParaRPr kumimoji="0" lang="en-US" sz="1800" b="0" i="0" u="none" strike="noStrike" cap="none" normalizeH="0" baseline="0" smtClean="0">
              <a:ln>
                <a:noFill/>
              </a:ln>
              <a:effectLst/>
              <a:latin typeface="Arial" pitchFamily="34" charset="0"/>
              <a:cs typeface="Arial" pitchFamily="34" charset="0"/>
            </a:endParaRPr>
          </a:p>
        </p:txBody>
      </p:sp>
      <p:sp>
        <p:nvSpPr>
          <p:cNvPr id="29" name="Rectangle 29"/>
          <p:cNvSpPr>
            <a:spLocks noChangeArrowheads="1"/>
          </p:cNvSpPr>
          <p:nvPr/>
        </p:nvSpPr>
        <p:spPr bwMode="auto">
          <a:xfrm>
            <a:off x="2667000" y="5232400"/>
            <a:ext cx="5257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3.7%</a:t>
            </a:r>
            <a:endParaRPr kumimoji="0" lang="en-US" sz="1800" b="0" i="0" u="none" strike="noStrike" cap="none" normalizeH="0" baseline="0" smtClean="0">
              <a:ln>
                <a:noFill/>
              </a:ln>
              <a:effectLst/>
              <a:latin typeface="Arial" pitchFamily="34" charset="0"/>
              <a:cs typeface="Arial" pitchFamily="34" charset="0"/>
            </a:endParaRPr>
          </a:p>
        </p:txBody>
      </p:sp>
      <p:sp>
        <p:nvSpPr>
          <p:cNvPr id="30" name="Rectangle 30"/>
          <p:cNvSpPr>
            <a:spLocks noChangeArrowheads="1"/>
          </p:cNvSpPr>
          <p:nvPr/>
        </p:nvSpPr>
        <p:spPr bwMode="auto">
          <a:xfrm>
            <a:off x="3121025" y="494030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13.1%</a:t>
            </a:r>
            <a:endParaRPr kumimoji="0" lang="en-US" sz="1800" b="0" i="0" u="none" strike="noStrike" cap="none" normalizeH="0" baseline="0" smtClean="0">
              <a:ln>
                <a:noFill/>
              </a:ln>
              <a:effectLst/>
              <a:latin typeface="Arial" pitchFamily="34" charset="0"/>
              <a:cs typeface="Arial" pitchFamily="34" charset="0"/>
            </a:endParaRPr>
          </a:p>
        </p:txBody>
      </p:sp>
      <p:sp>
        <p:nvSpPr>
          <p:cNvPr id="39956" name="Rectangle 50"/>
          <p:cNvSpPr>
            <a:spLocks noChangeArrowheads="1"/>
          </p:cNvSpPr>
          <p:nvPr/>
        </p:nvSpPr>
        <p:spPr bwMode="auto">
          <a:xfrm>
            <a:off x="3756025" y="4130675"/>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26.3%</a:t>
            </a:r>
            <a:endParaRPr kumimoji="0" lang="en-US" sz="1800" b="0" i="0" u="none" strike="noStrike" cap="none" normalizeH="0" baseline="0" smtClean="0">
              <a:ln>
                <a:noFill/>
              </a:ln>
              <a:effectLst/>
              <a:latin typeface="Arial" pitchFamily="34" charset="0"/>
              <a:cs typeface="Arial" pitchFamily="34" charset="0"/>
            </a:endParaRPr>
          </a:p>
        </p:txBody>
      </p:sp>
      <p:sp>
        <p:nvSpPr>
          <p:cNvPr id="39957" name="Rectangle 51"/>
          <p:cNvSpPr>
            <a:spLocks noChangeArrowheads="1"/>
          </p:cNvSpPr>
          <p:nvPr/>
        </p:nvSpPr>
        <p:spPr bwMode="auto">
          <a:xfrm>
            <a:off x="2952750" y="3838575"/>
            <a:ext cx="5257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9.6%</a:t>
            </a:r>
            <a:endParaRPr kumimoji="0" lang="en-US" sz="1800" b="0" i="0" u="none" strike="noStrike" cap="none" normalizeH="0" baseline="0" smtClean="0">
              <a:ln>
                <a:noFill/>
              </a:ln>
              <a:effectLst/>
              <a:latin typeface="Arial" pitchFamily="34" charset="0"/>
              <a:cs typeface="Arial" pitchFamily="34" charset="0"/>
            </a:endParaRPr>
          </a:p>
        </p:txBody>
      </p:sp>
      <p:sp>
        <p:nvSpPr>
          <p:cNvPr id="39958" name="Rectangle 52"/>
          <p:cNvSpPr>
            <a:spLocks noChangeArrowheads="1"/>
          </p:cNvSpPr>
          <p:nvPr/>
        </p:nvSpPr>
        <p:spPr bwMode="auto">
          <a:xfrm>
            <a:off x="5581651" y="3546475"/>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64.1%</a:t>
            </a:r>
            <a:endParaRPr kumimoji="0" lang="en-US" sz="1800" b="0" i="0" u="none" strike="noStrike" cap="none" normalizeH="0" baseline="0" smtClean="0">
              <a:ln>
                <a:noFill/>
              </a:ln>
              <a:effectLst/>
              <a:latin typeface="Arial" pitchFamily="34" charset="0"/>
              <a:cs typeface="Arial" pitchFamily="34" charset="0"/>
            </a:endParaRPr>
          </a:p>
        </p:txBody>
      </p:sp>
      <p:sp>
        <p:nvSpPr>
          <p:cNvPr id="39959" name="Rectangle 53"/>
          <p:cNvSpPr>
            <a:spLocks noChangeArrowheads="1"/>
          </p:cNvSpPr>
          <p:nvPr/>
        </p:nvSpPr>
        <p:spPr bwMode="auto">
          <a:xfrm>
            <a:off x="1082674" y="2187575"/>
            <a:ext cx="3029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Pe</a:t>
            </a:r>
            <a:endParaRPr kumimoji="0" lang="en-US" sz="1800" b="0" i="0" u="none" strike="noStrike" cap="none" normalizeH="0" baseline="0" smtClean="0">
              <a:ln>
                <a:noFill/>
              </a:ln>
              <a:effectLst/>
              <a:latin typeface="Arial" pitchFamily="34" charset="0"/>
              <a:cs typeface="Arial" pitchFamily="34" charset="0"/>
            </a:endParaRPr>
          </a:p>
        </p:txBody>
      </p:sp>
      <p:sp>
        <p:nvSpPr>
          <p:cNvPr id="39960" name="Rectangle 54"/>
          <p:cNvSpPr>
            <a:spLocks noChangeArrowheads="1"/>
          </p:cNvSpPr>
          <p:nvPr/>
        </p:nvSpPr>
        <p:spPr bwMode="auto">
          <a:xfrm>
            <a:off x="1384299" y="2187575"/>
            <a:ext cx="737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r</a:t>
            </a:r>
            <a:endParaRPr kumimoji="0" lang="en-US" sz="1800" b="0" i="0" u="none" strike="noStrike" cap="none" normalizeH="0" baseline="0" smtClean="0">
              <a:ln>
                <a:noFill/>
              </a:ln>
              <a:effectLst/>
              <a:latin typeface="Arial" pitchFamily="34" charset="0"/>
              <a:cs typeface="Arial" pitchFamily="34" charset="0"/>
            </a:endParaRPr>
          </a:p>
        </p:txBody>
      </p:sp>
      <p:sp>
        <p:nvSpPr>
          <p:cNvPr id="39961" name="Rectangle 55"/>
          <p:cNvSpPr>
            <a:spLocks noChangeArrowheads="1"/>
          </p:cNvSpPr>
          <p:nvPr/>
        </p:nvSpPr>
        <p:spPr bwMode="auto">
          <a:xfrm>
            <a:off x="1454149" y="2187575"/>
            <a:ext cx="8527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cent of</a:t>
            </a:r>
            <a:endParaRPr kumimoji="0" lang="en-US" sz="1800" b="0" i="0" u="none" strike="noStrike" cap="none" normalizeH="0" baseline="0" smtClean="0">
              <a:ln>
                <a:noFill/>
              </a:ln>
              <a:effectLst/>
              <a:latin typeface="Arial" pitchFamily="34" charset="0"/>
              <a:cs typeface="Arial" pitchFamily="34" charset="0"/>
            </a:endParaRPr>
          </a:p>
        </p:txBody>
      </p:sp>
      <p:sp>
        <p:nvSpPr>
          <p:cNvPr id="39962" name="Rectangle 56"/>
          <p:cNvSpPr>
            <a:spLocks noChangeArrowheads="1"/>
          </p:cNvSpPr>
          <p:nvPr/>
        </p:nvSpPr>
        <p:spPr bwMode="auto">
          <a:xfrm>
            <a:off x="1120774" y="2444750"/>
            <a:ext cx="11862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wholesale</a:t>
            </a:r>
            <a:endParaRPr kumimoji="0" lang="en-US" sz="1800" b="0" i="0" u="none" strike="noStrike" cap="none" normalizeH="0" baseline="0" smtClean="0">
              <a:ln>
                <a:noFill/>
              </a:ln>
              <a:effectLst/>
              <a:latin typeface="Arial" pitchFamily="34" charset="0"/>
              <a:cs typeface="Arial" pitchFamily="34" charset="0"/>
            </a:endParaRPr>
          </a:p>
        </p:txBody>
      </p:sp>
      <p:sp>
        <p:nvSpPr>
          <p:cNvPr id="39963" name="Rectangle 57"/>
          <p:cNvSpPr>
            <a:spLocks noChangeArrowheads="1"/>
          </p:cNvSpPr>
          <p:nvPr/>
        </p:nvSpPr>
        <p:spPr bwMode="auto">
          <a:xfrm>
            <a:off x="587374" y="2698750"/>
            <a:ext cx="17248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establishments</a:t>
            </a:r>
            <a:endParaRPr kumimoji="0" lang="en-US" sz="1800" b="0" i="0" u="none" strike="noStrike" cap="none" normalizeH="0" baseline="0" smtClean="0">
              <a:ln>
                <a:noFill/>
              </a:ln>
              <a:effectLst/>
              <a:latin typeface="Arial" pitchFamily="34" charset="0"/>
              <a:cs typeface="Arial" pitchFamily="34" charset="0"/>
            </a:endParaRPr>
          </a:p>
        </p:txBody>
      </p:sp>
      <p:sp>
        <p:nvSpPr>
          <p:cNvPr id="39964" name="Rectangle 58"/>
          <p:cNvSpPr>
            <a:spLocks noChangeArrowheads="1"/>
          </p:cNvSpPr>
          <p:nvPr/>
        </p:nvSpPr>
        <p:spPr bwMode="auto">
          <a:xfrm>
            <a:off x="752474" y="3581400"/>
            <a:ext cx="3029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Pe</a:t>
            </a:r>
            <a:endParaRPr kumimoji="0" lang="en-US" sz="1800" b="0" i="0" u="none" strike="noStrike" cap="none" normalizeH="0" baseline="0" smtClean="0">
              <a:ln>
                <a:noFill/>
              </a:ln>
              <a:effectLst/>
              <a:latin typeface="Arial" pitchFamily="34" charset="0"/>
              <a:cs typeface="Arial" pitchFamily="34" charset="0"/>
            </a:endParaRPr>
          </a:p>
        </p:txBody>
      </p:sp>
      <p:sp>
        <p:nvSpPr>
          <p:cNvPr id="39965" name="Rectangle 59"/>
          <p:cNvSpPr>
            <a:spLocks noChangeArrowheads="1"/>
          </p:cNvSpPr>
          <p:nvPr/>
        </p:nvSpPr>
        <p:spPr bwMode="auto">
          <a:xfrm>
            <a:off x="1054099" y="3581400"/>
            <a:ext cx="737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r</a:t>
            </a:r>
            <a:endParaRPr kumimoji="0" lang="en-US" sz="1800" b="0" i="0" u="none" strike="noStrike" cap="none" normalizeH="0" baseline="0" smtClean="0">
              <a:ln>
                <a:noFill/>
              </a:ln>
              <a:effectLst/>
              <a:latin typeface="Arial" pitchFamily="34" charset="0"/>
              <a:cs typeface="Arial" pitchFamily="34" charset="0"/>
            </a:endParaRPr>
          </a:p>
        </p:txBody>
      </p:sp>
      <p:sp>
        <p:nvSpPr>
          <p:cNvPr id="39966" name="Rectangle 60"/>
          <p:cNvSpPr>
            <a:spLocks noChangeArrowheads="1"/>
          </p:cNvSpPr>
          <p:nvPr/>
        </p:nvSpPr>
        <p:spPr bwMode="auto">
          <a:xfrm>
            <a:off x="1123949" y="3581400"/>
            <a:ext cx="118301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cent of all</a:t>
            </a:r>
            <a:endParaRPr kumimoji="0" lang="en-US" sz="1800" b="0" i="0" u="none" strike="noStrike" cap="none" normalizeH="0" baseline="0" smtClean="0">
              <a:ln>
                <a:noFill/>
              </a:ln>
              <a:effectLst/>
              <a:latin typeface="Arial" pitchFamily="34" charset="0"/>
              <a:cs typeface="Arial" pitchFamily="34" charset="0"/>
            </a:endParaRPr>
          </a:p>
        </p:txBody>
      </p:sp>
      <p:sp>
        <p:nvSpPr>
          <p:cNvPr id="39967" name="Rectangle 61"/>
          <p:cNvSpPr>
            <a:spLocks noChangeArrowheads="1"/>
          </p:cNvSpPr>
          <p:nvPr/>
        </p:nvSpPr>
        <p:spPr bwMode="auto">
          <a:xfrm>
            <a:off x="1120774" y="3838575"/>
            <a:ext cx="118622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wholesale</a:t>
            </a:r>
            <a:endParaRPr kumimoji="0" lang="en-US" sz="1800" b="0" i="0" u="none" strike="noStrike" cap="none" normalizeH="0" baseline="0" smtClean="0">
              <a:ln>
                <a:noFill/>
              </a:ln>
              <a:effectLst/>
              <a:latin typeface="Arial" pitchFamily="34" charset="0"/>
              <a:cs typeface="Arial" pitchFamily="34" charset="0"/>
            </a:endParaRPr>
          </a:p>
        </p:txBody>
      </p:sp>
      <p:sp>
        <p:nvSpPr>
          <p:cNvPr id="39968" name="Rectangle 62"/>
          <p:cNvSpPr>
            <a:spLocks noChangeArrowheads="1"/>
          </p:cNvSpPr>
          <p:nvPr/>
        </p:nvSpPr>
        <p:spPr bwMode="auto">
          <a:xfrm>
            <a:off x="1743074" y="4092575"/>
            <a:ext cx="56265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sales</a:t>
            </a:r>
            <a:endParaRPr kumimoji="0" lang="en-US" sz="1800" b="0" i="0" u="none" strike="noStrike" cap="none" normalizeH="0" baseline="0" smtClean="0">
              <a:ln>
                <a:noFill/>
              </a:ln>
              <a:effectLst/>
              <a:latin typeface="Arial" pitchFamily="34" charset="0"/>
              <a:cs typeface="Arial" pitchFamily="34" charset="0"/>
            </a:endParaRPr>
          </a:p>
        </p:txBody>
      </p:sp>
      <p:sp>
        <p:nvSpPr>
          <p:cNvPr id="39969" name="Rectangle 63"/>
          <p:cNvSpPr>
            <a:spLocks noChangeArrowheads="1"/>
          </p:cNvSpPr>
          <p:nvPr/>
        </p:nvSpPr>
        <p:spPr bwMode="auto">
          <a:xfrm>
            <a:off x="1114424" y="5102225"/>
            <a:ext cx="11942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Costs as a</a:t>
            </a:r>
            <a:endParaRPr kumimoji="0" lang="en-US" sz="1800" b="0" i="0" u="none" strike="noStrike" cap="none" normalizeH="0" baseline="0" smtClean="0">
              <a:ln>
                <a:noFill/>
              </a:ln>
              <a:effectLst/>
              <a:latin typeface="Arial" pitchFamily="34" charset="0"/>
              <a:cs typeface="Arial" pitchFamily="34" charset="0"/>
            </a:endParaRPr>
          </a:p>
        </p:txBody>
      </p:sp>
      <p:sp>
        <p:nvSpPr>
          <p:cNvPr id="39970" name="Rectangle 64"/>
          <p:cNvSpPr>
            <a:spLocks noChangeArrowheads="1"/>
          </p:cNvSpPr>
          <p:nvPr/>
        </p:nvSpPr>
        <p:spPr bwMode="auto">
          <a:xfrm>
            <a:off x="434974" y="5359400"/>
            <a:ext cx="325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pe</a:t>
            </a:r>
            <a:endParaRPr kumimoji="0" lang="en-US" sz="1800" b="0" i="0" u="none" strike="noStrike" cap="none" normalizeH="0" baseline="0" smtClean="0">
              <a:ln>
                <a:noFill/>
              </a:ln>
              <a:effectLst/>
              <a:latin typeface="Arial" pitchFamily="34" charset="0"/>
              <a:cs typeface="Arial" pitchFamily="34" charset="0"/>
            </a:endParaRPr>
          </a:p>
        </p:txBody>
      </p:sp>
      <p:sp>
        <p:nvSpPr>
          <p:cNvPr id="39971" name="Rectangle 65"/>
          <p:cNvSpPr>
            <a:spLocks noChangeArrowheads="1"/>
          </p:cNvSpPr>
          <p:nvPr/>
        </p:nvSpPr>
        <p:spPr bwMode="auto">
          <a:xfrm>
            <a:off x="758824" y="5359400"/>
            <a:ext cx="7373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r</a:t>
            </a:r>
            <a:endParaRPr kumimoji="0" lang="en-US" sz="1800" b="0" i="0" u="none" strike="noStrike" cap="none" normalizeH="0" baseline="0" smtClean="0">
              <a:ln>
                <a:noFill/>
              </a:ln>
              <a:effectLst/>
              <a:latin typeface="Arial" pitchFamily="34" charset="0"/>
              <a:cs typeface="Arial" pitchFamily="34" charset="0"/>
            </a:endParaRPr>
          </a:p>
        </p:txBody>
      </p:sp>
      <p:sp>
        <p:nvSpPr>
          <p:cNvPr id="39972" name="Rectangle 66"/>
          <p:cNvSpPr>
            <a:spLocks noChangeArrowheads="1"/>
          </p:cNvSpPr>
          <p:nvPr/>
        </p:nvSpPr>
        <p:spPr bwMode="auto">
          <a:xfrm>
            <a:off x="825499" y="5359400"/>
            <a:ext cx="148277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cent of sales</a:t>
            </a:r>
            <a:endParaRPr kumimoji="0" lang="en-US" sz="1800" b="0" i="0" u="none" strike="noStrike" cap="none" normalizeH="0" baseline="0" smtClean="0">
              <a:ln>
                <a:noFill/>
              </a:ln>
              <a:effectLst/>
              <a:latin typeface="Arial" pitchFamily="34" charset="0"/>
              <a:cs typeface="Arial" pitchFamily="34" charset="0"/>
            </a:endParaRPr>
          </a:p>
        </p:txBody>
      </p:sp>
      <p:sp>
        <p:nvSpPr>
          <p:cNvPr id="39973" name="Rectangle 67"/>
          <p:cNvSpPr>
            <a:spLocks noChangeArrowheads="1"/>
          </p:cNvSpPr>
          <p:nvPr/>
        </p:nvSpPr>
        <p:spPr bwMode="auto">
          <a:xfrm>
            <a:off x="2714625" y="2736850"/>
            <a:ext cx="5257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4.7%</a:t>
            </a:r>
            <a:endParaRPr kumimoji="0" lang="en-US" sz="1800" b="0" i="0" u="none" strike="noStrike" cap="none" normalizeH="0" baseline="0" smtClean="0">
              <a:ln>
                <a:noFill/>
              </a:ln>
              <a:effectLst/>
              <a:latin typeface="Arial" pitchFamily="34" charset="0"/>
              <a:cs typeface="Arial" pitchFamily="34" charset="0"/>
            </a:endParaRPr>
          </a:p>
        </p:txBody>
      </p:sp>
      <p:sp>
        <p:nvSpPr>
          <p:cNvPr id="39974" name="Rectangle 68"/>
          <p:cNvSpPr>
            <a:spLocks noChangeArrowheads="1"/>
          </p:cNvSpPr>
          <p:nvPr/>
        </p:nvSpPr>
        <p:spPr bwMode="auto">
          <a:xfrm>
            <a:off x="2984500" y="244475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10.4%</a:t>
            </a:r>
            <a:endParaRPr kumimoji="0" lang="en-US" sz="1800" b="0" i="0" u="none" strike="noStrike" cap="none" normalizeH="0" baseline="0" smtClean="0">
              <a:ln>
                <a:noFill/>
              </a:ln>
              <a:effectLst/>
              <a:latin typeface="Arial" pitchFamily="34" charset="0"/>
              <a:cs typeface="Arial" pitchFamily="34" charset="0"/>
            </a:endParaRPr>
          </a:p>
        </p:txBody>
      </p:sp>
      <p:sp>
        <p:nvSpPr>
          <p:cNvPr id="39975" name="Rectangle 69"/>
          <p:cNvSpPr>
            <a:spLocks noChangeArrowheads="1"/>
          </p:cNvSpPr>
          <p:nvPr/>
        </p:nvSpPr>
        <p:spPr bwMode="auto">
          <a:xfrm>
            <a:off x="6588126" y="215265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effectLst/>
                <a:latin typeface="Century Gothic" pitchFamily="34" charset="0"/>
                <a:cs typeface="Arial" pitchFamily="34" charset="0"/>
              </a:rPr>
              <a:t>84.9%</a:t>
            </a:r>
            <a:endParaRPr kumimoji="0" lang="en-US" sz="1800" b="0" i="0" u="none" strike="noStrike" cap="none" normalizeH="0" baseline="0" dirty="0" smtClean="0">
              <a:ln>
                <a:noFill/>
              </a:ln>
              <a:effectLst/>
              <a:latin typeface="Arial" pitchFamily="34" charset="0"/>
              <a:cs typeface="Arial" pitchFamily="34" charset="0"/>
            </a:endParaRPr>
          </a:p>
        </p:txBody>
      </p:sp>
      <p:sp>
        <p:nvSpPr>
          <p:cNvPr id="39976" name="Rectangle 70"/>
          <p:cNvSpPr>
            <a:spLocks noChangeArrowheads="1"/>
          </p:cNvSpPr>
          <p:nvPr/>
        </p:nvSpPr>
        <p:spPr bwMode="auto">
          <a:xfrm>
            <a:off x="4159249" y="618490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40.0%</a:t>
            </a:r>
            <a:endParaRPr kumimoji="0" lang="en-US" sz="1800" b="0" i="0" u="none" strike="noStrike" cap="none" normalizeH="0" baseline="0" smtClean="0">
              <a:ln>
                <a:noFill/>
              </a:ln>
              <a:effectLst/>
              <a:latin typeface="Arial" pitchFamily="34" charset="0"/>
              <a:cs typeface="Arial" pitchFamily="34" charset="0"/>
            </a:endParaRPr>
          </a:p>
        </p:txBody>
      </p:sp>
      <p:sp>
        <p:nvSpPr>
          <p:cNvPr id="39977" name="Rectangle 71"/>
          <p:cNvSpPr>
            <a:spLocks noChangeArrowheads="1"/>
          </p:cNvSpPr>
          <p:nvPr/>
        </p:nvSpPr>
        <p:spPr bwMode="auto">
          <a:xfrm>
            <a:off x="5130800" y="618490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60.0%</a:t>
            </a:r>
            <a:endParaRPr kumimoji="0" lang="en-US" sz="1800" b="0" i="0" u="none" strike="noStrike" cap="none" normalizeH="0" baseline="0" smtClean="0">
              <a:ln>
                <a:noFill/>
              </a:ln>
              <a:effectLst/>
              <a:latin typeface="Arial" pitchFamily="34" charset="0"/>
              <a:cs typeface="Arial" pitchFamily="34" charset="0"/>
            </a:endParaRPr>
          </a:p>
        </p:txBody>
      </p:sp>
      <p:sp>
        <p:nvSpPr>
          <p:cNvPr id="39978" name="Rectangle 72"/>
          <p:cNvSpPr>
            <a:spLocks noChangeArrowheads="1"/>
          </p:cNvSpPr>
          <p:nvPr/>
        </p:nvSpPr>
        <p:spPr bwMode="auto">
          <a:xfrm>
            <a:off x="6096000" y="6184900"/>
            <a:ext cx="6604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80.0%</a:t>
            </a:r>
            <a:endParaRPr kumimoji="0" lang="en-US" sz="1800" b="0" i="0" u="none" strike="noStrike" cap="none" normalizeH="0" baseline="0" smtClean="0">
              <a:ln>
                <a:noFill/>
              </a:ln>
              <a:effectLst/>
              <a:latin typeface="Arial" pitchFamily="34" charset="0"/>
              <a:cs typeface="Arial" pitchFamily="34" charset="0"/>
            </a:endParaRPr>
          </a:p>
        </p:txBody>
      </p:sp>
      <p:sp>
        <p:nvSpPr>
          <p:cNvPr id="39979" name="Rectangle 73"/>
          <p:cNvSpPr>
            <a:spLocks noChangeArrowheads="1"/>
          </p:cNvSpPr>
          <p:nvPr/>
        </p:nvSpPr>
        <p:spPr bwMode="auto">
          <a:xfrm>
            <a:off x="6994525" y="6184900"/>
            <a:ext cx="79508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100.0%</a:t>
            </a:r>
            <a:endParaRPr kumimoji="0" lang="en-US" sz="1800" b="0" i="0" u="none" strike="noStrike" cap="none" normalizeH="0" baseline="0" smtClean="0">
              <a:ln>
                <a:noFill/>
              </a:ln>
              <a:effectLst/>
              <a:latin typeface="Arial" pitchFamily="34" charset="0"/>
              <a:cs typeface="Arial" pitchFamily="34" charset="0"/>
            </a:endParaRPr>
          </a:p>
        </p:txBody>
      </p:sp>
      <p:sp>
        <p:nvSpPr>
          <p:cNvPr id="39980" name="Rectangle 74"/>
          <p:cNvSpPr>
            <a:spLocks noChangeArrowheads="1"/>
          </p:cNvSpPr>
          <p:nvPr/>
        </p:nvSpPr>
        <p:spPr bwMode="auto">
          <a:xfrm>
            <a:off x="2295524" y="6184900"/>
            <a:ext cx="52578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effectLst/>
                <a:latin typeface="Century Gothic" pitchFamily="34" charset="0"/>
                <a:cs typeface="Arial" pitchFamily="34" charset="0"/>
              </a:rPr>
              <a:t>0.0%</a:t>
            </a:r>
            <a:endParaRPr kumimoji="0" lang="en-US" sz="1800" b="0" i="0" u="none" strike="noStrike" cap="none" normalizeH="0" baseline="0" smtClean="0">
              <a:ln>
                <a:noFill/>
              </a:ln>
              <a:effectLst/>
              <a:latin typeface="Arial" pitchFamily="34" charset="0"/>
              <a:cs typeface="Arial" pitchFamily="34" charset="0"/>
            </a:endParaRPr>
          </a:p>
        </p:txBody>
      </p:sp>
      <p:sp>
        <p:nvSpPr>
          <p:cNvPr id="40022" name="Rectangle 40021"/>
          <p:cNvSpPr/>
          <p:nvPr/>
        </p:nvSpPr>
        <p:spPr>
          <a:xfrm>
            <a:off x="5410200" y="4800600"/>
            <a:ext cx="2667000" cy="369332"/>
          </a:xfrm>
          <a:prstGeom prst="rect">
            <a:avLst/>
          </a:prstGeom>
        </p:spPr>
        <p:txBody>
          <a:bodyPr wrap="square">
            <a:spAutoFit/>
          </a:bodyPr>
          <a:lstStyle/>
          <a:p>
            <a:pPr algn="l"/>
            <a:r>
              <a:rPr lang="en-US" sz="1800" dirty="0">
                <a:solidFill>
                  <a:sysClr val="windowText" lastClr="000000"/>
                </a:solidFill>
                <a:latin typeface="+mj-lt"/>
              </a:rPr>
              <a:t>Merchant </a:t>
            </a:r>
            <a:r>
              <a:rPr lang="en-US" sz="1800" dirty="0" smtClean="0">
                <a:solidFill>
                  <a:sysClr val="windowText" lastClr="000000"/>
                </a:solidFill>
                <a:latin typeface="+mj-lt"/>
              </a:rPr>
              <a:t>wholesalers</a:t>
            </a:r>
            <a:endParaRPr lang="en-US" sz="1800" dirty="0">
              <a:solidFill>
                <a:sysClr val="windowText" lastClr="000000"/>
              </a:solidFill>
              <a:latin typeface="+mj-lt"/>
            </a:endParaRPr>
          </a:p>
        </p:txBody>
      </p:sp>
      <p:sp>
        <p:nvSpPr>
          <p:cNvPr id="40023" name="Rectangle 40022"/>
          <p:cNvSpPr/>
          <p:nvPr/>
        </p:nvSpPr>
        <p:spPr>
          <a:xfrm>
            <a:off x="5410200" y="5141976"/>
            <a:ext cx="2230098" cy="369332"/>
          </a:xfrm>
          <a:prstGeom prst="rect">
            <a:avLst/>
          </a:prstGeom>
        </p:spPr>
        <p:txBody>
          <a:bodyPr wrap="none">
            <a:spAutoFit/>
          </a:bodyPr>
          <a:lstStyle/>
          <a:p>
            <a:pPr algn="l"/>
            <a:r>
              <a:rPr lang="en-US" sz="1800" dirty="0">
                <a:solidFill>
                  <a:sysClr val="windowText" lastClr="000000"/>
                </a:solidFill>
                <a:latin typeface="+mj-lt"/>
              </a:rPr>
              <a:t>Agent wholesalers</a:t>
            </a:r>
          </a:p>
        </p:txBody>
      </p:sp>
      <p:sp>
        <p:nvSpPr>
          <p:cNvPr id="40024" name="Rectangle 40023"/>
          <p:cNvSpPr/>
          <p:nvPr/>
        </p:nvSpPr>
        <p:spPr>
          <a:xfrm>
            <a:off x="5410200" y="5481935"/>
            <a:ext cx="3429000" cy="369332"/>
          </a:xfrm>
          <a:prstGeom prst="rect">
            <a:avLst/>
          </a:prstGeom>
        </p:spPr>
        <p:txBody>
          <a:bodyPr wrap="square">
            <a:spAutoFit/>
          </a:bodyPr>
          <a:lstStyle/>
          <a:p>
            <a:pPr algn="l"/>
            <a:r>
              <a:rPr lang="en-US" sz="1800" dirty="0">
                <a:solidFill>
                  <a:sysClr val="windowText" lastClr="000000"/>
                </a:solidFill>
                <a:latin typeface="+mj-lt"/>
              </a:rPr>
              <a:t>Manufacturer sales branches</a:t>
            </a:r>
          </a:p>
        </p:txBody>
      </p:sp>
      <p:sp>
        <p:nvSpPr>
          <p:cNvPr id="5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29</a:t>
            </a:fld>
            <a:endParaRPr lang="en-US" dirty="0"/>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At the end of this presentation, you should be able to:</a:t>
            </a:r>
          </a:p>
        </p:txBody>
      </p:sp>
      <p:sp>
        <p:nvSpPr>
          <p:cNvPr id="59395" name="Rectangle 3"/>
          <p:cNvSpPr>
            <a:spLocks noGrp="1" noChangeArrowheads="1"/>
          </p:cNvSpPr>
          <p:nvPr>
            <p:ph idx="1"/>
          </p:nvPr>
        </p:nvSpPr>
        <p:spPr/>
        <p:txBody>
          <a:bodyPr>
            <a:normAutofit/>
          </a:bodyPr>
          <a:lstStyle/>
          <a:p>
            <a:pPr marL="514350" indent="-514350">
              <a:buFont typeface="+mj-lt"/>
              <a:buAutoNum type="arabicPeriod" startAt="5"/>
            </a:pPr>
            <a:r>
              <a:rPr lang="en-US" dirty="0" smtClean="0"/>
              <a:t>Understand </a:t>
            </a:r>
            <a:r>
              <a:rPr lang="en-US" dirty="0"/>
              <a:t>some of the differences in retailing in different nations. </a:t>
            </a:r>
            <a:endParaRPr lang="en-US" dirty="0" smtClean="0"/>
          </a:p>
          <a:p>
            <a:pPr marL="514350" indent="-514350">
              <a:buFont typeface="+mj-lt"/>
              <a:buAutoNum type="arabicPeriod" startAt="5"/>
            </a:pPr>
            <a:r>
              <a:rPr lang="en-US" dirty="0" smtClean="0"/>
              <a:t>Know </a:t>
            </a:r>
            <a:r>
              <a:rPr lang="en-US" dirty="0"/>
              <a:t>what progressive wholesalers are doing to modernize their </a:t>
            </a:r>
            <a:r>
              <a:rPr lang="en-US" dirty="0" smtClean="0"/>
              <a:t>operations and </a:t>
            </a:r>
            <a:r>
              <a:rPr lang="en-US" dirty="0"/>
              <a:t>marketing strategies</a:t>
            </a:r>
            <a:r>
              <a:rPr lang="en-US" dirty="0" smtClean="0"/>
              <a:t>.</a:t>
            </a:r>
          </a:p>
          <a:p>
            <a:pPr marL="514350" indent="-514350">
              <a:buFont typeface="+mj-lt"/>
              <a:buAutoNum type="arabicPeriod" startAt="5"/>
            </a:pPr>
            <a:r>
              <a:rPr lang="en-US" dirty="0" smtClean="0"/>
              <a:t>Know </a:t>
            </a:r>
            <a:r>
              <a:rPr lang="en-US" dirty="0"/>
              <a:t>the various kinds of merchant and agent wholesalers and the strategies they use</a:t>
            </a:r>
            <a:r>
              <a:rPr lang="en-US" dirty="0" smtClean="0"/>
              <a:t>.</a:t>
            </a:r>
          </a:p>
          <a:p>
            <a:pPr marL="514350" indent="-514350">
              <a:buFont typeface="+mj-lt"/>
              <a:buAutoNum type="arabicPeriod" startAt="5"/>
            </a:pPr>
            <a:r>
              <a:rPr lang="en-US" dirty="0" smtClean="0"/>
              <a:t>Understand </a:t>
            </a:r>
            <a:r>
              <a:rPr lang="en-US" dirty="0"/>
              <a:t>important new terms</a:t>
            </a:r>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40"/>
          <p:cNvSpPr>
            <a:spLocks noGrp="1"/>
          </p:cNvSpPr>
          <p:nvPr>
            <p:ph type="title"/>
          </p:nvPr>
        </p:nvSpPr>
        <p:spPr>
          <a:xfrm>
            <a:off x="457200" y="76200"/>
            <a:ext cx="8534400" cy="1398587"/>
          </a:xfrm>
        </p:spPr>
        <p:txBody>
          <a:bodyPr>
            <a:normAutofit/>
          </a:bodyPr>
          <a:lstStyle/>
          <a:p>
            <a:r>
              <a:rPr lang="en-US" altLang="en-US" sz="4000" dirty="0" smtClean="0"/>
              <a:t>Types of Wholesalers (Exhibit 12-6)</a:t>
            </a:r>
            <a:endParaRPr lang="en-US" sz="4000" dirty="0" smtClean="0"/>
          </a:p>
        </p:txBody>
      </p:sp>
      <p:sp>
        <p:nvSpPr>
          <p:cNvPr id="40963" name="AutoShape 9">
            <a:hlinkHover r:id="" action="ppaction://macro?name=changecolor"/>
          </p:cNvPr>
          <p:cNvSpPr>
            <a:spLocks noChangeArrowheads="1"/>
          </p:cNvSpPr>
          <p:nvPr/>
        </p:nvSpPr>
        <p:spPr bwMode="auto">
          <a:xfrm>
            <a:off x="304800" y="1447800"/>
            <a:ext cx="3276600" cy="8382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1800" b="1" i="1">
                <a:latin typeface="Arial" pitchFamily="34" charset="0"/>
                <a:cs typeface="Arial" pitchFamily="34" charset="0"/>
              </a:rPr>
              <a:t>Does wholesaler own the products?</a:t>
            </a:r>
          </a:p>
        </p:txBody>
      </p:sp>
      <p:grpSp>
        <p:nvGrpSpPr>
          <p:cNvPr id="2" name="Group 31"/>
          <p:cNvGrpSpPr>
            <a:grpSpLocks/>
          </p:cNvGrpSpPr>
          <p:nvPr/>
        </p:nvGrpSpPr>
        <p:grpSpPr bwMode="auto">
          <a:xfrm>
            <a:off x="3609975" y="1371600"/>
            <a:ext cx="5076825" cy="2133600"/>
            <a:chOff x="2274" y="864"/>
            <a:chExt cx="3198" cy="1344"/>
          </a:xfrm>
        </p:grpSpPr>
        <p:sp>
          <p:nvSpPr>
            <p:cNvPr id="40977" name="Line 10"/>
            <p:cNvSpPr>
              <a:spLocks noChangeShapeType="1"/>
            </p:cNvSpPr>
            <p:nvPr/>
          </p:nvSpPr>
          <p:spPr bwMode="auto">
            <a:xfrm>
              <a:off x="2274" y="1200"/>
              <a:ext cx="74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b="1">
                <a:latin typeface="Arial" pitchFamily="34" charset="0"/>
                <a:cs typeface="Arial" pitchFamily="34" charset="0"/>
              </a:endParaRPr>
            </a:p>
          </p:txBody>
        </p:sp>
        <p:sp>
          <p:nvSpPr>
            <p:cNvPr id="40978" name="AutoShape 11"/>
            <p:cNvSpPr>
              <a:spLocks noChangeArrowheads="1"/>
            </p:cNvSpPr>
            <p:nvPr/>
          </p:nvSpPr>
          <p:spPr bwMode="auto">
            <a:xfrm>
              <a:off x="3024" y="864"/>
              <a:ext cx="2448" cy="1344"/>
            </a:xfrm>
            <a:prstGeom prst="roundRect">
              <a:avLst>
                <a:gd name="adj" fmla="val 16667"/>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marL="173038" indent="-173038"/>
              <a:r>
                <a:rPr lang="en-US" sz="1800" b="1" u="sng">
                  <a:latin typeface="Arial" pitchFamily="34" charset="0"/>
                  <a:cs typeface="Arial" pitchFamily="34" charset="0"/>
                </a:rPr>
                <a:t>Agent wholesalers</a:t>
              </a:r>
            </a:p>
            <a:p>
              <a:pPr marL="173038" indent="-173038" algn="l">
                <a:buFontTx/>
                <a:buChar char="•"/>
              </a:pPr>
              <a:r>
                <a:rPr lang="en-US" sz="1800" b="1">
                  <a:latin typeface="Arial" pitchFamily="34" charset="0"/>
                  <a:cs typeface="Arial" pitchFamily="34" charset="0"/>
                </a:rPr>
                <a:t>Auction companies</a:t>
              </a:r>
            </a:p>
            <a:p>
              <a:pPr marL="173038" indent="-173038" algn="l">
                <a:buFontTx/>
                <a:buChar char="•"/>
              </a:pPr>
              <a:r>
                <a:rPr lang="en-US" sz="1800" b="1">
                  <a:latin typeface="Arial" pitchFamily="34" charset="0"/>
                  <a:cs typeface="Arial" pitchFamily="34" charset="0"/>
                </a:rPr>
                <a:t>Brokers</a:t>
              </a:r>
            </a:p>
            <a:p>
              <a:pPr marL="173038" indent="-173038" algn="l">
                <a:buFontTx/>
                <a:buChar char="•"/>
              </a:pPr>
              <a:r>
                <a:rPr lang="en-US" sz="1800" b="1">
                  <a:latin typeface="Arial" pitchFamily="34" charset="0"/>
                  <a:cs typeface="Arial" pitchFamily="34" charset="0"/>
                </a:rPr>
                <a:t>Manufacturers’ agents</a:t>
              </a:r>
            </a:p>
            <a:p>
              <a:pPr marL="173038" indent="-173038" algn="l">
                <a:buFontTx/>
                <a:buChar char="•"/>
              </a:pPr>
              <a:r>
                <a:rPr lang="en-US" sz="1800" b="1">
                  <a:latin typeface="Arial" pitchFamily="34" charset="0"/>
                  <a:cs typeface="Arial" pitchFamily="34" charset="0"/>
                </a:rPr>
                <a:t>Selling agents</a:t>
              </a:r>
            </a:p>
          </p:txBody>
        </p:sp>
        <p:sp>
          <p:nvSpPr>
            <p:cNvPr id="40979" name="Text Box 19"/>
            <p:cNvSpPr txBox="1">
              <a:spLocks noChangeArrowheads="1"/>
            </p:cNvSpPr>
            <p:nvPr/>
          </p:nvSpPr>
          <p:spPr bwMode="auto">
            <a:xfrm>
              <a:off x="2463" y="960"/>
              <a:ext cx="3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i="1">
                  <a:latin typeface="Arial" pitchFamily="34" charset="0"/>
                  <a:cs typeface="Arial" pitchFamily="34" charset="0"/>
                </a:rPr>
                <a:t>No</a:t>
              </a:r>
            </a:p>
          </p:txBody>
        </p:sp>
      </p:grpSp>
      <p:grpSp>
        <p:nvGrpSpPr>
          <p:cNvPr id="3" name="Group 30"/>
          <p:cNvGrpSpPr>
            <a:grpSpLocks/>
          </p:cNvGrpSpPr>
          <p:nvPr/>
        </p:nvGrpSpPr>
        <p:grpSpPr bwMode="auto">
          <a:xfrm>
            <a:off x="211138" y="2362200"/>
            <a:ext cx="3429000" cy="1295400"/>
            <a:chOff x="133" y="1488"/>
            <a:chExt cx="2160" cy="816"/>
          </a:xfrm>
        </p:grpSpPr>
        <p:sp>
          <p:nvSpPr>
            <p:cNvPr id="40974" name="Line 16"/>
            <p:cNvSpPr>
              <a:spLocks noChangeShapeType="1"/>
            </p:cNvSpPr>
            <p:nvPr/>
          </p:nvSpPr>
          <p:spPr bwMode="auto">
            <a:xfrm flipV="1">
              <a:off x="1296" y="1488"/>
              <a:ext cx="0" cy="2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3200" b="1">
                <a:latin typeface="Arial" pitchFamily="34" charset="0"/>
                <a:cs typeface="Arial" pitchFamily="34" charset="0"/>
              </a:endParaRPr>
            </a:p>
          </p:txBody>
        </p:sp>
        <p:sp>
          <p:nvSpPr>
            <p:cNvPr id="40975" name="AutoShape 20">
              <a:hlinkHover r:id="" action="ppaction://macro?name=changecolor"/>
            </p:cNvPr>
            <p:cNvSpPr>
              <a:spLocks noChangeArrowheads="1"/>
            </p:cNvSpPr>
            <p:nvPr/>
          </p:nvSpPr>
          <p:spPr bwMode="auto">
            <a:xfrm>
              <a:off x="192" y="1776"/>
              <a:ext cx="2064" cy="528"/>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1800" b="1" i="1">
                  <a:latin typeface="Arial" pitchFamily="34" charset="0"/>
                  <a:cs typeface="Arial" pitchFamily="34" charset="0"/>
                </a:rPr>
                <a:t>How many functions does the wholesaler perform?</a:t>
              </a:r>
            </a:p>
          </p:txBody>
        </p:sp>
        <p:sp>
          <p:nvSpPr>
            <p:cNvPr id="40976" name="Text Box 23"/>
            <p:cNvSpPr txBox="1">
              <a:spLocks noChangeArrowheads="1"/>
            </p:cNvSpPr>
            <p:nvPr/>
          </p:nvSpPr>
          <p:spPr bwMode="auto">
            <a:xfrm>
              <a:off x="133" y="1488"/>
              <a:ext cx="216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2000" b="1" i="1" dirty="0" smtClean="0">
                  <a:latin typeface="Arial" pitchFamily="34" charset="0"/>
                  <a:cs typeface="Arial" pitchFamily="34" charset="0"/>
                </a:rPr>
                <a:t>Yes (</a:t>
              </a:r>
              <a:r>
                <a:rPr lang="en-US" sz="1600" b="1" i="1" dirty="0">
                  <a:latin typeface="Arial" pitchFamily="34" charset="0"/>
                  <a:cs typeface="Arial" pitchFamily="34" charset="0"/>
                </a:rPr>
                <a:t>Merchant   wholesalers)</a:t>
              </a:r>
              <a:endParaRPr lang="en-US" sz="2000" b="1" i="1" dirty="0">
                <a:latin typeface="Arial" pitchFamily="34" charset="0"/>
                <a:cs typeface="Arial" pitchFamily="34" charset="0"/>
              </a:endParaRPr>
            </a:p>
          </p:txBody>
        </p:sp>
      </p:grpSp>
      <p:grpSp>
        <p:nvGrpSpPr>
          <p:cNvPr id="5" name="Group 26"/>
          <p:cNvGrpSpPr>
            <a:grpSpLocks/>
          </p:cNvGrpSpPr>
          <p:nvPr/>
        </p:nvGrpSpPr>
        <p:grpSpPr bwMode="auto">
          <a:xfrm>
            <a:off x="368300" y="3705225"/>
            <a:ext cx="3898900" cy="2771775"/>
            <a:chOff x="232" y="2334"/>
            <a:chExt cx="2456" cy="1746"/>
          </a:xfrm>
        </p:grpSpPr>
        <p:sp>
          <p:nvSpPr>
            <p:cNvPr id="40971" name="AutoShape 22"/>
            <p:cNvSpPr>
              <a:spLocks noChangeArrowheads="1"/>
            </p:cNvSpPr>
            <p:nvPr/>
          </p:nvSpPr>
          <p:spPr bwMode="auto">
            <a:xfrm>
              <a:off x="240" y="2592"/>
              <a:ext cx="2448" cy="1488"/>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173038" indent="-173038"/>
              <a:r>
                <a:rPr lang="en-US" sz="1800" b="1" u="sng" dirty="0">
                  <a:latin typeface="Arial" pitchFamily="34" charset="0"/>
                  <a:cs typeface="Arial" pitchFamily="34" charset="0"/>
                </a:rPr>
                <a:t>Service merchant wholesaler</a:t>
              </a:r>
            </a:p>
            <a:p>
              <a:pPr marL="173038" indent="-173038" algn="l">
                <a:buFontTx/>
                <a:buChar char="•"/>
              </a:pPr>
              <a:r>
                <a:rPr lang="en-US" sz="1800" b="1" dirty="0">
                  <a:latin typeface="Arial" pitchFamily="34" charset="0"/>
                  <a:cs typeface="Arial" pitchFamily="34" charset="0"/>
                </a:rPr>
                <a:t>General merchandise wholesalers (or mill supply houses)</a:t>
              </a:r>
            </a:p>
            <a:p>
              <a:pPr marL="173038" indent="-173038" algn="l">
                <a:buFontTx/>
                <a:buChar char="•"/>
              </a:pPr>
              <a:r>
                <a:rPr lang="en-US" sz="1800" b="1" dirty="0">
                  <a:latin typeface="Arial" pitchFamily="34" charset="0"/>
                  <a:cs typeface="Arial" pitchFamily="34" charset="0"/>
                </a:rPr>
                <a:t>Single-line or general-line wholesalers</a:t>
              </a:r>
            </a:p>
            <a:p>
              <a:pPr marL="173038" indent="-173038" algn="l">
                <a:buFontTx/>
                <a:buChar char="•"/>
              </a:pPr>
              <a:r>
                <a:rPr lang="en-US" sz="1800" b="1" dirty="0">
                  <a:latin typeface="Arial" pitchFamily="34" charset="0"/>
                  <a:cs typeface="Arial" pitchFamily="34" charset="0"/>
                </a:rPr>
                <a:t>Specialty wholesalers</a:t>
              </a:r>
            </a:p>
          </p:txBody>
        </p:sp>
        <p:sp>
          <p:nvSpPr>
            <p:cNvPr id="40972" name="Line 24"/>
            <p:cNvSpPr>
              <a:spLocks noChangeShapeType="1"/>
            </p:cNvSpPr>
            <p:nvPr/>
          </p:nvSpPr>
          <p:spPr bwMode="auto">
            <a:xfrm flipV="1">
              <a:off x="1296" y="2335"/>
              <a:ext cx="0" cy="254"/>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3200" b="1">
                <a:latin typeface="Arial" pitchFamily="34" charset="0"/>
                <a:cs typeface="Arial" pitchFamily="34" charset="0"/>
              </a:endParaRPr>
            </a:p>
          </p:txBody>
        </p:sp>
        <p:sp>
          <p:nvSpPr>
            <p:cNvPr id="40973" name="Text Box 25"/>
            <p:cNvSpPr txBox="1">
              <a:spLocks noChangeArrowheads="1"/>
            </p:cNvSpPr>
            <p:nvPr/>
          </p:nvSpPr>
          <p:spPr bwMode="auto">
            <a:xfrm>
              <a:off x="232" y="2334"/>
              <a:ext cx="9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800" b="1" i="1">
                  <a:latin typeface="Arial" pitchFamily="34" charset="0"/>
                  <a:cs typeface="Arial" pitchFamily="34" charset="0"/>
                </a:rPr>
                <a:t>All functions</a:t>
              </a:r>
            </a:p>
          </p:txBody>
        </p:sp>
      </p:grpSp>
      <p:grpSp>
        <p:nvGrpSpPr>
          <p:cNvPr id="6" name="Group 29"/>
          <p:cNvGrpSpPr>
            <a:grpSpLocks/>
          </p:cNvGrpSpPr>
          <p:nvPr/>
        </p:nvGrpSpPr>
        <p:grpSpPr bwMode="auto">
          <a:xfrm>
            <a:off x="3567113" y="3657600"/>
            <a:ext cx="5043487" cy="2819400"/>
            <a:chOff x="2247" y="2304"/>
            <a:chExt cx="3177" cy="1776"/>
          </a:xfrm>
        </p:grpSpPr>
        <p:sp>
          <p:nvSpPr>
            <p:cNvPr id="40968" name="AutoShape 21"/>
            <p:cNvSpPr>
              <a:spLocks noChangeArrowheads="1"/>
            </p:cNvSpPr>
            <p:nvPr/>
          </p:nvSpPr>
          <p:spPr bwMode="auto">
            <a:xfrm>
              <a:off x="2976" y="2592"/>
              <a:ext cx="2448" cy="1488"/>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173038" indent="-173038"/>
              <a:r>
                <a:rPr lang="en-US" sz="1800" b="1" u="sng" dirty="0">
                  <a:latin typeface="Arial" pitchFamily="34" charset="0"/>
                  <a:cs typeface="Arial" pitchFamily="34" charset="0"/>
                </a:rPr>
                <a:t>Limited-function merchant wholesaler</a:t>
              </a:r>
            </a:p>
            <a:p>
              <a:pPr marL="173038" indent="-173038" algn="l">
                <a:buFontTx/>
                <a:buChar char="•"/>
              </a:pPr>
              <a:r>
                <a:rPr lang="en-US" sz="1800" b="1" dirty="0">
                  <a:latin typeface="Arial" pitchFamily="34" charset="0"/>
                  <a:cs typeface="Arial" pitchFamily="34" charset="0"/>
                </a:rPr>
                <a:t>Cash-and-carry wholesaler</a:t>
              </a:r>
            </a:p>
            <a:p>
              <a:pPr marL="173038" indent="-173038" algn="l">
                <a:buFontTx/>
                <a:buChar char="•"/>
              </a:pPr>
              <a:r>
                <a:rPr lang="en-US" sz="1800" b="1" dirty="0">
                  <a:latin typeface="Arial" pitchFamily="34" charset="0"/>
                  <a:cs typeface="Arial" pitchFamily="34" charset="0"/>
                </a:rPr>
                <a:t>Drop-shippers</a:t>
              </a:r>
            </a:p>
            <a:p>
              <a:pPr marL="173038" indent="-173038" algn="l">
                <a:buFontTx/>
                <a:buChar char="•"/>
              </a:pPr>
              <a:r>
                <a:rPr lang="en-US" sz="1800" b="1" dirty="0">
                  <a:latin typeface="Arial" pitchFamily="34" charset="0"/>
                  <a:cs typeface="Arial" pitchFamily="34" charset="0"/>
                </a:rPr>
                <a:t>Truck wholesalers</a:t>
              </a:r>
            </a:p>
            <a:p>
              <a:pPr marL="173038" indent="-173038" algn="l">
                <a:buFontTx/>
                <a:buChar char="•"/>
              </a:pPr>
              <a:r>
                <a:rPr lang="en-US" sz="1800" b="1" dirty="0">
                  <a:latin typeface="Arial" pitchFamily="34" charset="0"/>
                  <a:cs typeface="Arial" pitchFamily="34" charset="0"/>
                </a:rPr>
                <a:t>Rack jobbers</a:t>
              </a:r>
            </a:p>
            <a:p>
              <a:pPr marL="173038" indent="-173038" algn="l">
                <a:buFontTx/>
                <a:buChar char="•"/>
              </a:pPr>
              <a:r>
                <a:rPr lang="en-US" sz="1800" b="1" dirty="0">
                  <a:latin typeface="Arial" pitchFamily="34" charset="0"/>
                  <a:cs typeface="Arial" pitchFamily="34" charset="0"/>
                </a:rPr>
                <a:t>Catalog wholesalers</a:t>
              </a:r>
            </a:p>
          </p:txBody>
        </p:sp>
        <p:sp>
          <p:nvSpPr>
            <p:cNvPr id="40969" name="Line 27"/>
            <p:cNvSpPr>
              <a:spLocks noChangeShapeType="1"/>
            </p:cNvSpPr>
            <p:nvPr/>
          </p:nvSpPr>
          <p:spPr bwMode="auto">
            <a:xfrm flipH="1" flipV="1">
              <a:off x="2247" y="2304"/>
              <a:ext cx="816" cy="336"/>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3200" b="1">
                <a:latin typeface="Arial" pitchFamily="34" charset="0"/>
                <a:cs typeface="Arial" pitchFamily="34" charset="0"/>
              </a:endParaRPr>
            </a:p>
          </p:txBody>
        </p:sp>
        <p:sp>
          <p:nvSpPr>
            <p:cNvPr id="40970" name="Text Box 28"/>
            <p:cNvSpPr txBox="1">
              <a:spLocks noChangeArrowheads="1"/>
            </p:cNvSpPr>
            <p:nvPr/>
          </p:nvSpPr>
          <p:spPr bwMode="auto">
            <a:xfrm>
              <a:off x="2772" y="2304"/>
              <a:ext cx="1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eaLnBrk="1" hangingPunct="1"/>
              <a:r>
                <a:rPr lang="en-US" sz="1800" b="1" i="1">
                  <a:latin typeface="Arial" pitchFamily="34" charset="0"/>
                  <a:cs typeface="Arial" pitchFamily="34" charset="0"/>
                </a:rPr>
                <a:t>Some functions</a:t>
              </a:r>
            </a:p>
          </p:txBody>
        </p:sp>
      </p:grpSp>
      <p:sp>
        <p:nvSpPr>
          <p:cNvPr id="2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30</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40"/>
          <p:cNvSpPr>
            <a:spLocks noGrp="1"/>
          </p:cNvSpPr>
          <p:nvPr>
            <p:ph type="title"/>
          </p:nvPr>
        </p:nvSpPr>
        <p:spPr/>
        <p:txBody>
          <a:bodyPr/>
          <a:lstStyle/>
          <a:p>
            <a:r>
              <a:rPr lang="en-US" altLang="en-US" smtClean="0"/>
              <a:t>Types of Merchant Wholesalers</a:t>
            </a:r>
            <a:endParaRPr lang="en-US" smtClean="0"/>
          </a:p>
        </p:txBody>
      </p:sp>
      <p:sp>
        <p:nvSpPr>
          <p:cNvPr id="21" name="Oval 3"/>
          <p:cNvSpPr>
            <a:spLocks noChangeArrowheads="1"/>
          </p:cNvSpPr>
          <p:nvPr/>
        </p:nvSpPr>
        <p:spPr bwMode="auto">
          <a:xfrm>
            <a:off x="2895600" y="2133600"/>
            <a:ext cx="3352800" cy="3352800"/>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2800" b="1" dirty="0">
                <a:latin typeface="Arial" pitchFamily="34" charset="0"/>
                <a:cs typeface="Arial" pitchFamily="34" charset="0"/>
              </a:rPr>
              <a:t>Types of Merchant Wholesalers</a:t>
            </a:r>
            <a:endParaRPr lang="en-US" sz="2800" b="1" dirty="0">
              <a:effectLst>
                <a:outerShdw blurRad="38100" dist="38100" dir="2700000" algn="tl">
                  <a:srgbClr val="000000"/>
                </a:outerShdw>
              </a:effectLst>
              <a:latin typeface="Arial" pitchFamily="34" charset="0"/>
              <a:cs typeface="Arial" pitchFamily="34" charset="0"/>
            </a:endParaRPr>
          </a:p>
        </p:txBody>
      </p:sp>
      <p:grpSp>
        <p:nvGrpSpPr>
          <p:cNvPr id="41990" name="Group 4"/>
          <p:cNvGrpSpPr>
            <a:grpSpLocks/>
          </p:cNvGrpSpPr>
          <p:nvPr/>
        </p:nvGrpSpPr>
        <p:grpSpPr bwMode="auto">
          <a:xfrm>
            <a:off x="228600" y="1600200"/>
            <a:ext cx="2971800" cy="4191000"/>
            <a:chOff x="131" y="816"/>
            <a:chExt cx="2378" cy="3168"/>
          </a:xfrm>
        </p:grpSpPr>
        <p:sp>
          <p:nvSpPr>
            <p:cNvPr id="23" name="AutoShape 5"/>
            <p:cNvSpPr>
              <a:spLocks noChangeArrowheads="1"/>
            </p:cNvSpPr>
            <p:nvPr/>
          </p:nvSpPr>
          <p:spPr bwMode="auto">
            <a:xfrm>
              <a:off x="192" y="1008"/>
              <a:ext cx="2256" cy="2976"/>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defRPr/>
              </a:pPr>
              <a:endParaRPr lang="en-US" sz="3000" b="1" dirty="0">
                <a:latin typeface="Arial" pitchFamily="34" charset="0"/>
                <a:cs typeface="Arial" pitchFamily="34" charset="0"/>
              </a:endParaRPr>
            </a:p>
          </p:txBody>
        </p:sp>
        <p:sp>
          <p:nvSpPr>
            <p:cNvPr id="24" name="AutoShape 6"/>
            <p:cNvSpPr>
              <a:spLocks noChangeArrowheads="1"/>
            </p:cNvSpPr>
            <p:nvPr/>
          </p:nvSpPr>
          <p:spPr bwMode="auto">
            <a:xfrm>
              <a:off x="131" y="816"/>
              <a:ext cx="2378"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defRPr/>
              </a:pPr>
              <a:r>
                <a:rPr lang="en-US" sz="2600" b="1" dirty="0">
                  <a:latin typeface="Arial" pitchFamily="34" charset="0"/>
                  <a:cs typeface="Arial" pitchFamily="34" charset="0"/>
                </a:rPr>
                <a:t>Service</a:t>
              </a:r>
            </a:p>
          </p:txBody>
        </p:sp>
      </p:grpSp>
      <p:grpSp>
        <p:nvGrpSpPr>
          <p:cNvPr id="41991" name="Group 7"/>
          <p:cNvGrpSpPr>
            <a:grpSpLocks/>
          </p:cNvGrpSpPr>
          <p:nvPr/>
        </p:nvGrpSpPr>
        <p:grpSpPr bwMode="auto">
          <a:xfrm>
            <a:off x="5943600" y="1600200"/>
            <a:ext cx="2971800" cy="4191000"/>
            <a:chOff x="3299" y="816"/>
            <a:chExt cx="2378" cy="3312"/>
          </a:xfrm>
        </p:grpSpPr>
        <p:sp>
          <p:nvSpPr>
            <p:cNvPr id="26" name="AutoShape 8"/>
            <p:cNvSpPr>
              <a:spLocks noChangeArrowheads="1"/>
            </p:cNvSpPr>
            <p:nvPr/>
          </p:nvSpPr>
          <p:spPr bwMode="auto">
            <a:xfrm>
              <a:off x="3360" y="1008"/>
              <a:ext cx="2256" cy="3120"/>
            </a:xfrm>
            <a:prstGeom prst="roundRect">
              <a:avLst>
                <a:gd name="adj" fmla="val 10634"/>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274320" rIns="274320" anchor="ctr"/>
            <a:lstStyle/>
            <a:p>
              <a:pPr marL="457200" indent="-457200">
                <a:defRPr/>
              </a:pPr>
              <a:endParaRPr lang="en-US" sz="3000" b="1" dirty="0">
                <a:latin typeface="Arial" pitchFamily="34" charset="0"/>
                <a:cs typeface="Arial" pitchFamily="34" charset="0"/>
              </a:endParaRPr>
            </a:p>
          </p:txBody>
        </p:sp>
        <p:sp>
          <p:nvSpPr>
            <p:cNvPr id="27" name="AutoShape 9"/>
            <p:cNvSpPr>
              <a:spLocks noChangeArrowheads="1"/>
            </p:cNvSpPr>
            <p:nvPr/>
          </p:nvSpPr>
          <p:spPr bwMode="auto">
            <a:xfrm>
              <a:off x="3299" y="816"/>
              <a:ext cx="2378" cy="576"/>
            </a:xfrm>
            <a:prstGeom prst="roundRect">
              <a:avLst>
                <a:gd name="adj"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marL="457200" indent="-457200">
                <a:lnSpc>
                  <a:spcPct val="85000"/>
                </a:lnSpc>
                <a:defRPr/>
              </a:pPr>
              <a:r>
                <a:rPr lang="en-US" sz="2600" b="1" dirty="0">
                  <a:latin typeface="Arial" pitchFamily="34" charset="0"/>
                  <a:cs typeface="Arial" pitchFamily="34" charset="0"/>
                </a:rPr>
                <a:t>Limited - </a:t>
              </a:r>
            </a:p>
            <a:p>
              <a:pPr marL="457200" indent="-457200">
                <a:lnSpc>
                  <a:spcPct val="85000"/>
                </a:lnSpc>
                <a:defRPr/>
              </a:pPr>
              <a:r>
                <a:rPr lang="en-US" sz="2600" b="1" dirty="0">
                  <a:latin typeface="Arial" pitchFamily="34" charset="0"/>
                  <a:cs typeface="Arial" pitchFamily="34" charset="0"/>
                </a:rPr>
                <a:t>Function</a:t>
              </a:r>
            </a:p>
          </p:txBody>
        </p:sp>
      </p:grpSp>
      <p:sp>
        <p:nvSpPr>
          <p:cNvPr id="28" name="Text Box 10"/>
          <p:cNvSpPr txBox="1">
            <a:spLocks noChangeArrowheads="1"/>
          </p:cNvSpPr>
          <p:nvPr/>
        </p:nvSpPr>
        <p:spPr bwMode="auto">
          <a:xfrm>
            <a:off x="430213" y="2459038"/>
            <a:ext cx="2541587"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231775" indent="-231775"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Aft>
                <a:spcPct val="70000"/>
              </a:spcAft>
              <a:buFontTx/>
              <a:buChar char="•"/>
            </a:pPr>
            <a:r>
              <a:rPr lang="en-US" sz="2400" b="1" dirty="0">
                <a:latin typeface="Arial" pitchFamily="34" charset="0"/>
                <a:cs typeface="Arial" pitchFamily="34" charset="0"/>
              </a:rPr>
              <a:t>General merchandise</a:t>
            </a:r>
          </a:p>
          <a:p>
            <a:pPr algn="l" eaLnBrk="1" hangingPunct="1">
              <a:spcAft>
                <a:spcPct val="70000"/>
              </a:spcAft>
              <a:buFontTx/>
              <a:buChar char="•"/>
            </a:pPr>
            <a:r>
              <a:rPr lang="en-US" sz="2400" b="1" dirty="0">
                <a:latin typeface="Arial" pitchFamily="34" charset="0"/>
                <a:cs typeface="Arial" pitchFamily="34" charset="0"/>
              </a:rPr>
              <a:t>Single-line (or general-line)</a:t>
            </a:r>
          </a:p>
          <a:p>
            <a:pPr algn="l" eaLnBrk="1" hangingPunct="1">
              <a:spcAft>
                <a:spcPct val="70000"/>
              </a:spcAft>
              <a:buFontTx/>
              <a:buChar char="•"/>
            </a:pPr>
            <a:r>
              <a:rPr lang="en-US" sz="2400" b="1" dirty="0">
                <a:latin typeface="Arial" pitchFamily="34" charset="0"/>
                <a:cs typeface="Arial" pitchFamily="34" charset="0"/>
              </a:rPr>
              <a:t>Specialty</a:t>
            </a:r>
          </a:p>
        </p:txBody>
      </p:sp>
      <p:sp>
        <p:nvSpPr>
          <p:cNvPr id="29" name="Text Box 11"/>
          <p:cNvSpPr txBox="1">
            <a:spLocks noChangeArrowheads="1"/>
          </p:cNvSpPr>
          <p:nvPr/>
        </p:nvSpPr>
        <p:spPr bwMode="auto">
          <a:xfrm>
            <a:off x="6248400" y="2454275"/>
            <a:ext cx="2557463"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231775" indent="-231775"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algn="ctr" eaLnBrk="0" fontAlgn="base" hangingPunct="0">
              <a:spcBef>
                <a:spcPct val="0"/>
              </a:spcBef>
              <a:spcAft>
                <a:spcPct val="0"/>
              </a:spcAft>
              <a:defRPr sz="3600">
                <a:solidFill>
                  <a:schemeClr val="tx1"/>
                </a:solidFill>
                <a:latin typeface="Arial" charset="0"/>
                <a:cs typeface="Arial" charset="0"/>
              </a:defRPr>
            </a:lvl6pPr>
            <a:lvl7pPr marL="2971800" indent="-228600" algn="ctr" eaLnBrk="0" fontAlgn="base" hangingPunct="0">
              <a:spcBef>
                <a:spcPct val="0"/>
              </a:spcBef>
              <a:spcAft>
                <a:spcPct val="0"/>
              </a:spcAft>
              <a:defRPr sz="3600">
                <a:solidFill>
                  <a:schemeClr val="tx1"/>
                </a:solidFill>
                <a:latin typeface="Arial" charset="0"/>
                <a:cs typeface="Arial" charset="0"/>
              </a:defRPr>
            </a:lvl7pPr>
            <a:lvl8pPr marL="3429000" indent="-228600" algn="ctr" eaLnBrk="0" fontAlgn="base" hangingPunct="0">
              <a:spcBef>
                <a:spcPct val="0"/>
              </a:spcBef>
              <a:spcAft>
                <a:spcPct val="0"/>
              </a:spcAft>
              <a:defRPr sz="3600">
                <a:solidFill>
                  <a:schemeClr val="tx1"/>
                </a:solidFill>
                <a:latin typeface="Arial" charset="0"/>
                <a:cs typeface="Arial" charset="0"/>
              </a:defRPr>
            </a:lvl8pPr>
            <a:lvl9pPr marL="3886200" indent="-228600" algn="ctr" eaLnBrk="0" fontAlgn="base" hangingPunct="0">
              <a:spcBef>
                <a:spcPct val="0"/>
              </a:spcBef>
              <a:spcAft>
                <a:spcPct val="0"/>
              </a:spcAft>
              <a:defRPr sz="3600">
                <a:solidFill>
                  <a:schemeClr val="tx1"/>
                </a:solidFill>
                <a:latin typeface="Arial" charset="0"/>
                <a:cs typeface="Arial" charset="0"/>
              </a:defRPr>
            </a:lvl9pPr>
          </a:lstStyle>
          <a:p>
            <a:pPr algn="l" eaLnBrk="1" hangingPunct="1">
              <a:spcAft>
                <a:spcPct val="30000"/>
              </a:spcAft>
              <a:buFontTx/>
              <a:buChar char="•"/>
            </a:pPr>
            <a:r>
              <a:rPr lang="en-US" sz="2400" b="1">
                <a:latin typeface="Arial" pitchFamily="34" charset="0"/>
                <a:cs typeface="Arial" pitchFamily="34" charset="0"/>
              </a:rPr>
              <a:t>Cash-and- Carry</a:t>
            </a:r>
          </a:p>
          <a:p>
            <a:pPr algn="l" eaLnBrk="1" hangingPunct="1">
              <a:spcAft>
                <a:spcPct val="30000"/>
              </a:spcAft>
              <a:buFontTx/>
              <a:buChar char="•"/>
            </a:pPr>
            <a:r>
              <a:rPr lang="en-US" sz="2400" b="1">
                <a:latin typeface="Arial" pitchFamily="34" charset="0"/>
                <a:cs typeface="Arial" pitchFamily="34" charset="0"/>
              </a:rPr>
              <a:t>Drop-Shippers</a:t>
            </a:r>
          </a:p>
          <a:p>
            <a:pPr algn="l" eaLnBrk="1" hangingPunct="1">
              <a:spcAft>
                <a:spcPct val="30000"/>
              </a:spcAft>
              <a:buFontTx/>
              <a:buChar char="•"/>
            </a:pPr>
            <a:r>
              <a:rPr lang="en-US" sz="2400" b="1">
                <a:latin typeface="Arial" pitchFamily="34" charset="0"/>
                <a:cs typeface="Arial" pitchFamily="34" charset="0"/>
              </a:rPr>
              <a:t>Truck</a:t>
            </a:r>
          </a:p>
          <a:p>
            <a:pPr algn="l" eaLnBrk="1" hangingPunct="1">
              <a:spcAft>
                <a:spcPct val="30000"/>
              </a:spcAft>
              <a:buFontTx/>
              <a:buChar char="•"/>
            </a:pPr>
            <a:r>
              <a:rPr lang="en-US" sz="2400" b="1">
                <a:latin typeface="Arial" pitchFamily="34" charset="0"/>
                <a:cs typeface="Arial" pitchFamily="34" charset="0"/>
              </a:rPr>
              <a:t>Rack Jobbers</a:t>
            </a:r>
          </a:p>
          <a:p>
            <a:pPr algn="l" eaLnBrk="1" hangingPunct="1">
              <a:spcAft>
                <a:spcPct val="30000"/>
              </a:spcAft>
              <a:buFontTx/>
              <a:buChar char="•"/>
            </a:pPr>
            <a:r>
              <a:rPr lang="en-US" sz="2400" b="1">
                <a:latin typeface="Arial" pitchFamily="34" charset="0"/>
                <a:cs typeface="Arial" pitchFamily="34" charset="0"/>
              </a:rPr>
              <a:t>Catalog</a:t>
            </a:r>
          </a:p>
        </p:txBody>
      </p:sp>
      <p:sp>
        <p:nvSpPr>
          <p:cNvPr id="12"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31</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left)">
                                      <p:cBhvr>
                                        <p:cTn id="7" dur="500"/>
                                        <p:tgtEl>
                                          <p:spTgt spid="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left)">
                                      <p:cBhvr>
                                        <p:cTn id="12" dur="500"/>
                                        <p:tgtEl>
                                          <p:spTgt spid="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left)">
                                      <p:cBhvr>
                                        <p:cTn id="17" dur="500"/>
                                        <p:tgtEl>
                                          <p:spTgt spid="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xEl>
                                              <p:pRg st="0" end="0"/>
                                            </p:txEl>
                                          </p:spTgt>
                                        </p:tgtEl>
                                        <p:attrNameLst>
                                          <p:attrName>style.visibility</p:attrName>
                                        </p:attrNameLst>
                                      </p:cBhvr>
                                      <p:to>
                                        <p:strVal val="visible"/>
                                      </p:to>
                                    </p:set>
                                    <p:animEffect transition="in" filter="wipe(left)">
                                      <p:cBhvr>
                                        <p:cTn id="22" dur="500"/>
                                        <p:tgtEl>
                                          <p:spTgt spid="2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xEl>
                                              <p:pRg st="1" end="1"/>
                                            </p:txEl>
                                          </p:spTgt>
                                        </p:tgtEl>
                                        <p:attrNameLst>
                                          <p:attrName>style.visibility</p:attrName>
                                        </p:attrNameLst>
                                      </p:cBhvr>
                                      <p:to>
                                        <p:strVal val="visible"/>
                                      </p:to>
                                    </p:set>
                                    <p:animEffect transition="in" filter="wipe(left)">
                                      <p:cBhvr>
                                        <p:cTn id="27" dur="500"/>
                                        <p:tgtEl>
                                          <p:spTgt spid="29">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xEl>
                                              <p:pRg st="2" end="2"/>
                                            </p:txEl>
                                          </p:spTgt>
                                        </p:tgtEl>
                                        <p:attrNameLst>
                                          <p:attrName>style.visibility</p:attrName>
                                        </p:attrNameLst>
                                      </p:cBhvr>
                                      <p:to>
                                        <p:strVal val="visible"/>
                                      </p:to>
                                    </p:set>
                                    <p:animEffect transition="in" filter="wipe(left)">
                                      <p:cBhvr>
                                        <p:cTn id="32" dur="500"/>
                                        <p:tgtEl>
                                          <p:spTgt spid="29">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xEl>
                                              <p:pRg st="3" end="3"/>
                                            </p:txEl>
                                          </p:spTgt>
                                        </p:tgtEl>
                                        <p:attrNameLst>
                                          <p:attrName>style.visibility</p:attrName>
                                        </p:attrNameLst>
                                      </p:cBhvr>
                                      <p:to>
                                        <p:strVal val="visible"/>
                                      </p:to>
                                    </p:set>
                                    <p:animEffect transition="in" filter="wipe(left)">
                                      <p:cBhvr>
                                        <p:cTn id="37" dur="500"/>
                                        <p:tgtEl>
                                          <p:spTgt spid="29">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xEl>
                                              <p:pRg st="4" end="4"/>
                                            </p:txEl>
                                          </p:spTgt>
                                        </p:tgtEl>
                                        <p:attrNameLst>
                                          <p:attrName>style.visibility</p:attrName>
                                        </p:attrNameLst>
                                      </p:cBhvr>
                                      <p:to>
                                        <p:strVal val="visible"/>
                                      </p:to>
                                    </p:set>
                                    <p:animEffect transition="in" filter="wipe(left)">
                                      <p:cBhvr>
                                        <p:cTn id="42"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utoUpdateAnimBg="0"/>
      <p:bldP spid="2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Line 10"/>
          <p:cNvSpPr>
            <a:spLocks noChangeShapeType="1"/>
          </p:cNvSpPr>
          <p:nvPr/>
        </p:nvSpPr>
        <p:spPr bwMode="auto">
          <a:xfrm flipH="1" flipV="1">
            <a:off x="5562600" y="4876800"/>
            <a:ext cx="5334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5" name="Line 7"/>
          <p:cNvSpPr>
            <a:spLocks noChangeShapeType="1"/>
          </p:cNvSpPr>
          <p:nvPr/>
        </p:nvSpPr>
        <p:spPr bwMode="auto">
          <a:xfrm flipH="1">
            <a:off x="5638800" y="2667000"/>
            <a:ext cx="4572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3" name="Line 4"/>
          <p:cNvSpPr>
            <a:spLocks noChangeShapeType="1"/>
          </p:cNvSpPr>
          <p:nvPr/>
        </p:nvSpPr>
        <p:spPr bwMode="auto">
          <a:xfrm>
            <a:off x="2971800" y="2667000"/>
            <a:ext cx="533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19" name="Line 17"/>
          <p:cNvSpPr>
            <a:spLocks noChangeShapeType="1"/>
          </p:cNvSpPr>
          <p:nvPr/>
        </p:nvSpPr>
        <p:spPr bwMode="auto">
          <a:xfrm flipV="1">
            <a:off x="2971800" y="4724400"/>
            <a:ext cx="609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b="1">
              <a:latin typeface="Arial" pitchFamily="34" charset="0"/>
              <a:cs typeface="Arial" pitchFamily="34" charset="0"/>
            </a:endParaRPr>
          </a:p>
        </p:txBody>
      </p:sp>
      <p:sp>
        <p:nvSpPr>
          <p:cNvPr id="43014" name="Title 40"/>
          <p:cNvSpPr>
            <a:spLocks noGrp="1"/>
          </p:cNvSpPr>
          <p:nvPr>
            <p:ph type="title"/>
          </p:nvPr>
        </p:nvSpPr>
        <p:spPr/>
        <p:txBody>
          <a:bodyPr/>
          <a:lstStyle/>
          <a:p>
            <a:r>
              <a:rPr lang="en-US" altLang="en-US" smtClean="0"/>
              <a:t>Agents Are Strong on Selling</a:t>
            </a:r>
            <a:endParaRPr lang="en-US" smtClean="0"/>
          </a:p>
        </p:txBody>
      </p:sp>
      <p:sp>
        <p:nvSpPr>
          <p:cNvPr id="12" name="AutoShape 3">
            <a:hlinkHover r:id="" action="ppaction://macro?name=changecolor"/>
          </p:cNvPr>
          <p:cNvSpPr>
            <a:spLocks noChangeArrowheads="1"/>
          </p:cNvSpPr>
          <p:nvPr/>
        </p:nvSpPr>
        <p:spPr bwMode="auto">
          <a:xfrm>
            <a:off x="533400" y="14478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dirty="0">
                <a:latin typeface="Arial" pitchFamily="34" charset="0"/>
                <a:cs typeface="Arial" pitchFamily="34" charset="0"/>
              </a:rPr>
              <a:t>Manufacturer’s Agents</a:t>
            </a:r>
          </a:p>
        </p:txBody>
      </p:sp>
      <p:sp>
        <p:nvSpPr>
          <p:cNvPr id="14" name="AutoShape 6"/>
          <p:cNvSpPr>
            <a:spLocks noChangeArrowheads="1"/>
          </p:cNvSpPr>
          <p:nvPr/>
        </p:nvSpPr>
        <p:spPr bwMode="auto">
          <a:xfrm>
            <a:off x="6019800" y="14478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Brokers</a:t>
            </a:r>
          </a:p>
        </p:txBody>
      </p:sp>
      <p:sp>
        <p:nvSpPr>
          <p:cNvPr id="16" name="AutoShape 9"/>
          <p:cNvSpPr>
            <a:spLocks noChangeArrowheads="1"/>
          </p:cNvSpPr>
          <p:nvPr/>
        </p:nvSpPr>
        <p:spPr bwMode="auto">
          <a:xfrm>
            <a:off x="6019800" y="51816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Selling Agents</a:t>
            </a:r>
          </a:p>
        </p:txBody>
      </p:sp>
      <p:sp>
        <p:nvSpPr>
          <p:cNvPr id="18" name="AutoShape 16"/>
          <p:cNvSpPr>
            <a:spLocks noChangeArrowheads="1"/>
          </p:cNvSpPr>
          <p:nvPr/>
        </p:nvSpPr>
        <p:spPr bwMode="auto">
          <a:xfrm>
            <a:off x="533400" y="5105400"/>
            <a:ext cx="2514600" cy="1295400"/>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r>
              <a:rPr lang="en-US" sz="2400" b="1">
                <a:latin typeface="Arial" pitchFamily="34" charset="0"/>
                <a:cs typeface="Arial" pitchFamily="34" charset="0"/>
              </a:rPr>
              <a:t>Auction Companies</a:t>
            </a:r>
          </a:p>
        </p:txBody>
      </p:sp>
      <p:sp>
        <p:nvSpPr>
          <p:cNvPr id="20" name="Oval 18"/>
          <p:cNvSpPr>
            <a:spLocks noChangeArrowheads="1"/>
          </p:cNvSpPr>
          <p:nvPr/>
        </p:nvSpPr>
        <p:spPr bwMode="auto">
          <a:xfrm>
            <a:off x="3200400" y="2586038"/>
            <a:ext cx="2755900" cy="26717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2800" b="1" dirty="0">
                <a:latin typeface="Arial" pitchFamily="34" charset="0"/>
                <a:cs typeface="Arial" pitchFamily="34" charset="0"/>
              </a:rPr>
              <a:t>Types of </a:t>
            </a:r>
            <a:br>
              <a:rPr lang="en-US" sz="2800" b="1" dirty="0">
                <a:latin typeface="Arial" pitchFamily="34" charset="0"/>
                <a:cs typeface="Arial" pitchFamily="34" charset="0"/>
              </a:rPr>
            </a:br>
            <a:r>
              <a:rPr lang="en-US" sz="2800" b="1" dirty="0">
                <a:latin typeface="Arial" pitchFamily="34" charset="0"/>
                <a:cs typeface="Arial" pitchFamily="34" charset="0"/>
              </a:rPr>
              <a:t>Agent </a:t>
            </a:r>
            <a:br>
              <a:rPr lang="en-US" sz="2800" b="1" dirty="0">
                <a:latin typeface="Arial" pitchFamily="34" charset="0"/>
                <a:cs typeface="Arial" pitchFamily="34" charset="0"/>
              </a:rPr>
            </a:br>
            <a:r>
              <a:rPr lang="en-US" sz="2800" b="1" dirty="0">
                <a:latin typeface="Arial" pitchFamily="34" charset="0"/>
                <a:cs typeface="Arial" pitchFamily="34" charset="0"/>
              </a:rPr>
              <a:t>Wholesalers</a:t>
            </a:r>
          </a:p>
        </p:txBody>
      </p:sp>
      <p:sp>
        <p:nvSpPr>
          <p:cNvPr id="2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32</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12"/>
                                        </p:tgtEl>
                                        <p:attrNameLst>
                                          <p:attrName>style.color</p:attrName>
                                        </p:attrNameLst>
                                      </p:cBhvr>
                                      <p:by>
                                        <p:hsl h="0" s="-70588" l="0"/>
                                      </p:by>
                                    </p:animClr>
                                    <p:animClr clrSpc="hsl" dir="cw">
                                      <p:cBhvr>
                                        <p:cTn id="16" dur="500" fill="hold"/>
                                        <p:tgtEl>
                                          <p:spTgt spid="12"/>
                                        </p:tgtEl>
                                        <p:attrNameLst>
                                          <p:attrName>fillcolor</p:attrName>
                                        </p:attrNameLst>
                                      </p:cBhvr>
                                      <p:by>
                                        <p:hsl h="0" s="-70588" l="0"/>
                                      </p:by>
                                    </p:animClr>
                                    <p:animClr clrSpc="hsl" dir="cw">
                                      <p:cBhvr>
                                        <p:cTn id="17" dur="500" fill="hold"/>
                                        <p:tgtEl>
                                          <p:spTgt spid="12"/>
                                        </p:tgtEl>
                                        <p:attrNameLst>
                                          <p:attrName>stroke.color</p:attrName>
                                        </p:attrNameLst>
                                      </p:cBhvr>
                                      <p:by>
                                        <p:hsl h="0" s="-70588" l="0"/>
                                      </p:by>
                                    </p:animClr>
                                    <p:set>
                                      <p:cBhvr>
                                        <p:cTn id="18" dur="500" fill="hold"/>
                                        <p:tgtEl>
                                          <p:spTgt spid="12"/>
                                        </p:tgtEl>
                                        <p:attrNameLst>
                                          <p:attrName>fill.type</p:attrName>
                                        </p:attrNameLst>
                                      </p:cBhvr>
                                      <p:to>
                                        <p:strVal val="solid"/>
                                      </p:to>
                                    </p:se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14"/>
                                        </p:tgtEl>
                                        <p:attrNameLst>
                                          <p:attrName>style.color</p:attrName>
                                        </p:attrNameLst>
                                      </p:cBhvr>
                                      <p:by>
                                        <p:hsl h="0" s="-70588" l="0"/>
                                      </p:by>
                                    </p:animClr>
                                    <p:animClr clrSpc="hsl" dir="cw">
                                      <p:cBhvr>
                                        <p:cTn id="30" dur="500" fill="hold"/>
                                        <p:tgtEl>
                                          <p:spTgt spid="14"/>
                                        </p:tgtEl>
                                        <p:attrNameLst>
                                          <p:attrName>fillcolor</p:attrName>
                                        </p:attrNameLst>
                                      </p:cBhvr>
                                      <p:by>
                                        <p:hsl h="0" s="-70588" l="0"/>
                                      </p:by>
                                    </p:animClr>
                                    <p:animClr clrSpc="hsl" dir="cw">
                                      <p:cBhvr>
                                        <p:cTn id="31" dur="500" fill="hold"/>
                                        <p:tgtEl>
                                          <p:spTgt spid="14"/>
                                        </p:tgtEl>
                                        <p:attrNameLst>
                                          <p:attrName>stroke.color</p:attrName>
                                        </p:attrNameLst>
                                      </p:cBhvr>
                                      <p:by>
                                        <p:hsl h="0" s="-70588" l="0"/>
                                      </p:by>
                                    </p:animClr>
                                    <p:set>
                                      <p:cBhvr>
                                        <p:cTn id="32" dur="500" fill="hold"/>
                                        <p:tgtEl>
                                          <p:spTgt spid="14"/>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mph" presetSubtype="0" fill="hold" grpId="1" nodeType="clickEffect">
                                  <p:stCondLst>
                                    <p:cond delay="0"/>
                                  </p:stCondLst>
                                  <p:childTnLst>
                                    <p:animClr clrSpc="hsl" dir="cw">
                                      <p:cBhvr override="childStyle">
                                        <p:cTn id="43" dur="500" fill="hold"/>
                                        <p:tgtEl>
                                          <p:spTgt spid="16"/>
                                        </p:tgtEl>
                                        <p:attrNameLst>
                                          <p:attrName>style.color</p:attrName>
                                        </p:attrNameLst>
                                      </p:cBhvr>
                                      <p:by>
                                        <p:hsl h="0" s="-70588" l="0"/>
                                      </p:by>
                                    </p:animClr>
                                    <p:animClr clrSpc="hsl" dir="cw">
                                      <p:cBhvr>
                                        <p:cTn id="44" dur="500" fill="hold"/>
                                        <p:tgtEl>
                                          <p:spTgt spid="16"/>
                                        </p:tgtEl>
                                        <p:attrNameLst>
                                          <p:attrName>fillcolor</p:attrName>
                                        </p:attrNameLst>
                                      </p:cBhvr>
                                      <p:by>
                                        <p:hsl h="0" s="-70588" l="0"/>
                                      </p:by>
                                    </p:animClr>
                                    <p:animClr clrSpc="hsl" dir="cw">
                                      <p:cBhvr>
                                        <p:cTn id="45" dur="500" fill="hold"/>
                                        <p:tgtEl>
                                          <p:spTgt spid="16"/>
                                        </p:tgtEl>
                                        <p:attrNameLst>
                                          <p:attrName>stroke.color</p:attrName>
                                        </p:attrNameLst>
                                      </p:cBhvr>
                                      <p:by>
                                        <p:hsl h="0" s="-70588" l="0"/>
                                      </p:by>
                                    </p:animClr>
                                    <p:set>
                                      <p:cBhvr>
                                        <p:cTn id="46" dur="500" fill="hold"/>
                                        <p:tgtEl>
                                          <p:spTgt spid="16"/>
                                        </p:tgtEl>
                                        <p:attrNameLst>
                                          <p:attrName>fill.type</p:attrName>
                                        </p:attrNameLst>
                                      </p:cBhvr>
                                      <p:to>
                                        <p:strVal val="solid"/>
                                      </p:to>
                                    </p:set>
                                  </p:childTnLst>
                                </p:cTn>
                              </p:par>
                              <p:par>
                                <p:cTn id="47" presetID="22" presetClass="entr" presetSubtype="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500"/>
                                        <p:tgtEl>
                                          <p:spTgt spid="19"/>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P spid="19" grpId="0" animBg="1"/>
      <p:bldP spid="12" grpId="0" animBg="1"/>
      <p:bldP spid="12" grpId="1" animBg="1"/>
      <p:bldP spid="14" grpId="0" animBg="1"/>
      <p:bldP spid="14" grpId="1" animBg="1"/>
      <p:bldP spid="16" grpId="0" animBg="1"/>
      <p:bldP spid="16" grpId="1"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Checking Your Knowledge</a:t>
            </a:r>
          </a:p>
        </p:txBody>
      </p:sp>
      <p:sp>
        <p:nvSpPr>
          <p:cNvPr id="2" name="Content Placeholder 1"/>
          <p:cNvSpPr>
            <a:spLocks noGrp="1"/>
          </p:cNvSpPr>
          <p:nvPr>
            <p:ph idx="1"/>
          </p:nvPr>
        </p:nvSpPr>
        <p:spPr>
          <a:xfrm>
            <a:off x="457200" y="1600200"/>
            <a:ext cx="8229600" cy="5257800"/>
          </a:xfrm>
        </p:spPr>
        <p:txBody>
          <a:bodyPr>
            <a:normAutofit fontScale="77500" lnSpcReduction="20000"/>
          </a:bodyPr>
          <a:lstStyle/>
          <a:p>
            <a:r>
              <a:rPr lang="en-US" dirty="0" smtClean="0"/>
              <a:t>Atlantic Music distributes various types of musical instruments, sheet music, and accessories that are sold through independent music stores. It carries many different brands, such as Remo and Ludwig drums, and brass instruments from Yamaha, </a:t>
            </a:r>
            <a:r>
              <a:rPr lang="en-US" dirty="0" err="1" smtClean="0"/>
              <a:t>Hohner</a:t>
            </a:r>
            <a:r>
              <a:rPr lang="en-US" dirty="0" smtClean="0"/>
              <a:t>, and other manufacturers. Atlantic takes title to the musical instruments and supplies it resells, and provides a wide variety of services to its customers. Atlantic Music is a(n):</a:t>
            </a:r>
          </a:p>
          <a:p>
            <a:endParaRPr lang="en-US" dirty="0" smtClean="0"/>
          </a:p>
          <a:p>
            <a:pPr marL="463550" indent="-463550"/>
            <a:r>
              <a:rPr lang="en-US" dirty="0" smtClean="0"/>
              <a:t>A.	merchant wholesaler.</a:t>
            </a:r>
          </a:p>
          <a:p>
            <a:pPr marL="463550" indent="-463550"/>
            <a:r>
              <a:rPr lang="en-US" dirty="0" smtClean="0"/>
              <a:t>B.	limited service merchant wholesaler.</a:t>
            </a:r>
          </a:p>
          <a:p>
            <a:pPr marL="463550" indent="-463550"/>
            <a:r>
              <a:rPr lang="en-US" dirty="0" smtClean="0"/>
              <a:t>C.	auction company.</a:t>
            </a:r>
          </a:p>
          <a:p>
            <a:pPr marL="463550" indent="-463550"/>
            <a:r>
              <a:rPr lang="en-US" dirty="0" smtClean="0"/>
              <a:t>D.	manufacturer’s broker.</a:t>
            </a:r>
          </a:p>
          <a:p>
            <a:pPr marL="463550" indent="-463550"/>
            <a:r>
              <a:rPr lang="en-US" dirty="0" smtClean="0"/>
              <a:t>E.	intermediary.</a:t>
            </a:r>
          </a:p>
          <a:p>
            <a:endParaRPr lang="en-US" dirty="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33</a:t>
            </a:fld>
            <a:endParaRPr lang="en-US" dirty="0"/>
          </a:p>
        </p:txBody>
      </p:sp>
    </p:spTree>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You should now be able to:</a:t>
            </a:r>
          </a:p>
        </p:txBody>
      </p:sp>
      <p:sp>
        <p:nvSpPr>
          <p:cNvPr id="59395" name="Rectangle 3"/>
          <p:cNvSpPr>
            <a:spLocks noGrp="1" noChangeArrowheads="1"/>
          </p:cNvSpPr>
          <p:nvPr>
            <p:ph idx="1"/>
          </p:nvPr>
        </p:nvSpPr>
        <p:spPr/>
        <p:txBody>
          <a:bodyPr>
            <a:normAutofit fontScale="92500" lnSpcReduction="10000"/>
          </a:bodyPr>
          <a:lstStyle/>
          <a:p>
            <a:pPr marL="514350" indent="-514350">
              <a:buFont typeface="+mj-lt"/>
              <a:buAutoNum type="arabicPeriod"/>
            </a:pPr>
            <a:r>
              <a:rPr lang="en-US" dirty="0" smtClean="0"/>
              <a:t>Understand </a:t>
            </a:r>
            <a:r>
              <a:rPr lang="en-US" dirty="0"/>
              <a:t>how retailers plan their marketing strategies. </a:t>
            </a:r>
            <a:endParaRPr lang="en-US" dirty="0" smtClean="0"/>
          </a:p>
          <a:p>
            <a:pPr marL="514350" indent="-514350">
              <a:buFont typeface="+mj-lt"/>
              <a:buAutoNum type="arabicPeriod"/>
            </a:pPr>
            <a:r>
              <a:rPr lang="en-US" dirty="0" smtClean="0"/>
              <a:t>Know </a:t>
            </a:r>
            <a:r>
              <a:rPr lang="en-US" dirty="0"/>
              <a:t>about the many kinds of retailers that work with producers </a:t>
            </a:r>
            <a:r>
              <a:rPr lang="en-US" dirty="0" smtClean="0"/>
              <a:t>and wholesalers </a:t>
            </a:r>
            <a:r>
              <a:rPr lang="en-US" dirty="0"/>
              <a:t>as members of channel systems</a:t>
            </a:r>
            <a:r>
              <a:rPr lang="en-US" dirty="0" smtClean="0"/>
              <a:t>.</a:t>
            </a:r>
          </a:p>
          <a:p>
            <a:pPr marL="514350" indent="-514350">
              <a:buFont typeface="+mj-lt"/>
              <a:buAutoNum type="arabicPeriod"/>
            </a:pPr>
            <a:r>
              <a:rPr lang="en-US" dirty="0" smtClean="0"/>
              <a:t>Understand </a:t>
            </a:r>
            <a:r>
              <a:rPr lang="en-US" dirty="0"/>
              <a:t>how retailers evolve, including the roles of technology, scrambled merchandising and the “wheel of retailing</a:t>
            </a:r>
            <a:r>
              <a:rPr lang="en-US" dirty="0" smtClean="0"/>
              <a:t>.”</a:t>
            </a:r>
          </a:p>
          <a:p>
            <a:pPr marL="514350" indent="-514350">
              <a:buFont typeface="+mj-lt"/>
              <a:buAutoNum type="arabicPeriod"/>
            </a:pPr>
            <a:r>
              <a:rPr lang="en-US" dirty="0" smtClean="0"/>
              <a:t>See </a:t>
            </a:r>
            <a:r>
              <a:rPr lang="en-US" dirty="0"/>
              <a:t>why size or belonging to a chain can be important to a retailer.</a:t>
            </a:r>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34</a:t>
            </a:fld>
            <a:endParaRPr lang="en-US" dirty="0"/>
          </a:p>
        </p:txBody>
      </p:sp>
    </p:spTree>
    <p:extLst>
      <p:ext uri="{BB962C8B-B14F-4D97-AF65-F5344CB8AC3E}">
        <p14:creationId xmlns:p14="http://schemas.microsoft.com/office/powerpoint/2010/main" val="212206667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You should now be able to:</a:t>
            </a:r>
          </a:p>
        </p:txBody>
      </p:sp>
      <p:sp>
        <p:nvSpPr>
          <p:cNvPr id="59395" name="Rectangle 3"/>
          <p:cNvSpPr>
            <a:spLocks noGrp="1" noChangeArrowheads="1"/>
          </p:cNvSpPr>
          <p:nvPr>
            <p:ph idx="1"/>
          </p:nvPr>
        </p:nvSpPr>
        <p:spPr/>
        <p:txBody>
          <a:bodyPr>
            <a:normAutofit/>
          </a:bodyPr>
          <a:lstStyle/>
          <a:p>
            <a:pPr marL="514350" indent="-514350">
              <a:buFont typeface="+mj-lt"/>
              <a:buAutoNum type="arabicPeriod" startAt="5"/>
            </a:pPr>
            <a:r>
              <a:rPr lang="en-US" dirty="0" smtClean="0"/>
              <a:t>Understand </a:t>
            </a:r>
            <a:r>
              <a:rPr lang="en-US" dirty="0"/>
              <a:t>some of the differences in retailing in different nations. </a:t>
            </a:r>
            <a:endParaRPr lang="en-US" dirty="0" smtClean="0"/>
          </a:p>
          <a:p>
            <a:pPr marL="514350" indent="-514350">
              <a:buFont typeface="+mj-lt"/>
              <a:buAutoNum type="arabicPeriod" startAt="5"/>
            </a:pPr>
            <a:r>
              <a:rPr lang="en-US" dirty="0" smtClean="0"/>
              <a:t>Know </a:t>
            </a:r>
            <a:r>
              <a:rPr lang="en-US" dirty="0"/>
              <a:t>what progressive wholesalers are doing to modernize their </a:t>
            </a:r>
            <a:r>
              <a:rPr lang="en-US" dirty="0" smtClean="0"/>
              <a:t>operations and </a:t>
            </a:r>
            <a:r>
              <a:rPr lang="en-US" dirty="0"/>
              <a:t>marketing strategies</a:t>
            </a:r>
            <a:r>
              <a:rPr lang="en-US" dirty="0" smtClean="0"/>
              <a:t>.</a:t>
            </a:r>
          </a:p>
          <a:p>
            <a:pPr marL="514350" indent="-514350">
              <a:buFont typeface="+mj-lt"/>
              <a:buAutoNum type="arabicPeriod" startAt="5"/>
            </a:pPr>
            <a:r>
              <a:rPr lang="en-US" dirty="0" smtClean="0"/>
              <a:t>Know </a:t>
            </a:r>
            <a:r>
              <a:rPr lang="en-US" dirty="0"/>
              <a:t>the various kinds of merchant and agent wholesalers and the strategies they use</a:t>
            </a:r>
            <a:r>
              <a:rPr lang="en-US" dirty="0" smtClean="0"/>
              <a:t>.</a:t>
            </a:r>
          </a:p>
          <a:p>
            <a:pPr marL="514350" indent="-514350">
              <a:buFont typeface="+mj-lt"/>
              <a:buAutoNum type="arabicPeriod" startAt="5"/>
            </a:pPr>
            <a:r>
              <a:rPr lang="en-US" dirty="0" smtClean="0"/>
              <a:t>Understand </a:t>
            </a:r>
            <a:r>
              <a:rPr lang="en-US" dirty="0"/>
              <a:t>important new terms</a:t>
            </a:r>
            <a:endParaRPr lang="en-US" dirty="0" smtClean="0"/>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35</a:t>
            </a:fld>
            <a:endParaRPr lang="en-US" dirty="0"/>
          </a:p>
        </p:txBody>
      </p:sp>
    </p:spTree>
    <p:extLst>
      <p:ext uri="{BB962C8B-B14F-4D97-AF65-F5344CB8AC3E}">
        <p14:creationId xmlns:p14="http://schemas.microsoft.com/office/powerpoint/2010/main" val="16313787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Effect transition="in" filter="wipe(up)">
                                      <p:cBhvr>
                                        <p:cTn id="11" dur="500"/>
                                        <p:tgtEl>
                                          <p:spTgt spid="5939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animEffect transition="in" filter="wipe(up)">
                                      <p:cBhvr>
                                        <p:cTn id="15" dur="500"/>
                                        <p:tgtEl>
                                          <p:spTgt spid="5939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Effect transition="in" filter="wipe(up)">
                                      <p:cBhvr>
                                        <p:cTn id="19"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Title 3"/>
          <p:cNvSpPr>
            <a:spLocks noGrp="1"/>
          </p:cNvSpPr>
          <p:nvPr>
            <p:ph type="title"/>
          </p:nvPr>
        </p:nvSpPr>
        <p:spPr/>
        <p:txBody>
          <a:bodyPr/>
          <a:lstStyle/>
          <a:p>
            <a:r>
              <a:rPr lang="en-US" dirty="0" smtClean="0"/>
              <a:t>Key Terms</a:t>
            </a:r>
          </a:p>
        </p:txBody>
      </p:sp>
      <p:sp>
        <p:nvSpPr>
          <p:cNvPr id="49155" name="Content Placeholder 4"/>
          <p:cNvSpPr>
            <a:spLocks noGrp="1"/>
          </p:cNvSpPr>
          <p:nvPr>
            <p:ph sz="half" idx="1"/>
          </p:nvPr>
        </p:nvSpPr>
        <p:spPr/>
        <p:txBody>
          <a:bodyPr/>
          <a:lstStyle/>
          <a:p>
            <a:pPr marL="514350" indent="-514350">
              <a:buFont typeface="+mj-lt"/>
              <a:buAutoNum type="arabicPeriod"/>
            </a:pPr>
            <a:r>
              <a:rPr lang="en-US" dirty="0" smtClean="0"/>
              <a:t>retailing</a:t>
            </a:r>
          </a:p>
          <a:p>
            <a:pPr marL="514350" indent="-514350">
              <a:buFont typeface="+mj-lt"/>
              <a:buAutoNum type="arabicPeriod"/>
            </a:pPr>
            <a:r>
              <a:rPr lang="en-US" dirty="0" smtClean="0"/>
              <a:t>general stores</a:t>
            </a:r>
          </a:p>
          <a:p>
            <a:pPr marL="514350" indent="-514350">
              <a:buFont typeface="+mj-lt"/>
              <a:buAutoNum type="arabicPeriod"/>
            </a:pPr>
            <a:r>
              <a:rPr lang="en-US" dirty="0" smtClean="0"/>
              <a:t>single-line stores</a:t>
            </a:r>
          </a:p>
          <a:p>
            <a:pPr marL="514350" indent="-514350">
              <a:buFont typeface="+mj-lt"/>
              <a:buAutoNum type="arabicPeriod"/>
            </a:pPr>
            <a:r>
              <a:rPr lang="en-US" dirty="0" smtClean="0"/>
              <a:t>limited-line stores</a:t>
            </a:r>
          </a:p>
          <a:p>
            <a:pPr marL="514350" indent="-514350">
              <a:buFont typeface="+mj-lt"/>
              <a:buAutoNum type="arabicPeriod"/>
            </a:pPr>
            <a:r>
              <a:rPr lang="en-US" dirty="0" smtClean="0"/>
              <a:t>specialty shop</a:t>
            </a:r>
          </a:p>
          <a:p>
            <a:pPr marL="514350" indent="-514350">
              <a:buFont typeface="+mj-lt"/>
              <a:buAutoNum type="arabicPeriod"/>
            </a:pPr>
            <a:r>
              <a:rPr lang="en-US" dirty="0" smtClean="0"/>
              <a:t>department stores</a:t>
            </a:r>
          </a:p>
          <a:p>
            <a:pPr marL="514350" indent="-514350">
              <a:buFont typeface="+mj-lt"/>
              <a:buAutoNum type="arabicPeriod"/>
            </a:pPr>
            <a:r>
              <a:rPr lang="en-US" dirty="0" smtClean="0"/>
              <a:t>mass-merchandising concept</a:t>
            </a:r>
          </a:p>
          <a:p>
            <a:pPr marL="514350" indent="-514350">
              <a:buFont typeface="+mj-lt"/>
              <a:buAutoNum type="arabicPeriod"/>
            </a:pPr>
            <a:r>
              <a:rPr lang="en-US" dirty="0" smtClean="0"/>
              <a:t>supermarkets</a:t>
            </a:r>
          </a:p>
          <a:p>
            <a:pPr marL="514350" indent="-514350">
              <a:buFont typeface="+mj-lt"/>
              <a:buAutoNum type="arabicPeriod"/>
            </a:pPr>
            <a:endParaRPr lang="en-US" dirty="0" smtClean="0"/>
          </a:p>
          <a:p>
            <a:pPr marL="514350" indent="-514350">
              <a:buFont typeface="+mj-lt"/>
              <a:buAutoNum type="arabicPeriod"/>
            </a:pPr>
            <a:endParaRPr lang="en-US" dirty="0" smtClean="0"/>
          </a:p>
        </p:txBody>
      </p:sp>
      <p:sp>
        <p:nvSpPr>
          <p:cNvPr id="4" name="Content Placeholder 3"/>
          <p:cNvSpPr>
            <a:spLocks noGrp="1"/>
          </p:cNvSpPr>
          <p:nvPr>
            <p:ph sz="half" idx="2"/>
          </p:nvPr>
        </p:nvSpPr>
        <p:spPr/>
        <p:txBody>
          <a:bodyPr/>
          <a:lstStyle/>
          <a:p>
            <a:pPr marL="514350" indent="-514350">
              <a:buFont typeface="+mj-lt"/>
              <a:buAutoNum type="arabicPeriod" startAt="9"/>
            </a:pPr>
            <a:r>
              <a:rPr lang="en-US" dirty="0" smtClean="0"/>
              <a:t>discount houses</a:t>
            </a:r>
          </a:p>
          <a:p>
            <a:pPr marL="514350" indent="-514350">
              <a:buFont typeface="+mj-lt"/>
              <a:buAutoNum type="arabicPeriod" startAt="9"/>
            </a:pPr>
            <a:r>
              <a:rPr lang="en-US" dirty="0" smtClean="0"/>
              <a:t>mass-merchandisers</a:t>
            </a:r>
          </a:p>
          <a:p>
            <a:pPr marL="514350" indent="-514350">
              <a:buFont typeface="+mj-lt"/>
              <a:buAutoNum type="arabicPeriod" startAt="9"/>
            </a:pPr>
            <a:r>
              <a:rPr lang="en-US" dirty="0" smtClean="0"/>
              <a:t>supercenters (hypermarkets)</a:t>
            </a:r>
          </a:p>
          <a:p>
            <a:pPr marL="514350" indent="-514350">
              <a:buFont typeface="+mj-lt"/>
              <a:buAutoNum type="arabicPeriod" startAt="9"/>
            </a:pPr>
            <a:r>
              <a:rPr lang="en-US" dirty="0" smtClean="0"/>
              <a:t>convenience (food) stores</a:t>
            </a:r>
          </a:p>
          <a:p>
            <a:pPr marL="514350" indent="-514350">
              <a:buFont typeface="+mj-lt"/>
              <a:buAutoNum type="arabicPeriod" startAt="9"/>
            </a:pPr>
            <a:r>
              <a:rPr lang="en-US" dirty="0" smtClean="0"/>
              <a:t>automatic vending</a:t>
            </a:r>
          </a:p>
          <a:p>
            <a:pPr marL="514350" indent="-514350">
              <a:buFont typeface="+mj-lt"/>
              <a:buAutoNum type="arabicPeriod" startAt="9"/>
            </a:pPr>
            <a:r>
              <a:rPr lang="en-US" dirty="0" smtClean="0"/>
              <a:t>door-to-door selling</a:t>
            </a:r>
          </a:p>
          <a:p>
            <a:pPr marL="514350" indent="-514350">
              <a:buFont typeface="+mj-lt"/>
              <a:buAutoNum type="arabicPeriod" startAt="9"/>
            </a:pPr>
            <a:r>
              <a:rPr lang="en-US" dirty="0" smtClean="0"/>
              <a:t>wheel of retailing theory</a:t>
            </a:r>
          </a:p>
          <a:p>
            <a:pPr marL="514350" indent="-514350">
              <a:buFont typeface="+mj-lt"/>
              <a:buAutoNum type="arabicPeriod" startAt="9"/>
            </a:pPr>
            <a:endParaRPr lang="en-US" dirty="0" smtClean="0"/>
          </a:p>
          <a:p>
            <a:pPr marL="514350" indent="-514350">
              <a:buFont typeface="+mj-lt"/>
              <a:buAutoNum type="arabicPeriod" startAt="9"/>
            </a:pPr>
            <a:endParaRPr lang="en-US" dirty="0" smtClean="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500"/>
                                        <p:tgtEl>
                                          <p:spTgt spid="4">
                                            <p:txEl>
                                              <p:pRg st="0" end="0"/>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500"/>
                                        <p:tgtEl>
                                          <p:spTgt spid="4">
                                            <p:txEl>
                                              <p:pRg st="1" end="1"/>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up)">
                                      <p:cBhvr>
                                        <p:cTn id="51" dur="500"/>
                                        <p:tgtEl>
                                          <p:spTgt spid="4">
                                            <p:txEl>
                                              <p:pRg st="3" end="3"/>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up)">
                                      <p:cBhvr>
                                        <p:cTn id="55" dur="500"/>
                                        <p:tgtEl>
                                          <p:spTgt spid="4">
                                            <p:txEl>
                                              <p:pRg st="4" end="4"/>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up)">
                                      <p:cBhvr>
                                        <p:cTn id="59" dur="500"/>
                                        <p:tgtEl>
                                          <p:spTgt spid="4">
                                            <p:txEl>
                                              <p:pRg st="5" end="5"/>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up)">
                                      <p:cBhvr>
                                        <p:cTn id="6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r>
              <a:rPr lang="en-US" smtClean="0"/>
              <a:t>Key Terms</a:t>
            </a:r>
          </a:p>
        </p:txBody>
      </p:sp>
      <p:sp>
        <p:nvSpPr>
          <p:cNvPr id="49155" name="Content Placeholder 4"/>
          <p:cNvSpPr>
            <a:spLocks noGrp="1"/>
          </p:cNvSpPr>
          <p:nvPr>
            <p:ph sz="half" idx="1"/>
          </p:nvPr>
        </p:nvSpPr>
        <p:spPr/>
        <p:txBody>
          <a:bodyPr/>
          <a:lstStyle/>
          <a:p>
            <a:pPr marL="514350" indent="-514350">
              <a:lnSpc>
                <a:spcPts val="2800"/>
              </a:lnSpc>
              <a:buFont typeface="+mj-lt"/>
              <a:buAutoNum type="arabicPeriod" startAt="16"/>
            </a:pPr>
            <a:r>
              <a:rPr lang="en-US" dirty="0" smtClean="0"/>
              <a:t>scrambled merchandising</a:t>
            </a:r>
          </a:p>
          <a:p>
            <a:pPr marL="514350" indent="-514350">
              <a:lnSpc>
                <a:spcPts val="2800"/>
              </a:lnSpc>
              <a:buFont typeface="+mj-lt"/>
              <a:buAutoNum type="arabicPeriod" startAt="16"/>
            </a:pPr>
            <a:r>
              <a:rPr lang="en-US" dirty="0" smtClean="0"/>
              <a:t>corporate chain</a:t>
            </a:r>
          </a:p>
          <a:p>
            <a:pPr marL="514350" indent="-514350">
              <a:lnSpc>
                <a:spcPts val="2800"/>
              </a:lnSpc>
              <a:buFont typeface="+mj-lt"/>
              <a:buAutoNum type="arabicPeriod" startAt="16"/>
            </a:pPr>
            <a:r>
              <a:rPr lang="en-US" dirty="0" smtClean="0"/>
              <a:t>cooperative chains </a:t>
            </a:r>
          </a:p>
          <a:p>
            <a:pPr marL="514350" indent="-514350">
              <a:lnSpc>
                <a:spcPts val="2800"/>
              </a:lnSpc>
              <a:buFont typeface="+mj-lt"/>
              <a:buAutoNum type="arabicPeriod" startAt="16"/>
            </a:pPr>
            <a:r>
              <a:rPr lang="en-US" dirty="0" smtClean="0"/>
              <a:t>voluntary chains</a:t>
            </a:r>
          </a:p>
          <a:p>
            <a:pPr marL="514350" indent="-514350">
              <a:lnSpc>
                <a:spcPts val="2800"/>
              </a:lnSpc>
              <a:buFont typeface="+mj-lt"/>
              <a:buAutoNum type="arabicPeriod" startAt="16"/>
            </a:pPr>
            <a:r>
              <a:rPr lang="en-US" dirty="0" smtClean="0"/>
              <a:t>franchise operation</a:t>
            </a:r>
          </a:p>
          <a:p>
            <a:pPr marL="514350" indent="-514350">
              <a:lnSpc>
                <a:spcPts val="2800"/>
              </a:lnSpc>
              <a:buFont typeface="+mj-lt"/>
              <a:buAutoNum type="arabicPeriod" startAt="16"/>
            </a:pPr>
            <a:r>
              <a:rPr lang="en-US" dirty="0" smtClean="0"/>
              <a:t>wholesaling</a:t>
            </a:r>
          </a:p>
          <a:p>
            <a:pPr marL="514350" indent="-514350">
              <a:lnSpc>
                <a:spcPts val="2800"/>
              </a:lnSpc>
              <a:buFont typeface="+mj-lt"/>
              <a:buAutoNum type="arabicPeriod" startAt="16"/>
            </a:pPr>
            <a:r>
              <a:rPr lang="en-US" dirty="0" smtClean="0"/>
              <a:t>wholesalers</a:t>
            </a:r>
          </a:p>
          <a:p>
            <a:pPr marL="514350" indent="-514350">
              <a:lnSpc>
                <a:spcPts val="2800"/>
              </a:lnSpc>
              <a:buFont typeface="+mj-lt"/>
              <a:buAutoNum type="arabicPeriod" startAt="16"/>
            </a:pPr>
            <a:r>
              <a:rPr lang="en-US" dirty="0" smtClean="0"/>
              <a:t>manufacturers’ sales branches</a:t>
            </a:r>
          </a:p>
          <a:p>
            <a:pPr marL="514350" indent="-514350">
              <a:lnSpc>
                <a:spcPts val="2800"/>
              </a:lnSpc>
              <a:buFont typeface="+mj-lt"/>
              <a:buAutoNum type="arabicPeriod" startAt="16"/>
            </a:pPr>
            <a:r>
              <a:rPr lang="en-US" dirty="0" smtClean="0"/>
              <a:t>merchant wholesalers</a:t>
            </a:r>
          </a:p>
          <a:p>
            <a:pPr marL="514350" indent="-514350">
              <a:lnSpc>
                <a:spcPts val="2800"/>
              </a:lnSpc>
              <a:buFont typeface="+mj-lt"/>
              <a:buAutoNum type="arabicPeriod" startAt="16"/>
            </a:pPr>
            <a:endParaRPr lang="en-US" dirty="0" smtClean="0"/>
          </a:p>
        </p:txBody>
      </p:sp>
      <p:sp>
        <p:nvSpPr>
          <p:cNvPr id="4" name="Content Placeholder 3"/>
          <p:cNvSpPr>
            <a:spLocks noGrp="1"/>
          </p:cNvSpPr>
          <p:nvPr>
            <p:ph sz="half" idx="2"/>
          </p:nvPr>
        </p:nvSpPr>
        <p:spPr>
          <a:xfrm>
            <a:off x="4648200" y="1722437"/>
            <a:ext cx="4495800" cy="4525963"/>
          </a:xfrm>
        </p:spPr>
        <p:txBody>
          <a:bodyPr/>
          <a:lstStyle/>
          <a:p>
            <a:pPr marL="514350" indent="-514350">
              <a:lnSpc>
                <a:spcPts val="2800"/>
              </a:lnSpc>
              <a:buFont typeface="+mj-lt"/>
              <a:buAutoNum type="arabicPeriod" startAt="25"/>
            </a:pPr>
            <a:r>
              <a:rPr lang="en-US" dirty="0" smtClean="0"/>
              <a:t>service wholesalers</a:t>
            </a:r>
          </a:p>
          <a:p>
            <a:pPr marL="514350" indent="-514350">
              <a:lnSpc>
                <a:spcPts val="2800"/>
              </a:lnSpc>
              <a:buFont typeface="+mj-lt"/>
              <a:buAutoNum type="arabicPeriod" startAt="25"/>
            </a:pPr>
            <a:r>
              <a:rPr lang="en-US" dirty="0" smtClean="0"/>
              <a:t>general merchandise wholesalers</a:t>
            </a:r>
          </a:p>
          <a:p>
            <a:pPr marL="514350" indent="-514350">
              <a:lnSpc>
                <a:spcPts val="2800"/>
              </a:lnSpc>
              <a:buFont typeface="+mj-lt"/>
              <a:buAutoNum type="arabicPeriod" startAt="25"/>
            </a:pPr>
            <a:r>
              <a:rPr lang="en-US" dirty="0" smtClean="0"/>
              <a:t>single-line (or general-line) wholesalers</a:t>
            </a:r>
          </a:p>
          <a:p>
            <a:pPr marL="514350" indent="-514350">
              <a:lnSpc>
                <a:spcPts val="2800"/>
              </a:lnSpc>
              <a:buFont typeface="+mj-lt"/>
              <a:buAutoNum type="arabicPeriod" startAt="25"/>
            </a:pPr>
            <a:r>
              <a:rPr lang="en-US" dirty="0" smtClean="0"/>
              <a:t>specialty wholesalers</a:t>
            </a:r>
          </a:p>
          <a:p>
            <a:pPr marL="514350" indent="-514350">
              <a:lnSpc>
                <a:spcPts val="2800"/>
              </a:lnSpc>
              <a:buFont typeface="+mj-lt"/>
              <a:buAutoNum type="arabicPeriod" startAt="25"/>
            </a:pPr>
            <a:r>
              <a:rPr lang="en-US" dirty="0" smtClean="0"/>
              <a:t>limited-function wholesalers</a:t>
            </a:r>
          </a:p>
          <a:p>
            <a:pPr marL="514350" indent="-514350">
              <a:lnSpc>
                <a:spcPts val="2800"/>
              </a:lnSpc>
              <a:buFont typeface="+mj-lt"/>
              <a:buAutoNum type="arabicPeriod" startAt="25"/>
            </a:pPr>
            <a:r>
              <a:rPr lang="en-US" dirty="0" smtClean="0"/>
              <a:t>cash-and-carry wholesalers</a:t>
            </a:r>
          </a:p>
          <a:p>
            <a:pPr marL="514350" indent="-514350">
              <a:lnSpc>
                <a:spcPts val="2800"/>
              </a:lnSpc>
              <a:buFont typeface="+mj-lt"/>
              <a:buAutoNum type="arabicPeriod" startAt="25"/>
            </a:pPr>
            <a:r>
              <a:rPr lang="en-US" dirty="0" smtClean="0"/>
              <a:t>drop-shippers</a:t>
            </a:r>
          </a:p>
          <a:p>
            <a:pPr marL="514350" indent="-514350">
              <a:lnSpc>
                <a:spcPts val="2800"/>
              </a:lnSpc>
              <a:buFont typeface="+mj-lt"/>
              <a:buAutoNum type="arabicPeriod" startAt="25"/>
            </a:pPr>
            <a:endParaRPr lang="en-US" dirty="0" smtClean="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9155">
                                            <p:txEl>
                                              <p:pRg st="8" end="8"/>
                                            </p:txEl>
                                          </p:spTgt>
                                        </p:tgtEl>
                                        <p:attrNameLst>
                                          <p:attrName>style.visibility</p:attrName>
                                        </p:attrNameLst>
                                      </p:cBhvr>
                                      <p:to>
                                        <p:strVal val="visible"/>
                                      </p:to>
                                    </p:set>
                                    <p:animEffect transition="in" filter="wipe(up)">
                                      <p:cBhvr>
                                        <p:cTn id="39" dur="500"/>
                                        <p:tgtEl>
                                          <p:spTgt spid="49155">
                                            <p:txEl>
                                              <p:pRg st="8" end="8"/>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up)">
                                      <p:cBhvr>
                                        <p:cTn id="43" dur="500"/>
                                        <p:tgtEl>
                                          <p:spTgt spid="4">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up)">
                                      <p:cBhvr>
                                        <p:cTn id="47" dur="500"/>
                                        <p:tgtEl>
                                          <p:spTgt spid="4">
                                            <p:txEl>
                                              <p:pRg st="1" end="1"/>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wipe(up)">
                                      <p:cBhvr>
                                        <p:cTn id="51" dur="500"/>
                                        <p:tgtEl>
                                          <p:spTgt spid="4">
                                            <p:txEl>
                                              <p:pRg st="2" end="2"/>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up)">
                                      <p:cBhvr>
                                        <p:cTn id="55" dur="500"/>
                                        <p:tgtEl>
                                          <p:spTgt spid="4">
                                            <p:txEl>
                                              <p:pRg st="3" end="3"/>
                                            </p:txEl>
                                          </p:spTgt>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wipe(up)">
                                      <p:cBhvr>
                                        <p:cTn id="59" dur="500"/>
                                        <p:tgtEl>
                                          <p:spTgt spid="4">
                                            <p:txEl>
                                              <p:pRg st="4" end="4"/>
                                            </p:txEl>
                                          </p:spTgt>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animEffect transition="in" filter="wipe(up)">
                                      <p:cBhvr>
                                        <p:cTn id="63" dur="500"/>
                                        <p:tgtEl>
                                          <p:spTgt spid="4">
                                            <p:txEl>
                                              <p:pRg st="5" end="5"/>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Effect transition="in" filter="wipe(up)">
                                      <p:cBhvr>
                                        <p:cTn id="6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r>
              <a:rPr lang="en-US" smtClean="0"/>
              <a:t>Key Terms</a:t>
            </a:r>
          </a:p>
        </p:txBody>
      </p:sp>
      <p:sp>
        <p:nvSpPr>
          <p:cNvPr id="49155" name="Content Placeholder 4"/>
          <p:cNvSpPr>
            <a:spLocks noGrp="1"/>
          </p:cNvSpPr>
          <p:nvPr>
            <p:ph sz="half" idx="1"/>
          </p:nvPr>
        </p:nvSpPr>
        <p:spPr/>
        <p:txBody>
          <a:bodyPr/>
          <a:lstStyle/>
          <a:p>
            <a:pPr marL="514350" indent="-514350">
              <a:buFont typeface="+mj-lt"/>
              <a:buAutoNum type="arabicPeriod" startAt="32"/>
            </a:pPr>
            <a:r>
              <a:rPr lang="en-US" dirty="0" smtClean="0"/>
              <a:t>truck wholesalers</a:t>
            </a:r>
          </a:p>
          <a:p>
            <a:pPr marL="514350" indent="-514350">
              <a:buFont typeface="+mj-lt"/>
              <a:buAutoNum type="arabicPeriod" startAt="32"/>
            </a:pPr>
            <a:r>
              <a:rPr lang="en-US" dirty="0" smtClean="0"/>
              <a:t>rack jobbers</a:t>
            </a:r>
          </a:p>
          <a:p>
            <a:pPr marL="514350" indent="-514350">
              <a:buFont typeface="+mj-lt"/>
              <a:buAutoNum type="arabicPeriod" startAt="32"/>
            </a:pPr>
            <a:r>
              <a:rPr lang="en-US" dirty="0" smtClean="0"/>
              <a:t>catalog wholesalers</a:t>
            </a:r>
          </a:p>
          <a:p>
            <a:pPr marL="514350" indent="-514350">
              <a:buFont typeface="+mj-lt"/>
              <a:buAutoNum type="arabicPeriod" startAt="32"/>
            </a:pPr>
            <a:r>
              <a:rPr lang="en-US" dirty="0" smtClean="0"/>
              <a:t>agent wholesalers</a:t>
            </a:r>
          </a:p>
          <a:p>
            <a:pPr marL="514350" indent="-514350">
              <a:buFont typeface="+mj-lt"/>
              <a:buAutoNum type="arabicPeriod" startAt="32"/>
            </a:pPr>
            <a:r>
              <a:rPr lang="en-US" dirty="0" smtClean="0"/>
              <a:t>manufacturer’s agents</a:t>
            </a:r>
          </a:p>
          <a:p>
            <a:pPr marL="514350" indent="-514350">
              <a:buFont typeface="+mj-lt"/>
              <a:buAutoNum type="arabicPeriod" startAt="32"/>
            </a:pPr>
            <a:r>
              <a:rPr lang="en-US" dirty="0" smtClean="0"/>
              <a:t>export agents</a:t>
            </a:r>
          </a:p>
          <a:p>
            <a:pPr marL="514350" indent="-514350">
              <a:buFont typeface="+mj-lt"/>
              <a:buAutoNum type="arabicPeriod" startAt="32"/>
            </a:pPr>
            <a:r>
              <a:rPr lang="en-US" dirty="0" smtClean="0"/>
              <a:t>import agents</a:t>
            </a:r>
          </a:p>
          <a:p>
            <a:pPr marL="514350" indent="-514350">
              <a:buFont typeface="+mj-lt"/>
              <a:buAutoNum type="arabicPeriod" startAt="32"/>
            </a:pPr>
            <a:r>
              <a:rPr lang="en-US" dirty="0" smtClean="0"/>
              <a:t>brokers</a:t>
            </a:r>
          </a:p>
          <a:p>
            <a:pPr marL="514350" indent="-514350">
              <a:buFont typeface="+mj-lt"/>
              <a:buAutoNum type="arabicPeriod" startAt="32"/>
            </a:pPr>
            <a:endParaRPr lang="en-US" dirty="0" smtClean="0"/>
          </a:p>
        </p:txBody>
      </p:sp>
      <p:sp>
        <p:nvSpPr>
          <p:cNvPr id="4" name="Content Placeholder 3"/>
          <p:cNvSpPr>
            <a:spLocks noGrp="1"/>
          </p:cNvSpPr>
          <p:nvPr>
            <p:ph sz="half" idx="2"/>
          </p:nvPr>
        </p:nvSpPr>
        <p:spPr/>
        <p:txBody>
          <a:bodyPr/>
          <a:lstStyle/>
          <a:p>
            <a:pPr marL="514350" indent="-514350">
              <a:buFont typeface="+mj-lt"/>
              <a:buAutoNum type="arabicPeriod" startAt="40"/>
            </a:pPr>
            <a:r>
              <a:rPr lang="en-US" dirty="0" smtClean="0"/>
              <a:t>export brokers</a:t>
            </a:r>
          </a:p>
          <a:p>
            <a:pPr marL="514350" indent="-514350">
              <a:buFont typeface="+mj-lt"/>
              <a:buAutoNum type="arabicPeriod" startAt="40"/>
            </a:pPr>
            <a:r>
              <a:rPr lang="en-US" dirty="0" smtClean="0"/>
              <a:t>import brokers</a:t>
            </a:r>
          </a:p>
          <a:p>
            <a:pPr marL="514350" indent="-514350">
              <a:buFont typeface="+mj-lt"/>
              <a:buAutoNum type="arabicPeriod" startAt="40"/>
            </a:pPr>
            <a:r>
              <a:rPr lang="en-US" dirty="0" smtClean="0"/>
              <a:t>selling agents</a:t>
            </a:r>
          </a:p>
          <a:p>
            <a:pPr marL="514350" indent="-514350">
              <a:buFont typeface="+mj-lt"/>
              <a:buAutoNum type="arabicPeriod" startAt="40"/>
            </a:pPr>
            <a:r>
              <a:rPr lang="en-US" dirty="0" smtClean="0"/>
              <a:t>combination export manager</a:t>
            </a:r>
          </a:p>
          <a:p>
            <a:pPr marL="514350" indent="-514350">
              <a:buFont typeface="+mj-lt"/>
              <a:buAutoNum type="arabicPeriod" startAt="40"/>
            </a:pPr>
            <a:r>
              <a:rPr lang="en-US" dirty="0" smtClean="0"/>
              <a:t>auction companies</a:t>
            </a:r>
          </a:p>
          <a:p>
            <a:pPr marL="514350" indent="-514350">
              <a:buFont typeface="+mj-lt"/>
              <a:buAutoNum type="arabicPeriod" startAt="40"/>
            </a:pPr>
            <a:endParaRPr lang="en-US" dirty="0" smtClean="0"/>
          </a:p>
        </p:txBody>
      </p:sp>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38</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Effect transition="in" filter="wipe(up)">
                                      <p:cBhvr>
                                        <p:cTn id="11" dur="500"/>
                                        <p:tgtEl>
                                          <p:spTgt spid="4915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Effect transition="in" filter="wipe(up)">
                                      <p:cBhvr>
                                        <p:cTn id="15" dur="500"/>
                                        <p:tgtEl>
                                          <p:spTgt spid="49155">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Effect transition="in" filter="wipe(up)">
                                      <p:cBhvr>
                                        <p:cTn id="19" dur="500"/>
                                        <p:tgtEl>
                                          <p:spTgt spid="49155">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Effect transition="in" filter="wipe(up)">
                                      <p:cBhvr>
                                        <p:cTn id="23" dur="500"/>
                                        <p:tgtEl>
                                          <p:spTgt spid="49155">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Effect transition="in" filter="wipe(up)">
                                      <p:cBhvr>
                                        <p:cTn id="27" dur="500"/>
                                        <p:tgtEl>
                                          <p:spTgt spid="49155">
                                            <p:txEl>
                                              <p:pRg st="5" end="5"/>
                                            </p:txEl>
                                          </p:spTgt>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Effect transition="in" filter="wipe(up)">
                                      <p:cBhvr>
                                        <p:cTn id="31" dur="500"/>
                                        <p:tgtEl>
                                          <p:spTgt spid="49155">
                                            <p:txEl>
                                              <p:pRg st="6" end="6"/>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9155">
                                            <p:txEl>
                                              <p:pRg st="7" end="7"/>
                                            </p:txEl>
                                          </p:spTgt>
                                        </p:tgtEl>
                                        <p:attrNameLst>
                                          <p:attrName>style.visibility</p:attrName>
                                        </p:attrNameLst>
                                      </p:cBhvr>
                                      <p:to>
                                        <p:strVal val="visible"/>
                                      </p:to>
                                    </p:set>
                                    <p:animEffect transition="in" filter="wipe(up)">
                                      <p:cBhvr>
                                        <p:cTn id="35" dur="500"/>
                                        <p:tgtEl>
                                          <p:spTgt spid="49155">
                                            <p:txEl>
                                              <p:pRg st="7" end="7"/>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500"/>
                                        <p:tgtEl>
                                          <p:spTgt spid="4">
                                            <p:txEl>
                                              <p:pRg st="0" end="0"/>
                                            </p:txEl>
                                          </p:spTgt>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500"/>
                                        <p:tgtEl>
                                          <p:spTgt spid="4">
                                            <p:txEl>
                                              <p:pRg st="1" end="1"/>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up)">
                                      <p:cBhvr>
                                        <p:cTn id="51" dur="500"/>
                                        <p:tgtEl>
                                          <p:spTgt spid="4">
                                            <p:txEl>
                                              <p:pRg st="3" end="3"/>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up)">
                                      <p:cBhvr>
                                        <p:cTn id="5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Marketing Strategy Planning Process</a:t>
            </a:r>
          </a:p>
        </p:txBody>
      </p:sp>
      <p:pic>
        <p:nvPicPr>
          <p:cNvPr id="4" name="Picture 3" descr="12.1.PNG"/>
          <p:cNvPicPr>
            <a:picLocks noChangeAspect="1"/>
          </p:cNvPicPr>
          <p:nvPr/>
        </p:nvPicPr>
        <p:blipFill rotWithShape="1">
          <a:blip r:embed="rId3">
            <a:extLst>
              <a:ext uri="{28A0092B-C50C-407E-A947-70E740481C1C}">
                <a14:useLocalDpi xmlns:a14="http://schemas.microsoft.com/office/drawing/2010/main" val="0"/>
              </a:ext>
            </a:extLst>
          </a:blip>
          <a:srcRect l="4436" t="6033" r="1936" b="2047"/>
          <a:stretch/>
        </p:blipFill>
        <p:spPr bwMode="auto">
          <a:xfrm>
            <a:off x="2343150" y="1931670"/>
            <a:ext cx="4423410" cy="4446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4</a:t>
            </a:fld>
            <a:endParaRPr lang="en-US"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24" descr="12.1.PNG"/>
          <p:cNvPicPr>
            <a:picLocks noChangeAspect="1"/>
          </p:cNvPicPr>
          <p:nvPr/>
        </p:nvPicPr>
        <p:blipFill rotWithShape="1">
          <a:blip r:embed="rId3">
            <a:extLst>
              <a:ext uri="{28A0092B-C50C-407E-A947-70E740481C1C}">
                <a14:useLocalDpi xmlns:a14="http://schemas.microsoft.com/office/drawing/2010/main" val="0"/>
              </a:ext>
            </a:extLst>
          </a:blip>
          <a:srcRect l="4436" t="6033" r="1936" b="2047"/>
          <a:stretch/>
        </p:blipFill>
        <p:spPr bwMode="auto">
          <a:xfrm>
            <a:off x="6934200" y="1542030"/>
            <a:ext cx="1262003" cy="1268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35" name="Straight Connector 34"/>
          <p:cNvCxnSpPr>
            <a:cxnSpLocks noChangeShapeType="1"/>
          </p:cNvCxnSpPr>
          <p:nvPr/>
        </p:nvCxnSpPr>
        <p:spPr bwMode="auto">
          <a:xfrm rot="5400000">
            <a:off x="7467600" y="4557712"/>
            <a:ext cx="304800" cy="0"/>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sp>
        <p:nvSpPr>
          <p:cNvPr id="30" name="Line 10"/>
          <p:cNvSpPr>
            <a:spLocks noChangeShapeType="1"/>
          </p:cNvSpPr>
          <p:nvPr/>
        </p:nvSpPr>
        <p:spPr bwMode="auto">
          <a:xfrm flipH="1" flipV="1">
            <a:off x="8153400" y="2038350"/>
            <a:ext cx="6096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Rectangle 2"/>
          <p:cNvSpPr>
            <a:spLocks noGrp="1" noChangeArrowheads="1"/>
          </p:cNvSpPr>
          <p:nvPr>
            <p:ph type="title"/>
          </p:nvPr>
        </p:nvSpPr>
        <p:spPr>
          <a:xfrm>
            <a:off x="457200" y="76200"/>
            <a:ext cx="8686800" cy="1398587"/>
          </a:xfrm>
        </p:spPr>
        <p:txBody>
          <a:bodyPr>
            <a:noAutofit/>
          </a:bodyPr>
          <a:lstStyle/>
          <a:p>
            <a:r>
              <a:rPr lang="en-US" altLang="en-US" sz="3600" dirty="0" smtClean="0"/>
              <a:t>Marketing Strategy Planning for Retailers and Wholesalers (Exhibit 12-1)</a:t>
            </a:r>
            <a:endParaRPr lang="en-US" sz="3600" dirty="0" smtClean="0"/>
          </a:p>
        </p:txBody>
      </p:sp>
      <p:sp>
        <p:nvSpPr>
          <p:cNvPr id="5" name="Line 6"/>
          <p:cNvSpPr>
            <a:spLocks noChangeShapeType="1"/>
          </p:cNvSpPr>
          <p:nvPr/>
        </p:nvSpPr>
        <p:spPr bwMode="auto">
          <a:xfrm rot="120000" flipH="1">
            <a:off x="7786688" y="2863850"/>
            <a:ext cx="990600" cy="34925"/>
          </a:xfrm>
          <a:prstGeom prst="line">
            <a:avLst/>
          </a:prstGeom>
          <a:noFill/>
          <a:ln w="444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7"/>
          <p:cNvGrpSpPr>
            <a:grpSpLocks/>
          </p:cNvGrpSpPr>
          <p:nvPr/>
        </p:nvGrpSpPr>
        <p:grpSpPr bwMode="auto">
          <a:xfrm>
            <a:off x="6376988" y="2906712"/>
            <a:ext cx="2573337" cy="1528763"/>
            <a:chOff x="4017" y="1648"/>
            <a:chExt cx="1621" cy="963"/>
          </a:xfrm>
          <a:solidFill>
            <a:schemeClr val="accent2"/>
          </a:solidFill>
        </p:grpSpPr>
        <p:sp>
          <p:nvSpPr>
            <p:cNvPr id="9" name="AutoShape 8"/>
            <p:cNvSpPr>
              <a:spLocks noChangeArrowheads="1"/>
            </p:cNvSpPr>
            <p:nvPr/>
          </p:nvSpPr>
          <p:spPr bwMode="auto">
            <a:xfrm>
              <a:off x="4017" y="1861"/>
              <a:ext cx="1621" cy="750"/>
            </a:xfrm>
            <a:prstGeom prst="roundRect">
              <a:avLst>
                <a:gd name="adj" fmla="val 16667"/>
              </a:avLst>
            </a:prstGeom>
            <a:grpFill/>
            <a:ln w="38100">
              <a:solidFill>
                <a:schemeClr val="accent1"/>
              </a:solidFill>
              <a:round/>
              <a:headEnd/>
              <a:tailEnd/>
            </a:ln>
            <a:effectLst/>
          </p:spPr>
          <p:txBody>
            <a:bodyPr anchor="ctr"/>
            <a:lstStyle/>
            <a:p>
              <a:pPr>
                <a:defRPr/>
              </a:pPr>
              <a:r>
                <a:rPr lang="en-US" sz="1800" b="1" dirty="0"/>
                <a:t>CH 12:  Retailers, Wholesalers &amp; Their Strategy Planning</a:t>
              </a:r>
              <a:r>
                <a:rPr lang="en-US" sz="1800" b="1" dirty="0">
                  <a:effectLst>
                    <a:outerShdw blurRad="38100" dist="38100" dir="2700000" algn="tl">
                      <a:srgbClr val="000000"/>
                    </a:outerShdw>
                  </a:effectLst>
                </a:rPr>
                <a:t> </a:t>
              </a:r>
            </a:p>
          </p:txBody>
        </p:sp>
        <p:sp>
          <p:nvSpPr>
            <p:cNvPr id="20506" name="Line 9"/>
            <p:cNvSpPr>
              <a:spLocks noChangeShapeType="1"/>
            </p:cNvSpPr>
            <p:nvPr/>
          </p:nvSpPr>
          <p:spPr bwMode="auto">
            <a:xfrm rot="-5400000" flipH="1" flipV="1">
              <a:off x="4794" y="1746"/>
              <a:ext cx="197" cy="1"/>
            </a:xfrm>
            <a:prstGeom prst="line">
              <a:avLst/>
            </a:prstGeom>
            <a:grpFill/>
            <a:ln w="38100">
              <a:solidFill>
                <a:schemeClr val="accent1"/>
              </a:solidFill>
              <a:round/>
              <a:headEnd/>
              <a:tailEnd type="triangle" w="med" len="med"/>
            </a:ln>
            <a:extLst/>
          </p:spPr>
          <p:txBody>
            <a:bodyPr/>
            <a:lstStyle/>
            <a:p>
              <a:endParaRPr lang="en-US"/>
            </a:p>
          </p:txBody>
        </p:sp>
      </p:grpSp>
      <p:sp>
        <p:nvSpPr>
          <p:cNvPr id="11" name="Line 10"/>
          <p:cNvSpPr>
            <a:spLocks noChangeShapeType="1"/>
          </p:cNvSpPr>
          <p:nvPr/>
        </p:nvSpPr>
        <p:spPr bwMode="auto">
          <a:xfrm flipV="1">
            <a:off x="8756650" y="2019300"/>
            <a:ext cx="6350" cy="8636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4" name="AutoShape 12"/>
          <p:cNvSpPr>
            <a:spLocks noChangeArrowheads="1"/>
          </p:cNvSpPr>
          <p:nvPr/>
        </p:nvSpPr>
        <p:spPr bwMode="auto">
          <a:xfrm>
            <a:off x="415925" y="4995862"/>
            <a:ext cx="1919288" cy="1096963"/>
          </a:xfrm>
          <a:prstGeom prst="roundRect">
            <a:avLst>
              <a:gd name="adj" fmla="val 16667"/>
            </a:avLst>
          </a:prstGeom>
          <a:solidFill>
            <a:schemeClr val="accent2"/>
          </a:solidFill>
          <a:ln w="38100">
            <a:solidFill>
              <a:schemeClr val="accent1"/>
            </a:solidFill>
            <a:round/>
            <a:headEnd/>
            <a:tailEnd/>
          </a:ln>
        </p:spPr>
        <p:txBody>
          <a:bodyPr/>
          <a:lstStyle/>
          <a:p>
            <a:pPr>
              <a:defRPr/>
            </a:pPr>
            <a:r>
              <a:rPr lang="en-US" sz="1800" b="1" dirty="0"/>
              <a:t>Strategy planning for retailers</a:t>
            </a:r>
          </a:p>
          <a:p>
            <a:pPr marL="176213" indent="-176213">
              <a:defRPr/>
            </a:pPr>
            <a:endParaRPr lang="en-US" sz="1800" dirty="0"/>
          </a:p>
        </p:txBody>
      </p:sp>
      <p:grpSp>
        <p:nvGrpSpPr>
          <p:cNvPr id="3" name="Group 14"/>
          <p:cNvGrpSpPr>
            <a:grpSpLocks/>
          </p:cNvGrpSpPr>
          <p:nvPr/>
        </p:nvGrpSpPr>
        <p:grpSpPr bwMode="auto">
          <a:xfrm>
            <a:off x="415925" y="2852737"/>
            <a:ext cx="2311400" cy="1516063"/>
            <a:chOff x="262" y="1642"/>
            <a:chExt cx="1456" cy="955"/>
          </a:xfrm>
          <a:solidFill>
            <a:schemeClr val="accent2"/>
          </a:solidFill>
        </p:grpSpPr>
        <p:sp>
          <p:nvSpPr>
            <p:cNvPr id="20503" name="AutoShape 15"/>
            <p:cNvSpPr>
              <a:spLocks noChangeArrowheads="1"/>
            </p:cNvSpPr>
            <p:nvPr/>
          </p:nvSpPr>
          <p:spPr bwMode="auto">
            <a:xfrm>
              <a:off x="262" y="1847"/>
              <a:ext cx="1456" cy="750"/>
            </a:xfrm>
            <a:prstGeom prst="roundRect">
              <a:avLst>
                <a:gd name="adj" fmla="val 16667"/>
              </a:avLst>
            </a:prstGeom>
            <a:grpFill/>
            <a:ln w="38100">
              <a:solidFill>
                <a:schemeClr val="accent1"/>
              </a:solidFill>
              <a:prstDash val="sysDot"/>
              <a:round/>
              <a:headEnd/>
              <a:tailEnd/>
            </a:ln>
          </p:spPr>
          <p:txBody>
            <a:bodyPr anchor="ctr"/>
            <a:lstStyle/>
            <a:p>
              <a:r>
                <a:rPr lang="en-US" sz="1800" b="1"/>
                <a:t>CH 10:  Place and Development of Channel Systems</a:t>
              </a:r>
            </a:p>
          </p:txBody>
        </p:sp>
        <p:sp>
          <p:nvSpPr>
            <p:cNvPr id="20504" name="Line 16"/>
            <p:cNvSpPr>
              <a:spLocks noChangeShapeType="1"/>
            </p:cNvSpPr>
            <p:nvPr/>
          </p:nvSpPr>
          <p:spPr bwMode="auto">
            <a:xfrm rot="-5400000" flipH="1" flipV="1">
              <a:off x="881" y="1740"/>
              <a:ext cx="197" cy="1"/>
            </a:xfrm>
            <a:prstGeom prst="line">
              <a:avLst/>
            </a:prstGeom>
            <a:grpFill/>
            <a:ln w="38100">
              <a:solidFill>
                <a:schemeClr val="accent1"/>
              </a:solidFill>
              <a:prstDash val="sysDot"/>
              <a:round/>
              <a:headEnd/>
              <a:tailEnd type="triangle" w="med" len="med"/>
            </a:ln>
            <a:extLst/>
          </p:spPr>
          <p:txBody>
            <a:bodyPr/>
            <a:lstStyle/>
            <a:p>
              <a:endParaRPr lang="en-US"/>
            </a:p>
          </p:txBody>
        </p:sp>
      </p:grpSp>
      <p:sp>
        <p:nvSpPr>
          <p:cNvPr id="46101" name="AutoShape 19"/>
          <p:cNvSpPr>
            <a:spLocks noChangeArrowheads="1"/>
          </p:cNvSpPr>
          <p:nvPr/>
        </p:nvSpPr>
        <p:spPr bwMode="auto">
          <a:xfrm>
            <a:off x="2530475" y="4999037"/>
            <a:ext cx="1919288" cy="1096963"/>
          </a:xfrm>
          <a:prstGeom prst="roundRect">
            <a:avLst>
              <a:gd name="adj" fmla="val 16667"/>
            </a:avLst>
          </a:prstGeom>
          <a:solidFill>
            <a:schemeClr val="accent2"/>
          </a:solidFill>
          <a:ln w="38100">
            <a:solidFill>
              <a:schemeClr val="accent1"/>
            </a:solidFill>
            <a:round/>
            <a:headEnd/>
            <a:tailEnd/>
          </a:ln>
        </p:spPr>
        <p:txBody>
          <a:bodyPr/>
          <a:lstStyle/>
          <a:p>
            <a:pPr>
              <a:defRPr/>
            </a:pPr>
            <a:r>
              <a:rPr lang="en-US" sz="1800" b="1" dirty="0"/>
              <a:t>Nature of retailing</a:t>
            </a:r>
          </a:p>
          <a:p>
            <a:pPr marL="176213" indent="-176213">
              <a:defRPr/>
            </a:pPr>
            <a:endParaRPr lang="en-US" sz="1800" dirty="0"/>
          </a:p>
        </p:txBody>
      </p:sp>
      <p:grpSp>
        <p:nvGrpSpPr>
          <p:cNvPr id="4" name="Group 23"/>
          <p:cNvGrpSpPr>
            <a:grpSpLocks/>
          </p:cNvGrpSpPr>
          <p:nvPr/>
        </p:nvGrpSpPr>
        <p:grpSpPr bwMode="auto">
          <a:xfrm>
            <a:off x="3194050" y="2897187"/>
            <a:ext cx="2559050" cy="1509713"/>
            <a:chOff x="2032" y="1642"/>
            <a:chExt cx="1612" cy="951"/>
          </a:xfrm>
          <a:solidFill>
            <a:schemeClr val="accent2"/>
          </a:solidFill>
        </p:grpSpPr>
        <p:sp>
          <p:nvSpPr>
            <p:cNvPr id="20501" name="AutoShape 24"/>
            <p:cNvSpPr>
              <a:spLocks noChangeArrowheads="1"/>
            </p:cNvSpPr>
            <p:nvPr/>
          </p:nvSpPr>
          <p:spPr bwMode="auto">
            <a:xfrm>
              <a:off x="2032" y="1843"/>
              <a:ext cx="1612" cy="750"/>
            </a:xfrm>
            <a:prstGeom prst="roundRect">
              <a:avLst>
                <a:gd name="adj" fmla="val 16667"/>
              </a:avLst>
            </a:prstGeom>
            <a:grpFill/>
            <a:ln w="38100">
              <a:solidFill>
                <a:schemeClr val="accent1"/>
              </a:solidFill>
              <a:prstDash val="sysDot"/>
              <a:round/>
              <a:headEnd/>
              <a:tailEnd/>
            </a:ln>
          </p:spPr>
          <p:txBody>
            <a:bodyPr anchor="ctr"/>
            <a:lstStyle/>
            <a:p>
              <a:r>
                <a:rPr lang="en-US" sz="1800" b="1"/>
                <a:t>CH 11:  Distribution Customer Service &amp; Logistics</a:t>
              </a:r>
            </a:p>
          </p:txBody>
        </p:sp>
        <p:sp>
          <p:nvSpPr>
            <p:cNvPr id="20502" name="Line 25"/>
            <p:cNvSpPr>
              <a:spLocks noChangeShapeType="1"/>
            </p:cNvSpPr>
            <p:nvPr/>
          </p:nvSpPr>
          <p:spPr bwMode="auto">
            <a:xfrm rot="-5400000" flipH="1" flipV="1">
              <a:off x="2781" y="1740"/>
              <a:ext cx="197" cy="1"/>
            </a:xfrm>
            <a:prstGeom prst="line">
              <a:avLst/>
            </a:prstGeom>
            <a:grpFill/>
            <a:ln w="38100">
              <a:solidFill>
                <a:schemeClr val="accent1"/>
              </a:solidFill>
              <a:prstDash val="sysDot"/>
              <a:round/>
              <a:headEnd/>
              <a:tailEnd type="triangle" w="med" len="med"/>
            </a:ln>
            <a:extLst/>
          </p:spPr>
          <p:txBody>
            <a:bodyPr/>
            <a:lstStyle/>
            <a:p>
              <a:endParaRPr lang="en-US"/>
            </a:p>
          </p:txBody>
        </p:sp>
      </p:grpSp>
      <p:sp>
        <p:nvSpPr>
          <p:cNvPr id="28" name="AutoShape 27"/>
          <p:cNvSpPr>
            <a:spLocks noChangeArrowheads="1"/>
          </p:cNvSpPr>
          <p:nvPr/>
        </p:nvSpPr>
        <p:spPr bwMode="auto">
          <a:xfrm>
            <a:off x="4633913" y="4984750"/>
            <a:ext cx="1919287" cy="1096962"/>
          </a:xfrm>
          <a:prstGeom prst="roundRect">
            <a:avLst>
              <a:gd name="adj" fmla="val 16667"/>
            </a:avLst>
          </a:prstGeom>
          <a:solidFill>
            <a:schemeClr val="accent2"/>
          </a:solidFill>
          <a:ln w="38100">
            <a:solidFill>
              <a:schemeClr val="accent1"/>
            </a:solidFill>
            <a:round/>
            <a:headEnd/>
            <a:tailEnd/>
          </a:ln>
          <a:effectLst/>
        </p:spPr>
        <p:txBody>
          <a:bodyPr/>
          <a:lstStyle/>
          <a:p>
            <a:pPr>
              <a:defRPr/>
            </a:pPr>
            <a:r>
              <a:rPr lang="en-US" sz="1800" b="1" dirty="0"/>
              <a:t>Strategy planning for wholesalers</a:t>
            </a:r>
            <a:endParaRPr lang="en-US" sz="1800" dirty="0">
              <a:effectLst>
                <a:outerShdw blurRad="38100" dist="38100" dir="2700000" algn="tl">
                  <a:srgbClr val="000000"/>
                </a:outerShdw>
              </a:effectLst>
            </a:endParaRPr>
          </a:p>
        </p:txBody>
      </p:sp>
      <p:cxnSp>
        <p:nvCxnSpPr>
          <p:cNvPr id="38" name="Straight Connector 37"/>
          <p:cNvCxnSpPr>
            <a:cxnSpLocks noChangeShapeType="1"/>
          </p:cNvCxnSpPr>
          <p:nvPr/>
        </p:nvCxnSpPr>
        <p:spPr bwMode="auto">
          <a:xfrm flipH="1">
            <a:off x="1447800" y="4706937"/>
            <a:ext cx="6172200" cy="3175"/>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cxnSp>
        <p:nvCxnSpPr>
          <p:cNvPr id="50" name="Straight Arrow Connector 49"/>
          <p:cNvCxnSpPr>
            <a:cxnSpLocks noChangeShapeType="1"/>
          </p:cNvCxnSpPr>
          <p:nvPr/>
        </p:nvCxnSpPr>
        <p:spPr bwMode="auto">
          <a:xfrm rot="5400000">
            <a:off x="1316831" y="4831556"/>
            <a:ext cx="274638" cy="0"/>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3" name="Straight Arrow Connector 52"/>
          <p:cNvCxnSpPr>
            <a:cxnSpLocks noChangeShapeType="1"/>
          </p:cNvCxnSpPr>
          <p:nvPr/>
        </p:nvCxnSpPr>
        <p:spPr bwMode="auto">
          <a:xfrm rot="5400000">
            <a:off x="3291681" y="4844256"/>
            <a:ext cx="274638" cy="0"/>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54" name="Straight Arrow Connector 53"/>
          <p:cNvCxnSpPr>
            <a:cxnSpLocks noChangeShapeType="1"/>
          </p:cNvCxnSpPr>
          <p:nvPr/>
        </p:nvCxnSpPr>
        <p:spPr bwMode="auto">
          <a:xfrm rot="5400000">
            <a:off x="5425281" y="4837906"/>
            <a:ext cx="274638" cy="0"/>
          </a:xfrm>
          <a:prstGeom prst="straightConnector1">
            <a:avLst/>
          </a:prstGeom>
          <a:noFill/>
          <a:ln w="381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6" name="Line 6"/>
          <p:cNvSpPr>
            <a:spLocks noChangeShapeType="1"/>
          </p:cNvSpPr>
          <p:nvPr/>
        </p:nvSpPr>
        <p:spPr bwMode="auto">
          <a:xfrm flipH="1" flipV="1">
            <a:off x="1547813" y="2843212"/>
            <a:ext cx="6202362" cy="46038"/>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5</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up)">
                                      <p:cBhvr>
                                        <p:cTn id="43" dur="500"/>
                                        <p:tgtEl>
                                          <p:spTgt spid="5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6104"/>
                                        </p:tgtEl>
                                        <p:attrNameLst>
                                          <p:attrName>style.visibility</p:attrName>
                                        </p:attrNameLst>
                                      </p:cBhvr>
                                      <p:to>
                                        <p:strVal val="visible"/>
                                      </p:to>
                                    </p:set>
                                    <p:animEffect transition="in" filter="wipe(up)">
                                      <p:cBhvr>
                                        <p:cTn id="46" dur="500"/>
                                        <p:tgtEl>
                                          <p:spTgt spid="46104"/>
                                        </p:tgtEl>
                                      </p:cBhvr>
                                    </p:animEffect>
                                  </p:childTnLst>
                                </p:cTn>
                              </p:par>
                              <p:par>
                                <p:cTn id="47" presetID="22" presetClass="entr" presetSubtype="1"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up)">
                                      <p:cBhvr>
                                        <p:cTn id="49" dur="500"/>
                                        <p:tgtEl>
                                          <p:spTgt spid="5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6101"/>
                                        </p:tgtEl>
                                        <p:attrNameLst>
                                          <p:attrName>style.visibility</p:attrName>
                                        </p:attrNameLst>
                                      </p:cBhvr>
                                      <p:to>
                                        <p:strVal val="visible"/>
                                      </p:to>
                                    </p:set>
                                    <p:animEffect transition="in" filter="wipe(up)">
                                      <p:cBhvr>
                                        <p:cTn id="52" dur="500"/>
                                        <p:tgtEl>
                                          <p:spTgt spid="46101"/>
                                        </p:tgtEl>
                                      </p:cBhvr>
                                    </p:animEffect>
                                  </p:childTnLst>
                                </p:cTn>
                              </p:par>
                              <p:par>
                                <p:cTn id="53" presetID="22" presetClass="entr" presetSubtype="1"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up)">
                                      <p:cBhvr>
                                        <p:cTn id="55" dur="500"/>
                                        <p:tgtEl>
                                          <p:spTgt spid="5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11" grpId="0" animBg="1"/>
      <p:bldP spid="46104" grpId="0" animBg="1"/>
      <p:bldP spid="46101" grpId="0" animBg="1"/>
      <p:bldP spid="28"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Line 7"/>
          <p:cNvSpPr>
            <a:spLocks noChangeShapeType="1"/>
          </p:cNvSpPr>
          <p:nvPr/>
        </p:nvSpPr>
        <p:spPr bwMode="auto">
          <a:xfrm>
            <a:off x="3429000" y="39243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3"/>
          <p:cNvSpPr>
            <a:spLocks noChangeShapeType="1"/>
          </p:cNvSpPr>
          <p:nvPr/>
        </p:nvSpPr>
        <p:spPr bwMode="auto">
          <a:xfrm>
            <a:off x="3429000" y="3924300"/>
            <a:ext cx="12192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Rectangle 2"/>
          <p:cNvSpPr>
            <a:spLocks noGrp="1" noChangeArrowheads="1"/>
          </p:cNvSpPr>
          <p:nvPr>
            <p:ph type="title"/>
          </p:nvPr>
        </p:nvSpPr>
        <p:spPr/>
        <p:txBody>
          <a:bodyPr/>
          <a:lstStyle/>
          <a:p>
            <a:r>
              <a:rPr lang="en-US" dirty="0" smtClean="0"/>
              <a:t>The Nature of Retailing</a:t>
            </a:r>
          </a:p>
        </p:txBody>
      </p:sp>
      <p:sp>
        <p:nvSpPr>
          <p:cNvPr id="32" name="Line 4"/>
          <p:cNvSpPr>
            <a:spLocks noChangeShapeType="1"/>
          </p:cNvSpPr>
          <p:nvPr/>
        </p:nvSpPr>
        <p:spPr bwMode="auto">
          <a:xfrm flipV="1">
            <a:off x="3429000" y="2171700"/>
            <a:ext cx="1219200" cy="1752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AutoShape 6"/>
          <p:cNvSpPr>
            <a:spLocks noChangeArrowheads="1"/>
          </p:cNvSpPr>
          <p:nvPr/>
        </p:nvSpPr>
        <p:spPr bwMode="auto">
          <a:xfrm>
            <a:off x="4648200" y="3238500"/>
            <a:ext cx="3962400" cy="1447800"/>
          </a:xfrm>
          <a:prstGeom prst="roundRect">
            <a:avLst>
              <a:gd name="adj" fmla="val 3221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400" b="1">
                <a:latin typeface="Arial" pitchFamily="34" charset="0"/>
                <a:cs typeface="Arial" pitchFamily="34" charset="0"/>
              </a:rPr>
              <a:t>Marketers Must Understand Retailer/ Wholesaler Evolution</a:t>
            </a:r>
          </a:p>
        </p:txBody>
      </p:sp>
      <p:sp>
        <p:nvSpPr>
          <p:cNvPr id="35" name="AutoShape 12"/>
          <p:cNvSpPr>
            <a:spLocks noChangeArrowheads="1"/>
          </p:cNvSpPr>
          <p:nvPr/>
        </p:nvSpPr>
        <p:spPr bwMode="auto">
          <a:xfrm>
            <a:off x="4648200" y="4991100"/>
            <a:ext cx="3962400" cy="1447800"/>
          </a:xfrm>
          <a:prstGeom prst="roundRect">
            <a:avLst>
              <a:gd name="adj" fmla="val 3221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400" b="1">
                <a:latin typeface="Arial" pitchFamily="34" charset="0"/>
                <a:cs typeface="Arial" pitchFamily="34" charset="0"/>
              </a:rPr>
              <a:t>Retailing Deals with Final Customers</a:t>
            </a:r>
          </a:p>
        </p:txBody>
      </p:sp>
      <p:sp>
        <p:nvSpPr>
          <p:cNvPr id="21512" name="Oval 14" descr="benetton storefront photo"/>
          <p:cNvSpPr>
            <a:spLocks noChangeArrowheads="1"/>
          </p:cNvSpPr>
          <p:nvPr/>
        </p:nvSpPr>
        <p:spPr bwMode="auto">
          <a:xfrm>
            <a:off x="533400" y="2476500"/>
            <a:ext cx="2895600" cy="2895600"/>
          </a:xfrm>
          <a:prstGeom prst="ellipse">
            <a:avLst/>
          </a:prstGeom>
          <a:blipFill dpi="0" rotWithShape="1">
            <a:blip r:embed="rId3"/>
            <a:srcRect/>
            <a:stretch>
              <a:fillRect/>
            </a:stretch>
          </a:blipFill>
          <a:ln w="38100">
            <a:solidFill>
              <a:schemeClr val="bg1"/>
            </a:solidFill>
            <a:round/>
            <a:headEnd/>
            <a:tailEnd/>
          </a:ln>
          <a:effectLst>
            <a:outerShdw blurRad="152400" dist="317500" dir="5400000" sx="90000" sy="-19000" rotWithShape="0">
              <a:prstClr val="black">
                <a:alpha val="15000"/>
              </a:prstClr>
            </a:outerShdw>
          </a:effectLst>
        </p:spPr>
        <p:txBody>
          <a:bodyPr wrap="none" anchor="ctr"/>
          <a:lstStyle/>
          <a:p>
            <a:endParaRPr lang="en-US"/>
          </a:p>
        </p:txBody>
      </p:sp>
      <p:sp>
        <p:nvSpPr>
          <p:cNvPr id="38" name="AutoShape 3"/>
          <p:cNvSpPr>
            <a:spLocks noChangeArrowheads="1"/>
          </p:cNvSpPr>
          <p:nvPr/>
        </p:nvSpPr>
        <p:spPr bwMode="auto">
          <a:xfrm>
            <a:off x="4648200" y="1485900"/>
            <a:ext cx="3962400" cy="1447800"/>
          </a:xfrm>
          <a:prstGeom prst="roundRect">
            <a:avLst>
              <a:gd name="adj" fmla="val 3221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ct val="50000"/>
              </a:spcBef>
            </a:pPr>
            <a:r>
              <a:rPr lang="en-US" altLang="en-US" sz="2400" b="1">
                <a:latin typeface="Arial" pitchFamily="34" charset="0"/>
                <a:cs typeface="Arial" pitchFamily="34" charset="0"/>
              </a:rPr>
              <a:t>Must Select Target Markets and Marketing Mixes Carefully</a:t>
            </a:r>
          </a:p>
        </p:txBody>
      </p:sp>
      <p:sp>
        <p:nvSpPr>
          <p:cNvPr id="10"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6</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 fill="hold"/>
                                        <p:tgtEl>
                                          <p:spTgt spid="38"/>
                                        </p:tgtEl>
                                        <p:attrNameLst>
                                          <p:attrName>style.color</p:attrName>
                                        </p:attrNameLst>
                                      </p:cBhvr>
                                      <p:by>
                                        <p:hsl h="0" s="-70588" l="0"/>
                                      </p:by>
                                    </p:animClr>
                                    <p:animClr clrSpc="hsl" dir="cw">
                                      <p:cBhvr>
                                        <p:cTn id="16" dur="500" fill="hold"/>
                                        <p:tgtEl>
                                          <p:spTgt spid="38"/>
                                        </p:tgtEl>
                                        <p:attrNameLst>
                                          <p:attrName>fillcolor</p:attrName>
                                        </p:attrNameLst>
                                      </p:cBhvr>
                                      <p:by>
                                        <p:hsl h="0" s="-70588" l="0"/>
                                      </p:by>
                                    </p:animClr>
                                    <p:animClr clrSpc="hsl" dir="cw">
                                      <p:cBhvr>
                                        <p:cTn id="17" dur="500" fill="hold"/>
                                        <p:tgtEl>
                                          <p:spTgt spid="38"/>
                                        </p:tgtEl>
                                        <p:attrNameLst>
                                          <p:attrName>stroke.color</p:attrName>
                                        </p:attrNameLst>
                                      </p:cBhvr>
                                      <p:by>
                                        <p:hsl h="0" s="-70588" l="0"/>
                                      </p:by>
                                    </p:animClr>
                                    <p:set>
                                      <p:cBhvr>
                                        <p:cTn id="18" dur="500" fill="hold"/>
                                        <p:tgtEl>
                                          <p:spTgt spid="38"/>
                                        </p:tgtEl>
                                        <p:attrNameLst>
                                          <p:attrName>fill.type</p:attrName>
                                        </p:attrNameLst>
                                      </p:cBhvr>
                                      <p:to>
                                        <p:strVal val="solid"/>
                                      </p:to>
                                    </p:se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5" presetClass="emph" presetSubtype="0" fill="hold" grpId="1" nodeType="clickEffect">
                                  <p:stCondLst>
                                    <p:cond delay="0"/>
                                  </p:stCondLst>
                                  <p:childTnLst>
                                    <p:animClr clrSpc="hsl" dir="cw">
                                      <p:cBhvr override="childStyle">
                                        <p:cTn id="29" dur="500" fill="hold"/>
                                        <p:tgtEl>
                                          <p:spTgt spid="33"/>
                                        </p:tgtEl>
                                        <p:attrNameLst>
                                          <p:attrName>style.color</p:attrName>
                                        </p:attrNameLst>
                                      </p:cBhvr>
                                      <p:by>
                                        <p:hsl h="0" s="-70588" l="0"/>
                                      </p:by>
                                    </p:animClr>
                                    <p:animClr clrSpc="hsl" dir="cw">
                                      <p:cBhvr>
                                        <p:cTn id="30" dur="500" fill="hold"/>
                                        <p:tgtEl>
                                          <p:spTgt spid="33"/>
                                        </p:tgtEl>
                                        <p:attrNameLst>
                                          <p:attrName>fillcolor</p:attrName>
                                        </p:attrNameLst>
                                      </p:cBhvr>
                                      <p:by>
                                        <p:hsl h="0" s="-70588" l="0"/>
                                      </p:by>
                                    </p:animClr>
                                    <p:animClr clrSpc="hsl" dir="cw">
                                      <p:cBhvr>
                                        <p:cTn id="31" dur="500" fill="hold"/>
                                        <p:tgtEl>
                                          <p:spTgt spid="33"/>
                                        </p:tgtEl>
                                        <p:attrNameLst>
                                          <p:attrName>stroke.color</p:attrName>
                                        </p:attrNameLst>
                                      </p:cBhvr>
                                      <p:by>
                                        <p:hsl h="0" s="-70588" l="0"/>
                                      </p:by>
                                    </p:animClr>
                                    <p:set>
                                      <p:cBhvr>
                                        <p:cTn id="32" dur="500" fill="hold"/>
                                        <p:tgtEl>
                                          <p:spTgt spid="33"/>
                                        </p:tgtEl>
                                        <p:attrNameLst>
                                          <p:attrName>fill.type</p:attrName>
                                        </p:attrNameLst>
                                      </p:cBhvr>
                                      <p:to>
                                        <p:strVal val="solid"/>
                                      </p:to>
                                    </p:set>
                                  </p:childTnLst>
                                </p:cTn>
                              </p:par>
                              <p:par>
                                <p:cTn id="33" presetID="22" presetClass="entr" presetSubtype="1"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2" grpId="0" animBg="1"/>
      <p:bldP spid="33" grpId="0" animBg="1"/>
      <p:bldP spid="33" grpId="1" animBg="1"/>
      <p:bldP spid="35" grpId="0" animBg="1"/>
      <p:bldP spid="38" grpId="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Line 13"/>
          <p:cNvSpPr>
            <a:spLocks noChangeShapeType="1"/>
          </p:cNvSpPr>
          <p:nvPr/>
        </p:nvSpPr>
        <p:spPr bwMode="auto">
          <a:xfrm>
            <a:off x="3810000" y="3962400"/>
            <a:ext cx="1219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7"/>
          <p:cNvSpPr>
            <a:spLocks noChangeShapeType="1"/>
          </p:cNvSpPr>
          <p:nvPr/>
        </p:nvSpPr>
        <p:spPr bwMode="auto">
          <a:xfrm flipV="1">
            <a:off x="3810000" y="2438400"/>
            <a:ext cx="121920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0"/>
          <p:cNvSpPr>
            <a:spLocks noChangeShapeType="1"/>
          </p:cNvSpPr>
          <p:nvPr/>
        </p:nvSpPr>
        <p:spPr bwMode="auto">
          <a:xfrm>
            <a:off x="3810000" y="3962400"/>
            <a:ext cx="12192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3810000" y="3962400"/>
            <a:ext cx="12192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7"/>
          <p:cNvSpPr>
            <a:spLocks noChangeShapeType="1"/>
          </p:cNvSpPr>
          <p:nvPr/>
        </p:nvSpPr>
        <p:spPr bwMode="auto">
          <a:xfrm flipV="1">
            <a:off x="3810000" y="3200400"/>
            <a:ext cx="12192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7"/>
          <p:cNvSpPr>
            <a:spLocks noChangeShapeType="1"/>
          </p:cNvSpPr>
          <p:nvPr/>
        </p:nvSpPr>
        <p:spPr bwMode="auto">
          <a:xfrm>
            <a:off x="3810000" y="3962400"/>
            <a:ext cx="1219200" cy="1524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Rectangle 2"/>
          <p:cNvSpPr>
            <a:spLocks noGrp="1" noChangeArrowheads="1"/>
          </p:cNvSpPr>
          <p:nvPr>
            <p:ph type="title"/>
          </p:nvPr>
        </p:nvSpPr>
        <p:spPr/>
        <p:txBody>
          <a:bodyPr/>
          <a:lstStyle/>
          <a:p>
            <a:r>
              <a:rPr lang="en-US" smtClean="0"/>
              <a:t>Planning a Retailer’s Strategy</a:t>
            </a:r>
          </a:p>
        </p:txBody>
      </p:sp>
      <p:sp>
        <p:nvSpPr>
          <p:cNvPr id="10" name="AutoShape 3"/>
          <p:cNvSpPr>
            <a:spLocks noChangeArrowheads="1"/>
          </p:cNvSpPr>
          <p:nvPr/>
        </p:nvSpPr>
        <p:spPr bwMode="auto">
          <a:xfrm>
            <a:off x="5029200" y="5181600"/>
            <a:ext cx="3429000" cy="609600"/>
          </a:xfrm>
          <a:prstGeom prst="roundRect">
            <a:avLst>
              <a:gd name="adj" fmla="val 43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dirty="0" smtClean="0">
                <a:latin typeface="Arial" pitchFamily="34" charset="0"/>
                <a:cs typeface="Arial" pitchFamily="34" charset="0"/>
              </a:rPr>
              <a:t>Emotional Needs</a:t>
            </a:r>
            <a:endParaRPr lang="en-US" sz="2400" b="1" dirty="0">
              <a:latin typeface="Arial" pitchFamily="34" charset="0"/>
              <a:cs typeface="Arial" pitchFamily="34" charset="0"/>
            </a:endParaRPr>
          </a:p>
        </p:txBody>
      </p:sp>
      <p:sp>
        <p:nvSpPr>
          <p:cNvPr id="12" name="AutoShape 6"/>
          <p:cNvSpPr>
            <a:spLocks noChangeArrowheads="1"/>
          </p:cNvSpPr>
          <p:nvPr/>
        </p:nvSpPr>
        <p:spPr bwMode="auto">
          <a:xfrm>
            <a:off x="5029200" y="2133600"/>
            <a:ext cx="3429000" cy="609600"/>
          </a:xfrm>
          <a:prstGeom prst="roundRect">
            <a:avLst>
              <a:gd name="adj" fmla="val 43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a:latin typeface="Arial" pitchFamily="34" charset="0"/>
                <a:cs typeface="Arial" pitchFamily="34" charset="0"/>
              </a:rPr>
              <a:t>Product Selection</a:t>
            </a:r>
          </a:p>
        </p:txBody>
      </p:sp>
      <p:sp>
        <p:nvSpPr>
          <p:cNvPr id="16" name="AutoShape 12"/>
          <p:cNvSpPr>
            <a:spLocks noChangeArrowheads="1"/>
          </p:cNvSpPr>
          <p:nvPr/>
        </p:nvSpPr>
        <p:spPr bwMode="auto">
          <a:xfrm>
            <a:off x="5029200" y="3657600"/>
            <a:ext cx="3429000" cy="609600"/>
          </a:xfrm>
          <a:prstGeom prst="roundRect">
            <a:avLst>
              <a:gd name="adj" fmla="val 43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dirty="0" smtClean="0">
                <a:latin typeface="Arial" pitchFamily="34" charset="0"/>
                <a:cs typeface="Arial" pitchFamily="34" charset="0"/>
              </a:rPr>
              <a:t>Promotion</a:t>
            </a:r>
            <a:endParaRPr lang="en-US" sz="2400" b="1" dirty="0">
              <a:latin typeface="Arial" pitchFamily="34" charset="0"/>
              <a:cs typeface="Arial" pitchFamily="34" charset="0"/>
            </a:endParaRPr>
          </a:p>
        </p:txBody>
      </p:sp>
      <p:sp>
        <p:nvSpPr>
          <p:cNvPr id="18" name="AutoShape 15"/>
          <p:cNvSpPr>
            <a:spLocks noChangeArrowheads="1"/>
          </p:cNvSpPr>
          <p:nvPr/>
        </p:nvSpPr>
        <p:spPr bwMode="auto">
          <a:xfrm>
            <a:off x="5029200" y="4419600"/>
            <a:ext cx="3429000" cy="609600"/>
          </a:xfrm>
          <a:prstGeom prst="roundRect">
            <a:avLst>
              <a:gd name="adj" fmla="val 43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a:latin typeface="Arial" pitchFamily="34" charset="0"/>
                <a:cs typeface="Arial" pitchFamily="34" charset="0"/>
              </a:rPr>
              <a:t>Prices</a:t>
            </a:r>
          </a:p>
        </p:txBody>
      </p:sp>
      <p:sp>
        <p:nvSpPr>
          <p:cNvPr id="22" name="Oval 27"/>
          <p:cNvSpPr>
            <a:spLocks noChangeArrowheads="1"/>
          </p:cNvSpPr>
          <p:nvPr/>
        </p:nvSpPr>
        <p:spPr bwMode="auto">
          <a:xfrm>
            <a:off x="457200" y="2438400"/>
            <a:ext cx="3352800" cy="335280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a:t>Key Features</a:t>
            </a:r>
          </a:p>
          <a:p>
            <a:pPr>
              <a:defRPr/>
            </a:pPr>
            <a:r>
              <a:rPr lang="en-US" sz="2800" b="1" dirty="0"/>
              <a:t>Affecting Consumers’ Retail Choice</a:t>
            </a:r>
            <a:endParaRPr lang="en-US" sz="2800" b="1" dirty="0">
              <a:effectLst>
                <a:outerShdw blurRad="38100" dist="38100" dir="2700000" algn="tl">
                  <a:srgbClr val="000000"/>
                </a:outerShdw>
              </a:effectLst>
            </a:endParaRPr>
          </a:p>
        </p:txBody>
      </p:sp>
      <p:sp>
        <p:nvSpPr>
          <p:cNvPr id="23" name="AutoShape 29"/>
          <p:cNvSpPr>
            <a:spLocks noChangeArrowheads="1"/>
          </p:cNvSpPr>
          <p:nvPr/>
        </p:nvSpPr>
        <p:spPr bwMode="auto">
          <a:xfrm>
            <a:off x="5029200" y="5943600"/>
            <a:ext cx="3429000" cy="609600"/>
          </a:xfrm>
          <a:prstGeom prst="roundRect">
            <a:avLst>
              <a:gd name="adj" fmla="val 43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0" rIns="0" anchor="ctr"/>
          <a:lstStyle/>
          <a:p>
            <a:r>
              <a:rPr lang="en-US" sz="2400" b="1" dirty="0">
                <a:latin typeface="Arial" pitchFamily="34" charset="0"/>
                <a:cs typeface="Arial" pitchFamily="34" charset="0"/>
              </a:rPr>
              <a:t>Shopping Atmosphere</a:t>
            </a:r>
          </a:p>
        </p:txBody>
      </p:sp>
      <p:sp>
        <p:nvSpPr>
          <p:cNvPr id="25" name="AutoShape 3"/>
          <p:cNvSpPr>
            <a:spLocks noChangeArrowheads="1"/>
          </p:cNvSpPr>
          <p:nvPr/>
        </p:nvSpPr>
        <p:spPr bwMode="auto">
          <a:xfrm>
            <a:off x="5029200" y="2895600"/>
            <a:ext cx="3429000" cy="609600"/>
          </a:xfrm>
          <a:prstGeom prst="roundRect">
            <a:avLst>
              <a:gd name="adj" fmla="val 4315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US" sz="2400" b="1" dirty="0" smtClean="0">
                <a:latin typeface="Arial" pitchFamily="34" charset="0"/>
                <a:cs typeface="Arial" pitchFamily="34" charset="0"/>
              </a:rPr>
              <a:t>Place Decisions</a:t>
            </a:r>
            <a:endParaRPr lang="en-US" sz="2400" b="1" dirty="0">
              <a:latin typeface="Arial" pitchFamily="34" charset="0"/>
              <a:cs typeface="Arial" pitchFamily="34" charset="0"/>
            </a:endParaRPr>
          </a:p>
        </p:txBody>
      </p:sp>
      <p:sp>
        <p:nvSpPr>
          <p:cNvPr id="21"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7</a:t>
            </a:fld>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24" grpId="0" animBg="1"/>
      <p:bldP spid="19" grpId="0" animBg="1"/>
      <p:bldP spid="15" grpId="0" animBg="1"/>
      <p:bldP spid="20" grpId="0" animBg="1"/>
      <p:bldP spid="10" grpId="0" animBg="1"/>
      <p:bldP spid="12" grpId="0" animBg="1"/>
      <p:bldP spid="16" grpId="0" animBg="1"/>
      <p:bldP spid="18"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Shopping Atmosphere</a:t>
            </a:r>
          </a:p>
        </p:txBody>
      </p:sp>
      <p:sp>
        <p:nvSpPr>
          <p:cNvPr id="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8</a:t>
            </a:fld>
            <a:endParaRPr lang="en-US" dirty="0"/>
          </a:p>
        </p:txBody>
      </p:sp>
    </p:spTree>
    <p:controls>
      <mc:AlternateContent xmlns:mc="http://schemas.openxmlformats.org/markup-compatibility/2006">
        <mc:Choice xmlns:v="urn:schemas-microsoft-com:vml" Requires="v">
          <p:control spid="1045" name="WindowsMediaPlayer1" r:id="rId2" imgW="6095238" imgH="4323810"/>
        </mc:Choice>
        <mc:Fallback>
          <p:control name="WindowsMediaPlayer1" r:id="rId2" imgW="6095238" imgH="4323810">
            <p:pic>
              <p:nvPicPr>
                <p:cNvPr id="0" name="WindowsMediaPlayer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1727200"/>
                  <a:ext cx="6094412" cy="4324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398587"/>
          </a:xfrm>
        </p:spPr>
        <p:txBody>
          <a:bodyPr>
            <a:normAutofit/>
          </a:bodyPr>
          <a:lstStyle/>
          <a:p>
            <a:r>
              <a:rPr lang="en-US" sz="3600" dirty="0" smtClean="0"/>
              <a:t>Planning a Retailer’s Strategy (Exhibit 12-2)</a:t>
            </a:r>
          </a:p>
        </p:txBody>
      </p:sp>
      <p:sp>
        <p:nvSpPr>
          <p:cNvPr id="27" name="Rounded Rectangle 26"/>
          <p:cNvSpPr/>
          <p:nvPr/>
        </p:nvSpPr>
        <p:spPr>
          <a:xfrm>
            <a:off x="5059363" y="4338638"/>
            <a:ext cx="3810000" cy="22860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a:lstStyle/>
          <a:p>
            <a:pPr marL="461963" indent="-115888" algn="l">
              <a:buFont typeface="Arial" pitchFamily="34" charset="0"/>
              <a:buChar char="•"/>
              <a:defRPr/>
            </a:pPr>
            <a:r>
              <a:rPr lang="en-US" sz="1800" b="1" dirty="0">
                <a:solidFill>
                  <a:schemeClr val="tx1"/>
                </a:solidFill>
                <a:latin typeface="Arial" pitchFamily="34" charset="0"/>
                <a:cs typeface="Arial" pitchFamily="34" charset="0"/>
              </a:rPr>
              <a:t>Advertising</a:t>
            </a:r>
          </a:p>
          <a:p>
            <a:pPr marL="461963" indent="-115888" algn="l">
              <a:buFont typeface="Arial" pitchFamily="34" charset="0"/>
              <a:buChar char="•"/>
              <a:defRPr/>
            </a:pPr>
            <a:r>
              <a:rPr lang="en-US" sz="1800" b="1" dirty="0">
                <a:solidFill>
                  <a:schemeClr val="tx1"/>
                </a:solidFill>
                <a:latin typeface="Arial" pitchFamily="34" charset="0"/>
                <a:cs typeface="Arial" pitchFamily="34" charset="0"/>
              </a:rPr>
              <a:t>Publicity</a:t>
            </a:r>
          </a:p>
          <a:p>
            <a:pPr marL="461963" indent="-115888" algn="l">
              <a:buFont typeface="Arial" pitchFamily="34" charset="0"/>
              <a:buChar char="•"/>
              <a:defRPr/>
            </a:pPr>
            <a:r>
              <a:rPr lang="en-US" sz="1800" b="1" dirty="0">
                <a:solidFill>
                  <a:schemeClr val="tx1"/>
                </a:solidFill>
                <a:latin typeface="Arial" pitchFamily="34" charset="0"/>
                <a:cs typeface="Arial" pitchFamily="34" charset="0"/>
              </a:rPr>
              <a:t>Salespeople (number and training) </a:t>
            </a:r>
          </a:p>
          <a:p>
            <a:pPr marL="461963" indent="-115888" algn="l">
              <a:buFont typeface="Arial" pitchFamily="34" charset="0"/>
              <a:buChar char="•"/>
              <a:defRPr/>
            </a:pPr>
            <a:r>
              <a:rPr lang="en-US" sz="1800" b="1" dirty="0">
                <a:solidFill>
                  <a:schemeClr val="tx1"/>
                </a:solidFill>
                <a:latin typeface="Arial" pitchFamily="34" charset="0"/>
                <a:cs typeface="Arial" pitchFamily="34" charset="0"/>
              </a:rPr>
              <a:t>Helpful information (demonstrations, displays, online videos, reviews)</a:t>
            </a:r>
          </a:p>
          <a:p>
            <a:pPr algn="l">
              <a:defRPr/>
            </a:pPr>
            <a:endParaRPr lang="en-US" sz="1800" b="1" dirty="0">
              <a:solidFill>
                <a:schemeClr val="tx1"/>
              </a:solidFill>
              <a:latin typeface="Arial" pitchFamily="34" charset="0"/>
              <a:cs typeface="Arial" pitchFamily="34" charset="0"/>
            </a:endParaRPr>
          </a:p>
        </p:txBody>
      </p:sp>
      <p:sp>
        <p:nvSpPr>
          <p:cNvPr id="58" name="Rounded Rectangle 57"/>
          <p:cNvSpPr/>
          <p:nvPr/>
        </p:nvSpPr>
        <p:spPr>
          <a:xfrm>
            <a:off x="152400" y="4344988"/>
            <a:ext cx="3810000" cy="2209800"/>
          </a:xfrm>
          <a:prstGeom prst="roundRect">
            <a:avLst/>
          </a:prstGeom>
          <a:solidFill>
            <a:srgbClr val="65BDFF"/>
          </a:solidFill>
          <a:ln>
            <a:solidFill>
              <a:srgbClr val="47B0FF"/>
            </a:solidFill>
          </a:ln>
        </p:spPr>
        <p:style>
          <a:lnRef idx="2">
            <a:schemeClr val="accent6">
              <a:shade val="50000"/>
            </a:schemeClr>
          </a:lnRef>
          <a:fillRef idx="1">
            <a:schemeClr val="accent6"/>
          </a:fillRef>
          <a:effectRef idx="0">
            <a:schemeClr val="accent6"/>
          </a:effectRef>
          <a:fontRef idx="minor">
            <a:schemeClr val="lt1"/>
          </a:fontRef>
        </p:style>
        <p:txBody>
          <a:bodyPr/>
          <a:lstStyle/>
          <a:p>
            <a:pPr marL="115888" indent="-115888" algn="l">
              <a:buFont typeface="Arial" pitchFamily="34" charset="0"/>
              <a:buChar char="•"/>
              <a:defRPr/>
            </a:pPr>
            <a:r>
              <a:rPr lang="en-US" sz="1800" b="1" dirty="0">
                <a:solidFill>
                  <a:schemeClr val="tx1"/>
                </a:solidFill>
                <a:latin typeface="Arial" pitchFamily="34" charset="0"/>
                <a:cs typeface="Arial" pitchFamily="34" charset="0"/>
              </a:rPr>
              <a:t>Credit cards – whether to offer a store card</a:t>
            </a:r>
          </a:p>
          <a:p>
            <a:pPr marL="115888" indent="-115888" algn="l">
              <a:buFont typeface="Arial" pitchFamily="34" charset="0"/>
              <a:buChar char="•"/>
              <a:defRPr/>
            </a:pPr>
            <a:r>
              <a:rPr lang="en-US" sz="1800" b="1" dirty="0">
                <a:solidFill>
                  <a:schemeClr val="tx1"/>
                </a:solidFill>
                <a:latin typeface="Arial" pitchFamily="34" charset="0"/>
                <a:cs typeface="Arial" pitchFamily="34" charset="0"/>
              </a:rPr>
              <a:t>Discount policies</a:t>
            </a:r>
          </a:p>
          <a:p>
            <a:pPr marL="115888" indent="-115888" algn="l">
              <a:buFont typeface="Arial" pitchFamily="34" charset="0"/>
              <a:buChar char="•"/>
              <a:defRPr/>
            </a:pPr>
            <a:r>
              <a:rPr lang="en-US" sz="1800" b="1" dirty="0">
                <a:solidFill>
                  <a:schemeClr val="tx1"/>
                </a:solidFill>
                <a:latin typeface="Arial" pitchFamily="34" charset="0"/>
                <a:cs typeface="Arial" pitchFamily="34" charset="0"/>
              </a:rPr>
              <a:t>Frequency and level of sale prices</a:t>
            </a:r>
          </a:p>
          <a:p>
            <a:pPr marL="115888" indent="-115888" algn="l">
              <a:buFont typeface="Arial" pitchFamily="34" charset="0"/>
              <a:buChar char="•"/>
              <a:defRPr/>
            </a:pPr>
            <a:r>
              <a:rPr lang="en-US" sz="1800" b="1" dirty="0">
                <a:solidFill>
                  <a:schemeClr val="tx1"/>
                </a:solidFill>
                <a:latin typeface="Arial" pitchFamily="34" charset="0"/>
                <a:cs typeface="Arial" pitchFamily="34" charset="0"/>
              </a:rPr>
              <a:t>Charge (or not) for delivery or other services</a:t>
            </a:r>
          </a:p>
          <a:p>
            <a:pPr algn="l">
              <a:defRPr/>
            </a:pPr>
            <a:endParaRPr lang="en-US" sz="1800" b="1" dirty="0">
              <a:solidFill>
                <a:schemeClr val="tx1"/>
              </a:solidFill>
              <a:latin typeface="Arial" pitchFamily="34" charset="0"/>
              <a:cs typeface="Arial" pitchFamily="34" charset="0"/>
            </a:endParaRPr>
          </a:p>
        </p:txBody>
      </p:sp>
      <p:sp>
        <p:nvSpPr>
          <p:cNvPr id="59" name="Rounded Rectangle 58"/>
          <p:cNvSpPr/>
          <p:nvPr/>
        </p:nvSpPr>
        <p:spPr>
          <a:xfrm>
            <a:off x="5059364" y="1295400"/>
            <a:ext cx="3768724" cy="2209800"/>
          </a:xfrm>
          <a:prstGeom prst="roundRect">
            <a:avLst/>
          </a:prstGeom>
          <a:solidFill>
            <a:srgbClr val="7030A0"/>
          </a:solidFill>
          <a:ln>
            <a:solidFill>
              <a:srgbClr val="CD9BFF"/>
            </a:solidFill>
          </a:ln>
        </p:spPr>
        <p:style>
          <a:lnRef idx="2">
            <a:schemeClr val="accent2">
              <a:shade val="50000"/>
            </a:schemeClr>
          </a:lnRef>
          <a:fillRef idx="1">
            <a:schemeClr val="accent2"/>
          </a:fillRef>
          <a:effectRef idx="0">
            <a:schemeClr val="accent2"/>
          </a:effectRef>
          <a:fontRef idx="minor">
            <a:schemeClr val="lt1"/>
          </a:fontRef>
        </p:style>
        <p:txBody>
          <a:bodyPr rIns="0"/>
          <a:lstStyle/>
          <a:p>
            <a:pPr marL="461963" indent="-177800" algn="l">
              <a:buFont typeface="Arial" pitchFamily="34" charset="0"/>
              <a:buChar char="•"/>
              <a:defRPr/>
            </a:pPr>
            <a:r>
              <a:rPr lang="en-US" sz="1800" b="1" dirty="0">
                <a:solidFill>
                  <a:schemeClr val="tx1"/>
                </a:solidFill>
                <a:latin typeface="Arial" pitchFamily="34" charset="0"/>
                <a:cs typeface="Arial" pitchFamily="34" charset="0"/>
              </a:rPr>
              <a:t>Physical stores and/or sales over the internet</a:t>
            </a:r>
          </a:p>
          <a:p>
            <a:pPr marL="461963" indent="-177800" algn="l">
              <a:buFont typeface="Arial" pitchFamily="34" charset="0"/>
              <a:buChar char="•"/>
              <a:defRPr/>
            </a:pPr>
            <a:r>
              <a:rPr lang="en-US" sz="1800" b="1" dirty="0" smtClean="0">
                <a:solidFill>
                  <a:schemeClr val="tx1"/>
                </a:solidFill>
                <a:latin typeface="Arial" pitchFamily="34" charset="0"/>
                <a:cs typeface="Arial" pitchFamily="34" charset="0"/>
              </a:rPr>
              <a:t>Number/location </a:t>
            </a:r>
            <a:r>
              <a:rPr lang="en-US" sz="1800" b="1" dirty="0">
                <a:solidFill>
                  <a:schemeClr val="tx1"/>
                </a:solidFill>
                <a:latin typeface="Arial" pitchFamily="34" charset="0"/>
                <a:cs typeface="Arial" pitchFamily="34" charset="0"/>
              </a:rPr>
              <a:t>of stores</a:t>
            </a:r>
          </a:p>
          <a:p>
            <a:pPr marL="461963" indent="-177800" algn="l">
              <a:buFont typeface="Arial" pitchFamily="34" charset="0"/>
              <a:buChar char="•"/>
              <a:defRPr/>
            </a:pPr>
            <a:r>
              <a:rPr lang="en-US" sz="1800" b="1" dirty="0">
                <a:solidFill>
                  <a:schemeClr val="tx1"/>
                </a:solidFill>
                <a:latin typeface="Arial" pitchFamily="34" charset="0"/>
                <a:cs typeface="Arial" pitchFamily="34" charset="0"/>
              </a:rPr>
              <a:t>Shopping atmosphere (comfort, safety)</a:t>
            </a:r>
          </a:p>
          <a:p>
            <a:pPr marL="461963" indent="-177800" algn="l">
              <a:buFont typeface="Arial" pitchFamily="34" charset="0"/>
              <a:buChar char="•"/>
              <a:defRPr/>
            </a:pPr>
            <a:r>
              <a:rPr lang="en-US" sz="1800" b="1" dirty="0">
                <a:solidFill>
                  <a:schemeClr val="tx1"/>
                </a:solidFill>
                <a:latin typeface="Arial" pitchFamily="34" charset="0"/>
                <a:cs typeface="Arial" pitchFamily="34" charset="0"/>
              </a:rPr>
              <a:t>Store size, layout </a:t>
            </a:r>
            <a:r>
              <a:rPr lang="en-US" sz="1800" b="1" dirty="0" smtClean="0">
                <a:solidFill>
                  <a:schemeClr val="tx1"/>
                </a:solidFill>
                <a:latin typeface="Arial" pitchFamily="34" charset="0"/>
                <a:cs typeface="Arial" pitchFamily="34" charset="0"/>
              </a:rPr>
              <a:t>&amp; design</a:t>
            </a:r>
            <a:endParaRPr lang="en-US" sz="1800" b="1" dirty="0">
              <a:solidFill>
                <a:schemeClr val="tx1"/>
              </a:solidFill>
              <a:latin typeface="Arial" pitchFamily="34" charset="0"/>
              <a:cs typeface="Arial" pitchFamily="34" charset="0"/>
            </a:endParaRPr>
          </a:p>
          <a:p>
            <a:pPr marL="461963" indent="-177800" algn="l">
              <a:buFont typeface="Arial" pitchFamily="34" charset="0"/>
              <a:buChar char="•"/>
              <a:defRPr/>
            </a:pPr>
            <a:r>
              <a:rPr lang="en-US" sz="1800" b="1" dirty="0">
                <a:solidFill>
                  <a:schemeClr val="tx1"/>
                </a:solidFill>
                <a:latin typeface="Arial" pitchFamily="34" charset="0"/>
                <a:cs typeface="Arial" pitchFamily="34" charset="0"/>
              </a:rPr>
              <a:t>Store hours</a:t>
            </a:r>
          </a:p>
          <a:p>
            <a:pPr algn="l">
              <a:defRPr/>
            </a:pPr>
            <a:endParaRPr lang="en-US" sz="1800" b="1" dirty="0">
              <a:solidFill>
                <a:schemeClr val="tx1"/>
              </a:solidFill>
              <a:latin typeface="Arial" pitchFamily="34" charset="0"/>
              <a:cs typeface="Arial" pitchFamily="34" charset="0"/>
            </a:endParaRPr>
          </a:p>
        </p:txBody>
      </p:sp>
      <p:sp>
        <p:nvSpPr>
          <p:cNvPr id="60" name="Rounded Rectangle 59"/>
          <p:cNvSpPr/>
          <p:nvPr/>
        </p:nvSpPr>
        <p:spPr>
          <a:xfrm>
            <a:off x="152400" y="1295400"/>
            <a:ext cx="3810000" cy="220980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a:lstStyle/>
          <a:p>
            <a:pPr marL="115888" indent="-115888" algn="l">
              <a:buFont typeface="Arial" pitchFamily="34" charset="0"/>
              <a:buChar char="•"/>
            </a:pPr>
            <a:r>
              <a:rPr lang="en-US" sz="1800" b="1" dirty="0">
                <a:solidFill>
                  <a:schemeClr val="tx1"/>
                </a:solidFill>
                <a:latin typeface="Arial" pitchFamily="34" charset="0"/>
                <a:cs typeface="Arial" pitchFamily="34" charset="0"/>
              </a:rPr>
              <a:t>Product selection (width and depth of assortment, brands, quality)</a:t>
            </a:r>
          </a:p>
          <a:p>
            <a:pPr marL="115888" indent="-115888" algn="l">
              <a:buFont typeface="Arial" pitchFamily="34" charset="0"/>
              <a:buChar char="•"/>
            </a:pPr>
            <a:r>
              <a:rPr lang="en-US" sz="1800" b="1" dirty="0">
                <a:solidFill>
                  <a:schemeClr val="tx1"/>
                </a:solidFill>
                <a:latin typeface="Arial" pitchFamily="34" charset="0"/>
                <a:cs typeface="Arial" pitchFamily="34" charset="0"/>
              </a:rPr>
              <a:t>After-sale service</a:t>
            </a:r>
          </a:p>
          <a:p>
            <a:pPr marL="115888" indent="-115888" algn="l">
              <a:buFont typeface="Arial" pitchFamily="34" charset="0"/>
              <a:buChar char="•"/>
            </a:pPr>
            <a:r>
              <a:rPr lang="en-US" sz="1800" b="1" dirty="0">
                <a:solidFill>
                  <a:schemeClr val="tx1"/>
                </a:solidFill>
                <a:latin typeface="Arial" pitchFamily="34" charset="0"/>
                <a:cs typeface="Arial" pitchFamily="34" charset="0"/>
              </a:rPr>
              <a:t>Special services (special orders, entertainment, gift wrap)</a:t>
            </a:r>
          </a:p>
          <a:p>
            <a:pPr marL="115888" indent="-115888" algn="l">
              <a:buFont typeface="Arial" pitchFamily="34" charset="0"/>
              <a:buChar char="•"/>
            </a:pPr>
            <a:endParaRPr lang="en-US" sz="1800" b="1" dirty="0">
              <a:solidFill>
                <a:schemeClr val="tx1"/>
              </a:solidFill>
              <a:latin typeface="Arial" pitchFamily="34" charset="0"/>
              <a:cs typeface="Arial" pitchFamily="34" charset="0"/>
            </a:endParaRPr>
          </a:p>
        </p:txBody>
      </p:sp>
      <p:sp>
        <p:nvSpPr>
          <p:cNvPr id="20" name="Line 9"/>
          <p:cNvSpPr>
            <a:spLocks noChangeShapeType="1"/>
          </p:cNvSpPr>
          <p:nvPr/>
        </p:nvSpPr>
        <p:spPr bwMode="auto">
          <a:xfrm>
            <a:off x="4416426" y="3966363"/>
            <a:ext cx="794" cy="7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3" descr="reshmi.png"/>
          <p:cNvPicPr preferRelativeResize="0">
            <a:picLocks/>
          </p:cNvPicPr>
          <p:nvPr/>
        </p:nvPicPr>
        <p:blipFill>
          <a:blip r:embed="rId3" cstate="print">
            <a:extLst>
              <a:ext uri="{BEBA8EAE-BF5A-486C-A8C5-ECC9F3942E4B}">
                <a14:imgProps xmlns:a14="http://schemas.microsoft.com/office/drawing/2010/main">
                  <a14:imgLayer r:embed="rId4">
                    <a14:imgEffect>
                      <a14:backgroundRemoval t="0" b="90000" l="0" r="92691">
                        <a14:foregroundMark x1="4319" y1="61935" x2="4319" y2="61935"/>
                        <a14:foregroundMark x1="7641" y1="65484" x2="7641" y2="65484"/>
                        <a14:foregroundMark x1="11628" y1="68387" x2="11628" y2="68387"/>
                        <a14:foregroundMark x1="21595" y1="63548" x2="21595" y2="63548"/>
                        <a14:foregroundMark x1="45515" y1="48065" x2="45515" y2="48065"/>
                        <a14:foregroundMark x1="61130" y1="27742" x2="61130" y2="27742"/>
                        <a14:foregroundMark x1="68106" y1="17742" x2="68106" y2="17742"/>
                        <a14:foregroundMark x1="69767" y1="7419" x2="69767" y2="7419"/>
                        <a14:foregroundMark x1="69767" y1="5484" x2="69767" y2="5484"/>
                        <a14:foregroundMark x1="66113" y1="4839" x2="66113" y2="4839"/>
                        <a14:foregroundMark x1="67110" y1="9032" x2="67110" y2="9032"/>
                        <a14:foregroundMark x1="61794" y1="13871" x2="61794" y2="13871"/>
                        <a14:foregroundMark x1="59801" y1="19677" x2="59801" y2="19677"/>
                        <a14:foregroundMark x1="66445" y1="15161" x2="66445" y2="15161"/>
                        <a14:foregroundMark x1="62126" y1="24516" x2="62126" y2="24516"/>
                        <a14:foregroundMark x1="59801" y1="31935" x2="59801" y2="31935"/>
                        <a14:foregroundMark x1="53821" y1="31935" x2="53821" y2="31935"/>
                        <a14:foregroundMark x1="47508" y1="41290" x2="47508" y2="41290"/>
                        <a14:foregroundMark x1="51495" y1="37419" x2="51495" y2="37419"/>
                        <a14:foregroundMark x1="58804" y1="38710" x2="58804" y2="38710"/>
                        <a14:foregroundMark x1="54817" y1="44839" x2="54817" y2="44839"/>
                        <a14:foregroundMark x1="48173" y1="53548" x2="48173" y2="53548"/>
                        <a14:foregroundMark x1="43522" y1="44516" x2="43522" y2="44516"/>
                        <a14:foregroundMark x1="40199" y1="47419" x2="40199" y2="47419"/>
                        <a14:foregroundMark x1="33555" y1="52258" x2="33555" y2="52258"/>
                        <a14:foregroundMark x1="38206" y1="60323" x2="38206" y2="60323"/>
                        <a14:foregroundMark x1="27575" y1="56774" x2="27575" y2="56774"/>
                        <a14:foregroundMark x1="22591" y1="58387" x2="22591" y2="58387"/>
                        <a14:foregroundMark x1="18272" y1="66452" x2="18272" y2="66452"/>
                      </a14:backgroundRemoval>
                    </a14:imgEffect>
                  </a14:imgLayer>
                </a14:imgProps>
              </a:ext>
              <a:ext uri="{28A0092B-C50C-407E-A947-70E740481C1C}">
                <a14:useLocalDpi xmlns:a14="http://schemas.microsoft.com/office/drawing/2010/main" val="0"/>
              </a:ext>
            </a:extLst>
          </a:blip>
          <a:srcRect/>
          <a:stretch>
            <a:fillRect/>
          </a:stretch>
        </p:blipFill>
        <p:spPr bwMode="auto">
          <a:xfrm>
            <a:off x="4486511" y="3886200"/>
            <a:ext cx="1485900" cy="153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89.PNG"/>
          <p:cNvPicPr preferRelativeResize="0">
            <a:picLocks/>
          </p:cNvPicPr>
          <p:nvPr/>
        </p:nvPicPr>
        <p:blipFill>
          <a:blip r:embed="rId5" cstate="print">
            <a:extLst>
              <a:ext uri="{BEBA8EAE-BF5A-486C-A8C5-ECC9F3942E4B}">
                <a14:imgProps xmlns:a14="http://schemas.microsoft.com/office/drawing/2010/main">
                  <a14:imgLayer r:embed="rId6">
                    <a14:imgEffect>
                      <a14:backgroundRemoval t="0" b="100000" l="0" r="99668">
                        <a14:foregroundMark x1="29900" y1="32270" x2="29900" y2="32270"/>
                        <a14:foregroundMark x1="32890" y1="31560" x2="32890" y2="31560"/>
                        <a14:foregroundMark x1="31561" y1="35816" x2="31561" y2="35816"/>
                        <a14:foregroundMark x1="27575" y1="34043" x2="27575" y2="34043"/>
                        <a14:foregroundMark x1="39867" y1="35816" x2="39867" y2="35816"/>
                        <a14:foregroundMark x1="36877" y1="40071" x2="36877" y2="40071"/>
                        <a14:foregroundMark x1="45515" y1="48227" x2="45515" y2="48227"/>
                        <a14:foregroundMark x1="50498" y1="45390" x2="50498" y2="45390"/>
                        <a14:foregroundMark x1="48173" y1="51418" x2="48173" y2="51418"/>
                        <a14:foregroundMark x1="59136" y1="55674" x2="59136" y2="55674"/>
                        <a14:foregroundMark x1="53821" y1="55319" x2="53821" y2="55319"/>
                        <a14:foregroundMark x1="51163" y1="58511" x2="51163" y2="58511"/>
                        <a14:foregroundMark x1="61130" y1="67021" x2="61130" y2="67021"/>
                        <a14:foregroundMark x1="58472" y1="67021" x2="58472" y2="67021"/>
                      </a14:backgroundRemoval>
                    </a14:imgEffect>
                  </a14:imgLayer>
                </a14:imgProps>
              </a:ext>
              <a:ext uri="{28A0092B-C50C-407E-A947-70E740481C1C}">
                <a14:useLocalDpi xmlns:a14="http://schemas.microsoft.com/office/drawing/2010/main" val="0"/>
              </a:ext>
            </a:extLst>
          </a:blip>
          <a:srcRect/>
          <a:stretch>
            <a:fillRect/>
          </a:stretch>
        </p:blipFill>
        <p:spPr bwMode="auto">
          <a:xfrm>
            <a:off x="4485482" y="2515336"/>
            <a:ext cx="1485900" cy="137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58.png"/>
          <p:cNvPicPr preferRelativeResize="0">
            <a:picLocks/>
          </p:cNvPicPr>
          <p:nvPr/>
        </p:nvPicPr>
        <p:blipFill>
          <a:blip r:embed="rId7" cstate="print">
            <a:extLst>
              <a:ext uri="{BEBA8EAE-BF5A-486C-A8C5-ECC9F3942E4B}">
                <a14:imgProps xmlns:a14="http://schemas.microsoft.com/office/drawing/2010/main">
                  <a14:imgLayer r:embed="rId8">
                    <a14:imgEffect>
                      <a14:backgroundRemoval t="0" b="90000" l="10000" r="100000">
                        <a14:foregroundMark x1="42258" y1="32903" x2="42258" y2="32903"/>
                        <a14:foregroundMark x1="48710" y1="42581" x2="48710" y2="42581"/>
                        <a14:foregroundMark x1="53226" y1="46452" x2="53226" y2="46452"/>
                        <a14:foregroundMark x1="58710" y1="54839" x2="58710" y2="54839"/>
                        <a14:foregroundMark x1="59032" y1="51935" x2="59032" y2="51935"/>
                        <a14:foregroundMark x1="60000" y1="46774" x2="60000" y2="46774"/>
                        <a14:foregroundMark x1="63871" y1="51613" x2="63871" y2="51613"/>
                        <a14:foregroundMark x1="67742" y1="60323" x2="67742" y2="60323"/>
                        <a14:foregroundMark x1="70645" y1="59032" x2="70645" y2="59032"/>
                        <a14:foregroundMark x1="45806" y1="31290" x2="45806" y2="31290"/>
                      </a14:backgroundRemoval>
                    </a14:imgEffect>
                  </a14:imgLayer>
                </a14:imgProps>
              </a:ext>
              <a:ext uri="{28A0092B-C50C-407E-A947-70E740481C1C}">
                <a14:useLocalDpi xmlns:a14="http://schemas.microsoft.com/office/drawing/2010/main" val="0"/>
              </a:ext>
            </a:extLst>
          </a:blip>
          <a:srcRect/>
          <a:stretch>
            <a:fillRect/>
          </a:stretch>
        </p:blipFill>
        <p:spPr bwMode="auto">
          <a:xfrm>
            <a:off x="2980297" y="3886200"/>
            <a:ext cx="1505744" cy="153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78.png"/>
          <p:cNvPicPr preferRelativeResize="0">
            <a:picLocks/>
          </p:cNvPicPr>
          <p:nvPr/>
        </p:nvPicPr>
        <p:blipFill>
          <a:blip r:embed="rId9" cstate="print">
            <a:extLst>
              <a:ext uri="{BEBA8EAE-BF5A-486C-A8C5-ECC9F3942E4B}">
                <a14:imgProps xmlns:a14="http://schemas.microsoft.com/office/drawing/2010/main">
                  <a14:imgLayer r:embed="rId10">
                    <a14:imgEffect>
                      <a14:backgroundRemoval t="356" b="100000" l="0" r="100000">
                        <a14:foregroundMark x1="52104" y1="44128" x2="52104" y2="44128"/>
                        <a14:foregroundMark x1="53722" y1="44484" x2="53722" y2="44484"/>
                        <a14:foregroundMark x1="57282" y1="51957" x2="57282" y2="51957"/>
                        <a14:foregroundMark x1="43366" y1="58719" x2="43366" y2="58719"/>
                        <a14:foregroundMark x1="35922" y1="71530" x2="35922" y2="71530"/>
                        <a14:foregroundMark x1="36893" y1="69395" x2="36893" y2="69395"/>
                        <a14:foregroundMark x1="72168" y1="68327" x2="72168" y2="68327"/>
                        <a14:foregroundMark x1="79612" y1="77580" x2="79612" y2="77580"/>
                        <a14:foregroundMark x1="36893" y1="75089" x2="36893" y2="75089"/>
                        <a14:foregroundMark x1="33333" y1="82918" x2="33333" y2="82918"/>
                        <a14:foregroundMark x1="33657" y1="80427" x2="33657" y2="80427"/>
                        <a14:foregroundMark x1="83819" y1="25623" x2="83819" y2="25623"/>
                        <a14:foregroundMark x1="73463" y1="26690" x2="73463" y2="26690"/>
                        <a14:foregroundMark x1="70550" y1="33096" x2="70550" y2="33096"/>
                        <a14:foregroundMark x1="65372" y1="34875" x2="65372" y2="34875"/>
                        <a14:foregroundMark x1="67314" y1="39858" x2="67314" y2="39858"/>
                        <a14:foregroundMark x1="66343" y1="44128" x2="66343" y2="44128"/>
                        <a14:foregroundMark x1="57929" y1="38434" x2="57929" y2="38434"/>
                        <a14:foregroundMark x1="50162" y1="50890" x2="50162" y2="50890"/>
                        <a14:foregroundMark x1="41100" y1="61566" x2="41100" y2="61566"/>
                        <a14:foregroundMark x1="43042" y1="55160" x2="43042" y2="55160"/>
                        <a14:foregroundMark x1="77346" y1="60854" x2="77346" y2="60854"/>
                        <a14:foregroundMark x1="87055" y1="69039" x2="87055" y2="69039"/>
                        <a14:foregroundMark x1="88026" y1="81139" x2="88026" y2="81139"/>
                        <a14:foregroundMark x1="77023" y1="93238" x2="77023" y2="93238"/>
                        <a14:foregroundMark x1="65372" y1="91103" x2="65372" y2="91103"/>
                        <a14:foregroundMark x1="34304" y1="86121" x2="34304" y2="86121"/>
                        <a14:backgroundMark x1="23625" y1="17082" x2="23625" y2="17082"/>
                      </a14:backgroundRemoval>
                    </a14:imgEffect>
                  </a14:imgLayer>
                </a14:imgProps>
              </a:ext>
              <a:ext uri="{28A0092B-C50C-407E-A947-70E740481C1C}">
                <a14:useLocalDpi xmlns:a14="http://schemas.microsoft.com/office/drawing/2010/main" val="0"/>
              </a:ext>
            </a:extLst>
          </a:blip>
          <a:srcRect/>
          <a:stretch>
            <a:fillRect/>
          </a:stretch>
        </p:blipFill>
        <p:spPr bwMode="auto">
          <a:xfrm>
            <a:off x="2971800" y="2524125"/>
            <a:ext cx="151368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
          <p:cNvSpPr>
            <a:spLocks noChangeArrowheads="1"/>
          </p:cNvSpPr>
          <p:nvPr/>
        </p:nvSpPr>
        <p:spPr bwMode="auto">
          <a:xfrm>
            <a:off x="3799682" y="3237471"/>
            <a:ext cx="1364691" cy="1307757"/>
          </a:xfrm>
          <a:prstGeom prst="ellipse">
            <a:avLst/>
          </a:prstGeom>
          <a:solidFill>
            <a:srgbClr val="FFDB69"/>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endParaRPr lang="en-US"/>
          </a:p>
        </p:txBody>
      </p:sp>
      <p:sp>
        <p:nvSpPr>
          <p:cNvPr id="26" name="Text Box 10"/>
          <p:cNvSpPr txBox="1">
            <a:spLocks noChangeArrowheads="1"/>
          </p:cNvSpPr>
          <p:nvPr/>
        </p:nvSpPr>
        <p:spPr bwMode="auto">
          <a:xfrm>
            <a:off x="3875882" y="3593757"/>
            <a:ext cx="1212291" cy="584775"/>
          </a:xfrm>
          <a:prstGeom prst="rect">
            <a:avLst/>
          </a:prstGeom>
          <a:noFill/>
          <a:ln w="38100" algn="ctr">
            <a:noFill/>
            <a:miter lim="800000"/>
            <a:headEnd/>
            <a:tailEnd/>
          </a:ln>
        </p:spPr>
        <p:txBody>
          <a:bodyPr wrap="square">
            <a:spAutoFit/>
          </a:bodyPr>
          <a:lstStyle/>
          <a:p>
            <a:pPr>
              <a:defRPr/>
            </a:pPr>
            <a:r>
              <a:rPr lang="en-US" sz="1600" b="1" dirty="0">
                <a:solidFill>
                  <a:srgbClr val="FF0000"/>
                </a:solidFill>
              </a:rPr>
              <a:t>TARGET </a:t>
            </a:r>
          </a:p>
          <a:p>
            <a:pPr>
              <a:defRPr/>
            </a:pPr>
            <a:r>
              <a:rPr lang="en-US" sz="1600" b="1" dirty="0">
                <a:solidFill>
                  <a:srgbClr val="FF0000"/>
                </a:solidFill>
              </a:rPr>
              <a:t>MARKET</a:t>
            </a:r>
          </a:p>
        </p:txBody>
      </p:sp>
      <p:sp>
        <p:nvSpPr>
          <p:cNvPr id="14" name="Slide Number Placeholder 22"/>
          <p:cNvSpPr txBox="1">
            <a:spLocks/>
          </p:cNvSpPr>
          <p:nvPr/>
        </p:nvSpPr>
        <p:spPr>
          <a:xfrm>
            <a:off x="0" y="157163"/>
            <a:ext cx="708817" cy="301625"/>
          </a:xfrm>
          <a:prstGeom prst="rect">
            <a:avLst/>
          </a:prstGeom>
        </p:spPr>
        <p:txBody>
          <a:bodyPr vert="horz" anchor="b"/>
          <a:lstStyle>
            <a:defPPr>
              <a:defRPr lang="en-US"/>
            </a:defPPr>
            <a:lvl1pPr algn="ctr" rtl="0" eaLnBrk="1" fontAlgn="auto" latinLnBrk="0" hangingPunct="1">
              <a:spcBef>
                <a:spcPts val="0"/>
              </a:spcBef>
              <a:spcAft>
                <a:spcPts val="0"/>
              </a:spcAft>
              <a:defRPr kumimoji="0" sz="1200" kern="1200">
                <a:solidFill>
                  <a:schemeClr val="tx1"/>
                </a:solidFill>
                <a:latin typeface="+mn-lt"/>
                <a:ea typeface="+mn-ea"/>
                <a:cs typeface="+mn-cs"/>
              </a:defRPr>
            </a:lvl1pPr>
            <a:lvl2pPr marL="457200" algn="ctr" rtl="0" fontAlgn="base">
              <a:spcBef>
                <a:spcPct val="0"/>
              </a:spcBef>
              <a:spcAft>
                <a:spcPct val="0"/>
              </a:spcAft>
              <a:defRPr sz="3600" kern="1200">
                <a:solidFill>
                  <a:schemeClr val="tx1"/>
                </a:solidFill>
                <a:latin typeface="Arial" charset="0"/>
                <a:ea typeface="+mn-ea"/>
                <a:cs typeface="Arial" charset="0"/>
              </a:defRPr>
            </a:lvl2pPr>
            <a:lvl3pPr marL="914400" algn="ctr" rtl="0" fontAlgn="base">
              <a:spcBef>
                <a:spcPct val="0"/>
              </a:spcBef>
              <a:spcAft>
                <a:spcPct val="0"/>
              </a:spcAft>
              <a:defRPr sz="3600" kern="1200">
                <a:solidFill>
                  <a:schemeClr val="tx1"/>
                </a:solidFill>
                <a:latin typeface="Arial" charset="0"/>
                <a:ea typeface="+mn-ea"/>
                <a:cs typeface="Arial" charset="0"/>
              </a:defRPr>
            </a:lvl3pPr>
            <a:lvl4pPr marL="1371600" algn="ctr" rtl="0" fontAlgn="base">
              <a:spcBef>
                <a:spcPct val="0"/>
              </a:spcBef>
              <a:spcAft>
                <a:spcPct val="0"/>
              </a:spcAft>
              <a:defRPr sz="3600" kern="1200">
                <a:solidFill>
                  <a:schemeClr val="tx1"/>
                </a:solidFill>
                <a:latin typeface="Arial" charset="0"/>
                <a:ea typeface="+mn-ea"/>
                <a:cs typeface="Arial" charset="0"/>
              </a:defRPr>
            </a:lvl4pPr>
            <a:lvl5pPr marL="1828800" algn="ctr"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defRPr/>
            </a:pPr>
            <a:r>
              <a:rPr lang="en-US" dirty="0" smtClean="0"/>
              <a:t>12-</a:t>
            </a:r>
            <a:fld id="{95A93DFA-160E-468B-8067-BDB21CB2F241}" type="slidenum">
              <a:rPr lang="en-US" smtClean="0"/>
              <a:pPr>
                <a:defRPr/>
              </a:pPr>
              <a:t>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500"/>
                                        <p:tgtEl>
                                          <p:spTgt spid="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right)">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8" grpId="0" animBg="1"/>
      <p:bldP spid="59" grpId="0" animBg="1"/>
      <p:bldP spid="6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Template>
  <TotalTime>4389</TotalTime>
  <Words>8812</Words>
  <Application>Microsoft Office PowerPoint</Application>
  <PresentationFormat>On-screen Show (4:3)</PresentationFormat>
  <Paragraphs>943</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Verve</vt:lpstr>
      <vt:lpstr>Chapter 12</vt:lpstr>
      <vt:lpstr>At the end of this presentation, you should be able to:</vt:lpstr>
      <vt:lpstr>At the end of this presentation, you should be able to:</vt:lpstr>
      <vt:lpstr>Marketing Strategy Planning Process</vt:lpstr>
      <vt:lpstr>Marketing Strategy Planning for Retailers and Wholesalers (Exhibit 12-1)</vt:lpstr>
      <vt:lpstr>The Nature of Retailing</vt:lpstr>
      <vt:lpstr>Planning a Retailer’s Strategy</vt:lpstr>
      <vt:lpstr>Shopping Atmosphere</vt:lpstr>
      <vt:lpstr>Planning a Retailer’s Strategy (Exhibit 12-2)</vt:lpstr>
      <vt:lpstr>Conventional Retailers—Try to Avoid Price Competition (Exhibit 12-3)</vt:lpstr>
      <vt:lpstr>Conventional Retailers—Try to Avoid Price Competition (Exhibit 12-3)</vt:lpstr>
      <vt:lpstr>Conventional Retailers—Try to Avoid Price Competition (Exhibit 12-3)</vt:lpstr>
      <vt:lpstr>Checking Your Knowledge</vt:lpstr>
      <vt:lpstr>Conventional Retailers – Try to Avoid Price Competition (Exhibit 12-3)</vt:lpstr>
      <vt:lpstr>Vending  Machines  are Convenient</vt:lpstr>
      <vt:lpstr>Shop at Home in a Variety of Ways </vt:lpstr>
      <vt:lpstr>Shop at Home in a  Variety of Ways</vt:lpstr>
      <vt:lpstr>Conventional Retailers—Try to Avoid Price Competition (Exhibit 12-3)</vt:lpstr>
      <vt:lpstr>Retailing on the Internet</vt:lpstr>
      <vt:lpstr>Interactive Exercise:  Types of Retail Outlets</vt:lpstr>
      <vt:lpstr>Competitive Effects Influence Other Retailers</vt:lpstr>
      <vt:lpstr>Why Retailers Evolve and Change</vt:lpstr>
      <vt:lpstr>Checking Your Knowledge</vt:lpstr>
      <vt:lpstr>An Example of a Large Retail Chain</vt:lpstr>
      <vt:lpstr>Retailer Size and Profits</vt:lpstr>
      <vt:lpstr>Big Chains Are Building Market Clout</vt:lpstr>
      <vt:lpstr>Differences in Retailing in Different Nations</vt:lpstr>
      <vt:lpstr>What Is a Wholesaler?</vt:lpstr>
      <vt:lpstr>Wholesalers Add Value in Different Ways (Exhibit 12-5)</vt:lpstr>
      <vt:lpstr>Types of Wholesalers (Exhibit 12-6)</vt:lpstr>
      <vt:lpstr>Types of Merchant Wholesalers</vt:lpstr>
      <vt:lpstr>Agents Are Strong on Selling</vt:lpstr>
      <vt:lpstr>Checking Your Knowledge</vt:lpstr>
      <vt:lpstr>You should now be able to:</vt:lpstr>
      <vt:lpstr>You should now be able to:</vt:lpstr>
      <vt:lpstr>Key Terms</vt:lpstr>
      <vt:lpstr>Key Terms</vt:lpstr>
      <vt:lpstr>Key Terms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Jagruti</dc:creator>
  <cp:lastModifiedBy>Bharathi Narayanan</cp:lastModifiedBy>
  <cp:revision>1241</cp:revision>
  <dcterms:created xsi:type="dcterms:W3CDTF">2010-05-28T04:39:50Z</dcterms:created>
  <dcterms:modified xsi:type="dcterms:W3CDTF">2013-04-11T11:55:08Z</dcterms:modified>
</cp:coreProperties>
</file>