
<file path=[Content_Types].xml><?xml version="1.0" encoding="utf-8"?>
<Types xmlns="http://schemas.openxmlformats.org/package/2006/content-types">
  <Override PartName="/ppt/slides/slide29.xml" ContentType="application/vnd.openxmlformats-officedocument.presentationml.slide+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notesSlides/notesSlide29.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Override PartName="/ppt/notesSlides/notesSlide27.xml" ContentType="application/vnd.openxmlformats-officedocument.presentationml.notesSlide+xml"/>
  <Override PartName="/ppt/notesSlides/notesSlide36.xml" ContentType="application/vnd.openxmlformats-officedocument.presentationml.notesSlide+xml"/>
  <Default Extension="wmf" ContentType="image/x-wmf"/>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25.xml" ContentType="application/vnd.openxmlformats-officedocument.presentationml.notesSlide+xml"/>
  <Override PartName="/ppt/notesSlides/notesSlide34.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notesSlides/notesSlide32.xml" ContentType="application/vnd.openxmlformats-officedocument.presentationml.notesSlide+xml"/>
  <Override PartName="/ppt/commentAuthors.xml" ContentType="application/vnd.openxmlformats-officedocument.presentationml.commentAuthors+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notesSlides/notesSlide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notesSlides/notesSlide1.xml" ContentType="application/vnd.openxmlformats-officedocument.presentationml.notesSlide+xml"/>
  <Override PartName="/ppt/notesSlides/notesSlide3.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Default Extension="jpeg" ContentType="image/jpeg"/>
  <Override PartName="/ppt/slideLayouts/slideLayout3.xml" ContentType="application/vnd.openxmlformats-officedocument.presentationml.slideLayout+xml"/>
  <Default Extension="emf" ContentType="image/x-emf"/>
  <Override PartName="/ppt/notesSlides/notesSlide17.xml" ContentType="application/vnd.openxmlformats-officedocument.presentationml.notesSlide+xml"/>
  <Override PartName="/ppt/notesSlides/notesSlide28.xml" ContentType="application/vnd.openxmlformats-officedocument.presentationml.notesSlide+xml"/>
  <Override PartName="/ppt/notesSlides/notesSlide3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ppt/notesSlides/notesSlide3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notesSlides/notesSlide33.xml" ContentType="application/vnd.openxmlformats-officedocument.presentationml.notesSlide+xml"/>
  <Default Extension="tiff" ContentType="image/tiff"/>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Default Extension="vml" ContentType="application/vnd.openxmlformats-officedocument.vmlDrawing"/>
  <Override PartName="/ppt/notesSlides/notesSlide31.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handoutMasters/handoutMaster1.xml" ContentType="application/vnd.openxmlformats-officedocument.presentationml.handoutMaster+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wmf"/><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5419" r:id="rId1"/>
  </p:sldMasterIdLst>
  <p:notesMasterIdLst>
    <p:notesMasterId r:id="rId39"/>
  </p:notesMasterIdLst>
  <p:handoutMasterIdLst>
    <p:handoutMasterId r:id="rId40"/>
  </p:handoutMasterIdLst>
  <p:sldIdLst>
    <p:sldId id="328" r:id="rId2"/>
    <p:sldId id="257" r:id="rId3"/>
    <p:sldId id="385" r:id="rId4"/>
    <p:sldId id="330" r:id="rId5"/>
    <p:sldId id="331" r:id="rId6"/>
    <p:sldId id="332" r:id="rId7"/>
    <p:sldId id="380" r:id="rId8"/>
    <p:sldId id="333" r:id="rId9"/>
    <p:sldId id="383" r:id="rId10"/>
    <p:sldId id="335" r:id="rId11"/>
    <p:sldId id="336" r:id="rId12"/>
    <p:sldId id="337" r:id="rId13"/>
    <p:sldId id="338" r:id="rId14"/>
    <p:sldId id="364" r:id="rId15"/>
    <p:sldId id="365" r:id="rId16"/>
    <p:sldId id="341" r:id="rId17"/>
    <p:sldId id="367" r:id="rId18"/>
    <p:sldId id="368" r:id="rId19"/>
    <p:sldId id="344" r:id="rId20"/>
    <p:sldId id="379" r:id="rId21"/>
    <p:sldId id="345" r:id="rId22"/>
    <p:sldId id="346" r:id="rId23"/>
    <p:sldId id="361" r:id="rId24"/>
    <p:sldId id="370" r:id="rId25"/>
    <p:sldId id="362" r:id="rId26"/>
    <p:sldId id="349" r:id="rId27"/>
    <p:sldId id="371" r:id="rId28"/>
    <p:sldId id="381" r:id="rId29"/>
    <p:sldId id="373" r:id="rId30"/>
    <p:sldId id="382" r:id="rId31"/>
    <p:sldId id="360" r:id="rId32"/>
    <p:sldId id="375" r:id="rId33"/>
    <p:sldId id="384" r:id="rId34"/>
    <p:sldId id="377" r:id="rId35"/>
    <p:sldId id="378" r:id="rId36"/>
    <p:sldId id="292" r:id="rId37"/>
    <p:sldId id="293" r:id="rId38"/>
  </p:sldIdLst>
  <p:sldSz cx="9144000" cy="6858000" type="screen4x3"/>
  <p:notesSz cx="6858000" cy="9144000"/>
  <p:defaultTextStyle>
    <a:defPPr>
      <a:defRPr lang="en-US"/>
    </a:defPPr>
    <a:lvl1pPr algn="l" rtl="0" fontAlgn="base">
      <a:spcBef>
        <a:spcPct val="0"/>
      </a:spcBef>
      <a:spcAft>
        <a:spcPct val="0"/>
      </a:spcAft>
      <a:defRPr sz="3600" kern="1200">
        <a:solidFill>
          <a:schemeClr val="tx1"/>
        </a:solidFill>
        <a:latin typeface="Arial" charset="0"/>
        <a:ea typeface="+mn-ea"/>
        <a:cs typeface="Arial" charset="0"/>
      </a:defRPr>
    </a:lvl1pPr>
    <a:lvl2pPr marL="457200" algn="l" rtl="0" fontAlgn="base">
      <a:spcBef>
        <a:spcPct val="0"/>
      </a:spcBef>
      <a:spcAft>
        <a:spcPct val="0"/>
      </a:spcAft>
      <a:defRPr sz="3600" kern="1200">
        <a:solidFill>
          <a:schemeClr val="tx1"/>
        </a:solidFill>
        <a:latin typeface="Arial" charset="0"/>
        <a:ea typeface="+mn-ea"/>
        <a:cs typeface="Arial" charset="0"/>
      </a:defRPr>
    </a:lvl2pPr>
    <a:lvl3pPr marL="914400" algn="l" rtl="0" fontAlgn="base">
      <a:spcBef>
        <a:spcPct val="0"/>
      </a:spcBef>
      <a:spcAft>
        <a:spcPct val="0"/>
      </a:spcAft>
      <a:defRPr sz="3600" kern="1200">
        <a:solidFill>
          <a:schemeClr val="tx1"/>
        </a:solidFill>
        <a:latin typeface="Arial" charset="0"/>
        <a:ea typeface="+mn-ea"/>
        <a:cs typeface="Arial" charset="0"/>
      </a:defRPr>
    </a:lvl3pPr>
    <a:lvl4pPr marL="1371600" algn="l" rtl="0" fontAlgn="base">
      <a:spcBef>
        <a:spcPct val="0"/>
      </a:spcBef>
      <a:spcAft>
        <a:spcPct val="0"/>
      </a:spcAft>
      <a:defRPr sz="3600" kern="1200">
        <a:solidFill>
          <a:schemeClr val="tx1"/>
        </a:solidFill>
        <a:latin typeface="Arial" charset="0"/>
        <a:ea typeface="+mn-ea"/>
        <a:cs typeface="Arial" charset="0"/>
      </a:defRPr>
    </a:lvl4pPr>
    <a:lvl5pPr marL="1828800" algn="l" rtl="0" fontAlgn="base">
      <a:spcBef>
        <a:spcPct val="0"/>
      </a:spcBef>
      <a:spcAft>
        <a:spcPct val="0"/>
      </a:spcAft>
      <a:defRPr sz="3600" kern="1200">
        <a:solidFill>
          <a:schemeClr val="tx1"/>
        </a:solidFill>
        <a:latin typeface="Arial" charset="0"/>
        <a:ea typeface="+mn-ea"/>
        <a:cs typeface="Arial" charset="0"/>
      </a:defRPr>
    </a:lvl5pPr>
    <a:lvl6pPr marL="2286000" algn="l" defTabSz="914400" rtl="0" eaLnBrk="1" latinLnBrk="0" hangingPunct="1">
      <a:defRPr sz="3600" kern="1200">
        <a:solidFill>
          <a:schemeClr val="tx1"/>
        </a:solidFill>
        <a:latin typeface="Arial" charset="0"/>
        <a:ea typeface="+mn-ea"/>
        <a:cs typeface="Arial" charset="0"/>
      </a:defRPr>
    </a:lvl6pPr>
    <a:lvl7pPr marL="2743200" algn="l" defTabSz="914400" rtl="0" eaLnBrk="1" latinLnBrk="0" hangingPunct="1">
      <a:defRPr sz="3600" kern="1200">
        <a:solidFill>
          <a:schemeClr val="tx1"/>
        </a:solidFill>
        <a:latin typeface="Arial" charset="0"/>
        <a:ea typeface="+mn-ea"/>
        <a:cs typeface="Arial" charset="0"/>
      </a:defRPr>
    </a:lvl7pPr>
    <a:lvl8pPr marL="3200400" algn="l" defTabSz="914400" rtl="0" eaLnBrk="1" latinLnBrk="0" hangingPunct="1">
      <a:defRPr sz="3600" kern="1200">
        <a:solidFill>
          <a:schemeClr val="tx1"/>
        </a:solidFill>
        <a:latin typeface="Arial" charset="0"/>
        <a:ea typeface="+mn-ea"/>
        <a:cs typeface="Arial" charset="0"/>
      </a:defRPr>
    </a:lvl8pPr>
    <a:lvl9pPr marL="3657600" algn="l" defTabSz="914400" rtl="0" eaLnBrk="1" latinLnBrk="0" hangingPunct="1">
      <a:defRPr sz="3600" kern="1200">
        <a:solidFill>
          <a:schemeClr val="tx1"/>
        </a:solidFill>
        <a:latin typeface="Arial" charset="0"/>
        <a:ea typeface="+mn-ea"/>
        <a:cs typeface="Arial" charset="0"/>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Compositor" initials=""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showPr>
  <p:clrMru>
    <a:srgbClr val="1D9EFF"/>
    <a:srgbClr val="ED9BA9"/>
    <a:srgbClr val="FFB481"/>
    <a:srgbClr val="FFFF8B"/>
    <a:srgbClr val="FFDE75"/>
    <a:srgbClr val="5DBAFF"/>
    <a:srgbClr val="9FE181"/>
    <a:srgbClr val="94E494"/>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1018" autoAdjust="0"/>
    <p:restoredTop sz="67981" autoAdjust="0"/>
  </p:normalViewPr>
  <p:slideViewPr>
    <p:cSldViewPr>
      <p:cViewPr>
        <p:scale>
          <a:sx n="50" d="100"/>
          <a:sy n="50" d="100"/>
        </p:scale>
        <p:origin x="-240" y="-7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84" d="100"/>
          <a:sy n="84" d="100"/>
        </p:scale>
        <p:origin x="-1884" y="-78"/>
      </p:cViewPr>
      <p:guideLst>
        <p:guide orient="horz" pos="2880"/>
        <p:guide pos="2160"/>
      </p:guideLst>
    </p:cSldViewPr>
  </p:notes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handoutMaster" Target="handoutMasters/handoutMaster1.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2.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24.png"/></Relationships>
</file>

<file path=ppt/drawings/_rels/vmlDrawing3.vml.rels><?xml version="1.0" encoding="UTF-8" standalone="yes"?>
<Relationships xmlns="http://schemas.openxmlformats.org/package/2006/relationships"><Relationship Id="rId1" Type="http://schemas.openxmlformats.org/officeDocument/2006/relationships/image" Target="../media/image27.png"/></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Arial" charset="0"/>
                <a:cs typeface="Arial" charset="0"/>
              </a:defRPr>
            </a:lvl1pPr>
          </a:lstStyle>
          <a:p>
            <a:pPr>
              <a:defRPr/>
            </a:pPr>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atin typeface="Arial" charset="0"/>
                <a:cs typeface="Arial" charset="0"/>
              </a:defRPr>
            </a:lvl1pPr>
          </a:lstStyle>
          <a:p>
            <a:pPr>
              <a:defRPr/>
            </a:pPr>
            <a:fld id="{E44575E5-DC44-4970-85C1-32E49E5EF2B4}" type="datetimeFigureOut">
              <a:rPr lang="en-US"/>
              <a:pPr>
                <a:defRPr/>
              </a:pPr>
              <a:t>1/8/2014</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atin typeface="Arial" charset="0"/>
                <a:cs typeface="Arial" charset="0"/>
              </a:defRPr>
            </a:lvl1pPr>
          </a:lstStyle>
          <a:p>
            <a:pPr>
              <a:defRPr/>
            </a:pPr>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atin typeface="Arial" charset="0"/>
                <a:cs typeface="Arial" charset="0"/>
              </a:defRPr>
            </a:lvl1pPr>
          </a:lstStyle>
          <a:p>
            <a:pPr>
              <a:defRPr/>
            </a:pPr>
            <a:fld id="{8B2DC9E7-1F8D-4CA5-8514-6F2AC83346C7}" type="slidenum">
              <a:rPr lang="en-US"/>
              <a:pPr>
                <a:defRPr/>
              </a:pPr>
              <a:t>‹#›</a:t>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3186" name="Rectangle 2"/>
          <p:cNvSpPr>
            <a:spLocks noGrp="1" noChangeArrowheads="1"/>
          </p:cNvSpPr>
          <p:nvPr>
            <p:ph type="hdr" sz="quarter"/>
          </p:nvPr>
        </p:nvSpPr>
        <p:spPr bwMode="auto">
          <a:xfrm>
            <a:off x="0" y="0"/>
            <a:ext cx="2971800" cy="45720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l">
              <a:defRPr sz="1200">
                <a:latin typeface="Arial" charset="0"/>
                <a:cs typeface="Arial" charset="0"/>
              </a:defRPr>
            </a:lvl1pPr>
          </a:lstStyle>
          <a:p>
            <a:pPr>
              <a:defRPr/>
            </a:pPr>
            <a:endParaRPr lang="en-US"/>
          </a:p>
        </p:txBody>
      </p:sp>
      <p:sp>
        <p:nvSpPr>
          <p:cNvPr id="93187" name="Rectangle 3"/>
          <p:cNvSpPr>
            <a:spLocks noGrp="1" noChangeArrowheads="1"/>
          </p:cNvSpPr>
          <p:nvPr>
            <p:ph type="dt" idx="1"/>
          </p:nvPr>
        </p:nvSpPr>
        <p:spPr bwMode="auto">
          <a:xfrm>
            <a:off x="3884613" y="0"/>
            <a:ext cx="2971800" cy="45720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r">
              <a:defRPr sz="1200">
                <a:latin typeface="Arial" charset="0"/>
                <a:cs typeface="Arial" charset="0"/>
              </a:defRPr>
            </a:lvl1pPr>
          </a:lstStyle>
          <a:p>
            <a:pPr>
              <a:defRPr/>
            </a:pPr>
            <a:endParaRPr lang="en-US"/>
          </a:p>
        </p:txBody>
      </p:sp>
      <p:sp>
        <p:nvSpPr>
          <p:cNvPr id="8196" name="Rectangle 4"/>
          <p:cNvSpPr>
            <a:spLocks noGrp="1" noRot="1" noChangeAspect="1" noChangeArrowheads="1" noTextEdit="1"/>
          </p:cNvSpPr>
          <p:nvPr>
            <p:ph type="sldImg" idx="2"/>
          </p:nvPr>
        </p:nvSpPr>
        <p:spPr bwMode="auto">
          <a:xfrm>
            <a:off x="838200" y="685800"/>
            <a:ext cx="2514600" cy="1905000"/>
          </a:xfrm>
          <a:prstGeom prst="rect">
            <a:avLst/>
          </a:prstGeom>
          <a:noFill/>
          <a:ln w="9525">
            <a:solidFill>
              <a:srgbClr val="000000"/>
            </a:solidFill>
            <a:miter lim="800000"/>
            <a:headEnd/>
            <a:tailEnd/>
          </a:ln>
        </p:spPr>
      </p:sp>
      <p:sp>
        <p:nvSpPr>
          <p:cNvPr id="93189" name="Rectangle 5"/>
          <p:cNvSpPr>
            <a:spLocks noGrp="1" noChangeArrowheads="1"/>
          </p:cNvSpPr>
          <p:nvPr>
            <p:ph type="body" sz="quarter" idx="3"/>
          </p:nvPr>
        </p:nvSpPr>
        <p:spPr bwMode="auto">
          <a:xfrm>
            <a:off x="192088" y="3127375"/>
            <a:ext cx="6510337" cy="5659438"/>
          </a:xfrm>
          <a:prstGeom prst="rect">
            <a:avLst/>
          </a:prstGeom>
          <a:noFill/>
          <a:ln>
            <a:noFill/>
          </a:ln>
          <a:effectLst/>
          <a:ex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49159" name="Rectangle 7"/>
          <p:cNvSpPr txBox="1">
            <a:spLocks noGrp="1" noChangeArrowheads="1"/>
          </p:cNvSpPr>
          <p:nvPr/>
        </p:nvSpPr>
        <p:spPr bwMode="auto">
          <a:xfrm>
            <a:off x="1544638" y="8588375"/>
            <a:ext cx="4225925" cy="479425"/>
          </a:xfrm>
          <a:prstGeom prst="rect">
            <a:avLst/>
          </a:prstGeom>
          <a:noFill/>
          <a:ln>
            <a:noFill/>
          </a:ln>
          <a:extLst>
            <a:ext uri="{909E8E84-426E-40DD-AFC4-6F175D3DCCD1}"/>
            <a:ext uri="{91240B29-F687-4F45-9708-019B960494DF}"/>
          </a:extLst>
        </p:spPr>
        <p:txBody>
          <a:bodyPr lIns="96639" tIns="48320" rIns="96639" bIns="48320" anchor="b"/>
          <a:lstStyle>
            <a:lvl1pPr defTabSz="966788" eaLnBrk="0" hangingPunct="0">
              <a:defRPr sz="3600">
                <a:solidFill>
                  <a:schemeClr val="tx1"/>
                </a:solidFill>
                <a:latin typeface="Arial" pitchFamily="34" charset="0"/>
                <a:cs typeface="Arial" pitchFamily="34" charset="0"/>
              </a:defRPr>
            </a:lvl1pPr>
            <a:lvl2pPr marL="742950" indent="-285750" defTabSz="966788" eaLnBrk="0" hangingPunct="0">
              <a:defRPr sz="3600">
                <a:solidFill>
                  <a:schemeClr val="tx1"/>
                </a:solidFill>
                <a:latin typeface="Arial" pitchFamily="34" charset="0"/>
                <a:cs typeface="Arial" pitchFamily="34" charset="0"/>
              </a:defRPr>
            </a:lvl2pPr>
            <a:lvl3pPr marL="1143000" indent="-228600" defTabSz="966788" eaLnBrk="0" hangingPunct="0">
              <a:defRPr sz="3600">
                <a:solidFill>
                  <a:schemeClr val="tx1"/>
                </a:solidFill>
                <a:latin typeface="Arial" pitchFamily="34" charset="0"/>
                <a:cs typeface="Arial" pitchFamily="34" charset="0"/>
              </a:defRPr>
            </a:lvl3pPr>
            <a:lvl4pPr marL="1600200" indent="-228600" defTabSz="966788" eaLnBrk="0" hangingPunct="0">
              <a:defRPr sz="3600">
                <a:solidFill>
                  <a:schemeClr val="tx1"/>
                </a:solidFill>
                <a:latin typeface="Arial" pitchFamily="34" charset="0"/>
                <a:cs typeface="Arial" pitchFamily="34" charset="0"/>
              </a:defRPr>
            </a:lvl4pPr>
            <a:lvl5pPr marL="2057400" indent="-228600" defTabSz="966788" eaLnBrk="0" hangingPunct="0">
              <a:defRPr sz="3600">
                <a:solidFill>
                  <a:schemeClr val="tx1"/>
                </a:solidFill>
                <a:latin typeface="Arial" pitchFamily="34" charset="0"/>
                <a:cs typeface="Arial" pitchFamily="34" charset="0"/>
              </a:defRPr>
            </a:lvl5pPr>
            <a:lvl6pPr marL="2514600" indent="-228600" algn="ctr" defTabSz="966788" eaLnBrk="0" fontAlgn="base" hangingPunct="0">
              <a:spcBef>
                <a:spcPct val="0"/>
              </a:spcBef>
              <a:spcAft>
                <a:spcPct val="0"/>
              </a:spcAft>
              <a:defRPr sz="3600">
                <a:solidFill>
                  <a:schemeClr val="tx1"/>
                </a:solidFill>
                <a:latin typeface="Arial" pitchFamily="34" charset="0"/>
                <a:cs typeface="Arial" pitchFamily="34" charset="0"/>
              </a:defRPr>
            </a:lvl6pPr>
            <a:lvl7pPr marL="2971800" indent="-228600" algn="ctr" defTabSz="966788" eaLnBrk="0" fontAlgn="base" hangingPunct="0">
              <a:spcBef>
                <a:spcPct val="0"/>
              </a:spcBef>
              <a:spcAft>
                <a:spcPct val="0"/>
              </a:spcAft>
              <a:defRPr sz="3600">
                <a:solidFill>
                  <a:schemeClr val="tx1"/>
                </a:solidFill>
                <a:latin typeface="Arial" pitchFamily="34" charset="0"/>
                <a:cs typeface="Arial" pitchFamily="34" charset="0"/>
              </a:defRPr>
            </a:lvl7pPr>
            <a:lvl8pPr marL="3429000" indent="-228600" algn="ctr" defTabSz="966788" eaLnBrk="0" fontAlgn="base" hangingPunct="0">
              <a:spcBef>
                <a:spcPct val="0"/>
              </a:spcBef>
              <a:spcAft>
                <a:spcPct val="0"/>
              </a:spcAft>
              <a:defRPr sz="3600">
                <a:solidFill>
                  <a:schemeClr val="tx1"/>
                </a:solidFill>
                <a:latin typeface="Arial" pitchFamily="34" charset="0"/>
                <a:cs typeface="Arial" pitchFamily="34" charset="0"/>
              </a:defRPr>
            </a:lvl8pPr>
            <a:lvl9pPr marL="3886200" indent="-228600" algn="ctr" defTabSz="966788" eaLnBrk="0" fontAlgn="base" hangingPunct="0">
              <a:spcBef>
                <a:spcPct val="0"/>
              </a:spcBef>
              <a:spcAft>
                <a:spcPct val="0"/>
              </a:spcAft>
              <a:defRPr sz="3600">
                <a:solidFill>
                  <a:schemeClr val="tx1"/>
                </a:solidFill>
                <a:latin typeface="Arial" pitchFamily="34" charset="0"/>
                <a:cs typeface="Arial" pitchFamily="34" charset="0"/>
              </a:defRPr>
            </a:lvl9pPr>
          </a:lstStyle>
          <a:p>
            <a:pPr algn="ctr" eaLnBrk="1" hangingPunct="1">
              <a:defRPr/>
            </a:pPr>
            <a:r>
              <a:rPr lang="en-US" sz="900" i="1" dirty="0" smtClean="0"/>
              <a:t>Multimedia Lecture Support Package to Accompany Basic Marketing </a:t>
            </a:r>
          </a:p>
          <a:p>
            <a:pPr algn="ctr" eaLnBrk="1" hangingPunct="1">
              <a:defRPr/>
            </a:pPr>
            <a:r>
              <a:rPr lang="en-US" sz="900" i="1" dirty="0" smtClean="0"/>
              <a:t>Lecture Script 2-</a:t>
            </a:r>
            <a:fld id="{5A4B02A5-1AA5-4AB6-A73C-4F2138F55C97}" type="slidenum">
              <a:rPr lang="en-US" sz="900" i="1" smtClean="0"/>
              <a:pPr algn="ctr" eaLnBrk="1" hangingPunct="1">
                <a:defRPr/>
              </a:pPr>
              <a:t>‹#›</a:t>
            </a:fld>
            <a:endParaRPr lang="en-US" sz="900" i="1" dirty="0" smtClean="0"/>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Arial" charset="0"/>
      </a:defRPr>
    </a:lvl1pPr>
    <a:lvl2pPr marL="457200" algn="l" rtl="0" eaLnBrk="0" fontAlgn="base" hangingPunct="0">
      <a:spcBef>
        <a:spcPct val="30000"/>
      </a:spcBef>
      <a:spcAft>
        <a:spcPct val="0"/>
      </a:spcAft>
      <a:defRPr sz="1200" kern="1200">
        <a:solidFill>
          <a:schemeClr val="tx1"/>
        </a:solidFill>
        <a:latin typeface="Arial" charset="0"/>
        <a:ea typeface="+mn-ea"/>
        <a:cs typeface="Arial" charset="0"/>
      </a:defRPr>
    </a:lvl2pPr>
    <a:lvl3pPr marL="914400" algn="l" rtl="0" eaLnBrk="0" fontAlgn="base" hangingPunct="0">
      <a:spcBef>
        <a:spcPct val="30000"/>
      </a:spcBef>
      <a:spcAft>
        <a:spcPct val="0"/>
      </a:spcAft>
      <a:defRPr sz="1200" kern="1200">
        <a:solidFill>
          <a:schemeClr val="tx1"/>
        </a:solidFill>
        <a:latin typeface="Arial" charset="0"/>
        <a:ea typeface="+mn-ea"/>
        <a:cs typeface="Arial" charset="0"/>
      </a:defRPr>
    </a:lvl3pPr>
    <a:lvl4pPr marL="1371600" algn="l" rtl="0" eaLnBrk="0" fontAlgn="base" hangingPunct="0">
      <a:spcBef>
        <a:spcPct val="30000"/>
      </a:spcBef>
      <a:spcAft>
        <a:spcPct val="0"/>
      </a:spcAft>
      <a:defRPr sz="1200" kern="1200">
        <a:solidFill>
          <a:schemeClr val="tx1"/>
        </a:solidFill>
        <a:latin typeface="Arial" charset="0"/>
        <a:ea typeface="+mn-ea"/>
        <a:cs typeface="Arial" charset="0"/>
      </a:defRPr>
    </a:lvl4pPr>
    <a:lvl5pPr marL="1828800" algn="l" rtl="0" eaLnBrk="0" fontAlgn="base" hangingPunct="0">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Rectangle 7"/>
          <p:cNvSpPr>
            <a:spLocks noGrp="1" noChangeArrowheads="1"/>
          </p:cNvSpPr>
          <p:nvPr>
            <p:ph type="sldNum" sz="quarter" idx="4294967295"/>
          </p:nvPr>
        </p:nvSpPr>
        <p:spPr bwMode="auto">
          <a:xfrm>
            <a:off x="6324600" y="8685213"/>
            <a:ext cx="531813" cy="457200"/>
          </a:xfrm>
          <a:prstGeom prst="rect">
            <a:avLst/>
          </a:prstGeom>
          <a:noFill/>
          <a:ln>
            <a:miter lim="800000"/>
            <a:headEnd/>
            <a:tailEnd/>
          </a:ln>
        </p:spPr>
        <p:txBody>
          <a:bodyPr/>
          <a:lstStyle/>
          <a:p>
            <a:pPr algn="ctr"/>
            <a:fld id="{E21D8FC5-3630-4FFC-B4BA-CE024BB38259}" type="slidenum">
              <a:rPr lang="en-US" sz="1200"/>
              <a:pPr algn="ctr"/>
              <a:t>1</a:t>
            </a:fld>
            <a:endParaRPr lang="en-US" sz="1200"/>
          </a:p>
        </p:txBody>
      </p:sp>
      <p:sp>
        <p:nvSpPr>
          <p:cNvPr id="11266" name="Rectangle 2"/>
          <p:cNvSpPr>
            <a:spLocks noGrp="1" noRot="1" noChangeAspect="1" noChangeArrowheads="1" noTextEdit="1"/>
          </p:cNvSpPr>
          <p:nvPr>
            <p:ph type="sldImg"/>
          </p:nvPr>
        </p:nvSpPr>
        <p:spPr>
          <a:xfrm>
            <a:off x="519113" y="542925"/>
            <a:ext cx="3238500" cy="2428875"/>
          </a:xfrm>
          <a:ln/>
        </p:spPr>
      </p:sp>
      <p:sp>
        <p:nvSpPr>
          <p:cNvPr id="10" name="Text Box 5"/>
          <p:cNvSpPr txBox="1">
            <a:spLocks noChangeArrowheads="1"/>
          </p:cNvSpPr>
          <p:nvPr/>
        </p:nvSpPr>
        <p:spPr bwMode="auto">
          <a:xfrm>
            <a:off x="685800" y="7620000"/>
            <a:ext cx="5854700" cy="466725"/>
          </a:xfrm>
          <a:prstGeom prst="rect">
            <a:avLst/>
          </a:prstGeom>
          <a:noFill/>
          <a:ln>
            <a:noFill/>
          </a:ln>
          <a:extLst/>
        </p:spPr>
        <p:txBody>
          <a:bodyPr lIns="96790" tIns="48395" rIns="96790" bIns="48395">
            <a:spAutoFit/>
          </a:bodyPr>
          <a:lstStyle>
            <a:lvl1pPr algn="l" defTabSz="968375">
              <a:defRPr>
                <a:solidFill>
                  <a:schemeClr val="tx1"/>
                </a:solidFill>
                <a:latin typeface="Arial" charset="0"/>
                <a:cs typeface="Arial" charset="0"/>
              </a:defRPr>
            </a:lvl1pPr>
            <a:lvl2pPr marL="768350" indent="-293688" algn="l" defTabSz="968375">
              <a:defRPr>
                <a:solidFill>
                  <a:schemeClr val="tx1"/>
                </a:solidFill>
                <a:latin typeface="Arial" charset="0"/>
                <a:cs typeface="Arial" charset="0"/>
              </a:defRPr>
            </a:lvl2pPr>
            <a:lvl3pPr marL="1185863" indent="-239713" algn="l" defTabSz="968375">
              <a:defRPr>
                <a:solidFill>
                  <a:schemeClr val="tx1"/>
                </a:solidFill>
                <a:latin typeface="Arial" charset="0"/>
                <a:cs typeface="Arial" charset="0"/>
              </a:defRPr>
            </a:lvl3pPr>
            <a:lvl4pPr marL="1660525" indent="-238125" algn="l" defTabSz="968375">
              <a:defRPr>
                <a:solidFill>
                  <a:schemeClr val="tx1"/>
                </a:solidFill>
                <a:latin typeface="Arial" charset="0"/>
                <a:cs typeface="Arial" charset="0"/>
              </a:defRPr>
            </a:lvl4pPr>
            <a:lvl5pPr marL="2132013" indent="-234950" algn="l" defTabSz="968375">
              <a:defRPr>
                <a:solidFill>
                  <a:schemeClr val="tx1"/>
                </a:solidFill>
                <a:latin typeface="Arial" charset="0"/>
                <a:cs typeface="Arial" charset="0"/>
              </a:defRPr>
            </a:lvl5pPr>
            <a:lvl6pPr marL="2589213" indent="-234950" defTabSz="968375" fontAlgn="base">
              <a:spcBef>
                <a:spcPct val="0"/>
              </a:spcBef>
              <a:spcAft>
                <a:spcPct val="0"/>
              </a:spcAft>
              <a:defRPr>
                <a:solidFill>
                  <a:schemeClr val="tx1"/>
                </a:solidFill>
                <a:latin typeface="Arial" charset="0"/>
                <a:cs typeface="Arial" charset="0"/>
              </a:defRPr>
            </a:lvl6pPr>
            <a:lvl7pPr marL="3046413" indent="-234950" defTabSz="968375" fontAlgn="base">
              <a:spcBef>
                <a:spcPct val="0"/>
              </a:spcBef>
              <a:spcAft>
                <a:spcPct val="0"/>
              </a:spcAft>
              <a:defRPr>
                <a:solidFill>
                  <a:schemeClr val="tx1"/>
                </a:solidFill>
                <a:latin typeface="Arial" charset="0"/>
                <a:cs typeface="Arial" charset="0"/>
              </a:defRPr>
            </a:lvl7pPr>
            <a:lvl8pPr marL="3503613" indent="-234950" defTabSz="968375" fontAlgn="base">
              <a:spcBef>
                <a:spcPct val="0"/>
              </a:spcBef>
              <a:spcAft>
                <a:spcPct val="0"/>
              </a:spcAft>
              <a:defRPr>
                <a:solidFill>
                  <a:schemeClr val="tx1"/>
                </a:solidFill>
                <a:latin typeface="Arial" charset="0"/>
                <a:cs typeface="Arial" charset="0"/>
              </a:defRPr>
            </a:lvl8pPr>
            <a:lvl9pPr marL="3960813" indent="-234950" defTabSz="968375" fontAlgn="base">
              <a:spcBef>
                <a:spcPct val="0"/>
              </a:spcBef>
              <a:spcAft>
                <a:spcPct val="0"/>
              </a:spcAft>
              <a:defRPr>
                <a:solidFill>
                  <a:schemeClr val="tx1"/>
                </a:solidFill>
                <a:latin typeface="Arial" charset="0"/>
                <a:cs typeface="Arial" charset="0"/>
              </a:defRPr>
            </a:lvl9pPr>
          </a:lstStyle>
          <a:p>
            <a:pPr algn="ctr">
              <a:defRPr/>
            </a:pPr>
            <a:r>
              <a:rPr lang="en-US" sz="1200" dirty="0" smtClean="0">
                <a:latin typeface="Arial" pitchFamily="34" charset="0"/>
                <a:cs typeface="Arial" pitchFamily="34" charset="0"/>
              </a:rPr>
              <a:t>For use only with Perreault/Cannon/McCarthy or Perreault/McCarthy texts. </a:t>
            </a:r>
            <a:br>
              <a:rPr lang="en-US" sz="1200" dirty="0" smtClean="0">
                <a:latin typeface="Arial" pitchFamily="34" charset="0"/>
                <a:cs typeface="Arial" pitchFamily="34" charset="0"/>
              </a:rPr>
            </a:br>
            <a:r>
              <a:rPr lang="en-US" sz="1200" dirty="0" smtClean="0">
                <a:latin typeface="Arial" pitchFamily="34" charset="0"/>
                <a:cs typeface="Arial" pitchFamily="34" charset="0"/>
              </a:rPr>
              <a:t>© 2014 McGraw-Hill Companies, Inc. McGraw-Hill/Irwin</a:t>
            </a:r>
            <a:endParaRPr lang="en-US" sz="1200" dirty="0" smtClean="0">
              <a:effectLst>
                <a:outerShdw blurRad="38100" dist="38100" dir="2700000" algn="tl">
                  <a:srgbClr val="C0C0C0"/>
                </a:outerShdw>
              </a:effectLst>
              <a:latin typeface="Arial" pitchFamily="34" charset="0"/>
              <a:cs typeface="Arial" pitchFamily="34" charset="0"/>
            </a:endParaRPr>
          </a:p>
        </p:txBody>
      </p:sp>
      <p:sp>
        <p:nvSpPr>
          <p:cNvPr id="11268" name="Text Box 5"/>
          <p:cNvSpPr txBox="1">
            <a:spLocks noChangeArrowheads="1"/>
          </p:cNvSpPr>
          <p:nvPr/>
        </p:nvSpPr>
        <p:spPr bwMode="auto">
          <a:xfrm>
            <a:off x="1050925" y="3581400"/>
            <a:ext cx="5105400" cy="1512888"/>
          </a:xfrm>
          <a:prstGeom prst="rect">
            <a:avLst/>
          </a:prstGeom>
          <a:noFill/>
          <a:ln w="9525">
            <a:noFill/>
            <a:miter lim="800000"/>
            <a:headEnd/>
            <a:tailEnd/>
          </a:ln>
        </p:spPr>
        <p:txBody>
          <a:bodyPr lIns="96790" tIns="48395" rIns="96790" bIns="48395">
            <a:spAutoFit/>
          </a:bodyPr>
          <a:lstStyle/>
          <a:p>
            <a:pPr algn="ctr" defTabSz="968375"/>
            <a:r>
              <a:rPr lang="en-US" sz="3200" b="1"/>
              <a:t>CHAPTER TWO</a:t>
            </a:r>
          </a:p>
          <a:p>
            <a:pPr algn="ctr" defTabSz="968375"/>
            <a:endParaRPr lang="en-US" sz="2000" b="1"/>
          </a:p>
          <a:p>
            <a:pPr algn="ctr" defTabSz="968375"/>
            <a:r>
              <a:rPr lang="en-US" sz="2000" b="1"/>
              <a:t>Lecture Notes for </a:t>
            </a:r>
          </a:p>
          <a:p>
            <a:pPr algn="ctr" defTabSz="968375"/>
            <a:r>
              <a:rPr lang="en-US" sz="2000" b="1" i="1"/>
              <a:t>Basic Marketing </a:t>
            </a:r>
            <a:r>
              <a:rPr lang="en-US" sz="2000" b="1"/>
              <a:t>19e</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Rectangle 7"/>
          <p:cNvSpPr>
            <a:spLocks noGrp="1" noChangeArrowheads="1"/>
          </p:cNvSpPr>
          <p:nvPr>
            <p:ph type="sldNum" sz="quarter" idx="4294967295"/>
          </p:nvPr>
        </p:nvSpPr>
        <p:spPr bwMode="auto">
          <a:xfrm>
            <a:off x="6324600" y="8685213"/>
            <a:ext cx="531813" cy="457200"/>
          </a:xfrm>
          <a:prstGeom prst="rect">
            <a:avLst/>
          </a:prstGeom>
          <a:noFill/>
          <a:ln>
            <a:miter lim="800000"/>
            <a:headEnd/>
            <a:tailEnd/>
          </a:ln>
        </p:spPr>
        <p:txBody>
          <a:bodyPr/>
          <a:lstStyle/>
          <a:p>
            <a:pPr algn="ctr"/>
            <a:fld id="{B5C89BB7-A365-4ACC-BD58-6DBB926F0027}" type="slidenum">
              <a:rPr lang="en-US" sz="1200"/>
              <a:pPr algn="ctr"/>
              <a:t>10</a:t>
            </a:fld>
            <a:endParaRPr lang="en-US" sz="1200"/>
          </a:p>
        </p:txBody>
      </p:sp>
      <p:sp>
        <p:nvSpPr>
          <p:cNvPr id="29698" name="Rectangle 2"/>
          <p:cNvSpPr>
            <a:spLocks noGrp="1" noRot="1" noChangeAspect="1" noChangeArrowheads="1" noTextEdit="1"/>
          </p:cNvSpPr>
          <p:nvPr>
            <p:ph type="sldImg"/>
          </p:nvPr>
        </p:nvSpPr>
        <p:spPr>
          <a:xfrm>
            <a:off x="522288" y="549275"/>
            <a:ext cx="3216275" cy="2413000"/>
          </a:xfrm>
          <a:ln/>
        </p:spPr>
      </p:sp>
      <p:sp>
        <p:nvSpPr>
          <p:cNvPr id="57348" name="Rectangle 3"/>
          <p:cNvSpPr>
            <a:spLocks noGrp="1" noChangeArrowheads="1"/>
          </p:cNvSpPr>
          <p:nvPr>
            <p:ph type="body" idx="1"/>
          </p:nvPr>
        </p:nvSpPr>
        <p:spPr/>
        <p:txBody>
          <a:bodyPr/>
          <a:lstStyle/>
          <a:p>
            <a:pPr eaLnBrk="1" hangingPunct="1">
              <a:spcBef>
                <a:spcPts val="0"/>
              </a:spcBef>
              <a:defRPr/>
            </a:pPr>
            <a:r>
              <a:rPr lang="en-US" b="1" dirty="0" smtClean="0">
                <a:latin typeface="Arial" pitchFamily="34" charset="0"/>
                <a:cs typeface="Arial" pitchFamily="34" charset="0"/>
              </a:rPr>
              <a:t>Summary Overview</a:t>
            </a:r>
          </a:p>
          <a:p>
            <a:pPr eaLnBrk="1" hangingPunct="1">
              <a:spcBef>
                <a:spcPts val="0"/>
              </a:spcBef>
              <a:defRPr/>
            </a:pPr>
            <a:r>
              <a:rPr lang="en-US" dirty="0" smtClean="0">
                <a:latin typeface="Arial" pitchFamily="34" charset="0"/>
                <a:cs typeface="Arial" pitchFamily="34" charset="0"/>
              </a:rPr>
              <a:t>The objective for the place, or distribution, element of the marketing mix is to get the right product, to the right consumer, in the right place, at the right time, in the right quantity, and in the right condition, hopefully all at a reasonable cost. </a:t>
            </a:r>
          </a:p>
          <a:p>
            <a:pPr eaLnBrk="1" hangingPunct="1">
              <a:spcBef>
                <a:spcPts val="0"/>
              </a:spcBef>
              <a:defRPr/>
            </a:pPr>
            <a:endParaRPr lang="en-US" dirty="0" smtClean="0">
              <a:latin typeface="Arial" pitchFamily="34" charset="0"/>
              <a:cs typeface="Arial" pitchFamily="34" charset="0"/>
            </a:endParaRPr>
          </a:p>
          <a:p>
            <a:pPr eaLnBrk="1" hangingPunct="1">
              <a:spcBef>
                <a:spcPts val="0"/>
              </a:spcBef>
              <a:defRPr/>
            </a:pPr>
            <a:r>
              <a:rPr lang="en-US" b="1" dirty="0" smtClean="0">
                <a:latin typeface="Arial" pitchFamily="34" charset="0"/>
                <a:cs typeface="Arial" pitchFamily="34" charset="0"/>
              </a:rPr>
              <a:t>Key Issues</a:t>
            </a:r>
          </a:p>
          <a:p>
            <a:pPr eaLnBrk="1" hangingPunct="1">
              <a:spcBef>
                <a:spcPts val="0"/>
              </a:spcBef>
              <a:buFontTx/>
              <a:buChar char="•"/>
              <a:defRPr/>
            </a:pPr>
            <a:r>
              <a:rPr lang="en-US" u="sng" dirty="0" smtClean="0">
                <a:solidFill>
                  <a:srgbClr val="000000"/>
                </a:solidFill>
                <a:latin typeface="Arial" pitchFamily="34" charset="0"/>
                <a:cs typeface="Arial" pitchFamily="34" charset="0"/>
              </a:rPr>
              <a:t> </a:t>
            </a:r>
            <a:r>
              <a:rPr lang="en-US" b="1" u="sng" dirty="0" smtClean="0">
                <a:solidFill>
                  <a:srgbClr val="000000"/>
                </a:solidFill>
                <a:latin typeface="Arial" pitchFamily="34" charset="0"/>
                <a:cs typeface="Arial" pitchFamily="34" charset="0"/>
              </a:rPr>
              <a:t>Channel of distribution</a:t>
            </a:r>
            <a:r>
              <a:rPr lang="en-US" dirty="0" smtClean="0">
                <a:solidFill>
                  <a:srgbClr val="000000"/>
                </a:solidFill>
                <a:latin typeface="Arial" pitchFamily="34" charset="0"/>
                <a:cs typeface="Arial" pitchFamily="34" charset="0"/>
              </a:rPr>
              <a:t>—any series of firms or persons used to move goods from producers to final users. Channels can be:</a:t>
            </a:r>
          </a:p>
          <a:p>
            <a:pPr lvl="1" eaLnBrk="1" hangingPunct="1">
              <a:spcBef>
                <a:spcPts val="0"/>
              </a:spcBef>
              <a:buFontTx/>
              <a:buChar char="•"/>
              <a:defRPr/>
            </a:pPr>
            <a:r>
              <a:rPr lang="en-US" dirty="0" smtClean="0">
                <a:solidFill>
                  <a:srgbClr val="000000"/>
                </a:solidFill>
                <a:latin typeface="Arial" pitchFamily="34" charset="0"/>
                <a:cs typeface="Arial" pitchFamily="34" charset="0"/>
              </a:rPr>
              <a:t> short;</a:t>
            </a:r>
          </a:p>
          <a:p>
            <a:pPr lvl="1" eaLnBrk="1" hangingPunct="1">
              <a:spcBef>
                <a:spcPts val="0"/>
              </a:spcBef>
              <a:buFontTx/>
              <a:buChar char="•"/>
              <a:defRPr/>
            </a:pPr>
            <a:r>
              <a:rPr lang="en-US" dirty="0" smtClean="0">
                <a:solidFill>
                  <a:srgbClr val="000000"/>
                </a:solidFill>
                <a:latin typeface="Arial" pitchFamily="34" charset="0"/>
                <a:cs typeface="Arial" pitchFamily="34" charset="0"/>
              </a:rPr>
              <a:t> complex. </a:t>
            </a:r>
          </a:p>
          <a:p>
            <a:pPr eaLnBrk="1" hangingPunct="1">
              <a:spcBef>
                <a:spcPts val="0"/>
              </a:spcBef>
              <a:buFontTx/>
              <a:buChar char="•"/>
              <a:defRPr/>
            </a:pPr>
            <a:r>
              <a:rPr lang="en-US" b="1" dirty="0" smtClean="0">
                <a:solidFill>
                  <a:srgbClr val="000000"/>
                </a:solidFill>
                <a:latin typeface="Arial" pitchFamily="34" charset="0"/>
                <a:cs typeface="Arial" pitchFamily="34" charset="0"/>
              </a:rPr>
              <a:t> Marketers must:</a:t>
            </a:r>
            <a:r>
              <a:rPr lang="en-US" dirty="0" smtClean="0">
                <a:solidFill>
                  <a:srgbClr val="000000"/>
                </a:solidFill>
                <a:latin typeface="Arial" pitchFamily="34" charset="0"/>
                <a:cs typeface="Arial" pitchFamily="34" charset="0"/>
              </a:rPr>
              <a:t> </a:t>
            </a:r>
          </a:p>
          <a:p>
            <a:pPr lvl="1" eaLnBrk="1" hangingPunct="1">
              <a:spcBef>
                <a:spcPts val="0"/>
              </a:spcBef>
              <a:buFontTx/>
              <a:buChar char="•"/>
              <a:defRPr/>
            </a:pPr>
            <a:r>
              <a:rPr lang="en-US" dirty="0" smtClean="0">
                <a:solidFill>
                  <a:srgbClr val="000000"/>
                </a:solidFill>
                <a:latin typeface="Arial" pitchFamily="34" charset="0"/>
                <a:cs typeface="Arial" pitchFamily="34" charset="0"/>
              </a:rPr>
              <a:t> find the best kinds and types of channels for the product;</a:t>
            </a:r>
          </a:p>
          <a:p>
            <a:pPr lvl="1" eaLnBrk="1" hangingPunct="1">
              <a:spcBef>
                <a:spcPts val="0"/>
              </a:spcBef>
              <a:buFontTx/>
              <a:buChar char="•"/>
              <a:defRPr/>
            </a:pPr>
            <a:r>
              <a:rPr lang="en-US" dirty="0" smtClean="0">
                <a:solidFill>
                  <a:srgbClr val="000000"/>
                </a:solidFill>
                <a:latin typeface="Arial" pitchFamily="34" charset="0"/>
                <a:cs typeface="Arial" pitchFamily="34" charset="0"/>
              </a:rPr>
              <a:t> effectively manage the channel.</a:t>
            </a:r>
          </a:p>
          <a:p>
            <a:pPr lvl="1" eaLnBrk="1" hangingPunct="1">
              <a:spcBef>
                <a:spcPts val="0"/>
              </a:spcBef>
              <a:defRPr/>
            </a:pPr>
            <a:endParaRPr lang="en-US" dirty="0" smtClean="0">
              <a:solidFill>
                <a:srgbClr val="000000"/>
              </a:solidFill>
              <a:latin typeface="Arial" pitchFamily="34" charset="0"/>
              <a:cs typeface="Arial" pitchFamily="34" charset="0"/>
            </a:endParaRPr>
          </a:p>
          <a:p>
            <a:pPr eaLnBrk="1" hangingPunct="1">
              <a:spcBef>
                <a:spcPts val="0"/>
              </a:spcBef>
              <a:defRPr/>
            </a:pPr>
            <a:r>
              <a:rPr lang="en-US" b="1" i="1" dirty="0" smtClean="0">
                <a:solidFill>
                  <a:srgbClr val="000000"/>
                </a:solidFill>
                <a:latin typeface="Arial" pitchFamily="34" charset="0"/>
                <a:cs typeface="Arial" pitchFamily="34" charset="0"/>
              </a:rPr>
              <a:t>Discussion Question: What are some of the reasons why marketers are paying increased attention to their distribution strategies and tactics? Hint: Think about what happens when distribution does not work as it should.</a:t>
            </a:r>
            <a:endParaRPr lang="en-US" b="1" dirty="0" smtClean="0">
              <a:solidFill>
                <a:srgbClr val="000000"/>
              </a:solidFill>
              <a:latin typeface="Arial" pitchFamily="34" charset="0"/>
              <a:cs typeface="Arial" pitchFamily="34" charset="0"/>
            </a:endParaRPr>
          </a:p>
          <a:p>
            <a:pPr eaLnBrk="1" hangingPunct="1">
              <a:lnSpc>
                <a:spcPct val="90000"/>
              </a:lnSpc>
              <a:defRPr/>
            </a:pPr>
            <a:endParaRPr lang="en-US" dirty="0" smtClean="0">
              <a:latin typeface="Arial" pitchFamily="34" charset="0"/>
              <a:cs typeface="Arial" pitchFamily="34" charset="0"/>
            </a:endParaRPr>
          </a:p>
          <a:p>
            <a:pPr eaLnBrk="1" hangingPunct="1">
              <a:defRPr/>
            </a:pPr>
            <a:endParaRPr lang="en-US" sz="1000" dirty="0" smtClean="0"/>
          </a:p>
          <a:p>
            <a:pPr marL="228600" indent="-228600" eaLnBrk="1" hangingPunct="1">
              <a:defRPr/>
            </a:pPr>
            <a:endParaRPr lang="en-US" dirty="0" smtClean="0"/>
          </a:p>
        </p:txBody>
      </p:sp>
      <p:sp>
        <p:nvSpPr>
          <p:cNvPr id="29700" name="Text Box 25"/>
          <p:cNvSpPr txBox="1">
            <a:spLocks noChangeArrowheads="1"/>
          </p:cNvSpPr>
          <p:nvPr/>
        </p:nvSpPr>
        <p:spPr bwMode="auto">
          <a:xfrm>
            <a:off x="4389438" y="400050"/>
            <a:ext cx="2438400" cy="558800"/>
          </a:xfrm>
          <a:prstGeom prst="rect">
            <a:avLst/>
          </a:prstGeom>
          <a:noFill/>
          <a:ln w="9525">
            <a:noFill/>
            <a:miter lim="800000"/>
            <a:headEnd/>
            <a:tailEnd/>
          </a:ln>
        </p:spPr>
        <p:txBody>
          <a:bodyPr lIns="96639" tIns="48320" rIns="96639" bIns="48320">
            <a:spAutoFit/>
          </a:bodyPr>
          <a:lstStyle/>
          <a:p>
            <a:pPr defTabSz="968375">
              <a:spcBef>
                <a:spcPct val="50000"/>
              </a:spcBef>
            </a:pPr>
            <a:r>
              <a:rPr lang="en-US" sz="1500" b="1"/>
              <a:t>This slide relates to material on pp. 37.</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Rectangle 7"/>
          <p:cNvSpPr>
            <a:spLocks noGrp="1" noChangeArrowheads="1"/>
          </p:cNvSpPr>
          <p:nvPr>
            <p:ph type="sldNum" sz="quarter" idx="4294967295"/>
          </p:nvPr>
        </p:nvSpPr>
        <p:spPr bwMode="auto">
          <a:xfrm>
            <a:off x="6324600" y="8685213"/>
            <a:ext cx="531813" cy="457200"/>
          </a:xfrm>
          <a:prstGeom prst="rect">
            <a:avLst/>
          </a:prstGeom>
          <a:noFill/>
          <a:ln>
            <a:miter lim="800000"/>
            <a:headEnd/>
            <a:tailEnd/>
          </a:ln>
        </p:spPr>
        <p:txBody>
          <a:bodyPr/>
          <a:lstStyle/>
          <a:p>
            <a:pPr algn="ctr"/>
            <a:fld id="{16C6FFE5-2314-4687-928C-45CE5DFA5F84}" type="slidenum">
              <a:rPr lang="en-US" sz="1200"/>
              <a:pPr algn="ctr"/>
              <a:t>11</a:t>
            </a:fld>
            <a:endParaRPr lang="en-US" sz="1200"/>
          </a:p>
        </p:txBody>
      </p:sp>
      <p:sp>
        <p:nvSpPr>
          <p:cNvPr id="31746" name="Rectangle 2"/>
          <p:cNvSpPr>
            <a:spLocks noGrp="1" noRot="1" noChangeAspect="1" noChangeArrowheads="1" noTextEdit="1"/>
          </p:cNvSpPr>
          <p:nvPr>
            <p:ph type="sldImg"/>
          </p:nvPr>
        </p:nvSpPr>
        <p:spPr>
          <a:xfrm>
            <a:off x="522288" y="549275"/>
            <a:ext cx="3216275" cy="2413000"/>
          </a:xfrm>
          <a:ln/>
        </p:spPr>
      </p:sp>
      <p:sp>
        <p:nvSpPr>
          <p:cNvPr id="57348" name="Rectangle 3"/>
          <p:cNvSpPr>
            <a:spLocks noGrp="1" noChangeArrowheads="1"/>
          </p:cNvSpPr>
          <p:nvPr>
            <p:ph type="body" idx="1"/>
          </p:nvPr>
        </p:nvSpPr>
        <p:spPr/>
        <p:txBody>
          <a:bodyPr/>
          <a:lstStyle/>
          <a:p>
            <a:pPr eaLnBrk="1" hangingPunct="1">
              <a:defRPr/>
            </a:pPr>
            <a:r>
              <a:rPr lang="en-US" b="1" dirty="0" smtClean="0">
                <a:latin typeface="Arial" pitchFamily="34" charset="0"/>
                <a:cs typeface="Arial" pitchFamily="34" charset="0"/>
              </a:rPr>
              <a:t>Summary Overview</a:t>
            </a:r>
          </a:p>
          <a:p>
            <a:pPr eaLnBrk="1" hangingPunct="1">
              <a:defRPr/>
            </a:pPr>
            <a:r>
              <a:rPr lang="en-US" dirty="0" smtClean="0">
                <a:latin typeface="Arial" pitchFamily="34" charset="0"/>
                <a:cs typeface="Arial" pitchFamily="34" charset="0"/>
              </a:rPr>
              <a:t>Promotion involves </a:t>
            </a:r>
            <a:r>
              <a:rPr lang="en-US" u="sng" dirty="0" smtClean="0">
                <a:latin typeface="Arial" pitchFamily="34" charset="0"/>
                <a:cs typeface="Arial" pitchFamily="34" charset="0"/>
              </a:rPr>
              <a:t>telling the target market about the product and selling the product</a:t>
            </a:r>
            <a:r>
              <a:rPr lang="en-US" dirty="0" smtClean="0">
                <a:latin typeface="Arial" pitchFamily="34" charset="0"/>
                <a:cs typeface="Arial" pitchFamily="34" charset="0"/>
              </a:rPr>
              <a:t> to the target customer.  There are three main types of promotion.</a:t>
            </a:r>
          </a:p>
          <a:p>
            <a:pPr eaLnBrk="1" hangingPunct="1">
              <a:defRPr/>
            </a:pPr>
            <a:endParaRPr lang="en-US" dirty="0" smtClean="0">
              <a:latin typeface="Arial" pitchFamily="34" charset="0"/>
              <a:cs typeface="Arial" pitchFamily="34" charset="0"/>
            </a:endParaRPr>
          </a:p>
          <a:p>
            <a:pPr eaLnBrk="1" hangingPunct="1">
              <a:defRPr/>
            </a:pPr>
            <a:r>
              <a:rPr lang="en-US" b="1" dirty="0" smtClean="0">
                <a:latin typeface="Arial" pitchFamily="34" charset="0"/>
                <a:cs typeface="Arial" pitchFamily="34" charset="0"/>
              </a:rPr>
              <a:t>Key Issues</a:t>
            </a:r>
            <a:r>
              <a:rPr lang="en-US" dirty="0" smtClean="0">
                <a:latin typeface="Arial" pitchFamily="34" charset="0"/>
                <a:cs typeface="Arial" pitchFamily="34" charset="0"/>
              </a:rPr>
              <a:t> </a:t>
            </a:r>
          </a:p>
          <a:p>
            <a:pPr eaLnBrk="1" hangingPunct="1">
              <a:defRPr/>
            </a:pPr>
            <a:r>
              <a:rPr lang="en-US" b="1" dirty="0" smtClean="0">
                <a:sym typeface="Wingdings" pitchFamily="2" charset="2"/>
              </a:rPr>
              <a:t></a:t>
            </a:r>
            <a:r>
              <a:rPr lang="en-US" b="1" u="sng" dirty="0" smtClean="0">
                <a:latin typeface="Arial" pitchFamily="34" charset="0"/>
                <a:cs typeface="Arial" pitchFamily="34" charset="0"/>
              </a:rPr>
              <a:t>Personal selling</a:t>
            </a:r>
            <a:r>
              <a:rPr lang="en-US" b="1" dirty="0" smtClean="0">
                <a:latin typeface="Arial" pitchFamily="34" charset="0"/>
                <a:cs typeface="Arial" pitchFamily="34" charset="0"/>
              </a:rPr>
              <a:t>—</a:t>
            </a:r>
            <a:r>
              <a:rPr lang="en-US" dirty="0" smtClean="0">
                <a:latin typeface="Arial" pitchFamily="34" charset="0"/>
                <a:cs typeface="Arial" pitchFamily="34" charset="0"/>
              </a:rPr>
              <a:t>direct spoken communication between sellers and potential customers. Sometimes this involves </a:t>
            </a:r>
            <a:r>
              <a:rPr lang="en-US" u="sng" dirty="0" smtClean="0">
                <a:latin typeface="Arial" pitchFamily="34" charset="0"/>
                <a:cs typeface="Arial" pitchFamily="34" charset="0"/>
              </a:rPr>
              <a:t>customer service</a:t>
            </a:r>
            <a:r>
              <a:rPr lang="en-US" dirty="0" smtClean="0">
                <a:latin typeface="Arial" pitchFamily="34" charset="0"/>
                <a:cs typeface="Arial" pitchFamily="34" charset="0"/>
              </a:rPr>
              <a:t>—a personal communication between a seller and a customer who wants the seller to resolve a problem with a purchase.</a:t>
            </a:r>
          </a:p>
          <a:p>
            <a:pPr eaLnBrk="1" hangingPunct="1">
              <a:defRPr/>
            </a:pPr>
            <a:r>
              <a:rPr lang="en-US" b="1" dirty="0" smtClean="0">
                <a:sym typeface="Wingdings" pitchFamily="2" charset="2"/>
              </a:rPr>
              <a:t></a:t>
            </a:r>
            <a:r>
              <a:rPr lang="en-US" b="1" u="sng" dirty="0" smtClean="0">
                <a:latin typeface="Arial" pitchFamily="34" charset="0"/>
                <a:cs typeface="Arial" pitchFamily="34" charset="0"/>
              </a:rPr>
              <a:t>Mass selling</a:t>
            </a:r>
            <a:r>
              <a:rPr lang="en-US" b="1" dirty="0" smtClean="0">
                <a:latin typeface="Arial" pitchFamily="34" charset="0"/>
                <a:cs typeface="Arial" pitchFamily="34" charset="0"/>
              </a:rPr>
              <a:t>—</a:t>
            </a:r>
            <a:r>
              <a:rPr lang="en-US" dirty="0" smtClean="0">
                <a:latin typeface="Arial" pitchFamily="34" charset="0"/>
                <a:cs typeface="Arial" pitchFamily="34" charset="0"/>
              </a:rPr>
              <a:t>communicates with large numbers of customers at the same time.</a:t>
            </a:r>
            <a:r>
              <a:rPr lang="en-US" b="1" dirty="0" smtClean="0">
                <a:latin typeface="Arial" pitchFamily="34" charset="0"/>
                <a:cs typeface="Arial" pitchFamily="34" charset="0"/>
              </a:rPr>
              <a:t>  </a:t>
            </a:r>
          </a:p>
          <a:p>
            <a:pPr lvl="1" eaLnBrk="1" hangingPunct="1">
              <a:buFontTx/>
              <a:buChar char="•"/>
              <a:defRPr/>
            </a:pPr>
            <a:r>
              <a:rPr lang="en-US" dirty="0" smtClean="0">
                <a:latin typeface="Arial" pitchFamily="34" charset="0"/>
                <a:cs typeface="Arial" pitchFamily="34" charset="0"/>
                <a:sym typeface="Wingdings" pitchFamily="2" charset="2"/>
              </a:rPr>
              <a:t> </a:t>
            </a:r>
            <a:r>
              <a:rPr lang="en-US" b="1" u="sng" dirty="0" smtClean="0">
                <a:latin typeface="Arial" pitchFamily="34" charset="0"/>
                <a:cs typeface="Arial" pitchFamily="34" charset="0"/>
              </a:rPr>
              <a:t>Advertising</a:t>
            </a:r>
            <a:r>
              <a:rPr lang="en-US" b="1" dirty="0" smtClean="0">
                <a:latin typeface="Arial" pitchFamily="34" charset="0"/>
                <a:cs typeface="Arial" pitchFamily="34" charset="0"/>
              </a:rPr>
              <a:t>—</a:t>
            </a:r>
            <a:r>
              <a:rPr lang="en-US" dirty="0" smtClean="0">
                <a:latin typeface="Arial" pitchFamily="34" charset="0"/>
                <a:cs typeface="Arial" pitchFamily="34" charset="0"/>
              </a:rPr>
              <a:t>any paid form of </a:t>
            </a:r>
            <a:r>
              <a:rPr lang="en-US" dirty="0" err="1" smtClean="0">
                <a:latin typeface="Arial" pitchFamily="34" charset="0"/>
                <a:cs typeface="Arial" pitchFamily="34" charset="0"/>
              </a:rPr>
              <a:t>nonpersonal</a:t>
            </a:r>
            <a:r>
              <a:rPr lang="en-US" dirty="0" smtClean="0">
                <a:latin typeface="Arial" pitchFamily="34" charset="0"/>
                <a:cs typeface="Arial" pitchFamily="34" charset="0"/>
              </a:rPr>
              <a:t> presentation of ideas, goods, and services by an identified sponsor.</a:t>
            </a:r>
          </a:p>
          <a:p>
            <a:pPr lvl="1" eaLnBrk="1" hangingPunct="1">
              <a:buFontTx/>
              <a:buChar char="•"/>
              <a:defRPr/>
            </a:pPr>
            <a:r>
              <a:rPr lang="en-US" b="1" u="sng" dirty="0" smtClean="0">
                <a:latin typeface="Arial" pitchFamily="34" charset="0"/>
                <a:cs typeface="Arial" pitchFamily="34" charset="0"/>
              </a:rPr>
              <a:t> Publicity</a:t>
            </a:r>
            <a:r>
              <a:rPr lang="en-US" dirty="0" smtClean="0">
                <a:latin typeface="Arial" pitchFamily="34" charset="0"/>
                <a:cs typeface="Arial" pitchFamily="34" charset="0"/>
              </a:rPr>
              <a:t>—unpaid, </a:t>
            </a:r>
            <a:r>
              <a:rPr lang="en-US" dirty="0" err="1" smtClean="0">
                <a:latin typeface="Arial" pitchFamily="34" charset="0"/>
                <a:cs typeface="Arial" pitchFamily="34" charset="0"/>
              </a:rPr>
              <a:t>nonpersonal</a:t>
            </a:r>
            <a:r>
              <a:rPr lang="en-US" dirty="0" smtClean="0">
                <a:latin typeface="Arial" pitchFamily="34" charset="0"/>
                <a:cs typeface="Arial" pitchFamily="34" charset="0"/>
              </a:rPr>
              <a:t> presentation of ideas, goods, or services. It also includes creating and placing content on the web for customers to find or pass along to others.</a:t>
            </a:r>
          </a:p>
          <a:p>
            <a:pPr lvl="1" eaLnBrk="1" hangingPunct="1">
              <a:defRPr/>
            </a:pPr>
            <a:endParaRPr lang="en-US" dirty="0" smtClean="0">
              <a:latin typeface="Arial" pitchFamily="34" charset="0"/>
              <a:cs typeface="Arial" pitchFamily="34" charset="0"/>
            </a:endParaRPr>
          </a:p>
          <a:p>
            <a:pPr eaLnBrk="1" hangingPunct="1">
              <a:defRPr/>
            </a:pPr>
            <a:r>
              <a:rPr lang="en-US" b="1" i="1" dirty="0" smtClean="0">
                <a:latin typeface="Arial" pitchFamily="34" charset="0"/>
                <a:cs typeface="Arial" pitchFamily="34" charset="0"/>
              </a:rPr>
              <a:t>Discussion Question: An old adage in marketing is that “Advertising is paid for, publicity is prayed for.” What is meant by this statement? What implications does the statement have for the marketing manager?</a:t>
            </a:r>
          </a:p>
          <a:p>
            <a:pPr eaLnBrk="1" hangingPunct="1">
              <a:defRPr/>
            </a:pPr>
            <a:endParaRPr lang="en-US" b="1" dirty="0" smtClean="0">
              <a:latin typeface="Arial" pitchFamily="34" charset="0"/>
              <a:cs typeface="Arial" pitchFamily="34" charset="0"/>
            </a:endParaRPr>
          </a:p>
          <a:p>
            <a:pPr eaLnBrk="1" hangingPunct="1">
              <a:defRPr/>
            </a:pPr>
            <a:r>
              <a:rPr lang="en-US" b="1" dirty="0" smtClean="0">
                <a:sym typeface="Wingdings" pitchFamily="2" charset="2"/>
              </a:rPr>
              <a:t></a:t>
            </a:r>
            <a:r>
              <a:rPr lang="en-US" b="1" u="sng" dirty="0" smtClean="0">
                <a:latin typeface="Arial" pitchFamily="34" charset="0"/>
                <a:cs typeface="Arial" pitchFamily="34" charset="0"/>
              </a:rPr>
              <a:t>Sales promotion</a:t>
            </a:r>
            <a:r>
              <a:rPr lang="en-US" b="1" dirty="0" smtClean="0">
                <a:latin typeface="Arial" pitchFamily="34" charset="0"/>
                <a:cs typeface="Arial" pitchFamily="34" charset="0"/>
              </a:rPr>
              <a:t>—</a:t>
            </a:r>
            <a:r>
              <a:rPr lang="en-US" dirty="0" smtClean="0">
                <a:latin typeface="Arial" pitchFamily="34" charset="0"/>
                <a:cs typeface="Arial" pitchFamily="34" charset="0"/>
              </a:rPr>
              <a:t>promotion activities</a:t>
            </a:r>
            <a:r>
              <a:rPr lang="en-US" b="1" dirty="0" smtClean="0">
                <a:latin typeface="Arial" pitchFamily="34" charset="0"/>
                <a:cs typeface="Arial" pitchFamily="34" charset="0"/>
              </a:rPr>
              <a:t>—</a:t>
            </a:r>
            <a:r>
              <a:rPr lang="en-US" dirty="0" smtClean="0">
                <a:latin typeface="Arial" pitchFamily="34" charset="0"/>
                <a:cs typeface="Arial" pitchFamily="34" charset="0"/>
              </a:rPr>
              <a:t>other than advertising, publicity, and personal selling</a:t>
            </a:r>
            <a:r>
              <a:rPr lang="en-US" b="1" dirty="0" smtClean="0">
                <a:latin typeface="Arial" pitchFamily="34" charset="0"/>
                <a:cs typeface="Arial" pitchFamily="34" charset="0"/>
              </a:rPr>
              <a:t>—</a:t>
            </a:r>
            <a:r>
              <a:rPr lang="en-US" dirty="0" smtClean="0">
                <a:latin typeface="Arial" pitchFamily="34" charset="0"/>
                <a:cs typeface="Arial" pitchFamily="34" charset="0"/>
              </a:rPr>
              <a:t>that stimulate interest, trial, or purchase. </a:t>
            </a:r>
          </a:p>
          <a:p>
            <a:pPr marL="228600" indent="-228600" eaLnBrk="1" hangingPunct="1">
              <a:defRPr/>
            </a:pPr>
            <a:endParaRPr lang="en-US" dirty="0" smtClean="0"/>
          </a:p>
        </p:txBody>
      </p:sp>
      <p:sp>
        <p:nvSpPr>
          <p:cNvPr id="31748" name="Text Box 25"/>
          <p:cNvSpPr txBox="1">
            <a:spLocks noChangeArrowheads="1"/>
          </p:cNvSpPr>
          <p:nvPr/>
        </p:nvSpPr>
        <p:spPr bwMode="auto">
          <a:xfrm>
            <a:off x="4389438" y="400050"/>
            <a:ext cx="2438400" cy="1598613"/>
          </a:xfrm>
          <a:prstGeom prst="rect">
            <a:avLst/>
          </a:prstGeom>
          <a:noFill/>
          <a:ln w="9525">
            <a:noFill/>
            <a:miter lim="800000"/>
            <a:headEnd/>
            <a:tailEnd/>
          </a:ln>
        </p:spPr>
        <p:txBody>
          <a:bodyPr lIns="96639" tIns="48320" rIns="96639" bIns="48320">
            <a:spAutoFit/>
          </a:bodyPr>
          <a:lstStyle/>
          <a:p>
            <a:pPr defTabSz="966788">
              <a:spcBef>
                <a:spcPct val="50000"/>
              </a:spcBef>
            </a:pPr>
            <a:r>
              <a:rPr lang="en-US" sz="1500" b="1"/>
              <a:t>This slide relates to material on pp. 38.</a:t>
            </a:r>
          </a:p>
          <a:p>
            <a:pPr defTabSz="966788">
              <a:spcBef>
                <a:spcPct val="50000"/>
              </a:spcBef>
            </a:pPr>
            <a:r>
              <a:rPr lang="en-US" sz="1500" b="1">
                <a:sym typeface="Wingdings" pitchFamily="2" charset="2"/>
              </a:rPr>
              <a:t></a:t>
            </a:r>
            <a:r>
              <a:rPr lang="en-US" sz="1500" b="1"/>
              <a:t>Indicates place where slide “builds” to include the corresponding point (upon mouse click).</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Rectangle 7"/>
          <p:cNvSpPr>
            <a:spLocks noGrp="1" noChangeArrowheads="1"/>
          </p:cNvSpPr>
          <p:nvPr>
            <p:ph type="sldNum" sz="quarter" idx="4294967295"/>
          </p:nvPr>
        </p:nvSpPr>
        <p:spPr bwMode="auto">
          <a:xfrm>
            <a:off x="6324600" y="8685213"/>
            <a:ext cx="531813" cy="457200"/>
          </a:xfrm>
          <a:prstGeom prst="rect">
            <a:avLst/>
          </a:prstGeom>
          <a:noFill/>
          <a:ln>
            <a:miter lim="800000"/>
            <a:headEnd/>
            <a:tailEnd/>
          </a:ln>
        </p:spPr>
        <p:txBody>
          <a:bodyPr/>
          <a:lstStyle/>
          <a:p>
            <a:pPr algn="ctr"/>
            <a:fld id="{D1733E0A-E035-45C3-9A9F-C3BEE541DB3D}" type="slidenum">
              <a:rPr lang="en-US" sz="1200"/>
              <a:pPr algn="ctr"/>
              <a:t>12</a:t>
            </a:fld>
            <a:endParaRPr lang="en-US" sz="1200"/>
          </a:p>
        </p:txBody>
      </p:sp>
      <p:sp>
        <p:nvSpPr>
          <p:cNvPr id="33794" name="Rectangle 2"/>
          <p:cNvSpPr>
            <a:spLocks noGrp="1" noRot="1" noChangeAspect="1" noChangeArrowheads="1" noTextEdit="1"/>
          </p:cNvSpPr>
          <p:nvPr>
            <p:ph type="sldImg"/>
          </p:nvPr>
        </p:nvSpPr>
        <p:spPr>
          <a:xfrm>
            <a:off x="522288" y="549275"/>
            <a:ext cx="3216275" cy="2413000"/>
          </a:xfrm>
          <a:ln/>
        </p:spPr>
      </p:sp>
      <p:sp>
        <p:nvSpPr>
          <p:cNvPr id="33795" name="Rectangle 3"/>
          <p:cNvSpPr>
            <a:spLocks noGrp="1" noChangeArrowheads="1"/>
          </p:cNvSpPr>
          <p:nvPr>
            <p:ph type="body" idx="1"/>
          </p:nvPr>
        </p:nvSpPr>
        <p:spPr>
          <a:noFill/>
        </p:spPr>
        <p:txBody>
          <a:bodyPr/>
          <a:lstStyle/>
          <a:p>
            <a:pPr eaLnBrk="1" hangingPunct="1"/>
            <a:r>
              <a:rPr lang="en-US" b="1" smtClean="0">
                <a:solidFill>
                  <a:srgbClr val="000000"/>
                </a:solidFill>
              </a:rPr>
              <a:t>Summary Overview</a:t>
            </a:r>
          </a:p>
          <a:p>
            <a:pPr eaLnBrk="1" hangingPunct="1"/>
            <a:r>
              <a:rPr lang="en-US" smtClean="0">
                <a:solidFill>
                  <a:srgbClr val="000000"/>
                </a:solidFill>
              </a:rPr>
              <a:t>Price is the revenue-generating function of the marketing mix. In setting the “</a:t>
            </a:r>
            <a:r>
              <a:rPr lang="en-US" u="sng" smtClean="0">
                <a:solidFill>
                  <a:srgbClr val="000000"/>
                </a:solidFill>
              </a:rPr>
              <a:t>right</a:t>
            </a:r>
            <a:r>
              <a:rPr lang="en-US" smtClean="0">
                <a:solidFill>
                  <a:srgbClr val="000000"/>
                </a:solidFill>
              </a:rPr>
              <a:t>” price, marketing managers must consider many factors, all of which combine to make pricing a combination of science and art.</a:t>
            </a:r>
            <a:br>
              <a:rPr lang="en-US" smtClean="0">
                <a:solidFill>
                  <a:srgbClr val="000000"/>
                </a:solidFill>
              </a:rPr>
            </a:br>
            <a:endParaRPr lang="en-US" smtClean="0">
              <a:solidFill>
                <a:srgbClr val="000000"/>
              </a:solidFill>
            </a:endParaRPr>
          </a:p>
          <a:p>
            <a:pPr eaLnBrk="1" hangingPunct="1"/>
            <a:r>
              <a:rPr lang="en-US" b="1" smtClean="0">
                <a:solidFill>
                  <a:srgbClr val="000000"/>
                </a:solidFill>
              </a:rPr>
              <a:t>Key Issues</a:t>
            </a:r>
          </a:p>
          <a:p>
            <a:pPr eaLnBrk="1" hangingPunct="1"/>
            <a:r>
              <a:rPr lang="en-US" b="1" smtClean="0">
                <a:sym typeface="Wingdings" pitchFamily="2" charset="2"/>
              </a:rPr>
              <a:t></a:t>
            </a:r>
            <a:r>
              <a:rPr lang="en-US" smtClean="0"/>
              <a:t>Marketers can choose from several different </a:t>
            </a:r>
            <a:r>
              <a:rPr lang="en-US" u="sng" smtClean="0"/>
              <a:t>pricing objectives</a:t>
            </a:r>
            <a:r>
              <a:rPr lang="en-US" smtClean="0"/>
              <a:t> and policies. Among the policies are:</a:t>
            </a:r>
          </a:p>
          <a:p>
            <a:pPr lvl="1" eaLnBrk="1" hangingPunct="1"/>
            <a:r>
              <a:rPr lang="en-US" b="1" smtClean="0">
                <a:sym typeface="Wingdings" pitchFamily="2" charset="2"/>
              </a:rPr>
              <a:t></a:t>
            </a:r>
            <a:r>
              <a:rPr lang="en-US" u="sng" smtClean="0"/>
              <a:t>price flexibility</a:t>
            </a:r>
            <a:r>
              <a:rPr lang="en-US" smtClean="0"/>
              <a:t>;</a:t>
            </a:r>
          </a:p>
          <a:p>
            <a:pPr lvl="1" eaLnBrk="1" hangingPunct="1">
              <a:buFontTx/>
              <a:buChar char="•"/>
            </a:pPr>
            <a:r>
              <a:rPr lang="en-US" smtClean="0"/>
              <a:t> how </a:t>
            </a:r>
            <a:r>
              <a:rPr lang="en-US" u="sng" smtClean="0"/>
              <a:t>price changes over the product life cycle</a:t>
            </a:r>
            <a:r>
              <a:rPr lang="en-US" smtClean="0"/>
              <a:t>;</a:t>
            </a:r>
          </a:p>
          <a:p>
            <a:pPr lvl="1" eaLnBrk="1" hangingPunct="1"/>
            <a:r>
              <a:rPr lang="en-US" b="1" smtClean="0">
                <a:sym typeface="Wingdings" pitchFamily="2" charset="2"/>
              </a:rPr>
              <a:t></a:t>
            </a:r>
            <a:r>
              <a:rPr lang="en-US" smtClean="0"/>
              <a:t>various </a:t>
            </a:r>
            <a:r>
              <a:rPr lang="en-US" u="sng" smtClean="0"/>
              <a:t>allowances, discounts; </a:t>
            </a:r>
          </a:p>
          <a:p>
            <a:pPr lvl="1" eaLnBrk="1" hangingPunct="1">
              <a:buFontTx/>
              <a:buChar char="•"/>
            </a:pPr>
            <a:r>
              <a:rPr lang="en-US" u="sng" smtClean="0"/>
              <a:t> geographic terms</a:t>
            </a:r>
            <a:r>
              <a:rPr lang="en-US" smtClean="0"/>
              <a:t> that affect the final price; and</a:t>
            </a:r>
          </a:p>
          <a:p>
            <a:pPr lvl="1" eaLnBrk="1" hangingPunct="1"/>
            <a:r>
              <a:rPr lang="en-US" b="1" smtClean="0">
                <a:sym typeface="Wingdings" pitchFamily="2" charset="2"/>
              </a:rPr>
              <a:t></a:t>
            </a:r>
            <a:r>
              <a:rPr lang="en-US" u="sng" smtClean="0"/>
              <a:t>competition</a:t>
            </a:r>
            <a:r>
              <a:rPr lang="en-US" smtClean="0"/>
              <a:t>.</a:t>
            </a:r>
            <a:endParaRPr lang="en-US" u="sng" smtClean="0"/>
          </a:p>
          <a:p>
            <a:pPr eaLnBrk="1" hangingPunct="1">
              <a:buFontTx/>
              <a:buChar char="•"/>
            </a:pPr>
            <a:r>
              <a:rPr lang="en-US" smtClean="0"/>
              <a:t> A manager must try to estimate customer reaction to possible prices.</a:t>
            </a:r>
          </a:p>
          <a:p>
            <a:pPr eaLnBrk="1" hangingPunct="1">
              <a:buFontTx/>
              <a:buChar char="•"/>
            </a:pPr>
            <a:r>
              <a:rPr lang="en-US" smtClean="0"/>
              <a:t> The manager must know current practices as to markups, discounts, and other terms of sale.</a:t>
            </a:r>
          </a:p>
          <a:p>
            <a:pPr eaLnBrk="1" hangingPunct="1"/>
            <a:endParaRPr lang="en-US" smtClean="0"/>
          </a:p>
          <a:p>
            <a:pPr eaLnBrk="1" hangingPunct="1"/>
            <a:r>
              <a:rPr lang="en-US" b="1" i="1" smtClean="0"/>
              <a:t>Discussion Question: Can you think of examples of products, introduced in the last few years, whose prices changed significantly the longer they were in the market? Is the age of the product the only factor in these price changes?</a:t>
            </a:r>
            <a:endParaRPr lang="en-US" b="1" smtClean="0"/>
          </a:p>
        </p:txBody>
      </p:sp>
      <p:sp>
        <p:nvSpPr>
          <p:cNvPr id="33796" name="Text Box 25"/>
          <p:cNvSpPr txBox="1">
            <a:spLocks noChangeArrowheads="1"/>
          </p:cNvSpPr>
          <p:nvPr/>
        </p:nvSpPr>
        <p:spPr bwMode="auto">
          <a:xfrm>
            <a:off x="4389438" y="400050"/>
            <a:ext cx="2438400" cy="1944688"/>
          </a:xfrm>
          <a:prstGeom prst="rect">
            <a:avLst/>
          </a:prstGeom>
          <a:noFill/>
          <a:ln w="9525">
            <a:noFill/>
            <a:miter lim="800000"/>
            <a:headEnd/>
            <a:tailEnd/>
          </a:ln>
        </p:spPr>
        <p:txBody>
          <a:bodyPr lIns="96639" tIns="48320" rIns="96639" bIns="48320">
            <a:spAutoFit/>
          </a:bodyPr>
          <a:lstStyle/>
          <a:p>
            <a:pPr defTabSz="966788">
              <a:spcBef>
                <a:spcPct val="50000"/>
              </a:spcBef>
            </a:pPr>
            <a:r>
              <a:rPr lang="en-US" sz="1500" b="1"/>
              <a:t>This slide relates to material on pp. 36, 38.</a:t>
            </a:r>
          </a:p>
          <a:p>
            <a:pPr defTabSz="966788">
              <a:spcBef>
                <a:spcPct val="50000"/>
              </a:spcBef>
            </a:pPr>
            <a:endParaRPr lang="en-US" sz="1500" b="1"/>
          </a:p>
          <a:p>
            <a:pPr defTabSz="966788">
              <a:spcBef>
                <a:spcPct val="50000"/>
              </a:spcBef>
            </a:pPr>
            <a:r>
              <a:rPr lang="en-US" sz="1500" b="1">
                <a:sym typeface="Wingdings" pitchFamily="2" charset="2"/>
              </a:rPr>
              <a:t></a:t>
            </a:r>
            <a:r>
              <a:rPr lang="en-US" sz="1500" b="1"/>
              <a:t>Indicates place where slide “builds” to include the corresponding point (upon mouse click).</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Rectangle 7"/>
          <p:cNvSpPr>
            <a:spLocks noGrp="1" noChangeArrowheads="1"/>
          </p:cNvSpPr>
          <p:nvPr>
            <p:ph type="sldNum" sz="quarter" idx="4294967295"/>
          </p:nvPr>
        </p:nvSpPr>
        <p:spPr bwMode="auto">
          <a:xfrm>
            <a:off x="6324600" y="8685213"/>
            <a:ext cx="531813" cy="457200"/>
          </a:xfrm>
          <a:prstGeom prst="rect">
            <a:avLst/>
          </a:prstGeom>
          <a:noFill/>
          <a:ln>
            <a:miter lim="800000"/>
            <a:headEnd/>
            <a:tailEnd/>
          </a:ln>
        </p:spPr>
        <p:txBody>
          <a:bodyPr/>
          <a:lstStyle/>
          <a:p>
            <a:pPr algn="ctr"/>
            <a:fld id="{32BA68F8-FE09-49B0-A872-928C5580F55A}" type="slidenum">
              <a:rPr lang="en-US" sz="1200"/>
              <a:pPr algn="ctr"/>
              <a:t>13</a:t>
            </a:fld>
            <a:endParaRPr lang="en-US" sz="1200"/>
          </a:p>
        </p:txBody>
      </p:sp>
      <p:sp>
        <p:nvSpPr>
          <p:cNvPr id="35842" name="Rectangle 2"/>
          <p:cNvSpPr>
            <a:spLocks noGrp="1" noRot="1" noChangeAspect="1" noChangeArrowheads="1" noTextEdit="1"/>
          </p:cNvSpPr>
          <p:nvPr>
            <p:ph type="sldImg"/>
          </p:nvPr>
        </p:nvSpPr>
        <p:spPr>
          <a:xfrm>
            <a:off x="522288" y="549275"/>
            <a:ext cx="3216275" cy="2413000"/>
          </a:xfrm>
          <a:ln/>
        </p:spPr>
      </p:sp>
      <p:sp>
        <p:nvSpPr>
          <p:cNvPr id="35843" name="Rectangle 3"/>
          <p:cNvSpPr>
            <a:spLocks noGrp="1" noChangeArrowheads="1"/>
          </p:cNvSpPr>
          <p:nvPr>
            <p:ph type="body" idx="1"/>
          </p:nvPr>
        </p:nvSpPr>
        <p:spPr>
          <a:noFill/>
        </p:spPr>
        <p:txBody>
          <a:bodyPr/>
          <a:lstStyle/>
          <a:p>
            <a:pPr eaLnBrk="1" hangingPunct="1"/>
            <a:r>
              <a:rPr lang="en-US" b="1" smtClean="0"/>
              <a:t>Summary Overview</a:t>
            </a:r>
          </a:p>
          <a:p>
            <a:pPr eaLnBrk="1" hangingPunct="1"/>
            <a:r>
              <a:rPr lang="en-US" smtClean="0"/>
              <a:t>All of the four Ps—product, place, promotion, and price—have an impact on satisfying the needs of consumers in the target market. No single area is more important than the others—they are all interconnected.</a:t>
            </a:r>
          </a:p>
          <a:p>
            <a:pPr eaLnBrk="1" hangingPunct="1"/>
            <a:endParaRPr lang="en-US" smtClean="0"/>
          </a:p>
          <a:p>
            <a:pPr eaLnBrk="1" hangingPunct="1"/>
            <a:r>
              <a:rPr lang="en-US" b="1" smtClean="0"/>
              <a:t>Key Issues</a:t>
            </a:r>
          </a:p>
          <a:p>
            <a:pPr eaLnBrk="1" hangingPunct="1">
              <a:buFontTx/>
              <a:buChar char="•"/>
            </a:pPr>
            <a:r>
              <a:rPr lang="en-US" smtClean="0"/>
              <a:t> When a marketing mix is being developed, all decisions about the Ps should be made at the same time. That’s why the four Ps are arranged around the target customer in a circle—to show that they all are equally important. </a:t>
            </a:r>
          </a:p>
          <a:p>
            <a:pPr eaLnBrk="1" hangingPunct="1">
              <a:buFontTx/>
              <a:buChar char="•"/>
            </a:pPr>
            <a:r>
              <a:rPr lang="en-US" smtClean="0"/>
              <a:t> Strategy jobs must be done together.</a:t>
            </a:r>
          </a:p>
          <a:p>
            <a:pPr eaLnBrk="1" hangingPunct="1"/>
            <a:r>
              <a:rPr lang="en-US" b="1" smtClean="0">
                <a:sym typeface="Wingdings" pitchFamily="2" charset="2"/>
              </a:rPr>
              <a:t></a:t>
            </a:r>
            <a:r>
              <a:rPr lang="en-US" smtClean="0"/>
              <a:t> Understanding target markets leads to good strategies</a:t>
            </a:r>
          </a:p>
          <a:p>
            <a:pPr eaLnBrk="1" hangingPunct="1">
              <a:buFontTx/>
              <a:buChar char="•"/>
            </a:pPr>
            <a:endParaRPr lang="en-US" b="1" i="1" smtClean="0"/>
          </a:p>
          <a:p>
            <a:pPr eaLnBrk="1" hangingPunct="1"/>
            <a:r>
              <a:rPr lang="en-US" b="1" i="1" smtClean="0"/>
              <a:t>Discussion Question: Choose a product or service and discuss how the elements of the marketing mix interact with each other. For example, how do product decisions affect decisions about place, promotion, and price?</a:t>
            </a:r>
            <a:endParaRPr lang="en-US" b="1" smtClean="0"/>
          </a:p>
          <a:p>
            <a:pPr eaLnBrk="1" hangingPunct="1"/>
            <a:endParaRPr lang="en-US" smtClean="0"/>
          </a:p>
          <a:p>
            <a:pPr eaLnBrk="1" hangingPunct="1"/>
            <a:endParaRPr lang="en-US" smtClean="0"/>
          </a:p>
          <a:p>
            <a:pPr eaLnBrk="1" hangingPunct="1"/>
            <a:r>
              <a:rPr lang="en-US" smtClean="0"/>
              <a:t>Your text provides an example of Toddler University, a shoe company whose shoes were targeted to a specific type of parent. The company’s founder understood the target market very well, developed a marketing mix aimed at the needs of the target market, and increased sales from $100,000 to $40 million in four years!</a:t>
            </a:r>
            <a:endParaRPr lang="en-US" b="1" smtClean="0"/>
          </a:p>
        </p:txBody>
      </p:sp>
      <p:sp>
        <p:nvSpPr>
          <p:cNvPr id="35844" name="Text Box 25"/>
          <p:cNvSpPr txBox="1">
            <a:spLocks noChangeArrowheads="1"/>
          </p:cNvSpPr>
          <p:nvPr/>
        </p:nvSpPr>
        <p:spPr bwMode="auto">
          <a:xfrm>
            <a:off x="4389438" y="400050"/>
            <a:ext cx="2438400" cy="1944688"/>
          </a:xfrm>
          <a:prstGeom prst="rect">
            <a:avLst/>
          </a:prstGeom>
          <a:noFill/>
          <a:ln w="9525">
            <a:noFill/>
            <a:miter lim="800000"/>
            <a:headEnd/>
            <a:tailEnd/>
          </a:ln>
        </p:spPr>
        <p:txBody>
          <a:bodyPr lIns="96639" tIns="48320" rIns="96639" bIns="48320">
            <a:spAutoFit/>
          </a:bodyPr>
          <a:lstStyle/>
          <a:p>
            <a:pPr defTabSz="966788">
              <a:spcBef>
                <a:spcPct val="50000"/>
              </a:spcBef>
            </a:pPr>
            <a:r>
              <a:rPr lang="en-US" sz="1500" b="1"/>
              <a:t>This slide relates to material on pp. 38-40.</a:t>
            </a:r>
          </a:p>
          <a:p>
            <a:pPr defTabSz="966788">
              <a:spcBef>
                <a:spcPct val="50000"/>
              </a:spcBef>
            </a:pPr>
            <a:endParaRPr lang="en-US" sz="1500" b="1"/>
          </a:p>
          <a:p>
            <a:pPr defTabSz="966788">
              <a:spcBef>
                <a:spcPct val="50000"/>
              </a:spcBef>
            </a:pPr>
            <a:r>
              <a:rPr lang="en-US" sz="1500" b="1">
                <a:sym typeface="Wingdings" pitchFamily="2" charset="2"/>
              </a:rPr>
              <a:t></a:t>
            </a:r>
            <a:r>
              <a:rPr lang="en-US" sz="1500" b="1"/>
              <a:t>Indicates place where slide “builds” to include the corresponding point (upon mouse click).</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Rectangle 7"/>
          <p:cNvSpPr>
            <a:spLocks noGrp="1" noChangeArrowheads="1"/>
          </p:cNvSpPr>
          <p:nvPr>
            <p:ph type="sldNum" sz="quarter" idx="4294967295"/>
          </p:nvPr>
        </p:nvSpPr>
        <p:spPr bwMode="auto">
          <a:xfrm>
            <a:off x="6324600" y="8685213"/>
            <a:ext cx="531813" cy="457200"/>
          </a:xfrm>
          <a:prstGeom prst="rect">
            <a:avLst/>
          </a:prstGeom>
          <a:noFill/>
          <a:ln>
            <a:miter lim="800000"/>
            <a:headEnd/>
            <a:tailEnd/>
          </a:ln>
        </p:spPr>
        <p:txBody>
          <a:bodyPr/>
          <a:lstStyle/>
          <a:p>
            <a:pPr algn="ctr"/>
            <a:fld id="{84DDFCE9-9824-4562-B691-B6988B9A200D}" type="slidenum">
              <a:rPr lang="en-US" sz="1200"/>
              <a:pPr algn="ctr"/>
              <a:t>14</a:t>
            </a:fld>
            <a:endParaRPr lang="en-US" sz="1200"/>
          </a:p>
        </p:txBody>
      </p:sp>
      <p:sp>
        <p:nvSpPr>
          <p:cNvPr id="37890" name="Rectangle 2"/>
          <p:cNvSpPr>
            <a:spLocks noGrp="1" noRot="1" noChangeAspect="1" noChangeArrowheads="1" noTextEdit="1"/>
          </p:cNvSpPr>
          <p:nvPr>
            <p:ph type="sldImg"/>
          </p:nvPr>
        </p:nvSpPr>
        <p:spPr>
          <a:xfrm>
            <a:off x="522288" y="549275"/>
            <a:ext cx="3216275" cy="2413000"/>
          </a:xfrm>
          <a:ln/>
        </p:spPr>
      </p:sp>
      <p:sp>
        <p:nvSpPr>
          <p:cNvPr id="37891" name="Rectangle 3"/>
          <p:cNvSpPr>
            <a:spLocks noGrp="1" noChangeArrowheads="1"/>
          </p:cNvSpPr>
          <p:nvPr>
            <p:ph type="body" idx="1"/>
          </p:nvPr>
        </p:nvSpPr>
        <p:spPr>
          <a:noFill/>
        </p:spPr>
        <p:txBody>
          <a:bodyPr/>
          <a:lstStyle/>
          <a:p>
            <a:pPr eaLnBrk="1" hangingPunct="1"/>
            <a:r>
              <a:rPr lang="en-US" smtClean="0"/>
              <a:t>ANSWER: A</a:t>
            </a:r>
          </a:p>
          <a:p>
            <a:pPr eaLnBrk="1" hangingPunct="1"/>
            <a:endParaRPr lang="en-US" smtClean="0"/>
          </a:p>
          <a:p>
            <a:pPr eaLnBrk="1" hangingPunct="1"/>
            <a:r>
              <a:rPr lang="en-US" i="1" u="sng" smtClean="0"/>
              <a:t>Checking your knowledge (answer explanation):</a:t>
            </a:r>
          </a:p>
          <a:p>
            <a:pPr eaLnBrk="1" hangingPunct="1"/>
            <a:r>
              <a:rPr lang="en-US" smtClean="0"/>
              <a:t>The four basic variables in the marketing mix are product, place, promotion, and price.  Selection ‘A’ is the best option because warranties fall under the umbrella term of “product”.  The product area may involve a physical good, a service, or a blend of both. (p.36)</a:t>
            </a:r>
            <a:endParaRPr lang="en-US" sz="1100" smtClean="0"/>
          </a:p>
        </p:txBody>
      </p:sp>
      <p:sp>
        <p:nvSpPr>
          <p:cNvPr id="37892" name="Text Box 4"/>
          <p:cNvSpPr txBox="1">
            <a:spLocks noChangeArrowheads="1"/>
          </p:cNvSpPr>
          <p:nvPr/>
        </p:nvSpPr>
        <p:spPr bwMode="auto">
          <a:xfrm>
            <a:off x="4389438" y="401638"/>
            <a:ext cx="2436812" cy="1252537"/>
          </a:xfrm>
          <a:prstGeom prst="rect">
            <a:avLst/>
          </a:prstGeom>
          <a:noFill/>
          <a:ln w="9525">
            <a:noFill/>
            <a:miter lim="800000"/>
            <a:headEnd/>
            <a:tailEnd/>
          </a:ln>
        </p:spPr>
        <p:txBody>
          <a:bodyPr lIns="96789" tIns="48394" rIns="96789" bIns="48394">
            <a:spAutoFit/>
          </a:bodyPr>
          <a:lstStyle/>
          <a:p>
            <a:pPr defTabSz="968375">
              <a:spcBef>
                <a:spcPct val="50000"/>
              </a:spcBef>
            </a:pPr>
            <a:r>
              <a:rPr lang="en-US" sz="1500" b="1"/>
              <a:t>This slide relates to material on p. 36.</a:t>
            </a:r>
          </a:p>
          <a:p>
            <a:pPr defTabSz="968375">
              <a:spcBef>
                <a:spcPct val="50000"/>
              </a:spcBef>
            </a:pPr>
            <a:endParaRPr lang="en-US" sz="1500" b="1"/>
          </a:p>
          <a:p>
            <a:pPr defTabSz="968375">
              <a:spcBef>
                <a:spcPct val="50000"/>
              </a:spcBef>
            </a:pPr>
            <a:endParaRPr lang="en-US" sz="1500" b="1"/>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Rectangle 7"/>
          <p:cNvSpPr>
            <a:spLocks noGrp="1" noChangeArrowheads="1"/>
          </p:cNvSpPr>
          <p:nvPr>
            <p:ph type="sldNum" sz="quarter" idx="4294967295"/>
          </p:nvPr>
        </p:nvSpPr>
        <p:spPr bwMode="auto">
          <a:xfrm>
            <a:off x="6324600" y="8685213"/>
            <a:ext cx="531813" cy="457200"/>
          </a:xfrm>
          <a:prstGeom prst="rect">
            <a:avLst/>
          </a:prstGeom>
          <a:noFill/>
          <a:ln>
            <a:miter lim="800000"/>
            <a:headEnd/>
            <a:tailEnd/>
          </a:ln>
        </p:spPr>
        <p:txBody>
          <a:bodyPr/>
          <a:lstStyle/>
          <a:p>
            <a:pPr algn="ctr"/>
            <a:fld id="{D22F3082-81CC-443E-901C-2AFBA37BD6FF}" type="slidenum">
              <a:rPr lang="en-US" sz="1200"/>
              <a:pPr algn="ctr"/>
              <a:t>15</a:t>
            </a:fld>
            <a:endParaRPr lang="en-US" sz="1200"/>
          </a:p>
        </p:txBody>
      </p:sp>
      <p:sp>
        <p:nvSpPr>
          <p:cNvPr id="39938" name="Rectangle 2"/>
          <p:cNvSpPr>
            <a:spLocks noGrp="1" noRot="1" noChangeAspect="1" noChangeArrowheads="1" noTextEdit="1"/>
          </p:cNvSpPr>
          <p:nvPr>
            <p:ph type="sldImg"/>
          </p:nvPr>
        </p:nvSpPr>
        <p:spPr>
          <a:xfrm>
            <a:off x="522288" y="549275"/>
            <a:ext cx="3216275" cy="2413000"/>
          </a:xfrm>
          <a:ln/>
        </p:spPr>
      </p:sp>
      <p:sp>
        <p:nvSpPr>
          <p:cNvPr id="39939" name="Rectangle 3"/>
          <p:cNvSpPr>
            <a:spLocks noGrp="1" noChangeArrowheads="1"/>
          </p:cNvSpPr>
          <p:nvPr>
            <p:ph type="body" idx="1"/>
          </p:nvPr>
        </p:nvSpPr>
        <p:spPr>
          <a:xfrm>
            <a:off x="195263" y="3124200"/>
            <a:ext cx="6510337" cy="5659438"/>
          </a:xfrm>
          <a:noFill/>
        </p:spPr>
        <p:txBody>
          <a:bodyPr/>
          <a:lstStyle/>
          <a:p>
            <a:pPr eaLnBrk="1" hangingPunct="1"/>
            <a:r>
              <a:rPr lang="en-US" smtClean="0"/>
              <a:t>ANSWER: D</a:t>
            </a:r>
          </a:p>
          <a:p>
            <a:pPr eaLnBrk="1" hangingPunct="1"/>
            <a:endParaRPr lang="en-US" smtClean="0"/>
          </a:p>
          <a:p>
            <a:pPr eaLnBrk="1" hangingPunct="1"/>
            <a:r>
              <a:rPr lang="en-US" i="1" u="sng" smtClean="0"/>
              <a:t>Checking your knowledge (answer explanation):</a:t>
            </a:r>
          </a:p>
          <a:p>
            <a:pPr eaLnBrk="1" hangingPunct="1"/>
            <a:r>
              <a:rPr lang="en-US" smtClean="0"/>
              <a:t>The four basic variables in the marketing mix are product, place, promotion, and price.  Selection ‘D’ is the best option because the press releases and the guest appearance match the broad definition of promotion.  Promotion is defined as “telling and selling the customer”. (p.37)</a:t>
            </a:r>
          </a:p>
        </p:txBody>
      </p:sp>
      <p:sp>
        <p:nvSpPr>
          <p:cNvPr id="39940" name="Text Box 4"/>
          <p:cNvSpPr txBox="1">
            <a:spLocks noChangeArrowheads="1"/>
          </p:cNvSpPr>
          <p:nvPr/>
        </p:nvSpPr>
        <p:spPr bwMode="auto">
          <a:xfrm>
            <a:off x="4389438" y="401638"/>
            <a:ext cx="2441575" cy="558800"/>
          </a:xfrm>
          <a:prstGeom prst="rect">
            <a:avLst/>
          </a:prstGeom>
          <a:noFill/>
          <a:ln w="9525">
            <a:noFill/>
            <a:miter lim="800000"/>
            <a:headEnd/>
            <a:tailEnd/>
          </a:ln>
        </p:spPr>
        <p:txBody>
          <a:bodyPr lIns="96790" tIns="48395" rIns="96790" bIns="48395">
            <a:spAutoFit/>
          </a:bodyPr>
          <a:lstStyle/>
          <a:p>
            <a:pPr defTabSz="968375">
              <a:spcBef>
                <a:spcPct val="50000"/>
              </a:spcBef>
            </a:pPr>
            <a:r>
              <a:rPr lang="en-US" sz="1500" b="1"/>
              <a:t>This slide relates to material on p. 37.</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Rectangle 7"/>
          <p:cNvSpPr>
            <a:spLocks noGrp="1" noChangeArrowheads="1"/>
          </p:cNvSpPr>
          <p:nvPr>
            <p:ph type="sldNum" sz="quarter" idx="4294967295"/>
          </p:nvPr>
        </p:nvSpPr>
        <p:spPr bwMode="auto">
          <a:xfrm>
            <a:off x="6324600" y="8685213"/>
            <a:ext cx="531813" cy="457200"/>
          </a:xfrm>
          <a:prstGeom prst="rect">
            <a:avLst/>
          </a:prstGeom>
          <a:noFill/>
          <a:ln>
            <a:miter lim="800000"/>
            <a:headEnd/>
            <a:tailEnd/>
          </a:ln>
        </p:spPr>
        <p:txBody>
          <a:bodyPr/>
          <a:lstStyle/>
          <a:p>
            <a:pPr algn="ctr"/>
            <a:fld id="{C83EC22D-A597-4175-BF6F-A28D3E4A3B40}" type="slidenum">
              <a:rPr lang="en-US" sz="1200"/>
              <a:pPr algn="ctr"/>
              <a:t>16</a:t>
            </a:fld>
            <a:endParaRPr lang="en-US" sz="1200"/>
          </a:p>
        </p:txBody>
      </p:sp>
      <p:sp>
        <p:nvSpPr>
          <p:cNvPr id="41986" name="Rectangle 2"/>
          <p:cNvSpPr>
            <a:spLocks noGrp="1" noRot="1" noChangeAspect="1" noChangeArrowheads="1" noTextEdit="1"/>
          </p:cNvSpPr>
          <p:nvPr>
            <p:ph type="sldImg"/>
          </p:nvPr>
        </p:nvSpPr>
        <p:spPr>
          <a:xfrm>
            <a:off x="522288" y="549275"/>
            <a:ext cx="3216275" cy="2413000"/>
          </a:xfrm>
          <a:ln/>
        </p:spPr>
      </p:sp>
      <p:sp>
        <p:nvSpPr>
          <p:cNvPr id="41987" name="Rectangle 3"/>
          <p:cNvSpPr>
            <a:spLocks noGrp="1" noChangeArrowheads="1"/>
          </p:cNvSpPr>
          <p:nvPr>
            <p:ph type="body" idx="1"/>
          </p:nvPr>
        </p:nvSpPr>
        <p:spPr>
          <a:noFill/>
        </p:spPr>
        <p:txBody>
          <a:bodyPr/>
          <a:lstStyle/>
          <a:p>
            <a:pPr eaLnBrk="1" hangingPunct="1"/>
            <a:r>
              <a:rPr lang="en-US" b="1" smtClean="0">
                <a:solidFill>
                  <a:srgbClr val="000000"/>
                </a:solidFill>
              </a:rPr>
              <a:t>Summary Overview</a:t>
            </a:r>
          </a:p>
          <a:p>
            <a:pPr eaLnBrk="1" hangingPunct="1"/>
            <a:r>
              <a:rPr lang="en-US" smtClean="0">
                <a:solidFill>
                  <a:srgbClr val="000000"/>
                </a:solidFill>
              </a:rPr>
              <a:t>A marketing plan is a written statement that </a:t>
            </a:r>
            <a:r>
              <a:rPr lang="en-US" u="sng" smtClean="0">
                <a:solidFill>
                  <a:srgbClr val="000000"/>
                </a:solidFill>
              </a:rPr>
              <a:t>fills out the marketing strategy</a:t>
            </a:r>
            <a:r>
              <a:rPr lang="en-US" smtClean="0">
                <a:solidFill>
                  <a:srgbClr val="000000"/>
                </a:solidFill>
              </a:rPr>
              <a:t> by specifying the time-related details for carrying out the strategy. </a:t>
            </a:r>
          </a:p>
          <a:p>
            <a:pPr eaLnBrk="1" hangingPunct="1"/>
            <a:endParaRPr lang="en-US" smtClean="0">
              <a:solidFill>
                <a:srgbClr val="000000"/>
              </a:solidFill>
            </a:endParaRPr>
          </a:p>
          <a:p>
            <a:pPr eaLnBrk="1" hangingPunct="1"/>
            <a:r>
              <a:rPr lang="en-US" b="1" smtClean="0">
                <a:solidFill>
                  <a:srgbClr val="000000"/>
                </a:solidFill>
              </a:rPr>
              <a:t>Key Issues</a:t>
            </a:r>
          </a:p>
          <a:p>
            <a:pPr eaLnBrk="1" hangingPunct="1"/>
            <a:r>
              <a:rPr lang="en-US" smtClean="0">
                <a:solidFill>
                  <a:srgbClr val="000000"/>
                </a:solidFill>
              </a:rPr>
              <a:t>A marketing strategy, as we have already discussed, includes a target market and a marketing mix.   </a:t>
            </a:r>
          </a:p>
          <a:p>
            <a:pPr eaLnBrk="1" hangingPunct="1"/>
            <a:r>
              <a:rPr lang="en-US" b="1" smtClean="0">
                <a:sym typeface="Wingdings" pitchFamily="2" charset="2"/>
              </a:rPr>
              <a:t></a:t>
            </a:r>
            <a:r>
              <a:rPr lang="en-US" smtClean="0">
                <a:solidFill>
                  <a:srgbClr val="000000"/>
                </a:solidFill>
              </a:rPr>
              <a:t>When time related details are added to the marketing strategy, you have a marketing plan.  Marketing plans should make clear the following: </a:t>
            </a:r>
          </a:p>
          <a:p>
            <a:pPr lvl="1" eaLnBrk="1" hangingPunct="1">
              <a:buFontTx/>
              <a:buChar char="•"/>
            </a:pPr>
            <a:r>
              <a:rPr lang="en-US" smtClean="0">
                <a:solidFill>
                  <a:srgbClr val="000000"/>
                </a:solidFill>
              </a:rPr>
              <a:t> What marketing mix will be offered, to whom, and for how long.</a:t>
            </a:r>
          </a:p>
          <a:p>
            <a:pPr lvl="1" eaLnBrk="1" hangingPunct="1">
              <a:buFontTx/>
              <a:buChar char="•"/>
            </a:pPr>
            <a:r>
              <a:rPr lang="en-US" smtClean="0">
                <a:solidFill>
                  <a:srgbClr val="000000"/>
                </a:solidFill>
              </a:rPr>
              <a:t> What company resources will be needed at what rate.</a:t>
            </a:r>
          </a:p>
          <a:p>
            <a:pPr lvl="1" eaLnBrk="1" hangingPunct="1">
              <a:buFontTx/>
              <a:buChar char="•"/>
            </a:pPr>
            <a:r>
              <a:rPr lang="en-US" smtClean="0">
                <a:solidFill>
                  <a:srgbClr val="000000"/>
                </a:solidFill>
              </a:rPr>
              <a:t> What results are expected (this should also specify some means of control).</a:t>
            </a:r>
          </a:p>
          <a:p>
            <a:pPr lvl="1" eaLnBrk="1" hangingPunct="1">
              <a:buFontTx/>
              <a:buChar char="•"/>
            </a:pPr>
            <a:r>
              <a:rPr lang="en-US" smtClean="0">
                <a:solidFill>
                  <a:srgbClr val="000000"/>
                </a:solidFill>
              </a:rPr>
              <a:t> The plan should also include some control procedures—so that whoever is to carry out the plan will know if things are going wrong.</a:t>
            </a:r>
          </a:p>
          <a:p>
            <a:pPr lvl="1" eaLnBrk="1" hangingPunct="1"/>
            <a:r>
              <a:rPr lang="en-US" b="1" smtClean="0">
                <a:sym typeface="Wingdings" pitchFamily="2" charset="2"/>
              </a:rPr>
              <a:t></a:t>
            </a:r>
            <a:r>
              <a:rPr lang="en-US" smtClean="0">
                <a:solidFill>
                  <a:srgbClr val="000000"/>
                </a:solidFill>
              </a:rPr>
              <a:t>Adding together more than one marketing plan results in a firm’s marketing program.  </a:t>
            </a:r>
          </a:p>
          <a:p>
            <a:pPr lvl="1" eaLnBrk="1" hangingPunct="1">
              <a:buFontTx/>
              <a:buChar char="•"/>
            </a:pPr>
            <a:r>
              <a:rPr lang="en-US" smtClean="0">
                <a:solidFill>
                  <a:srgbClr val="000000"/>
                </a:solidFill>
              </a:rPr>
              <a:t> Marketing program: blends all of the firm’s marketing plans into one “big” plan.  </a:t>
            </a:r>
          </a:p>
        </p:txBody>
      </p:sp>
      <p:sp>
        <p:nvSpPr>
          <p:cNvPr id="41988" name="Text Box 25"/>
          <p:cNvSpPr txBox="1">
            <a:spLocks noChangeArrowheads="1"/>
          </p:cNvSpPr>
          <p:nvPr/>
        </p:nvSpPr>
        <p:spPr bwMode="auto">
          <a:xfrm>
            <a:off x="4389438" y="400050"/>
            <a:ext cx="2438400" cy="1598613"/>
          </a:xfrm>
          <a:prstGeom prst="rect">
            <a:avLst/>
          </a:prstGeom>
          <a:noFill/>
          <a:ln w="9525">
            <a:noFill/>
            <a:miter lim="800000"/>
            <a:headEnd/>
            <a:tailEnd/>
          </a:ln>
        </p:spPr>
        <p:txBody>
          <a:bodyPr lIns="96639" tIns="48320" rIns="96639" bIns="48320">
            <a:spAutoFit/>
          </a:bodyPr>
          <a:lstStyle/>
          <a:p>
            <a:pPr defTabSz="966788">
              <a:spcBef>
                <a:spcPct val="50000"/>
              </a:spcBef>
            </a:pPr>
            <a:r>
              <a:rPr lang="en-US" sz="1500" b="1"/>
              <a:t>This slide relates to material on pp. 40-42.</a:t>
            </a:r>
          </a:p>
          <a:p>
            <a:pPr defTabSz="966788">
              <a:spcBef>
                <a:spcPct val="50000"/>
              </a:spcBef>
            </a:pPr>
            <a:r>
              <a:rPr lang="en-US" sz="1500" b="1">
                <a:sym typeface="Wingdings" pitchFamily="2" charset="2"/>
              </a:rPr>
              <a:t></a:t>
            </a:r>
            <a:r>
              <a:rPr lang="en-US" sz="1500" b="1"/>
              <a:t>Indicates place where slide “builds” to include the corresponding point (upon mouse click).</a:t>
            </a:r>
            <a:endParaRPr lang="en-US" sz="1500" b="1">
              <a:latin typeface="Calibri" pitchFamily="34"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Rectangle 7"/>
          <p:cNvSpPr>
            <a:spLocks noGrp="1" noChangeArrowheads="1"/>
          </p:cNvSpPr>
          <p:nvPr>
            <p:ph type="sldNum" sz="quarter" idx="4294967295"/>
          </p:nvPr>
        </p:nvSpPr>
        <p:spPr bwMode="auto">
          <a:xfrm>
            <a:off x="6324600" y="8685213"/>
            <a:ext cx="531813" cy="457200"/>
          </a:xfrm>
          <a:prstGeom prst="rect">
            <a:avLst/>
          </a:prstGeom>
          <a:noFill/>
          <a:ln>
            <a:miter lim="800000"/>
            <a:headEnd/>
            <a:tailEnd/>
          </a:ln>
        </p:spPr>
        <p:txBody>
          <a:bodyPr/>
          <a:lstStyle/>
          <a:p>
            <a:pPr algn="ctr"/>
            <a:fld id="{E9B84A63-29A7-4E36-9FE0-3CBF24BF6640}" type="slidenum">
              <a:rPr lang="en-US" sz="1200"/>
              <a:pPr algn="ctr"/>
              <a:t>17</a:t>
            </a:fld>
            <a:endParaRPr lang="en-US" sz="1200"/>
          </a:p>
        </p:txBody>
      </p:sp>
      <p:sp>
        <p:nvSpPr>
          <p:cNvPr id="44034" name="Rectangle 2"/>
          <p:cNvSpPr>
            <a:spLocks noGrp="1" noRot="1" noChangeAspect="1" noChangeArrowheads="1" noTextEdit="1"/>
          </p:cNvSpPr>
          <p:nvPr>
            <p:ph type="sldImg"/>
          </p:nvPr>
        </p:nvSpPr>
        <p:spPr>
          <a:xfrm>
            <a:off x="522288" y="549275"/>
            <a:ext cx="3216275" cy="2413000"/>
          </a:xfrm>
          <a:ln/>
        </p:spPr>
      </p:sp>
      <p:sp>
        <p:nvSpPr>
          <p:cNvPr id="44035" name="Rectangle 3"/>
          <p:cNvSpPr>
            <a:spLocks noGrp="1" noChangeArrowheads="1"/>
          </p:cNvSpPr>
          <p:nvPr>
            <p:ph type="body" idx="1"/>
          </p:nvPr>
        </p:nvSpPr>
        <p:spPr>
          <a:xfrm>
            <a:off x="195263" y="3124200"/>
            <a:ext cx="6510337" cy="5659438"/>
          </a:xfrm>
          <a:noFill/>
        </p:spPr>
        <p:txBody>
          <a:bodyPr/>
          <a:lstStyle/>
          <a:p>
            <a:pPr eaLnBrk="1" hangingPunct="1"/>
            <a:r>
              <a:rPr lang="en-US" smtClean="0"/>
              <a:t>ANSWER: D</a:t>
            </a:r>
          </a:p>
          <a:p>
            <a:pPr eaLnBrk="1" hangingPunct="1"/>
            <a:endParaRPr lang="en-US" smtClean="0"/>
          </a:p>
          <a:p>
            <a:pPr eaLnBrk="1" hangingPunct="1"/>
            <a:r>
              <a:rPr lang="en-US" i="1" u="sng" smtClean="0"/>
              <a:t>Checking your knowledge (answer explanation):</a:t>
            </a:r>
          </a:p>
          <a:p>
            <a:pPr eaLnBrk="1" hangingPunct="1"/>
            <a:r>
              <a:rPr lang="en-US" smtClean="0"/>
              <a:t>In the question, the teenager has developed a description of the target market, their needs, and a general outline of the business (marketing strategy).  Because she has not yet identified the time-related details of carrying out this strategy, she has not yet developed a marketing plan.  Selection ‘D’ is the best option because the teenager has developed a marketing strategy so far. (p. 33)</a:t>
            </a:r>
          </a:p>
        </p:txBody>
      </p:sp>
      <p:sp>
        <p:nvSpPr>
          <p:cNvPr id="44036" name="Text Box 4"/>
          <p:cNvSpPr txBox="1">
            <a:spLocks noChangeArrowheads="1"/>
          </p:cNvSpPr>
          <p:nvPr/>
        </p:nvSpPr>
        <p:spPr bwMode="auto">
          <a:xfrm>
            <a:off x="4389438" y="401638"/>
            <a:ext cx="2441575" cy="558800"/>
          </a:xfrm>
          <a:prstGeom prst="rect">
            <a:avLst/>
          </a:prstGeom>
          <a:noFill/>
          <a:ln w="9525">
            <a:noFill/>
            <a:miter lim="800000"/>
            <a:headEnd/>
            <a:tailEnd/>
          </a:ln>
        </p:spPr>
        <p:txBody>
          <a:bodyPr lIns="96790" tIns="48395" rIns="96790" bIns="48395">
            <a:spAutoFit/>
          </a:bodyPr>
          <a:lstStyle/>
          <a:p>
            <a:pPr defTabSz="968375">
              <a:spcBef>
                <a:spcPct val="50000"/>
              </a:spcBef>
            </a:pPr>
            <a:r>
              <a:rPr lang="en-US" sz="1500" b="1"/>
              <a:t>This slide relates to material on p. 33.</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Rectangle 7"/>
          <p:cNvSpPr>
            <a:spLocks noGrp="1" noChangeArrowheads="1"/>
          </p:cNvSpPr>
          <p:nvPr>
            <p:ph type="sldNum" sz="quarter" idx="4294967295"/>
          </p:nvPr>
        </p:nvSpPr>
        <p:spPr bwMode="auto">
          <a:xfrm>
            <a:off x="6324600" y="8685213"/>
            <a:ext cx="531813" cy="457200"/>
          </a:xfrm>
          <a:prstGeom prst="rect">
            <a:avLst/>
          </a:prstGeom>
          <a:noFill/>
          <a:ln>
            <a:miter lim="800000"/>
            <a:headEnd/>
            <a:tailEnd/>
          </a:ln>
        </p:spPr>
        <p:txBody>
          <a:bodyPr/>
          <a:lstStyle/>
          <a:p>
            <a:pPr algn="ctr"/>
            <a:fld id="{04315156-8ED2-48CB-9BCB-05A4F91336DF}" type="slidenum">
              <a:rPr lang="en-US" sz="1200"/>
              <a:pPr algn="ctr"/>
              <a:t>18</a:t>
            </a:fld>
            <a:endParaRPr lang="en-US" sz="1200"/>
          </a:p>
        </p:txBody>
      </p:sp>
      <p:sp>
        <p:nvSpPr>
          <p:cNvPr id="46082" name="Rectangle 2"/>
          <p:cNvSpPr>
            <a:spLocks noGrp="1" noRot="1" noChangeAspect="1" noChangeArrowheads="1" noTextEdit="1"/>
          </p:cNvSpPr>
          <p:nvPr>
            <p:ph type="sldImg"/>
          </p:nvPr>
        </p:nvSpPr>
        <p:spPr>
          <a:xfrm>
            <a:off x="522288" y="549275"/>
            <a:ext cx="3216275" cy="2413000"/>
          </a:xfrm>
          <a:ln/>
        </p:spPr>
      </p:sp>
      <p:sp>
        <p:nvSpPr>
          <p:cNvPr id="46083" name="Rectangle 3"/>
          <p:cNvSpPr>
            <a:spLocks noGrp="1" noChangeArrowheads="1"/>
          </p:cNvSpPr>
          <p:nvPr>
            <p:ph type="body" idx="1"/>
          </p:nvPr>
        </p:nvSpPr>
        <p:spPr>
          <a:xfrm>
            <a:off x="195263" y="3124200"/>
            <a:ext cx="6510337" cy="5659438"/>
          </a:xfrm>
          <a:noFill/>
        </p:spPr>
        <p:txBody>
          <a:bodyPr/>
          <a:lstStyle/>
          <a:p>
            <a:pPr eaLnBrk="1" hangingPunct="1"/>
            <a:r>
              <a:rPr lang="en-US" smtClean="0"/>
              <a:t>ANSWER: B</a:t>
            </a:r>
          </a:p>
          <a:p>
            <a:pPr eaLnBrk="1" hangingPunct="1"/>
            <a:endParaRPr lang="en-US" smtClean="0"/>
          </a:p>
          <a:p>
            <a:pPr eaLnBrk="1" hangingPunct="1"/>
            <a:r>
              <a:rPr lang="en-US" i="1" u="sng" smtClean="0"/>
              <a:t>Checking your knowledge (answer explanation):</a:t>
            </a:r>
          </a:p>
          <a:p>
            <a:pPr eaLnBrk="1" hangingPunct="1"/>
            <a:r>
              <a:rPr lang="en-US" smtClean="0"/>
              <a:t>A marketing program blends all of the firm’s marketing plans into one “big” plan .  Selection ‘B’ is the best option because by trying to integrate all of the different marketing plans, the president needs a marketing program. (p. 42)</a:t>
            </a:r>
          </a:p>
        </p:txBody>
      </p:sp>
      <p:sp>
        <p:nvSpPr>
          <p:cNvPr id="46084" name="Text Box 4"/>
          <p:cNvSpPr txBox="1">
            <a:spLocks noChangeArrowheads="1"/>
          </p:cNvSpPr>
          <p:nvPr/>
        </p:nvSpPr>
        <p:spPr bwMode="auto">
          <a:xfrm>
            <a:off x="4389438" y="401638"/>
            <a:ext cx="2441575" cy="558800"/>
          </a:xfrm>
          <a:prstGeom prst="rect">
            <a:avLst/>
          </a:prstGeom>
          <a:noFill/>
          <a:ln w="9525">
            <a:noFill/>
            <a:miter lim="800000"/>
            <a:headEnd/>
            <a:tailEnd/>
          </a:ln>
        </p:spPr>
        <p:txBody>
          <a:bodyPr lIns="96790" tIns="48395" rIns="96790" bIns="48395">
            <a:spAutoFit/>
          </a:bodyPr>
          <a:lstStyle/>
          <a:p>
            <a:pPr defTabSz="968375">
              <a:spcBef>
                <a:spcPct val="50000"/>
              </a:spcBef>
            </a:pPr>
            <a:r>
              <a:rPr lang="en-US" sz="1500" b="1"/>
              <a:t>This slide relates to material on pp. 42.</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Rectangle 7"/>
          <p:cNvSpPr>
            <a:spLocks noGrp="1" noChangeArrowheads="1"/>
          </p:cNvSpPr>
          <p:nvPr>
            <p:ph type="sldNum" sz="quarter" idx="4294967295"/>
          </p:nvPr>
        </p:nvSpPr>
        <p:spPr bwMode="auto">
          <a:xfrm>
            <a:off x="6324600" y="8685213"/>
            <a:ext cx="531813" cy="457200"/>
          </a:xfrm>
          <a:prstGeom prst="rect">
            <a:avLst/>
          </a:prstGeom>
          <a:noFill/>
          <a:ln>
            <a:miter lim="800000"/>
            <a:headEnd/>
            <a:tailEnd/>
          </a:ln>
        </p:spPr>
        <p:txBody>
          <a:bodyPr/>
          <a:lstStyle/>
          <a:p>
            <a:pPr algn="ctr"/>
            <a:fld id="{EC705768-8368-417F-99A3-C3CA716D0B9E}" type="slidenum">
              <a:rPr lang="en-US" sz="1200"/>
              <a:pPr algn="ctr"/>
              <a:t>19</a:t>
            </a:fld>
            <a:endParaRPr lang="en-US" sz="1200"/>
          </a:p>
        </p:txBody>
      </p:sp>
      <p:sp>
        <p:nvSpPr>
          <p:cNvPr id="48130" name="Rectangle 2"/>
          <p:cNvSpPr>
            <a:spLocks noGrp="1" noRot="1" noChangeAspect="1" noChangeArrowheads="1" noTextEdit="1"/>
          </p:cNvSpPr>
          <p:nvPr>
            <p:ph type="sldImg"/>
          </p:nvPr>
        </p:nvSpPr>
        <p:spPr>
          <a:xfrm>
            <a:off x="522288" y="549275"/>
            <a:ext cx="3216275" cy="2413000"/>
          </a:xfrm>
          <a:ln/>
        </p:spPr>
      </p:sp>
      <p:sp>
        <p:nvSpPr>
          <p:cNvPr id="48131" name="Rectangle 3"/>
          <p:cNvSpPr>
            <a:spLocks noGrp="1" noChangeArrowheads="1"/>
          </p:cNvSpPr>
          <p:nvPr>
            <p:ph type="body" idx="1"/>
          </p:nvPr>
        </p:nvSpPr>
        <p:spPr>
          <a:noFill/>
        </p:spPr>
        <p:txBody>
          <a:bodyPr/>
          <a:lstStyle/>
          <a:p>
            <a:pPr eaLnBrk="1" hangingPunct="1">
              <a:lnSpc>
                <a:spcPct val="80000"/>
              </a:lnSpc>
            </a:pPr>
            <a:r>
              <a:rPr lang="en-US" b="1" smtClean="0"/>
              <a:t>Summary Overview</a:t>
            </a:r>
          </a:p>
          <a:p>
            <a:pPr eaLnBrk="1" hangingPunct="1">
              <a:lnSpc>
                <a:spcPct val="80000"/>
              </a:lnSpc>
            </a:pPr>
            <a:r>
              <a:rPr lang="en-US" b="1" smtClean="0">
                <a:sym typeface="Wingdings" pitchFamily="2" charset="2"/>
              </a:rPr>
              <a:t></a:t>
            </a:r>
            <a:r>
              <a:rPr lang="en-US" b="1" u="sng" smtClean="0"/>
              <a:t>Customer Lifetime Value</a:t>
            </a:r>
            <a:r>
              <a:rPr lang="en-US" smtClean="0"/>
              <a:t> is the total stream of purchases that a customer could contribute to the company over the length of the relationship.  </a:t>
            </a:r>
          </a:p>
          <a:p>
            <a:pPr eaLnBrk="1" hangingPunct="1">
              <a:lnSpc>
                <a:spcPct val="80000"/>
              </a:lnSpc>
            </a:pPr>
            <a:endParaRPr lang="en-US" smtClean="0"/>
          </a:p>
          <a:p>
            <a:pPr eaLnBrk="1" hangingPunct="1">
              <a:lnSpc>
                <a:spcPct val="80000"/>
              </a:lnSpc>
            </a:pPr>
            <a:r>
              <a:rPr lang="en-US" b="1" smtClean="0"/>
              <a:t>Key Issues</a:t>
            </a:r>
            <a:r>
              <a:rPr lang="en-US" smtClean="0"/>
              <a:t> </a:t>
            </a:r>
          </a:p>
          <a:p>
            <a:pPr eaLnBrk="1" hangingPunct="1">
              <a:lnSpc>
                <a:spcPct val="80000"/>
              </a:lnSpc>
            </a:pPr>
            <a:r>
              <a:rPr lang="en-US" smtClean="0">
                <a:sym typeface="Wingdings" pitchFamily="2" charset="2"/>
              </a:rPr>
              <a:t>Recall from chapter 1 that developing relationships with satisfied customers leads them to buy more over time.  Over a customer’s lifetime, this can add up.  </a:t>
            </a:r>
          </a:p>
          <a:p>
            <a:pPr eaLnBrk="1" hangingPunct="1">
              <a:lnSpc>
                <a:spcPct val="80000"/>
              </a:lnSpc>
            </a:pPr>
            <a:endParaRPr lang="en-US" smtClean="0">
              <a:sym typeface="Wingdings" pitchFamily="2" charset="2"/>
            </a:endParaRPr>
          </a:p>
          <a:p>
            <a:pPr eaLnBrk="1" hangingPunct="1">
              <a:lnSpc>
                <a:spcPct val="80000"/>
              </a:lnSpc>
            </a:pPr>
            <a:r>
              <a:rPr lang="en-US" smtClean="0">
                <a:sym typeface="Wingdings" pitchFamily="2" charset="2"/>
              </a:rPr>
              <a:t>Consider a customer of fast food restaurant Taco Bell.  If their parents go to Taco Bell even just once a month during their youth, this person could purchase $600 worth of fast Mexican food before they turn 18.  This assumes about $4 per visit, leading to about $50 for 12 years a year from age 6 – 18.  At age 18, consumption could double or triple – or more, as college students tend to eat more cheap, fast food.  Possibly resulting in purchases of $150 a year during that time – another $600 over four years.  Later as an adult consumption may increase if this person has children and takes them to Taco Bell.  </a:t>
            </a:r>
          </a:p>
          <a:p>
            <a:pPr eaLnBrk="1" hangingPunct="1">
              <a:lnSpc>
                <a:spcPct val="80000"/>
              </a:lnSpc>
            </a:pPr>
            <a:endParaRPr lang="en-US" smtClean="0">
              <a:sym typeface="Wingdings" pitchFamily="2" charset="2"/>
            </a:endParaRPr>
          </a:p>
          <a:p>
            <a:pPr eaLnBrk="1" hangingPunct="1">
              <a:lnSpc>
                <a:spcPct val="80000"/>
              </a:lnSpc>
            </a:pPr>
            <a:r>
              <a:rPr lang="en-US" smtClean="0">
                <a:sym typeface="Wingdings" pitchFamily="2" charset="2"/>
              </a:rPr>
              <a:t>The point here is to recognize that while a single transaction at Taco Bell may be small, a single satisfied customer might be worth thousands of dollars.  This is customer lifetime value and reinforces the importance of satisfying customers.    </a:t>
            </a:r>
            <a:endParaRPr lang="en-US" smtClean="0"/>
          </a:p>
        </p:txBody>
      </p:sp>
      <p:sp>
        <p:nvSpPr>
          <p:cNvPr id="48132" name="Text Box 25"/>
          <p:cNvSpPr txBox="1">
            <a:spLocks noChangeArrowheads="1"/>
          </p:cNvSpPr>
          <p:nvPr/>
        </p:nvSpPr>
        <p:spPr bwMode="auto">
          <a:xfrm>
            <a:off x="4389438" y="400050"/>
            <a:ext cx="2438400" cy="1598613"/>
          </a:xfrm>
          <a:prstGeom prst="rect">
            <a:avLst/>
          </a:prstGeom>
          <a:noFill/>
          <a:ln w="9525">
            <a:noFill/>
            <a:miter lim="800000"/>
            <a:headEnd/>
            <a:tailEnd/>
          </a:ln>
        </p:spPr>
        <p:txBody>
          <a:bodyPr lIns="96639" tIns="48320" rIns="96639" bIns="48320">
            <a:spAutoFit/>
          </a:bodyPr>
          <a:lstStyle/>
          <a:p>
            <a:pPr defTabSz="966788">
              <a:spcBef>
                <a:spcPct val="50000"/>
              </a:spcBef>
            </a:pPr>
            <a:r>
              <a:rPr lang="en-US" sz="1500" b="1"/>
              <a:t>This slide relates to material on p. 42.</a:t>
            </a:r>
          </a:p>
          <a:p>
            <a:pPr defTabSz="966788">
              <a:spcBef>
                <a:spcPct val="50000"/>
              </a:spcBef>
            </a:pPr>
            <a:r>
              <a:rPr lang="en-US" sz="1500" b="1">
                <a:sym typeface="Wingdings" pitchFamily="2" charset="2"/>
              </a:rPr>
              <a:t></a:t>
            </a:r>
            <a:r>
              <a:rPr lang="en-US" sz="1500" b="1"/>
              <a:t>Indicates place where slide “builds” to include the corresponding point (upon mouse click).</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Rectangle 7"/>
          <p:cNvSpPr>
            <a:spLocks noGrp="1" noChangeArrowheads="1"/>
          </p:cNvSpPr>
          <p:nvPr>
            <p:ph type="sldNum" sz="quarter" idx="4294967295"/>
          </p:nvPr>
        </p:nvSpPr>
        <p:spPr bwMode="auto">
          <a:xfrm>
            <a:off x="6324600" y="8685213"/>
            <a:ext cx="531813" cy="457200"/>
          </a:xfrm>
          <a:prstGeom prst="rect">
            <a:avLst/>
          </a:prstGeom>
          <a:noFill/>
          <a:ln>
            <a:miter lim="800000"/>
            <a:headEnd/>
            <a:tailEnd/>
          </a:ln>
        </p:spPr>
        <p:txBody>
          <a:bodyPr/>
          <a:lstStyle/>
          <a:p>
            <a:pPr algn="ctr"/>
            <a:fld id="{959C2890-5322-4112-A375-73A74AF3A6AB}" type="slidenum">
              <a:rPr lang="en-US" sz="1200"/>
              <a:pPr algn="ctr"/>
              <a:t>2</a:t>
            </a:fld>
            <a:endParaRPr lang="en-US" sz="1200"/>
          </a:p>
        </p:txBody>
      </p:sp>
      <p:sp>
        <p:nvSpPr>
          <p:cNvPr id="13314" name="Rectangle 2"/>
          <p:cNvSpPr>
            <a:spLocks noGrp="1" noRot="1" noChangeAspect="1" noChangeArrowheads="1" noTextEdit="1"/>
          </p:cNvSpPr>
          <p:nvPr>
            <p:ph type="sldImg"/>
          </p:nvPr>
        </p:nvSpPr>
        <p:spPr>
          <a:xfrm>
            <a:off x="522288" y="549275"/>
            <a:ext cx="3216275" cy="2413000"/>
          </a:xfrm>
          <a:ln/>
        </p:spPr>
      </p:sp>
      <p:sp>
        <p:nvSpPr>
          <p:cNvPr id="13315" name="Rectangle 3"/>
          <p:cNvSpPr>
            <a:spLocks noGrp="1" noChangeArrowheads="1"/>
          </p:cNvSpPr>
          <p:nvPr>
            <p:ph type="body" idx="1"/>
          </p:nvPr>
        </p:nvSpPr>
        <p:spPr>
          <a:xfrm>
            <a:off x="195263" y="3124200"/>
            <a:ext cx="6510337" cy="5659438"/>
          </a:xfrm>
          <a:noFill/>
        </p:spPr>
        <p:txBody>
          <a:bodyPr/>
          <a:lstStyle/>
          <a:p>
            <a:pPr marL="228600" indent="-228600" eaLnBrk="1" hangingPunct="1"/>
            <a:r>
              <a:rPr lang="en-US" b="1" smtClean="0"/>
              <a:t>At the end of this presentation, you should be able to:</a:t>
            </a:r>
          </a:p>
          <a:p>
            <a:pPr marL="228600" indent="-228600" eaLnBrk="1" hangingPunct="1"/>
            <a:endParaRPr lang="en-US" smtClean="0"/>
          </a:p>
          <a:p>
            <a:pPr marL="228600" indent="-228600" eaLnBrk="1" hangingPunct="1">
              <a:buFontTx/>
              <a:buAutoNum type="arabicPeriod"/>
            </a:pPr>
            <a:r>
              <a:rPr lang="en-US" smtClean="0"/>
              <a:t>Understand what a marketing manager does.</a:t>
            </a:r>
          </a:p>
          <a:p>
            <a:pPr marL="228600" indent="-228600" eaLnBrk="1" hangingPunct="1">
              <a:buFontTx/>
              <a:buAutoNum type="arabicPeriod"/>
            </a:pPr>
            <a:r>
              <a:rPr lang="en-US" smtClean="0"/>
              <a:t>Know what marketing strategy planning is—and why it is the focus of the book.</a:t>
            </a:r>
          </a:p>
          <a:p>
            <a:pPr marL="228600" indent="-228600" eaLnBrk="1" hangingPunct="1">
              <a:buFontTx/>
              <a:buAutoNum type="arabicPeriod"/>
            </a:pPr>
            <a:r>
              <a:rPr lang="en-US" smtClean="0"/>
              <a:t>Understand target marketing.</a:t>
            </a:r>
          </a:p>
          <a:p>
            <a:pPr marL="228600" indent="-228600" eaLnBrk="1" hangingPunct="1">
              <a:buFontTx/>
              <a:buAutoNum type="arabicPeriod"/>
            </a:pPr>
            <a:r>
              <a:rPr lang="en-US" smtClean="0"/>
              <a:t>Be familiar with the four Ps in a marketing mix.</a:t>
            </a:r>
          </a:p>
          <a:p>
            <a:pPr marL="228600" indent="-228600" eaLnBrk="1" hangingPunct="1">
              <a:buFontTx/>
              <a:buAutoNum type="arabicPeriod"/>
            </a:pPr>
            <a:r>
              <a:rPr lang="en-US" smtClean="0"/>
              <a:t>Know the difference between a marketing strategy, a marketing plan, and a marketing program.</a:t>
            </a:r>
          </a:p>
        </p:txBody>
      </p:sp>
      <p:sp>
        <p:nvSpPr>
          <p:cNvPr id="13316" name="Text Box 4"/>
          <p:cNvSpPr txBox="1">
            <a:spLocks noChangeArrowheads="1"/>
          </p:cNvSpPr>
          <p:nvPr/>
        </p:nvSpPr>
        <p:spPr bwMode="auto">
          <a:xfrm>
            <a:off x="4389438" y="401638"/>
            <a:ext cx="2441575" cy="558800"/>
          </a:xfrm>
          <a:prstGeom prst="rect">
            <a:avLst/>
          </a:prstGeom>
          <a:noFill/>
          <a:ln w="9525">
            <a:noFill/>
            <a:miter lim="800000"/>
            <a:headEnd/>
            <a:tailEnd/>
          </a:ln>
        </p:spPr>
        <p:txBody>
          <a:bodyPr lIns="96790" tIns="48395" rIns="96790" bIns="48395">
            <a:spAutoFit/>
          </a:bodyPr>
          <a:lstStyle/>
          <a:p>
            <a:pPr defTabSz="968375">
              <a:spcBef>
                <a:spcPct val="50000"/>
              </a:spcBef>
            </a:pPr>
            <a:r>
              <a:rPr lang="en-US" sz="1500" b="1"/>
              <a:t>This slide refers to material on pp. 32.</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Rectangle 7"/>
          <p:cNvSpPr>
            <a:spLocks noGrp="1" noChangeArrowheads="1"/>
          </p:cNvSpPr>
          <p:nvPr>
            <p:ph type="sldNum" sz="quarter" idx="4294967295"/>
          </p:nvPr>
        </p:nvSpPr>
        <p:spPr bwMode="auto">
          <a:xfrm>
            <a:off x="6324600" y="8685213"/>
            <a:ext cx="531813" cy="457200"/>
          </a:xfrm>
          <a:prstGeom prst="rect">
            <a:avLst/>
          </a:prstGeom>
          <a:noFill/>
          <a:ln>
            <a:miter lim="800000"/>
            <a:headEnd/>
            <a:tailEnd/>
          </a:ln>
        </p:spPr>
        <p:txBody>
          <a:bodyPr/>
          <a:lstStyle/>
          <a:p>
            <a:pPr algn="ctr"/>
            <a:fld id="{9170D522-181F-439F-9C06-89C2507CFF00}" type="slidenum">
              <a:rPr lang="en-US" sz="1200"/>
              <a:pPr algn="ctr"/>
              <a:t>20</a:t>
            </a:fld>
            <a:endParaRPr lang="en-US" sz="1200"/>
          </a:p>
        </p:txBody>
      </p:sp>
      <p:sp>
        <p:nvSpPr>
          <p:cNvPr id="50178" name="Rectangle 2"/>
          <p:cNvSpPr>
            <a:spLocks noGrp="1" noRot="1" noChangeAspect="1" noChangeArrowheads="1" noTextEdit="1"/>
          </p:cNvSpPr>
          <p:nvPr>
            <p:ph type="sldImg"/>
          </p:nvPr>
        </p:nvSpPr>
        <p:spPr>
          <a:xfrm>
            <a:off x="522288" y="549275"/>
            <a:ext cx="3216275" cy="2413000"/>
          </a:xfrm>
          <a:ln/>
        </p:spPr>
      </p:sp>
      <p:sp>
        <p:nvSpPr>
          <p:cNvPr id="50179" name="Rectangle 3"/>
          <p:cNvSpPr>
            <a:spLocks noGrp="1" noChangeArrowheads="1"/>
          </p:cNvSpPr>
          <p:nvPr>
            <p:ph type="body" idx="1"/>
          </p:nvPr>
        </p:nvSpPr>
        <p:spPr>
          <a:noFill/>
        </p:spPr>
        <p:txBody>
          <a:bodyPr/>
          <a:lstStyle/>
          <a:p>
            <a:pPr eaLnBrk="1" hangingPunct="1">
              <a:lnSpc>
                <a:spcPct val="80000"/>
              </a:lnSpc>
            </a:pPr>
            <a:r>
              <a:rPr lang="en-US" b="1" smtClean="0"/>
              <a:t>Summary Overview</a:t>
            </a:r>
          </a:p>
          <a:p>
            <a:pPr eaLnBrk="1" hangingPunct="1">
              <a:lnSpc>
                <a:spcPct val="80000"/>
              </a:lnSpc>
            </a:pPr>
            <a:r>
              <a:rPr lang="en-US" b="1" smtClean="0">
                <a:sym typeface="Wingdings" pitchFamily="2" charset="2"/>
              </a:rPr>
              <a:t></a:t>
            </a:r>
            <a:r>
              <a:rPr lang="en-US" b="1" u="sng" smtClean="0"/>
              <a:t>Customer equity</a:t>
            </a:r>
            <a:r>
              <a:rPr lang="en-US" smtClean="0"/>
              <a:t> is the expected earnings stream or the profitability of a firm’s current and prospective customers over time.  Marketing strategy planning should guide the firm to increasing customer equity.  </a:t>
            </a:r>
          </a:p>
          <a:p>
            <a:pPr eaLnBrk="1" hangingPunct="1">
              <a:lnSpc>
                <a:spcPct val="80000"/>
              </a:lnSpc>
            </a:pPr>
            <a:endParaRPr lang="en-US" smtClean="0"/>
          </a:p>
          <a:p>
            <a:pPr eaLnBrk="1" hangingPunct="1">
              <a:lnSpc>
                <a:spcPct val="80000"/>
              </a:lnSpc>
            </a:pPr>
            <a:r>
              <a:rPr lang="en-US" b="1" smtClean="0"/>
              <a:t>Key Issues</a:t>
            </a:r>
            <a:r>
              <a:rPr lang="en-US" smtClean="0"/>
              <a:t> </a:t>
            </a:r>
          </a:p>
          <a:p>
            <a:pPr eaLnBrk="1" hangingPunct="1">
              <a:lnSpc>
                <a:spcPct val="80000"/>
              </a:lnSpc>
            </a:pPr>
            <a:r>
              <a:rPr lang="en-US" b="1" smtClean="0">
                <a:sym typeface="Wingdings" pitchFamily="2" charset="2"/>
              </a:rPr>
              <a:t></a:t>
            </a:r>
            <a:r>
              <a:rPr lang="en-US" smtClean="0"/>
              <a:t>Top management expects marketing strategy planners to help </a:t>
            </a:r>
            <a:r>
              <a:rPr lang="en-US" u="sng" smtClean="0"/>
              <a:t>identify opportunities </a:t>
            </a:r>
            <a:r>
              <a:rPr lang="en-US" smtClean="0"/>
              <a:t>that will lead to an increase in the firm’s customer equity. </a:t>
            </a:r>
          </a:p>
          <a:p>
            <a:pPr eaLnBrk="1" hangingPunct="1">
              <a:lnSpc>
                <a:spcPct val="80000"/>
              </a:lnSpc>
            </a:pPr>
            <a:r>
              <a:rPr lang="en-US" b="1" smtClean="0">
                <a:sym typeface="Wingdings" pitchFamily="2" charset="2"/>
              </a:rPr>
              <a:t></a:t>
            </a:r>
            <a:r>
              <a:rPr lang="en-US" smtClean="0"/>
              <a:t>Customer equity directs managers to </a:t>
            </a:r>
            <a:r>
              <a:rPr lang="en-US" u="sng" smtClean="0"/>
              <a:t>focus on long-term profits</a:t>
            </a:r>
            <a:r>
              <a:rPr lang="en-US" smtClean="0"/>
              <a:t>.  </a:t>
            </a:r>
          </a:p>
        </p:txBody>
      </p:sp>
      <p:sp>
        <p:nvSpPr>
          <p:cNvPr id="50180" name="Text Box 25"/>
          <p:cNvSpPr txBox="1">
            <a:spLocks noChangeArrowheads="1"/>
          </p:cNvSpPr>
          <p:nvPr/>
        </p:nvSpPr>
        <p:spPr bwMode="auto">
          <a:xfrm>
            <a:off x="4389438" y="400050"/>
            <a:ext cx="2438400" cy="1598613"/>
          </a:xfrm>
          <a:prstGeom prst="rect">
            <a:avLst/>
          </a:prstGeom>
          <a:noFill/>
          <a:ln w="9525">
            <a:noFill/>
            <a:miter lim="800000"/>
            <a:headEnd/>
            <a:tailEnd/>
          </a:ln>
        </p:spPr>
        <p:txBody>
          <a:bodyPr lIns="96639" tIns="48320" rIns="96639" bIns="48320">
            <a:spAutoFit/>
          </a:bodyPr>
          <a:lstStyle/>
          <a:p>
            <a:pPr defTabSz="966788">
              <a:spcBef>
                <a:spcPct val="50000"/>
              </a:spcBef>
            </a:pPr>
            <a:r>
              <a:rPr lang="en-US" sz="1500" b="1"/>
              <a:t>This slide relates to material on pp. 42-43.</a:t>
            </a:r>
          </a:p>
          <a:p>
            <a:pPr defTabSz="966788">
              <a:spcBef>
                <a:spcPct val="50000"/>
              </a:spcBef>
            </a:pPr>
            <a:r>
              <a:rPr lang="en-US" sz="1500" b="1">
                <a:sym typeface="Wingdings" pitchFamily="2" charset="2"/>
              </a:rPr>
              <a:t></a:t>
            </a:r>
            <a:r>
              <a:rPr lang="en-US" sz="1500" b="1"/>
              <a:t>Indicates place where slide “builds” to include the corresponding point (upon mouse click).</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Rectangle 7"/>
          <p:cNvSpPr>
            <a:spLocks noGrp="1" noChangeArrowheads="1"/>
          </p:cNvSpPr>
          <p:nvPr>
            <p:ph type="sldNum" sz="quarter" idx="4294967295"/>
          </p:nvPr>
        </p:nvSpPr>
        <p:spPr bwMode="auto">
          <a:xfrm>
            <a:off x="6324600" y="8685213"/>
            <a:ext cx="531813" cy="457200"/>
          </a:xfrm>
          <a:prstGeom prst="rect">
            <a:avLst/>
          </a:prstGeom>
          <a:noFill/>
          <a:ln>
            <a:miter lim="800000"/>
            <a:headEnd/>
            <a:tailEnd/>
          </a:ln>
        </p:spPr>
        <p:txBody>
          <a:bodyPr/>
          <a:lstStyle/>
          <a:p>
            <a:pPr algn="ctr"/>
            <a:fld id="{F9549C11-EB58-4431-ACA5-90B1578A3844}" type="slidenum">
              <a:rPr lang="en-US" sz="1200"/>
              <a:pPr algn="ctr"/>
              <a:t>21</a:t>
            </a:fld>
            <a:endParaRPr lang="en-US" sz="1200"/>
          </a:p>
        </p:txBody>
      </p:sp>
      <p:sp>
        <p:nvSpPr>
          <p:cNvPr id="52226" name="Rectangle 2"/>
          <p:cNvSpPr>
            <a:spLocks noGrp="1" noRot="1" noChangeAspect="1" noChangeArrowheads="1" noTextEdit="1"/>
          </p:cNvSpPr>
          <p:nvPr>
            <p:ph type="sldImg"/>
          </p:nvPr>
        </p:nvSpPr>
        <p:spPr>
          <a:xfrm>
            <a:off x="522288" y="549275"/>
            <a:ext cx="3216275" cy="2413000"/>
          </a:xfrm>
          <a:ln/>
        </p:spPr>
      </p:sp>
      <p:sp>
        <p:nvSpPr>
          <p:cNvPr id="52227" name="Rectangle 3"/>
          <p:cNvSpPr>
            <a:spLocks noGrp="1" noChangeArrowheads="1"/>
          </p:cNvSpPr>
          <p:nvPr>
            <p:ph type="body" idx="1"/>
          </p:nvPr>
        </p:nvSpPr>
        <p:spPr>
          <a:noFill/>
        </p:spPr>
        <p:txBody>
          <a:bodyPr/>
          <a:lstStyle/>
          <a:p>
            <a:pPr eaLnBrk="1" hangingPunct="1"/>
            <a:r>
              <a:rPr lang="en-US" sz="1000" b="1" smtClean="0"/>
              <a:t>Summary Overview</a:t>
            </a:r>
          </a:p>
          <a:p>
            <a:pPr eaLnBrk="1" hangingPunct="1"/>
            <a:r>
              <a:rPr lang="en-US" sz="1000" smtClean="0"/>
              <a:t>Strategy decisions dictate what business a company is in and what strategies it follows. Marketing strategy planning is emphasized in this presentation because </a:t>
            </a:r>
            <a:r>
              <a:rPr lang="en-US" sz="1000" u="sng" smtClean="0"/>
              <a:t>strategy decisions usually determine success and failure</a:t>
            </a:r>
            <a:r>
              <a:rPr lang="en-US" sz="1000" smtClean="0"/>
              <a:t>. </a:t>
            </a:r>
          </a:p>
          <a:p>
            <a:pPr eaLnBrk="1" hangingPunct="1"/>
            <a:r>
              <a:rPr lang="en-US" sz="1000" b="1" smtClean="0">
                <a:sym typeface="Wingdings" pitchFamily="2" charset="2"/>
              </a:rPr>
              <a:t> Strategy decisions should evolve to adapt to changing customer needs.</a:t>
            </a:r>
            <a:endParaRPr lang="en-US" sz="1000" b="1" smtClean="0"/>
          </a:p>
          <a:p>
            <a:pPr eaLnBrk="1" hangingPunct="1"/>
            <a:endParaRPr lang="en-US" sz="1000" b="1" smtClean="0"/>
          </a:p>
          <a:p>
            <a:pPr eaLnBrk="1" hangingPunct="1"/>
            <a:r>
              <a:rPr lang="en-US" sz="1000" b="1" smtClean="0"/>
              <a:t>Key Issues</a:t>
            </a:r>
          </a:p>
          <a:p>
            <a:pPr eaLnBrk="1" hangingPunct="1"/>
            <a:r>
              <a:rPr lang="en-US" sz="1000" b="1" u="sng" smtClean="0"/>
              <a:t>Case history</a:t>
            </a:r>
            <a:r>
              <a:rPr lang="en-US" sz="1000" u="sng" smtClean="0"/>
              <a:t>—</a:t>
            </a:r>
            <a:r>
              <a:rPr lang="en-US" sz="1000" b="1" u="sng" smtClean="0"/>
              <a:t>the auto industry</a:t>
            </a:r>
            <a:endParaRPr lang="en-US" sz="1000" b="1" smtClean="0"/>
          </a:p>
          <a:p>
            <a:pPr lvl="1" eaLnBrk="1" hangingPunct="1"/>
            <a:r>
              <a:rPr lang="en-US" sz="1000" b="1" smtClean="0">
                <a:sym typeface="Wingdings" pitchFamily="2" charset="2"/>
              </a:rPr>
              <a:t></a:t>
            </a:r>
            <a:r>
              <a:rPr lang="en-US" sz="1000" smtClean="0"/>
              <a:t>Henry Ford built an assembly line to produce his durable and practical Model T. The line helped him make cars for much less than his competitors.</a:t>
            </a:r>
          </a:p>
          <a:p>
            <a:pPr lvl="1" eaLnBrk="1" hangingPunct="1"/>
            <a:r>
              <a:rPr lang="en-US" sz="1000" b="1" smtClean="0">
                <a:sym typeface="Wingdings" pitchFamily="2" charset="2"/>
              </a:rPr>
              <a:t></a:t>
            </a:r>
            <a:r>
              <a:rPr lang="en-US" sz="1000" smtClean="0"/>
              <a:t>By the early 1920s the Model T sold for just $290; the price helped the car appeal to  larger market.</a:t>
            </a:r>
          </a:p>
          <a:p>
            <a:pPr lvl="1" eaLnBrk="1" hangingPunct="1">
              <a:buFontTx/>
              <a:buChar char="•"/>
            </a:pPr>
            <a:r>
              <a:rPr lang="en-US" sz="1000" smtClean="0"/>
              <a:t> By the mid-1920s, Ford faced increased competition.</a:t>
            </a:r>
          </a:p>
          <a:p>
            <a:pPr lvl="1" eaLnBrk="1" hangingPunct="1">
              <a:buFontTx/>
              <a:buChar char="•"/>
            </a:pPr>
            <a:r>
              <a:rPr lang="en-US" sz="1000" smtClean="0"/>
              <a:t> Ford realized it had to become more market oriented—Produced the new Model A, which came in more than 20 different styles.</a:t>
            </a:r>
          </a:p>
          <a:p>
            <a:pPr lvl="1" eaLnBrk="1" hangingPunct="1">
              <a:buFontTx/>
              <a:buChar char="•"/>
            </a:pPr>
            <a:r>
              <a:rPr lang="en-US" sz="1000" smtClean="0"/>
              <a:t> By the mid-1950s, the company needed a new line of cars positioned between its economical and the more upscale models — Launch of  Edsel was a failure.</a:t>
            </a:r>
          </a:p>
          <a:p>
            <a:pPr lvl="1" eaLnBrk="1" hangingPunct="1"/>
            <a:r>
              <a:rPr lang="en-US" sz="1000" b="1" smtClean="0">
                <a:sym typeface="Wingdings" pitchFamily="2" charset="2"/>
              </a:rPr>
              <a:t></a:t>
            </a:r>
            <a:r>
              <a:rPr lang="en-US" sz="1000" smtClean="0"/>
              <a:t>In 1961 Ford saw an opportunity for a sporty car—Mustang launched in 1964 was an instant hit.</a:t>
            </a:r>
          </a:p>
          <a:p>
            <a:pPr lvl="1" eaLnBrk="1" hangingPunct="1">
              <a:buFontTx/>
              <a:buChar char="•"/>
            </a:pPr>
            <a:r>
              <a:rPr lang="en-US" sz="1000" smtClean="0"/>
              <a:t> In the 1970s when gas prices spiked and the U.S. government mandated that cars pollute less, Ford struggled to find a marketing strategy to appeal to customers.</a:t>
            </a:r>
          </a:p>
          <a:p>
            <a:pPr lvl="1" eaLnBrk="1" hangingPunct="1">
              <a:buFontTx/>
              <a:buChar char="•"/>
            </a:pPr>
            <a:r>
              <a:rPr lang="en-US" sz="1000" smtClean="0"/>
              <a:t> Ford has been more successful in the highly profitable truck and SUV segments.</a:t>
            </a:r>
          </a:p>
          <a:p>
            <a:pPr lvl="1" eaLnBrk="1" hangingPunct="1"/>
            <a:r>
              <a:rPr lang="en-US" sz="1000" b="1" smtClean="0">
                <a:sym typeface="Wingdings" pitchFamily="2" charset="2"/>
              </a:rPr>
              <a:t></a:t>
            </a:r>
            <a:r>
              <a:rPr lang="en-US" sz="1000" smtClean="0"/>
              <a:t>Ford invested in gas-electric hybrid technology to gain greater fuel economy—In 2004 Escape, first hybrid SUV, was launched.</a:t>
            </a:r>
          </a:p>
          <a:p>
            <a:pPr lvl="1" eaLnBrk="1" hangingPunct="1"/>
            <a:r>
              <a:rPr lang="en-US" sz="1000" b="1" smtClean="0">
                <a:sym typeface="Wingdings" pitchFamily="2" charset="2"/>
              </a:rPr>
              <a:t></a:t>
            </a:r>
            <a:r>
              <a:rPr lang="en-US" sz="1000" smtClean="0"/>
              <a:t>Ford and Microsoft has cooperated to develop the SYNC in-car communications and entertainment system.</a:t>
            </a:r>
          </a:p>
          <a:p>
            <a:pPr lvl="1" eaLnBrk="1" hangingPunct="1"/>
            <a:r>
              <a:rPr lang="en-US" sz="1000" b="1" smtClean="0">
                <a:sym typeface="Wingdings" pitchFamily="2" charset="2"/>
              </a:rPr>
              <a:t></a:t>
            </a:r>
            <a:r>
              <a:rPr lang="en-US" sz="1000" smtClean="0"/>
              <a:t>Ford used a hybrid marketing campaign in the United States to launch the Fiesta subcompact, donating 100 to existing YouTube personalities, who then chronicled their experiences with the cars</a:t>
            </a:r>
          </a:p>
          <a:p>
            <a:pPr lvl="1" eaLnBrk="1" hangingPunct="1"/>
            <a:endParaRPr lang="en-US" sz="1000" smtClean="0"/>
          </a:p>
          <a:p>
            <a:pPr eaLnBrk="1" hangingPunct="1"/>
            <a:r>
              <a:rPr lang="en-US" sz="1000" b="1" smtClean="0"/>
              <a:t>The case history demonstrates that changes in the market are always occurring and that planning must be ongoing.</a:t>
            </a:r>
          </a:p>
          <a:p>
            <a:pPr eaLnBrk="1" hangingPunct="1"/>
            <a:endParaRPr lang="en-US" sz="1000" b="1" smtClean="0"/>
          </a:p>
        </p:txBody>
      </p:sp>
      <p:sp>
        <p:nvSpPr>
          <p:cNvPr id="52228" name="Text Box 25"/>
          <p:cNvSpPr txBox="1">
            <a:spLocks noChangeArrowheads="1"/>
          </p:cNvSpPr>
          <p:nvPr/>
        </p:nvSpPr>
        <p:spPr bwMode="auto">
          <a:xfrm>
            <a:off x="4389438" y="400050"/>
            <a:ext cx="2438400" cy="1598613"/>
          </a:xfrm>
          <a:prstGeom prst="rect">
            <a:avLst/>
          </a:prstGeom>
          <a:noFill/>
          <a:ln w="9525">
            <a:noFill/>
            <a:miter lim="800000"/>
            <a:headEnd/>
            <a:tailEnd/>
          </a:ln>
        </p:spPr>
        <p:txBody>
          <a:bodyPr lIns="96639" tIns="48320" rIns="96639" bIns="48320">
            <a:spAutoFit/>
          </a:bodyPr>
          <a:lstStyle/>
          <a:p>
            <a:pPr defTabSz="966788">
              <a:spcBef>
                <a:spcPct val="50000"/>
              </a:spcBef>
            </a:pPr>
            <a:r>
              <a:rPr lang="en-US" sz="1500" b="1"/>
              <a:t>This slide relates to material on pp. 43-45.</a:t>
            </a:r>
          </a:p>
          <a:p>
            <a:pPr defTabSz="966788">
              <a:spcBef>
                <a:spcPct val="50000"/>
              </a:spcBef>
            </a:pPr>
            <a:r>
              <a:rPr lang="en-US" sz="1500" b="1">
                <a:sym typeface="Wingdings" pitchFamily="2" charset="2"/>
              </a:rPr>
              <a:t></a:t>
            </a:r>
            <a:r>
              <a:rPr lang="en-US" sz="1500" b="1"/>
              <a:t>Indicates place where slide “builds” to include the corresponding point (upon mouse click).</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3" name="Rectangle 7"/>
          <p:cNvSpPr>
            <a:spLocks noGrp="1" noChangeArrowheads="1"/>
          </p:cNvSpPr>
          <p:nvPr>
            <p:ph type="sldNum" sz="quarter" idx="4294967295"/>
          </p:nvPr>
        </p:nvSpPr>
        <p:spPr bwMode="auto">
          <a:xfrm>
            <a:off x="6324600" y="8685213"/>
            <a:ext cx="531813" cy="457200"/>
          </a:xfrm>
          <a:prstGeom prst="rect">
            <a:avLst/>
          </a:prstGeom>
          <a:noFill/>
          <a:ln>
            <a:miter lim="800000"/>
            <a:headEnd/>
            <a:tailEnd/>
          </a:ln>
        </p:spPr>
        <p:txBody>
          <a:bodyPr/>
          <a:lstStyle/>
          <a:p>
            <a:pPr algn="ctr"/>
            <a:fld id="{9679777A-EE7B-4297-A857-F8A9112D1201}" type="slidenum">
              <a:rPr lang="en-US" sz="1200"/>
              <a:pPr algn="ctr"/>
              <a:t>22</a:t>
            </a:fld>
            <a:endParaRPr lang="en-US" sz="1200"/>
          </a:p>
        </p:txBody>
      </p:sp>
      <p:sp>
        <p:nvSpPr>
          <p:cNvPr id="54274" name="Rectangle 2"/>
          <p:cNvSpPr>
            <a:spLocks noGrp="1" noRot="1" noChangeAspect="1" noChangeArrowheads="1" noTextEdit="1"/>
          </p:cNvSpPr>
          <p:nvPr>
            <p:ph type="sldImg"/>
          </p:nvPr>
        </p:nvSpPr>
        <p:spPr>
          <a:xfrm>
            <a:off x="522288" y="549275"/>
            <a:ext cx="3216275" cy="2413000"/>
          </a:xfrm>
          <a:ln/>
        </p:spPr>
      </p:sp>
      <p:sp>
        <p:nvSpPr>
          <p:cNvPr id="54275" name="Rectangle 3"/>
          <p:cNvSpPr>
            <a:spLocks noGrp="1" noChangeArrowheads="1"/>
          </p:cNvSpPr>
          <p:nvPr>
            <p:ph type="body" idx="1"/>
          </p:nvPr>
        </p:nvSpPr>
        <p:spPr>
          <a:noFill/>
        </p:spPr>
        <p:txBody>
          <a:bodyPr/>
          <a:lstStyle/>
          <a:p>
            <a:pPr eaLnBrk="1" hangingPunct="1">
              <a:lnSpc>
                <a:spcPct val="90000"/>
              </a:lnSpc>
            </a:pPr>
            <a:r>
              <a:rPr lang="en-US" b="1" smtClean="0"/>
              <a:t>Summary Overview</a:t>
            </a:r>
          </a:p>
          <a:p>
            <a:pPr eaLnBrk="1" hangingPunct="1"/>
            <a:r>
              <a:rPr lang="en-US" smtClean="0">
                <a:cs typeface="Times New Roman" pitchFamily="18" charset="0"/>
              </a:rPr>
              <a:t>Proactively satisfying the needs of customers means that marketers need to engage in a search for opportunities. </a:t>
            </a:r>
            <a:endParaRPr lang="en-US" smtClean="0"/>
          </a:p>
          <a:p>
            <a:pPr eaLnBrk="1" hangingPunct="1"/>
            <a:endParaRPr lang="en-US" b="1" smtClean="0"/>
          </a:p>
          <a:p>
            <a:pPr eaLnBrk="1" hangingPunct="1"/>
            <a:r>
              <a:rPr lang="en-US" b="1" smtClean="0"/>
              <a:t>Key Issues</a:t>
            </a:r>
          </a:p>
          <a:p>
            <a:pPr eaLnBrk="1" hangingPunct="1">
              <a:buFontTx/>
              <a:buChar char="•"/>
            </a:pPr>
            <a:r>
              <a:rPr lang="en-US" b="1" u="sng" smtClean="0">
                <a:solidFill>
                  <a:srgbClr val="000000"/>
                </a:solidFill>
                <a:cs typeface="Times New Roman" pitchFamily="18" charset="0"/>
              </a:rPr>
              <a:t> Breakthrough opportunity</a:t>
            </a:r>
            <a:r>
              <a:rPr lang="en-US" smtClean="0">
                <a:solidFill>
                  <a:srgbClr val="000000"/>
                </a:solidFill>
                <a:cs typeface="Times New Roman" pitchFamily="18" charset="0"/>
              </a:rPr>
              <a:t>: one that helps innovators develop hard-to-copy marketing strategies that will be profitable for a long time. </a:t>
            </a:r>
          </a:p>
          <a:p>
            <a:pPr eaLnBrk="1" hangingPunct="1">
              <a:buFontTx/>
              <a:buChar char="•"/>
            </a:pPr>
            <a:r>
              <a:rPr lang="en-US" b="1" u="sng" smtClean="0">
                <a:solidFill>
                  <a:srgbClr val="000000"/>
                </a:solidFill>
                <a:cs typeface="Times New Roman" pitchFamily="18" charset="0"/>
              </a:rPr>
              <a:t> Competitive advantage</a:t>
            </a:r>
            <a:r>
              <a:rPr lang="en-US" b="1" smtClean="0">
                <a:solidFill>
                  <a:srgbClr val="000000"/>
                </a:solidFill>
                <a:cs typeface="Times New Roman" pitchFamily="18" charset="0"/>
              </a:rPr>
              <a:t>:</a:t>
            </a:r>
            <a:r>
              <a:rPr lang="en-US" smtClean="0">
                <a:solidFill>
                  <a:srgbClr val="000000"/>
                </a:solidFill>
                <a:cs typeface="Times New Roman" pitchFamily="18" charset="0"/>
              </a:rPr>
              <a:t> a firm has a marketing mix that the target market sees as being better than a competitor's mix. Competitive advantage: </a:t>
            </a:r>
          </a:p>
          <a:p>
            <a:pPr lvl="1" eaLnBrk="1" hangingPunct="1">
              <a:buFontTx/>
              <a:buChar char="•"/>
            </a:pPr>
            <a:r>
              <a:rPr lang="en-US" smtClean="0">
                <a:solidFill>
                  <a:srgbClr val="000000"/>
                </a:solidFill>
                <a:cs typeface="Times New Roman" pitchFamily="18" charset="0"/>
              </a:rPr>
              <a:t> has to be viewed from the customer's perspective, not the firm's perspective; </a:t>
            </a:r>
          </a:p>
          <a:p>
            <a:pPr lvl="1" eaLnBrk="1" hangingPunct="1">
              <a:buFontTx/>
              <a:buChar char="•"/>
            </a:pPr>
            <a:r>
              <a:rPr lang="en-US" smtClean="0">
                <a:solidFill>
                  <a:srgbClr val="000000"/>
                </a:solidFill>
                <a:cs typeface="Times New Roman" pitchFamily="18" charset="0"/>
              </a:rPr>
              <a:t> can be achieved through excellence in any area of the four Ps or because of the firm's other resources. </a:t>
            </a:r>
          </a:p>
          <a:p>
            <a:pPr lvl="1" eaLnBrk="1" hangingPunct="1">
              <a:buFontTx/>
              <a:buChar char="•"/>
            </a:pPr>
            <a:endParaRPr lang="en-US" smtClean="0">
              <a:solidFill>
                <a:srgbClr val="000000"/>
              </a:solidFill>
              <a:cs typeface="Times New Roman" pitchFamily="18" charset="0"/>
            </a:endParaRPr>
          </a:p>
          <a:p>
            <a:pPr eaLnBrk="1" hangingPunct="1"/>
            <a:r>
              <a:rPr lang="en-US" b="1" i="1" smtClean="0">
                <a:solidFill>
                  <a:srgbClr val="000000"/>
                </a:solidFill>
                <a:cs typeface="Times New Roman" pitchFamily="18" charset="0"/>
              </a:rPr>
              <a:t>Discussion Question: Think about the pizza business, and major national chains such as Domino’s, Little Caesar’s, Pizza Hut, and Papa John’s. What is the competitive advantage for each chain?</a:t>
            </a:r>
          </a:p>
          <a:p>
            <a:pPr eaLnBrk="1" hangingPunct="1"/>
            <a:endParaRPr lang="en-US" b="1" smtClean="0">
              <a:solidFill>
                <a:srgbClr val="000000"/>
              </a:solidFill>
              <a:cs typeface="Times New Roman" pitchFamily="18" charset="0"/>
            </a:endParaRPr>
          </a:p>
          <a:p>
            <a:pPr eaLnBrk="1" hangingPunct="1"/>
            <a:r>
              <a:rPr lang="en-US" b="1" smtClean="0">
                <a:sym typeface="Wingdings" pitchFamily="2" charset="2"/>
              </a:rPr>
              <a:t></a:t>
            </a:r>
            <a:r>
              <a:rPr lang="en-US" b="1" smtClean="0">
                <a:solidFill>
                  <a:srgbClr val="000000"/>
                </a:solidFill>
                <a:cs typeface="Times New Roman" pitchFamily="18" charset="0"/>
              </a:rPr>
              <a:t>Marketers must </a:t>
            </a:r>
            <a:r>
              <a:rPr lang="en-US" b="1" u="sng" smtClean="0">
                <a:solidFill>
                  <a:srgbClr val="000000"/>
                </a:solidFill>
                <a:cs typeface="Times New Roman" pitchFamily="18" charset="0"/>
              </a:rPr>
              <a:t>avoid “hit-or-miss” marketing</a:t>
            </a:r>
            <a:r>
              <a:rPr lang="en-US" b="1" smtClean="0">
                <a:solidFill>
                  <a:srgbClr val="000000"/>
                </a:solidFill>
                <a:cs typeface="Times New Roman" pitchFamily="18" charset="0"/>
              </a:rPr>
              <a:t> by:</a:t>
            </a:r>
          </a:p>
          <a:p>
            <a:pPr lvl="1" eaLnBrk="1" hangingPunct="1">
              <a:buFontTx/>
              <a:buChar char="•"/>
            </a:pPr>
            <a:r>
              <a:rPr lang="en-US" smtClean="0">
                <a:solidFill>
                  <a:srgbClr val="000000"/>
                </a:solidFill>
                <a:cs typeface="Times New Roman" pitchFamily="18" charset="0"/>
              </a:rPr>
              <a:t> following a logical marketing strategy planning process;</a:t>
            </a:r>
          </a:p>
          <a:p>
            <a:pPr lvl="1" eaLnBrk="1" hangingPunct="1">
              <a:buFontTx/>
              <a:buChar char="•"/>
            </a:pPr>
            <a:r>
              <a:rPr lang="en-US" smtClean="0">
                <a:solidFill>
                  <a:srgbClr val="000000"/>
                </a:solidFill>
                <a:cs typeface="Times New Roman" pitchFamily="18" charset="0"/>
              </a:rPr>
              <a:t> basing the process on sound marketing research.</a:t>
            </a:r>
          </a:p>
          <a:p>
            <a:pPr eaLnBrk="1" hangingPunct="1"/>
            <a:endParaRPr lang="en-US" sz="1000" b="1" smtClean="0"/>
          </a:p>
        </p:txBody>
      </p:sp>
      <p:sp>
        <p:nvSpPr>
          <p:cNvPr id="54276" name="Text Box 25"/>
          <p:cNvSpPr txBox="1">
            <a:spLocks noChangeArrowheads="1"/>
          </p:cNvSpPr>
          <p:nvPr/>
        </p:nvSpPr>
        <p:spPr bwMode="auto">
          <a:xfrm>
            <a:off x="4389438" y="400050"/>
            <a:ext cx="2438400" cy="1598613"/>
          </a:xfrm>
          <a:prstGeom prst="rect">
            <a:avLst/>
          </a:prstGeom>
          <a:noFill/>
          <a:ln w="9525">
            <a:noFill/>
            <a:miter lim="800000"/>
            <a:headEnd/>
            <a:tailEnd/>
          </a:ln>
        </p:spPr>
        <p:txBody>
          <a:bodyPr lIns="96639" tIns="48320" rIns="96639" bIns="48320">
            <a:spAutoFit/>
          </a:bodyPr>
          <a:lstStyle/>
          <a:p>
            <a:pPr defTabSz="966788">
              <a:spcBef>
                <a:spcPct val="50000"/>
              </a:spcBef>
            </a:pPr>
            <a:r>
              <a:rPr lang="en-US" sz="1500" b="1"/>
              <a:t>This slide relates to material on pp. 45-46.</a:t>
            </a:r>
          </a:p>
          <a:p>
            <a:pPr defTabSz="966788">
              <a:spcBef>
                <a:spcPct val="50000"/>
              </a:spcBef>
            </a:pPr>
            <a:r>
              <a:rPr lang="en-US" sz="1500" b="1">
                <a:sym typeface="Wingdings" pitchFamily="2" charset="2"/>
              </a:rPr>
              <a:t></a:t>
            </a:r>
            <a:r>
              <a:rPr lang="en-US" sz="1500" b="1"/>
              <a:t>Indicates place where slide “builds” to include the corresponding point (upon mouse click).</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Rectangle 7"/>
          <p:cNvSpPr>
            <a:spLocks noGrp="1" noChangeArrowheads="1"/>
          </p:cNvSpPr>
          <p:nvPr>
            <p:ph type="sldNum" sz="quarter" idx="4294967295"/>
          </p:nvPr>
        </p:nvSpPr>
        <p:spPr bwMode="auto">
          <a:xfrm>
            <a:off x="6324600" y="8685213"/>
            <a:ext cx="531813" cy="457200"/>
          </a:xfrm>
          <a:prstGeom prst="rect">
            <a:avLst/>
          </a:prstGeom>
          <a:noFill/>
          <a:ln>
            <a:miter lim="800000"/>
            <a:headEnd/>
            <a:tailEnd/>
          </a:ln>
        </p:spPr>
        <p:txBody>
          <a:bodyPr/>
          <a:lstStyle/>
          <a:p>
            <a:pPr algn="ctr"/>
            <a:fld id="{D406559F-F04B-4180-B6C4-E2C7209A3E24}" type="slidenum">
              <a:rPr lang="en-US" sz="1200"/>
              <a:pPr algn="ctr"/>
              <a:t>23</a:t>
            </a:fld>
            <a:endParaRPr lang="en-US" sz="1200"/>
          </a:p>
        </p:txBody>
      </p:sp>
      <p:sp>
        <p:nvSpPr>
          <p:cNvPr id="57346" name="Rectangle 2"/>
          <p:cNvSpPr>
            <a:spLocks noGrp="1" noRot="1" noChangeAspect="1" noChangeArrowheads="1" noTextEdit="1"/>
          </p:cNvSpPr>
          <p:nvPr>
            <p:ph type="sldImg"/>
          </p:nvPr>
        </p:nvSpPr>
        <p:spPr>
          <a:xfrm>
            <a:off x="522288" y="549275"/>
            <a:ext cx="3216275" cy="2413000"/>
          </a:xfrm>
          <a:ln/>
        </p:spPr>
      </p:sp>
      <p:sp>
        <p:nvSpPr>
          <p:cNvPr id="57347" name="Rectangle 3"/>
          <p:cNvSpPr>
            <a:spLocks noGrp="1" noChangeArrowheads="1"/>
          </p:cNvSpPr>
          <p:nvPr>
            <p:ph type="body" idx="1"/>
          </p:nvPr>
        </p:nvSpPr>
        <p:spPr>
          <a:noFill/>
        </p:spPr>
        <p:txBody>
          <a:bodyPr/>
          <a:lstStyle/>
          <a:p>
            <a:pPr eaLnBrk="1" hangingPunct="1">
              <a:spcBef>
                <a:spcPct val="50000"/>
              </a:spcBef>
            </a:pPr>
            <a:r>
              <a:rPr lang="en-US" smtClean="0"/>
              <a:t>This ad for SlimFast bars pokes fun at the typical fast food snack. However, serious marketing research really is the foundation for the marketing strategy planning process and for the promotion element of the marketing mix. The ad is clearly aimed at white collar males who are often challenged by the need to satisfy their hunger quickly. The selection of an appropriate target market and the development of a marketing mix that fit the needs of the target market both require good information gained through research.</a:t>
            </a:r>
          </a:p>
          <a:p>
            <a:pPr eaLnBrk="1" hangingPunct="1"/>
            <a:endParaRPr lang="en-US" smtClean="0"/>
          </a:p>
          <a:p>
            <a:pPr eaLnBrk="1" hangingPunct="1"/>
            <a:r>
              <a:rPr lang="en-US" b="1" smtClean="0"/>
              <a:t>Video Operation:</a:t>
            </a:r>
          </a:p>
          <a:p>
            <a:pPr eaLnBrk="1" hangingPunct="1"/>
            <a:r>
              <a:rPr lang="en-US" smtClean="0"/>
              <a:t>Use the onscreen player controls to operate the video.</a:t>
            </a:r>
          </a:p>
          <a:p>
            <a:pPr eaLnBrk="1" hangingPunct="1"/>
            <a:r>
              <a:rPr lang="en-US" smtClean="0"/>
              <a:t>To view the video at Full Screen, right-click the video and choose Full Screen. To go back to your presentation you can either hit the Escape key, right-click on the video and uncheck Full Screen, or type Alt+Enter. You can do this at anytime during the video playback. </a:t>
            </a:r>
          </a:p>
          <a:p>
            <a:pPr eaLnBrk="1" hangingPunct="1"/>
            <a:r>
              <a:rPr lang="en-US" smtClean="0"/>
              <a:t>Under certain circumstances, the video may not fill the video player window. To restore, right click the video player object and select Zoom 200%.</a:t>
            </a:r>
          </a:p>
          <a:p>
            <a:pPr eaLnBrk="1" hangingPunct="1"/>
            <a:r>
              <a:rPr lang="en-US" smtClean="0"/>
              <a:t>The videos will only play in Slide Show View. Macros must be enabled in order to play the videos from within PowerPoint.</a:t>
            </a:r>
          </a:p>
          <a:p>
            <a:pPr eaLnBrk="1" hangingPunct="1"/>
            <a:endParaRPr lang="en-US" smtClean="0"/>
          </a:p>
          <a:p>
            <a:pPr eaLnBrk="1" hangingPunct="1"/>
            <a:endParaRPr lang="en-US" smtClean="0"/>
          </a:p>
        </p:txBody>
      </p:sp>
      <p:sp>
        <p:nvSpPr>
          <p:cNvPr id="57348" name="Text Box 25"/>
          <p:cNvSpPr txBox="1">
            <a:spLocks noChangeArrowheads="1"/>
          </p:cNvSpPr>
          <p:nvPr/>
        </p:nvSpPr>
        <p:spPr bwMode="auto">
          <a:xfrm>
            <a:off x="4389438" y="401638"/>
            <a:ext cx="2438400" cy="539750"/>
          </a:xfrm>
          <a:prstGeom prst="rect">
            <a:avLst/>
          </a:prstGeom>
          <a:noFill/>
          <a:ln w="9525">
            <a:noFill/>
            <a:miter lim="800000"/>
            <a:headEnd/>
            <a:tailEnd/>
          </a:ln>
        </p:spPr>
        <p:txBody>
          <a:bodyPr lIns="96639" tIns="48320" rIns="96639" bIns="48320">
            <a:spAutoFit/>
          </a:bodyPr>
          <a:lstStyle/>
          <a:p>
            <a:pPr defTabSz="966788">
              <a:spcBef>
                <a:spcPct val="50000"/>
              </a:spcBef>
            </a:pPr>
            <a:r>
              <a:rPr lang="en-US" sz="1500" b="1"/>
              <a:t>This slide relates to material on pp. 42.</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3" name="Rectangle 7"/>
          <p:cNvSpPr>
            <a:spLocks noGrp="1" noChangeArrowheads="1"/>
          </p:cNvSpPr>
          <p:nvPr>
            <p:ph type="sldNum" sz="quarter" idx="4294967295"/>
          </p:nvPr>
        </p:nvSpPr>
        <p:spPr bwMode="auto">
          <a:xfrm>
            <a:off x="6324600" y="8685213"/>
            <a:ext cx="531813" cy="457200"/>
          </a:xfrm>
          <a:prstGeom prst="rect">
            <a:avLst/>
          </a:prstGeom>
          <a:noFill/>
          <a:ln>
            <a:miter lim="800000"/>
            <a:headEnd/>
            <a:tailEnd/>
          </a:ln>
        </p:spPr>
        <p:txBody>
          <a:bodyPr/>
          <a:lstStyle/>
          <a:p>
            <a:pPr algn="ctr"/>
            <a:fld id="{66822CAB-816F-4AC7-8872-6D9909DB2B24}" type="slidenum">
              <a:rPr lang="en-US" sz="1200"/>
              <a:pPr algn="ctr"/>
              <a:t>24</a:t>
            </a:fld>
            <a:endParaRPr lang="en-US" sz="1200"/>
          </a:p>
        </p:txBody>
      </p:sp>
      <p:sp>
        <p:nvSpPr>
          <p:cNvPr id="59394" name="Rectangle 2"/>
          <p:cNvSpPr>
            <a:spLocks noGrp="1" noRot="1" noChangeAspect="1" noChangeArrowheads="1" noTextEdit="1"/>
          </p:cNvSpPr>
          <p:nvPr>
            <p:ph type="sldImg"/>
          </p:nvPr>
        </p:nvSpPr>
        <p:spPr>
          <a:xfrm>
            <a:off x="522288" y="549275"/>
            <a:ext cx="3216275" cy="2413000"/>
          </a:xfrm>
          <a:ln/>
        </p:spPr>
      </p:sp>
      <p:sp>
        <p:nvSpPr>
          <p:cNvPr id="59395" name="Rectangle 3"/>
          <p:cNvSpPr>
            <a:spLocks noGrp="1" noChangeArrowheads="1"/>
          </p:cNvSpPr>
          <p:nvPr>
            <p:ph type="body" idx="1"/>
          </p:nvPr>
        </p:nvSpPr>
        <p:spPr>
          <a:noFill/>
        </p:spPr>
        <p:txBody>
          <a:bodyPr/>
          <a:lstStyle/>
          <a:p>
            <a:pPr eaLnBrk="1" hangingPunct="1">
              <a:lnSpc>
                <a:spcPct val="90000"/>
              </a:lnSpc>
            </a:pPr>
            <a:r>
              <a:rPr lang="en-US" b="1" smtClean="0"/>
              <a:t>Summary Overview</a:t>
            </a:r>
          </a:p>
          <a:p>
            <a:pPr eaLnBrk="1" hangingPunct="1">
              <a:lnSpc>
                <a:spcPct val="90000"/>
              </a:lnSpc>
            </a:pPr>
            <a:r>
              <a:rPr lang="en-US" sz="1100" smtClean="0">
                <a:cs typeface="Times New Roman" pitchFamily="18" charset="0"/>
              </a:rPr>
              <a:t>The marketing strategy planning process guides the selection of a target market and the development of a marketing mix. </a:t>
            </a:r>
          </a:p>
          <a:p>
            <a:pPr eaLnBrk="1" hangingPunct="1">
              <a:lnSpc>
                <a:spcPct val="90000"/>
              </a:lnSpc>
            </a:pPr>
            <a:endParaRPr lang="en-US" sz="1100" smtClean="0">
              <a:cs typeface="Times New Roman" pitchFamily="18" charset="0"/>
            </a:endParaRPr>
          </a:p>
          <a:p>
            <a:pPr eaLnBrk="1" hangingPunct="1">
              <a:lnSpc>
                <a:spcPct val="90000"/>
              </a:lnSpc>
            </a:pPr>
            <a:r>
              <a:rPr lang="en-US" sz="1100" b="1" smtClean="0"/>
              <a:t>Key Issues</a:t>
            </a:r>
            <a:endParaRPr lang="en-US" sz="1100" b="1" smtClean="0">
              <a:cs typeface="Times New Roman" pitchFamily="18" charset="0"/>
            </a:endParaRPr>
          </a:p>
          <a:p>
            <a:pPr eaLnBrk="1" hangingPunct="1">
              <a:lnSpc>
                <a:spcPct val="90000"/>
              </a:lnSpc>
              <a:buFontTx/>
              <a:buChar char="•"/>
            </a:pPr>
            <a:r>
              <a:rPr lang="en-US" sz="1100" smtClean="0">
                <a:cs typeface="Times New Roman" pitchFamily="18" charset="0"/>
              </a:rPr>
              <a:t> Marketing strategy planning begins by gathering information about the market and company.</a:t>
            </a:r>
          </a:p>
          <a:p>
            <a:pPr eaLnBrk="1" hangingPunct="1">
              <a:lnSpc>
                <a:spcPct val="90000"/>
              </a:lnSpc>
              <a:buFontTx/>
              <a:buChar char="•"/>
            </a:pPr>
            <a:r>
              <a:rPr lang="en-US" sz="1100" smtClean="0">
                <a:cs typeface="Times New Roman" pitchFamily="18" charset="0"/>
              </a:rPr>
              <a:t> </a:t>
            </a:r>
            <a:r>
              <a:rPr lang="en-US" smtClean="0">
                <a:cs typeface="Times New Roman" pitchFamily="18" charset="0"/>
              </a:rPr>
              <a:t>Marketing strategy planning </a:t>
            </a:r>
            <a:r>
              <a:rPr lang="en-US" smtClean="0"/>
              <a:t>narrows down from broad opportunities to specific strategy.</a:t>
            </a:r>
          </a:p>
          <a:p>
            <a:pPr eaLnBrk="1" hangingPunct="1">
              <a:lnSpc>
                <a:spcPct val="90000"/>
              </a:lnSpc>
              <a:buFontTx/>
              <a:buChar char="•"/>
            </a:pPr>
            <a:r>
              <a:rPr lang="en-US" smtClean="0"/>
              <a:t> Screening criteria makes it clear why you select a strategy.</a:t>
            </a:r>
          </a:p>
          <a:p>
            <a:pPr eaLnBrk="1" hangingPunct="1">
              <a:lnSpc>
                <a:spcPct val="90000"/>
              </a:lnSpc>
              <a:buFontTx/>
              <a:buChar char="•"/>
            </a:pPr>
            <a:r>
              <a:rPr lang="en-US" smtClean="0"/>
              <a:t> Segmentation helps pinpoint the target.</a:t>
            </a:r>
          </a:p>
          <a:p>
            <a:pPr eaLnBrk="1" hangingPunct="1">
              <a:lnSpc>
                <a:spcPct val="90000"/>
              </a:lnSpc>
              <a:buFontTx/>
              <a:buChar char="•"/>
            </a:pPr>
            <a:r>
              <a:rPr lang="en-US" smtClean="0"/>
              <a:t> Narrow down to a superior marketing mix.</a:t>
            </a:r>
          </a:p>
          <a:p>
            <a:pPr eaLnBrk="1" hangingPunct="1">
              <a:lnSpc>
                <a:spcPct val="90000"/>
              </a:lnSpc>
              <a:buFontTx/>
              <a:buChar char="•"/>
            </a:pPr>
            <a:r>
              <a:rPr lang="en-US" smtClean="0"/>
              <a:t> S.W.O.T. analysis highlights advantages and disadvantages.</a:t>
            </a:r>
          </a:p>
          <a:p>
            <a:pPr eaLnBrk="1" hangingPunct="1">
              <a:lnSpc>
                <a:spcPct val="90000"/>
              </a:lnSpc>
            </a:pPr>
            <a:endParaRPr lang="en-US" sz="1100" smtClean="0">
              <a:cs typeface="Times New Roman" pitchFamily="18" charset="0"/>
            </a:endParaRPr>
          </a:p>
        </p:txBody>
      </p:sp>
      <p:sp>
        <p:nvSpPr>
          <p:cNvPr id="59396" name="Text Box 25"/>
          <p:cNvSpPr txBox="1">
            <a:spLocks noChangeArrowheads="1"/>
          </p:cNvSpPr>
          <p:nvPr/>
        </p:nvSpPr>
        <p:spPr bwMode="auto">
          <a:xfrm>
            <a:off x="4389438" y="400050"/>
            <a:ext cx="2438400" cy="1598613"/>
          </a:xfrm>
          <a:prstGeom prst="rect">
            <a:avLst/>
          </a:prstGeom>
          <a:noFill/>
          <a:ln w="9525">
            <a:noFill/>
            <a:miter lim="800000"/>
            <a:headEnd/>
            <a:tailEnd/>
          </a:ln>
        </p:spPr>
        <p:txBody>
          <a:bodyPr lIns="96639" tIns="48320" rIns="96639" bIns="48320">
            <a:spAutoFit/>
          </a:bodyPr>
          <a:lstStyle/>
          <a:p>
            <a:pPr defTabSz="966788">
              <a:spcBef>
                <a:spcPct val="50000"/>
              </a:spcBef>
            </a:pPr>
            <a:r>
              <a:rPr lang="en-US" sz="1500" b="1"/>
              <a:t>This slide relates to material on pp. 47-49.</a:t>
            </a:r>
          </a:p>
          <a:p>
            <a:pPr defTabSz="966788">
              <a:spcBef>
                <a:spcPct val="50000"/>
              </a:spcBef>
            </a:pPr>
            <a:r>
              <a:rPr lang="en-US" sz="1500" b="1">
                <a:sym typeface="Wingdings" pitchFamily="2" charset="2"/>
              </a:rPr>
              <a:t></a:t>
            </a:r>
            <a:r>
              <a:rPr lang="en-US" sz="1500" b="1"/>
              <a:t>Indicates place where slide “builds” to include the corresponding point (upon mouse click).</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Rectangle 7"/>
          <p:cNvSpPr>
            <a:spLocks noGrp="1" noChangeArrowheads="1"/>
          </p:cNvSpPr>
          <p:nvPr>
            <p:ph type="sldNum" sz="quarter" idx="4294967295"/>
          </p:nvPr>
        </p:nvSpPr>
        <p:spPr bwMode="auto">
          <a:xfrm>
            <a:off x="6324600" y="8685213"/>
            <a:ext cx="531813" cy="457200"/>
          </a:xfrm>
          <a:prstGeom prst="rect">
            <a:avLst/>
          </a:prstGeom>
          <a:noFill/>
          <a:ln>
            <a:miter lim="800000"/>
            <a:headEnd/>
            <a:tailEnd/>
          </a:ln>
        </p:spPr>
        <p:txBody>
          <a:bodyPr/>
          <a:lstStyle/>
          <a:p>
            <a:pPr algn="ctr"/>
            <a:fld id="{B1654FF2-22C2-418B-913E-FE21B8741D54}" type="slidenum">
              <a:rPr lang="en-US" sz="1200"/>
              <a:pPr algn="ctr"/>
              <a:t>25</a:t>
            </a:fld>
            <a:endParaRPr lang="en-US" sz="1200"/>
          </a:p>
        </p:txBody>
      </p:sp>
      <p:sp>
        <p:nvSpPr>
          <p:cNvPr id="62466" name="Rectangle 2"/>
          <p:cNvSpPr>
            <a:spLocks noGrp="1" noRot="1" noChangeAspect="1" noChangeArrowheads="1" noTextEdit="1"/>
          </p:cNvSpPr>
          <p:nvPr>
            <p:ph type="sldImg"/>
          </p:nvPr>
        </p:nvSpPr>
        <p:spPr>
          <a:xfrm>
            <a:off x="522288" y="549275"/>
            <a:ext cx="3216275" cy="2413000"/>
          </a:xfrm>
          <a:ln/>
        </p:spPr>
      </p:sp>
      <p:sp>
        <p:nvSpPr>
          <p:cNvPr id="62467" name="Rectangle 3"/>
          <p:cNvSpPr>
            <a:spLocks noGrp="1" noChangeArrowheads="1"/>
          </p:cNvSpPr>
          <p:nvPr>
            <p:ph type="body" idx="1"/>
          </p:nvPr>
        </p:nvSpPr>
        <p:spPr>
          <a:noFill/>
        </p:spPr>
        <p:txBody>
          <a:bodyPr/>
          <a:lstStyle/>
          <a:p>
            <a:pPr eaLnBrk="1" hangingPunct="1"/>
            <a:r>
              <a:rPr lang="en-US" smtClean="0"/>
              <a:t>This video illustrates how the John Deere Company implements the marketing strategy planning process.  </a:t>
            </a:r>
          </a:p>
          <a:p>
            <a:pPr eaLnBrk="1" hangingPunct="1"/>
            <a:r>
              <a:rPr lang="en-US" smtClean="0"/>
              <a:t>(video length 2:47)</a:t>
            </a:r>
          </a:p>
          <a:p>
            <a:pPr eaLnBrk="1" hangingPunct="1"/>
            <a:endParaRPr lang="en-US" smtClean="0"/>
          </a:p>
          <a:p>
            <a:pPr eaLnBrk="1" hangingPunct="1"/>
            <a:r>
              <a:rPr lang="en-US" b="1" smtClean="0"/>
              <a:t>Video Operation:</a:t>
            </a:r>
          </a:p>
          <a:p>
            <a:pPr eaLnBrk="1" hangingPunct="1"/>
            <a:r>
              <a:rPr lang="en-US" smtClean="0"/>
              <a:t>Use the onscreen player controls to operate the video.</a:t>
            </a:r>
          </a:p>
          <a:p>
            <a:pPr eaLnBrk="1" hangingPunct="1"/>
            <a:r>
              <a:rPr lang="en-US" smtClean="0"/>
              <a:t>To view the video at Full Screen, right-click the video and choose Full Screen. To go back to your presentation you can either hit the Escape key, right-click on the video and uncheck Full Screen, or type Alt+Enter. You can do this at anytime during the video playback. </a:t>
            </a:r>
          </a:p>
          <a:p>
            <a:pPr eaLnBrk="1" hangingPunct="1"/>
            <a:r>
              <a:rPr lang="en-US" smtClean="0"/>
              <a:t>Under certain circumstances, the video may not fill the video player window. To restore, right click the video player object and select Zoom 200%.</a:t>
            </a:r>
          </a:p>
          <a:p>
            <a:pPr eaLnBrk="1" hangingPunct="1"/>
            <a:r>
              <a:rPr lang="en-US" smtClean="0"/>
              <a:t>The videos will only play in Slide Show View. Macros must be enabled in order to play the videos from within PowerPoint.</a:t>
            </a:r>
          </a:p>
          <a:p>
            <a:pPr eaLnBrk="1" hangingPunct="1"/>
            <a:endParaRPr lang="en-US" smtClean="0"/>
          </a:p>
        </p:txBody>
      </p:sp>
      <p:sp>
        <p:nvSpPr>
          <p:cNvPr id="62468" name="Text Box 25"/>
          <p:cNvSpPr txBox="1">
            <a:spLocks noChangeArrowheads="1"/>
          </p:cNvSpPr>
          <p:nvPr/>
        </p:nvSpPr>
        <p:spPr bwMode="auto">
          <a:xfrm>
            <a:off x="4389438" y="401638"/>
            <a:ext cx="2441575" cy="1944687"/>
          </a:xfrm>
          <a:prstGeom prst="rect">
            <a:avLst/>
          </a:prstGeom>
          <a:noFill/>
          <a:ln w="9525">
            <a:noFill/>
            <a:miter lim="800000"/>
            <a:headEnd/>
            <a:tailEnd/>
          </a:ln>
        </p:spPr>
        <p:txBody>
          <a:bodyPr lIns="96639" tIns="48320" rIns="96639" bIns="48320">
            <a:spAutoFit/>
          </a:bodyPr>
          <a:lstStyle/>
          <a:p>
            <a:pPr defTabSz="966788">
              <a:spcBef>
                <a:spcPct val="50000"/>
              </a:spcBef>
            </a:pPr>
            <a:r>
              <a:rPr lang="en-US" sz="1500" b="1"/>
              <a:t>This slide relates to material on pp. 43.</a:t>
            </a:r>
          </a:p>
          <a:p>
            <a:pPr defTabSz="966788">
              <a:spcBef>
                <a:spcPct val="50000"/>
              </a:spcBef>
            </a:pPr>
            <a:endParaRPr lang="en-US" sz="1500" b="1"/>
          </a:p>
          <a:p>
            <a:pPr defTabSz="966788">
              <a:spcBef>
                <a:spcPct val="50000"/>
              </a:spcBef>
            </a:pPr>
            <a:endParaRPr lang="en-US" sz="1500" b="1"/>
          </a:p>
          <a:p>
            <a:pPr defTabSz="966788">
              <a:spcBef>
                <a:spcPct val="50000"/>
              </a:spcBef>
            </a:pPr>
            <a:r>
              <a:rPr lang="en-US" sz="1500" b="1">
                <a:latin typeface="Calibri" pitchFamily="34" charset="0"/>
              </a:rPr>
              <a:t> </a:t>
            </a:r>
          </a:p>
          <a:p>
            <a:pPr defTabSz="966788">
              <a:spcBef>
                <a:spcPct val="50000"/>
              </a:spcBef>
            </a:pPr>
            <a:endParaRPr lang="en-US" sz="1500" b="1">
              <a:latin typeface="Calibri" pitchFamily="34" charset="0"/>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3" name="Rectangle 7"/>
          <p:cNvSpPr>
            <a:spLocks noGrp="1" noChangeArrowheads="1"/>
          </p:cNvSpPr>
          <p:nvPr>
            <p:ph type="sldNum" sz="quarter" idx="4294967295"/>
          </p:nvPr>
        </p:nvSpPr>
        <p:spPr bwMode="auto">
          <a:xfrm>
            <a:off x="6324600" y="8685213"/>
            <a:ext cx="531813" cy="457200"/>
          </a:xfrm>
          <a:prstGeom prst="rect">
            <a:avLst/>
          </a:prstGeom>
          <a:noFill/>
          <a:ln>
            <a:miter lim="800000"/>
            <a:headEnd/>
            <a:tailEnd/>
          </a:ln>
        </p:spPr>
        <p:txBody>
          <a:bodyPr/>
          <a:lstStyle/>
          <a:p>
            <a:pPr algn="ctr"/>
            <a:fld id="{BE616045-63B8-4E7F-A7D9-468776BE946A}" type="slidenum">
              <a:rPr lang="en-US" sz="1200"/>
              <a:pPr algn="ctr"/>
              <a:t>26</a:t>
            </a:fld>
            <a:endParaRPr lang="en-US" sz="1200"/>
          </a:p>
        </p:txBody>
      </p:sp>
      <p:sp>
        <p:nvSpPr>
          <p:cNvPr id="64514" name="Rectangle 2"/>
          <p:cNvSpPr>
            <a:spLocks noGrp="1" noRot="1" noChangeAspect="1" noChangeArrowheads="1" noTextEdit="1"/>
          </p:cNvSpPr>
          <p:nvPr>
            <p:ph type="sldImg"/>
          </p:nvPr>
        </p:nvSpPr>
        <p:spPr>
          <a:xfrm>
            <a:off x="522288" y="549275"/>
            <a:ext cx="3216275" cy="2413000"/>
          </a:xfrm>
          <a:ln/>
        </p:spPr>
      </p:sp>
      <p:sp>
        <p:nvSpPr>
          <p:cNvPr id="64515" name="Rectangle 3"/>
          <p:cNvSpPr>
            <a:spLocks noGrp="1" noChangeArrowheads="1"/>
          </p:cNvSpPr>
          <p:nvPr>
            <p:ph type="body" idx="1"/>
          </p:nvPr>
        </p:nvSpPr>
        <p:spPr>
          <a:noFill/>
        </p:spPr>
        <p:txBody>
          <a:bodyPr/>
          <a:lstStyle/>
          <a:p>
            <a:pPr eaLnBrk="1" hangingPunct="1"/>
            <a:r>
              <a:rPr lang="en-US" smtClean="0"/>
              <a:t>The purpose of this exercise is to help students extend their conceptual knowledge of the strategic marketing planning process, specifically as it relates to the broad types of strategies that a firm might choose to pursue. </a:t>
            </a:r>
          </a:p>
          <a:p>
            <a:pPr eaLnBrk="1" hangingPunct="1"/>
            <a:r>
              <a:rPr lang="en-US" smtClean="0"/>
              <a:t>For each of the four strategic opportunities (market penetration, market development, product development, and diversification), students are shown statements describing marketing actions undertaken in the context of specific brands.  Students are expected to select the statement description that best illustrates the particular type of strategic opportunity that is under consideration. </a:t>
            </a:r>
          </a:p>
          <a:p>
            <a:pPr eaLnBrk="1" hangingPunct="1"/>
            <a:endParaRPr lang="en-US" smtClean="0"/>
          </a:p>
          <a:p>
            <a:pPr eaLnBrk="1" hangingPunct="1"/>
            <a:r>
              <a:rPr lang="en-US" b="1" smtClean="0"/>
              <a:t>For complete information and suggestions on using this Interactive Exercise, please refer to the “Notes on the Interactive Exercise” section for this chapter in the </a:t>
            </a:r>
            <a:r>
              <a:rPr lang="en-US" b="1" i="1" smtClean="0"/>
              <a:t>Multimedia Lecture Support Package to Accompany Basic Marketing</a:t>
            </a:r>
            <a:r>
              <a:rPr lang="en-US" b="1" smtClean="0"/>
              <a:t>.  That same information is available as a Word document in the assets folder for the PowerPoint file.</a:t>
            </a:r>
          </a:p>
        </p:txBody>
      </p:sp>
      <p:sp>
        <p:nvSpPr>
          <p:cNvPr id="64516" name="Text Box 25"/>
          <p:cNvSpPr txBox="1">
            <a:spLocks noChangeArrowheads="1"/>
          </p:cNvSpPr>
          <p:nvPr/>
        </p:nvSpPr>
        <p:spPr bwMode="auto">
          <a:xfrm>
            <a:off x="4389438" y="400050"/>
            <a:ext cx="2438400" cy="1598613"/>
          </a:xfrm>
          <a:prstGeom prst="rect">
            <a:avLst/>
          </a:prstGeom>
          <a:noFill/>
          <a:ln w="9525">
            <a:noFill/>
            <a:miter lim="800000"/>
            <a:headEnd/>
            <a:tailEnd/>
          </a:ln>
        </p:spPr>
        <p:txBody>
          <a:bodyPr lIns="96639" tIns="48320" rIns="96639" bIns="48320">
            <a:spAutoFit/>
          </a:bodyPr>
          <a:lstStyle/>
          <a:p>
            <a:pPr defTabSz="966788">
              <a:spcBef>
                <a:spcPct val="50000"/>
              </a:spcBef>
            </a:pPr>
            <a:r>
              <a:rPr lang="en-US" sz="1500" b="1"/>
              <a:t>This slide relates to material on pp. 50-51.</a:t>
            </a:r>
          </a:p>
          <a:p>
            <a:pPr defTabSz="966788">
              <a:spcBef>
                <a:spcPct val="50000"/>
              </a:spcBef>
            </a:pPr>
            <a:r>
              <a:rPr lang="en-US" sz="1500" b="1">
                <a:sym typeface="Wingdings" pitchFamily="2" charset="2"/>
              </a:rPr>
              <a:t></a:t>
            </a:r>
            <a:r>
              <a:rPr lang="en-US" sz="1500" b="1"/>
              <a:t>Indicates place where slide “builds” to include the corresponding point (upon mouse click).</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1" name="Rectangle 7"/>
          <p:cNvSpPr>
            <a:spLocks noGrp="1" noChangeArrowheads="1"/>
          </p:cNvSpPr>
          <p:nvPr>
            <p:ph type="sldNum" sz="quarter" idx="4294967295"/>
          </p:nvPr>
        </p:nvSpPr>
        <p:spPr bwMode="auto">
          <a:xfrm>
            <a:off x="6324600" y="8685213"/>
            <a:ext cx="531813" cy="457200"/>
          </a:xfrm>
          <a:prstGeom prst="rect">
            <a:avLst/>
          </a:prstGeom>
          <a:noFill/>
          <a:ln>
            <a:miter lim="800000"/>
            <a:headEnd/>
            <a:tailEnd/>
          </a:ln>
        </p:spPr>
        <p:txBody>
          <a:bodyPr/>
          <a:lstStyle/>
          <a:p>
            <a:pPr algn="ctr"/>
            <a:fld id="{C25576E1-6CCD-42B4-8153-753D64BD3393}" type="slidenum">
              <a:rPr lang="en-US" sz="1200"/>
              <a:pPr algn="ctr"/>
              <a:t>27</a:t>
            </a:fld>
            <a:endParaRPr lang="en-US" sz="1200"/>
          </a:p>
        </p:txBody>
      </p:sp>
      <p:sp>
        <p:nvSpPr>
          <p:cNvPr id="66562" name="Rectangle 2"/>
          <p:cNvSpPr>
            <a:spLocks noGrp="1" noRot="1" noChangeAspect="1" noChangeArrowheads="1" noTextEdit="1"/>
          </p:cNvSpPr>
          <p:nvPr>
            <p:ph type="sldImg"/>
          </p:nvPr>
        </p:nvSpPr>
        <p:spPr>
          <a:xfrm>
            <a:off x="522288" y="549275"/>
            <a:ext cx="3216275" cy="2413000"/>
          </a:xfrm>
          <a:ln/>
        </p:spPr>
      </p:sp>
      <p:sp>
        <p:nvSpPr>
          <p:cNvPr id="66563" name="Rectangle 3"/>
          <p:cNvSpPr>
            <a:spLocks noGrp="1" noChangeArrowheads="1"/>
          </p:cNvSpPr>
          <p:nvPr>
            <p:ph type="body" idx="1"/>
          </p:nvPr>
        </p:nvSpPr>
        <p:spPr>
          <a:xfrm>
            <a:off x="195263" y="3124200"/>
            <a:ext cx="6510337" cy="5659438"/>
          </a:xfrm>
          <a:noFill/>
        </p:spPr>
        <p:txBody>
          <a:bodyPr/>
          <a:lstStyle/>
          <a:p>
            <a:pPr eaLnBrk="1" hangingPunct="1"/>
            <a:r>
              <a:rPr lang="en-US" smtClean="0"/>
              <a:t>ANSWER: B</a:t>
            </a:r>
          </a:p>
          <a:p>
            <a:pPr eaLnBrk="1" hangingPunct="1"/>
            <a:endParaRPr lang="en-US" smtClean="0"/>
          </a:p>
          <a:p>
            <a:pPr eaLnBrk="1" hangingPunct="1"/>
            <a:r>
              <a:rPr lang="en-US" i="1" u="sng" smtClean="0"/>
              <a:t>Checking your knowledge (answer explanation):</a:t>
            </a:r>
          </a:p>
          <a:p>
            <a:pPr eaLnBrk="1" hangingPunct="1"/>
            <a:r>
              <a:rPr lang="en-US" smtClean="0"/>
              <a:t>Selection ‘B’ is the best option because the university is trying to increase enrollment (sales) by selling established summer-school program classes (present products) to students at home for the summer (new markets).  This is the definition of market development. (p. 50)</a:t>
            </a:r>
          </a:p>
        </p:txBody>
      </p:sp>
      <p:sp>
        <p:nvSpPr>
          <p:cNvPr id="66564" name="Text Box 4"/>
          <p:cNvSpPr txBox="1">
            <a:spLocks noChangeArrowheads="1"/>
          </p:cNvSpPr>
          <p:nvPr/>
        </p:nvSpPr>
        <p:spPr bwMode="auto">
          <a:xfrm>
            <a:off x="4389438" y="401638"/>
            <a:ext cx="2441575" cy="558800"/>
          </a:xfrm>
          <a:prstGeom prst="rect">
            <a:avLst/>
          </a:prstGeom>
          <a:noFill/>
          <a:ln w="9525">
            <a:noFill/>
            <a:miter lim="800000"/>
            <a:headEnd/>
            <a:tailEnd/>
          </a:ln>
        </p:spPr>
        <p:txBody>
          <a:bodyPr lIns="96790" tIns="48395" rIns="96790" bIns="48395">
            <a:spAutoFit/>
          </a:bodyPr>
          <a:lstStyle/>
          <a:p>
            <a:pPr defTabSz="968375">
              <a:spcBef>
                <a:spcPct val="50000"/>
              </a:spcBef>
            </a:pPr>
            <a:r>
              <a:rPr lang="en-US" sz="1500" b="1"/>
              <a:t>This slide relates to material on p. 50.</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09" name="Rectangle 7"/>
          <p:cNvSpPr>
            <a:spLocks noGrp="1" noChangeArrowheads="1"/>
          </p:cNvSpPr>
          <p:nvPr>
            <p:ph type="sldNum" sz="quarter" idx="4294967295"/>
          </p:nvPr>
        </p:nvSpPr>
        <p:spPr bwMode="auto">
          <a:xfrm>
            <a:off x="6324600" y="8685213"/>
            <a:ext cx="531813" cy="457200"/>
          </a:xfrm>
          <a:prstGeom prst="rect">
            <a:avLst/>
          </a:prstGeom>
          <a:noFill/>
          <a:ln>
            <a:miter lim="800000"/>
            <a:headEnd/>
            <a:tailEnd/>
          </a:ln>
        </p:spPr>
        <p:txBody>
          <a:bodyPr/>
          <a:lstStyle/>
          <a:p>
            <a:pPr algn="ctr"/>
            <a:fld id="{17492126-0F4A-4096-925F-F809C950D2DC}" type="slidenum">
              <a:rPr lang="en-US" sz="1200">
                <a:solidFill>
                  <a:srgbClr val="000000"/>
                </a:solidFill>
              </a:rPr>
              <a:pPr algn="ctr"/>
              <a:t>28</a:t>
            </a:fld>
            <a:endParaRPr lang="en-US" sz="1200">
              <a:solidFill>
                <a:srgbClr val="000000"/>
              </a:solidFill>
            </a:endParaRPr>
          </a:p>
        </p:txBody>
      </p:sp>
      <p:sp>
        <p:nvSpPr>
          <p:cNvPr id="68610" name="Rectangle 2"/>
          <p:cNvSpPr>
            <a:spLocks noGrp="1" noRot="1" noChangeAspect="1" noChangeArrowheads="1" noTextEdit="1"/>
          </p:cNvSpPr>
          <p:nvPr>
            <p:ph type="sldImg"/>
          </p:nvPr>
        </p:nvSpPr>
        <p:spPr>
          <a:xfrm>
            <a:off x="522288" y="549275"/>
            <a:ext cx="3216275" cy="2413000"/>
          </a:xfrm>
          <a:ln/>
        </p:spPr>
      </p:sp>
      <p:sp>
        <p:nvSpPr>
          <p:cNvPr id="68611" name="Rectangle 3"/>
          <p:cNvSpPr>
            <a:spLocks noGrp="1" noChangeArrowheads="1"/>
          </p:cNvSpPr>
          <p:nvPr>
            <p:ph type="body" idx="1"/>
          </p:nvPr>
        </p:nvSpPr>
        <p:spPr>
          <a:noFill/>
        </p:spPr>
        <p:txBody>
          <a:bodyPr/>
          <a:lstStyle/>
          <a:p>
            <a:pPr eaLnBrk="1" hangingPunct="1"/>
            <a:r>
              <a:rPr lang="en-US" b="1" smtClean="0"/>
              <a:t>Summary Overview</a:t>
            </a:r>
          </a:p>
          <a:p>
            <a:pPr eaLnBrk="1" hangingPunct="1"/>
            <a:r>
              <a:rPr lang="en-US" smtClean="0"/>
              <a:t>Starbucks Corporation’s corporate sales program is a good example of market penetration.  Starbucks practices market penetration in this ad by attempting to increase sales of the firm’s present products in its present markets. The company is also attempting to take customer relationship management to the next level.</a:t>
            </a:r>
          </a:p>
          <a:p>
            <a:pPr eaLnBrk="1" hangingPunct="1"/>
            <a:endParaRPr lang="en-US" smtClean="0"/>
          </a:p>
          <a:p>
            <a:pPr eaLnBrk="1" hangingPunct="1"/>
            <a:r>
              <a:rPr lang="en-US" b="1" smtClean="0"/>
              <a:t>Key Issues</a:t>
            </a:r>
          </a:p>
          <a:p>
            <a:pPr eaLnBrk="1" hangingPunct="1">
              <a:buFontTx/>
              <a:buChar char="•"/>
            </a:pPr>
            <a:r>
              <a:rPr lang="en-US" smtClean="0"/>
              <a:t> The Starbucks Card which can be given away as a token of appreciation is an attempt to further penetrate the corporate market.</a:t>
            </a:r>
          </a:p>
          <a:p>
            <a:pPr eaLnBrk="1" hangingPunct="1">
              <a:buFontTx/>
              <a:buChar char="•"/>
            </a:pPr>
            <a:r>
              <a:rPr lang="en-US" smtClean="0"/>
              <a:t> In doing so, it strengthens its relationship with its customers and increases the frequency of usage. </a:t>
            </a:r>
            <a:endParaRPr lang="en-US" smtClean="0">
              <a:cs typeface="Times New Roman" pitchFamily="18" charset="0"/>
            </a:endParaRPr>
          </a:p>
          <a:p>
            <a:pPr eaLnBrk="1" hangingPunct="1">
              <a:buFontTx/>
              <a:buChar char="•"/>
            </a:pPr>
            <a:r>
              <a:rPr lang="en-US" smtClean="0"/>
              <a:t> The card carrier can be personalized with a custom message.</a:t>
            </a:r>
          </a:p>
          <a:p>
            <a:pPr eaLnBrk="1" hangingPunct="1"/>
            <a:endParaRPr lang="en-US" i="1" smtClean="0">
              <a:cs typeface="Times New Roman" pitchFamily="18" charset="0"/>
            </a:endParaRPr>
          </a:p>
          <a:p>
            <a:pPr eaLnBrk="1" hangingPunct="1"/>
            <a:r>
              <a:rPr lang="en-US" b="1" i="1" smtClean="0">
                <a:cs typeface="Times New Roman" pitchFamily="18" charset="0"/>
              </a:rPr>
              <a:t>Discussion Question: Can a company pursue a market penetration strategy and simultaneously pursue other types of opportunities (market development, product development, or diversification)?</a:t>
            </a:r>
          </a:p>
          <a:p>
            <a:pPr eaLnBrk="1" hangingPunct="1"/>
            <a:endParaRPr lang="en-US" smtClean="0"/>
          </a:p>
        </p:txBody>
      </p:sp>
      <p:sp>
        <p:nvSpPr>
          <p:cNvPr id="68612" name="Text Box 4"/>
          <p:cNvSpPr txBox="1">
            <a:spLocks noChangeArrowheads="1"/>
          </p:cNvSpPr>
          <p:nvPr/>
        </p:nvSpPr>
        <p:spPr bwMode="auto">
          <a:xfrm>
            <a:off x="4389438" y="401638"/>
            <a:ext cx="2436812" cy="904875"/>
          </a:xfrm>
          <a:prstGeom prst="rect">
            <a:avLst/>
          </a:prstGeom>
          <a:noFill/>
          <a:ln w="9525">
            <a:noFill/>
            <a:miter lim="800000"/>
            <a:headEnd/>
            <a:tailEnd/>
          </a:ln>
        </p:spPr>
        <p:txBody>
          <a:bodyPr lIns="96784" tIns="48391" rIns="96784" bIns="48391">
            <a:spAutoFit/>
          </a:bodyPr>
          <a:lstStyle/>
          <a:p>
            <a:pPr defTabSz="968375">
              <a:spcBef>
                <a:spcPct val="50000"/>
              </a:spcBef>
            </a:pPr>
            <a:r>
              <a:rPr lang="en-US" sz="1500" b="1"/>
              <a:t>This slide relates to material on p. 50. </a:t>
            </a:r>
          </a:p>
          <a:p>
            <a:pPr defTabSz="968375">
              <a:spcBef>
                <a:spcPct val="50000"/>
              </a:spcBef>
            </a:pPr>
            <a:endParaRPr lang="en-US" sz="1500" b="1">
              <a:solidFill>
                <a:srgbClr val="000000"/>
              </a:solidFill>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7" name="Rectangle 7"/>
          <p:cNvSpPr>
            <a:spLocks noGrp="1" noChangeArrowheads="1"/>
          </p:cNvSpPr>
          <p:nvPr>
            <p:ph type="sldNum" sz="quarter" idx="4294967295"/>
          </p:nvPr>
        </p:nvSpPr>
        <p:spPr bwMode="auto">
          <a:xfrm>
            <a:off x="6324600" y="8685213"/>
            <a:ext cx="531813" cy="457200"/>
          </a:xfrm>
          <a:prstGeom prst="rect">
            <a:avLst/>
          </a:prstGeom>
          <a:noFill/>
          <a:ln>
            <a:miter lim="800000"/>
            <a:headEnd/>
            <a:tailEnd/>
          </a:ln>
        </p:spPr>
        <p:txBody>
          <a:bodyPr/>
          <a:lstStyle/>
          <a:p>
            <a:pPr algn="ctr"/>
            <a:fld id="{A588FA1D-7C42-4C18-BB1D-5D253D7C7DCE}" type="slidenum">
              <a:rPr lang="en-US" sz="1200"/>
              <a:pPr algn="ctr"/>
              <a:t>29</a:t>
            </a:fld>
            <a:endParaRPr lang="en-US" sz="1200"/>
          </a:p>
        </p:txBody>
      </p:sp>
      <p:sp>
        <p:nvSpPr>
          <p:cNvPr id="70658" name="Rectangle 2"/>
          <p:cNvSpPr>
            <a:spLocks noGrp="1" noRot="1" noChangeAspect="1" noChangeArrowheads="1" noTextEdit="1"/>
          </p:cNvSpPr>
          <p:nvPr>
            <p:ph type="sldImg"/>
          </p:nvPr>
        </p:nvSpPr>
        <p:spPr>
          <a:xfrm>
            <a:off x="522288" y="549275"/>
            <a:ext cx="3216275" cy="2413000"/>
          </a:xfrm>
          <a:ln/>
        </p:spPr>
      </p:sp>
      <p:sp>
        <p:nvSpPr>
          <p:cNvPr id="70659" name="Rectangle 3"/>
          <p:cNvSpPr>
            <a:spLocks noGrp="1" noChangeArrowheads="1"/>
          </p:cNvSpPr>
          <p:nvPr>
            <p:ph type="body" idx="1"/>
          </p:nvPr>
        </p:nvSpPr>
        <p:spPr>
          <a:xfrm>
            <a:off x="195263" y="3124200"/>
            <a:ext cx="6510337" cy="5659438"/>
          </a:xfrm>
          <a:noFill/>
        </p:spPr>
        <p:txBody>
          <a:bodyPr/>
          <a:lstStyle/>
          <a:p>
            <a:pPr eaLnBrk="1" hangingPunct="1"/>
            <a:r>
              <a:rPr lang="en-US" smtClean="0"/>
              <a:t>ANSWER: A</a:t>
            </a:r>
          </a:p>
          <a:p>
            <a:pPr eaLnBrk="1" hangingPunct="1"/>
            <a:endParaRPr lang="en-US" smtClean="0"/>
          </a:p>
          <a:p>
            <a:pPr eaLnBrk="1" hangingPunct="1"/>
            <a:r>
              <a:rPr lang="en-US" i="1" u="sng" smtClean="0"/>
              <a:t>Checking your knowledge (answer explanation):</a:t>
            </a:r>
          </a:p>
          <a:p>
            <a:pPr eaLnBrk="1" hangingPunct="1"/>
            <a:r>
              <a:rPr lang="en-US" smtClean="0"/>
              <a:t>Selection ‘A’ is the best option because the superstore is trying to increase the rate of sales of present products by current customers.  This is the definition of market penetration. (p. 50)</a:t>
            </a:r>
          </a:p>
        </p:txBody>
      </p:sp>
      <p:sp>
        <p:nvSpPr>
          <p:cNvPr id="70660" name="Text Box 4"/>
          <p:cNvSpPr txBox="1">
            <a:spLocks noChangeArrowheads="1"/>
          </p:cNvSpPr>
          <p:nvPr/>
        </p:nvSpPr>
        <p:spPr bwMode="auto">
          <a:xfrm>
            <a:off x="4416425" y="457200"/>
            <a:ext cx="2441575" cy="558800"/>
          </a:xfrm>
          <a:prstGeom prst="rect">
            <a:avLst/>
          </a:prstGeom>
          <a:noFill/>
          <a:ln w="9525">
            <a:noFill/>
            <a:miter lim="800000"/>
            <a:headEnd/>
            <a:tailEnd/>
          </a:ln>
        </p:spPr>
        <p:txBody>
          <a:bodyPr lIns="96790" tIns="48395" rIns="96790" bIns="48395">
            <a:spAutoFit/>
          </a:bodyPr>
          <a:lstStyle/>
          <a:p>
            <a:pPr defTabSz="968375">
              <a:spcBef>
                <a:spcPct val="50000"/>
              </a:spcBef>
            </a:pPr>
            <a:r>
              <a:rPr lang="en-US" sz="1500" b="1"/>
              <a:t>This slide relates to material on p. 50.</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Rectangle 7"/>
          <p:cNvSpPr>
            <a:spLocks noGrp="1" noChangeArrowheads="1"/>
          </p:cNvSpPr>
          <p:nvPr>
            <p:ph type="sldNum" sz="quarter" idx="4294967295"/>
          </p:nvPr>
        </p:nvSpPr>
        <p:spPr bwMode="auto">
          <a:xfrm>
            <a:off x="6324600" y="8685213"/>
            <a:ext cx="531813" cy="457200"/>
          </a:xfrm>
          <a:prstGeom prst="rect">
            <a:avLst/>
          </a:prstGeom>
          <a:noFill/>
          <a:ln>
            <a:miter lim="800000"/>
            <a:headEnd/>
            <a:tailEnd/>
          </a:ln>
        </p:spPr>
        <p:txBody>
          <a:bodyPr/>
          <a:lstStyle/>
          <a:p>
            <a:pPr algn="ctr"/>
            <a:fld id="{D75B00AD-86B6-4F39-A26C-DFF4E1E25C0A}" type="slidenum">
              <a:rPr lang="en-US" sz="1200"/>
              <a:pPr algn="ctr"/>
              <a:t>3</a:t>
            </a:fld>
            <a:endParaRPr lang="en-US" sz="1200"/>
          </a:p>
        </p:txBody>
      </p:sp>
      <p:sp>
        <p:nvSpPr>
          <p:cNvPr id="15362" name="Rectangle 2"/>
          <p:cNvSpPr>
            <a:spLocks noGrp="1" noRot="1" noChangeAspect="1" noChangeArrowheads="1" noTextEdit="1"/>
          </p:cNvSpPr>
          <p:nvPr>
            <p:ph type="sldImg"/>
          </p:nvPr>
        </p:nvSpPr>
        <p:spPr>
          <a:xfrm>
            <a:off x="522288" y="549275"/>
            <a:ext cx="3216275" cy="2413000"/>
          </a:xfrm>
          <a:ln/>
        </p:spPr>
      </p:sp>
      <p:sp>
        <p:nvSpPr>
          <p:cNvPr id="15363" name="Rectangle 3"/>
          <p:cNvSpPr>
            <a:spLocks noGrp="1" noChangeArrowheads="1"/>
          </p:cNvSpPr>
          <p:nvPr>
            <p:ph type="body" idx="1"/>
          </p:nvPr>
        </p:nvSpPr>
        <p:spPr>
          <a:noFill/>
        </p:spPr>
        <p:txBody>
          <a:bodyPr/>
          <a:lstStyle/>
          <a:p>
            <a:pPr marL="228600" indent="-228600" eaLnBrk="1" hangingPunct="1"/>
            <a:r>
              <a:rPr lang="en-US" b="1" smtClean="0"/>
              <a:t>You should now be able to:</a:t>
            </a:r>
          </a:p>
          <a:p>
            <a:pPr marL="228600" indent="-228600" eaLnBrk="1" hangingPunct="1"/>
            <a:endParaRPr lang="en-US" b="1" smtClean="0"/>
          </a:p>
          <a:p>
            <a:pPr marL="228600" indent="-228600" eaLnBrk="1" hangingPunct="1">
              <a:buFont typeface="Calibri" pitchFamily="34" charset="0"/>
              <a:buAutoNum type="arabicPeriod" startAt="6"/>
            </a:pPr>
            <a:r>
              <a:rPr lang="en-US" smtClean="0"/>
              <a:t>Understand what customer lifetime value and customer equity are and why marketing strategy planners seek to increase them. </a:t>
            </a:r>
          </a:p>
          <a:p>
            <a:pPr marL="228600" indent="-228600" eaLnBrk="1" hangingPunct="1">
              <a:buFont typeface="Calibri" pitchFamily="34" charset="0"/>
              <a:buAutoNum type="arabicPeriod" startAt="6"/>
            </a:pPr>
            <a:r>
              <a:rPr lang="en-US" smtClean="0"/>
              <a:t>Be familiar with the text’s framework for marketing strategy planning.</a:t>
            </a:r>
          </a:p>
          <a:p>
            <a:pPr marL="228600" indent="-228600" eaLnBrk="1" hangingPunct="1">
              <a:buFont typeface="Calibri" pitchFamily="34" charset="0"/>
              <a:buAutoNum type="arabicPeriod" startAt="6"/>
            </a:pPr>
            <a:r>
              <a:rPr lang="en-US" smtClean="0"/>
              <a:t>Know four broad types of marketing opportunities that help in identifying new strategies.</a:t>
            </a:r>
          </a:p>
          <a:p>
            <a:pPr marL="228600" indent="-228600" eaLnBrk="1" hangingPunct="1">
              <a:buFont typeface="Calibri" pitchFamily="34" charset="0"/>
              <a:buAutoNum type="arabicPeriod" startAt="6"/>
            </a:pPr>
            <a:r>
              <a:rPr lang="en-US" smtClean="0"/>
              <a:t>Understand why strategies for opportunities in international markets should be considered.</a:t>
            </a:r>
          </a:p>
          <a:p>
            <a:pPr marL="228600" indent="-228600" eaLnBrk="1" hangingPunct="1">
              <a:buFont typeface="Calibri" pitchFamily="34" charset="0"/>
              <a:buAutoNum type="arabicPeriod" startAt="6"/>
            </a:pPr>
            <a:r>
              <a:rPr lang="en-US" smtClean="0"/>
              <a:t> Understand the important new terms.</a:t>
            </a:r>
          </a:p>
          <a:p>
            <a:pPr marL="228600" indent="-228600" eaLnBrk="1" hangingPunct="1"/>
            <a:endParaRPr lang="en-US" smtClean="0"/>
          </a:p>
          <a:p>
            <a:pPr marL="228600" indent="-228600" eaLnBrk="1" hangingPunct="1"/>
            <a:endParaRPr lang="en-US" smtClean="0"/>
          </a:p>
        </p:txBody>
      </p:sp>
      <p:sp>
        <p:nvSpPr>
          <p:cNvPr id="15364" name="Text Box 4"/>
          <p:cNvSpPr txBox="1">
            <a:spLocks noChangeArrowheads="1"/>
          </p:cNvSpPr>
          <p:nvPr/>
        </p:nvSpPr>
        <p:spPr bwMode="auto">
          <a:xfrm>
            <a:off x="4389438" y="401638"/>
            <a:ext cx="2441575" cy="558800"/>
          </a:xfrm>
          <a:prstGeom prst="rect">
            <a:avLst/>
          </a:prstGeom>
          <a:noFill/>
          <a:ln w="9525">
            <a:noFill/>
            <a:miter lim="800000"/>
            <a:headEnd/>
            <a:tailEnd/>
          </a:ln>
        </p:spPr>
        <p:txBody>
          <a:bodyPr lIns="96790" tIns="48395" rIns="96790" bIns="48395">
            <a:spAutoFit/>
          </a:bodyPr>
          <a:lstStyle/>
          <a:p>
            <a:pPr defTabSz="968375">
              <a:spcBef>
                <a:spcPct val="50000"/>
              </a:spcBef>
            </a:pPr>
            <a:r>
              <a:rPr lang="en-US" sz="1500" b="1"/>
              <a:t>This slide refers to material on pp. 32.</a:t>
            </a: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5" name="Rectangle 7"/>
          <p:cNvSpPr>
            <a:spLocks noGrp="1" noChangeArrowheads="1"/>
          </p:cNvSpPr>
          <p:nvPr>
            <p:ph type="sldNum" sz="quarter" idx="4294967295"/>
          </p:nvPr>
        </p:nvSpPr>
        <p:spPr bwMode="auto">
          <a:xfrm>
            <a:off x="6324600" y="8685213"/>
            <a:ext cx="531813" cy="457200"/>
          </a:xfrm>
          <a:prstGeom prst="rect">
            <a:avLst/>
          </a:prstGeom>
          <a:noFill/>
          <a:ln>
            <a:miter lim="800000"/>
            <a:headEnd/>
            <a:tailEnd/>
          </a:ln>
        </p:spPr>
        <p:txBody>
          <a:bodyPr/>
          <a:lstStyle/>
          <a:p>
            <a:pPr algn="ctr"/>
            <a:fld id="{8D42AA17-2357-4BBB-83F6-E260F8C93E08}" type="slidenum">
              <a:rPr lang="en-US" sz="1200">
                <a:solidFill>
                  <a:srgbClr val="000000"/>
                </a:solidFill>
              </a:rPr>
              <a:pPr algn="ctr"/>
              <a:t>30</a:t>
            </a:fld>
            <a:endParaRPr lang="en-US" sz="1200">
              <a:solidFill>
                <a:srgbClr val="000000"/>
              </a:solidFill>
            </a:endParaRPr>
          </a:p>
        </p:txBody>
      </p:sp>
      <p:sp>
        <p:nvSpPr>
          <p:cNvPr id="72706" name="Rectangle 2"/>
          <p:cNvSpPr>
            <a:spLocks noGrp="1" noRot="1" noChangeAspect="1" noChangeArrowheads="1" noTextEdit="1"/>
          </p:cNvSpPr>
          <p:nvPr>
            <p:ph type="sldImg"/>
          </p:nvPr>
        </p:nvSpPr>
        <p:spPr>
          <a:xfrm>
            <a:off x="522288" y="549275"/>
            <a:ext cx="3216275" cy="2413000"/>
          </a:xfrm>
          <a:ln/>
        </p:spPr>
      </p:sp>
      <p:sp>
        <p:nvSpPr>
          <p:cNvPr id="72707" name="Rectangle 3"/>
          <p:cNvSpPr>
            <a:spLocks noGrp="1" noChangeArrowheads="1"/>
          </p:cNvSpPr>
          <p:nvPr>
            <p:ph type="body" idx="1"/>
          </p:nvPr>
        </p:nvSpPr>
        <p:spPr>
          <a:noFill/>
        </p:spPr>
        <p:txBody>
          <a:bodyPr/>
          <a:lstStyle/>
          <a:p>
            <a:pPr eaLnBrk="1" hangingPunct="1">
              <a:lnSpc>
                <a:spcPct val="90000"/>
              </a:lnSpc>
            </a:pPr>
            <a:r>
              <a:rPr lang="en-US" b="1" smtClean="0"/>
              <a:t>Summary Overview</a:t>
            </a:r>
          </a:p>
          <a:p>
            <a:pPr eaLnBrk="1" hangingPunct="1">
              <a:lnSpc>
                <a:spcPct val="90000"/>
              </a:lnSpc>
            </a:pPr>
            <a:r>
              <a:rPr lang="en-US" smtClean="0"/>
              <a:t>Tylenol offers an improved product for its existing markets—Tylenol Extra Strength Rapid Release Gels.</a:t>
            </a:r>
          </a:p>
          <a:p>
            <a:pPr eaLnBrk="1" hangingPunct="1">
              <a:lnSpc>
                <a:spcPct val="90000"/>
              </a:lnSpc>
            </a:pPr>
            <a:endParaRPr lang="en-US" smtClean="0"/>
          </a:p>
          <a:p>
            <a:pPr eaLnBrk="1" hangingPunct="1">
              <a:lnSpc>
                <a:spcPct val="90000"/>
              </a:lnSpc>
            </a:pPr>
            <a:r>
              <a:rPr lang="en-US" b="1" smtClean="0"/>
              <a:t>Key Issues</a:t>
            </a:r>
          </a:p>
          <a:p>
            <a:pPr eaLnBrk="1" hangingPunct="1">
              <a:lnSpc>
                <a:spcPct val="90000"/>
              </a:lnSpc>
              <a:buFontTx/>
              <a:buChar char="•"/>
            </a:pPr>
            <a:r>
              <a:rPr lang="en-US" smtClean="0"/>
              <a:t> Tylenol Extra Strength Rapid Release Gels work faster than Tylenol Arthritis Pain 650mg Caplets and contains only 500mg of pain reliever.</a:t>
            </a:r>
          </a:p>
          <a:p>
            <a:pPr eaLnBrk="1" hangingPunct="1">
              <a:lnSpc>
                <a:spcPct val="90000"/>
              </a:lnSpc>
              <a:buFontTx/>
              <a:buChar char="•"/>
            </a:pPr>
            <a:r>
              <a:rPr lang="en-US" smtClean="0"/>
              <a:t> It starts working within 5 minutes. This can be attributed to the laser holes that are drilled into the side of each capsule so the capsule doesn't have to dissolve first.</a:t>
            </a:r>
          </a:p>
          <a:p>
            <a:pPr eaLnBrk="1" hangingPunct="1">
              <a:lnSpc>
                <a:spcPct val="90000"/>
              </a:lnSpc>
              <a:buFontTx/>
              <a:buChar char="•"/>
            </a:pPr>
            <a:r>
              <a:rPr lang="en-US" smtClean="0"/>
              <a:t> Manufacturers, such as McNeil Consumer Healthcare, have ongoing new-product development processes to meet emerging needs.  </a:t>
            </a:r>
          </a:p>
          <a:p>
            <a:pPr eaLnBrk="1" hangingPunct="1">
              <a:lnSpc>
                <a:spcPct val="90000"/>
              </a:lnSpc>
              <a:buFontTx/>
              <a:buChar char="•"/>
            </a:pPr>
            <a:r>
              <a:rPr lang="en-US" smtClean="0"/>
              <a:t> Many manufacturers have accelerated their new-product development in recent years, including new packaging for improved customer convenience. </a:t>
            </a:r>
          </a:p>
          <a:p>
            <a:pPr eaLnBrk="1" hangingPunct="1">
              <a:lnSpc>
                <a:spcPct val="90000"/>
              </a:lnSpc>
              <a:buFontTx/>
              <a:buChar char="•"/>
            </a:pPr>
            <a:r>
              <a:rPr lang="en-US" smtClean="0"/>
              <a:t> Service firms also practice “product” development, by offering new services.</a:t>
            </a:r>
          </a:p>
          <a:p>
            <a:pPr eaLnBrk="1" hangingPunct="1">
              <a:lnSpc>
                <a:spcPct val="90000"/>
              </a:lnSpc>
            </a:pPr>
            <a:endParaRPr lang="en-US" smtClean="0"/>
          </a:p>
          <a:p>
            <a:pPr eaLnBrk="1" hangingPunct="1">
              <a:lnSpc>
                <a:spcPct val="90000"/>
              </a:lnSpc>
            </a:pPr>
            <a:r>
              <a:rPr lang="en-US" b="1" i="1" smtClean="0"/>
              <a:t>Discussion Question: Can you provide an example of a service firm that practices “product” development?</a:t>
            </a:r>
          </a:p>
          <a:p>
            <a:pPr eaLnBrk="1" hangingPunct="1">
              <a:lnSpc>
                <a:spcPct val="90000"/>
              </a:lnSpc>
            </a:pPr>
            <a:endParaRPr lang="en-US" b="1" smtClean="0"/>
          </a:p>
        </p:txBody>
      </p:sp>
      <p:sp>
        <p:nvSpPr>
          <p:cNvPr id="72708" name="Text Box 4"/>
          <p:cNvSpPr txBox="1">
            <a:spLocks noChangeArrowheads="1"/>
          </p:cNvSpPr>
          <p:nvPr/>
        </p:nvSpPr>
        <p:spPr bwMode="auto">
          <a:xfrm>
            <a:off x="4389438" y="401638"/>
            <a:ext cx="2436812" cy="558800"/>
          </a:xfrm>
          <a:prstGeom prst="rect">
            <a:avLst/>
          </a:prstGeom>
          <a:noFill/>
          <a:ln w="9525">
            <a:noFill/>
            <a:miter lim="800000"/>
            <a:headEnd/>
            <a:tailEnd/>
          </a:ln>
        </p:spPr>
        <p:txBody>
          <a:bodyPr lIns="96784" tIns="48391" rIns="96784" bIns="48391">
            <a:spAutoFit/>
          </a:bodyPr>
          <a:lstStyle/>
          <a:p>
            <a:pPr defTabSz="968375">
              <a:spcBef>
                <a:spcPct val="50000"/>
              </a:spcBef>
            </a:pPr>
            <a:r>
              <a:rPr lang="en-US" sz="1500" b="1"/>
              <a:t>This slide relates to material on pp. 50. </a:t>
            </a: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7" name="Rectangle 7"/>
          <p:cNvSpPr>
            <a:spLocks noGrp="1" noChangeArrowheads="1"/>
          </p:cNvSpPr>
          <p:nvPr>
            <p:ph type="sldNum" sz="quarter" idx="4294967295"/>
          </p:nvPr>
        </p:nvSpPr>
        <p:spPr bwMode="auto">
          <a:xfrm>
            <a:off x="6324600" y="8685213"/>
            <a:ext cx="531813" cy="457200"/>
          </a:xfrm>
          <a:prstGeom prst="rect">
            <a:avLst/>
          </a:prstGeom>
          <a:noFill/>
          <a:ln>
            <a:miter lim="800000"/>
            <a:headEnd/>
            <a:tailEnd/>
          </a:ln>
        </p:spPr>
        <p:txBody>
          <a:bodyPr/>
          <a:lstStyle/>
          <a:p>
            <a:pPr algn="ctr"/>
            <a:fld id="{2ACBBB78-1419-4335-88C2-C779A25656ED}" type="slidenum">
              <a:rPr lang="en-US" sz="1200"/>
              <a:pPr algn="ctr"/>
              <a:t>31</a:t>
            </a:fld>
            <a:endParaRPr lang="en-US" sz="1200"/>
          </a:p>
        </p:txBody>
      </p:sp>
      <p:sp>
        <p:nvSpPr>
          <p:cNvPr id="75778" name="Rectangle 2"/>
          <p:cNvSpPr>
            <a:spLocks noGrp="1" noRot="1" noChangeAspect="1" noChangeArrowheads="1" noTextEdit="1"/>
          </p:cNvSpPr>
          <p:nvPr>
            <p:ph type="sldImg"/>
          </p:nvPr>
        </p:nvSpPr>
        <p:spPr>
          <a:xfrm>
            <a:off x="522288" y="549275"/>
            <a:ext cx="3216275" cy="2413000"/>
          </a:xfrm>
          <a:ln/>
        </p:spPr>
      </p:sp>
      <p:sp>
        <p:nvSpPr>
          <p:cNvPr id="215043" name="Rectangle 3"/>
          <p:cNvSpPr>
            <a:spLocks noGrp="1" noChangeArrowheads="1"/>
          </p:cNvSpPr>
          <p:nvPr>
            <p:ph type="body" idx="1"/>
          </p:nvPr>
        </p:nvSpPr>
        <p:spPr/>
        <p:txBody>
          <a:bodyPr/>
          <a:lstStyle/>
          <a:p>
            <a:pPr eaLnBrk="1" hangingPunct="1">
              <a:spcBef>
                <a:spcPct val="50000"/>
              </a:spcBef>
              <a:defRPr/>
            </a:pPr>
            <a:r>
              <a:rPr lang="en-US" dirty="0" smtClean="0"/>
              <a:t>Mentholatum (US) has been doing business since 1899</a:t>
            </a:r>
            <a:r>
              <a:rPr lang="en-US" dirty="0" smtClean="0">
                <a:cs typeface="Times New Roman" pitchFamily="18" charset="0"/>
              </a:rPr>
              <a:t>. </a:t>
            </a:r>
            <a:r>
              <a:rPr lang="en-US" dirty="0" smtClean="0"/>
              <a:t>In 1988, Japan’s ROHTO acquired The Mentholatum Company, Inc., a global manufacturer and marketer of consumer healthcare products. Today, the combined ROHTO group of companies have established operations in 13 major markets, with marketing/distribution agreements in more than 150 countries globally. </a:t>
            </a:r>
            <a:r>
              <a:rPr lang="en-US" dirty="0" smtClean="0">
                <a:cs typeface="Times New Roman" pitchFamily="18" charset="0"/>
              </a:rPr>
              <a:t>This British ad, introducing ZI, is an example of </a:t>
            </a:r>
            <a:r>
              <a:rPr lang="en-US" i="1" dirty="0" smtClean="0">
                <a:cs typeface="Times New Roman" pitchFamily="18" charset="0"/>
              </a:rPr>
              <a:t>product development—</a:t>
            </a:r>
            <a:r>
              <a:rPr lang="en-US" dirty="0" smtClean="0">
                <a:cs typeface="Times New Roman" pitchFamily="18" charset="0"/>
              </a:rPr>
              <a:t>offering a new product (eye drops) for a new market (</a:t>
            </a:r>
            <a:r>
              <a:rPr lang="en-US" dirty="0" smtClean="0"/>
              <a:t>women 16-35</a:t>
            </a:r>
            <a:r>
              <a:rPr lang="en-US" dirty="0" smtClean="0">
                <a:effectLst>
                  <a:outerShdw blurRad="38100" dist="38100" dir="2700000" algn="tl">
                    <a:srgbClr val="C0C0C0"/>
                  </a:outerShdw>
                </a:effectLst>
              </a:rPr>
              <a:t>)</a:t>
            </a:r>
            <a:r>
              <a:rPr lang="en-US" dirty="0" smtClean="0">
                <a:effectLst>
                  <a:outerShdw blurRad="38100" dist="38100" dir="2700000" algn="tl">
                    <a:srgbClr val="C0C0C0"/>
                  </a:outerShdw>
                </a:effectLst>
                <a:cs typeface="Times New Roman" pitchFamily="18" charset="0"/>
              </a:rPr>
              <a:t>.</a:t>
            </a:r>
            <a:endParaRPr lang="en-US" dirty="0" smtClean="0">
              <a:effectLst>
                <a:outerShdw blurRad="38100" dist="38100" dir="2700000" algn="tl">
                  <a:srgbClr val="C0C0C0"/>
                </a:outerShdw>
              </a:effectLst>
            </a:endParaRPr>
          </a:p>
          <a:p>
            <a:pPr eaLnBrk="1" hangingPunct="1">
              <a:defRPr/>
            </a:pPr>
            <a:endParaRPr lang="en-US" dirty="0" smtClean="0"/>
          </a:p>
          <a:p>
            <a:pPr eaLnBrk="1" hangingPunct="1">
              <a:defRPr/>
            </a:pPr>
            <a:r>
              <a:rPr lang="en-US" b="1" dirty="0" smtClean="0"/>
              <a:t>Video Operation:</a:t>
            </a:r>
          </a:p>
          <a:p>
            <a:pPr eaLnBrk="1" hangingPunct="1">
              <a:defRPr/>
            </a:pPr>
            <a:r>
              <a:rPr lang="en-US" dirty="0" smtClean="0"/>
              <a:t>Use the onscreen player controls to operate the video.</a:t>
            </a:r>
          </a:p>
          <a:p>
            <a:pPr eaLnBrk="1" hangingPunct="1">
              <a:defRPr/>
            </a:pPr>
            <a:r>
              <a:rPr lang="en-US" dirty="0" smtClean="0"/>
              <a:t>To view the video at Full Screen, right-click the video and choose Full Screen. To go back to your presentation you can either hit the Escape key, right-click on the video and uncheck Full Screen, or type Alt+Enter. You can do this at anytime during the video playback. </a:t>
            </a:r>
          </a:p>
          <a:p>
            <a:pPr eaLnBrk="1" hangingPunct="1">
              <a:defRPr/>
            </a:pPr>
            <a:r>
              <a:rPr lang="en-US" dirty="0" smtClean="0"/>
              <a:t>Under certain circumstances, the video may not fill the video player window. To restore, right click the video player object and select Zoom 200%.</a:t>
            </a:r>
          </a:p>
          <a:p>
            <a:pPr eaLnBrk="1" hangingPunct="1">
              <a:defRPr/>
            </a:pPr>
            <a:r>
              <a:rPr lang="en-US" dirty="0" smtClean="0"/>
              <a:t>The videos will only play in Slide Show View. Macros must be enabled in order to play the videos from within PowerPoint.</a:t>
            </a:r>
          </a:p>
          <a:p>
            <a:pPr eaLnBrk="1" hangingPunct="1">
              <a:defRPr/>
            </a:pPr>
            <a:endParaRPr lang="en-US" dirty="0" smtClean="0"/>
          </a:p>
          <a:p>
            <a:pPr eaLnBrk="1" hangingPunct="1">
              <a:defRPr/>
            </a:pPr>
            <a:endParaRPr lang="en-US" dirty="0" smtClean="0"/>
          </a:p>
        </p:txBody>
      </p:sp>
      <p:sp>
        <p:nvSpPr>
          <p:cNvPr id="75780" name="Text Box 4"/>
          <p:cNvSpPr txBox="1">
            <a:spLocks noChangeArrowheads="1"/>
          </p:cNvSpPr>
          <p:nvPr/>
        </p:nvSpPr>
        <p:spPr bwMode="auto">
          <a:xfrm>
            <a:off x="4389438" y="401638"/>
            <a:ext cx="2441575" cy="1252537"/>
          </a:xfrm>
          <a:prstGeom prst="rect">
            <a:avLst/>
          </a:prstGeom>
          <a:noFill/>
          <a:ln w="9525">
            <a:noFill/>
            <a:miter lim="800000"/>
            <a:headEnd/>
            <a:tailEnd/>
          </a:ln>
        </p:spPr>
        <p:txBody>
          <a:bodyPr lIns="96789" tIns="48394" rIns="96789" bIns="48394">
            <a:spAutoFit/>
          </a:bodyPr>
          <a:lstStyle/>
          <a:p>
            <a:pPr defTabSz="968375">
              <a:spcBef>
                <a:spcPct val="50000"/>
              </a:spcBef>
            </a:pPr>
            <a:r>
              <a:rPr lang="en-US" sz="1500" b="1"/>
              <a:t>This slide relates to material on p. 50. </a:t>
            </a:r>
          </a:p>
          <a:p>
            <a:pPr defTabSz="968375">
              <a:spcBef>
                <a:spcPct val="50000"/>
              </a:spcBef>
            </a:pPr>
            <a:endParaRPr lang="en-US" sz="1500" b="1"/>
          </a:p>
          <a:p>
            <a:pPr defTabSz="968375">
              <a:spcBef>
                <a:spcPct val="50000"/>
              </a:spcBef>
            </a:pPr>
            <a:endParaRPr lang="en-US" sz="1500" b="1"/>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5" name="Rectangle 7"/>
          <p:cNvSpPr>
            <a:spLocks noGrp="1" noChangeArrowheads="1"/>
          </p:cNvSpPr>
          <p:nvPr>
            <p:ph type="sldNum" sz="quarter" idx="4294967295"/>
          </p:nvPr>
        </p:nvSpPr>
        <p:spPr bwMode="auto">
          <a:xfrm>
            <a:off x="6324600" y="8685213"/>
            <a:ext cx="531813" cy="457200"/>
          </a:xfrm>
          <a:prstGeom prst="rect">
            <a:avLst/>
          </a:prstGeom>
          <a:noFill/>
          <a:ln>
            <a:miter lim="800000"/>
            <a:headEnd/>
            <a:tailEnd/>
          </a:ln>
        </p:spPr>
        <p:txBody>
          <a:bodyPr/>
          <a:lstStyle/>
          <a:p>
            <a:pPr algn="ctr"/>
            <a:fld id="{0E4028FE-0B7E-4F04-AA5B-2778F728D99A}" type="slidenum">
              <a:rPr lang="en-US" sz="1200"/>
              <a:pPr algn="ctr"/>
              <a:t>32</a:t>
            </a:fld>
            <a:endParaRPr lang="en-US" sz="1200"/>
          </a:p>
        </p:txBody>
      </p:sp>
      <p:sp>
        <p:nvSpPr>
          <p:cNvPr id="77826" name="Rectangle 2"/>
          <p:cNvSpPr>
            <a:spLocks noGrp="1" noRot="1" noChangeAspect="1" noChangeArrowheads="1" noTextEdit="1"/>
          </p:cNvSpPr>
          <p:nvPr>
            <p:ph type="sldImg"/>
          </p:nvPr>
        </p:nvSpPr>
        <p:spPr>
          <a:xfrm>
            <a:off x="522288" y="549275"/>
            <a:ext cx="3216275" cy="2413000"/>
          </a:xfrm>
          <a:ln/>
        </p:spPr>
      </p:sp>
      <p:sp>
        <p:nvSpPr>
          <p:cNvPr id="77827" name="Rectangle 3"/>
          <p:cNvSpPr>
            <a:spLocks noGrp="1" noChangeArrowheads="1"/>
          </p:cNvSpPr>
          <p:nvPr>
            <p:ph type="body" idx="1"/>
          </p:nvPr>
        </p:nvSpPr>
        <p:spPr>
          <a:noFill/>
        </p:spPr>
        <p:txBody>
          <a:bodyPr/>
          <a:lstStyle/>
          <a:p>
            <a:pPr eaLnBrk="1" hangingPunct="1"/>
            <a:r>
              <a:rPr lang="en-US" b="1" smtClean="0"/>
              <a:t>Summary Overview</a:t>
            </a:r>
          </a:p>
          <a:p>
            <a:pPr eaLnBrk="1" hangingPunct="1"/>
            <a:r>
              <a:rPr lang="en-US" smtClean="0">
                <a:solidFill>
                  <a:srgbClr val="000000"/>
                </a:solidFill>
              </a:rPr>
              <a:t>In the ever-increasing interdependency of the global economy, marketing managers should consider international opportunities.</a:t>
            </a:r>
          </a:p>
          <a:p>
            <a:pPr eaLnBrk="1" hangingPunct="1"/>
            <a:endParaRPr lang="en-US" smtClean="0">
              <a:solidFill>
                <a:srgbClr val="000000"/>
              </a:solidFill>
            </a:endParaRPr>
          </a:p>
          <a:p>
            <a:pPr eaLnBrk="1" hangingPunct="1"/>
            <a:r>
              <a:rPr lang="en-US" b="1" smtClean="0">
                <a:solidFill>
                  <a:srgbClr val="000000"/>
                </a:solidFill>
              </a:rPr>
              <a:t>Key Issues</a:t>
            </a:r>
          </a:p>
          <a:p>
            <a:pPr eaLnBrk="1" hangingPunct="1"/>
            <a:r>
              <a:rPr lang="en-US" b="1" smtClean="0">
                <a:sym typeface="Wingdings" pitchFamily="2" charset="2"/>
              </a:rPr>
              <a:t></a:t>
            </a:r>
            <a:r>
              <a:rPr lang="en-US" b="1" u="sng" smtClean="0">
                <a:solidFill>
                  <a:srgbClr val="000000"/>
                </a:solidFill>
              </a:rPr>
              <a:t>The world is getting smaller</a:t>
            </a:r>
            <a:r>
              <a:rPr lang="en-US" b="1" smtClean="0">
                <a:solidFill>
                  <a:srgbClr val="000000"/>
                </a:solidFill>
              </a:rPr>
              <a:t>:</a:t>
            </a:r>
          </a:p>
          <a:p>
            <a:pPr lvl="1" eaLnBrk="1" hangingPunct="1">
              <a:buFontTx/>
              <a:buChar char="•"/>
            </a:pPr>
            <a:r>
              <a:rPr lang="en-US" smtClean="0">
                <a:solidFill>
                  <a:srgbClr val="000000"/>
                </a:solidFill>
              </a:rPr>
              <a:t>Traditional barriers to international trade are improving in favor of more trade.  </a:t>
            </a:r>
          </a:p>
          <a:p>
            <a:pPr lvl="1" eaLnBrk="1" hangingPunct="1">
              <a:buFontTx/>
              <a:buChar char="•"/>
            </a:pPr>
            <a:r>
              <a:rPr lang="en-US" smtClean="0">
                <a:solidFill>
                  <a:srgbClr val="000000"/>
                </a:solidFill>
              </a:rPr>
              <a:t>Telecommunications infrastructure is rapidly improving and expanding.</a:t>
            </a:r>
          </a:p>
          <a:p>
            <a:pPr eaLnBrk="1" hangingPunct="1"/>
            <a:r>
              <a:rPr lang="en-US" b="1" smtClean="0">
                <a:sym typeface="Wingdings" pitchFamily="2" charset="2"/>
              </a:rPr>
              <a:t></a:t>
            </a:r>
            <a:r>
              <a:rPr lang="en-US" b="1" u="sng" smtClean="0">
                <a:solidFill>
                  <a:srgbClr val="000000"/>
                </a:solidFill>
              </a:rPr>
              <a:t>Competitive advantage</a:t>
            </a:r>
            <a:r>
              <a:rPr lang="en-US" b="1" smtClean="0">
                <a:solidFill>
                  <a:srgbClr val="000000"/>
                </a:solidFill>
              </a:rPr>
              <a:t>:</a:t>
            </a:r>
            <a:r>
              <a:rPr lang="en-US" smtClean="0">
                <a:solidFill>
                  <a:srgbClr val="000000"/>
                </a:solidFill>
              </a:rPr>
              <a:t> Successful expansion into international markets can help drive down per unit manufacturing costs. </a:t>
            </a:r>
          </a:p>
          <a:p>
            <a:pPr eaLnBrk="1" hangingPunct="1"/>
            <a:r>
              <a:rPr lang="en-US" b="1" smtClean="0">
                <a:sym typeface="Wingdings" pitchFamily="2" charset="2"/>
              </a:rPr>
              <a:t></a:t>
            </a:r>
            <a:r>
              <a:rPr lang="en-US" b="1" u="sng" smtClean="0">
                <a:solidFill>
                  <a:srgbClr val="000000"/>
                </a:solidFill>
              </a:rPr>
              <a:t>Getting an early start in a new international market</a:t>
            </a:r>
            <a:r>
              <a:rPr lang="en-US" b="1" smtClean="0">
                <a:solidFill>
                  <a:srgbClr val="000000"/>
                </a:solidFill>
              </a:rPr>
              <a:t> </a:t>
            </a:r>
            <a:r>
              <a:rPr lang="en-US" smtClean="0">
                <a:solidFill>
                  <a:srgbClr val="000000"/>
                </a:solidFill>
              </a:rPr>
              <a:t>may be the key to long-term success for many firms.</a:t>
            </a:r>
          </a:p>
          <a:p>
            <a:pPr eaLnBrk="1" hangingPunct="1"/>
            <a:r>
              <a:rPr lang="en-US" b="1" smtClean="0">
                <a:sym typeface="Wingdings" pitchFamily="2" charset="2"/>
              </a:rPr>
              <a:t></a:t>
            </a:r>
            <a:r>
              <a:rPr lang="en-US" smtClean="0">
                <a:solidFill>
                  <a:srgbClr val="000000"/>
                </a:solidFill>
              </a:rPr>
              <a:t>Marketers may also </a:t>
            </a:r>
            <a:r>
              <a:rPr lang="en-US" b="1" u="sng" smtClean="0">
                <a:solidFill>
                  <a:srgbClr val="000000"/>
                </a:solidFill>
              </a:rPr>
              <a:t>find better trends</a:t>
            </a:r>
            <a:r>
              <a:rPr lang="en-US" smtClean="0">
                <a:solidFill>
                  <a:srgbClr val="000000"/>
                </a:solidFill>
              </a:rPr>
              <a:t> in international markets, because there may be more favorable combinations of variables affecting how well a firm competes.</a:t>
            </a:r>
          </a:p>
          <a:p>
            <a:pPr eaLnBrk="1" hangingPunct="1"/>
            <a:r>
              <a:rPr lang="en-US" b="1" smtClean="0">
                <a:sym typeface="Wingdings" pitchFamily="2" charset="2"/>
              </a:rPr>
              <a:t></a:t>
            </a:r>
            <a:r>
              <a:rPr lang="en-US" b="1" smtClean="0">
                <a:solidFill>
                  <a:srgbClr val="000000"/>
                </a:solidFill>
              </a:rPr>
              <a:t>Risks</a:t>
            </a:r>
            <a:r>
              <a:rPr lang="en-US" smtClean="0">
                <a:solidFill>
                  <a:srgbClr val="000000"/>
                </a:solidFill>
              </a:rPr>
              <a:t> are high in foreign markets.</a:t>
            </a:r>
          </a:p>
          <a:p>
            <a:endParaRPr lang="en-US" smtClean="0">
              <a:solidFill>
                <a:srgbClr val="000000"/>
              </a:solidFill>
            </a:endParaRPr>
          </a:p>
          <a:p>
            <a:pPr eaLnBrk="1" hangingPunct="1"/>
            <a:r>
              <a:rPr lang="en-US" b="1" i="1" smtClean="0">
                <a:solidFill>
                  <a:srgbClr val="000000"/>
                </a:solidFill>
              </a:rPr>
              <a:t>Discussion Question: The percentage of cigarette smokers  in the U.S. population has declined dramatically in the past several years. However, there is still industry growth in international markets. Why?</a:t>
            </a:r>
            <a:endParaRPr lang="en-US" b="1" i="1" smtClean="0"/>
          </a:p>
          <a:p>
            <a:pPr eaLnBrk="1" hangingPunct="1">
              <a:lnSpc>
                <a:spcPct val="90000"/>
              </a:lnSpc>
            </a:pPr>
            <a:endParaRPr lang="en-US" sz="1100" smtClean="0">
              <a:cs typeface="Times New Roman" pitchFamily="18" charset="0"/>
            </a:endParaRPr>
          </a:p>
        </p:txBody>
      </p:sp>
      <p:sp>
        <p:nvSpPr>
          <p:cNvPr id="77828" name="Text Box 25"/>
          <p:cNvSpPr txBox="1">
            <a:spLocks noChangeArrowheads="1"/>
          </p:cNvSpPr>
          <p:nvPr/>
        </p:nvSpPr>
        <p:spPr bwMode="auto">
          <a:xfrm>
            <a:off x="4389438" y="400050"/>
            <a:ext cx="2438400" cy="1598613"/>
          </a:xfrm>
          <a:prstGeom prst="rect">
            <a:avLst/>
          </a:prstGeom>
          <a:noFill/>
          <a:ln w="9525">
            <a:noFill/>
            <a:miter lim="800000"/>
            <a:headEnd/>
            <a:tailEnd/>
          </a:ln>
        </p:spPr>
        <p:txBody>
          <a:bodyPr lIns="96639" tIns="48320" rIns="96639" bIns="48320">
            <a:spAutoFit/>
          </a:bodyPr>
          <a:lstStyle/>
          <a:p>
            <a:pPr defTabSz="966788">
              <a:spcBef>
                <a:spcPct val="50000"/>
              </a:spcBef>
            </a:pPr>
            <a:r>
              <a:rPr lang="en-US" sz="1500" b="1"/>
              <a:t>This slide relates to material on pp. 51-52.</a:t>
            </a:r>
          </a:p>
          <a:p>
            <a:pPr defTabSz="966788">
              <a:spcBef>
                <a:spcPct val="50000"/>
              </a:spcBef>
            </a:pPr>
            <a:r>
              <a:rPr lang="en-US" sz="1500" b="1">
                <a:sym typeface="Wingdings" pitchFamily="2" charset="2"/>
              </a:rPr>
              <a:t></a:t>
            </a:r>
            <a:r>
              <a:rPr lang="en-US" sz="1500" b="1"/>
              <a:t>Indicates place where slide “builds” to include the corresponding point (upon mouse click).</a:t>
            </a: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3" name="Rectangle 7"/>
          <p:cNvSpPr>
            <a:spLocks noGrp="1" noChangeArrowheads="1"/>
          </p:cNvSpPr>
          <p:nvPr>
            <p:ph type="sldNum" sz="quarter" idx="4294967295"/>
          </p:nvPr>
        </p:nvSpPr>
        <p:spPr bwMode="auto">
          <a:xfrm>
            <a:off x="6248400" y="8685213"/>
            <a:ext cx="608013" cy="457200"/>
          </a:xfrm>
          <a:prstGeom prst="rect">
            <a:avLst/>
          </a:prstGeom>
          <a:noFill/>
          <a:ln>
            <a:miter lim="800000"/>
            <a:headEnd/>
            <a:tailEnd/>
          </a:ln>
        </p:spPr>
        <p:txBody>
          <a:bodyPr/>
          <a:lstStyle/>
          <a:p>
            <a:pPr algn="ctr"/>
            <a:fld id="{0A3359A8-7015-41DD-9146-1950FFF621CF}" type="slidenum">
              <a:rPr lang="en-US" sz="1200"/>
              <a:pPr algn="ctr"/>
              <a:t>33</a:t>
            </a:fld>
            <a:endParaRPr lang="en-US" sz="1200"/>
          </a:p>
        </p:txBody>
      </p:sp>
      <p:sp>
        <p:nvSpPr>
          <p:cNvPr id="79874" name="Rectangle 2"/>
          <p:cNvSpPr>
            <a:spLocks noGrp="1" noRot="1" noChangeAspect="1" noChangeArrowheads="1" noTextEdit="1"/>
          </p:cNvSpPr>
          <p:nvPr>
            <p:ph type="sldImg"/>
          </p:nvPr>
        </p:nvSpPr>
        <p:spPr>
          <a:xfrm>
            <a:off x="522288" y="549275"/>
            <a:ext cx="3216275" cy="2413000"/>
          </a:xfrm>
          <a:ln/>
        </p:spPr>
      </p:sp>
      <p:sp>
        <p:nvSpPr>
          <p:cNvPr id="79875" name="Rectangle 3"/>
          <p:cNvSpPr>
            <a:spLocks noGrp="1" noChangeArrowheads="1"/>
          </p:cNvSpPr>
          <p:nvPr>
            <p:ph type="body" idx="1"/>
          </p:nvPr>
        </p:nvSpPr>
        <p:spPr>
          <a:noFill/>
        </p:spPr>
        <p:txBody>
          <a:bodyPr/>
          <a:lstStyle/>
          <a:p>
            <a:pPr eaLnBrk="1" hangingPunct="1"/>
            <a:r>
              <a:rPr lang="en-US" b="1" smtClean="0"/>
              <a:t>Summary Overview</a:t>
            </a:r>
          </a:p>
          <a:p>
            <a:pPr eaLnBrk="1" hangingPunct="1"/>
            <a:r>
              <a:rPr lang="en-US" smtClean="0"/>
              <a:t>Adero helps companies develop a competitive advantage globally by addressing their networking and connectivity needs.</a:t>
            </a:r>
          </a:p>
          <a:p>
            <a:pPr eaLnBrk="1" hangingPunct="1"/>
            <a:endParaRPr lang="en-US" smtClean="0"/>
          </a:p>
          <a:p>
            <a:pPr eaLnBrk="1" hangingPunct="1"/>
            <a:r>
              <a:rPr lang="en-US" b="1" smtClean="0"/>
              <a:t>Key Issues</a:t>
            </a:r>
          </a:p>
          <a:p>
            <a:pPr eaLnBrk="1" hangingPunct="1"/>
            <a:r>
              <a:rPr lang="en-US" smtClean="0"/>
              <a:t>The Web is connecting consumers and business like never before:</a:t>
            </a:r>
          </a:p>
          <a:p>
            <a:pPr lvl="1" eaLnBrk="1" hangingPunct="1">
              <a:buFontTx/>
              <a:buChar char="•"/>
            </a:pPr>
            <a:r>
              <a:rPr lang="en-US" smtClean="0"/>
              <a:t> Many Fortune 500 companies do a lion’s share of their business overseas;</a:t>
            </a:r>
          </a:p>
          <a:p>
            <a:pPr lvl="1" eaLnBrk="1" hangingPunct="1">
              <a:buFontTx/>
              <a:buChar char="•"/>
            </a:pPr>
            <a:r>
              <a:rPr lang="en-US" smtClean="0"/>
              <a:t> Many foreign firms are strong players in the US market.</a:t>
            </a:r>
          </a:p>
          <a:p>
            <a:pPr lvl="1" eaLnBrk="1" hangingPunct="1"/>
            <a:endParaRPr lang="en-US" smtClean="0"/>
          </a:p>
          <a:p>
            <a:pPr eaLnBrk="1" hangingPunct="1"/>
            <a:r>
              <a:rPr lang="en-US" b="1" i="1" smtClean="0"/>
              <a:t>Discussion Question: What other firms help companies develop a competitive advantage overseas?</a:t>
            </a:r>
          </a:p>
          <a:p>
            <a:pPr eaLnBrk="1" hangingPunct="1"/>
            <a:endParaRPr lang="en-US" b="1" smtClean="0"/>
          </a:p>
        </p:txBody>
      </p:sp>
      <p:sp>
        <p:nvSpPr>
          <p:cNvPr id="79876" name="Text Box 25"/>
          <p:cNvSpPr txBox="1">
            <a:spLocks noChangeArrowheads="1"/>
          </p:cNvSpPr>
          <p:nvPr/>
        </p:nvSpPr>
        <p:spPr bwMode="auto">
          <a:xfrm>
            <a:off x="4389438" y="400050"/>
            <a:ext cx="2438400" cy="558800"/>
          </a:xfrm>
          <a:prstGeom prst="rect">
            <a:avLst/>
          </a:prstGeom>
          <a:noFill/>
          <a:ln w="9525">
            <a:noFill/>
            <a:miter lim="800000"/>
            <a:headEnd/>
            <a:tailEnd/>
          </a:ln>
        </p:spPr>
        <p:txBody>
          <a:bodyPr lIns="96639" tIns="48320" rIns="96639" bIns="48320">
            <a:spAutoFit/>
          </a:bodyPr>
          <a:lstStyle/>
          <a:p>
            <a:pPr defTabSz="968375">
              <a:spcBef>
                <a:spcPct val="50000"/>
              </a:spcBef>
            </a:pPr>
            <a:r>
              <a:rPr lang="en-US" sz="1500" b="1"/>
              <a:t>This slide relates to material on p. 52. </a:t>
            </a: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1" name="Rectangle 7"/>
          <p:cNvSpPr>
            <a:spLocks noGrp="1" noChangeArrowheads="1"/>
          </p:cNvSpPr>
          <p:nvPr>
            <p:ph type="sldNum" sz="quarter" idx="4294967295"/>
          </p:nvPr>
        </p:nvSpPr>
        <p:spPr bwMode="auto">
          <a:xfrm>
            <a:off x="6324600" y="8685213"/>
            <a:ext cx="531813" cy="457200"/>
          </a:xfrm>
          <a:prstGeom prst="rect">
            <a:avLst/>
          </a:prstGeom>
          <a:noFill/>
          <a:ln>
            <a:miter lim="800000"/>
            <a:headEnd/>
            <a:tailEnd/>
          </a:ln>
        </p:spPr>
        <p:txBody>
          <a:bodyPr/>
          <a:lstStyle/>
          <a:p>
            <a:pPr algn="ctr"/>
            <a:fld id="{97FF6723-4245-4B33-8546-D8AB192C3435}" type="slidenum">
              <a:rPr lang="en-US" sz="1200"/>
              <a:pPr algn="ctr"/>
              <a:t>34</a:t>
            </a:fld>
            <a:endParaRPr lang="en-US" sz="1200"/>
          </a:p>
        </p:txBody>
      </p:sp>
      <p:sp>
        <p:nvSpPr>
          <p:cNvPr id="81922" name="Rectangle 2"/>
          <p:cNvSpPr>
            <a:spLocks noGrp="1" noRot="1" noChangeAspect="1" noChangeArrowheads="1" noTextEdit="1"/>
          </p:cNvSpPr>
          <p:nvPr>
            <p:ph type="sldImg"/>
          </p:nvPr>
        </p:nvSpPr>
        <p:spPr>
          <a:xfrm>
            <a:off x="522288" y="549275"/>
            <a:ext cx="3216275" cy="2413000"/>
          </a:xfrm>
          <a:ln/>
        </p:spPr>
      </p:sp>
      <p:sp>
        <p:nvSpPr>
          <p:cNvPr id="81923" name="Rectangle 3"/>
          <p:cNvSpPr>
            <a:spLocks noGrp="1" noChangeArrowheads="1"/>
          </p:cNvSpPr>
          <p:nvPr>
            <p:ph type="body" idx="1"/>
          </p:nvPr>
        </p:nvSpPr>
        <p:spPr>
          <a:xfrm>
            <a:off x="195263" y="3124200"/>
            <a:ext cx="6510337" cy="5659438"/>
          </a:xfrm>
          <a:noFill/>
        </p:spPr>
        <p:txBody>
          <a:bodyPr/>
          <a:lstStyle/>
          <a:p>
            <a:pPr marL="228600" indent="-228600" eaLnBrk="1" hangingPunct="1"/>
            <a:r>
              <a:rPr lang="en-US" b="1" smtClean="0"/>
              <a:t>You should now be able to:</a:t>
            </a:r>
          </a:p>
          <a:p>
            <a:pPr marL="228600" indent="-228600" eaLnBrk="1" hangingPunct="1"/>
            <a:endParaRPr lang="en-US" smtClean="0"/>
          </a:p>
          <a:p>
            <a:pPr marL="228600" indent="-228600" eaLnBrk="1" hangingPunct="1">
              <a:buFontTx/>
              <a:buAutoNum type="arabicPeriod"/>
            </a:pPr>
            <a:r>
              <a:rPr lang="en-US" smtClean="0"/>
              <a:t>Understand what a marketing manager does.</a:t>
            </a:r>
          </a:p>
          <a:p>
            <a:pPr marL="228600" indent="-228600" eaLnBrk="1" hangingPunct="1">
              <a:buFontTx/>
              <a:buAutoNum type="arabicPeriod"/>
            </a:pPr>
            <a:r>
              <a:rPr lang="en-US" smtClean="0"/>
              <a:t>Know what marketing strategy planning is—and why it is the focus of the book.</a:t>
            </a:r>
          </a:p>
          <a:p>
            <a:pPr marL="228600" indent="-228600" eaLnBrk="1" hangingPunct="1">
              <a:buFontTx/>
              <a:buAutoNum type="arabicPeriod"/>
            </a:pPr>
            <a:r>
              <a:rPr lang="en-US" smtClean="0"/>
              <a:t>Understand target marketing.</a:t>
            </a:r>
          </a:p>
          <a:p>
            <a:pPr marL="228600" indent="-228600" eaLnBrk="1" hangingPunct="1">
              <a:buFontTx/>
              <a:buAutoNum type="arabicPeriod"/>
            </a:pPr>
            <a:r>
              <a:rPr lang="en-US" smtClean="0"/>
              <a:t>Be familiar with the four Ps in a marketing mix.</a:t>
            </a:r>
          </a:p>
          <a:p>
            <a:pPr marL="228600" indent="-228600" eaLnBrk="1" hangingPunct="1">
              <a:buFontTx/>
              <a:buAutoNum type="arabicPeriod"/>
            </a:pPr>
            <a:r>
              <a:rPr lang="en-US" smtClean="0"/>
              <a:t>Know the difference between a marketing strategy, a marketing plan, and a marketing program.</a:t>
            </a:r>
          </a:p>
        </p:txBody>
      </p:sp>
      <p:sp>
        <p:nvSpPr>
          <p:cNvPr id="81924" name="Text Box 4"/>
          <p:cNvSpPr txBox="1">
            <a:spLocks noChangeArrowheads="1"/>
          </p:cNvSpPr>
          <p:nvPr/>
        </p:nvSpPr>
        <p:spPr bwMode="auto">
          <a:xfrm>
            <a:off x="4389438" y="401638"/>
            <a:ext cx="2441575" cy="558800"/>
          </a:xfrm>
          <a:prstGeom prst="rect">
            <a:avLst/>
          </a:prstGeom>
          <a:noFill/>
          <a:ln w="9525">
            <a:noFill/>
            <a:miter lim="800000"/>
            <a:headEnd/>
            <a:tailEnd/>
          </a:ln>
        </p:spPr>
        <p:txBody>
          <a:bodyPr lIns="96790" tIns="48395" rIns="96790" bIns="48395">
            <a:spAutoFit/>
          </a:bodyPr>
          <a:lstStyle/>
          <a:p>
            <a:pPr defTabSz="968375">
              <a:spcBef>
                <a:spcPct val="50000"/>
              </a:spcBef>
            </a:pPr>
            <a:r>
              <a:rPr lang="en-US" sz="1500" b="1"/>
              <a:t>This slide refers to material on p. 32.</a:t>
            </a: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69" name="Rectangle 7"/>
          <p:cNvSpPr>
            <a:spLocks noGrp="1" noChangeArrowheads="1"/>
          </p:cNvSpPr>
          <p:nvPr>
            <p:ph type="sldNum" sz="quarter" idx="4294967295"/>
          </p:nvPr>
        </p:nvSpPr>
        <p:spPr bwMode="auto">
          <a:xfrm>
            <a:off x="6324600" y="8685213"/>
            <a:ext cx="531813" cy="457200"/>
          </a:xfrm>
          <a:prstGeom prst="rect">
            <a:avLst/>
          </a:prstGeom>
          <a:noFill/>
          <a:ln>
            <a:miter lim="800000"/>
            <a:headEnd/>
            <a:tailEnd/>
          </a:ln>
        </p:spPr>
        <p:txBody>
          <a:bodyPr/>
          <a:lstStyle/>
          <a:p>
            <a:pPr algn="ctr"/>
            <a:fld id="{0A20143F-1256-454B-922C-79EB910D0753}" type="slidenum">
              <a:rPr lang="en-US" sz="1200"/>
              <a:pPr algn="ctr"/>
              <a:t>35</a:t>
            </a:fld>
            <a:endParaRPr lang="en-US" sz="1200"/>
          </a:p>
        </p:txBody>
      </p:sp>
      <p:sp>
        <p:nvSpPr>
          <p:cNvPr id="83970" name="Rectangle 2"/>
          <p:cNvSpPr>
            <a:spLocks noGrp="1" noRot="1" noChangeAspect="1" noChangeArrowheads="1" noTextEdit="1"/>
          </p:cNvSpPr>
          <p:nvPr>
            <p:ph type="sldImg"/>
          </p:nvPr>
        </p:nvSpPr>
        <p:spPr>
          <a:xfrm>
            <a:off x="522288" y="549275"/>
            <a:ext cx="3216275" cy="2413000"/>
          </a:xfrm>
          <a:ln/>
        </p:spPr>
      </p:sp>
      <p:sp>
        <p:nvSpPr>
          <p:cNvPr id="83971" name="Rectangle 3"/>
          <p:cNvSpPr>
            <a:spLocks noGrp="1" noChangeArrowheads="1"/>
          </p:cNvSpPr>
          <p:nvPr>
            <p:ph type="body" idx="1"/>
          </p:nvPr>
        </p:nvSpPr>
        <p:spPr>
          <a:noFill/>
        </p:spPr>
        <p:txBody>
          <a:bodyPr/>
          <a:lstStyle/>
          <a:p>
            <a:pPr marL="228600" indent="-228600" eaLnBrk="1" hangingPunct="1"/>
            <a:r>
              <a:rPr lang="en-US" b="1" smtClean="0"/>
              <a:t>You should now be able to:</a:t>
            </a:r>
          </a:p>
          <a:p>
            <a:pPr marL="228600" indent="-228600" eaLnBrk="1" hangingPunct="1"/>
            <a:endParaRPr lang="en-US" b="1" smtClean="0"/>
          </a:p>
          <a:p>
            <a:pPr marL="228600" indent="-228600" eaLnBrk="1" hangingPunct="1">
              <a:buFont typeface="Calibri" pitchFamily="34" charset="0"/>
              <a:buAutoNum type="arabicPeriod" startAt="6"/>
            </a:pPr>
            <a:r>
              <a:rPr lang="en-US" smtClean="0"/>
              <a:t>Understand what customer lifetime value and customer equity are and why marketing strategy planners seek to increase them. </a:t>
            </a:r>
          </a:p>
          <a:p>
            <a:pPr marL="228600" indent="-228600" eaLnBrk="1" hangingPunct="1">
              <a:buFont typeface="Calibri" pitchFamily="34" charset="0"/>
              <a:buAutoNum type="arabicPeriod" startAt="6"/>
            </a:pPr>
            <a:r>
              <a:rPr lang="en-US" smtClean="0"/>
              <a:t>Be familiar with the text’s framework for marketing strategy planning.</a:t>
            </a:r>
          </a:p>
          <a:p>
            <a:pPr marL="228600" indent="-228600" eaLnBrk="1" hangingPunct="1">
              <a:buFont typeface="Calibri" pitchFamily="34" charset="0"/>
              <a:buAutoNum type="arabicPeriod" startAt="6"/>
            </a:pPr>
            <a:r>
              <a:rPr lang="en-US" smtClean="0"/>
              <a:t>Know four broad types of marketing opportunities that help in identifying new strategies.</a:t>
            </a:r>
          </a:p>
          <a:p>
            <a:pPr marL="228600" indent="-228600" eaLnBrk="1" hangingPunct="1">
              <a:buFont typeface="Calibri" pitchFamily="34" charset="0"/>
              <a:buAutoNum type="arabicPeriod" startAt="6"/>
            </a:pPr>
            <a:r>
              <a:rPr lang="en-US" smtClean="0"/>
              <a:t>Understand why strategies for opportunities in international markets should be considered.</a:t>
            </a:r>
          </a:p>
          <a:p>
            <a:pPr marL="228600" indent="-228600" eaLnBrk="1" hangingPunct="1">
              <a:buFont typeface="Calibri" pitchFamily="34" charset="0"/>
              <a:buAutoNum type="arabicPeriod" startAt="6"/>
            </a:pPr>
            <a:r>
              <a:rPr lang="en-US" smtClean="0"/>
              <a:t> Understand the important new terms.</a:t>
            </a:r>
          </a:p>
          <a:p>
            <a:pPr marL="228600" indent="-228600" eaLnBrk="1" hangingPunct="1"/>
            <a:endParaRPr lang="en-US" smtClean="0"/>
          </a:p>
          <a:p>
            <a:pPr marL="228600" indent="-228600" eaLnBrk="1" hangingPunct="1"/>
            <a:endParaRPr lang="en-US" smtClean="0"/>
          </a:p>
        </p:txBody>
      </p:sp>
      <p:sp>
        <p:nvSpPr>
          <p:cNvPr id="83972" name="Text Box 4"/>
          <p:cNvSpPr txBox="1">
            <a:spLocks noChangeArrowheads="1"/>
          </p:cNvSpPr>
          <p:nvPr/>
        </p:nvSpPr>
        <p:spPr bwMode="auto">
          <a:xfrm>
            <a:off x="4389438" y="401638"/>
            <a:ext cx="2441575" cy="558800"/>
          </a:xfrm>
          <a:prstGeom prst="rect">
            <a:avLst/>
          </a:prstGeom>
          <a:noFill/>
          <a:ln w="9525">
            <a:noFill/>
            <a:miter lim="800000"/>
            <a:headEnd/>
            <a:tailEnd/>
          </a:ln>
        </p:spPr>
        <p:txBody>
          <a:bodyPr lIns="96790" tIns="48395" rIns="96790" bIns="48395">
            <a:spAutoFit/>
          </a:bodyPr>
          <a:lstStyle/>
          <a:p>
            <a:pPr defTabSz="968375">
              <a:spcBef>
                <a:spcPct val="50000"/>
              </a:spcBef>
            </a:pPr>
            <a:r>
              <a:rPr lang="en-US" sz="1500" b="1"/>
              <a:t>This slide refers to material on pp. 32.</a:t>
            </a: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7" name="Rectangle 7"/>
          <p:cNvSpPr>
            <a:spLocks noGrp="1" noChangeArrowheads="1"/>
          </p:cNvSpPr>
          <p:nvPr>
            <p:ph type="sldNum" sz="quarter" idx="4294967295"/>
          </p:nvPr>
        </p:nvSpPr>
        <p:spPr bwMode="auto">
          <a:xfrm>
            <a:off x="6324600" y="8685213"/>
            <a:ext cx="531813" cy="457200"/>
          </a:xfrm>
          <a:prstGeom prst="rect">
            <a:avLst/>
          </a:prstGeom>
          <a:noFill/>
          <a:ln>
            <a:miter lim="800000"/>
            <a:headEnd/>
            <a:tailEnd/>
          </a:ln>
        </p:spPr>
        <p:txBody>
          <a:bodyPr/>
          <a:lstStyle/>
          <a:p>
            <a:pPr algn="ctr"/>
            <a:fld id="{4DB90374-EA44-4A6A-B4EB-D7BA770FC4B3}" type="slidenum">
              <a:rPr lang="en-US" sz="1200"/>
              <a:pPr algn="ctr"/>
              <a:t>36</a:t>
            </a:fld>
            <a:endParaRPr lang="en-US" sz="1200"/>
          </a:p>
        </p:txBody>
      </p:sp>
      <p:sp>
        <p:nvSpPr>
          <p:cNvPr id="86018" name="Rectangle 2"/>
          <p:cNvSpPr>
            <a:spLocks noGrp="1" noRot="1" noChangeAspect="1" noChangeArrowheads="1" noTextEdit="1"/>
          </p:cNvSpPr>
          <p:nvPr>
            <p:ph type="sldImg"/>
          </p:nvPr>
        </p:nvSpPr>
        <p:spPr>
          <a:xfrm>
            <a:off x="522288" y="549275"/>
            <a:ext cx="3216275" cy="2413000"/>
          </a:xfrm>
          <a:ln/>
        </p:spPr>
      </p:sp>
      <p:sp>
        <p:nvSpPr>
          <p:cNvPr id="86019" name="Rectangle 3"/>
          <p:cNvSpPr>
            <a:spLocks noGrp="1" noChangeArrowheads="1"/>
          </p:cNvSpPr>
          <p:nvPr>
            <p:ph type="body" idx="1"/>
          </p:nvPr>
        </p:nvSpPr>
        <p:spPr>
          <a:noFill/>
        </p:spPr>
        <p:txBody>
          <a:bodyPr/>
          <a:lstStyle/>
          <a:p>
            <a:pPr eaLnBrk="1" hangingPunct="1">
              <a:lnSpc>
                <a:spcPct val="80000"/>
              </a:lnSpc>
            </a:pPr>
            <a:r>
              <a:rPr lang="en-US" sz="1100" b="1" smtClean="0"/>
              <a:t>Summary Overview</a:t>
            </a:r>
          </a:p>
          <a:p>
            <a:pPr eaLnBrk="1" hangingPunct="1">
              <a:lnSpc>
                <a:spcPct val="80000"/>
              </a:lnSpc>
            </a:pPr>
            <a:r>
              <a:rPr lang="en-US" sz="1100" smtClean="0"/>
              <a:t>These are key terms you should be familiar with based upon the material in this presentation.</a:t>
            </a:r>
            <a:r>
              <a:rPr lang="en-US" sz="1100" u="sng" smtClean="0"/>
              <a:t> </a:t>
            </a:r>
          </a:p>
          <a:p>
            <a:pPr eaLnBrk="1" hangingPunct="1">
              <a:lnSpc>
                <a:spcPct val="80000"/>
              </a:lnSpc>
            </a:pPr>
            <a:endParaRPr lang="en-US" sz="1100" u="sng" smtClean="0"/>
          </a:p>
          <a:p>
            <a:pPr eaLnBrk="1" hangingPunct="1">
              <a:lnSpc>
                <a:spcPct val="80000"/>
              </a:lnSpc>
            </a:pPr>
            <a:r>
              <a:rPr lang="en-US" sz="1100" b="1" smtClean="0"/>
              <a:t>Key Issues</a:t>
            </a:r>
            <a:r>
              <a:rPr lang="en-US" sz="1100" b="1" u="sng" smtClean="0"/>
              <a:t> </a:t>
            </a:r>
          </a:p>
          <a:p>
            <a:pPr eaLnBrk="1" hangingPunct="1">
              <a:lnSpc>
                <a:spcPct val="80000"/>
              </a:lnSpc>
            </a:pPr>
            <a:r>
              <a:rPr lang="en-US" sz="1100" u="sng" smtClean="0"/>
              <a:t>Marketing management process:</a:t>
            </a:r>
            <a:r>
              <a:rPr lang="en-US" sz="1100" smtClean="0"/>
              <a:t>  the process of (1) planning marketing activities, (2) directing the implementation of the plans, and (3) controlling these plans.</a:t>
            </a:r>
            <a:endParaRPr lang="en-US" sz="1100" u="sng" smtClean="0"/>
          </a:p>
          <a:p>
            <a:pPr eaLnBrk="1" hangingPunct="1">
              <a:lnSpc>
                <a:spcPct val="80000"/>
              </a:lnSpc>
            </a:pPr>
            <a:r>
              <a:rPr lang="en-US" sz="1100" u="sng" smtClean="0"/>
              <a:t>Strategic (management) planning:</a:t>
            </a:r>
            <a:r>
              <a:rPr lang="en-US" sz="1100" smtClean="0"/>
              <a:t>  the managerial process of developing and maintaining a match between an organization’s resources and its market opportunities.</a:t>
            </a:r>
            <a:r>
              <a:rPr lang="en-US" sz="1100" u="sng" smtClean="0"/>
              <a:t> </a:t>
            </a:r>
          </a:p>
          <a:p>
            <a:pPr eaLnBrk="1" hangingPunct="1">
              <a:lnSpc>
                <a:spcPct val="80000"/>
              </a:lnSpc>
            </a:pPr>
            <a:r>
              <a:rPr lang="en-US" sz="1100" u="sng" smtClean="0"/>
              <a:t>Marketing strategy:</a:t>
            </a:r>
            <a:r>
              <a:rPr lang="en-US" sz="1100" smtClean="0"/>
              <a:t>  specifies a target market and a related marketing mix.</a:t>
            </a:r>
            <a:endParaRPr lang="en-US" sz="1100" u="sng" smtClean="0"/>
          </a:p>
          <a:p>
            <a:pPr eaLnBrk="1" hangingPunct="1">
              <a:lnSpc>
                <a:spcPct val="80000"/>
              </a:lnSpc>
            </a:pPr>
            <a:r>
              <a:rPr lang="en-US" sz="1100" u="sng" smtClean="0"/>
              <a:t>Target market:</a:t>
            </a:r>
            <a:r>
              <a:rPr lang="en-US" sz="1100" smtClean="0"/>
              <a:t>  a fairly homogeneous (similar) group of customers to whom a company wishes to appeal.</a:t>
            </a:r>
            <a:endParaRPr lang="en-US" sz="1100" u="sng" smtClean="0"/>
          </a:p>
          <a:p>
            <a:pPr eaLnBrk="1" hangingPunct="1">
              <a:lnSpc>
                <a:spcPct val="80000"/>
              </a:lnSpc>
            </a:pPr>
            <a:r>
              <a:rPr lang="en-US" sz="1100" u="sng" smtClean="0"/>
              <a:t>Marketing mix:</a:t>
            </a:r>
            <a:r>
              <a:rPr lang="en-US" sz="1100" smtClean="0"/>
              <a:t>  the controllable variables the company puts together to satisfy this target group.</a:t>
            </a:r>
            <a:endParaRPr lang="en-US" sz="1100" u="sng" smtClean="0"/>
          </a:p>
          <a:p>
            <a:pPr eaLnBrk="1" hangingPunct="1">
              <a:lnSpc>
                <a:spcPct val="80000"/>
              </a:lnSpc>
            </a:pPr>
            <a:r>
              <a:rPr lang="en-US" sz="1100" u="sng" smtClean="0"/>
              <a:t>Target marketing:</a:t>
            </a:r>
            <a:r>
              <a:rPr lang="en-US" sz="1100" smtClean="0"/>
              <a:t> a marketing mix that is tailored to fit some specific target customers.</a:t>
            </a:r>
            <a:endParaRPr lang="en-US" sz="1100" u="sng" smtClean="0"/>
          </a:p>
          <a:p>
            <a:pPr eaLnBrk="1" hangingPunct="1">
              <a:lnSpc>
                <a:spcPct val="80000"/>
              </a:lnSpc>
            </a:pPr>
            <a:r>
              <a:rPr lang="en-US" sz="1100" u="sng" smtClean="0"/>
              <a:t>Mass marketing:</a:t>
            </a:r>
            <a:r>
              <a:rPr lang="en-US" sz="1100" smtClean="0"/>
              <a:t>  the typical production-oriented approach—vaguely aims at “everyone” with the same marketing mix.</a:t>
            </a:r>
            <a:endParaRPr lang="en-US" sz="1100" u="sng" smtClean="0"/>
          </a:p>
          <a:p>
            <a:pPr eaLnBrk="1" hangingPunct="1">
              <a:lnSpc>
                <a:spcPct val="80000"/>
              </a:lnSpc>
            </a:pPr>
            <a:r>
              <a:rPr lang="en-US" sz="1100" u="sng" smtClean="0"/>
              <a:t>Channel of distribution:</a:t>
            </a:r>
            <a:r>
              <a:rPr lang="en-US" sz="1100" smtClean="0"/>
              <a:t>  any series of firms (or individuals) that participate in the flow of products from producer to final user or consumer.</a:t>
            </a:r>
            <a:endParaRPr lang="en-US" sz="1100" u="sng" smtClean="0"/>
          </a:p>
          <a:p>
            <a:pPr eaLnBrk="1" hangingPunct="1">
              <a:lnSpc>
                <a:spcPct val="80000"/>
              </a:lnSpc>
            </a:pPr>
            <a:r>
              <a:rPr lang="en-US" sz="1100" u="sng" smtClean="0"/>
              <a:t>Personal selling:</a:t>
            </a:r>
            <a:r>
              <a:rPr lang="en-US" sz="1100" smtClean="0"/>
              <a:t>  direct spoken communication between sellers and potential customers. </a:t>
            </a:r>
          </a:p>
          <a:p>
            <a:pPr eaLnBrk="1" hangingPunct="1">
              <a:lnSpc>
                <a:spcPct val="80000"/>
              </a:lnSpc>
            </a:pPr>
            <a:r>
              <a:rPr lang="en-US" sz="1100" u="sng" smtClean="0"/>
              <a:t>Customer service:</a:t>
            </a:r>
            <a:r>
              <a:rPr lang="en-US" sz="1100" smtClean="0"/>
              <a:t>  a personal communication between a seller and a customer who wants the seller to resolve a problem with a purchase. </a:t>
            </a:r>
            <a:endParaRPr lang="en-US" sz="1100" u="sng" smtClean="0"/>
          </a:p>
          <a:p>
            <a:pPr eaLnBrk="1" hangingPunct="1">
              <a:lnSpc>
                <a:spcPct val="80000"/>
              </a:lnSpc>
            </a:pPr>
            <a:r>
              <a:rPr lang="en-US" sz="1100" u="sng" smtClean="0"/>
              <a:t>Mass selling:</a:t>
            </a:r>
            <a:r>
              <a:rPr lang="en-US" sz="1100" smtClean="0"/>
              <a:t>  communicating with large numbers of customers at the same time.</a:t>
            </a:r>
            <a:endParaRPr lang="en-US" sz="1100" u="sng" smtClean="0"/>
          </a:p>
          <a:p>
            <a:pPr eaLnBrk="1" hangingPunct="1">
              <a:lnSpc>
                <a:spcPct val="80000"/>
              </a:lnSpc>
            </a:pPr>
            <a:r>
              <a:rPr lang="en-US" sz="1100" u="sng" smtClean="0"/>
              <a:t>Advertising:</a:t>
            </a:r>
            <a:r>
              <a:rPr lang="en-US" sz="1100" smtClean="0"/>
              <a:t>  any paid form of nonpersonal presentation of ideas, goods, or services by an identified sponsor.</a:t>
            </a:r>
            <a:endParaRPr lang="en-US" sz="1100" u="sng" smtClean="0"/>
          </a:p>
          <a:p>
            <a:pPr eaLnBrk="1" hangingPunct="1">
              <a:lnSpc>
                <a:spcPct val="80000"/>
              </a:lnSpc>
            </a:pPr>
            <a:r>
              <a:rPr lang="en-US" sz="1100" u="sng" smtClean="0"/>
              <a:t>Publicity:</a:t>
            </a:r>
            <a:r>
              <a:rPr lang="en-US" sz="1100" smtClean="0"/>
              <a:t>  any unpaid form of nonpersonal presentation of ideas, goods, or services.</a:t>
            </a:r>
            <a:endParaRPr lang="en-US" sz="1100" u="sng" smtClean="0"/>
          </a:p>
          <a:p>
            <a:pPr eaLnBrk="1" hangingPunct="1">
              <a:lnSpc>
                <a:spcPct val="80000"/>
              </a:lnSpc>
            </a:pPr>
            <a:r>
              <a:rPr lang="en-US" sz="1100" u="sng" smtClean="0"/>
              <a:t>Sales promotion:</a:t>
            </a:r>
            <a:r>
              <a:rPr lang="en-US" sz="1100" smtClean="0"/>
              <a:t>  promotion activities—other than advertising, publicity, and personal selling—that stimulate interest, trial, or purchase by final customers or others in the channel. </a:t>
            </a:r>
            <a:endParaRPr lang="en-US" sz="1100" u="sng" smtClean="0"/>
          </a:p>
          <a:p>
            <a:pPr eaLnBrk="1" hangingPunct="1">
              <a:lnSpc>
                <a:spcPct val="80000"/>
              </a:lnSpc>
            </a:pPr>
            <a:r>
              <a:rPr lang="en-US" sz="1100" u="sng" smtClean="0"/>
              <a:t>Marketing plan:</a:t>
            </a:r>
            <a:r>
              <a:rPr lang="en-US" sz="1100" smtClean="0"/>
              <a:t>  a written statement of a marketing strategy and the time-related details for carrying out the strategy.</a:t>
            </a:r>
            <a:endParaRPr lang="en-US" sz="1100" u="sng" smtClean="0"/>
          </a:p>
          <a:p>
            <a:pPr eaLnBrk="1" hangingPunct="1">
              <a:lnSpc>
                <a:spcPct val="80000"/>
              </a:lnSpc>
            </a:pPr>
            <a:r>
              <a:rPr lang="en-US" sz="1100" u="sng" smtClean="0"/>
              <a:t>Implementation:</a:t>
            </a:r>
            <a:r>
              <a:rPr lang="en-US" sz="1100" smtClean="0"/>
              <a:t>  putting marketing plans into operation.</a:t>
            </a:r>
            <a:endParaRPr lang="en-US" sz="1100" u="sng" smtClean="0"/>
          </a:p>
          <a:p>
            <a:pPr eaLnBrk="1" hangingPunct="1">
              <a:lnSpc>
                <a:spcPct val="80000"/>
              </a:lnSpc>
            </a:pPr>
            <a:r>
              <a:rPr lang="en-US" sz="1100" u="sng" smtClean="0"/>
              <a:t>Operational decisions:</a:t>
            </a:r>
            <a:r>
              <a:rPr lang="en-US" sz="1100" smtClean="0"/>
              <a:t>  short-run decisions to help implement strategies.</a:t>
            </a:r>
            <a:endParaRPr lang="en-US" sz="1100" u="sng" smtClean="0"/>
          </a:p>
          <a:p>
            <a:pPr eaLnBrk="1" hangingPunct="1">
              <a:lnSpc>
                <a:spcPct val="80000"/>
              </a:lnSpc>
            </a:pPr>
            <a:r>
              <a:rPr lang="en-US" sz="1100" u="sng" smtClean="0"/>
              <a:t>Marketing program:</a:t>
            </a:r>
            <a:r>
              <a:rPr lang="en-US" sz="1100" smtClean="0"/>
              <a:t>  blends all of the firm’s marketing plans into one “big” plan.</a:t>
            </a:r>
            <a:endParaRPr lang="en-US" sz="1100" u="sng" smtClean="0"/>
          </a:p>
          <a:p>
            <a:pPr eaLnBrk="1" hangingPunct="1">
              <a:lnSpc>
                <a:spcPct val="80000"/>
              </a:lnSpc>
            </a:pPr>
            <a:r>
              <a:rPr lang="en-US" sz="1100" u="sng" smtClean="0"/>
              <a:t>Customer equity</a:t>
            </a:r>
            <a:r>
              <a:rPr lang="en-US" sz="1100" smtClean="0"/>
              <a:t>:  the expected earnings stream (profitability) of a firm’s current and prospective customers over some period of time.</a:t>
            </a:r>
          </a:p>
          <a:p>
            <a:pPr eaLnBrk="1" hangingPunct="1">
              <a:lnSpc>
                <a:spcPct val="80000"/>
              </a:lnSpc>
            </a:pPr>
            <a:endParaRPr lang="en-US" sz="1100" smtClean="0"/>
          </a:p>
          <a:p>
            <a:pPr eaLnBrk="1" hangingPunct="1">
              <a:lnSpc>
                <a:spcPct val="80000"/>
              </a:lnSpc>
            </a:pPr>
            <a:endParaRPr lang="en-US" sz="1100" smtClean="0"/>
          </a:p>
          <a:p>
            <a:pPr eaLnBrk="1" hangingPunct="1">
              <a:lnSpc>
                <a:spcPct val="80000"/>
              </a:lnSpc>
            </a:pPr>
            <a:endParaRPr lang="en-US" sz="1100" smtClean="0"/>
          </a:p>
          <a:p>
            <a:pPr eaLnBrk="1" hangingPunct="1">
              <a:lnSpc>
                <a:spcPct val="80000"/>
              </a:lnSpc>
            </a:pPr>
            <a:endParaRPr lang="en-US" sz="1100" smtClean="0"/>
          </a:p>
          <a:p>
            <a:pPr eaLnBrk="1" hangingPunct="1">
              <a:lnSpc>
                <a:spcPct val="80000"/>
              </a:lnSpc>
            </a:pPr>
            <a:endParaRPr lang="en-US" sz="1100" smtClean="0"/>
          </a:p>
          <a:p>
            <a:pPr eaLnBrk="1" hangingPunct="1">
              <a:lnSpc>
                <a:spcPct val="80000"/>
              </a:lnSpc>
            </a:pPr>
            <a:endParaRPr lang="en-US" sz="1100" smtClean="0"/>
          </a:p>
          <a:p>
            <a:pPr eaLnBrk="1" hangingPunct="1">
              <a:lnSpc>
                <a:spcPct val="80000"/>
              </a:lnSpc>
            </a:pPr>
            <a:endParaRPr lang="en-US" sz="1100" smtClean="0"/>
          </a:p>
          <a:p>
            <a:pPr eaLnBrk="1" hangingPunct="1">
              <a:lnSpc>
                <a:spcPct val="80000"/>
              </a:lnSpc>
            </a:pPr>
            <a:endParaRPr lang="en-US" sz="1100" smtClean="0"/>
          </a:p>
          <a:p>
            <a:pPr eaLnBrk="1" hangingPunct="1">
              <a:lnSpc>
                <a:spcPct val="80000"/>
              </a:lnSpc>
            </a:pPr>
            <a:endParaRPr lang="en-US" sz="1100" smtClean="0"/>
          </a:p>
          <a:p>
            <a:pPr eaLnBrk="1" hangingPunct="1">
              <a:lnSpc>
                <a:spcPct val="80000"/>
              </a:lnSpc>
            </a:pPr>
            <a:endParaRPr lang="en-US" sz="1100" smtClean="0"/>
          </a:p>
          <a:p>
            <a:pPr eaLnBrk="1" hangingPunct="1">
              <a:lnSpc>
                <a:spcPct val="80000"/>
              </a:lnSpc>
            </a:pPr>
            <a:endParaRPr lang="en-US" sz="1100" smtClean="0"/>
          </a:p>
          <a:p>
            <a:pPr eaLnBrk="1" hangingPunct="1">
              <a:lnSpc>
                <a:spcPct val="80000"/>
              </a:lnSpc>
            </a:pPr>
            <a:endParaRPr lang="en-US" sz="1100" smtClean="0"/>
          </a:p>
          <a:p>
            <a:pPr eaLnBrk="1" hangingPunct="1">
              <a:lnSpc>
                <a:spcPct val="80000"/>
              </a:lnSpc>
            </a:pPr>
            <a:endParaRPr lang="en-US" sz="1100" smtClean="0"/>
          </a:p>
          <a:p>
            <a:pPr eaLnBrk="1" hangingPunct="1">
              <a:lnSpc>
                <a:spcPct val="80000"/>
              </a:lnSpc>
            </a:pPr>
            <a:endParaRPr lang="en-US" sz="1100" smtClean="0"/>
          </a:p>
          <a:p>
            <a:pPr eaLnBrk="1" hangingPunct="1">
              <a:lnSpc>
                <a:spcPct val="80000"/>
              </a:lnSpc>
            </a:pPr>
            <a:endParaRPr lang="en-US" sz="1100" smtClean="0"/>
          </a:p>
          <a:p>
            <a:pPr eaLnBrk="1" hangingPunct="1">
              <a:lnSpc>
                <a:spcPct val="80000"/>
              </a:lnSpc>
            </a:pPr>
            <a:endParaRPr lang="en-US" sz="1100" smtClean="0"/>
          </a:p>
          <a:p>
            <a:pPr eaLnBrk="1" hangingPunct="1">
              <a:lnSpc>
                <a:spcPct val="80000"/>
              </a:lnSpc>
            </a:pPr>
            <a:endParaRPr lang="en-US" sz="1100" smtClean="0"/>
          </a:p>
          <a:p>
            <a:pPr eaLnBrk="1" hangingPunct="1">
              <a:lnSpc>
                <a:spcPct val="80000"/>
              </a:lnSpc>
            </a:pPr>
            <a:endParaRPr lang="en-US" sz="1100" smtClean="0"/>
          </a:p>
          <a:p>
            <a:pPr eaLnBrk="1" hangingPunct="1">
              <a:lnSpc>
                <a:spcPct val="80000"/>
              </a:lnSpc>
            </a:pPr>
            <a:endParaRPr lang="en-US" sz="1100" smtClean="0"/>
          </a:p>
          <a:p>
            <a:pPr eaLnBrk="1" hangingPunct="1">
              <a:lnSpc>
                <a:spcPct val="80000"/>
              </a:lnSpc>
            </a:pPr>
            <a:endParaRPr lang="en-US" sz="1100" smtClean="0"/>
          </a:p>
          <a:p>
            <a:pPr eaLnBrk="1" hangingPunct="1">
              <a:lnSpc>
                <a:spcPct val="80000"/>
              </a:lnSpc>
            </a:pPr>
            <a:endParaRPr lang="en-US" sz="1100" smtClean="0"/>
          </a:p>
          <a:p>
            <a:pPr eaLnBrk="1" hangingPunct="1">
              <a:lnSpc>
                <a:spcPct val="80000"/>
              </a:lnSpc>
            </a:pPr>
            <a:endParaRPr lang="en-US" sz="1100" smtClean="0"/>
          </a:p>
          <a:p>
            <a:pPr eaLnBrk="1" hangingPunct="1">
              <a:lnSpc>
                <a:spcPct val="80000"/>
              </a:lnSpc>
            </a:pPr>
            <a:endParaRPr lang="en-US" sz="1100" smtClean="0"/>
          </a:p>
        </p:txBody>
      </p:sp>
      <p:sp>
        <p:nvSpPr>
          <p:cNvPr id="86020" name="Text Box 3"/>
          <p:cNvSpPr txBox="1">
            <a:spLocks noChangeArrowheads="1"/>
          </p:cNvSpPr>
          <p:nvPr/>
        </p:nvSpPr>
        <p:spPr bwMode="auto">
          <a:xfrm>
            <a:off x="4389438" y="401638"/>
            <a:ext cx="2436812" cy="790575"/>
          </a:xfrm>
          <a:prstGeom prst="rect">
            <a:avLst/>
          </a:prstGeom>
          <a:noFill/>
          <a:ln w="9525">
            <a:noFill/>
            <a:miter lim="800000"/>
            <a:headEnd/>
            <a:tailEnd/>
          </a:ln>
        </p:spPr>
        <p:txBody>
          <a:bodyPr lIns="96790" tIns="48395" rIns="96790" bIns="48395">
            <a:spAutoFit/>
          </a:bodyPr>
          <a:lstStyle/>
          <a:p>
            <a:pPr defTabSz="968375">
              <a:spcBef>
                <a:spcPct val="50000"/>
              </a:spcBef>
            </a:pPr>
            <a:r>
              <a:rPr lang="en-US" sz="1500" b="1"/>
              <a:t>This slide refers to boldfaced terms appearing in Chapter 2.</a:t>
            </a: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5" name="Rectangle 7"/>
          <p:cNvSpPr>
            <a:spLocks noGrp="1" noChangeArrowheads="1"/>
          </p:cNvSpPr>
          <p:nvPr>
            <p:ph type="sldNum" sz="quarter" idx="4294967295"/>
          </p:nvPr>
        </p:nvSpPr>
        <p:spPr bwMode="auto">
          <a:xfrm>
            <a:off x="6324600" y="8685213"/>
            <a:ext cx="531813" cy="457200"/>
          </a:xfrm>
          <a:prstGeom prst="rect">
            <a:avLst/>
          </a:prstGeom>
          <a:noFill/>
          <a:ln>
            <a:miter lim="800000"/>
            <a:headEnd/>
            <a:tailEnd/>
          </a:ln>
        </p:spPr>
        <p:txBody>
          <a:bodyPr/>
          <a:lstStyle/>
          <a:p>
            <a:pPr algn="ctr"/>
            <a:fld id="{73B2E658-0F74-4A3C-8CF4-FFECEF1C6F1B}" type="slidenum">
              <a:rPr lang="en-US" sz="1200"/>
              <a:pPr algn="ctr"/>
              <a:t>37</a:t>
            </a:fld>
            <a:endParaRPr lang="en-US" sz="1200"/>
          </a:p>
        </p:txBody>
      </p:sp>
      <p:sp>
        <p:nvSpPr>
          <p:cNvPr id="88066" name="Rectangle 2"/>
          <p:cNvSpPr>
            <a:spLocks noGrp="1" noRot="1" noChangeAspect="1" noChangeArrowheads="1" noTextEdit="1"/>
          </p:cNvSpPr>
          <p:nvPr>
            <p:ph type="sldImg"/>
          </p:nvPr>
        </p:nvSpPr>
        <p:spPr>
          <a:xfrm>
            <a:off x="522288" y="549275"/>
            <a:ext cx="3216275" cy="2413000"/>
          </a:xfrm>
          <a:ln/>
        </p:spPr>
      </p:sp>
      <p:sp>
        <p:nvSpPr>
          <p:cNvPr id="88067" name="Rectangle 3"/>
          <p:cNvSpPr>
            <a:spLocks noGrp="1" noChangeArrowheads="1"/>
          </p:cNvSpPr>
          <p:nvPr>
            <p:ph type="body" idx="1"/>
          </p:nvPr>
        </p:nvSpPr>
        <p:spPr>
          <a:noFill/>
        </p:spPr>
        <p:txBody>
          <a:bodyPr/>
          <a:lstStyle/>
          <a:p>
            <a:pPr eaLnBrk="1" hangingPunct="1">
              <a:lnSpc>
                <a:spcPct val="90000"/>
              </a:lnSpc>
            </a:pPr>
            <a:r>
              <a:rPr lang="en-US" sz="1100" b="1" smtClean="0"/>
              <a:t>Summary Overview</a:t>
            </a:r>
          </a:p>
          <a:p>
            <a:pPr eaLnBrk="1" hangingPunct="1">
              <a:lnSpc>
                <a:spcPct val="90000"/>
              </a:lnSpc>
            </a:pPr>
            <a:r>
              <a:rPr lang="en-US" sz="1100" smtClean="0"/>
              <a:t>These are additional key terms you should be familiar with based upon the material in this presentation.</a:t>
            </a:r>
          </a:p>
          <a:p>
            <a:pPr eaLnBrk="1" hangingPunct="1">
              <a:lnSpc>
                <a:spcPct val="90000"/>
              </a:lnSpc>
            </a:pPr>
            <a:r>
              <a:rPr lang="en-US" sz="1100" u="sng" smtClean="0"/>
              <a:t> </a:t>
            </a:r>
          </a:p>
          <a:p>
            <a:pPr eaLnBrk="1" hangingPunct="1">
              <a:lnSpc>
                <a:spcPct val="90000"/>
              </a:lnSpc>
            </a:pPr>
            <a:r>
              <a:rPr lang="en-US" sz="1100" b="1" smtClean="0"/>
              <a:t>Key Issues</a:t>
            </a:r>
            <a:r>
              <a:rPr lang="en-US" sz="1100" u="sng" smtClean="0"/>
              <a:t> </a:t>
            </a:r>
          </a:p>
          <a:p>
            <a:pPr eaLnBrk="1" hangingPunct="1">
              <a:lnSpc>
                <a:spcPct val="90000"/>
              </a:lnSpc>
            </a:pPr>
            <a:r>
              <a:rPr lang="en-US" sz="1100" u="sng" smtClean="0"/>
              <a:t>Breakthrough opportunities:</a:t>
            </a:r>
            <a:r>
              <a:rPr lang="en-US" sz="1100" smtClean="0"/>
              <a:t>  opportunities that help innovators develop hard-to-copy marketing strategies that will be very profitable for a long time.</a:t>
            </a:r>
            <a:endParaRPr lang="en-US" sz="1100" u="sng" smtClean="0"/>
          </a:p>
          <a:p>
            <a:pPr eaLnBrk="1" hangingPunct="1">
              <a:lnSpc>
                <a:spcPct val="90000"/>
              </a:lnSpc>
            </a:pPr>
            <a:r>
              <a:rPr lang="en-US" sz="1100" u="sng" smtClean="0"/>
              <a:t>Competitive advantage:</a:t>
            </a:r>
            <a:r>
              <a:rPr lang="en-US" sz="1100" smtClean="0"/>
              <a:t>  when a firm has a marketing mix that the target market sees as better than a competitor’s mix. </a:t>
            </a:r>
            <a:endParaRPr lang="en-US" sz="1100" u="sng" smtClean="0"/>
          </a:p>
          <a:p>
            <a:pPr eaLnBrk="1" hangingPunct="1">
              <a:lnSpc>
                <a:spcPct val="90000"/>
              </a:lnSpc>
            </a:pPr>
            <a:r>
              <a:rPr lang="en-US" sz="1100" u="sng" smtClean="0"/>
              <a:t>S.W.O.T. analysis:</a:t>
            </a:r>
            <a:r>
              <a:rPr lang="en-US" sz="1100" smtClean="0"/>
              <a:t>  an aid which includes and lists the firm’s strengths and weaknesses and its opportunities and threats. </a:t>
            </a:r>
            <a:endParaRPr lang="en-US" sz="1100" u="sng" smtClean="0"/>
          </a:p>
          <a:p>
            <a:pPr eaLnBrk="1" hangingPunct="1">
              <a:lnSpc>
                <a:spcPct val="90000"/>
              </a:lnSpc>
            </a:pPr>
            <a:r>
              <a:rPr lang="en-US" sz="1100" u="sng" smtClean="0"/>
              <a:t>Differentiation:</a:t>
            </a:r>
            <a:r>
              <a:rPr lang="en-US" sz="1100" smtClean="0"/>
              <a:t>  the marketing mix is distinct from and better than what is available from a competitor. </a:t>
            </a:r>
            <a:endParaRPr lang="en-US" sz="1100" u="sng" smtClean="0"/>
          </a:p>
          <a:p>
            <a:pPr eaLnBrk="1" hangingPunct="1">
              <a:lnSpc>
                <a:spcPct val="90000"/>
              </a:lnSpc>
            </a:pPr>
            <a:r>
              <a:rPr lang="en-US" sz="1100" u="sng" smtClean="0"/>
              <a:t>Market penetration:</a:t>
            </a:r>
            <a:r>
              <a:rPr lang="en-US" sz="1100" smtClean="0"/>
              <a:t>  trying to increase sales of a firm’s present products in its present markets—probably through a more aggressive marketing mix.</a:t>
            </a:r>
            <a:endParaRPr lang="en-US" sz="1100" u="sng" smtClean="0"/>
          </a:p>
          <a:p>
            <a:pPr eaLnBrk="1" hangingPunct="1">
              <a:lnSpc>
                <a:spcPct val="90000"/>
              </a:lnSpc>
            </a:pPr>
            <a:r>
              <a:rPr lang="en-US" sz="1100" u="sng" smtClean="0"/>
              <a:t>Market development:</a:t>
            </a:r>
            <a:r>
              <a:rPr lang="en-US" sz="1100" smtClean="0"/>
              <a:t>  trying to increase sales by selling present products in new markets. </a:t>
            </a:r>
            <a:endParaRPr lang="en-US" sz="1100" u="sng" smtClean="0"/>
          </a:p>
          <a:p>
            <a:pPr eaLnBrk="1" hangingPunct="1">
              <a:lnSpc>
                <a:spcPct val="90000"/>
              </a:lnSpc>
            </a:pPr>
            <a:r>
              <a:rPr lang="en-US" sz="1100" u="sng" smtClean="0"/>
              <a:t>Product development:</a:t>
            </a:r>
            <a:r>
              <a:rPr lang="en-US" sz="1100" smtClean="0"/>
              <a:t>  offering new or improved products for present markets.</a:t>
            </a:r>
            <a:endParaRPr lang="en-US" sz="1100" u="sng" smtClean="0"/>
          </a:p>
          <a:p>
            <a:pPr eaLnBrk="1" hangingPunct="1">
              <a:lnSpc>
                <a:spcPct val="90000"/>
              </a:lnSpc>
            </a:pPr>
            <a:r>
              <a:rPr lang="en-US" sz="1100" u="sng" smtClean="0"/>
              <a:t>Diversification:</a:t>
            </a:r>
            <a:r>
              <a:rPr lang="en-US" sz="1100" smtClean="0"/>
              <a:t>  moving into totally different lines of business—perhaps unfamiliar products, markets, or even levels in the production-marketing system.</a:t>
            </a:r>
            <a:endParaRPr lang="en-US" sz="1100" u="sng" smtClean="0"/>
          </a:p>
          <a:p>
            <a:pPr eaLnBrk="1" hangingPunct="1">
              <a:lnSpc>
                <a:spcPct val="80000"/>
              </a:lnSpc>
            </a:pPr>
            <a:endParaRPr lang="en-US" sz="1100" smtClean="0"/>
          </a:p>
          <a:p>
            <a:pPr eaLnBrk="1" hangingPunct="1">
              <a:lnSpc>
                <a:spcPct val="80000"/>
              </a:lnSpc>
            </a:pPr>
            <a:endParaRPr lang="en-US" sz="1100" smtClean="0">
              <a:latin typeface="Times New Roman" pitchFamily="18" charset="0"/>
              <a:cs typeface="Times New Roman" pitchFamily="18" charset="0"/>
            </a:endParaRPr>
          </a:p>
        </p:txBody>
      </p:sp>
      <p:sp>
        <p:nvSpPr>
          <p:cNvPr id="88068" name="Text Box 3"/>
          <p:cNvSpPr txBox="1">
            <a:spLocks noChangeArrowheads="1"/>
          </p:cNvSpPr>
          <p:nvPr/>
        </p:nvSpPr>
        <p:spPr bwMode="auto">
          <a:xfrm>
            <a:off x="4389438" y="401638"/>
            <a:ext cx="2436812" cy="790575"/>
          </a:xfrm>
          <a:prstGeom prst="rect">
            <a:avLst/>
          </a:prstGeom>
          <a:noFill/>
          <a:ln w="9525">
            <a:noFill/>
            <a:miter lim="800000"/>
            <a:headEnd/>
            <a:tailEnd/>
          </a:ln>
        </p:spPr>
        <p:txBody>
          <a:bodyPr lIns="96790" tIns="48395" rIns="96790" bIns="48395">
            <a:spAutoFit/>
          </a:bodyPr>
          <a:lstStyle/>
          <a:p>
            <a:pPr defTabSz="968375">
              <a:spcBef>
                <a:spcPct val="50000"/>
              </a:spcBef>
            </a:pPr>
            <a:r>
              <a:rPr lang="en-US" sz="1500" b="1"/>
              <a:t>This slide refers to boldfaced terms appearing in Chapter 2.</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Rectangle 7"/>
          <p:cNvSpPr>
            <a:spLocks noGrp="1" noChangeArrowheads="1"/>
          </p:cNvSpPr>
          <p:nvPr>
            <p:ph type="sldNum" sz="quarter" idx="4294967295"/>
          </p:nvPr>
        </p:nvSpPr>
        <p:spPr bwMode="auto">
          <a:xfrm>
            <a:off x="6324600" y="8685213"/>
            <a:ext cx="531813" cy="457200"/>
          </a:xfrm>
          <a:prstGeom prst="rect">
            <a:avLst/>
          </a:prstGeom>
          <a:noFill/>
          <a:ln>
            <a:miter lim="800000"/>
            <a:headEnd/>
            <a:tailEnd/>
          </a:ln>
        </p:spPr>
        <p:txBody>
          <a:bodyPr/>
          <a:lstStyle/>
          <a:p>
            <a:pPr algn="ctr"/>
            <a:fld id="{0AE1264C-52DB-40C5-BC4B-5419CB0392A5}" type="slidenum">
              <a:rPr lang="en-US" sz="1200"/>
              <a:pPr algn="ctr"/>
              <a:t>4</a:t>
            </a:fld>
            <a:endParaRPr lang="en-US" sz="1200"/>
          </a:p>
        </p:txBody>
      </p:sp>
      <p:sp>
        <p:nvSpPr>
          <p:cNvPr id="17410" name="Rectangle 2"/>
          <p:cNvSpPr>
            <a:spLocks noGrp="1" noRot="1" noChangeAspect="1" noChangeArrowheads="1" noTextEdit="1"/>
          </p:cNvSpPr>
          <p:nvPr>
            <p:ph type="sldImg"/>
          </p:nvPr>
        </p:nvSpPr>
        <p:spPr>
          <a:xfrm>
            <a:off x="522288" y="549275"/>
            <a:ext cx="3216275" cy="2413000"/>
          </a:xfrm>
          <a:ln/>
        </p:spPr>
      </p:sp>
      <p:sp>
        <p:nvSpPr>
          <p:cNvPr id="17411" name="Rectangle 3"/>
          <p:cNvSpPr>
            <a:spLocks noGrp="1" noChangeArrowheads="1"/>
          </p:cNvSpPr>
          <p:nvPr>
            <p:ph type="body" idx="1"/>
          </p:nvPr>
        </p:nvSpPr>
        <p:spPr>
          <a:noFill/>
        </p:spPr>
        <p:txBody>
          <a:bodyPr/>
          <a:lstStyle/>
          <a:p>
            <a:pPr eaLnBrk="1" hangingPunct="1">
              <a:spcBef>
                <a:spcPct val="0"/>
              </a:spcBef>
            </a:pPr>
            <a:r>
              <a:rPr lang="en-US" b="1" smtClean="0"/>
              <a:t>Summary Overview</a:t>
            </a:r>
          </a:p>
          <a:p>
            <a:pPr eaLnBrk="1" hangingPunct="1">
              <a:spcBef>
                <a:spcPct val="0"/>
              </a:spcBef>
            </a:pPr>
            <a:r>
              <a:rPr lang="en-US" smtClean="0">
                <a:solidFill>
                  <a:srgbClr val="000000"/>
                </a:solidFill>
              </a:rPr>
              <a:t>The </a:t>
            </a:r>
            <a:r>
              <a:rPr lang="en-US" u="sng" smtClean="0">
                <a:solidFill>
                  <a:srgbClr val="000000"/>
                </a:solidFill>
              </a:rPr>
              <a:t>marketing management process</a:t>
            </a:r>
            <a:r>
              <a:rPr lang="en-US" smtClean="0">
                <a:solidFill>
                  <a:srgbClr val="000000"/>
                </a:solidFill>
              </a:rPr>
              <a:t> refers to the planning, implementation, and control of marketing activities. These activities are continuous, and decisions made in the past in one area can have implications on the other areas as well.</a:t>
            </a:r>
          </a:p>
          <a:p>
            <a:pPr eaLnBrk="1" hangingPunct="1">
              <a:spcBef>
                <a:spcPct val="0"/>
              </a:spcBef>
            </a:pPr>
            <a:endParaRPr lang="en-US" smtClean="0">
              <a:solidFill>
                <a:srgbClr val="000000"/>
              </a:solidFill>
            </a:endParaRPr>
          </a:p>
          <a:p>
            <a:pPr eaLnBrk="1" hangingPunct="1">
              <a:spcBef>
                <a:spcPct val="0"/>
              </a:spcBef>
            </a:pPr>
            <a:r>
              <a:rPr lang="en-US" b="1" smtClean="0">
                <a:solidFill>
                  <a:srgbClr val="000000"/>
                </a:solidFill>
              </a:rPr>
              <a:t>Key Issues</a:t>
            </a:r>
          </a:p>
          <a:p>
            <a:pPr eaLnBrk="1" hangingPunct="1">
              <a:spcBef>
                <a:spcPct val="0"/>
              </a:spcBef>
              <a:buFontTx/>
              <a:buChar char="•"/>
            </a:pPr>
            <a:r>
              <a:rPr lang="en-US" b="1" smtClean="0">
                <a:solidFill>
                  <a:srgbClr val="000000"/>
                </a:solidFill>
              </a:rPr>
              <a:t> </a:t>
            </a:r>
            <a:r>
              <a:rPr lang="en-US" b="1" u="sng" smtClean="0">
                <a:solidFill>
                  <a:srgbClr val="000000"/>
                </a:solidFill>
              </a:rPr>
              <a:t>Planning</a:t>
            </a:r>
            <a:r>
              <a:rPr lang="en-US" b="1" smtClean="0">
                <a:solidFill>
                  <a:srgbClr val="000000"/>
                </a:solidFill>
              </a:rPr>
              <a:t>—</a:t>
            </a:r>
            <a:r>
              <a:rPr lang="en-US" smtClean="0">
                <a:solidFill>
                  <a:srgbClr val="000000"/>
                </a:solidFill>
              </a:rPr>
              <a:t>required because marketing managers must seek new opportunities. </a:t>
            </a:r>
          </a:p>
          <a:p>
            <a:pPr eaLnBrk="1" hangingPunct="1">
              <a:spcBef>
                <a:spcPct val="0"/>
              </a:spcBef>
            </a:pPr>
            <a:r>
              <a:rPr lang="en-US" b="1" smtClean="0">
                <a:sym typeface="Wingdings" pitchFamily="2" charset="2"/>
              </a:rPr>
              <a:t></a:t>
            </a:r>
            <a:r>
              <a:rPr lang="en-US" b="1" u="sng" smtClean="0">
                <a:solidFill>
                  <a:srgbClr val="000000"/>
                </a:solidFill>
              </a:rPr>
              <a:t>Implementation</a:t>
            </a:r>
            <a:r>
              <a:rPr lang="en-US" b="1" smtClean="0">
                <a:solidFill>
                  <a:srgbClr val="000000"/>
                </a:solidFill>
              </a:rPr>
              <a:t>—</a:t>
            </a:r>
            <a:r>
              <a:rPr lang="en-US" smtClean="0">
                <a:solidFill>
                  <a:srgbClr val="000000"/>
                </a:solidFill>
              </a:rPr>
              <a:t>the process of putting marketing plans into action.</a:t>
            </a:r>
          </a:p>
          <a:p>
            <a:pPr eaLnBrk="1" hangingPunct="1">
              <a:spcBef>
                <a:spcPct val="0"/>
              </a:spcBef>
            </a:pPr>
            <a:endParaRPr lang="en-US" i="1" smtClean="0">
              <a:solidFill>
                <a:srgbClr val="000000"/>
              </a:solidFill>
            </a:endParaRPr>
          </a:p>
          <a:p>
            <a:pPr eaLnBrk="1" hangingPunct="1">
              <a:spcBef>
                <a:spcPct val="0"/>
              </a:spcBef>
            </a:pPr>
            <a:r>
              <a:rPr lang="en-US" b="1" i="1" smtClean="0">
                <a:solidFill>
                  <a:srgbClr val="000000"/>
                </a:solidFill>
              </a:rPr>
              <a:t>Discussion Question: Which is more important—good planning or good implementation? Explain.</a:t>
            </a:r>
          </a:p>
          <a:p>
            <a:pPr eaLnBrk="1" hangingPunct="1">
              <a:spcBef>
                <a:spcPct val="0"/>
              </a:spcBef>
            </a:pPr>
            <a:endParaRPr lang="en-US" b="1" smtClean="0">
              <a:solidFill>
                <a:srgbClr val="000000"/>
              </a:solidFill>
            </a:endParaRPr>
          </a:p>
          <a:p>
            <a:pPr eaLnBrk="1" hangingPunct="1">
              <a:spcBef>
                <a:spcPct val="0"/>
              </a:spcBef>
            </a:pPr>
            <a:r>
              <a:rPr lang="en-US" b="1" smtClean="0">
                <a:sym typeface="Wingdings" pitchFamily="2" charset="2"/>
              </a:rPr>
              <a:t></a:t>
            </a:r>
            <a:r>
              <a:rPr lang="en-US" b="1" u="sng" smtClean="0">
                <a:solidFill>
                  <a:srgbClr val="000000"/>
                </a:solidFill>
              </a:rPr>
              <a:t>Control</a:t>
            </a:r>
            <a:r>
              <a:rPr lang="en-US" b="1" smtClean="0">
                <a:solidFill>
                  <a:srgbClr val="000000"/>
                </a:solidFill>
              </a:rPr>
              <a:t>—assessing and evaluating marketing performance</a:t>
            </a:r>
            <a:r>
              <a:rPr lang="en-US" smtClean="0">
                <a:solidFill>
                  <a:srgbClr val="000000"/>
                </a:solidFill>
              </a:rPr>
              <a:t>. </a:t>
            </a:r>
          </a:p>
          <a:p>
            <a:pPr lvl="1" eaLnBrk="1" hangingPunct="1">
              <a:spcBef>
                <a:spcPct val="0"/>
              </a:spcBef>
              <a:buFontTx/>
              <a:buChar char="•"/>
            </a:pPr>
            <a:r>
              <a:rPr lang="en-US" smtClean="0">
                <a:solidFill>
                  <a:srgbClr val="000000"/>
                </a:solidFill>
              </a:rPr>
              <a:t>When performance falls short of expectations, the marketing manager must take corrective action.</a:t>
            </a:r>
          </a:p>
          <a:p>
            <a:pPr eaLnBrk="1" hangingPunct="1">
              <a:spcBef>
                <a:spcPct val="0"/>
              </a:spcBef>
            </a:pPr>
            <a:r>
              <a:rPr lang="en-US" b="1" smtClean="0">
                <a:sym typeface="Wingdings" pitchFamily="2" charset="2"/>
              </a:rPr>
              <a:t></a:t>
            </a:r>
            <a:r>
              <a:rPr lang="en-US" b="1" u="sng" smtClean="0">
                <a:solidFill>
                  <a:srgbClr val="000000"/>
                </a:solidFill>
              </a:rPr>
              <a:t>Strategic (management) planning</a:t>
            </a:r>
            <a:r>
              <a:rPr lang="en-US" b="1" smtClean="0">
                <a:solidFill>
                  <a:srgbClr val="000000"/>
                </a:solidFill>
              </a:rPr>
              <a:t>—developing and maintaining a match between an organization’s resources and its market opportunities.</a:t>
            </a:r>
          </a:p>
          <a:p>
            <a:pPr lvl="1" eaLnBrk="1" hangingPunct="1">
              <a:spcBef>
                <a:spcPct val="0"/>
              </a:spcBef>
              <a:buFontTx/>
              <a:buChar char="•"/>
            </a:pPr>
            <a:r>
              <a:rPr lang="en-US" b="1" smtClean="0">
                <a:solidFill>
                  <a:srgbClr val="000000"/>
                </a:solidFill>
              </a:rPr>
              <a:t> </a:t>
            </a:r>
            <a:r>
              <a:rPr lang="en-US" smtClean="0">
                <a:solidFill>
                  <a:srgbClr val="000000"/>
                </a:solidFill>
              </a:rPr>
              <a:t>It is a top management job. </a:t>
            </a:r>
            <a:endParaRPr lang="en-US" smtClean="0"/>
          </a:p>
          <a:p>
            <a:pPr lvl="1" eaLnBrk="1" hangingPunct="1">
              <a:spcBef>
                <a:spcPct val="0"/>
              </a:spcBef>
              <a:buFontTx/>
              <a:buChar char="•"/>
            </a:pPr>
            <a:r>
              <a:rPr lang="en-US" smtClean="0"/>
              <a:t> It includes planning for marketing, production, finance, human resources, and other areas.</a:t>
            </a:r>
          </a:p>
          <a:p>
            <a:pPr lvl="1" eaLnBrk="1" hangingPunct="1">
              <a:spcBef>
                <a:spcPct val="0"/>
              </a:spcBef>
              <a:buFontTx/>
              <a:buChar char="•"/>
            </a:pPr>
            <a:r>
              <a:rPr lang="en-US" smtClean="0"/>
              <a:t> Though, marketing strategies are not whole-company plans, company plans should be market-oriented.</a:t>
            </a:r>
          </a:p>
          <a:p>
            <a:pPr lvl="1" eaLnBrk="1" hangingPunct="1">
              <a:spcBef>
                <a:spcPct val="0"/>
              </a:spcBef>
              <a:buFontTx/>
              <a:buChar char="•"/>
            </a:pPr>
            <a:r>
              <a:rPr lang="en-US" smtClean="0"/>
              <a:t> The marketing plan sets the tone and direction for the whole company.</a:t>
            </a:r>
          </a:p>
        </p:txBody>
      </p:sp>
      <p:sp>
        <p:nvSpPr>
          <p:cNvPr id="17412" name="Text Box 25"/>
          <p:cNvSpPr txBox="1">
            <a:spLocks noChangeArrowheads="1"/>
          </p:cNvSpPr>
          <p:nvPr/>
        </p:nvSpPr>
        <p:spPr bwMode="auto">
          <a:xfrm>
            <a:off x="4389438" y="400050"/>
            <a:ext cx="2438400" cy="2636838"/>
          </a:xfrm>
          <a:prstGeom prst="rect">
            <a:avLst/>
          </a:prstGeom>
          <a:noFill/>
          <a:ln w="9525">
            <a:noFill/>
            <a:miter lim="800000"/>
            <a:headEnd/>
            <a:tailEnd/>
          </a:ln>
        </p:spPr>
        <p:txBody>
          <a:bodyPr lIns="96639" tIns="48320" rIns="96639" bIns="48320">
            <a:spAutoFit/>
          </a:bodyPr>
          <a:lstStyle/>
          <a:p>
            <a:pPr defTabSz="966788">
              <a:spcBef>
                <a:spcPct val="50000"/>
              </a:spcBef>
            </a:pPr>
            <a:r>
              <a:rPr lang="en-US" sz="1500" b="1"/>
              <a:t>This slide relates to material on pp. 32-33.</a:t>
            </a:r>
          </a:p>
          <a:p>
            <a:pPr defTabSz="966788">
              <a:spcBef>
                <a:spcPct val="50000"/>
              </a:spcBef>
            </a:pPr>
            <a:r>
              <a:rPr lang="en-US" sz="1500" b="1">
                <a:sym typeface="Wingdings" pitchFamily="2" charset="2"/>
              </a:rPr>
              <a:t></a:t>
            </a:r>
            <a:r>
              <a:rPr lang="en-US" sz="1500" b="1"/>
              <a:t>Indicates place where slide “builds” to include the corresponding point (upon mouse click).</a:t>
            </a:r>
          </a:p>
          <a:p>
            <a:pPr defTabSz="966788">
              <a:spcBef>
                <a:spcPct val="50000"/>
              </a:spcBef>
            </a:pPr>
            <a:endParaRPr lang="en-US" sz="1500" b="1"/>
          </a:p>
          <a:p>
            <a:pPr defTabSz="966788">
              <a:spcBef>
                <a:spcPct val="50000"/>
              </a:spcBef>
            </a:pPr>
            <a:r>
              <a:rPr lang="en-US" sz="1500" b="1"/>
              <a:t> </a:t>
            </a:r>
          </a:p>
          <a:p>
            <a:pPr defTabSz="966788">
              <a:spcBef>
                <a:spcPct val="50000"/>
              </a:spcBef>
            </a:pPr>
            <a:endParaRPr lang="en-US" sz="1500" b="1"/>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Rectangle 7"/>
          <p:cNvSpPr>
            <a:spLocks noGrp="1" noChangeArrowheads="1"/>
          </p:cNvSpPr>
          <p:nvPr>
            <p:ph type="sldNum" sz="quarter" idx="4294967295"/>
          </p:nvPr>
        </p:nvSpPr>
        <p:spPr bwMode="auto">
          <a:xfrm>
            <a:off x="6324600" y="8685213"/>
            <a:ext cx="531813" cy="457200"/>
          </a:xfrm>
          <a:prstGeom prst="rect">
            <a:avLst/>
          </a:prstGeom>
          <a:noFill/>
          <a:ln>
            <a:miter lim="800000"/>
            <a:headEnd/>
            <a:tailEnd/>
          </a:ln>
        </p:spPr>
        <p:txBody>
          <a:bodyPr/>
          <a:lstStyle/>
          <a:p>
            <a:pPr algn="ctr"/>
            <a:fld id="{56B0837F-270D-4BF2-90E5-811594FF72FF}" type="slidenum">
              <a:rPr lang="en-US" sz="1200"/>
              <a:pPr algn="ctr"/>
              <a:t>5</a:t>
            </a:fld>
            <a:endParaRPr lang="en-US" sz="1200"/>
          </a:p>
        </p:txBody>
      </p:sp>
      <p:sp>
        <p:nvSpPr>
          <p:cNvPr id="19458" name="Rectangle 2"/>
          <p:cNvSpPr>
            <a:spLocks noGrp="1" noRot="1" noChangeAspect="1" noChangeArrowheads="1" noTextEdit="1"/>
          </p:cNvSpPr>
          <p:nvPr>
            <p:ph type="sldImg"/>
          </p:nvPr>
        </p:nvSpPr>
        <p:spPr>
          <a:xfrm>
            <a:off x="522288" y="549275"/>
            <a:ext cx="3216275" cy="2413000"/>
          </a:xfrm>
          <a:ln/>
        </p:spPr>
      </p:sp>
      <p:sp>
        <p:nvSpPr>
          <p:cNvPr id="57348" name="Rectangle 3"/>
          <p:cNvSpPr>
            <a:spLocks noGrp="1" noChangeArrowheads="1"/>
          </p:cNvSpPr>
          <p:nvPr>
            <p:ph type="body" idx="1"/>
          </p:nvPr>
        </p:nvSpPr>
        <p:spPr/>
        <p:txBody>
          <a:bodyPr/>
          <a:lstStyle/>
          <a:p>
            <a:pPr eaLnBrk="1" hangingPunct="1">
              <a:defRPr/>
            </a:pPr>
            <a:r>
              <a:rPr lang="en-US" b="1" dirty="0" smtClean="0">
                <a:latin typeface="Arial" pitchFamily="34" charset="0"/>
                <a:cs typeface="Arial" pitchFamily="34" charset="0"/>
              </a:rPr>
              <a:t>Summary Overview</a:t>
            </a:r>
          </a:p>
          <a:p>
            <a:pPr eaLnBrk="1" hangingPunct="1">
              <a:defRPr/>
            </a:pPr>
            <a:r>
              <a:rPr lang="en-US" dirty="0" smtClean="0">
                <a:latin typeface="Arial" pitchFamily="34" charset="0"/>
                <a:cs typeface="Arial" pitchFamily="34" charset="0"/>
              </a:rPr>
              <a:t>Marketing strategy planning means finding opportunities and developing profitable marketing strategies that the company can use to capitalize on the opportunities.</a:t>
            </a:r>
          </a:p>
          <a:p>
            <a:pPr eaLnBrk="1" hangingPunct="1">
              <a:defRPr/>
            </a:pPr>
            <a:r>
              <a:rPr lang="en-US" b="1" dirty="0" smtClean="0">
                <a:latin typeface="Arial" pitchFamily="34" charset="0"/>
                <a:cs typeface="Arial" pitchFamily="34" charset="0"/>
              </a:rPr>
              <a:t>Key Issues</a:t>
            </a:r>
          </a:p>
          <a:p>
            <a:pPr eaLnBrk="1" hangingPunct="1">
              <a:buFontTx/>
              <a:buChar char="•"/>
              <a:defRPr/>
            </a:pPr>
            <a:r>
              <a:rPr lang="en-US" b="1" dirty="0" smtClean="0">
                <a:latin typeface="Arial" pitchFamily="34" charset="0"/>
                <a:cs typeface="Arial" pitchFamily="34" charset="0"/>
              </a:rPr>
              <a:t> Marketing strategy</a:t>
            </a:r>
            <a:r>
              <a:rPr lang="en-US" dirty="0" smtClean="0">
                <a:latin typeface="Arial" pitchFamily="34" charset="0"/>
                <a:cs typeface="Arial" pitchFamily="34" charset="0"/>
              </a:rPr>
              <a:t>—specifies a target market and a related marketing mix; provides a “big picture” of what the firm will do.</a:t>
            </a:r>
            <a:r>
              <a:rPr lang="en-US" b="1" dirty="0" smtClean="0">
                <a:latin typeface="Arial" pitchFamily="34" charset="0"/>
                <a:cs typeface="Arial" pitchFamily="34" charset="0"/>
              </a:rPr>
              <a:t>  </a:t>
            </a:r>
          </a:p>
          <a:p>
            <a:pPr lvl="1" eaLnBrk="1" hangingPunct="1">
              <a:buFontTx/>
              <a:buChar char="•"/>
              <a:defRPr/>
            </a:pPr>
            <a:r>
              <a:rPr lang="en-US" dirty="0" smtClean="0">
                <a:latin typeface="Arial" pitchFamily="34" charset="0"/>
                <a:cs typeface="Arial" pitchFamily="34" charset="0"/>
              </a:rPr>
              <a:t> Target market—a fairly homogeneous (similar) group of customers to whom a company wishes to appeal.</a:t>
            </a:r>
          </a:p>
          <a:p>
            <a:pPr lvl="1" eaLnBrk="1" hangingPunct="1">
              <a:buFontTx/>
              <a:buChar char="•"/>
              <a:defRPr/>
            </a:pPr>
            <a:r>
              <a:rPr lang="en-US" dirty="0" smtClean="0">
                <a:latin typeface="Arial" pitchFamily="34" charset="0"/>
                <a:cs typeface="Arial" pitchFamily="34" charset="0"/>
              </a:rPr>
              <a:t> Marketing mix—the controllable variables the company puts together to satisfy the target market.</a:t>
            </a:r>
          </a:p>
          <a:p>
            <a:pPr lvl="1" eaLnBrk="1" hangingPunct="1">
              <a:buFontTx/>
              <a:buChar char="•"/>
              <a:defRPr/>
            </a:pPr>
            <a:r>
              <a:rPr lang="en-US" dirty="0" smtClean="0">
                <a:latin typeface="Arial" pitchFamily="34" charset="0"/>
                <a:cs typeface="Arial" pitchFamily="34" charset="0"/>
              </a:rPr>
              <a:t> The customer is surrounded by the controllable variables that we call the “marketing mix.”</a:t>
            </a:r>
          </a:p>
          <a:p>
            <a:pPr lvl="1" eaLnBrk="1" hangingPunct="1">
              <a:defRPr/>
            </a:pPr>
            <a:endParaRPr lang="en-US" dirty="0" smtClean="0">
              <a:latin typeface="Arial" pitchFamily="34" charset="0"/>
              <a:cs typeface="Arial" pitchFamily="34" charset="0"/>
            </a:endParaRPr>
          </a:p>
          <a:p>
            <a:pPr eaLnBrk="1" hangingPunct="1">
              <a:defRPr/>
            </a:pPr>
            <a:r>
              <a:rPr lang="en-US" b="1" i="1" dirty="0" smtClean="0">
                <a:latin typeface="Arial" pitchFamily="34" charset="0"/>
                <a:cs typeface="Arial" pitchFamily="34" charset="0"/>
              </a:rPr>
              <a:t>Discussion Question:</a:t>
            </a:r>
            <a:r>
              <a:rPr lang="en-US" b="1" dirty="0" smtClean="0">
                <a:latin typeface="Arial" pitchFamily="34" charset="0"/>
                <a:cs typeface="Arial" pitchFamily="34" charset="0"/>
              </a:rPr>
              <a:t> </a:t>
            </a:r>
            <a:r>
              <a:rPr lang="en-US" b="1" i="1" dirty="0" smtClean="0">
                <a:latin typeface="Arial" pitchFamily="34" charset="0"/>
                <a:cs typeface="Arial" pitchFamily="34" charset="0"/>
              </a:rPr>
              <a:t>Why does the target market appear in the center of the diagram of a marketing strategy?</a:t>
            </a:r>
          </a:p>
          <a:p>
            <a:pPr eaLnBrk="1" hangingPunct="1">
              <a:defRPr/>
            </a:pPr>
            <a:endParaRPr lang="en-US" b="1" dirty="0" smtClean="0">
              <a:latin typeface="Arial" pitchFamily="34" charset="0"/>
              <a:cs typeface="Arial" pitchFamily="34" charset="0"/>
            </a:endParaRPr>
          </a:p>
          <a:p>
            <a:pPr lvl="1" eaLnBrk="1" hangingPunct="1">
              <a:spcBef>
                <a:spcPct val="50000"/>
              </a:spcBef>
              <a:defRPr/>
            </a:pPr>
            <a:endParaRPr lang="en-US" dirty="0" smtClean="0"/>
          </a:p>
          <a:p>
            <a:pPr lvl="1" eaLnBrk="1" hangingPunct="1">
              <a:spcBef>
                <a:spcPct val="50000"/>
              </a:spcBef>
              <a:buFontTx/>
              <a:buChar char="•"/>
              <a:defRPr/>
            </a:pPr>
            <a:endParaRPr lang="en-US" sz="1000" dirty="0" smtClean="0"/>
          </a:p>
          <a:p>
            <a:pPr eaLnBrk="1" hangingPunct="1">
              <a:defRPr/>
            </a:pPr>
            <a:endParaRPr lang="en-US" sz="1000" dirty="0" smtClean="0"/>
          </a:p>
          <a:p>
            <a:pPr eaLnBrk="1" hangingPunct="1">
              <a:defRPr/>
            </a:pPr>
            <a:endParaRPr lang="en-US" sz="1000" dirty="0" smtClean="0"/>
          </a:p>
          <a:p>
            <a:pPr marL="228600" indent="-228600" eaLnBrk="1" hangingPunct="1">
              <a:defRPr/>
            </a:pPr>
            <a:endParaRPr lang="en-US" dirty="0" smtClean="0"/>
          </a:p>
        </p:txBody>
      </p:sp>
      <p:sp>
        <p:nvSpPr>
          <p:cNvPr id="19460" name="Text Box 25"/>
          <p:cNvSpPr txBox="1">
            <a:spLocks noChangeArrowheads="1"/>
          </p:cNvSpPr>
          <p:nvPr/>
        </p:nvSpPr>
        <p:spPr bwMode="auto">
          <a:xfrm>
            <a:off x="4389438" y="400050"/>
            <a:ext cx="2438400" cy="1598613"/>
          </a:xfrm>
          <a:prstGeom prst="rect">
            <a:avLst/>
          </a:prstGeom>
          <a:noFill/>
          <a:ln w="9525">
            <a:noFill/>
            <a:miter lim="800000"/>
            <a:headEnd/>
            <a:tailEnd/>
          </a:ln>
        </p:spPr>
        <p:txBody>
          <a:bodyPr lIns="96639" tIns="48320" rIns="96639" bIns="48320">
            <a:spAutoFit/>
          </a:bodyPr>
          <a:lstStyle/>
          <a:p>
            <a:pPr defTabSz="968375">
              <a:spcBef>
                <a:spcPct val="50000"/>
              </a:spcBef>
            </a:pPr>
            <a:r>
              <a:rPr lang="en-US" sz="1500" b="1"/>
              <a:t>This slide relates to material on pp. 33-34.</a:t>
            </a:r>
          </a:p>
          <a:p>
            <a:pPr defTabSz="968375">
              <a:spcBef>
                <a:spcPct val="50000"/>
              </a:spcBef>
            </a:pPr>
            <a:r>
              <a:rPr lang="en-US" sz="1500" b="1">
                <a:sym typeface="Wingdings" pitchFamily="2" charset="2"/>
              </a:rPr>
              <a:t></a:t>
            </a:r>
            <a:r>
              <a:rPr lang="en-US" sz="1500" b="1"/>
              <a:t>Indicates place where slide “builds” to include the corresponding point (upon mouse click).</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7"/>
          <p:cNvSpPr>
            <a:spLocks noGrp="1" noChangeArrowheads="1"/>
          </p:cNvSpPr>
          <p:nvPr>
            <p:ph type="sldNum" sz="quarter" idx="4294967295"/>
          </p:nvPr>
        </p:nvSpPr>
        <p:spPr bwMode="auto">
          <a:xfrm>
            <a:off x="6324600" y="8685213"/>
            <a:ext cx="531813" cy="457200"/>
          </a:xfrm>
          <a:prstGeom prst="rect">
            <a:avLst/>
          </a:prstGeom>
          <a:noFill/>
          <a:ln>
            <a:miter lim="800000"/>
            <a:headEnd/>
            <a:tailEnd/>
          </a:ln>
        </p:spPr>
        <p:txBody>
          <a:bodyPr/>
          <a:lstStyle/>
          <a:p>
            <a:pPr algn="ctr"/>
            <a:fld id="{FBD98CF7-9771-426F-B00D-C8CADE87E39C}" type="slidenum">
              <a:rPr lang="en-US" sz="1200"/>
              <a:pPr algn="ctr"/>
              <a:t>6</a:t>
            </a:fld>
            <a:endParaRPr lang="en-US" sz="1200"/>
          </a:p>
        </p:txBody>
      </p:sp>
      <p:sp>
        <p:nvSpPr>
          <p:cNvPr id="21506" name="Rectangle 2"/>
          <p:cNvSpPr>
            <a:spLocks noGrp="1" noRot="1" noChangeAspect="1" noChangeArrowheads="1" noTextEdit="1"/>
          </p:cNvSpPr>
          <p:nvPr>
            <p:ph type="sldImg"/>
          </p:nvPr>
        </p:nvSpPr>
        <p:spPr>
          <a:xfrm>
            <a:off x="522288" y="549275"/>
            <a:ext cx="3216275" cy="2413000"/>
          </a:xfrm>
          <a:ln/>
        </p:spPr>
      </p:sp>
      <p:sp>
        <p:nvSpPr>
          <p:cNvPr id="21507" name="Rectangle 3"/>
          <p:cNvSpPr>
            <a:spLocks noGrp="1" noChangeArrowheads="1"/>
          </p:cNvSpPr>
          <p:nvPr>
            <p:ph type="body" idx="1"/>
          </p:nvPr>
        </p:nvSpPr>
        <p:spPr>
          <a:noFill/>
        </p:spPr>
        <p:txBody>
          <a:bodyPr/>
          <a:lstStyle/>
          <a:p>
            <a:pPr eaLnBrk="1" hangingPunct="1">
              <a:spcBef>
                <a:spcPct val="0"/>
              </a:spcBef>
            </a:pPr>
            <a:r>
              <a:rPr lang="en-US" b="1" smtClean="0"/>
              <a:t>Summary Overview</a:t>
            </a:r>
          </a:p>
          <a:p>
            <a:pPr eaLnBrk="1" hangingPunct="1">
              <a:spcBef>
                <a:spcPct val="0"/>
              </a:spcBef>
            </a:pPr>
            <a:r>
              <a:rPr lang="en-US" smtClean="0"/>
              <a:t>The difference between target marketing and mass marketing is directly linked to the concept of a marketing strategy, because a marketing strategy specifies some particular target customers. </a:t>
            </a:r>
          </a:p>
          <a:p>
            <a:pPr eaLnBrk="1" hangingPunct="1">
              <a:spcBef>
                <a:spcPct val="0"/>
              </a:spcBef>
            </a:pPr>
            <a:endParaRPr lang="en-US" smtClean="0"/>
          </a:p>
          <a:p>
            <a:pPr eaLnBrk="1" hangingPunct="1">
              <a:spcBef>
                <a:spcPct val="0"/>
              </a:spcBef>
            </a:pPr>
            <a:r>
              <a:rPr lang="en-US" b="1" smtClean="0"/>
              <a:t>Key Issues</a:t>
            </a:r>
          </a:p>
          <a:p>
            <a:pPr eaLnBrk="1" hangingPunct="1">
              <a:spcBef>
                <a:spcPct val="0"/>
              </a:spcBef>
              <a:buFontTx/>
              <a:buChar char="•"/>
            </a:pPr>
            <a:r>
              <a:rPr lang="en-US" b="1" smtClean="0">
                <a:solidFill>
                  <a:srgbClr val="000000"/>
                </a:solidFill>
              </a:rPr>
              <a:t> </a:t>
            </a:r>
            <a:r>
              <a:rPr lang="en-US" b="1" u="sng" smtClean="0">
                <a:solidFill>
                  <a:srgbClr val="000000"/>
                </a:solidFill>
              </a:rPr>
              <a:t>Target marketing</a:t>
            </a:r>
            <a:r>
              <a:rPr lang="en-US" smtClean="0"/>
              <a:t>—</a:t>
            </a:r>
            <a:r>
              <a:rPr lang="en-US" smtClean="0">
                <a:solidFill>
                  <a:srgbClr val="000000"/>
                </a:solidFill>
              </a:rPr>
              <a:t>tailoring the marketing mix to meet the needs of a specific group of target customers.</a:t>
            </a:r>
          </a:p>
          <a:p>
            <a:pPr lvl="1" eaLnBrk="1" hangingPunct="1">
              <a:spcBef>
                <a:spcPct val="0"/>
              </a:spcBef>
              <a:buFontTx/>
              <a:buChar char="•"/>
            </a:pPr>
            <a:r>
              <a:rPr lang="en-US" smtClean="0">
                <a:solidFill>
                  <a:srgbClr val="000000"/>
                </a:solidFill>
              </a:rPr>
              <a:t> It can be considered as </a:t>
            </a:r>
            <a:r>
              <a:rPr lang="en-US" smtClean="0"/>
              <a:t>“rifle approach.”</a:t>
            </a:r>
            <a:r>
              <a:rPr lang="en-US" smtClean="0">
                <a:solidFill>
                  <a:srgbClr val="000000"/>
                </a:solidFill>
              </a:rPr>
              <a:t> </a:t>
            </a:r>
          </a:p>
          <a:p>
            <a:pPr eaLnBrk="1" hangingPunct="1">
              <a:spcBef>
                <a:spcPct val="0"/>
              </a:spcBef>
            </a:pPr>
            <a:r>
              <a:rPr lang="en-US" b="1" smtClean="0">
                <a:sym typeface="Wingdings" pitchFamily="2" charset="2"/>
              </a:rPr>
              <a:t></a:t>
            </a:r>
            <a:r>
              <a:rPr lang="en-US" b="1" u="sng" smtClean="0">
                <a:solidFill>
                  <a:srgbClr val="000000"/>
                </a:solidFill>
              </a:rPr>
              <a:t>Mass marketing</a:t>
            </a:r>
            <a:r>
              <a:rPr lang="en-US" smtClean="0"/>
              <a:t>—</a:t>
            </a:r>
            <a:r>
              <a:rPr lang="en-US" smtClean="0">
                <a:solidFill>
                  <a:srgbClr val="000000"/>
                </a:solidFill>
              </a:rPr>
              <a:t>offering a single marketing mix combination to everyone.</a:t>
            </a:r>
          </a:p>
          <a:p>
            <a:pPr lvl="1" eaLnBrk="1" hangingPunct="1">
              <a:spcBef>
                <a:spcPct val="0"/>
              </a:spcBef>
              <a:buFontTx/>
              <a:buChar char="•"/>
            </a:pPr>
            <a:r>
              <a:rPr lang="en-US" smtClean="0">
                <a:solidFill>
                  <a:srgbClr val="000000"/>
                </a:solidFill>
              </a:rPr>
              <a:t> It can be considered as </a:t>
            </a:r>
            <a:r>
              <a:rPr lang="en-US" smtClean="0"/>
              <a:t>“shotgun approach.”</a:t>
            </a:r>
          </a:p>
          <a:p>
            <a:pPr lvl="1" eaLnBrk="1" hangingPunct="1">
              <a:spcBef>
                <a:spcPct val="0"/>
              </a:spcBef>
              <a:buFontTx/>
              <a:buChar char="•"/>
            </a:pPr>
            <a:r>
              <a:rPr lang="en-US" smtClean="0"/>
              <a:t> It assumes that everyone is the same.</a:t>
            </a:r>
          </a:p>
          <a:p>
            <a:pPr lvl="1" eaLnBrk="1" hangingPunct="1">
              <a:spcBef>
                <a:spcPct val="0"/>
              </a:spcBef>
              <a:buFontTx/>
              <a:buChar char="•"/>
            </a:pPr>
            <a:r>
              <a:rPr lang="en-US" smtClean="0"/>
              <a:t> It considers everyone to be a potential customer.</a:t>
            </a:r>
          </a:p>
          <a:p>
            <a:pPr lvl="1" eaLnBrk="1" hangingPunct="1">
              <a:spcBef>
                <a:spcPct val="0"/>
              </a:spcBef>
              <a:buFontTx/>
              <a:buChar char="•"/>
            </a:pPr>
            <a:r>
              <a:rPr lang="en-US" smtClean="0"/>
              <a:t> Mass marketing and mass marketers do not mean the same thing.</a:t>
            </a:r>
          </a:p>
          <a:p>
            <a:pPr lvl="2" eaLnBrk="1" hangingPunct="1">
              <a:spcBef>
                <a:spcPct val="0"/>
              </a:spcBef>
              <a:buFontTx/>
              <a:buChar char="•"/>
            </a:pPr>
            <a:r>
              <a:rPr lang="en-US" smtClean="0"/>
              <a:t> Mass marketers like Kraft Foods and Walmart are aiming at clearly defined target markets.</a:t>
            </a:r>
          </a:p>
          <a:p>
            <a:pPr lvl="3" eaLnBrk="1" hangingPunct="1">
              <a:spcBef>
                <a:spcPct val="0"/>
              </a:spcBef>
              <a:buFontTx/>
              <a:buChar char="•"/>
            </a:pPr>
            <a:r>
              <a:rPr lang="en-US" smtClean="0"/>
              <a:t> Their target markets are large and spread out.</a:t>
            </a:r>
          </a:p>
          <a:p>
            <a:pPr lvl="3" eaLnBrk="1" hangingPunct="1">
              <a:spcBef>
                <a:spcPct val="0"/>
              </a:spcBef>
              <a:buFontTx/>
              <a:buChar char="•"/>
            </a:pPr>
            <a:endParaRPr lang="en-US" smtClean="0"/>
          </a:p>
          <a:p>
            <a:pPr eaLnBrk="1" hangingPunct="1">
              <a:spcBef>
                <a:spcPct val="0"/>
              </a:spcBef>
            </a:pPr>
            <a:r>
              <a:rPr lang="en-US" b="1" i="1" smtClean="0">
                <a:solidFill>
                  <a:srgbClr val="000000"/>
                </a:solidFill>
              </a:rPr>
              <a:t>Discussion Question: Why are organizations moving in the direction of target marketing as opposed to mass marketing?</a:t>
            </a:r>
          </a:p>
          <a:p>
            <a:pPr eaLnBrk="1" hangingPunct="1">
              <a:spcBef>
                <a:spcPct val="0"/>
              </a:spcBef>
            </a:pPr>
            <a:endParaRPr lang="en-US" b="1" i="1" smtClean="0">
              <a:solidFill>
                <a:srgbClr val="000000"/>
              </a:solidFill>
            </a:endParaRPr>
          </a:p>
          <a:p>
            <a:pPr>
              <a:spcBef>
                <a:spcPct val="0"/>
              </a:spcBef>
            </a:pPr>
            <a:r>
              <a:rPr lang="en-US" b="1" smtClean="0">
                <a:sym typeface="Wingdings" pitchFamily="2" charset="2"/>
              </a:rPr>
              <a:t></a:t>
            </a:r>
            <a:r>
              <a:rPr lang="en-US" b="1" u="sng" smtClean="0"/>
              <a:t>Target marketing can mean big markets and profits</a:t>
            </a:r>
            <a:endParaRPr lang="en-US" b="1" smtClean="0"/>
          </a:p>
          <a:p>
            <a:pPr lvl="1">
              <a:spcBef>
                <a:spcPct val="0"/>
              </a:spcBef>
              <a:buFontTx/>
              <a:buChar char="•"/>
            </a:pPr>
            <a:r>
              <a:rPr lang="en-US" smtClean="0"/>
              <a:t> Target marketing is not limited to small market segments—only to fairly homogeneous ones.</a:t>
            </a:r>
          </a:p>
          <a:p>
            <a:pPr lvl="1">
              <a:spcBef>
                <a:spcPct val="0"/>
              </a:spcBef>
              <a:buFontTx/>
              <a:buChar char="•"/>
            </a:pPr>
            <a:r>
              <a:rPr lang="en-US" smtClean="0"/>
              <a:t> The basic reason to focus on some specific target customers is so that you can develop a marketing mix that satisfies those customers’ specific needs better than they are satisfied by some other firm.</a:t>
            </a:r>
          </a:p>
        </p:txBody>
      </p:sp>
      <p:sp>
        <p:nvSpPr>
          <p:cNvPr id="21508" name="Text Box 25"/>
          <p:cNvSpPr txBox="1">
            <a:spLocks noChangeArrowheads="1"/>
          </p:cNvSpPr>
          <p:nvPr/>
        </p:nvSpPr>
        <p:spPr bwMode="auto">
          <a:xfrm>
            <a:off x="4389438" y="400050"/>
            <a:ext cx="2438400" cy="1598613"/>
          </a:xfrm>
          <a:prstGeom prst="rect">
            <a:avLst/>
          </a:prstGeom>
          <a:noFill/>
          <a:ln w="9525">
            <a:noFill/>
            <a:miter lim="800000"/>
            <a:headEnd/>
            <a:tailEnd/>
          </a:ln>
        </p:spPr>
        <p:txBody>
          <a:bodyPr lIns="96639" tIns="48320" rIns="96639" bIns="48320">
            <a:spAutoFit/>
          </a:bodyPr>
          <a:lstStyle/>
          <a:p>
            <a:pPr defTabSz="968375">
              <a:spcBef>
                <a:spcPct val="50000"/>
              </a:spcBef>
            </a:pPr>
            <a:r>
              <a:rPr lang="en-US" sz="1500" b="1"/>
              <a:t>This slide relates to material on pp. 34-35.</a:t>
            </a:r>
          </a:p>
          <a:p>
            <a:pPr defTabSz="968375">
              <a:spcBef>
                <a:spcPct val="50000"/>
              </a:spcBef>
            </a:pPr>
            <a:r>
              <a:rPr lang="en-US" sz="1500" b="1">
                <a:sym typeface="Wingdings" pitchFamily="2" charset="2"/>
              </a:rPr>
              <a:t></a:t>
            </a:r>
            <a:r>
              <a:rPr lang="en-US" sz="1500" b="1"/>
              <a:t>Indicates place where slide “builds” to include the corresponding point (upon mouse click).</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Rectangle 7"/>
          <p:cNvSpPr>
            <a:spLocks noGrp="1" noChangeArrowheads="1"/>
          </p:cNvSpPr>
          <p:nvPr>
            <p:ph type="sldNum" sz="quarter" idx="4294967295"/>
          </p:nvPr>
        </p:nvSpPr>
        <p:spPr bwMode="auto">
          <a:xfrm>
            <a:off x="3884613" y="8685213"/>
            <a:ext cx="2971800" cy="457200"/>
          </a:xfrm>
          <a:prstGeom prst="rect">
            <a:avLst/>
          </a:prstGeom>
          <a:noFill/>
          <a:ln>
            <a:miter lim="800000"/>
            <a:headEnd/>
            <a:tailEnd/>
          </a:ln>
        </p:spPr>
        <p:txBody>
          <a:bodyPr/>
          <a:lstStyle/>
          <a:p>
            <a:pPr algn="ctr"/>
            <a:fld id="{2F0D7A14-ABF6-4A35-838B-334C9E4D9FE3}" type="slidenum">
              <a:rPr lang="en-US" sz="1200">
                <a:solidFill>
                  <a:srgbClr val="000000"/>
                </a:solidFill>
              </a:rPr>
              <a:pPr algn="ctr"/>
              <a:t>7</a:t>
            </a:fld>
            <a:endParaRPr lang="en-US" sz="1200">
              <a:solidFill>
                <a:srgbClr val="000000"/>
              </a:solidFill>
            </a:endParaRPr>
          </a:p>
        </p:txBody>
      </p:sp>
      <p:sp>
        <p:nvSpPr>
          <p:cNvPr id="23554" name="Rectangle 2"/>
          <p:cNvSpPr>
            <a:spLocks noGrp="1" noRot="1" noChangeAspect="1" noChangeArrowheads="1" noTextEdit="1"/>
          </p:cNvSpPr>
          <p:nvPr>
            <p:ph type="sldImg"/>
          </p:nvPr>
        </p:nvSpPr>
        <p:spPr>
          <a:xfrm>
            <a:off x="522288" y="549275"/>
            <a:ext cx="3216275" cy="2413000"/>
          </a:xfrm>
          <a:ln/>
        </p:spPr>
      </p:sp>
      <p:sp>
        <p:nvSpPr>
          <p:cNvPr id="23555" name="Rectangle 3"/>
          <p:cNvSpPr>
            <a:spLocks noGrp="1" noChangeArrowheads="1"/>
          </p:cNvSpPr>
          <p:nvPr>
            <p:ph type="body" idx="1"/>
          </p:nvPr>
        </p:nvSpPr>
        <p:spPr>
          <a:noFill/>
        </p:spPr>
        <p:txBody>
          <a:bodyPr/>
          <a:lstStyle/>
          <a:p>
            <a:pPr eaLnBrk="1" hangingPunct="1"/>
            <a:r>
              <a:rPr lang="en-US" b="1" smtClean="0"/>
              <a:t>Summary Overview</a:t>
            </a:r>
          </a:p>
          <a:p>
            <a:pPr eaLnBrk="1" hangingPunct="1"/>
            <a:r>
              <a:rPr lang="en-US" smtClean="0"/>
              <a:t>This ad for BWI airport is an example of target marketing, because BWI is promoting “application-specific” distribution facilities.</a:t>
            </a:r>
          </a:p>
          <a:p>
            <a:pPr eaLnBrk="1" hangingPunct="1"/>
            <a:r>
              <a:rPr lang="en-US" b="1" smtClean="0"/>
              <a:t>Key Issues</a:t>
            </a:r>
          </a:p>
          <a:p>
            <a:pPr eaLnBrk="1" hangingPunct="1">
              <a:buFontTx/>
              <a:buChar char="•"/>
            </a:pPr>
            <a:r>
              <a:rPr lang="en-US" smtClean="0"/>
              <a:t> BWI can meet all storage/distribution needs. </a:t>
            </a:r>
          </a:p>
          <a:p>
            <a:pPr eaLnBrk="1" hangingPunct="1">
              <a:buFontTx/>
              <a:buChar char="•"/>
            </a:pPr>
            <a:r>
              <a:rPr lang="en-US" smtClean="0"/>
              <a:t> BWI saves time with its efficient distribution centers. </a:t>
            </a:r>
          </a:p>
          <a:p>
            <a:pPr eaLnBrk="1" hangingPunct="1">
              <a:buFontTx/>
              <a:buChar char="•"/>
            </a:pPr>
            <a:r>
              <a:rPr lang="en-US" smtClean="0"/>
              <a:t> The ad copy states that BWI can handle air, port, and rail connections. </a:t>
            </a:r>
          </a:p>
          <a:p>
            <a:pPr eaLnBrk="1" hangingPunct="1">
              <a:buFontTx/>
              <a:buChar char="•"/>
            </a:pPr>
            <a:r>
              <a:rPr lang="en-US" smtClean="0"/>
              <a:t> BWI serves the shipper, no matter what their needs. </a:t>
            </a:r>
          </a:p>
          <a:p>
            <a:pPr eaLnBrk="1" hangingPunct="1"/>
            <a:endParaRPr lang="en-US" smtClean="0"/>
          </a:p>
          <a:p>
            <a:pPr eaLnBrk="1" hangingPunct="1"/>
            <a:r>
              <a:rPr lang="en-US" b="1" i="1" smtClean="0"/>
              <a:t>Discussion Question: How are consumers’ shipping needs different from the customers BWI is trying to attract in this ad? How does the marketing mix (product, place, promotion, price) for FedEx or UPS differ from that of BWI?</a:t>
            </a:r>
          </a:p>
          <a:p>
            <a:pPr eaLnBrk="1" hangingPunct="1"/>
            <a:endParaRPr lang="en-US" smtClean="0"/>
          </a:p>
          <a:p>
            <a:pPr eaLnBrk="1" hangingPunct="1">
              <a:buFontTx/>
              <a:buChar char="•"/>
            </a:pPr>
            <a:endParaRPr lang="en-US" b="1" smtClean="0"/>
          </a:p>
          <a:p>
            <a:pPr eaLnBrk="1" hangingPunct="1"/>
            <a:endParaRPr lang="en-US" smtClean="0"/>
          </a:p>
          <a:p>
            <a:pPr eaLnBrk="1" hangingPunct="1"/>
            <a:endParaRPr lang="en-US" b="1" smtClean="0"/>
          </a:p>
        </p:txBody>
      </p:sp>
      <p:sp>
        <p:nvSpPr>
          <p:cNvPr id="23556" name="Text Box 4"/>
          <p:cNvSpPr txBox="1">
            <a:spLocks noChangeArrowheads="1"/>
          </p:cNvSpPr>
          <p:nvPr/>
        </p:nvSpPr>
        <p:spPr bwMode="auto">
          <a:xfrm>
            <a:off x="4389438" y="401638"/>
            <a:ext cx="2436812" cy="904875"/>
          </a:xfrm>
          <a:prstGeom prst="rect">
            <a:avLst/>
          </a:prstGeom>
          <a:noFill/>
          <a:ln w="9525">
            <a:noFill/>
            <a:miter lim="800000"/>
            <a:headEnd/>
            <a:tailEnd/>
          </a:ln>
        </p:spPr>
        <p:txBody>
          <a:bodyPr lIns="96784" tIns="48391" rIns="96784" bIns="48391">
            <a:spAutoFit/>
          </a:bodyPr>
          <a:lstStyle/>
          <a:p>
            <a:pPr defTabSz="968375">
              <a:spcBef>
                <a:spcPct val="50000"/>
              </a:spcBef>
            </a:pPr>
            <a:r>
              <a:rPr lang="en-US" sz="1500" b="1"/>
              <a:t>This slide relates to material on pp. 34-35.</a:t>
            </a:r>
          </a:p>
          <a:p>
            <a:pPr defTabSz="968375">
              <a:spcBef>
                <a:spcPct val="50000"/>
              </a:spcBef>
            </a:pPr>
            <a:endParaRPr lang="en-US" sz="1500" b="1">
              <a:solidFill>
                <a:srgbClr val="000000"/>
              </a:solidFill>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Rectangle 7"/>
          <p:cNvSpPr>
            <a:spLocks noGrp="1" noChangeArrowheads="1"/>
          </p:cNvSpPr>
          <p:nvPr>
            <p:ph type="sldNum" sz="quarter" idx="4294967295"/>
          </p:nvPr>
        </p:nvSpPr>
        <p:spPr bwMode="auto">
          <a:xfrm>
            <a:off x="6324600" y="8685213"/>
            <a:ext cx="531813" cy="457200"/>
          </a:xfrm>
          <a:prstGeom prst="rect">
            <a:avLst/>
          </a:prstGeom>
          <a:noFill/>
          <a:ln>
            <a:miter lim="800000"/>
            <a:headEnd/>
            <a:tailEnd/>
          </a:ln>
        </p:spPr>
        <p:txBody>
          <a:bodyPr/>
          <a:lstStyle/>
          <a:p>
            <a:pPr algn="ctr"/>
            <a:fld id="{28A5475D-D311-44E0-A755-2C75425D63D2}" type="slidenum">
              <a:rPr lang="en-US" sz="1200"/>
              <a:pPr algn="ctr"/>
              <a:t>8</a:t>
            </a:fld>
            <a:endParaRPr lang="en-US" sz="1200"/>
          </a:p>
        </p:txBody>
      </p:sp>
      <p:sp>
        <p:nvSpPr>
          <p:cNvPr id="25602" name="Rectangle 2"/>
          <p:cNvSpPr>
            <a:spLocks noGrp="1" noRot="1" noChangeAspect="1" noChangeArrowheads="1" noTextEdit="1"/>
          </p:cNvSpPr>
          <p:nvPr>
            <p:ph type="sldImg"/>
          </p:nvPr>
        </p:nvSpPr>
        <p:spPr>
          <a:xfrm>
            <a:off x="522288" y="549275"/>
            <a:ext cx="3216275" cy="2413000"/>
          </a:xfrm>
          <a:ln/>
        </p:spPr>
      </p:sp>
      <p:sp>
        <p:nvSpPr>
          <p:cNvPr id="57348" name="Rectangle 3"/>
          <p:cNvSpPr>
            <a:spLocks noGrp="1" noChangeArrowheads="1"/>
          </p:cNvSpPr>
          <p:nvPr>
            <p:ph type="body" idx="1"/>
          </p:nvPr>
        </p:nvSpPr>
        <p:spPr/>
        <p:txBody>
          <a:bodyPr/>
          <a:lstStyle/>
          <a:p>
            <a:pPr eaLnBrk="1" hangingPunct="1">
              <a:defRPr/>
            </a:pPr>
            <a:r>
              <a:rPr lang="en-US" b="1" dirty="0" smtClean="0">
                <a:solidFill>
                  <a:srgbClr val="000000"/>
                </a:solidFill>
                <a:latin typeface="Arial" pitchFamily="34" charset="0"/>
                <a:cs typeface="Arial" pitchFamily="34" charset="0"/>
              </a:rPr>
              <a:t>Summary Overview</a:t>
            </a:r>
          </a:p>
          <a:p>
            <a:pPr eaLnBrk="1" hangingPunct="1">
              <a:defRPr/>
            </a:pPr>
            <a:r>
              <a:rPr lang="en-US" dirty="0" smtClean="0">
                <a:solidFill>
                  <a:srgbClr val="000000"/>
                </a:solidFill>
                <a:latin typeface="Arial" pitchFamily="34" charset="0"/>
                <a:cs typeface="Arial" pitchFamily="34" charset="0"/>
              </a:rPr>
              <a:t>Marketers have to make many decisions in developing a marketing mix that will satisfy their target customers. All of these variables making up the marketing mix can be reduced to four basic categories.</a:t>
            </a:r>
          </a:p>
          <a:p>
            <a:pPr eaLnBrk="1" hangingPunct="1">
              <a:defRPr/>
            </a:pPr>
            <a:endParaRPr lang="en-US" dirty="0" smtClean="0">
              <a:solidFill>
                <a:srgbClr val="000000"/>
              </a:solidFill>
              <a:latin typeface="Arial" pitchFamily="34" charset="0"/>
              <a:cs typeface="Arial" pitchFamily="34" charset="0"/>
            </a:endParaRPr>
          </a:p>
          <a:p>
            <a:pPr eaLnBrk="1" hangingPunct="1">
              <a:defRPr/>
            </a:pPr>
            <a:r>
              <a:rPr lang="en-US" b="1" dirty="0" smtClean="0">
                <a:solidFill>
                  <a:srgbClr val="000000"/>
                </a:solidFill>
                <a:latin typeface="Arial" pitchFamily="34" charset="0"/>
                <a:cs typeface="Arial" pitchFamily="34" charset="0"/>
              </a:rPr>
              <a:t>Key Issues </a:t>
            </a:r>
          </a:p>
          <a:p>
            <a:pPr eaLnBrk="1" hangingPunct="1">
              <a:buFontTx/>
              <a:buChar char="•"/>
              <a:defRPr/>
            </a:pPr>
            <a:r>
              <a:rPr lang="en-US" b="1" u="sng" dirty="0" smtClean="0">
                <a:solidFill>
                  <a:srgbClr val="000000"/>
                </a:solidFill>
                <a:latin typeface="Arial" pitchFamily="34" charset="0"/>
                <a:cs typeface="Arial" pitchFamily="34" charset="0"/>
              </a:rPr>
              <a:t> The four Ps make up a marketing mix</a:t>
            </a:r>
            <a:r>
              <a:rPr lang="en-US" b="1" dirty="0" smtClean="0">
                <a:solidFill>
                  <a:srgbClr val="000000"/>
                </a:solidFill>
                <a:latin typeface="Arial" pitchFamily="34" charset="0"/>
                <a:cs typeface="Arial" pitchFamily="34" charset="0"/>
              </a:rPr>
              <a:t>: </a:t>
            </a:r>
          </a:p>
          <a:p>
            <a:pPr lvl="1" eaLnBrk="1" hangingPunct="1">
              <a:buFontTx/>
              <a:buChar char="•"/>
              <a:defRPr/>
            </a:pPr>
            <a:r>
              <a:rPr lang="en-US" dirty="0" smtClean="0">
                <a:solidFill>
                  <a:srgbClr val="000000"/>
                </a:solidFill>
                <a:latin typeface="Arial" pitchFamily="34" charset="0"/>
                <a:cs typeface="Arial" pitchFamily="34" charset="0"/>
              </a:rPr>
              <a:t> product; </a:t>
            </a:r>
          </a:p>
          <a:p>
            <a:pPr lvl="1" eaLnBrk="1" hangingPunct="1">
              <a:buFontTx/>
              <a:buChar char="•"/>
              <a:defRPr/>
            </a:pPr>
            <a:r>
              <a:rPr lang="en-US" dirty="0" smtClean="0">
                <a:solidFill>
                  <a:srgbClr val="000000"/>
                </a:solidFill>
                <a:latin typeface="Arial" pitchFamily="34" charset="0"/>
                <a:cs typeface="Arial" pitchFamily="34" charset="0"/>
              </a:rPr>
              <a:t> place; </a:t>
            </a:r>
          </a:p>
          <a:p>
            <a:pPr lvl="1" eaLnBrk="1" hangingPunct="1">
              <a:buFontTx/>
              <a:buChar char="•"/>
              <a:defRPr/>
            </a:pPr>
            <a:r>
              <a:rPr lang="en-US" dirty="0" smtClean="0">
                <a:solidFill>
                  <a:srgbClr val="000000"/>
                </a:solidFill>
                <a:latin typeface="Arial" pitchFamily="34" charset="0"/>
                <a:cs typeface="Arial" pitchFamily="34" charset="0"/>
              </a:rPr>
              <a:t> promotion; </a:t>
            </a:r>
          </a:p>
          <a:p>
            <a:pPr lvl="1" eaLnBrk="1" hangingPunct="1">
              <a:buFontTx/>
              <a:buChar char="•"/>
              <a:defRPr/>
            </a:pPr>
            <a:r>
              <a:rPr lang="en-US" dirty="0" smtClean="0">
                <a:solidFill>
                  <a:srgbClr val="000000"/>
                </a:solidFill>
                <a:latin typeface="Arial" pitchFamily="34" charset="0"/>
                <a:cs typeface="Arial" pitchFamily="34" charset="0"/>
              </a:rPr>
              <a:t> and price. </a:t>
            </a:r>
          </a:p>
          <a:p>
            <a:pPr eaLnBrk="1" hangingPunct="1">
              <a:lnSpc>
                <a:spcPct val="90000"/>
              </a:lnSpc>
              <a:buFontTx/>
              <a:buChar char="•"/>
              <a:defRPr/>
            </a:pPr>
            <a:r>
              <a:rPr lang="en-US" dirty="0" smtClean="0">
                <a:solidFill>
                  <a:srgbClr val="000000"/>
                </a:solidFill>
                <a:latin typeface="Arial" pitchFamily="34" charset="0"/>
                <a:cs typeface="Arial" pitchFamily="34" charset="0"/>
              </a:rPr>
              <a:t> These “</a:t>
            </a:r>
            <a:r>
              <a:rPr lang="en-US" u="sng" dirty="0" smtClean="0">
                <a:solidFill>
                  <a:srgbClr val="000000"/>
                </a:solidFill>
                <a:latin typeface="Arial" pitchFamily="34" charset="0"/>
                <a:cs typeface="Arial" pitchFamily="34" charset="0"/>
              </a:rPr>
              <a:t>Four Ps</a:t>
            </a:r>
            <a:r>
              <a:rPr lang="en-US" dirty="0" smtClean="0">
                <a:solidFill>
                  <a:srgbClr val="000000"/>
                </a:solidFill>
                <a:latin typeface="Arial" pitchFamily="34" charset="0"/>
                <a:cs typeface="Arial" pitchFamily="34" charset="0"/>
              </a:rPr>
              <a:t>” are combined in differing ways to match the needs and wants of different target markets.</a:t>
            </a:r>
          </a:p>
          <a:p>
            <a:pPr eaLnBrk="1" hangingPunct="1">
              <a:lnSpc>
                <a:spcPct val="90000"/>
              </a:lnSpc>
              <a:buFontTx/>
              <a:buChar char="•"/>
              <a:defRPr/>
            </a:pPr>
            <a:r>
              <a:rPr lang="en-US" dirty="0" smtClean="0">
                <a:solidFill>
                  <a:srgbClr val="000000"/>
                </a:solidFill>
                <a:latin typeface="Arial" pitchFamily="34" charset="0"/>
                <a:cs typeface="Arial" pitchFamily="34" charset="0"/>
              </a:rPr>
              <a:t> The C stands for some specific customers— the target market.</a:t>
            </a:r>
          </a:p>
          <a:p>
            <a:pPr eaLnBrk="1" hangingPunct="1">
              <a:lnSpc>
                <a:spcPct val="90000"/>
              </a:lnSpc>
              <a:defRPr/>
            </a:pPr>
            <a:r>
              <a:rPr lang="en-US" b="1" dirty="0" smtClean="0">
                <a:sym typeface="Wingdings" pitchFamily="2" charset="2"/>
              </a:rPr>
              <a:t></a:t>
            </a:r>
            <a:r>
              <a:rPr lang="en-US" b="1" dirty="0" smtClean="0">
                <a:solidFill>
                  <a:srgbClr val="000000"/>
                </a:solidFill>
                <a:latin typeface="Arial" pitchFamily="34" charset="0"/>
                <a:cs typeface="Arial" pitchFamily="34" charset="0"/>
              </a:rPr>
              <a:t>Product</a:t>
            </a:r>
            <a:r>
              <a:rPr lang="en-US" dirty="0" smtClean="0">
                <a:solidFill>
                  <a:srgbClr val="000000"/>
                </a:solidFill>
                <a:latin typeface="Arial" pitchFamily="34" charset="0"/>
                <a:cs typeface="Arial" pitchFamily="34" charset="0"/>
              </a:rPr>
              <a:t>: concerned with developing the right “product” for the target market.</a:t>
            </a:r>
          </a:p>
          <a:p>
            <a:pPr eaLnBrk="1" hangingPunct="1">
              <a:lnSpc>
                <a:spcPct val="90000"/>
              </a:lnSpc>
              <a:defRPr/>
            </a:pPr>
            <a:r>
              <a:rPr lang="en-US" b="1" dirty="0" smtClean="0">
                <a:sym typeface="Wingdings" pitchFamily="2" charset="2"/>
              </a:rPr>
              <a:t></a:t>
            </a:r>
            <a:r>
              <a:rPr lang="en-US" b="1" dirty="0" smtClean="0">
                <a:solidFill>
                  <a:srgbClr val="000000"/>
                </a:solidFill>
                <a:latin typeface="Arial" pitchFamily="34" charset="0"/>
                <a:cs typeface="Arial" pitchFamily="34" charset="0"/>
              </a:rPr>
              <a:t>Place</a:t>
            </a:r>
            <a:r>
              <a:rPr lang="en-US" dirty="0" smtClean="0">
                <a:solidFill>
                  <a:srgbClr val="000000"/>
                </a:solidFill>
                <a:latin typeface="Arial" pitchFamily="34" charset="0"/>
                <a:cs typeface="Arial" pitchFamily="34" charset="0"/>
              </a:rPr>
              <a:t>: concerned with all the decisions involved in getting the “right” product to the target market’s place.</a:t>
            </a:r>
          </a:p>
          <a:p>
            <a:pPr eaLnBrk="1" hangingPunct="1">
              <a:lnSpc>
                <a:spcPct val="90000"/>
              </a:lnSpc>
              <a:defRPr/>
            </a:pPr>
            <a:r>
              <a:rPr lang="en-US" b="1" dirty="0" smtClean="0">
                <a:sym typeface="Wingdings" pitchFamily="2" charset="2"/>
              </a:rPr>
              <a:t></a:t>
            </a:r>
            <a:r>
              <a:rPr lang="en-US" b="1" dirty="0" smtClean="0">
                <a:solidFill>
                  <a:srgbClr val="000000"/>
                </a:solidFill>
                <a:latin typeface="Arial" pitchFamily="34" charset="0"/>
                <a:cs typeface="Arial" pitchFamily="34" charset="0"/>
              </a:rPr>
              <a:t>Promotion</a:t>
            </a:r>
            <a:r>
              <a:rPr lang="en-US" dirty="0" smtClean="0">
                <a:solidFill>
                  <a:srgbClr val="000000"/>
                </a:solidFill>
                <a:latin typeface="Arial" pitchFamily="34" charset="0"/>
                <a:cs typeface="Arial" pitchFamily="34" charset="0"/>
              </a:rPr>
              <a:t>: concerned with telling the target market or others in the channel of distribution about the “right” product.</a:t>
            </a:r>
          </a:p>
          <a:p>
            <a:pPr eaLnBrk="1" hangingPunct="1">
              <a:lnSpc>
                <a:spcPct val="90000"/>
              </a:lnSpc>
              <a:defRPr/>
            </a:pPr>
            <a:r>
              <a:rPr lang="en-US" b="1" dirty="0" smtClean="0">
                <a:sym typeface="Wingdings" pitchFamily="2" charset="2"/>
              </a:rPr>
              <a:t></a:t>
            </a:r>
            <a:r>
              <a:rPr lang="en-US" b="1" dirty="0" smtClean="0">
                <a:solidFill>
                  <a:srgbClr val="000000"/>
                </a:solidFill>
                <a:latin typeface="Arial" pitchFamily="34" charset="0"/>
                <a:cs typeface="Arial" pitchFamily="34" charset="0"/>
              </a:rPr>
              <a:t>Price: </a:t>
            </a:r>
            <a:r>
              <a:rPr lang="en-US" dirty="0" smtClean="0">
                <a:solidFill>
                  <a:srgbClr val="000000"/>
                </a:solidFill>
                <a:latin typeface="Arial" pitchFamily="34" charset="0"/>
                <a:cs typeface="Arial" pitchFamily="34" charset="0"/>
              </a:rPr>
              <a:t>concerned with the kind of competition in the target market and the cost of the whole marketing mix.</a:t>
            </a:r>
            <a:endParaRPr lang="en-US" i="1" dirty="0" smtClean="0">
              <a:solidFill>
                <a:srgbClr val="000000"/>
              </a:solidFill>
              <a:latin typeface="Arial" pitchFamily="34" charset="0"/>
              <a:cs typeface="Arial" pitchFamily="34" charset="0"/>
            </a:endParaRPr>
          </a:p>
          <a:p>
            <a:pPr eaLnBrk="1" hangingPunct="1">
              <a:lnSpc>
                <a:spcPct val="90000"/>
              </a:lnSpc>
              <a:defRPr/>
            </a:pPr>
            <a:r>
              <a:rPr lang="en-US" b="1" i="1" dirty="0" smtClean="0">
                <a:solidFill>
                  <a:srgbClr val="000000"/>
                </a:solidFill>
                <a:latin typeface="Arial" pitchFamily="34" charset="0"/>
                <a:cs typeface="Arial" pitchFamily="34" charset="0"/>
              </a:rPr>
              <a:t>Discussion Question: The customer is </a:t>
            </a:r>
            <a:r>
              <a:rPr lang="en-US" b="1" i="1" u="sng" dirty="0" smtClean="0">
                <a:solidFill>
                  <a:srgbClr val="000000"/>
                </a:solidFill>
                <a:latin typeface="Arial" pitchFamily="34" charset="0"/>
                <a:cs typeface="Arial" pitchFamily="34" charset="0"/>
              </a:rPr>
              <a:t>not</a:t>
            </a:r>
            <a:r>
              <a:rPr lang="en-US" b="1" i="1" dirty="0" smtClean="0">
                <a:solidFill>
                  <a:srgbClr val="000000"/>
                </a:solidFill>
                <a:latin typeface="Arial" pitchFamily="34" charset="0"/>
                <a:cs typeface="Arial" pitchFamily="34" charset="0"/>
              </a:rPr>
              <a:t> part of the marketing mix.  Why?</a:t>
            </a:r>
          </a:p>
          <a:p>
            <a:pPr eaLnBrk="1" hangingPunct="1">
              <a:lnSpc>
                <a:spcPct val="90000"/>
              </a:lnSpc>
              <a:defRPr/>
            </a:pPr>
            <a:endParaRPr lang="en-US" b="1" dirty="0" smtClean="0">
              <a:solidFill>
                <a:srgbClr val="000000"/>
              </a:solidFill>
              <a:latin typeface="Arial" pitchFamily="34" charset="0"/>
              <a:cs typeface="Arial" pitchFamily="34" charset="0"/>
            </a:endParaRPr>
          </a:p>
          <a:p>
            <a:pPr eaLnBrk="1" hangingPunct="1">
              <a:lnSpc>
                <a:spcPct val="90000"/>
              </a:lnSpc>
              <a:buFontTx/>
              <a:buChar char="•"/>
              <a:defRPr/>
            </a:pPr>
            <a:r>
              <a:rPr lang="en-US" dirty="0" smtClean="0">
                <a:solidFill>
                  <a:srgbClr val="000000"/>
                </a:solidFill>
                <a:latin typeface="Arial" pitchFamily="34" charset="0"/>
                <a:cs typeface="Arial" pitchFamily="34" charset="0"/>
              </a:rPr>
              <a:t> The four Ps are things that the marketer can control, but the marketer cannot directly control the customer’s behavior. </a:t>
            </a:r>
          </a:p>
          <a:p>
            <a:pPr eaLnBrk="1" hangingPunct="1">
              <a:defRPr/>
            </a:pPr>
            <a:endParaRPr lang="en-US" sz="1000" dirty="0" smtClean="0"/>
          </a:p>
          <a:p>
            <a:pPr eaLnBrk="1" hangingPunct="1">
              <a:defRPr/>
            </a:pPr>
            <a:endParaRPr lang="en-US" sz="1000" dirty="0" smtClean="0"/>
          </a:p>
          <a:p>
            <a:pPr marL="228600" indent="-228600" eaLnBrk="1" hangingPunct="1">
              <a:defRPr/>
            </a:pPr>
            <a:endParaRPr lang="en-US" dirty="0" smtClean="0"/>
          </a:p>
        </p:txBody>
      </p:sp>
      <p:sp>
        <p:nvSpPr>
          <p:cNvPr id="25604" name="Text Box 25"/>
          <p:cNvSpPr txBox="1">
            <a:spLocks noChangeArrowheads="1"/>
          </p:cNvSpPr>
          <p:nvPr/>
        </p:nvSpPr>
        <p:spPr bwMode="auto">
          <a:xfrm>
            <a:off x="4389438" y="400050"/>
            <a:ext cx="2438400" cy="1598613"/>
          </a:xfrm>
          <a:prstGeom prst="rect">
            <a:avLst/>
          </a:prstGeom>
          <a:noFill/>
          <a:ln w="9525">
            <a:noFill/>
            <a:miter lim="800000"/>
            <a:headEnd/>
            <a:tailEnd/>
          </a:ln>
        </p:spPr>
        <p:txBody>
          <a:bodyPr lIns="96639" tIns="48320" rIns="96639" bIns="48320">
            <a:spAutoFit/>
          </a:bodyPr>
          <a:lstStyle/>
          <a:p>
            <a:pPr defTabSz="968375">
              <a:spcBef>
                <a:spcPct val="50000"/>
              </a:spcBef>
            </a:pPr>
            <a:r>
              <a:rPr lang="en-US" sz="1500" b="1"/>
              <a:t>This slide relates to material on pp. 35-38.</a:t>
            </a:r>
          </a:p>
          <a:p>
            <a:pPr defTabSz="968375">
              <a:spcBef>
                <a:spcPct val="50000"/>
              </a:spcBef>
            </a:pPr>
            <a:r>
              <a:rPr lang="en-US" sz="1500" b="1">
                <a:sym typeface="Wingdings" pitchFamily="2" charset="2"/>
              </a:rPr>
              <a:t></a:t>
            </a:r>
            <a:r>
              <a:rPr lang="en-US" sz="1500" b="1"/>
              <a:t>Indicates place where slide “builds” to include the corresponding point (upon mouse click).</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Rectangle 7"/>
          <p:cNvSpPr>
            <a:spLocks noGrp="1" noChangeArrowheads="1"/>
          </p:cNvSpPr>
          <p:nvPr>
            <p:ph type="sldNum" sz="quarter" idx="4294967295"/>
          </p:nvPr>
        </p:nvSpPr>
        <p:spPr bwMode="auto">
          <a:xfrm>
            <a:off x="6324600" y="8685213"/>
            <a:ext cx="531813" cy="457200"/>
          </a:xfrm>
          <a:prstGeom prst="rect">
            <a:avLst/>
          </a:prstGeom>
          <a:noFill/>
          <a:ln>
            <a:miter lim="800000"/>
            <a:headEnd/>
            <a:tailEnd/>
          </a:ln>
        </p:spPr>
        <p:txBody>
          <a:bodyPr/>
          <a:lstStyle/>
          <a:p>
            <a:pPr algn="ctr"/>
            <a:fld id="{47AD886E-90B3-4A1C-BDC6-D6CDF5184F08}" type="slidenum">
              <a:rPr lang="en-US" sz="1200">
                <a:solidFill>
                  <a:srgbClr val="000000"/>
                </a:solidFill>
              </a:rPr>
              <a:pPr algn="ctr"/>
              <a:t>9</a:t>
            </a:fld>
            <a:endParaRPr lang="en-US" sz="1200">
              <a:solidFill>
                <a:srgbClr val="000000"/>
              </a:solidFill>
            </a:endParaRPr>
          </a:p>
        </p:txBody>
      </p:sp>
      <p:sp>
        <p:nvSpPr>
          <p:cNvPr id="27650" name="Rectangle 2"/>
          <p:cNvSpPr>
            <a:spLocks noGrp="1" noRot="1" noChangeAspect="1" noChangeArrowheads="1" noTextEdit="1"/>
          </p:cNvSpPr>
          <p:nvPr>
            <p:ph type="sldImg"/>
          </p:nvPr>
        </p:nvSpPr>
        <p:spPr>
          <a:xfrm>
            <a:off x="522288" y="549275"/>
            <a:ext cx="3216275" cy="2413000"/>
          </a:xfrm>
          <a:ln/>
        </p:spPr>
      </p:sp>
      <p:sp>
        <p:nvSpPr>
          <p:cNvPr id="27651" name="Rectangle 3"/>
          <p:cNvSpPr>
            <a:spLocks noGrp="1" noChangeArrowheads="1"/>
          </p:cNvSpPr>
          <p:nvPr>
            <p:ph type="body" idx="1"/>
          </p:nvPr>
        </p:nvSpPr>
        <p:spPr>
          <a:noFill/>
        </p:spPr>
        <p:txBody>
          <a:bodyPr/>
          <a:lstStyle/>
          <a:p>
            <a:pPr eaLnBrk="1" hangingPunct="1"/>
            <a:r>
              <a:rPr lang="en-US" b="1" smtClean="0"/>
              <a:t>Summary Overview</a:t>
            </a:r>
          </a:p>
          <a:p>
            <a:pPr eaLnBrk="1" hangingPunct="1"/>
            <a:r>
              <a:rPr lang="en-US" smtClean="0"/>
              <a:t>Newell Rubbermaid is a global marketer of consumer and commercial products. </a:t>
            </a:r>
          </a:p>
          <a:p>
            <a:pPr eaLnBrk="1" hangingPunct="1"/>
            <a:endParaRPr lang="en-US" smtClean="0"/>
          </a:p>
          <a:p>
            <a:pPr eaLnBrk="1" hangingPunct="1"/>
            <a:r>
              <a:rPr lang="en-US" b="1" smtClean="0"/>
              <a:t>Key Issues</a:t>
            </a:r>
          </a:p>
          <a:p>
            <a:pPr eaLnBrk="1" hangingPunct="1">
              <a:buFontTx/>
              <a:buChar char="•"/>
            </a:pPr>
            <a:r>
              <a:rPr lang="en-US" smtClean="0">
                <a:solidFill>
                  <a:srgbClr val="000000"/>
                </a:solidFill>
              </a:rPr>
              <a:t> New Rubbermaid collapsible containers can be </a:t>
            </a:r>
            <a:r>
              <a:rPr lang="en-US" smtClean="0"/>
              <a:t>collapsed with the lid on and they are only one inch high for storage.</a:t>
            </a:r>
          </a:p>
          <a:p>
            <a:pPr eaLnBrk="1" hangingPunct="1">
              <a:buFontTx/>
              <a:buChar char="•"/>
            </a:pPr>
            <a:r>
              <a:rPr lang="en-US" smtClean="0"/>
              <a:t> The size of the container can be changed once it is filled, so there is less air in the container, which keeps food fresh for longer time.</a:t>
            </a:r>
          </a:p>
          <a:p>
            <a:pPr eaLnBrk="1" hangingPunct="1">
              <a:buFontTx/>
              <a:buChar char="•"/>
            </a:pPr>
            <a:r>
              <a:rPr lang="en-US" smtClean="0">
                <a:solidFill>
                  <a:srgbClr val="000000"/>
                </a:solidFill>
              </a:rPr>
              <a:t> The collapsing feature is easy to use.</a:t>
            </a:r>
          </a:p>
          <a:p>
            <a:pPr eaLnBrk="1" hangingPunct="1">
              <a:buFontTx/>
              <a:buChar char="•"/>
            </a:pPr>
            <a:r>
              <a:rPr lang="en-US" smtClean="0">
                <a:solidFill>
                  <a:srgbClr val="000000"/>
                </a:solidFill>
              </a:rPr>
              <a:t> The containers take lesser space in the shelves or drawers.</a:t>
            </a:r>
          </a:p>
          <a:p>
            <a:pPr eaLnBrk="1" hangingPunct="1">
              <a:buFontTx/>
              <a:buChar char="•"/>
            </a:pPr>
            <a:endParaRPr lang="en-US" smtClean="0">
              <a:solidFill>
                <a:srgbClr val="000000"/>
              </a:solidFill>
            </a:endParaRPr>
          </a:p>
          <a:p>
            <a:pPr eaLnBrk="1" hangingPunct="1"/>
            <a:r>
              <a:rPr lang="en-US" b="1" i="1" smtClean="0">
                <a:solidFill>
                  <a:srgbClr val="000000"/>
                </a:solidFill>
              </a:rPr>
              <a:t>Discussion Question: What are the tangible elements of the New Rubbermaid collapsible containers </a:t>
            </a:r>
            <a:r>
              <a:rPr lang="en-US" b="1" i="1" smtClean="0">
                <a:solidFill>
                  <a:srgbClr val="000000"/>
                </a:solidFill>
                <a:sym typeface="Symbol" pitchFamily="18" charset="2"/>
              </a:rPr>
              <a:t>promoted in this ad?</a:t>
            </a:r>
          </a:p>
          <a:p>
            <a:pPr eaLnBrk="1" hangingPunct="1"/>
            <a:endParaRPr lang="en-US" b="1" i="1" smtClean="0">
              <a:solidFill>
                <a:srgbClr val="000000"/>
              </a:solidFill>
              <a:sym typeface="Symbol" pitchFamily="18" charset="2"/>
            </a:endParaRPr>
          </a:p>
          <a:p>
            <a:pPr eaLnBrk="1" hangingPunct="1">
              <a:buFontTx/>
              <a:buChar char="•"/>
            </a:pPr>
            <a:r>
              <a:rPr lang="en-US" b="1" smtClean="0"/>
              <a:t> Product considerations include: </a:t>
            </a:r>
          </a:p>
          <a:p>
            <a:pPr lvl="1" eaLnBrk="1" hangingPunct="1">
              <a:buFontTx/>
              <a:buChar char="•"/>
            </a:pPr>
            <a:r>
              <a:rPr lang="en-US" smtClean="0"/>
              <a:t> physical characteristics; </a:t>
            </a:r>
          </a:p>
          <a:p>
            <a:pPr lvl="1" eaLnBrk="1" hangingPunct="1">
              <a:buFontTx/>
              <a:buChar char="•"/>
            </a:pPr>
            <a:r>
              <a:rPr lang="en-US" smtClean="0"/>
              <a:t> warranties; </a:t>
            </a:r>
          </a:p>
          <a:p>
            <a:pPr lvl="1" eaLnBrk="1" hangingPunct="1">
              <a:buFontTx/>
              <a:buChar char="•"/>
            </a:pPr>
            <a:r>
              <a:rPr lang="en-US" smtClean="0"/>
              <a:t> new product development. </a:t>
            </a:r>
          </a:p>
          <a:p>
            <a:pPr eaLnBrk="1" hangingPunct="1">
              <a:buFontTx/>
              <a:buChar char="•"/>
            </a:pPr>
            <a:endParaRPr lang="en-US" smtClean="0"/>
          </a:p>
        </p:txBody>
      </p:sp>
      <p:sp>
        <p:nvSpPr>
          <p:cNvPr id="27652" name="Text Box 4"/>
          <p:cNvSpPr txBox="1">
            <a:spLocks noChangeArrowheads="1"/>
          </p:cNvSpPr>
          <p:nvPr/>
        </p:nvSpPr>
        <p:spPr bwMode="auto">
          <a:xfrm>
            <a:off x="4389438" y="401638"/>
            <a:ext cx="2436812" cy="904875"/>
          </a:xfrm>
          <a:prstGeom prst="rect">
            <a:avLst/>
          </a:prstGeom>
          <a:noFill/>
          <a:ln w="9525">
            <a:noFill/>
            <a:miter lim="800000"/>
            <a:headEnd/>
            <a:tailEnd/>
          </a:ln>
        </p:spPr>
        <p:txBody>
          <a:bodyPr lIns="96784" tIns="48391" rIns="96784" bIns="48391">
            <a:spAutoFit/>
          </a:bodyPr>
          <a:lstStyle/>
          <a:p>
            <a:pPr defTabSz="968375">
              <a:spcBef>
                <a:spcPct val="50000"/>
              </a:spcBef>
            </a:pPr>
            <a:r>
              <a:rPr lang="en-US" sz="1500" b="1"/>
              <a:t>This slide relates to material on p. 36.</a:t>
            </a:r>
          </a:p>
          <a:p>
            <a:pPr defTabSz="968375">
              <a:spcBef>
                <a:spcPct val="50000"/>
              </a:spcBef>
            </a:pPr>
            <a:endParaRPr lang="en-US" sz="1500" b="1">
              <a:solidFill>
                <a:srgbClr val="000000"/>
              </a:solidFill>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tif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4" name="Isosceles Triangle 3"/>
          <p:cNvSpPr/>
          <p:nvPr/>
        </p:nvSpPr>
        <p:spPr>
          <a:xfrm rot="16200000">
            <a:off x="7553325" y="5254626"/>
            <a:ext cx="1893887" cy="1293812"/>
          </a:xfrm>
          <a:prstGeom prst="triangle">
            <a:avLst>
              <a:gd name="adj" fmla="val 51323"/>
            </a:avLst>
          </a:prstGeom>
          <a:gradFill flip="none" rotWithShape="1">
            <a:gsLst>
              <a:gs pos="0">
                <a:schemeClr val="accent1">
                  <a:shade val="30000"/>
                  <a:satMod val="155000"/>
                  <a:alpha val="100000"/>
                </a:schemeClr>
              </a:gs>
              <a:gs pos="60000">
                <a:schemeClr val="accent1">
                  <a:satMod val="160000"/>
                  <a:alpha val="100000"/>
                </a:schemeClr>
              </a:gs>
              <a:gs pos="100000">
                <a:schemeClr val="accent1">
                  <a:tint val="70000"/>
                  <a:satMod val="200000"/>
                  <a:alpha val="100000"/>
                </a:schemeClr>
              </a:gs>
            </a:gsLst>
            <a:lin ang="155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5" name="Picture 11"/>
          <p:cNvPicPr>
            <a:picLocks noChangeAspect="1"/>
          </p:cNvPicPr>
          <p:nvPr userDrawn="1"/>
        </p:nvPicPr>
        <p:blipFill>
          <a:blip r:embed="rId2" cstate="print">
            <a:extLst>
              <a:ext uri="{28A0092B-C50C-407E-A947-70E740481C1C}"/>
            </a:extLst>
          </a:blip>
          <a:stretch>
            <a:fillRect/>
          </a:stretch>
        </p:blipFill>
        <p:spPr>
          <a:xfrm>
            <a:off x="685800" y="667285"/>
            <a:ext cx="4038600" cy="5507182"/>
          </a:xfrm>
          <a:prstGeom prst="roundRect">
            <a:avLst>
              <a:gd name="adj" fmla="val 4167"/>
            </a:avLst>
          </a:prstGeom>
          <a:solidFill>
            <a:srgbClr val="FFFFFF"/>
          </a:solidFill>
          <a:ln w="76200" cap="sq">
            <a:solidFill>
              <a:schemeClr val="accent1"/>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
        <p:nvSpPr>
          <p:cNvPr id="8" name="Title 7"/>
          <p:cNvSpPr>
            <a:spLocks noGrp="1"/>
          </p:cNvSpPr>
          <p:nvPr>
            <p:ph type="ctrTitle"/>
          </p:nvPr>
        </p:nvSpPr>
        <p:spPr>
          <a:xfrm>
            <a:off x="5486400" y="776288"/>
            <a:ext cx="3117056" cy="1470025"/>
          </a:xfrm>
        </p:spPr>
        <p:txBody>
          <a:bodyPr wrap="square" lIns="91440" tIns="45720" rIns="91440" bIns="45720" numCol="1" anchor="b" anchorCtr="0" compatLnSpc="1">
            <a:prstTxWarp prst="textNoShape">
              <a:avLst/>
            </a:prstTxWarp>
          </a:bodyPr>
          <a:lstStyle>
            <a:lvl1pPr marL="0" indent="0">
              <a:defRPr lang="en-US" sz="4400" dirty="0">
                <a:ln>
                  <a:noFill/>
                </a:ln>
                <a:effectLst>
                  <a:outerShdw blurRad="38100" dist="38100" dir="2700000" algn="tl">
                    <a:srgbClr val="000000"/>
                  </a:outerShdw>
                </a:effectLst>
              </a:defRPr>
            </a:lvl1pPr>
          </a:lstStyle>
          <a:p>
            <a:pPr lvl="0"/>
            <a:r>
              <a:rPr lang="en-US" smtClean="0"/>
              <a:t>Click to edit Master title style</a:t>
            </a:r>
            <a:endParaRPr lang="en-US" dirty="0"/>
          </a:p>
        </p:txBody>
      </p:sp>
      <p:sp>
        <p:nvSpPr>
          <p:cNvPr id="9" name="Subtitle 8"/>
          <p:cNvSpPr>
            <a:spLocks noGrp="1"/>
          </p:cNvSpPr>
          <p:nvPr>
            <p:ph type="subTitle" idx="1"/>
          </p:nvPr>
        </p:nvSpPr>
        <p:spPr>
          <a:xfrm>
            <a:off x="5486400" y="2250280"/>
            <a:ext cx="3117056" cy="1752600"/>
          </a:xfrm>
          <a:noFill/>
          <a:ln>
            <a:noFill/>
          </a:ln>
          <a:extLst>
            <a:ext uri="{909E8E84-426E-40DD-AFC4-6F175D3DCCD1}"/>
            <a:ext uri="{91240B29-F687-4F45-9708-019B960494DF}"/>
          </a:extLst>
        </p:spPr>
        <p:txBody>
          <a:bodyPr>
            <a:normAutofit/>
          </a:bodyPr>
          <a:lstStyle>
            <a:lvl1pPr marL="65087" indent="0">
              <a:buNone/>
              <a:defRPr lang="en-US" dirty="0">
                <a:ln>
                  <a:noFill/>
                </a:ln>
                <a:solidFill>
                  <a:srgbClr val="FFFFFF"/>
                </a:solidFill>
              </a:defRPr>
            </a:lvl1pPr>
          </a:lstStyle>
          <a:p>
            <a:pPr lvl="0"/>
            <a:r>
              <a:rPr lang="en-US" smtClean="0"/>
              <a:t>Click to edit Master subtitle style</a:t>
            </a:r>
            <a:endParaRPr lang="en-US" dirty="0"/>
          </a:p>
        </p:txBody>
      </p:sp>
      <p:sp>
        <p:nvSpPr>
          <p:cNvPr id="6" name="Date Placeholder 27"/>
          <p:cNvSpPr>
            <a:spLocks noGrp="1"/>
          </p:cNvSpPr>
          <p:nvPr>
            <p:ph type="dt" sz="half" idx="10"/>
          </p:nvPr>
        </p:nvSpPr>
        <p:spPr>
          <a:xfrm>
            <a:off x="1371600" y="6011863"/>
            <a:ext cx="5791200" cy="365125"/>
          </a:xfrm>
        </p:spPr>
        <p:txBody>
          <a:bodyPr tIns="0" bIns="0" anchor="t"/>
          <a:lstStyle>
            <a:lvl1pPr algn="r">
              <a:defRPr sz="1000" smtClean="0"/>
            </a:lvl1pPr>
          </a:lstStyle>
          <a:p>
            <a:pPr>
              <a:defRPr/>
            </a:pPr>
            <a:fld id="{28B3950C-A59C-4584-BC6A-413EC57B33FF}" type="datetimeFigureOut">
              <a:rPr lang="en-US"/>
              <a:pPr>
                <a:defRPr/>
              </a:pPr>
              <a:t>1/8/2014</a:t>
            </a:fld>
            <a:endParaRPr lang="en-US"/>
          </a:p>
        </p:txBody>
      </p:sp>
      <p:sp>
        <p:nvSpPr>
          <p:cNvPr id="7" name="Footer Placeholder 16"/>
          <p:cNvSpPr>
            <a:spLocks noGrp="1"/>
          </p:cNvSpPr>
          <p:nvPr>
            <p:ph type="ftr" sz="quarter" idx="11"/>
          </p:nvPr>
        </p:nvSpPr>
        <p:spPr>
          <a:xfrm>
            <a:off x="1371600" y="5649913"/>
            <a:ext cx="5791200" cy="365125"/>
          </a:xfrm>
        </p:spPr>
        <p:txBody>
          <a:bodyPr tIns="0" bIns="0"/>
          <a:lstStyle>
            <a:lvl1pPr algn="r">
              <a:defRPr sz="1100"/>
            </a:lvl1pPr>
          </a:lstStyle>
          <a:p>
            <a:pPr>
              <a:defRPr/>
            </a:pPr>
            <a:endParaRPr lang="en-US"/>
          </a:p>
        </p:txBody>
      </p:sp>
      <p:sp>
        <p:nvSpPr>
          <p:cNvPr id="10" name="Slide Number Placeholder 28"/>
          <p:cNvSpPr>
            <a:spLocks noGrp="1"/>
          </p:cNvSpPr>
          <p:nvPr>
            <p:ph type="sldNum" sz="quarter" idx="12"/>
          </p:nvPr>
        </p:nvSpPr>
        <p:spPr>
          <a:xfrm>
            <a:off x="8391525" y="5753100"/>
            <a:ext cx="503238" cy="365125"/>
          </a:xfrm>
        </p:spPr>
        <p:txBody>
          <a:bodyPr anchor="ctr"/>
          <a:lstStyle>
            <a:lvl1pPr algn="ctr">
              <a:defRPr sz="1300" smtClean="0">
                <a:solidFill>
                  <a:srgbClr val="FFFFFF"/>
                </a:solidFill>
              </a:defRPr>
            </a:lvl1pPr>
          </a:lstStyle>
          <a:p>
            <a:pPr>
              <a:defRPr/>
            </a:pPr>
            <a:fld id="{BE9AB542-97C0-47AE-8319-29CD12200A77}" type="slidenum">
              <a:rPr lang="en-US"/>
              <a:pPr>
                <a:defRPr/>
              </a:pPr>
              <a:t>‹#›</a:t>
            </a:fld>
            <a:endParaRPr lang="en-US"/>
          </a:p>
        </p:txBody>
      </p:sp>
    </p:spTree>
  </p:cSld>
  <p:clrMapOvr>
    <a:masterClrMapping/>
  </p:clrMapOvr>
  <p:transition>
    <p:pull dir="ru"/>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67494"/>
            <a:ext cx="8229600" cy="1399032"/>
          </a:xfrm>
        </p:spPr>
        <p:txBody>
          <a:bodyPr/>
          <a:lstStyle/>
          <a:p>
            <a:r>
              <a:rPr lang="en-US" smtClean="0"/>
              <a:t>Click to edit Master title style</a:t>
            </a:r>
            <a:endParaRPr lang="en-US" dirty="0"/>
          </a:p>
        </p:txBody>
      </p:sp>
      <p:sp>
        <p:nvSpPr>
          <p:cNvPr id="3" name="Content Placeholder 2"/>
          <p:cNvSpPr>
            <a:spLocks noGrp="1"/>
          </p:cNvSpPr>
          <p:nvPr>
            <p:ph idx="1"/>
          </p:nvPr>
        </p:nvSpPr>
        <p:spPr>
          <a:xfrm>
            <a:off x="457200" y="1882808"/>
            <a:ext cx="8229600" cy="4572000"/>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791075" y="6480175"/>
            <a:ext cx="2133600" cy="301625"/>
          </a:xfrm>
        </p:spPr>
        <p:txBody>
          <a:bodyPr/>
          <a:lstStyle>
            <a:lvl1pPr>
              <a:defRPr smtClean="0"/>
            </a:lvl1pPr>
          </a:lstStyle>
          <a:p>
            <a:pPr>
              <a:defRPr/>
            </a:pPr>
            <a:fld id="{9919FDAF-F59B-43D1-83ED-4E9B56FB3CFD}" type="datetimeFigureOut">
              <a:rPr lang="en-US"/>
              <a:pPr>
                <a:defRPr/>
              </a:pPr>
              <a:t>1/8/2014</a:t>
            </a:fld>
            <a:endParaRPr lang="en-US"/>
          </a:p>
        </p:txBody>
      </p:sp>
      <p:sp>
        <p:nvSpPr>
          <p:cNvPr id="5" name="Footer Placeholder 4"/>
          <p:cNvSpPr>
            <a:spLocks noGrp="1"/>
          </p:cNvSpPr>
          <p:nvPr>
            <p:ph type="ftr" sz="quarter" idx="11"/>
          </p:nvPr>
        </p:nvSpPr>
        <p:spPr>
          <a:xfrm>
            <a:off x="457200" y="6481763"/>
            <a:ext cx="4259263" cy="300037"/>
          </a:xfrm>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smtClean="0"/>
            </a:lvl1pPr>
          </a:lstStyle>
          <a:p>
            <a:pPr>
              <a:defRPr/>
            </a:pPr>
            <a:fld id="{2D70F2F3-3E35-4E73-9DA3-A676D76A0A75}" type="slidenum">
              <a:rPr lang="en-US"/>
              <a:pPr>
                <a:defRPr/>
              </a:pPr>
              <a:t>‹#›</a:t>
            </a:fld>
            <a:endParaRPr lang="en-US"/>
          </a:p>
        </p:txBody>
      </p:sp>
    </p:spTree>
  </p:cSld>
  <p:clrMapOvr>
    <a:masterClrMapping/>
  </p:clrMapOvr>
  <p:transition>
    <p:pull dir="ru"/>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lgn="l">
              <a:defRPr/>
            </a:lvl1pPr>
          </a:lstStyle>
          <a:p>
            <a:r>
              <a:rPr lang="en-US" smtClean="0"/>
              <a:t>Click to edit Master title style</a:t>
            </a:r>
            <a:endParaRPr lang="en-US"/>
          </a:p>
        </p:txBody>
      </p:sp>
      <p:sp>
        <p:nvSpPr>
          <p:cNvPr id="3" name="Content Placeholder 2"/>
          <p:cNvSpPr>
            <a:spLocks noGrp="1"/>
          </p:cNvSpPr>
          <p:nvPr>
            <p:ph sz="half" idx="1"/>
          </p:nvPr>
        </p:nvSpPr>
        <p:spPr>
          <a:xfrm>
            <a:off x="457200" y="1722437"/>
            <a:ext cx="4038600" cy="4525963"/>
          </a:xfrm>
        </p:spPr>
        <p:txBody>
          <a:bodyPr/>
          <a:lstStyle>
            <a:lvl1pPr>
              <a:defRPr sz="2600"/>
            </a:lvl1pPr>
            <a:lvl2pPr>
              <a:defRPr sz="2400"/>
            </a:lvl2pPr>
            <a:lvl3pPr>
              <a:defRPr sz="2000"/>
            </a:lvl3pPr>
            <a:lvl4pPr>
              <a:defRPr sz="18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722437"/>
            <a:ext cx="4038600" cy="4525963"/>
          </a:xfrm>
        </p:spPr>
        <p:txBody>
          <a:bodyPr/>
          <a:lstStyle>
            <a:lvl1pPr>
              <a:defRPr sz="2600"/>
            </a:lvl1pPr>
            <a:lvl2pPr>
              <a:defRPr sz="2400"/>
            </a:lvl2pPr>
            <a:lvl3pPr>
              <a:defRPr sz="2000"/>
            </a:lvl3pPr>
            <a:lvl4pPr>
              <a:defRPr sz="18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13"/>
          <p:cNvSpPr>
            <a:spLocks noGrp="1"/>
          </p:cNvSpPr>
          <p:nvPr>
            <p:ph type="dt" sz="half" idx="10"/>
          </p:nvPr>
        </p:nvSpPr>
        <p:spPr/>
        <p:txBody>
          <a:bodyPr/>
          <a:lstStyle>
            <a:lvl1pPr>
              <a:defRPr/>
            </a:lvl1pPr>
          </a:lstStyle>
          <a:p>
            <a:pPr>
              <a:defRPr/>
            </a:pPr>
            <a:fld id="{523C9F7C-FAF5-42BD-B377-B35E4AB48032}" type="datetimeFigureOut">
              <a:rPr lang="en-US"/>
              <a:pPr>
                <a:defRPr/>
              </a:pPr>
              <a:t>1/8/2014</a:t>
            </a:fld>
            <a:endParaRPr lang="en-US"/>
          </a:p>
        </p:txBody>
      </p:sp>
      <p:sp>
        <p:nvSpPr>
          <p:cNvPr id="6" name="Footer Placeholder 2"/>
          <p:cNvSpPr>
            <a:spLocks noGrp="1"/>
          </p:cNvSpPr>
          <p:nvPr>
            <p:ph type="ftr" sz="quarter" idx="11"/>
          </p:nvPr>
        </p:nvSpPr>
        <p:spPr/>
        <p:txBody>
          <a:bodyPr/>
          <a:lstStyle>
            <a:lvl1pPr>
              <a:defRPr/>
            </a:lvl1pPr>
          </a:lstStyle>
          <a:p>
            <a:pPr>
              <a:defRPr/>
            </a:pPr>
            <a:endParaRPr lang="en-US"/>
          </a:p>
        </p:txBody>
      </p:sp>
      <p:sp>
        <p:nvSpPr>
          <p:cNvPr id="7" name="Slide Number Placeholder 22"/>
          <p:cNvSpPr>
            <a:spLocks noGrp="1"/>
          </p:cNvSpPr>
          <p:nvPr>
            <p:ph type="sldNum" sz="quarter" idx="12"/>
          </p:nvPr>
        </p:nvSpPr>
        <p:spPr/>
        <p:txBody>
          <a:bodyPr/>
          <a:lstStyle>
            <a:lvl1pPr>
              <a:defRPr/>
            </a:lvl1pPr>
          </a:lstStyle>
          <a:p>
            <a:pPr>
              <a:defRPr/>
            </a:pPr>
            <a:fld id="{C57D3B61-AC64-4822-ACA5-CC14F1C1E41C}" type="slidenum">
              <a:rPr lang="en-US"/>
              <a:pPr>
                <a:defRPr/>
              </a:pPr>
              <a:t>‹#›</a:t>
            </a:fld>
            <a:endParaRPr lang="en-US"/>
          </a:p>
        </p:txBody>
      </p:sp>
    </p:spTree>
  </p:cSld>
  <p:clrMapOvr>
    <a:masterClrMapping/>
  </p:clrMapOvr>
  <p:transition>
    <p:pull dir="ru"/>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48198" y="290732"/>
            <a:ext cx="1066800" cy="6153912"/>
          </a:xfrm>
        </p:spPr>
        <p:txBody>
          <a:bodyPr vert="vert270" anchor="b"/>
          <a:lstStyle>
            <a:lvl1pPr marL="0" algn="ctr">
              <a:defRPr sz="3300" b="1">
                <a:ln w="6350">
                  <a:solidFill>
                    <a:schemeClr val="tx1"/>
                  </a:solidFill>
                </a:ln>
                <a:solidFill>
                  <a:schemeClr val="tx1"/>
                </a:solidFill>
              </a:defRPr>
            </a:lvl1pPr>
          </a:lstStyle>
          <a:p>
            <a:r>
              <a:rPr lang="en-US" smtClean="0"/>
              <a:t>Click to edit Master title style</a:t>
            </a:r>
            <a:endParaRPr lang="en-US"/>
          </a:p>
        </p:txBody>
      </p:sp>
      <p:sp>
        <p:nvSpPr>
          <p:cNvPr id="3" name="Text Placeholder 2"/>
          <p:cNvSpPr>
            <a:spLocks noGrp="1"/>
          </p:cNvSpPr>
          <p:nvPr>
            <p:ph type="body" idx="1"/>
          </p:nvPr>
        </p:nvSpPr>
        <p:spPr>
          <a:xfrm>
            <a:off x="1365006" y="290732"/>
            <a:ext cx="581024" cy="3017520"/>
          </a:xfrm>
          <a:noFill/>
          <a:ln w="12700">
            <a:noFill/>
          </a:ln>
        </p:spPr>
        <p:txBody>
          <a:bodyPr vert="vert270" anchor="ctr"/>
          <a:lstStyle>
            <a:lvl1pPr marL="0" indent="0" algn="ctr">
              <a:buNone/>
              <a:defRPr sz="1600" b="0">
                <a:solidFill>
                  <a:schemeClr val="tx1"/>
                </a:solidFill>
              </a:defRPr>
            </a:lvl1pPr>
            <a:lvl2pPr>
              <a:buNone/>
              <a:defRPr sz="2000" b="1"/>
            </a:lvl2pPr>
            <a:lvl3pPr>
              <a:buNone/>
              <a:defRPr sz="1800" b="1"/>
            </a:lvl3pPr>
            <a:lvl4pPr>
              <a:buNone/>
              <a:defRPr sz="1600" b="1"/>
            </a:lvl4pPr>
            <a:lvl5pPr>
              <a:buNone/>
              <a:defRPr sz="1600" b="1"/>
            </a:lvl5pPr>
          </a:lstStyle>
          <a:p>
            <a:pPr lvl="0"/>
            <a:r>
              <a:rPr lang="en-US" smtClean="0"/>
              <a:t>Click to edit Master text styles</a:t>
            </a:r>
          </a:p>
        </p:txBody>
      </p:sp>
      <p:sp>
        <p:nvSpPr>
          <p:cNvPr id="4" name="Text Placeholder 3"/>
          <p:cNvSpPr>
            <a:spLocks noGrp="1"/>
          </p:cNvSpPr>
          <p:nvPr>
            <p:ph type="body" sz="half" idx="3"/>
          </p:nvPr>
        </p:nvSpPr>
        <p:spPr>
          <a:xfrm>
            <a:off x="1365006" y="3427124"/>
            <a:ext cx="581024" cy="3017520"/>
          </a:xfrm>
          <a:noFill/>
          <a:ln w="12700">
            <a:noFill/>
          </a:ln>
        </p:spPr>
        <p:txBody>
          <a:bodyPr vert="vert270" anchor="ctr"/>
          <a:lstStyle>
            <a:lvl1pPr marL="0" indent="0" algn="ctr">
              <a:buNone/>
              <a:defRPr sz="1600" b="0">
                <a:solidFill>
                  <a:schemeClr val="tx1"/>
                </a:solidFill>
              </a:defRPr>
            </a:lvl1pPr>
            <a:lvl2pPr>
              <a:buNone/>
              <a:defRPr sz="2000" b="1"/>
            </a:lvl2pPr>
            <a:lvl3pPr>
              <a:buNone/>
              <a:defRPr sz="1800" b="1"/>
            </a:lvl3pPr>
            <a:lvl4pPr>
              <a:buNone/>
              <a:defRPr sz="1600" b="1"/>
            </a:lvl4pPr>
            <a:lvl5pPr>
              <a:buNone/>
              <a:defRPr sz="1600" b="1"/>
            </a:lvl5pPr>
          </a:lstStyle>
          <a:p>
            <a:pPr lvl="0"/>
            <a:r>
              <a:rPr lang="en-US" smtClean="0"/>
              <a:t>Click to edit Master text styles</a:t>
            </a:r>
          </a:p>
        </p:txBody>
      </p:sp>
      <p:sp>
        <p:nvSpPr>
          <p:cNvPr id="5" name="Content Placeholder 4"/>
          <p:cNvSpPr>
            <a:spLocks noGrp="1"/>
          </p:cNvSpPr>
          <p:nvPr>
            <p:ph sz="quarter" idx="2"/>
          </p:nvPr>
        </p:nvSpPr>
        <p:spPr>
          <a:xfrm>
            <a:off x="2022230" y="290732"/>
            <a:ext cx="6858000" cy="3017520"/>
          </a:xfrm>
        </p:spPr>
        <p:txBody>
          <a:bodyPr/>
          <a:lstStyle>
            <a:lvl1pPr algn="l">
              <a:defRPr sz="2400"/>
            </a:lvl1pPr>
            <a:lvl2pPr algn="l">
              <a:defRPr sz="2000"/>
            </a:lvl2pPr>
            <a:lvl3pPr algn="l">
              <a:defRPr sz="1800"/>
            </a:lvl3pPr>
            <a:lvl4pPr algn="l">
              <a:defRPr sz="1600"/>
            </a:lvl4pPr>
            <a:lvl5pPr algn="l">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Content Placeholder 5"/>
          <p:cNvSpPr>
            <a:spLocks noGrp="1"/>
          </p:cNvSpPr>
          <p:nvPr>
            <p:ph sz="quarter" idx="4"/>
          </p:nvPr>
        </p:nvSpPr>
        <p:spPr>
          <a:xfrm>
            <a:off x="2022230" y="3427124"/>
            <a:ext cx="6858000" cy="3017520"/>
          </a:xfrm>
        </p:spPr>
        <p:txBody>
          <a:bodyPr/>
          <a:lstStyle>
            <a:lvl1pPr>
              <a:defRPr sz="2400"/>
            </a:lvl1pPr>
            <a:lvl2pPr>
              <a:defRPr sz="2000"/>
            </a:lvl2pPr>
            <a:lvl3pPr>
              <a:defRPr sz="18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a:xfrm>
            <a:off x="4791075" y="6481763"/>
            <a:ext cx="2130425" cy="301625"/>
          </a:xfrm>
        </p:spPr>
        <p:txBody>
          <a:bodyPr/>
          <a:lstStyle>
            <a:lvl1pPr>
              <a:defRPr smtClean="0"/>
            </a:lvl1pPr>
          </a:lstStyle>
          <a:p>
            <a:pPr>
              <a:defRPr/>
            </a:pPr>
            <a:fld id="{8EF677A0-2BD7-4EB5-8C92-64DCAC9AF4E9}" type="datetimeFigureOut">
              <a:rPr lang="en-US"/>
              <a:pPr>
                <a:defRPr/>
              </a:pPr>
              <a:t>1/8/2014</a:t>
            </a:fld>
            <a:endParaRPr lang="en-US"/>
          </a:p>
        </p:txBody>
      </p:sp>
      <p:sp>
        <p:nvSpPr>
          <p:cNvPr id="8" name="Footer Placeholder 7"/>
          <p:cNvSpPr>
            <a:spLocks noGrp="1"/>
          </p:cNvSpPr>
          <p:nvPr>
            <p:ph type="ftr" sz="quarter" idx="11"/>
          </p:nvPr>
        </p:nvSpPr>
        <p:spPr>
          <a:xfrm>
            <a:off x="457200" y="6481763"/>
            <a:ext cx="4260850" cy="301625"/>
          </a:xfrm>
        </p:spPr>
        <p:txBody>
          <a:bodyPr/>
          <a:lstStyle>
            <a:lvl1pPr>
              <a:defRPr/>
            </a:lvl1pPr>
          </a:lstStyle>
          <a:p>
            <a:pPr>
              <a:defRPr/>
            </a:pPr>
            <a:endParaRPr lang="en-US"/>
          </a:p>
        </p:txBody>
      </p:sp>
      <p:sp>
        <p:nvSpPr>
          <p:cNvPr id="9" name="Slide Number Placeholder 8"/>
          <p:cNvSpPr>
            <a:spLocks noGrp="1"/>
          </p:cNvSpPr>
          <p:nvPr>
            <p:ph type="sldNum" sz="quarter" idx="12"/>
          </p:nvPr>
        </p:nvSpPr>
        <p:spPr>
          <a:xfrm>
            <a:off x="7589838" y="6483350"/>
            <a:ext cx="503237" cy="301625"/>
          </a:xfrm>
        </p:spPr>
        <p:txBody>
          <a:bodyPr/>
          <a:lstStyle>
            <a:lvl1pPr algn="ctr">
              <a:defRPr smtClean="0"/>
            </a:lvl1pPr>
          </a:lstStyle>
          <a:p>
            <a:pPr>
              <a:defRPr/>
            </a:pPr>
            <a:fld id="{5D4E0A63-30A6-4060-99CC-561FA9584499}" type="slidenum">
              <a:rPr lang="en-US"/>
              <a:pPr>
                <a:defRPr/>
              </a:pPr>
              <a:t>‹#›</a:t>
            </a:fld>
            <a:endParaRPr lang="en-US"/>
          </a:p>
        </p:txBody>
      </p:sp>
    </p:spTree>
  </p:cSld>
  <p:clrMapOvr>
    <a:overrideClrMapping bg1="dk1" tx1="lt1" bg2="dk2" tx2="lt2" accent1="accent1" accent2="accent2" accent3="accent3" accent4="accent4" accent5="accent5" accent6="accent6" hlink="hlink" folHlink="folHlink"/>
  </p:clrMapOvr>
  <p:transition>
    <p:pull dir="ru"/>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0"/>
            </a:lvl1pPr>
          </a:lstStyle>
          <a:p>
            <a:r>
              <a:rPr lang="en-US" smtClean="0"/>
              <a:t>Click to edit Master title style</a:t>
            </a:r>
            <a:endParaRPr lang="en-US"/>
          </a:p>
        </p:txBody>
      </p:sp>
      <p:sp>
        <p:nvSpPr>
          <p:cNvPr id="3" name="Date Placeholder 13"/>
          <p:cNvSpPr>
            <a:spLocks noGrp="1"/>
          </p:cNvSpPr>
          <p:nvPr>
            <p:ph type="dt" sz="half" idx="10"/>
          </p:nvPr>
        </p:nvSpPr>
        <p:spPr/>
        <p:txBody>
          <a:bodyPr/>
          <a:lstStyle>
            <a:lvl1pPr>
              <a:defRPr/>
            </a:lvl1pPr>
          </a:lstStyle>
          <a:p>
            <a:pPr>
              <a:defRPr/>
            </a:pPr>
            <a:fld id="{6811EFFC-5340-412F-B206-F1D6E80693FF}" type="datetimeFigureOut">
              <a:rPr lang="en-US"/>
              <a:pPr>
                <a:defRPr/>
              </a:pPr>
              <a:t>1/8/2014</a:t>
            </a:fld>
            <a:endParaRPr lang="en-US"/>
          </a:p>
        </p:txBody>
      </p:sp>
      <p:sp>
        <p:nvSpPr>
          <p:cNvPr id="4" name="Footer Placeholder 2"/>
          <p:cNvSpPr>
            <a:spLocks noGrp="1"/>
          </p:cNvSpPr>
          <p:nvPr>
            <p:ph type="ftr" sz="quarter" idx="11"/>
          </p:nvPr>
        </p:nvSpPr>
        <p:spPr/>
        <p:txBody>
          <a:bodyPr/>
          <a:lstStyle>
            <a:lvl1pPr>
              <a:defRPr/>
            </a:lvl1pPr>
          </a:lstStyle>
          <a:p>
            <a:pPr>
              <a:defRPr/>
            </a:pPr>
            <a:endParaRPr lang="en-US"/>
          </a:p>
        </p:txBody>
      </p:sp>
      <p:sp>
        <p:nvSpPr>
          <p:cNvPr id="5" name="Slide Number Placeholder 22"/>
          <p:cNvSpPr>
            <a:spLocks noGrp="1"/>
          </p:cNvSpPr>
          <p:nvPr>
            <p:ph type="sldNum" sz="quarter" idx="12"/>
          </p:nvPr>
        </p:nvSpPr>
        <p:spPr/>
        <p:txBody>
          <a:bodyPr/>
          <a:lstStyle>
            <a:lvl1pPr>
              <a:defRPr/>
            </a:lvl1pPr>
          </a:lstStyle>
          <a:p>
            <a:pPr>
              <a:defRPr/>
            </a:pPr>
            <a:fld id="{1B91B424-E2F7-4215-98F9-B998E3236343}" type="slidenum">
              <a:rPr lang="en-US"/>
              <a:pPr>
                <a:defRPr/>
              </a:pPr>
              <a:t>‹#›</a:t>
            </a:fld>
            <a:endParaRPr lang="en-US"/>
          </a:p>
        </p:txBody>
      </p:sp>
    </p:spTree>
  </p:cSld>
  <p:clrMapOvr>
    <a:masterClrMapping/>
  </p:clrMapOvr>
  <p:transition>
    <p:pull dir="ru"/>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3"/>
          <p:cNvSpPr>
            <a:spLocks noGrp="1"/>
          </p:cNvSpPr>
          <p:nvPr>
            <p:ph type="dt" sz="half" idx="10"/>
          </p:nvPr>
        </p:nvSpPr>
        <p:spPr/>
        <p:txBody>
          <a:bodyPr/>
          <a:lstStyle>
            <a:lvl1pPr>
              <a:defRPr/>
            </a:lvl1pPr>
          </a:lstStyle>
          <a:p>
            <a:pPr>
              <a:defRPr/>
            </a:pPr>
            <a:fld id="{5135B2B6-86A1-4DF3-839E-29BD7E413BC3}" type="datetimeFigureOut">
              <a:rPr lang="en-US"/>
              <a:pPr>
                <a:defRPr/>
              </a:pPr>
              <a:t>1/8/2014</a:t>
            </a:fld>
            <a:endParaRPr lang="en-US"/>
          </a:p>
        </p:txBody>
      </p:sp>
      <p:sp>
        <p:nvSpPr>
          <p:cNvPr id="3" name="Footer Placeholder 2"/>
          <p:cNvSpPr>
            <a:spLocks noGrp="1"/>
          </p:cNvSpPr>
          <p:nvPr>
            <p:ph type="ftr" sz="quarter" idx="11"/>
          </p:nvPr>
        </p:nvSpPr>
        <p:spPr/>
        <p:txBody>
          <a:bodyPr/>
          <a:lstStyle>
            <a:lvl1pPr>
              <a:defRPr/>
            </a:lvl1pPr>
          </a:lstStyle>
          <a:p>
            <a:pPr>
              <a:defRPr/>
            </a:pPr>
            <a:endParaRPr lang="en-US"/>
          </a:p>
        </p:txBody>
      </p:sp>
      <p:sp>
        <p:nvSpPr>
          <p:cNvPr id="4" name="Slide Number Placeholder 22"/>
          <p:cNvSpPr>
            <a:spLocks noGrp="1"/>
          </p:cNvSpPr>
          <p:nvPr>
            <p:ph type="sldNum" sz="quarter" idx="12"/>
          </p:nvPr>
        </p:nvSpPr>
        <p:spPr/>
        <p:txBody>
          <a:bodyPr/>
          <a:lstStyle>
            <a:lvl1pPr>
              <a:defRPr/>
            </a:lvl1pPr>
          </a:lstStyle>
          <a:p>
            <a:pPr>
              <a:defRPr/>
            </a:pPr>
            <a:fld id="{B1B19605-DF25-46D6-9544-C7E0E4D0F480}" type="slidenum">
              <a:rPr lang="en-US"/>
              <a:pPr>
                <a:defRPr/>
              </a:pPr>
              <a:t>‹#›</a:t>
            </a:fld>
            <a:endParaRPr lang="en-US"/>
          </a:p>
        </p:txBody>
      </p:sp>
    </p:spTree>
  </p:cSld>
  <p:clrMapOvr>
    <a:masterClrMapping/>
  </p:clrMapOvr>
  <p:transition>
    <p:pull dir="ru"/>
  </p:transition>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11" name="Right Triangle 10"/>
          <p:cNvSpPr/>
          <p:nvPr/>
        </p:nvSpPr>
        <p:spPr>
          <a:xfrm>
            <a:off x="6350" y="14288"/>
            <a:ext cx="9131300" cy="6837362"/>
          </a:xfrm>
          <a:prstGeom prst="rtTriangle">
            <a:avLst/>
          </a:prstGeom>
          <a:gradFill flip="none" rotWithShape="1">
            <a:gsLst>
              <a:gs pos="0">
                <a:schemeClr val="tx2">
                  <a:alpha val="10000"/>
                </a:schemeClr>
              </a:gs>
              <a:gs pos="70000">
                <a:schemeClr val="tx2">
                  <a:alpha val="8000"/>
                </a:schemeClr>
              </a:gs>
              <a:gs pos="100000">
                <a:schemeClr val="tx2">
                  <a:alpha val="1000"/>
                </a:schemeClr>
              </a:gs>
            </a:gsLst>
            <a:lin ang="80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cxnSp>
        <p:nvCxnSpPr>
          <p:cNvPr id="8" name="Straight Connector 7"/>
          <p:cNvCxnSpPr/>
          <p:nvPr/>
        </p:nvCxnSpPr>
        <p:spPr>
          <a:xfrm>
            <a:off x="0" y="6350"/>
            <a:ext cx="9137650" cy="6845300"/>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rot="10800000" flipV="1">
            <a:off x="6469063" y="4948238"/>
            <a:ext cx="2673350" cy="1900237"/>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22" name="Title Placeholder 21"/>
          <p:cNvSpPr>
            <a:spLocks noGrp="1"/>
          </p:cNvSpPr>
          <p:nvPr>
            <p:ph type="title"/>
          </p:nvPr>
        </p:nvSpPr>
        <p:spPr>
          <a:xfrm>
            <a:off x="457200" y="268288"/>
            <a:ext cx="8229600" cy="1398587"/>
          </a:xfrm>
          <a:prstGeom prst="rect">
            <a:avLst/>
          </a:prstGeom>
        </p:spPr>
        <p:txBody>
          <a:bodyPr vert="horz" anchor="ctr">
            <a:normAutofit/>
          </a:bodyPr>
          <a:lstStyle/>
          <a:p>
            <a:r>
              <a:rPr lang="en-US" smtClean="0"/>
              <a:t>Click to edit Master title style</a:t>
            </a:r>
            <a:endParaRPr lang="en-US" dirty="0"/>
          </a:p>
        </p:txBody>
      </p:sp>
      <p:sp>
        <p:nvSpPr>
          <p:cNvPr id="56326" name="Text Placeholder 12"/>
          <p:cNvSpPr>
            <a:spLocks noGrp="1"/>
          </p:cNvSpPr>
          <p:nvPr>
            <p:ph type="body" idx="1"/>
          </p:nvPr>
        </p:nvSpPr>
        <p:spPr bwMode="auto">
          <a:xfrm>
            <a:off x="457200" y="1882775"/>
            <a:ext cx="8229600" cy="4572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4" name="Date Placeholder 13"/>
          <p:cNvSpPr>
            <a:spLocks noGrp="1"/>
          </p:cNvSpPr>
          <p:nvPr>
            <p:ph type="dt" sz="half" idx="2"/>
          </p:nvPr>
        </p:nvSpPr>
        <p:spPr>
          <a:xfrm>
            <a:off x="4791075" y="6481763"/>
            <a:ext cx="2133600" cy="301625"/>
          </a:xfrm>
          <a:prstGeom prst="rect">
            <a:avLst/>
          </a:prstGeom>
        </p:spPr>
        <p:txBody>
          <a:bodyPr vert="horz" anchor="b"/>
          <a:lstStyle>
            <a:lvl1pPr algn="l" eaLnBrk="1" fontAlgn="auto" latinLnBrk="0" hangingPunct="1">
              <a:spcBef>
                <a:spcPts val="0"/>
              </a:spcBef>
              <a:spcAft>
                <a:spcPts val="0"/>
              </a:spcAft>
              <a:defRPr kumimoji="0" sz="1000" b="0" smtClean="0">
                <a:solidFill>
                  <a:schemeClr val="tx1"/>
                </a:solidFill>
                <a:latin typeface="+mn-lt"/>
                <a:cs typeface="+mn-cs"/>
              </a:defRPr>
            </a:lvl1pPr>
          </a:lstStyle>
          <a:p>
            <a:pPr>
              <a:defRPr/>
            </a:pPr>
            <a:fld id="{8B4BA842-C06B-40D6-9722-21C24FE883E6}" type="datetimeFigureOut">
              <a:rPr lang="en-US"/>
              <a:pPr>
                <a:defRPr/>
              </a:pPr>
              <a:t>1/8/2014</a:t>
            </a:fld>
            <a:endParaRPr lang="en-US"/>
          </a:p>
        </p:txBody>
      </p:sp>
      <p:sp>
        <p:nvSpPr>
          <p:cNvPr id="3" name="Footer Placeholder 2"/>
          <p:cNvSpPr>
            <a:spLocks noGrp="1"/>
          </p:cNvSpPr>
          <p:nvPr>
            <p:ph type="ftr" sz="quarter" idx="3"/>
          </p:nvPr>
        </p:nvSpPr>
        <p:spPr>
          <a:xfrm>
            <a:off x="457200" y="6481763"/>
            <a:ext cx="4259263" cy="301625"/>
          </a:xfrm>
          <a:prstGeom prst="rect">
            <a:avLst/>
          </a:prstGeom>
        </p:spPr>
        <p:txBody>
          <a:bodyPr vert="horz" anchor="b"/>
          <a:lstStyle>
            <a:lvl1pPr algn="r" eaLnBrk="1" fontAlgn="auto" latinLnBrk="0" hangingPunct="1">
              <a:spcBef>
                <a:spcPts val="0"/>
              </a:spcBef>
              <a:spcAft>
                <a:spcPts val="0"/>
              </a:spcAft>
              <a:defRPr kumimoji="0" sz="1000">
                <a:solidFill>
                  <a:schemeClr val="tx1"/>
                </a:solidFill>
                <a:latin typeface="+mn-lt"/>
                <a:cs typeface="+mn-cs"/>
              </a:defRPr>
            </a:lvl1pPr>
          </a:lstStyle>
          <a:p>
            <a:pPr>
              <a:defRPr/>
            </a:pPr>
            <a:endParaRPr lang="en-US"/>
          </a:p>
        </p:txBody>
      </p:sp>
      <p:sp>
        <p:nvSpPr>
          <p:cNvPr id="23" name="Slide Number Placeholder 22"/>
          <p:cNvSpPr>
            <a:spLocks noGrp="1"/>
          </p:cNvSpPr>
          <p:nvPr>
            <p:ph type="sldNum" sz="quarter" idx="4"/>
          </p:nvPr>
        </p:nvSpPr>
        <p:spPr>
          <a:xfrm>
            <a:off x="7589838" y="6481763"/>
            <a:ext cx="503237" cy="301625"/>
          </a:xfrm>
          <a:prstGeom prst="rect">
            <a:avLst/>
          </a:prstGeom>
        </p:spPr>
        <p:txBody>
          <a:bodyPr vert="horz" anchor="b"/>
          <a:lstStyle>
            <a:lvl1pPr algn="ctr" eaLnBrk="1" fontAlgn="auto" latinLnBrk="0" hangingPunct="1">
              <a:spcBef>
                <a:spcPts val="0"/>
              </a:spcBef>
              <a:spcAft>
                <a:spcPts val="0"/>
              </a:spcAft>
              <a:defRPr kumimoji="0" sz="1200" smtClean="0">
                <a:solidFill>
                  <a:schemeClr val="tx1"/>
                </a:solidFill>
                <a:latin typeface="+mn-lt"/>
                <a:cs typeface="+mn-cs"/>
              </a:defRPr>
            </a:lvl1pPr>
          </a:lstStyle>
          <a:p>
            <a:pPr>
              <a:defRPr/>
            </a:pPr>
            <a:fld id="{A446482C-301B-46BA-8A48-84627E7E18E7}" type="slidenum">
              <a:rPr lang="en-US"/>
              <a:pPr>
                <a:defRPr/>
              </a:pPr>
              <a:t>‹#›</a:t>
            </a:fld>
            <a:endParaRPr lang="en-US"/>
          </a:p>
        </p:txBody>
      </p:sp>
    </p:spTree>
  </p:cSld>
  <p:clrMap bg1="dk1" tx1="lt1" bg2="dk2" tx2="lt2" accent1="accent1" accent2="accent2" accent3="accent3" accent4="accent4" accent5="accent5" accent6="accent6" hlink="hlink" folHlink="folHlink"/>
  <p:sldLayoutIdLst>
    <p:sldLayoutId id="2147485426" r:id="rId1"/>
    <p:sldLayoutId id="2147485427" r:id="rId2"/>
    <p:sldLayoutId id="2147485425" r:id="rId3"/>
    <p:sldLayoutId id="2147485428" r:id="rId4"/>
    <p:sldLayoutId id="2147485424" r:id="rId5"/>
    <p:sldLayoutId id="2147485423" r:id="rId6"/>
  </p:sldLayoutIdLst>
  <p:transition>
    <p:pull dir="ru"/>
  </p:transition>
  <p:timing>
    <p:tnLst>
      <p:par>
        <p:cTn id="1" dur="indefinite" restart="never" nodeType="tmRoot"/>
      </p:par>
    </p:tnLst>
  </p:timing>
  <p:txStyles>
    <p:titleStyle>
      <a:lvl1pPr algn="l" rtl="0" fontAlgn="base">
        <a:spcBef>
          <a:spcPct val="0"/>
        </a:spcBef>
        <a:spcAft>
          <a:spcPct val="0"/>
        </a:spcAft>
        <a:defRPr sz="4200" kern="1200">
          <a:ln w="6350">
            <a:solidFill>
              <a:schemeClr val="accent1">
                <a:shade val="43000"/>
              </a:schemeClr>
            </a:solidFill>
          </a:ln>
          <a:solidFill>
            <a:srgbClr val="FFC453"/>
          </a:solidFill>
          <a:effectLst>
            <a:outerShdw blurRad="26000" dist="26000" dir="14500000" algn="tl" rotWithShape="0">
              <a:srgbClr val="000000">
                <a:alpha val="40000"/>
              </a:srgbClr>
            </a:outerShdw>
          </a:effectLst>
          <a:latin typeface="+mj-lt"/>
          <a:ea typeface="+mj-ea"/>
          <a:cs typeface="+mj-cs"/>
        </a:defRPr>
      </a:lvl1pPr>
      <a:lvl2pPr algn="l" rtl="0" fontAlgn="base">
        <a:spcBef>
          <a:spcPct val="0"/>
        </a:spcBef>
        <a:spcAft>
          <a:spcPct val="0"/>
        </a:spcAft>
        <a:defRPr sz="4200">
          <a:solidFill>
            <a:srgbClr val="FFC453"/>
          </a:solidFill>
          <a:latin typeface="Century Gothic" pitchFamily="34" charset="0"/>
        </a:defRPr>
      </a:lvl2pPr>
      <a:lvl3pPr algn="l" rtl="0" fontAlgn="base">
        <a:spcBef>
          <a:spcPct val="0"/>
        </a:spcBef>
        <a:spcAft>
          <a:spcPct val="0"/>
        </a:spcAft>
        <a:defRPr sz="4200">
          <a:solidFill>
            <a:srgbClr val="FFC453"/>
          </a:solidFill>
          <a:latin typeface="Century Gothic" pitchFamily="34" charset="0"/>
        </a:defRPr>
      </a:lvl3pPr>
      <a:lvl4pPr algn="l" rtl="0" fontAlgn="base">
        <a:spcBef>
          <a:spcPct val="0"/>
        </a:spcBef>
        <a:spcAft>
          <a:spcPct val="0"/>
        </a:spcAft>
        <a:defRPr sz="4200">
          <a:solidFill>
            <a:srgbClr val="FFC453"/>
          </a:solidFill>
          <a:latin typeface="Century Gothic" pitchFamily="34" charset="0"/>
        </a:defRPr>
      </a:lvl4pPr>
      <a:lvl5pPr algn="l" rtl="0" fontAlgn="base">
        <a:spcBef>
          <a:spcPct val="0"/>
        </a:spcBef>
        <a:spcAft>
          <a:spcPct val="0"/>
        </a:spcAft>
        <a:defRPr sz="4200">
          <a:solidFill>
            <a:srgbClr val="FFC453"/>
          </a:solidFill>
          <a:latin typeface="Century Gothic" pitchFamily="34" charset="0"/>
        </a:defRPr>
      </a:lvl5pPr>
      <a:lvl6pPr marL="941388" indent="-484188" algn="l" rtl="0" eaLnBrk="1" fontAlgn="base" hangingPunct="1">
        <a:spcBef>
          <a:spcPct val="0"/>
        </a:spcBef>
        <a:spcAft>
          <a:spcPct val="0"/>
        </a:spcAft>
        <a:defRPr sz="4200">
          <a:solidFill>
            <a:srgbClr val="FFC453"/>
          </a:solidFill>
          <a:latin typeface="Century Gothic" pitchFamily="34" charset="0"/>
        </a:defRPr>
      </a:lvl6pPr>
      <a:lvl7pPr marL="1398588" indent="-484188" algn="l" rtl="0" eaLnBrk="1" fontAlgn="base" hangingPunct="1">
        <a:spcBef>
          <a:spcPct val="0"/>
        </a:spcBef>
        <a:spcAft>
          <a:spcPct val="0"/>
        </a:spcAft>
        <a:defRPr sz="4200">
          <a:solidFill>
            <a:srgbClr val="FFC453"/>
          </a:solidFill>
          <a:latin typeface="Century Gothic" pitchFamily="34" charset="0"/>
        </a:defRPr>
      </a:lvl7pPr>
      <a:lvl8pPr marL="1855788" indent="-484188" algn="l" rtl="0" eaLnBrk="1" fontAlgn="base" hangingPunct="1">
        <a:spcBef>
          <a:spcPct val="0"/>
        </a:spcBef>
        <a:spcAft>
          <a:spcPct val="0"/>
        </a:spcAft>
        <a:defRPr sz="4200">
          <a:solidFill>
            <a:srgbClr val="FFC453"/>
          </a:solidFill>
          <a:latin typeface="Century Gothic" pitchFamily="34" charset="0"/>
        </a:defRPr>
      </a:lvl8pPr>
      <a:lvl9pPr marL="2312988" indent="-484188" algn="l" rtl="0" eaLnBrk="1" fontAlgn="base" hangingPunct="1">
        <a:spcBef>
          <a:spcPct val="0"/>
        </a:spcBef>
        <a:spcAft>
          <a:spcPct val="0"/>
        </a:spcAft>
        <a:defRPr sz="4200">
          <a:solidFill>
            <a:srgbClr val="FFC453"/>
          </a:solidFill>
          <a:latin typeface="Century Gothic" pitchFamily="34" charset="0"/>
        </a:defRPr>
      </a:lvl9pPr>
    </p:titleStyle>
    <p:bodyStyle>
      <a:lvl1pPr marL="63500" indent="-63500" algn="l" rtl="0" fontAlgn="base">
        <a:spcBef>
          <a:spcPct val="20000"/>
        </a:spcBef>
        <a:spcAft>
          <a:spcPct val="0"/>
        </a:spcAft>
        <a:buClr>
          <a:schemeClr val="accent1"/>
        </a:buClr>
        <a:buSzPct val="80000"/>
        <a:buFont typeface="Wingdings 2" pitchFamily="18" charset="2"/>
        <a:buChar char="•"/>
        <a:defRPr sz="3000" kern="1200">
          <a:solidFill>
            <a:schemeClr val="tx1"/>
          </a:solidFill>
          <a:latin typeface="+mn-lt"/>
          <a:ea typeface="+mn-ea"/>
          <a:cs typeface="+mn-cs"/>
        </a:defRPr>
      </a:lvl1pPr>
      <a:lvl2pPr marL="536575" indent="-79375" algn="l" rtl="0" fontAlgn="base">
        <a:spcBef>
          <a:spcPct val="20000"/>
        </a:spcBef>
        <a:spcAft>
          <a:spcPct val="0"/>
        </a:spcAft>
        <a:buClr>
          <a:schemeClr val="accent1"/>
        </a:buClr>
        <a:buSzPct val="95000"/>
        <a:buFont typeface="Verdana" pitchFamily="34" charset="0"/>
        <a:buChar char="–"/>
        <a:defRPr sz="2600" kern="1200">
          <a:solidFill>
            <a:schemeClr val="tx1"/>
          </a:solidFill>
          <a:latin typeface="+mn-lt"/>
          <a:ea typeface="+mn-ea"/>
          <a:cs typeface="+mn-cs"/>
        </a:defRPr>
      </a:lvl2pPr>
      <a:lvl3pPr marL="876300" indent="38100" algn="l" rtl="0" fontAlgn="base">
        <a:spcBef>
          <a:spcPct val="20000"/>
        </a:spcBef>
        <a:spcAft>
          <a:spcPct val="0"/>
        </a:spcAft>
        <a:buClr>
          <a:schemeClr val="accent1"/>
        </a:buClr>
        <a:buFont typeface="Wingdings 2" pitchFamily="18" charset="2"/>
        <a:buChar char="•"/>
        <a:defRPr sz="2400" kern="1200">
          <a:solidFill>
            <a:schemeClr val="tx1"/>
          </a:solidFill>
          <a:latin typeface="+mn-lt"/>
          <a:ea typeface="+mn-ea"/>
          <a:cs typeface="+mn-cs"/>
        </a:defRPr>
      </a:lvl3pPr>
      <a:lvl4pPr marL="1162050" indent="209550" algn="l" rtl="0" fontAlgn="base">
        <a:spcBef>
          <a:spcPct val="20000"/>
        </a:spcBef>
        <a:spcAft>
          <a:spcPct val="0"/>
        </a:spcAft>
        <a:buClr>
          <a:schemeClr val="accent1"/>
        </a:buClr>
        <a:buFont typeface="Wingdings 2" pitchFamily="18" charset="2"/>
        <a:buChar char="–"/>
        <a:defRPr sz="2000" kern="1200">
          <a:solidFill>
            <a:schemeClr val="tx1"/>
          </a:solidFill>
          <a:latin typeface="+mn-lt"/>
          <a:ea typeface="+mn-ea"/>
          <a:cs typeface="+mn-cs"/>
        </a:defRPr>
      </a:lvl4pPr>
      <a:lvl5pPr marL="1390650" indent="438150" algn="l" rtl="0" fontAlgn="base">
        <a:spcBef>
          <a:spcPct val="20000"/>
        </a:spcBef>
        <a:spcAft>
          <a:spcPct val="0"/>
        </a:spcAft>
        <a:buClr>
          <a:srgbClr val="F4C689"/>
        </a:buClr>
        <a:buFont typeface="Wingdings 2" pitchFamily="18" charset="2"/>
        <a:buChar char="»"/>
        <a:defRPr sz="1900" kern="1200">
          <a:solidFill>
            <a:schemeClr val="tx1"/>
          </a:solidFill>
          <a:latin typeface="+mn-lt"/>
          <a:ea typeface="+mn-ea"/>
          <a:cs typeface="+mn-cs"/>
        </a:defRPr>
      </a:lvl5pPr>
      <a:lvl6pPr marL="1828800" indent="-210312" algn="l" rtl="0" eaLnBrk="1" latinLnBrk="0" hangingPunct="1">
        <a:spcBef>
          <a:spcPct val="20000"/>
        </a:spcBef>
        <a:buClr>
          <a:schemeClr val="accent1">
            <a:tint val="75000"/>
          </a:schemeClr>
        </a:buClr>
        <a:buFont typeface="Wingdings 2"/>
        <a:buChar char=""/>
        <a:defRPr kumimoji="0" sz="1800" kern="1200">
          <a:solidFill>
            <a:schemeClr val="tx1"/>
          </a:solidFill>
          <a:latin typeface="+mn-lt"/>
          <a:ea typeface="+mn-ea"/>
          <a:cs typeface="+mn-cs"/>
        </a:defRPr>
      </a:lvl6pPr>
      <a:lvl7pPr marL="2084832" indent="-210312"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7pPr>
      <a:lvl8pPr marL="22860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8pPr>
      <a:lvl9pPr marL="25146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3" Type="http://schemas.openxmlformats.org/officeDocument/2006/relationships/hyperlink" Target="http://www.ford.com/about-ford/news-announcements/press-releases/press-releases-detail/pr-ford26rsquos-us-may-sales-up-23-32695" TargetMode="External"/><Relationship Id="rId2" Type="http://schemas.openxmlformats.org/officeDocument/2006/relationships/notesSlide" Target="../notesSlides/notesSlide21.xml"/><Relationship Id="rId1" Type="http://schemas.openxmlformats.org/officeDocument/2006/relationships/slideLayout" Target="../slideLayouts/slideLayout5.xml"/><Relationship Id="rId4" Type="http://schemas.openxmlformats.org/officeDocument/2006/relationships/image" Target="../media/image21.jpe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5.xml"/><Relationship Id="rId1" Type="http://schemas.openxmlformats.org/officeDocument/2006/relationships/vmlDrawing" Target="../drawings/vmlDrawing1.vml"/></Relationships>
</file>

<file path=ppt/slides/_rels/slide2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4.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5.xml"/><Relationship Id="rId1" Type="http://schemas.openxmlformats.org/officeDocument/2006/relationships/vmlDrawing" Target="../drawings/vmlDrawing2.vml"/></Relationships>
</file>

<file path=ppt/slides/_rels/slide26.xml.rels><?xml version="1.0" encoding="UTF-8" standalone="yes"?>
<Relationships xmlns="http://schemas.openxmlformats.org/package/2006/relationships"><Relationship Id="rId3" Type="http://schemas.openxmlformats.org/officeDocument/2006/relationships/hyperlink" Target="assets/MarketingStrategy.exe" TargetMode="External"/><Relationship Id="rId2" Type="http://schemas.openxmlformats.org/officeDocument/2006/relationships/notesSlide" Target="../notesSlides/notesSlide26.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28.xm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30.xm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31.xml"/><Relationship Id="rId2" Type="http://schemas.openxmlformats.org/officeDocument/2006/relationships/slideLayout" Target="../slideLayouts/slideLayout5.xml"/><Relationship Id="rId1" Type="http://schemas.openxmlformats.org/officeDocument/2006/relationships/vmlDrawing" Target="../drawings/vmlDrawing3.vml"/></Relationships>
</file>

<file path=ppt/slides/_rels/slide3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32.xml"/><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33.xml"/><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3.emf"/><Relationship Id="rId3" Type="http://schemas.openxmlformats.org/officeDocument/2006/relationships/image" Target="../media/image3.emf"/><Relationship Id="rId7" Type="http://schemas.openxmlformats.org/officeDocument/2006/relationships/image" Target="../media/image7.emf"/><Relationship Id="rId12" Type="http://schemas.openxmlformats.org/officeDocument/2006/relationships/image" Target="../media/image12.emf"/><Relationship Id="rId2" Type="http://schemas.openxmlformats.org/officeDocument/2006/relationships/notesSlide" Target="../notesSlides/notesSlide6.xml"/><Relationship Id="rId1" Type="http://schemas.openxmlformats.org/officeDocument/2006/relationships/slideLayout" Target="../slideLayouts/slideLayout5.xml"/><Relationship Id="rId6" Type="http://schemas.openxmlformats.org/officeDocument/2006/relationships/image" Target="../media/image6.emf"/><Relationship Id="rId11" Type="http://schemas.openxmlformats.org/officeDocument/2006/relationships/image" Target="../media/image11.emf"/><Relationship Id="rId5" Type="http://schemas.openxmlformats.org/officeDocument/2006/relationships/image" Target="../media/image5.emf"/><Relationship Id="rId10" Type="http://schemas.openxmlformats.org/officeDocument/2006/relationships/image" Target="../media/image10.emf"/><Relationship Id="rId4" Type="http://schemas.openxmlformats.org/officeDocument/2006/relationships/image" Target="../media/image4.emf"/><Relationship Id="rId9" Type="http://schemas.openxmlformats.org/officeDocument/2006/relationships/image" Target="../media/image9.emf"/><Relationship Id="rId14" Type="http://schemas.openxmlformats.org/officeDocument/2006/relationships/image" Target="../media/image14.png"/></Relationships>
</file>

<file path=ppt/slides/_rels/slide7.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8.xml"/><Relationship Id="rId1" Type="http://schemas.openxmlformats.org/officeDocument/2006/relationships/slideLayout" Target="../slideLayouts/slideLayout5.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_rels/slide9.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486400" y="776288"/>
            <a:ext cx="3116263" cy="1470025"/>
          </a:xfrm>
        </p:spPr>
        <p:txBody>
          <a:bodyPr/>
          <a:lstStyle/>
          <a:p>
            <a:pPr>
              <a:defRPr/>
            </a:pPr>
            <a:r>
              <a:rPr smtClean="0"/>
              <a:t>Chapter 2</a:t>
            </a:r>
            <a:br>
              <a:rPr smtClean="0"/>
            </a:br>
            <a:endParaRPr/>
          </a:p>
        </p:txBody>
      </p:sp>
      <p:sp>
        <p:nvSpPr>
          <p:cNvPr id="10242" name="Subtitle 2"/>
          <p:cNvSpPr>
            <a:spLocks noGrp="1"/>
          </p:cNvSpPr>
          <p:nvPr>
            <p:ph type="subTitle" idx="1"/>
          </p:nvPr>
        </p:nvSpPr>
        <p:spPr>
          <a:xfrm>
            <a:off x="5486400" y="2249488"/>
            <a:ext cx="3116263" cy="1752600"/>
          </a:xfrm>
        </p:spPr>
        <p:txBody>
          <a:bodyPr/>
          <a:lstStyle/>
          <a:p>
            <a:pPr marL="63500"/>
            <a:r>
              <a:rPr smtClean="0"/>
              <a:t>Marketing Strategy Planning</a:t>
            </a:r>
          </a:p>
          <a:p>
            <a:pPr marL="63500"/>
            <a:endParaRPr smtClean="0"/>
          </a:p>
        </p:txBody>
      </p:sp>
      <p:sp>
        <p:nvSpPr>
          <p:cNvPr id="10243" name="Text Box 4"/>
          <p:cNvSpPr txBox="1">
            <a:spLocks noChangeArrowheads="1"/>
          </p:cNvSpPr>
          <p:nvPr/>
        </p:nvSpPr>
        <p:spPr bwMode="auto">
          <a:xfrm>
            <a:off x="4227513" y="6553200"/>
            <a:ext cx="4916487" cy="274638"/>
          </a:xfrm>
          <a:prstGeom prst="rect">
            <a:avLst/>
          </a:prstGeom>
          <a:noFill/>
          <a:ln w="9525">
            <a:noFill/>
            <a:miter lim="800000"/>
            <a:headEnd/>
            <a:tailEnd/>
          </a:ln>
        </p:spPr>
        <p:txBody>
          <a:bodyPr>
            <a:spAutoFit/>
          </a:bodyPr>
          <a:lstStyle/>
          <a:p>
            <a:pPr algn="ctr" eaLnBrk="0" hangingPunct="0"/>
            <a:r>
              <a:rPr lang="en-US" sz="1200" b="1" i="1">
                <a:latin typeface="Times"/>
                <a:ea typeface="ヒラギノ角ゴ ProN W3"/>
                <a:cs typeface="ヒラギノ角ゴ ProN W3"/>
              </a:rPr>
              <a:t>Copyright © 2014 by The McGraw-Hill Companies, Inc. All rights reserved</a:t>
            </a:r>
            <a:endParaRPr lang="en-US" sz="1200" b="1">
              <a:latin typeface="Times"/>
              <a:ea typeface="ヒラギノ角ゴ ProN W3"/>
              <a:cs typeface="ヒラギノ角ゴ ProN W3"/>
            </a:endParaRPr>
          </a:p>
        </p:txBody>
      </p:sp>
    </p:spTree>
  </p:cSld>
  <p:clrMapOvr>
    <a:masterClrMapping/>
  </p:clrMapOvr>
  <p:transition>
    <p:pull dir="ru"/>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a:xfrm>
            <a:off x="457200" y="228600"/>
            <a:ext cx="8229600" cy="1116012"/>
          </a:xfrm>
        </p:spPr>
        <p:txBody>
          <a:bodyPr>
            <a:normAutofit fontScale="90000"/>
          </a:bodyPr>
          <a:lstStyle/>
          <a:p>
            <a:pPr>
              <a:defRPr/>
            </a:pPr>
            <a:r>
              <a:rPr lang="en-IN" dirty="0" smtClean="0"/>
              <a:t>The Place Element of the Marketing Mix (Exhibit 2-6)</a:t>
            </a:r>
            <a:endParaRPr lang="en-US" dirty="0" smtClean="0"/>
          </a:p>
        </p:txBody>
      </p:sp>
      <p:sp>
        <p:nvSpPr>
          <p:cNvPr id="28674" name="Line 38"/>
          <p:cNvSpPr>
            <a:spLocks noChangeShapeType="1"/>
          </p:cNvSpPr>
          <p:nvPr/>
        </p:nvSpPr>
        <p:spPr bwMode="auto">
          <a:xfrm>
            <a:off x="5664200" y="5616575"/>
            <a:ext cx="0" cy="479425"/>
          </a:xfrm>
          <a:prstGeom prst="line">
            <a:avLst/>
          </a:prstGeom>
          <a:noFill/>
          <a:ln w="38100">
            <a:solidFill>
              <a:srgbClr val="000000"/>
            </a:solidFill>
            <a:round/>
            <a:headEnd/>
            <a:tailEnd type="triangle" w="med" len="med"/>
          </a:ln>
        </p:spPr>
        <p:txBody>
          <a:bodyPr/>
          <a:lstStyle/>
          <a:p>
            <a:endParaRPr lang="en-US"/>
          </a:p>
        </p:txBody>
      </p:sp>
      <p:sp>
        <p:nvSpPr>
          <p:cNvPr id="28675" name="Line 37"/>
          <p:cNvSpPr>
            <a:spLocks noChangeShapeType="1"/>
          </p:cNvSpPr>
          <p:nvPr/>
        </p:nvSpPr>
        <p:spPr bwMode="auto">
          <a:xfrm>
            <a:off x="3556000" y="5616575"/>
            <a:ext cx="0" cy="479425"/>
          </a:xfrm>
          <a:prstGeom prst="line">
            <a:avLst/>
          </a:prstGeom>
          <a:noFill/>
          <a:ln w="38100">
            <a:solidFill>
              <a:srgbClr val="000000"/>
            </a:solidFill>
            <a:round/>
            <a:headEnd/>
            <a:tailEnd type="triangle" w="med" len="med"/>
          </a:ln>
        </p:spPr>
        <p:txBody>
          <a:bodyPr/>
          <a:lstStyle/>
          <a:p>
            <a:endParaRPr lang="en-US"/>
          </a:p>
        </p:txBody>
      </p:sp>
      <p:sp>
        <p:nvSpPr>
          <p:cNvPr id="28676" name="Line 15"/>
          <p:cNvSpPr>
            <a:spLocks noChangeShapeType="1"/>
          </p:cNvSpPr>
          <p:nvPr/>
        </p:nvSpPr>
        <p:spPr bwMode="auto">
          <a:xfrm>
            <a:off x="5661025" y="2782888"/>
            <a:ext cx="1588" cy="417512"/>
          </a:xfrm>
          <a:prstGeom prst="line">
            <a:avLst/>
          </a:prstGeom>
          <a:noFill/>
          <a:ln w="38100">
            <a:solidFill>
              <a:srgbClr val="000000"/>
            </a:solidFill>
            <a:round/>
            <a:headEnd/>
            <a:tailEnd type="triangle" w="med" len="med"/>
          </a:ln>
        </p:spPr>
        <p:txBody>
          <a:bodyPr/>
          <a:lstStyle/>
          <a:p>
            <a:endParaRPr lang="en-US"/>
          </a:p>
        </p:txBody>
      </p:sp>
      <p:sp>
        <p:nvSpPr>
          <p:cNvPr id="28677" name="Line 2"/>
          <p:cNvSpPr>
            <a:spLocks noChangeShapeType="1"/>
          </p:cNvSpPr>
          <p:nvPr/>
        </p:nvSpPr>
        <p:spPr bwMode="auto">
          <a:xfrm>
            <a:off x="7696200" y="2782888"/>
            <a:ext cx="1588" cy="417512"/>
          </a:xfrm>
          <a:prstGeom prst="line">
            <a:avLst/>
          </a:prstGeom>
          <a:noFill/>
          <a:ln w="38100">
            <a:solidFill>
              <a:srgbClr val="000000"/>
            </a:solidFill>
            <a:round/>
            <a:headEnd/>
            <a:tailEnd type="triangle" w="med" len="med"/>
          </a:ln>
        </p:spPr>
        <p:txBody>
          <a:bodyPr/>
          <a:lstStyle/>
          <a:p>
            <a:endParaRPr lang="en-US"/>
          </a:p>
        </p:txBody>
      </p:sp>
      <p:sp>
        <p:nvSpPr>
          <p:cNvPr id="28678" name="Line 14"/>
          <p:cNvSpPr>
            <a:spLocks noChangeShapeType="1"/>
          </p:cNvSpPr>
          <p:nvPr/>
        </p:nvSpPr>
        <p:spPr bwMode="auto">
          <a:xfrm>
            <a:off x="3551238" y="2760663"/>
            <a:ext cx="1587" cy="2344737"/>
          </a:xfrm>
          <a:prstGeom prst="line">
            <a:avLst/>
          </a:prstGeom>
          <a:noFill/>
          <a:ln w="38100">
            <a:solidFill>
              <a:srgbClr val="000000"/>
            </a:solidFill>
            <a:round/>
            <a:headEnd/>
            <a:tailEnd type="triangle" w="med" len="med"/>
          </a:ln>
        </p:spPr>
        <p:txBody>
          <a:bodyPr/>
          <a:lstStyle/>
          <a:p>
            <a:endParaRPr lang="en-US"/>
          </a:p>
        </p:txBody>
      </p:sp>
      <p:sp>
        <p:nvSpPr>
          <p:cNvPr id="28679" name="Line 13"/>
          <p:cNvSpPr>
            <a:spLocks noChangeShapeType="1"/>
          </p:cNvSpPr>
          <p:nvPr/>
        </p:nvSpPr>
        <p:spPr bwMode="auto">
          <a:xfrm>
            <a:off x="1492250" y="2787650"/>
            <a:ext cx="1588" cy="3308350"/>
          </a:xfrm>
          <a:prstGeom prst="line">
            <a:avLst/>
          </a:prstGeom>
          <a:noFill/>
          <a:ln w="38100">
            <a:solidFill>
              <a:srgbClr val="000000"/>
            </a:solidFill>
            <a:round/>
            <a:headEnd/>
            <a:tailEnd type="triangle" w="med" len="med"/>
          </a:ln>
        </p:spPr>
        <p:txBody>
          <a:bodyPr/>
          <a:lstStyle/>
          <a:p>
            <a:endParaRPr lang="en-US"/>
          </a:p>
        </p:txBody>
      </p:sp>
      <p:sp>
        <p:nvSpPr>
          <p:cNvPr id="24585" name="AutoShape 20"/>
          <p:cNvSpPr>
            <a:spLocks noChangeArrowheads="1"/>
          </p:cNvSpPr>
          <p:nvPr/>
        </p:nvSpPr>
        <p:spPr bwMode="auto">
          <a:xfrm>
            <a:off x="850900" y="1384300"/>
            <a:ext cx="7467600" cy="457200"/>
          </a:xfrm>
          <a:prstGeom prst="roundRect">
            <a:avLst>
              <a:gd name="adj" fmla="val 50000"/>
            </a:avLst>
          </a:prstGeom>
          <a:ln>
            <a:headEnd/>
            <a:tailEnd/>
          </a:ln>
        </p:spPr>
        <p:style>
          <a:lnRef idx="2">
            <a:schemeClr val="accent4">
              <a:shade val="50000"/>
            </a:schemeClr>
          </a:lnRef>
          <a:fillRef idx="1">
            <a:schemeClr val="accent4"/>
          </a:fillRef>
          <a:effectRef idx="0">
            <a:schemeClr val="accent4"/>
          </a:effectRef>
          <a:fontRef idx="minor">
            <a:schemeClr val="lt1"/>
          </a:fontRef>
        </p:style>
        <p:txBody>
          <a:bodyPr wrap="none" anchor="ctr"/>
          <a:lstStyle/>
          <a:p>
            <a:pPr algn="ctr">
              <a:defRPr/>
            </a:pPr>
            <a:endParaRPr lang="en-US">
              <a:solidFill>
                <a:schemeClr val="tx1"/>
              </a:solidFill>
              <a:latin typeface="Arial" pitchFamily="34" charset="0"/>
              <a:cs typeface="Arial" pitchFamily="34" charset="0"/>
            </a:endParaRPr>
          </a:p>
        </p:txBody>
      </p:sp>
      <p:sp>
        <p:nvSpPr>
          <p:cNvPr id="28" name="Rectangle 22"/>
          <p:cNvSpPr>
            <a:spLocks noChangeArrowheads="1"/>
          </p:cNvSpPr>
          <p:nvPr/>
        </p:nvSpPr>
        <p:spPr bwMode="auto">
          <a:xfrm>
            <a:off x="3057525" y="1477963"/>
            <a:ext cx="3103563" cy="304800"/>
          </a:xfrm>
          <a:prstGeom prst="rect">
            <a:avLst/>
          </a:prstGeom>
          <a:noFill/>
          <a:ln w="9525">
            <a:noFill/>
            <a:miter lim="800000"/>
            <a:headEnd/>
            <a:tailEnd/>
          </a:ln>
        </p:spPr>
        <p:txBody>
          <a:bodyPr wrap="none" lIns="0" tIns="0" rIns="0" bIns="0">
            <a:spAutoFit/>
          </a:bodyPr>
          <a:lstStyle/>
          <a:p>
            <a:pPr algn="ctr">
              <a:defRPr/>
            </a:pPr>
            <a:r>
              <a:rPr lang="en-US" sz="2000" b="1" dirty="0">
                <a:latin typeface="Arial" pitchFamily="34" charset="0"/>
                <a:cs typeface="Arial" pitchFamily="34" charset="0"/>
              </a:rPr>
              <a:t>Manufacturer or producer</a:t>
            </a:r>
            <a:endParaRPr lang="en-US" sz="2000" b="1" dirty="0">
              <a:effectLst>
                <a:outerShdw blurRad="38100" dist="38100" dir="2700000" algn="tl">
                  <a:srgbClr val="C0C0C0"/>
                </a:outerShdw>
              </a:effectLst>
              <a:latin typeface="Arial" pitchFamily="34" charset="0"/>
              <a:cs typeface="Arial" pitchFamily="34" charset="0"/>
            </a:endParaRPr>
          </a:p>
        </p:txBody>
      </p:sp>
      <p:sp>
        <p:nvSpPr>
          <p:cNvPr id="24587" name="AutoShape 19"/>
          <p:cNvSpPr>
            <a:spLocks noChangeArrowheads="1"/>
          </p:cNvSpPr>
          <p:nvPr/>
        </p:nvSpPr>
        <p:spPr bwMode="auto">
          <a:xfrm>
            <a:off x="838200" y="2057400"/>
            <a:ext cx="1447800" cy="762000"/>
          </a:xfrm>
          <a:prstGeom prst="roundRect">
            <a:avLst>
              <a:gd name="adj" fmla="val 38542"/>
            </a:avLst>
          </a:prstGeom>
          <a:ln>
            <a:headEnd/>
            <a:tailEnd/>
          </a:ln>
        </p:spPr>
        <p:style>
          <a:lnRef idx="2">
            <a:schemeClr val="accent4">
              <a:shade val="50000"/>
            </a:schemeClr>
          </a:lnRef>
          <a:fillRef idx="1">
            <a:schemeClr val="accent4"/>
          </a:fillRef>
          <a:effectRef idx="0">
            <a:schemeClr val="accent4"/>
          </a:effectRef>
          <a:fontRef idx="minor">
            <a:schemeClr val="lt1"/>
          </a:fontRef>
        </p:style>
        <p:txBody>
          <a:bodyPr wrap="none" anchor="ctr"/>
          <a:lstStyle/>
          <a:p>
            <a:pPr algn="ctr">
              <a:defRPr/>
            </a:pPr>
            <a:endParaRPr lang="en-US">
              <a:solidFill>
                <a:schemeClr val="tx1"/>
              </a:solidFill>
              <a:latin typeface="Arial" pitchFamily="34" charset="0"/>
              <a:cs typeface="Arial" pitchFamily="34" charset="0"/>
            </a:endParaRPr>
          </a:p>
        </p:txBody>
      </p:sp>
      <p:sp>
        <p:nvSpPr>
          <p:cNvPr id="24588" name="Rectangle 23"/>
          <p:cNvSpPr>
            <a:spLocks noChangeArrowheads="1"/>
          </p:cNvSpPr>
          <p:nvPr/>
        </p:nvSpPr>
        <p:spPr bwMode="auto">
          <a:xfrm>
            <a:off x="990600" y="2286000"/>
            <a:ext cx="1219200" cy="284163"/>
          </a:xfrm>
          <a:prstGeom prst="rect">
            <a:avLst/>
          </a:prstGeom>
          <a:ln>
            <a:noFill/>
            <a:headEnd/>
            <a:tailEnd/>
          </a:ln>
        </p:spPr>
        <p:style>
          <a:lnRef idx="2">
            <a:schemeClr val="accent4">
              <a:shade val="50000"/>
            </a:schemeClr>
          </a:lnRef>
          <a:fillRef idx="1">
            <a:schemeClr val="accent4"/>
          </a:fillRef>
          <a:effectRef idx="0">
            <a:schemeClr val="accent4"/>
          </a:effectRef>
          <a:fontRef idx="minor">
            <a:schemeClr val="lt1"/>
          </a:fontRef>
        </p:style>
        <p:txBody>
          <a:bodyPr lIns="0" tIns="0" rIns="0" bIns="0">
            <a:spAutoFit/>
          </a:bodyPr>
          <a:lstStyle/>
          <a:p>
            <a:pPr algn="ctr">
              <a:defRPr/>
            </a:pPr>
            <a:r>
              <a:rPr lang="en-US" sz="1800" b="1">
                <a:solidFill>
                  <a:schemeClr val="tx1"/>
                </a:solidFill>
                <a:latin typeface="Arial" pitchFamily="34" charset="0"/>
                <a:cs typeface="Arial" pitchFamily="34" charset="0"/>
              </a:rPr>
              <a:t>Geico</a:t>
            </a:r>
          </a:p>
        </p:txBody>
      </p:sp>
      <p:grpSp>
        <p:nvGrpSpPr>
          <p:cNvPr id="28684" name="Group 47"/>
          <p:cNvGrpSpPr>
            <a:grpSpLocks/>
          </p:cNvGrpSpPr>
          <p:nvPr/>
        </p:nvGrpSpPr>
        <p:grpSpPr bwMode="auto">
          <a:xfrm>
            <a:off x="2832100" y="2057400"/>
            <a:ext cx="1447800" cy="762000"/>
            <a:chOff x="1784" y="1296"/>
            <a:chExt cx="912" cy="480"/>
          </a:xfrm>
        </p:grpSpPr>
        <p:sp>
          <p:nvSpPr>
            <p:cNvPr id="32" name="AutoShape 16"/>
            <p:cNvSpPr>
              <a:spLocks noChangeArrowheads="1"/>
            </p:cNvSpPr>
            <p:nvPr/>
          </p:nvSpPr>
          <p:spPr bwMode="auto">
            <a:xfrm>
              <a:off x="1784" y="1296"/>
              <a:ext cx="912" cy="480"/>
            </a:xfrm>
            <a:prstGeom prst="roundRect">
              <a:avLst>
                <a:gd name="adj" fmla="val 38542"/>
              </a:avLst>
            </a:prstGeom>
            <a:ln>
              <a:headEnd/>
              <a:tailEnd/>
            </a:ln>
          </p:spPr>
          <p:style>
            <a:lnRef idx="2">
              <a:schemeClr val="accent4">
                <a:shade val="50000"/>
              </a:schemeClr>
            </a:lnRef>
            <a:fillRef idx="1">
              <a:schemeClr val="accent4"/>
            </a:fillRef>
            <a:effectRef idx="0">
              <a:schemeClr val="accent4"/>
            </a:effectRef>
            <a:fontRef idx="minor">
              <a:schemeClr val="lt1"/>
            </a:fontRef>
          </p:style>
          <p:txBody>
            <a:bodyPr wrap="none" anchor="ctr"/>
            <a:lstStyle/>
            <a:p>
              <a:pPr algn="ctr">
                <a:defRPr/>
              </a:pPr>
              <a:endParaRPr lang="en-US" dirty="0">
                <a:solidFill>
                  <a:schemeClr val="tx1"/>
                </a:solidFill>
                <a:latin typeface="Arial" pitchFamily="34" charset="0"/>
                <a:cs typeface="Arial" pitchFamily="34" charset="0"/>
              </a:endParaRPr>
            </a:p>
          </p:txBody>
        </p:sp>
        <p:sp>
          <p:nvSpPr>
            <p:cNvPr id="33" name="Rectangle 24"/>
            <p:cNvSpPr>
              <a:spLocks noChangeArrowheads="1"/>
            </p:cNvSpPr>
            <p:nvPr/>
          </p:nvSpPr>
          <p:spPr bwMode="auto">
            <a:xfrm>
              <a:off x="2013" y="1440"/>
              <a:ext cx="478" cy="179"/>
            </a:xfrm>
            <a:prstGeom prst="rect">
              <a:avLst/>
            </a:prstGeom>
            <a:ln>
              <a:noFill/>
              <a:headEnd/>
              <a:tailEnd/>
            </a:ln>
          </p:spPr>
          <p:style>
            <a:lnRef idx="2">
              <a:schemeClr val="accent4">
                <a:shade val="50000"/>
              </a:schemeClr>
            </a:lnRef>
            <a:fillRef idx="1">
              <a:schemeClr val="accent4"/>
            </a:fillRef>
            <a:effectRef idx="0">
              <a:schemeClr val="accent4"/>
            </a:effectRef>
            <a:fontRef idx="minor">
              <a:schemeClr val="lt1"/>
            </a:fontRef>
          </p:style>
          <p:txBody>
            <a:bodyPr wrap="none" lIns="0" tIns="0" rIns="0" bIns="0">
              <a:spAutoFit/>
            </a:bodyPr>
            <a:lstStyle/>
            <a:p>
              <a:pPr algn="ctr">
                <a:defRPr/>
              </a:pPr>
              <a:r>
                <a:rPr lang="en-US" sz="1800" b="1" dirty="0">
                  <a:solidFill>
                    <a:schemeClr val="tx1"/>
                  </a:solidFill>
                  <a:latin typeface="Arial" pitchFamily="34" charset="0"/>
                  <a:cs typeface="Arial" pitchFamily="34" charset="0"/>
                </a:rPr>
                <a:t>Toyota</a:t>
              </a:r>
            </a:p>
          </p:txBody>
        </p:sp>
      </p:grpSp>
      <p:grpSp>
        <p:nvGrpSpPr>
          <p:cNvPr id="28685" name="Group 49"/>
          <p:cNvGrpSpPr>
            <a:grpSpLocks/>
          </p:cNvGrpSpPr>
          <p:nvPr/>
        </p:nvGrpSpPr>
        <p:grpSpPr bwMode="auto">
          <a:xfrm>
            <a:off x="4940300" y="2057400"/>
            <a:ext cx="1447800" cy="762000"/>
            <a:chOff x="3112" y="1296"/>
            <a:chExt cx="912" cy="480"/>
          </a:xfrm>
        </p:grpSpPr>
        <p:sp>
          <p:nvSpPr>
            <p:cNvPr id="35" name="AutoShape 17"/>
            <p:cNvSpPr>
              <a:spLocks noChangeArrowheads="1"/>
            </p:cNvSpPr>
            <p:nvPr/>
          </p:nvSpPr>
          <p:spPr bwMode="auto">
            <a:xfrm>
              <a:off x="3112" y="1296"/>
              <a:ext cx="912" cy="480"/>
            </a:xfrm>
            <a:prstGeom prst="roundRect">
              <a:avLst>
                <a:gd name="adj" fmla="val 38542"/>
              </a:avLst>
            </a:prstGeom>
            <a:ln>
              <a:headEnd/>
              <a:tailEnd/>
            </a:ln>
          </p:spPr>
          <p:style>
            <a:lnRef idx="2">
              <a:schemeClr val="accent4">
                <a:shade val="50000"/>
              </a:schemeClr>
            </a:lnRef>
            <a:fillRef idx="1">
              <a:schemeClr val="accent4"/>
            </a:fillRef>
            <a:effectRef idx="0">
              <a:schemeClr val="accent4"/>
            </a:effectRef>
            <a:fontRef idx="minor">
              <a:schemeClr val="lt1"/>
            </a:fontRef>
          </p:style>
          <p:txBody>
            <a:bodyPr wrap="none" anchor="ctr"/>
            <a:lstStyle/>
            <a:p>
              <a:pPr algn="ctr">
                <a:defRPr/>
              </a:pPr>
              <a:endParaRPr lang="en-US" dirty="0">
                <a:solidFill>
                  <a:schemeClr val="tx1"/>
                </a:solidFill>
                <a:latin typeface="Arial" pitchFamily="34" charset="0"/>
                <a:cs typeface="Arial" pitchFamily="34" charset="0"/>
              </a:endParaRPr>
            </a:p>
          </p:txBody>
        </p:sp>
        <p:sp>
          <p:nvSpPr>
            <p:cNvPr id="36" name="Rectangle 25"/>
            <p:cNvSpPr>
              <a:spLocks noChangeArrowheads="1"/>
            </p:cNvSpPr>
            <p:nvPr/>
          </p:nvSpPr>
          <p:spPr bwMode="auto">
            <a:xfrm>
              <a:off x="3397" y="1377"/>
              <a:ext cx="318" cy="179"/>
            </a:xfrm>
            <a:prstGeom prst="rect">
              <a:avLst/>
            </a:prstGeom>
            <a:ln>
              <a:noFill/>
              <a:headEnd/>
              <a:tailEnd/>
            </a:ln>
          </p:spPr>
          <p:style>
            <a:lnRef idx="2">
              <a:schemeClr val="accent4">
                <a:shade val="50000"/>
              </a:schemeClr>
            </a:lnRef>
            <a:fillRef idx="1">
              <a:schemeClr val="accent4"/>
            </a:fillRef>
            <a:effectRef idx="0">
              <a:schemeClr val="accent4"/>
            </a:effectRef>
            <a:fontRef idx="minor">
              <a:schemeClr val="lt1"/>
            </a:fontRef>
          </p:style>
          <p:txBody>
            <a:bodyPr wrap="none" lIns="0" tIns="0" rIns="0" bIns="0">
              <a:spAutoFit/>
            </a:bodyPr>
            <a:lstStyle/>
            <a:p>
              <a:pPr algn="ctr">
                <a:defRPr/>
              </a:pPr>
              <a:r>
                <a:rPr lang="en-US" sz="1800" b="1" dirty="0">
                  <a:solidFill>
                    <a:schemeClr val="tx1"/>
                  </a:solidFill>
                  <a:latin typeface="Arial" pitchFamily="34" charset="0"/>
                  <a:cs typeface="Arial" pitchFamily="34" charset="0"/>
                </a:rPr>
                <a:t>Sara</a:t>
              </a:r>
            </a:p>
          </p:txBody>
        </p:sp>
        <p:sp>
          <p:nvSpPr>
            <p:cNvPr id="37" name="Rectangle 26"/>
            <p:cNvSpPr>
              <a:spLocks noChangeArrowheads="1"/>
            </p:cNvSpPr>
            <p:nvPr/>
          </p:nvSpPr>
          <p:spPr bwMode="auto">
            <a:xfrm>
              <a:off x="3429" y="1523"/>
              <a:ext cx="254" cy="179"/>
            </a:xfrm>
            <a:prstGeom prst="rect">
              <a:avLst/>
            </a:prstGeom>
            <a:ln>
              <a:noFill/>
              <a:headEnd/>
              <a:tailEnd/>
            </a:ln>
          </p:spPr>
          <p:style>
            <a:lnRef idx="2">
              <a:schemeClr val="accent4">
                <a:shade val="50000"/>
              </a:schemeClr>
            </a:lnRef>
            <a:fillRef idx="1">
              <a:schemeClr val="accent4"/>
            </a:fillRef>
            <a:effectRef idx="0">
              <a:schemeClr val="accent4"/>
            </a:effectRef>
            <a:fontRef idx="minor">
              <a:schemeClr val="lt1"/>
            </a:fontRef>
          </p:style>
          <p:txBody>
            <a:bodyPr wrap="none" lIns="0" tIns="0" rIns="0" bIns="0">
              <a:spAutoFit/>
            </a:bodyPr>
            <a:lstStyle/>
            <a:p>
              <a:pPr algn="ctr">
                <a:defRPr/>
              </a:pPr>
              <a:r>
                <a:rPr lang="en-US" sz="1800" b="1" dirty="0">
                  <a:solidFill>
                    <a:schemeClr val="tx1"/>
                  </a:solidFill>
                  <a:latin typeface="Arial" pitchFamily="34" charset="0"/>
                  <a:cs typeface="Arial" pitchFamily="34" charset="0"/>
                </a:rPr>
                <a:t>Lee</a:t>
              </a:r>
            </a:p>
          </p:txBody>
        </p:sp>
      </p:grpSp>
      <p:grpSp>
        <p:nvGrpSpPr>
          <p:cNvPr id="28686" name="Group 52"/>
          <p:cNvGrpSpPr>
            <a:grpSpLocks/>
          </p:cNvGrpSpPr>
          <p:nvPr/>
        </p:nvGrpSpPr>
        <p:grpSpPr bwMode="auto">
          <a:xfrm>
            <a:off x="6959600" y="2057400"/>
            <a:ext cx="1447800" cy="762000"/>
            <a:chOff x="4384" y="1296"/>
            <a:chExt cx="912" cy="480"/>
          </a:xfrm>
        </p:grpSpPr>
        <p:sp>
          <p:nvSpPr>
            <p:cNvPr id="39" name="AutoShape 18"/>
            <p:cNvSpPr>
              <a:spLocks noChangeArrowheads="1"/>
            </p:cNvSpPr>
            <p:nvPr/>
          </p:nvSpPr>
          <p:spPr bwMode="auto">
            <a:xfrm>
              <a:off x="4384" y="1296"/>
              <a:ext cx="912" cy="480"/>
            </a:xfrm>
            <a:prstGeom prst="roundRect">
              <a:avLst>
                <a:gd name="adj" fmla="val 38542"/>
              </a:avLst>
            </a:prstGeom>
            <a:ln>
              <a:headEnd/>
              <a:tailEnd/>
            </a:ln>
          </p:spPr>
          <p:style>
            <a:lnRef idx="2">
              <a:schemeClr val="accent4">
                <a:shade val="50000"/>
              </a:schemeClr>
            </a:lnRef>
            <a:fillRef idx="1">
              <a:schemeClr val="accent4"/>
            </a:fillRef>
            <a:effectRef idx="0">
              <a:schemeClr val="accent4"/>
            </a:effectRef>
            <a:fontRef idx="minor">
              <a:schemeClr val="lt1"/>
            </a:fontRef>
          </p:style>
          <p:txBody>
            <a:bodyPr wrap="none" anchor="ctr"/>
            <a:lstStyle/>
            <a:p>
              <a:pPr algn="ctr">
                <a:defRPr/>
              </a:pPr>
              <a:endParaRPr lang="en-US" dirty="0">
                <a:solidFill>
                  <a:schemeClr val="tx1"/>
                </a:solidFill>
                <a:latin typeface="Arial" pitchFamily="34" charset="0"/>
                <a:cs typeface="Arial" pitchFamily="34" charset="0"/>
              </a:endParaRPr>
            </a:p>
          </p:txBody>
        </p:sp>
        <p:sp>
          <p:nvSpPr>
            <p:cNvPr id="40" name="Rectangle 27"/>
            <p:cNvSpPr>
              <a:spLocks noChangeArrowheads="1"/>
            </p:cNvSpPr>
            <p:nvPr/>
          </p:nvSpPr>
          <p:spPr bwMode="auto">
            <a:xfrm>
              <a:off x="4629" y="1440"/>
              <a:ext cx="486" cy="179"/>
            </a:xfrm>
            <a:prstGeom prst="rect">
              <a:avLst/>
            </a:prstGeom>
            <a:ln>
              <a:noFill/>
              <a:headEnd/>
              <a:tailEnd/>
            </a:ln>
          </p:spPr>
          <p:style>
            <a:lnRef idx="2">
              <a:schemeClr val="accent4">
                <a:shade val="50000"/>
              </a:schemeClr>
            </a:lnRef>
            <a:fillRef idx="1">
              <a:schemeClr val="accent4"/>
            </a:fillRef>
            <a:effectRef idx="0">
              <a:schemeClr val="accent4"/>
            </a:effectRef>
            <a:fontRef idx="minor">
              <a:schemeClr val="lt1"/>
            </a:fontRef>
          </p:style>
          <p:txBody>
            <a:bodyPr wrap="none" lIns="0" tIns="0" rIns="0" bIns="0">
              <a:spAutoFit/>
            </a:bodyPr>
            <a:lstStyle/>
            <a:p>
              <a:pPr algn="ctr">
                <a:defRPr/>
              </a:pPr>
              <a:r>
                <a:rPr lang="en-US" sz="1800" b="1" dirty="0">
                  <a:solidFill>
                    <a:schemeClr val="tx1"/>
                  </a:solidFill>
                  <a:latin typeface="Arial" pitchFamily="34" charset="0"/>
                  <a:cs typeface="Arial" pitchFamily="34" charset="0"/>
                </a:rPr>
                <a:t>Nestle´</a:t>
              </a:r>
              <a:endParaRPr lang="en-US" sz="1600" b="1" baseline="50000" dirty="0">
                <a:solidFill>
                  <a:schemeClr val="tx1"/>
                </a:solidFill>
                <a:latin typeface="Arial" pitchFamily="34" charset="0"/>
                <a:cs typeface="Arial" pitchFamily="34" charset="0"/>
              </a:endParaRPr>
            </a:p>
          </p:txBody>
        </p:sp>
      </p:grpSp>
      <p:grpSp>
        <p:nvGrpSpPr>
          <p:cNvPr id="28687" name="Group 61"/>
          <p:cNvGrpSpPr>
            <a:grpSpLocks/>
          </p:cNvGrpSpPr>
          <p:nvPr/>
        </p:nvGrpSpPr>
        <p:grpSpPr bwMode="auto">
          <a:xfrm>
            <a:off x="4940300" y="3276600"/>
            <a:ext cx="1447800" cy="457200"/>
            <a:chOff x="3112" y="2064"/>
            <a:chExt cx="912" cy="288"/>
          </a:xfrm>
        </p:grpSpPr>
        <p:sp>
          <p:nvSpPr>
            <p:cNvPr id="42" name="AutoShape 12"/>
            <p:cNvSpPr>
              <a:spLocks noChangeArrowheads="1"/>
            </p:cNvSpPr>
            <p:nvPr/>
          </p:nvSpPr>
          <p:spPr bwMode="auto">
            <a:xfrm>
              <a:off x="3112" y="2064"/>
              <a:ext cx="912" cy="288"/>
            </a:xfrm>
            <a:prstGeom prst="roundRect">
              <a:avLst>
                <a:gd name="adj" fmla="val 50000"/>
              </a:avLst>
            </a:prstGeom>
            <a:ln>
              <a:headEnd/>
              <a:tailEnd/>
            </a:ln>
          </p:spPr>
          <p:style>
            <a:lnRef idx="2">
              <a:schemeClr val="accent4">
                <a:shade val="50000"/>
              </a:schemeClr>
            </a:lnRef>
            <a:fillRef idx="1">
              <a:schemeClr val="accent4"/>
            </a:fillRef>
            <a:effectRef idx="0">
              <a:schemeClr val="accent4"/>
            </a:effectRef>
            <a:fontRef idx="minor">
              <a:schemeClr val="lt1"/>
            </a:fontRef>
          </p:style>
          <p:txBody>
            <a:bodyPr wrap="none" anchor="ctr"/>
            <a:lstStyle/>
            <a:p>
              <a:pPr algn="ctr">
                <a:defRPr/>
              </a:pPr>
              <a:endParaRPr lang="en-US" dirty="0">
                <a:solidFill>
                  <a:schemeClr val="tx1"/>
                </a:solidFill>
                <a:latin typeface="Arial" pitchFamily="34" charset="0"/>
                <a:cs typeface="Arial" pitchFamily="34" charset="0"/>
              </a:endParaRPr>
            </a:p>
          </p:txBody>
        </p:sp>
        <p:sp>
          <p:nvSpPr>
            <p:cNvPr id="43" name="Rectangle 33"/>
            <p:cNvSpPr>
              <a:spLocks noChangeArrowheads="1"/>
            </p:cNvSpPr>
            <p:nvPr/>
          </p:nvSpPr>
          <p:spPr bwMode="auto">
            <a:xfrm>
              <a:off x="3191" y="2125"/>
              <a:ext cx="768" cy="173"/>
            </a:xfrm>
            <a:prstGeom prst="rect">
              <a:avLst/>
            </a:prstGeom>
            <a:ln>
              <a:noFill/>
            </a:ln>
            <a:extLst/>
          </p:spPr>
          <p:style>
            <a:lnRef idx="2">
              <a:schemeClr val="accent4">
                <a:shade val="50000"/>
              </a:schemeClr>
            </a:lnRef>
            <a:fillRef idx="1">
              <a:schemeClr val="accent4"/>
            </a:fillRef>
            <a:effectRef idx="0">
              <a:schemeClr val="accent4"/>
            </a:effectRef>
            <a:fontRef idx="minor">
              <a:schemeClr val="lt1"/>
            </a:fontRef>
          </p:style>
          <p:txBody>
            <a:bodyPr wrap="none" lIns="0" tIns="0" rIns="0" bIns="0">
              <a:spAutoFit/>
            </a:bodyPr>
            <a:lstStyle/>
            <a:p>
              <a:pPr algn="ctr">
                <a:defRPr/>
              </a:pPr>
              <a:r>
                <a:rPr lang="en-US" sz="1800" b="1" dirty="0">
                  <a:solidFill>
                    <a:schemeClr val="tx1"/>
                  </a:solidFill>
                  <a:latin typeface="Arial" pitchFamily="34" charset="0"/>
                  <a:cs typeface="Arial" pitchFamily="34" charset="0"/>
                </a:rPr>
                <a:t>Wholesaler</a:t>
              </a:r>
              <a:endParaRPr lang="en-US" sz="1800" b="1" dirty="0">
                <a:solidFill>
                  <a:schemeClr val="tx1"/>
                </a:solidFill>
                <a:effectLst>
                  <a:outerShdw blurRad="38100" dist="38100" dir="2700000" algn="tl">
                    <a:srgbClr val="C0C0C0"/>
                  </a:outerShdw>
                </a:effectLst>
                <a:latin typeface="Arial" pitchFamily="34" charset="0"/>
                <a:cs typeface="Arial" pitchFamily="34" charset="0"/>
              </a:endParaRPr>
            </a:p>
          </p:txBody>
        </p:sp>
      </p:grpSp>
      <p:sp>
        <p:nvSpPr>
          <p:cNvPr id="28688" name="Line 36"/>
          <p:cNvSpPr>
            <a:spLocks noChangeShapeType="1"/>
          </p:cNvSpPr>
          <p:nvPr/>
        </p:nvSpPr>
        <p:spPr bwMode="auto">
          <a:xfrm>
            <a:off x="5661025" y="3738563"/>
            <a:ext cx="1588" cy="1366837"/>
          </a:xfrm>
          <a:prstGeom prst="line">
            <a:avLst/>
          </a:prstGeom>
          <a:noFill/>
          <a:ln w="38100">
            <a:solidFill>
              <a:srgbClr val="000000"/>
            </a:solidFill>
            <a:round/>
            <a:headEnd/>
            <a:tailEnd type="triangle" w="med" len="med"/>
          </a:ln>
        </p:spPr>
        <p:txBody>
          <a:bodyPr/>
          <a:lstStyle/>
          <a:p>
            <a:endParaRPr lang="en-US"/>
          </a:p>
        </p:txBody>
      </p:sp>
      <p:grpSp>
        <p:nvGrpSpPr>
          <p:cNvPr id="28689" name="Group 57"/>
          <p:cNvGrpSpPr>
            <a:grpSpLocks/>
          </p:cNvGrpSpPr>
          <p:nvPr/>
        </p:nvGrpSpPr>
        <p:grpSpPr bwMode="auto">
          <a:xfrm>
            <a:off x="2832100" y="5168900"/>
            <a:ext cx="1447800" cy="457200"/>
            <a:chOff x="1784" y="3256"/>
            <a:chExt cx="912" cy="288"/>
          </a:xfrm>
        </p:grpSpPr>
        <p:sp>
          <p:nvSpPr>
            <p:cNvPr id="46" name="AutoShape 11"/>
            <p:cNvSpPr>
              <a:spLocks noChangeArrowheads="1"/>
            </p:cNvSpPr>
            <p:nvPr/>
          </p:nvSpPr>
          <p:spPr bwMode="auto">
            <a:xfrm>
              <a:off x="1784" y="3256"/>
              <a:ext cx="912" cy="288"/>
            </a:xfrm>
            <a:prstGeom prst="roundRect">
              <a:avLst>
                <a:gd name="adj" fmla="val 50000"/>
              </a:avLst>
            </a:prstGeom>
            <a:ln>
              <a:headEnd/>
              <a:tailEnd/>
            </a:ln>
          </p:spPr>
          <p:style>
            <a:lnRef idx="2">
              <a:schemeClr val="accent2">
                <a:shade val="50000"/>
              </a:schemeClr>
            </a:lnRef>
            <a:fillRef idx="1">
              <a:schemeClr val="accent2"/>
            </a:fillRef>
            <a:effectRef idx="0">
              <a:schemeClr val="accent2"/>
            </a:effectRef>
            <a:fontRef idx="minor">
              <a:schemeClr val="lt1"/>
            </a:fontRef>
          </p:style>
          <p:txBody>
            <a:bodyPr wrap="none" anchor="ctr"/>
            <a:lstStyle/>
            <a:p>
              <a:pPr algn="ctr">
                <a:defRPr/>
              </a:pPr>
              <a:endParaRPr lang="en-US" dirty="0">
                <a:solidFill>
                  <a:schemeClr val="tx1"/>
                </a:solidFill>
                <a:latin typeface="Arial" pitchFamily="34" charset="0"/>
                <a:cs typeface="Arial" pitchFamily="34" charset="0"/>
              </a:endParaRPr>
            </a:p>
          </p:txBody>
        </p:sp>
        <p:sp>
          <p:nvSpPr>
            <p:cNvPr id="47" name="Rectangle 35"/>
            <p:cNvSpPr>
              <a:spLocks noChangeArrowheads="1"/>
            </p:cNvSpPr>
            <p:nvPr/>
          </p:nvSpPr>
          <p:spPr bwMode="auto">
            <a:xfrm>
              <a:off x="1983" y="3308"/>
              <a:ext cx="534" cy="179"/>
            </a:xfrm>
            <a:prstGeom prst="rect">
              <a:avLst/>
            </a:prstGeom>
            <a:ln>
              <a:noFill/>
              <a:headEnd/>
              <a:tailEnd/>
            </a:ln>
          </p:spPr>
          <p:style>
            <a:lnRef idx="2">
              <a:schemeClr val="accent2">
                <a:shade val="50000"/>
              </a:schemeClr>
            </a:lnRef>
            <a:fillRef idx="1">
              <a:schemeClr val="accent2"/>
            </a:fillRef>
            <a:effectRef idx="0">
              <a:schemeClr val="accent2"/>
            </a:effectRef>
            <a:fontRef idx="minor">
              <a:schemeClr val="lt1"/>
            </a:fontRef>
          </p:style>
          <p:txBody>
            <a:bodyPr wrap="none" lIns="0" tIns="0" rIns="0" bIns="0">
              <a:spAutoFit/>
            </a:bodyPr>
            <a:lstStyle/>
            <a:p>
              <a:pPr algn="ctr">
                <a:defRPr/>
              </a:pPr>
              <a:r>
                <a:rPr lang="en-US" sz="1800" b="1" dirty="0">
                  <a:solidFill>
                    <a:schemeClr val="tx1"/>
                  </a:solidFill>
                  <a:latin typeface="Arial" pitchFamily="34" charset="0"/>
                  <a:cs typeface="Arial" pitchFamily="34" charset="0"/>
                </a:rPr>
                <a:t>Retailer</a:t>
              </a:r>
              <a:endParaRPr lang="en-US" sz="1800" b="1" dirty="0">
                <a:solidFill>
                  <a:schemeClr val="tx1"/>
                </a:solidFill>
                <a:effectLst>
                  <a:outerShdw blurRad="38100" dist="38100" dir="2700000" algn="tl">
                    <a:srgbClr val="C0C0C0"/>
                  </a:outerShdw>
                </a:effectLst>
                <a:latin typeface="Arial" pitchFamily="34" charset="0"/>
                <a:cs typeface="Arial" pitchFamily="34" charset="0"/>
              </a:endParaRPr>
            </a:p>
          </p:txBody>
        </p:sp>
      </p:grpSp>
      <p:grpSp>
        <p:nvGrpSpPr>
          <p:cNvPr id="28690" name="Group 56"/>
          <p:cNvGrpSpPr>
            <a:grpSpLocks/>
          </p:cNvGrpSpPr>
          <p:nvPr/>
        </p:nvGrpSpPr>
        <p:grpSpPr bwMode="auto">
          <a:xfrm>
            <a:off x="4940300" y="5168900"/>
            <a:ext cx="1447800" cy="457200"/>
            <a:chOff x="3112" y="3256"/>
            <a:chExt cx="912" cy="288"/>
          </a:xfrm>
        </p:grpSpPr>
        <p:sp>
          <p:nvSpPr>
            <p:cNvPr id="49" name="AutoShape 10"/>
            <p:cNvSpPr>
              <a:spLocks noChangeArrowheads="1"/>
            </p:cNvSpPr>
            <p:nvPr/>
          </p:nvSpPr>
          <p:spPr bwMode="auto">
            <a:xfrm>
              <a:off x="3112" y="3256"/>
              <a:ext cx="912" cy="288"/>
            </a:xfrm>
            <a:prstGeom prst="roundRect">
              <a:avLst>
                <a:gd name="adj" fmla="val 50000"/>
              </a:avLst>
            </a:prstGeom>
            <a:ln>
              <a:headEnd/>
              <a:tailEnd/>
            </a:ln>
          </p:spPr>
          <p:style>
            <a:lnRef idx="2">
              <a:schemeClr val="accent2">
                <a:shade val="50000"/>
              </a:schemeClr>
            </a:lnRef>
            <a:fillRef idx="1">
              <a:schemeClr val="accent2"/>
            </a:fillRef>
            <a:effectRef idx="0">
              <a:schemeClr val="accent2"/>
            </a:effectRef>
            <a:fontRef idx="minor">
              <a:schemeClr val="lt1"/>
            </a:fontRef>
          </p:style>
          <p:txBody>
            <a:bodyPr wrap="none" anchor="ctr"/>
            <a:lstStyle/>
            <a:p>
              <a:pPr algn="ctr">
                <a:defRPr/>
              </a:pPr>
              <a:endParaRPr lang="en-US" dirty="0">
                <a:solidFill>
                  <a:schemeClr val="tx1"/>
                </a:solidFill>
                <a:latin typeface="Arial" pitchFamily="34" charset="0"/>
                <a:cs typeface="Arial" pitchFamily="34" charset="0"/>
              </a:endParaRPr>
            </a:p>
          </p:txBody>
        </p:sp>
        <p:sp>
          <p:nvSpPr>
            <p:cNvPr id="50" name="Rectangle 34"/>
            <p:cNvSpPr>
              <a:spLocks noChangeArrowheads="1"/>
            </p:cNvSpPr>
            <p:nvPr/>
          </p:nvSpPr>
          <p:spPr bwMode="auto">
            <a:xfrm>
              <a:off x="3297" y="3308"/>
              <a:ext cx="534" cy="179"/>
            </a:xfrm>
            <a:prstGeom prst="rect">
              <a:avLst/>
            </a:prstGeom>
            <a:ln>
              <a:noFill/>
              <a:headEnd/>
              <a:tailEnd/>
            </a:ln>
          </p:spPr>
          <p:style>
            <a:lnRef idx="2">
              <a:schemeClr val="accent2">
                <a:shade val="50000"/>
              </a:schemeClr>
            </a:lnRef>
            <a:fillRef idx="1">
              <a:schemeClr val="accent2"/>
            </a:fillRef>
            <a:effectRef idx="0">
              <a:schemeClr val="accent2"/>
            </a:effectRef>
            <a:fontRef idx="minor">
              <a:schemeClr val="lt1"/>
            </a:fontRef>
          </p:style>
          <p:txBody>
            <a:bodyPr wrap="none" lIns="0" tIns="0" rIns="0" bIns="0">
              <a:spAutoFit/>
            </a:bodyPr>
            <a:lstStyle/>
            <a:p>
              <a:pPr algn="ctr">
                <a:defRPr/>
              </a:pPr>
              <a:r>
                <a:rPr lang="en-US" sz="1800" b="1" dirty="0">
                  <a:solidFill>
                    <a:schemeClr val="tx1"/>
                  </a:solidFill>
                  <a:latin typeface="Arial" pitchFamily="34" charset="0"/>
                  <a:cs typeface="Arial" pitchFamily="34" charset="0"/>
                </a:rPr>
                <a:t>Retailer</a:t>
              </a:r>
              <a:endParaRPr lang="en-US" sz="1800" b="1" dirty="0">
                <a:solidFill>
                  <a:schemeClr val="tx1"/>
                </a:solidFill>
                <a:effectLst>
                  <a:outerShdw blurRad="38100" dist="38100" dir="2700000" algn="tl">
                    <a:srgbClr val="C0C0C0"/>
                  </a:outerShdw>
                </a:effectLst>
                <a:latin typeface="Arial" pitchFamily="34" charset="0"/>
                <a:cs typeface="Arial" pitchFamily="34" charset="0"/>
              </a:endParaRPr>
            </a:p>
          </p:txBody>
        </p:sp>
      </p:grpSp>
      <p:sp>
        <p:nvSpPr>
          <p:cNvPr id="28691" name="Line 3"/>
          <p:cNvSpPr>
            <a:spLocks noChangeShapeType="1"/>
          </p:cNvSpPr>
          <p:nvPr/>
        </p:nvSpPr>
        <p:spPr bwMode="auto">
          <a:xfrm>
            <a:off x="7696200" y="3733800"/>
            <a:ext cx="1588" cy="417513"/>
          </a:xfrm>
          <a:prstGeom prst="line">
            <a:avLst/>
          </a:prstGeom>
          <a:noFill/>
          <a:ln w="38100">
            <a:solidFill>
              <a:srgbClr val="000000"/>
            </a:solidFill>
            <a:round/>
            <a:headEnd/>
            <a:tailEnd type="triangle" w="med" len="med"/>
          </a:ln>
        </p:spPr>
        <p:txBody>
          <a:bodyPr/>
          <a:lstStyle/>
          <a:p>
            <a:endParaRPr lang="en-US"/>
          </a:p>
        </p:txBody>
      </p:sp>
      <p:sp>
        <p:nvSpPr>
          <p:cNvPr id="28692" name="Line 4"/>
          <p:cNvSpPr>
            <a:spLocks noChangeShapeType="1"/>
          </p:cNvSpPr>
          <p:nvPr/>
        </p:nvSpPr>
        <p:spPr bwMode="auto">
          <a:xfrm>
            <a:off x="7696200" y="4648200"/>
            <a:ext cx="1588" cy="457200"/>
          </a:xfrm>
          <a:prstGeom prst="line">
            <a:avLst/>
          </a:prstGeom>
          <a:noFill/>
          <a:ln w="38100">
            <a:solidFill>
              <a:srgbClr val="000000"/>
            </a:solidFill>
            <a:round/>
            <a:headEnd/>
            <a:tailEnd type="triangle" w="med" len="med"/>
          </a:ln>
        </p:spPr>
        <p:txBody>
          <a:bodyPr/>
          <a:lstStyle/>
          <a:p>
            <a:endParaRPr lang="en-US"/>
          </a:p>
        </p:txBody>
      </p:sp>
      <p:sp>
        <p:nvSpPr>
          <p:cNvPr id="28693" name="Line 5"/>
          <p:cNvSpPr>
            <a:spLocks noChangeShapeType="1"/>
          </p:cNvSpPr>
          <p:nvPr/>
        </p:nvSpPr>
        <p:spPr bwMode="auto">
          <a:xfrm>
            <a:off x="7696200" y="5638800"/>
            <a:ext cx="1588" cy="457200"/>
          </a:xfrm>
          <a:prstGeom prst="line">
            <a:avLst/>
          </a:prstGeom>
          <a:noFill/>
          <a:ln w="38100">
            <a:solidFill>
              <a:srgbClr val="000000"/>
            </a:solidFill>
            <a:round/>
            <a:headEnd/>
            <a:tailEnd type="triangle" w="med" len="med"/>
          </a:ln>
        </p:spPr>
        <p:txBody>
          <a:bodyPr/>
          <a:lstStyle/>
          <a:p>
            <a:endParaRPr lang="en-US"/>
          </a:p>
        </p:txBody>
      </p:sp>
      <p:sp>
        <p:nvSpPr>
          <p:cNvPr id="24599" name="AutoShape 7"/>
          <p:cNvSpPr>
            <a:spLocks noChangeArrowheads="1"/>
          </p:cNvSpPr>
          <p:nvPr/>
        </p:nvSpPr>
        <p:spPr bwMode="auto">
          <a:xfrm>
            <a:off x="6959600" y="3276600"/>
            <a:ext cx="1447800" cy="457200"/>
          </a:xfrm>
          <a:prstGeom prst="roundRect">
            <a:avLst>
              <a:gd name="adj" fmla="val 50000"/>
            </a:avLst>
          </a:prstGeom>
          <a:ln/>
          <a:extLst/>
        </p:spPr>
        <p:style>
          <a:lnRef idx="2">
            <a:schemeClr val="accent4">
              <a:shade val="50000"/>
            </a:schemeClr>
          </a:lnRef>
          <a:fillRef idx="1">
            <a:schemeClr val="accent4"/>
          </a:fillRef>
          <a:effectRef idx="0">
            <a:schemeClr val="accent4"/>
          </a:effectRef>
          <a:fontRef idx="minor">
            <a:schemeClr val="lt1"/>
          </a:fontRef>
        </p:style>
        <p:txBody>
          <a:bodyPr wrap="none" anchor="ctr"/>
          <a:lstStyle/>
          <a:p>
            <a:pPr algn="ctr">
              <a:defRPr/>
            </a:pPr>
            <a:endParaRPr lang="en-US">
              <a:solidFill>
                <a:schemeClr val="tx1"/>
              </a:solidFill>
              <a:latin typeface="Arial" pitchFamily="34" charset="0"/>
              <a:cs typeface="Arial" pitchFamily="34" charset="0"/>
            </a:endParaRPr>
          </a:p>
        </p:txBody>
      </p:sp>
      <p:sp>
        <p:nvSpPr>
          <p:cNvPr id="55" name="Rectangle 29"/>
          <p:cNvSpPr>
            <a:spLocks noChangeArrowheads="1"/>
          </p:cNvSpPr>
          <p:nvPr/>
        </p:nvSpPr>
        <p:spPr bwMode="auto">
          <a:xfrm>
            <a:off x="7104063" y="3373438"/>
            <a:ext cx="1219200" cy="274637"/>
          </a:xfrm>
          <a:prstGeom prst="rect">
            <a:avLst/>
          </a:prstGeom>
          <a:ln>
            <a:noFill/>
          </a:ln>
          <a:extLst/>
        </p:spPr>
        <p:style>
          <a:lnRef idx="2">
            <a:schemeClr val="accent4">
              <a:shade val="50000"/>
            </a:schemeClr>
          </a:lnRef>
          <a:fillRef idx="1">
            <a:schemeClr val="accent4"/>
          </a:fillRef>
          <a:effectRef idx="0">
            <a:schemeClr val="accent4"/>
          </a:effectRef>
          <a:fontRef idx="minor">
            <a:schemeClr val="lt1"/>
          </a:fontRef>
        </p:style>
        <p:txBody>
          <a:bodyPr wrap="none" lIns="0" tIns="0" rIns="0" bIns="0">
            <a:spAutoFit/>
          </a:bodyPr>
          <a:lstStyle/>
          <a:p>
            <a:pPr algn="ctr">
              <a:defRPr/>
            </a:pPr>
            <a:r>
              <a:rPr lang="en-US" sz="1800" b="1" dirty="0">
                <a:solidFill>
                  <a:schemeClr val="tx1"/>
                </a:solidFill>
                <a:latin typeface="Arial" pitchFamily="34" charset="0"/>
                <a:cs typeface="Arial" pitchFamily="34" charset="0"/>
              </a:rPr>
              <a:t>Wholesaler</a:t>
            </a:r>
            <a:endParaRPr lang="en-US" sz="1800" b="1" dirty="0">
              <a:solidFill>
                <a:schemeClr val="tx1"/>
              </a:solidFill>
              <a:effectLst>
                <a:outerShdw blurRad="38100" dist="38100" dir="2700000" algn="tl">
                  <a:srgbClr val="C0C0C0"/>
                </a:outerShdw>
              </a:effectLst>
              <a:latin typeface="Arial" pitchFamily="34" charset="0"/>
              <a:cs typeface="Arial" pitchFamily="34" charset="0"/>
            </a:endParaRPr>
          </a:p>
        </p:txBody>
      </p:sp>
      <p:grpSp>
        <p:nvGrpSpPr>
          <p:cNvPr id="28696" name="Group 54"/>
          <p:cNvGrpSpPr>
            <a:grpSpLocks/>
          </p:cNvGrpSpPr>
          <p:nvPr/>
        </p:nvGrpSpPr>
        <p:grpSpPr bwMode="auto">
          <a:xfrm>
            <a:off x="6959600" y="4191000"/>
            <a:ext cx="1447800" cy="457200"/>
            <a:chOff x="4384" y="2640"/>
            <a:chExt cx="912" cy="288"/>
          </a:xfrm>
        </p:grpSpPr>
        <p:sp>
          <p:nvSpPr>
            <p:cNvPr id="57" name="AutoShape 8"/>
            <p:cNvSpPr>
              <a:spLocks noChangeArrowheads="1"/>
            </p:cNvSpPr>
            <p:nvPr/>
          </p:nvSpPr>
          <p:spPr bwMode="auto">
            <a:xfrm>
              <a:off x="4384" y="2640"/>
              <a:ext cx="912" cy="288"/>
            </a:xfrm>
            <a:prstGeom prst="roundRect">
              <a:avLst>
                <a:gd name="adj" fmla="val 50000"/>
              </a:avLst>
            </a:prstGeom>
            <a:ln>
              <a:headEnd/>
              <a:tailEnd/>
            </a:ln>
          </p:spPr>
          <p:style>
            <a:lnRef idx="2">
              <a:schemeClr val="accent4">
                <a:shade val="50000"/>
              </a:schemeClr>
            </a:lnRef>
            <a:fillRef idx="1">
              <a:schemeClr val="accent4"/>
            </a:fillRef>
            <a:effectRef idx="0">
              <a:schemeClr val="accent4"/>
            </a:effectRef>
            <a:fontRef idx="minor">
              <a:schemeClr val="lt1"/>
            </a:fontRef>
          </p:style>
          <p:txBody>
            <a:bodyPr wrap="none" anchor="ctr"/>
            <a:lstStyle/>
            <a:p>
              <a:pPr algn="ctr">
                <a:defRPr/>
              </a:pPr>
              <a:endParaRPr lang="en-US" dirty="0">
                <a:solidFill>
                  <a:schemeClr val="tx1"/>
                </a:solidFill>
                <a:latin typeface="Arial" pitchFamily="34" charset="0"/>
                <a:cs typeface="Arial" pitchFamily="34" charset="0"/>
              </a:endParaRPr>
            </a:p>
          </p:txBody>
        </p:sp>
        <p:sp>
          <p:nvSpPr>
            <p:cNvPr id="58" name="Rectangle 30"/>
            <p:cNvSpPr>
              <a:spLocks noChangeArrowheads="1"/>
            </p:cNvSpPr>
            <p:nvPr/>
          </p:nvSpPr>
          <p:spPr bwMode="auto">
            <a:xfrm>
              <a:off x="4475" y="2715"/>
              <a:ext cx="768" cy="173"/>
            </a:xfrm>
            <a:prstGeom prst="rect">
              <a:avLst/>
            </a:prstGeom>
            <a:ln>
              <a:noFill/>
            </a:ln>
            <a:extLst/>
          </p:spPr>
          <p:style>
            <a:lnRef idx="2">
              <a:schemeClr val="accent4">
                <a:shade val="50000"/>
              </a:schemeClr>
            </a:lnRef>
            <a:fillRef idx="1">
              <a:schemeClr val="accent4"/>
            </a:fillRef>
            <a:effectRef idx="0">
              <a:schemeClr val="accent4"/>
            </a:effectRef>
            <a:fontRef idx="minor">
              <a:schemeClr val="lt1"/>
            </a:fontRef>
          </p:style>
          <p:txBody>
            <a:bodyPr wrap="none" lIns="0" tIns="0" rIns="0" bIns="0">
              <a:spAutoFit/>
            </a:bodyPr>
            <a:lstStyle/>
            <a:p>
              <a:pPr algn="ctr">
                <a:defRPr/>
              </a:pPr>
              <a:r>
                <a:rPr lang="en-US" sz="1800" b="1" dirty="0">
                  <a:solidFill>
                    <a:schemeClr val="tx1"/>
                  </a:solidFill>
                  <a:latin typeface="Arial" pitchFamily="34" charset="0"/>
                  <a:cs typeface="Arial" pitchFamily="34" charset="0"/>
                </a:rPr>
                <a:t>Wholesaler</a:t>
              </a:r>
              <a:endParaRPr lang="en-US" sz="1800" b="1" dirty="0">
                <a:solidFill>
                  <a:schemeClr val="tx1"/>
                </a:solidFill>
                <a:effectLst>
                  <a:outerShdw blurRad="38100" dist="38100" dir="2700000" algn="tl">
                    <a:srgbClr val="C0C0C0"/>
                  </a:outerShdw>
                </a:effectLst>
                <a:latin typeface="Arial" pitchFamily="34" charset="0"/>
                <a:cs typeface="Arial" pitchFamily="34" charset="0"/>
              </a:endParaRPr>
            </a:p>
          </p:txBody>
        </p:sp>
      </p:grpSp>
      <p:grpSp>
        <p:nvGrpSpPr>
          <p:cNvPr id="28697" name="Group 58"/>
          <p:cNvGrpSpPr>
            <a:grpSpLocks/>
          </p:cNvGrpSpPr>
          <p:nvPr/>
        </p:nvGrpSpPr>
        <p:grpSpPr bwMode="auto">
          <a:xfrm>
            <a:off x="6959600" y="5168900"/>
            <a:ext cx="1447800" cy="457200"/>
            <a:chOff x="4384" y="3256"/>
            <a:chExt cx="912" cy="288"/>
          </a:xfrm>
        </p:grpSpPr>
        <p:sp>
          <p:nvSpPr>
            <p:cNvPr id="60" name="AutoShape 9"/>
            <p:cNvSpPr>
              <a:spLocks noChangeArrowheads="1"/>
            </p:cNvSpPr>
            <p:nvPr/>
          </p:nvSpPr>
          <p:spPr bwMode="auto">
            <a:xfrm>
              <a:off x="4384" y="3256"/>
              <a:ext cx="912" cy="288"/>
            </a:xfrm>
            <a:prstGeom prst="roundRect">
              <a:avLst>
                <a:gd name="adj" fmla="val 50000"/>
              </a:avLst>
            </a:prstGeom>
            <a:ln>
              <a:headEnd/>
              <a:tailEnd/>
            </a:ln>
          </p:spPr>
          <p:style>
            <a:lnRef idx="2">
              <a:schemeClr val="accent2">
                <a:shade val="50000"/>
              </a:schemeClr>
            </a:lnRef>
            <a:fillRef idx="1">
              <a:schemeClr val="accent2"/>
            </a:fillRef>
            <a:effectRef idx="0">
              <a:schemeClr val="accent2"/>
            </a:effectRef>
            <a:fontRef idx="minor">
              <a:schemeClr val="lt1"/>
            </a:fontRef>
          </p:style>
          <p:txBody>
            <a:bodyPr wrap="none" anchor="ctr"/>
            <a:lstStyle/>
            <a:p>
              <a:pPr algn="ctr">
                <a:defRPr/>
              </a:pPr>
              <a:endParaRPr lang="en-US" dirty="0">
                <a:solidFill>
                  <a:schemeClr val="tx1"/>
                </a:solidFill>
                <a:latin typeface="Arial" pitchFamily="34" charset="0"/>
                <a:cs typeface="Arial" pitchFamily="34" charset="0"/>
              </a:endParaRPr>
            </a:p>
          </p:txBody>
        </p:sp>
        <p:sp>
          <p:nvSpPr>
            <p:cNvPr id="61" name="Rectangle 31"/>
            <p:cNvSpPr>
              <a:spLocks noChangeArrowheads="1"/>
            </p:cNvSpPr>
            <p:nvPr/>
          </p:nvSpPr>
          <p:spPr bwMode="auto">
            <a:xfrm>
              <a:off x="4585" y="3308"/>
              <a:ext cx="534" cy="179"/>
            </a:xfrm>
            <a:prstGeom prst="rect">
              <a:avLst/>
            </a:prstGeom>
            <a:ln>
              <a:noFill/>
              <a:headEnd/>
              <a:tailEnd/>
            </a:ln>
          </p:spPr>
          <p:style>
            <a:lnRef idx="2">
              <a:schemeClr val="accent2">
                <a:shade val="50000"/>
              </a:schemeClr>
            </a:lnRef>
            <a:fillRef idx="1">
              <a:schemeClr val="accent2"/>
            </a:fillRef>
            <a:effectRef idx="0">
              <a:schemeClr val="accent2"/>
            </a:effectRef>
            <a:fontRef idx="minor">
              <a:schemeClr val="lt1"/>
            </a:fontRef>
          </p:style>
          <p:txBody>
            <a:bodyPr wrap="none" lIns="0" tIns="0" rIns="0" bIns="0">
              <a:spAutoFit/>
            </a:bodyPr>
            <a:lstStyle/>
            <a:p>
              <a:pPr algn="ctr">
                <a:defRPr/>
              </a:pPr>
              <a:r>
                <a:rPr lang="en-US" sz="1800" b="1" dirty="0">
                  <a:solidFill>
                    <a:schemeClr val="tx1"/>
                  </a:solidFill>
                  <a:latin typeface="Arial" pitchFamily="34" charset="0"/>
                  <a:cs typeface="Arial" pitchFamily="34" charset="0"/>
                </a:rPr>
                <a:t>Retailer</a:t>
              </a:r>
              <a:endParaRPr lang="en-US" sz="1800" b="1" dirty="0">
                <a:solidFill>
                  <a:schemeClr val="tx1"/>
                </a:solidFill>
                <a:effectLst>
                  <a:outerShdw blurRad="38100" dist="38100" dir="2700000" algn="tl">
                    <a:srgbClr val="C0C0C0"/>
                  </a:outerShdw>
                </a:effectLst>
                <a:latin typeface="Arial" pitchFamily="34" charset="0"/>
                <a:cs typeface="Arial" pitchFamily="34" charset="0"/>
              </a:endParaRPr>
            </a:p>
          </p:txBody>
        </p:sp>
      </p:grpSp>
      <p:grpSp>
        <p:nvGrpSpPr>
          <p:cNvPr id="28698" name="Group 46"/>
          <p:cNvGrpSpPr>
            <a:grpSpLocks/>
          </p:cNvGrpSpPr>
          <p:nvPr/>
        </p:nvGrpSpPr>
        <p:grpSpPr bwMode="auto">
          <a:xfrm>
            <a:off x="850900" y="6134100"/>
            <a:ext cx="7467600" cy="457200"/>
            <a:chOff x="536" y="3864"/>
            <a:chExt cx="4704" cy="288"/>
          </a:xfrm>
        </p:grpSpPr>
        <p:sp>
          <p:nvSpPr>
            <p:cNvPr id="63" name="AutoShape 6"/>
            <p:cNvSpPr>
              <a:spLocks noChangeArrowheads="1"/>
            </p:cNvSpPr>
            <p:nvPr/>
          </p:nvSpPr>
          <p:spPr bwMode="auto">
            <a:xfrm>
              <a:off x="536" y="3864"/>
              <a:ext cx="4704" cy="288"/>
            </a:xfrm>
            <a:prstGeom prst="roundRect">
              <a:avLst>
                <a:gd name="adj" fmla="val 50000"/>
              </a:avLst>
            </a:prstGeom>
            <a:ln>
              <a:headEnd/>
              <a:tailEnd/>
            </a:ln>
          </p:spPr>
          <p:style>
            <a:lnRef idx="2">
              <a:schemeClr val="accent2">
                <a:shade val="50000"/>
              </a:schemeClr>
            </a:lnRef>
            <a:fillRef idx="1">
              <a:schemeClr val="accent2"/>
            </a:fillRef>
            <a:effectRef idx="0">
              <a:schemeClr val="accent2"/>
            </a:effectRef>
            <a:fontRef idx="minor">
              <a:schemeClr val="lt1"/>
            </a:fontRef>
          </p:style>
          <p:txBody>
            <a:bodyPr wrap="none" anchor="ctr"/>
            <a:lstStyle/>
            <a:p>
              <a:pPr algn="ctr">
                <a:defRPr/>
              </a:pPr>
              <a:endParaRPr lang="en-US" dirty="0">
                <a:solidFill>
                  <a:schemeClr val="tx1"/>
                </a:solidFill>
                <a:latin typeface="Arial" pitchFamily="34" charset="0"/>
                <a:cs typeface="Arial" pitchFamily="34" charset="0"/>
              </a:endParaRPr>
            </a:p>
          </p:txBody>
        </p:sp>
        <p:sp>
          <p:nvSpPr>
            <p:cNvPr id="64" name="Rectangle 32"/>
            <p:cNvSpPr>
              <a:spLocks noChangeArrowheads="1"/>
            </p:cNvSpPr>
            <p:nvPr/>
          </p:nvSpPr>
          <p:spPr bwMode="auto">
            <a:xfrm>
              <a:off x="2507" y="3915"/>
              <a:ext cx="800" cy="194"/>
            </a:xfrm>
            <a:prstGeom prst="rect">
              <a:avLst/>
            </a:prstGeom>
            <a:ln>
              <a:noFill/>
              <a:headEnd/>
              <a:tailEnd/>
            </a:ln>
          </p:spPr>
          <p:style>
            <a:lnRef idx="2">
              <a:schemeClr val="accent2">
                <a:shade val="50000"/>
              </a:schemeClr>
            </a:lnRef>
            <a:fillRef idx="1">
              <a:schemeClr val="accent2"/>
            </a:fillRef>
            <a:effectRef idx="0">
              <a:schemeClr val="accent2"/>
            </a:effectRef>
            <a:fontRef idx="minor">
              <a:schemeClr val="lt1"/>
            </a:fontRef>
          </p:style>
          <p:txBody>
            <a:bodyPr wrap="none" lIns="0" tIns="0" rIns="0" bIns="0">
              <a:spAutoFit/>
            </a:bodyPr>
            <a:lstStyle/>
            <a:p>
              <a:pPr algn="ctr">
                <a:defRPr/>
              </a:pPr>
              <a:r>
                <a:rPr lang="en-US" sz="2000" b="1" dirty="0">
                  <a:solidFill>
                    <a:schemeClr val="tx1"/>
                  </a:solidFill>
                  <a:latin typeface="Arial" pitchFamily="34" charset="0"/>
                  <a:cs typeface="Arial" pitchFamily="34" charset="0"/>
                </a:rPr>
                <a:t>Consumer</a:t>
              </a:r>
              <a:endParaRPr lang="en-US" sz="2000" b="1" dirty="0">
                <a:solidFill>
                  <a:schemeClr val="tx1"/>
                </a:solidFill>
                <a:effectLst>
                  <a:outerShdw blurRad="38100" dist="38100" dir="2700000" algn="tl">
                    <a:srgbClr val="C0C0C0"/>
                  </a:outerShdw>
                </a:effectLst>
                <a:latin typeface="Arial" pitchFamily="34" charset="0"/>
                <a:cs typeface="Arial" pitchFamily="34" charset="0"/>
              </a:endParaRPr>
            </a:p>
          </p:txBody>
        </p:sp>
      </p:grpSp>
      <p:sp>
        <p:nvSpPr>
          <p:cNvPr id="28699" name="Slide Number Placeholder 22"/>
          <p:cNvSpPr txBox="1">
            <a:spLocks/>
          </p:cNvSpPr>
          <p:nvPr/>
        </p:nvSpPr>
        <p:spPr bwMode="auto">
          <a:xfrm>
            <a:off x="52388" y="4763"/>
            <a:ext cx="503237" cy="301625"/>
          </a:xfrm>
          <a:prstGeom prst="rect">
            <a:avLst/>
          </a:prstGeom>
          <a:noFill/>
          <a:ln w="9525">
            <a:noFill/>
            <a:miter lim="800000"/>
            <a:headEnd/>
            <a:tailEnd/>
          </a:ln>
        </p:spPr>
        <p:txBody>
          <a:bodyPr anchor="b"/>
          <a:lstStyle/>
          <a:p>
            <a:pPr algn="ctr"/>
            <a:r>
              <a:rPr lang="en-US" sz="1200">
                <a:latin typeface="Century Gothic" pitchFamily="34" charset="0"/>
              </a:rPr>
              <a:t>2-</a:t>
            </a:r>
            <a:fld id="{51594F13-CF70-4911-BF76-EAE07FFDF8B3}" type="slidenum">
              <a:rPr lang="en-US" sz="1200">
                <a:latin typeface="Century Gothic" pitchFamily="34" charset="0"/>
              </a:rPr>
              <a:pPr algn="ctr"/>
              <a:t>10</a:t>
            </a:fld>
            <a:endParaRPr lang="en-US" sz="1200">
              <a:latin typeface="Century Gothic" pitchFamily="34" charset="0"/>
            </a:endParaRPr>
          </a:p>
        </p:txBody>
      </p:sp>
    </p:spTree>
  </p:cSld>
  <p:clrMapOvr>
    <a:masterClrMapping/>
  </p:clrMapOvr>
  <p:transition>
    <p:pull dir="ru"/>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a:xfrm>
            <a:off x="457200" y="76200"/>
            <a:ext cx="8229600" cy="1103312"/>
          </a:xfrm>
        </p:spPr>
        <p:txBody>
          <a:bodyPr>
            <a:normAutofit fontScale="90000"/>
          </a:bodyPr>
          <a:lstStyle/>
          <a:p>
            <a:pPr>
              <a:defRPr/>
            </a:pPr>
            <a:r>
              <a:rPr lang="en-IN" dirty="0" smtClean="0"/>
              <a:t>The Promotion Element of the Marketing Mix</a:t>
            </a:r>
            <a:endParaRPr lang="en-US" dirty="0" smtClean="0"/>
          </a:p>
        </p:txBody>
      </p:sp>
      <p:sp>
        <p:nvSpPr>
          <p:cNvPr id="48" name="Line 16"/>
          <p:cNvSpPr>
            <a:spLocks noChangeShapeType="1"/>
          </p:cNvSpPr>
          <p:nvPr/>
        </p:nvSpPr>
        <p:spPr bwMode="auto">
          <a:xfrm flipH="1" flipV="1">
            <a:off x="4572000" y="4419600"/>
            <a:ext cx="0" cy="914400"/>
          </a:xfrm>
          <a:prstGeom prst="line">
            <a:avLst/>
          </a:prstGeom>
          <a:noFill/>
          <a:ln w="38100">
            <a:solidFill>
              <a:schemeClr val="tx1"/>
            </a:solidFill>
            <a:round/>
            <a:headEnd/>
            <a:tailEnd/>
          </a:ln>
        </p:spPr>
        <p:txBody>
          <a:bodyPr/>
          <a:lstStyle/>
          <a:p>
            <a:endParaRPr lang="en-US"/>
          </a:p>
        </p:txBody>
      </p:sp>
      <p:sp>
        <p:nvSpPr>
          <p:cNvPr id="56" name="Line 16"/>
          <p:cNvSpPr>
            <a:spLocks noChangeShapeType="1"/>
          </p:cNvSpPr>
          <p:nvPr/>
        </p:nvSpPr>
        <p:spPr bwMode="auto">
          <a:xfrm>
            <a:off x="2711450" y="2071688"/>
            <a:ext cx="946150" cy="823912"/>
          </a:xfrm>
          <a:prstGeom prst="line">
            <a:avLst/>
          </a:prstGeom>
          <a:noFill/>
          <a:ln w="38100">
            <a:solidFill>
              <a:schemeClr val="tx1"/>
            </a:solidFill>
            <a:round/>
            <a:headEnd/>
            <a:tailEnd/>
          </a:ln>
        </p:spPr>
        <p:txBody>
          <a:bodyPr/>
          <a:lstStyle/>
          <a:p>
            <a:endParaRPr lang="en-US"/>
          </a:p>
        </p:txBody>
      </p:sp>
      <p:sp>
        <p:nvSpPr>
          <p:cNvPr id="59" name="Line 16"/>
          <p:cNvSpPr>
            <a:spLocks noChangeShapeType="1"/>
          </p:cNvSpPr>
          <p:nvPr/>
        </p:nvSpPr>
        <p:spPr bwMode="auto">
          <a:xfrm flipH="1">
            <a:off x="5562600" y="2209800"/>
            <a:ext cx="914400" cy="685800"/>
          </a:xfrm>
          <a:prstGeom prst="line">
            <a:avLst/>
          </a:prstGeom>
          <a:noFill/>
          <a:ln w="38100">
            <a:solidFill>
              <a:schemeClr val="tx1"/>
            </a:solidFill>
            <a:round/>
            <a:headEnd/>
            <a:tailEnd/>
          </a:ln>
        </p:spPr>
        <p:txBody>
          <a:bodyPr/>
          <a:lstStyle/>
          <a:p>
            <a:endParaRPr lang="en-US"/>
          </a:p>
        </p:txBody>
      </p:sp>
      <p:sp>
        <p:nvSpPr>
          <p:cNvPr id="25606" name="Oval 28"/>
          <p:cNvSpPr>
            <a:spLocks noChangeArrowheads="1"/>
          </p:cNvSpPr>
          <p:nvPr/>
        </p:nvSpPr>
        <p:spPr bwMode="auto">
          <a:xfrm>
            <a:off x="3429000" y="2362200"/>
            <a:ext cx="2306638" cy="2298700"/>
          </a:xfrm>
          <a:prstGeom prst="ellipse">
            <a:avLst/>
          </a:prstGeom>
          <a:ln>
            <a:headEnd/>
            <a:tailEnd/>
          </a:ln>
        </p:spPr>
        <p:style>
          <a:lnRef idx="2">
            <a:schemeClr val="accent1">
              <a:shade val="50000"/>
            </a:schemeClr>
          </a:lnRef>
          <a:fillRef idx="1">
            <a:schemeClr val="accent1"/>
          </a:fillRef>
          <a:effectRef idx="0">
            <a:schemeClr val="accent1"/>
          </a:effectRef>
          <a:fontRef idx="minor">
            <a:schemeClr val="lt1"/>
          </a:fontRef>
        </p:style>
        <p:txBody>
          <a:bodyPr wrap="none" anchor="ctr"/>
          <a:lstStyle/>
          <a:p>
            <a:pPr algn="ctr">
              <a:defRPr/>
            </a:pPr>
            <a:r>
              <a:rPr lang="en-US" sz="2300" b="1">
                <a:latin typeface="Arial" pitchFamily="34" charset="0"/>
                <a:cs typeface="Arial" pitchFamily="34" charset="0"/>
              </a:rPr>
              <a:t> </a:t>
            </a:r>
            <a:r>
              <a:rPr lang="en-US" sz="2400" b="1">
                <a:latin typeface="Arial" pitchFamily="34" charset="0"/>
                <a:cs typeface="Arial" pitchFamily="34" charset="0"/>
              </a:rPr>
              <a:t>Telling and </a:t>
            </a:r>
            <a:br>
              <a:rPr lang="en-US" sz="2400" b="1">
                <a:latin typeface="Arial" pitchFamily="34" charset="0"/>
                <a:cs typeface="Arial" pitchFamily="34" charset="0"/>
              </a:rPr>
            </a:br>
            <a:r>
              <a:rPr lang="en-US" sz="2400" b="1">
                <a:latin typeface="Arial" pitchFamily="34" charset="0"/>
                <a:cs typeface="Arial" pitchFamily="34" charset="0"/>
              </a:rPr>
              <a:t>Selling </a:t>
            </a:r>
            <a:br>
              <a:rPr lang="en-US" sz="2400" b="1">
                <a:latin typeface="Arial" pitchFamily="34" charset="0"/>
                <a:cs typeface="Arial" pitchFamily="34" charset="0"/>
              </a:rPr>
            </a:br>
            <a:r>
              <a:rPr lang="en-US" sz="2400" b="1">
                <a:latin typeface="Arial" pitchFamily="34" charset="0"/>
                <a:cs typeface="Arial" pitchFamily="34" charset="0"/>
              </a:rPr>
              <a:t>the Customer</a:t>
            </a:r>
          </a:p>
        </p:txBody>
      </p:sp>
      <p:sp>
        <p:nvSpPr>
          <p:cNvPr id="65" name="AutoShape 6"/>
          <p:cNvSpPr>
            <a:spLocks noChangeArrowheads="1"/>
          </p:cNvSpPr>
          <p:nvPr/>
        </p:nvSpPr>
        <p:spPr bwMode="auto">
          <a:xfrm>
            <a:off x="6400800" y="1295400"/>
            <a:ext cx="2101850" cy="1554163"/>
          </a:xfrm>
          <a:prstGeom prst="roundRect">
            <a:avLst>
              <a:gd name="adj" fmla="val 16667"/>
            </a:avLst>
          </a:prstGeom>
          <a:ln>
            <a:headEnd/>
            <a:tailEnd/>
          </a:ln>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a:defRPr/>
            </a:pPr>
            <a:r>
              <a:rPr lang="en-US" sz="2400" b="1">
                <a:latin typeface="Arial" pitchFamily="34" charset="0"/>
                <a:cs typeface="Arial" pitchFamily="34" charset="0"/>
              </a:rPr>
              <a:t>Mass Selling</a:t>
            </a:r>
          </a:p>
        </p:txBody>
      </p:sp>
      <p:sp>
        <p:nvSpPr>
          <p:cNvPr id="66" name="AutoShape 6"/>
          <p:cNvSpPr>
            <a:spLocks noChangeArrowheads="1"/>
          </p:cNvSpPr>
          <p:nvPr/>
        </p:nvSpPr>
        <p:spPr bwMode="auto">
          <a:xfrm>
            <a:off x="609600" y="1295400"/>
            <a:ext cx="2101850" cy="1554163"/>
          </a:xfrm>
          <a:prstGeom prst="roundRect">
            <a:avLst>
              <a:gd name="adj" fmla="val 16667"/>
            </a:avLst>
          </a:prstGeom>
          <a:ln>
            <a:headEnd/>
            <a:tailEnd/>
          </a:ln>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a:defRPr/>
            </a:pPr>
            <a:r>
              <a:rPr lang="en-US" sz="2400" b="1" dirty="0">
                <a:latin typeface="Arial" pitchFamily="34" charset="0"/>
                <a:cs typeface="Arial" pitchFamily="34" charset="0"/>
              </a:rPr>
              <a:t>Personal </a:t>
            </a:r>
            <a:br>
              <a:rPr lang="en-US" sz="2400" b="1" dirty="0">
                <a:latin typeface="Arial" pitchFamily="34" charset="0"/>
                <a:cs typeface="Arial" pitchFamily="34" charset="0"/>
              </a:rPr>
            </a:br>
            <a:r>
              <a:rPr lang="en-US" sz="2400" b="1" dirty="0">
                <a:latin typeface="Arial" pitchFamily="34" charset="0"/>
                <a:cs typeface="Arial" pitchFamily="34" charset="0"/>
              </a:rPr>
              <a:t>Selling</a:t>
            </a:r>
          </a:p>
        </p:txBody>
      </p:sp>
      <p:sp>
        <p:nvSpPr>
          <p:cNvPr id="67" name="AutoShape 6"/>
          <p:cNvSpPr>
            <a:spLocks noChangeArrowheads="1"/>
          </p:cNvSpPr>
          <p:nvPr/>
        </p:nvSpPr>
        <p:spPr bwMode="auto">
          <a:xfrm>
            <a:off x="3536950" y="5181600"/>
            <a:ext cx="2101850" cy="1554163"/>
          </a:xfrm>
          <a:prstGeom prst="roundRect">
            <a:avLst>
              <a:gd name="adj" fmla="val 16667"/>
            </a:avLst>
          </a:prstGeom>
          <a:ln>
            <a:headEnd/>
            <a:tailEnd/>
          </a:ln>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a:defRPr/>
            </a:pPr>
            <a:r>
              <a:rPr lang="en-US" sz="2400" b="1">
                <a:latin typeface="Arial" pitchFamily="34" charset="0"/>
                <a:cs typeface="Arial" pitchFamily="34" charset="0"/>
              </a:rPr>
              <a:t>Sales</a:t>
            </a:r>
            <a:br>
              <a:rPr lang="en-US" sz="2400" b="1">
                <a:latin typeface="Arial" pitchFamily="34" charset="0"/>
                <a:cs typeface="Arial" pitchFamily="34" charset="0"/>
              </a:rPr>
            </a:br>
            <a:r>
              <a:rPr lang="en-US" sz="2400" b="1">
                <a:latin typeface="Arial" pitchFamily="34" charset="0"/>
                <a:cs typeface="Arial" pitchFamily="34" charset="0"/>
              </a:rPr>
              <a:t>Promotion</a:t>
            </a:r>
          </a:p>
        </p:txBody>
      </p:sp>
      <p:sp>
        <p:nvSpPr>
          <p:cNvPr id="30729" name="Slide Number Placeholder 22"/>
          <p:cNvSpPr txBox="1">
            <a:spLocks/>
          </p:cNvSpPr>
          <p:nvPr/>
        </p:nvSpPr>
        <p:spPr bwMode="auto">
          <a:xfrm>
            <a:off x="52388" y="4763"/>
            <a:ext cx="503237" cy="301625"/>
          </a:xfrm>
          <a:prstGeom prst="rect">
            <a:avLst/>
          </a:prstGeom>
          <a:noFill/>
          <a:ln w="9525">
            <a:noFill/>
            <a:miter lim="800000"/>
            <a:headEnd/>
            <a:tailEnd/>
          </a:ln>
        </p:spPr>
        <p:txBody>
          <a:bodyPr anchor="b"/>
          <a:lstStyle/>
          <a:p>
            <a:pPr algn="ctr"/>
            <a:r>
              <a:rPr lang="en-US" sz="1200">
                <a:latin typeface="Century Gothic" pitchFamily="34" charset="0"/>
              </a:rPr>
              <a:t>2-</a:t>
            </a:r>
            <a:fld id="{8EE4F53E-E87F-43A5-A729-BA88C6E17032}" type="slidenum">
              <a:rPr lang="en-US" sz="1200">
                <a:latin typeface="Century Gothic" pitchFamily="34" charset="0"/>
              </a:rPr>
              <a:pPr algn="ctr"/>
              <a:t>11</a:t>
            </a:fld>
            <a:endParaRPr lang="en-US" sz="1200">
              <a:latin typeface="Century Gothic" pitchFamily="34" charset="0"/>
            </a:endParaRPr>
          </a:p>
        </p:txBody>
      </p:sp>
    </p:spTree>
  </p:cSld>
  <p:clrMapOvr>
    <a:masterClrMapping/>
  </p:clrMapOvr>
  <p:transition>
    <p:pull dir="ru"/>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6"/>
                                        </p:tgtEl>
                                        <p:attrNameLst>
                                          <p:attrName>style.visibility</p:attrName>
                                        </p:attrNameLst>
                                      </p:cBhvr>
                                      <p:to>
                                        <p:strVal val="visible"/>
                                      </p:to>
                                    </p:set>
                                    <p:animEffect transition="in" filter="wipe(down)">
                                      <p:cBhvr>
                                        <p:cTn id="7" dur="500"/>
                                        <p:tgtEl>
                                          <p:spTgt spid="56"/>
                                        </p:tgtEl>
                                      </p:cBhvr>
                                    </p:animEffect>
                                  </p:childTnLst>
                                </p:cTn>
                              </p:par>
                            </p:childTnLst>
                          </p:cTn>
                        </p:par>
                        <p:par>
                          <p:cTn id="8" fill="hold" nodeType="afterGroup">
                            <p:stCondLst>
                              <p:cond delay="500"/>
                            </p:stCondLst>
                            <p:childTnLst>
                              <p:par>
                                <p:cTn id="9" presetID="22" presetClass="entr" presetSubtype="2" fill="hold" grpId="0" nodeType="afterEffect">
                                  <p:stCondLst>
                                    <p:cond delay="0"/>
                                  </p:stCondLst>
                                  <p:childTnLst>
                                    <p:set>
                                      <p:cBhvr>
                                        <p:cTn id="10" dur="1" fill="hold">
                                          <p:stCondLst>
                                            <p:cond delay="0"/>
                                          </p:stCondLst>
                                        </p:cTn>
                                        <p:tgtEl>
                                          <p:spTgt spid="66"/>
                                        </p:tgtEl>
                                        <p:attrNameLst>
                                          <p:attrName>style.visibility</p:attrName>
                                        </p:attrNameLst>
                                      </p:cBhvr>
                                      <p:to>
                                        <p:strVal val="visible"/>
                                      </p:to>
                                    </p:set>
                                    <p:animEffect transition="in" filter="wipe(right)">
                                      <p:cBhvr>
                                        <p:cTn id="11" dur="500"/>
                                        <p:tgtEl>
                                          <p:spTgt spid="66"/>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25" presetClass="emph" presetSubtype="0" fill="hold" grpId="1" nodeType="clickEffect">
                                  <p:stCondLst>
                                    <p:cond delay="0"/>
                                  </p:stCondLst>
                                  <p:childTnLst>
                                    <p:animClr clrSpc="hsl" dir="cw">
                                      <p:cBhvr override="childStyle">
                                        <p:cTn id="15" dur="500" fill="hold"/>
                                        <p:tgtEl>
                                          <p:spTgt spid="66"/>
                                        </p:tgtEl>
                                        <p:attrNameLst>
                                          <p:attrName>style.color</p:attrName>
                                        </p:attrNameLst>
                                      </p:cBhvr>
                                      <p:by>
                                        <p:hsl h="0" s="-70588" l="0"/>
                                      </p:by>
                                    </p:animClr>
                                    <p:animClr clrSpc="hsl" dir="cw">
                                      <p:cBhvr>
                                        <p:cTn id="16" dur="500" fill="hold"/>
                                        <p:tgtEl>
                                          <p:spTgt spid="66"/>
                                        </p:tgtEl>
                                        <p:attrNameLst>
                                          <p:attrName>fillcolor</p:attrName>
                                        </p:attrNameLst>
                                      </p:cBhvr>
                                      <p:by>
                                        <p:hsl h="0" s="-70588" l="0"/>
                                      </p:by>
                                    </p:animClr>
                                    <p:animClr clrSpc="hsl" dir="cw">
                                      <p:cBhvr>
                                        <p:cTn id="17" dur="500" fill="hold"/>
                                        <p:tgtEl>
                                          <p:spTgt spid="66"/>
                                        </p:tgtEl>
                                        <p:attrNameLst>
                                          <p:attrName>stroke.color</p:attrName>
                                        </p:attrNameLst>
                                      </p:cBhvr>
                                      <p:by>
                                        <p:hsl h="0" s="-70588" l="0"/>
                                      </p:by>
                                    </p:animClr>
                                    <p:set>
                                      <p:cBhvr>
                                        <p:cTn id="18" dur="500" fill="hold"/>
                                        <p:tgtEl>
                                          <p:spTgt spid="66"/>
                                        </p:tgtEl>
                                        <p:attrNameLst>
                                          <p:attrName>fill.type</p:attrName>
                                        </p:attrNameLst>
                                      </p:cBhvr>
                                      <p:to>
                                        <p:strVal val="solid"/>
                                      </p:to>
                                    </p:set>
                                  </p:childTnLst>
                                </p:cTn>
                              </p:par>
                              <p:par>
                                <p:cTn id="19" presetID="22" presetClass="entr" presetSubtype="4" fill="hold" grpId="0" nodeType="withEffect">
                                  <p:stCondLst>
                                    <p:cond delay="0"/>
                                  </p:stCondLst>
                                  <p:childTnLst>
                                    <p:set>
                                      <p:cBhvr>
                                        <p:cTn id="20" dur="1" fill="hold">
                                          <p:stCondLst>
                                            <p:cond delay="0"/>
                                          </p:stCondLst>
                                        </p:cTn>
                                        <p:tgtEl>
                                          <p:spTgt spid="59"/>
                                        </p:tgtEl>
                                        <p:attrNameLst>
                                          <p:attrName>style.visibility</p:attrName>
                                        </p:attrNameLst>
                                      </p:cBhvr>
                                      <p:to>
                                        <p:strVal val="visible"/>
                                      </p:to>
                                    </p:set>
                                    <p:animEffect transition="in" filter="wipe(down)">
                                      <p:cBhvr>
                                        <p:cTn id="21" dur="500"/>
                                        <p:tgtEl>
                                          <p:spTgt spid="59"/>
                                        </p:tgtEl>
                                      </p:cBhvr>
                                    </p:animEffect>
                                  </p:childTnLst>
                                </p:cTn>
                              </p:par>
                            </p:childTnLst>
                          </p:cTn>
                        </p:par>
                        <p:par>
                          <p:cTn id="22" fill="hold" nodeType="afterGroup">
                            <p:stCondLst>
                              <p:cond delay="500"/>
                            </p:stCondLst>
                            <p:childTnLst>
                              <p:par>
                                <p:cTn id="23" presetID="22" presetClass="entr" presetSubtype="8" fill="hold" grpId="0" nodeType="afterEffect">
                                  <p:stCondLst>
                                    <p:cond delay="0"/>
                                  </p:stCondLst>
                                  <p:childTnLst>
                                    <p:set>
                                      <p:cBhvr>
                                        <p:cTn id="24" dur="1" fill="hold">
                                          <p:stCondLst>
                                            <p:cond delay="0"/>
                                          </p:stCondLst>
                                        </p:cTn>
                                        <p:tgtEl>
                                          <p:spTgt spid="65"/>
                                        </p:tgtEl>
                                        <p:attrNameLst>
                                          <p:attrName>style.visibility</p:attrName>
                                        </p:attrNameLst>
                                      </p:cBhvr>
                                      <p:to>
                                        <p:strVal val="visible"/>
                                      </p:to>
                                    </p:set>
                                    <p:animEffect transition="in" filter="wipe(left)">
                                      <p:cBhvr>
                                        <p:cTn id="25" dur="500"/>
                                        <p:tgtEl>
                                          <p:spTgt spid="65"/>
                                        </p:tgtEl>
                                      </p:cBhvr>
                                    </p:animEffect>
                                  </p:childTnLst>
                                </p:cTn>
                              </p:par>
                            </p:childTnLst>
                          </p:cTn>
                        </p:par>
                      </p:childTnLst>
                    </p:cTn>
                  </p:par>
                  <p:par>
                    <p:cTn id="26" fill="hold" nodeType="clickPar">
                      <p:stCondLst>
                        <p:cond delay="indefinite"/>
                      </p:stCondLst>
                      <p:childTnLst>
                        <p:par>
                          <p:cTn id="27" fill="hold" nodeType="withGroup">
                            <p:stCondLst>
                              <p:cond delay="0"/>
                            </p:stCondLst>
                            <p:childTnLst>
                              <p:par>
                                <p:cTn id="28" presetID="25" presetClass="emph" presetSubtype="0" fill="hold" grpId="1" nodeType="clickEffect">
                                  <p:stCondLst>
                                    <p:cond delay="0"/>
                                  </p:stCondLst>
                                  <p:childTnLst>
                                    <p:animClr clrSpc="hsl" dir="cw">
                                      <p:cBhvr override="childStyle">
                                        <p:cTn id="29" dur="500" fill="hold"/>
                                        <p:tgtEl>
                                          <p:spTgt spid="65"/>
                                        </p:tgtEl>
                                        <p:attrNameLst>
                                          <p:attrName>style.color</p:attrName>
                                        </p:attrNameLst>
                                      </p:cBhvr>
                                      <p:by>
                                        <p:hsl h="0" s="-70588" l="0"/>
                                      </p:by>
                                    </p:animClr>
                                    <p:animClr clrSpc="hsl" dir="cw">
                                      <p:cBhvr>
                                        <p:cTn id="30" dur="500" fill="hold"/>
                                        <p:tgtEl>
                                          <p:spTgt spid="65"/>
                                        </p:tgtEl>
                                        <p:attrNameLst>
                                          <p:attrName>fillcolor</p:attrName>
                                        </p:attrNameLst>
                                      </p:cBhvr>
                                      <p:by>
                                        <p:hsl h="0" s="-70588" l="0"/>
                                      </p:by>
                                    </p:animClr>
                                    <p:animClr clrSpc="hsl" dir="cw">
                                      <p:cBhvr>
                                        <p:cTn id="31" dur="500" fill="hold"/>
                                        <p:tgtEl>
                                          <p:spTgt spid="65"/>
                                        </p:tgtEl>
                                        <p:attrNameLst>
                                          <p:attrName>stroke.color</p:attrName>
                                        </p:attrNameLst>
                                      </p:cBhvr>
                                      <p:by>
                                        <p:hsl h="0" s="-70588" l="0"/>
                                      </p:by>
                                    </p:animClr>
                                    <p:set>
                                      <p:cBhvr>
                                        <p:cTn id="32" dur="500" fill="hold"/>
                                        <p:tgtEl>
                                          <p:spTgt spid="65"/>
                                        </p:tgtEl>
                                        <p:attrNameLst>
                                          <p:attrName>fill.type</p:attrName>
                                        </p:attrNameLst>
                                      </p:cBhvr>
                                      <p:to>
                                        <p:strVal val="solid"/>
                                      </p:to>
                                    </p:set>
                                  </p:childTnLst>
                                </p:cTn>
                              </p:par>
                              <p:par>
                                <p:cTn id="33" presetID="22" presetClass="entr" presetSubtype="1" fill="hold" grpId="0" nodeType="withEffect">
                                  <p:stCondLst>
                                    <p:cond delay="0"/>
                                  </p:stCondLst>
                                  <p:childTnLst>
                                    <p:set>
                                      <p:cBhvr>
                                        <p:cTn id="34" dur="1" fill="hold">
                                          <p:stCondLst>
                                            <p:cond delay="0"/>
                                          </p:stCondLst>
                                        </p:cTn>
                                        <p:tgtEl>
                                          <p:spTgt spid="48"/>
                                        </p:tgtEl>
                                        <p:attrNameLst>
                                          <p:attrName>style.visibility</p:attrName>
                                        </p:attrNameLst>
                                      </p:cBhvr>
                                      <p:to>
                                        <p:strVal val="visible"/>
                                      </p:to>
                                    </p:set>
                                    <p:animEffect transition="in" filter="wipe(up)">
                                      <p:cBhvr>
                                        <p:cTn id="35" dur="500"/>
                                        <p:tgtEl>
                                          <p:spTgt spid="48"/>
                                        </p:tgtEl>
                                      </p:cBhvr>
                                    </p:animEffect>
                                  </p:childTnLst>
                                </p:cTn>
                              </p:par>
                            </p:childTnLst>
                          </p:cTn>
                        </p:par>
                        <p:par>
                          <p:cTn id="36" fill="hold" nodeType="afterGroup">
                            <p:stCondLst>
                              <p:cond delay="500"/>
                            </p:stCondLst>
                            <p:childTnLst>
                              <p:par>
                                <p:cTn id="37" presetID="22" presetClass="entr" presetSubtype="1" fill="hold" grpId="0" nodeType="afterEffect">
                                  <p:stCondLst>
                                    <p:cond delay="0"/>
                                  </p:stCondLst>
                                  <p:childTnLst>
                                    <p:set>
                                      <p:cBhvr>
                                        <p:cTn id="38" dur="1" fill="hold">
                                          <p:stCondLst>
                                            <p:cond delay="0"/>
                                          </p:stCondLst>
                                        </p:cTn>
                                        <p:tgtEl>
                                          <p:spTgt spid="67"/>
                                        </p:tgtEl>
                                        <p:attrNameLst>
                                          <p:attrName>style.visibility</p:attrName>
                                        </p:attrNameLst>
                                      </p:cBhvr>
                                      <p:to>
                                        <p:strVal val="visible"/>
                                      </p:to>
                                    </p:set>
                                    <p:animEffect transition="in" filter="wipe(up)">
                                      <p:cBhvr>
                                        <p:cTn id="39" dur="500"/>
                                        <p:tgtEl>
                                          <p:spTgt spid="6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 grpId="0" animBg="1"/>
      <p:bldP spid="56" grpId="0" animBg="1"/>
      <p:bldP spid="59" grpId="0" animBg="1"/>
      <p:bldP spid="65" grpId="0" animBg="1"/>
      <p:bldP spid="65" grpId="1" animBg="1"/>
      <p:bldP spid="66" grpId="0" animBg="1"/>
      <p:bldP spid="66" grpId="1" animBg="1"/>
      <p:bldP spid="67" grpId="0" animBg="1"/>
    </p:bldLst>
  </p:timing>
</p:sld>
</file>

<file path=ppt/slides/slide1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a:xfrm>
            <a:off x="457200" y="152400"/>
            <a:ext cx="8229600" cy="1398587"/>
          </a:xfrm>
        </p:spPr>
        <p:txBody>
          <a:bodyPr/>
          <a:lstStyle/>
          <a:p>
            <a:pPr>
              <a:defRPr/>
            </a:pPr>
            <a:r>
              <a:rPr lang="en-IN" dirty="0" smtClean="0"/>
              <a:t>The Price Element of the Marketing Mix</a:t>
            </a:r>
            <a:endParaRPr lang="en-US" dirty="0" smtClean="0"/>
          </a:p>
        </p:txBody>
      </p:sp>
      <p:cxnSp>
        <p:nvCxnSpPr>
          <p:cNvPr id="10" name="Straight Arrow Connector 41"/>
          <p:cNvCxnSpPr>
            <a:cxnSpLocks noChangeShapeType="1"/>
          </p:cNvCxnSpPr>
          <p:nvPr/>
        </p:nvCxnSpPr>
        <p:spPr bwMode="auto">
          <a:xfrm>
            <a:off x="5562600" y="4037013"/>
            <a:ext cx="838200" cy="1587"/>
          </a:xfrm>
          <a:prstGeom prst="straightConnector1">
            <a:avLst/>
          </a:prstGeom>
          <a:noFill/>
          <a:ln w="38100" algn="ctr">
            <a:solidFill>
              <a:schemeClr val="tx1"/>
            </a:solidFill>
            <a:round/>
            <a:headEnd/>
            <a:tailEnd type="arrow" w="med" len="med"/>
          </a:ln>
        </p:spPr>
      </p:cxnSp>
      <p:cxnSp>
        <p:nvCxnSpPr>
          <p:cNvPr id="11" name="Straight Arrow Connector 38"/>
          <p:cNvCxnSpPr>
            <a:cxnSpLocks noChangeShapeType="1"/>
          </p:cNvCxnSpPr>
          <p:nvPr/>
        </p:nvCxnSpPr>
        <p:spPr bwMode="auto">
          <a:xfrm rot="10800000">
            <a:off x="2667000" y="4038600"/>
            <a:ext cx="1143000" cy="1588"/>
          </a:xfrm>
          <a:prstGeom prst="straightConnector1">
            <a:avLst/>
          </a:prstGeom>
          <a:noFill/>
          <a:ln w="38100" algn="ctr">
            <a:solidFill>
              <a:schemeClr val="tx1"/>
            </a:solidFill>
            <a:round/>
            <a:headEnd/>
            <a:tailEnd type="arrow" w="med" len="med"/>
          </a:ln>
        </p:spPr>
      </p:cxnSp>
      <p:cxnSp>
        <p:nvCxnSpPr>
          <p:cNvPr id="12" name="Straight Arrow Connector 32"/>
          <p:cNvCxnSpPr>
            <a:cxnSpLocks noChangeShapeType="1"/>
          </p:cNvCxnSpPr>
          <p:nvPr/>
        </p:nvCxnSpPr>
        <p:spPr bwMode="auto">
          <a:xfrm rot="5400000" flipH="1" flipV="1">
            <a:off x="5257800" y="2667000"/>
            <a:ext cx="533400" cy="533400"/>
          </a:xfrm>
          <a:prstGeom prst="straightConnector1">
            <a:avLst/>
          </a:prstGeom>
          <a:noFill/>
          <a:ln w="38100" algn="ctr">
            <a:solidFill>
              <a:schemeClr val="tx1"/>
            </a:solidFill>
            <a:round/>
            <a:headEnd/>
            <a:tailEnd type="arrow" w="med" len="med"/>
          </a:ln>
        </p:spPr>
      </p:cxnSp>
      <p:cxnSp>
        <p:nvCxnSpPr>
          <p:cNvPr id="13" name="Straight Arrow Connector 29"/>
          <p:cNvCxnSpPr>
            <a:cxnSpLocks noChangeShapeType="1"/>
          </p:cNvCxnSpPr>
          <p:nvPr/>
        </p:nvCxnSpPr>
        <p:spPr bwMode="auto">
          <a:xfrm rot="10800000" flipV="1">
            <a:off x="3124200" y="4876800"/>
            <a:ext cx="762000" cy="609600"/>
          </a:xfrm>
          <a:prstGeom prst="straightConnector1">
            <a:avLst/>
          </a:prstGeom>
          <a:noFill/>
          <a:ln w="38100" algn="ctr">
            <a:solidFill>
              <a:schemeClr val="tx1"/>
            </a:solidFill>
            <a:round/>
            <a:headEnd/>
            <a:tailEnd type="arrow" w="med" len="med"/>
          </a:ln>
        </p:spPr>
      </p:cxnSp>
      <p:cxnSp>
        <p:nvCxnSpPr>
          <p:cNvPr id="14" name="Straight Arrow Connector 18"/>
          <p:cNvCxnSpPr>
            <a:cxnSpLocks noChangeShapeType="1"/>
          </p:cNvCxnSpPr>
          <p:nvPr/>
        </p:nvCxnSpPr>
        <p:spPr bwMode="auto">
          <a:xfrm rot="16200000" flipV="1">
            <a:off x="3276600" y="2667000"/>
            <a:ext cx="685800" cy="685800"/>
          </a:xfrm>
          <a:prstGeom prst="straightConnector1">
            <a:avLst/>
          </a:prstGeom>
          <a:noFill/>
          <a:ln w="38100" algn="ctr">
            <a:solidFill>
              <a:schemeClr val="tx1"/>
            </a:solidFill>
            <a:round/>
            <a:headEnd/>
            <a:tailEnd type="arrow" w="med" len="med"/>
          </a:ln>
        </p:spPr>
      </p:cxnSp>
      <p:sp>
        <p:nvSpPr>
          <p:cNvPr id="15" name="AutoShape 3">
            <a:hlinkHover r:id="" action="ppaction://macro?name=changecolor"/>
          </p:cNvPr>
          <p:cNvSpPr>
            <a:spLocks noChangeArrowheads="1"/>
          </p:cNvSpPr>
          <p:nvPr/>
        </p:nvSpPr>
        <p:spPr bwMode="auto">
          <a:xfrm>
            <a:off x="5562600" y="1524000"/>
            <a:ext cx="2209800" cy="1066800"/>
          </a:xfrm>
          <a:prstGeom prst="roundRect">
            <a:avLst>
              <a:gd name="adj" fmla="val 26190"/>
            </a:avLst>
          </a:prstGeom>
          <a:ln>
            <a:headEnd/>
            <a:tailEnd/>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a:defRPr/>
            </a:pPr>
            <a:r>
              <a:rPr lang="en-US" sz="2400"/>
              <a:t>Price Flexibility</a:t>
            </a:r>
          </a:p>
        </p:txBody>
      </p:sp>
      <p:sp>
        <p:nvSpPr>
          <p:cNvPr id="16" name="AutoShape 4">
            <a:hlinkHover r:id="" action="ppaction://macro?name=changecolor"/>
          </p:cNvPr>
          <p:cNvSpPr>
            <a:spLocks noChangeArrowheads="1"/>
          </p:cNvSpPr>
          <p:nvPr/>
        </p:nvSpPr>
        <p:spPr bwMode="auto">
          <a:xfrm>
            <a:off x="6477000" y="3505200"/>
            <a:ext cx="2209800" cy="1066800"/>
          </a:xfrm>
          <a:prstGeom prst="roundRect">
            <a:avLst>
              <a:gd name="adj" fmla="val 26190"/>
            </a:avLst>
          </a:prstGeom>
          <a:ln>
            <a:headEnd/>
            <a:tailEnd/>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a:defRPr/>
            </a:pPr>
            <a:r>
              <a:rPr lang="en-US" sz="2200" dirty="0"/>
              <a:t>Price  </a:t>
            </a:r>
            <a:r>
              <a:rPr lang="en-US" sz="2200" dirty="0"/>
              <a:t>Over </a:t>
            </a:r>
            <a:r>
              <a:rPr lang="en-US" sz="2200" dirty="0"/>
              <a:t>the Life Cycle</a:t>
            </a:r>
          </a:p>
        </p:txBody>
      </p:sp>
      <p:sp>
        <p:nvSpPr>
          <p:cNvPr id="17" name="AutoShape 11">
            <a:hlinkHover r:id="" action="ppaction://macro?name=changecolor"/>
          </p:cNvPr>
          <p:cNvSpPr>
            <a:spLocks noChangeArrowheads="1"/>
          </p:cNvSpPr>
          <p:nvPr/>
        </p:nvSpPr>
        <p:spPr bwMode="auto">
          <a:xfrm>
            <a:off x="1371600" y="1524000"/>
            <a:ext cx="2209800" cy="1066800"/>
          </a:xfrm>
          <a:prstGeom prst="roundRect">
            <a:avLst>
              <a:gd name="adj" fmla="val 26190"/>
            </a:avLst>
          </a:prstGeom>
          <a:ln>
            <a:headEnd/>
            <a:tailEnd/>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a:defRPr/>
            </a:pPr>
            <a:r>
              <a:rPr lang="en-US" sz="2400"/>
              <a:t>Pricing Objectives</a:t>
            </a:r>
          </a:p>
        </p:txBody>
      </p:sp>
      <p:sp>
        <p:nvSpPr>
          <p:cNvPr id="18" name="AutoShape 15">
            <a:hlinkHover r:id="" action="ppaction://macro?name=changecolor"/>
          </p:cNvPr>
          <p:cNvSpPr>
            <a:spLocks noChangeArrowheads="1"/>
          </p:cNvSpPr>
          <p:nvPr/>
        </p:nvSpPr>
        <p:spPr bwMode="auto">
          <a:xfrm>
            <a:off x="5562600" y="5562600"/>
            <a:ext cx="2209800" cy="1066800"/>
          </a:xfrm>
          <a:prstGeom prst="roundRect">
            <a:avLst>
              <a:gd name="adj" fmla="val 26190"/>
            </a:avLst>
          </a:prstGeom>
          <a:ln>
            <a:headEnd/>
            <a:tailEnd/>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a:defRPr/>
            </a:pPr>
            <a:r>
              <a:rPr lang="en-US" sz="2400"/>
              <a:t>Discounts and Allowances</a:t>
            </a:r>
          </a:p>
        </p:txBody>
      </p:sp>
      <p:sp>
        <p:nvSpPr>
          <p:cNvPr id="19" name="AutoShape 16">
            <a:hlinkHover r:id="" action="ppaction://macro?name=changecolor"/>
          </p:cNvPr>
          <p:cNvSpPr>
            <a:spLocks noChangeArrowheads="1"/>
          </p:cNvSpPr>
          <p:nvPr/>
        </p:nvSpPr>
        <p:spPr bwMode="auto">
          <a:xfrm>
            <a:off x="1828800" y="5562600"/>
            <a:ext cx="2209800" cy="1066800"/>
          </a:xfrm>
          <a:prstGeom prst="roundRect">
            <a:avLst>
              <a:gd name="adj" fmla="val 26190"/>
            </a:avLst>
          </a:prstGeom>
          <a:ln>
            <a:headEnd/>
            <a:tailEnd/>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a:defRPr/>
            </a:pPr>
            <a:r>
              <a:rPr lang="en-US" sz="2400"/>
              <a:t>Geographic Pricing Terms</a:t>
            </a:r>
          </a:p>
        </p:txBody>
      </p:sp>
      <p:sp>
        <p:nvSpPr>
          <p:cNvPr id="20" name="AutoShape 26">
            <a:hlinkHover r:id="" action="ppaction://macro?name=changecolor"/>
          </p:cNvPr>
          <p:cNvSpPr>
            <a:spLocks noChangeArrowheads="1"/>
          </p:cNvSpPr>
          <p:nvPr/>
        </p:nvSpPr>
        <p:spPr bwMode="auto">
          <a:xfrm>
            <a:off x="381000" y="3505200"/>
            <a:ext cx="2209800" cy="1066800"/>
          </a:xfrm>
          <a:prstGeom prst="roundRect">
            <a:avLst>
              <a:gd name="adj" fmla="val 26190"/>
            </a:avLst>
          </a:prstGeom>
          <a:ln>
            <a:headEnd/>
            <a:tailEnd/>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a:defRPr/>
            </a:pPr>
            <a:r>
              <a:rPr lang="en-US" sz="2400"/>
              <a:t>Competition </a:t>
            </a:r>
          </a:p>
        </p:txBody>
      </p:sp>
      <p:sp>
        <p:nvSpPr>
          <p:cNvPr id="26638" name="Oval 12"/>
          <p:cNvSpPr>
            <a:spLocks noChangeArrowheads="1"/>
          </p:cNvSpPr>
          <p:nvPr/>
        </p:nvSpPr>
        <p:spPr bwMode="auto">
          <a:xfrm>
            <a:off x="3429000" y="2895600"/>
            <a:ext cx="2314575" cy="2206625"/>
          </a:xfrm>
          <a:prstGeom prst="ellipse">
            <a:avLst/>
          </a:prstGeom>
          <a:ln>
            <a:headEnd/>
            <a:tailEnd/>
          </a:ln>
        </p:spPr>
        <p:style>
          <a:lnRef idx="2">
            <a:schemeClr val="accent1">
              <a:shade val="50000"/>
            </a:schemeClr>
          </a:lnRef>
          <a:fillRef idx="1">
            <a:schemeClr val="accent1"/>
          </a:fillRef>
          <a:effectRef idx="0">
            <a:schemeClr val="accent1"/>
          </a:effectRef>
          <a:fontRef idx="minor">
            <a:schemeClr val="lt1"/>
          </a:fontRef>
        </p:style>
        <p:txBody>
          <a:bodyPr wrap="none" anchor="ctr"/>
          <a:lstStyle/>
          <a:p>
            <a:pPr algn="ctr">
              <a:defRPr/>
            </a:pPr>
            <a:r>
              <a:rPr lang="en-US" sz="2800" b="1"/>
              <a:t>Price</a:t>
            </a:r>
            <a:br>
              <a:rPr lang="en-US" sz="2800" b="1"/>
            </a:br>
            <a:r>
              <a:rPr lang="en-US" sz="2800" b="1"/>
              <a:t>Setting</a:t>
            </a:r>
          </a:p>
        </p:txBody>
      </p:sp>
      <p:cxnSp>
        <p:nvCxnSpPr>
          <p:cNvPr id="22" name="Straight Arrow Connector 43"/>
          <p:cNvCxnSpPr>
            <a:cxnSpLocks noChangeShapeType="1"/>
          </p:cNvCxnSpPr>
          <p:nvPr/>
        </p:nvCxnSpPr>
        <p:spPr bwMode="auto">
          <a:xfrm rot="16200000" flipH="1">
            <a:off x="5486400" y="4800600"/>
            <a:ext cx="685800" cy="685800"/>
          </a:xfrm>
          <a:prstGeom prst="straightConnector1">
            <a:avLst/>
          </a:prstGeom>
          <a:noFill/>
          <a:ln w="38100" algn="ctr">
            <a:solidFill>
              <a:schemeClr val="tx1"/>
            </a:solidFill>
            <a:round/>
            <a:headEnd/>
            <a:tailEnd type="arrow" w="med" len="med"/>
          </a:ln>
        </p:spPr>
      </p:cxnSp>
      <p:sp>
        <p:nvSpPr>
          <p:cNvPr id="32783" name="Slide Number Placeholder 22"/>
          <p:cNvSpPr txBox="1">
            <a:spLocks/>
          </p:cNvSpPr>
          <p:nvPr/>
        </p:nvSpPr>
        <p:spPr bwMode="auto">
          <a:xfrm>
            <a:off x="52388" y="4763"/>
            <a:ext cx="503237" cy="301625"/>
          </a:xfrm>
          <a:prstGeom prst="rect">
            <a:avLst/>
          </a:prstGeom>
          <a:noFill/>
          <a:ln w="9525">
            <a:noFill/>
            <a:miter lim="800000"/>
            <a:headEnd/>
            <a:tailEnd/>
          </a:ln>
        </p:spPr>
        <p:txBody>
          <a:bodyPr anchor="b"/>
          <a:lstStyle/>
          <a:p>
            <a:pPr algn="ctr"/>
            <a:r>
              <a:rPr lang="en-US" sz="1200">
                <a:latin typeface="Century Gothic" pitchFamily="34" charset="0"/>
              </a:rPr>
              <a:t>2-</a:t>
            </a:r>
            <a:fld id="{DEFD1C39-BE57-4327-98D1-697CEC688A9E}" type="slidenum">
              <a:rPr lang="en-US" sz="1200">
                <a:latin typeface="Century Gothic" pitchFamily="34" charset="0"/>
              </a:rPr>
              <a:pPr algn="ctr"/>
              <a:t>12</a:t>
            </a:fld>
            <a:endParaRPr lang="en-US" sz="1200">
              <a:latin typeface="Century Gothic" pitchFamily="34" charset="0"/>
            </a:endParaRPr>
          </a:p>
        </p:txBody>
      </p:sp>
    </p:spTree>
  </p:cSld>
  <p:clrMapOvr>
    <a:masterClrMapping/>
  </p:clrMapOvr>
  <p:transition>
    <p:pull dir="ru"/>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4"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ipe(down)">
                                      <p:cBhvr>
                                        <p:cTn id="7" dur="500"/>
                                        <p:tgtEl>
                                          <p:spTgt spid="14"/>
                                        </p:tgtEl>
                                      </p:cBhvr>
                                    </p:animEffect>
                                  </p:childTnLst>
                                </p:cTn>
                              </p:par>
                            </p:childTnLst>
                          </p:cTn>
                        </p:par>
                        <p:par>
                          <p:cTn id="8" fill="hold" nodeType="afterGroup">
                            <p:stCondLst>
                              <p:cond delay="500"/>
                            </p:stCondLst>
                            <p:childTnLst>
                              <p:par>
                                <p:cTn id="9" presetID="22" presetClass="entr" presetSubtype="4" fill="hold" grpId="0" nodeType="afterEffect">
                                  <p:stCondLst>
                                    <p:cond delay="0"/>
                                  </p:stCondLst>
                                  <p:childTnLst>
                                    <p:set>
                                      <p:cBhvr>
                                        <p:cTn id="10" dur="1" fill="hold">
                                          <p:stCondLst>
                                            <p:cond delay="0"/>
                                          </p:stCondLst>
                                        </p:cTn>
                                        <p:tgtEl>
                                          <p:spTgt spid="17"/>
                                        </p:tgtEl>
                                        <p:attrNameLst>
                                          <p:attrName>style.visibility</p:attrName>
                                        </p:attrNameLst>
                                      </p:cBhvr>
                                      <p:to>
                                        <p:strVal val="visible"/>
                                      </p:to>
                                    </p:set>
                                    <p:animEffect transition="in" filter="wipe(down)">
                                      <p:cBhvr>
                                        <p:cTn id="11" dur="500"/>
                                        <p:tgtEl>
                                          <p:spTgt spid="17"/>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25" presetClass="emph" presetSubtype="0" fill="hold" grpId="1" nodeType="clickEffect">
                                  <p:stCondLst>
                                    <p:cond delay="0"/>
                                  </p:stCondLst>
                                  <p:childTnLst>
                                    <p:animClr clrSpc="hsl" dir="cw">
                                      <p:cBhvr override="childStyle">
                                        <p:cTn id="15" dur="500" fill="hold"/>
                                        <p:tgtEl>
                                          <p:spTgt spid="17"/>
                                        </p:tgtEl>
                                        <p:attrNameLst>
                                          <p:attrName>style.color</p:attrName>
                                        </p:attrNameLst>
                                      </p:cBhvr>
                                      <p:by>
                                        <p:hsl h="0" s="-70588" l="0"/>
                                      </p:by>
                                    </p:animClr>
                                    <p:animClr clrSpc="hsl" dir="cw">
                                      <p:cBhvr>
                                        <p:cTn id="16" dur="500" fill="hold"/>
                                        <p:tgtEl>
                                          <p:spTgt spid="17"/>
                                        </p:tgtEl>
                                        <p:attrNameLst>
                                          <p:attrName>fillcolor</p:attrName>
                                        </p:attrNameLst>
                                      </p:cBhvr>
                                      <p:by>
                                        <p:hsl h="0" s="-70588" l="0"/>
                                      </p:by>
                                    </p:animClr>
                                    <p:animClr clrSpc="hsl" dir="cw">
                                      <p:cBhvr>
                                        <p:cTn id="17" dur="500" fill="hold"/>
                                        <p:tgtEl>
                                          <p:spTgt spid="17"/>
                                        </p:tgtEl>
                                        <p:attrNameLst>
                                          <p:attrName>stroke.color</p:attrName>
                                        </p:attrNameLst>
                                      </p:cBhvr>
                                      <p:by>
                                        <p:hsl h="0" s="-70588" l="0"/>
                                      </p:by>
                                    </p:animClr>
                                    <p:set>
                                      <p:cBhvr>
                                        <p:cTn id="18" dur="500" fill="hold"/>
                                        <p:tgtEl>
                                          <p:spTgt spid="17"/>
                                        </p:tgtEl>
                                        <p:attrNameLst>
                                          <p:attrName>fill.type</p:attrName>
                                        </p:attrNameLst>
                                      </p:cBhvr>
                                      <p:to>
                                        <p:strVal val="solid"/>
                                      </p:to>
                                    </p:set>
                                  </p:childTnLst>
                                </p:cTn>
                              </p:par>
                              <p:par>
                                <p:cTn id="19" presetID="22" presetClass="entr" presetSubtype="4" fill="hold" nodeType="withEffect">
                                  <p:stCondLst>
                                    <p:cond delay="0"/>
                                  </p:stCondLst>
                                  <p:childTnLst>
                                    <p:set>
                                      <p:cBhvr>
                                        <p:cTn id="20" dur="1" fill="hold">
                                          <p:stCondLst>
                                            <p:cond delay="0"/>
                                          </p:stCondLst>
                                        </p:cTn>
                                        <p:tgtEl>
                                          <p:spTgt spid="12"/>
                                        </p:tgtEl>
                                        <p:attrNameLst>
                                          <p:attrName>style.visibility</p:attrName>
                                        </p:attrNameLst>
                                      </p:cBhvr>
                                      <p:to>
                                        <p:strVal val="visible"/>
                                      </p:to>
                                    </p:set>
                                    <p:animEffect transition="in" filter="wipe(down)">
                                      <p:cBhvr>
                                        <p:cTn id="21" dur="500"/>
                                        <p:tgtEl>
                                          <p:spTgt spid="12"/>
                                        </p:tgtEl>
                                      </p:cBhvr>
                                    </p:animEffect>
                                  </p:childTnLst>
                                </p:cTn>
                              </p:par>
                            </p:childTnLst>
                          </p:cTn>
                        </p:par>
                        <p:par>
                          <p:cTn id="22" fill="hold" nodeType="afterGroup">
                            <p:stCondLst>
                              <p:cond delay="500"/>
                            </p:stCondLst>
                            <p:childTnLst>
                              <p:par>
                                <p:cTn id="23" presetID="22" presetClass="entr" presetSubtype="8" fill="hold" grpId="0" nodeType="afterEffect">
                                  <p:stCondLst>
                                    <p:cond delay="0"/>
                                  </p:stCondLst>
                                  <p:childTnLst>
                                    <p:set>
                                      <p:cBhvr>
                                        <p:cTn id="24" dur="1" fill="hold">
                                          <p:stCondLst>
                                            <p:cond delay="0"/>
                                          </p:stCondLst>
                                        </p:cTn>
                                        <p:tgtEl>
                                          <p:spTgt spid="15"/>
                                        </p:tgtEl>
                                        <p:attrNameLst>
                                          <p:attrName>style.visibility</p:attrName>
                                        </p:attrNameLst>
                                      </p:cBhvr>
                                      <p:to>
                                        <p:strVal val="visible"/>
                                      </p:to>
                                    </p:set>
                                    <p:animEffect transition="in" filter="wipe(left)">
                                      <p:cBhvr>
                                        <p:cTn id="25" dur="500"/>
                                        <p:tgtEl>
                                          <p:spTgt spid="15"/>
                                        </p:tgtEl>
                                      </p:cBhvr>
                                    </p:animEffect>
                                  </p:childTnLst>
                                </p:cTn>
                              </p:par>
                            </p:childTnLst>
                          </p:cTn>
                        </p:par>
                        <p:par>
                          <p:cTn id="26" fill="hold" nodeType="afterGroup">
                            <p:stCondLst>
                              <p:cond delay="1000"/>
                            </p:stCondLst>
                            <p:childTnLst>
                              <p:par>
                                <p:cTn id="27" presetID="22" presetClass="entr" presetSubtype="8" fill="hold" nodeType="afterEffect">
                                  <p:stCondLst>
                                    <p:cond delay="0"/>
                                  </p:stCondLst>
                                  <p:childTnLst>
                                    <p:set>
                                      <p:cBhvr>
                                        <p:cTn id="28" dur="1" fill="hold">
                                          <p:stCondLst>
                                            <p:cond delay="0"/>
                                          </p:stCondLst>
                                        </p:cTn>
                                        <p:tgtEl>
                                          <p:spTgt spid="10"/>
                                        </p:tgtEl>
                                        <p:attrNameLst>
                                          <p:attrName>style.visibility</p:attrName>
                                        </p:attrNameLst>
                                      </p:cBhvr>
                                      <p:to>
                                        <p:strVal val="visible"/>
                                      </p:to>
                                    </p:set>
                                    <p:animEffect transition="in" filter="wipe(left)">
                                      <p:cBhvr>
                                        <p:cTn id="29" dur="500"/>
                                        <p:tgtEl>
                                          <p:spTgt spid="10"/>
                                        </p:tgtEl>
                                      </p:cBhvr>
                                    </p:animEffect>
                                  </p:childTnLst>
                                </p:cTn>
                              </p:par>
                            </p:childTnLst>
                          </p:cTn>
                        </p:par>
                        <p:par>
                          <p:cTn id="30" fill="hold" nodeType="afterGroup">
                            <p:stCondLst>
                              <p:cond delay="1500"/>
                            </p:stCondLst>
                            <p:childTnLst>
                              <p:par>
                                <p:cTn id="31" presetID="22" presetClass="entr" presetSubtype="8" fill="hold" grpId="0" nodeType="afterEffect">
                                  <p:stCondLst>
                                    <p:cond delay="0"/>
                                  </p:stCondLst>
                                  <p:childTnLst>
                                    <p:set>
                                      <p:cBhvr>
                                        <p:cTn id="32" dur="1" fill="hold">
                                          <p:stCondLst>
                                            <p:cond delay="0"/>
                                          </p:stCondLst>
                                        </p:cTn>
                                        <p:tgtEl>
                                          <p:spTgt spid="16"/>
                                        </p:tgtEl>
                                        <p:attrNameLst>
                                          <p:attrName>style.visibility</p:attrName>
                                        </p:attrNameLst>
                                      </p:cBhvr>
                                      <p:to>
                                        <p:strVal val="visible"/>
                                      </p:to>
                                    </p:set>
                                    <p:animEffect transition="in" filter="wipe(left)">
                                      <p:cBhvr>
                                        <p:cTn id="33" dur="500"/>
                                        <p:tgtEl>
                                          <p:spTgt spid="16"/>
                                        </p:tgtEl>
                                      </p:cBhvr>
                                    </p:animEffect>
                                  </p:childTnLst>
                                </p:cTn>
                              </p:par>
                            </p:childTnLst>
                          </p:cTn>
                        </p:par>
                      </p:childTnLst>
                    </p:cTn>
                  </p:par>
                  <p:par>
                    <p:cTn id="34" fill="hold" nodeType="clickPar">
                      <p:stCondLst>
                        <p:cond delay="indefinite"/>
                      </p:stCondLst>
                      <p:childTnLst>
                        <p:par>
                          <p:cTn id="35" fill="hold" nodeType="withGroup">
                            <p:stCondLst>
                              <p:cond delay="0"/>
                            </p:stCondLst>
                            <p:childTnLst>
                              <p:par>
                                <p:cTn id="36" presetID="25" presetClass="emph" presetSubtype="0" fill="hold" grpId="1" nodeType="clickEffect">
                                  <p:stCondLst>
                                    <p:cond delay="0"/>
                                  </p:stCondLst>
                                  <p:childTnLst>
                                    <p:animClr clrSpc="hsl" dir="cw">
                                      <p:cBhvr override="childStyle">
                                        <p:cTn id="37" dur="500" fill="hold"/>
                                        <p:tgtEl>
                                          <p:spTgt spid="15"/>
                                        </p:tgtEl>
                                        <p:attrNameLst>
                                          <p:attrName>style.color</p:attrName>
                                        </p:attrNameLst>
                                      </p:cBhvr>
                                      <p:by>
                                        <p:hsl h="0" s="-70588" l="0"/>
                                      </p:by>
                                    </p:animClr>
                                    <p:animClr clrSpc="hsl" dir="cw">
                                      <p:cBhvr>
                                        <p:cTn id="38" dur="500" fill="hold"/>
                                        <p:tgtEl>
                                          <p:spTgt spid="15"/>
                                        </p:tgtEl>
                                        <p:attrNameLst>
                                          <p:attrName>fillcolor</p:attrName>
                                        </p:attrNameLst>
                                      </p:cBhvr>
                                      <p:by>
                                        <p:hsl h="0" s="-70588" l="0"/>
                                      </p:by>
                                    </p:animClr>
                                    <p:animClr clrSpc="hsl" dir="cw">
                                      <p:cBhvr>
                                        <p:cTn id="39" dur="500" fill="hold"/>
                                        <p:tgtEl>
                                          <p:spTgt spid="15"/>
                                        </p:tgtEl>
                                        <p:attrNameLst>
                                          <p:attrName>stroke.color</p:attrName>
                                        </p:attrNameLst>
                                      </p:cBhvr>
                                      <p:by>
                                        <p:hsl h="0" s="-70588" l="0"/>
                                      </p:by>
                                    </p:animClr>
                                    <p:set>
                                      <p:cBhvr>
                                        <p:cTn id="40" dur="500" fill="hold"/>
                                        <p:tgtEl>
                                          <p:spTgt spid="15"/>
                                        </p:tgtEl>
                                        <p:attrNameLst>
                                          <p:attrName>fill.type</p:attrName>
                                        </p:attrNameLst>
                                      </p:cBhvr>
                                      <p:to>
                                        <p:strVal val="solid"/>
                                      </p:to>
                                    </p:set>
                                  </p:childTnLst>
                                </p:cTn>
                              </p:par>
                              <p:par>
                                <p:cTn id="41" presetID="25" presetClass="emph" presetSubtype="0" fill="hold" grpId="1" nodeType="withEffect">
                                  <p:stCondLst>
                                    <p:cond delay="0"/>
                                  </p:stCondLst>
                                  <p:childTnLst>
                                    <p:animClr clrSpc="hsl" dir="cw">
                                      <p:cBhvr override="childStyle">
                                        <p:cTn id="42" dur="500" fill="hold"/>
                                        <p:tgtEl>
                                          <p:spTgt spid="16"/>
                                        </p:tgtEl>
                                        <p:attrNameLst>
                                          <p:attrName>style.color</p:attrName>
                                        </p:attrNameLst>
                                      </p:cBhvr>
                                      <p:by>
                                        <p:hsl h="0" s="-70588" l="0"/>
                                      </p:by>
                                    </p:animClr>
                                    <p:animClr clrSpc="hsl" dir="cw">
                                      <p:cBhvr>
                                        <p:cTn id="43" dur="500" fill="hold"/>
                                        <p:tgtEl>
                                          <p:spTgt spid="16"/>
                                        </p:tgtEl>
                                        <p:attrNameLst>
                                          <p:attrName>fillcolor</p:attrName>
                                        </p:attrNameLst>
                                      </p:cBhvr>
                                      <p:by>
                                        <p:hsl h="0" s="-70588" l="0"/>
                                      </p:by>
                                    </p:animClr>
                                    <p:animClr clrSpc="hsl" dir="cw">
                                      <p:cBhvr>
                                        <p:cTn id="44" dur="500" fill="hold"/>
                                        <p:tgtEl>
                                          <p:spTgt spid="16"/>
                                        </p:tgtEl>
                                        <p:attrNameLst>
                                          <p:attrName>stroke.color</p:attrName>
                                        </p:attrNameLst>
                                      </p:cBhvr>
                                      <p:by>
                                        <p:hsl h="0" s="-70588" l="0"/>
                                      </p:by>
                                    </p:animClr>
                                    <p:set>
                                      <p:cBhvr>
                                        <p:cTn id="45" dur="500" fill="hold"/>
                                        <p:tgtEl>
                                          <p:spTgt spid="16"/>
                                        </p:tgtEl>
                                        <p:attrNameLst>
                                          <p:attrName>fill.type</p:attrName>
                                        </p:attrNameLst>
                                      </p:cBhvr>
                                      <p:to>
                                        <p:strVal val="solid"/>
                                      </p:to>
                                    </p:set>
                                  </p:childTnLst>
                                </p:cTn>
                              </p:par>
                              <p:par>
                                <p:cTn id="46" presetID="22" presetClass="entr" presetSubtype="1" fill="hold" nodeType="withEffect">
                                  <p:stCondLst>
                                    <p:cond delay="0"/>
                                  </p:stCondLst>
                                  <p:childTnLst>
                                    <p:set>
                                      <p:cBhvr>
                                        <p:cTn id="47" dur="1" fill="hold">
                                          <p:stCondLst>
                                            <p:cond delay="0"/>
                                          </p:stCondLst>
                                        </p:cTn>
                                        <p:tgtEl>
                                          <p:spTgt spid="22"/>
                                        </p:tgtEl>
                                        <p:attrNameLst>
                                          <p:attrName>style.visibility</p:attrName>
                                        </p:attrNameLst>
                                      </p:cBhvr>
                                      <p:to>
                                        <p:strVal val="visible"/>
                                      </p:to>
                                    </p:set>
                                    <p:animEffect transition="in" filter="wipe(up)">
                                      <p:cBhvr>
                                        <p:cTn id="48" dur="500"/>
                                        <p:tgtEl>
                                          <p:spTgt spid="22"/>
                                        </p:tgtEl>
                                      </p:cBhvr>
                                    </p:animEffect>
                                  </p:childTnLst>
                                </p:cTn>
                              </p:par>
                            </p:childTnLst>
                          </p:cTn>
                        </p:par>
                        <p:par>
                          <p:cTn id="49" fill="hold" nodeType="afterGroup">
                            <p:stCondLst>
                              <p:cond delay="500"/>
                            </p:stCondLst>
                            <p:childTnLst>
                              <p:par>
                                <p:cTn id="50" presetID="22" presetClass="entr" presetSubtype="1" fill="hold" grpId="0" nodeType="afterEffect">
                                  <p:stCondLst>
                                    <p:cond delay="0"/>
                                  </p:stCondLst>
                                  <p:childTnLst>
                                    <p:set>
                                      <p:cBhvr>
                                        <p:cTn id="51" dur="1" fill="hold">
                                          <p:stCondLst>
                                            <p:cond delay="0"/>
                                          </p:stCondLst>
                                        </p:cTn>
                                        <p:tgtEl>
                                          <p:spTgt spid="18"/>
                                        </p:tgtEl>
                                        <p:attrNameLst>
                                          <p:attrName>style.visibility</p:attrName>
                                        </p:attrNameLst>
                                      </p:cBhvr>
                                      <p:to>
                                        <p:strVal val="visible"/>
                                      </p:to>
                                    </p:set>
                                    <p:animEffect transition="in" filter="wipe(up)">
                                      <p:cBhvr>
                                        <p:cTn id="52" dur="500"/>
                                        <p:tgtEl>
                                          <p:spTgt spid="18"/>
                                        </p:tgtEl>
                                      </p:cBhvr>
                                    </p:animEffect>
                                  </p:childTnLst>
                                </p:cTn>
                              </p:par>
                            </p:childTnLst>
                          </p:cTn>
                        </p:par>
                        <p:par>
                          <p:cTn id="53" fill="hold" nodeType="afterGroup">
                            <p:stCondLst>
                              <p:cond delay="1000"/>
                            </p:stCondLst>
                            <p:childTnLst>
                              <p:par>
                                <p:cTn id="54" presetID="22" presetClass="entr" presetSubtype="1" fill="hold" nodeType="afterEffect">
                                  <p:stCondLst>
                                    <p:cond delay="0"/>
                                  </p:stCondLst>
                                  <p:childTnLst>
                                    <p:set>
                                      <p:cBhvr>
                                        <p:cTn id="55" dur="1" fill="hold">
                                          <p:stCondLst>
                                            <p:cond delay="0"/>
                                          </p:stCondLst>
                                        </p:cTn>
                                        <p:tgtEl>
                                          <p:spTgt spid="13"/>
                                        </p:tgtEl>
                                        <p:attrNameLst>
                                          <p:attrName>style.visibility</p:attrName>
                                        </p:attrNameLst>
                                      </p:cBhvr>
                                      <p:to>
                                        <p:strVal val="visible"/>
                                      </p:to>
                                    </p:set>
                                    <p:animEffect transition="in" filter="wipe(up)">
                                      <p:cBhvr>
                                        <p:cTn id="56" dur="500"/>
                                        <p:tgtEl>
                                          <p:spTgt spid="13"/>
                                        </p:tgtEl>
                                      </p:cBhvr>
                                    </p:animEffect>
                                  </p:childTnLst>
                                </p:cTn>
                              </p:par>
                            </p:childTnLst>
                          </p:cTn>
                        </p:par>
                        <p:par>
                          <p:cTn id="57" fill="hold" nodeType="afterGroup">
                            <p:stCondLst>
                              <p:cond delay="1500"/>
                            </p:stCondLst>
                            <p:childTnLst>
                              <p:par>
                                <p:cTn id="58" presetID="22" presetClass="entr" presetSubtype="1" fill="hold" grpId="0" nodeType="afterEffect">
                                  <p:stCondLst>
                                    <p:cond delay="0"/>
                                  </p:stCondLst>
                                  <p:childTnLst>
                                    <p:set>
                                      <p:cBhvr>
                                        <p:cTn id="59" dur="1" fill="hold">
                                          <p:stCondLst>
                                            <p:cond delay="0"/>
                                          </p:stCondLst>
                                        </p:cTn>
                                        <p:tgtEl>
                                          <p:spTgt spid="19"/>
                                        </p:tgtEl>
                                        <p:attrNameLst>
                                          <p:attrName>style.visibility</p:attrName>
                                        </p:attrNameLst>
                                      </p:cBhvr>
                                      <p:to>
                                        <p:strVal val="visible"/>
                                      </p:to>
                                    </p:set>
                                    <p:animEffect transition="in" filter="wipe(up)">
                                      <p:cBhvr>
                                        <p:cTn id="60" dur="500"/>
                                        <p:tgtEl>
                                          <p:spTgt spid="19"/>
                                        </p:tgtEl>
                                      </p:cBhvr>
                                    </p:animEffect>
                                  </p:childTnLst>
                                </p:cTn>
                              </p:par>
                            </p:childTnLst>
                          </p:cTn>
                        </p:par>
                      </p:childTnLst>
                    </p:cTn>
                  </p:par>
                  <p:par>
                    <p:cTn id="61" fill="hold" nodeType="clickPar">
                      <p:stCondLst>
                        <p:cond delay="indefinite"/>
                      </p:stCondLst>
                      <p:childTnLst>
                        <p:par>
                          <p:cTn id="62" fill="hold" nodeType="withGroup">
                            <p:stCondLst>
                              <p:cond delay="0"/>
                            </p:stCondLst>
                            <p:childTnLst>
                              <p:par>
                                <p:cTn id="63" presetID="25" presetClass="emph" presetSubtype="0" fill="hold" grpId="1" nodeType="clickEffect">
                                  <p:stCondLst>
                                    <p:cond delay="0"/>
                                  </p:stCondLst>
                                  <p:childTnLst>
                                    <p:animClr clrSpc="hsl" dir="cw">
                                      <p:cBhvr override="childStyle">
                                        <p:cTn id="64" dur="500" fill="hold"/>
                                        <p:tgtEl>
                                          <p:spTgt spid="19"/>
                                        </p:tgtEl>
                                        <p:attrNameLst>
                                          <p:attrName>style.color</p:attrName>
                                        </p:attrNameLst>
                                      </p:cBhvr>
                                      <p:by>
                                        <p:hsl h="0" s="-70588" l="0"/>
                                      </p:by>
                                    </p:animClr>
                                    <p:animClr clrSpc="hsl" dir="cw">
                                      <p:cBhvr>
                                        <p:cTn id="65" dur="500" fill="hold"/>
                                        <p:tgtEl>
                                          <p:spTgt spid="19"/>
                                        </p:tgtEl>
                                        <p:attrNameLst>
                                          <p:attrName>fillcolor</p:attrName>
                                        </p:attrNameLst>
                                      </p:cBhvr>
                                      <p:by>
                                        <p:hsl h="0" s="-70588" l="0"/>
                                      </p:by>
                                    </p:animClr>
                                    <p:animClr clrSpc="hsl" dir="cw">
                                      <p:cBhvr>
                                        <p:cTn id="66" dur="500" fill="hold"/>
                                        <p:tgtEl>
                                          <p:spTgt spid="19"/>
                                        </p:tgtEl>
                                        <p:attrNameLst>
                                          <p:attrName>stroke.color</p:attrName>
                                        </p:attrNameLst>
                                      </p:cBhvr>
                                      <p:by>
                                        <p:hsl h="0" s="-70588" l="0"/>
                                      </p:by>
                                    </p:animClr>
                                    <p:set>
                                      <p:cBhvr>
                                        <p:cTn id="67" dur="500" fill="hold"/>
                                        <p:tgtEl>
                                          <p:spTgt spid="19"/>
                                        </p:tgtEl>
                                        <p:attrNameLst>
                                          <p:attrName>fill.type</p:attrName>
                                        </p:attrNameLst>
                                      </p:cBhvr>
                                      <p:to>
                                        <p:strVal val="solid"/>
                                      </p:to>
                                    </p:set>
                                  </p:childTnLst>
                                </p:cTn>
                              </p:par>
                              <p:par>
                                <p:cTn id="68" presetID="25" presetClass="emph" presetSubtype="0" fill="hold" grpId="1" nodeType="withEffect">
                                  <p:stCondLst>
                                    <p:cond delay="0"/>
                                  </p:stCondLst>
                                  <p:childTnLst>
                                    <p:animClr clrSpc="hsl" dir="cw">
                                      <p:cBhvr override="childStyle">
                                        <p:cTn id="69" dur="500" fill="hold"/>
                                        <p:tgtEl>
                                          <p:spTgt spid="18"/>
                                        </p:tgtEl>
                                        <p:attrNameLst>
                                          <p:attrName>style.color</p:attrName>
                                        </p:attrNameLst>
                                      </p:cBhvr>
                                      <p:by>
                                        <p:hsl h="0" s="-70588" l="0"/>
                                      </p:by>
                                    </p:animClr>
                                    <p:animClr clrSpc="hsl" dir="cw">
                                      <p:cBhvr>
                                        <p:cTn id="70" dur="500" fill="hold"/>
                                        <p:tgtEl>
                                          <p:spTgt spid="18"/>
                                        </p:tgtEl>
                                        <p:attrNameLst>
                                          <p:attrName>fillcolor</p:attrName>
                                        </p:attrNameLst>
                                      </p:cBhvr>
                                      <p:by>
                                        <p:hsl h="0" s="-70588" l="0"/>
                                      </p:by>
                                    </p:animClr>
                                    <p:animClr clrSpc="hsl" dir="cw">
                                      <p:cBhvr>
                                        <p:cTn id="71" dur="500" fill="hold"/>
                                        <p:tgtEl>
                                          <p:spTgt spid="18"/>
                                        </p:tgtEl>
                                        <p:attrNameLst>
                                          <p:attrName>stroke.color</p:attrName>
                                        </p:attrNameLst>
                                      </p:cBhvr>
                                      <p:by>
                                        <p:hsl h="0" s="-70588" l="0"/>
                                      </p:by>
                                    </p:animClr>
                                    <p:set>
                                      <p:cBhvr>
                                        <p:cTn id="72" dur="500" fill="hold"/>
                                        <p:tgtEl>
                                          <p:spTgt spid="18"/>
                                        </p:tgtEl>
                                        <p:attrNameLst>
                                          <p:attrName>fill.type</p:attrName>
                                        </p:attrNameLst>
                                      </p:cBhvr>
                                      <p:to>
                                        <p:strVal val="solid"/>
                                      </p:to>
                                    </p:set>
                                  </p:childTnLst>
                                </p:cTn>
                              </p:par>
                              <p:par>
                                <p:cTn id="73" presetID="22" presetClass="entr" presetSubtype="2" fill="hold" nodeType="withEffect">
                                  <p:stCondLst>
                                    <p:cond delay="0"/>
                                  </p:stCondLst>
                                  <p:childTnLst>
                                    <p:set>
                                      <p:cBhvr>
                                        <p:cTn id="74" dur="1" fill="hold">
                                          <p:stCondLst>
                                            <p:cond delay="0"/>
                                          </p:stCondLst>
                                        </p:cTn>
                                        <p:tgtEl>
                                          <p:spTgt spid="11"/>
                                        </p:tgtEl>
                                        <p:attrNameLst>
                                          <p:attrName>style.visibility</p:attrName>
                                        </p:attrNameLst>
                                      </p:cBhvr>
                                      <p:to>
                                        <p:strVal val="visible"/>
                                      </p:to>
                                    </p:set>
                                    <p:animEffect transition="in" filter="wipe(right)">
                                      <p:cBhvr>
                                        <p:cTn id="75" dur="500"/>
                                        <p:tgtEl>
                                          <p:spTgt spid="11"/>
                                        </p:tgtEl>
                                      </p:cBhvr>
                                    </p:animEffect>
                                  </p:childTnLst>
                                </p:cTn>
                              </p:par>
                            </p:childTnLst>
                          </p:cTn>
                        </p:par>
                        <p:par>
                          <p:cTn id="76" fill="hold" nodeType="afterGroup">
                            <p:stCondLst>
                              <p:cond delay="500"/>
                            </p:stCondLst>
                            <p:childTnLst>
                              <p:par>
                                <p:cTn id="77" presetID="22" presetClass="entr" presetSubtype="2" fill="hold" grpId="0" nodeType="afterEffect">
                                  <p:stCondLst>
                                    <p:cond delay="0"/>
                                  </p:stCondLst>
                                  <p:childTnLst>
                                    <p:set>
                                      <p:cBhvr>
                                        <p:cTn id="78" dur="1" fill="hold">
                                          <p:stCondLst>
                                            <p:cond delay="0"/>
                                          </p:stCondLst>
                                        </p:cTn>
                                        <p:tgtEl>
                                          <p:spTgt spid="20"/>
                                        </p:tgtEl>
                                        <p:attrNameLst>
                                          <p:attrName>style.visibility</p:attrName>
                                        </p:attrNameLst>
                                      </p:cBhvr>
                                      <p:to>
                                        <p:strVal val="visible"/>
                                      </p:to>
                                    </p:set>
                                    <p:animEffect transition="in" filter="wipe(right)">
                                      <p:cBhvr>
                                        <p:cTn id="79"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5" grpId="1" animBg="1"/>
      <p:bldP spid="16" grpId="0" animBg="1"/>
      <p:bldP spid="16" grpId="1" animBg="1"/>
      <p:bldP spid="17" grpId="0" animBg="1"/>
      <p:bldP spid="17" grpId="1" animBg="1"/>
      <p:bldP spid="18" grpId="0" animBg="1"/>
      <p:bldP spid="18" grpId="1" animBg="1"/>
      <p:bldP spid="19" grpId="0" animBg="1"/>
      <p:bldP spid="19" grpId="1" animBg="1"/>
      <p:bldP spid="20" grpId="0" animBg="1"/>
    </p:bldLst>
  </p:timing>
</p:sld>
</file>

<file path=ppt/slides/slide1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a:xfrm>
            <a:off x="457200" y="152400"/>
            <a:ext cx="8229600" cy="1398587"/>
          </a:xfrm>
        </p:spPr>
        <p:txBody>
          <a:bodyPr/>
          <a:lstStyle/>
          <a:p>
            <a:pPr>
              <a:defRPr/>
            </a:pPr>
            <a:r>
              <a:rPr lang="en-IN" dirty="0" smtClean="0"/>
              <a:t>All Four Ps Contribute to the Whole</a:t>
            </a:r>
            <a:endParaRPr lang="en-US" dirty="0" smtClean="0"/>
          </a:p>
        </p:txBody>
      </p:sp>
      <p:grpSp>
        <p:nvGrpSpPr>
          <p:cNvPr id="2" name="Group 67"/>
          <p:cNvGrpSpPr>
            <a:grpSpLocks/>
          </p:cNvGrpSpPr>
          <p:nvPr/>
        </p:nvGrpSpPr>
        <p:grpSpPr bwMode="auto">
          <a:xfrm>
            <a:off x="914400" y="1600200"/>
            <a:ext cx="2828925" cy="4495800"/>
            <a:chOff x="576" y="864"/>
            <a:chExt cx="1782" cy="2832"/>
          </a:xfrm>
        </p:grpSpPr>
        <p:grpSp>
          <p:nvGrpSpPr>
            <p:cNvPr id="34833" name="Group 62"/>
            <p:cNvGrpSpPr>
              <a:grpSpLocks/>
            </p:cNvGrpSpPr>
            <p:nvPr/>
          </p:nvGrpSpPr>
          <p:grpSpPr bwMode="auto">
            <a:xfrm>
              <a:off x="966" y="864"/>
              <a:ext cx="1392" cy="2832"/>
              <a:chOff x="966" y="864"/>
              <a:chExt cx="1392" cy="2832"/>
            </a:xfrm>
          </p:grpSpPr>
          <p:sp>
            <p:nvSpPr>
              <p:cNvPr id="27672" name="AutoShape 13">
                <a:hlinkHover r:id="" action="ppaction://macro?name=changecolor"/>
              </p:cNvPr>
              <p:cNvSpPr>
                <a:spLocks noChangeArrowheads="1"/>
              </p:cNvSpPr>
              <p:nvPr/>
            </p:nvSpPr>
            <p:spPr bwMode="auto">
              <a:xfrm>
                <a:off x="966" y="864"/>
                <a:ext cx="1392" cy="610"/>
              </a:xfrm>
              <a:prstGeom prst="roundRect">
                <a:avLst>
                  <a:gd name="adj" fmla="val 26190"/>
                </a:avLst>
              </a:prstGeom>
              <a:ln>
                <a:headEnd/>
                <a:tailEn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800" b="1" dirty="0"/>
                  <a:t>Product</a:t>
                </a:r>
              </a:p>
            </p:txBody>
          </p:sp>
          <p:sp>
            <p:nvSpPr>
              <p:cNvPr id="27673" name="AutoShape 14">
                <a:hlinkHover r:id="" action="ppaction://macro?name=changecolor"/>
              </p:cNvPr>
              <p:cNvSpPr>
                <a:spLocks noChangeArrowheads="1"/>
              </p:cNvSpPr>
              <p:nvPr/>
            </p:nvSpPr>
            <p:spPr bwMode="auto">
              <a:xfrm>
                <a:off x="966" y="1605"/>
                <a:ext cx="1392" cy="610"/>
              </a:xfrm>
              <a:prstGeom prst="roundRect">
                <a:avLst>
                  <a:gd name="adj" fmla="val 26190"/>
                </a:avLst>
              </a:prstGeom>
              <a:ln>
                <a:headEnd/>
                <a:tailEn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800" b="1"/>
                  <a:t>Place</a:t>
                </a:r>
              </a:p>
            </p:txBody>
          </p:sp>
          <p:sp>
            <p:nvSpPr>
              <p:cNvPr id="27674" name="AutoShape 15">
                <a:hlinkHover r:id="" action="ppaction://macro?name=changecolor"/>
              </p:cNvPr>
              <p:cNvSpPr>
                <a:spLocks noChangeArrowheads="1"/>
              </p:cNvSpPr>
              <p:nvPr/>
            </p:nvSpPr>
            <p:spPr bwMode="auto">
              <a:xfrm>
                <a:off x="966" y="2345"/>
                <a:ext cx="1392" cy="610"/>
              </a:xfrm>
              <a:prstGeom prst="roundRect">
                <a:avLst>
                  <a:gd name="adj" fmla="val 26190"/>
                </a:avLst>
              </a:prstGeom>
              <a:ln>
                <a:headEnd/>
                <a:tailEn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800" b="1"/>
                  <a:t>Promotion</a:t>
                </a:r>
              </a:p>
            </p:txBody>
          </p:sp>
          <p:sp>
            <p:nvSpPr>
              <p:cNvPr id="27675" name="AutoShape 16">
                <a:hlinkHover r:id="" action="ppaction://macro?name=changecolor"/>
              </p:cNvPr>
              <p:cNvSpPr>
                <a:spLocks noChangeArrowheads="1"/>
              </p:cNvSpPr>
              <p:nvPr/>
            </p:nvSpPr>
            <p:spPr bwMode="auto">
              <a:xfrm>
                <a:off x="966" y="3086"/>
                <a:ext cx="1392" cy="610"/>
              </a:xfrm>
              <a:prstGeom prst="roundRect">
                <a:avLst>
                  <a:gd name="adj" fmla="val 26190"/>
                </a:avLst>
              </a:prstGeom>
              <a:ln>
                <a:headEnd/>
                <a:tailEn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800" b="1"/>
                  <a:t>Price</a:t>
                </a:r>
              </a:p>
            </p:txBody>
          </p:sp>
        </p:grpSp>
        <p:grpSp>
          <p:nvGrpSpPr>
            <p:cNvPr id="34834" name="Group 61"/>
            <p:cNvGrpSpPr>
              <a:grpSpLocks/>
            </p:cNvGrpSpPr>
            <p:nvPr/>
          </p:nvGrpSpPr>
          <p:grpSpPr bwMode="auto">
            <a:xfrm>
              <a:off x="576" y="1169"/>
              <a:ext cx="384" cy="2237"/>
              <a:chOff x="576" y="1169"/>
              <a:chExt cx="384" cy="2237"/>
            </a:xfrm>
          </p:grpSpPr>
          <p:sp>
            <p:nvSpPr>
              <p:cNvPr id="34835" name="Line 17"/>
              <p:cNvSpPr>
                <a:spLocks noChangeShapeType="1"/>
              </p:cNvSpPr>
              <p:nvPr/>
            </p:nvSpPr>
            <p:spPr bwMode="auto">
              <a:xfrm flipH="1">
                <a:off x="576" y="1169"/>
                <a:ext cx="384" cy="0"/>
              </a:xfrm>
              <a:prstGeom prst="line">
                <a:avLst/>
              </a:prstGeom>
              <a:noFill/>
              <a:ln w="38100">
                <a:solidFill>
                  <a:schemeClr val="tx1"/>
                </a:solidFill>
                <a:round/>
                <a:headEnd/>
                <a:tailEnd/>
              </a:ln>
            </p:spPr>
            <p:txBody>
              <a:bodyPr/>
              <a:lstStyle/>
              <a:p>
                <a:endParaRPr lang="en-US"/>
              </a:p>
            </p:txBody>
          </p:sp>
          <p:sp>
            <p:nvSpPr>
              <p:cNvPr id="34836" name="Line 18"/>
              <p:cNvSpPr>
                <a:spLocks noChangeShapeType="1"/>
              </p:cNvSpPr>
              <p:nvPr/>
            </p:nvSpPr>
            <p:spPr bwMode="auto">
              <a:xfrm flipH="1">
                <a:off x="576" y="1910"/>
                <a:ext cx="384" cy="0"/>
              </a:xfrm>
              <a:prstGeom prst="line">
                <a:avLst/>
              </a:prstGeom>
              <a:noFill/>
              <a:ln w="38100">
                <a:solidFill>
                  <a:schemeClr val="tx1"/>
                </a:solidFill>
                <a:round/>
                <a:headEnd/>
                <a:tailEnd/>
              </a:ln>
            </p:spPr>
            <p:txBody>
              <a:bodyPr/>
              <a:lstStyle/>
              <a:p>
                <a:endParaRPr lang="en-US"/>
              </a:p>
            </p:txBody>
          </p:sp>
          <p:sp>
            <p:nvSpPr>
              <p:cNvPr id="34837" name="Line 19"/>
              <p:cNvSpPr>
                <a:spLocks noChangeShapeType="1"/>
              </p:cNvSpPr>
              <p:nvPr/>
            </p:nvSpPr>
            <p:spPr bwMode="auto">
              <a:xfrm flipH="1">
                <a:off x="576" y="2650"/>
                <a:ext cx="384" cy="0"/>
              </a:xfrm>
              <a:prstGeom prst="line">
                <a:avLst/>
              </a:prstGeom>
              <a:noFill/>
              <a:ln w="38100">
                <a:solidFill>
                  <a:schemeClr val="tx1"/>
                </a:solidFill>
                <a:round/>
                <a:headEnd/>
                <a:tailEnd/>
              </a:ln>
            </p:spPr>
            <p:txBody>
              <a:bodyPr/>
              <a:lstStyle/>
              <a:p>
                <a:endParaRPr lang="en-US"/>
              </a:p>
            </p:txBody>
          </p:sp>
          <p:sp>
            <p:nvSpPr>
              <p:cNvPr id="34838" name="Line 20"/>
              <p:cNvSpPr>
                <a:spLocks noChangeShapeType="1"/>
              </p:cNvSpPr>
              <p:nvPr/>
            </p:nvSpPr>
            <p:spPr bwMode="auto">
              <a:xfrm flipH="1">
                <a:off x="576" y="3391"/>
                <a:ext cx="384" cy="0"/>
              </a:xfrm>
              <a:prstGeom prst="line">
                <a:avLst/>
              </a:prstGeom>
              <a:noFill/>
              <a:ln w="38100">
                <a:solidFill>
                  <a:schemeClr val="tx1"/>
                </a:solidFill>
                <a:round/>
                <a:headEnd/>
                <a:tailEnd/>
              </a:ln>
            </p:spPr>
            <p:txBody>
              <a:bodyPr/>
              <a:lstStyle/>
              <a:p>
                <a:endParaRPr lang="en-US"/>
              </a:p>
            </p:txBody>
          </p:sp>
          <p:sp>
            <p:nvSpPr>
              <p:cNvPr id="34839" name="Line 21"/>
              <p:cNvSpPr>
                <a:spLocks noChangeShapeType="1"/>
              </p:cNvSpPr>
              <p:nvPr/>
            </p:nvSpPr>
            <p:spPr bwMode="auto">
              <a:xfrm>
                <a:off x="576" y="1169"/>
                <a:ext cx="0" cy="2237"/>
              </a:xfrm>
              <a:prstGeom prst="line">
                <a:avLst/>
              </a:prstGeom>
              <a:noFill/>
              <a:ln w="38100">
                <a:solidFill>
                  <a:schemeClr val="tx1"/>
                </a:solidFill>
                <a:round/>
                <a:headEnd/>
                <a:tailEnd/>
              </a:ln>
            </p:spPr>
            <p:txBody>
              <a:bodyPr/>
              <a:lstStyle/>
              <a:p>
                <a:endParaRPr lang="en-US"/>
              </a:p>
            </p:txBody>
          </p:sp>
        </p:grpSp>
      </p:grpSp>
      <p:grpSp>
        <p:nvGrpSpPr>
          <p:cNvPr id="5" name="Group 70"/>
          <p:cNvGrpSpPr>
            <a:grpSpLocks/>
          </p:cNvGrpSpPr>
          <p:nvPr/>
        </p:nvGrpSpPr>
        <p:grpSpPr bwMode="auto">
          <a:xfrm>
            <a:off x="3819525" y="2171700"/>
            <a:ext cx="4667250" cy="3587750"/>
            <a:chOff x="2406" y="1224"/>
            <a:chExt cx="2940" cy="2260"/>
          </a:xfrm>
        </p:grpSpPr>
        <p:grpSp>
          <p:nvGrpSpPr>
            <p:cNvPr id="34827" name="Group 68"/>
            <p:cNvGrpSpPr>
              <a:grpSpLocks/>
            </p:cNvGrpSpPr>
            <p:nvPr/>
          </p:nvGrpSpPr>
          <p:grpSpPr bwMode="auto">
            <a:xfrm>
              <a:off x="2406" y="1224"/>
              <a:ext cx="1674" cy="2260"/>
              <a:chOff x="2406" y="1224"/>
              <a:chExt cx="1674" cy="2260"/>
            </a:xfrm>
          </p:grpSpPr>
          <p:sp>
            <p:nvSpPr>
              <p:cNvPr id="27661" name="Line 4"/>
              <p:cNvSpPr>
                <a:spLocks noChangeShapeType="1"/>
              </p:cNvSpPr>
              <p:nvPr/>
            </p:nvSpPr>
            <p:spPr bwMode="auto">
              <a:xfrm>
                <a:off x="2406" y="1224"/>
                <a:ext cx="1584" cy="610"/>
              </a:xfrm>
              <a:prstGeom prst="line">
                <a:avLst/>
              </a:prstGeom>
              <a:ln>
                <a:headEnd/>
                <a:tailEnd type="triangle" w="med" len="med"/>
              </a:ln>
              <a:extLst/>
            </p:spPr>
            <p:style>
              <a:lnRef idx="2">
                <a:schemeClr val="accent2">
                  <a:shade val="50000"/>
                </a:schemeClr>
              </a:lnRef>
              <a:fillRef idx="1">
                <a:schemeClr val="accent2"/>
              </a:fillRef>
              <a:effectRef idx="0">
                <a:schemeClr val="accent2"/>
              </a:effectRef>
              <a:fontRef idx="minor">
                <a:schemeClr val="lt1"/>
              </a:fontRef>
            </p:style>
            <p:txBody>
              <a:bodyPr/>
              <a:lstStyle/>
              <a:p>
                <a:pPr algn="ctr">
                  <a:defRPr/>
                </a:pPr>
                <a:endParaRPr lang="en-US"/>
              </a:p>
            </p:txBody>
          </p:sp>
          <p:sp>
            <p:nvSpPr>
              <p:cNvPr id="27662" name="Line 5"/>
              <p:cNvSpPr>
                <a:spLocks noChangeShapeType="1"/>
              </p:cNvSpPr>
              <p:nvPr/>
            </p:nvSpPr>
            <p:spPr bwMode="auto">
              <a:xfrm>
                <a:off x="2412" y="1965"/>
                <a:ext cx="1446" cy="253"/>
              </a:xfrm>
              <a:prstGeom prst="line">
                <a:avLst/>
              </a:prstGeom>
              <a:ln>
                <a:headEnd/>
                <a:tailEnd type="triangle" w="med" len="med"/>
              </a:ln>
              <a:extLst/>
            </p:spPr>
            <p:style>
              <a:lnRef idx="2">
                <a:schemeClr val="accent2">
                  <a:shade val="50000"/>
                </a:schemeClr>
              </a:lnRef>
              <a:fillRef idx="1">
                <a:schemeClr val="accent2"/>
              </a:fillRef>
              <a:effectRef idx="0">
                <a:schemeClr val="accent2"/>
              </a:effectRef>
              <a:fontRef idx="minor">
                <a:schemeClr val="lt1"/>
              </a:fontRef>
            </p:style>
            <p:txBody>
              <a:bodyPr/>
              <a:lstStyle/>
              <a:p>
                <a:pPr algn="ctr">
                  <a:defRPr/>
                </a:pPr>
                <a:endParaRPr lang="en-US"/>
              </a:p>
            </p:txBody>
          </p:sp>
          <p:sp>
            <p:nvSpPr>
              <p:cNvPr id="27663" name="Line 7"/>
              <p:cNvSpPr>
                <a:spLocks noChangeShapeType="1"/>
              </p:cNvSpPr>
              <p:nvPr/>
            </p:nvSpPr>
            <p:spPr bwMode="auto">
              <a:xfrm flipV="1">
                <a:off x="2406" y="2770"/>
                <a:ext cx="1674" cy="714"/>
              </a:xfrm>
              <a:prstGeom prst="line">
                <a:avLst/>
              </a:prstGeom>
              <a:ln>
                <a:headEnd/>
                <a:tailEnd type="triangle" w="med" len="med"/>
              </a:ln>
              <a:extLst/>
            </p:spPr>
            <p:style>
              <a:lnRef idx="2">
                <a:schemeClr val="accent2">
                  <a:shade val="50000"/>
                </a:schemeClr>
              </a:lnRef>
              <a:fillRef idx="1">
                <a:schemeClr val="accent2"/>
              </a:fillRef>
              <a:effectRef idx="0">
                <a:schemeClr val="accent2"/>
              </a:effectRef>
              <a:fontRef idx="minor">
                <a:schemeClr val="lt1"/>
              </a:fontRef>
            </p:style>
            <p:txBody>
              <a:bodyPr/>
              <a:lstStyle/>
              <a:p>
                <a:pPr algn="ctr">
                  <a:defRPr/>
                </a:pPr>
                <a:endParaRPr lang="en-US"/>
              </a:p>
            </p:txBody>
          </p:sp>
          <p:sp>
            <p:nvSpPr>
              <p:cNvPr id="27664" name="Line 9"/>
              <p:cNvSpPr>
                <a:spLocks noChangeShapeType="1"/>
              </p:cNvSpPr>
              <p:nvPr/>
            </p:nvSpPr>
            <p:spPr bwMode="auto">
              <a:xfrm flipV="1">
                <a:off x="2418" y="2470"/>
                <a:ext cx="1476" cy="273"/>
              </a:xfrm>
              <a:prstGeom prst="line">
                <a:avLst/>
              </a:prstGeom>
              <a:ln>
                <a:headEnd/>
                <a:tailEnd type="triangle" w="med" len="med"/>
              </a:ln>
              <a:extLst/>
            </p:spPr>
            <p:style>
              <a:lnRef idx="2">
                <a:schemeClr val="accent2">
                  <a:shade val="50000"/>
                </a:schemeClr>
              </a:lnRef>
              <a:fillRef idx="1">
                <a:schemeClr val="accent2"/>
              </a:fillRef>
              <a:effectRef idx="0">
                <a:schemeClr val="accent2"/>
              </a:effectRef>
              <a:fontRef idx="minor">
                <a:schemeClr val="lt1"/>
              </a:fontRef>
            </p:style>
            <p:txBody>
              <a:bodyPr/>
              <a:lstStyle/>
              <a:p>
                <a:pPr algn="ctr">
                  <a:defRPr/>
                </a:pPr>
                <a:endParaRPr lang="en-US"/>
              </a:p>
            </p:txBody>
          </p:sp>
        </p:grpSp>
        <p:sp>
          <p:nvSpPr>
            <p:cNvPr id="27660" name="Oval 11"/>
            <p:cNvSpPr>
              <a:spLocks noChangeArrowheads="1"/>
            </p:cNvSpPr>
            <p:nvPr/>
          </p:nvSpPr>
          <p:spPr bwMode="auto">
            <a:xfrm>
              <a:off x="3888" y="1554"/>
              <a:ext cx="1458" cy="1390"/>
            </a:xfrm>
            <a:prstGeom prst="ellipse">
              <a:avLst/>
            </a:prstGeom>
            <a:ln>
              <a:headEnd/>
              <a:tailEnd/>
            </a:ln>
          </p:spPr>
          <p:style>
            <a:lnRef idx="2">
              <a:schemeClr val="accent2">
                <a:shade val="50000"/>
              </a:schemeClr>
            </a:lnRef>
            <a:fillRef idx="1">
              <a:schemeClr val="accent2"/>
            </a:fillRef>
            <a:effectRef idx="0">
              <a:schemeClr val="accent2"/>
            </a:effectRef>
            <a:fontRef idx="minor">
              <a:schemeClr val="lt1"/>
            </a:fontRef>
          </p:style>
          <p:txBody>
            <a:bodyPr wrap="none" anchor="ctr"/>
            <a:lstStyle/>
            <a:p>
              <a:pPr algn="ctr">
                <a:defRPr/>
              </a:pPr>
              <a:r>
                <a:rPr lang="en-US" sz="2800" b="1"/>
                <a:t>Selection</a:t>
              </a:r>
              <a:br>
                <a:rPr lang="en-US" sz="2800" b="1"/>
              </a:br>
              <a:r>
                <a:rPr lang="en-US" sz="2800" b="1"/>
                <a:t>of Target</a:t>
              </a:r>
              <a:br>
                <a:rPr lang="en-US" sz="2800" b="1"/>
              </a:br>
              <a:r>
                <a:rPr lang="en-US" sz="2800" b="1"/>
                <a:t>Market</a:t>
              </a:r>
            </a:p>
          </p:txBody>
        </p:sp>
      </p:grpSp>
      <p:sp>
        <p:nvSpPr>
          <p:cNvPr id="42" name="Text Box 22"/>
          <p:cNvSpPr txBox="1">
            <a:spLocks noChangeArrowheads="1"/>
          </p:cNvSpPr>
          <p:nvPr/>
        </p:nvSpPr>
        <p:spPr bwMode="auto">
          <a:xfrm>
            <a:off x="0" y="6324600"/>
            <a:ext cx="9144000" cy="457200"/>
          </a:xfrm>
          <a:prstGeom prst="rect">
            <a:avLst/>
          </a:prstGeom>
          <a:noFill/>
          <a:ln w="9525">
            <a:noFill/>
            <a:miter lim="800000"/>
            <a:headEnd/>
            <a:tailEnd/>
          </a:ln>
        </p:spPr>
        <p:txBody>
          <a:bodyPr>
            <a:spAutoFit/>
          </a:bodyPr>
          <a:lstStyle/>
          <a:p>
            <a:pPr algn="ctr">
              <a:spcBef>
                <a:spcPct val="50000"/>
              </a:spcBef>
            </a:pPr>
            <a:r>
              <a:rPr lang="en-US" sz="2400" b="1">
                <a:solidFill>
                  <a:schemeClr val="tx2"/>
                </a:solidFill>
              </a:rPr>
              <a:t>Understanding the Target Market Leads to Good Strategies!</a:t>
            </a:r>
          </a:p>
        </p:txBody>
      </p:sp>
      <p:grpSp>
        <p:nvGrpSpPr>
          <p:cNvPr id="7" name="Group 69"/>
          <p:cNvGrpSpPr>
            <a:grpSpLocks/>
          </p:cNvGrpSpPr>
          <p:nvPr/>
        </p:nvGrpSpPr>
        <p:grpSpPr bwMode="auto">
          <a:xfrm>
            <a:off x="3810000" y="1905000"/>
            <a:ext cx="2628900" cy="3586163"/>
            <a:chOff x="2400" y="1056"/>
            <a:chExt cx="1656" cy="2259"/>
          </a:xfrm>
        </p:grpSpPr>
        <p:sp>
          <p:nvSpPr>
            <p:cNvPr id="34823" name="Line 3"/>
            <p:cNvSpPr>
              <a:spLocks noChangeShapeType="1"/>
            </p:cNvSpPr>
            <p:nvPr/>
          </p:nvSpPr>
          <p:spPr bwMode="auto">
            <a:xfrm flipH="1" flipV="1">
              <a:off x="2406" y="1056"/>
              <a:ext cx="1650" cy="678"/>
            </a:xfrm>
            <a:prstGeom prst="line">
              <a:avLst/>
            </a:prstGeom>
            <a:noFill/>
            <a:ln w="38100">
              <a:solidFill>
                <a:schemeClr val="tx1"/>
              </a:solidFill>
              <a:round/>
              <a:headEnd/>
              <a:tailEnd type="triangle" w="med" len="med"/>
            </a:ln>
          </p:spPr>
          <p:txBody>
            <a:bodyPr/>
            <a:lstStyle/>
            <a:p>
              <a:endParaRPr lang="en-US"/>
            </a:p>
          </p:txBody>
        </p:sp>
        <p:sp>
          <p:nvSpPr>
            <p:cNvPr id="34824" name="Line 6"/>
            <p:cNvSpPr>
              <a:spLocks noChangeShapeType="1"/>
            </p:cNvSpPr>
            <p:nvPr/>
          </p:nvSpPr>
          <p:spPr bwMode="auto">
            <a:xfrm flipH="1" flipV="1">
              <a:off x="2406" y="1792"/>
              <a:ext cx="1464" cy="276"/>
            </a:xfrm>
            <a:prstGeom prst="line">
              <a:avLst/>
            </a:prstGeom>
            <a:noFill/>
            <a:ln w="38100">
              <a:solidFill>
                <a:schemeClr val="tx1"/>
              </a:solidFill>
              <a:round/>
              <a:headEnd/>
              <a:tailEnd type="triangle" w="med" len="med"/>
            </a:ln>
          </p:spPr>
          <p:txBody>
            <a:bodyPr/>
            <a:lstStyle/>
            <a:p>
              <a:endParaRPr lang="en-US"/>
            </a:p>
          </p:txBody>
        </p:sp>
        <p:sp>
          <p:nvSpPr>
            <p:cNvPr id="34825" name="Line 10"/>
            <p:cNvSpPr>
              <a:spLocks noChangeShapeType="1"/>
            </p:cNvSpPr>
            <p:nvPr/>
          </p:nvSpPr>
          <p:spPr bwMode="auto">
            <a:xfrm flipH="1">
              <a:off x="2400" y="2332"/>
              <a:ext cx="1458" cy="243"/>
            </a:xfrm>
            <a:prstGeom prst="line">
              <a:avLst/>
            </a:prstGeom>
            <a:noFill/>
            <a:ln w="38100">
              <a:solidFill>
                <a:schemeClr val="tx1"/>
              </a:solidFill>
              <a:round/>
              <a:headEnd/>
              <a:tailEnd type="triangle" w="med" len="med"/>
            </a:ln>
          </p:spPr>
          <p:txBody>
            <a:bodyPr/>
            <a:lstStyle/>
            <a:p>
              <a:endParaRPr lang="en-US"/>
            </a:p>
          </p:txBody>
        </p:sp>
        <p:sp>
          <p:nvSpPr>
            <p:cNvPr id="34826" name="Line 8"/>
            <p:cNvSpPr>
              <a:spLocks noChangeShapeType="1"/>
            </p:cNvSpPr>
            <p:nvPr/>
          </p:nvSpPr>
          <p:spPr bwMode="auto">
            <a:xfrm flipH="1">
              <a:off x="2412" y="2680"/>
              <a:ext cx="1578" cy="635"/>
            </a:xfrm>
            <a:prstGeom prst="line">
              <a:avLst/>
            </a:prstGeom>
            <a:noFill/>
            <a:ln w="38100">
              <a:solidFill>
                <a:schemeClr val="tx1"/>
              </a:solidFill>
              <a:round/>
              <a:headEnd/>
              <a:tailEnd type="triangle" w="med" len="med"/>
            </a:ln>
          </p:spPr>
          <p:txBody>
            <a:bodyPr/>
            <a:lstStyle/>
            <a:p>
              <a:endParaRPr lang="en-US"/>
            </a:p>
          </p:txBody>
        </p:sp>
      </p:grpSp>
      <p:sp>
        <p:nvSpPr>
          <p:cNvPr id="34822" name="Slide Number Placeholder 22"/>
          <p:cNvSpPr txBox="1">
            <a:spLocks/>
          </p:cNvSpPr>
          <p:nvPr/>
        </p:nvSpPr>
        <p:spPr bwMode="auto">
          <a:xfrm>
            <a:off x="52388" y="4763"/>
            <a:ext cx="503237" cy="301625"/>
          </a:xfrm>
          <a:prstGeom prst="rect">
            <a:avLst/>
          </a:prstGeom>
          <a:noFill/>
          <a:ln w="9525">
            <a:noFill/>
            <a:miter lim="800000"/>
            <a:headEnd/>
            <a:tailEnd/>
          </a:ln>
        </p:spPr>
        <p:txBody>
          <a:bodyPr anchor="b"/>
          <a:lstStyle/>
          <a:p>
            <a:pPr algn="ctr"/>
            <a:r>
              <a:rPr lang="en-US" sz="1200">
                <a:latin typeface="Century Gothic" pitchFamily="34" charset="0"/>
              </a:rPr>
              <a:t>2-</a:t>
            </a:r>
            <a:fld id="{6D2BB368-DF22-4A0E-BC74-309A61E5731F}" type="slidenum">
              <a:rPr lang="en-US" sz="1200">
                <a:latin typeface="Century Gothic" pitchFamily="34" charset="0"/>
              </a:rPr>
              <a:pPr algn="ctr"/>
              <a:t>13</a:t>
            </a:fld>
            <a:endParaRPr lang="en-US" sz="1200">
              <a:latin typeface="Century Gothic" pitchFamily="34" charset="0"/>
            </a:endParaRPr>
          </a:p>
        </p:txBody>
      </p:sp>
    </p:spTree>
  </p:cSld>
  <p:clrMapOvr>
    <a:masterClrMapping/>
  </p:clrMapOvr>
  <p:transition>
    <p:pull dir="ru"/>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left)">
                                      <p:cBhvr>
                                        <p:cTn id="12" dur="500"/>
                                        <p:tgtEl>
                                          <p:spTgt spid="5"/>
                                        </p:tgtEl>
                                      </p:cBhvr>
                                    </p:animEffect>
                                  </p:childTnLst>
                                </p:cTn>
                              </p:par>
                            </p:childTnLst>
                          </p:cTn>
                        </p:par>
                        <p:par>
                          <p:cTn id="13" fill="hold" nodeType="afterGroup">
                            <p:stCondLst>
                              <p:cond delay="500"/>
                            </p:stCondLst>
                            <p:childTnLst>
                              <p:par>
                                <p:cTn id="14" presetID="22" presetClass="entr" presetSubtype="2" fill="hold" nodeType="after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wipe(right)">
                                      <p:cBhvr>
                                        <p:cTn id="16" dur="500"/>
                                        <p:tgtEl>
                                          <p:spTgt spid="7"/>
                                        </p:tgtEl>
                                      </p:cBhvr>
                                    </p:animEffect>
                                  </p:childTnLst>
                                </p:cTn>
                              </p:par>
                            </p:childTnLst>
                          </p:cTn>
                        </p:par>
                        <p:par>
                          <p:cTn id="17" fill="hold" nodeType="afterGroup">
                            <p:stCondLst>
                              <p:cond delay="1000"/>
                            </p:stCondLst>
                            <p:childTnLst>
                              <p:par>
                                <p:cTn id="18" presetID="4" presetClass="entr" presetSubtype="32" fill="hold" grpId="0" nodeType="afterEffect">
                                  <p:stCondLst>
                                    <p:cond delay="0"/>
                                  </p:stCondLst>
                                  <p:childTnLst>
                                    <p:set>
                                      <p:cBhvr>
                                        <p:cTn id="19" dur="1" fill="hold">
                                          <p:stCondLst>
                                            <p:cond delay="0"/>
                                          </p:stCondLst>
                                        </p:cTn>
                                        <p:tgtEl>
                                          <p:spTgt spid="42"/>
                                        </p:tgtEl>
                                        <p:attrNameLst>
                                          <p:attrName>style.visibility</p:attrName>
                                        </p:attrNameLst>
                                      </p:cBhvr>
                                      <p:to>
                                        <p:strVal val="visible"/>
                                      </p:to>
                                    </p:set>
                                    <p:animEffect transition="in" filter="box(out)">
                                      <p:cBhvr>
                                        <p:cTn id="20" dur="500"/>
                                        <p:tgtEl>
                                          <p:spTgt spid="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p:txBody>
          <a:bodyPr/>
          <a:lstStyle/>
          <a:p>
            <a:pPr>
              <a:defRPr/>
            </a:pPr>
            <a:r>
              <a:rPr lang="en-US" dirty="0" smtClean="0"/>
              <a:t>Checking Your Knowledge</a:t>
            </a:r>
          </a:p>
        </p:txBody>
      </p:sp>
      <p:sp>
        <p:nvSpPr>
          <p:cNvPr id="28675" name="Rectangle 3"/>
          <p:cNvSpPr>
            <a:spLocks noGrp="1" noChangeArrowheads="1"/>
          </p:cNvSpPr>
          <p:nvPr>
            <p:ph idx="1"/>
          </p:nvPr>
        </p:nvSpPr>
        <p:spPr>
          <a:xfrm>
            <a:off x="457200" y="1882775"/>
            <a:ext cx="8229600" cy="4572000"/>
          </a:xfrm>
        </p:spPr>
        <p:txBody>
          <a:bodyPr>
            <a:normAutofit fontScale="92500" lnSpcReduction="10000"/>
          </a:bodyPr>
          <a:lstStyle/>
          <a:p>
            <a:pPr marL="0" indent="0">
              <a:buFont typeface="Wingdings 2" pitchFamily="18" charset="2"/>
              <a:buNone/>
              <a:defRPr/>
            </a:pPr>
            <a:r>
              <a:rPr lang="en-US" dirty="0" smtClean="0"/>
              <a:t>General Motors is considering increasing the length of its bumper-to-bumper warranty on new vehicles from 3 years to 5 years. The marketing mix variable being considered here is:</a:t>
            </a:r>
          </a:p>
          <a:p>
            <a:pPr marL="573088" indent="-573088">
              <a:buFont typeface="Wingdings 2" pitchFamily="18" charset="2"/>
              <a:buNone/>
              <a:tabLst>
                <a:tab pos="55563" algn="l"/>
              </a:tabLst>
              <a:defRPr/>
            </a:pPr>
            <a:r>
              <a:rPr lang="en-US" dirty="0" smtClean="0"/>
              <a:t>	A.	product.</a:t>
            </a:r>
          </a:p>
          <a:p>
            <a:pPr marL="573088" indent="-573088">
              <a:buFont typeface="Wingdings 2" pitchFamily="18" charset="2"/>
              <a:buNone/>
              <a:tabLst>
                <a:tab pos="55563" algn="l"/>
              </a:tabLst>
              <a:defRPr/>
            </a:pPr>
            <a:r>
              <a:rPr lang="en-US" dirty="0" smtClean="0"/>
              <a:t>	B.	personnel.</a:t>
            </a:r>
          </a:p>
          <a:p>
            <a:pPr marL="573088" indent="-573088">
              <a:buFont typeface="Wingdings 2" pitchFamily="18" charset="2"/>
              <a:buNone/>
              <a:tabLst>
                <a:tab pos="55563" algn="l"/>
              </a:tabLst>
              <a:defRPr/>
            </a:pPr>
            <a:r>
              <a:rPr lang="en-US" dirty="0" smtClean="0"/>
              <a:t>	C.	place.</a:t>
            </a:r>
          </a:p>
          <a:p>
            <a:pPr marL="573088" indent="-573088">
              <a:buFont typeface="Wingdings 2" pitchFamily="18" charset="2"/>
              <a:buNone/>
              <a:tabLst>
                <a:tab pos="55563" algn="l"/>
              </a:tabLst>
              <a:defRPr/>
            </a:pPr>
            <a:r>
              <a:rPr lang="en-US" dirty="0" smtClean="0"/>
              <a:t>	D.	promotion.</a:t>
            </a:r>
          </a:p>
          <a:p>
            <a:pPr marL="573088" indent="-573088">
              <a:buFont typeface="Wingdings 2" pitchFamily="18" charset="2"/>
              <a:buNone/>
              <a:tabLst>
                <a:tab pos="55563" algn="l"/>
              </a:tabLst>
              <a:defRPr/>
            </a:pPr>
            <a:r>
              <a:rPr lang="en-US" dirty="0" smtClean="0"/>
              <a:t>	E.	price.</a:t>
            </a:r>
          </a:p>
          <a:p>
            <a:pPr>
              <a:buFont typeface="Wingdings 2" pitchFamily="18" charset="2"/>
              <a:buNone/>
              <a:defRPr/>
            </a:pPr>
            <a:endParaRPr lang="en-US" dirty="0" smtClean="0"/>
          </a:p>
        </p:txBody>
      </p:sp>
      <p:sp>
        <p:nvSpPr>
          <p:cNvPr id="36867" name="Slide Number Placeholder 22"/>
          <p:cNvSpPr txBox="1">
            <a:spLocks/>
          </p:cNvSpPr>
          <p:nvPr/>
        </p:nvSpPr>
        <p:spPr bwMode="auto">
          <a:xfrm>
            <a:off x="52388" y="4763"/>
            <a:ext cx="503237" cy="301625"/>
          </a:xfrm>
          <a:prstGeom prst="rect">
            <a:avLst/>
          </a:prstGeom>
          <a:noFill/>
          <a:ln w="9525">
            <a:noFill/>
            <a:miter lim="800000"/>
            <a:headEnd/>
            <a:tailEnd/>
          </a:ln>
        </p:spPr>
        <p:txBody>
          <a:bodyPr anchor="b"/>
          <a:lstStyle/>
          <a:p>
            <a:pPr algn="ctr"/>
            <a:r>
              <a:rPr lang="en-US" sz="1200">
                <a:latin typeface="Century Gothic" pitchFamily="34" charset="0"/>
              </a:rPr>
              <a:t>2-</a:t>
            </a:r>
            <a:fld id="{824BF910-3A58-4C61-8D79-9F678CB3BB20}" type="slidenum">
              <a:rPr lang="en-US" sz="1200">
                <a:latin typeface="Century Gothic" pitchFamily="34" charset="0"/>
              </a:rPr>
              <a:pPr algn="ctr"/>
              <a:t>14</a:t>
            </a:fld>
            <a:endParaRPr lang="en-US" sz="1200">
              <a:latin typeface="Century Gothic" pitchFamily="34" charset="0"/>
            </a:endParaRPr>
          </a:p>
        </p:txBody>
      </p:sp>
    </p:spTree>
  </p:cSld>
  <p:clrMapOvr>
    <a:masterClrMapping/>
  </p:clrMapOvr>
  <p:transition>
    <p:pull dir="ru"/>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p:txBody>
          <a:bodyPr/>
          <a:lstStyle/>
          <a:p>
            <a:pPr>
              <a:defRPr/>
            </a:pPr>
            <a:r>
              <a:rPr lang="en-US" dirty="0" smtClean="0"/>
              <a:t>Checking Your Knowledge</a:t>
            </a:r>
          </a:p>
        </p:txBody>
      </p:sp>
      <p:sp>
        <p:nvSpPr>
          <p:cNvPr id="59395" name="Rectangle 3"/>
          <p:cNvSpPr>
            <a:spLocks noGrp="1" noChangeArrowheads="1"/>
          </p:cNvSpPr>
          <p:nvPr>
            <p:ph idx="1"/>
          </p:nvPr>
        </p:nvSpPr>
        <p:spPr>
          <a:xfrm>
            <a:off x="457200" y="1882775"/>
            <a:ext cx="8229600" cy="4572000"/>
          </a:xfrm>
        </p:spPr>
        <p:txBody>
          <a:bodyPr>
            <a:normAutofit fontScale="85000" lnSpcReduction="10000"/>
          </a:bodyPr>
          <a:lstStyle/>
          <a:p>
            <a:pPr>
              <a:buFont typeface="Wingdings 2" pitchFamily="18" charset="2"/>
              <a:buNone/>
              <a:defRPr/>
            </a:pPr>
            <a:r>
              <a:rPr lang="en-US" dirty="0" smtClean="0"/>
              <a:t>	A television network is trying to generate interest in a new television show in advance of its premiere.  The network sends out press releases and makes the star of the new show available for guest appearances on TV and radio talk shows. The marketing mix variable involved here is:</a:t>
            </a:r>
          </a:p>
          <a:p>
            <a:pPr>
              <a:buFont typeface="Wingdings 2" pitchFamily="18" charset="2"/>
              <a:buNone/>
              <a:tabLst>
                <a:tab pos="573088" algn="l"/>
              </a:tabLst>
              <a:defRPr/>
            </a:pPr>
            <a:r>
              <a:rPr lang="en-US" dirty="0" smtClean="0"/>
              <a:t>	A.	product.</a:t>
            </a:r>
          </a:p>
          <a:p>
            <a:pPr>
              <a:buFont typeface="Wingdings 2" pitchFamily="18" charset="2"/>
              <a:buNone/>
              <a:tabLst>
                <a:tab pos="573088" algn="l"/>
              </a:tabLst>
              <a:defRPr/>
            </a:pPr>
            <a:r>
              <a:rPr lang="en-US" dirty="0" smtClean="0"/>
              <a:t>	B.	personnel.</a:t>
            </a:r>
          </a:p>
          <a:p>
            <a:pPr>
              <a:buFont typeface="Wingdings 2" pitchFamily="18" charset="2"/>
              <a:buNone/>
              <a:tabLst>
                <a:tab pos="573088" algn="l"/>
              </a:tabLst>
              <a:defRPr/>
            </a:pPr>
            <a:r>
              <a:rPr lang="en-US" dirty="0" smtClean="0"/>
              <a:t>	C.	place.</a:t>
            </a:r>
          </a:p>
          <a:p>
            <a:pPr>
              <a:buFont typeface="Wingdings 2" pitchFamily="18" charset="2"/>
              <a:buNone/>
              <a:tabLst>
                <a:tab pos="573088" algn="l"/>
              </a:tabLst>
              <a:defRPr/>
            </a:pPr>
            <a:r>
              <a:rPr lang="en-US" dirty="0" smtClean="0"/>
              <a:t>	D.	promotion.</a:t>
            </a:r>
          </a:p>
          <a:p>
            <a:pPr>
              <a:buFont typeface="Wingdings 2" pitchFamily="18" charset="2"/>
              <a:buNone/>
              <a:tabLst>
                <a:tab pos="573088" algn="l"/>
              </a:tabLst>
              <a:defRPr/>
            </a:pPr>
            <a:r>
              <a:rPr lang="en-US" dirty="0" smtClean="0"/>
              <a:t>	E.	price.</a:t>
            </a:r>
          </a:p>
          <a:p>
            <a:pPr>
              <a:buFont typeface="Wingdings 2" pitchFamily="18" charset="2"/>
              <a:buNone/>
              <a:defRPr/>
            </a:pPr>
            <a:endParaRPr lang="en-US" dirty="0" smtClean="0"/>
          </a:p>
        </p:txBody>
      </p:sp>
      <p:sp>
        <p:nvSpPr>
          <p:cNvPr id="38915" name="Slide Number Placeholder 22"/>
          <p:cNvSpPr txBox="1">
            <a:spLocks/>
          </p:cNvSpPr>
          <p:nvPr/>
        </p:nvSpPr>
        <p:spPr bwMode="auto">
          <a:xfrm>
            <a:off x="52388" y="4763"/>
            <a:ext cx="503237" cy="301625"/>
          </a:xfrm>
          <a:prstGeom prst="rect">
            <a:avLst/>
          </a:prstGeom>
          <a:noFill/>
          <a:ln w="9525">
            <a:noFill/>
            <a:miter lim="800000"/>
            <a:headEnd/>
            <a:tailEnd/>
          </a:ln>
        </p:spPr>
        <p:txBody>
          <a:bodyPr anchor="b"/>
          <a:lstStyle/>
          <a:p>
            <a:pPr algn="ctr"/>
            <a:r>
              <a:rPr lang="en-US" sz="1200">
                <a:latin typeface="Century Gothic" pitchFamily="34" charset="0"/>
              </a:rPr>
              <a:t>2-</a:t>
            </a:r>
            <a:fld id="{66FEA7AC-9EA1-4281-A7FB-ED1D463BFDFC}" type="slidenum">
              <a:rPr lang="en-US" sz="1200">
                <a:latin typeface="Century Gothic" pitchFamily="34" charset="0"/>
              </a:rPr>
              <a:pPr algn="ctr"/>
              <a:t>15</a:t>
            </a:fld>
            <a:endParaRPr lang="en-US" sz="1200">
              <a:latin typeface="Century Gothic" pitchFamily="34" charset="0"/>
            </a:endParaRPr>
          </a:p>
        </p:txBody>
      </p:sp>
    </p:spTree>
  </p:cSld>
  <p:clrMapOvr>
    <a:masterClrMapping/>
  </p:clrMapOvr>
  <p:transition>
    <p:pull dir="ru"/>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p:txBody>
          <a:bodyPr/>
          <a:lstStyle/>
          <a:p>
            <a:pPr>
              <a:defRPr/>
            </a:pPr>
            <a:r>
              <a:rPr lang="en-IN" dirty="0" smtClean="0"/>
              <a:t>Elements of a Firm’s Marketing Program (Figure 2-8)</a:t>
            </a:r>
            <a:endParaRPr lang="en-US" dirty="0" smtClean="0"/>
          </a:p>
        </p:txBody>
      </p:sp>
      <p:sp>
        <p:nvSpPr>
          <p:cNvPr id="35" name="Text Box 32"/>
          <p:cNvSpPr txBox="1">
            <a:spLocks noChangeArrowheads="1"/>
          </p:cNvSpPr>
          <p:nvPr/>
        </p:nvSpPr>
        <p:spPr bwMode="auto">
          <a:xfrm>
            <a:off x="3124200" y="3733800"/>
            <a:ext cx="609600" cy="579438"/>
          </a:xfrm>
          <a:prstGeom prst="rect">
            <a:avLst/>
          </a:prstGeom>
          <a:noFill/>
          <a:ln w="9525">
            <a:noFill/>
            <a:miter lim="800000"/>
            <a:headEnd/>
            <a:tailEnd/>
          </a:ln>
        </p:spPr>
        <p:txBody>
          <a:bodyPr>
            <a:spAutoFit/>
          </a:bodyPr>
          <a:lstStyle/>
          <a:p>
            <a:pPr algn="ctr">
              <a:spcBef>
                <a:spcPct val="50000"/>
              </a:spcBef>
            </a:pPr>
            <a:r>
              <a:rPr lang="en-US" sz="3200" b="1"/>
              <a:t>+</a:t>
            </a:r>
          </a:p>
        </p:txBody>
      </p:sp>
      <p:sp>
        <p:nvSpPr>
          <p:cNvPr id="36" name="AutoShape 33">
            <a:hlinkHover r:id="" action="ppaction://macro?name=changecolor"/>
          </p:cNvPr>
          <p:cNvSpPr>
            <a:spLocks noChangeArrowheads="1"/>
          </p:cNvSpPr>
          <p:nvPr/>
        </p:nvSpPr>
        <p:spPr bwMode="auto">
          <a:xfrm>
            <a:off x="2514600" y="4267200"/>
            <a:ext cx="1752600" cy="1066800"/>
          </a:xfrm>
          <a:prstGeom prst="roundRect">
            <a:avLst>
              <a:gd name="adj" fmla="val 26190"/>
            </a:avLst>
          </a:prstGeom>
          <a:ln>
            <a:headEnd/>
            <a:tailEn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400" b="1">
                <a:latin typeface="Arial" pitchFamily="34" charset="0"/>
                <a:cs typeface="Arial" pitchFamily="34" charset="0"/>
              </a:rPr>
              <a:t>Time-Related Details</a:t>
            </a:r>
          </a:p>
        </p:txBody>
      </p:sp>
      <p:sp>
        <p:nvSpPr>
          <p:cNvPr id="43" name="AutoShape 34">
            <a:hlinkHover r:id="" action="ppaction://macro?name=changecolor"/>
          </p:cNvPr>
          <p:cNvSpPr>
            <a:spLocks noChangeArrowheads="1"/>
          </p:cNvSpPr>
          <p:nvPr/>
        </p:nvSpPr>
        <p:spPr bwMode="auto">
          <a:xfrm>
            <a:off x="4800600" y="3505200"/>
            <a:ext cx="1828800" cy="1066800"/>
          </a:xfrm>
          <a:prstGeom prst="roundRect">
            <a:avLst>
              <a:gd name="adj" fmla="val 26190"/>
            </a:avLst>
          </a:prstGeom>
          <a:ln>
            <a:headEnd/>
            <a:tailEnd/>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a:defRPr/>
            </a:pPr>
            <a:r>
              <a:rPr lang="en-US" sz="2400" b="1" dirty="0">
                <a:latin typeface="Arial" pitchFamily="34" charset="0"/>
                <a:cs typeface="Arial" pitchFamily="34" charset="0"/>
              </a:rPr>
              <a:t>Marketing Plan</a:t>
            </a:r>
          </a:p>
        </p:txBody>
      </p:sp>
      <p:sp>
        <p:nvSpPr>
          <p:cNvPr id="48" name="Text Box 35"/>
          <p:cNvSpPr txBox="1">
            <a:spLocks noChangeArrowheads="1"/>
          </p:cNvSpPr>
          <p:nvPr/>
        </p:nvSpPr>
        <p:spPr bwMode="auto">
          <a:xfrm>
            <a:off x="4267200" y="3746500"/>
            <a:ext cx="609600" cy="579438"/>
          </a:xfrm>
          <a:prstGeom prst="rect">
            <a:avLst/>
          </a:prstGeom>
          <a:noFill/>
          <a:ln w="9525">
            <a:noFill/>
            <a:miter lim="800000"/>
            <a:headEnd/>
            <a:tailEnd/>
          </a:ln>
        </p:spPr>
        <p:txBody>
          <a:bodyPr>
            <a:spAutoFit/>
          </a:bodyPr>
          <a:lstStyle/>
          <a:p>
            <a:pPr algn="ctr">
              <a:spcBef>
                <a:spcPct val="50000"/>
              </a:spcBef>
            </a:pPr>
            <a:r>
              <a:rPr lang="en-US" sz="3200" b="1"/>
              <a:t>=</a:t>
            </a:r>
          </a:p>
        </p:txBody>
      </p:sp>
      <p:sp>
        <p:nvSpPr>
          <p:cNvPr id="49" name="AutoShape 40">
            <a:hlinkHover r:id="" action="ppaction://macro?name=changecolor"/>
          </p:cNvPr>
          <p:cNvSpPr>
            <a:spLocks noChangeArrowheads="1"/>
          </p:cNvSpPr>
          <p:nvPr/>
        </p:nvSpPr>
        <p:spPr bwMode="auto">
          <a:xfrm>
            <a:off x="228600" y="1828800"/>
            <a:ext cx="1752600" cy="1066800"/>
          </a:xfrm>
          <a:prstGeom prst="roundRect">
            <a:avLst>
              <a:gd name="adj" fmla="val 26190"/>
            </a:avLst>
          </a:prstGeom>
          <a:ln>
            <a:headEnd/>
            <a:tailEnd/>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a:defRPr/>
            </a:pPr>
            <a:r>
              <a:rPr lang="en-US" sz="2400" b="1" dirty="0">
                <a:latin typeface="Arial" pitchFamily="34" charset="0"/>
                <a:cs typeface="Arial" pitchFamily="34" charset="0"/>
              </a:rPr>
              <a:t>Target Market</a:t>
            </a:r>
          </a:p>
        </p:txBody>
      </p:sp>
      <p:sp>
        <p:nvSpPr>
          <p:cNvPr id="50" name="AutoShape 41">
            <a:hlinkHover r:id="" action="ppaction://macro?name=changecolor"/>
          </p:cNvPr>
          <p:cNvSpPr>
            <a:spLocks noChangeArrowheads="1"/>
          </p:cNvSpPr>
          <p:nvPr/>
        </p:nvSpPr>
        <p:spPr bwMode="auto">
          <a:xfrm>
            <a:off x="228600" y="3429000"/>
            <a:ext cx="1828800" cy="1066800"/>
          </a:xfrm>
          <a:prstGeom prst="roundRect">
            <a:avLst>
              <a:gd name="adj" fmla="val 26190"/>
            </a:avLst>
          </a:prstGeom>
          <a:ln>
            <a:headEnd/>
            <a:tailEnd/>
          </a:ln>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a:defRPr/>
            </a:pPr>
            <a:r>
              <a:rPr lang="en-US" sz="2400" b="1" dirty="0">
                <a:latin typeface="Arial" pitchFamily="34" charset="0"/>
                <a:cs typeface="Arial" pitchFamily="34" charset="0"/>
              </a:rPr>
              <a:t>Marketing Mix</a:t>
            </a:r>
          </a:p>
        </p:txBody>
      </p:sp>
      <p:sp>
        <p:nvSpPr>
          <p:cNvPr id="51" name="AutoShape 42">
            <a:hlinkHover r:id="" action="ppaction://macro?name=changecolor"/>
          </p:cNvPr>
          <p:cNvSpPr>
            <a:spLocks noChangeArrowheads="1"/>
          </p:cNvSpPr>
          <p:nvPr/>
        </p:nvSpPr>
        <p:spPr bwMode="auto">
          <a:xfrm>
            <a:off x="2514600" y="2667000"/>
            <a:ext cx="1828800" cy="1066800"/>
          </a:xfrm>
          <a:prstGeom prst="roundRect">
            <a:avLst>
              <a:gd name="adj" fmla="val 26190"/>
            </a:avLst>
          </a:prstGeom>
          <a:ln>
            <a:headEnd/>
            <a:tailEnd/>
          </a:ln>
        </p:spPr>
        <p:style>
          <a:lnRef idx="2">
            <a:schemeClr val="accent4">
              <a:shade val="50000"/>
            </a:schemeClr>
          </a:lnRef>
          <a:fillRef idx="1">
            <a:schemeClr val="accent4"/>
          </a:fillRef>
          <a:effectRef idx="0">
            <a:schemeClr val="accent4"/>
          </a:effectRef>
          <a:fontRef idx="minor">
            <a:schemeClr val="lt1"/>
          </a:fontRef>
        </p:style>
        <p:txBody>
          <a:bodyPr anchor="ctr"/>
          <a:lstStyle/>
          <a:p>
            <a:pPr algn="ctr">
              <a:defRPr/>
            </a:pPr>
            <a:r>
              <a:rPr lang="en-US" sz="2400" b="1" dirty="0">
                <a:latin typeface="Arial" pitchFamily="34" charset="0"/>
                <a:cs typeface="Arial" pitchFamily="34" charset="0"/>
              </a:rPr>
              <a:t>Marketing Strategy</a:t>
            </a:r>
          </a:p>
        </p:txBody>
      </p:sp>
      <p:sp>
        <p:nvSpPr>
          <p:cNvPr id="52" name="AutoShape 44">
            <a:hlinkHover r:id="" action="ppaction://macro?name=changecolor"/>
          </p:cNvPr>
          <p:cNvSpPr>
            <a:spLocks noChangeArrowheads="1"/>
          </p:cNvSpPr>
          <p:nvPr/>
        </p:nvSpPr>
        <p:spPr bwMode="auto">
          <a:xfrm>
            <a:off x="7023100" y="4114800"/>
            <a:ext cx="1968500" cy="1524000"/>
          </a:xfrm>
          <a:prstGeom prst="roundRect">
            <a:avLst>
              <a:gd name="adj" fmla="val 26190"/>
            </a:avLst>
          </a:prstGeom>
          <a:ln>
            <a:headEnd/>
            <a:tailEn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400" b="1">
                <a:latin typeface="Arial" pitchFamily="34" charset="0"/>
                <a:cs typeface="Arial" pitchFamily="34" charset="0"/>
              </a:rPr>
              <a:t>A Firm’s Marketing Program</a:t>
            </a:r>
          </a:p>
        </p:txBody>
      </p:sp>
      <p:sp>
        <p:nvSpPr>
          <p:cNvPr id="53" name="Text Box 45"/>
          <p:cNvSpPr txBox="1">
            <a:spLocks noChangeArrowheads="1"/>
          </p:cNvSpPr>
          <p:nvPr/>
        </p:nvSpPr>
        <p:spPr bwMode="auto">
          <a:xfrm>
            <a:off x="6477000" y="4572000"/>
            <a:ext cx="609600" cy="579438"/>
          </a:xfrm>
          <a:prstGeom prst="rect">
            <a:avLst/>
          </a:prstGeom>
          <a:noFill/>
          <a:ln w="9525">
            <a:noFill/>
            <a:miter lim="800000"/>
            <a:headEnd/>
            <a:tailEnd/>
          </a:ln>
        </p:spPr>
        <p:txBody>
          <a:bodyPr>
            <a:spAutoFit/>
          </a:bodyPr>
          <a:lstStyle/>
          <a:p>
            <a:pPr algn="ctr">
              <a:spcBef>
                <a:spcPct val="50000"/>
              </a:spcBef>
            </a:pPr>
            <a:r>
              <a:rPr lang="en-US" sz="3200" b="1"/>
              <a:t>=</a:t>
            </a:r>
          </a:p>
        </p:txBody>
      </p:sp>
      <p:sp>
        <p:nvSpPr>
          <p:cNvPr id="54" name="Text Box 47"/>
          <p:cNvSpPr txBox="1">
            <a:spLocks noChangeArrowheads="1"/>
          </p:cNvSpPr>
          <p:nvPr/>
        </p:nvSpPr>
        <p:spPr bwMode="auto">
          <a:xfrm>
            <a:off x="1676400" y="2819400"/>
            <a:ext cx="1066800" cy="579438"/>
          </a:xfrm>
          <a:prstGeom prst="rect">
            <a:avLst/>
          </a:prstGeom>
          <a:noFill/>
          <a:ln w="9525">
            <a:noFill/>
            <a:miter lim="800000"/>
            <a:headEnd/>
            <a:tailEnd/>
          </a:ln>
        </p:spPr>
        <p:txBody>
          <a:bodyPr>
            <a:spAutoFit/>
          </a:bodyPr>
          <a:lstStyle/>
          <a:p>
            <a:pPr algn="ctr">
              <a:spcBef>
                <a:spcPct val="50000"/>
              </a:spcBef>
            </a:pPr>
            <a:r>
              <a:rPr lang="en-US" sz="3200" b="1"/>
              <a:t>=</a:t>
            </a:r>
          </a:p>
        </p:txBody>
      </p:sp>
      <p:sp>
        <p:nvSpPr>
          <p:cNvPr id="55" name="Text Box 48"/>
          <p:cNvSpPr txBox="1">
            <a:spLocks noChangeArrowheads="1"/>
          </p:cNvSpPr>
          <p:nvPr/>
        </p:nvSpPr>
        <p:spPr bwMode="auto">
          <a:xfrm>
            <a:off x="838200" y="2895600"/>
            <a:ext cx="609600" cy="579438"/>
          </a:xfrm>
          <a:prstGeom prst="rect">
            <a:avLst/>
          </a:prstGeom>
          <a:noFill/>
          <a:ln w="9525">
            <a:noFill/>
            <a:miter lim="800000"/>
            <a:headEnd/>
            <a:tailEnd/>
          </a:ln>
        </p:spPr>
        <p:txBody>
          <a:bodyPr>
            <a:spAutoFit/>
          </a:bodyPr>
          <a:lstStyle/>
          <a:p>
            <a:pPr algn="ctr">
              <a:spcBef>
                <a:spcPct val="50000"/>
              </a:spcBef>
            </a:pPr>
            <a:r>
              <a:rPr lang="en-US" sz="3200" b="1"/>
              <a:t>+</a:t>
            </a:r>
          </a:p>
        </p:txBody>
      </p:sp>
      <p:sp>
        <p:nvSpPr>
          <p:cNvPr id="56" name="Text Box 49"/>
          <p:cNvSpPr txBox="1">
            <a:spLocks noChangeArrowheads="1"/>
          </p:cNvSpPr>
          <p:nvPr/>
        </p:nvSpPr>
        <p:spPr bwMode="auto">
          <a:xfrm>
            <a:off x="5486400" y="4602163"/>
            <a:ext cx="609600" cy="579437"/>
          </a:xfrm>
          <a:prstGeom prst="rect">
            <a:avLst/>
          </a:prstGeom>
          <a:noFill/>
          <a:ln w="9525">
            <a:noFill/>
            <a:miter lim="800000"/>
            <a:headEnd/>
            <a:tailEnd/>
          </a:ln>
        </p:spPr>
        <p:txBody>
          <a:bodyPr>
            <a:spAutoFit/>
          </a:bodyPr>
          <a:lstStyle/>
          <a:p>
            <a:pPr algn="ctr">
              <a:spcBef>
                <a:spcPct val="50000"/>
              </a:spcBef>
            </a:pPr>
            <a:r>
              <a:rPr lang="en-US" sz="3200" b="1"/>
              <a:t>+</a:t>
            </a:r>
          </a:p>
        </p:txBody>
      </p:sp>
      <p:sp>
        <p:nvSpPr>
          <p:cNvPr id="57" name="AutoShape 50">
            <a:hlinkHover r:id="" action="ppaction://macro?name=changecolor"/>
          </p:cNvPr>
          <p:cNvSpPr>
            <a:spLocks noChangeArrowheads="1"/>
          </p:cNvSpPr>
          <p:nvPr/>
        </p:nvSpPr>
        <p:spPr bwMode="auto">
          <a:xfrm>
            <a:off x="4800600" y="5181600"/>
            <a:ext cx="1828800" cy="1066800"/>
          </a:xfrm>
          <a:prstGeom prst="roundRect">
            <a:avLst>
              <a:gd name="adj" fmla="val 26190"/>
            </a:avLst>
          </a:prstGeom>
          <a:ln>
            <a:headEnd/>
            <a:tailEnd/>
          </a:ln>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a:defRPr/>
            </a:pPr>
            <a:r>
              <a:rPr lang="en-US" sz="2400" b="1">
                <a:latin typeface="Arial" pitchFamily="34" charset="0"/>
                <a:cs typeface="Arial" pitchFamily="34" charset="0"/>
              </a:rPr>
              <a:t>Other Marketing Plans</a:t>
            </a:r>
          </a:p>
        </p:txBody>
      </p:sp>
      <p:sp>
        <p:nvSpPr>
          <p:cNvPr id="40975" name="Slide Number Placeholder 22"/>
          <p:cNvSpPr txBox="1">
            <a:spLocks/>
          </p:cNvSpPr>
          <p:nvPr/>
        </p:nvSpPr>
        <p:spPr bwMode="auto">
          <a:xfrm>
            <a:off x="52388" y="4763"/>
            <a:ext cx="503237" cy="301625"/>
          </a:xfrm>
          <a:prstGeom prst="rect">
            <a:avLst/>
          </a:prstGeom>
          <a:noFill/>
          <a:ln w="9525">
            <a:noFill/>
            <a:miter lim="800000"/>
            <a:headEnd/>
            <a:tailEnd/>
          </a:ln>
        </p:spPr>
        <p:txBody>
          <a:bodyPr anchor="b"/>
          <a:lstStyle/>
          <a:p>
            <a:pPr algn="ctr"/>
            <a:r>
              <a:rPr lang="en-US" sz="1200">
                <a:latin typeface="Century Gothic" pitchFamily="34" charset="0"/>
              </a:rPr>
              <a:t>2-</a:t>
            </a:r>
            <a:fld id="{885BD8DE-7F6D-47D9-BF86-C7042F0F1C18}" type="slidenum">
              <a:rPr lang="en-US" sz="1200">
                <a:latin typeface="Century Gothic" pitchFamily="34" charset="0"/>
              </a:rPr>
              <a:pPr algn="ctr"/>
              <a:t>16</a:t>
            </a:fld>
            <a:endParaRPr lang="en-US" sz="1200">
              <a:latin typeface="Century Gothic" pitchFamily="34" charset="0"/>
            </a:endParaRPr>
          </a:p>
        </p:txBody>
      </p:sp>
    </p:spTree>
  </p:cSld>
  <p:clrMapOvr>
    <a:masterClrMapping/>
  </p:clrMapOvr>
  <p:transition>
    <p:pull dir="ru"/>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1" fill="hold" grpId="0" nodeType="withEffect">
                                  <p:stCondLst>
                                    <p:cond delay="0"/>
                                  </p:stCondLst>
                                  <p:childTnLst>
                                    <p:set>
                                      <p:cBhvr>
                                        <p:cTn id="6" dur="1" fill="hold">
                                          <p:stCondLst>
                                            <p:cond delay="0"/>
                                          </p:stCondLst>
                                        </p:cTn>
                                        <p:tgtEl>
                                          <p:spTgt spid="49"/>
                                        </p:tgtEl>
                                        <p:attrNameLst>
                                          <p:attrName>style.visibility</p:attrName>
                                        </p:attrNameLst>
                                      </p:cBhvr>
                                      <p:to>
                                        <p:strVal val="visible"/>
                                      </p:to>
                                    </p:set>
                                    <p:animEffect transition="in" filter="wipe(up)">
                                      <p:cBhvr>
                                        <p:cTn id="7" dur="500"/>
                                        <p:tgtEl>
                                          <p:spTgt spid="49"/>
                                        </p:tgtEl>
                                      </p:cBhvr>
                                    </p:animEffect>
                                  </p:childTnLst>
                                </p:cTn>
                              </p:par>
                            </p:childTnLst>
                          </p:cTn>
                        </p:par>
                        <p:par>
                          <p:cTn id="8" fill="hold" nodeType="afterGroup">
                            <p:stCondLst>
                              <p:cond delay="500"/>
                            </p:stCondLst>
                            <p:childTnLst>
                              <p:par>
                                <p:cTn id="9" presetID="22" presetClass="entr" presetSubtype="1" fill="hold" grpId="0" nodeType="afterEffect">
                                  <p:stCondLst>
                                    <p:cond delay="0"/>
                                  </p:stCondLst>
                                  <p:childTnLst>
                                    <p:set>
                                      <p:cBhvr>
                                        <p:cTn id="10" dur="1" fill="hold">
                                          <p:stCondLst>
                                            <p:cond delay="0"/>
                                          </p:stCondLst>
                                        </p:cTn>
                                        <p:tgtEl>
                                          <p:spTgt spid="55"/>
                                        </p:tgtEl>
                                        <p:attrNameLst>
                                          <p:attrName>style.visibility</p:attrName>
                                        </p:attrNameLst>
                                      </p:cBhvr>
                                      <p:to>
                                        <p:strVal val="visible"/>
                                      </p:to>
                                    </p:set>
                                    <p:animEffect transition="in" filter="wipe(up)">
                                      <p:cBhvr>
                                        <p:cTn id="11" dur="500"/>
                                        <p:tgtEl>
                                          <p:spTgt spid="55"/>
                                        </p:tgtEl>
                                      </p:cBhvr>
                                    </p:animEffect>
                                  </p:childTnLst>
                                </p:cTn>
                              </p:par>
                            </p:childTnLst>
                          </p:cTn>
                        </p:par>
                        <p:par>
                          <p:cTn id="12" fill="hold" nodeType="afterGroup">
                            <p:stCondLst>
                              <p:cond delay="1000"/>
                            </p:stCondLst>
                            <p:childTnLst>
                              <p:par>
                                <p:cTn id="13" presetID="22" presetClass="entr" presetSubtype="1" fill="hold" grpId="0" nodeType="afterEffect">
                                  <p:stCondLst>
                                    <p:cond delay="0"/>
                                  </p:stCondLst>
                                  <p:childTnLst>
                                    <p:set>
                                      <p:cBhvr>
                                        <p:cTn id="14" dur="1" fill="hold">
                                          <p:stCondLst>
                                            <p:cond delay="0"/>
                                          </p:stCondLst>
                                        </p:cTn>
                                        <p:tgtEl>
                                          <p:spTgt spid="50"/>
                                        </p:tgtEl>
                                        <p:attrNameLst>
                                          <p:attrName>style.visibility</p:attrName>
                                        </p:attrNameLst>
                                      </p:cBhvr>
                                      <p:to>
                                        <p:strVal val="visible"/>
                                      </p:to>
                                    </p:set>
                                    <p:animEffect transition="in" filter="wipe(up)">
                                      <p:cBhvr>
                                        <p:cTn id="15" dur="500"/>
                                        <p:tgtEl>
                                          <p:spTgt spid="50"/>
                                        </p:tgtEl>
                                      </p:cBhvr>
                                    </p:animEffect>
                                  </p:childTnLst>
                                </p:cTn>
                              </p:par>
                              <p:par>
                                <p:cTn id="16" presetID="22" presetClass="entr" presetSubtype="8" fill="hold" grpId="0" nodeType="withEffect">
                                  <p:stCondLst>
                                    <p:cond delay="0"/>
                                  </p:stCondLst>
                                  <p:childTnLst>
                                    <p:set>
                                      <p:cBhvr>
                                        <p:cTn id="17" dur="1" fill="hold">
                                          <p:stCondLst>
                                            <p:cond delay="0"/>
                                          </p:stCondLst>
                                        </p:cTn>
                                        <p:tgtEl>
                                          <p:spTgt spid="54"/>
                                        </p:tgtEl>
                                        <p:attrNameLst>
                                          <p:attrName>style.visibility</p:attrName>
                                        </p:attrNameLst>
                                      </p:cBhvr>
                                      <p:to>
                                        <p:strVal val="visible"/>
                                      </p:to>
                                    </p:set>
                                    <p:animEffect transition="in" filter="wipe(left)">
                                      <p:cBhvr>
                                        <p:cTn id="18" dur="500"/>
                                        <p:tgtEl>
                                          <p:spTgt spid="54"/>
                                        </p:tgtEl>
                                      </p:cBhvr>
                                    </p:animEffect>
                                  </p:childTnLst>
                                </p:cTn>
                              </p:par>
                            </p:childTnLst>
                          </p:cTn>
                        </p:par>
                        <p:par>
                          <p:cTn id="19" fill="hold" nodeType="afterGroup">
                            <p:stCondLst>
                              <p:cond delay="1500"/>
                            </p:stCondLst>
                            <p:childTnLst>
                              <p:par>
                                <p:cTn id="20" presetID="22" presetClass="entr" presetSubtype="8" fill="hold" grpId="0" nodeType="afterEffect">
                                  <p:stCondLst>
                                    <p:cond delay="0"/>
                                  </p:stCondLst>
                                  <p:childTnLst>
                                    <p:set>
                                      <p:cBhvr>
                                        <p:cTn id="21" dur="1" fill="hold">
                                          <p:stCondLst>
                                            <p:cond delay="0"/>
                                          </p:stCondLst>
                                        </p:cTn>
                                        <p:tgtEl>
                                          <p:spTgt spid="51"/>
                                        </p:tgtEl>
                                        <p:attrNameLst>
                                          <p:attrName>style.visibility</p:attrName>
                                        </p:attrNameLst>
                                      </p:cBhvr>
                                      <p:to>
                                        <p:strVal val="visible"/>
                                      </p:to>
                                    </p:set>
                                    <p:animEffect transition="in" filter="wipe(left)">
                                      <p:cBhvr>
                                        <p:cTn id="22" dur="500"/>
                                        <p:tgtEl>
                                          <p:spTgt spid="51"/>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2" presetClass="entr" presetSubtype="1" fill="hold" grpId="0" nodeType="clickEffect">
                                  <p:stCondLst>
                                    <p:cond delay="0"/>
                                  </p:stCondLst>
                                  <p:childTnLst>
                                    <p:set>
                                      <p:cBhvr>
                                        <p:cTn id="26" dur="1" fill="hold">
                                          <p:stCondLst>
                                            <p:cond delay="0"/>
                                          </p:stCondLst>
                                        </p:cTn>
                                        <p:tgtEl>
                                          <p:spTgt spid="35"/>
                                        </p:tgtEl>
                                        <p:attrNameLst>
                                          <p:attrName>style.visibility</p:attrName>
                                        </p:attrNameLst>
                                      </p:cBhvr>
                                      <p:to>
                                        <p:strVal val="visible"/>
                                      </p:to>
                                    </p:set>
                                    <p:animEffect transition="in" filter="wipe(up)">
                                      <p:cBhvr>
                                        <p:cTn id="27" dur="500"/>
                                        <p:tgtEl>
                                          <p:spTgt spid="35"/>
                                        </p:tgtEl>
                                      </p:cBhvr>
                                    </p:animEffect>
                                  </p:childTnLst>
                                </p:cTn>
                              </p:par>
                            </p:childTnLst>
                          </p:cTn>
                        </p:par>
                        <p:par>
                          <p:cTn id="28" fill="hold" nodeType="afterGroup">
                            <p:stCondLst>
                              <p:cond delay="500"/>
                            </p:stCondLst>
                            <p:childTnLst>
                              <p:par>
                                <p:cTn id="29" presetID="22" presetClass="entr" presetSubtype="1" fill="hold" grpId="0" nodeType="afterEffect">
                                  <p:stCondLst>
                                    <p:cond delay="0"/>
                                  </p:stCondLst>
                                  <p:childTnLst>
                                    <p:set>
                                      <p:cBhvr>
                                        <p:cTn id="30" dur="1" fill="hold">
                                          <p:stCondLst>
                                            <p:cond delay="0"/>
                                          </p:stCondLst>
                                        </p:cTn>
                                        <p:tgtEl>
                                          <p:spTgt spid="36"/>
                                        </p:tgtEl>
                                        <p:attrNameLst>
                                          <p:attrName>style.visibility</p:attrName>
                                        </p:attrNameLst>
                                      </p:cBhvr>
                                      <p:to>
                                        <p:strVal val="visible"/>
                                      </p:to>
                                    </p:set>
                                    <p:animEffect transition="in" filter="wipe(up)">
                                      <p:cBhvr>
                                        <p:cTn id="31" dur="500"/>
                                        <p:tgtEl>
                                          <p:spTgt spid="36"/>
                                        </p:tgtEl>
                                      </p:cBhvr>
                                    </p:animEffect>
                                  </p:childTnLst>
                                </p:cTn>
                              </p:par>
                            </p:childTnLst>
                          </p:cTn>
                        </p:par>
                        <p:par>
                          <p:cTn id="32" fill="hold" nodeType="afterGroup">
                            <p:stCondLst>
                              <p:cond delay="1000"/>
                            </p:stCondLst>
                            <p:childTnLst>
                              <p:par>
                                <p:cTn id="33" presetID="22" presetClass="entr" presetSubtype="8" fill="hold" grpId="0" nodeType="afterEffect">
                                  <p:stCondLst>
                                    <p:cond delay="0"/>
                                  </p:stCondLst>
                                  <p:childTnLst>
                                    <p:set>
                                      <p:cBhvr>
                                        <p:cTn id="34" dur="1" fill="hold">
                                          <p:stCondLst>
                                            <p:cond delay="0"/>
                                          </p:stCondLst>
                                        </p:cTn>
                                        <p:tgtEl>
                                          <p:spTgt spid="48"/>
                                        </p:tgtEl>
                                        <p:attrNameLst>
                                          <p:attrName>style.visibility</p:attrName>
                                        </p:attrNameLst>
                                      </p:cBhvr>
                                      <p:to>
                                        <p:strVal val="visible"/>
                                      </p:to>
                                    </p:set>
                                    <p:animEffect transition="in" filter="wipe(left)">
                                      <p:cBhvr>
                                        <p:cTn id="35" dur="500"/>
                                        <p:tgtEl>
                                          <p:spTgt spid="48"/>
                                        </p:tgtEl>
                                      </p:cBhvr>
                                    </p:animEffect>
                                  </p:childTnLst>
                                </p:cTn>
                              </p:par>
                            </p:childTnLst>
                          </p:cTn>
                        </p:par>
                        <p:par>
                          <p:cTn id="36" fill="hold" nodeType="afterGroup">
                            <p:stCondLst>
                              <p:cond delay="1500"/>
                            </p:stCondLst>
                            <p:childTnLst>
                              <p:par>
                                <p:cTn id="37" presetID="22" presetClass="entr" presetSubtype="8" fill="hold" grpId="0" nodeType="afterEffect">
                                  <p:stCondLst>
                                    <p:cond delay="0"/>
                                  </p:stCondLst>
                                  <p:childTnLst>
                                    <p:set>
                                      <p:cBhvr>
                                        <p:cTn id="38" dur="1" fill="hold">
                                          <p:stCondLst>
                                            <p:cond delay="0"/>
                                          </p:stCondLst>
                                        </p:cTn>
                                        <p:tgtEl>
                                          <p:spTgt spid="43"/>
                                        </p:tgtEl>
                                        <p:attrNameLst>
                                          <p:attrName>style.visibility</p:attrName>
                                        </p:attrNameLst>
                                      </p:cBhvr>
                                      <p:to>
                                        <p:strVal val="visible"/>
                                      </p:to>
                                    </p:set>
                                    <p:animEffect transition="in" filter="wipe(left)">
                                      <p:cBhvr>
                                        <p:cTn id="39" dur="500"/>
                                        <p:tgtEl>
                                          <p:spTgt spid="43"/>
                                        </p:tgtEl>
                                      </p:cBhvr>
                                    </p:animEffect>
                                  </p:childTnLst>
                                </p:cTn>
                              </p:par>
                            </p:childTnLst>
                          </p:cTn>
                        </p:par>
                      </p:childTnLst>
                    </p:cTn>
                  </p:par>
                  <p:par>
                    <p:cTn id="40" fill="hold" nodeType="clickPar">
                      <p:stCondLst>
                        <p:cond delay="indefinite"/>
                      </p:stCondLst>
                      <p:childTnLst>
                        <p:par>
                          <p:cTn id="41" fill="hold" nodeType="withGroup">
                            <p:stCondLst>
                              <p:cond delay="0"/>
                            </p:stCondLst>
                            <p:childTnLst>
                              <p:par>
                                <p:cTn id="42" presetID="22" presetClass="entr" presetSubtype="1" fill="hold" grpId="0" nodeType="clickEffect">
                                  <p:stCondLst>
                                    <p:cond delay="0"/>
                                  </p:stCondLst>
                                  <p:childTnLst>
                                    <p:set>
                                      <p:cBhvr>
                                        <p:cTn id="43" dur="1" fill="hold">
                                          <p:stCondLst>
                                            <p:cond delay="0"/>
                                          </p:stCondLst>
                                        </p:cTn>
                                        <p:tgtEl>
                                          <p:spTgt spid="56"/>
                                        </p:tgtEl>
                                        <p:attrNameLst>
                                          <p:attrName>style.visibility</p:attrName>
                                        </p:attrNameLst>
                                      </p:cBhvr>
                                      <p:to>
                                        <p:strVal val="visible"/>
                                      </p:to>
                                    </p:set>
                                    <p:animEffect transition="in" filter="wipe(up)">
                                      <p:cBhvr>
                                        <p:cTn id="44" dur="500"/>
                                        <p:tgtEl>
                                          <p:spTgt spid="56"/>
                                        </p:tgtEl>
                                      </p:cBhvr>
                                    </p:animEffect>
                                  </p:childTnLst>
                                </p:cTn>
                              </p:par>
                            </p:childTnLst>
                          </p:cTn>
                        </p:par>
                        <p:par>
                          <p:cTn id="45" fill="hold" nodeType="afterGroup">
                            <p:stCondLst>
                              <p:cond delay="500"/>
                            </p:stCondLst>
                            <p:childTnLst>
                              <p:par>
                                <p:cTn id="46" presetID="22" presetClass="entr" presetSubtype="1" fill="hold" grpId="0" nodeType="afterEffect">
                                  <p:stCondLst>
                                    <p:cond delay="0"/>
                                  </p:stCondLst>
                                  <p:childTnLst>
                                    <p:set>
                                      <p:cBhvr>
                                        <p:cTn id="47" dur="1" fill="hold">
                                          <p:stCondLst>
                                            <p:cond delay="0"/>
                                          </p:stCondLst>
                                        </p:cTn>
                                        <p:tgtEl>
                                          <p:spTgt spid="57"/>
                                        </p:tgtEl>
                                        <p:attrNameLst>
                                          <p:attrName>style.visibility</p:attrName>
                                        </p:attrNameLst>
                                      </p:cBhvr>
                                      <p:to>
                                        <p:strVal val="visible"/>
                                      </p:to>
                                    </p:set>
                                    <p:animEffect transition="in" filter="wipe(up)">
                                      <p:cBhvr>
                                        <p:cTn id="48" dur="500"/>
                                        <p:tgtEl>
                                          <p:spTgt spid="57"/>
                                        </p:tgtEl>
                                      </p:cBhvr>
                                    </p:animEffect>
                                  </p:childTnLst>
                                </p:cTn>
                              </p:par>
                            </p:childTnLst>
                          </p:cTn>
                        </p:par>
                        <p:par>
                          <p:cTn id="49" fill="hold" nodeType="afterGroup">
                            <p:stCondLst>
                              <p:cond delay="1000"/>
                            </p:stCondLst>
                            <p:childTnLst>
                              <p:par>
                                <p:cTn id="50" presetID="22" presetClass="entr" presetSubtype="8" fill="hold" grpId="0" nodeType="afterEffect">
                                  <p:stCondLst>
                                    <p:cond delay="0"/>
                                  </p:stCondLst>
                                  <p:childTnLst>
                                    <p:set>
                                      <p:cBhvr>
                                        <p:cTn id="51" dur="1" fill="hold">
                                          <p:stCondLst>
                                            <p:cond delay="0"/>
                                          </p:stCondLst>
                                        </p:cTn>
                                        <p:tgtEl>
                                          <p:spTgt spid="53"/>
                                        </p:tgtEl>
                                        <p:attrNameLst>
                                          <p:attrName>style.visibility</p:attrName>
                                        </p:attrNameLst>
                                      </p:cBhvr>
                                      <p:to>
                                        <p:strVal val="visible"/>
                                      </p:to>
                                    </p:set>
                                    <p:animEffect transition="in" filter="wipe(left)">
                                      <p:cBhvr>
                                        <p:cTn id="52" dur="500"/>
                                        <p:tgtEl>
                                          <p:spTgt spid="53"/>
                                        </p:tgtEl>
                                      </p:cBhvr>
                                    </p:animEffect>
                                  </p:childTnLst>
                                </p:cTn>
                              </p:par>
                            </p:childTnLst>
                          </p:cTn>
                        </p:par>
                        <p:par>
                          <p:cTn id="53" fill="hold" nodeType="afterGroup">
                            <p:stCondLst>
                              <p:cond delay="1500"/>
                            </p:stCondLst>
                            <p:childTnLst>
                              <p:par>
                                <p:cTn id="54" presetID="22" presetClass="entr" presetSubtype="8" fill="hold" grpId="0" nodeType="afterEffect">
                                  <p:stCondLst>
                                    <p:cond delay="0"/>
                                  </p:stCondLst>
                                  <p:childTnLst>
                                    <p:set>
                                      <p:cBhvr>
                                        <p:cTn id="55" dur="1" fill="hold">
                                          <p:stCondLst>
                                            <p:cond delay="0"/>
                                          </p:stCondLst>
                                        </p:cTn>
                                        <p:tgtEl>
                                          <p:spTgt spid="52"/>
                                        </p:tgtEl>
                                        <p:attrNameLst>
                                          <p:attrName>style.visibility</p:attrName>
                                        </p:attrNameLst>
                                      </p:cBhvr>
                                      <p:to>
                                        <p:strVal val="visible"/>
                                      </p:to>
                                    </p:set>
                                    <p:animEffect transition="in" filter="wipe(left)">
                                      <p:cBhvr>
                                        <p:cTn id="56" dur="500"/>
                                        <p:tgtEl>
                                          <p:spTgt spid="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p:bldP spid="36" grpId="0" animBg="1"/>
      <p:bldP spid="43" grpId="0" animBg="1"/>
      <p:bldP spid="48" grpId="0"/>
      <p:bldP spid="49" grpId="0" animBg="1"/>
      <p:bldP spid="50" grpId="0" animBg="1"/>
      <p:bldP spid="51" grpId="0" animBg="1"/>
      <p:bldP spid="52" grpId="0" animBg="1"/>
      <p:bldP spid="53" grpId="0"/>
      <p:bldP spid="54" grpId="0"/>
      <p:bldP spid="55" grpId="0"/>
      <p:bldP spid="56" grpId="0"/>
      <p:bldP spid="57" grpId="0" animBg="1"/>
    </p:bldLst>
  </p:timing>
</p:sld>
</file>

<file path=ppt/slides/slide1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p:txBody>
          <a:bodyPr/>
          <a:lstStyle/>
          <a:p>
            <a:pPr>
              <a:defRPr/>
            </a:pPr>
            <a:r>
              <a:rPr lang="en-US" smtClean="0"/>
              <a:t>Checking Your Knowledge</a:t>
            </a:r>
          </a:p>
        </p:txBody>
      </p:sp>
      <p:sp>
        <p:nvSpPr>
          <p:cNvPr id="59395" name="Rectangle 3"/>
          <p:cNvSpPr>
            <a:spLocks noGrp="1" noChangeArrowheads="1"/>
          </p:cNvSpPr>
          <p:nvPr>
            <p:ph idx="1"/>
          </p:nvPr>
        </p:nvSpPr>
        <p:spPr>
          <a:xfrm>
            <a:off x="457200" y="1676400"/>
            <a:ext cx="8229600" cy="4724400"/>
          </a:xfrm>
        </p:spPr>
        <p:txBody>
          <a:bodyPr>
            <a:normAutofit fontScale="77500" lnSpcReduction="20000"/>
          </a:bodyPr>
          <a:lstStyle/>
          <a:p>
            <a:pPr>
              <a:buFont typeface="Wingdings 2" pitchFamily="18" charset="2"/>
              <a:buNone/>
              <a:defRPr/>
            </a:pPr>
            <a:r>
              <a:rPr lang="en-US" dirty="0" smtClean="0"/>
              <a:t>	An entrepreneurial teenager decides to start a new dog- walking business aimed at dog owners who have to leave  their pets at home alone during regular working hours.  The  teenager develops a thorough description of the people in  her target market and their needs.  She then comes up with  a general outline of the services she will offer, some price  ranges, the geographic area she will serve, and some low- cost promotion ideas.  What has she developed so far?</a:t>
            </a:r>
          </a:p>
          <a:p>
            <a:pPr>
              <a:buFont typeface="Wingdings 2" pitchFamily="18" charset="2"/>
              <a:buNone/>
              <a:defRPr/>
            </a:pPr>
            <a:endParaRPr lang="en-US" dirty="0" smtClean="0"/>
          </a:p>
          <a:p>
            <a:pPr>
              <a:buFont typeface="Wingdings 2" pitchFamily="18" charset="2"/>
              <a:buNone/>
              <a:tabLst>
                <a:tab pos="573088" algn="l"/>
              </a:tabLst>
              <a:defRPr/>
            </a:pPr>
            <a:r>
              <a:rPr lang="en-US" dirty="0" smtClean="0"/>
              <a:t>	A.	A marketing program</a:t>
            </a:r>
          </a:p>
          <a:p>
            <a:pPr>
              <a:buFont typeface="Wingdings 2" pitchFamily="18" charset="2"/>
              <a:buNone/>
              <a:tabLst>
                <a:tab pos="573088" algn="l"/>
              </a:tabLst>
              <a:defRPr/>
            </a:pPr>
            <a:r>
              <a:rPr lang="en-US" dirty="0" smtClean="0"/>
              <a:t>	B.	A marketing plan</a:t>
            </a:r>
          </a:p>
          <a:p>
            <a:pPr>
              <a:buFont typeface="Wingdings 2" pitchFamily="18" charset="2"/>
              <a:buNone/>
              <a:tabLst>
                <a:tab pos="573088" algn="l"/>
              </a:tabLst>
              <a:defRPr/>
            </a:pPr>
            <a:r>
              <a:rPr lang="en-US" dirty="0" smtClean="0"/>
              <a:t>	C.	A SWOT analysis 		</a:t>
            </a:r>
          </a:p>
          <a:p>
            <a:pPr>
              <a:buFont typeface="Wingdings 2" pitchFamily="18" charset="2"/>
              <a:buNone/>
              <a:tabLst>
                <a:tab pos="573088" algn="l"/>
              </a:tabLst>
              <a:defRPr/>
            </a:pPr>
            <a:r>
              <a:rPr lang="en-US" dirty="0" smtClean="0"/>
              <a:t>	D.	A marketing strategy</a:t>
            </a:r>
          </a:p>
          <a:p>
            <a:pPr>
              <a:buFont typeface="Wingdings 2" pitchFamily="18" charset="2"/>
              <a:buNone/>
              <a:tabLst>
                <a:tab pos="573088" algn="l"/>
              </a:tabLst>
              <a:defRPr/>
            </a:pPr>
            <a:r>
              <a:rPr lang="en-US" dirty="0" smtClean="0"/>
              <a:t>	E.	Differentiation and segmentation</a:t>
            </a:r>
          </a:p>
        </p:txBody>
      </p:sp>
      <p:sp>
        <p:nvSpPr>
          <p:cNvPr id="43011" name="Slide Number Placeholder 22"/>
          <p:cNvSpPr txBox="1">
            <a:spLocks/>
          </p:cNvSpPr>
          <p:nvPr/>
        </p:nvSpPr>
        <p:spPr bwMode="auto">
          <a:xfrm>
            <a:off x="52388" y="4763"/>
            <a:ext cx="503237" cy="301625"/>
          </a:xfrm>
          <a:prstGeom prst="rect">
            <a:avLst/>
          </a:prstGeom>
          <a:noFill/>
          <a:ln w="9525">
            <a:noFill/>
            <a:miter lim="800000"/>
            <a:headEnd/>
            <a:tailEnd/>
          </a:ln>
        </p:spPr>
        <p:txBody>
          <a:bodyPr anchor="b"/>
          <a:lstStyle/>
          <a:p>
            <a:pPr algn="ctr"/>
            <a:r>
              <a:rPr lang="en-US" sz="1200">
                <a:latin typeface="Century Gothic" pitchFamily="34" charset="0"/>
              </a:rPr>
              <a:t>2-</a:t>
            </a:r>
            <a:fld id="{3EA66968-BA62-4C65-95F4-F6CBA295210B}" type="slidenum">
              <a:rPr lang="en-US" sz="1200">
                <a:latin typeface="Century Gothic" pitchFamily="34" charset="0"/>
              </a:rPr>
              <a:pPr algn="ctr"/>
              <a:t>17</a:t>
            </a:fld>
            <a:endParaRPr lang="en-US" sz="1200">
              <a:latin typeface="Century Gothic" pitchFamily="34" charset="0"/>
            </a:endParaRPr>
          </a:p>
        </p:txBody>
      </p:sp>
    </p:spTree>
  </p:cSld>
  <p:clrMapOvr>
    <a:masterClrMapping/>
  </p:clrMapOvr>
  <p:transition>
    <p:pull dir="ru"/>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p:txBody>
          <a:bodyPr/>
          <a:lstStyle/>
          <a:p>
            <a:pPr>
              <a:defRPr/>
            </a:pPr>
            <a:r>
              <a:rPr lang="en-US" smtClean="0"/>
              <a:t>Checking Your Knowledge</a:t>
            </a:r>
          </a:p>
        </p:txBody>
      </p:sp>
      <p:sp>
        <p:nvSpPr>
          <p:cNvPr id="59395" name="Rectangle 3"/>
          <p:cNvSpPr>
            <a:spLocks noGrp="1" noChangeArrowheads="1"/>
          </p:cNvSpPr>
          <p:nvPr>
            <p:ph idx="1"/>
          </p:nvPr>
        </p:nvSpPr>
        <p:spPr>
          <a:xfrm>
            <a:off x="457200" y="1882775"/>
            <a:ext cx="8229600" cy="4572000"/>
          </a:xfrm>
        </p:spPr>
        <p:txBody>
          <a:bodyPr>
            <a:normAutofit fontScale="77500" lnSpcReduction="20000"/>
          </a:bodyPr>
          <a:lstStyle/>
          <a:p>
            <a:pPr>
              <a:buFont typeface="Wingdings 2" pitchFamily="18" charset="2"/>
              <a:buNone/>
              <a:defRPr/>
            </a:pPr>
            <a:r>
              <a:rPr lang="en-US" dirty="0" smtClean="0"/>
              <a:t>	A large consumer products company markets several  different lines of products, with many individual products in  each line. Each product has its own marketing plan. The  company president wants to bring together all of the different marketing plans into a single integrated document that can become part of the company’s strategic plan. It appears that the company president plans to create a(n): 	</a:t>
            </a:r>
          </a:p>
          <a:p>
            <a:pPr>
              <a:buFont typeface="Wingdings 2" pitchFamily="18" charset="2"/>
              <a:buNone/>
              <a:defRPr/>
            </a:pPr>
            <a:r>
              <a:rPr lang="en-US" dirty="0" smtClean="0"/>
              <a:t>	</a:t>
            </a:r>
          </a:p>
          <a:p>
            <a:pPr>
              <a:buFont typeface="Wingdings 2" pitchFamily="18" charset="2"/>
              <a:buNone/>
              <a:tabLst>
                <a:tab pos="628650" algn="l"/>
              </a:tabLst>
              <a:defRPr/>
            </a:pPr>
            <a:r>
              <a:rPr lang="en-US" dirty="0" smtClean="0"/>
              <a:t>	A.	marketing super-plan.</a:t>
            </a:r>
          </a:p>
          <a:p>
            <a:pPr>
              <a:buFont typeface="Wingdings 2" pitchFamily="18" charset="2"/>
              <a:buNone/>
              <a:tabLst>
                <a:tab pos="628650" algn="l"/>
              </a:tabLst>
              <a:defRPr/>
            </a:pPr>
            <a:r>
              <a:rPr lang="en-US" dirty="0" smtClean="0"/>
              <a:t>	B.	marketing program. </a:t>
            </a:r>
          </a:p>
          <a:p>
            <a:pPr>
              <a:buFont typeface="Wingdings 2" pitchFamily="18" charset="2"/>
              <a:buNone/>
              <a:tabLst>
                <a:tab pos="628650" algn="l"/>
              </a:tabLst>
              <a:defRPr/>
            </a:pPr>
            <a:r>
              <a:rPr lang="en-US" dirty="0" smtClean="0"/>
              <a:t>	C.	marketing strategy.</a:t>
            </a:r>
          </a:p>
          <a:p>
            <a:pPr>
              <a:buFont typeface="Wingdings 2" pitchFamily="18" charset="2"/>
              <a:buNone/>
              <a:tabLst>
                <a:tab pos="628650" algn="l"/>
              </a:tabLst>
              <a:defRPr/>
            </a:pPr>
            <a:r>
              <a:rPr lang="en-US" dirty="0" smtClean="0"/>
              <a:t>	D.	operational plan.</a:t>
            </a:r>
          </a:p>
          <a:p>
            <a:pPr>
              <a:buFont typeface="Wingdings 2" pitchFamily="18" charset="2"/>
              <a:buNone/>
              <a:tabLst>
                <a:tab pos="628650" algn="l"/>
              </a:tabLst>
              <a:defRPr/>
            </a:pPr>
            <a:r>
              <a:rPr lang="en-US" dirty="0" smtClean="0"/>
              <a:t>	E.	mass-marketing approach.</a:t>
            </a:r>
          </a:p>
        </p:txBody>
      </p:sp>
      <p:sp>
        <p:nvSpPr>
          <p:cNvPr id="45059" name="Slide Number Placeholder 22"/>
          <p:cNvSpPr txBox="1">
            <a:spLocks/>
          </p:cNvSpPr>
          <p:nvPr/>
        </p:nvSpPr>
        <p:spPr bwMode="auto">
          <a:xfrm>
            <a:off x="52388" y="4763"/>
            <a:ext cx="503237" cy="301625"/>
          </a:xfrm>
          <a:prstGeom prst="rect">
            <a:avLst/>
          </a:prstGeom>
          <a:noFill/>
          <a:ln w="9525">
            <a:noFill/>
            <a:miter lim="800000"/>
            <a:headEnd/>
            <a:tailEnd/>
          </a:ln>
        </p:spPr>
        <p:txBody>
          <a:bodyPr anchor="b"/>
          <a:lstStyle/>
          <a:p>
            <a:pPr algn="ctr"/>
            <a:r>
              <a:rPr lang="en-US" sz="1200">
                <a:latin typeface="Century Gothic" pitchFamily="34" charset="0"/>
              </a:rPr>
              <a:t>2-</a:t>
            </a:r>
            <a:fld id="{7CFC8EBF-BE57-428E-AC9E-E1F7FCFB0D31}" type="slidenum">
              <a:rPr lang="en-US" sz="1200">
                <a:latin typeface="Century Gothic" pitchFamily="34" charset="0"/>
              </a:rPr>
              <a:pPr algn="ctr"/>
              <a:t>18</a:t>
            </a:fld>
            <a:endParaRPr lang="en-US" sz="1200">
              <a:latin typeface="Century Gothic" pitchFamily="34" charset="0"/>
            </a:endParaRPr>
          </a:p>
        </p:txBody>
      </p:sp>
    </p:spTree>
  </p:cSld>
  <p:clrMapOvr>
    <a:masterClrMapping/>
  </p:clrMapOvr>
  <p:transition>
    <p:pull dir="ru"/>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p:txBody>
          <a:bodyPr/>
          <a:lstStyle/>
          <a:p>
            <a:pPr>
              <a:defRPr/>
            </a:pPr>
            <a:r>
              <a:rPr lang="en-IN" dirty="0" smtClean="0"/>
              <a:t>Customer Lifetime Value</a:t>
            </a:r>
            <a:endParaRPr lang="en-US" dirty="0" smtClean="0"/>
          </a:p>
        </p:txBody>
      </p:sp>
      <p:sp>
        <p:nvSpPr>
          <p:cNvPr id="24" name="AutoShape 6"/>
          <p:cNvSpPr>
            <a:spLocks noChangeArrowheads="1"/>
          </p:cNvSpPr>
          <p:nvPr/>
        </p:nvSpPr>
        <p:spPr bwMode="auto">
          <a:xfrm>
            <a:off x="381000" y="2514600"/>
            <a:ext cx="2438400" cy="1828800"/>
          </a:xfrm>
          <a:prstGeom prst="roundRect">
            <a:avLst>
              <a:gd name="adj" fmla="val 16667"/>
            </a:avLst>
          </a:prstGeom>
          <a:ln>
            <a:headEnd/>
            <a:tailEn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400" b="1" dirty="0">
                <a:latin typeface="Arial" pitchFamily="34" charset="0"/>
                <a:cs typeface="Arial" pitchFamily="34" charset="0"/>
              </a:rPr>
              <a:t>Relationships That Develop</a:t>
            </a:r>
          </a:p>
          <a:p>
            <a:pPr algn="ctr">
              <a:defRPr/>
            </a:pPr>
            <a:r>
              <a:rPr lang="en-US" sz="2400" b="1" dirty="0">
                <a:latin typeface="Arial" pitchFamily="34" charset="0"/>
                <a:cs typeface="Arial" pitchFamily="34" charset="0"/>
              </a:rPr>
              <a:t>Satisfied Customers</a:t>
            </a:r>
            <a:endParaRPr lang="en-US" sz="2400" b="1" dirty="0">
              <a:latin typeface="Arial" pitchFamily="34" charset="0"/>
              <a:cs typeface="Arial" pitchFamily="34" charset="0"/>
            </a:endParaRPr>
          </a:p>
        </p:txBody>
      </p:sp>
      <p:sp>
        <p:nvSpPr>
          <p:cNvPr id="12" name="AutoShape 6"/>
          <p:cNvSpPr>
            <a:spLocks noChangeArrowheads="1"/>
          </p:cNvSpPr>
          <p:nvPr/>
        </p:nvSpPr>
        <p:spPr bwMode="auto">
          <a:xfrm>
            <a:off x="3352800" y="2514600"/>
            <a:ext cx="2438400" cy="1828800"/>
          </a:xfrm>
          <a:prstGeom prst="roundRect">
            <a:avLst>
              <a:gd name="adj" fmla="val 16667"/>
            </a:avLst>
          </a:prstGeom>
          <a:ln>
            <a:headEnd/>
            <a:tailEn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400" b="1" dirty="0">
                <a:latin typeface="Arial" pitchFamily="34" charset="0"/>
                <a:cs typeface="Arial" pitchFamily="34" charset="0"/>
              </a:rPr>
              <a:t>Time</a:t>
            </a:r>
          </a:p>
        </p:txBody>
      </p:sp>
      <p:sp>
        <p:nvSpPr>
          <p:cNvPr id="13" name="AutoShape 6"/>
          <p:cNvSpPr>
            <a:spLocks noChangeArrowheads="1"/>
          </p:cNvSpPr>
          <p:nvPr/>
        </p:nvSpPr>
        <p:spPr bwMode="auto">
          <a:xfrm>
            <a:off x="6248400" y="2514600"/>
            <a:ext cx="2438400" cy="1828800"/>
          </a:xfrm>
          <a:prstGeom prst="roundRect">
            <a:avLst>
              <a:gd name="adj" fmla="val 16667"/>
            </a:avLst>
          </a:prstGeom>
          <a:ln>
            <a:headEnd/>
            <a:tailEn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400" b="1" dirty="0">
                <a:latin typeface="Arial" pitchFamily="34" charset="0"/>
                <a:cs typeface="Arial" pitchFamily="34" charset="0"/>
              </a:rPr>
              <a:t>Return Business</a:t>
            </a:r>
            <a:endParaRPr lang="en-US" sz="2400" b="1" dirty="0">
              <a:latin typeface="Arial" pitchFamily="34" charset="0"/>
              <a:cs typeface="Arial" pitchFamily="34" charset="0"/>
            </a:endParaRPr>
          </a:p>
        </p:txBody>
      </p:sp>
      <p:sp>
        <p:nvSpPr>
          <p:cNvPr id="4" name="TextBox 3"/>
          <p:cNvSpPr txBox="1">
            <a:spLocks noChangeArrowheads="1"/>
          </p:cNvSpPr>
          <p:nvPr/>
        </p:nvSpPr>
        <p:spPr bwMode="auto">
          <a:xfrm>
            <a:off x="2876550" y="3105150"/>
            <a:ext cx="454025" cy="647700"/>
          </a:xfrm>
          <a:prstGeom prst="rect">
            <a:avLst/>
          </a:prstGeom>
          <a:noFill/>
          <a:ln w="9525">
            <a:noFill/>
            <a:miter lim="800000"/>
            <a:headEnd/>
            <a:tailEnd/>
          </a:ln>
        </p:spPr>
        <p:txBody>
          <a:bodyPr wrap="none">
            <a:spAutoFit/>
          </a:bodyPr>
          <a:lstStyle/>
          <a:p>
            <a:pPr algn="ctr"/>
            <a:r>
              <a:rPr lang="en-US"/>
              <a:t>+</a:t>
            </a:r>
          </a:p>
        </p:txBody>
      </p:sp>
      <p:sp>
        <p:nvSpPr>
          <p:cNvPr id="16" name="TextBox 15"/>
          <p:cNvSpPr txBox="1">
            <a:spLocks noChangeArrowheads="1"/>
          </p:cNvSpPr>
          <p:nvPr/>
        </p:nvSpPr>
        <p:spPr bwMode="auto">
          <a:xfrm>
            <a:off x="5794375" y="3105150"/>
            <a:ext cx="454025" cy="647700"/>
          </a:xfrm>
          <a:prstGeom prst="rect">
            <a:avLst/>
          </a:prstGeom>
          <a:noFill/>
          <a:ln w="9525">
            <a:noFill/>
            <a:miter lim="800000"/>
            <a:headEnd/>
            <a:tailEnd/>
          </a:ln>
        </p:spPr>
        <p:txBody>
          <a:bodyPr wrap="none">
            <a:spAutoFit/>
          </a:bodyPr>
          <a:lstStyle/>
          <a:p>
            <a:pPr algn="ctr"/>
            <a:r>
              <a:rPr lang="en-US"/>
              <a:t>=</a:t>
            </a:r>
          </a:p>
        </p:txBody>
      </p:sp>
      <p:sp>
        <p:nvSpPr>
          <p:cNvPr id="47111" name="Slide Number Placeholder 22"/>
          <p:cNvSpPr txBox="1">
            <a:spLocks/>
          </p:cNvSpPr>
          <p:nvPr/>
        </p:nvSpPr>
        <p:spPr bwMode="auto">
          <a:xfrm>
            <a:off x="52388" y="4763"/>
            <a:ext cx="503237" cy="301625"/>
          </a:xfrm>
          <a:prstGeom prst="rect">
            <a:avLst/>
          </a:prstGeom>
          <a:noFill/>
          <a:ln w="9525">
            <a:noFill/>
            <a:miter lim="800000"/>
            <a:headEnd/>
            <a:tailEnd/>
          </a:ln>
        </p:spPr>
        <p:txBody>
          <a:bodyPr anchor="b"/>
          <a:lstStyle/>
          <a:p>
            <a:pPr algn="ctr"/>
            <a:r>
              <a:rPr lang="en-US" sz="1200">
                <a:latin typeface="Century Gothic" pitchFamily="34" charset="0"/>
              </a:rPr>
              <a:t>2-</a:t>
            </a:r>
            <a:fld id="{F35B9E47-07EE-401E-A207-67EA7783DCC2}" type="slidenum">
              <a:rPr lang="en-US" sz="1200">
                <a:latin typeface="Century Gothic" pitchFamily="34" charset="0"/>
              </a:rPr>
              <a:pPr algn="ctr"/>
              <a:t>19</a:t>
            </a:fld>
            <a:endParaRPr lang="en-US" sz="1200">
              <a:latin typeface="Century Gothic" pitchFamily="34" charset="0"/>
            </a:endParaRPr>
          </a:p>
        </p:txBody>
      </p:sp>
    </p:spTree>
  </p:cSld>
  <p:clrMapOvr>
    <a:masterClrMapping/>
  </p:clrMapOvr>
  <p:transition>
    <p:pull dir="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wipe(left)">
                                      <p:cBhvr>
                                        <p:cTn id="7" dur="500"/>
                                        <p:tgtEl>
                                          <p:spTgt spid="24"/>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wipe(left)">
                                      <p:cBhvr>
                                        <p:cTn id="11" dur="500"/>
                                        <p:tgtEl>
                                          <p:spTgt spid="4"/>
                                        </p:tgtEl>
                                      </p:cBhvr>
                                    </p:animEffect>
                                  </p:childTnLst>
                                </p:cTn>
                              </p:par>
                            </p:childTnLst>
                          </p:cTn>
                        </p:par>
                        <p:par>
                          <p:cTn id="12" fill="hold">
                            <p:stCondLst>
                              <p:cond delay="1000"/>
                            </p:stCondLst>
                            <p:childTnLst>
                              <p:par>
                                <p:cTn id="13" presetID="22" presetClass="entr" presetSubtype="8" fill="hold" grpId="0" nodeType="after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wipe(left)">
                                      <p:cBhvr>
                                        <p:cTn id="15" dur="500"/>
                                        <p:tgtEl>
                                          <p:spTgt spid="12"/>
                                        </p:tgtEl>
                                      </p:cBhvr>
                                    </p:animEffect>
                                  </p:childTnLst>
                                </p:cTn>
                              </p:par>
                            </p:childTnLst>
                          </p:cTn>
                        </p:par>
                        <p:par>
                          <p:cTn id="16" fill="hold">
                            <p:stCondLst>
                              <p:cond delay="1500"/>
                            </p:stCondLst>
                            <p:childTnLst>
                              <p:par>
                                <p:cTn id="17" presetID="22" presetClass="entr" presetSubtype="8" fill="hold" grpId="0" nodeType="afterEffect">
                                  <p:stCondLst>
                                    <p:cond delay="0"/>
                                  </p:stCondLst>
                                  <p:childTnLst>
                                    <p:set>
                                      <p:cBhvr>
                                        <p:cTn id="18" dur="1" fill="hold">
                                          <p:stCondLst>
                                            <p:cond delay="0"/>
                                          </p:stCondLst>
                                        </p:cTn>
                                        <p:tgtEl>
                                          <p:spTgt spid="16"/>
                                        </p:tgtEl>
                                        <p:attrNameLst>
                                          <p:attrName>style.visibility</p:attrName>
                                        </p:attrNameLst>
                                      </p:cBhvr>
                                      <p:to>
                                        <p:strVal val="visible"/>
                                      </p:to>
                                    </p:set>
                                    <p:animEffect transition="in" filter="wipe(left)">
                                      <p:cBhvr>
                                        <p:cTn id="19" dur="500"/>
                                        <p:tgtEl>
                                          <p:spTgt spid="16"/>
                                        </p:tgtEl>
                                      </p:cBhvr>
                                    </p:animEffect>
                                  </p:childTnLst>
                                </p:cTn>
                              </p:par>
                            </p:childTnLst>
                          </p:cTn>
                        </p:par>
                        <p:par>
                          <p:cTn id="20" fill="hold">
                            <p:stCondLst>
                              <p:cond delay="2000"/>
                            </p:stCondLst>
                            <p:childTnLst>
                              <p:par>
                                <p:cTn id="21" presetID="22" presetClass="entr" presetSubtype="8" fill="hold" grpId="0" nodeType="afterEffect">
                                  <p:stCondLst>
                                    <p:cond delay="0"/>
                                  </p:stCondLst>
                                  <p:childTnLst>
                                    <p:set>
                                      <p:cBhvr>
                                        <p:cTn id="22" dur="1" fill="hold">
                                          <p:stCondLst>
                                            <p:cond delay="0"/>
                                          </p:stCondLst>
                                        </p:cTn>
                                        <p:tgtEl>
                                          <p:spTgt spid="13"/>
                                        </p:tgtEl>
                                        <p:attrNameLst>
                                          <p:attrName>style.visibility</p:attrName>
                                        </p:attrNameLst>
                                      </p:cBhvr>
                                      <p:to>
                                        <p:strVal val="visible"/>
                                      </p:to>
                                    </p:set>
                                    <p:animEffect transition="in" filter="wipe(left)">
                                      <p:cBhvr>
                                        <p:cTn id="23"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12" grpId="0" animBg="1"/>
      <p:bldP spid="13" grpId="0" animBg="1"/>
      <p:bldP spid="4" grpId="0"/>
      <p:bldP spid="16" grpId="0"/>
    </p:bldLst>
  </p:timing>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p:txBody>
          <a:bodyPr/>
          <a:lstStyle/>
          <a:p>
            <a:pPr>
              <a:defRPr/>
            </a:pPr>
            <a:r>
              <a:rPr lang="en-US" smtClean="0"/>
              <a:t>At the end of this presentation, you should be able to:</a:t>
            </a:r>
          </a:p>
        </p:txBody>
      </p:sp>
      <p:sp>
        <p:nvSpPr>
          <p:cNvPr id="59395" name="Rectangle 3"/>
          <p:cNvSpPr>
            <a:spLocks noGrp="1" noChangeArrowheads="1"/>
          </p:cNvSpPr>
          <p:nvPr>
            <p:ph idx="1"/>
          </p:nvPr>
        </p:nvSpPr>
        <p:spPr>
          <a:xfrm>
            <a:off x="457200" y="1882775"/>
            <a:ext cx="8229600" cy="4572000"/>
          </a:xfrm>
        </p:spPr>
        <p:txBody>
          <a:bodyPr>
            <a:normAutofit lnSpcReduction="10000"/>
          </a:bodyPr>
          <a:lstStyle/>
          <a:p>
            <a:pPr marL="514350" indent="-514350">
              <a:buFont typeface="+mj-lt"/>
              <a:buAutoNum type="arabicPeriod"/>
              <a:defRPr/>
            </a:pPr>
            <a:r>
              <a:rPr lang="en-US" dirty="0" smtClean="0"/>
              <a:t>Understand what a marketing manager does.</a:t>
            </a:r>
          </a:p>
          <a:p>
            <a:pPr marL="514350" indent="-514350">
              <a:buFont typeface="+mj-lt"/>
              <a:buAutoNum type="arabicPeriod"/>
              <a:defRPr/>
            </a:pPr>
            <a:r>
              <a:rPr lang="en-US" dirty="0" smtClean="0"/>
              <a:t>Know what marketing strategy planning is—and why it is the focus of this book.</a:t>
            </a:r>
          </a:p>
          <a:p>
            <a:pPr marL="514350" indent="-514350">
              <a:buFont typeface="+mj-lt"/>
              <a:buAutoNum type="arabicPeriod"/>
              <a:defRPr/>
            </a:pPr>
            <a:r>
              <a:rPr lang="en-US" dirty="0" smtClean="0"/>
              <a:t>Understand target marketing.</a:t>
            </a:r>
          </a:p>
          <a:p>
            <a:pPr marL="514350" indent="-514350">
              <a:buFont typeface="+mj-lt"/>
              <a:buAutoNum type="arabicPeriod"/>
              <a:defRPr/>
            </a:pPr>
            <a:r>
              <a:rPr lang="en-US" dirty="0" smtClean="0"/>
              <a:t>Be familiar with the four Ps in a marketing mix.</a:t>
            </a:r>
          </a:p>
          <a:p>
            <a:pPr marL="514350" indent="-514350">
              <a:buFont typeface="+mj-lt"/>
              <a:buAutoNum type="arabicPeriod"/>
              <a:defRPr/>
            </a:pPr>
            <a:r>
              <a:rPr lang="en-US" dirty="0" smtClean="0"/>
              <a:t>Know the difference between a marketing strategy, a marketing plan, and a marketing program.</a:t>
            </a:r>
          </a:p>
        </p:txBody>
      </p:sp>
      <p:sp>
        <p:nvSpPr>
          <p:cNvPr id="12291" name="Slide Number Placeholder 22"/>
          <p:cNvSpPr txBox="1">
            <a:spLocks/>
          </p:cNvSpPr>
          <p:nvPr/>
        </p:nvSpPr>
        <p:spPr bwMode="auto">
          <a:xfrm>
            <a:off x="52388" y="4763"/>
            <a:ext cx="503237" cy="301625"/>
          </a:xfrm>
          <a:prstGeom prst="rect">
            <a:avLst/>
          </a:prstGeom>
          <a:noFill/>
          <a:ln w="9525">
            <a:noFill/>
            <a:miter lim="800000"/>
            <a:headEnd/>
            <a:tailEnd/>
          </a:ln>
        </p:spPr>
        <p:txBody>
          <a:bodyPr anchor="b"/>
          <a:lstStyle/>
          <a:p>
            <a:pPr algn="ctr"/>
            <a:r>
              <a:rPr lang="en-US" sz="1200">
                <a:latin typeface="Century Gothic" pitchFamily="34" charset="0"/>
              </a:rPr>
              <a:t>2-</a:t>
            </a:r>
            <a:fld id="{EB74A7C5-E7B4-4354-874B-91075D1BC811}" type="slidenum">
              <a:rPr lang="en-US" sz="1200">
                <a:latin typeface="Century Gothic" pitchFamily="34" charset="0"/>
              </a:rPr>
              <a:pPr algn="ctr"/>
              <a:t>2</a:t>
            </a:fld>
            <a:endParaRPr lang="en-US" sz="1200">
              <a:latin typeface="Century Gothic" pitchFamily="34" charset="0"/>
            </a:endParaRPr>
          </a:p>
        </p:txBody>
      </p:sp>
    </p:spTree>
  </p:cSld>
  <p:clrMapOvr>
    <a:masterClrMapping/>
  </p:clrMapOvr>
  <p:transition>
    <p:pull dir="ru"/>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59395">
                                            <p:txEl>
                                              <p:pRg st="0" end="0"/>
                                            </p:txEl>
                                          </p:spTgt>
                                        </p:tgtEl>
                                        <p:attrNameLst>
                                          <p:attrName>style.visibility</p:attrName>
                                        </p:attrNameLst>
                                      </p:cBhvr>
                                      <p:to>
                                        <p:strVal val="visible"/>
                                      </p:to>
                                    </p:set>
                                    <p:animEffect transition="in" filter="wipe(up)">
                                      <p:cBhvr>
                                        <p:cTn id="7" dur="500"/>
                                        <p:tgtEl>
                                          <p:spTgt spid="59395">
                                            <p:txEl>
                                              <p:pRg st="0" end="0"/>
                                            </p:txEl>
                                          </p:spTgt>
                                        </p:tgtEl>
                                      </p:cBhvr>
                                    </p:animEffect>
                                  </p:childTnLst>
                                </p:cTn>
                              </p:par>
                            </p:childTnLst>
                          </p:cTn>
                        </p:par>
                        <p:par>
                          <p:cTn id="8" fill="hold" nodeType="afterGroup">
                            <p:stCondLst>
                              <p:cond delay="500"/>
                            </p:stCondLst>
                            <p:childTnLst>
                              <p:par>
                                <p:cTn id="9" presetID="22" presetClass="entr" presetSubtype="1" fill="hold" grpId="0" nodeType="afterEffect">
                                  <p:stCondLst>
                                    <p:cond delay="0"/>
                                  </p:stCondLst>
                                  <p:childTnLst>
                                    <p:set>
                                      <p:cBhvr>
                                        <p:cTn id="10" dur="1" fill="hold">
                                          <p:stCondLst>
                                            <p:cond delay="0"/>
                                          </p:stCondLst>
                                        </p:cTn>
                                        <p:tgtEl>
                                          <p:spTgt spid="59395">
                                            <p:txEl>
                                              <p:pRg st="1" end="1"/>
                                            </p:txEl>
                                          </p:spTgt>
                                        </p:tgtEl>
                                        <p:attrNameLst>
                                          <p:attrName>style.visibility</p:attrName>
                                        </p:attrNameLst>
                                      </p:cBhvr>
                                      <p:to>
                                        <p:strVal val="visible"/>
                                      </p:to>
                                    </p:set>
                                    <p:animEffect transition="in" filter="wipe(up)">
                                      <p:cBhvr>
                                        <p:cTn id="11" dur="500"/>
                                        <p:tgtEl>
                                          <p:spTgt spid="59395">
                                            <p:txEl>
                                              <p:pRg st="1" end="1"/>
                                            </p:txEl>
                                          </p:spTgt>
                                        </p:tgtEl>
                                      </p:cBhvr>
                                    </p:animEffect>
                                  </p:childTnLst>
                                </p:cTn>
                              </p:par>
                            </p:childTnLst>
                          </p:cTn>
                        </p:par>
                        <p:par>
                          <p:cTn id="12" fill="hold" nodeType="afterGroup">
                            <p:stCondLst>
                              <p:cond delay="1000"/>
                            </p:stCondLst>
                            <p:childTnLst>
                              <p:par>
                                <p:cTn id="13" presetID="22" presetClass="entr" presetSubtype="1" fill="hold" grpId="0" nodeType="afterEffect">
                                  <p:stCondLst>
                                    <p:cond delay="0"/>
                                  </p:stCondLst>
                                  <p:childTnLst>
                                    <p:set>
                                      <p:cBhvr>
                                        <p:cTn id="14" dur="1" fill="hold">
                                          <p:stCondLst>
                                            <p:cond delay="0"/>
                                          </p:stCondLst>
                                        </p:cTn>
                                        <p:tgtEl>
                                          <p:spTgt spid="59395">
                                            <p:txEl>
                                              <p:pRg st="2" end="2"/>
                                            </p:txEl>
                                          </p:spTgt>
                                        </p:tgtEl>
                                        <p:attrNameLst>
                                          <p:attrName>style.visibility</p:attrName>
                                        </p:attrNameLst>
                                      </p:cBhvr>
                                      <p:to>
                                        <p:strVal val="visible"/>
                                      </p:to>
                                    </p:set>
                                    <p:animEffect transition="in" filter="wipe(up)">
                                      <p:cBhvr>
                                        <p:cTn id="15" dur="500"/>
                                        <p:tgtEl>
                                          <p:spTgt spid="59395">
                                            <p:txEl>
                                              <p:pRg st="2" end="2"/>
                                            </p:txEl>
                                          </p:spTgt>
                                        </p:tgtEl>
                                      </p:cBhvr>
                                    </p:animEffect>
                                  </p:childTnLst>
                                </p:cTn>
                              </p:par>
                            </p:childTnLst>
                          </p:cTn>
                        </p:par>
                        <p:par>
                          <p:cTn id="16" fill="hold" nodeType="afterGroup">
                            <p:stCondLst>
                              <p:cond delay="1500"/>
                            </p:stCondLst>
                            <p:childTnLst>
                              <p:par>
                                <p:cTn id="17" presetID="22" presetClass="entr" presetSubtype="1" fill="hold" grpId="0" nodeType="afterEffect">
                                  <p:stCondLst>
                                    <p:cond delay="0"/>
                                  </p:stCondLst>
                                  <p:childTnLst>
                                    <p:set>
                                      <p:cBhvr>
                                        <p:cTn id="18" dur="1" fill="hold">
                                          <p:stCondLst>
                                            <p:cond delay="0"/>
                                          </p:stCondLst>
                                        </p:cTn>
                                        <p:tgtEl>
                                          <p:spTgt spid="59395">
                                            <p:txEl>
                                              <p:pRg st="3" end="3"/>
                                            </p:txEl>
                                          </p:spTgt>
                                        </p:tgtEl>
                                        <p:attrNameLst>
                                          <p:attrName>style.visibility</p:attrName>
                                        </p:attrNameLst>
                                      </p:cBhvr>
                                      <p:to>
                                        <p:strVal val="visible"/>
                                      </p:to>
                                    </p:set>
                                    <p:animEffect transition="in" filter="wipe(up)">
                                      <p:cBhvr>
                                        <p:cTn id="19" dur="500"/>
                                        <p:tgtEl>
                                          <p:spTgt spid="59395">
                                            <p:txEl>
                                              <p:pRg st="3" end="3"/>
                                            </p:txEl>
                                          </p:spTgt>
                                        </p:tgtEl>
                                      </p:cBhvr>
                                    </p:animEffect>
                                  </p:childTnLst>
                                </p:cTn>
                              </p:par>
                            </p:childTnLst>
                          </p:cTn>
                        </p:par>
                        <p:par>
                          <p:cTn id="20" fill="hold" nodeType="afterGroup">
                            <p:stCondLst>
                              <p:cond delay="2000"/>
                            </p:stCondLst>
                            <p:childTnLst>
                              <p:par>
                                <p:cTn id="21" presetID="22" presetClass="entr" presetSubtype="1" fill="hold" grpId="0" nodeType="afterEffect">
                                  <p:stCondLst>
                                    <p:cond delay="0"/>
                                  </p:stCondLst>
                                  <p:childTnLst>
                                    <p:set>
                                      <p:cBhvr>
                                        <p:cTn id="22" dur="1" fill="hold">
                                          <p:stCondLst>
                                            <p:cond delay="0"/>
                                          </p:stCondLst>
                                        </p:cTn>
                                        <p:tgtEl>
                                          <p:spTgt spid="59395">
                                            <p:txEl>
                                              <p:pRg st="4" end="4"/>
                                            </p:txEl>
                                          </p:spTgt>
                                        </p:tgtEl>
                                        <p:attrNameLst>
                                          <p:attrName>style.visibility</p:attrName>
                                        </p:attrNameLst>
                                      </p:cBhvr>
                                      <p:to>
                                        <p:strVal val="visible"/>
                                      </p:to>
                                    </p:set>
                                    <p:animEffect transition="in" filter="wipe(up)">
                                      <p:cBhvr>
                                        <p:cTn id="23" dur="500"/>
                                        <p:tgtEl>
                                          <p:spTgt spid="5939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9395" grpId="0" build="p"/>
    </p:bldLst>
  </p:timing>
</p:sld>
</file>

<file path=ppt/slides/slide2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p:txBody>
          <a:bodyPr/>
          <a:lstStyle/>
          <a:p>
            <a:pPr>
              <a:defRPr/>
            </a:pPr>
            <a:r>
              <a:rPr lang="en-IN" smtClean="0"/>
              <a:t>Customer Equity</a:t>
            </a:r>
            <a:endParaRPr lang="en-US" smtClean="0"/>
          </a:p>
        </p:txBody>
      </p:sp>
      <p:sp>
        <p:nvSpPr>
          <p:cNvPr id="17" name="Line 16"/>
          <p:cNvSpPr>
            <a:spLocks noChangeShapeType="1"/>
          </p:cNvSpPr>
          <p:nvPr/>
        </p:nvSpPr>
        <p:spPr bwMode="auto">
          <a:xfrm flipH="1" flipV="1">
            <a:off x="4572000" y="4160838"/>
            <a:ext cx="0" cy="715962"/>
          </a:xfrm>
          <a:prstGeom prst="line">
            <a:avLst/>
          </a:prstGeom>
          <a:noFill/>
          <a:ln w="38100">
            <a:solidFill>
              <a:schemeClr val="tx1"/>
            </a:solidFill>
            <a:round/>
            <a:headEnd/>
            <a:tailEnd/>
          </a:ln>
        </p:spPr>
        <p:txBody>
          <a:bodyPr/>
          <a:lstStyle/>
          <a:p>
            <a:endParaRPr lang="en-US"/>
          </a:p>
        </p:txBody>
      </p:sp>
      <p:sp>
        <p:nvSpPr>
          <p:cNvPr id="18" name="Line 16"/>
          <p:cNvSpPr>
            <a:spLocks noChangeShapeType="1"/>
          </p:cNvSpPr>
          <p:nvPr/>
        </p:nvSpPr>
        <p:spPr bwMode="auto">
          <a:xfrm>
            <a:off x="2743200" y="2438400"/>
            <a:ext cx="914400" cy="762000"/>
          </a:xfrm>
          <a:prstGeom prst="line">
            <a:avLst/>
          </a:prstGeom>
          <a:noFill/>
          <a:ln w="38100">
            <a:solidFill>
              <a:schemeClr val="tx1"/>
            </a:solidFill>
            <a:round/>
            <a:headEnd/>
            <a:tailEnd/>
          </a:ln>
        </p:spPr>
        <p:txBody>
          <a:bodyPr/>
          <a:lstStyle/>
          <a:p>
            <a:endParaRPr lang="en-US"/>
          </a:p>
        </p:txBody>
      </p:sp>
      <p:sp>
        <p:nvSpPr>
          <p:cNvPr id="19" name="Line 16"/>
          <p:cNvSpPr>
            <a:spLocks noChangeShapeType="1"/>
          </p:cNvSpPr>
          <p:nvPr/>
        </p:nvSpPr>
        <p:spPr bwMode="auto">
          <a:xfrm flipH="1">
            <a:off x="5562600" y="2438400"/>
            <a:ext cx="914400" cy="762000"/>
          </a:xfrm>
          <a:prstGeom prst="line">
            <a:avLst/>
          </a:prstGeom>
          <a:noFill/>
          <a:ln w="38100">
            <a:solidFill>
              <a:schemeClr val="tx1"/>
            </a:solidFill>
            <a:round/>
            <a:headEnd/>
            <a:tailEnd/>
          </a:ln>
        </p:spPr>
        <p:txBody>
          <a:bodyPr/>
          <a:lstStyle/>
          <a:p>
            <a:endParaRPr lang="en-US"/>
          </a:p>
        </p:txBody>
      </p:sp>
      <p:sp>
        <p:nvSpPr>
          <p:cNvPr id="33798" name="Oval 28"/>
          <p:cNvSpPr>
            <a:spLocks noChangeArrowheads="1"/>
          </p:cNvSpPr>
          <p:nvPr/>
        </p:nvSpPr>
        <p:spPr bwMode="auto">
          <a:xfrm>
            <a:off x="3429000" y="2133600"/>
            <a:ext cx="2306638" cy="2298700"/>
          </a:xfrm>
          <a:prstGeom prst="ellipse">
            <a:avLst/>
          </a:prstGeom>
          <a:ln>
            <a:headEnd/>
            <a:tailEnd/>
          </a:ln>
        </p:spPr>
        <p:style>
          <a:lnRef idx="2">
            <a:schemeClr val="accent2">
              <a:shade val="50000"/>
            </a:schemeClr>
          </a:lnRef>
          <a:fillRef idx="1">
            <a:schemeClr val="accent2"/>
          </a:fillRef>
          <a:effectRef idx="0">
            <a:schemeClr val="accent2"/>
          </a:effectRef>
          <a:fontRef idx="minor">
            <a:schemeClr val="lt1"/>
          </a:fontRef>
        </p:style>
        <p:txBody>
          <a:bodyPr wrap="none" anchor="ctr"/>
          <a:lstStyle/>
          <a:p>
            <a:pPr algn="ctr">
              <a:defRPr/>
            </a:pPr>
            <a:r>
              <a:rPr lang="en-US" sz="2400" b="1">
                <a:latin typeface="Arial" pitchFamily="34" charset="0"/>
                <a:cs typeface="Arial" pitchFamily="34" charset="0"/>
              </a:rPr>
              <a:t>Marketing </a:t>
            </a:r>
            <a:br>
              <a:rPr lang="en-US" sz="2400" b="1">
                <a:latin typeface="Arial" pitchFamily="34" charset="0"/>
                <a:cs typeface="Arial" pitchFamily="34" charset="0"/>
              </a:rPr>
            </a:br>
            <a:r>
              <a:rPr lang="en-US" sz="2400" b="1">
                <a:latin typeface="Arial" pitchFamily="34" charset="0"/>
                <a:cs typeface="Arial" pitchFamily="34" charset="0"/>
              </a:rPr>
              <a:t>Program </a:t>
            </a:r>
            <a:br>
              <a:rPr lang="en-US" sz="2400" b="1">
                <a:latin typeface="Arial" pitchFamily="34" charset="0"/>
                <a:cs typeface="Arial" pitchFamily="34" charset="0"/>
              </a:rPr>
            </a:br>
            <a:r>
              <a:rPr lang="en-US" sz="2400" b="1">
                <a:latin typeface="Arial" pitchFamily="34" charset="0"/>
                <a:cs typeface="Arial" pitchFamily="34" charset="0"/>
              </a:rPr>
              <a:t>should benefit</a:t>
            </a:r>
            <a:br>
              <a:rPr lang="en-US" sz="2400" b="1">
                <a:latin typeface="Arial" pitchFamily="34" charset="0"/>
                <a:cs typeface="Arial" pitchFamily="34" charset="0"/>
              </a:rPr>
            </a:br>
            <a:r>
              <a:rPr lang="en-US" sz="2400" b="1">
                <a:latin typeface="Arial" pitchFamily="34" charset="0"/>
                <a:cs typeface="Arial" pitchFamily="34" charset="0"/>
              </a:rPr>
              <a:t>firm</a:t>
            </a:r>
          </a:p>
        </p:txBody>
      </p:sp>
      <p:sp>
        <p:nvSpPr>
          <p:cNvPr id="21" name="AutoShape 6"/>
          <p:cNvSpPr>
            <a:spLocks noChangeArrowheads="1"/>
          </p:cNvSpPr>
          <p:nvPr/>
        </p:nvSpPr>
        <p:spPr bwMode="auto">
          <a:xfrm>
            <a:off x="6248400" y="1325563"/>
            <a:ext cx="2438400" cy="1828800"/>
          </a:xfrm>
          <a:prstGeom prst="roundRect">
            <a:avLst>
              <a:gd name="adj" fmla="val 16667"/>
            </a:avLst>
          </a:prstGeom>
          <a:ln>
            <a:headEnd/>
            <a:tailEnd/>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a:defRPr/>
            </a:pPr>
            <a:r>
              <a:rPr lang="en-US" sz="2400" b="1">
                <a:latin typeface="Arial" pitchFamily="34" charset="0"/>
                <a:cs typeface="Arial" pitchFamily="34" charset="0"/>
              </a:rPr>
              <a:t>Identify opportunities to enhance customer equity</a:t>
            </a:r>
          </a:p>
        </p:txBody>
      </p:sp>
      <p:sp>
        <p:nvSpPr>
          <p:cNvPr id="22" name="AutoShape 6"/>
          <p:cNvSpPr>
            <a:spLocks noChangeArrowheads="1"/>
          </p:cNvSpPr>
          <p:nvPr/>
        </p:nvSpPr>
        <p:spPr bwMode="auto">
          <a:xfrm>
            <a:off x="3384550" y="4876800"/>
            <a:ext cx="2438400" cy="1828800"/>
          </a:xfrm>
          <a:prstGeom prst="roundRect">
            <a:avLst>
              <a:gd name="adj" fmla="val 16667"/>
            </a:avLst>
          </a:prstGeom>
          <a:ln>
            <a:headEnd/>
            <a:tailEnd/>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a:defRPr/>
            </a:pPr>
            <a:r>
              <a:rPr lang="en-US" sz="2400" b="1">
                <a:latin typeface="Arial" pitchFamily="34" charset="0"/>
                <a:cs typeface="Arial" pitchFamily="34" charset="0"/>
              </a:rPr>
              <a:t>Focus should be on long-term profits</a:t>
            </a:r>
          </a:p>
        </p:txBody>
      </p:sp>
      <p:sp>
        <p:nvSpPr>
          <p:cNvPr id="24" name="AutoShape 6"/>
          <p:cNvSpPr>
            <a:spLocks noChangeArrowheads="1"/>
          </p:cNvSpPr>
          <p:nvPr/>
        </p:nvSpPr>
        <p:spPr bwMode="auto">
          <a:xfrm>
            <a:off x="457200" y="1325563"/>
            <a:ext cx="2438400" cy="1828800"/>
          </a:xfrm>
          <a:prstGeom prst="roundRect">
            <a:avLst>
              <a:gd name="adj" fmla="val 16667"/>
            </a:avLst>
          </a:prstGeom>
          <a:ln>
            <a:headEnd/>
            <a:tailEnd/>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a:defRPr/>
            </a:pPr>
            <a:r>
              <a:rPr lang="en-US" sz="2400" b="1">
                <a:latin typeface="Arial" pitchFamily="34" charset="0"/>
                <a:cs typeface="Arial" pitchFamily="34" charset="0"/>
              </a:rPr>
              <a:t>Profits depend on customer equity</a:t>
            </a:r>
          </a:p>
        </p:txBody>
      </p:sp>
      <p:sp>
        <p:nvSpPr>
          <p:cNvPr id="49161" name="Slide Number Placeholder 22"/>
          <p:cNvSpPr txBox="1">
            <a:spLocks/>
          </p:cNvSpPr>
          <p:nvPr/>
        </p:nvSpPr>
        <p:spPr bwMode="auto">
          <a:xfrm>
            <a:off x="52388" y="4763"/>
            <a:ext cx="503237" cy="301625"/>
          </a:xfrm>
          <a:prstGeom prst="rect">
            <a:avLst/>
          </a:prstGeom>
          <a:noFill/>
          <a:ln w="9525">
            <a:noFill/>
            <a:miter lim="800000"/>
            <a:headEnd/>
            <a:tailEnd/>
          </a:ln>
        </p:spPr>
        <p:txBody>
          <a:bodyPr anchor="b"/>
          <a:lstStyle/>
          <a:p>
            <a:pPr algn="ctr"/>
            <a:r>
              <a:rPr lang="en-US" sz="1200">
                <a:latin typeface="Century Gothic" pitchFamily="34" charset="0"/>
              </a:rPr>
              <a:t>2-</a:t>
            </a:r>
            <a:fld id="{9A0A5C3C-3AF9-4546-9667-DF551FC4F9CA}" type="slidenum">
              <a:rPr lang="en-US" sz="1200">
                <a:latin typeface="Century Gothic" pitchFamily="34" charset="0"/>
              </a:rPr>
              <a:pPr algn="ctr"/>
              <a:t>20</a:t>
            </a:fld>
            <a:endParaRPr lang="en-US" sz="1200">
              <a:latin typeface="Century Gothic" pitchFamily="34" charset="0"/>
            </a:endParaRPr>
          </a:p>
        </p:txBody>
      </p:sp>
    </p:spTree>
  </p:cSld>
  <p:clrMapOvr>
    <a:masterClrMapping/>
  </p:clrMapOvr>
  <p:transition>
    <p:pull dir="ru"/>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wipe(down)">
                                      <p:cBhvr>
                                        <p:cTn id="7" dur="500"/>
                                        <p:tgtEl>
                                          <p:spTgt spid="18"/>
                                        </p:tgtEl>
                                      </p:cBhvr>
                                    </p:animEffect>
                                  </p:childTnLst>
                                </p:cTn>
                              </p:par>
                            </p:childTnLst>
                          </p:cTn>
                        </p:par>
                        <p:par>
                          <p:cTn id="8" fill="hold" nodeType="afterGroup">
                            <p:stCondLst>
                              <p:cond delay="500"/>
                            </p:stCondLst>
                            <p:childTnLst>
                              <p:par>
                                <p:cTn id="9" presetID="22" presetClass="entr" presetSubtype="2" fill="hold" grpId="0" nodeType="afterEffect">
                                  <p:stCondLst>
                                    <p:cond delay="0"/>
                                  </p:stCondLst>
                                  <p:childTnLst>
                                    <p:set>
                                      <p:cBhvr>
                                        <p:cTn id="10" dur="1" fill="hold">
                                          <p:stCondLst>
                                            <p:cond delay="0"/>
                                          </p:stCondLst>
                                        </p:cTn>
                                        <p:tgtEl>
                                          <p:spTgt spid="24"/>
                                        </p:tgtEl>
                                        <p:attrNameLst>
                                          <p:attrName>style.visibility</p:attrName>
                                        </p:attrNameLst>
                                      </p:cBhvr>
                                      <p:to>
                                        <p:strVal val="visible"/>
                                      </p:to>
                                    </p:set>
                                    <p:animEffect transition="in" filter="wipe(right)">
                                      <p:cBhvr>
                                        <p:cTn id="11" dur="500"/>
                                        <p:tgtEl>
                                          <p:spTgt spid="24"/>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25" presetClass="emph" presetSubtype="0" fill="hold" grpId="1" nodeType="clickEffect">
                                  <p:stCondLst>
                                    <p:cond delay="0"/>
                                  </p:stCondLst>
                                  <p:childTnLst>
                                    <p:animClr clrSpc="hsl" dir="cw">
                                      <p:cBhvr override="childStyle">
                                        <p:cTn id="15" dur="500" fill="hold"/>
                                        <p:tgtEl>
                                          <p:spTgt spid="24"/>
                                        </p:tgtEl>
                                        <p:attrNameLst>
                                          <p:attrName>style.color</p:attrName>
                                        </p:attrNameLst>
                                      </p:cBhvr>
                                      <p:by>
                                        <p:hsl h="0" s="-70588" l="0"/>
                                      </p:by>
                                    </p:animClr>
                                    <p:animClr clrSpc="hsl" dir="cw">
                                      <p:cBhvr>
                                        <p:cTn id="16" dur="500" fill="hold"/>
                                        <p:tgtEl>
                                          <p:spTgt spid="24"/>
                                        </p:tgtEl>
                                        <p:attrNameLst>
                                          <p:attrName>fillcolor</p:attrName>
                                        </p:attrNameLst>
                                      </p:cBhvr>
                                      <p:by>
                                        <p:hsl h="0" s="-70588" l="0"/>
                                      </p:by>
                                    </p:animClr>
                                    <p:animClr clrSpc="hsl" dir="cw">
                                      <p:cBhvr>
                                        <p:cTn id="17" dur="500" fill="hold"/>
                                        <p:tgtEl>
                                          <p:spTgt spid="24"/>
                                        </p:tgtEl>
                                        <p:attrNameLst>
                                          <p:attrName>stroke.color</p:attrName>
                                        </p:attrNameLst>
                                      </p:cBhvr>
                                      <p:by>
                                        <p:hsl h="0" s="-70588" l="0"/>
                                      </p:by>
                                    </p:animClr>
                                    <p:set>
                                      <p:cBhvr>
                                        <p:cTn id="18" dur="500" fill="hold"/>
                                        <p:tgtEl>
                                          <p:spTgt spid="24"/>
                                        </p:tgtEl>
                                        <p:attrNameLst>
                                          <p:attrName>fill.type</p:attrName>
                                        </p:attrNameLst>
                                      </p:cBhvr>
                                      <p:to>
                                        <p:strVal val="solid"/>
                                      </p:to>
                                    </p:set>
                                  </p:childTnLst>
                                </p:cTn>
                              </p:par>
                              <p:par>
                                <p:cTn id="19" presetID="22" presetClass="entr" presetSubtype="4" fill="hold" grpId="0" nodeType="withEffect">
                                  <p:stCondLst>
                                    <p:cond delay="0"/>
                                  </p:stCondLst>
                                  <p:childTnLst>
                                    <p:set>
                                      <p:cBhvr>
                                        <p:cTn id="20" dur="1" fill="hold">
                                          <p:stCondLst>
                                            <p:cond delay="0"/>
                                          </p:stCondLst>
                                        </p:cTn>
                                        <p:tgtEl>
                                          <p:spTgt spid="19"/>
                                        </p:tgtEl>
                                        <p:attrNameLst>
                                          <p:attrName>style.visibility</p:attrName>
                                        </p:attrNameLst>
                                      </p:cBhvr>
                                      <p:to>
                                        <p:strVal val="visible"/>
                                      </p:to>
                                    </p:set>
                                    <p:animEffect transition="in" filter="wipe(down)">
                                      <p:cBhvr>
                                        <p:cTn id="21" dur="500"/>
                                        <p:tgtEl>
                                          <p:spTgt spid="19"/>
                                        </p:tgtEl>
                                      </p:cBhvr>
                                    </p:animEffect>
                                  </p:childTnLst>
                                </p:cTn>
                              </p:par>
                            </p:childTnLst>
                          </p:cTn>
                        </p:par>
                        <p:par>
                          <p:cTn id="22" fill="hold" nodeType="afterGroup">
                            <p:stCondLst>
                              <p:cond delay="500"/>
                            </p:stCondLst>
                            <p:childTnLst>
                              <p:par>
                                <p:cTn id="23" presetID="22" presetClass="entr" presetSubtype="8" fill="hold" grpId="0" nodeType="afterEffect">
                                  <p:stCondLst>
                                    <p:cond delay="0"/>
                                  </p:stCondLst>
                                  <p:childTnLst>
                                    <p:set>
                                      <p:cBhvr>
                                        <p:cTn id="24" dur="1" fill="hold">
                                          <p:stCondLst>
                                            <p:cond delay="0"/>
                                          </p:stCondLst>
                                        </p:cTn>
                                        <p:tgtEl>
                                          <p:spTgt spid="21"/>
                                        </p:tgtEl>
                                        <p:attrNameLst>
                                          <p:attrName>style.visibility</p:attrName>
                                        </p:attrNameLst>
                                      </p:cBhvr>
                                      <p:to>
                                        <p:strVal val="visible"/>
                                      </p:to>
                                    </p:set>
                                    <p:animEffect transition="in" filter="wipe(left)">
                                      <p:cBhvr>
                                        <p:cTn id="25" dur="500"/>
                                        <p:tgtEl>
                                          <p:spTgt spid="21"/>
                                        </p:tgtEl>
                                      </p:cBhvr>
                                    </p:animEffect>
                                  </p:childTnLst>
                                </p:cTn>
                              </p:par>
                            </p:childTnLst>
                          </p:cTn>
                        </p:par>
                      </p:childTnLst>
                    </p:cTn>
                  </p:par>
                  <p:par>
                    <p:cTn id="26" fill="hold" nodeType="clickPar">
                      <p:stCondLst>
                        <p:cond delay="indefinite"/>
                      </p:stCondLst>
                      <p:childTnLst>
                        <p:par>
                          <p:cTn id="27" fill="hold" nodeType="withGroup">
                            <p:stCondLst>
                              <p:cond delay="0"/>
                            </p:stCondLst>
                            <p:childTnLst>
                              <p:par>
                                <p:cTn id="28" presetID="25" presetClass="emph" presetSubtype="0" fill="hold" grpId="1" nodeType="clickEffect">
                                  <p:stCondLst>
                                    <p:cond delay="0"/>
                                  </p:stCondLst>
                                  <p:childTnLst>
                                    <p:animClr clrSpc="hsl" dir="cw">
                                      <p:cBhvr override="childStyle">
                                        <p:cTn id="29" dur="500" fill="hold"/>
                                        <p:tgtEl>
                                          <p:spTgt spid="21"/>
                                        </p:tgtEl>
                                        <p:attrNameLst>
                                          <p:attrName>style.color</p:attrName>
                                        </p:attrNameLst>
                                      </p:cBhvr>
                                      <p:by>
                                        <p:hsl h="0" s="-70588" l="0"/>
                                      </p:by>
                                    </p:animClr>
                                    <p:animClr clrSpc="hsl" dir="cw">
                                      <p:cBhvr>
                                        <p:cTn id="30" dur="500" fill="hold"/>
                                        <p:tgtEl>
                                          <p:spTgt spid="21"/>
                                        </p:tgtEl>
                                        <p:attrNameLst>
                                          <p:attrName>fillcolor</p:attrName>
                                        </p:attrNameLst>
                                      </p:cBhvr>
                                      <p:by>
                                        <p:hsl h="0" s="-70588" l="0"/>
                                      </p:by>
                                    </p:animClr>
                                    <p:animClr clrSpc="hsl" dir="cw">
                                      <p:cBhvr>
                                        <p:cTn id="31" dur="500" fill="hold"/>
                                        <p:tgtEl>
                                          <p:spTgt spid="21"/>
                                        </p:tgtEl>
                                        <p:attrNameLst>
                                          <p:attrName>stroke.color</p:attrName>
                                        </p:attrNameLst>
                                      </p:cBhvr>
                                      <p:by>
                                        <p:hsl h="0" s="-70588" l="0"/>
                                      </p:by>
                                    </p:animClr>
                                    <p:set>
                                      <p:cBhvr>
                                        <p:cTn id="32" dur="500" fill="hold"/>
                                        <p:tgtEl>
                                          <p:spTgt spid="21"/>
                                        </p:tgtEl>
                                        <p:attrNameLst>
                                          <p:attrName>fill.type</p:attrName>
                                        </p:attrNameLst>
                                      </p:cBhvr>
                                      <p:to>
                                        <p:strVal val="solid"/>
                                      </p:to>
                                    </p:set>
                                  </p:childTnLst>
                                </p:cTn>
                              </p:par>
                              <p:par>
                                <p:cTn id="33" presetID="22" presetClass="entr" presetSubtype="1" fill="hold" grpId="0" nodeType="withEffect">
                                  <p:stCondLst>
                                    <p:cond delay="0"/>
                                  </p:stCondLst>
                                  <p:childTnLst>
                                    <p:set>
                                      <p:cBhvr>
                                        <p:cTn id="34" dur="1" fill="hold">
                                          <p:stCondLst>
                                            <p:cond delay="0"/>
                                          </p:stCondLst>
                                        </p:cTn>
                                        <p:tgtEl>
                                          <p:spTgt spid="17"/>
                                        </p:tgtEl>
                                        <p:attrNameLst>
                                          <p:attrName>style.visibility</p:attrName>
                                        </p:attrNameLst>
                                      </p:cBhvr>
                                      <p:to>
                                        <p:strVal val="visible"/>
                                      </p:to>
                                    </p:set>
                                    <p:animEffect transition="in" filter="wipe(up)">
                                      <p:cBhvr>
                                        <p:cTn id="35" dur="500"/>
                                        <p:tgtEl>
                                          <p:spTgt spid="17"/>
                                        </p:tgtEl>
                                      </p:cBhvr>
                                    </p:animEffect>
                                  </p:childTnLst>
                                </p:cTn>
                              </p:par>
                            </p:childTnLst>
                          </p:cTn>
                        </p:par>
                        <p:par>
                          <p:cTn id="36" fill="hold" nodeType="afterGroup">
                            <p:stCondLst>
                              <p:cond delay="500"/>
                            </p:stCondLst>
                            <p:childTnLst>
                              <p:par>
                                <p:cTn id="37" presetID="22" presetClass="entr" presetSubtype="1" fill="hold" grpId="0" nodeType="afterEffect">
                                  <p:stCondLst>
                                    <p:cond delay="0"/>
                                  </p:stCondLst>
                                  <p:childTnLst>
                                    <p:set>
                                      <p:cBhvr>
                                        <p:cTn id="38" dur="1" fill="hold">
                                          <p:stCondLst>
                                            <p:cond delay="0"/>
                                          </p:stCondLst>
                                        </p:cTn>
                                        <p:tgtEl>
                                          <p:spTgt spid="22"/>
                                        </p:tgtEl>
                                        <p:attrNameLst>
                                          <p:attrName>style.visibility</p:attrName>
                                        </p:attrNameLst>
                                      </p:cBhvr>
                                      <p:to>
                                        <p:strVal val="visible"/>
                                      </p:to>
                                    </p:set>
                                    <p:animEffect transition="in" filter="wipe(up)">
                                      <p:cBhvr>
                                        <p:cTn id="39"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8" grpId="0" animBg="1"/>
      <p:bldP spid="19" grpId="0" animBg="1"/>
      <p:bldP spid="21" grpId="0" animBg="1"/>
      <p:bldP spid="21" grpId="1" animBg="1"/>
      <p:bldP spid="22" grpId="0" animBg="1"/>
      <p:bldP spid="24" grpId="0" animBg="1"/>
      <p:bldP spid="24" grpId="1" animBg="1"/>
    </p:bldLst>
  </p:timing>
</p:sld>
</file>

<file path=ppt/slides/slide2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p:txBody>
          <a:bodyPr/>
          <a:lstStyle/>
          <a:p>
            <a:pPr>
              <a:defRPr/>
            </a:pPr>
            <a:r>
              <a:rPr lang="en-IN" smtClean="0"/>
              <a:t>The Importance of Marketing Strategy Planning</a:t>
            </a:r>
            <a:endParaRPr lang="en-US" smtClean="0"/>
          </a:p>
        </p:txBody>
      </p:sp>
      <p:pic>
        <p:nvPicPr>
          <p:cNvPr id="12" name="Picture 5" descr="May U.S. Sales Up 23%">
            <a:hlinkClick r:id="rId3"/>
          </p:cNvPr>
          <p:cNvPicPr>
            <a:picLocks noChangeAspect="1" noChangeArrowheads="1"/>
          </p:cNvPicPr>
          <p:nvPr/>
        </p:nvPicPr>
        <p:blipFill>
          <a:blip r:embed="rId4" cstate="print">
            <a:extLst>
              <a:ext uri="{28A0092B-C50C-407E-A947-70E740481C1C}"/>
            </a:extLst>
          </a:blip>
          <a:srcRect/>
          <a:stretch>
            <a:fillRect/>
          </a:stretch>
        </p:blipFill>
        <p:spPr bwMode="auto">
          <a:xfrm>
            <a:off x="1105530" y="3000374"/>
            <a:ext cx="2057400" cy="1843088"/>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extLst>
        </p:spPr>
      </p:pic>
      <p:grpSp>
        <p:nvGrpSpPr>
          <p:cNvPr id="2" name="Group 30"/>
          <p:cNvGrpSpPr>
            <a:grpSpLocks/>
          </p:cNvGrpSpPr>
          <p:nvPr/>
        </p:nvGrpSpPr>
        <p:grpSpPr bwMode="auto">
          <a:xfrm>
            <a:off x="3657600" y="3144838"/>
            <a:ext cx="2101850" cy="1554162"/>
            <a:chOff x="2304" y="1824"/>
            <a:chExt cx="1324" cy="979"/>
          </a:xfrm>
        </p:grpSpPr>
        <p:sp>
          <p:nvSpPr>
            <p:cNvPr id="34834" name="AutoShape 6"/>
            <p:cNvSpPr>
              <a:spLocks noChangeArrowheads="1"/>
            </p:cNvSpPr>
            <p:nvPr/>
          </p:nvSpPr>
          <p:spPr bwMode="auto">
            <a:xfrm>
              <a:off x="2304" y="1824"/>
              <a:ext cx="1324" cy="979"/>
            </a:xfrm>
            <a:prstGeom prst="roundRect">
              <a:avLst>
                <a:gd name="adj" fmla="val 16667"/>
              </a:avLst>
            </a:prstGeom>
            <a:ln>
              <a:headEnd/>
              <a:tailEnd/>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a:defRPr/>
              </a:pPr>
              <a:endParaRPr lang="en-US" sz="2400" b="1">
                <a:solidFill>
                  <a:schemeClr val="bg1"/>
                </a:solidFill>
              </a:endParaRPr>
            </a:p>
          </p:txBody>
        </p:sp>
        <p:sp>
          <p:nvSpPr>
            <p:cNvPr id="34835" name="Text Box 11"/>
            <p:cNvSpPr txBox="1">
              <a:spLocks noChangeArrowheads="1"/>
            </p:cNvSpPr>
            <p:nvPr/>
          </p:nvSpPr>
          <p:spPr bwMode="auto">
            <a:xfrm>
              <a:off x="2400" y="1968"/>
              <a:ext cx="1152" cy="750"/>
            </a:xfrm>
            <a:prstGeom prst="rect">
              <a:avLst/>
            </a:prstGeom>
            <a:ln>
              <a:noFill/>
            </a:ln>
            <a:extLst/>
          </p:spPr>
          <p:style>
            <a:lnRef idx="2">
              <a:schemeClr val="accent6">
                <a:shade val="50000"/>
              </a:schemeClr>
            </a:lnRef>
            <a:fillRef idx="1">
              <a:schemeClr val="accent6"/>
            </a:fillRef>
            <a:effectRef idx="0">
              <a:schemeClr val="accent6"/>
            </a:effectRef>
            <a:fontRef idx="minor">
              <a:schemeClr val="lt1"/>
            </a:fontRef>
          </p:style>
          <p:txBody>
            <a:bodyPr>
              <a:spAutoFit/>
            </a:bodyPr>
            <a:lstStyle>
              <a:lvl1pPr eaLnBrk="0" hangingPunct="0">
                <a:defRPr sz="3600">
                  <a:solidFill>
                    <a:schemeClr val="tx1"/>
                  </a:solidFill>
                  <a:latin typeface="Arial" charset="0"/>
                  <a:cs typeface="Arial" charset="0"/>
                </a:defRPr>
              </a:lvl1pPr>
              <a:lvl2pPr marL="742950" indent="-285750" eaLnBrk="0" hangingPunct="0">
                <a:defRPr sz="3600">
                  <a:solidFill>
                    <a:schemeClr val="tx1"/>
                  </a:solidFill>
                  <a:latin typeface="Arial" charset="0"/>
                  <a:cs typeface="Arial" charset="0"/>
                </a:defRPr>
              </a:lvl2pPr>
              <a:lvl3pPr marL="1143000" indent="-228600" eaLnBrk="0" hangingPunct="0">
                <a:defRPr sz="3600">
                  <a:solidFill>
                    <a:schemeClr val="tx1"/>
                  </a:solidFill>
                  <a:latin typeface="Arial" charset="0"/>
                  <a:cs typeface="Arial" charset="0"/>
                </a:defRPr>
              </a:lvl3pPr>
              <a:lvl4pPr marL="1600200" indent="-228600" eaLnBrk="0" hangingPunct="0">
                <a:defRPr sz="3600">
                  <a:solidFill>
                    <a:schemeClr val="tx1"/>
                  </a:solidFill>
                  <a:latin typeface="Arial" charset="0"/>
                  <a:cs typeface="Arial" charset="0"/>
                </a:defRPr>
              </a:lvl4pPr>
              <a:lvl5pPr marL="2057400" indent="-228600" eaLnBrk="0" hangingPunct="0">
                <a:defRPr sz="3600">
                  <a:solidFill>
                    <a:schemeClr val="tx1"/>
                  </a:solidFill>
                  <a:latin typeface="Arial" charset="0"/>
                  <a:cs typeface="Arial" charset="0"/>
                </a:defRPr>
              </a:lvl5pPr>
              <a:lvl6pPr marL="2514600" indent="-228600" algn="ctr" eaLnBrk="0" fontAlgn="base" hangingPunct="0">
                <a:spcBef>
                  <a:spcPct val="0"/>
                </a:spcBef>
                <a:spcAft>
                  <a:spcPct val="0"/>
                </a:spcAft>
                <a:defRPr sz="3600">
                  <a:solidFill>
                    <a:schemeClr val="tx1"/>
                  </a:solidFill>
                  <a:latin typeface="Arial" charset="0"/>
                  <a:cs typeface="Arial" charset="0"/>
                </a:defRPr>
              </a:lvl6pPr>
              <a:lvl7pPr marL="2971800" indent="-228600" algn="ctr" eaLnBrk="0" fontAlgn="base" hangingPunct="0">
                <a:spcBef>
                  <a:spcPct val="0"/>
                </a:spcBef>
                <a:spcAft>
                  <a:spcPct val="0"/>
                </a:spcAft>
                <a:defRPr sz="3600">
                  <a:solidFill>
                    <a:schemeClr val="tx1"/>
                  </a:solidFill>
                  <a:latin typeface="Arial" charset="0"/>
                  <a:cs typeface="Arial" charset="0"/>
                </a:defRPr>
              </a:lvl7pPr>
              <a:lvl8pPr marL="3429000" indent="-228600" algn="ctr" eaLnBrk="0" fontAlgn="base" hangingPunct="0">
                <a:spcBef>
                  <a:spcPct val="0"/>
                </a:spcBef>
                <a:spcAft>
                  <a:spcPct val="0"/>
                </a:spcAft>
                <a:defRPr sz="3600">
                  <a:solidFill>
                    <a:schemeClr val="tx1"/>
                  </a:solidFill>
                  <a:latin typeface="Arial" charset="0"/>
                  <a:cs typeface="Arial" charset="0"/>
                </a:defRPr>
              </a:lvl8pPr>
              <a:lvl9pPr marL="3886200" indent="-228600" algn="ctr" eaLnBrk="0" fontAlgn="base" hangingPunct="0">
                <a:spcBef>
                  <a:spcPct val="0"/>
                </a:spcBef>
                <a:spcAft>
                  <a:spcPct val="0"/>
                </a:spcAft>
                <a:defRPr sz="3600">
                  <a:solidFill>
                    <a:schemeClr val="tx1"/>
                  </a:solidFill>
                  <a:latin typeface="Arial" charset="0"/>
                  <a:cs typeface="Arial" charset="0"/>
                </a:defRPr>
              </a:lvl9pPr>
            </a:lstStyle>
            <a:p>
              <a:pPr algn="ctr" eaLnBrk="1" hangingPunct="1">
                <a:spcBef>
                  <a:spcPct val="50000"/>
                </a:spcBef>
                <a:defRPr/>
              </a:pPr>
              <a:r>
                <a:rPr lang="en-US" sz="1800" b="1" dirty="0"/>
                <a:t>Model T produced using an assembly line</a:t>
              </a:r>
            </a:p>
          </p:txBody>
        </p:sp>
      </p:grpSp>
      <p:grpSp>
        <p:nvGrpSpPr>
          <p:cNvPr id="3" name="Group 31"/>
          <p:cNvGrpSpPr>
            <a:grpSpLocks/>
          </p:cNvGrpSpPr>
          <p:nvPr/>
        </p:nvGrpSpPr>
        <p:grpSpPr bwMode="auto">
          <a:xfrm>
            <a:off x="1054100" y="5075238"/>
            <a:ext cx="2133600" cy="1554162"/>
            <a:chOff x="432" y="3024"/>
            <a:chExt cx="1344" cy="979"/>
          </a:xfrm>
        </p:grpSpPr>
        <p:sp>
          <p:nvSpPr>
            <p:cNvPr id="34832" name="AutoShape 6"/>
            <p:cNvSpPr>
              <a:spLocks noChangeArrowheads="1"/>
            </p:cNvSpPr>
            <p:nvPr/>
          </p:nvSpPr>
          <p:spPr bwMode="auto">
            <a:xfrm>
              <a:off x="432" y="3024"/>
              <a:ext cx="1324" cy="979"/>
            </a:xfrm>
            <a:prstGeom prst="roundRect">
              <a:avLst>
                <a:gd name="adj" fmla="val 16667"/>
              </a:avLst>
            </a:prstGeom>
            <a:ln>
              <a:headEnd/>
              <a:tailEnd/>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a:defRPr/>
              </a:pPr>
              <a:endParaRPr lang="en-US" sz="2400" b="1">
                <a:solidFill>
                  <a:schemeClr val="bg1"/>
                </a:solidFill>
              </a:endParaRPr>
            </a:p>
          </p:txBody>
        </p:sp>
        <p:sp>
          <p:nvSpPr>
            <p:cNvPr id="34833" name="Text Box 13"/>
            <p:cNvSpPr txBox="1">
              <a:spLocks noChangeArrowheads="1"/>
            </p:cNvSpPr>
            <p:nvPr/>
          </p:nvSpPr>
          <p:spPr bwMode="auto">
            <a:xfrm>
              <a:off x="432" y="3263"/>
              <a:ext cx="1344" cy="577"/>
            </a:xfrm>
            <a:prstGeom prst="rect">
              <a:avLst/>
            </a:prstGeom>
            <a:noFill/>
            <a:ln>
              <a:noFill/>
            </a:ln>
            <a:extLst/>
          </p:spPr>
          <p:style>
            <a:lnRef idx="2">
              <a:schemeClr val="accent6">
                <a:shade val="50000"/>
              </a:schemeClr>
            </a:lnRef>
            <a:fillRef idx="1">
              <a:schemeClr val="accent6"/>
            </a:fillRef>
            <a:effectRef idx="0">
              <a:schemeClr val="accent6"/>
            </a:effectRef>
            <a:fontRef idx="minor">
              <a:schemeClr val="lt1"/>
            </a:fontRef>
          </p:style>
          <p:txBody>
            <a:bodyPr>
              <a:spAutoFit/>
            </a:bodyPr>
            <a:lstStyle>
              <a:lvl1pPr eaLnBrk="0" hangingPunct="0">
                <a:defRPr sz="3600">
                  <a:solidFill>
                    <a:schemeClr val="tx1"/>
                  </a:solidFill>
                  <a:latin typeface="Arial" charset="0"/>
                  <a:cs typeface="Arial" charset="0"/>
                </a:defRPr>
              </a:lvl1pPr>
              <a:lvl2pPr marL="742950" indent="-285750" eaLnBrk="0" hangingPunct="0">
                <a:defRPr sz="3600">
                  <a:solidFill>
                    <a:schemeClr val="tx1"/>
                  </a:solidFill>
                  <a:latin typeface="Arial" charset="0"/>
                  <a:cs typeface="Arial" charset="0"/>
                </a:defRPr>
              </a:lvl2pPr>
              <a:lvl3pPr marL="1143000" indent="-228600" eaLnBrk="0" hangingPunct="0">
                <a:defRPr sz="3600">
                  <a:solidFill>
                    <a:schemeClr val="tx1"/>
                  </a:solidFill>
                  <a:latin typeface="Arial" charset="0"/>
                  <a:cs typeface="Arial" charset="0"/>
                </a:defRPr>
              </a:lvl3pPr>
              <a:lvl4pPr marL="1600200" indent="-228600" eaLnBrk="0" hangingPunct="0">
                <a:defRPr sz="3600">
                  <a:solidFill>
                    <a:schemeClr val="tx1"/>
                  </a:solidFill>
                  <a:latin typeface="Arial" charset="0"/>
                  <a:cs typeface="Arial" charset="0"/>
                </a:defRPr>
              </a:lvl4pPr>
              <a:lvl5pPr marL="2057400" indent="-228600" eaLnBrk="0" hangingPunct="0">
                <a:defRPr sz="3600">
                  <a:solidFill>
                    <a:schemeClr val="tx1"/>
                  </a:solidFill>
                  <a:latin typeface="Arial" charset="0"/>
                  <a:cs typeface="Arial" charset="0"/>
                </a:defRPr>
              </a:lvl5pPr>
              <a:lvl6pPr marL="2514600" indent="-228600" algn="ctr" eaLnBrk="0" fontAlgn="base" hangingPunct="0">
                <a:spcBef>
                  <a:spcPct val="0"/>
                </a:spcBef>
                <a:spcAft>
                  <a:spcPct val="0"/>
                </a:spcAft>
                <a:defRPr sz="3600">
                  <a:solidFill>
                    <a:schemeClr val="tx1"/>
                  </a:solidFill>
                  <a:latin typeface="Arial" charset="0"/>
                  <a:cs typeface="Arial" charset="0"/>
                </a:defRPr>
              </a:lvl6pPr>
              <a:lvl7pPr marL="2971800" indent="-228600" algn="ctr" eaLnBrk="0" fontAlgn="base" hangingPunct="0">
                <a:spcBef>
                  <a:spcPct val="0"/>
                </a:spcBef>
                <a:spcAft>
                  <a:spcPct val="0"/>
                </a:spcAft>
                <a:defRPr sz="3600">
                  <a:solidFill>
                    <a:schemeClr val="tx1"/>
                  </a:solidFill>
                  <a:latin typeface="Arial" charset="0"/>
                  <a:cs typeface="Arial" charset="0"/>
                </a:defRPr>
              </a:lvl7pPr>
              <a:lvl8pPr marL="3429000" indent="-228600" algn="ctr" eaLnBrk="0" fontAlgn="base" hangingPunct="0">
                <a:spcBef>
                  <a:spcPct val="0"/>
                </a:spcBef>
                <a:spcAft>
                  <a:spcPct val="0"/>
                </a:spcAft>
                <a:defRPr sz="3600">
                  <a:solidFill>
                    <a:schemeClr val="tx1"/>
                  </a:solidFill>
                  <a:latin typeface="Arial" charset="0"/>
                  <a:cs typeface="Arial" charset="0"/>
                </a:defRPr>
              </a:lvl8pPr>
              <a:lvl9pPr marL="3886200" indent="-228600" algn="ctr" eaLnBrk="0" fontAlgn="base" hangingPunct="0">
                <a:spcBef>
                  <a:spcPct val="0"/>
                </a:spcBef>
                <a:spcAft>
                  <a:spcPct val="0"/>
                </a:spcAft>
                <a:defRPr sz="3600">
                  <a:solidFill>
                    <a:schemeClr val="tx1"/>
                  </a:solidFill>
                  <a:latin typeface="Arial" charset="0"/>
                  <a:cs typeface="Arial" charset="0"/>
                </a:defRPr>
              </a:lvl9pPr>
            </a:lstStyle>
            <a:p>
              <a:pPr algn="ctr" eaLnBrk="1" hangingPunct="1">
                <a:spcBef>
                  <a:spcPct val="50000"/>
                </a:spcBef>
                <a:defRPr/>
              </a:pPr>
              <a:r>
                <a:rPr lang="en-US" sz="1800" b="1" dirty="0"/>
                <a:t>1960s: Launched Mustang, a sporty car</a:t>
              </a:r>
            </a:p>
          </p:txBody>
        </p:sp>
      </p:grpSp>
      <p:grpSp>
        <p:nvGrpSpPr>
          <p:cNvPr id="4" name="Group 32"/>
          <p:cNvGrpSpPr>
            <a:grpSpLocks/>
          </p:cNvGrpSpPr>
          <p:nvPr/>
        </p:nvGrpSpPr>
        <p:grpSpPr bwMode="auto">
          <a:xfrm>
            <a:off x="3733800" y="5049838"/>
            <a:ext cx="2101850" cy="1554162"/>
            <a:chOff x="2352" y="3024"/>
            <a:chExt cx="1324" cy="979"/>
          </a:xfrm>
        </p:grpSpPr>
        <p:sp>
          <p:nvSpPr>
            <p:cNvPr id="34830" name="AutoShape 6"/>
            <p:cNvSpPr>
              <a:spLocks noChangeArrowheads="1"/>
            </p:cNvSpPr>
            <p:nvPr/>
          </p:nvSpPr>
          <p:spPr bwMode="auto">
            <a:xfrm>
              <a:off x="2352" y="3024"/>
              <a:ext cx="1324" cy="979"/>
            </a:xfrm>
            <a:prstGeom prst="roundRect">
              <a:avLst>
                <a:gd name="adj" fmla="val 16667"/>
              </a:avLst>
            </a:prstGeom>
            <a:ln>
              <a:headEnd/>
              <a:tailEnd/>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a:defRPr/>
              </a:pPr>
              <a:endParaRPr lang="en-US" sz="2400" b="1">
                <a:solidFill>
                  <a:schemeClr val="bg1"/>
                </a:solidFill>
              </a:endParaRPr>
            </a:p>
          </p:txBody>
        </p:sp>
        <p:sp>
          <p:nvSpPr>
            <p:cNvPr id="34831" name="Text Box 14"/>
            <p:cNvSpPr txBox="1">
              <a:spLocks noChangeArrowheads="1"/>
            </p:cNvSpPr>
            <p:nvPr/>
          </p:nvSpPr>
          <p:spPr bwMode="auto">
            <a:xfrm>
              <a:off x="2400" y="3203"/>
              <a:ext cx="1228" cy="582"/>
            </a:xfrm>
            <a:prstGeom prst="rect">
              <a:avLst/>
            </a:prstGeom>
            <a:ln>
              <a:noFill/>
            </a:ln>
            <a:extLst/>
          </p:spPr>
          <p:style>
            <a:lnRef idx="2">
              <a:schemeClr val="accent6">
                <a:shade val="50000"/>
              </a:schemeClr>
            </a:lnRef>
            <a:fillRef idx="1">
              <a:schemeClr val="accent6"/>
            </a:fillRef>
            <a:effectRef idx="0">
              <a:schemeClr val="accent6"/>
            </a:effectRef>
            <a:fontRef idx="minor">
              <a:schemeClr val="lt1"/>
            </a:fontRef>
          </p:style>
          <p:txBody>
            <a:bodyPr>
              <a:spAutoFit/>
            </a:bodyPr>
            <a:lstStyle>
              <a:lvl1pPr eaLnBrk="0" hangingPunct="0">
                <a:defRPr sz="3600">
                  <a:solidFill>
                    <a:schemeClr val="tx1"/>
                  </a:solidFill>
                  <a:latin typeface="Arial" charset="0"/>
                  <a:cs typeface="Arial" charset="0"/>
                </a:defRPr>
              </a:lvl1pPr>
              <a:lvl2pPr marL="742950" indent="-285750" eaLnBrk="0" hangingPunct="0">
                <a:defRPr sz="3600">
                  <a:solidFill>
                    <a:schemeClr val="tx1"/>
                  </a:solidFill>
                  <a:latin typeface="Arial" charset="0"/>
                  <a:cs typeface="Arial" charset="0"/>
                </a:defRPr>
              </a:lvl2pPr>
              <a:lvl3pPr marL="1143000" indent="-228600" eaLnBrk="0" hangingPunct="0">
                <a:defRPr sz="3600">
                  <a:solidFill>
                    <a:schemeClr val="tx1"/>
                  </a:solidFill>
                  <a:latin typeface="Arial" charset="0"/>
                  <a:cs typeface="Arial" charset="0"/>
                </a:defRPr>
              </a:lvl3pPr>
              <a:lvl4pPr marL="1600200" indent="-228600" eaLnBrk="0" hangingPunct="0">
                <a:defRPr sz="3600">
                  <a:solidFill>
                    <a:schemeClr val="tx1"/>
                  </a:solidFill>
                  <a:latin typeface="Arial" charset="0"/>
                  <a:cs typeface="Arial" charset="0"/>
                </a:defRPr>
              </a:lvl4pPr>
              <a:lvl5pPr marL="2057400" indent="-228600" eaLnBrk="0" hangingPunct="0">
                <a:defRPr sz="3600">
                  <a:solidFill>
                    <a:schemeClr val="tx1"/>
                  </a:solidFill>
                  <a:latin typeface="Arial" charset="0"/>
                  <a:cs typeface="Arial" charset="0"/>
                </a:defRPr>
              </a:lvl5pPr>
              <a:lvl6pPr marL="2514600" indent="-228600" algn="ctr" eaLnBrk="0" fontAlgn="base" hangingPunct="0">
                <a:spcBef>
                  <a:spcPct val="0"/>
                </a:spcBef>
                <a:spcAft>
                  <a:spcPct val="0"/>
                </a:spcAft>
                <a:defRPr sz="3600">
                  <a:solidFill>
                    <a:schemeClr val="tx1"/>
                  </a:solidFill>
                  <a:latin typeface="Arial" charset="0"/>
                  <a:cs typeface="Arial" charset="0"/>
                </a:defRPr>
              </a:lvl6pPr>
              <a:lvl7pPr marL="2971800" indent="-228600" algn="ctr" eaLnBrk="0" fontAlgn="base" hangingPunct="0">
                <a:spcBef>
                  <a:spcPct val="0"/>
                </a:spcBef>
                <a:spcAft>
                  <a:spcPct val="0"/>
                </a:spcAft>
                <a:defRPr sz="3600">
                  <a:solidFill>
                    <a:schemeClr val="tx1"/>
                  </a:solidFill>
                  <a:latin typeface="Arial" charset="0"/>
                  <a:cs typeface="Arial" charset="0"/>
                </a:defRPr>
              </a:lvl7pPr>
              <a:lvl8pPr marL="3429000" indent="-228600" algn="ctr" eaLnBrk="0" fontAlgn="base" hangingPunct="0">
                <a:spcBef>
                  <a:spcPct val="0"/>
                </a:spcBef>
                <a:spcAft>
                  <a:spcPct val="0"/>
                </a:spcAft>
                <a:defRPr sz="3600">
                  <a:solidFill>
                    <a:schemeClr val="tx1"/>
                  </a:solidFill>
                  <a:latin typeface="Arial" charset="0"/>
                  <a:cs typeface="Arial" charset="0"/>
                </a:defRPr>
              </a:lvl8pPr>
              <a:lvl9pPr marL="3886200" indent="-228600" algn="ctr" eaLnBrk="0" fontAlgn="base" hangingPunct="0">
                <a:spcBef>
                  <a:spcPct val="0"/>
                </a:spcBef>
                <a:spcAft>
                  <a:spcPct val="0"/>
                </a:spcAft>
                <a:defRPr sz="3600">
                  <a:solidFill>
                    <a:schemeClr val="tx1"/>
                  </a:solidFill>
                  <a:latin typeface="Arial" charset="0"/>
                  <a:cs typeface="Arial" charset="0"/>
                </a:defRPr>
              </a:lvl9pPr>
            </a:lstStyle>
            <a:p>
              <a:pPr algn="ctr" eaLnBrk="1" hangingPunct="1">
                <a:spcBef>
                  <a:spcPct val="50000"/>
                </a:spcBef>
                <a:defRPr/>
              </a:pPr>
              <a:r>
                <a:rPr lang="en-US" sz="1800" b="1" dirty="0"/>
                <a:t>2004: Launched Escape, the first hybrid SUV</a:t>
              </a:r>
            </a:p>
          </p:txBody>
        </p:sp>
      </p:grpSp>
      <p:grpSp>
        <p:nvGrpSpPr>
          <p:cNvPr id="5" name="Group 34"/>
          <p:cNvGrpSpPr>
            <a:grpSpLocks/>
          </p:cNvGrpSpPr>
          <p:nvPr/>
        </p:nvGrpSpPr>
        <p:grpSpPr bwMode="auto">
          <a:xfrm>
            <a:off x="6248400" y="3144838"/>
            <a:ext cx="2101850" cy="1554162"/>
            <a:chOff x="3936" y="1776"/>
            <a:chExt cx="1324" cy="979"/>
          </a:xfrm>
        </p:grpSpPr>
        <p:sp>
          <p:nvSpPr>
            <p:cNvPr id="34828" name="AutoShape 6"/>
            <p:cNvSpPr>
              <a:spLocks noChangeArrowheads="1"/>
            </p:cNvSpPr>
            <p:nvPr/>
          </p:nvSpPr>
          <p:spPr bwMode="auto">
            <a:xfrm>
              <a:off x="3936" y="1776"/>
              <a:ext cx="1324" cy="979"/>
            </a:xfrm>
            <a:prstGeom prst="roundRect">
              <a:avLst>
                <a:gd name="adj" fmla="val 16667"/>
              </a:avLst>
            </a:prstGeom>
            <a:ln>
              <a:headEnd/>
              <a:tailEnd/>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a:defRPr/>
              </a:pPr>
              <a:endParaRPr lang="en-US" sz="2400" b="1">
                <a:solidFill>
                  <a:schemeClr val="bg1"/>
                </a:solidFill>
              </a:endParaRPr>
            </a:p>
          </p:txBody>
        </p:sp>
        <p:sp>
          <p:nvSpPr>
            <p:cNvPr id="34829" name="Text Box 15"/>
            <p:cNvSpPr txBox="1">
              <a:spLocks noChangeArrowheads="1"/>
            </p:cNvSpPr>
            <p:nvPr/>
          </p:nvSpPr>
          <p:spPr bwMode="auto">
            <a:xfrm>
              <a:off x="3984" y="1813"/>
              <a:ext cx="1248" cy="923"/>
            </a:xfrm>
            <a:prstGeom prst="rect">
              <a:avLst/>
            </a:prstGeom>
            <a:noFill/>
            <a:ln>
              <a:noFill/>
            </a:ln>
            <a:extLst/>
          </p:spPr>
          <p:style>
            <a:lnRef idx="2">
              <a:schemeClr val="accent6">
                <a:shade val="50000"/>
              </a:schemeClr>
            </a:lnRef>
            <a:fillRef idx="1">
              <a:schemeClr val="accent6"/>
            </a:fillRef>
            <a:effectRef idx="0">
              <a:schemeClr val="accent6"/>
            </a:effectRef>
            <a:fontRef idx="minor">
              <a:schemeClr val="lt1"/>
            </a:fontRef>
          </p:style>
          <p:txBody>
            <a:bodyPr>
              <a:spAutoFit/>
            </a:bodyPr>
            <a:lstStyle>
              <a:lvl1pPr eaLnBrk="0" hangingPunct="0">
                <a:defRPr sz="3600">
                  <a:solidFill>
                    <a:schemeClr val="tx1"/>
                  </a:solidFill>
                  <a:latin typeface="Arial" charset="0"/>
                  <a:cs typeface="Arial" charset="0"/>
                </a:defRPr>
              </a:lvl1pPr>
              <a:lvl2pPr marL="742950" indent="-285750" eaLnBrk="0" hangingPunct="0">
                <a:defRPr sz="3600">
                  <a:solidFill>
                    <a:schemeClr val="tx1"/>
                  </a:solidFill>
                  <a:latin typeface="Arial" charset="0"/>
                  <a:cs typeface="Arial" charset="0"/>
                </a:defRPr>
              </a:lvl2pPr>
              <a:lvl3pPr marL="1143000" indent="-228600" eaLnBrk="0" hangingPunct="0">
                <a:defRPr sz="3600">
                  <a:solidFill>
                    <a:schemeClr val="tx1"/>
                  </a:solidFill>
                  <a:latin typeface="Arial" charset="0"/>
                  <a:cs typeface="Arial" charset="0"/>
                </a:defRPr>
              </a:lvl3pPr>
              <a:lvl4pPr marL="1600200" indent="-228600" eaLnBrk="0" hangingPunct="0">
                <a:defRPr sz="3600">
                  <a:solidFill>
                    <a:schemeClr val="tx1"/>
                  </a:solidFill>
                  <a:latin typeface="Arial" charset="0"/>
                  <a:cs typeface="Arial" charset="0"/>
                </a:defRPr>
              </a:lvl4pPr>
              <a:lvl5pPr marL="2057400" indent="-228600" eaLnBrk="0" hangingPunct="0">
                <a:defRPr sz="3600">
                  <a:solidFill>
                    <a:schemeClr val="tx1"/>
                  </a:solidFill>
                  <a:latin typeface="Arial" charset="0"/>
                  <a:cs typeface="Arial" charset="0"/>
                </a:defRPr>
              </a:lvl5pPr>
              <a:lvl6pPr marL="2514600" indent="-228600" algn="ctr" eaLnBrk="0" fontAlgn="base" hangingPunct="0">
                <a:spcBef>
                  <a:spcPct val="0"/>
                </a:spcBef>
                <a:spcAft>
                  <a:spcPct val="0"/>
                </a:spcAft>
                <a:defRPr sz="3600">
                  <a:solidFill>
                    <a:schemeClr val="tx1"/>
                  </a:solidFill>
                  <a:latin typeface="Arial" charset="0"/>
                  <a:cs typeface="Arial" charset="0"/>
                </a:defRPr>
              </a:lvl6pPr>
              <a:lvl7pPr marL="2971800" indent="-228600" algn="ctr" eaLnBrk="0" fontAlgn="base" hangingPunct="0">
                <a:spcBef>
                  <a:spcPct val="0"/>
                </a:spcBef>
                <a:spcAft>
                  <a:spcPct val="0"/>
                </a:spcAft>
                <a:defRPr sz="3600">
                  <a:solidFill>
                    <a:schemeClr val="tx1"/>
                  </a:solidFill>
                  <a:latin typeface="Arial" charset="0"/>
                  <a:cs typeface="Arial" charset="0"/>
                </a:defRPr>
              </a:lvl7pPr>
              <a:lvl8pPr marL="3429000" indent="-228600" algn="ctr" eaLnBrk="0" fontAlgn="base" hangingPunct="0">
                <a:spcBef>
                  <a:spcPct val="0"/>
                </a:spcBef>
                <a:spcAft>
                  <a:spcPct val="0"/>
                </a:spcAft>
                <a:defRPr sz="3600">
                  <a:solidFill>
                    <a:schemeClr val="tx1"/>
                  </a:solidFill>
                  <a:latin typeface="Arial" charset="0"/>
                  <a:cs typeface="Arial" charset="0"/>
                </a:defRPr>
              </a:lvl8pPr>
              <a:lvl9pPr marL="3886200" indent="-228600" algn="ctr" eaLnBrk="0" fontAlgn="base" hangingPunct="0">
                <a:spcBef>
                  <a:spcPct val="0"/>
                </a:spcBef>
                <a:spcAft>
                  <a:spcPct val="0"/>
                </a:spcAft>
                <a:defRPr sz="3600">
                  <a:solidFill>
                    <a:schemeClr val="tx1"/>
                  </a:solidFill>
                  <a:latin typeface="Arial" charset="0"/>
                  <a:cs typeface="Arial" charset="0"/>
                </a:defRPr>
              </a:lvl9pPr>
            </a:lstStyle>
            <a:p>
              <a:pPr algn="ctr" eaLnBrk="1" hangingPunct="1">
                <a:defRPr/>
              </a:pPr>
              <a:r>
                <a:rPr lang="en-US" sz="1800" b="1" dirty="0"/>
                <a:t>Mid-1920s: Model A </a:t>
              </a:r>
              <a:br>
                <a:rPr lang="en-US" sz="1800" b="1" dirty="0"/>
              </a:br>
              <a:r>
                <a:rPr lang="en-US" sz="1800" b="1" dirty="0"/>
                <a:t>launched in more than 20 different styles</a:t>
              </a:r>
            </a:p>
          </p:txBody>
        </p:sp>
      </p:grpSp>
      <p:grpSp>
        <p:nvGrpSpPr>
          <p:cNvPr id="6" name="Group 33"/>
          <p:cNvGrpSpPr>
            <a:grpSpLocks/>
          </p:cNvGrpSpPr>
          <p:nvPr/>
        </p:nvGrpSpPr>
        <p:grpSpPr bwMode="auto">
          <a:xfrm>
            <a:off x="6400800" y="5049838"/>
            <a:ext cx="2101850" cy="1554162"/>
            <a:chOff x="4032" y="3024"/>
            <a:chExt cx="1324" cy="979"/>
          </a:xfrm>
        </p:grpSpPr>
        <p:sp>
          <p:nvSpPr>
            <p:cNvPr id="34826" name="AutoShape 6"/>
            <p:cNvSpPr>
              <a:spLocks noChangeArrowheads="1"/>
            </p:cNvSpPr>
            <p:nvPr/>
          </p:nvSpPr>
          <p:spPr bwMode="auto">
            <a:xfrm>
              <a:off x="4032" y="3024"/>
              <a:ext cx="1324" cy="979"/>
            </a:xfrm>
            <a:prstGeom prst="roundRect">
              <a:avLst>
                <a:gd name="adj" fmla="val 16667"/>
              </a:avLst>
            </a:prstGeom>
            <a:ln>
              <a:headEnd/>
              <a:tailEnd/>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a:defRPr/>
              </a:pPr>
              <a:endParaRPr lang="en-US" sz="2400" b="1">
                <a:solidFill>
                  <a:schemeClr val="bg1"/>
                </a:solidFill>
              </a:endParaRPr>
            </a:p>
          </p:txBody>
        </p:sp>
        <p:sp>
          <p:nvSpPr>
            <p:cNvPr id="34827" name="Text Box 17"/>
            <p:cNvSpPr txBox="1">
              <a:spLocks noChangeArrowheads="1"/>
            </p:cNvSpPr>
            <p:nvPr/>
          </p:nvSpPr>
          <p:spPr bwMode="auto">
            <a:xfrm>
              <a:off x="4080" y="3072"/>
              <a:ext cx="1248" cy="931"/>
            </a:xfrm>
            <a:prstGeom prst="rect">
              <a:avLst/>
            </a:prstGeom>
            <a:noFill/>
            <a:ln>
              <a:noFill/>
            </a:ln>
            <a:extLst/>
          </p:spPr>
          <p:style>
            <a:lnRef idx="2">
              <a:schemeClr val="accent6">
                <a:shade val="50000"/>
              </a:schemeClr>
            </a:lnRef>
            <a:fillRef idx="1">
              <a:schemeClr val="accent6"/>
            </a:fillRef>
            <a:effectRef idx="0">
              <a:schemeClr val="accent6"/>
            </a:effectRef>
            <a:fontRef idx="minor">
              <a:schemeClr val="lt1"/>
            </a:fontRef>
          </p:style>
          <p:txBody>
            <a:bodyPr>
              <a:spAutoFit/>
            </a:bodyPr>
            <a:lstStyle>
              <a:lvl1pPr eaLnBrk="0" hangingPunct="0">
                <a:defRPr sz="3600">
                  <a:solidFill>
                    <a:schemeClr val="tx1"/>
                  </a:solidFill>
                  <a:latin typeface="Arial" charset="0"/>
                  <a:cs typeface="Arial" charset="0"/>
                </a:defRPr>
              </a:lvl1pPr>
              <a:lvl2pPr marL="742950" indent="-285750" eaLnBrk="0" hangingPunct="0">
                <a:defRPr sz="3600">
                  <a:solidFill>
                    <a:schemeClr val="tx1"/>
                  </a:solidFill>
                  <a:latin typeface="Arial" charset="0"/>
                  <a:cs typeface="Arial" charset="0"/>
                </a:defRPr>
              </a:lvl2pPr>
              <a:lvl3pPr marL="1143000" indent="-228600" eaLnBrk="0" hangingPunct="0">
                <a:defRPr sz="3600">
                  <a:solidFill>
                    <a:schemeClr val="tx1"/>
                  </a:solidFill>
                  <a:latin typeface="Arial" charset="0"/>
                  <a:cs typeface="Arial" charset="0"/>
                </a:defRPr>
              </a:lvl3pPr>
              <a:lvl4pPr marL="1600200" indent="-228600" eaLnBrk="0" hangingPunct="0">
                <a:defRPr sz="3600">
                  <a:solidFill>
                    <a:schemeClr val="tx1"/>
                  </a:solidFill>
                  <a:latin typeface="Arial" charset="0"/>
                  <a:cs typeface="Arial" charset="0"/>
                </a:defRPr>
              </a:lvl4pPr>
              <a:lvl5pPr marL="2057400" indent="-228600" eaLnBrk="0" hangingPunct="0">
                <a:defRPr sz="3600">
                  <a:solidFill>
                    <a:schemeClr val="tx1"/>
                  </a:solidFill>
                  <a:latin typeface="Arial" charset="0"/>
                  <a:cs typeface="Arial" charset="0"/>
                </a:defRPr>
              </a:lvl5pPr>
              <a:lvl6pPr marL="2514600" indent="-228600" algn="ctr" eaLnBrk="0" fontAlgn="base" hangingPunct="0">
                <a:spcBef>
                  <a:spcPct val="0"/>
                </a:spcBef>
                <a:spcAft>
                  <a:spcPct val="0"/>
                </a:spcAft>
                <a:defRPr sz="3600">
                  <a:solidFill>
                    <a:schemeClr val="tx1"/>
                  </a:solidFill>
                  <a:latin typeface="Arial" charset="0"/>
                  <a:cs typeface="Arial" charset="0"/>
                </a:defRPr>
              </a:lvl6pPr>
              <a:lvl7pPr marL="2971800" indent="-228600" algn="ctr" eaLnBrk="0" fontAlgn="base" hangingPunct="0">
                <a:spcBef>
                  <a:spcPct val="0"/>
                </a:spcBef>
                <a:spcAft>
                  <a:spcPct val="0"/>
                </a:spcAft>
                <a:defRPr sz="3600">
                  <a:solidFill>
                    <a:schemeClr val="tx1"/>
                  </a:solidFill>
                  <a:latin typeface="Arial" charset="0"/>
                  <a:cs typeface="Arial" charset="0"/>
                </a:defRPr>
              </a:lvl7pPr>
              <a:lvl8pPr marL="3429000" indent="-228600" algn="ctr" eaLnBrk="0" fontAlgn="base" hangingPunct="0">
                <a:spcBef>
                  <a:spcPct val="0"/>
                </a:spcBef>
                <a:spcAft>
                  <a:spcPct val="0"/>
                </a:spcAft>
                <a:defRPr sz="3600">
                  <a:solidFill>
                    <a:schemeClr val="tx1"/>
                  </a:solidFill>
                  <a:latin typeface="Arial" charset="0"/>
                  <a:cs typeface="Arial" charset="0"/>
                </a:defRPr>
              </a:lvl8pPr>
              <a:lvl9pPr marL="3886200" indent="-228600" algn="ctr" eaLnBrk="0" fontAlgn="base" hangingPunct="0">
                <a:spcBef>
                  <a:spcPct val="0"/>
                </a:spcBef>
                <a:spcAft>
                  <a:spcPct val="0"/>
                </a:spcAft>
                <a:defRPr sz="3600">
                  <a:solidFill>
                    <a:schemeClr val="tx1"/>
                  </a:solidFill>
                  <a:latin typeface="Arial" charset="0"/>
                  <a:cs typeface="Arial" charset="0"/>
                </a:defRPr>
              </a:lvl9pPr>
            </a:lstStyle>
            <a:p>
              <a:pPr algn="ctr" eaLnBrk="1" hangingPunct="1">
                <a:spcBef>
                  <a:spcPct val="50000"/>
                </a:spcBef>
                <a:defRPr/>
              </a:pPr>
              <a:r>
                <a:rPr lang="en-US" sz="1800" b="1" dirty="0" smtClean="0"/>
                <a:t>2009: Ford uses Hybrid Viral Marketing to Launch new Subcompact</a:t>
              </a:r>
              <a:endParaRPr lang="en-US" sz="1800" b="1" dirty="0"/>
            </a:p>
          </p:txBody>
        </p:sp>
      </p:grpSp>
      <p:sp>
        <p:nvSpPr>
          <p:cNvPr id="37" name="AutoShape 2"/>
          <p:cNvSpPr>
            <a:spLocks noChangeArrowheads="1"/>
          </p:cNvSpPr>
          <p:nvPr/>
        </p:nvSpPr>
        <p:spPr bwMode="auto">
          <a:xfrm>
            <a:off x="533400" y="1752600"/>
            <a:ext cx="7924800" cy="1066800"/>
          </a:xfrm>
          <a:prstGeom prst="roundRect">
            <a:avLst>
              <a:gd name="adj" fmla="val 30731"/>
            </a:avLst>
          </a:prstGeom>
          <a:ln>
            <a:headEnd/>
            <a:tailEn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800" b="1" i="1" dirty="0">
                <a:latin typeface="Arial" pitchFamily="34" charset="0"/>
                <a:cs typeface="Arial" pitchFamily="34" charset="0"/>
              </a:rPr>
              <a:t>Revise </a:t>
            </a:r>
            <a:r>
              <a:rPr lang="en-US" sz="2800" b="1" i="1" dirty="0">
                <a:latin typeface="Arial" pitchFamily="34" charset="0"/>
                <a:cs typeface="Arial" pitchFamily="34" charset="0"/>
              </a:rPr>
              <a:t>Marketing Strategies to Address Evolving Customer Needs</a:t>
            </a:r>
          </a:p>
        </p:txBody>
      </p:sp>
      <p:sp>
        <p:nvSpPr>
          <p:cNvPr id="51209" name="Slide Number Placeholder 22"/>
          <p:cNvSpPr txBox="1">
            <a:spLocks/>
          </p:cNvSpPr>
          <p:nvPr/>
        </p:nvSpPr>
        <p:spPr bwMode="auto">
          <a:xfrm>
            <a:off x="52388" y="4763"/>
            <a:ext cx="503237" cy="301625"/>
          </a:xfrm>
          <a:prstGeom prst="rect">
            <a:avLst/>
          </a:prstGeom>
          <a:noFill/>
          <a:ln w="9525">
            <a:noFill/>
            <a:miter lim="800000"/>
            <a:headEnd/>
            <a:tailEnd/>
          </a:ln>
        </p:spPr>
        <p:txBody>
          <a:bodyPr anchor="b"/>
          <a:lstStyle/>
          <a:p>
            <a:pPr algn="ctr"/>
            <a:r>
              <a:rPr lang="en-US" sz="1200">
                <a:latin typeface="Century Gothic" pitchFamily="34" charset="0"/>
              </a:rPr>
              <a:t>2-</a:t>
            </a:r>
            <a:fld id="{2D1C0061-F09F-4FED-9C55-95BDFF6DDA85}" type="slidenum">
              <a:rPr lang="en-US" sz="1200">
                <a:latin typeface="Century Gothic" pitchFamily="34" charset="0"/>
              </a:rPr>
              <a:pPr algn="ctr"/>
              <a:t>21</a:t>
            </a:fld>
            <a:endParaRPr lang="en-US" sz="1200">
              <a:latin typeface="Century Gothic" pitchFamily="34" charset="0"/>
            </a:endParaRPr>
          </a:p>
        </p:txBody>
      </p:sp>
    </p:spTree>
  </p:cSld>
  <p:clrMapOvr>
    <a:masterClrMapping/>
  </p:clrMapOvr>
  <p:transition>
    <p:pull dir="ru"/>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37"/>
                                        </p:tgtEl>
                                        <p:attrNameLst>
                                          <p:attrName>style.visibility</p:attrName>
                                        </p:attrNameLst>
                                      </p:cBhvr>
                                      <p:to>
                                        <p:strVal val="visible"/>
                                      </p:to>
                                    </p:set>
                                    <p:animEffect transition="in" filter="box(in)">
                                      <p:cBhvr>
                                        <p:cTn id="7" dur="500"/>
                                        <p:tgtEl>
                                          <p:spTgt spid="37"/>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4" fill="hold"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wipe(down)">
                                      <p:cBhvr>
                                        <p:cTn id="12" dur="500"/>
                                        <p:tgtEl>
                                          <p:spTgt spid="12"/>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4" fill="hold"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wipe(down)">
                                      <p:cBhvr>
                                        <p:cTn id="17" dur="500"/>
                                        <p:tgtEl>
                                          <p:spTgt spid="2"/>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4" fill="hold"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wipe(down)">
                                      <p:cBhvr>
                                        <p:cTn id="22" dur="500"/>
                                        <p:tgtEl>
                                          <p:spTgt spid="5"/>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2" presetClass="entr" presetSubtype="4" fill="hold" nodeType="clickEffect">
                                  <p:stCondLst>
                                    <p:cond delay="0"/>
                                  </p:stCondLst>
                                  <p:childTnLst>
                                    <p:set>
                                      <p:cBhvr>
                                        <p:cTn id="26" dur="1" fill="hold">
                                          <p:stCondLst>
                                            <p:cond delay="0"/>
                                          </p:stCondLst>
                                        </p:cTn>
                                        <p:tgtEl>
                                          <p:spTgt spid="3"/>
                                        </p:tgtEl>
                                        <p:attrNameLst>
                                          <p:attrName>style.visibility</p:attrName>
                                        </p:attrNameLst>
                                      </p:cBhvr>
                                      <p:to>
                                        <p:strVal val="visible"/>
                                      </p:to>
                                    </p:set>
                                    <p:animEffect transition="in" filter="wipe(down)">
                                      <p:cBhvr>
                                        <p:cTn id="27" dur="500"/>
                                        <p:tgtEl>
                                          <p:spTgt spid="3"/>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22" presetClass="entr" presetSubtype="4" fill="hold" nodeType="clickEffect">
                                  <p:stCondLst>
                                    <p:cond delay="0"/>
                                  </p:stCondLst>
                                  <p:childTnLst>
                                    <p:set>
                                      <p:cBhvr>
                                        <p:cTn id="31" dur="1" fill="hold">
                                          <p:stCondLst>
                                            <p:cond delay="0"/>
                                          </p:stCondLst>
                                        </p:cTn>
                                        <p:tgtEl>
                                          <p:spTgt spid="4"/>
                                        </p:tgtEl>
                                        <p:attrNameLst>
                                          <p:attrName>style.visibility</p:attrName>
                                        </p:attrNameLst>
                                      </p:cBhvr>
                                      <p:to>
                                        <p:strVal val="visible"/>
                                      </p:to>
                                    </p:set>
                                    <p:animEffect transition="in" filter="wipe(down)">
                                      <p:cBhvr>
                                        <p:cTn id="32" dur="500"/>
                                        <p:tgtEl>
                                          <p:spTgt spid="4"/>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22" presetClass="entr" presetSubtype="4" fill="hold" nodeType="clickEffect">
                                  <p:stCondLst>
                                    <p:cond delay="0"/>
                                  </p:stCondLst>
                                  <p:childTnLst>
                                    <p:set>
                                      <p:cBhvr>
                                        <p:cTn id="36" dur="1" fill="hold">
                                          <p:stCondLst>
                                            <p:cond delay="0"/>
                                          </p:stCondLst>
                                        </p:cTn>
                                        <p:tgtEl>
                                          <p:spTgt spid="6"/>
                                        </p:tgtEl>
                                        <p:attrNameLst>
                                          <p:attrName>style.visibility</p:attrName>
                                        </p:attrNameLst>
                                      </p:cBhvr>
                                      <p:to>
                                        <p:strVal val="visible"/>
                                      </p:to>
                                    </p:set>
                                    <p:animEffect transition="in" filter="wipe(down)">
                                      <p:cBhvr>
                                        <p:cTn id="3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animBg="1"/>
    </p:bldLst>
  </p:timing>
</p:sld>
</file>

<file path=ppt/slides/slide2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p:txBody>
          <a:bodyPr/>
          <a:lstStyle/>
          <a:p>
            <a:pPr>
              <a:defRPr/>
            </a:pPr>
            <a:r>
              <a:rPr lang="en-IN" smtClean="0"/>
              <a:t>Attractive Opportunities</a:t>
            </a:r>
            <a:endParaRPr lang="en-US" smtClean="0"/>
          </a:p>
        </p:txBody>
      </p:sp>
      <p:grpSp>
        <p:nvGrpSpPr>
          <p:cNvPr id="2" name="Group 2"/>
          <p:cNvGrpSpPr>
            <a:grpSpLocks/>
          </p:cNvGrpSpPr>
          <p:nvPr/>
        </p:nvGrpSpPr>
        <p:grpSpPr bwMode="auto">
          <a:xfrm rot="10132705" flipH="1">
            <a:off x="1355725" y="2474913"/>
            <a:ext cx="1443038" cy="1606550"/>
            <a:chOff x="1437" y="1246"/>
            <a:chExt cx="672" cy="960"/>
          </a:xfrm>
          <a:effectLst>
            <a:outerShdw dist="53340" dir="2700000" algn="ctr" rotWithShape="0">
              <a:schemeClr val="tx1"/>
            </a:outerShdw>
          </a:effectLst>
        </p:grpSpPr>
        <p:sp>
          <p:nvSpPr>
            <p:cNvPr id="21" name="Freeform 3"/>
            <p:cNvSpPr>
              <a:spLocks/>
            </p:cNvSpPr>
            <p:nvPr/>
          </p:nvSpPr>
          <p:spPr bwMode="auto">
            <a:xfrm>
              <a:off x="1459" y="1246"/>
              <a:ext cx="650" cy="955"/>
            </a:xfrm>
            <a:custGeom>
              <a:avLst/>
              <a:gdLst>
                <a:gd name="T0" fmla="*/ 22 w 650"/>
                <a:gd name="T1" fmla="*/ 36 h 955"/>
                <a:gd name="T2" fmla="*/ 8 w 650"/>
                <a:gd name="T3" fmla="*/ 100 h 955"/>
                <a:gd name="T4" fmla="*/ 0 w 650"/>
                <a:gd name="T5" fmla="*/ 180 h 955"/>
                <a:gd name="T6" fmla="*/ 5 w 650"/>
                <a:gd name="T7" fmla="*/ 257 h 955"/>
                <a:gd name="T8" fmla="*/ 16 w 650"/>
                <a:gd name="T9" fmla="*/ 343 h 955"/>
                <a:gd name="T10" fmla="*/ 35 w 650"/>
                <a:gd name="T11" fmla="*/ 432 h 955"/>
                <a:gd name="T12" fmla="*/ 71 w 650"/>
                <a:gd name="T13" fmla="*/ 535 h 955"/>
                <a:gd name="T14" fmla="*/ 112 w 650"/>
                <a:gd name="T15" fmla="*/ 623 h 955"/>
                <a:gd name="T16" fmla="*/ 174 w 650"/>
                <a:gd name="T17" fmla="*/ 703 h 955"/>
                <a:gd name="T18" fmla="*/ 248 w 650"/>
                <a:gd name="T19" fmla="*/ 772 h 955"/>
                <a:gd name="T20" fmla="*/ 305 w 650"/>
                <a:gd name="T21" fmla="*/ 804 h 955"/>
                <a:gd name="T22" fmla="*/ 359 w 650"/>
                <a:gd name="T23" fmla="*/ 826 h 955"/>
                <a:gd name="T24" fmla="*/ 275 w 650"/>
                <a:gd name="T25" fmla="*/ 954 h 955"/>
                <a:gd name="T26" fmla="*/ 386 w 650"/>
                <a:gd name="T27" fmla="*/ 918 h 955"/>
                <a:gd name="T28" fmla="*/ 515 w 650"/>
                <a:gd name="T29" fmla="*/ 887 h 955"/>
                <a:gd name="T30" fmla="*/ 626 w 650"/>
                <a:gd name="T31" fmla="*/ 894 h 955"/>
                <a:gd name="T32" fmla="*/ 625 w 650"/>
                <a:gd name="T33" fmla="*/ 826 h 955"/>
                <a:gd name="T34" fmla="*/ 583 w 650"/>
                <a:gd name="T35" fmla="*/ 727 h 955"/>
                <a:gd name="T36" fmla="*/ 570 w 650"/>
                <a:gd name="T37" fmla="*/ 650 h 955"/>
                <a:gd name="T38" fmla="*/ 484 w 650"/>
                <a:gd name="T39" fmla="*/ 713 h 955"/>
                <a:gd name="T40" fmla="*/ 397 w 650"/>
                <a:gd name="T41" fmla="*/ 678 h 955"/>
                <a:gd name="T42" fmla="*/ 318 w 650"/>
                <a:gd name="T43" fmla="*/ 622 h 955"/>
                <a:gd name="T44" fmla="*/ 244 w 650"/>
                <a:gd name="T45" fmla="*/ 550 h 955"/>
                <a:gd name="T46" fmla="*/ 168 w 650"/>
                <a:gd name="T47" fmla="*/ 448 h 955"/>
                <a:gd name="T48" fmla="*/ 117 w 650"/>
                <a:gd name="T49" fmla="*/ 350 h 955"/>
                <a:gd name="T50" fmla="*/ 94 w 650"/>
                <a:gd name="T51" fmla="*/ 302 h 955"/>
                <a:gd name="T52" fmla="*/ 80 w 650"/>
                <a:gd name="T53" fmla="*/ 260 h 955"/>
                <a:gd name="T54" fmla="*/ 63 w 650"/>
                <a:gd name="T55" fmla="*/ 193 h 955"/>
                <a:gd name="T56" fmla="*/ 53 w 650"/>
                <a:gd name="T57" fmla="*/ 146 h 955"/>
                <a:gd name="T58" fmla="*/ 49 w 650"/>
                <a:gd name="T59" fmla="*/ 103 h 955"/>
                <a:gd name="T60" fmla="*/ 48 w 650"/>
                <a:gd name="T61" fmla="*/ 52 h 955"/>
                <a:gd name="T62" fmla="*/ 53 w 650"/>
                <a:gd name="T63" fmla="*/ 0 h 955"/>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650"/>
                <a:gd name="T97" fmla="*/ 0 h 955"/>
                <a:gd name="T98" fmla="*/ 650 w 650"/>
                <a:gd name="T99" fmla="*/ 955 h 955"/>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650" h="955">
                  <a:moveTo>
                    <a:pt x="53" y="0"/>
                  </a:moveTo>
                  <a:lnTo>
                    <a:pt x="22" y="36"/>
                  </a:lnTo>
                  <a:lnTo>
                    <a:pt x="14" y="72"/>
                  </a:lnTo>
                  <a:lnTo>
                    <a:pt x="8" y="100"/>
                  </a:lnTo>
                  <a:lnTo>
                    <a:pt x="2" y="137"/>
                  </a:lnTo>
                  <a:lnTo>
                    <a:pt x="0" y="180"/>
                  </a:lnTo>
                  <a:lnTo>
                    <a:pt x="4" y="212"/>
                  </a:lnTo>
                  <a:lnTo>
                    <a:pt x="5" y="257"/>
                  </a:lnTo>
                  <a:lnTo>
                    <a:pt x="10" y="302"/>
                  </a:lnTo>
                  <a:lnTo>
                    <a:pt x="16" y="343"/>
                  </a:lnTo>
                  <a:lnTo>
                    <a:pt x="26" y="395"/>
                  </a:lnTo>
                  <a:lnTo>
                    <a:pt x="35" y="432"/>
                  </a:lnTo>
                  <a:lnTo>
                    <a:pt x="53" y="481"/>
                  </a:lnTo>
                  <a:lnTo>
                    <a:pt x="71" y="535"/>
                  </a:lnTo>
                  <a:lnTo>
                    <a:pt x="95" y="585"/>
                  </a:lnTo>
                  <a:lnTo>
                    <a:pt x="112" y="623"/>
                  </a:lnTo>
                  <a:lnTo>
                    <a:pt x="145" y="668"/>
                  </a:lnTo>
                  <a:lnTo>
                    <a:pt x="174" y="703"/>
                  </a:lnTo>
                  <a:lnTo>
                    <a:pt x="208" y="738"/>
                  </a:lnTo>
                  <a:lnTo>
                    <a:pt x="248" y="772"/>
                  </a:lnTo>
                  <a:lnTo>
                    <a:pt x="274" y="787"/>
                  </a:lnTo>
                  <a:lnTo>
                    <a:pt x="305" y="804"/>
                  </a:lnTo>
                  <a:lnTo>
                    <a:pt x="332" y="816"/>
                  </a:lnTo>
                  <a:lnTo>
                    <a:pt x="359" y="826"/>
                  </a:lnTo>
                  <a:lnTo>
                    <a:pt x="382" y="832"/>
                  </a:lnTo>
                  <a:lnTo>
                    <a:pt x="275" y="954"/>
                  </a:lnTo>
                  <a:lnTo>
                    <a:pt x="326" y="938"/>
                  </a:lnTo>
                  <a:lnTo>
                    <a:pt x="386" y="918"/>
                  </a:lnTo>
                  <a:lnTo>
                    <a:pt x="450" y="901"/>
                  </a:lnTo>
                  <a:lnTo>
                    <a:pt x="515" y="887"/>
                  </a:lnTo>
                  <a:lnTo>
                    <a:pt x="560" y="885"/>
                  </a:lnTo>
                  <a:lnTo>
                    <a:pt x="626" y="894"/>
                  </a:lnTo>
                  <a:lnTo>
                    <a:pt x="649" y="867"/>
                  </a:lnTo>
                  <a:lnTo>
                    <a:pt x="625" y="826"/>
                  </a:lnTo>
                  <a:lnTo>
                    <a:pt x="600" y="782"/>
                  </a:lnTo>
                  <a:lnTo>
                    <a:pt x="583" y="727"/>
                  </a:lnTo>
                  <a:lnTo>
                    <a:pt x="573" y="680"/>
                  </a:lnTo>
                  <a:lnTo>
                    <a:pt x="570" y="650"/>
                  </a:lnTo>
                  <a:lnTo>
                    <a:pt x="574" y="609"/>
                  </a:lnTo>
                  <a:lnTo>
                    <a:pt x="484" y="713"/>
                  </a:lnTo>
                  <a:lnTo>
                    <a:pt x="437" y="697"/>
                  </a:lnTo>
                  <a:lnTo>
                    <a:pt x="397" y="678"/>
                  </a:lnTo>
                  <a:lnTo>
                    <a:pt x="356" y="651"/>
                  </a:lnTo>
                  <a:lnTo>
                    <a:pt x="318" y="622"/>
                  </a:lnTo>
                  <a:lnTo>
                    <a:pt x="278" y="584"/>
                  </a:lnTo>
                  <a:lnTo>
                    <a:pt x="244" y="550"/>
                  </a:lnTo>
                  <a:lnTo>
                    <a:pt x="199" y="496"/>
                  </a:lnTo>
                  <a:lnTo>
                    <a:pt x="168" y="448"/>
                  </a:lnTo>
                  <a:lnTo>
                    <a:pt x="142" y="402"/>
                  </a:lnTo>
                  <a:lnTo>
                    <a:pt x="117" y="350"/>
                  </a:lnTo>
                  <a:lnTo>
                    <a:pt x="105" y="325"/>
                  </a:lnTo>
                  <a:lnTo>
                    <a:pt x="94" y="302"/>
                  </a:lnTo>
                  <a:lnTo>
                    <a:pt x="87" y="281"/>
                  </a:lnTo>
                  <a:lnTo>
                    <a:pt x="80" y="260"/>
                  </a:lnTo>
                  <a:lnTo>
                    <a:pt x="66" y="221"/>
                  </a:lnTo>
                  <a:lnTo>
                    <a:pt x="63" y="193"/>
                  </a:lnTo>
                  <a:lnTo>
                    <a:pt x="57" y="169"/>
                  </a:lnTo>
                  <a:lnTo>
                    <a:pt x="53" y="146"/>
                  </a:lnTo>
                  <a:lnTo>
                    <a:pt x="49" y="122"/>
                  </a:lnTo>
                  <a:lnTo>
                    <a:pt x="49" y="103"/>
                  </a:lnTo>
                  <a:lnTo>
                    <a:pt x="47" y="79"/>
                  </a:lnTo>
                  <a:lnTo>
                    <a:pt x="48" y="52"/>
                  </a:lnTo>
                  <a:lnTo>
                    <a:pt x="49" y="26"/>
                  </a:lnTo>
                  <a:lnTo>
                    <a:pt x="53" y="0"/>
                  </a:lnTo>
                </a:path>
              </a:pathLst>
            </a:custGeom>
            <a:solidFill>
              <a:srgbClr val="1D9EFF"/>
            </a:solidFill>
            <a:ln w="12700" cap="rnd">
              <a:solidFill>
                <a:srgbClr val="1D9EFF"/>
              </a:solidFill>
              <a:round/>
              <a:headEnd/>
              <a:tailEnd/>
            </a:ln>
          </p:spPr>
          <p:txBody>
            <a:bodyPr rot="10800000"/>
            <a:lstStyle/>
            <a:p>
              <a:pPr algn="ctr">
                <a:defRPr/>
              </a:pPr>
              <a:endParaRPr lang="en-US" dirty="0"/>
            </a:p>
          </p:txBody>
        </p:sp>
        <p:sp>
          <p:nvSpPr>
            <p:cNvPr id="22" name="Freeform 4"/>
            <p:cNvSpPr>
              <a:spLocks/>
            </p:cNvSpPr>
            <p:nvPr/>
          </p:nvSpPr>
          <p:spPr bwMode="auto">
            <a:xfrm>
              <a:off x="1437" y="1280"/>
              <a:ext cx="649" cy="926"/>
            </a:xfrm>
            <a:custGeom>
              <a:avLst/>
              <a:gdLst>
                <a:gd name="T0" fmla="*/ 45 w 649"/>
                <a:gd name="T1" fmla="*/ 0 h 926"/>
                <a:gd name="T2" fmla="*/ 30 w 649"/>
                <a:gd name="T3" fmla="*/ 36 h 926"/>
                <a:gd name="T4" fmla="*/ 22 w 649"/>
                <a:gd name="T5" fmla="*/ 66 h 926"/>
                <a:gd name="T6" fmla="*/ 16 w 649"/>
                <a:gd name="T7" fmla="*/ 93 h 926"/>
                <a:gd name="T8" fmla="*/ 9 w 649"/>
                <a:gd name="T9" fmla="*/ 123 h 926"/>
                <a:gd name="T10" fmla="*/ 2 w 649"/>
                <a:gd name="T11" fmla="*/ 166 h 926"/>
                <a:gd name="T12" fmla="*/ 0 w 649"/>
                <a:gd name="T13" fmla="*/ 207 h 926"/>
                <a:gd name="T14" fmla="*/ 2 w 649"/>
                <a:gd name="T15" fmla="*/ 253 h 926"/>
                <a:gd name="T16" fmla="*/ 6 w 649"/>
                <a:gd name="T17" fmla="*/ 297 h 926"/>
                <a:gd name="T18" fmla="*/ 13 w 649"/>
                <a:gd name="T19" fmla="*/ 338 h 926"/>
                <a:gd name="T20" fmla="*/ 23 w 649"/>
                <a:gd name="T21" fmla="*/ 390 h 926"/>
                <a:gd name="T22" fmla="*/ 35 w 649"/>
                <a:gd name="T23" fmla="*/ 426 h 926"/>
                <a:gd name="T24" fmla="*/ 52 w 649"/>
                <a:gd name="T25" fmla="*/ 474 h 926"/>
                <a:gd name="T26" fmla="*/ 71 w 649"/>
                <a:gd name="T27" fmla="*/ 528 h 926"/>
                <a:gd name="T28" fmla="*/ 93 w 649"/>
                <a:gd name="T29" fmla="*/ 577 h 926"/>
                <a:gd name="T30" fmla="*/ 113 w 649"/>
                <a:gd name="T31" fmla="*/ 613 h 926"/>
                <a:gd name="T32" fmla="*/ 146 w 649"/>
                <a:gd name="T33" fmla="*/ 659 h 926"/>
                <a:gd name="T34" fmla="*/ 175 w 649"/>
                <a:gd name="T35" fmla="*/ 695 h 926"/>
                <a:gd name="T36" fmla="*/ 209 w 649"/>
                <a:gd name="T37" fmla="*/ 729 h 926"/>
                <a:gd name="T38" fmla="*/ 248 w 649"/>
                <a:gd name="T39" fmla="*/ 762 h 926"/>
                <a:gd name="T40" fmla="*/ 273 w 649"/>
                <a:gd name="T41" fmla="*/ 778 h 926"/>
                <a:gd name="T42" fmla="*/ 306 w 649"/>
                <a:gd name="T43" fmla="*/ 795 h 926"/>
                <a:gd name="T44" fmla="*/ 333 w 649"/>
                <a:gd name="T45" fmla="*/ 806 h 926"/>
                <a:gd name="T46" fmla="*/ 359 w 649"/>
                <a:gd name="T47" fmla="*/ 817 h 926"/>
                <a:gd name="T48" fmla="*/ 383 w 649"/>
                <a:gd name="T49" fmla="*/ 823 h 926"/>
                <a:gd name="T50" fmla="*/ 294 w 649"/>
                <a:gd name="T51" fmla="*/ 925 h 926"/>
                <a:gd name="T52" fmla="*/ 347 w 649"/>
                <a:gd name="T53" fmla="*/ 907 h 926"/>
                <a:gd name="T54" fmla="*/ 398 w 649"/>
                <a:gd name="T55" fmla="*/ 892 h 926"/>
                <a:gd name="T56" fmla="*/ 466 w 649"/>
                <a:gd name="T57" fmla="*/ 873 h 926"/>
                <a:gd name="T58" fmla="*/ 530 w 649"/>
                <a:gd name="T59" fmla="*/ 863 h 926"/>
                <a:gd name="T60" fmla="*/ 585 w 649"/>
                <a:gd name="T61" fmla="*/ 857 h 926"/>
                <a:gd name="T62" fmla="*/ 648 w 649"/>
                <a:gd name="T63" fmla="*/ 859 h 926"/>
                <a:gd name="T64" fmla="*/ 624 w 649"/>
                <a:gd name="T65" fmla="*/ 818 h 926"/>
                <a:gd name="T66" fmla="*/ 600 w 649"/>
                <a:gd name="T67" fmla="*/ 774 h 926"/>
                <a:gd name="T68" fmla="*/ 581 w 649"/>
                <a:gd name="T69" fmla="*/ 723 h 926"/>
                <a:gd name="T70" fmla="*/ 572 w 649"/>
                <a:gd name="T71" fmla="*/ 674 h 926"/>
                <a:gd name="T72" fmla="*/ 567 w 649"/>
                <a:gd name="T73" fmla="*/ 646 h 926"/>
                <a:gd name="T74" fmla="*/ 571 w 649"/>
                <a:gd name="T75" fmla="*/ 604 h 926"/>
                <a:gd name="T76" fmla="*/ 482 w 649"/>
                <a:gd name="T77" fmla="*/ 706 h 926"/>
                <a:gd name="T78" fmla="*/ 435 w 649"/>
                <a:gd name="T79" fmla="*/ 689 h 926"/>
                <a:gd name="T80" fmla="*/ 395 w 649"/>
                <a:gd name="T81" fmla="*/ 672 h 926"/>
                <a:gd name="T82" fmla="*/ 355 w 649"/>
                <a:gd name="T83" fmla="*/ 644 h 926"/>
                <a:gd name="T84" fmla="*/ 316 w 649"/>
                <a:gd name="T85" fmla="*/ 615 h 926"/>
                <a:gd name="T86" fmla="*/ 277 w 649"/>
                <a:gd name="T87" fmla="*/ 578 h 926"/>
                <a:gd name="T88" fmla="*/ 243 w 649"/>
                <a:gd name="T89" fmla="*/ 543 h 926"/>
                <a:gd name="T90" fmla="*/ 198 w 649"/>
                <a:gd name="T91" fmla="*/ 490 h 926"/>
                <a:gd name="T92" fmla="*/ 164 w 649"/>
                <a:gd name="T93" fmla="*/ 443 h 926"/>
                <a:gd name="T94" fmla="*/ 137 w 649"/>
                <a:gd name="T95" fmla="*/ 397 h 926"/>
                <a:gd name="T96" fmla="*/ 114 w 649"/>
                <a:gd name="T97" fmla="*/ 345 h 926"/>
                <a:gd name="T98" fmla="*/ 101 w 649"/>
                <a:gd name="T99" fmla="*/ 321 h 926"/>
                <a:gd name="T100" fmla="*/ 92 w 649"/>
                <a:gd name="T101" fmla="*/ 298 h 926"/>
                <a:gd name="T102" fmla="*/ 82 w 649"/>
                <a:gd name="T103" fmla="*/ 278 h 926"/>
                <a:gd name="T104" fmla="*/ 76 w 649"/>
                <a:gd name="T105" fmla="*/ 257 h 926"/>
                <a:gd name="T106" fmla="*/ 62 w 649"/>
                <a:gd name="T107" fmla="*/ 218 h 926"/>
                <a:gd name="T108" fmla="*/ 56 w 649"/>
                <a:gd name="T109" fmla="*/ 189 h 926"/>
                <a:gd name="T110" fmla="*/ 53 w 649"/>
                <a:gd name="T111" fmla="*/ 167 h 926"/>
                <a:gd name="T112" fmla="*/ 48 w 649"/>
                <a:gd name="T113" fmla="*/ 144 h 926"/>
                <a:gd name="T114" fmla="*/ 44 w 649"/>
                <a:gd name="T115" fmla="*/ 121 h 926"/>
                <a:gd name="T116" fmla="*/ 43 w 649"/>
                <a:gd name="T117" fmla="*/ 101 h 926"/>
                <a:gd name="T118" fmla="*/ 41 w 649"/>
                <a:gd name="T119" fmla="*/ 77 h 926"/>
                <a:gd name="T120" fmla="*/ 41 w 649"/>
                <a:gd name="T121" fmla="*/ 51 h 926"/>
                <a:gd name="T122" fmla="*/ 41 w 649"/>
                <a:gd name="T123" fmla="*/ 25 h 926"/>
                <a:gd name="T124" fmla="*/ 45 w 649"/>
                <a:gd name="T125" fmla="*/ 0 h 92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649"/>
                <a:gd name="T190" fmla="*/ 0 h 926"/>
                <a:gd name="T191" fmla="*/ 649 w 649"/>
                <a:gd name="T192" fmla="*/ 926 h 92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649" h="926">
                  <a:moveTo>
                    <a:pt x="45" y="0"/>
                  </a:moveTo>
                  <a:lnTo>
                    <a:pt x="30" y="36"/>
                  </a:lnTo>
                  <a:lnTo>
                    <a:pt x="22" y="66"/>
                  </a:lnTo>
                  <a:lnTo>
                    <a:pt x="16" y="93"/>
                  </a:lnTo>
                  <a:lnTo>
                    <a:pt x="9" y="123"/>
                  </a:lnTo>
                  <a:lnTo>
                    <a:pt x="2" y="166"/>
                  </a:lnTo>
                  <a:lnTo>
                    <a:pt x="0" y="207"/>
                  </a:lnTo>
                  <a:lnTo>
                    <a:pt x="2" y="253"/>
                  </a:lnTo>
                  <a:lnTo>
                    <a:pt x="6" y="297"/>
                  </a:lnTo>
                  <a:lnTo>
                    <a:pt x="13" y="338"/>
                  </a:lnTo>
                  <a:lnTo>
                    <a:pt x="23" y="390"/>
                  </a:lnTo>
                  <a:lnTo>
                    <a:pt x="35" y="426"/>
                  </a:lnTo>
                  <a:lnTo>
                    <a:pt x="52" y="474"/>
                  </a:lnTo>
                  <a:lnTo>
                    <a:pt x="71" y="528"/>
                  </a:lnTo>
                  <a:lnTo>
                    <a:pt x="93" y="577"/>
                  </a:lnTo>
                  <a:lnTo>
                    <a:pt x="113" y="613"/>
                  </a:lnTo>
                  <a:lnTo>
                    <a:pt x="146" y="659"/>
                  </a:lnTo>
                  <a:lnTo>
                    <a:pt x="175" y="695"/>
                  </a:lnTo>
                  <a:lnTo>
                    <a:pt x="209" y="729"/>
                  </a:lnTo>
                  <a:lnTo>
                    <a:pt x="248" y="762"/>
                  </a:lnTo>
                  <a:lnTo>
                    <a:pt x="273" y="778"/>
                  </a:lnTo>
                  <a:lnTo>
                    <a:pt x="306" y="795"/>
                  </a:lnTo>
                  <a:lnTo>
                    <a:pt x="333" y="806"/>
                  </a:lnTo>
                  <a:lnTo>
                    <a:pt x="359" y="817"/>
                  </a:lnTo>
                  <a:lnTo>
                    <a:pt x="383" y="823"/>
                  </a:lnTo>
                  <a:lnTo>
                    <a:pt x="294" y="925"/>
                  </a:lnTo>
                  <a:lnTo>
                    <a:pt x="347" y="907"/>
                  </a:lnTo>
                  <a:lnTo>
                    <a:pt x="398" y="892"/>
                  </a:lnTo>
                  <a:lnTo>
                    <a:pt x="466" y="873"/>
                  </a:lnTo>
                  <a:lnTo>
                    <a:pt x="530" y="863"/>
                  </a:lnTo>
                  <a:lnTo>
                    <a:pt x="585" y="857"/>
                  </a:lnTo>
                  <a:lnTo>
                    <a:pt x="648" y="859"/>
                  </a:lnTo>
                  <a:lnTo>
                    <a:pt x="624" y="818"/>
                  </a:lnTo>
                  <a:lnTo>
                    <a:pt x="600" y="774"/>
                  </a:lnTo>
                  <a:lnTo>
                    <a:pt x="581" y="723"/>
                  </a:lnTo>
                  <a:lnTo>
                    <a:pt x="572" y="674"/>
                  </a:lnTo>
                  <a:lnTo>
                    <a:pt x="567" y="646"/>
                  </a:lnTo>
                  <a:lnTo>
                    <a:pt x="571" y="604"/>
                  </a:lnTo>
                  <a:lnTo>
                    <a:pt x="482" y="706"/>
                  </a:lnTo>
                  <a:lnTo>
                    <a:pt x="435" y="689"/>
                  </a:lnTo>
                  <a:lnTo>
                    <a:pt x="395" y="672"/>
                  </a:lnTo>
                  <a:lnTo>
                    <a:pt x="355" y="644"/>
                  </a:lnTo>
                  <a:lnTo>
                    <a:pt x="316" y="615"/>
                  </a:lnTo>
                  <a:lnTo>
                    <a:pt x="277" y="578"/>
                  </a:lnTo>
                  <a:lnTo>
                    <a:pt x="243" y="543"/>
                  </a:lnTo>
                  <a:lnTo>
                    <a:pt x="198" y="490"/>
                  </a:lnTo>
                  <a:lnTo>
                    <a:pt x="164" y="443"/>
                  </a:lnTo>
                  <a:lnTo>
                    <a:pt x="137" y="397"/>
                  </a:lnTo>
                  <a:lnTo>
                    <a:pt x="114" y="345"/>
                  </a:lnTo>
                  <a:lnTo>
                    <a:pt x="101" y="321"/>
                  </a:lnTo>
                  <a:lnTo>
                    <a:pt x="92" y="298"/>
                  </a:lnTo>
                  <a:lnTo>
                    <a:pt x="82" y="278"/>
                  </a:lnTo>
                  <a:lnTo>
                    <a:pt x="76" y="257"/>
                  </a:lnTo>
                  <a:lnTo>
                    <a:pt x="62" y="218"/>
                  </a:lnTo>
                  <a:lnTo>
                    <a:pt x="56" y="189"/>
                  </a:lnTo>
                  <a:lnTo>
                    <a:pt x="53" y="167"/>
                  </a:lnTo>
                  <a:lnTo>
                    <a:pt x="48" y="144"/>
                  </a:lnTo>
                  <a:lnTo>
                    <a:pt x="44" y="121"/>
                  </a:lnTo>
                  <a:lnTo>
                    <a:pt x="43" y="101"/>
                  </a:lnTo>
                  <a:lnTo>
                    <a:pt x="41" y="77"/>
                  </a:lnTo>
                  <a:lnTo>
                    <a:pt x="41" y="51"/>
                  </a:lnTo>
                  <a:lnTo>
                    <a:pt x="41" y="25"/>
                  </a:lnTo>
                  <a:lnTo>
                    <a:pt x="45" y="0"/>
                  </a:lnTo>
                </a:path>
              </a:pathLst>
            </a:custGeom>
            <a:solidFill>
              <a:srgbClr val="1D9EFF"/>
            </a:solidFill>
            <a:ln w="12700" cap="rnd">
              <a:solidFill>
                <a:srgbClr val="1D9EFF"/>
              </a:solidFill>
              <a:round/>
              <a:headEnd/>
              <a:tailEnd/>
            </a:ln>
          </p:spPr>
          <p:txBody>
            <a:bodyPr rot="10800000"/>
            <a:lstStyle/>
            <a:p>
              <a:pPr algn="ctr">
                <a:defRPr/>
              </a:pPr>
              <a:endParaRPr lang="en-US" dirty="0"/>
            </a:p>
          </p:txBody>
        </p:sp>
      </p:grpSp>
      <p:sp>
        <p:nvSpPr>
          <p:cNvPr id="23" name="AutoShape 8"/>
          <p:cNvSpPr>
            <a:spLocks noChangeArrowheads="1"/>
          </p:cNvSpPr>
          <p:nvPr/>
        </p:nvSpPr>
        <p:spPr bwMode="auto">
          <a:xfrm>
            <a:off x="990600" y="4151313"/>
            <a:ext cx="3352800" cy="1143000"/>
          </a:xfrm>
          <a:prstGeom prst="roundRect">
            <a:avLst>
              <a:gd name="adj" fmla="val 36667"/>
            </a:avLst>
          </a:prstGeom>
          <a:ln>
            <a:headEnd/>
            <a:tailEn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spcBef>
                <a:spcPct val="50000"/>
              </a:spcBef>
              <a:defRPr/>
            </a:pPr>
            <a:r>
              <a:rPr lang="en-US" sz="2800" b="1">
                <a:latin typeface="Arial" pitchFamily="34" charset="0"/>
                <a:cs typeface="Arial" pitchFamily="34" charset="0"/>
              </a:rPr>
              <a:t>Avoid Hit-or-Miss Marketing</a:t>
            </a:r>
          </a:p>
        </p:txBody>
      </p:sp>
      <p:grpSp>
        <p:nvGrpSpPr>
          <p:cNvPr id="3" name="Group 9"/>
          <p:cNvGrpSpPr>
            <a:grpSpLocks/>
          </p:cNvGrpSpPr>
          <p:nvPr/>
        </p:nvGrpSpPr>
        <p:grpSpPr bwMode="auto">
          <a:xfrm rot="2712063" flipH="1">
            <a:off x="4571730" y="4375944"/>
            <a:ext cx="1563687" cy="1724025"/>
            <a:chOff x="1437" y="1246"/>
            <a:chExt cx="672" cy="960"/>
          </a:xfrm>
          <a:effectLst>
            <a:outerShdw dist="53340" dir="2700000" algn="ctr" rotWithShape="0">
              <a:schemeClr val="tx1"/>
            </a:outerShdw>
          </a:effectLst>
        </p:grpSpPr>
        <p:sp>
          <p:nvSpPr>
            <p:cNvPr id="25" name="Freeform 10"/>
            <p:cNvSpPr>
              <a:spLocks/>
            </p:cNvSpPr>
            <p:nvPr/>
          </p:nvSpPr>
          <p:spPr bwMode="auto">
            <a:xfrm>
              <a:off x="1459" y="1246"/>
              <a:ext cx="650" cy="955"/>
            </a:xfrm>
            <a:custGeom>
              <a:avLst/>
              <a:gdLst>
                <a:gd name="T0" fmla="*/ 22 w 650"/>
                <a:gd name="T1" fmla="*/ 36 h 955"/>
                <a:gd name="T2" fmla="*/ 8 w 650"/>
                <a:gd name="T3" fmla="*/ 100 h 955"/>
                <a:gd name="T4" fmla="*/ 0 w 650"/>
                <a:gd name="T5" fmla="*/ 180 h 955"/>
                <a:gd name="T6" fmla="*/ 5 w 650"/>
                <a:gd name="T7" fmla="*/ 257 h 955"/>
                <a:gd name="T8" fmla="*/ 16 w 650"/>
                <a:gd name="T9" fmla="*/ 343 h 955"/>
                <a:gd name="T10" fmla="*/ 35 w 650"/>
                <a:gd name="T11" fmla="*/ 432 h 955"/>
                <a:gd name="T12" fmla="*/ 71 w 650"/>
                <a:gd name="T13" fmla="*/ 535 h 955"/>
                <a:gd name="T14" fmla="*/ 112 w 650"/>
                <a:gd name="T15" fmla="*/ 623 h 955"/>
                <a:gd name="T16" fmla="*/ 174 w 650"/>
                <a:gd name="T17" fmla="*/ 703 h 955"/>
                <a:gd name="T18" fmla="*/ 248 w 650"/>
                <a:gd name="T19" fmla="*/ 772 h 955"/>
                <a:gd name="T20" fmla="*/ 305 w 650"/>
                <a:gd name="T21" fmla="*/ 804 h 955"/>
                <a:gd name="T22" fmla="*/ 359 w 650"/>
                <a:gd name="T23" fmla="*/ 826 h 955"/>
                <a:gd name="T24" fmla="*/ 275 w 650"/>
                <a:gd name="T25" fmla="*/ 954 h 955"/>
                <a:gd name="T26" fmla="*/ 386 w 650"/>
                <a:gd name="T27" fmla="*/ 918 h 955"/>
                <a:gd name="T28" fmla="*/ 515 w 650"/>
                <a:gd name="T29" fmla="*/ 887 h 955"/>
                <a:gd name="T30" fmla="*/ 626 w 650"/>
                <a:gd name="T31" fmla="*/ 894 h 955"/>
                <a:gd name="T32" fmla="*/ 625 w 650"/>
                <a:gd name="T33" fmla="*/ 826 h 955"/>
                <a:gd name="T34" fmla="*/ 583 w 650"/>
                <a:gd name="T35" fmla="*/ 727 h 955"/>
                <a:gd name="T36" fmla="*/ 570 w 650"/>
                <a:gd name="T37" fmla="*/ 650 h 955"/>
                <a:gd name="T38" fmla="*/ 484 w 650"/>
                <a:gd name="T39" fmla="*/ 713 h 955"/>
                <a:gd name="T40" fmla="*/ 397 w 650"/>
                <a:gd name="T41" fmla="*/ 678 h 955"/>
                <a:gd name="T42" fmla="*/ 318 w 650"/>
                <a:gd name="T43" fmla="*/ 622 h 955"/>
                <a:gd name="T44" fmla="*/ 244 w 650"/>
                <a:gd name="T45" fmla="*/ 550 h 955"/>
                <a:gd name="T46" fmla="*/ 168 w 650"/>
                <a:gd name="T47" fmla="*/ 448 h 955"/>
                <a:gd name="T48" fmla="*/ 117 w 650"/>
                <a:gd name="T49" fmla="*/ 350 h 955"/>
                <a:gd name="T50" fmla="*/ 94 w 650"/>
                <a:gd name="T51" fmla="*/ 302 h 955"/>
                <a:gd name="T52" fmla="*/ 80 w 650"/>
                <a:gd name="T53" fmla="*/ 260 h 955"/>
                <a:gd name="T54" fmla="*/ 63 w 650"/>
                <a:gd name="T55" fmla="*/ 193 h 955"/>
                <a:gd name="T56" fmla="*/ 53 w 650"/>
                <a:gd name="T57" fmla="*/ 146 h 955"/>
                <a:gd name="T58" fmla="*/ 49 w 650"/>
                <a:gd name="T59" fmla="*/ 103 h 955"/>
                <a:gd name="T60" fmla="*/ 48 w 650"/>
                <a:gd name="T61" fmla="*/ 52 h 955"/>
                <a:gd name="T62" fmla="*/ 53 w 650"/>
                <a:gd name="T63" fmla="*/ 0 h 955"/>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650"/>
                <a:gd name="T97" fmla="*/ 0 h 955"/>
                <a:gd name="T98" fmla="*/ 650 w 650"/>
                <a:gd name="T99" fmla="*/ 955 h 955"/>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650" h="955">
                  <a:moveTo>
                    <a:pt x="53" y="0"/>
                  </a:moveTo>
                  <a:lnTo>
                    <a:pt x="22" y="36"/>
                  </a:lnTo>
                  <a:lnTo>
                    <a:pt x="14" y="72"/>
                  </a:lnTo>
                  <a:lnTo>
                    <a:pt x="8" y="100"/>
                  </a:lnTo>
                  <a:lnTo>
                    <a:pt x="2" y="137"/>
                  </a:lnTo>
                  <a:lnTo>
                    <a:pt x="0" y="180"/>
                  </a:lnTo>
                  <a:lnTo>
                    <a:pt x="4" y="212"/>
                  </a:lnTo>
                  <a:lnTo>
                    <a:pt x="5" y="257"/>
                  </a:lnTo>
                  <a:lnTo>
                    <a:pt x="10" y="302"/>
                  </a:lnTo>
                  <a:lnTo>
                    <a:pt x="16" y="343"/>
                  </a:lnTo>
                  <a:lnTo>
                    <a:pt x="26" y="395"/>
                  </a:lnTo>
                  <a:lnTo>
                    <a:pt x="35" y="432"/>
                  </a:lnTo>
                  <a:lnTo>
                    <a:pt x="53" y="481"/>
                  </a:lnTo>
                  <a:lnTo>
                    <a:pt x="71" y="535"/>
                  </a:lnTo>
                  <a:lnTo>
                    <a:pt x="95" y="585"/>
                  </a:lnTo>
                  <a:lnTo>
                    <a:pt x="112" y="623"/>
                  </a:lnTo>
                  <a:lnTo>
                    <a:pt x="145" y="668"/>
                  </a:lnTo>
                  <a:lnTo>
                    <a:pt x="174" y="703"/>
                  </a:lnTo>
                  <a:lnTo>
                    <a:pt x="208" y="738"/>
                  </a:lnTo>
                  <a:lnTo>
                    <a:pt x="248" y="772"/>
                  </a:lnTo>
                  <a:lnTo>
                    <a:pt x="274" y="787"/>
                  </a:lnTo>
                  <a:lnTo>
                    <a:pt x="305" y="804"/>
                  </a:lnTo>
                  <a:lnTo>
                    <a:pt x="332" y="816"/>
                  </a:lnTo>
                  <a:lnTo>
                    <a:pt x="359" y="826"/>
                  </a:lnTo>
                  <a:lnTo>
                    <a:pt x="382" y="832"/>
                  </a:lnTo>
                  <a:lnTo>
                    <a:pt x="275" y="954"/>
                  </a:lnTo>
                  <a:lnTo>
                    <a:pt x="326" y="938"/>
                  </a:lnTo>
                  <a:lnTo>
                    <a:pt x="386" y="918"/>
                  </a:lnTo>
                  <a:lnTo>
                    <a:pt x="450" y="901"/>
                  </a:lnTo>
                  <a:lnTo>
                    <a:pt x="515" y="887"/>
                  </a:lnTo>
                  <a:lnTo>
                    <a:pt x="560" y="885"/>
                  </a:lnTo>
                  <a:lnTo>
                    <a:pt x="626" y="894"/>
                  </a:lnTo>
                  <a:lnTo>
                    <a:pt x="649" y="867"/>
                  </a:lnTo>
                  <a:lnTo>
                    <a:pt x="625" y="826"/>
                  </a:lnTo>
                  <a:lnTo>
                    <a:pt x="600" y="782"/>
                  </a:lnTo>
                  <a:lnTo>
                    <a:pt x="583" y="727"/>
                  </a:lnTo>
                  <a:lnTo>
                    <a:pt x="573" y="680"/>
                  </a:lnTo>
                  <a:lnTo>
                    <a:pt x="570" y="650"/>
                  </a:lnTo>
                  <a:lnTo>
                    <a:pt x="574" y="609"/>
                  </a:lnTo>
                  <a:lnTo>
                    <a:pt x="484" y="713"/>
                  </a:lnTo>
                  <a:lnTo>
                    <a:pt x="437" y="697"/>
                  </a:lnTo>
                  <a:lnTo>
                    <a:pt x="397" y="678"/>
                  </a:lnTo>
                  <a:lnTo>
                    <a:pt x="356" y="651"/>
                  </a:lnTo>
                  <a:lnTo>
                    <a:pt x="318" y="622"/>
                  </a:lnTo>
                  <a:lnTo>
                    <a:pt x="278" y="584"/>
                  </a:lnTo>
                  <a:lnTo>
                    <a:pt x="244" y="550"/>
                  </a:lnTo>
                  <a:lnTo>
                    <a:pt x="199" y="496"/>
                  </a:lnTo>
                  <a:lnTo>
                    <a:pt x="168" y="448"/>
                  </a:lnTo>
                  <a:lnTo>
                    <a:pt x="142" y="402"/>
                  </a:lnTo>
                  <a:lnTo>
                    <a:pt x="117" y="350"/>
                  </a:lnTo>
                  <a:lnTo>
                    <a:pt x="105" y="325"/>
                  </a:lnTo>
                  <a:lnTo>
                    <a:pt x="94" y="302"/>
                  </a:lnTo>
                  <a:lnTo>
                    <a:pt x="87" y="281"/>
                  </a:lnTo>
                  <a:lnTo>
                    <a:pt x="80" y="260"/>
                  </a:lnTo>
                  <a:lnTo>
                    <a:pt x="66" y="221"/>
                  </a:lnTo>
                  <a:lnTo>
                    <a:pt x="63" y="193"/>
                  </a:lnTo>
                  <a:lnTo>
                    <a:pt x="57" y="169"/>
                  </a:lnTo>
                  <a:lnTo>
                    <a:pt x="53" y="146"/>
                  </a:lnTo>
                  <a:lnTo>
                    <a:pt x="49" y="122"/>
                  </a:lnTo>
                  <a:lnTo>
                    <a:pt x="49" y="103"/>
                  </a:lnTo>
                  <a:lnTo>
                    <a:pt x="47" y="79"/>
                  </a:lnTo>
                  <a:lnTo>
                    <a:pt x="48" y="52"/>
                  </a:lnTo>
                  <a:lnTo>
                    <a:pt x="49" y="26"/>
                  </a:lnTo>
                  <a:lnTo>
                    <a:pt x="53" y="0"/>
                  </a:lnTo>
                </a:path>
              </a:pathLst>
            </a:custGeom>
            <a:solidFill>
              <a:srgbClr val="1D9EFF"/>
            </a:solidFill>
            <a:ln w="12700" cap="rnd">
              <a:solidFill>
                <a:srgbClr val="1D9EFF"/>
              </a:solidFill>
              <a:round/>
              <a:headEnd/>
              <a:tailEnd/>
            </a:ln>
          </p:spPr>
          <p:txBody>
            <a:bodyPr rot="10800000" vert="eaVert"/>
            <a:lstStyle/>
            <a:p>
              <a:pPr algn="ctr">
                <a:defRPr/>
              </a:pPr>
              <a:endParaRPr lang="en-US" dirty="0"/>
            </a:p>
          </p:txBody>
        </p:sp>
        <p:sp>
          <p:nvSpPr>
            <p:cNvPr id="28" name="Freeform 11"/>
            <p:cNvSpPr>
              <a:spLocks/>
            </p:cNvSpPr>
            <p:nvPr/>
          </p:nvSpPr>
          <p:spPr bwMode="auto">
            <a:xfrm>
              <a:off x="1437" y="1280"/>
              <a:ext cx="649" cy="926"/>
            </a:xfrm>
            <a:custGeom>
              <a:avLst/>
              <a:gdLst>
                <a:gd name="T0" fmla="*/ 45 w 649"/>
                <a:gd name="T1" fmla="*/ 0 h 926"/>
                <a:gd name="T2" fmla="*/ 30 w 649"/>
                <a:gd name="T3" fmla="*/ 36 h 926"/>
                <a:gd name="T4" fmla="*/ 22 w 649"/>
                <a:gd name="T5" fmla="*/ 66 h 926"/>
                <a:gd name="T6" fmla="*/ 16 w 649"/>
                <a:gd name="T7" fmla="*/ 93 h 926"/>
                <a:gd name="T8" fmla="*/ 9 w 649"/>
                <a:gd name="T9" fmla="*/ 123 h 926"/>
                <a:gd name="T10" fmla="*/ 2 w 649"/>
                <a:gd name="T11" fmla="*/ 166 h 926"/>
                <a:gd name="T12" fmla="*/ 0 w 649"/>
                <a:gd name="T13" fmla="*/ 207 h 926"/>
                <a:gd name="T14" fmla="*/ 2 w 649"/>
                <a:gd name="T15" fmla="*/ 253 h 926"/>
                <a:gd name="T16" fmla="*/ 6 w 649"/>
                <a:gd name="T17" fmla="*/ 297 h 926"/>
                <a:gd name="T18" fmla="*/ 13 w 649"/>
                <a:gd name="T19" fmla="*/ 338 h 926"/>
                <a:gd name="T20" fmla="*/ 23 w 649"/>
                <a:gd name="T21" fmla="*/ 390 h 926"/>
                <a:gd name="T22" fmla="*/ 35 w 649"/>
                <a:gd name="T23" fmla="*/ 426 h 926"/>
                <a:gd name="T24" fmla="*/ 52 w 649"/>
                <a:gd name="T25" fmla="*/ 474 h 926"/>
                <a:gd name="T26" fmla="*/ 71 w 649"/>
                <a:gd name="T27" fmla="*/ 528 h 926"/>
                <a:gd name="T28" fmla="*/ 93 w 649"/>
                <a:gd name="T29" fmla="*/ 577 h 926"/>
                <a:gd name="T30" fmla="*/ 113 w 649"/>
                <a:gd name="T31" fmla="*/ 613 h 926"/>
                <a:gd name="T32" fmla="*/ 146 w 649"/>
                <a:gd name="T33" fmla="*/ 659 h 926"/>
                <a:gd name="T34" fmla="*/ 175 w 649"/>
                <a:gd name="T35" fmla="*/ 695 h 926"/>
                <a:gd name="T36" fmla="*/ 209 w 649"/>
                <a:gd name="T37" fmla="*/ 729 h 926"/>
                <a:gd name="T38" fmla="*/ 248 w 649"/>
                <a:gd name="T39" fmla="*/ 762 h 926"/>
                <a:gd name="T40" fmla="*/ 273 w 649"/>
                <a:gd name="T41" fmla="*/ 778 h 926"/>
                <a:gd name="T42" fmla="*/ 306 w 649"/>
                <a:gd name="T43" fmla="*/ 795 h 926"/>
                <a:gd name="T44" fmla="*/ 333 w 649"/>
                <a:gd name="T45" fmla="*/ 806 h 926"/>
                <a:gd name="T46" fmla="*/ 359 w 649"/>
                <a:gd name="T47" fmla="*/ 817 h 926"/>
                <a:gd name="T48" fmla="*/ 383 w 649"/>
                <a:gd name="T49" fmla="*/ 823 h 926"/>
                <a:gd name="T50" fmla="*/ 294 w 649"/>
                <a:gd name="T51" fmla="*/ 925 h 926"/>
                <a:gd name="T52" fmla="*/ 347 w 649"/>
                <a:gd name="T53" fmla="*/ 907 h 926"/>
                <a:gd name="T54" fmla="*/ 398 w 649"/>
                <a:gd name="T55" fmla="*/ 892 h 926"/>
                <a:gd name="T56" fmla="*/ 466 w 649"/>
                <a:gd name="T57" fmla="*/ 873 h 926"/>
                <a:gd name="T58" fmla="*/ 530 w 649"/>
                <a:gd name="T59" fmla="*/ 863 h 926"/>
                <a:gd name="T60" fmla="*/ 585 w 649"/>
                <a:gd name="T61" fmla="*/ 857 h 926"/>
                <a:gd name="T62" fmla="*/ 648 w 649"/>
                <a:gd name="T63" fmla="*/ 859 h 926"/>
                <a:gd name="T64" fmla="*/ 624 w 649"/>
                <a:gd name="T65" fmla="*/ 818 h 926"/>
                <a:gd name="T66" fmla="*/ 600 w 649"/>
                <a:gd name="T67" fmla="*/ 774 h 926"/>
                <a:gd name="T68" fmla="*/ 581 w 649"/>
                <a:gd name="T69" fmla="*/ 723 h 926"/>
                <a:gd name="T70" fmla="*/ 572 w 649"/>
                <a:gd name="T71" fmla="*/ 674 h 926"/>
                <a:gd name="T72" fmla="*/ 567 w 649"/>
                <a:gd name="T73" fmla="*/ 646 h 926"/>
                <a:gd name="T74" fmla="*/ 571 w 649"/>
                <a:gd name="T75" fmla="*/ 604 h 926"/>
                <a:gd name="T76" fmla="*/ 482 w 649"/>
                <a:gd name="T77" fmla="*/ 706 h 926"/>
                <a:gd name="T78" fmla="*/ 435 w 649"/>
                <a:gd name="T79" fmla="*/ 689 h 926"/>
                <a:gd name="T80" fmla="*/ 395 w 649"/>
                <a:gd name="T81" fmla="*/ 672 h 926"/>
                <a:gd name="T82" fmla="*/ 355 w 649"/>
                <a:gd name="T83" fmla="*/ 644 h 926"/>
                <a:gd name="T84" fmla="*/ 316 w 649"/>
                <a:gd name="T85" fmla="*/ 615 h 926"/>
                <a:gd name="T86" fmla="*/ 277 w 649"/>
                <a:gd name="T87" fmla="*/ 578 h 926"/>
                <a:gd name="T88" fmla="*/ 243 w 649"/>
                <a:gd name="T89" fmla="*/ 543 h 926"/>
                <a:gd name="T90" fmla="*/ 198 w 649"/>
                <a:gd name="T91" fmla="*/ 490 h 926"/>
                <a:gd name="T92" fmla="*/ 164 w 649"/>
                <a:gd name="T93" fmla="*/ 443 h 926"/>
                <a:gd name="T94" fmla="*/ 137 w 649"/>
                <a:gd name="T95" fmla="*/ 397 h 926"/>
                <a:gd name="T96" fmla="*/ 114 w 649"/>
                <a:gd name="T97" fmla="*/ 345 h 926"/>
                <a:gd name="T98" fmla="*/ 101 w 649"/>
                <a:gd name="T99" fmla="*/ 321 h 926"/>
                <a:gd name="T100" fmla="*/ 92 w 649"/>
                <a:gd name="T101" fmla="*/ 298 h 926"/>
                <a:gd name="T102" fmla="*/ 82 w 649"/>
                <a:gd name="T103" fmla="*/ 278 h 926"/>
                <a:gd name="T104" fmla="*/ 76 w 649"/>
                <a:gd name="T105" fmla="*/ 257 h 926"/>
                <a:gd name="T106" fmla="*/ 62 w 649"/>
                <a:gd name="T107" fmla="*/ 218 h 926"/>
                <a:gd name="T108" fmla="*/ 56 w 649"/>
                <a:gd name="T109" fmla="*/ 189 h 926"/>
                <a:gd name="T110" fmla="*/ 53 w 649"/>
                <a:gd name="T111" fmla="*/ 167 h 926"/>
                <a:gd name="T112" fmla="*/ 48 w 649"/>
                <a:gd name="T113" fmla="*/ 144 h 926"/>
                <a:gd name="T114" fmla="*/ 44 w 649"/>
                <a:gd name="T115" fmla="*/ 121 h 926"/>
                <a:gd name="T116" fmla="*/ 43 w 649"/>
                <a:gd name="T117" fmla="*/ 101 h 926"/>
                <a:gd name="T118" fmla="*/ 41 w 649"/>
                <a:gd name="T119" fmla="*/ 77 h 926"/>
                <a:gd name="T120" fmla="*/ 41 w 649"/>
                <a:gd name="T121" fmla="*/ 51 h 926"/>
                <a:gd name="T122" fmla="*/ 41 w 649"/>
                <a:gd name="T123" fmla="*/ 25 h 926"/>
                <a:gd name="T124" fmla="*/ 45 w 649"/>
                <a:gd name="T125" fmla="*/ 0 h 92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649"/>
                <a:gd name="T190" fmla="*/ 0 h 926"/>
                <a:gd name="T191" fmla="*/ 649 w 649"/>
                <a:gd name="T192" fmla="*/ 926 h 92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649" h="926">
                  <a:moveTo>
                    <a:pt x="45" y="0"/>
                  </a:moveTo>
                  <a:lnTo>
                    <a:pt x="30" y="36"/>
                  </a:lnTo>
                  <a:lnTo>
                    <a:pt x="22" y="66"/>
                  </a:lnTo>
                  <a:lnTo>
                    <a:pt x="16" y="93"/>
                  </a:lnTo>
                  <a:lnTo>
                    <a:pt x="9" y="123"/>
                  </a:lnTo>
                  <a:lnTo>
                    <a:pt x="2" y="166"/>
                  </a:lnTo>
                  <a:lnTo>
                    <a:pt x="0" y="207"/>
                  </a:lnTo>
                  <a:lnTo>
                    <a:pt x="2" y="253"/>
                  </a:lnTo>
                  <a:lnTo>
                    <a:pt x="6" y="297"/>
                  </a:lnTo>
                  <a:lnTo>
                    <a:pt x="13" y="338"/>
                  </a:lnTo>
                  <a:lnTo>
                    <a:pt x="23" y="390"/>
                  </a:lnTo>
                  <a:lnTo>
                    <a:pt x="35" y="426"/>
                  </a:lnTo>
                  <a:lnTo>
                    <a:pt x="52" y="474"/>
                  </a:lnTo>
                  <a:lnTo>
                    <a:pt x="71" y="528"/>
                  </a:lnTo>
                  <a:lnTo>
                    <a:pt x="93" y="577"/>
                  </a:lnTo>
                  <a:lnTo>
                    <a:pt x="113" y="613"/>
                  </a:lnTo>
                  <a:lnTo>
                    <a:pt x="146" y="659"/>
                  </a:lnTo>
                  <a:lnTo>
                    <a:pt x="175" y="695"/>
                  </a:lnTo>
                  <a:lnTo>
                    <a:pt x="209" y="729"/>
                  </a:lnTo>
                  <a:lnTo>
                    <a:pt x="248" y="762"/>
                  </a:lnTo>
                  <a:lnTo>
                    <a:pt x="273" y="778"/>
                  </a:lnTo>
                  <a:lnTo>
                    <a:pt x="306" y="795"/>
                  </a:lnTo>
                  <a:lnTo>
                    <a:pt x="333" y="806"/>
                  </a:lnTo>
                  <a:lnTo>
                    <a:pt x="359" y="817"/>
                  </a:lnTo>
                  <a:lnTo>
                    <a:pt x="383" y="823"/>
                  </a:lnTo>
                  <a:lnTo>
                    <a:pt x="294" y="925"/>
                  </a:lnTo>
                  <a:lnTo>
                    <a:pt x="347" y="907"/>
                  </a:lnTo>
                  <a:lnTo>
                    <a:pt x="398" y="892"/>
                  </a:lnTo>
                  <a:lnTo>
                    <a:pt x="466" y="873"/>
                  </a:lnTo>
                  <a:lnTo>
                    <a:pt x="530" y="863"/>
                  </a:lnTo>
                  <a:lnTo>
                    <a:pt x="585" y="857"/>
                  </a:lnTo>
                  <a:lnTo>
                    <a:pt x="648" y="859"/>
                  </a:lnTo>
                  <a:lnTo>
                    <a:pt x="624" y="818"/>
                  </a:lnTo>
                  <a:lnTo>
                    <a:pt x="600" y="774"/>
                  </a:lnTo>
                  <a:lnTo>
                    <a:pt x="581" y="723"/>
                  </a:lnTo>
                  <a:lnTo>
                    <a:pt x="572" y="674"/>
                  </a:lnTo>
                  <a:lnTo>
                    <a:pt x="567" y="646"/>
                  </a:lnTo>
                  <a:lnTo>
                    <a:pt x="571" y="604"/>
                  </a:lnTo>
                  <a:lnTo>
                    <a:pt x="482" y="706"/>
                  </a:lnTo>
                  <a:lnTo>
                    <a:pt x="435" y="689"/>
                  </a:lnTo>
                  <a:lnTo>
                    <a:pt x="395" y="672"/>
                  </a:lnTo>
                  <a:lnTo>
                    <a:pt x="355" y="644"/>
                  </a:lnTo>
                  <a:lnTo>
                    <a:pt x="316" y="615"/>
                  </a:lnTo>
                  <a:lnTo>
                    <a:pt x="277" y="578"/>
                  </a:lnTo>
                  <a:lnTo>
                    <a:pt x="243" y="543"/>
                  </a:lnTo>
                  <a:lnTo>
                    <a:pt x="198" y="490"/>
                  </a:lnTo>
                  <a:lnTo>
                    <a:pt x="164" y="443"/>
                  </a:lnTo>
                  <a:lnTo>
                    <a:pt x="137" y="397"/>
                  </a:lnTo>
                  <a:lnTo>
                    <a:pt x="114" y="345"/>
                  </a:lnTo>
                  <a:lnTo>
                    <a:pt x="101" y="321"/>
                  </a:lnTo>
                  <a:lnTo>
                    <a:pt x="92" y="298"/>
                  </a:lnTo>
                  <a:lnTo>
                    <a:pt x="82" y="278"/>
                  </a:lnTo>
                  <a:lnTo>
                    <a:pt x="76" y="257"/>
                  </a:lnTo>
                  <a:lnTo>
                    <a:pt x="62" y="218"/>
                  </a:lnTo>
                  <a:lnTo>
                    <a:pt x="56" y="189"/>
                  </a:lnTo>
                  <a:lnTo>
                    <a:pt x="53" y="167"/>
                  </a:lnTo>
                  <a:lnTo>
                    <a:pt x="48" y="144"/>
                  </a:lnTo>
                  <a:lnTo>
                    <a:pt x="44" y="121"/>
                  </a:lnTo>
                  <a:lnTo>
                    <a:pt x="43" y="101"/>
                  </a:lnTo>
                  <a:lnTo>
                    <a:pt x="41" y="77"/>
                  </a:lnTo>
                  <a:lnTo>
                    <a:pt x="41" y="51"/>
                  </a:lnTo>
                  <a:lnTo>
                    <a:pt x="41" y="25"/>
                  </a:lnTo>
                  <a:lnTo>
                    <a:pt x="45" y="0"/>
                  </a:lnTo>
                </a:path>
              </a:pathLst>
            </a:custGeom>
            <a:solidFill>
              <a:srgbClr val="1D9EFF"/>
            </a:solidFill>
            <a:ln w="12700" cap="rnd">
              <a:solidFill>
                <a:srgbClr val="1D9EFF"/>
              </a:solidFill>
              <a:round/>
              <a:headEnd/>
              <a:tailEnd/>
            </a:ln>
          </p:spPr>
          <p:txBody>
            <a:bodyPr rot="10800000" vert="eaVert"/>
            <a:lstStyle/>
            <a:p>
              <a:pPr algn="ctr">
                <a:defRPr/>
              </a:pPr>
              <a:endParaRPr lang="en-US" dirty="0"/>
            </a:p>
          </p:txBody>
        </p:sp>
      </p:grpSp>
      <p:sp>
        <p:nvSpPr>
          <p:cNvPr id="31" name="AutoShape 13"/>
          <p:cNvSpPr>
            <a:spLocks noChangeArrowheads="1"/>
          </p:cNvSpPr>
          <p:nvPr/>
        </p:nvSpPr>
        <p:spPr bwMode="auto">
          <a:xfrm>
            <a:off x="5486400" y="3998913"/>
            <a:ext cx="2971800" cy="1143000"/>
          </a:xfrm>
          <a:prstGeom prst="roundRect">
            <a:avLst>
              <a:gd name="adj" fmla="val 36667"/>
            </a:avLst>
          </a:prstGeom>
          <a:ln>
            <a:headEnd/>
            <a:tailEn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spcBef>
                <a:spcPct val="50000"/>
              </a:spcBef>
              <a:defRPr/>
            </a:pPr>
            <a:r>
              <a:rPr lang="en-US" sz="2800" b="1">
                <a:latin typeface="Arial" pitchFamily="34" charset="0"/>
                <a:cs typeface="Arial" pitchFamily="34" charset="0"/>
              </a:rPr>
              <a:t>Competitive Advantage</a:t>
            </a:r>
          </a:p>
        </p:txBody>
      </p:sp>
      <p:grpSp>
        <p:nvGrpSpPr>
          <p:cNvPr id="4" name="Group 14"/>
          <p:cNvGrpSpPr>
            <a:grpSpLocks/>
          </p:cNvGrpSpPr>
          <p:nvPr/>
        </p:nvGrpSpPr>
        <p:grpSpPr bwMode="auto">
          <a:xfrm rot="16073987" flipH="1">
            <a:off x="6479381" y="2458954"/>
            <a:ext cx="1595437" cy="1454150"/>
            <a:chOff x="1437" y="1246"/>
            <a:chExt cx="672" cy="960"/>
          </a:xfrm>
          <a:effectLst>
            <a:outerShdw dist="53340" dir="2700000" algn="ctr" rotWithShape="0">
              <a:schemeClr val="tx1"/>
            </a:outerShdw>
          </a:effectLst>
        </p:grpSpPr>
        <p:sp>
          <p:nvSpPr>
            <p:cNvPr id="38" name="Freeform 15"/>
            <p:cNvSpPr>
              <a:spLocks/>
            </p:cNvSpPr>
            <p:nvPr/>
          </p:nvSpPr>
          <p:spPr bwMode="auto">
            <a:xfrm>
              <a:off x="1459" y="1246"/>
              <a:ext cx="650" cy="955"/>
            </a:xfrm>
            <a:custGeom>
              <a:avLst/>
              <a:gdLst>
                <a:gd name="T0" fmla="*/ 22 w 650"/>
                <a:gd name="T1" fmla="*/ 36 h 955"/>
                <a:gd name="T2" fmla="*/ 8 w 650"/>
                <a:gd name="T3" fmla="*/ 100 h 955"/>
                <a:gd name="T4" fmla="*/ 0 w 650"/>
                <a:gd name="T5" fmla="*/ 180 h 955"/>
                <a:gd name="T6" fmla="*/ 5 w 650"/>
                <a:gd name="T7" fmla="*/ 257 h 955"/>
                <a:gd name="T8" fmla="*/ 16 w 650"/>
                <a:gd name="T9" fmla="*/ 343 h 955"/>
                <a:gd name="T10" fmla="*/ 35 w 650"/>
                <a:gd name="T11" fmla="*/ 432 h 955"/>
                <a:gd name="T12" fmla="*/ 71 w 650"/>
                <a:gd name="T13" fmla="*/ 535 h 955"/>
                <a:gd name="T14" fmla="*/ 112 w 650"/>
                <a:gd name="T15" fmla="*/ 623 h 955"/>
                <a:gd name="T16" fmla="*/ 174 w 650"/>
                <a:gd name="T17" fmla="*/ 703 h 955"/>
                <a:gd name="T18" fmla="*/ 248 w 650"/>
                <a:gd name="T19" fmla="*/ 772 h 955"/>
                <a:gd name="T20" fmla="*/ 305 w 650"/>
                <a:gd name="T21" fmla="*/ 804 h 955"/>
                <a:gd name="T22" fmla="*/ 359 w 650"/>
                <a:gd name="T23" fmla="*/ 826 h 955"/>
                <a:gd name="T24" fmla="*/ 275 w 650"/>
                <a:gd name="T25" fmla="*/ 954 h 955"/>
                <a:gd name="T26" fmla="*/ 386 w 650"/>
                <a:gd name="T27" fmla="*/ 918 h 955"/>
                <a:gd name="T28" fmla="*/ 515 w 650"/>
                <a:gd name="T29" fmla="*/ 887 h 955"/>
                <a:gd name="T30" fmla="*/ 626 w 650"/>
                <a:gd name="T31" fmla="*/ 894 h 955"/>
                <a:gd name="T32" fmla="*/ 625 w 650"/>
                <a:gd name="T33" fmla="*/ 826 h 955"/>
                <a:gd name="T34" fmla="*/ 583 w 650"/>
                <a:gd name="T35" fmla="*/ 727 h 955"/>
                <a:gd name="T36" fmla="*/ 570 w 650"/>
                <a:gd name="T37" fmla="*/ 650 h 955"/>
                <a:gd name="T38" fmla="*/ 484 w 650"/>
                <a:gd name="T39" fmla="*/ 713 h 955"/>
                <a:gd name="T40" fmla="*/ 397 w 650"/>
                <a:gd name="T41" fmla="*/ 678 h 955"/>
                <a:gd name="T42" fmla="*/ 318 w 650"/>
                <a:gd name="T43" fmla="*/ 622 h 955"/>
                <a:gd name="T44" fmla="*/ 244 w 650"/>
                <a:gd name="T45" fmla="*/ 550 h 955"/>
                <a:gd name="T46" fmla="*/ 168 w 650"/>
                <a:gd name="T47" fmla="*/ 448 h 955"/>
                <a:gd name="T48" fmla="*/ 117 w 650"/>
                <a:gd name="T49" fmla="*/ 350 h 955"/>
                <a:gd name="T50" fmla="*/ 94 w 650"/>
                <a:gd name="T51" fmla="*/ 302 h 955"/>
                <a:gd name="T52" fmla="*/ 80 w 650"/>
                <a:gd name="T53" fmla="*/ 260 h 955"/>
                <a:gd name="T54" fmla="*/ 63 w 650"/>
                <a:gd name="T55" fmla="*/ 193 h 955"/>
                <a:gd name="T56" fmla="*/ 53 w 650"/>
                <a:gd name="T57" fmla="*/ 146 h 955"/>
                <a:gd name="T58" fmla="*/ 49 w 650"/>
                <a:gd name="T59" fmla="*/ 103 h 955"/>
                <a:gd name="T60" fmla="*/ 48 w 650"/>
                <a:gd name="T61" fmla="*/ 52 h 955"/>
                <a:gd name="T62" fmla="*/ 53 w 650"/>
                <a:gd name="T63" fmla="*/ 0 h 955"/>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650"/>
                <a:gd name="T97" fmla="*/ 0 h 955"/>
                <a:gd name="T98" fmla="*/ 650 w 650"/>
                <a:gd name="T99" fmla="*/ 955 h 955"/>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650" h="955">
                  <a:moveTo>
                    <a:pt x="53" y="0"/>
                  </a:moveTo>
                  <a:lnTo>
                    <a:pt x="22" y="36"/>
                  </a:lnTo>
                  <a:lnTo>
                    <a:pt x="14" y="72"/>
                  </a:lnTo>
                  <a:lnTo>
                    <a:pt x="8" y="100"/>
                  </a:lnTo>
                  <a:lnTo>
                    <a:pt x="2" y="137"/>
                  </a:lnTo>
                  <a:lnTo>
                    <a:pt x="0" y="180"/>
                  </a:lnTo>
                  <a:lnTo>
                    <a:pt x="4" y="212"/>
                  </a:lnTo>
                  <a:lnTo>
                    <a:pt x="5" y="257"/>
                  </a:lnTo>
                  <a:lnTo>
                    <a:pt x="10" y="302"/>
                  </a:lnTo>
                  <a:lnTo>
                    <a:pt x="16" y="343"/>
                  </a:lnTo>
                  <a:lnTo>
                    <a:pt x="26" y="395"/>
                  </a:lnTo>
                  <a:lnTo>
                    <a:pt x="35" y="432"/>
                  </a:lnTo>
                  <a:lnTo>
                    <a:pt x="53" y="481"/>
                  </a:lnTo>
                  <a:lnTo>
                    <a:pt x="71" y="535"/>
                  </a:lnTo>
                  <a:lnTo>
                    <a:pt x="95" y="585"/>
                  </a:lnTo>
                  <a:lnTo>
                    <a:pt x="112" y="623"/>
                  </a:lnTo>
                  <a:lnTo>
                    <a:pt x="145" y="668"/>
                  </a:lnTo>
                  <a:lnTo>
                    <a:pt x="174" y="703"/>
                  </a:lnTo>
                  <a:lnTo>
                    <a:pt x="208" y="738"/>
                  </a:lnTo>
                  <a:lnTo>
                    <a:pt x="248" y="772"/>
                  </a:lnTo>
                  <a:lnTo>
                    <a:pt x="274" y="787"/>
                  </a:lnTo>
                  <a:lnTo>
                    <a:pt x="305" y="804"/>
                  </a:lnTo>
                  <a:lnTo>
                    <a:pt x="332" y="816"/>
                  </a:lnTo>
                  <a:lnTo>
                    <a:pt x="359" y="826"/>
                  </a:lnTo>
                  <a:lnTo>
                    <a:pt x="382" y="832"/>
                  </a:lnTo>
                  <a:lnTo>
                    <a:pt x="275" y="954"/>
                  </a:lnTo>
                  <a:lnTo>
                    <a:pt x="326" y="938"/>
                  </a:lnTo>
                  <a:lnTo>
                    <a:pt x="386" y="918"/>
                  </a:lnTo>
                  <a:lnTo>
                    <a:pt x="450" y="901"/>
                  </a:lnTo>
                  <a:lnTo>
                    <a:pt x="515" y="887"/>
                  </a:lnTo>
                  <a:lnTo>
                    <a:pt x="560" y="885"/>
                  </a:lnTo>
                  <a:lnTo>
                    <a:pt x="626" y="894"/>
                  </a:lnTo>
                  <a:lnTo>
                    <a:pt x="649" y="867"/>
                  </a:lnTo>
                  <a:lnTo>
                    <a:pt x="625" y="826"/>
                  </a:lnTo>
                  <a:lnTo>
                    <a:pt x="600" y="782"/>
                  </a:lnTo>
                  <a:lnTo>
                    <a:pt x="583" y="727"/>
                  </a:lnTo>
                  <a:lnTo>
                    <a:pt x="573" y="680"/>
                  </a:lnTo>
                  <a:lnTo>
                    <a:pt x="570" y="650"/>
                  </a:lnTo>
                  <a:lnTo>
                    <a:pt x="574" y="609"/>
                  </a:lnTo>
                  <a:lnTo>
                    <a:pt x="484" y="713"/>
                  </a:lnTo>
                  <a:lnTo>
                    <a:pt x="437" y="697"/>
                  </a:lnTo>
                  <a:lnTo>
                    <a:pt x="397" y="678"/>
                  </a:lnTo>
                  <a:lnTo>
                    <a:pt x="356" y="651"/>
                  </a:lnTo>
                  <a:lnTo>
                    <a:pt x="318" y="622"/>
                  </a:lnTo>
                  <a:lnTo>
                    <a:pt x="278" y="584"/>
                  </a:lnTo>
                  <a:lnTo>
                    <a:pt x="244" y="550"/>
                  </a:lnTo>
                  <a:lnTo>
                    <a:pt x="199" y="496"/>
                  </a:lnTo>
                  <a:lnTo>
                    <a:pt x="168" y="448"/>
                  </a:lnTo>
                  <a:lnTo>
                    <a:pt x="142" y="402"/>
                  </a:lnTo>
                  <a:lnTo>
                    <a:pt x="117" y="350"/>
                  </a:lnTo>
                  <a:lnTo>
                    <a:pt x="105" y="325"/>
                  </a:lnTo>
                  <a:lnTo>
                    <a:pt x="94" y="302"/>
                  </a:lnTo>
                  <a:lnTo>
                    <a:pt x="87" y="281"/>
                  </a:lnTo>
                  <a:lnTo>
                    <a:pt x="80" y="260"/>
                  </a:lnTo>
                  <a:lnTo>
                    <a:pt x="66" y="221"/>
                  </a:lnTo>
                  <a:lnTo>
                    <a:pt x="63" y="193"/>
                  </a:lnTo>
                  <a:lnTo>
                    <a:pt x="57" y="169"/>
                  </a:lnTo>
                  <a:lnTo>
                    <a:pt x="53" y="146"/>
                  </a:lnTo>
                  <a:lnTo>
                    <a:pt x="49" y="122"/>
                  </a:lnTo>
                  <a:lnTo>
                    <a:pt x="49" y="103"/>
                  </a:lnTo>
                  <a:lnTo>
                    <a:pt x="47" y="79"/>
                  </a:lnTo>
                  <a:lnTo>
                    <a:pt x="48" y="52"/>
                  </a:lnTo>
                  <a:lnTo>
                    <a:pt x="49" y="26"/>
                  </a:lnTo>
                  <a:lnTo>
                    <a:pt x="53" y="0"/>
                  </a:lnTo>
                </a:path>
              </a:pathLst>
            </a:custGeom>
            <a:solidFill>
              <a:srgbClr val="1D9EFF"/>
            </a:solidFill>
            <a:ln w="12700" cap="rnd">
              <a:noFill/>
              <a:round/>
              <a:headEnd/>
              <a:tailEnd/>
            </a:ln>
          </p:spPr>
          <p:txBody>
            <a:bodyPr vert="eaVert"/>
            <a:lstStyle/>
            <a:p>
              <a:pPr algn="ctr">
                <a:defRPr/>
              </a:pPr>
              <a:endParaRPr lang="en-US" dirty="0"/>
            </a:p>
          </p:txBody>
        </p:sp>
        <p:sp>
          <p:nvSpPr>
            <p:cNvPr id="39" name="Freeform 16"/>
            <p:cNvSpPr>
              <a:spLocks/>
            </p:cNvSpPr>
            <p:nvPr/>
          </p:nvSpPr>
          <p:spPr bwMode="auto">
            <a:xfrm>
              <a:off x="1437" y="1280"/>
              <a:ext cx="649" cy="926"/>
            </a:xfrm>
            <a:custGeom>
              <a:avLst/>
              <a:gdLst>
                <a:gd name="T0" fmla="*/ 45 w 649"/>
                <a:gd name="T1" fmla="*/ 0 h 926"/>
                <a:gd name="T2" fmla="*/ 30 w 649"/>
                <a:gd name="T3" fmla="*/ 36 h 926"/>
                <a:gd name="T4" fmla="*/ 22 w 649"/>
                <a:gd name="T5" fmla="*/ 66 h 926"/>
                <a:gd name="T6" fmla="*/ 16 w 649"/>
                <a:gd name="T7" fmla="*/ 93 h 926"/>
                <a:gd name="T8" fmla="*/ 9 w 649"/>
                <a:gd name="T9" fmla="*/ 123 h 926"/>
                <a:gd name="T10" fmla="*/ 2 w 649"/>
                <a:gd name="T11" fmla="*/ 166 h 926"/>
                <a:gd name="T12" fmla="*/ 0 w 649"/>
                <a:gd name="T13" fmla="*/ 207 h 926"/>
                <a:gd name="T14" fmla="*/ 2 w 649"/>
                <a:gd name="T15" fmla="*/ 253 h 926"/>
                <a:gd name="T16" fmla="*/ 6 w 649"/>
                <a:gd name="T17" fmla="*/ 297 h 926"/>
                <a:gd name="T18" fmla="*/ 13 w 649"/>
                <a:gd name="T19" fmla="*/ 338 h 926"/>
                <a:gd name="T20" fmla="*/ 23 w 649"/>
                <a:gd name="T21" fmla="*/ 390 h 926"/>
                <a:gd name="T22" fmla="*/ 35 w 649"/>
                <a:gd name="T23" fmla="*/ 426 h 926"/>
                <a:gd name="T24" fmla="*/ 52 w 649"/>
                <a:gd name="T25" fmla="*/ 474 h 926"/>
                <a:gd name="T26" fmla="*/ 71 w 649"/>
                <a:gd name="T27" fmla="*/ 528 h 926"/>
                <a:gd name="T28" fmla="*/ 93 w 649"/>
                <a:gd name="T29" fmla="*/ 577 h 926"/>
                <a:gd name="T30" fmla="*/ 113 w 649"/>
                <a:gd name="T31" fmla="*/ 613 h 926"/>
                <a:gd name="T32" fmla="*/ 146 w 649"/>
                <a:gd name="T33" fmla="*/ 659 h 926"/>
                <a:gd name="T34" fmla="*/ 175 w 649"/>
                <a:gd name="T35" fmla="*/ 695 h 926"/>
                <a:gd name="T36" fmla="*/ 209 w 649"/>
                <a:gd name="T37" fmla="*/ 729 h 926"/>
                <a:gd name="T38" fmla="*/ 248 w 649"/>
                <a:gd name="T39" fmla="*/ 762 h 926"/>
                <a:gd name="T40" fmla="*/ 273 w 649"/>
                <a:gd name="T41" fmla="*/ 778 h 926"/>
                <a:gd name="T42" fmla="*/ 306 w 649"/>
                <a:gd name="T43" fmla="*/ 795 h 926"/>
                <a:gd name="T44" fmla="*/ 333 w 649"/>
                <a:gd name="T45" fmla="*/ 806 h 926"/>
                <a:gd name="T46" fmla="*/ 359 w 649"/>
                <a:gd name="T47" fmla="*/ 817 h 926"/>
                <a:gd name="T48" fmla="*/ 383 w 649"/>
                <a:gd name="T49" fmla="*/ 823 h 926"/>
                <a:gd name="T50" fmla="*/ 294 w 649"/>
                <a:gd name="T51" fmla="*/ 925 h 926"/>
                <a:gd name="T52" fmla="*/ 347 w 649"/>
                <a:gd name="T53" fmla="*/ 907 h 926"/>
                <a:gd name="T54" fmla="*/ 398 w 649"/>
                <a:gd name="T55" fmla="*/ 892 h 926"/>
                <a:gd name="T56" fmla="*/ 466 w 649"/>
                <a:gd name="T57" fmla="*/ 873 h 926"/>
                <a:gd name="T58" fmla="*/ 530 w 649"/>
                <a:gd name="T59" fmla="*/ 863 h 926"/>
                <a:gd name="T60" fmla="*/ 585 w 649"/>
                <a:gd name="T61" fmla="*/ 857 h 926"/>
                <a:gd name="T62" fmla="*/ 648 w 649"/>
                <a:gd name="T63" fmla="*/ 859 h 926"/>
                <a:gd name="T64" fmla="*/ 624 w 649"/>
                <a:gd name="T65" fmla="*/ 818 h 926"/>
                <a:gd name="T66" fmla="*/ 600 w 649"/>
                <a:gd name="T67" fmla="*/ 774 h 926"/>
                <a:gd name="T68" fmla="*/ 581 w 649"/>
                <a:gd name="T69" fmla="*/ 723 h 926"/>
                <a:gd name="T70" fmla="*/ 572 w 649"/>
                <a:gd name="T71" fmla="*/ 674 h 926"/>
                <a:gd name="T72" fmla="*/ 567 w 649"/>
                <a:gd name="T73" fmla="*/ 646 h 926"/>
                <a:gd name="T74" fmla="*/ 571 w 649"/>
                <a:gd name="T75" fmla="*/ 604 h 926"/>
                <a:gd name="T76" fmla="*/ 482 w 649"/>
                <a:gd name="T77" fmla="*/ 706 h 926"/>
                <a:gd name="T78" fmla="*/ 435 w 649"/>
                <a:gd name="T79" fmla="*/ 689 h 926"/>
                <a:gd name="T80" fmla="*/ 395 w 649"/>
                <a:gd name="T81" fmla="*/ 672 h 926"/>
                <a:gd name="T82" fmla="*/ 355 w 649"/>
                <a:gd name="T83" fmla="*/ 644 h 926"/>
                <a:gd name="T84" fmla="*/ 316 w 649"/>
                <a:gd name="T85" fmla="*/ 615 h 926"/>
                <a:gd name="T86" fmla="*/ 277 w 649"/>
                <a:gd name="T87" fmla="*/ 578 h 926"/>
                <a:gd name="T88" fmla="*/ 243 w 649"/>
                <a:gd name="T89" fmla="*/ 543 h 926"/>
                <a:gd name="T90" fmla="*/ 198 w 649"/>
                <a:gd name="T91" fmla="*/ 490 h 926"/>
                <a:gd name="T92" fmla="*/ 164 w 649"/>
                <a:gd name="T93" fmla="*/ 443 h 926"/>
                <a:gd name="T94" fmla="*/ 137 w 649"/>
                <a:gd name="T95" fmla="*/ 397 h 926"/>
                <a:gd name="T96" fmla="*/ 114 w 649"/>
                <a:gd name="T97" fmla="*/ 345 h 926"/>
                <a:gd name="T98" fmla="*/ 101 w 649"/>
                <a:gd name="T99" fmla="*/ 321 h 926"/>
                <a:gd name="T100" fmla="*/ 92 w 649"/>
                <a:gd name="T101" fmla="*/ 298 h 926"/>
                <a:gd name="T102" fmla="*/ 82 w 649"/>
                <a:gd name="T103" fmla="*/ 278 h 926"/>
                <a:gd name="T104" fmla="*/ 76 w 649"/>
                <a:gd name="T105" fmla="*/ 257 h 926"/>
                <a:gd name="T106" fmla="*/ 62 w 649"/>
                <a:gd name="T107" fmla="*/ 218 h 926"/>
                <a:gd name="T108" fmla="*/ 56 w 649"/>
                <a:gd name="T109" fmla="*/ 189 h 926"/>
                <a:gd name="T110" fmla="*/ 53 w 649"/>
                <a:gd name="T111" fmla="*/ 167 h 926"/>
                <a:gd name="T112" fmla="*/ 48 w 649"/>
                <a:gd name="T113" fmla="*/ 144 h 926"/>
                <a:gd name="T114" fmla="*/ 44 w 649"/>
                <a:gd name="T115" fmla="*/ 121 h 926"/>
                <a:gd name="T116" fmla="*/ 43 w 649"/>
                <a:gd name="T117" fmla="*/ 101 h 926"/>
                <a:gd name="T118" fmla="*/ 41 w 649"/>
                <a:gd name="T119" fmla="*/ 77 h 926"/>
                <a:gd name="T120" fmla="*/ 41 w 649"/>
                <a:gd name="T121" fmla="*/ 51 h 926"/>
                <a:gd name="T122" fmla="*/ 41 w 649"/>
                <a:gd name="T123" fmla="*/ 25 h 926"/>
                <a:gd name="T124" fmla="*/ 45 w 649"/>
                <a:gd name="T125" fmla="*/ 0 h 92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649"/>
                <a:gd name="T190" fmla="*/ 0 h 926"/>
                <a:gd name="T191" fmla="*/ 649 w 649"/>
                <a:gd name="T192" fmla="*/ 926 h 92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649" h="926">
                  <a:moveTo>
                    <a:pt x="45" y="0"/>
                  </a:moveTo>
                  <a:lnTo>
                    <a:pt x="30" y="36"/>
                  </a:lnTo>
                  <a:lnTo>
                    <a:pt x="22" y="66"/>
                  </a:lnTo>
                  <a:lnTo>
                    <a:pt x="16" y="93"/>
                  </a:lnTo>
                  <a:lnTo>
                    <a:pt x="9" y="123"/>
                  </a:lnTo>
                  <a:lnTo>
                    <a:pt x="2" y="166"/>
                  </a:lnTo>
                  <a:lnTo>
                    <a:pt x="0" y="207"/>
                  </a:lnTo>
                  <a:lnTo>
                    <a:pt x="2" y="253"/>
                  </a:lnTo>
                  <a:lnTo>
                    <a:pt x="6" y="297"/>
                  </a:lnTo>
                  <a:lnTo>
                    <a:pt x="13" y="338"/>
                  </a:lnTo>
                  <a:lnTo>
                    <a:pt x="23" y="390"/>
                  </a:lnTo>
                  <a:lnTo>
                    <a:pt x="35" y="426"/>
                  </a:lnTo>
                  <a:lnTo>
                    <a:pt x="52" y="474"/>
                  </a:lnTo>
                  <a:lnTo>
                    <a:pt x="71" y="528"/>
                  </a:lnTo>
                  <a:lnTo>
                    <a:pt x="93" y="577"/>
                  </a:lnTo>
                  <a:lnTo>
                    <a:pt x="113" y="613"/>
                  </a:lnTo>
                  <a:lnTo>
                    <a:pt x="146" y="659"/>
                  </a:lnTo>
                  <a:lnTo>
                    <a:pt x="175" y="695"/>
                  </a:lnTo>
                  <a:lnTo>
                    <a:pt x="209" y="729"/>
                  </a:lnTo>
                  <a:lnTo>
                    <a:pt x="248" y="762"/>
                  </a:lnTo>
                  <a:lnTo>
                    <a:pt x="273" y="778"/>
                  </a:lnTo>
                  <a:lnTo>
                    <a:pt x="306" y="795"/>
                  </a:lnTo>
                  <a:lnTo>
                    <a:pt x="333" y="806"/>
                  </a:lnTo>
                  <a:lnTo>
                    <a:pt x="359" y="817"/>
                  </a:lnTo>
                  <a:lnTo>
                    <a:pt x="383" y="823"/>
                  </a:lnTo>
                  <a:lnTo>
                    <a:pt x="294" y="925"/>
                  </a:lnTo>
                  <a:lnTo>
                    <a:pt x="347" y="907"/>
                  </a:lnTo>
                  <a:lnTo>
                    <a:pt x="398" y="892"/>
                  </a:lnTo>
                  <a:lnTo>
                    <a:pt x="466" y="873"/>
                  </a:lnTo>
                  <a:lnTo>
                    <a:pt x="530" y="863"/>
                  </a:lnTo>
                  <a:lnTo>
                    <a:pt x="585" y="857"/>
                  </a:lnTo>
                  <a:lnTo>
                    <a:pt x="648" y="859"/>
                  </a:lnTo>
                  <a:lnTo>
                    <a:pt x="624" y="818"/>
                  </a:lnTo>
                  <a:lnTo>
                    <a:pt x="600" y="774"/>
                  </a:lnTo>
                  <a:lnTo>
                    <a:pt x="581" y="723"/>
                  </a:lnTo>
                  <a:lnTo>
                    <a:pt x="572" y="674"/>
                  </a:lnTo>
                  <a:lnTo>
                    <a:pt x="567" y="646"/>
                  </a:lnTo>
                  <a:lnTo>
                    <a:pt x="571" y="604"/>
                  </a:lnTo>
                  <a:lnTo>
                    <a:pt x="482" y="706"/>
                  </a:lnTo>
                  <a:lnTo>
                    <a:pt x="435" y="689"/>
                  </a:lnTo>
                  <a:lnTo>
                    <a:pt x="395" y="672"/>
                  </a:lnTo>
                  <a:lnTo>
                    <a:pt x="355" y="644"/>
                  </a:lnTo>
                  <a:lnTo>
                    <a:pt x="316" y="615"/>
                  </a:lnTo>
                  <a:lnTo>
                    <a:pt x="277" y="578"/>
                  </a:lnTo>
                  <a:lnTo>
                    <a:pt x="243" y="543"/>
                  </a:lnTo>
                  <a:lnTo>
                    <a:pt x="198" y="490"/>
                  </a:lnTo>
                  <a:lnTo>
                    <a:pt x="164" y="443"/>
                  </a:lnTo>
                  <a:lnTo>
                    <a:pt x="137" y="397"/>
                  </a:lnTo>
                  <a:lnTo>
                    <a:pt x="114" y="345"/>
                  </a:lnTo>
                  <a:lnTo>
                    <a:pt x="101" y="321"/>
                  </a:lnTo>
                  <a:lnTo>
                    <a:pt x="92" y="298"/>
                  </a:lnTo>
                  <a:lnTo>
                    <a:pt x="82" y="278"/>
                  </a:lnTo>
                  <a:lnTo>
                    <a:pt x="76" y="257"/>
                  </a:lnTo>
                  <a:lnTo>
                    <a:pt x="62" y="218"/>
                  </a:lnTo>
                  <a:lnTo>
                    <a:pt x="56" y="189"/>
                  </a:lnTo>
                  <a:lnTo>
                    <a:pt x="53" y="167"/>
                  </a:lnTo>
                  <a:lnTo>
                    <a:pt x="48" y="144"/>
                  </a:lnTo>
                  <a:lnTo>
                    <a:pt x="44" y="121"/>
                  </a:lnTo>
                  <a:lnTo>
                    <a:pt x="43" y="101"/>
                  </a:lnTo>
                  <a:lnTo>
                    <a:pt x="41" y="77"/>
                  </a:lnTo>
                  <a:lnTo>
                    <a:pt x="41" y="51"/>
                  </a:lnTo>
                  <a:lnTo>
                    <a:pt x="41" y="25"/>
                  </a:lnTo>
                  <a:lnTo>
                    <a:pt x="45" y="0"/>
                  </a:lnTo>
                </a:path>
              </a:pathLst>
            </a:custGeom>
            <a:solidFill>
              <a:srgbClr val="1D9EFF">
                <a:alpha val="54000"/>
              </a:srgbClr>
            </a:solidFill>
            <a:ln w="12700" cap="rnd">
              <a:solidFill>
                <a:srgbClr val="1D9EFF"/>
              </a:solidFill>
              <a:round/>
              <a:headEnd/>
              <a:tailEnd/>
            </a:ln>
          </p:spPr>
          <p:txBody>
            <a:bodyPr vert="eaVert"/>
            <a:lstStyle/>
            <a:p>
              <a:pPr algn="ctr">
                <a:defRPr/>
              </a:pPr>
              <a:endParaRPr lang="en-US" dirty="0"/>
            </a:p>
          </p:txBody>
        </p:sp>
      </p:grpSp>
      <p:sp>
        <p:nvSpPr>
          <p:cNvPr id="40" name="AutoShape 20"/>
          <p:cNvSpPr>
            <a:spLocks noChangeArrowheads="1"/>
          </p:cNvSpPr>
          <p:nvPr/>
        </p:nvSpPr>
        <p:spPr bwMode="auto">
          <a:xfrm>
            <a:off x="2590800" y="1905000"/>
            <a:ext cx="4114800" cy="1143000"/>
          </a:xfrm>
          <a:prstGeom prst="roundRect">
            <a:avLst>
              <a:gd name="adj" fmla="val 36667"/>
            </a:avLst>
          </a:prstGeom>
          <a:ln>
            <a:headEnd/>
            <a:tailEn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spcBef>
                <a:spcPct val="50000"/>
              </a:spcBef>
              <a:defRPr/>
            </a:pPr>
            <a:r>
              <a:rPr lang="en-US" sz="2800" b="1">
                <a:latin typeface="Arial" pitchFamily="34" charset="0"/>
                <a:cs typeface="Arial" pitchFamily="34" charset="0"/>
              </a:rPr>
              <a:t>Breakthrough Opportunities</a:t>
            </a:r>
          </a:p>
        </p:txBody>
      </p:sp>
      <p:sp>
        <p:nvSpPr>
          <p:cNvPr id="53256" name="Slide Number Placeholder 22"/>
          <p:cNvSpPr txBox="1">
            <a:spLocks/>
          </p:cNvSpPr>
          <p:nvPr/>
        </p:nvSpPr>
        <p:spPr bwMode="auto">
          <a:xfrm>
            <a:off x="52388" y="4763"/>
            <a:ext cx="503237" cy="301625"/>
          </a:xfrm>
          <a:prstGeom prst="rect">
            <a:avLst/>
          </a:prstGeom>
          <a:noFill/>
          <a:ln w="9525">
            <a:noFill/>
            <a:miter lim="800000"/>
            <a:headEnd/>
            <a:tailEnd/>
          </a:ln>
        </p:spPr>
        <p:txBody>
          <a:bodyPr anchor="b"/>
          <a:lstStyle/>
          <a:p>
            <a:pPr algn="ctr"/>
            <a:r>
              <a:rPr lang="en-US" sz="1200">
                <a:latin typeface="Century Gothic" pitchFamily="34" charset="0"/>
              </a:rPr>
              <a:t>2-</a:t>
            </a:r>
            <a:fld id="{3C4FA0E8-0B28-4E09-9092-E8A9F9D4C879}" type="slidenum">
              <a:rPr lang="en-US" sz="1200">
                <a:latin typeface="Century Gothic" pitchFamily="34" charset="0"/>
              </a:rPr>
              <a:pPr algn="ctr"/>
              <a:t>22</a:t>
            </a:fld>
            <a:endParaRPr lang="en-US" sz="1200">
              <a:latin typeface="Century Gothic" pitchFamily="34" charset="0"/>
            </a:endParaRPr>
          </a:p>
        </p:txBody>
      </p:sp>
    </p:spTree>
  </p:cSld>
  <p:clrMapOvr>
    <a:masterClrMapping/>
  </p:clrMapOvr>
  <p:transition>
    <p:pull dir="ru"/>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grpId="0" nodeType="afterEffect">
                                  <p:stCondLst>
                                    <p:cond delay="0"/>
                                  </p:stCondLst>
                                  <p:iterate type="lt">
                                    <p:tmAbs val="0"/>
                                  </p:iterate>
                                  <p:childTnLst>
                                    <p:set>
                                      <p:cBhvr>
                                        <p:cTn id="6" dur="1" fill="hold">
                                          <p:stCondLst>
                                            <p:cond delay="0"/>
                                          </p:stCondLst>
                                        </p:cTn>
                                        <p:tgtEl>
                                          <p:spTgt spid="40"/>
                                        </p:tgtEl>
                                        <p:attrNameLst>
                                          <p:attrName>style.visibility</p:attrName>
                                        </p:attrNameLst>
                                      </p:cBhvr>
                                      <p:to>
                                        <p:strVal val="visible"/>
                                      </p:to>
                                    </p:set>
                                  </p:childTnLst>
                                </p:cTn>
                              </p:par>
                              <p:par>
                                <p:cTn id="7" presetID="22" presetClass="entr" presetSubtype="1" fill="hold" nodeType="withEffect">
                                  <p:stCondLst>
                                    <p:cond delay="0"/>
                                  </p:stCondLst>
                                  <p:childTnLst>
                                    <p:set>
                                      <p:cBhvr>
                                        <p:cTn id="8" dur="1" fill="hold">
                                          <p:stCondLst>
                                            <p:cond delay="0"/>
                                          </p:stCondLst>
                                        </p:cTn>
                                        <p:tgtEl>
                                          <p:spTgt spid="4"/>
                                        </p:tgtEl>
                                        <p:attrNameLst>
                                          <p:attrName>style.visibility</p:attrName>
                                        </p:attrNameLst>
                                      </p:cBhvr>
                                      <p:to>
                                        <p:strVal val="visible"/>
                                      </p:to>
                                    </p:set>
                                    <p:animEffect transition="in" filter="wipe(up)">
                                      <p:cBhvr>
                                        <p:cTn id="9" dur="500"/>
                                        <p:tgtEl>
                                          <p:spTgt spid="4"/>
                                        </p:tgtEl>
                                      </p:cBhvr>
                                    </p:animEffect>
                                  </p:childTnLst>
                                </p:cTn>
                              </p:par>
                            </p:childTnLst>
                          </p:cTn>
                        </p:par>
                        <p:par>
                          <p:cTn id="10" fill="hold" nodeType="afterGroup">
                            <p:stCondLst>
                              <p:cond delay="500"/>
                            </p:stCondLst>
                            <p:childTnLst>
                              <p:par>
                                <p:cTn id="11" presetID="22" presetClass="entr" presetSubtype="1" fill="hold" grpId="0" nodeType="afterEffect">
                                  <p:stCondLst>
                                    <p:cond delay="0"/>
                                  </p:stCondLst>
                                  <p:childTnLst>
                                    <p:set>
                                      <p:cBhvr>
                                        <p:cTn id="12" dur="1" fill="hold">
                                          <p:stCondLst>
                                            <p:cond delay="0"/>
                                          </p:stCondLst>
                                        </p:cTn>
                                        <p:tgtEl>
                                          <p:spTgt spid="31"/>
                                        </p:tgtEl>
                                        <p:attrNameLst>
                                          <p:attrName>style.visibility</p:attrName>
                                        </p:attrNameLst>
                                      </p:cBhvr>
                                      <p:to>
                                        <p:strVal val="visible"/>
                                      </p:to>
                                    </p:set>
                                    <p:animEffect transition="in" filter="wipe(up)">
                                      <p:cBhvr>
                                        <p:cTn id="13" dur="500"/>
                                        <p:tgtEl>
                                          <p:spTgt spid="31"/>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25" presetClass="emph" presetSubtype="0" fill="hold" grpId="1" nodeType="clickEffect">
                                  <p:stCondLst>
                                    <p:cond delay="0"/>
                                  </p:stCondLst>
                                  <p:childTnLst>
                                    <p:animClr clrSpc="hsl" dir="cw">
                                      <p:cBhvr override="childStyle">
                                        <p:cTn id="17" dur="500" fill="hold"/>
                                        <p:tgtEl>
                                          <p:spTgt spid="31"/>
                                        </p:tgtEl>
                                        <p:attrNameLst>
                                          <p:attrName>style.color</p:attrName>
                                        </p:attrNameLst>
                                      </p:cBhvr>
                                      <p:by>
                                        <p:hsl h="0" s="-70588" l="0"/>
                                      </p:by>
                                    </p:animClr>
                                    <p:animClr clrSpc="hsl" dir="cw">
                                      <p:cBhvr>
                                        <p:cTn id="18" dur="500" fill="hold"/>
                                        <p:tgtEl>
                                          <p:spTgt spid="31"/>
                                        </p:tgtEl>
                                        <p:attrNameLst>
                                          <p:attrName>fillcolor</p:attrName>
                                        </p:attrNameLst>
                                      </p:cBhvr>
                                      <p:by>
                                        <p:hsl h="0" s="-70588" l="0"/>
                                      </p:by>
                                    </p:animClr>
                                    <p:animClr clrSpc="hsl" dir="cw">
                                      <p:cBhvr>
                                        <p:cTn id="19" dur="500" fill="hold"/>
                                        <p:tgtEl>
                                          <p:spTgt spid="31"/>
                                        </p:tgtEl>
                                        <p:attrNameLst>
                                          <p:attrName>stroke.color</p:attrName>
                                        </p:attrNameLst>
                                      </p:cBhvr>
                                      <p:by>
                                        <p:hsl h="0" s="-70588" l="0"/>
                                      </p:by>
                                    </p:animClr>
                                    <p:set>
                                      <p:cBhvr>
                                        <p:cTn id="20" dur="500" fill="hold"/>
                                        <p:tgtEl>
                                          <p:spTgt spid="31"/>
                                        </p:tgtEl>
                                        <p:attrNameLst>
                                          <p:attrName>fill.type</p:attrName>
                                        </p:attrNameLst>
                                      </p:cBhvr>
                                      <p:to>
                                        <p:strVal val="solid"/>
                                      </p:to>
                                    </p:set>
                                  </p:childTnLst>
                                </p:cTn>
                              </p:par>
                              <p:par>
                                <p:cTn id="21" presetID="22" presetClass="entr" presetSubtype="2" fill="hold" nodeType="withEffect">
                                  <p:stCondLst>
                                    <p:cond delay="0"/>
                                  </p:stCondLst>
                                  <p:childTnLst>
                                    <p:set>
                                      <p:cBhvr>
                                        <p:cTn id="22" dur="1" fill="hold">
                                          <p:stCondLst>
                                            <p:cond delay="0"/>
                                          </p:stCondLst>
                                        </p:cTn>
                                        <p:tgtEl>
                                          <p:spTgt spid="3"/>
                                        </p:tgtEl>
                                        <p:attrNameLst>
                                          <p:attrName>style.visibility</p:attrName>
                                        </p:attrNameLst>
                                      </p:cBhvr>
                                      <p:to>
                                        <p:strVal val="visible"/>
                                      </p:to>
                                    </p:set>
                                    <p:animEffect transition="in" filter="wipe(right)">
                                      <p:cBhvr>
                                        <p:cTn id="23" dur="500"/>
                                        <p:tgtEl>
                                          <p:spTgt spid="3"/>
                                        </p:tgtEl>
                                      </p:cBhvr>
                                    </p:animEffect>
                                  </p:childTnLst>
                                </p:cTn>
                              </p:par>
                            </p:childTnLst>
                          </p:cTn>
                        </p:par>
                        <p:par>
                          <p:cTn id="24" fill="hold" nodeType="afterGroup">
                            <p:stCondLst>
                              <p:cond delay="500"/>
                            </p:stCondLst>
                            <p:childTnLst>
                              <p:par>
                                <p:cTn id="25" presetID="22" presetClass="entr" presetSubtype="2" fill="hold" nodeType="afterEffect">
                                  <p:stCondLst>
                                    <p:cond delay="0"/>
                                  </p:stCondLst>
                                  <p:childTnLst>
                                    <p:set>
                                      <p:cBhvr>
                                        <p:cTn id="26" dur="1" fill="hold">
                                          <p:stCondLst>
                                            <p:cond delay="0"/>
                                          </p:stCondLst>
                                        </p:cTn>
                                        <p:tgtEl>
                                          <p:spTgt spid="23"/>
                                        </p:tgtEl>
                                        <p:attrNameLst>
                                          <p:attrName>style.visibility</p:attrName>
                                        </p:attrNameLst>
                                      </p:cBhvr>
                                      <p:to>
                                        <p:strVal val="visible"/>
                                      </p:to>
                                    </p:set>
                                    <p:animEffect transition="in" filter="wipe(right)">
                                      <p:cBhvr>
                                        <p:cTn id="27" dur="500"/>
                                        <p:tgtEl>
                                          <p:spTgt spid="23"/>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25" presetClass="emph" presetSubtype="0" fill="hold" grpId="0" nodeType="clickEffect">
                                  <p:stCondLst>
                                    <p:cond delay="0"/>
                                  </p:stCondLst>
                                  <p:childTnLst>
                                    <p:animClr clrSpc="hsl" dir="cw">
                                      <p:cBhvr override="childStyle">
                                        <p:cTn id="31" dur="500" fill="hold"/>
                                        <p:tgtEl>
                                          <p:spTgt spid="23"/>
                                        </p:tgtEl>
                                        <p:attrNameLst>
                                          <p:attrName>style.color</p:attrName>
                                        </p:attrNameLst>
                                      </p:cBhvr>
                                      <p:by>
                                        <p:hsl h="0" s="-70588" l="0"/>
                                      </p:by>
                                    </p:animClr>
                                    <p:animClr clrSpc="hsl" dir="cw">
                                      <p:cBhvr>
                                        <p:cTn id="32" dur="500" fill="hold"/>
                                        <p:tgtEl>
                                          <p:spTgt spid="23"/>
                                        </p:tgtEl>
                                        <p:attrNameLst>
                                          <p:attrName>fillcolor</p:attrName>
                                        </p:attrNameLst>
                                      </p:cBhvr>
                                      <p:by>
                                        <p:hsl h="0" s="-70588" l="0"/>
                                      </p:by>
                                    </p:animClr>
                                    <p:animClr clrSpc="hsl" dir="cw">
                                      <p:cBhvr>
                                        <p:cTn id="33" dur="500" fill="hold"/>
                                        <p:tgtEl>
                                          <p:spTgt spid="23"/>
                                        </p:tgtEl>
                                        <p:attrNameLst>
                                          <p:attrName>stroke.color</p:attrName>
                                        </p:attrNameLst>
                                      </p:cBhvr>
                                      <p:by>
                                        <p:hsl h="0" s="-70588" l="0"/>
                                      </p:by>
                                    </p:animClr>
                                    <p:set>
                                      <p:cBhvr>
                                        <p:cTn id="34" dur="500" fill="hold"/>
                                        <p:tgtEl>
                                          <p:spTgt spid="23"/>
                                        </p:tgtEl>
                                        <p:attrNameLst>
                                          <p:attrName>fill.type</p:attrName>
                                        </p:attrNameLst>
                                      </p:cBhvr>
                                      <p:to>
                                        <p:strVal val="solid"/>
                                      </p:to>
                                    </p:set>
                                  </p:childTnLst>
                                </p:cTn>
                              </p:par>
                              <p:par>
                                <p:cTn id="35" presetID="22" presetClass="entr" presetSubtype="4" fill="hold" nodeType="withEffect">
                                  <p:stCondLst>
                                    <p:cond delay="0"/>
                                  </p:stCondLst>
                                  <p:childTnLst>
                                    <p:set>
                                      <p:cBhvr>
                                        <p:cTn id="36" dur="1" fill="hold">
                                          <p:stCondLst>
                                            <p:cond delay="0"/>
                                          </p:stCondLst>
                                        </p:cTn>
                                        <p:tgtEl>
                                          <p:spTgt spid="2"/>
                                        </p:tgtEl>
                                        <p:attrNameLst>
                                          <p:attrName>style.visibility</p:attrName>
                                        </p:attrNameLst>
                                      </p:cBhvr>
                                      <p:to>
                                        <p:strVal val="visible"/>
                                      </p:to>
                                    </p:set>
                                    <p:animEffect transition="in" filter="wipe(down)">
                                      <p:cBhvr>
                                        <p:cTn id="3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P spid="31" grpId="0" animBg="1"/>
      <p:bldP spid="31" grpId="1" animBg="1"/>
      <p:bldP spid="40"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Rectangle 2"/>
          <p:cNvSpPr>
            <a:spLocks noGrp="1" noChangeArrowheads="1"/>
          </p:cNvSpPr>
          <p:nvPr>
            <p:ph type="title"/>
          </p:nvPr>
        </p:nvSpPr>
        <p:spPr/>
        <p:txBody>
          <a:bodyPr/>
          <a:lstStyle/>
          <a:p>
            <a:pPr>
              <a:defRPr/>
            </a:pPr>
            <a:r>
              <a:rPr lang="en-US" smtClean="0"/>
              <a:t>The Importance of Good Research</a:t>
            </a:r>
          </a:p>
        </p:txBody>
      </p:sp>
      <p:sp>
        <p:nvSpPr>
          <p:cNvPr id="1050" name="Slide Number Placeholder 22"/>
          <p:cNvSpPr txBox="1">
            <a:spLocks/>
          </p:cNvSpPr>
          <p:nvPr/>
        </p:nvSpPr>
        <p:spPr bwMode="auto">
          <a:xfrm>
            <a:off x="52388" y="4763"/>
            <a:ext cx="503237" cy="301625"/>
          </a:xfrm>
          <a:prstGeom prst="rect">
            <a:avLst/>
          </a:prstGeom>
          <a:noFill/>
          <a:ln w="9525">
            <a:noFill/>
            <a:miter lim="800000"/>
            <a:headEnd/>
            <a:tailEnd/>
          </a:ln>
        </p:spPr>
        <p:txBody>
          <a:bodyPr anchor="b"/>
          <a:lstStyle/>
          <a:p>
            <a:pPr algn="ctr"/>
            <a:r>
              <a:rPr lang="en-US" sz="1200">
                <a:latin typeface="Century Gothic" pitchFamily="34" charset="0"/>
              </a:rPr>
              <a:t>2-</a:t>
            </a:r>
            <a:fld id="{416E3568-0D37-429A-93AF-1B7602060700}" type="slidenum">
              <a:rPr lang="en-US" sz="1200">
                <a:latin typeface="Century Gothic" pitchFamily="34" charset="0"/>
              </a:rPr>
              <a:pPr algn="ctr"/>
              <a:t>23</a:t>
            </a:fld>
            <a:endParaRPr lang="en-US" sz="1200">
              <a:latin typeface="Century Gothic" pitchFamily="34" charset="0"/>
            </a:endParaRPr>
          </a:p>
        </p:txBody>
      </p:sp>
    </p:spTree>
  </p:cSld>
  <p:clrMapOvr>
    <a:masterClrMapping/>
  </p:clrMapOvr>
  <p:transition>
    <p:pull dir="ru"/>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a:xfrm>
            <a:off x="457200" y="268289"/>
            <a:ext cx="8229600" cy="1103311"/>
          </a:xfrm>
        </p:spPr>
        <p:txBody>
          <a:bodyPr>
            <a:normAutofit fontScale="90000"/>
          </a:bodyPr>
          <a:lstStyle/>
          <a:p>
            <a:pPr>
              <a:defRPr/>
            </a:pPr>
            <a:r>
              <a:rPr lang="en-IN" dirty="0" smtClean="0"/>
              <a:t>Marketing Strategy Planning Process Highlights Opportunities  (Exhibit 2-9)</a:t>
            </a:r>
            <a:endParaRPr lang="en-US" dirty="0" smtClean="0"/>
          </a:p>
        </p:txBody>
      </p:sp>
      <p:pic>
        <p:nvPicPr>
          <p:cNvPr id="7" name="Picture 6"/>
          <p:cNvPicPr>
            <a:picLocks noChangeAspect="1"/>
          </p:cNvPicPr>
          <p:nvPr/>
        </p:nvPicPr>
        <p:blipFill>
          <a:blip r:embed="rId3"/>
          <a:stretch>
            <a:fillRect/>
          </a:stretch>
        </p:blipFill>
        <p:spPr>
          <a:xfrm>
            <a:off x="1066800" y="1828800"/>
            <a:ext cx="6710363" cy="4846638"/>
          </a:xfrm>
          <a:prstGeom prst="rect">
            <a:avLst/>
          </a:prstGeom>
          <a:effectLst>
            <a:outerShdw blurRad="50800" dist="38100" dir="2700000" algn="tl" rotWithShape="0">
              <a:prstClr val="black">
                <a:alpha val="40000"/>
              </a:prstClr>
            </a:outerShdw>
          </a:effectLst>
        </p:spPr>
      </p:pic>
      <p:sp>
        <p:nvSpPr>
          <p:cNvPr id="58371" name="Slide Number Placeholder 22"/>
          <p:cNvSpPr txBox="1">
            <a:spLocks/>
          </p:cNvSpPr>
          <p:nvPr/>
        </p:nvSpPr>
        <p:spPr bwMode="auto">
          <a:xfrm>
            <a:off x="52388" y="4763"/>
            <a:ext cx="503237" cy="301625"/>
          </a:xfrm>
          <a:prstGeom prst="rect">
            <a:avLst/>
          </a:prstGeom>
          <a:noFill/>
          <a:ln w="9525">
            <a:noFill/>
            <a:miter lim="800000"/>
            <a:headEnd/>
            <a:tailEnd/>
          </a:ln>
        </p:spPr>
        <p:txBody>
          <a:bodyPr anchor="b"/>
          <a:lstStyle/>
          <a:p>
            <a:pPr algn="ctr"/>
            <a:r>
              <a:rPr lang="en-US" sz="1200">
                <a:latin typeface="Century Gothic" pitchFamily="34" charset="0"/>
              </a:rPr>
              <a:t>2-</a:t>
            </a:r>
            <a:fld id="{C37BB767-F5D1-4C17-A90F-1899120E26FC}" type="slidenum">
              <a:rPr lang="en-US" sz="1200">
                <a:latin typeface="Century Gothic" pitchFamily="34" charset="0"/>
              </a:rPr>
              <a:pPr algn="ctr"/>
              <a:t>24</a:t>
            </a:fld>
            <a:endParaRPr lang="en-US" sz="1200">
              <a:latin typeface="Century Gothic" pitchFamily="34" charset="0"/>
            </a:endParaRPr>
          </a:p>
        </p:txBody>
      </p:sp>
    </p:spTree>
  </p:cSld>
  <p:clrMapOvr>
    <a:masterClrMapping/>
  </p:clrMapOvr>
  <p:transition>
    <p:pull dir="ru"/>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Rectangle 2"/>
          <p:cNvSpPr>
            <a:spLocks noGrp="1" noChangeArrowheads="1"/>
          </p:cNvSpPr>
          <p:nvPr>
            <p:ph type="title"/>
          </p:nvPr>
        </p:nvSpPr>
        <p:spPr/>
        <p:txBody>
          <a:bodyPr/>
          <a:lstStyle/>
          <a:p>
            <a:pPr>
              <a:defRPr/>
            </a:pPr>
            <a:r>
              <a:rPr lang="en-US" smtClean="0"/>
              <a:t>Marketing Strategy Planning</a:t>
            </a:r>
          </a:p>
        </p:txBody>
      </p:sp>
      <p:sp>
        <p:nvSpPr>
          <p:cNvPr id="2074" name="Slide Number Placeholder 22"/>
          <p:cNvSpPr txBox="1">
            <a:spLocks/>
          </p:cNvSpPr>
          <p:nvPr/>
        </p:nvSpPr>
        <p:spPr bwMode="auto">
          <a:xfrm>
            <a:off x="52388" y="4763"/>
            <a:ext cx="503237" cy="301625"/>
          </a:xfrm>
          <a:prstGeom prst="rect">
            <a:avLst/>
          </a:prstGeom>
          <a:noFill/>
          <a:ln w="9525">
            <a:noFill/>
            <a:miter lim="800000"/>
            <a:headEnd/>
            <a:tailEnd/>
          </a:ln>
        </p:spPr>
        <p:txBody>
          <a:bodyPr anchor="b"/>
          <a:lstStyle/>
          <a:p>
            <a:pPr algn="ctr"/>
            <a:r>
              <a:rPr lang="en-US" sz="1200">
                <a:latin typeface="Century Gothic" pitchFamily="34" charset="0"/>
              </a:rPr>
              <a:t>2-</a:t>
            </a:r>
            <a:fld id="{4296E278-9ABE-43BC-95CD-8ABA41479CB6}" type="slidenum">
              <a:rPr lang="en-US" sz="1200">
                <a:latin typeface="Century Gothic" pitchFamily="34" charset="0"/>
              </a:rPr>
              <a:pPr algn="ctr"/>
              <a:t>25</a:t>
            </a:fld>
            <a:endParaRPr lang="en-US" sz="1200">
              <a:latin typeface="Century Gothic" pitchFamily="34" charset="0"/>
            </a:endParaRPr>
          </a:p>
        </p:txBody>
      </p:sp>
    </p:spTree>
  </p:cSld>
  <p:clrMapOvr>
    <a:masterClrMapping/>
  </p:clrMapOvr>
  <p:transition>
    <p:pull dir="ru"/>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p:txBody>
          <a:bodyPr/>
          <a:lstStyle/>
          <a:p>
            <a:pPr>
              <a:defRPr/>
            </a:pPr>
            <a:r>
              <a:rPr lang="en-US" smtClean="0"/>
              <a:t>Interactive Exercise: Marketing Strategy</a:t>
            </a:r>
          </a:p>
        </p:txBody>
      </p:sp>
      <p:grpSp>
        <p:nvGrpSpPr>
          <p:cNvPr id="63490" name="Group 14"/>
          <p:cNvGrpSpPr>
            <a:grpSpLocks/>
          </p:cNvGrpSpPr>
          <p:nvPr/>
        </p:nvGrpSpPr>
        <p:grpSpPr bwMode="auto">
          <a:xfrm>
            <a:off x="381000" y="1905000"/>
            <a:ext cx="8323263" cy="3138488"/>
            <a:chOff x="286" y="1364"/>
            <a:chExt cx="5243" cy="1977"/>
          </a:xfrm>
        </p:grpSpPr>
        <p:sp>
          <p:nvSpPr>
            <p:cNvPr id="37907" name="Freeform 38"/>
            <p:cNvSpPr>
              <a:spLocks/>
            </p:cNvSpPr>
            <p:nvPr/>
          </p:nvSpPr>
          <p:spPr bwMode="auto">
            <a:xfrm>
              <a:off x="1104" y="1678"/>
              <a:ext cx="4425" cy="1663"/>
            </a:xfrm>
            <a:custGeom>
              <a:avLst/>
              <a:gdLst>
                <a:gd name="T0" fmla="*/ 0 w 4425"/>
                <a:gd name="T1" fmla="*/ 265 h 1663"/>
                <a:gd name="T2" fmla="*/ 0 w 4425"/>
                <a:gd name="T3" fmla="*/ 265 h 1663"/>
                <a:gd name="T4" fmla="*/ 6 w 4425"/>
                <a:gd name="T5" fmla="*/ 210 h 1663"/>
                <a:gd name="T6" fmla="*/ 22 w 4425"/>
                <a:gd name="T7" fmla="*/ 160 h 1663"/>
                <a:gd name="T8" fmla="*/ 44 w 4425"/>
                <a:gd name="T9" fmla="*/ 116 h 1663"/>
                <a:gd name="T10" fmla="*/ 77 w 4425"/>
                <a:gd name="T11" fmla="*/ 77 h 1663"/>
                <a:gd name="T12" fmla="*/ 116 w 4425"/>
                <a:gd name="T13" fmla="*/ 44 h 1663"/>
                <a:gd name="T14" fmla="*/ 165 w 4425"/>
                <a:gd name="T15" fmla="*/ 22 h 1663"/>
                <a:gd name="T16" fmla="*/ 215 w 4425"/>
                <a:gd name="T17" fmla="*/ 6 h 1663"/>
                <a:gd name="T18" fmla="*/ 264 w 4425"/>
                <a:gd name="T19" fmla="*/ 0 h 1663"/>
                <a:gd name="T20" fmla="*/ 4161 w 4425"/>
                <a:gd name="T21" fmla="*/ 0 h 1663"/>
                <a:gd name="T22" fmla="*/ 4161 w 4425"/>
                <a:gd name="T23" fmla="*/ 0 h 1663"/>
                <a:gd name="T24" fmla="*/ 4216 w 4425"/>
                <a:gd name="T25" fmla="*/ 6 h 1663"/>
                <a:gd name="T26" fmla="*/ 4266 w 4425"/>
                <a:gd name="T27" fmla="*/ 22 h 1663"/>
                <a:gd name="T28" fmla="*/ 4310 w 4425"/>
                <a:gd name="T29" fmla="*/ 44 h 1663"/>
                <a:gd name="T30" fmla="*/ 4348 w 4425"/>
                <a:gd name="T31" fmla="*/ 77 h 1663"/>
                <a:gd name="T32" fmla="*/ 4381 w 4425"/>
                <a:gd name="T33" fmla="*/ 116 h 1663"/>
                <a:gd name="T34" fmla="*/ 4403 w 4425"/>
                <a:gd name="T35" fmla="*/ 160 h 1663"/>
                <a:gd name="T36" fmla="*/ 4420 w 4425"/>
                <a:gd name="T37" fmla="*/ 210 h 1663"/>
                <a:gd name="T38" fmla="*/ 4425 w 4425"/>
                <a:gd name="T39" fmla="*/ 265 h 1663"/>
                <a:gd name="T40" fmla="*/ 4425 w 4425"/>
                <a:gd name="T41" fmla="*/ 1399 h 1663"/>
                <a:gd name="T42" fmla="*/ 4425 w 4425"/>
                <a:gd name="T43" fmla="*/ 1399 h 1663"/>
                <a:gd name="T44" fmla="*/ 4420 w 4425"/>
                <a:gd name="T45" fmla="*/ 1454 h 1663"/>
                <a:gd name="T46" fmla="*/ 4403 w 4425"/>
                <a:gd name="T47" fmla="*/ 1504 h 1663"/>
                <a:gd name="T48" fmla="*/ 4381 w 4425"/>
                <a:gd name="T49" fmla="*/ 1548 h 1663"/>
                <a:gd name="T50" fmla="*/ 4348 w 4425"/>
                <a:gd name="T51" fmla="*/ 1586 h 1663"/>
                <a:gd name="T52" fmla="*/ 4310 w 4425"/>
                <a:gd name="T53" fmla="*/ 1619 h 1663"/>
                <a:gd name="T54" fmla="*/ 4266 w 4425"/>
                <a:gd name="T55" fmla="*/ 1641 h 1663"/>
                <a:gd name="T56" fmla="*/ 4216 w 4425"/>
                <a:gd name="T57" fmla="*/ 1658 h 1663"/>
                <a:gd name="T58" fmla="*/ 4161 w 4425"/>
                <a:gd name="T59" fmla="*/ 1663 h 1663"/>
                <a:gd name="T60" fmla="*/ 264 w 4425"/>
                <a:gd name="T61" fmla="*/ 1663 h 1663"/>
                <a:gd name="T62" fmla="*/ 264 w 4425"/>
                <a:gd name="T63" fmla="*/ 1663 h 1663"/>
                <a:gd name="T64" fmla="*/ 215 w 4425"/>
                <a:gd name="T65" fmla="*/ 1658 h 1663"/>
                <a:gd name="T66" fmla="*/ 165 w 4425"/>
                <a:gd name="T67" fmla="*/ 1641 h 1663"/>
                <a:gd name="T68" fmla="*/ 116 w 4425"/>
                <a:gd name="T69" fmla="*/ 1619 h 1663"/>
                <a:gd name="T70" fmla="*/ 77 w 4425"/>
                <a:gd name="T71" fmla="*/ 1586 h 1663"/>
                <a:gd name="T72" fmla="*/ 44 w 4425"/>
                <a:gd name="T73" fmla="*/ 1548 h 1663"/>
                <a:gd name="T74" fmla="*/ 22 w 4425"/>
                <a:gd name="T75" fmla="*/ 1504 h 1663"/>
                <a:gd name="T76" fmla="*/ 6 w 4425"/>
                <a:gd name="T77" fmla="*/ 1454 h 1663"/>
                <a:gd name="T78" fmla="*/ 0 w 4425"/>
                <a:gd name="T79" fmla="*/ 1399 h 1663"/>
                <a:gd name="T80" fmla="*/ 0 w 4425"/>
                <a:gd name="T81" fmla="*/ 265 h 1663"/>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4425"/>
                <a:gd name="T124" fmla="*/ 0 h 1663"/>
                <a:gd name="T125" fmla="*/ 4425 w 4425"/>
                <a:gd name="T126" fmla="*/ 1663 h 1663"/>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4425" h="1663">
                  <a:moveTo>
                    <a:pt x="0" y="265"/>
                  </a:moveTo>
                  <a:lnTo>
                    <a:pt x="0" y="265"/>
                  </a:lnTo>
                  <a:lnTo>
                    <a:pt x="6" y="210"/>
                  </a:lnTo>
                  <a:lnTo>
                    <a:pt x="22" y="160"/>
                  </a:lnTo>
                  <a:lnTo>
                    <a:pt x="44" y="116"/>
                  </a:lnTo>
                  <a:lnTo>
                    <a:pt x="77" y="77"/>
                  </a:lnTo>
                  <a:lnTo>
                    <a:pt x="116" y="44"/>
                  </a:lnTo>
                  <a:lnTo>
                    <a:pt x="165" y="22"/>
                  </a:lnTo>
                  <a:lnTo>
                    <a:pt x="215" y="6"/>
                  </a:lnTo>
                  <a:lnTo>
                    <a:pt x="264" y="0"/>
                  </a:lnTo>
                  <a:lnTo>
                    <a:pt x="4161" y="0"/>
                  </a:lnTo>
                  <a:lnTo>
                    <a:pt x="4216" y="6"/>
                  </a:lnTo>
                  <a:lnTo>
                    <a:pt x="4266" y="22"/>
                  </a:lnTo>
                  <a:lnTo>
                    <a:pt x="4310" y="44"/>
                  </a:lnTo>
                  <a:lnTo>
                    <a:pt x="4348" y="77"/>
                  </a:lnTo>
                  <a:lnTo>
                    <a:pt x="4381" y="116"/>
                  </a:lnTo>
                  <a:lnTo>
                    <a:pt x="4403" y="160"/>
                  </a:lnTo>
                  <a:lnTo>
                    <a:pt x="4420" y="210"/>
                  </a:lnTo>
                  <a:lnTo>
                    <a:pt x="4425" y="265"/>
                  </a:lnTo>
                  <a:lnTo>
                    <a:pt x="4425" y="1399"/>
                  </a:lnTo>
                  <a:lnTo>
                    <a:pt x="4420" y="1454"/>
                  </a:lnTo>
                  <a:lnTo>
                    <a:pt x="4403" y="1504"/>
                  </a:lnTo>
                  <a:lnTo>
                    <a:pt x="4381" y="1548"/>
                  </a:lnTo>
                  <a:lnTo>
                    <a:pt x="4348" y="1586"/>
                  </a:lnTo>
                  <a:lnTo>
                    <a:pt x="4310" y="1619"/>
                  </a:lnTo>
                  <a:lnTo>
                    <a:pt x="4266" y="1641"/>
                  </a:lnTo>
                  <a:lnTo>
                    <a:pt x="4216" y="1658"/>
                  </a:lnTo>
                  <a:lnTo>
                    <a:pt x="4161" y="1663"/>
                  </a:lnTo>
                  <a:lnTo>
                    <a:pt x="264" y="1663"/>
                  </a:lnTo>
                  <a:lnTo>
                    <a:pt x="215" y="1658"/>
                  </a:lnTo>
                  <a:lnTo>
                    <a:pt x="165" y="1641"/>
                  </a:lnTo>
                  <a:lnTo>
                    <a:pt x="116" y="1619"/>
                  </a:lnTo>
                  <a:lnTo>
                    <a:pt x="77" y="1586"/>
                  </a:lnTo>
                  <a:lnTo>
                    <a:pt x="44" y="1548"/>
                  </a:lnTo>
                  <a:lnTo>
                    <a:pt x="22" y="1504"/>
                  </a:lnTo>
                  <a:lnTo>
                    <a:pt x="6" y="1454"/>
                  </a:lnTo>
                  <a:lnTo>
                    <a:pt x="0" y="1399"/>
                  </a:lnTo>
                  <a:lnTo>
                    <a:pt x="0" y="265"/>
                  </a:lnTo>
                  <a:close/>
                </a:path>
              </a:pathLst>
            </a:custGeom>
            <a:ln>
              <a:headEnd/>
              <a:tailEnd/>
            </a:ln>
            <a:extLst/>
          </p:spPr>
          <p:style>
            <a:lnRef idx="2">
              <a:schemeClr val="accent2">
                <a:shade val="50000"/>
              </a:schemeClr>
            </a:lnRef>
            <a:fillRef idx="1">
              <a:schemeClr val="accent2"/>
            </a:fillRef>
            <a:effectRef idx="0">
              <a:schemeClr val="accent2"/>
            </a:effectRef>
            <a:fontRef idx="minor">
              <a:schemeClr val="lt1"/>
            </a:fontRef>
          </p:style>
          <p:txBody>
            <a:bodyPr/>
            <a:lstStyle/>
            <a:p>
              <a:pPr algn="ctr">
                <a:defRPr/>
              </a:pPr>
              <a:endParaRPr lang="en-US"/>
            </a:p>
          </p:txBody>
        </p:sp>
        <p:grpSp>
          <p:nvGrpSpPr>
            <p:cNvPr id="63495" name="Group 15"/>
            <p:cNvGrpSpPr>
              <a:grpSpLocks/>
            </p:cNvGrpSpPr>
            <p:nvPr/>
          </p:nvGrpSpPr>
          <p:grpSpPr bwMode="auto">
            <a:xfrm>
              <a:off x="3320" y="2528"/>
              <a:ext cx="2150" cy="736"/>
              <a:chOff x="3320" y="2528"/>
              <a:chExt cx="2150" cy="736"/>
            </a:xfrm>
          </p:grpSpPr>
          <p:sp>
            <p:nvSpPr>
              <p:cNvPr id="37917" name="Freeform 16"/>
              <p:cNvSpPr>
                <a:spLocks/>
              </p:cNvSpPr>
              <p:nvPr/>
            </p:nvSpPr>
            <p:spPr bwMode="auto">
              <a:xfrm flipH="1">
                <a:off x="3320" y="2528"/>
                <a:ext cx="2150" cy="736"/>
              </a:xfrm>
              <a:custGeom>
                <a:avLst/>
                <a:gdLst>
                  <a:gd name="T0" fmla="*/ 0 w 2218"/>
                  <a:gd name="T1" fmla="*/ 2 h 835"/>
                  <a:gd name="T2" fmla="*/ 0 w 2218"/>
                  <a:gd name="T3" fmla="*/ 2 h 835"/>
                  <a:gd name="T4" fmla="*/ 1484 w 2218"/>
                  <a:gd name="T5" fmla="*/ 0 h 835"/>
                  <a:gd name="T6" fmla="*/ 1478 w 2218"/>
                  <a:gd name="T7" fmla="*/ 110 h 835"/>
                  <a:gd name="T8" fmla="*/ 99 w 2218"/>
                  <a:gd name="T9" fmla="*/ 110 h 835"/>
                  <a:gd name="T10" fmla="*/ 99 w 2218"/>
                  <a:gd name="T11" fmla="*/ 110 h 835"/>
                  <a:gd name="T12" fmla="*/ 80 w 2218"/>
                  <a:gd name="T13" fmla="*/ 110 h 835"/>
                  <a:gd name="T14" fmla="*/ 54 w 2218"/>
                  <a:gd name="T15" fmla="*/ 109 h 835"/>
                  <a:gd name="T16" fmla="*/ 42 w 2218"/>
                  <a:gd name="T17" fmla="*/ 108 h 835"/>
                  <a:gd name="T18" fmla="*/ 41 w 2218"/>
                  <a:gd name="T19" fmla="*/ 104 h 835"/>
                  <a:gd name="T20" fmla="*/ 23 w 2218"/>
                  <a:gd name="T21" fmla="*/ 103 h 835"/>
                  <a:gd name="T22" fmla="*/ 12 w 2218"/>
                  <a:gd name="T23" fmla="*/ 98 h 835"/>
                  <a:gd name="T24" fmla="*/ 3 w 2218"/>
                  <a:gd name="T25" fmla="*/ 95 h 835"/>
                  <a:gd name="T26" fmla="*/ 0 w 2218"/>
                  <a:gd name="T27" fmla="*/ 91 h 835"/>
                  <a:gd name="T28" fmla="*/ 0 w 2218"/>
                  <a:gd name="T29" fmla="*/ 2 h 83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2218"/>
                  <a:gd name="T46" fmla="*/ 0 h 835"/>
                  <a:gd name="T47" fmla="*/ 2218 w 2218"/>
                  <a:gd name="T48" fmla="*/ 835 h 835"/>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2218" h="835">
                    <a:moveTo>
                      <a:pt x="0" y="2"/>
                    </a:moveTo>
                    <a:lnTo>
                      <a:pt x="0" y="2"/>
                    </a:lnTo>
                    <a:lnTo>
                      <a:pt x="2218" y="0"/>
                    </a:lnTo>
                    <a:lnTo>
                      <a:pt x="2208" y="835"/>
                    </a:lnTo>
                    <a:lnTo>
                      <a:pt x="140" y="835"/>
                    </a:lnTo>
                    <a:lnTo>
                      <a:pt x="114" y="832"/>
                    </a:lnTo>
                    <a:lnTo>
                      <a:pt x="88" y="822"/>
                    </a:lnTo>
                    <a:lnTo>
                      <a:pt x="62" y="809"/>
                    </a:lnTo>
                    <a:lnTo>
                      <a:pt x="41" y="789"/>
                    </a:lnTo>
                    <a:lnTo>
                      <a:pt x="23" y="766"/>
                    </a:lnTo>
                    <a:lnTo>
                      <a:pt x="12" y="740"/>
                    </a:lnTo>
                    <a:lnTo>
                      <a:pt x="3" y="710"/>
                    </a:lnTo>
                    <a:lnTo>
                      <a:pt x="0" y="678"/>
                    </a:lnTo>
                    <a:lnTo>
                      <a:pt x="0" y="2"/>
                    </a:lnTo>
                    <a:close/>
                  </a:path>
                </a:pathLst>
              </a:custGeom>
              <a:ln>
                <a:noFill/>
              </a:ln>
              <a:extLst/>
            </p:spPr>
            <p:style>
              <a:lnRef idx="2">
                <a:schemeClr val="accent2">
                  <a:shade val="50000"/>
                </a:schemeClr>
              </a:lnRef>
              <a:fillRef idx="1">
                <a:schemeClr val="accent2"/>
              </a:fillRef>
              <a:effectRef idx="0">
                <a:schemeClr val="accent2"/>
              </a:effectRef>
              <a:fontRef idx="minor">
                <a:schemeClr val="lt1"/>
              </a:fontRef>
            </p:style>
            <p:txBody>
              <a:bodyPr/>
              <a:lstStyle/>
              <a:p>
                <a:pPr algn="ctr">
                  <a:defRPr/>
                </a:pPr>
                <a:endParaRPr lang="en-US"/>
              </a:p>
            </p:txBody>
          </p:sp>
          <p:sp>
            <p:nvSpPr>
              <p:cNvPr id="30" name="Rectangle 17"/>
              <p:cNvSpPr>
                <a:spLocks noChangeArrowheads="1"/>
              </p:cNvSpPr>
              <p:nvPr/>
            </p:nvSpPr>
            <p:spPr bwMode="auto">
              <a:xfrm>
                <a:off x="3829" y="2807"/>
                <a:ext cx="1243" cy="240"/>
              </a:xfrm>
              <a:prstGeom prst="rect">
                <a:avLst/>
              </a:prstGeom>
              <a:noFill/>
              <a:ln w="9525">
                <a:noFill/>
                <a:miter lim="800000"/>
                <a:headEnd/>
                <a:tailEnd/>
              </a:ln>
            </p:spPr>
            <p:txBody>
              <a:bodyPr wrap="none" lIns="0" tIns="0" rIns="0" bIns="0">
                <a:spAutoFit/>
              </a:bodyPr>
              <a:lstStyle/>
              <a:p>
                <a:pPr algn="ctr">
                  <a:defRPr/>
                </a:pPr>
                <a:r>
                  <a:rPr lang="en-US" sz="2500" dirty="0"/>
                  <a:t>Diversification</a:t>
                </a:r>
                <a:endParaRPr lang="en-US" sz="2800" dirty="0">
                  <a:effectLst>
                    <a:outerShdw blurRad="38100" dist="38100" dir="2700000" algn="tl">
                      <a:srgbClr val="C0C0C0"/>
                    </a:outerShdw>
                  </a:effectLst>
                </a:endParaRPr>
              </a:p>
            </p:txBody>
          </p:sp>
        </p:grpSp>
        <p:grpSp>
          <p:nvGrpSpPr>
            <p:cNvPr id="63496" name="Group 18"/>
            <p:cNvGrpSpPr>
              <a:grpSpLocks/>
            </p:cNvGrpSpPr>
            <p:nvPr/>
          </p:nvGrpSpPr>
          <p:grpSpPr bwMode="auto">
            <a:xfrm>
              <a:off x="1198" y="2523"/>
              <a:ext cx="2124" cy="741"/>
              <a:chOff x="1198" y="2523"/>
              <a:chExt cx="2124" cy="741"/>
            </a:xfrm>
          </p:grpSpPr>
          <p:sp>
            <p:nvSpPr>
              <p:cNvPr id="37914" name="Freeform 19"/>
              <p:cNvSpPr>
                <a:spLocks/>
              </p:cNvSpPr>
              <p:nvPr/>
            </p:nvSpPr>
            <p:spPr bwMode="auto">
              <a:xfrm>
                <a:off x="1198" y="2523"/>
                <a:ext cx="2124" cy="741"/>
              </a:xfrm>
              <a:custGeom>
                <a:avLst/>
                <a:gdLst>
                  <a:gd name="T0" fmla="*/ 0 w 2218"/>
                  <a:gd name="T1" fmla="*/ 2 h 835"/>
                  <a:gd name="T2" fmla="*/ 0 w 2218"/>
                  <a:gd name="T3" fmla="*/ 2 h 835"/>
                  <a:gd name="T4" fmla="*/ 1733 w 2218"/>
                  <a:gd name="T5" fmla="*/ 0 h 835"/>
                  <a:gd name="T6" fmla="*/ 1726 w 2218"/>
                  <a:gd name="T7" fmla="*/ 116 h 835"/>
                  <a:gd name="T8" fmla="*/ 106 w 2218"/>
                  <a:gd name="T9" fmla="*/ 116 h 835"/>
                  <a:gd name="T10" fmla="*/ 106 w 2218"/>
                  <a:gd name="T11" fmla="*/ 116 h 835"/>
                  <a:gd name="T12" fmla="*/ 80 w 2218"/>
                  <a:gd name="T13" fmla="*/ 116 h 835"/>
                  <a:gd name="T14" fmla="*/ 69 w 2218"/>
                  <a:gd name="T15" fmla="*/ 114 h 835"/>
                  <a:gd name="T16" fmla="*/ 62 w 2218"/>
                  <a:gd name="T17" fmla="*/ 113 h 835"/>
                  <a:gd name="T18" fmla="*/ 41 w 2218"/>
                  <a:gd name="T19" fmla="*/ 109 h 835"/>
                  <a:gd name="T20" fmla="*/ 23 w 2218"/>
                  <a:gd name="T21" fmla="*/ 107 h 835"/>
                  <a:gd name="T22" fmla="*/ 12 w 2218"/>
                  <a:gd name="T23" fmla="*/ 103 h 835"/>
                  <a:gd name="T24" fmla="*/ 3 w 2218"/>
                  <a:gd name="T25" fmla="*/ 99 h 835"/>
                  <a:gd name="T26" fmla="*/ 0 w 2218"/>
                  <a:gd name="T27" fmla="*/ 94 h 835"/>
                  <a:gd name="T28" fmla="*/ 0 w 2218"/>
                  <a:gd name="T29" fmla="*/ 2 h 83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2218"/>
                  <a:gd name="T46" fmla="*/ 0 h 835"/>
                  <a:gd name="T47" fmla="*/ 2218 w 2218"/>
                  <a:gd name="T48" fmla="*/ 835 h 835"/>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2218" h="835">
                    <a:moveTo>
                      <a:pt x="0" y="2"/>
                    </a:moveTo>
                    <a:lnTo>
                      <a:pt x="0" y="2"/>
                    </a:lnTo>
                    <a:lnTo>
                      <a:pt x="2218" y="0"/>
                    </a:lnTo>
                    <a:lnTo>
                      <a:pt x="2208" y="835"/>
                    </a:lnTo>
                    <a:lnTo>
                      <a:pt x="140" y="835"/>
                    </a:lnTo>
                    <a:lnTo>
                      <a:pt x="114" y="832"/>
                    </a:lnTo>
                    <a:lnTo>
                      <a:pt x="88" y="822"/>
                    </a:lnTo>
                    <a:lnTo>
                      <a:pt x="62" y="809"/>
                    </a:lnTo>
                    <a:lnTo>
                      <a:pt x="41" y="789"/>
                    </a:lnTo>
                    <a:lnTo>
                      <a:pt x="23" y="766"/>
                    </a:lnTo>
                    <a:lnTo>
                      <a:pt x="12" y="740"/>
                    </a:lnTo>
                    <a:lnTo>
                      <a:pt x="3" y="710"/>
                    </a:lnTo>
                    <a:lnTo>
                      <a:pt x="0" y="678"/>
                    </a:lnTo>
                    <a:lnTo>
                      <a:pt x="0" y="2"/>
                    </a:lnTo>
                    <a:close/>
                  </a:path>
                </a:pathLst>
              </a:custGeom>
              <a:ln>
                <a:noFill/>
              </a:ln>
              <a:extLst/>
            </p:spPr>
            <p:style>
              <a:lnRef idx="2">
                <a:schemeClr val="accent2">
                  <a:shade val="50000"/>
                </a:schemeClr>
              </a:lnRef>
              <a:fillRef idx="1">
                <a:schemeClr val="accent2"/>
              </a:fillRef>
              <a:effectRef idx="0">
                <a:schemeClr val="accent2"/>
              </a:effectRef>
              <a:fontRef idx="minor">
                <a:schemeClr val="lt1"/>
              </a:fontRef>
            </p:style>
            <p:txBody>
              <a:bodyPr/>
              <a:lstStyle/>
              <a:p>
                <a:pPr algn="ctr">
                  <a:defRPr/>
                </a:pPr>
                <a:endParaRPr lang="en-US"/>
              </a:p>
            </p:txBody>
          </p:sp>
          <p:sp>
            <p:nvSpPr>
              <p:cNvPr id="27" name="Rectangle 20"/>
              <p:cNvSpPr>
                <a:spLocks noChangeArrowheads="1"/>
              </p:cNvSpPr>
              <p:nvPr/>
            </p:nvSpPr>
            <p:spPr bwMode="auto">
              <a:xfrm>
                <a:off x="1943" y="2719"/>
                <a:ext cx="612" cy="240"/>
              </a:xfrm>
              <a:prstGeom prst="rect">
                <a:avLst/>
              </a:prstGeom>
              <a:noFill/>
              <a:ln w="9525">
                <a:noFill/>
                <a:miter lim="800000"/>
                <a:headEnd/>
                <a:tailEnd/>
              </a:ln>
            </p:spPr>
            <p:txBody>
              <a:bodyPr wrap="none" lIns="0" tIns="0" rIns="0" bIns="0">
                <a:spAutoFit/>
              </a:bodyPr>
              <a:lstStyle/>
              <a:p>
                <a:pPr algn="ctr">
                  <a:defRPr/>
                </a:pPr>
                <a:r>
                  <a:rPr lang="en-US" sz="2500" dirty="0"/>
                  <a:t>Market</a:t>
                </a:r>
                <a:endParaRPr lang="en-US" sz="2800" dirty="0">
                  <a:effectLst>
                    <a:outerShdw blurRad="38100" dist="38100" dir="2700000" algn="tl">
                      <a:srgbClr val="C0C0C0"/>
                    </a:outerShdw>
                  </a:effectLst>
                </a:endParaRPr>
              </a:p>
            </p:txBody>
          </p:sp>
          <p:sp>
            <p:nvSpPr>
              <p:cNvPr id="28" name="Rectangle 21"/>
              <p:cNvSpPr>
                <a:spLocks noChangeArrowheads="1"/>
              </p:cNvSpPr>
              <p:nvPr/>
            </p:nvSpPr>
            <p:spPr bwMode="auto">
              <a:xfrm>
                <a:off x="1672" y="2917"/>
                <a:ext cx="1144" cy="240"/>
              </a:xfrm>
              <a:prstGeom prst="rect">
                <a:avLst/>
              </a:prstGeom>
              <a:noFill/>
              <a:ln w="9525">
                <a:noFill/>
                <a:miter lim="800000"/>
                <a:headEnd/>
                <a:tailEnd/>
              </a:ln>
            </p:spPr>
            <p:txBody>
              <a:bodyPr wrap="none" lIns="0" tIns="0" rIns="0" bIns="0">
                <a:spAutoFit/>
              </a:bodyPr>
              <a:lstStyle/>
              <a:p>
                <a:pPr algn="ctr">
                  <a:defRPr/>
                </a:pPr>
                <a:r>
                  <a:rPr lang="en-US" sz="2500" dirty="0"/>
                  <a:t>development</a:t>
                </a:r>
                <a:endParaRPr lang="en-US" sz="2800" dirty="0">
                  <a:effectLst>
                    <a:outerShdw blurRad="38100" dist="38100" dir="2700000" algn="tl">
                      <a:srgbClr val="C0C0C0"/>
                    </a:outerShdw>
                  </a:effectLst>
                </a:endParaRPr>
              </a:p>
            </p:txBody>
          </p:sp>
        </p:grpSp>
        <p:grpSp>
          <p:nvGrpSpPr>
            <p:cNvPr id="63497" name="Group 22"/>
            <p:cNvGrpSpPr>
              <a:grpSpLocks/>
            </p:cNvGrpSpPr>
            <p:nvPr/>
          </p:nvGrpSpPr>
          <p:grpSpPr bwMode="auto">
            <a:xfrm>
              <a:off x="3312" y="1748"/>
              <a:ext cx="2158" cy="765"/>
              <a:chOff x="3312" y="1748"/>
              <a:chExt cx="2158" cy="765"/>
            </a:xfrm>
          </p:grpSpPr>
          <p:sp>
            <p:nvSpPr>
              <p:cNvPr id="37911" name="Freeform 23"/>
              <p:cNvSpPr>
                <a:spLocks/>
              </p:cNvSpPr>
              <p:nvPr/>
            </p:nvSpPr>
            <p:spPr bwMode="auto">
              <a:xfrm flipH="1" flipV="1">
                <a:off x="3312" y="1748"/>
                <a:ext cx="2158" cy="765"/>
              </a:xfrm>
              <a:custGeom>
                <a:avLst/>
                <a:gdLst>
                  <a:gd name="T0" fmla="*/ 0 w 2218"/>
                  <a:gd name="T1" fmla="*/ 2 h 835"/>
                  <a:gd name="T2" fmla="*/ 0 w 2218"/>
                  <a:gd name="T3" fmla="*/ 2 h 835"/>
                  <a:gd name="T4" fmla="*/ 1484 w 2218"/>
                  <a:gd name="T5" fmla="*/ 0 h 835"/>
                  <a:gd name="T6" fmla="*/ 1478 w 2218"/>
                  <a:gd name="T7" fmla="*/ 399 h 835"/>
                  <a:gd name="T8" fmla="*/ 99 w 2218"/>
                  <a:gd name="T9" fmla="*/ 399 h 835"/>
                  <a:gd name="T10" fmla="*/ 99 w 2218"/>
                  <a:gd name="T11" fmla="*/ 399 h 835"/>
                  <a:gd name="T12" fmla="*/ 80 w 2218"/>
                  <a:gd name="T13" fmla="*/ 396 h 835"/>
                  <a:gd name="T14" fmla="*/ 54 w 2218"/>
                  <a:gd name="T15" fmla="*/ 392 h 835"/>
                  <a:gd name="T16" fmla="*/ 42 w 2218"/>
                  <a:gd name="T17" fmla="*/ 386 h 835"/>
                  <a:gd name="T18" fmla="*/ 41 w 2218"/>
                  <a:gd name="T19" fmla="*/ 376 h 835"/>
                  <a:gd name="T20" fmla="*/ 23 w 2218"/>
                  <a:gd name="T21" fmla="*/ 366 h 835"/>
                  <a:gd name="T22" fmla="*/ 12 w 2218"/>
                  <a:gd name="T23" fmla="*/ 353 h 835"/>
                  <a:gd name="T24" fmla="*/ 3 w 2218"/>
                  <a:gd name="T25" fmla="*/ 339 h 835"/>
                  <a:gd name="T26" fmla="*/ 0 w 2218"/>
                  <a:gd name="T27" fmla="*/ 324 h 835"/>
                  <a:gd name="T28" fmla="*/ 0 w 2218"/>
                  <a:gd name="T29" fmla="*/ 2 h 83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2218"/>
                  <a:gd name="T46" fmla="*/ 0 h 835"/>
                  <a:gd name="T47" fmla="*/ 2218 w 2218"/>
                  <a:gd name="T48" fmla="*/ 835 h 835"/>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2218" h="835">
                    <a:moveTo>
                      <a:pt x="0" y="2"/>
                    </a:moveTo>
                    <a:lnTo>
                      <a:pt x="0" y="2"/>
                    </a:lnTo>
                    <a:lnTo>
                      <a:pt x="2218" y="0"/>
                    </a:lnTo>
                    <a:lnTo>
                      <a:pt x="2208" y="835"/>
                    </a:lnTo>
                    <a:lnTo>
                      <a:pt x="140" y="835"/>
                    </a:lnTo>
                    <a:lnTo>
                      <a:pt x="114" y="832"/>
                    </a:lnTo>
                    <a:lnTo>
                      <a:pt x="88" y="822"/>
                    </a:lnTo>
                    <a:lnTo>
                      <a:pt x="62" y="809"/>
                    </a:lnTo>
                    <a:lnTo>
                      <a:pt x="41" y="789"/>
                    </a:lnTo>
                    <a:lnTo>
                      <a:pt x="23" y="766"/>
                    </a:lnTo>
                    <a:lnTo>
                      <a:pt x="12" y="740"/>
                    </a:lnTo>
                    <a:lnTo>
                      <a:pt x="3" y="710"/>
                    </a:lnTo>
                    <a:lnTo>
                      <a:pt x="0" y="678"/>
                    </a:lnTo>
                    <a:lnTo>
                      <a:pt x="0" y="2"/>
                    </a:lnTo>
                    <a:close/>
                  </a:path>
                </a:pathLst>
              </a:custGeom>
              <a:ln>
                <a:noFill/>
              </a:ln>
              <a:extLst/>
            </p:spPr>
            <p:style>
              <a:lnRef idx="2">
                <a:schemeClr val="accent2">
                  <a:shade val="50000"/>
                </a:schemeClr>
              </a:lnRef>
              <a:fillRef idx="1">
                <a:schemeClr val="accent2"/>
              </a:fillRef>
              <a:effectRef idx="0">
                <a:schemeClr val="accent2"/>
              </a:effectRef>
              <a:fontRef idx="minor">
                <a:schemeClr val="lt1"/>
              </a:fontRef>
            </p:style>
            <p:txBody>
              <a:bodyPr/>
              <a:lstStyle/>
              <a:p>
                <a:pPr algn="ctr">
                  <a:defRPr/>
                </a:pPr>
                <a:endParaRPr lang="en-US"/>
              </a:p>
            </p:txBody>
          </p:sp>
          <p:sp>
            <p:nvSpPr>
              <p:cNvPr id="24" name="Rectangle 24"/>
              <p:cNvSpPr>
                <a:spLocks noChangeArrowheads="1"/>
              </p:cNvSpPr>
              <p:nvPr/>
            </p:nvSpPr>
            <p:spPr bwMode="auto">
              <a:xfrm>
                <a:off x="4109" y="1887"/>
                <a:ext cx="689" cy="240"/>
              </a:xfrm>
              <a:prstGeom prst="rect">
                <a:avLst/>
              </a:prstGeom>
              <a:noFill/>
              <a:ln w="9525">
                <a:noFill/>
                <a:miter lim="800000"/>
                <a:headEnd/>
                <a:tailEnd/>
              </a:ln>
            </p:spPr>
            <p:txBody>
              <a:bodyPr wrap="none" lIns="0" tIns="0" rIns="0" bIns="0">
                <a:spAutoFit/>
              </a:bodyPr>
              <a:lstStyle/>
              <a:p>
                <a:pPr algn="ctr">
                  <a:defRPr/>
                </a:pPr>
                <a:r>
                  <a:rPr lang="en-US" sz="2500" dirty="0"/>
                  <a:t>Product</a:t>
                </a:r>
                <a:endParaRPr lang="en-US" sz="2800" dirty="0">
                  <a:effectLst>
                    <a:outerShdw blurRad="38100" dist="38100" dir="2700000" algn="tl">
                      <a:srgbClr val="C0C0C0"/>
                    </a:outerShdw>
                  </a:effectLst>
                </a:endParaRPr>
              </a:p>
            </p:txBody>
          </p:sp>
          <p:sp>
            <p:nvSpPr>
              <p:cNvPr id="25" name="Rectangle 25"/>
              <p:cNvSpPr>
                <a:spLocks noChangeArrowheads="1"/>
              </p:cNvSpPr>
              <p:nvPr/>
            </p:nvSpPr>
            <p:spPr bwMode="auto">
              <a:xfrm>
                <a:off x="3890" y="2086"/>
                <a:ext cx="1144" cy="240"/>
              </a:xfrm>
              <a:prstGeom prst="rect">
                <a:avLst/>
              </a:prstGeom>
              <a:noFill/>
              <a:ln w="9525">
                <a:noFill/>
                <a:miter lim="800000"/>
                <a:headEnd/>
                <a:tailEnd/>
              </a:ln>
            </p:spPr>
            <p:txBody>
              <a:bodyPr wrap="none" lIns="0" tIns="0" rIns="0" bIns="0">
                <a:spAutoFit/>
              </a:bodyPr>
              <a:lstStyle/>
              <a:p>
                <a:pPr algn="ctr">
                  <a:defRPr/>
                </a:pPr>
                <a:r>
                  <a:rPr lang="en-US" sz="2500" dirty="0"/>
                  <a:t>development</a:t>
                </a:r>
                <a:endParaRPr lang="en-US" sz="2800" dirty="0">
                  <a:effectLst>
                    <a:outerShdw blurRad="38100" dist="38100" dir="2700000" algn="tl">
                      <a:srgbClr val="C0C0C0"/>
                    </a:outerShdw>
                  </a:effectLst>
                </a:endParaRPr>
              </a:p>
            </p:txBody>
          </p:sp>
        </p:grpSp>
        <p:grpSp>
          <p:nvGrpSpPr>
            <p:cNvPr id="63498" name="Group 26"/>
            <p:cNvGrpSpPr>
              <a:grpSpLocks/>
            </p:cNvGrpSpPr>
            <p:nvPr/>
          </p:nvGrpSpPr>
          <p:grpSpPr bwMode="auto">
            <a:xfrm>
              <a:off x="1198" y="1748"/>
              <a:ext cx="2124" cy="769"/>
              <a:chOff x="1198" y="1748"/>
              <a:chExt cx="2124" cy="769"/>
            </a:xfrm>
          </p:grpSpPr>
          <p:sp>
            <p:nvSpPr>
              <p:cNvPr id="37908" name="Freeform 27"/>
              <p:cNvSpPr>
                <a:spLocks/>
              </p:cNvSpPr>
              <p:nvPr/>
            </p:nvSpPr>
            <p:spPr bwMode="auto">
              <a:xfrm flipV="1">
                <a:off x="1198" y="1748"/>
                <a:ext cx="2124" cy="769"/>
              </a:xfrm>
              <a:custGeom>
                <a:avLst/>
                <a:gdLst>
                  <a:gd name="T0" fmla="*/ 0 w 2218"/>
                  <a:gd name="T1" fmla="*/ 2 h 835"/>
                  <a:gd name="T2" fmla="*/ 0 w 2218"/>
                  <a:gd name="T3" fmla="*/ 2 h 835"/>
                  <a:gd name="T4" fmla="*/ 1733 w 2218"/>
                  <a:gd name="T5" fmla="*/ 0 h 835"/>
                  <a:gd name="T6" fmla="*/ 1726 w 2218"/>
                  <a:gd name="T7" fmla="*/ 471 h 835"/>
                  <a:gd name="T8" fmla="*/ 106 w 2218"/>
                  <a:gd name="T9" fmla="*/ 471 h 835"/>
                  <a:gd name="T10" fmla="*/ 106 w 2218"/>
                  <a:gd name="T11" fmla="*/ 471 h 835"/>
                  <a:gd name="T12" fmla="*/ 80 w 2218"/>
                  <a:gd name="T13" fmla="*/ 469 h 835"/>
                  <a:gd name="T14" fmla="*/ 69 w 2218"/>
                  <a:gd name="T15" fmla="*/ 463 h 835"/>
                  <a:gd name="T16" fmla="*/ 62 w 2218"/>
                  <a:gd name="T17" fmla="*/ 455 h 835"/>
                  <a:gd name="T18" fmla="*/ 41 w 2218"/>
                  <a:gd name="T19" fmla="*/ 443 h 835"/>
                  <a:gd name="T20" fmla="*/ 23 w 2218"/>
                  <a:gd name="T21" fmla="*/ 432 h 835"/>
                  <a:gd name="T22" fmla="*/ 12 w 2218"/>
                  <a:gd name="T23" fmla="*/ 418 h 835"/>
                  <a:gd name="T24" fmla="*/ 3 w 2218"/>
                  <a:gd name="T25" fmla="*/ 399 h 835"/>
                  <a:gd name="T26" fmla="*/ 0 w 2218"/>
                  <a:gd name="T27" fmla="*/ 381 h 835"/>
                  <a:gd name="T28" fmla="*/ 0 w 2218"/>
                  <a:gd name="T29" fmla="*/ 2 h 83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2218"/>
                  <a:gd name="T46" fmla="*/ 0 h 835"/>
                  <a:gd name="T47" fmla="*/ 2218 w 2218"/>
                  <a:gd name="T48" fmla="*/ 835 h 835"/>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2218" h="835">
                    <a:moveTo>
                      <a:pt x="0" y="2"/>
                    </a:moveTo>
                    <a:lnTo>
                      <a:pt x="0" y="2"/>
                    </a:lnTo>
                    <a:lnTo>
                      <a:pt x="2218" y="0"/>
                    </a:lnTo>
                    <a:lnTo>
                      <a:pt x="2208" y="835"/>
                    </a:lnTo>
                    <a:lnTo>
                      <a:pt x="140" y="835"/>
                    </a:lnTo>
                    <a:lnTo>
                      <a:pt x="114" y="832"/>
                    </a:lnTo>
                    <a:lnTo>
                      <a:pt x="88" y="822"/>
                    </a:lnTo>
                    <a:lnTo>
                      <a:pt x="62" y="809"/>
                    </a:lnTo>
                    <a:lnTo>
                      <a:pt x="41" y="789"/>
                    </a:lnTo>
                    <a:lnTo>
                      <a:pt x="23" y="766"/>
                    </a:lnTo>
                    <a:lnTo>
                      <a:pt x="12" y="740"/>
                    </a:lnTo>
                    <a:lnTo>
                      <a:pt x="3" y="710"/>
                    </a:lnTo>
                    <a:lnTo>
                      <a:pt x="0" y="678"/>
                    </a:lnTo>
                    <a:lnTo>
                      <a:pt x="0" y="2"/>
                    </a:lnTo>
                    <a:close/>
                  </a:path>
                </a:pathLst>
              </a:custGeom>
              <a:ln>
                <a:noFill/>
              </a:ln>
              <a:extLst/>
            </p:spPr>
            <p:style>
              <a:lnRef idx="2">
                <a:schemeClr val="accent2">
                  <a:shade val="50000"/>
                </a:schemeClr>
              </a:lnRef>
              <a:fillRef idx="1">
                <a:schemeClr val="accent2"/>
              </a:fillRef>
              <a:effectRef idx="0">
                <a:schemeClr val="accent2"/>
              </a:effectRef>
              <a:fontRef idx="minor">
                <a:schemeClr val="lt1"/>
              </a:fontRef>
            </p:style>
            <p:txBody>
              <a:bodyPr/>
              <a:lstStyle/>
              <a:p>
                <a:pPr algn="ctr">
                  <a:defRPr/>
                </a:pPr>
                <a:endParaRPr lang="en-US"/>
              </a:p>
            </p:txBody>
          </p:sp>
          <p:sp>
            <p:nvSpPr>
              <p:cNvPr id="21" name="Rectangle 28"/>
              <p:cNvSpPr>
                <a:spLocks noChangeArrowheads="1"/>
              </p:cNvSpPr>
              <p:nvPr/>
            </p:nvSpPr>
            <p:spPr bwMode="auto">
              <a:xfrm>
                <a:off x="1943" y="1887"/>
                <a:ext cx="612" cy="240"/>
              </a:xfrm>
              <a:prstGeom prst="rect">
                <a:avLst/>
              </a:prstGeom>
              <a:noFill/>
              <a:ln w="9525">
                <a:noFill/>
                <a:miter lim="800000"/>
                <a:headEnd/>
                <a:tailEnd/>
              </a:ln>
            </p:spPr>
            <p:txBody>
              <a:bodyPr wrap="none" lIns="0" tIns="0" rIns="0" bIns="0">
                <a:spAutoFit/>
              </a:bodyPr>
              <a:lstStyle/>
              <a:p>
                <a:pPr algn="ctr">
                  <a:defRPr/>
                </a:pPr>
                <a:r>
                  <a:rPr lang="en-US" sz="2500" dirty="0"/>
                  <a:t>Market</a:t>
                </a:r>
                <a:endParaRPr lang="en-US" sz="2800" dirty="0">
                  <a:effectLst>
                    <a:outerShdw blurRad="38100" dist="38100" dir="2700000" algn="tl">
                      <a:srgbClr val="C0C0C0"/>
                    </a:outerShdw>
                  </a:effectLst>
                </a:endParaRPr>
              </a:p>
            </p:txBody>
          </p:sp>
          <p:sp>
            <p:nvSpPr>
              <p:cNvPr id="22" name="Rectangle 29"/>
              <p:cNvSpPr>
                <a:spLocks noChangeArrowheads="1"/>
              </p:cNvSpPr>
              <p:nvPr/>
            </p:nvSpPr>
            <p:spPr bwMode="auto">
              <a:xfrm>
                <a:off x="1741" y="2086"/>
                <a:ext cx="1000" cy="240"/>
              </a:xfrm>
              <a:prstGeom prst="rect">
                <a:avLst/>
              </a:prstGeom>
              <a:noFill/>
              <a:ln w="9525">
                <a:noFill/>
                <a:miter lim="800000"/>
                <a:headEnd/>
                <a:tailEnd/>
              </a:ln>
            </p:spPr>
            <p:txBody>
              <a:bodyPr wrap="none" lIns="0" tIns="0" rIns="0" bIns="0">
                <a:spAutoFit/>
              </a:bodyPr>
              <a:lstStyle/>
              <a:p>
                <a:pPr algn="ctr">
                  <a:defRPr/>
                </a:pPr>
                <a:r>
                  <a:rPr lang="en-US" sz="2500" dirty="0"/>
                  <a:t>penetration</a:t>
                </a:r>
                <a:endParaRPr lang="en-US" sz="2800" dirty="0">
                  <a:effectLst>
                    <a:outerShdw blurRad="38100" dist="38100" dir="2700000" algn="tl">
                      <a:srgbClr val="C0C0C0"/>
                    </a:outerShdw>
                  </a:effectLst>
                </a:endParaRPr>
              </a:p>
            </p:txBody>
          </p:sp>
        </p:grpSp>
        <p:sp>
          <p:nvSpPr>
            <p:cNvPr id="10" name="Rectangle 30"/>
            <p:cNvSpPr>
              <a:spLocks noChangeArrowheads="1"/>
            </p:cNvSpPr>
            <p:nvPr/>
          </p:nvSpPr>
          <p:spPr bwMode="auto">
            <a:xfrm>
              <a:off x="1443" y="1364"/>
              <a:ext cx="1512" cy="240"/>
            </a:xfrm>
            <a:prstGeom prst="rect">
              <a:avLst/>
            </a:prstGeom>
            <a:noFill/>
            <a:ln w="9525">
              <a:noFill/>
              <a:miter lim="800000"/>
              <a:headEnd/>
              <a:tailEnd/>
            </a:ln>
          </p:spPr>
          <p:txBody>
            <a:bodyPr wrap="none" lIns="0" tIns="0" rIns="0" bIns="0">
              <a:spAutoFit/>
            </a:bodyPr>
            <a:lstStyle/>
            <a:p>
              <a:pPr algn="ctr">
                <a:defRPr/>
              </a:pPr>
              <a:r>
                <a:rPr lang="en-US" sz="2500" dirty="0"/>
                <a:t>Present products</a:t>
              </a:r>
              <a:endParaRPr lang="en-US" sz="2800" dirty="0">
                <a:effectLst>
                  <a:outerShdw blurRad="38100" dist="38100" dir="2700000" algn="tl">
                    <a:srgbClr val="C0C0C0"/>
                  </a:outerShdw>
                </a:effectLst>
              </a:endParaRPr>
            </a:p>
          </p:txBody>
        </p:sp>
        <p:sp>
          <p:nvSpPr>
            <p:cNvPr id="11" name="Rectangle 31"/>
            <p:cNvSpPr>
              <a:spLocks noChangeArrowheads="1"/>
            </p:cNvSpPr>
            <p:nvPr/>
          </p:nvSpPr>
          <p:spPr bwMode="auto">
            <a:xfrm>
              <a:off x="3790" y="1364"/>
              <a:ext cx="1222" cy="240"/>
            </a:xfrm>
            <a:prstGeom prst="rect">
              <a:avLst/>
            </a:prstGeom>
            <a:noFill/>
            <a:ln w="9525">
              <a:noFill/>
              <a:miter lim="800000"/>
              <a:headEnd/>
              <a:tailEnd/>
            </a:ln>
          </p:spPr>
          <p:txBody>
            <a:bodyPr wrap="none" lIns="0" tIns="0" rIns="0" bIns="0">
              <a:spAutoFit/>
            </a:bodyPr>
            <a:lstStyle/>
            <a:p>
              <a:pPr algn="ctr">
                <a:defRPr/>
              </a:pPr>
              <a:r>
                <a:rPr lang="en-US" sz="2500" dirty="0"/>
                <a:t>New products</a:t>
              </a:r>
              <a:endParaRPr lang="en-US" sz="2800" dirty="0">
                <a:effectLst>
                  <a:outerShdw blurRad="38100" dist="38100" dir="2700000" algn="tl">
                    <a:srgbClr val="C0C0C0"/>
                  </a:outerShdw>
                </a:effectLst>
              </a:endParaRPr>
            </a:p>
          </p:txBody>
        </p:sp>
        <p:sp>
          <p:nvSpPr>
            <p:cNvPr id="12" name="Rectangle 32"/>
            <p:cNvSpPr>
              <a:spLocks noChangeArrowheads="1"/>
            </p:cNvSpPr>
            <p:nvPr/>
          </p:nvSpPr>
          <p:spPr bwMode="auto">
            <a:xfrm>
              <a:off x="317" y="1893"/>
              <a:ext cx="689" cy="240"/>
            </a:xfrm>
            <a:prstGeom prst="rect">
              <a:avLst/>
            </a:prstGeom>
            <a:noFill/>
            <a:ln w="9525">
              <a:noFill/>
              <a:miter lim="800000"/>
              <a:headEnd/>
              <a:tailEnd/>
            </a:ln>
          </p:spPr>
          <p:txBody>
            <a:bodyPr wrap="none" lIns="0" tIns="0" rIns="0" bIns="0">
              <a:spAutoFit/>
            </a:bodyPr>
            <a:lstStyle/>
            <a:p>
              <a:pPr algn="ctr">
                <a:defRPr/>
              </a:pPr>
              <a:r>
                <a:rPr lang="en-US" sz="2500" dirty="0"/>
                <a:t>Present</a:t>
              </a:r>
              <a:endParaRPr lang="en-US" sz="2800" dirty="0">
                <a:effectLst>
                  <a:outerShdw blurRad="38100" dist="38100" dir="2700000" algn="tl">
                    <a:srgbClr val="C0C0C0"/>
                  </a:outerShdw>
                </a:effectLst>
              </a:endParaRPr>
            </a:p>
          </p:txBody>
        </p:sp>
        <p:sp>
          <p:nvSpPr>
            <p:cNvPr id="13" name="Rectangle 33"/>
            <p:cNvSpPr>
              <a:spLocks noChangeArrowheads="1"/>
            </p:cNvSpPr>
            <p:nvPr/>
          </p:nvSpPr>
          <p:spPr bwMode="auto">
            <a:xfrm>
              <a:off x="286" y="2091"/>
              <a:ext cx="712" cy="240"/>
            </a:xfrm>
            <a:prstGeom prst="rect">
              <a:avLst/>
            </a:prstGeom>
            <a:noFill/>
            <a:ln w="9525">
              <a:noFill/>
              <a:miter lim="800000"/>
              <a:headEnd/>
              <a:tailEnd/>
            </a:ln>
          </p:spPr>
          <p:txBody>
            <a:bodyPr wrap="none" lIns="0" tIns="0" rIns="0" bIns="0">
              <a:spAutoFit/>
            </a:bodyPr>
            <a:lstStyle/>
            <a:p>
              <a:pPr algn="ctr">
                <a:defRPr/>
              </a:pPr>
              <a:r>
                <a:rPr lang="en-US" sz="2500" dirty="0"/>
                <a:t>markets</a:t>
              </a:r>
              <a:endParaRPr lang="en-US" sz="2800" dirty="0">
                <a:effectLst>
                  <a:outerShdw blurRad="38100" dist="38100" dir="2700000" algn="tl">
                    <a:srgbClr val="C0C0C0"/>
                  </a:outerShdw>
                </a:effectLst>
              </a:endParaRPr>
            </a:p>
          </p:txBody>
        </p:sp>
        <p:sp>
          <p:nvSpPr>
            <p:cNvPr id="14" name="Rectangle 34"/>
            <p:cNvSpPr>
              <a:spLocks noChangeArrowheads="1"/>
            </p:cNvSpPr>
            <p:nvPr/>
          </p:nvSpPr>
          <p:spPr bwMode="auto">
            <a:xfrm>
              <a:off x="610" y="2724"/>
              <a:ext cx="399" cy="240"/>
            </a:xfrm>
            <a:prstGeom prst="rect">
              <a:avLst/>
            </a:prstGeom>
            <a:noFill/>
            <a:ln w="9525">
              <a:noFill/>
              <a:miter lim="800000"/>
              <a:headEnd/>
              <a:tailEnd/>
            </a:ln>
          </p:spPr>
          <p:txBody>
            <a:bodyPr wrap="none" lIns="0" tIns="0" rIns="0" bIns="0">
              <a:spAutoFit/>
            </a:bodyPr>
            <a:lstStyle/>
            <a:p>
              <a:pPr algn="ctr">
                <a:defRPr/>
              </a:pPr>
              <a:r>
                <a:rPr lang="en-US" sz="2500" dirty="0"/>
                <a:t>New</a:t>
              </a:r>
              <a:endParaRPr lang="en-US" sz="2800" dirty="0">
                <a:effectLst>
                  <a:outerShdw blurRad="38100" dist="38100" dir="2700000" algn="tl">
                    <a:srgbClr val="C0C0C0"/>
                  </a:outerShdw>
                </a:effectLst>
              </a:endParaRPr>
            </a:p>
          </p:txBody>
        </p:sp>
        <p:sp>
          <p:nvSpPr>
            <p:cNvPr id="16" name="Rectangle 35"/>
            <p:cNvSpPr>
              <a:spLocks noChangeArrowheads="1"/>
            </p:cNvSpPr>
            <p:nvPr/>
          </p:nvSpPr>
          <p:spPr bwMode="auto">
            <a:xfrm>
              <a:off x="286" y="2923"/>
              <a:ext cx="712" cy="240"/>
            </a:xfrm>
            <a:prstGeom prst="rect">
              <a:avLst/>
            </a:prstGeom>
            <a:noFill/>
            <a:ln w="9525">
              <a:noFill/>
              <a:miter lim="800000"/>
              <a:headEnd/>
              <a:tailEnd/>
            </a:ln>
          </p:spPr>
          <p:txBody>
            <a:bodyPr wrap="none" lIns="0" tIns="0" rIns="0" bIns="0">
              <a:spAutoFit/>
            </a:bodyPr>
            <a:lstStyle/>
            <a:p>
              <a:pPr algn="ctr">
                <a:defRPr/>
              </a:pPr>
              <a:r>
                <a:rPr lang="en-US" sz="2500" dirty="0"/>
                <a:t>markets</a:t>
              </a:r>
              <a:endParaRPr lang="en-US" sz="2800" dirty="0">
                <a:effectLst>
                  <a:outerShdw blurRad="38100" dist="38100" dir="2700000" algn="tl">
                    <a:srgbClr val="C0C0C0"/>
                  </a:outerShdw>
                </a:effectLst>
              </a:endParaRPr>
            </a:p>
          </p:txBody>
        </p:sp>
        <p:sp>
          <p:nvSpPr>
            <p:cNvPr id="63505" name="Line 36"/>
            <p:cNvSpPr>
              <a:spLocks noChangeShapeType="1"/>
            </p:cNvSpPr>
            <p:nvPr/>
          </p:nvSpPr>
          <p:spPr bwMode="auto">
            <a:xfrm>
              <a:off x="1110" y="2515"/>
              <a:ext cx="4419" cy="1"/>
            </a:xfrm>
            <a:prstGeom prst="line">
              <a:avLst/>
            </a:prstGeom>
            <a:noFill/>
            <a:ln w="38100">
              <a:solidFill>
                <a:srgbClr val="FFFFFF"/>
              </a:solidFill>
              <a:round/>
              <a:headEnd/>
              <a:tailEnd/>
            </a:ln>
          </p:spPr>
          <p:txBody>
            <a:bodyPr/>
            <a:lstStyle/>
            <a:p>
              <a:endParaRPr lang="en-US"/>
            </a:p>
          </p:txBody>
        </p:sp>
        <p:sp>
          <p:nvSpPr>
            <p:cNvPr id="63506" name="Line 37"/>
            <p:cNvSpPr>
              <a:spLocks noChangeShapeType="1"/>
            </p:cNvSpPr>
            <p:nvPr/>
          </p:nvSpPr>
          <p:spPr bwMode="auto">
            <a:xfrm>
              <a:off x="3317" y="1684"/>
              <a:ext cx="1" cy="1652"/>
            </a:xfrm>
            <a:prstGeom prst="line">
              <a:avLst/>
            </a:prstGeom>
            <a:noFill/>
            <a:ln w="38100">
              <a:solidFill>
                <a:srgbClr val="FFFFFF"/>
              </a:solidFill>
              <a:round/>
              <a:headEnd/>
              <a:tailEnd/>
            </a:ln>
          </p:spPr>
          <p:txBody>
            <a:bodyPr/>
            <a:lstStyle/>
            <a:p>
              <a:endParaRPr lang="en-US"/>
            </a:p>
          </p:txBody>
        </p:sp>
      </p:grpSp>
      <p:sp>
        <p:nvSpPr>
          <p:cNvPr id="31" name="Oval 39">
            <a:hlinkClick r:id="rId3" action="ppaction://program"/>
          </p:cNvPr>
          <p:cNvSpPr>
            <a:spLocks noChangeArrowheads="1"/>
          </p:cNvSpPr>
          <p:nvPr/>
        </p:nvSpPr>
        <p:spPr bwMode="auto">
          <a:xfrm>
            <a:off x="8077200" y="4800600"/>
            <a:ext cx="533400" cy="533400"/>
          </a:xfrm>
          <a:prstGeom prst="ellipse">
            <a:avLst/>
          </a:prstGeom>
          <a:solidFill>
            <a:schemeClr val="tx2"/>
          </a:solidFill>
          <a:ln w="38100">
            <a:solidFill>
              <a:srgbClr val="A8A776"/>
            </a:solidFill>
            <a:round/>
            <a:headEnd/>
            <a:tailEnd/>
          </a:ln>
        </p:spPr>
        <p:txBody>
          <a:bodyPr wrap="none" anchor="ctr"/>
          <a:lstStyle/>
          <a:p>
            <a:pPr algn="ctr"/>
            <a:endParaRPr lang="en-US"/>
          </a:p>
        </p:txBody>
      </p:sp>
      <p:sp>
        <p:nvSpPr>
          <p:cNvPr id="63492" name="AutoShape 40">
            <a:hlinkClick r:id="rId3" action="ppaction://program"/>
          </p:cNvPr>
          <p:cNvSpPr>
            <a:spLocks noChangeArrowheads="1"/>
          </p:cNvSpPr>
          <p:nvPr/>
        </p:nvSpPr>
        <p:spPr bwMode="auto">
          <a:xfrm rot="5400000">
            <a:off x="8239125" y="4972050"/>
            <a:ext cx="292100" cy="190500"/>
          </a:xfrm>
          <a:prstGeom prst="triangle">
            <a:avLst>
              <a:gd name="adj" fmla="val 50000"/>
            </a:avLst>
          </a:prstGeom>
          <a:solidFill>
            <a:schemeClr val="bg1"/>
          </a:solidFill>
          <a:ln w="9525">
            <a:noFill/>
            <a:miter lim="800000"/>
            <a:headEnd/>
            <a:tailEnd/>
          </a:ln>
        </p:spPr>
        <p:txBody>
          <a:bodyPr wrap="none" anchor="ctr"/>
          <a:lstStyle/>
          <a:p>
            <a:pPr algn="ctr"/>
            <a:endParaRPr lang="en-US"/>
          </a:p>
        </p:txBody>
      </p:sp>
      <p:sp>
        <p:nvSpPr>
          <p:cNvPr id="63493" name="Slide Number Placeholder 22"/>
          <p:cNvSpPr txBox="1">
            <a:spLocks/>
          </p:cNvSpPr>
          <p:nvPr/>
        </p:nvSpPr>
        <p:spPr bwMode="auto">
          <a:xfrm>
            <a:off x="52388" y="4763"/>
            <a:ext cx="503237" cy="301625"/>
          </a:xfrm>
          <a:prstGeom prst="rect">
            <a:avLst/>
          </a:prstGeom>
          <a:noFill/>
          <a:ln w="9525">
            <a:noFill/>
            <a:miter lim="800000"/>
            <a:headEnd/>
            <a:tailEnd/>
          </a:ln>
        </p:spPr>
        <p:txBody>
          <a:bodyPr anchor="b"/>
          <a:lstStyle/>
          <a:p>
            <a:pPr algn="ctr"/>
            <a:r>
              <a:rPr lang="en-US" sz="1200">
                <a:latin typeface="Century Gothic" pitchFamily="34" charset="0"/>
              </a:rPr>
              <a:t>2-</a:t>
            </a:r>
            <a:fld id="{A9D3497D-AC7B-4CEA-8B82-C92406AA7ABE}" type="slidenum">
              <a:rPr lang="en-US" sz="1200">
                <a:latin typeface="Century Gothic" pitchFamily="34" charset="0"/>
              </a:rPr>
              <a:pPr algn="ctr"/>
              <a:t>26</a:t>
            </a:fld>
            <a:endParaRPr lang="en-US" sz="1200">
              <a:latin typeface="Century Gothic" pitchFamily="34" charset="0"/>
            </a:endParaRPr>
          </a:p>
        </p:txBody>
      </p:sp>
    </p:spTree>
  </p:cSld>
  <p:clrMapOvr>
    <a:masterClrMapping/>
  </p:clrMapOvr>
  <p:transition>
    <p:pull dir="ru"/>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grpId="0" nodeType="after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dissolve">
                                      <p:cBhvr>
                                        <p:cTn id="7"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animBg="1"/>
    </p:bldLst>
  </p:timing>
</p:sld>
</file>

<file path=ppt/slides/slide2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p:txBody>
          <a:bodyPr/>
          <a:lstStyle/>
          <a:p>
            <a:pPr>
              <a:defRPr/>
            </a:pPr>
            <a:r>
              <a:rPr lang="en-US" smtClean="0"/>
              <a:t>Checking Your Knowledge</a:t>
            </a:r>
          </a:p>
        </p:txBody>
      </p:sp>
      <p:sp>
        <p:nvSpPr>
          <p:cNvPr id="59395" name="Rectangle 3"/>
          <p:cNvSpPr>
            <a:spLocks noGrp="1" noChangeArrowheads="1"/>
          </p:cNvSpPr>
          <p:nvPr>
            <p:ph idx="1"/>
          </p:nvPr>
        </p:nvSpPr>
        <p:spPr>
          <a:xfrm>
            <a:off x="457200" y="1882775"/>
            <a:ext cx="8229600" cy="4572000"/>
          </a:xfrm>
        </p:spPr>
        <p:txBody>
          <a:bodyPr>
            <a:normAutofit fontScale="77500" lnSpcReduction="20000"/>
          </a:bodyPr>
          <a:lstStyle/>
          <a:p>
            <a:pPr>
              <a:buFont typeface="Wingdings 2" pitchFamily="18" charset="2"/>
              <a:buNone/>
              <a:defRPr/>
            </a:pPr>
            <a:r>
              <a:rPr lang="en-US" dirty="0" smtClean="0"/>
              <a:t>	A large metropolitan university has an established summer- school program that offers a wide variety of classes to its  current students. To expand enrollment, the school started  promoting its summer school to students who live in the  area and are home for the summer, even though they  attend other universities during the regular school year. This effort is an example of:</a:t>
            </a:r>
          </a:p>
          <a:p>
            <a:pPr>
              <a:buFont typeface="Wingdings 2" pitchFamily="18" charset="2"/>
              <a:buNone/>
              <a:defRPr/>
            </a:pPr>
            <a:endParaRPr lang="en-US" dirty="0" smtClean="0"/>
          </a:p>
          <a:p>
            <a:pPr>
              <a:buFont typeface="Wingdings 2" pitchFamily="18" charset="2"/>
              <a:buNone/>
              <a:tabLst>
                <a:tab pos="515938" algn="l"/>
              </a:tabLst>
              <a:defRPr/>
            </a:pPr>
            <a:r>
              <a:rPr lang="en-US" dirty="0" smtClean="0"/>
              <a:t>	A.	market penetration. </a:t>
            </a:r>
          </a:p>
          <a:p>
            <a:pPr>
              <a:buFont typeface="Wingdings 2" pitchFamily="18" charset="2"/>
              <a:buNone/>
              <a:tabLst>
                <a:tab pos="515938" algn="l"/>
              </a:tabLst>
              <a:defRPr/>
            </a:pPr>
            <a:r>
              <a:rPr lang="en-US" dirty="0" smtClean="0"/>
              <a:t>	B.	market development.</a:t>
            </a:r>
          </a:p>
          <a:p>
            <a:pPr>
              <a:buFont typeface="Wingdings 2" pitchFamily="18" charset="2"/>
              <a:buNone/>
              <a:tabLst>
                <a:tab pos="515938" algn="l"/>
              </a:tabLst>
              <a:defRPr/>
            </a:pPr>
            <a:r>
              <a:rPr lang="en-US" dirty="0" smtClean="0"/>
              <a:t>	C.	product development.</a:t>
            </a:r>
          </a:p>
          <a:p>
            <a:pPr>
              <a:buFont typeface="Wingdings 2" pitchFamily="18" charset="2"/>
              <a:buNone/>
              <a:tabLst>
                <a:tab pos="515938" algn="l"/>
              </a:tabLst>
              <a:defRPr/>
            </a:pPr>
            <a:r>
              <a:rPr lang="en-US" dirty="0" smtClean="0"/>
              <a:t>	D.	diversification. </a:t>
            </a:r>
          </a:p>
          <a:p>
            <a:pPr>
              <a:buFont typeface="Wingdings 2" pitchFamily="18" charset="2"/>
              <a:buNone/>
              <a:tabLst>
                <a:tab pos="515938" algn="l"/>
              </a:tabLst>
              <a:defRPr/>
            </a:pPr>
            <a:r>
              <a:rPr lang="en-US" dirty="0" smtClean="0"/>
              <a:t>	E.	a breakthrough opportunity.</a:t>
            </a:r>
          </a:p>
        </p:txBody>
      </p:sp>
      <p:sp>
        <p:nvSpPr>
          <p:cNvPr id="65539" name="Slide Number Placeholder 22"/>
          <p:cNvSpPr txBox="1">
            <a:spLocks/>
          </p:cNvSpPr>
          <p:nvPr/>
        </p:nvSpPr>
        <p:spPr bwMode="auto">
          <a:xfrm>
            <a:off x="52388" y="4763"/>
            <a:ext cx="503237" cy="301625"/>
          </a:xfrm>
          <a:prstGeom prst="rect">
            <a:avLst/>
          </a:prstGeom>
          <a:noFill/>
          <a:ln w="9525">
            <a:noFill/>
            <a:miter lim="800000"/>
            <a:headEnd/>
            <a:tailEnd/>
          </a:ln>
        </p:spPr>
        <p:txBody>
          <a:bodyPr anchor="b"/>
          <a:lstStyle/>
          <a:p>
            <a:pPr algn="ctr"/>
            <a:r>
              <a:rPr lang="en-US" sz="1200">
                <a:latin typeface="Century Gothic" pitchFamily="34" charset="0"/>
              </a:rPr>
              <a:t>2-</a:t>
            </a:r>
            <a:fld id="{1161360B-DD04-4845-91C9-CF734E44DB55}" type="slidenum">
              <a:rPr lang="en-US" sz="1200">
                <a:latin typeface="Century Gothic" pitchFamily="34" charset="0"/>
              </a:rPr>
              <a:pPr algn="ctr"/>
              <a:t>27</a:t>
            </a:fld>
            <a:endParaRPr lang="en-US" sz="1200">
              <a:latin typeface="Century Gothic" pitchFamily="34" charset="0"/>
            </a:endParaRPr>
          </a:p>
        </p:txBody>
      </p:sp>
    </p:spTree>
  </p:cSld>
  <p:clrMapOvr>
    <a:masterClrMapping/>
  </p:clrMapOvr>
  <p:transition>
    <p:pull dir="ru"/>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7585" name="Picture 6" descr="ad023"/>
          <p:cNvPicPr>
            <a:picLocks noChangeAspect="1" noChangeArrowheads="1"/>
          </p:cNvPicPr>
          <p:nvPr/>
        </p:nvPicPr>
        <p:blipFill>
          <a:blip r:embed="rId3"/>
          <a:srcRect/>
          <a:stretch>
            <a:fillRect/>
          </a:stretch>
        </p:blipFill>
        <p:spPr bwMode="auto">
          <a:xfrm>
            <a:off x="4130675" y="0"/>
            <a:ext cx="5013325" cy="6858000"/>
          </a:xfrm>
          <a:prstGeom prst="rect">
            <a:avLst/>
          </a:prstGeom>
          <a:noFill/>
          <a:ln w="9525">
            <a:noFill/>
            <a:miter lim="800000"/>
            <a:headEnd/>
            <a:tailEnd/>
          </a:ln>
        </p:spPr>
      </p:pic>
      <p:sp>
        <p:nvSpPr>
          <p:cNvPr id="2" name="Title 1"/>
          <p:cNvSpPr>
            <a:spLocks noGrp="1"/>
          </p:cNvSpPr>
          <p:nvPr>
            <p:ph type="title"/>
          </p:nvPr>
        </p:nvSpPr>
        <p:spPr>
          <a:xfrm>
            <a:off x="457200" y="268288"/>
            <a:ext cx="3581400" cy="2170112"/>
          </a:xfrm>
        </p:spPr>
        <p:txBody>
          <a:bodyPr/>
          <a:lstStyle/>
          <a:p>
            <a:pPr>
              <a:defRPr/>
            </a:pPr>
            <a:r>
              <a:rPr lang="en-US" dirty="0" smtClean="0"/>
              <a:t>Market Penetration</a:t>
            </a:r>
            <a:br>
              <a:rPr lang="en-US" dirty="0" smtClean="0"/>
            </a:br>
            <a:endParaRPr lang="en-US" dirty="0"/>
          </a:p>
        </p:txBody>
      </p:sp>
      <p:sp>
        <p:nvSpPr>
          <p:cNvPr id="67587" name="Slide Number Placeholder 22"/>
          <p:cNvSpPr txBox="1">
            <a:spLocks/>
          </p:cNvSpPr>
          <p:nvPr/>
        </p:nvSpPr>
        <p:spPr bwMode="auto">
          <a:xfrm>
            <a:off x="52388" y="4763"/>
            <a:ext cx="503237" cy="301625"/>
          </a:xfrm>
          <a:prstGeom prst="rect">
            <a:avLst/>
          </a:prstGeom>
          <a:noFill/>
          <a:ln w="9525">
            <a:noFill/>
            <a:miter lim="800000"/>
            <a:headEnd/>
            <a:tailEnd/>
          </a:ln>
        </p:spPr>
        <p:txBody>
          <a:bodyPr anchor="b"/>
          <a:lstStyle/>
          <a:p>
            <a:pPr algn="ctr"/>
            <a:r>
              <a:rPr lang="en-US" sz="1200">
                <a:latin typeface="Century Gothic" pitchFamily="34" charset="0"/>
              </a:rPr>
              <a:t>2-</a:t>
            </a:r>
            <a:fld id="{D3E3D485-0812-4AEA-AC2C-544168D4BEA6}" type="slidenum">
              <a:rPr lang="en-US" sz="1200">
                <a:latin typeface="Century Gothic" pitchFamily="34" charset="0"/>
              </a:rPr>
              <a:pPr algn="ctr"/>
              <a:t>28</a:t>
            </a:fld>
            <a:endParaRPr lang="en-US" sz="1200">
              <a:latin typeface="Century Gothic" pitchFamily="34" charset="0"/>
            </a:endParaRPr>
          </a:p>
        </p:txBody>
      </p:sp>
    </p:spTree>
  </p:cSld>
  <p:clrMapOvr>
    <a:masterClrMapping/>
  </p:clrMapOvr>
  <p:transition>
    <p:pull dir="ru"/>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p:txBody>
          <a:bodyPr/>
          <a:lstStyle/>
          <a:p>
            <a:pPr>
              <a:defRPr/>
            </a:pPr>
            <a:r>
              <a:rPr lang="en-US" smtClean="0"/>
              <a:t>Checking Your Knowledge</a:t>
            </a:r>
          </a:p>
        </p:txBody>
      </p:sp>
      <p:sp>
        <p:nvSpPr>
          <p:cNvPr id="59395" name="Rectangle 3"/>
          <p:cNvSpPr>
            <a:spLocks noGrp="1" noChangeArrowheads="1"/>
          </p:cNvSpPr>
          <p:nvPr>
            <p:ph idx="1"/>
          </p:nvPr>
        </p:nvSpPr>
        <p:spPr>
          <a:xfrm>
            <a:off x="457200" y="1882775"/>
            <a:ext cx="8229600" cy="4572000"/>
          </a:xfrm>
        </p:spPr>
        <p:txBody>
          <a:bodyPr>
            <a:normAutofit fontScale="92500" lnSpcReduction="20000"/>
          </a:bodyPr>
          <a:lstStyle/>
          <a:p>
            <a:pPr>
              <a:buFont typeface="Wingdings 2" pitchFamily="18" charset="2"/>
              <a:buNone/>
              <a:defRPr/>
            </a:pPr>
            <a:r>
              <a:rPr lang="en-US" dirty="0" smtClean="0"/>
              <a:t>	An electronics superstore sends a special coupon to its current customers offering them a special discount for purchases made during an upcoming week that occurs during a traditionally slow sales period. This is an example of:</a:t>
            </a:r>
          </a:p>
          <a:p>
            <a:pPr>
              <a:buFont typeface="Wingdings 2" pitchFamily="18" charset="2"/>
              <a:buNone/>
              <a:tabLst>
                <a:tab pos="628650" algn="l"/>
              </a:tabLst>
              <a:defRPr/>
            </a:pPr>
            <a:r>
              <a:rPr lang="en-US" dirty="0" smtClean="0"/>
              <a:t>	A.	market penetration. </a:t>
            </a:r>
          </a:p>
          <a:p>
            <a:pPr>
              <a:buFont typeface="Wingdings 2" pitchFamily="18" charset="2"/>
              <a:buNone/>
              <a:tabLst>
                <a:tab pos="628650" algn="l"/>
              </a:tabLst>
              <a:defRPr/>
            </a:pPr>
            <a:r>
              <a:rPr lang="en-US" dirty="0" smtClean="0"/>
              <a:t>	B.	market development.</a:t>
            </a:r>
          </a:p>
          <a:p>
            <a:pPr>
              <a:buFont typeface="Wingdings 2" pitchFamily="18" charset="2"/>
              <a:buNone/>
              <a:tabLst>
                <a:tab pos="628650" algn="l"/>
              </a:tabLst>
              <a:defRPr/>
            </a:pPr>
            <a:r>
              <a:rPr lang="en-US" dirty="0" smtClean="0"/>
              <a:t>	C.	product development.</a:t>
            </a:r>
          </a:p>
          <a:p>
            <a:pPr>
              <a:buFont typeface="Wingdings 2" pitchFamily="18" charset="2"/>
              <a:buNone/>
              <a:tabLst>
                <a:tab pos="628650" algn="l"/>
              </a:tabLst>
              <a:defRPr/>
            </a:pPr>
            <a:r>
              <a:rPr lang="en-US" dirty="0" smtClean="0"/>
              <a:t>	D.	diversification. </a:t>
            </a:r>
          </a:p>
          <a:p>
            <a:pPr>
              <a:buFont typeface="Wingdings 2" pitchFamily="18" charset="2"/>
              <a:buNone/>
              <a:tabLst>
                <a:tab pos="628650" algn="l"/>
              </a:tabLst>
              <a:defRPr/>
            </a:pPr>
            <a:r>
              <a:rPr lang="en-US" dirty="0" smtClean="0"/>
              <a:t>	E.	a breakthrough opportunity.</a:t>
            </a:r>
          </a:p>
        </p:txBody>
      </p:sp>
      <p:sp>
        <p:nvSpPr>
          <p:cNvPr id="69635" name="Slide Number Placeholder 22"/>
          <p:cNvSpPr txBox="1">
            <a:spLocks/>
          </p:cNvSpPr>
          <p:nvPr/>
        </p:nvSpPr>
        <p:spPr bwMode="auto">
          <a:xfrm>
            <a:off x="52388" y="4763"/>
            <a:ext cx="503237" cy="301625"/>
          </a:xfrm>
          <a:prstGeom prst="rect">
            <a:avLst/>
          </a:prstGeom>
          <a:noFill/>
          <a:ln w="9525">
            <a:noFill/>
            <a:miter lim="800000"/>
            <a:headEnd/>
            <a:tailEnd/>
          </a:ln>
        </p:spPr>
        <p:txBody>
          <a:bodyPr anchor="b"/>
          <a:lstStyle/>
          <a:p>
            <a:pPr algn="ctr"/>
            <a:r>
              <a:rPr lang="en-US" sz="1200">
                <a:latin typeface="Century Gothic" pitchFamily="34" charset="0"/>
              </a:rPr>
              <a:t>2-</a:t>
            </a:r>
            <a:fld id="{676D025C-1124-41BE-A0D3-33B4CCC45D79}" type="slidenum">
              <a:rPr lang="en-US" sz="1200">
                <a:latin typeface="Century Gothic" pitchFamily="34" charset="0"/>
              </a:rPr>
              <a:pPr algn="ctr"/>
              <a:t>29</a:t>
            </a:fld>
            <a:endParaRPr lang="en-US" sz="1200">
              <a:latin typeface="Century Gothic" pitchFamily="34" charset="0"/>
            </a:endParaRPr>
          </a:p>
        </p:txBody>
      </p:sp>
    </p:spTree>
  </p:cSld>
  <p:clrMapOvr>
    <a:masterClrMapping/>
  </p:clrMapOvr>
  <p:transition>
    <p:pull dir="ru"/>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6082" name="Rectangle 2"/>
          <p:cNvSpPr>
            <a:spLocks noGrp="1" noChangeArrowheads="1"/>
          </p:cNvSpPr>
          <p:nvPr>
            <p:ph type="title"/>
          </p:nvPr>
        </p:nvSpPr>
        <p:spPr/>
        <p:txBody>
          <a:bodyPr/>
          <a:lstStyle/>
          <a:p>
            <a:pPr>
              <a:defRPr/>
            </a:pPr>
            <a:r>
              <a:rPr lang="en-IN" smtClean="0"/>
              <a:t>You should now be able to:</a:t>
            </a:r>
          </a:p>
        </p:txBody>
      </p:sp>
      <p:sp>
        <p:nvSpPr>
          <p:cNvPr id="60419" name="Rectangle 3"/>
          <p:cNvSpPr>
            <a:spLocks noGrp="1" noChangeArrowheads="1"/>
          </p:cNvSpPr>
          <p:nvPr>
            <p:ph idx="1"/>
          </p:nvPr>
        </p:nvSpPr>
        <p:spPr>
          <a:xfrm>
            <a:off x="457200" y="1676400"/>
            <a:ext cx="8229600" cy="4778375"/>
          </a:xfrm>
        </p:spPr>
        <p:txBody>
          <a:bodyPr>
            <a:normAutofit fontScale="85000" lnSpcReduction="20000"/>
          </a:bodyPr>
          <a:lstStyle/>
          <a:p>
            <a:pPr marL="514350" indent="-514350">
              <a:lnSpc>
                <a:spcPct val="120000"/>
              </a:lnSpc>
              <a:buFont typeface="+mj-lt"/>
              <a:buAutoNum type="arabicPeriod" startAt="6"/>
              <a:defRPr/>
            </a:pPr>
            <a:r>
              <a:rPr lang="en-US" dirty="0" smtClean="0"/>
              <a:t>Understand what customer lifetime value and customer equity are and why marketing strategy planners seek to increase them.</a:t>
            </a:r>
          </a:p>
          <a:p>
            <a:pPr marL="514350" indent="-514350">
              <a:lnSpc>
                <a:spcPct val="120000"/>
              </a:lnSpc>
              <a:buFont typeface="+mj-lt"/>
              <a:buAutoNum type="arabicPeriod" startAt="6"/>
              <a:defRPr/>
            </a:pPr>
            <a:r>
              <a:rPr lang="en-US" dirty="0" smtClean="0"/>
              <a:t>Be familiar with the text’s framework for marketing strategy planning..</a:t>
            </a:r>
          </a:p>
          <a:p>
            <a:pPr marL="514350" indent="-514350">
              <a:lnSpc>
                <a:spcPct val="120000"/>
              </a:lnSpc>
              <a:buFont typeface="+mj-lt"/>
              <a:buAutoNum type="arabicPeriod" startAt="6"/>
              <a:defRPr/>
            </a:pPr>
            <a:r>
              <a:rPr lang="en-US" dirty="0" smtClean="0"/>
              <a:t>Know four broad types of marketing opportunities that help in identifying new strategies.</a:t>
            </a:r>
          </a:p>
          <a:p>
            <a:pPr marL="514350" indent="-514350">
              <a:lnSpc>
                <a:spcPct val="120000"/>
              </a:lnSpc>
              <a:buFont typeface="+mj-lt"/>
              <a:buAutoNum type="arabicPeriod" startAt="6"/>
              <a:defRPr/>
            </a:pPr>
            <a:r>
              <a:rPr lang="en-US" dirty="0" smtClean="0"/>
              <a:t>Understand why strategies for opportunities in international markets should be considered.</a:t>
            </a:r>
          </a:p>
          <a:p>
            <a:pPr marL="514350" indent="-514350">
              <a:lnSpc>
                <a:spcPct val="120000"/>
              </a:lnSpc>
              <a:buFont typeface="+mj-lt"/>
              <a:buAutoNum type="arabicPeriod" startAt="6"/>
              <a:defRPr/>
            </a:pPr>
            <a:r>
              <a:rPr lang="en-US" dirty="0" smtClean="0"/>
              <a:t>Understand the important new terms.</a:t>
            </a:r>
          </a:p>
          <a:p>
            <a:pPr>
              <a:buFont typeface="Wingdings 2" pitchFamily="18" charset="2"/>
              <a:buNone/>
              <a:defRPr/>
            </a:pPr>
            <a:endParaRPr lang="en-US" dirty="0" smtClean="0"/>
          </a:p>
        </p:txBody>
      </p:sp>
      <p:sp>
        <p:nvSpPr>
          <p:cNvPr id="14339" name="Slide Number Placeholder 22"/>
          <p:cNvSpPr txBox="1">
            <a:spLocks/>
          </p:cNvSpPr>
          <p:nvPr/>
        </p:nvSpPr>
        <p:spPr bwMode="auto">
          <a:xfrm>
            <a:off x="52388" y="4763"/>
            <a:ext cx="503237" cy="301625"/>
          </a:xfrm>
          <a:prstGeom prst="rect">
            <a:avLst/>
          </a:prstGeom>
          <a:noFill/>
          <a:ln w="9525">
            <a:noFill/>
            <a:miter lim="800000"/>
            <a:headEnd/>
            <a:tailEnd/>
          </a:ln>
        </p:spPr>
        <p:txBody>
          <a:bodyPr anchor="b"/>
          <a:lstStyle/>
          <a:p>
            <a:pPr algn="ctr"/>
            <a:r>
              <a:rPr lang="en-US" sz="1200">
                <a:latin typeface="Century Gothic" pitchFamily="34" charset="0"/>
              </a:rPr>
              <a:t>2-</a:t>
            </a:r>
            <a:fld id="{B8948ED5-8A48-4088-BCC3-ABE877635154}" type="slidenum">
              <a:rPr lang="en-US" sz="1200">
                <a:latin typeface="Century Gothic" pitchFamily="34" charset="0"/>
              </a:rPr>
              <a:pPr algn="ctr"/>
              <a:t>3</a:t>
            </a:fld>
            <a:endParaRPr lang="en-US" sz="1200">
              <a:latin typeface="Century Gothic" pitchFamily="34" charset="0"/>
            </a:endParaRPr>
          </a:p>
        </p:txBody>
      </p:sp>
    </p:spTree>
  </p:cSld>
  <p:clrMapOvr>
    <a:masterClrMapping/>
  </p:clrMapOvr>
  <p:transition>
    <p:pull dir="ru"/>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60419">
                                            <p:txEl>
                                              <p:pRg st="0" end="0"/>
                                            </p:txEl>
                                          </p:spTgt>
                                        </p:tgtEl>
                                        <p:attrNameLst>
                                          <p:attrName>style.visibility</p:attrName>
                                        </p:attrNameLst>
                                      </p:cBhvr>
                                      <p:to>
                                        <p:strVal val="visible"/>
                                      </p:to>
                                    </p:set>
                                    <p:animEffect transition="in" filter="wipe(up)">
                                      <p:cBhvr>
                                        <p:cTn id="7" dur="500"/>
                                        <p:tgtEl>
                                          <p:spTgt spid="60419">
                                            <p:txEl>
                                              <p:pRg st="0" end="0"/>
                                            </p:txEl>
                                          </p:spTgt>
                                        </p:tgtEl>
                                      </p:cBhvr>
                                    </p:animEffect>
                                  </p:childTnLst>
                                </p:cTn>
                              </p:par>
                            </p:childTnLst>
                          </p:cTn>
                        </p:par>
                        <p:par>
                          <p:cTn id="8" fill="hold">
                            <p:stCondLst>
                              <p:cond delay="500"/>
                            </p:stCondLst>
                            <p:childTnLst>
                              <p:par>
                                <p:cTn id="9" presetID="22" presetClass="entr" presetSubtype="1" fill="hold" grpId="0" nodeType="afterEffect">
                                  <p:stCondLst>
                                    <p:cond delay="0"/>
                                  </p:stCondLst>
                                  <p:childTnLst>
                                    <p:set>
                                      <p:cBhvr>
                                        <p:cTn id="10" dur="1" fill="hold">
                                          <p:stCondLst>
                                            <p:cond delay="0"/>
                                          </p:stCondLst>
                                        </p:cTn>
                                        <p:tgtEl>
                                          <p:spTgt spid="60419">
                                            <p:txEl>
                                              <p:pRg st="1" end="1"/>
                                            </p:txEl>
                                          </p:spTgt>
                                        </p:tgtEl>
                                        <p:attrNameLst>
                                          <p:attrName>style.visibility</p:attrName>
                                        </p:attrNameLst>
                                      </p:cBhvr>
                                      <p:to>
                                        <p:strVal val="visible"/>
                                      </p:to>
                                    </p:set>
                                    <p:animEffect transition="in" filter="wipe(up)">
                                      <p:cBhvr>
                                        <p:cTn id="11" dur="500"/>
                                        <p:tgtEl>
                                          <p:spTgt spid="60419">
                                            <p:txEl>
                                              <p:pRg st="1" end="1"/>
                                            </p:txEl>
                                          </p:spTgt>
                                        </p:tgtEl>
                                      </p:cBhvr>
                                    </p:animEffect>
                                  </p:childTnLst>
                                </p:cTn>
                              </p:par>
                            </p:childTnLst>
                          </p:cTn>
                        </p:par>
                        <p:par>
                          <p:cTn id="12" fill="hold" nodeType="afterGroup">
                            <p:stCondLst>
                              <p:cond delay="1000"/>
                            </p:stCondLst>
                            <p:childTnLst>
                              <p:par>
                                <p:cTn id="13" presetID="22" presetClass="entr" presetSubtype="1" fill="hold" grpId="0" nodeType="afterEffect">
                                  <p:stCondLst>
                                    <p:cond delay="0"/>
                                  </p:stCondLst>
                                  <p:childTnLst>
                                    <p:set>
                                      <p:cBhvr>
                                        <p:cTn id="14" dur="1" fill="hold">
                                          <p:stCondLst>
                                            <p:cond delay="0"/>
                                          </p:stCondLst>
                                        </p:cTn>
                                        <p:tgtEl>
                                          <p:spTgt spid="60419">
                                            <p:txEl>
                                              <p:pRg st="2" end="2"/>
                                            </p:txEl>
                                          </p:spTgt>
                                        </p:tgtEl>
                                        <p:attrNameLst>
                                          <p:attrName>style.visibility</p:attrName>
                                        </p:attrNameLst>
                                      </p:cBhvr>
                                      <p:to>
                                        <p:strVal val="visible"/>
                                      </p:to>
                                    </p:set>
                                    <p:animEffect transition="in" filter="wipe(up)">
                                      <p:cBhvr>
                                        <p:cTn id="15" dur="500"/>
                                        <p:tgtEl>
                                          <p:spTgt spid="60419">
                                            <p:txEl>
                                              <p:pRg st="2" end="2"/>
                                            </p:txEl>
                                          </p:spTgt>
                                        </p:tgtEl>
                                      </p:cBhvr>
                                    </p:animEffect>
                                  </p:childTnLst>
                                </p:cTn>
                              </p:par>
                            </p:childTnLst>
                          </p:cTn>
                        </p:par>
                        <p:par>
                          <p:cTn id="16" fill="hold" nodeType="afterGroup">
                            <p:stCondLst>
                              <p:cond delay="1500"/>
                            </p:stCondLst>
                            <p:childTnLst>
                              <p:par>
                                <p:cTn id="17" presetID="22" presetClass="entr" presetSubtype="1" fill="hold" grpId="0" nodeType="afterEffect">
                                  <p:stCondLst>
                                    <p:cond delay="0"/>
                                  </p:stCondLst>
                                  <p:childTnLst>
                                    <p:set>
                                      <p:cBhvr>
                                        <p:cTn id="18" dur="1" fill="hold">
                                          <p:stCondLst>
                                            <p:cond delay="0"/>
                                          </p:stCondLst>
                                        </p:cTn>
                                        <p:tgtEl>
                                          <p:spTgt spid="60419">
                                            <p:txEl>
                                              <p:pRg st="3" end="3"/>
                                            </p:txEl>
                                          </p:spTgt>
                                        </p:tgtEl>
                                        <p:attrNameLst>
                                          <p:attrName>style.visibility</p:attrName>
                                        </p:attrNameLst>
                                      </p:cBhvr>
                                      <p:to>
                                        <p:strVal val="visible"/>
                                      </p:to>
                                    </p:set>
                                    <p:animEffect transition="in" filter="wipe(up)">
                                      <p:cBhvr>
                                        <p:cTn id="19" dur="500"/>
                                        <p:tgtEl>
                                          <p:spTgt spid="60419">
                                            <p:txEl>
                                              <p:pRg st="3" end="3"/>
                                            </p:txEl>
                                          </p:spTgt>
                                        </p:tgtEl>
                                      </p:cBhvr>
                                    </p:animEffect>
                                  </p:childTnLst>
                                </p:cTn>
                              </p:par>
                            </p:childTnLst>
                          </p:cTn>
                        </p:par>
                        <p:par>
                          <p:cTn id="20" fill="hold" nodeType="afterGroup">
                            <p:stCondLst>
                              <p:cond delay="2000"/>
                            </p:stCondLst>
                            <p:childTnLst>
                              <p:par>
                                <p:cTn id="21" presetID="22" presetClass="entr" presetSubtype="1" fill="hold" grpId="0" nodeType="afterEffect">
                                  <p:stCondLst>
                                    <p:cond delay="0"/>
                                  </p:stCondLst>
                                  <p:childTnLst>
                                    <p:set>
                                      <p:cBhvr>
                                        <p:cTn id="22" dur="1" fill="hold">
                                          <p:stCondLst>
                                            <p:cond delay="0"/>
                                          </p:stCondLst>
                                        </p:cTn>
                                        <p:tgtEl>
                                          <p:spTgt spid="60419">
                                            <p:txEl>
                                              <p:pRg st="4" end="4"/>
                                            </p:txEl>
                                          </p:spTgt>
                                        </p:tgtEl>
                                        <p:attrNameLst>
                                          <p:attrName>style.visibility</p:attrName>
                                        </p:attrNameLst>
                                      </p:cBhvr>
                                      <p:to>
                                        <p:strVal val="visible"/>
                                      </p:to>
                                    </p:set>
                                    <p:animEffect transition="in" filter="wipe(up)">
                                      <p:cBhvr>
                                        <p:cTn id="23" dur="500"/>
                                        <p:tgtEl>
                                          <p:spTgt spid="60419">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0419" grpId="0"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1" name="Rectangle 6"/>
          <p:cNvSpPr>
            <a:spLocks noChangeArrowheads="1"/>
          </p:cNvSpPr>
          <p:nvPr/>
        </p:nvSpPr>
        <p:spPr bwMode="auto">
          <a:xfrm>
            <a:off x="0" y="6477000"/>
            <a:ext cx="3810000" cy="230188"/>
          </a:xfrm>
          <a:prstGeom prst="rect">
            <a:avLst/>
          </a:prstGeom>
          <a:noFill/>
          <a:ln w="9525">
            <a:noFill/>
            <a:miter lim="800000"/>
            <a:headEnd/>
            <a:tailEnd/>
          </a:ln>
        </p:spPr>
        <p:txBody>
          <a:bodyPr>
            <a:spAutoFit/>
          </a:bodyPr>
          <a:lstStyle/>
          <a:p>
            <a:pPr algn="ctr" eaLnBrk="0" hangingPunct="0"/>
            <a:r>
              <a:rPr lang="en-US" sz="900">
                <a:latin typeface="Times New Roman" pitchFamily="18" charset="0"/>
                <a:cs typeface="Times New Roman" pitchFamily="18" charset="0"/>
              </a:rPr>
              <a:t>Courtesy of McNeil Consumer Healthcare.</a:t>
            </a:r>
          </a:p>
        </p:txBody>
      </p:sp>
      <p:pic>
        <p:nvPicPr>
          <p:cNvPr id="71682" name="Picture 7" descr="ad001corr"/>
          <p:cNvPicPr>
            <a:picLocks noChangeAspect="1" noChangeArrowheads="1"/>
          </p:cNvPicPr>
          <p:nvPr/>
        </p:nvPicPr>
        <p:blipFill>
          <a:blip r:embed="rId3"/>
          <a:srcRect/>
          <a:stretch>
            <a:fillRect/>
          </a:stretch>
        </p:blipFill>
        <p:spPr bwMode="auto">
          <a:xfrm>
            <a:off x="4384675" y="0"/>
            <a:ext cx="4759325" cy="6858000"/>
          </a:xfrm>
          <a:prstGeom prst="rect">
            <a:avLst/>
          </a:prstGeom>
          <a:noFill/>
          <a:ln w="9525">
            <a:noFill/>
            <a:miter lim="800000"/>
            <a:headEnd/>
            <a:tailEnd/>
          </a:ln>
        </p:spPr>
      </p:pic>
      <p:sp>
        <p:nvSpPr>
          <p:cNvPr id="2" name="Title 1"/>
          <p:cNvSpPr>
            <a:spLocks noGrp="1"/>
          </p:cNvSpPr>
          <p:nvPr>
            <p:ph type="title"/>
          </p:nvPr>
        </p:nvSpPr>
        <p:spPr>
          <a:xfrm>
            <a:off x="457200" y="268288"/>
            <a:ext cx="4114800" cy="1941512"/>
          </a:xfrm>
        </p:spPr>
        <p:txBody>
          <a:bodyPr>
            <a:normAutofit fontScale="90000"/>
          </a:bodyPr>
          <a:lstStyle/>
          <a:p>
            <a:pPr>
              <a:defRPr/>
            </a:pPr>
            <a:r>
              <a:rPr lang="en-US" dirty="0" smtClean="0"/>
              <a:t>Product Development</a:t>
            </a:r>
            <a:br>
              <a:rPr lang="en-US" dirty="0" smtClean="0"/>
            </a:br>
            <a:endParaRPr lang="en-US" dirty="0"/>
          </a:p>
        </p:txBody>
      </p:sp>
      <p:sp>
        <p:nvSpPr>
          <p:cNvPr id="71684" name="Slide Number Placeholder 22"/>
          <p:cNvSpPr txBox="1">
            <a:spLocks/>
          </p:cNvSpPr>
          <p:nvPr/>
        </p:nvSpPr>
        <p:spPr bwMode="auto">
          <a:xfrm>
            <a:off x="52388" y="4763"/>
            <a:ext cx="503237" cy="301625"/>
          </a:xfrm>
          <a:prstGeom prst="rect">
            <a:avLst/>
          </a:prstGeom>
          <a:noFill/>
          <a:ln w="9525">
            <a:noFill/>
            <a:miter lim="800000"/>
            <a:headEnd/>
            <a:tailEnd/>
          </a:ln>
        </p:spPr>
        <p:txBody>
          <a:bodyPr anchor="b"/>
          <a:lstStyle/>
          <a:p>
            <a:pPr algn="ctr"/>
            <a:r>
              <a:rPr lang="en-US" sz="1200">
                <a:latin typeface="Century Gothic" pitchFamily="34" charset="0"/>
              </a:rPr>
              <a:t>2-</a:t>
            </a:r>
            <a:fld id="{468F4E54-69F6-4135-9B68-C39ECDAFB132}" type="slidenum">
              <a:rPr lang="en-US" sz="1200">
                <a:latin typeface="Century Gothic" pitchFamily="34" charset="0"/>
              </a:rPr>
              <a:pPr algn="ctr"/>
              <a:t>30</a:t>
            </a:fld>
            <a:endParaRPr lang="en-US" sz="1200">
              <a:latin typeface="Century Gothic" pitchFamily="34" charset="0"/>
            </a:endParaRPr>
          </a:p>
        </p:txBody>
      </p:sp>
    </p:spTree>
  </p:cSld>
  <p:clrMapOvr>
    <a:masterClrMapping/>
  </p:clrMapOvr>
  <p:transition>
    <p:pull dir="ru"/>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2"/>
          <p:cNvSpPr>
            <a:spLocks noGrp="1" noChangeArrowheads="1"/>
          </p:cNvSpPr>
          <p:nvPr>
            <p:ph type="title"/>
          </p:nvPr>
        </p:nvSpPr>
        <p:spPr/>
        <p:txBody>
          <a:bodyPr/>
          <a:lstStyle/>
          <a:p>
            <a:pPr>
              <a:defRPr/>
            </a:pPr>
            <a:r>
              <a:rPr lang="en-US" smtClean="0"/>
              <a:t>Product Development</a:t>
            </a:r>
          </a:p>
        </p:txBody>
      </p:sp>
      <p:sp>
        <p:nvSpPr>
          <p:cNvPr id="3097" name="Slide Number Placeholder 22"/>
          <p:cNvSpPr txBox="1">
            <a:spLocks/>
          </p:cNvSpPr>
          <p:nvPr/>
        </p:nvSpPr>
        <p:spPr bwMode="auto">
          <a:xfrm>
            <a:off x="52388" y="4763"/>
            <a:ext cx="503237" cy="301625"/>
          </a:xfrm>
          <a:prstGeom prst="rect">
            <a:avLst/>
          </a:prstGeom>
          <a:noFill/>
          <a:ln w="9525">
            <a:noFill/>
            <a:miter lim="800000"/>
            <a:headEnd/>
            <a:tailEnd/>
          </a:ln>
        </p:spPr>
        <p:txBody>
          <a:bodyPr anchor="b"/>
          <a:lstStyle/>
          <a:p>
            <a:pPr algn="ctr"/>
            <a:r>
              <a:rPr lang="en-US" sz="1200">
                <a:latin typeface="Century Gothic" pitchFamily="34" charset="0"/>
              </a:rPr>
              <a:t>2-</a:t>
            </a:r>
            <a:fld id="{E98F50F4-27ED-4A05-95C3-019742FC594D}" type="slidenum">
              <a:rPr lang="en-US" sz="1200">
                <a:latin typeface="Century Gothic" pitchFamily="34" charset="0"/>
              </a:rPr>
              <a:pPr algn="ctr"/>
              <a:t>31</a:t>
            </a:fld>
            <a:endParaRPr lang="en-US" sz="1200">
              <a:latin typeface="Century Gothic" pitchFamily="34" charset="0"/>
            </a:endParaRPr>
          </a:p>
        </p:txBody>
      </p:sp>
    </p:spTree>
  </p:cSld>
  <p:clrMapOvr>
    <a:masterClrMapping/>
  </p:clrMapOvr>
  <p:transition>
    <p:pull dir="ru"/>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3010" name="Rectangle 2"/>
          <p:cNvSpPr>
            <a:spLocks noGrp="1" noChangeArrowheads="1"/>
          </p:cNvSpPr>
          <p:nvPr>
            <p:ph type="title"/>
          </p:nvPr>
        </p:nvSpPr>
        <p:spPr/>
        <p:txBody>
          <a:bodyPr/>
          <a:lstStyle/>
          <a:p>
            <a:pPr>
              <a:defRPr/>
            </a:pPr>
            <a:r>
              <a:rPr lang="en-IN" smtClean="0"/>
              <a:t>International Opportunities Should Be Considered</a:t>
            </a:r>
            <a:endParaRPr lang="en-US" smtClean="0"/>
          </a:p>
        </p:txBody>
      </p:sp>
      <p:sp>
        <p:nvSpPr>
          <p:cNvPr id="4" name="Line 3"/>
          <p:cNvSpPr>
            <a:spLocks noChangeShapeType="1"/>
          </p:cNvSpPr>
          <p:nvPr/>
        </p:nvSpPr>
        <p:spPr bwMode="auto">
          <a:xfrm>
            <a:off x="2667000" y="3581400"/>
            <a:ext cx="685800" cy="228600"/>
          </a:xfrm>
          <a:prstGeom prst="line">
            <a:avLst/>
          </a:prstGeom>
          <a:noFill/>
          <a:ln w="38100">
            <a:solidFill>
              <a:schemeClr val="tx1"/>
            </a:solidFill>
            <a:round/>
            <a:headEnd/>
            <a:tailEnd/>
          </a:ln>
        </p:spPr>
        <p:txBody>
          <a:bodyPr/>
          <a:lstStyle/>
          <a:p>
            <a:endParaRPr lang="en-US"/>
          </a:p>
        </p:txBody>
      </p:sp>
      <p:sp>
        <p:nvSpPr>
          <p:cNvPr id="5" name="AutoShape 4"/>
          <p:cNvSpPr>
            <a:spLocks noChangeArrowheads="1"/>
          </p:cNvSpPr>
          <p:nvPr/>
        </p:nvSpPr>
        <p:spPr bwMode="auto">
          <a:xfrm>
            <a:off x="762000" y="5638800"/>
            <a:ext cx="2057400" cy="914400"/>
          </a:xfrm>
          <a:prstGeom prst="roundRect">
            <a:avLst>
              <a:gd name="adj" fmla="val 16667"/>
            </a:avLst>
          </a:prstGeom>
          <a:ln>
            <a:headEnd/>
            <a:tailEn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400" b="1">
                <a:latin typeface="Arial" pitchFamily="34" charset="0"/>
                <a:cs typeface="Arial" pitchFamily="34" charset="0"/>
              </a:rPr>
              <a:t>Better Trends?</a:t>
            </a:r>
          </a:p>
        </p:txBody>
      </p:sp>
      <p:sp>
        <p:nvSpPr>
          <p:cNvPr id="6" name="Line 6"/>
          <p:cNvSpPr>
            <a:spLocks noChangeShapeType="1"/>
          </p:cNvSpPr>
          <p:nvPr/>
        </p:nvSpPr>
        <p:spPr bwMode="auto">
          <a:xfrm flipV="1">
            <a:off x="5791200" y="3657600"/>
            <a:ext cx="533400" cy="304800"/>
          </a:xfrm>
          <a:prstGeom prst="line">
            <a:avLst/>
          </a:prstGeom>
          <a:noFill/>
          <a:ln w="38100">
            <a:solidFill>
              <a:schemeClr val="tx1"/>
            </a:solidFill>
            <a:round/>
            <a:headEnd/>
            <a:tailEnd/>
          </a:ln>
        </p:spPr>
        <p:txBody>
          <a:bodyPr/>
          <a:lstStyle/>
          <a:p>
            <a:endParaRPr lang="en-US"/>
          </a:p>
        </p:txBody>
      </p:sp>
      <p:sp>
        <p:nvSpPr>
          <p:cNvPr id="7" name="AutoShape 7"/>
          <p:cNvSpPr>
            <a:spLocks noChangeArrowheads="1"/>
          </p:cNvSpPr>
          <p:nvPr/>
        </p:nvSpPr>
        <p:spPr bwMode="auto">
          <a:xfrm>
            <a:off x="6324600" y="2819400"/>
            <a:ext cx="2057400" cy="914400"/>
          </a:xfrm>
          <a:prstGeom prst="roundRect">
            <a:avLst>
              <a:gd name="adj" fmla="val 16667"/>
            </a:avLst>
          </a:prstGeom>
          <a:ln>
            <a:headEnd/>
            <a:tailEn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400" b="1">
                <a:latin typeface="Arial" pitchFamily="34" charset="0"/>
                <a:cs typeface="Arial" pitchFamily="34" charset="0"/>
              </a:rPr>
              <a:t>Competitive Advantage</a:t>
            </a:r>
          </a:p>
        </p:txBody>
      </p:sp>
      <p:sp>
        <p:nvSpPr>
          <p:cNvPr id="8" name="Line 9"/>
          <p:cNvSpPr>
            <a:spLocks noChangeShapeType="1"/>
          </p:cNvSpPr>
          <p:nvPr/>
        </p:nvSpPr>
        <p:spPr bwMode="auto">
          <a:xfrm flipH="1">
            <a:off x="2819400" y="5181600"/>
            <a:ext cx="1066800" cy="685800"/>
          </a:xfrm>
          <a:prstGeom prst="line">
            <a:avLst/>
          </a:prstGeom>
          <a:noFill/>
          <a:ln w="38100">
            <a:solidFill>
              <a:schemeClr val="tx1"/>
            </a:solidFill>
            <a:round/>
            <a:headEnd/>
            <a:tailEnd/>
          </a:ln>
        </p:spPr>
        <p:txBody>
          <a:bodyPr/>
          <a:lstStyle/>
          <a:p>
            <a:endParaRPr lang="en-US"/>
          </a:p>
        </p:txBody>
      </p:sp>
      <p:sp>
        <p:nvSpPr>
          <p:cNvPr id="9" name="AutoShape 10"/>
          <p:cNvSpPr>
            <a:spLocks noChangeArrowheads="1"/>
          </p:cNvSpPr>
          <p:nvPr/>
        </p:nvSpPr>
        <p:spPr bwMode="auto">
          <a:xfrm>
            <a:off x="6248400" y="5791200"/>
            <a:ext cx="2057400" cy="914400"/>
          </a:xfrm>
          <a:prstGeom prst="roundRect">
            <a:avLst>
              <a:gd name="adj" fmla="val 16667"/>
            </a:avLst>
          </a:prstGeom>
          <a:ln>
            <a:headEnd/>
            <a:tailEn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400" b="1">
                <a:latin typeface="Arial" pitchFamily="34" charset="0"/>
                <a:cs typeface="Arial" pitchFamily="34" charset="0"/>
              </a:rPr>
              <a:t>Early Start</a:t>
            </a:r>
          </a:p>
        </p:txBody>
      </p:sp>
      <p:sp>
        <p:nvSpPr>
          <p:cNvPr id="11" name="Line 12"/>
          <p:cNvSpPr>
            <a:spLocks noChangeShapeType="1"/>
          </p:cNvSpPr>
          <p:nvPr/>
        </p:nvSpPr>
        <p:spPr bwMode="auto">
          <a:xfrm>
            <a:off x="4572000" y="2590800"/>
            <a:ext cx="0" cy="533400"/>
          </a:xfrm>
          <a:prstGeom prst="line">
            <a:avLst/>
          </a:prstGeom>
          <a:noFill/>
          <a:ln w="38100">
            <a:solidFill>
              <a:schemeClr val="tx1"/>
            </a:solidFill>
            <a:round/>
            <a:headEnd/>
            <a:tailEnd/>
          </a:ln>
        </p:spPr>
        <p:txBody>
          <a:bodyPr/>
          <a:lstStyle/>
          <a:p>
            <a:endParaRPr lang="en-US"/>
          </a:p>
        </p:txBody>
      </p:sp>
      <p:pic>
        <p:nvPicPr>
          <p:cNvPr id="12" name="Picture 17"/>
          <p:cNvPicPr>
            <a:picLocks noChangeAspect="1" noChangeArrowheads="1"/>
          </p:cNvPicPr>
          <p:nvPr/>
        </p:nvPicPr>
        <p:blipFill>
          <a:blip r:embed="rId3"/>
          <a:srcRect/>
          <a:stretch>
            <a:fillRect/>
          </a:stretch>
        </p:blipFill>
        <p:spPr bwMode="auto">
          <a:xfrm>
            <a:off x="3200400" y="2895600"/>
            <a:ext cx="2743200" cy="2743200"/>
          </a:xfrm>
          <a:prstGeom prst="rect">
            <a:avLst/>
          </a:prstGeom>
          <a:noFill/>
          <a:ln w="9525">
            <a:noFill/>
            <a:miter lim="800000"/>
            <a:headEnd/>
            <a:tailEnd/>
          </a:ln>
        </p:spPr>
      </p:pic>
      <p:sp>
        <p:nvSpPr>
          <p:cNvPr id="13" name="AutoShape 4"/>
          <p:cNvSpPr>
            <a:spLocks noChangeArrowheads="1"/>
          </p:cNvSpPr>
          <p:nvPr/>
        </p:nvSpPr>
        <p:spPr bwMode="auto">
          <a:xfrm>
            <a:off x="609600" y="2743200"/>
            <a:ext cx="2057400" cy="914400"/>
          </a:xfrm>
          <a:prstGeom prst="roundRect">
            <a:avLst>
              <a:gd name="adj" fmla="val 16667"/>
            </a:avLst>
          </a:prstGeom>
          <a:ln>
            <a:headEnd/>
            <a:tailEn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400" b="1">
                <a:latin typeface="Arial" pitchFamily="34" charset="0"/>
                <a:cs typeface="Arial" pitchFamily="34" charset="0"/>
              </a:rPr>
              <a:t>Risks Involved</a:t>
            </a:r>
          </a:p>
        </p:txBody>
      </p:sp>
      <p:sp>
        <p:nvSpPr>
          <p:cNvPr id="14" name="Line 6"/>
          <p:cNvSpPr>
            <a:spLocks noChangeShapeType="1"/>
          </p:cNvSpPr>
          <p:nvPr/>
        </p:nvSpPr>
        <p:spPr bwMode="auto">
          <a:xfrm>
            <a:off x="5410200" y="5257800"/>
            <a:ext cx="838200" cy="609600"/>
          </a:xfrm>
          <a:prstGeom prst="line">
            <a:avLst/>
          </a:prstGeom>
          <a:noFill/>
          <a:ln w="38100">
            <a:solidFill>
              <a:schemeClr val="tx1"/>
            </a:solidFill>
            <a:round/>
            <a:headEnd/>
            <a:tailEnd/>
          </a:ln>
        </p:spPr>
        <p:txBody>
          <a:bodyPr/>
          <a:lstStyle/>
          <a:p>
            <a:endParaRPr lang="en-US"/>
          </a:p>
        </p:txBody>
      </p:sp>
      <p:sp>
        <p:nvSpPr>
          <p:cNvPr id="10" name="AutoShape 13"/>
          <p:cNvSpPr>
            <a:spLocks noChangeArrowheads="1"/>
          </p:cNvSpPr>
          <p:nvPr/>
        </p:nvSpPr>
        <p:spPr bwMode="auto">
          <a:xfrm>
            <a:off x="3505200" y="1676400"/>
            <a:ext cx="2057400" cy="914400"/>
          </a:xfrm>
          <a:prstGeom prst="roundRect">
            <a:avLst>
              <a:gd name="adj" fmla="val 16667"/>
            </a:avLst>
          </a:prstGeom>
          <a:ln>
            <a:headEnd/>
            <a:tailEn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400" b="1">
                <a:latin typeface="Arial" pitchFamily="34" charset="0"/>
                <a:cs typeface="Arial" pitchFamily="34" charset="0"/>
              </a:rPr>
              <a:t>Smaller World</a:t>
            </a:r>
          </a:p>
        </p:txBody>
      </p:sp>
      <p:sp>
        <p:nvSpPr>
          <p:cNvPr id="76813" name="Slide Number Placeholder 22"/>
          <p:cNvSpPr txBox="1">
            <a:spLocks/>
          </p:cNvSpPr>
          <p:nvPr/>
        </p:nvSpPr>
        <p:spPr bwMode="auto">
          <a:xfrm>
            <a:off x="52388" y="4763"/>
            <a:ext cx="503237" cy="301625"/>
          </a:xfrm>
          <a:prstGeom prst="rect">
            <a:avLst/>
          </a:prstGeom>
          <a:noFill/>
          <a:ln w="9525">
            <a:noFill/>
            <a:miter lim="800000"/>
            <a:headEnd/>
            <a:tailEnd/>
          </a:ln>
        </p:spPr>
        <p:txBody>
          <a:bodyPr anchor="b"/>
          <a:lstStyle/>
          <a:p>
            <a:pPr algn="ctr"/>
            <a:r>
              <a:rPr lang="en-US" sz="1200">
                <a:latin typeface="Century Gothic" pitchFamily="34" charset="0"/>
              </a:rPr>
              <a:t>2-</a:t>
            </a:r>
            <a:fld id="{3278D180-0A0D-4E8D-A4A6-19C54D90F5BA}" type="slidenum">
              <a:rPr lang="en-US" sz="1200">
                <a:latin typeface="Century Gothic" pitchFamily="34" charset="0"/>
              </a:rPr>
              <a:pPr algn="ctr"/>
              <a:t>32</a:t>
            </a:fld>
            <a:endParaRPr lang="en-US" sz="1200">
              <a:latin typeface="Century Gothic" pitchFamily="34" charset="0"/>
            </a:endParaRPr>
          </a:p>
        </p:txBody>
      </p:sp>
    </p:spTree>
  </p:cSld>
  <p:clrMapOvr>
    <a:masterClrMapping/>
  </p:clrMapOvr>
  <p:transition>
    <p:pull dir="ru"/>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32" fill="hold"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ox(out)">
                                      <p:cBhvr>
                                        <p:cTn id="7" dur="500"/>
                                        <p:tgtEl>
                                          <p:spTgt spid="1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down)">
                                      <p:cBhvr>
                                        <p:cTn id="12" dur="500"/>
                                        <p:tgtEl>
                                          <p:spTgt spid="11"/>
                                        </p:tgtEl>
                                      </p:cBhvr>
                                    </p:animEffect>
                                  </p:childTnLst>
                                </p:cTn>
                              </p:par>
                            </p:childTnLst>
                          </p:cTn>
                        </p:par>
                        <p:par>
                          <p:cTn id="13" fill="hold" nodeType="afterGroup">
                            <p:stCondLst>
                              <p:cond delay="500"/>
                            </p:stCondLst>
                            <p:childTnLst>
                              <p:par>
                                <p:cTn id="14" presetID="22" presetClass="entr" presetSubtype="4" fill="hold" grpId="0" nodeType="afterEffect">
                                  <p:stCondLst>
                                    <p:cond delay="0"/>
                                  </p:stCondLst>
                                  <p:childTnLst>
                                    <p:set>
                                      <p:cBhvr>
                                        <p:cTn id="15" dur="1" fill="hold">
                                          <p:stCondLst>
                                            <p:cond delay="0"/>
                                          </p:stCondLst>
                                        </p:cTn>
                                        <p:tgtEl>
                                          <p:spTgt spid="10"/>
                                        </p:tgtEl>
                                        <p:attrNameLst>
                                          <p:attrName>style.visibility</p:attrName>
                                        </p:attrNameLst>
                                      </p:cBhvr>
                                      <p:to>
                                        <p:strVal val="visible"/>
                                      </p:to>
                                    </p:set>
                                    <p:animEffect transition="in" filter="wipe(down)">
                                      <p:cBhvr>
                                        <p:cTn id="16" dur="500"/>
                                        <p:tgtEl>
                                          <p:spTgt spid="10"/>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25" presetClass="emph" presetSubtype="0" fill="hold" grpId="1" nodeType="clickEffect">
                                  <p:stCondLst>
                                    <p:cond delay="0"/>
                                  </p:stCondLst>
                                  <p:childTnLst>
                                    <p:animClr clrSpc="hsl" dir="cw">
                                      <p:cBhvr override="childStyle">
                                        <p:cTn id="20" dur="500" fill="hold"/>
                                        <p:tgtEl>
                                          <p:spTgt spid="10"/>
                                        </p:tgtEl>
                                        <p:attrNameLst>
                                          <p:attrName>style.color</p:attrName>
                                        </p:attrNameLst>
                                      </p:cBhvr>
                                      <p:by>
                                        <p:hsl h="0" s="-70588" l="0"/>
                                      </p:by>
                                    </p:animClr>
                                    <p:animClr clrSpc="hsl" dir="cw">
                                      <p:cBhvr>
                                        <p:cTn id="21" dur="500" fill="hold"/>
                                        <p:tgtEl>
                                          <p:spTgt spid="10"/>
                                        </p:tgtEl>
                                        <p:attrNameLst>
                                          <p:attrName>fillcolor</p:attrName>
                                        </p:attrNameLst>
                                      </p:cBhvr>
                                      <p:by>
                                        <p:hsl h="0" s="-70588" l="0"/>
                                      </p:by>
                                    </p:animClr>
                                    <p:animClr clrSpc="hsl" dir="cw">
                                      <p:cBhvr>
                                        <p:cTn id="22" dur="500" fill="hold"/>
                                        <p:tgtEl>
                                          <p:spTgt spid="10"/>
                                        </p:tgtEl>
                                        <p:attrNameLst>
                                          <p:attrName>stroke.color</p:attrName>
                                        </p:attrNameLst>
                                      </p:cBhvr>
                                      <p:by>
                                        <p:hsl h="0" s="-70588" l="0"/>
                                      </p:by>
                                    </p:animClr>
                                    <p:set>
                                      <p:cBhvr>
                                        <p:cTn id="23" dur="500" fill="hold"/>
                                        <p:tgtEl>
                                          <p:spTgt spid="10"/>
                                        </p:tgtEl>
                                        <p:attrNameLst>
                                          <p:attrName>fill.type</p:attrName>
                                        </p:attrNameLst>
                                      </p:cBhvr>
                                      <p:to>
                                        <p:strVal val="solid"/>
                                      </p:to>
                                    </p:set>
                                  </p:childTnLst>
                                </p:cTn>
                              </p:par>
                              <p:par>
                                <p:cTn id="24" presetID="22" presetClass="entr" presetSubtype="8" fill="hold" grpId="0" nodeType="withEffect">
                                  <p:stCondLst>
                                    <p:cond delay="0"/>
                                  </p:stCondLst>
                                  <p:childTnLst>
                                    <p:set>
                                      <p:cBhvr>
                                        <p:cTn id="25" dur="1" fill="hold">
                                          <p:stCondLst>
                                            <p:cond delay="0"/>
                                          </p:stCondLst>
                                        </p:cTn>
                                        <p:tgtEl>
                                          <p:spTgt spid="6"/>
                                        </p:tgtEl>
                                        <p:attrNameLst>
                                          <p:attrName>style.visibility</p:attrName>
                                        </p:attrNameLst>
                                      </p:cBhvr>
                                      <p:to>
                                        <p:strVal val="visible"/>
                                      </p:to>
                                    </p:set>
                                    <p:animEffect transition="in" filter="wipe(left)">
                                      <p:cBhvr>
                                        <p:cTn id="26" dur="500"/>
                                        <p:tgtEl>
                                          <p:spTgt spid="6"/>
                                        </p:tgtEl>
                                      </p:cBhvr>
                                    </p:animEffect>
                                  </p:childTnLst>
                                </p:cTn>
                              </p:par>
                            </p:childTnLst>
                          </p:cTn>
                        </p:par>
                        <p:par>
                          <p:cTn id="27" fill="hold" nodeType="afterGroup">
                            <p:stCondLst>
                              <p:cond delay="500"/>
                            </p:stCondLst>
                            <p:childTnLst>
                              <p:par>
                                <p:cTn id="28" presetID="22" presetClass="entr" presetSubtype="8" fill="hold" grpId="0" nodeType="afterEffect">
                                  <p:stCondLst>
                                    <p:cond delay="0"/>
                                  </p:stCondLst>
                                  <p:childTnLst>
                                    <p:set>
                                      <p:cBhvr>
                                        <p:cTn id="29" dur="1" fill="hold">
                                          <p:stCondLst>
                                            <p:cond delay="0"/>
                                          </p:stCondLst>
                                        </p:cTn>
                                        <p:tgtEl>
                                          <p:spTgt spid="7"/>
                                        </p:tgtEl>
                                        <p:attrNameLst>
                                          <p:attrName>style.visibility</p:attrName>
                                        </p:attrNameLst>
                                      </p:cBhvr>
                                      <p:to>
                                        <p:strVal val="visible"/>
                                      </p:to>
                                    </p:set>
                                    <p:animEffect transition="in" filter="wipe(left)">
                                      <p:cBhvr>
                                        <p:cTn id="30" dur="500"/>
                                        <p:tgtEl>
                                          <p:spTgt spid="7"/>
                                        </p:tgtEl>
                                      </p:cBhvr>
                                    </p:animEffect>
                                  </p:childTnLst>
                                </p:cTn>
                              </p:par>
                            </p:childTnLst>
                          </p:cTn>
                        </p:par>
                      </p:childTnLst>
                    </p:cTn>
                  </p:par>
                  <p:par>
                    <p:cTn id="31" fill="hold" nodeType="clickPar">
                      <p:stCondLst>
                        <p:cond delay="indefinite"/>
                      </p:stCondLst>
                      <p:childTnLst>
                        <p:par>
                          <p:cTn id="32" fill="hold" nodeType="withGroup">
                            <p:stCondLst>
                              <p:cond delay="0"/>
                            </p:stCondLst>
                            <p:childTnLst>
                              <p:par>
                                <p:cTn id="33" presetID="25" presetClass="emph" presetSubtype="0" fill="hold" grpId="1" nodeType="clickEffect">
                                  <p:stCondLst>
                                    <p:cond delay="0"/>
                                  </p:stCondLst>
                                  <p:childTnLst>
                                    <p:animClr clrSpc="hsl" dir="cw">
                                      <p:cBhvr override="childStyle">
                                        <p:cTn id="34" dur="500" fill="hold"/>
                                        <p:tgtEl>
                                          <p:spTgt spid="7"/>
                                        </p:tgtEl>
                                        <p:attrNameLst>
                                          <p:attrName>style.color</p:attrName>
                                        </p:attrNameLst>
                                      </p:cBhvr>
                                      <p:by>
                                        <p:hsl h="0" s="-70588" l="0"/>
                                      </p:by>
                                    </p:animClr>
                                    <p:animClr clrSpc="hsl" dir="cw">
                                      <p:cBhvr>
                                        <p:cTn id="35" dur="500" fill="hold"/>
                                        <p:tgtEl>
                                          <p:spTgt spid="7"/>
                                        </p:tgtEl>
                                        <p:attrNameLst>
                                          <p:attrName>fillcolor</p:attrName>
                                        </p:attrNameLst>
                                      </p:cBhvr>
                                      <p:by>
                                        <p:hsl h="0" s="-70588" l="0"/>
                                      </p:by>
                                    </p:animClr>
                                    <p:animClr clrSpc="hsl" dir="cw">
                                      <p:cBhvr>
                                        <p:cTn id="36" dur="500" fill="hold"/>
                                        <p:tgtEl>
                                          <p:spTgt spid="7"/>
                                        </p:tgtEl>
                                        <p:attrNameLst>
                                          <p:attrName>stroke.color</p:attrName>
                                        </p:attrNameLst>
                                      </p:cBhvr>
                                      <p:by>
                                        <p:hsl h="0" s="-70588" l="0"/>
                                      </p:by>
                                    </p:animClr>
                                    <p:set>
                                      <p:cBhvr>
                                        <p:cTn id="37" dur="500" fill="hold"/>
                                        <p:tgtEl>
                                          <p:spTgt spid="7"/>
                                        </p:tgtEl>
                                        <p:attrNameLst>
                                          <p:attrName>fill.type</p:attrName>
                                        </p:attrNameLst>
                                      </p:cBhvr>
                                      <p:to>
                                        <p:strVal val="solid"/>
                                      </p:to>
                                    </p:set>
                                  </p:childTnLst>
                                </p:cTn>
                              </p:par>
                              <p:par>
                                <p:cTn id="38" presetID="22" presetClass="entr" presetSubtype="1" fill="hold" grpId="0" nodeType="withEffect">
                                  <p:stCondLst>
                                    <p:cond delay="0"/>
                                  </p:stCondLst>
                                  <p:childTnLst>
                                    <p:set>
                                      <p:cBhvr>
                                        <p:cTn id="39" dur="1" fill="hold">
                                          <p:stCondLst>
                                            <p:cond delay="0"/>
                                          </p:stCondLst>
                                        </p:cTn>
                                        <p:tgtEl>
                                          <p:spTgt spid="14"/>
                                        </p:tgtEl>
                                        <p:attrNameLst>
                                          <p:attrName>style.visibility</p:attrName>
                                        </p:attrNameLst>
                                      </p:cBhvr>
                                      <p:to>
                                        <p:strVal val="visible"/>
                                      </p:to>
                                    </p:set>
                                    <p:animEffect transition="in" filter="wipe(up)">
                                      <p:cBhvr>
                                        <p:cTn id="40" dur="500"/>
                                        <p:tgtEl>
                                          <p:spTgt spid="14"/>
                                        </p:tgtEl>
                                      </p:cBhvr>
                                    </p:animEffect>
                                  </p:childTnLst>
                                </p:cTn>
                              </p:par>
                            </p:childTnLst>
                          </p:cTn>
                        </p:par>
                        <p:par>
                          <p:cTn id="41" fill="hold" nodeType="afterGroup">
                            <p:stCondLst>
                              <p:cond delay="500"/>
                            </p:stCondLst>
                            <p:childTnLst>
                              <p:par>
                                <p:cTn id="42" presetID="22" presetClass="entr" presetSubtype="8" fill="hold" grpId="0" nodeType="afterEffect">
                                  <p:stCondLst>
                                    <p:cond delay="0"/>
                                  </p:stCondLst>
                                  <p:childTnLst>
                                    <p:set>
                                      <p:cBhvr>
                                        <p:cTn id="43" dur="1" fill="hold">
                                          <p:stCondLst>
                                            <p:cond delay="0"/>
                                          </p:stCondLst>
                                        </p:cTn>
                                        <p:tgtEl>
                                          <p:spTgt spid="9"/>
                                        </p:tgtEl>
                                        <p:attrNameLst>
                                          <p:attrName>style.visibility</p:attrName>
                                        </p:attrNameLst>
                                      </p:cBhvr>
                                      <p:to>
                                        <p:strVal val="visible"/>
                                      </p:to>
                                    </p:set>
                                    <p:animEffect transition="in" filter="wipe(left)">
                                      <p:cBhvr>
                                        <p:cTn id="44" dur="500"/>
                                        <p:tgtEl>
                                          <p:spTgt spid="9"/>
                                        </p:tgtEl>
                                      </p:cBhvr>
                                    </p:animEffect>
                                  </p:childTnLst>
                                </p:cTn>
                              </p:par>
                            </p:childTnLst>
                          </p:cTn>
                        </p:par>
                      </p:childTnLst>
                    </p:cTn>
                  </p:par>
                  <p:par>
                    <p:cTn id="45" fill="hold" nodeType="clickPar">
                      <p:stCondLst>
                        <p:cond delay="indefinite"/>
                      </p:stCondLst>
                      <p:childTnLst>
                        <p:par>
                          <p:cTn id="46" fill="hold" nodeType="withGroup">
                            <p:stCondLst>
                              <p:cond delay="0"/>
                            </p:stCondLst>
                            <p:childTnLst>
                              <p:par>
                                <p:cTn id="47" presetID="25" presetClass="emph" presetSubtype="0" fill="hold" grpId="1" nodeType="clickEffect">
                                  <p:stCondLst>
                                    <p:cond delay="0"/>
                                  </p:stCondLst>
                                  <p:childTnLst>
                                    <p:animClr clrSpc="hsl" dir="cw">
                                      <p:cBhvr override="childStyle">
                                        <p:cTn id="48" dur="500" fill="hold"/>
                                        <p:tgtEl>
                                          <p:spTgt spid="9"/>
                                        </p:tgtEl>
                                        <p:attrNameLst>
                                          <p:attrName>style.color</p:attrName>
                                        </p:attrNameLst>
                                      </p:cBhvr>
                                      <p:by>
                                        <p:hsl h="0" s="-70588" l="0"/>
                                      </p:by>
                                    </p:animClr>
                                    <p:animClr clrSpc="hsl" dir="cw">
                                      <p:cBhvr>
                                        <p:cTn id="49" dur="500" fill="hold"/>
                                        <p:tgtEl>
                                          <p:spTgt spid="9"/>
                                        </p:tgtEl>
                                        <p:attrNameLst>
                                          <p:attrName>fillcolor</p:attrName>
                                        </p:attrNameLst>
                                      </p:cBhvr>
                                      <p:by>
                                        <p:hsl h="0" s="-70588" l="0"/>
                                      </p:by>
                                    </p:animClr>
                                    <p:animClr clrSpc="hsl" dir="cw">
                                      <p:cBhvr>
                                        <p:cTn id="50" dur="500" fill="hold"/>
                                        <p:tgtEl>
                                          <p:spTgt spid="9"/>
                                        </p:tgtEl>
                                        <p:attrNameLst>
                                          <p:attrName>stroke.color</p:attrName>
                                        </p:attrNameLst>
                                      </p:cBhvr>
                                      <p:by>
                                        <p:hsl h="0" s="-70588" l="0"/>
                                      </p:by>
                                    </p:animClr>
                                    <p:set>
                                      <p:cBhvr>
                                        <p:cTn id="51" dur="500" fill="hold"/>
                                        <p:tgtEl>
                                          <p:spTgt spid="9"/>
                                        </p:tgtEl>
                                        <p:attrNameLst>
                                          <p:attrName>fill.type</p:attrName>
                                        </p:attrNameLst>
                                      </p:cBhvr>
                                      <p:to>
                                        <p:strVal val="solid"/>
                                      </p:to>
                                    </p:set>
                                  </p:childTnLst>
                                </p:cTn>
                              </p:par>
                              <p:par>
                                <p:cTn id="52" presetID="22" presetClass="entr" presetSubtype="1" fill="hold" grpId="0" nodeType="withEffect">
                                  <p:stCondLst>
                                    <p:cond delay="0"/>
                                  </p:stCondLst>
                                  <p:childTnLst>
                                    <p:set>
                                      <p:cBhvr>
                                        <p:cTn id="53" dur="1" fill="hold">
                                          <p:stCondLst>
                                            <p:cond delay="0"/>
                                          </p:stCondLst>
                                        </p:cTn>
                                        <p:tgtEl>
                                          <p:spTgt spid="8"/>
                                        </p:tgtEl>
                                        <p:attrNameLst>
                                          <p:attrName>style.visibility</p:attrName>
                                        </p:attrNameLst>
                                      </p:cBhvr>
                                      <p:to>
                                        <p:strVal val="visible"/>
                                      </p:to>
                                    </p:set>
                                    <p:animEffect transition="in" filter="wipe(up)">
                                      <p:cBhvr>
                                        <p:cTn id="54" dur="500"/>
                                        <p:tgtEl>
                                          <p:spTgt spid="8"/>
                                        </p:tgtEl>
                                      </p:cBhvr>
                                    </p:animEffect>
                                  </p:childTnLst>
                                </p:cTn>
                              </p:par>
                            </p:childTnLst>
                          </p:cTn>
                        </p:par>
                        <p:par>
                          <p:cTn id="55" fill="hold" nodeType="afterGroup">
                            <p:stCondLst>
                              <p:cond delay="500"/>
                            </p:stCondLst>
                            <p:childTnLst>
                              <p:par>
                                <p:cTn id="56" presetID="22" presetClass="entr" presetSubtype="2" fill="hold" grpId="0" nodeType="afterEffect">
                                  <p:stCondLst>
                                    <p:cond delay="0"/>
                                  </p:stCondLst>
                                  <p:childTnLst>
                                    <p:set>
                                      <p:cBhvr>
                                        <p:cTn id="57" dur="1" fill="hold">
                                          <p:stCondLst>
                                            <p:cond delay="0"/>
                                          </p:stCondLst>
                                        </p:cTn>
                                        <p:tgtEl>
                                          <p:spTgt spid="5"/>
                                        </p:tgtEl>
                                        <p:attrNameLst>
                                          <p:attrName>style.visibility</p:attrName>
                                        </p:attrNameLst>
                                      </p:cBhvr>
                                      <p:to>
                                        <p:strVal val="visible"/>
                                      </p:to>
                                    </p:set>
                                    <p:animEffect transition="in" filter="wipe(right)">
                                      <p:cBhvr>
                                        <p:cTn id="58" dur="500"/>
                                        <p:tgtEl>
                                          <p:spTgt spid="5"/>
                                        </p:tgtEl>
                                      </p:cBhvr>
                                    </p:animEffect>
                                  </p:childTnLst>
                                </p:cTn>
                              </p:par>
                            </p:childTnLst>
                          </p:cTn>
                        </p:par>
                      </p:childTnLst>
                    </p:cTn>
                  </p:par>
                  <p:par>
                    <p:cTn id="59" fill="hold" nodeType="clickPar">
                      <p:stCondLst>
                        <p:cond delay="indefinite"/>
                      </p:stCondLst>
                      <p:childTnLst>
                        <p:par>
                          <p:cTn id="60" fill="hold" nodeType="withGroup">
                            <p:stCondLst>
                              <p:cond delay="0"/>
                            </p:stCondLst>
                            <p:childTnLst>
                              <p:par>
                                <p:cTn id="61" presetID="25" presetClass="emph" presetSubtype="0" fill="hold" grpId="1" nodeType="clickEffect">
                                  <p:stCondLst>
                                    <p:cond delay="0"/>
                                  </p:stCondLst>
                                  <p:childTnLst>
                                    <p:animClr clrSpc="hsl" dir="cw">
                                      <p:cBhvr override="childStyle">
                                        <p:cTn id="62" dur="500" fill="hold"/>
                                        <p:tgtEl>
                                          <p:spTgt spid="5"/>
                                        </p:tgtEl>
                                        <p:attrNameLst>
                                          <p:attrName>style.color</p:attrName>
                                        </p:attrNameLst>
                                      </p:cBhvr>
                                      <p:by>
                                        <p:hsl h="0" s="-70588" l="0"/>
                                      </p:by>
                                    </p:animClr>
                                    <p:animClr clrSpc="hsl" dir="cw">
                                      <p:cBhvr>
                                        <p:cTn id="63" dur="500" fill="hold"/>
                                        <p:tgtEl>
                                          <p:spTgt spid="5"/>
                                        </p:tgtEl>
                                        <p:attrNameLst>
                                          <p:attrName>fillcolor</p:attrName>
                                        </p:attrNameLst>
                                      </p:cBhvr>
                                      <p:by>
                                        <p:hsl h="0" s="-70588" l="0"/>
                                      </p:by>
                                    </p:animClr>
                                    <p:animClr clrSpc="hsl" dir="cw">
                                      <p:cBhvr>
                                        <p:cTn id="64" dur="500" fill="hold"/>
                                        <p:tgtEl>
                                          <p:spTgt spid="5"/>
                                        </p:tgtEl>
                                        <p:attrNameLst>
                                          <p:attrName>stroke.color</p:attrName>
                                        </p:attrNameLst>
                                      </p:cBhvr>
                                      <p:by>
                                        <p:hsl h="0" s="-70588" l="0"/>
                                      </p:by>
                                    </p:animClr>
                                    <p:set>
                                      <p:cBhvr>
                                        <p:cTn id="65" dur="500" fill="hold"/>
                                        <p:tgtEl>
                                          <p:spTgt spid="5"/>
                                        </p:tgtEl>
                                        <p:attrNameLst>
                                          <p:attrName>fill.type</p:attrName>
                                        </p:attrNameLst>
                                      </p:cBhvr>
                                      <p:to>
                                        <p:strVal val="solid"/>
                                      </p:to>
                                    </p:set>
                                  </p:childTnLst>
                                </p:cTn>
                              </p:par>
                              <p:par>
                                <p:cTn id="66" presetID="22" presetClass="entr" presetSubtype="4" fill="hold" grpId="0" nodeType="withEffect">
                                  <p:stCondLst>
                                    <p:cond delay="0"/>
                                  </p:stCondLst>
                                  <p:childTnLst>
                                    <p:set>
                                      <p:cBhvr>
                                        <p:cTn id="67" dur="1" fill="hold">
                                          <p:stCondLst>
                                            <p:cond delay="0"/>
                                          </p:stCondLst>
                                        </p:cTn>
                                        <p:tgtEl>
                                          <p:spTgt spid="4"/>
                                        </p:tgtEl>
                                        <p:attrNameLst>
                                          <p:attrName>style.visibility</p:attrName>
                                        </p:attrNameLst>
                                      </p:cBhvr>
                                      <p:to>
                                        <p:strVal val="visible"/>
                                      </p:to>
                                    </p:set>
                                    <p:animEffect transition="in" filter="wipe(down)">
                                      <p:cBhvr>
                                        <p:cTn id="68" dur="500"/>
                                        <p:tgtEl>
                                          <p:spTgt spid="4"/>
                                        </p:tgtEl>
                                      </p:cBhvr>
                                    </p:animEffect>
                                  </p:childTnLst>
                                </p:cTn>
                              </p:par>
                            </p:childTnLst>
                          </p:cTn>
                        </p:par>
                        <p:par>
                          <p:cTn id="69" fill="hold" nodeType="afterGroup">
                            <p:stCondLst>
                              <p:cond delay="500"/>
                            </p:stCondLst>
                            <p:childTnLst>
                              <p:par>
                                <p:cTn id="70" presetID="22" presetClass="entr" presetSubtype="2" fill="hold" grpId="0" nodeType="afterEffect">
                                  <p:stCondLst>
                                    <p:cond delay="0"/>
                                  </p:stCondLst>
                                  <p:childTnLst>
                                    <p:set>
                                      <p:cBhvr>
                                        <p:cTn id="71" dur="1" fill="hold">
                                          <p:stCondLst>
                                            <p:cond delay="0"/>
                                          </p:stCondLst>
                                        </p:cTn>
                                        <p:tgtEl>
                                          <p:spTgt spid="13"/>
                                        </p:tgtEl>
                                        <p:attrNameLst>
                                          <p:attrName>style.visibility</p:attrName>
                                        </p:attrNameLst>
                                      </p:cBhvr>
                                      <p:to>
                                        <p:strVal val="visible"/>
                                      </p:to>
                                    </p:set>
                                    <p:animEffect transition="in" filter="wipe(right)">
                                      <p:cBhvr>
                                        <p:cTn id="72"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5" grpId="1" animBg="1"/>
      <p:bldP spid="6" grpId="0" animBg="1"/>
      <p:bldP spid="7" grpId="0" animBg="1"/>
      <p:bldP spid="7" grpId="1" animBg="1"/>
      <p:bldP spid="8" grpId="0" animBg="1"/>
      <p:bldP spid="9" grpId="0" animBg="1"/>
      <p:bldP spid="9" grpId="1" animBg="1"/>
      <p:bldP spid="11" grpId="0" animBg="1"/>
      <p:bldP spid="13" grpId="0" animBg="1"/>
      <p:bldP spid="14" grpId="0" animBg="1"/>
      <p:bldP spid="10" grpId="0" animBg="1"/>
      <p:bldP spid="10" grpId="1" animBg="1"/>
    </p:bldLst>
  </p:timing>
</p:sld>
</file>

<file path=ppt/slides/slide3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4034" name="Rectangle 2"/>
          <p:cNvSpPr>
            <a:spLocks noGrp="1" noChangeArrowheads="1"/>
          </p:cNvSpPr>
          <p:nvPr>
            <p:ph type="title"/>
          </p:nvPr>
        </p:nvSpPr>
        <p:spPr>
          <a:xfrm>
            <a:off x="457200" y="268289"/>
            <a:ext cx="8229600" cy="798512"/>
          </a:xfrm>
        </p:spPr>
        <p:txBody>
          <a:bodyPr>
            <a:normAutofit fontScale="90000"/>
          </a:bodyPr>
          <a:lstStyle/>
          <a:p>
            <a:pPr>
              <a:defRPr/>
            </a:pPr>
            <a:r>
              <a:rPr lang="en-IN" dirty="0" smtClean="0"/>
              <a:t>Global Competitive Advantage</a:t>
            </a:r>
            <a:endParaRPr lang="en-US" dirty="0" smtClean="0"/>
          </a:p>
        </p:txBody>
      </p:sp>
      <p:pic>
        <p:nvPicPr>
          <p:cNvPr id="78850" name="Picture 13"/>
          <p:cNvPicPr>
            <a:picLocks noChangeAspect="1" noChangeArrowheads="1"/>
          </p:cNvPicPr>
          <p:nvPr/>
        </p:nvPicPr>
        <p:blipFill>
          <a:blip r:embed="rId3"/>
          <a:srcRect/>
          <a:stretch>
            <a:fillRect/>
          </a:stretch>
        </p:blipFill>
        <p:spPr bwMode="auto">
          <a:xfrm>
            <a:off x="76200" y="1219200"/>
            <a:ext cx="8991600" cy="5545138"/>
          </a:xfrm>
          <a:prstGeom prst="rect">
            <a:avLst/>
          </a:prstGeom>
          <a:noFill/>
          <a:ln w="9525">
            <a:noFill/>
            <a:miter lim="800000"/>
            <a:headEnd/>
            <a:tailEnd/>
          </a:ln>
        </p:spPr>
      </p:pic>
      <p:sp>
        <p:nvSpPr>
          <p:cNvPr id="78851" name="Slide Number Placeholder 22"/>
          <p:cNvSpPr txBox="1">
            <a:spLocks/>
          </p:cNvSpPr>
          <p:nvPr/>
        </p:nvSpPr>
        <p:spPr bwMode="auto">
          <a:xfrm>
            <a:off x="52388" y="4763"/>
            <a:ext cx="503237" cy="301625"/>
          </a:xfrm>
          <a:prstGeom prst="rect">
            <a:avLst/>
          </a:prstGeom>
          <a:noFill/>
          <a:ln w="9525">
            <a:noFill/>
            <a:miter lim="800000"/>
            <a:headEnd/>
            <a:tailEnd/>
          </a:ln>
        </p:spPr>
        <p:txBody>
          <a:bodyPr anchor="b"/>
          <a:lstStyle/>
          <a:p>
            <a:pPr algn="ctr"/>
            <a:r>
              <a:rPr lang="en-US" sz="1200">
                <a:latin typeface="Century Gothic" pitchFamily="34" charset="0"/>
              </a:rPr>
              <a:t>2-</a:t>
            </a:r>
            <a:fld id="{66FD8FB8-29C2-4AC6-9E1E-5CCA7EFCB8FF}" type="slidenum">
              <a:rPr lang="en-US" sz="1200">
                <a:latin typeface="Century Gothic" pitchFamily="34" charset="0"/>
              </a:rPr>
              <a:pPr algn="ctr"/>
              <a:t>33</a:t>
            </a:fld>
            <a:endParaRPr lang="en-US" sz="1200">
              <a:latin typeface="Century Gothic" pitchFamily="34" charset="0"/>
            </a:endParaRPr>
          </a:p>
        </p:txBody>
      </p:sp>
    </p:spTree>
  </p:cSld>
  <p:clrMapOvr>
    <a:masterClrMapping/>
  </p:clrMapOvr>
  <p:transition>
    <p:pull dir="ru"/>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p:txBody>
          <a:bodyPr/>
          <a:lstStyle/>
          <a:p>
            <a:pPr>
              <a:defRPr/>
            </a:pPr>
            <a:r>
              <a:rPr lang="en-IN" smtClean="0"/>
              <a:t>You should now be able to:</a:t>
            </a:r>
            <a:endParaRPr lang="en-US" smtClean="0"/>
          </a:p>
        </p:txBody>
      </p:sp>
      <p:sp>
        <p:nvSpPr>
          <p:cNvPr id="59395" name="Rectangle 3"/>
          <p:cNvSpPr>
            <a:spLocks noGrp="1" noChangeArrowheads="1"/>
          </p:cNvSpPr>
          <p:nvPr>
            <p:ph idx="1"/>
          </p:nvPr>
        </p:nvSpPr>
        <p:spPr>
          <a:xfrm>
            <a:off x="457200" y="1676400"/>
            <a:ext cx="8229600" cy="4778375"/>
          </a:xfrm>
        </p:spPr>
        <p:txBody>
          <a:bodyPr/>
          <a:lstStyle/>
          <a:p>
            <a:pPr marL="514350" indent="-514350">
              <a:buFont typeface="Century Gothic" pitchFamily="34" charset="0"/>
              <a:buAutoNum type="arabicPeriod"/>
            </a:pPr>
            <a:r>
              <a:rPr lang="en-US" sz="2800" smtClean="0"/>
              <a:t>Understand what a marketing manager does.</a:t>
            </a:r>
          </a:p>
          <a:p>
            <a:pPr marL="514350" indent="-514350">
              <a:buFont typeface="Century Gothic" pitchFamily="34" charset="0"/>
              <a:buAutoNum type="arabicPeriod"/>
            </a:pPr>
            <a:r>
              <a:rPr lang="en-US" sz="2800" smtClean="0"/>
              <a:t>Know what marketing strategy planning is—and why it is the focus of this book.</a:t>
            </a:r>
          </a:p>
          <a:p>
            <a:pPr marL="514350" indent="-514350">
              <a:buFont typeface="Century Gothic" pitchFamily="34" charset="0"/>
              <a:buAutoNum type="arabicPeriod"/>
            </a:pPr>
            <a:r>
              <a:rPr lang="en-US" sz="2800" smtClean="0"/>
              <a:t>Understand target marketing.</a:t>
            </a:r>
          </a:p>
          <a:p>
            <a:pPr marL="514350" indent="-514350">
              <a:buFont typeface="Century Gothic" pitchFamily="34" charset="0"/>
              <a:buAutoNum type="arabicPeriod"/>
            </a:pPr>
            <a:r>
              <a:rPr lang="en-US" sz="2800" smtClean="0"/>
              <a:t>Be familiar with the four Ps in a marketing mix.</a:t>
            </a:r>
          </a:p>
          <a:p>
            <a:pPr marL="514350" indent="-514350">
              <a:buFont typeface="Century Gothic" pitchFamily="34" charset="0"/>
              <a:buAutoNum type="arabicPeriod"/>
            </a:pPr>
            <a:r>
              <a:rPr lang="en-US" sz="2800" smtClean="0"/>
              <a:t>Know the difference between a marketing strategy, a marketing plan, and a marketing program.</a:t>
            </a:r>
          </a:p>
        </p:txBody>
      </p:sp>
      <p:sp>
        <p:nvSpPr>
          <p:cNvPr id="80899" name="Slide Number Placeholder 22"/>
          <p:cNvSpPr txBox="1">
            <a:spLocks/>
          </p:cNvSpPr>
          <p:nvPr/>
        </p:nvSpPr>
        <p:spPr bwMode="auto">
          <a:xfrm>
            <a:off x="52388" y="4763"/>
            <a:ext cx="503237" cy="301625"/>
          </a:xfrm>
          <a:prstGeom prst="rect">
            <a:avLst/>
          </a:prstGeom>
          <a:noFill/>
          <a:ln w="9525">
            <a:noFill/>
            <a:miter lim="800000"/>
            <a:headEnd/>
            <a:tailEnd/>
          </a:ln>
        </p:spPr>
        <p:txBody>
          <a:bodyPr anchor="b"/>
          <a:lstStyle/>
          <a:p>
            <a:pPr algn="ctr"/>
            <a:r>
              <a:rPr lang="en-US" sz="1200">
                <a:latin typeface="Century Gothic" pitchFamily="34" charset="0"/>
              </a:rPr>
              <a:t>2-</a:t>
            </a:r>
            <a:fld id="{8518995C-7833-4F72-93D5-B3AAB3CB1895}" type="slidenum">
              <a:rPr lang="en-US" sz="1200">
                <a:latin typeface="Century Gothic" pitchFamily="34" charset="0"/>
              </a:rPr>
              <a:pPr algn="ctr"/>
              <a:t>34</a:t>
            </a:fld>
            <a:endParaRPr lang="en-US" sz="1200">
              <a:latin typeface="Century Gothic" pitchFamily="34" charset="0"/>
            </a:endParaRPr>
          </a:p>
        </p:txBody>
      </p:sp>
    </p:spTree>
  </p:cSld>
  <p:clrMapOvr>
    <a:masterClrMapping/>
  </p:clrMapOvr>
  <p:transition>
    <p:pull dir="ru"/>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59395">
                                            <p:txEl>
                                              <p:pRg st="0" end="0"/>
                                            </p:txEl>
                                          </p:spTgt>
                                        </p:tgtEl>
                                        <p:attrNameLst>
                                          <p:attrName>style.visibility</p:attrName>
                                        </p:attrNameLst>
                                      </p:cBhvr>
                                      <p:to>
                                        <p:strVal val="visible"/>
                                      </p:to>
                                    </p:set>
                                    <p:animEffect transition="in" filter="wipe(up)">
                                      <p:cBhvr>
                                        <p:cTn id="7" dur="500"/>
                                        <p:tgtEl>
                                          <p:spTgt spid="59395">
                                            <p:txEl>
                                              <p:pRg st="0" end="0"/>
                                            </p:txEl>
                                          </p:spTgt>
                                        </p:tgtEl>
                                      </p:cBhvr>
                                    </p:animEffect>
                                  </p:childTnLst>
                                </p:cTn>
                              </p:par>
                            </p:childTnLst>
                          </p:cTn>
                        </p:par>
                        <p:par>
                          <p:cTn id="8" fill="hold" nodeType="afterGroup">
                            <p:stCondLst>
                              <p:cond delay="500"/>
                            </p:stCondLst>
                            <p:childTnLst>
                              <p:par>
                                <p:cTn id="9" presetID="22" presetClass="entr" presetSubtype="1" fill="hold" grpId="0" nodeType="afterEffect">
                                  <p:stCondLst>
                                    <p:cond delay="0"/>
                                  </p:stCondLst>
                                  <p:childTnLst>
                                    <p:set>
                                      <p:cBhvr>
                                        <p:cTn id="10" dur="1" fill="hold">
                                          <p:stCondLst>
                                            <p:cond delay="0"/>
                                          </p:stCondLst>
                                        </p:cTn>
                                        <p:tgtEl>
                                          <p:spTgt spid="59395">
                                            <p:txEl>
                                              <p:pRg st="1" end="1"/>
                                            </p:txEl>
                                          </p:spTgt>
                                        </p:tgtEl>
                                        <p:attrNameLst>
                                          <p:attrName>style.visibility</p:attrName>
                                        </p:attrNameLst>
                                      </p:cBhvr>
                                      <p:to>
                                        <p:strVal val="visible"/>
                                      </p:to>
                                    </p:set>
                                    <p:animEffect transition="in" filter="wipe(up)">
                                      <p:cBhvr>
                                        <p:cTn id="11" dur="500"/>
                                        <p:tgtEl>
                                          <p:spTgt spid="59395">
                                            <p:txEl>
                                              <p:pRg st="1" end="1"/>
                                            </p:txEl>
                                          </p:spTgt>
                                        </p:tgtEl>
                                      </p:cBhvr>
                                    </p:animEffect>
                                  </p:childTnLst>
                                </p:cTn>
                              </p:par>
                            </p:childTnLst>
                          </p:cTn>
                        </p:par>
                        <p:par>
                          <p:cTn id="12" fill="hold" nodeType="afterGroup">
                            <p:stCondLst>
                              <p:cond delay="1000"/>
                            </p:stCondLst>
                            <p:childTnLst>
                              <p:par>
                                <p:cTn id="13" presetID="22" presetClass="entr" presetSubtype="1" fill="hold" grpId="0" nodeType="afterEffect">
                                  <p:stCondLst>
                                    <p:cond delay="0"/>
                                  </p:stCondLst>
                                  <p:childTnLst>
                                    <p:set>
                                      <p:cBhvr>
                                        <p:cTn id="14" dur="1" fill="hold">
                                          <p:stCondLst>
                                            <p:cond delay="0"/>
                                          </p:stCondLst>
                                        </p:cTn>
                                        <p:tgtEl>
                                          <p:spTgt spid="59395">
                                            <p:txEl>
                                              <p:pRg st="2" end="2"/>
                                            </p:txEl>
                                          </p:spTgt>
                                        </p:tgtEl>
                                        <p:attrNameLst>
                                          <p:attrName>style.visibility</p:attrName>
                                        </p:attrNameLst>
                                      </p:cBhvr>
                                      <p:to>
                                        <p:strVal val="visible"/>
                                      </p:to>
                                    </p:set>
                                    <p:animEffect transition="in" filter="wipe(up)">
                                      <p:cBhvr>
                                        <p:cTn id="15" dur="500"/>
                                        <p:tgtEl>
                                          <p:spTgt spid="59395">
                                            <p:txEl>
                                              <p:pRg st="2" end="2"/>
                                            </p:txEl>
                                          </p:spTgt>
                                        </p:tgtEl>
                                      </p:cBhvr>
                                    </p:animEffect>
                                  </p:childTnLst>
                                </p:cTn>
                              </p:par>
                            </p:childTnLst>
                          </p:cTn>
                        </p:par>
                        <p:par>
                          <p:cTn id="16" fill="hold" nodeType="afterGroup">
                            <p:stCondLst>
                              <p:cond delay="1500"/>
                            </p:stCondLst>
                            <p:childTnLst>
                              <p:par>
                                <p:cTn id="17" presetID="22" presetClass="entr" presetSubtype="1" fill="hold" grpId="0" nodeType="afterEffect">
                                  <p:stCondLst>
                                    <p:cond delay="0"/>
                                  </p:stCondLst>
                                  <p:childTnLst>
                                    <p:set>
                                      <p:cBhvr>
                                        <p:cTn id="18" dur="1" fill="hold">
                                          <p:stCondLst>
                                            <p:cond delay="0"/>
                                          </p:stCondLst>
                                        </p:cTn>
                                        <p:tgtEl>
                                          <p:spTgt spid="59395">
                                            <p:txEl>
                                              <p:pRg st="3" end="3"/>
                                            </p:txEl>
                                          </p:spTgt>
                                        </p:tgtEl>
                                        <p:attrNameLst>
                                          <p:attrName>style.visibility</p:attrName>
                                        </p:attrNameLst>
                                      </p:cBhvr>
                                      <p:to>
                                        <p:strVal val="visible"/>
                                      </p:to>
                                    </p:set>
                                    <p:animEffect transition="in" filter="wipe(up)">
                                      <p:cBhvr>
                                        <p:cTn id="19" dur="500"/>
                                        <p:tgtEl>
                                          <p:spTgt spid="59395">
                                            <p:txEl>
                                              <p:pRg st="3" end="3"/>
                                            </p:txEl>
                                          </p:spTgt>
                                        </p:tgtEl>
                                      </p:cBhvr>
                                    </p:animEffect>
                                  </p:childTnLst>
                                </p:cTn>
                              </p:par>
                            </p:childTnLst>
                          </p:cTn>
                        </p:par>
                        <p:par>
                          <p:cTn id="20" fill="hold" nodeType="afterGroup">
                            <p:stCondLst>
                              <p:cond delay="2000"/>
                            </p:stCondLst>
                            <p:childTnLst>
                              <p:par>
                                <p:cTn id="21" presetID="22" presetClass="entr" presetSubtype="1" fill="hold" grpId="0" nodeType="afterEffect">
                                  <p:stCondLst>
                                    <p:cond delay="0"/>
                                  </p:stCondLst>
                                  <p:childTnLst>
                                    <p:set>
                                      <p:cBhvr>
                                        <p:cTn id="22" dur="1" fill="hold">
                                          <p:stCondLst>
                                            <p:cond delay="0"/>
                                          </p:stCondLst>
                                        </p:cTn>
                                        <p:tgtEl>
                                          <p:spTgt spid="59395">
                                            <p:txEl>
                                              <p:pRg st="4" end="4"/>
                                            </p:txEl>
                                          </p:spTgt>
                                        </p:tgtEl>
                                        <p:attrNameLst>
                                          <p:attrName>style.visibility</p:attrName>
                                        </p:attrNameLst>
                                      </p:cBhvr>
                                      <p:to>
                                        <p:strVal val="visible"/>
                                      </p:to>
                                    </p:set>
                                    <p:animEffect transition="in" filter="wipe(up)">
                                      <p:cBhvr>
                                        <p:cTn id="23" dur="500"/>
                                        <p:tgtEl>
                                          <p:spTgt spid="5939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9395" grpId="0" build="p"/>
    </p:bldLst>
  </p:timing>
</p:sld>
</file>

<file path=ppt/slides/slide3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6082" name="Rectangle 2"/>
          <p:cNvSpPr>
            <a:spLocks noGrp="1" noChangeArrowheads="1"/>
          </p:cNvSpPr>
          <p:nvPr>
            <p:ph type="title"/>
          </p:nvPr>
        </p:nvSpPr>
        <p:spPr/>
        <p:txBody>
          <a:bodyPr/>
          <a:lstStyle/>
          <a:p>
            <a:pPr>
              <a:defRPr/>
            </a:pPr>
            <a:r>
              <a:rPr lang="en-IN" smtClean="0"/>
              <a:t>You should now be able to:</a:t>
            </a:r>
          </a:p>
        </p:txBody>
      </p:sp>
      <p:sp>
        <p:nvSpPr>
          <p:cNvPr id="60419" name="Rectangle 3"/>
          <p:cNvSpPr>
            <a:spLocks noGrp="1" noChangeArrowheads="1"/>
          </p:cNvSpPr>
          <p:nvPr>
            <p:ph idx="1"/>
          </p:nvPr>
        </p:nvSpPr>
        <p:spPr>
          <a:xfrm>
            <a:off x="457200" y="1676400"/>
            <a:ext cx="8229600" cy="4778375"/>
          </a:xfrm>
        </p:spPr>
        <p:txBody>
          <a:bodyPr>
            <a:normAutofit fontScale="85000" lnSpcReduction="20000"/>
          </a:bodyPr>
          <a:lstStyle/>
          <a:p>
            <a:pPr marL="514350" indent="-514350">
              <a:lnSpc>
                <a:spcPct val="120000"/>
              </a:lnSpc>
              <a:buFont typeface="+mj-lt"/>
              <a:buAutoNum type="arabicPeriod" startAt="6"/>
              <a:defRPr/>
            </a:pPr>
            <a:r>
              <a:rPr lang="en-US" dirty="0" smtClean="0"/>
              <a:t>Understand what customer lifetime value and customer equity are and why marketing strategy planners seek to increase them.</a:t>
            </a:r>
          </a:p>
          <a:p>
            <a:pPr marL="514350" indent="-514350">
              <a:lnSpc>
                <a:spcPct val="120000"/>
              </a:lnSpc>
              <a:buFont typeface="+mj-lt"/>
              <a:buAutoNum type="arabicPeriod" startAt="6"/>
              <a:defRPr/>
            </a:pPr>
            <a:r>
              <a:rPr lang="en-US" dirty="0" smtClean="0"/>
              <a:t>Be familiar with the text’s framework for marketing strategy planning..</a:t>
            </a:r>
          </a:p>
          <a:p>
            <a:pPr marL="514350" indent="-514350">
              <a:lnSpc>
                <a:spcPct val="120000"/>
              </a:lnSpc>
              <a:buFont typeface="+mj-lt"/>
              <a:buAutoNum type="arabicPeriod" startAt="6"/>
              <a:defRPr/>
            </a:pPr>
            <a:r>
              <a:rPr lang="en-US" dirty="0" smtClean="0"/>
              <a:t>Know four broad types of marketing opportunities that help in identifying new strategies.</a:t>
            </a:r>
          </a:p>
          <a:p>
            <a:pPr marL="514350" indent="-514350">
              <a:lnSpc>
                <a:spcPct val="120000"/>
              </a:lnSpc>
              <a:buFont typeface="+mj-lt"/>
              <a:buAutoNum type="arabicPeriod" startAt="6"/>
              <a:defRPr/>
            </a:pPr>
            <a:r>
              <a:rPr lang="en-US" dirty="0" smtClean="0"/>
              <a:t>Understand why strategies for opportunities in international markets should be considered.</a:t>
            </a:r>
          </a:p>
          <a:p>
            <a:pPr marL="514350" indent="-514350">
              <a:lnSpc>
                <a:spcPct val="120000"/>
              </a:lnSpc>
              <a:buFont typeface="+mj-lt"/>
              <a:buAutoNum type="arabicPeriod" startAt="6"/>
              <a:defRPr/>
            </a:pPr>
            <a:r>
              <a:rPr lang="en-US" dirty="0" smtClean="0"/>
              <a:t>Understand the important new terms.</a:t>
            </a:r>
          </a:p>
          <a:p>
            <a:pPr>
              <a:buFont typeface="Wingdings 2" pitchFamily="18" charset="2"/>
              <a:buNone/>
              <a:defRPr/>
            </a:pPr>
            <a:endParaRPr lang="en-US" dirty="0" smtClean="0"/>
          </a:p>
        </p:txBody>
      </p:sp>
      <p:sp>
        <p:nvSpPr>
          <p:cNvPr id="82947" name="Slide Number Placeholder 22"/>
          <p:cNvSpPr txBox="1">
            <a:spLocks/>
          </p:cNvSpPr>
          <p:nvPr/>
        </p:nvSpPr>
        <p:spPr bwMode="auto">
          <a:xfrm>
            <a:off x="52388" y="4763"/>
            <a:ext cx="503237" cy="301625"/>
          </a:xfrm>
          <a:prstGeom prst="rect">
            <a:avLst/>
          </a:prstGeom>
          <a:noFill/>
          <a:ln w="9525">
            <a:noFill/>
            <a:miter lim="800000"/>
            <a:headEnd/>
            <a:tailEnd/>
          </a:ln>
        </p:spPr>
        <p:txBody>
          <a:bodyPr anchor="b"/>
          <a:lstStyle/>
          <a:p>
            <a:pPr algn="ctr"/>
            <a:r>
              <a:rPr lang="en-US" sz="1200">
                <a:latin typeface="Century Gothic" pitchFamily="34" charset="0"/>
              </a:rPr>
              <a:t>2-</a:t>
            </a:r>
            <a:fld id="{778061EE-0D65-4996-A6CB-3EFFA5CA6E42}" type="slidenum">
              <a:rPr lang="en-US" sz="1200">
                <a:latin typeface="Century Gothic" pitchFamily="34" charset="0"/>
              </a:rPr>
              <a:pPr algn="ctr"/>
              <a:t>35</a:t>
            </a:fld>
            <a:endParaRPr lang="en-US" sz="1200">
              <a:latin typeface="Century Gothic" pitchFamily="34" charset="0"/>
            </a:endParaRPr>
          </a:p>
        </p:txBody>
      </p:sp>
    </p:spTree>
  </p:cSld>
  <p:clrMapOvr>
    <a:masterClrMapping/>
  </p:clrMapOvr>
  <p:transition>
    <p:pull dir="ru"/>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60419">
                                            <p:txEl>
                                              <p:pRg st="0" end="0"/>
                                            </p:txEl>
                                          </p:spTgt>
                                        </p:tgtEl>
                                        <p:attrNameLst>
                                          <p:attrName>style.visibility</p:attrName>
                                        </p:attrNameLst>
                                      </p:cBhvr>
                                      <p:to>
                                        <p:strVal val="visible"/>
                                      </p:to>
                                    </p:set>
                                    <p:animEffect transition="in" filter="wipe(up)">
                                      <p:cBhvr>
                                        <p:cTn id="7" dur="500"/>
                                        <p:tgtEl>
                                          <p:spTgt spid="60419">
                                            <p:txEl>
                                              <p:pRg st="0" end="0"/>
                                            </p:txEl>
                                          </p:spTgt>
                                        </p:tgtEl>
                                      </p:cBhvr>
                                    </p:animEffect>
                                  </p:childTnLst>
                                </p:cTn>
                              </p:par>
                            </p:childTnLst>
                          </p:cTn>
                        </p:par>
                        <p:par>
                          <p:cTn id="8" fill="hold">
                            <p:stCondLst>
                              <p:cond delay="500"/>
                            </p:stCondLst>
                            <p:childTnLst>
                              <p:par>
                                <p:cTn id="9" presetID="22" presetClass="entr" presetSubtype="1" fill="hold" grpId="0" nodeType="afterEffect">
                                  <p:stCondLst>
                                    <p:cond delay="0"/>
                                  </p:stCondLst>
                                  <p:childTnLst>
                                    <p:set>
                                      <p:cBhvr>
                                        <p:cTn id="10" dur="1" fill="hold">
                                          <p:stCondLst>
                                            <p:cond delay="0"/>
                                          </p:stCondLst>
                                        </p:cTn>
                                        <p:tgtEl>
                                          <p:spTgt spid="60419">
                                            <p:txEl>
                                              <p:pRg st="1" end="1"/>
                                            </p:txEl>
                                          </p:spTgt>
                                        </p:tgtEl>
                                        <p:attrNameLst>
                                          <p:attrName>style.visibility</p:attrName>
                                        </p:attrNameLst>
                                      </p:cBhvr>
                                      <p:to>
                                        <p:strVal val="visible"/>
                                      </p:to>
                                    </p:set>
                                    <p:animEffect transition="in" filter="wipe(up)">
                                      <p:cBhvr>
                                        <p:cTn id="11" dur="500"/>
                                        <p:tgtEl>
                                          <p:spTgt spid="60419">
                                            <p:txEl>
                                              <p:pRg st="1" end="1"/>
                                            </p:txEl>
                                          </p:spTgt>
                                        </p:tgtEl>
                                      </p:cBhvr>
                                    </p:animEffect>
                                  </p:childTnLst>
                                </p:cTn>
                              </p:par>
                            </p:childTnLst>
                          </p:cTn>
                        </p:par>
                        <p:par>
                          <p:cTn id="12" fill="hold" nodeType="afterGroup">
                            <p:stCondLst>
                              <p:cond delay="1000"/>
                            </p:stCondLst>
                            <p:childTnLst>
                              <p:par>
                                <p:cTn id="13" presetID="22" presetClass="entr" presetSubtype="1" fill="hold" grpId="0" nodeType="afterEffect">
                                  <p:stCondLst>
                                    <p:cond delay="0"/>
                                  </p:stCondLst>
                                  <p:childTnLst>
                                    <p:set>
                                      <p:cBhvr>
                                        <p:cTn id="14" dur="1" fill="hold">
                                          <p:stCondLst>
                                            <p:cond delay="0"/>
                                          </p:stCondLst>
                                        </p:cTn>
                                        <p:tgtEl>
                                          <p:spTgt spid="60419">
                                            <p:txEl>
                                              <p:pRg st="2" end="2"/>
                                            </p:txEl>
                                          </p:spTgt>
                                        </p:tgtEl>
                                        <p:attrNameLst>
                                          <p:attrName>style.visibility</p:attrName>
                                        </p:attrNameLst>
                                      </p:cBhvr>
                                      <p:to>
                                        <p:strVal val="visible"/>
                                      </p:to>
                                    </p:set>
                                    <p:animEffect transition="in" filter="wipe(up)">
                                      <p:cBhvr>
                                        <p:cTn id="15" dur="500"/>
                                        <p:tgtEl>
                                          <p:spTgt spid="60419">
                                            <p:txEl>
                                              <p:pRg st="2" end="2"/>
                                            </p:txEl>
                                          </p:spTgt>
                                        </p:tgtEl>
                                      </p:cBhvr>
                                    </p:animEffect>
                                  </p:childTnLst>
                                </p:cTn>
                              </p:par>
                            </p:childTnLst>
                          </p:cTn>
                        </p:par>
                        <p:par>
                          <p:cTn id="16" fill="hold" nodeType="afterGroup">
                            <p:stCondLst>
                              <p:cond delay="1500"/>
                            </p:stCondLst>
                            <p:childTnLst>
                              <p:par>
                                <p:cTn id="17" presetID="22" presetClass="entr" presetSubtype="1" fill="hold" grpId="0" nodeType="afterEffect">
                                  <p:stCondLst>
                                    <p:cond delay="0"/>
                                  </p:stCondLst>
                                  <p:childTnLst>
                                    <p:set>
                                      <p:cBhvr>
                                        <p:cTn id="18" dur="1" fill="hold">
                                          <p:stCondLst>
                                            <p:cond delay="0"/>
                                          </p:stCondLst>
                                        </p:cTn>
                                        <p:tgtEl>
                                          <p:spTgt spid="60419">
                                            <p:txEl>
                                              <p:pRg st="3" end="3"/>
                                            </p:txEl>
                                          </p:spTgt>
                                        </p:tgtEl>
                                        <p:attrNameLst>
                                          <p:attrName>style.visibility</p:attrName>
                                        </p:attrNameLst>
                                      </p:cBhvr>
                                      <p:to>
                                        <p:strVal val="visible"/>
                                      </p:to>
                                    </p:set>
                                    <p:animEffect transition="in" filter="wipe(up)">
                                      <p:cBhvr>
                                        <p:cTn id="19" dur="500"/>
                                        <p:tgtEl>
                                          <p:spTgt spid="60419">
                                            <p:txEl>
                                              <p:pRg st="3" end="3"/>
                                            </p:txEl>
                                          </p:spTgt>
                                        </p:tgtEl>
                                      </p:cBhvr>
                                    </p:animEffect>
                                  </p:childTnLst>
                                </p:cTn>
                              </p:par>
                            </p:childTnLst>
                          </p:cTn>
                        </p:par>
                        <p:par>
                          <p:cTn id="20" fill="hold" nodeType="afterGroup">
                            <p:stCondLst>
                              <p:cond delay="2000"/>
                            </p:stCondLst>
                            <p:childTnLst>
                              <p:par>
                                <p:cTn id="21" presetID="22" presetClass="entr" presetSubtype="1" fill="hold" grpId="0" nodeType="afterEffect">
                                  <p:stCondLst>
                                    <p:cond delay="0"/>
                                  </p:stCondLst>
                                  <p:childTnLst>
                                    <p:set>
                                      <p:cBhvr>
                                        <p:cTn id="22" dur="1" fill="hold">
                                          <p:stCondLst>
                                            <p:cond delay="0"/>
                                          </p:stCondLst>
                                        </p:cTn>
                                        <p:tgtEl>
                                          <p:spTgt spid="60419">
                                            <p:txEl>
                                              <p:pRg st="4" end="4"/>
                                            </p:txEl>
                                          </p:spTgt>
                                        </p:tgtEl>
                                        <p:attrNameLst>
                                          <p:attrName>style.visibility</p:attrName>
                                        </p:attrNameLst>
                                      </p:cBhvr>
                                      <p:to>
                                        <p:strVal val="visible"/>
                                      </p:to>
                                    </p:set>
                                    <p:animEffect transition="in" filter="wipe(up)">
                                      <p:cBhvr>
                                        <p:cTn id="23" dur="500"/>
                                        <p:tgtEl>
                                          <p:spTgt spid="60419">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0419" grpId="0" build="p"/>
    </p:bldLst>
  </p:timing>
</p:sld>
</file>

<file path=ppt/slides/slide3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7106" name="Rectangle 2"/>
          <p:cNvSpPr>
            <a:spLocks noGrp="1" noChangeArrowheads="1"/>
          </p:cNvSpPr>
          <p:nvPr>
            <p:ph type="title"/>
          </p:nvPr>
        </p:nvSpPr>
        <p:spPr/>
        <p:txBody>
          <a:bodyPr/>
          <a:lstStyle/>
          <a:p>
            <a:pPr>
              <a:defRPr/>
            </a:pPr>
            <a:r>
              <a:rPr lang="en-US" smtClean="0"/>
              <a:t>Key Terms</a:t>
            </a:r>
          </a:p>
        </p:txBody>
      </p:sp>
      <p:sp>
        <p:nvSpPr>
          <p:cNvPr id="119812" name="Rectangle 4"/>
          <p:cNvSpPr>
            <a:spLocks noGrp="1" noChangeArrowheads="1"/>
          </p:cNvSpPr>
          <p:nvPr>
            <p:ph sz="half" idx="1"/>
          </p:nvPr>
        </p:nvSpPr>
        <p:spPr>
          <a:xfrm>
            <a:off x="457200" y="1722438"/>
            <a:ext cx="4038600" cy="4525962"/>
          </a:xfrm>
        </p:spPr>
        <p:txBody>
          <a:bodyPr/>
          <a:lstStyle/>
          <a:p>
            <a:pPr marL="514350" indent="-514350">
              <a:buFont typeface="Century Gothic" pitchFamily="34" charset="0"/>
              <a:buAutoNum type="arabicPeriod"/>
            </a:pPr>
            <a:r>
              <a:rPr lang="en-US" sz="2400" smtClean="0"/>
              <a:t>marketing management process</a:t>
            </a:r>
          </a:p>
          <a:p>
            <a:pPr marL="514350" indent="-514350">
              <a:buFont typeface="Century Gothic" pitchFamily="34" charset="0"/>
              <a:buAutoNum type="arabicPeriod"/>
            </a:pPr>
            <a:r>
              <a:rPr lang="en-US" sz="2400" smtClean="0"/>
              <a:t>strategic (management) planning</a:t>
            </a:r>
          </a:p>
          <a:p>
            <a:pPr marL="514350" indent="-514350">
              <a:buFont typeface="Century Gothic" pitchFamily="34" charset="0"/>
              <a:buAutoNum type="arabicPeriod"/>
            </a:pPr>
            <a:r>
              <a:rPr lang="en-US" sz="2400" smtClean="0"/>
              <a:t>marketing strategy</a:t>
            </a:r>
          </a:p>
          <a:p>
            <a:pPr marL="514350" indent="-514350">
              <a:buFont typeface="Century Gothic" pitchFamily="34" charset="0"/>
              <a:buAutoNum type="arabicPeriod"/>
            </a:pPr>
            <a:r>
              <a:rPr lang="en-US" sz="2400" smtClean="0"/>
              <a:t>target market</a:t>
            </a:r>
          </a:p>
          <a:p>
            <a:pPr marL="514350" indent="-514350">
              <a:buFont typeface="Century Gothic" pitchFamily="34" charset="0"/>
              <a:buAutoNum type="arabicPeriod"/>
            </a:pPr>
            <a:r>
              <a:rPr lang="en-US" sz="2400" smtClean="0"/>
              <a:t>marketing mix</a:t>
            </a:r>
          </a:p>
          <a:p>
            <a:pPr marL="514350" indent="-514350">
              <a:buFont typeface="Century Gothic" pitchFamily="34" charset="0"/>
              <a:buAutoNum type="arabicPeriod"/>
            </a:pPr>
            <a:r>
              <a:rPr lang="en-US" sz="2400" smtClean="0"/>
              <a:t>target marketing</a:t>
            </a:r>
          </a:p>
          <a:p>
            <a:pPr marL="514350" indent="-514350">
              <a:buFont typeface="Century Gothic" pitchFamily="34" charset="0"/>
              <a:buAutoNum type="arabicPeriod"/>
            </a:pPr>
            <a:r>
              <a:rPr lang="en-US" sz="2400" smtClean="0"/>
              <a:t>mass marketing</a:t>
            </a:r>
          </a:p>
          <a:p>
            <a:pPr marL="514350" indent="-514350">
              <a:buFont typeface="Century Gothic" pitchFamily="34" charset="0"/>
              <a:buAutoNum type="arabicPeriod"/>
            </a:pPr>
            <a:r>
              <a:rPr lang="en-US" sz="2400" smtClean="0"/>
              <a:t>channel of distribution</a:t>
            </a:r>
          </a:p>
        </p:txBody>
      </p:sp>
      <p:sp>
        <p:nvSpPr>
          <p:cNvPr id="119813" name="Rectangle 5"/>
          <p:cNvSpPr>
            <a:spLocks noGrp="1" noChangeArrowheads="1"/>
          </p:cNvSpPr>
          <p:nvPr>
            <p:ph sz="half" idx="2"/>
          </p:nvPr>
        </p:nvSpPr>
        <p:spPr>
          <a:xfrm>
            <a:off x="4648200" y="1722438"/>
            <a:ext cx="4038600" cy="4525962"/>
          </a:xfrm>
        </p:spPr>
        <p:txBody>
          <a:bodyPr/>
          <a:lstStyle/>
          <a:p>
            <a:pPr marL="514350" indent="-514350">
              <a:buFont typeface="Century Gothic" pitchFamily="34" charset="0"/>
              <a:buAutoNum type="arabicPeriod" startAt="9"/>
            </a:pPr>
            <a:r>
              <a:rPr lang="en-US" sz="2400" smtClean="0"/>
              <a:t>personal selling</a:t>
            </a:r>
          </a:p>
          <a:p>
            <a:pPr marL="514350" indent="-514350">
              <a:buFont typeface="Century Gothic" pitchFamily="34" charset="0"/>
              <a:buAutoNum type="arabicPeriod" startAt="9"/>
            </a:pPr>
            <a:r>
              <a:rPr lang="en-US" sz="2400" smtClean="0"/>
              <a:t>customer service</a:t>
            </a:r>
          </a:p>
          <a:p>
            <a:pPr marL="514350" indent="-514350">
              <a:buFont typeface="Century Gothic" pitchFamily="34" charset="0"/>
              <a:buAutoNum type="arabicPeriod" startAt="9"/>
            </a:pPr>
            <a:r>
              <a:rPr lang="en-US" sz="2400" smtClean="0"/>
              <a:t>mass selling</a:t>
            </a:r>
          </a:p>
          <a:p>
            <a:pPr marL="514350" indent="-514350">
              <a:buFont typeface="Century Gothic" pitchFamily="34" charset="0"/>
              <a:buAutoNum type="arabicPeriod" startAt="9"/>
            </a:pPr>
            <a:r>
              <a:rPr lang="en-US" sz="2400" smtClean="0"/>
              <a:t>advertising</a:t>
            </a:r>
          </a:p>
          <a:p>
            <a:pPr marL="514350" indent="-514350">
              <a:buFont typeface="Century Gothic" pitchFamily="34" charset="0"/>
              <a:buAutoNum type="arabicPeriod" startAt="9"/>
            </a:pPr>
            <a:r>
              <a:rPr lang="en-US" sz="2400" smtClean="0"/>
              <a:t>publicity</a:t>
            </a:r>
          </a:p>
          <a:p>
            <a:pPr marL="514350" indent="-514350">
              <a:buFont typeface="Century Gothic" pitchFamily="34" charset="0"/>
              <a:buAutoNum type="arabicPeriod" startAt="9"/>
            </a:pPr>
            <a:r>
              <a:rPr lang="en-US" sz="2400" smtClean="0"/>
              <a:t>sales promotion</a:t>
            </a:r>
          </a:p>
          <a:p>
            <a:pPr marL="514350" indent="-514350">
              <a:buFont typeface="Century Gothic" pitchFamily="34" charset="0"/>
              <a:buAutoNum type="arabicPeriod" startAt="9"/>
            </a:pPr>
            <a:r>
              <a:rPr lang="en-US" sz="2400" smtClean="0"/>
              <a:t>marketing plan</a:t>
            </a:r>
          </a:p>
          <a:p>
            <a:pPr marL="514350" indent="-514350">
              <a:buFont typeface="Century Gothic" pitchFamily="34" charset="0"/>
              <a:buAutoNum type="arabicPeriod" startAt="9"/>
            </a:pPr>
            <a:r>
              <a:rPr lang="en-US" sz="2400" smtClean="0"/>
              <a:t>implementation</a:t>
            </a:r>
          </a:p>
          <a:p>
            <a:pPr marL="514350" indent="-514350">
              <a:buFont typeface="Century Gothic" pitchFamily="34" charset="0"/>
              <a:buAutoNum type="arabicPeriod" startAt="9"/>
            </a:pPr>
            <a:r>
              <a:rPr lang="en-US" sz="2400" smtClean="0"/>
              <a:t>operational decisions</a:t>
            </a:r>
          </a:p>
          <a:p>
            <a:pPr marL="514350" indent="-514350">
              <a:buFont typeface="Century Gothic" pitchFamily="34" charset="0"/>
              <a:buAutoNum type="arabicPeriod" startAt="9"/>
            </a:pPr>
            <a:r>
              <a:rPr lang="en-US" sz="2400" smtClean="0"/>
              <a:t>marketing program</a:t>
            </a:r>
          </a:p>
        </p:txBody>
      </p:sp>
      <p:sp>
        <p:nvSpPr>
          <p:cNvPr id="84996" name="Slide Number Placeholder 22"/>
          <p:cNvSpPr txBox="1">
            <a:spLocks/>
          </p:cNvSpPr>
          <p:nvPr/>
        </p:nvSpPr>
        <p:spPr bwMode="auto">
          <a:xfrm>
            <a:off x="52388" y="4763"/>
            <a:ext cx="503237" cy="301625"/>
          </a:xfrm>
          <a:prstGeom prst="rect">
            <a:avLst/>
          </a:prstGeom>
          <a:noFill/>
          <a:ln w="9525">
            <a:noFill/>
            <a:miter lim="800000"/>
            <a:headEnd/>
            <a:tailEnd/>
          </a:ln>
        </p:spPr>
        <p:txBody>
          <a:bodyPr anchor="b"/>
          <a:lstStyle/>
          <a:p>
            <a:pPr algn="ctr"/>
            <a:r>
              <a:rPr lang="en-US" sz="1200">
                <a:latin typeface="Century Gothic" pitchFamily="34" charset="0"/>
              </a:rPr>
              <a:t>2-</a:t>
            </a:r>
            <a:fld id="{25749EE1-0F50-4D75-ACCC-CC16C0226AEA}" type="slidenum">
              <a:rPr lang="en-US" sz="1200">
                <a:latin typeface="Century Gothic" pitchFamily="34" charset="0"/>
              </a:rPr>
              <a:pPr algn="ctr"/>
              <a:t>36</a:t>
            </a:fld>
            <a:endParaRPr lang="en-US" sz="1200">
              <a:latin typeface="Century Gothic" pitchFamily="34" charset="0"/>
            </a:endParaRPr>
          </a:p>
        </p:txBody>
      </p:sp>
    </p:spTree>
  </p:cSld>
  <p:clrMapOvr>
    <a:masterClrMapping/>
  </p:clrMapOvr>
  <p:transition>
    <p:pull dir="ru"/>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22" presetClass="entr" presetSubtype="1" fill="hold" nodeType="afterEffect">
                                  <p:stCondLst>
                                    <p:cond delay="0"/>
                                  </p:stCondLst>
                                  <p:childTnLst>
                                    <p:set>
                                      <p:cBhvr>
                                        <p:cTn id="6" dur="1" fill="hold">
                                          <p:stCondLst>
                                            <p:cond delay="0"/>
                                          </p:stCondLst>
                                        </p:cTn>
                                        <p:tgtEl>
                                          <p:spTgt spid="119812">
                                            <p:txEl>
                                              <p:pRg st="0" end="0"/>
                                            </p:txEl>
                                          </p:spTgt>
                                        </p:tgtEl>
                                        <p:attrNameLst>
                                          <p:attrName>style.visibility</p:attrName>
                                        </p:attrNameLst>
                                      </p:cBhvr>
                                      <p:to>
                                        <p:strVal val="visible"/>
                                      </p:to>
                                    </p:set>
                                    <p:animEffect transition="in" filter="wipe(up)">
                                      <p:cBhvr>
                                        <p:cTn id="7" dur="500"/>
                                        <p:tgtEl>
                                          <p:spTgt spid="119812">
                                            <p:txEl>
                                              <p:pRg st="0" end="0"/>
                                            </p:txEl>
                                          </p:spTgt>
                                        </p:tgtEl>
                                      </p:cBhvr>
                                    </p:animEffect>
                                  </p:childTnLst>
                                </p:cTn>
                              </p:par>
                            </p:childTnLst>
                          </p:cTn>
                        </p:par>
                        <p:par>
                          <p:cTn id="8" fill="hold">
                            <p:stCondLst>
                              <p:cond delay="500"/>
                            </p:stCondLst>
                            <p:childTnLst>
                              <p:par>
                                <p:cTn id="9" presetID="22" presetClass="entr" presetSubtype="1" fill="hold" nodeType="afterEffect">
                                  <p:stCondLst>
                                    <p:cond delay="0"/>
                                  </p:stCondLst>
                                  <p:childTnLst>
                                    <p:set>
                                      <p:cBhvr>
                                        <p:cTn id="10" dur="1" fill="hold">
                                          <p:stCondLst>
                                            <p:cond delay="0"/>
                                          </p:stCondLst>
                                        </p:cTn>
                                        <p:tgtEl>
                                          <p:spTgt spid="119812">
                                            <p:txEl>
                                              <p:pRg st="1" end="1"/>
                                            </p:txEl>
                                          </p:spTgt>
                                        </p:tgtEl>
                                        <p:attrNameLst>
                                          <p:attrName>style.visibility</p:attrName>
                                        </p:attrNameLst>
                                      </p:cBhvr>
                                      <p:to>
                                        <p:strVal val="visible"/>
                                      </p:to>
                                    </p:set>
                                    <p:animEffect transition="in" filter="wipe(up)">
                                      <p:cBhvr>
                                        <p:cTn id="11" dur="500"/>
                                        <p:tgtEl>
                                          <p:spTgt spid="119812">
                                            <p:txEl>
                                              <p:pRg st="1" end="1"/>
                                            </p:txEl>
                                          </p:spTgt>
                                        </p:tgtEl>
                                      </p:cBhvr>
                                    </p:animEffect>
                                  </p:childTnLst>
                                </p:cTn>
                              </p:par>
                            </p:childTnLst>
                          </p:cTn>
                        </p:par>
                        <p:par>
                          <p:cTn id="12" fill="hold">
                            <p:stCondLst>
                              <p:cond delay="1000"/>
                            </p:stCondLst>
                            <p:childTnLst>
                              <p:par>
                                <p:cTn id="13" presetID="22" presetClass="entr" presetSubtype="1" fill="hold" nodeType="afterEffect">
                                  <p:stCondLst>
                                    <p:cond delay="0"/>
                                  </p:stCondLst>
                                  <p:childTnLst>
                                    <p:set>
                                      <p:cBhvr>
                                        <p:cTn id="14" dur="1" fill="hold">
                                          <p:stCondLst>
                                            <p:cond delay="0"/>
                                          </p:stCondLst>
                                        </p:cTn>
                                        <p:tgtEl>
                                          <p:spTgt spid="119812">
                                            <p:txEl>
                                              <p:pRg st="2" end="2"/>
                                            </p:txEl>
                                          </p:spTgt>
                                        </p:tgtEl>
                                        <p:attrNameLst>
                                          <p:attrName>style.visibility</p:attrName>
                                        </p:attrNameLst>
                                      </p:cBhvr>
                                      <p:to>
                                        <p:strVal val="visible"/>
                                      </p:to>
                                    </p:set>
                                    <p:animEffect transition="in" filter="wipe(up)">
                                      <p:cBhvr>
                                        <p:cTn id="15" dur="500"/>
                                        <p:tgtEl>
                                          <p:spTgt spid="119812">
                                            <p:txEl>
                                              <p:pRg st="2" end="2"/>
                                            </p:txEl>
                                          </p:spTgt>
                                        </p:tgtEl>
                                      </p:cBhvr>
                                    </p:animEffect>
                                  </p:childTnLst>
                                </p:cTn>
                              </p:par>
                            </p:childTnLst>
                          </p:cTn>
                        </p:par>
                        <p:par>
                          <p:cTn id="16" fill="hold">
                            <p:stCondLst>
                              <p:cond delay="1500"/>
                            </p:stCondLst>
                            <p:childTnLst>
                              <p:par>
                                <p:cTn id="17" presetID="22" presetClass="entr" presetSubtype="1" fill="hold" nodeType="afterEffect">
                                  <p:stCondLst>
                                    <p:cond delay="0"/>
                                  </p:stCondLst>
                                  <p:childTnLst>
                                    <p:set>
                                      <p:cBhvr>
                                        <p:cTn id="18" dur="1" fill="hold">
                                          <p:stCondLst>
                                            <p:cond delay="0"/>
                                          </p:stCondLst>
                                        </p:cTn>
                                        <p:tgtEl>
                                          <p:spTgt spid="119812">
                                            <p:txEl>
                                              <p:pRg st="3" end="3"/>
                                            </p:txEl>
                                          </p:spTgt>
                                        </p:tgtEl>
                                        <p:attrNameLst>
                                          <p:attrName>style.visibility</p:attrName>
                                        </p:attrNameLst>
                                      </p:cBhvr>
                                      <p:to>
                                        <p:strVal val="visible"/>
                                      </p:to>
                                    </p:set>
                                    <p:animEffect transition="in" filter="wipe(up)">
                                      <p:cBhvr>
                                        <p:cTn id="19" dur="500"/>
                                        <p:tgtEl>
                                          <p:spTgt spid="119812">
                                            <p:txEl>
                                              <p:pRg st="3" end="3"/>
                                            </p:txEl>
                                          </p:spTgt>
                                        </p:tgtEl>
                                      </p:cBhvr>
                                    </p:animEffect>
                                  </p:childTnLst>
                                </p:cTn>
                              </p:par>
                            </p:childTnLst>
                          </p:cTn>
                        </p:par>
                        <p:par>
                          <p:cTn id="20" fill="hold">
                            <p:stCondLst>
                              <p:cond delay="2000"/>
                            </p:stCondLst>
                            <p:childTnLst>
                              <p:par>
                                <p:cTn id="21" presetID="22" presetClass="entr" presetSubtype="1" fill="hold" nodeType="afterEffect">
                                  <p:stCondLst>
                                    <p:cond delay="0"/>
                                  </p:stCondLst>
                                  <p:childTnLst>
                                    <p:set>
                                      <p:cBhvr>
                                        <p:cTn id="22" dur="1" fill="hold">
                                          <p:stCondLst>
                                            <p:cond delay="0"/>
                                          </p:stCondLst>
                                        </p:cTn>
                                        <p:tgtEl>
                                          <p:spTgt spid="119812">
                                            <p:txEl>
                                              <p:pRg st="4" end="4"/>
                                            </p:txEl>
                                          </p:spTgt>
                                        </p:tgtEl>
                                        <p:attrNameLst>
                                          <p:attrName>style.visibility</p:attrName>
                                        </p:attrNameLst>
                                      </p:cBhvr>
                                      <p:to>
                                        <p:strVal val="visible"/>
                                      </p:to>
                                    </p:set>
                                    <p:animEffect transition="in" filter="wipe(up)">
                                      <p:cBhvr>
                                        <p:cTn id="23" dur="500"/>
                                        <p:tgtEl>
                                          <p:spTgt spid="119812">
                                            <p:txEl>
                                              <p:pRg st="4" end="4"/>
                                            </p:txEl>
                                          </p:spTgt>
                                        </p:tgtEl>
                                      </p:cBhvr>
                                    </p:animEffect>
                                  </p:childTnLst>
                                </p:cTn>
                              </p:par>
                            </p:childTnLst>
                          </p:cTn>
                        </p:par>
                        <p:par>
                          <p:cTn id="24" fill="hold">
                            <p:stCondLst>
                              <p:cond delay="2500"/>
                            </p:stCondLst>
                            <p:childTnLst>
                              <p:par>
                                <p:cTn id="25" presetID="22" presetClass="entr" presetSubtype="1" fill="hold" nodeType="afterEffect">
                                  <p:stCondLst>
                                    <p:cond delay="0"/>
                                  </p:stCondLst>
                                  <p:childTnLst>
                                    <p:set>
                                      <p:cBhvr>
                                        <p:cTn id="26" dur="1" fill="hold">
                                          <p:stCondLst>
                                            <p:cond delay="0"/>
                                          </p:stCondLst>
                                        </p:cTn>
                                        <p:tgtEl>
                                          <p:spTgt spid="119812">
                                            <p:txEl>
                                              <p:pRg st="5" end="5"/>
                                            </p:txEl>
                                          </p:spTgt>
                                        </p:tgtEl>
                                        <p:attrNameLst>
                                          <p:attrName>style.visibility</p:attrName>
                                        </p:attrNameLst>
                                      </p:cBhvr>
                                      <p:to>
                                        <p:strVal val="visible"/>
                                      </p:to>
                                    </p:set>
                                    <p:animEffect transition="in" filter="wipe(up)">
                                      <p:cBhvr>
                                        <p:cTn id="27" dur="500"/>
                                        <p:tgtEl>
                                          <p:spTgt spid="119812">
                                            <p:txEl>
                                              <p:pRg st="5" end="5"/>
                                            </p:txEl>
                                          </p:spTgt>
                                        </p:tgtEl>
                                      </p:cBhvr>
                                    </p:animEffect>
                                  </p:childTnLst>
                                </p:cTn>
                              </p:par>
                            </p:childTnLst>
                          </p:cTn>
                        </p:par>
                        <p:par>
                          <p:cTn id="28" fill="hold">
                            <p:stCondLst>
                              <p:cond delay="3000"/>
                            </p:stCondLst>
                            <p:childTnLst>
                              <p:par>
                                <p:cTn id="29" presetID="22" presetClass="entr" presetSubtype="1" fill="hold" nodeType="afterEffect">
                                  <p:stCondLst>
                                    <p:cond delay="0"/>
                                  </p:stCondLst>
                                  <p:childTnLst>
                                    <p:set>
                                      <p:cBhvr>
                                        <p:cTn id="30" dur="1" fill="hold">
                                          <p:stCondLst>
                                            <p:cond delay="0"/>
                                          </p:stCondLst>
                                        </p:cTn>
                                        <p:tgtEl>
                                          <p:spTgt spid="119812">
                                            <p:txEl>
                                              <p:pRg st="6" end="6"/>
                                            </p:txEl>
                                          </p:spTgt>
                                        </p:tgtEl>
                                        <p:attrNameLst>
                                          <p:attrName>style.visibility</p:attrName>
                                        </p:attrNameLst>
                                      </p:cBhvr>
                                      <p:to>
                                        <p:strVal val="visible"/>
                                      </p:to>
                                    </p:set>
                                    <p:animEffect transition="in" filter="wipe(up)">
                                      <p:cBhvr>
                                        <p:cTn id="31" dur="500"/>
                                        <p:tgtEl>
                                          <p:spTgt spid="119812">
                                            <p:txEl>
                                              <p:pRg st="6" end="6"/>
                                            </p:txEl>
                                          </p:spTgt>
                                        </p:tgtEl>
                                      </p:cBhvr>
                                    </p:animEffect>
                                  </p:childTnLst>
                                </p:cTn>
                              </p:par>
                            </p:childTnLst>
                          </p:cTn>
                        </p:par>
                        <p:par>
                          <p:cTn id="32" fill="hold">
                            <p:stCondLst>
                              <p:cond delay="3500"/>
                            </p:stCondLst>
                            <p:childTnLst>
                              <p:par>
                                <p:cTn id="33" presetID="22" presetClass="entr" presetSubtype="1" fill="hold" nodeType="afterEffect">
                                  <p:stCondLst>
                                    <p:cond delay="0"/>
                                  </p:stCondLst>
                                  <p:childTnLst>
                                    <p:set>
                                      <p:cBhvr>
                                        <p:cTn id="34" dur="1" fill="hold">
                                          <p:stCondLst>
                                            <p:cond delay="0"/>
                                          </p:stCondLst>
                                        </p:cTn>
                                        <p:tgtEl>
                                          <p:spTgt spid="119812">
                                            <p:txEl>
                                              <p:pRg st="7" end="7"/>
                                            </p:txEl>
                                          </p:spTgt>
                                        </p:tgtEl>
                                        <p:attrNameLst>
                                          <p:attrName>style.visibility</p:attrName>
                                        </p:attrNameLst>
                                      </p:cBhvr>
                                      <p:to>
                                        <p:strVal val="visible"/>
                                      </p:to>
                                    </p:set>
                                    <p:animEffect transition="in" filter="wipe(up)">
                                      <p:cBhvr>
                                        <p:cTn id="35" dur="500"/>
                                        <p:tgtEl>
                                          <p:spTgt spid="119812">
                                            <p:txEl>
                                              <p:pRg st="7" end="7"/>
                                            </p:txEl>
                                          </p:spTgt>
                                        </p:tgtEl>
                                      </p:cBhvr>
                                    </p:animEffect>
                                  </p:childTnLst>
                                </p:cTn>
                              </p:par>
                            </p:childTnLst>
                          </p:cTn>
                        </p:par>
                        <p:par>
                          <p:cTn id="36" fill="hold" nodeType="afterGroup">
                            <p:stCondLst>
                              <p:cond delay="4000"/>
                            </p:stCondLst>
                            <p:childTnLst>
                              <p:par>
                                <p:cTn id="37" presetID="22" presetClass="entr" presetSubtype="1" fill="hold" nodeType="afterEffect">
                                  <p:stCondLst>
                                    <p:cond delay="0"/>
                                  </p:stCondLst>
                                  <p:childTnLst>
                                    <p:set>
                                      <p:cBhvr>
                                        <p:cTn id="38" dur="1" fill="hold">
                                          <p:stCondLst>
                                            <p:cond delay="0"/>
                                          </p:stCondLst>
                                        </p:cTn>
                                        <p:tgtEl>
                                          <p:spTgt spid="119813">
                                            <p:txEl>
                                              <p:pRg st="0" end="0"/>
                                            </p:txEl>
                                          </p:spTgt>
                                        </p:tgtEl>
                                        <p:attrNameLst>
                                          <p:attrName>style.visibility</p:attrName>
                                        </p:attrNameLst>
                                      </p:cBhvr>
                                      <p:to>
                                        <p:strVal val="visible"/>
                                      </p:to>
                                    </p:set>
                                    <p:animEffect transition="in" filter="wipe(up)">
                                      <p:cBhvr>
                                        <p:cTn id="39" dur="500"/>
                                        <p:tgtEl>
                                          <p:spTgt spid="119813">
                                            <p:txEl>
                                              <p:pRg st="0" end="0"/>
                                            </p:txEl>
                                          </p:spTgt>
                                        </p:tgtEl>
                                      </p:cBhvr>
                                    </p:animEffect>
                                  </p:childTnLst>
                                </p:cTn>
                              </p:par>
                            </p:childTnLst>
                          </p:cTn>
                        </p:par>
                        <p:par>
                          <p:cTn id="40" fill="hold">
                            <p:stCondLst>
                              <p:cond delay="4500"/>
                            </p:stCondLst>
                            <p:childTnLst>
                              <p:par>
                                <p:cTn id="41" presetID="22" presetClass="entr" presetSubtype="1" fill="hold" nodeType="afterEffect">
                                  <p:stCondLst>
                                    <p:cond delay="0"/>
                                  </p:stCondLst>
                                  <p:childTnLst>
                                    <p:set>
                                      <p:cBhvr>
                                        <p:cTn id="42" dur="1" fill="hold">
                                          <p:stCondLst>
                                            <p:cond delay="0"/>
                                          </p:stCondLst>
                                        </p:cTn>
                                        <p:tgtEl>
                                          <p:spTgt spid="119813">
                                            <p:txEl>
                                              <p:pRg st="1" end="1"/>
                                            </p:txEl>
                                          </p:spTgt>
                                        </p:tgtEl>
                                        <p:attrNameLst>
                                          <p:attrName>style.visibility</p:attrName>
                                        </p:attrNameLst>
                                      </p:cBhvr>
                                      <p:to>
                                        <p:strVal val="visible"/>
                                      </p:to>
                                    </p:set>
                                    <p:animEffect transition="in" filter="wipe(up)">
                                      <p:cBhvr>
                                        <p:cTn id="43" dur="500"/>
                                        <p:tgtEl>
                                          <p:spTgt spid="119813">
                                            <p:txEl>
                                              <p:pRg st="1" end="1"/>
                                            </p:txEl>
                                          </p:spTgt>
                                        </p:tgtEl>
                                      </p:cBhvr>
                                    </p:animEffect>
                                  </p:childTnLst>
                                </p:cTn>
                              </p:par>
                            </p:childTnLst>
                          </p:cTn>
                        </p:par>
                        <p:par>
                          <p:cTn id="44" fill="hold">
                            <p:stCondLst>
                              <p:cond delay="5000"/>
                            </p:stCondLst>
                            <p:childTnLst>
                              <p:par>
                                <p:cTn id="45" presetID="22" presetClass="entr" presetSubtype="1" fill="hold" nodeType="afterEffect">
                                  <p:stCondLst>
                                    <p:cond delay="0"/>
                                  </p:stCondLst>
                                  <p:childTnLst>
                                    <p:set>
                                      <p:cBhvr>
                                        <p:cTn id="46" dur="1" fill="hold">
                                          <p:stCondLst>
                                            <p:cond delay="0"/>
                                          </p:stCondLst>
                                        </p:cTn>
                                        <p:tgtEl>
                                          <p:spTgt spid="119813">
                                            <p:txEl>
                                              <p:pRg st="2" end="2"/>
                                            </p:txEl>
                                          </p:spTgt>
                                        </p:tgtEl>
                                        <p:attrNameLst>
                                          <p:attrName>style.visibility</p:attrName>
                                        </p:attrNameLst>
                                      </p:cBhvr>
                                      <p:to>
                                        <p:strVal val="visible"/>
                                      </p:to>
                                    </p:set>
                                    <p:animEffect transition="in" filter="wipe(up)">
                                      <p:cBhvr>
                                        <p:cTn id="47" dur="500"/>
                                        <p:tgtEl>
                                          <p:spTgt spid="119813">
                                            <p:txEl>
                                              <p:pRg st="2" end="2"/>
                                            </p:txEl>
                                          </p:spTgt>
                                        </p:tgtEl>
                                      </p:cBhvr>
                                    </p:animEffect>
                                  </p:childTnLst>
                                </p:cTn>
                              </p:par>
                            </p:childTnLst>
                          </p:cTn>
                        </p:par>
                        <p:par>
                          <p:cTn id="48" fill="hold">
                            <p:stCondLst>
                              <p:cond delay="5500"/>
                            </p:stCondLst>
                            <p:childTnLst>
                              <p:par>
                                <p:cTn id="49" presetID="22" presetClass="entr" presetSubtype="1" fill="hold" nodeType="afterEffect">
                                  <p:stCondLst>
                                    <p:cond delay="0"/>
                                  </p:stCondLst>
                                  <p:childTnLst>
                                    <p:set>
                                      <p:cBhvr>
                                        <p:cTn id="50" dur="1" fill="hold">
                                          <p:stCondLst>
                                            <p:cond delay="0"/>
                                          </p:stCondLst>
                                        </p:cTn>
                                        <p:tgtEl>
                                          <p:spTgt spid="119813">
                                            <p:txEl>
                                              <p:pRg st="3" end="3"/>
                                            </p:txEl>
                                          </p:spTgt>
                                        </p:tgtEl>
                                        <p:attrNameLst>
                                          <p:attrName>style.visibility</p:attrName>
                                        </p:attrNameLst>
                                      </p:cBhvr>
                                      <p:to>
                                        <p:strVal val="visible"/>
                                      </p:to>
                                    </p:set>
                                    <p:animEffect transition="in" filter="wipe(up)">
                                      <p:cBhvr>
                                        <p:cTn id="51" dur="500"/>
                                        <p:tgtEl>
                                          <p:spTgt spid="119813">
                                            <p:txEl>
                                              <p:pRg st="3" end="3"/>
                                            </p:txEl>
                                          </p:spTgt>
                                        </p:tgtEl>
                                      </p:cBhvr>
                                    </p:animEffect>
                                  </p:childTnLst>
                                </p:cTn>
                              </p:par>
                            </p:childTnLst>
                          </p:cTn>
                        </p:par>
                        <p:par>
                          <p:cTn id="52" fill="hold">
                            <p:stCondLst>
                              <p:cond delay="6000"/>
                            </p:stCondLst>
                            <p:childTnLst>
                              <p:par>
                                <p:cTn id="53" presetID="22" presetClass="entr" presetSubtype="1" fill="hold" nodeType="afterEffect">
                                  <p:stCondLst>
                                    <p:cond delay="0"/>
                                  </p:stCondLst>
                                  <p:childTnLst>
                                    <p:set>
                                      <p:cBhvr>
                                        <p:cTn id="54" dur="1" fill="hold">
                                          <p:stCondLst>
                                            <p:cond delay="0"/>
                                          </p:stCondLst>
                                        </p:cTn>
                                        <p:tgtEl>
                                          <p:spTgt spid="119813">
                                            <p:txEl>
                                              <p:pRg st="4" end="4"/>
                                            </p:txEl>
                                          </p:spTgt>
                                        </p:tgtEl>
                                        <p:attrNameLst>
                                          <p:attrName>style.visibility</p:attrName>
                                        </p:attrNameLst>
                                      </p:cBhvr>
                                      <p:to>
                                        <p:strVal val="visible"/>
                                      </p:to>
                                    </p:set>
                                    <p:animEffect transition="in" filter="wipe(up)">
                                      <p:cBhvr>
                                        <p:cTn id="55" dur="500"/>
                                        <p:tgtEl>
                                          <p:spTgt spid="119813">
                                            <p:txEl>
                                              <p:pRg st="4" end="4"/>
                                            </p:txEl>
                                          </p:spTgt>
                                        </p:tgtEl>
                                      </p:cBhvr>
                                    </p:animEffect>
                                  </p:childTnLst>
                                </p:cTn>
                              </p:par>
                            </p:childTnLst>
                          </p:cTn>
                        </p:par>
                        <p:par>
                          <p:cTn id="56" fill="hold">
                            <p:stCondLst>
                              <p:cond delay="6500"/>
                            </p:stCondLst>
                            <p:childTnLst>
                              <p:par>
                                <p:cTn id="57" presetID="22" presetClass="entr" presetSubtype="1" fill="hold" nodeType="afterEffect">
                                  <p:stCondLst>
                                    <p:cond delay="0"/>
                                  </p:stCondLst>
                                  <p:childTnLst>
                                    <p:set>
                                      <p:cBhvr>
                                        <p:cTn id="58" dur="1" fill="hold">
                                          <p:stCondLst>
                                            <p:cond delay="0"/>
                                          </p:stCondLst>
                                        </p:cTn>
                                        <p:tgtEl>
                                          <p:spTgt spid="119813">
                                            <p:txEl>
                                              <p:pRg st="5" end="5"/>
                                            </p:txEl>
                                          </p:spTgt>
                                        </p:tgtEl>
                                        <p:attrNameLst>
                                          <p:attrName>style.visibility</p:attrName>
                                        </p:attrNameLst>
                                      </p:cBhvr>
                                      <p:to>
                                        <p:strVal val="visible"/>
                                      </p:to>
                                    </p:set>
                                    <p:animEffect transition="in" filter="wipe(up)">
                                      <p:cBhvr>
                                        <p:cTn id="59" dur="500"/>
                                        <p:tgtEl>
                                          <p:spTgt spid="119813">
                                            <p:txEl>
                                              <p:pRg st="5" end="5"/>
                                            </p:txEl>
                                          </p:spTgt>
                                        </p:tgtEl>
                                      </p:cBhvr>
                                    </p:animEffect>
                                  </p:childTnLst>
                                </p:cTn>
                              </p:par>
                            </p:childTnLst>
                          </p:cTn>
                        </p:par>
                        <p:par>
                          <p:cTn id="60" fill="hold">
                            <p:stCondLst>
                              <p:cond delay="7000"/>
                            </p:stCondLst>
                            <p:childTnLst>
                              <p:par>
                                <p:cTn id="61" presetID="22" presetClass="entr" presetSubtype="1" fill="hold" nodeType="afterEffect">
                                  <p:stCondLst>
                                    <p:cond delay="0"/>
                                  </p:stCondLst>
                                  <p:childTnLst>
                                    <p:set>
                                      <p:cBhvr>
                                        <p:cTn id="62" dur="1" fill="hold">
                                          <p:stCondLst>
                                            <p:cond delay="0"/>
                                          </p:stCondLst>
                                        </p:cTn>
                                        <p:tgtEl>
                                          <p:spTgt spid="119813">
                                            <p:txEl>
                                              <p:pRg st="6" end="6"/>
                                            </p:txEl>
                                          </p:spTgt>
                                        </p:tgtEl>
                                        <p:attrNameLst>
                                          <p:attrName>style.visibility</p:attrName>
                                        </p:attrNameLst>
                                      </p:cBhvr>
                                      <p:to>
                                        <p:strVal val="visible"/>
                                      </p:to>
                                    </p:set>
                                    <p:animEffect transition="in" filter="wipe(up)">
                                      <p:cBhvr>
                                        <p:cTn id="63" dur="500"/>
                                        <p:tgtEl>
                                          <p:spTgt spid="119813">
                                            <p:txEl>
                                              <p:pRg st="6" end="6"/>
                                            </p:txEl>
                                          </p:spTgt>
                                        </p:tgtEl>
                                      </p:cBhvr>
                                    </p:animEffect>
                                  </p:childTnLst>
                                </p:cTn>
                              </p:par>
                            </p:childTnLst>
                          </p:cTn>
                        </p:par>
                        <p:par>
                          <p:cTn id="64" fill="hold">
                            <p:stCondLst>
                              <p:cond delay="7500"/>
                            </p:stCondLst>
                            <p:childTnLst>
                              <p:par>
                                <p:cTn id="65" presetID="22" presetClass="entr" presetSubtype="1" fill="hold" nodeType="afterEffect">
                                  <p:stCondLst>
                                    <p:cond delay="0"/>
                                  </p:stCondLst>
                                  <p:childTnLst>
                                    <p:set>
                                      <p:cBhvr>
                                        <p:cTn id="66" dur="1" fill="hold">
                                          <p:stCondLst>
                                            <p:cond delay="0"/>
                                          </p:stCondLst>
                                        </p:cTn>
                                        <p:tgtEl>
                                          <p:spTgt spid="119813">
                                            <p:txEl>
                                              <p:pRg st="7" end="7"/>
                                            </p:txEl>
                                          </p:spTgt>
                                        </p:tgtEl>
                                        <p:attrNameLst>
                                          <p:attrName>style.visibility</p:attrName>
                                        </p:attrNameLst>
                                      </p:cBhvr>
                                      <p:to>
                                        <p:strVal val="visible"/>
                                      </p:to>
                                    </p:set>
                                    <p:animEffect transition="in" filter="wipe(up)">
                                      <p:cBhvr>
                                        <p:cTn id="67" dur="500"/>
                                        <p:tgtEl>
                                          <p:spTgt spid="119813">
                                            <p:txEl>
                                              <p:pRg st="7" end="7"/>
                                            </p:txEl>
                                          </p:spTgt>
                                        </p:tgtEl>
                                      </p:cBhvr>
                                    </p:animEffect>
                                  </p:childTnLst>
                                </p:cTn>
                              </p:par>
                            </p:childTnLst>
                          </p:cTn>
                        </p:par>
                        <p:par>
                          <p:cTn id="68" fill="hold">
                            <p:stCondLst>
                              <p:cond delay="8000"/>
                            </p:stCondLst>
                            <p:childTnLst>
                              <p:par>
                                <p:cTn id="69" presetID="22" presetClass="entr" presetSubtype="1" fill="hold" nodeType="afterEffect">
                                  <p:stCondLst>
                                    <p:cond delay="0"/>
                                  </p:stCondLst>
                                  <p:childTnLst>
                                    <p:set>
                                      <p:cBhvr>
                                        <p:cTn id="70" dur="1" fill="hold">
                                          <p:stCondLst>
                                            <p:cond delay="0"/>
                                          </p:stCondLst>
                                        </p:cTn>
                                        <p:tgtEl>
                                          <p:spTgt spid="119813">
                                            <p:txEl>
                                              <p:pRg st="8" end="8"/>
                                            </p:txEl>
                                          </p:spTgt>
                                        </p:tgtEl>
                                        <p:attrNameLst>
                                          <p:attrName>style.visibility</p:attrName>
                                        </p:attrNameLst>
                                      </p:cBhvr>
                                      <p:to>
                                        <p:strVal val="visible"/>
                                      </p:to>
                                    </p:set>
                                    <p:animEffect transition="in" filter="wipe(up)">
                                      <p:cBhvr>
                                        <p:cTn id="71" dur="500"/>
                                        <p:tgtEl>
                                          <p:spTgt spid="119813">
                                            <p:txEl>
                                              <p:pRg st="8" end="8"/>
                                            </p:txEl>
                                          </p:spTgt>
                                        </p:tgtEl>
                                      </p:cBhvr>
                                    </p:animEffect>
                                  </p:childTnLst>
                                </p:cTn>
                              </p:par>
                            </p:childTnLst>
                          </p:cTn>
                        </p:par>
                        <p:par>
                          <p:cTn id="72" fill="hold">
                            <p:stCondLst>
                              <p:cond delay="8500"/>
                            </p:stCondLst>
                            <p:childTnLst>
                              <p:par>
                                <p:cTn id="73" presetID="22" presetClass="entr" presetSubtype="1" fill="hold" nodeType="afterEffect">
                                  <p:stCondLst>
                                    <p:cond delay="0"/>
                                  </p:stCondLst>
                                  <p:childTnLst>
                                    <p:set>
                                      <p:cBhvr>
                                        <p:cTn id="74" dur="1" fill="hold">
                                          <p:stCondLst>
                                            <p:cond delay="0"/>
                                          </p:stCondLst>
                                        </p:cTn>
                                        <p:tgtEl>
                                          <p:spTgt spid="119813">
                                            <p:txEl>
                                              <p:pRg st="9" end="9"/>
                                            </p:txEl>
                                          </p:spTgt>
                                        </p:tgtEl>
                                        <p:attrNameLst>
                                          <p:attrName>style.visibility</p:attrName>
                                        </p:attrNameLst>
                                      </p:cBhvr>
                                      <p:to>
                                        <p:strVal val="visible"/>
                                      </p:to>
                                    </p:set>
                                    <p:animEffect transition="in" filter="wipe(up)">
                                      <p:cBhvr>
                                        <p:cTn id="75" dur="500"/>
                                        <p:tgtEl>
                                          <p:spTgt spid="11981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8130" name="Rectangle 2"/>
          <p:cNvSpPr>
            <a:spLocks noGrp="1" noChangeArrowheads="1"/>
          </p:cNvSpPr>
          <p:nvPr>
            <p:ph type="title"/>
          </p:nvPr>
        </p:nvSpPr>
        <p:spPr/>
        <p:txBody>
          <a:bodyPr/>
          <a:lstStyle/>
          <a:p>
            <a:pPr>
              <a:defRPr/>
            </a:pPr>
            <a:r>
              <a:rPr lang="en-US" dirty="0" smtClean="0"/>
              <a:t>Key Terms</a:t>
            </a:r>
          </a:p>
        </p:txBody>
      </p:sp>
      <p:sp>
        <p:nvSpPr>
          <p:cNvPr id="122883" name="Rectangle 3"/>
          <p:cNvSpPr>
            <a:spLocks noGrp="1" noChangeArrowheads="1"/>
          </p:cNvSpPr>
          <p:nvPr>
            <p:ph sz="half" idx="1"/>
          </p:nvPr>
        </p:nvSpPr>
        <p:spPr>
          <a:xfrm>
            <a:off x="457200" y="1722438"/>
            <a:ext cx="4419600" cy="4525962"/>
          </a:xfrm>
        </p:spPr>
        <p:txBody>
          <a:bodyPr/>
          <a:lstStyle/>
          <a:p>
            <a:pPr marL="514350" indent="-514350">
              <a:buFont typeface="Century Gothic" pitchFamily="34" charset="0"/>
              <a:buAutoNum type="arabicPeriod" startAt="19"/>
            </a:pPr>
            <a:r>
              <a:rPr lang="en-US" sz="2400" smtClean="0"/>
              <a:t>customer lifetime value</a:t>
            </a:r>
          </a:p>
          <a:p>
            <a:pPr marL="514350" indent="-514350">
              <a:buFont typeface="Century Gothic" pitchFamily="34" charset="0"/>
              <a:buAutoNum type="arabicPeriod" startAt="19"/>
            </a:pPr>
            <a:r>
              <a:rPr lang="en-US" sz="2400" smtClean="0"/>
              <a:t>customer equity</a:t>
            </a:r>
          </a:p>
          <a:p>
            <a:pPr marL="514350" indent="-514350">
              <a:buFont typeface="Century Gothic" pitchFamily="34" charset="0"/>
              <a:buAutoNum type="arabicPeriod" startAt="19"/>
            </a:pPr>
            <a:r>
              <a:rPr lang="en-US" sz="2400" smtClean="0"/>
              <a:t>breakthrough opportunities</a:t>
            </a:r>
          </a:p>
          <a:p>
            <a:pPr marL="514350" indent="-514350">
              <a:buFont typeface="Century Gothic" pitchFamily="34" charset="0"/>
              <a:buAutoNum type="arabicPeriod" startAt="19"/>
            </a:pPr>
            <a:r>
              <a:rPr lang="en-US" sz="2400" smtClean="0"/>
              <a:t>competitive advantage</a:t>
            </a:r>
          </a:p>
          <a:p>
            <a:pPr marL="514350" indent="-514350">
              <a:buFont typeface="Century Gothic" pitchFamily="34" charset="0"/>
              <a:buAutoNum type="arabicPeriod" startAt="19"/>
            </a:pPr>
            <a:r>
              <a:rPr lang="en-US" sz="2400" smtClean="0"/>
              <a:t>s.w.o.t. analysis</a:t>
            </a:r>
          </a:p>
          <a:p>
            <a:pPr marL="514350" indent="-514350">
              <a:buFont typeface="Century Gothic" pitchFamily="34" charset="0"/>
              <a:buAutoNum type="arabicPeriod" startAt="19"/>
            </a:pPr>
            <a:r>
              <a:rPr lang="en-US" sz="2400" smtClean="0"/>
              <a:t>differentiation</a:t>
            </a:r>
          </a:p>
          <a:p>
            <a:pPr marL="514350" indent="-514350">
              <a:buFont typeface="Century Gothic" pitchFamily="34" charset="0"/>
              <a:buAutoNum type="arabicPeriod" startAt="19"/>
            </a:pPr>
            <a:r>
              <a:rPr lang="en-US" sz="2400" smtClean="0"/>
              <a:t>market penetration</a:t>
            </a:r>
          </a:p>
          <a:p>
            <a:pPr marL="514350" indent="-514350">
              <a:buFont typeface="Century Gothic" pitchFamily="34" charset="0"/>
              <a:buAutoNum type="arabicPeriod" startAt="19"/>
            </a:pPr>
            <a:r>
              <a:rPr lang="en-US" sz="2400" smtClean="0"/>
              <a:t>market development</a:t>
            </a:r>
          </a:p>
          <a:p>
            <a:pPr marL="514350" indent="-514350">
              <a:buFont typeface="Century Gothic" pitchFamily="34" charset="0"/>
              <a:buAutoNum type="arabicPeriod" startAt="19"/>
            </a:pPr>
            <a:r>
              <a:rPr lang="en-US" sz="2400" smtClean="0"/>
              <a:t>product development</a:t>
            </a:r>
          </a:p>
          <a:p>
            <a:pPr marL="514350" indent="-514350">
              <a:buFont typeface="Century Gothic" pitchFamily="34" charset="0"/>
              <a:buAutoNum type="arabicPeriod" startAt="19"/>
            </a:pPr>
            <a:r>
              <a:rPr lang="en-US" sz="2400" smtClean="0"/>
              <a:t>diversification</a:t>
            </a:r>
          </a:p>
        </p:txBody>
      </p:sp>
      <p:sp>
        <p:nvSpPr>
          <p:cNvPr id="87043" name="Slide Number Placeholder 22"/>
          <p:cNvSpPr txBox="1">
            <a:spLocks/>
          </p:cNvSpPr>
          <p:nvPr/>
        </p:nvSpPr>
        <p:spPr bwMode="auto">
          <a:xfrm>
            <a:off x="52388" y="4763"/>
            <a:ext cx="503237" cy="301625"/>
          </a:xfrm>
          <a:prstGeom prst="rect">
            <a:avLst/>
          </a:prstGeom>
          <a:noFill/>
          <a:ln w="9525">
            <a:noFill/>
            <a:miter lim="800000"/>
            <a:headEnd/>
            <a:tailEnd/>
          </a:ln>
        </p:spPr>
        <p:txBody>
          <a:bodyPr anchor="b"/>
          <a:lstStyle/>
          <a:p>
            <a:pPr algn="ctr"/>
            <a:r>
              <a:rPr lang="en-US" sz="1200">
                <a:latin typeface="Century Gothic" pitchFamily="34" charset="0"/>
              </a:rPr>
              <a:t>2-</a:t>
            </a:r>
            <a:fld id="{E39A62AA-E411-4FF8-8F48-ECBC52E19B46}" type="slidenum">
              <a:rPr lang="en-US" sz="1200">
                <a:latin typeface="Century Gothic" pitchFamily="34" charset="0"/>
              </a:rPr>
              <a:pPr algn="ctr"/>
              <a:t>37</a:t>
            </a:fld>
            <a:endParaRPr lang="en-US" sz="1200">
              <a:latin typeface="Century Gothic" pitchFamily="34" charset="0"/>
            </a:endParaRPr>
          </a:p>
        </p:txBody>
      </p:sp>
    </p:spTree>
  </p:cSld>
  <p:clrMapOvr>
    <a:masterClrMapping/>
  </p:clrMapOvr>
  <p:transition>
    <p:pull dir="ru"/>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1" fill="hold" nodeType="afterEffect">
                                  <p:stCondLst>
                                    <p:cond delay="0"/>
                                  </p:stCondLst>
                                  <p:childTnLst>
                                    <p:set>
                                      <p:cBhvr>
                                        <p:cTn id="6" dur="1" fill="hold">
                                          <p:stCondLst>
                                            <p:cond delay="0"/>
                                          </p:stCondLst>
                                        </p:cTn>
                                        <p:tgtEl>
                                          <p:spTgt spid="122883">
                                            <p:txEl>
                                              <p:pRg st="0" end="0"/>
                                            </p:txEl>
                                          </p:spTgt>
                                        </p:tgtEl>
                                        <p:attrNameLst>
                                          <p:attrName>style.visibility</p:attrName>
                                        </p:attrNameLst>
                                      </p:cBhvr>
                                      <p:to>
                                        <p:strVal val="visible"/>
                                      </p:to>
                                    </p:set>
                                    <p:animEffect transition="in" filter="wipe(up)">
                                      <p:cBhvr>
                                        <p:cTn id="7" dur="500"/>
                                        <p:tgtEl>
                                          <p:spTgt spid="122883">
                                            <p:txEl>
                                              <p:pRg st="0" end="0"/>
                                            </p:txEl>
                                          </p:spTgt>
                                        </p:tgtEl>
                                      </p:cBhvr>
                                    </p:animEffect>
                                  </p:childTnLst>
                                </p:cTn>
                              </p:par>
                            </p:childTnLst>
                          </p:cTn>
                        </p:par>
                        <p:par>
                          <p:cTn id="8" fill="hold">
                            <p:stCondLst>
                              <p:cond delay="500"/>
                            </p:stCondLst>
                            <p:childTnLst>
                              <p:par>
                                <p:cTn id="9" presetID="22" presetClass="entr" presetSubtype="1" fill="hold" nodeType="afterEffect">
                                  <p:stCondLst>
                                    <p:cond delay="0"/>
                                  </p:stCondLst>
                                  <p:childTnLst>
                                    <p:set>
                                      <p:cBhvr>
                                        <p:cTn id="10" dur="1" fill="hold">
                                          <p:stCondLst>
                                            <p:cond delay="0"/>
                                          </p:stCondLst>
                                        </p:cTn>
                                        <p:tgtEl>
                                          <p:spTgt spid="122883">
                                            <p:txEl>
                                              <p:pRg st="1" end="1"/>
                                            </p:txEl>
                                          </p:spTgt>
                                        </p:tgtEl>
                                        <p:attrNameLst>
                                          <p:attrName>style.visibility</p:attrName>
                                        </p:attrNameLst>
                                      </p:cBhvr>
                                      <p:to>
                                        <p:strVal val="visible"/>
                                      </p:to>
                                    </p:set>
                                    <p:animEffect transition="in" filter="wipe(up)">
                                      <p:cBhvr>
                                        <p:cTn id="11" dur="500"/>
                                        <p:tgtEl>
                                          <p:spTgt spid="122883">
                                            <p:txEl>
                                              <p:pRg st="1" end="1"/>
                                            </p:txEl>
                                          </p:spTgt>
                                        </p:tgtEl>
                                      </p:cBhvr>
                                    </p:animEffect>
                                  </p:childTnLst>
                                </p:cTn>
                              </p:par>
                            </p:childTnLst>
                          </p:cTn>
                        </p:par>
                        <p:par>
                          <p:cTn id="12" fill="hold">
                            <p:stCondLst>
                              <p:cond delay="1000"/>
                            </p:stCondLst>
                            <p:childTnLst>
                              <p:par>
                                <p:cTn id="13" presetID="22" presetClass="entr" presetSubtype="1" fill="hold" nodeType="afterEffect">
                                  <p:stCondLst>
                                    <p:cond delay="0"/>
                                  </p:stCondLst>
                                  <p:childTnLst>
                                    <p:set>
                                      <p:cBhvr>
                                        <p:cTn id="14" dur="1" fill="hold">
                                          <p:stCondLst>
                                            <p:cond delay="0"/>
                                          </p:stCondLst>
                                        </p:cTn>
                                        <p:tgtEl>
                                          <p:spTgt spid="122883">
                                            <p:txEl>
                                              <p:pRg st="2" end="2"/>
                                            </p:txEl>
                                          </p:spTgt>
                                        </p:tgtEl>
                                        <p:attrNameLst>
                                          <p:attrName>style.visibility</p:attrName>
                                        </p:attrNameLst>
                                      </p:cBhvr>
                                      <p:to>
                                        <p:strVal val="visible"/>
                                      </p:to>
                                    </p:set>
                                    <p:animEffect transition="in" filter="wipe(up)">
                                      <p:cBhvr>
                                        <p:cTn id="15" dur="500"/>
                                        <p:tgtEl>
                                          <p:spTgt spid="122883">
                                            <p:txEl>
                                              <p:pRg st="2" end="2"/>
                                            </p:txEl>
                                          </p:spTgt>
                                        </p:tgtEl>
                                      </p:cBhvr>
                                    </p:animEffect>
                                  </p:childTnLst>
                                </p:cTn>
                              </p:par>
                            </p:childTnLst>
                          </p:cTn>
                        </p:par>
                        <p:par>
                          <p:cTn id="16" fill="hold">
                            <p:stCondLst>
                              <p:cond delay="1500"/>
                            </p:stCondLst>
                            <p:childTnLst>
                              <p:par>
                                <p:cTn id="17" presetID="22" presetClass="entr" presetSubtype="1" fill="hold" nodeType="afterEffect">
                                  <p:stCondLst>
                                    <p:cond delay="0"/>
                                  </p:stCondLst>
                                  <p:childTnLst>
                                    <p:set>
                                      <p:cBhvr>
                                        <p:cTn id="18" dur="1" fill="hold">
                                          <p:stCondLst>
                                            <p:cond delay="0"/>
                                          </p:stCondLst>
                                        </p:cTn>
                                        <p:tgtEl>
                                          <p:spTgt spid="122883">
                                            <p:txEl>
                                              <p:pRg st="3" end="3"/>
                                            </p:txEl>
                                          </p:spTgt>
                                        </p:tgtEl>
                                        <p:attrNameLst>
                                          <p:attrName>style.visibility</p:attrName>
                                        </p:attrNameLst>
                                      </p:cBhvr>
                                      <p:to>
                                        <p:strVal val="visible"/>
                                      </p:to>
                                    </p:set>
                                    <p:animEffect transition="in" filter="wipe(up)">
                                      <p:cBhvr>
                                        <p:cTn id="19" dur="500"/>
                                        <p:tgtEl>
                                          <p:spTgt spid="122883">
                                            <p:txEl>
                                              <p:pRg st="3" end="3"/>
                                            </p:txEl>
                                          </p:spTgt>
                                        </p:tgtEl>
                                      </p:cBhvr>
                                    </p:animEffect>
                                  </p:childTnLst>
                                </p:cTn>
                              </p:par>
                            </p:childTnLst>
                          </p:cTn>
                        </p:par>
                        <p:par>
                          <p:cTn id="20" fill="hold">
                            <p:stCondLst>
                              <p:cond delay="2000"/>
                            </p:stCondLst>
                            <p:childTnLst>
                              <p:par>
                                <p:cTn id="21" presetID="22" presetClass="entr" presetSubtype="1" fill="hold" nodeType="afterEffect">
                                  <p:stCondLst>
                                    <p:cond delay="0"/>
                                  </p:stCondLst>
                                  <p:childTnLst>
                                    <p:set>
                                      <p:cBhvr>
                                        <p:cTn id="22" dur="1" fill="hold">
                                          <p:stCondLst>
                                            <p:cond delay="0"/>
                                          </p:stCondLst>
                                        </p:cTn>
                                        <p:tgtEl>
                                          <p:spTgt spid="122883">
                                            <p:txEl>
                                              <p:pRg st="4" end="4"/>
                                            </p:txEl>
                                          </p:spTgt>
                                        </p:tgtEl>
                                        <p:attrNameLst>
                                          <p:attrName>style.visibility</p:attrName>
                                        </p:attrNameLst>
                                      </p:cBhvr>
                                      <p:to>
                                        <p:strVal val="visible"/>
                                      </p:to>
                                    </p:set>
                                    <p:animEffect transition="in" filter="wipe(up)">
                                      <p:cBhvr>
                                        <p:cTn id="23" dur="500"/>
                                        <p:tgtEl>
                                          <p:spTgt spid="122883">
                                            <p:txEl>
                                              <p:pRg st="4" end="4"/>
                                            </p:txEl>
                                          </p:spTgt>
                                        </p:tgtEl>
                                      </p:cBhvr>
                                    </p:animEffect>
                                  </p:childTnLst>
                                </p:cTn>
                              </p:par>
                            </p:childTnLst>
                          </p:cTn>
                        </p:par>
                        <p:par>
                          <p:cTn id="24" fill="hold">
                            <p:stCondLst>
                              <p:cond delay="2500"/>
                            </p:stCondLst>
                            <p:childTnLst>
                              <p:par>
                                <p:cTn id="25" presetID="22" presetClass="entr" presetSubtype="1" fill="hold" nodeType="afterEffect">
                                  <p:stCondLst>
                                    <p:cond delay="0"/>
                                  </p:stCondLst>
                                  <p:childTnLst>
                                    <p:set>
                                      <p:cBhvr>
                                        <p:cTn id="26" dur="1" fill="hold">
                                          <p:stCondLst>
                                            <p:cond delay="0"/>
                                          </p:stCondLst>
                                        </p:cTn>
                                        <p:tgtEl>
                                          <p:spTgt spid="122883">
                                            <p:txEl>
                                              <p:pRg st="5" end="5"/>
                                            </p:txEl>
                                          </p:spTgt>
                                        </p:tgtEl>
                                        <p:attrNameLst>
                                          <p:attrName>style.visibility</p:attrName>
                                        </p:attrNameLst>
                                      </p:cBhvr>
                                      <p:to>
                                        <p:strVal val="visible"/>
                                      </p:to>
                                    </p:set>
                                    <p:animEffect transition="in" filter="wipe(up)">
                                      <p:cBhvr>
                                        <p:cTn id="27" dur="500"/>
                                        <p:tgtEl>
                                          <p:spTgt spid="122883">
                                            <p:txEl>
                                              <p:pRg st="5" end="5"/>
                                            </p:txEl>
                                          </p:spTgt>
                                        </p:tgtEl>
                                      </p:cBhvr>
                                    </p:animEffect>
                                  </p:childTnLst>
                                </p:cTn>
                              </p:par>
                            </p:childTnLst>
                          </p:cTn>
                        </p:par>
                        <p:par>
                          <p:cTn id="28" fill="hold">
                            <p:stCondLst>
                              <p:cond delay="3000"/>
                            </p:stCondLst>
                            <p:childTnLst>
                              <p:par>
                                <p:cTn id="29" presetID="22" presetClass="entr" presetSubtype="1" fill="hold" nodeType="afterEffect">
                                  <p:stCondLst>
                                    <p:cond delay="0"/>
                                  </p:stCondLst>
                                  <p:childTnLst>
                                    <p:set>
                                      <p:cBhvr>
                                        <p:cTn id="30" dur="1" fill="hold">
                                          <p:stCondLst>
                                            <p:cond delay="0"/>
                                          </p:stCondLst>
                                        </p:cTn>
                                        <p:tgtEl>
                                          <p:spTgt spid="122883">
                                            <p:txEl>
                                              <p:pRg st="6" end="6"/>
                                            </p:txEl>
                                          </p:spTgt>
                                        </p:tgtEl>
                                        <p:attrNameLst>
                                          <p:attrName>style.visibility</p:attrName>
                                        </p:attrNameLst>
                                      </p:cBhvr>
                                      <p:to>
                                        <p:strVal val="visible"/>
                                      </p:to>
                                    </p:set>
                                    <p:animEffect transition="in" filter="wipe(up)">
                                      <p:cBhvr>
                                        <p:cTn id="31" dur="500"/>
                                        <p:tgtEl>
                                          <p:spTgt spid="122883">
                                            <p:txEl>
                                              <p:pRg st="6" end="6"/>
                                            </p:txEl>
                                          </p:spTgt>
                                        </p:tgtEl>
                                      </p:cBhvr>
                                    </p:animEffect>
                                  </p:childTnLst>
                                </p:cTn>
                              </p:par>
                            </p:childTnLst>
                          </p:cTn>
                        </p:par>
                        <p:par>
                          <p:cTn id="32" fill="hold">
                            <p:stCondLst>
                              <p:cond delay="3500"/>
                            </p:stCondLst>
                            <p:childTnLst>
                              <p:par>
                                <p:cTn id="33" presetID="22" presetClass="entr" presetSubtype="1" fill="hold" nodeType="afterEffect">
                                  <p:stCondLst>
                                    <p:cond delay="0"/>
                                  </p:stCondLst>
                                  <p:childTnLst>
                                    <p:set>
                                      <p:cBhvr>
                                        <p:cTn id="34" dur="1" fill="hold">
                                          <p:stCondLst>
                                            <p:cond delay="0"/>
                                          </p:stCondLst>
                                        </p:cTn>
                                        <p:tgtEl>
                                          <p:spTgt spid="122883">
                                            <p:txEl>
                                              <p:pRg st="7" end="7"/>
                                            </p:txEl>
                                          </p:spTgt>
                                        </p:tgtEl>
                                        <p:attrNameLst>
                                          <p:attrName>style.visibility</p:attrName>
                                        </p:attrNameLst>
                                      </p:cBhvr>
                                      <p:to>
                                        <p:strVal val="visible"/>
                                      </p:to>
                                    </p:set>
                                    <p:animEffect transition="in" filter="wipe(up)">
                                      <p:cBhvr>
                                        <p:cTn id="35" dur="500"/>
                                        <p:tgtEl>
                                          <p:spTgt spid="122883">
                                            <p:txEl>
                                              <p:pRg st="7" end="7"/>
                                            </p:txEl>
                                          </p:spTgt>
                                        </p:tgtEl>
                                      </p:cBhvr>
                                    </p:animEffect>
                                  </p:childTnLst>
                                </p:cTn>
                              </p:par>
                            </p:childTnLst>
                          </p:cTn>
                        </p:par>
                        <p:par>
                          <p:cTn id="36" fill="hold">
                            <p:stCondLst>
                              <p:cond delay="4000"/>
                            </p:stCondLst>
                            <p:childTnLst>
                              <p:par>
                                <p:cTn id="37" presetID="22" presetClass="entr" presetSubtype="1" fill="hold" nodeType="afterEffect">
                                  <p:stCondLst>
                                    <p:cond delay="0"/>
                                  </p:stCondLst>
                                  <p:childTnLst>
                                    <p:set>
                                      <p:cBhvr>
                                        <p:cTn id="38" dur="1" fill="hold">
                                          <p:stCondLst>
                                            <p:cond delay="0"/>
                                          </p:stCondLst>
                                        </p:cTn>
                                        <p:tgtEl>
                                          <p:spTgt spid="122883">
                                            <p:txEl>
                                              <p:pRg st="8" end="8"/>
                                            </p:txEl>
                                          </p:spTgt>
                                        </p:tgtEl>
                                        <p:attrNameLst>
                                          <p:attrName>style.visibility</p:attrName>
                                        </p:attrNameLst>
                                      </p:cBhvr>
                                      <p:to>
                                        <p:strVal val="visible"/>
                                      </p:to>
                                    </p:set>
                                    <p:animEffect transition="in" filter="wipe(up)">
                                      <p:cBhvr>
                                        <p:cTn id="39" dur="500"/>
                                        <p:tgtEl>
                                          <p:spTgt spid="122883">
                                            <p:txEl>
                                              <p:pRg st="8" end="8"/>
                                            </p:txEl>
                                          </p:spTgt>
                                        </p:tgtEl>
                                      </p:cBhvr>
                                    </p:animEffect>
                                  </p:childTnLst>
                                </p:cTn>
                              </p:par>
                            </p:childTnLst>
                          </p:cTn>
                        </p:par>
                        <p:par>
                          <p:cTn id="40" fill="hold">
                            <p:stCondLst>
                              <p:cond delay="4500"/>
                            </p:stCondLst>
                            <p:childTnLst>
                              <p:par>
                                <p:cTn id="41" presetID="22" presetClass="entr" presetSubtype="1" fill="hold" nodeType="afterEffect">
                                  <p:stCondLst>
                                    <p:cond delay="0"/>
                                  </p:stCondLst>
                                  <p:childTnLst>
                                    <p:set>
                                      <p:cBhvr>
                                        <p:cTn id="42" dur="1" fill="hold">
                                          <p:stCondLst>
                                            <p:cond delay="0"/>
                                          </p:stCondLst>
                                        </p:cTn>
                                        <p:tgtEl>
                                          <p:spTgt spid="122883">
                                            <p:txEl>
                                              <p:pRg st="9" end="9"/>
                                            </p:txEl>
                                          </p:spTgt>
                                        </p:tgtEl>
                                        <p:attrNameLst>
                                          <p:attrName>style.visibility</p:attrName>
                                        </p:attrNameLst>
                                      </p:cBhvr>
                                      <p:to>
                                        <p:strVal val="visible"/>
                                      </p:to>
                                    </p:set>
                                    <p:animEffect transition="in" filter="wipe(up)">
                                      <p:cBhvr>
                                        <p:cTn id="43" dur="500"/>
                                        <p:tgtEl>
                                          <p:spTgt spid="12288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p:txBody>
          <a:bodyPr/>
          <a:lstStyle/>
          <a:p>
            <a:pPr>
              <a:defRPr/>
            </a:pPr>
            <a:r>
              <a:rPr lang="en-US" dirty="0" smtClean="0"/>
              <a:t>The Management Job in Marketing (Exhibit 2-1)</a:t>
            </a:r>
          </a:p>
        </p:txBody>
      </p:sp>
      <p:sp>
        <p:nvSpPr>
          <p:cNvPr id="5" name="AutoShape 13"/>
          <p:cNvSpPr>
            <a:spLocks noChangeArrowheads="1"/>
          </p:cNvSpPr>
          <p:nvPr/>
        </p:nvSpPr>
        <p:spPr bwMode="auto">
          <a:xfrm>
            <a:off x="304800" y="5029200"/>
            <a:ext cx="3886200" cy="1143000"/>
          </a:xfrm>
          <a:prstGeom prst="roundRect">
            <a:avLst>
              <a:gd name="adj" fmla="val 35556"/>
            </a:avLst>
          </a:prstGeom>
          <a:ln>
            <a:headEnd/>
            <a:tailEnd/>
          </a:ln>
        </p:spPr>
        <p:style>
          <a:lnRef idx="2">
            <a:schemeClr val="accent1">
              <a:shade val="50000"/>
            </a:schemeClr>
          </a:lnRef>
          <a:fillRef idx="1">
            <a:schemeClr val="accent1"/>
          </a:fillRef>
          <a:effectRef idx="0">
            <a:schemeClr val="accent1"/>
          </a:effectRef>
          <a:fontRef idx="minor">
            <a:schemeClr val="lt1"/>
          </a:fontRef>
        </p:style>
        <p:txBody>
          <a:bodyPr wrap="none" anchor="ctr"/>
          <a:lstStyle/>
          <a:p>
            <a:pPr algn="ctr">
              <a:defRPr/>
            </a:pPr>
            <a:r>
              <a:rPr lang="en-US" sz="2800" b="1" dirty="0">
                <a:latin typeface="Arial" pitchFamily="34" charset="0"/>
                <a:cs typeface="Arial" pitchFamily="34" charset="0"/>
              </a:rPr>
              <a:t>Control Marketing </a:t>
            </a:r>
            <a:r>
              <a:rPr lang="en-US" sz="2800" b="1" dirty="0">
                <a:latin typeface="Arial" pitchFamily="34" charset="0"/>
                <a:cs typeface="Arial" pitchFamily="34" charset="0"/>
              </a:rPr>
              <a:t/>
            </a:r>
            <a:br>
              <a:rPr lang="en-US" sz="2800" b="1" dirty="0">
                <a:latin typeface="Arial" pitchFamily="34" charset="0"/>
                <a:cs typeface="Arial" pitchFamily="34" charset="0"/>
              </a:rPr>
            </a:br>
            <a:r>
              <a:rPr lang="en-US" sz="2800" b="1" dirty="0">
                <a:latin typeface="Arial" pitchFamily="34" charset="0"/>
                <a:cs typeface="Arial" pitchFamily="34" charset="0"/>
              </a:rPr>
              <a:t>Plan(s</a:t>
            </a:r>
            <a:r>
              <a:rPr lang="en-US" sz="2800" b="1" dirty="0">
                <a:latin typeface="Arial" pitchFamily="34" charset="0"/>
                <a:cs typeface="Arial" pitchFamily="34" charset="0"/>
              </a:rPr>
              <a:t>) </a:t>
            </a:r>
            <a:r>
              <a:rPr lang="en-US" sz="2800" b="1" dirty="0">
                <a:latin typeface="Arial" pitchFamily="34" charset="0"/>
                <a:cs typeface="Arial" pitchFamily="34" charset="0"/>
              </a:rPr>
              <a:t>and </a:t>
            </a:r>
            <a:r>
              <a:rPr lang="en-US" sz="2800" b="1" dirty="0">
                <a:latin typeface="Arial" pitchFamily="34" charset="0"/>
                <a:cs typeface="Arial" pitchFamily="34" charset="0"/>
              </a:rPr>
              <a:t>Program</a:t>
            </a:r>
          </a:p>
        </p:txBody>
      </p:sp>
      <p:sp>
        <p:nvSpPr>
          <p:cNvPr id="6" name="AutoShape 14"/>
          <p:cNvSpPr>
            <a:spLocks noChangeArrowheads="1"/>
          </p:cNvSpPr>
          <p:nvPr/>
        </p:nvSpPr>
        <p:spPr bwMode="auto">
          <a:xfrm>
            <a:off x="4648200" y="5084763"/>
            <a:ext cx="3886200" cy="1143000"/>
          </a:xfrm>
          <a:prstGeom prst="roundRect">
            <a:avLst>
              <a:gd name="adj" fmla="val 35556"/>
            </a:avLst>
          </a:prstGeom>
          <a:ln>
            <a:headEnd/>
            <a:tailEnd/>
          </a:ln>
        </p:spPr>
        <p:style>
          <a:lnRef idx="2">
            <a:schemeClr val="accent1">
              <a:shade val="50000"/>
            </a:schemeClr>
          </a:lnRef>
          <a:fillRef idx="1">
            <a:schemeClr val="accent1"/>
          </a:fillRef>
          <a:effectRef idx="0">
            <a:schemeClr val="accent1"/>
          </a:effectRef>
          <a:fontRef idx="minor">
            <a:schemeClr val="lt1"/>
          </a:fontRef>
        </p:style>
        <p:txBody>
          <a:bodyPr wrap="none" anchor="ctr"/>
          <a:lstStyle/>
          <a:p>
            <a:pPr algn="ctr">
              <a:defRPr/>
            </a:pPr>
            <a:r>
              <a:rPr lang="en-US" sz="2800" b="1" dirty="0">
                <a:latin typeface="Arial" pitchFamily="34" charset="0"/>
                <a:cs typeface="Arial" pitchFamily="34" charset="0"/>
              </a:rPr>
              <a:t>Implement Marketing </a:t>
            </a:r>
            <a:r>
              <a:rPr lang="en-US" sz="2800" b="1" dirty="0">
                <a:latin typeface="Arial" pitchFamily="34" charset="0"/>
                <a:cs typeface="Arial" pitchFamily="34" charset="0"/>
              </a:rPr>
              <a:t/>
            </a:r>
            <a:br>
              <a:rPr lang="en-US" sz="2800" b="1" dirty="0">
                <a:latin typeface="Arial" pitchFamily="34" charset="0"/>
                <a:cs typeface="Arial" pitchFamily="34" charset="0"/>
              </a:rPr>
            </a:br>
            <a:r>
              <a:rPr lang="en-US" sz="2800" b="1" dirty="0">
                <a:latin typeface="Arial" pitchFamily="34" charset="0"/>
                <a:cs typeface="Arial" pitchFamily="34" charset="0"/>
              </a:rPr>
              <a:t>Plan(s</a:t>
            </a:r>
            <a:r>
              <a:rPr lang="en-US" sz="2800" b="1" dirty="0">
                <a:latin typeface="Arial" pitchFamily="34" charset="0"/>
                <a:cs typeface="Arial" pitchFamily="34" charset="0"/>
              </a:rPr>
              <a:t>) and Program</a:t>
            </a:r>
          </a:p>
        </p:txBody>
      </p:sp>
      <p:sp>
        <p:nvSpPr>
          <p:cNvPr id="7" name="AutoShape 19"/>
          <p:cNvSpPr>
            <a:spLocks noChangeArrowheads="1"/>
          </p:cNvSpPr>
          <p:nvPr/>
        </p:nvSpPr>
        <p:spPr bwMode="auto">
          <a:xfrm>
            <a:off x="2667000" y="2341563"/>
            <a:ext cx="3429000" cy="1390650"/>
          </a:xfrm>
          <a:prstGeom prst="roundRect">
            <a:avLst>
              <a:gd name="adj" fmla="val 35556"/>
            </a:avLst>
          </a:prstGeom>
          <a:ln>
            <a:headEnd/>
            <a:tailEnd/>
          </a:ln>
        </p:spPr>
        <p:style>
          <a:lnRef idx="2">
            <a:schemeClr val="accent2">
              <a:shade val="50000"/>
            </a:schemeClr>
          </a:lnRef>
          <a:fillRef idx="1">
            <a:schemeClr val="accent2"/>
          </a:fillRef>
          <a:effectRef idx="0">
            <a:schemeClr val="accent2"/>
          </a:effectRef>
          <a:fontRef idx="minor">
            <a:schemeClr val="lt1"/>
          </a:fontRef>
        </p:style>
        <p:txBody>
          <a:bodyPr wrap="none" anchor="ctr"/>
          <a:lstStyle/>
          <a:p>
            <a:pPr algn="ctr">
              <a:defRPr/>
            </a:pPr>
            <a:r>
              <a:rPr lang="en-US" sz="2800" b="1" dirty="0">
                <a:latin typeface="Arial" pitchFamily="34" charset="0"/>
                <a:cs typeface="Arial" pitchFamily="34" charset="0"/>
              </a:rPr>
              <a:t>Marketing</a:t>
            </a:r>
            <a:br>
              <a:rPr lang="en-US" sz="2800" b="1" dirty="0">
                <a:latin typeface="Arial" pitchFamily="34" charset="0"/>
                <a:cs typeface="Arial" pitchFamily="34" charset="0"/>
              </a:rPr>
            </a:br>
            <a:r>
              <a:rPr lang="en-US" sz="2800" b="1" dirty="0">
                <a:latin typeface="Arial" pitchFamily="34" charset="0"/>
                <a:cs typeface="Arial" pitchFamily="34" charset="0"/>
              </a:rPr>
              <a:t>Planning</a:t>
            </a:r>
          </a:p>
        </p:txBody>
      </p:sp>
      <p:cxnSp>
        <p:nvCxnSpPr>
          <p:cNvPr id="8" name="AutoShape 24"/>
          <p:cNvCxnSpPr>
            <a:cxnSpLocks noChangeShapeType="1"/>
            <a:stCxn id="7" idx="3"/>
          </p:cNvCxnSpPr>
          <p:nvPr/>
        </p:nvCxnSpPr>
        <p:spPr bwMode="auto">
          <a:xfrm>
            <a:off x="6115050" y="3036888"/>
            <a:ext cx="800100" cy="2024062"/>
          </a:xfrm>
          <a:prstGeom prst="curvedConnector2">
            <a:avLst/>
          </a:prstGeom>
          <a:noFill/>
          <a:ln w="57150">
            <a:solidFill>
              <a:schemeClr val="tx1"/>
            </a:solidFill>
            <a:round/>
            <a:headEnd/>
            <a:tailEnd type="triangle" w="med" len="med"/>
          </a:ln>
        </p:spPr>
      </p:cxnSp>
      <p:cxnSp>
        <p:nvCxnSpPr>
          <p:cNvPr id="9" name="AutoShape 26"/>
          <p:cNvCxnSpPr>
            <a:cxnSpLocks noChangeShapeType="1"/>
          </p:cNvCxnSpPr>
          <p:nvPr/>
        </p:nvCxnSpPr>
        <p:spPr bwMode="auto">
          <a:xfrm rot="5400000">
            <a:off x="4418806" y="4077494"/>
            <a:ext cx="1588" cy="4343400"/>
          </a:xfrm>
          <a:prstGeom prst="curvedConnector3">
            <a:avLst>
              <a:gd name="adj1" fmla="val 28700009"/>
            </a:avLst>
          </a:prstGeom>
          <a:noFill/>
          <a:ln w="57150">
            <a:solidFill>
              <a:schemeClr val="tx1"/>
            </a:solidFill>
            <a:round/>
            <a:headEnd/>
            <a:tailEnd type="triangle" w="med" len="med"/>
          </a:ln>
        </p:spPr>
      </p:cxnSp>
      <p:sp>
        <p:nvSpPr>
          <p:cNvPr id="18442" name="Oval 17"/>
          <p:cNvSpPr>
            <a:spLocks noChangeArrowheads="1"/>
          </p:cNvSpPr>
          <p:nvPr/>
        </p:nvSpPr>
        <p:spPr bwMode="auto">
          <a:xfrm>
            <a:off x="5638800" y="1274763"/>
            <a:ext cx="2997200" cy="2895600"/>
          </a:xfrm>
          <a:prstGeom prst="ellipse">
            <a:avLst/>
          </a:prstGeom>
          <a:ln>
            <a:headEnd/>
            <a:tailEnd/>
          </a:ln>
        </p:spPr>
        <p:style>
          <a:lnRef idx="2">
            <a:schemeClr val="accent4">
              <a:shade val="50000"/>
            </a:schemeClr>
          </a:lnRef>
          <a:fillRef idx="1">
            <a:schemeClr val="accent4"/>
          </a:fillRef>
          <a:effectRef idx="0">
            <a:schemeClr val="accent4"/>
          </a:effectRef>
          <a:fontRef idx="minor">
            <a:schemeClr val="lt1"/>
          </a:fontRef>
        </p:style>
        <p:txBody>
          <a:bodyPr wrap="none" anchor="ctr"/>
          <a:lstStyle/>
          <a:p>
            <a:pPr algn="ctr">
              <a:defRPr/>
            </a:pPr>
            <a:endParaRPr lang="en-US" sz="2400"/>
          </a:p>
        </p:txBody>
      </p:sp>
      <p:sp>
        <p:nvSpPr>
          <p:cNvPr id="12" name="Text Box 18"/>
          <p:cNvSpPr txBox="1">
            <a:spLocks noChangeArrowheads="1"/>
          </p:cNvSpPr>
          <p:nvPr/>
        </p:nvSpPr>
        <p:spPr bwMode="auto">
          <a:xfrm>
            <a:off x="5867400" y="1997075"/>
            <a:ext cx="2514600" cy="1446213"/>
          </a:xfrm>
          <a:prstGeom prst="rect">
            <a:avLst/>
          </a:prstGeom>
          <a:ln>
            <a:noFill/>
          </a:ln>
          <a:extLst/>
        </p:spPr>
        <p:style>
          <a:lnRef idx="2">
            <a:schemeClr val="accent4">
              <a:shade val="50000"/>
            </a:schemeClr>
          </a:lnRef>
          <a:fillRef idx="1">
            <a:schemeClr val="accent4"/>
          </a:fillRef>
          <a:effectRef idx="0">
            <a:schemeClr val="accent4"/>
          </a:effectRef>
          <a:fontRef idx="minor">
            <a:schemeClr val="lt1"/>
          </a:fontRef>
        </p:style>
        <p:txBody>
          <a:bodyPr>
            <a:spAutoFit/>
          </a:bodyPr>
          <a:lstStyle>
            <a:lvl1pPr algn="l">
              <a:defRPr>
                <a:solidFill>
                  <a:schemeClr val="tx1"/>
                </a:solidFill>
                <a:latin typeface="Arial" charset="0"/>
                <a:cs typeface="Arial" charset="0"/>
              </a:defRPr>
            </a:lvl1pPr>
            <a:lvl2pPr marL="742950" indent="-285750" algn="l">
              <a:defRPr>
                <a:solidFill>
                  <a:schemeClr val="tx1"/>
                </a:solidFill>
                <a:latin typeface="Arial" charset="0"/>
                <a:cs typeface="Arial" charset="0"/>
              </a:defRPr>
            </a:lvl2pPr>
            <a:lvl3pPr marL="1143000" indent="-228600" algn="l">
              <a:defRPr>
                <a:solidFill>
                  <a:schemeClr val="tx1"/>
                </a:solidFill>
                <a:latin typeface="Arial" charset="0"/>
                <a:cs typeface="Arial" charset="0"/>
              </a:defRPr>
            </a:lvl3pPr>
            <a:lvl4pPr marL="1600200" indent="-228600" algn="l">
              <a:defRPr>
                <a:solidFill>
                  <a:schemeClr val="tx1"/>
                </a:solidFill>
                <a:latin typeface="Arial" charset="0"/>
                <a:cs typeface="Arial" charset="0"/>
              </a:defRPr>
            </a:lvl4pPr>
            <a:lvl5pPr marL="2057400" indent="-228600" algn="l">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pPr algn="ctr">
              <a:defRPr/>
            </a:pPr>
            <a:r>
              <a:rPr lang="en-US" sz="2200" b="1" dirty="0" smtClean="0"/>
              <a:t>Whole-Company</a:t>
            </a:r>
            <a:br>
              <a:rPr lang="en-US" sz="2200" b="1" dirty="0" smtClean="0"/>
            </a:br>
            <a:r>
              <a:rPr lang="en-US" sz="2200" b="1" dirty="0" smtClean="0"/>
              <a:t>Strategic</a:t>
            </a:r>
            <a:br>
              <a:rPr lang="en-US" sz="2200" b="1" dirty="0" smtClean="0"/>
            </a:br>
            <a:r>
              <a:rPr lang="en-US" sz="2200" b="1" dirty="0" smtClean="0"/>
              <a:t>Management</a:t>
            </a:r>
            <a:br>
              <a:rPr lang="en-US" sz="2200" b="1" dirty="0" smtClean="0"/>
            </a:br>
            <a:r>
              <a:rPr lang="en-US" sz="2200" b="1" dirty="0" smtClean="0"/>
              <a:t>Planning</a:t>
            </a:r>
            <a:endParaRPr lang="en-US" sz="2200" b="1" dirty="0" smtClean="0">
              <a:effectLst>
                <a:outerShdw blurRad="38100" dist="38100" dir="2700000" algn="tl">
                  <a:srgbClr val="FFFFFF"/>
                </a:outerShdw>
              </a:effectLst>
            </a:endParaRPr>
          </a:p>
        </p:txBody>
      </p:sp>
      <p:cxnSp>
        <p:nvCxnSpPr>
          <p:cNvPr id="13" name="AutoShape 29"/>
          <p:cNvCxnSpPr>
            <a:cxnSpLocks noChangeShapeType="1"/>
          </p:cNvCxnSpPr>
          <p:nvPr/>
        </p:nvCxnSpPr>
        <p:spPr bwMode="auto">
          <a:xfrm rot="-5400000">
            <a:off x="1176337" y="3548063"/>
            <a:ext cx="1971675" cy="971550"/>
          </a:xfrm>
          <a:prstGeom prst="curvedConnector2">
            <a:avLst/>
          </a:prstGeom>
          <a:noFill/>
          <a:ln w="57150">
            <a:solidFill>
              <a:schemeClr val="tx1"/>
            </a:solidFill>
            <a:round/>
            <a:headEnd/>
            <a:tailEnd type="triangle" w="med" len="med"/>
          </a:ln>
        </p:spPr>
      </p:cxnSp>
      <p:sp>
        <p:nvSpPr>
          <p:cNvPr id="16394" name="Slide Number Placeholder 22"/>
          <p:cNvSpPr txBox="1">
            <a:spLocks/>
          </p:cNvSpPr>
          <p:nvPr/>
        </p:nvSpPr>
        <p:spPr bwMode="auto">
          <a:xfrm>
            <a:off x="52388" y="4763"/>
            <a:ext cx="503237" cy="301625"/>
          </a:xfrm>
          <a:prstGeom prst="rect">
            <a:avLst/>
          </a:prstGeom>
          <a:noFill/>
          <a:ln w="9525">
            <a:noFill/>
            <a:miter lim="800000"/>
            <a:headEnd/>
            <a:tailEnd/>
          </a:ln>
        </p:spPr>
        <p:txBody>
          <a:bodyPr anchor="b"/>
          <a:lstStyle/>
          <a:p>
            <a:pPr algn="ctr"/>
            <a:r>
              <a:rPr lang="en-US" sz="1200">
                <a:latin typeface="Century Gothic" pitchFamily="34" charset="0"/>
              </a:rPr>
              <a:t>2-</a:t>
            </a:r>
            <a:fld id="{4D711599-56C2-4FE0-B75F-BF5CA491B195}" type="slidenum">
              <a:rPr lang="en-US" sz="1200">
                <a:latin typeface="Century Gothic" pitchFamily="34" charset="0"/>
              </a:rPr>
              <a:pPr algn="ctr"/>
              <a:t>4</a:t>
            </a:fld>
            <a:endParaRPr lang="en-US" sz="1200">
              <a:latin typeface="Century Gothic" pitchFamily="34" charset="0"/>
            </a:endParaRPr>
          </a:p>
        </p:txBody>
      </p:sp>
    </p:spTree>
  </p:cSld>
  <p:clrMapOvr>
    <a:masterClrMapping/>
  </p:clrMapOvr>
  <p:transition>
    <p:pull dir="ru"/>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32"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ox(out)">
                                      <p:cBhvr>
                                        <p:cTn id="7" dur="500"/>
                                        <p:tgtEl>
                                          <p:spTgt spid="7"/>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1"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ipe(up)">
                                      <p:cBhvr>
                                        <p:cTn id="12" dur="500"/>
                                        <p:tgtEl>
                                          <p:spTgt spid="8"/>
                                        </p:tgtEl>
                                      </p:cBhvr>
                                    </p:animEffect>
                                  </p:childTnLst>
                                </p:cTn>
                              </p:par>
                            </p:childTnLst>
                          </p:cTn>
                        </p:par>
                        <p:par>
                          <p:cTn id="13" fill="hold" nodeType="afterGroup">
                            <p:stCondLst>
                              <p:cond delay="500"/>
                            </p:stCondLst>
                            <p:childTnLst>
                              <p:par>
                                <p:cTn id="14" presetID="22" presetClass="entr" presetSubtype="1" fill="hold" grpId="0" nodeType="after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wipe(up)">
                                      <p:cBhvr>
                                        <p:cTn id="16" dur="500"/>
                                        <p:tgtEl>
                                          <p:spTgt spid="6"/>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25" presetClass="emph" presetSubtype="0" fill="hold" grpId="1" nodeType="clickEffect">
                                  <p:stCondLst>
                                    <p:cond delay="0"/>
                                  </p:stCondLst>
                                  <p:childTnLst>
                                    <p:animClr clrSpc="hsl" dir="cw">
                                      <p:cBhvr override="childStyle">
                                        <p:cTn id="20" dur="500" fill="hold"/>
                                        <p:tgtEl>
                                          <p:spTgt spid="6"/>
                                        </p:tgtEl>
                                        <p:attrNameLst>
                                          <p:attrName>style.color</p:attrName>
                                        </p:attrNameLst>
                                      </p:cBhvr>
                                      <p:by>
                                        <p:hsl h="0" s="-70588" l="0"/>
                                      </p:by>
                                    </p:animClr>
                                    <p:animClr clrSpc="hsl" dir="cw">
                                      <p:cBhvr>
                                        <p:cTn id="21" dur="500" fill="hold"/>
                                        <p:tgtEl>
                                          <p:spTgt spid="6"/>
                                        </p:tgtEl>
                                        <p:attrNameLst>
                                          <p:attrName>fillcolor</p:attrName>
                                        </p:attrNameLst>
                                      </p:cBhvr>
                                      <p:by>
                                        <p:hsl h="0" s="-70588" l="0"/>
                                      </p:by>
                                    </p:animClr>
                                    <p:animClr clrSpc="hsl" dir="cw">
                                      <p:cBhvr>
                                        <p:cTn id="22" dur="500" fill="hold"/>
                                        <p:tgtEl>
                                          <p:spTgt spid="6"/>
                                        </p:tgtEl>
                                        <p:attrNameLst>
                                          <p:attrName>stroke.color</p:attrName>
                                        </p:attrNameLst>
                                      </p:cBhvr>
                                      <p:by>
                                        <p:hsl h="0" s="-70588" l="0"/>
                                      </p:by>
                                    </p:animClr>
                                    <p:set>
                                      <p:cBhvr>
                                        <p:cTn id="23" dur="500" fill="hold"/>
                                        <p:tgtEl>
                                          <p:spTgt spid="6"/>
                                        </p:tgtEl>
                                        <p:attrNameLst>
                                          <p:attrName>fill.type</p:attrName>
                                        </p:attrNameLst>
                                      </p:cBhvr>
                                      <p:to>
                                        <p:strVal val="solid"/>
                                      </p:to>
                                    </p:set>
                                  </p:childTnLst>
                                </p:cTn>
                              </p:par>
                              <p:par>
                                <p:cTn id="24" presetID="22" presetClass="entr" presetSubtype="2" fill="hold" nodeType="withEffect">
                                  <p:stCondLst>
                                    <p:cond delay="0"/>
                                  </p:stCondLst>
                                  <p:childTnLst>
                                    <p:set>
                                      <p:cBhvr>
                                        <p:cTn id="25" dur="1" fill="hold">
                                          <p:stCondLst>
                                            <p:cond delay="0"/>
                                          </p:stCondLst>
                                        </p:cTn>
                                        <p:tgtEl>
                                          <p:spTgt spid="9"/>
                                        </p:tgtEl>
                                        <p:attrNameLst>
                                          <p:attrName>style.visibility</p:attrName>
                                        </p:attrNameLst>
                                      </p:cBhvr>
                                      <p:to>
                                        <p:strVal val="visible"/>
                                      </p:to>
                                    </p:set>
                                    <p:animEffect transition="in" filter="wipe(right)">
                                      <p:cBhvr>
                                        <p:cTn id="26" dur="500"/>
                                        <p:tgtEl>
                                          <p:spTgt spid="9"/>
                                        </p:tgtEl>
                                      </p:cBhvr>
                                    </p:animEffect>
                                  </p:childTnLst>
                                </p:cTn>
                              </p:par>
                            </p:childTnLst>
                          </p:cTn>
                        </p:par>
                        <p:par>
                          <p:cTn id="27" fill="hold" nodeType="afterGroup">
                            <p:stCondLst>
                              <p:cond delay="500"/>
                            </p:stCondLst>
                            <p:childTnLst>
                              <p:par>
                                <p:cTn id="28" presetID="22" presetClass="entr" presetSubtype="4" fill="hold" grpId="0" nodeType="afterEffect">
                                  <p:stCondLst>
                                    <p:cond delay="0"/>
                                  </p:stCondLst>
                                  <p:childTnLst>
                                    <p:set>
                                      <p:cBhvr>
                                        <p:cTn id="29" dur="1" fill="hold">
                                          <p:stCondLst>
                                            <p:cond delay="0"/>
                                          </p:stCondLst>
                                        </p:cTn>
                                        <p:tgtEl>
                                          <p:spTgt spid="5"/>
                                        </p:tgtEl>
                                        <p:attrNameLst>
                                          <p:attrName>style.visibility</p:attrName>
                                        </p:attrNameLst>
                                      </p:cBhvr>
                                      <p:to>
                                        <p:strVal val="visible"/>
                                      </p:to>
                                    </p:set>
                                    <p:animEffect transition="in" filter="wipe(down)">
                                      <p:cBhvr>
                                        <p:cTn id="30" dur="500"/>
                                        <p:tgtEl>
                                          <p:spTgt spid="5"/>
                                        </p:tgtEl>
                                      </p:cBhvr>
                                    </p:animEffect>
                                  </p:childTnLst>
                                </p:cTn>
                              </p:par>
                            </p:childTnLst>
                          </p:cTn>
                        </p:par>
                      </p:childTnLst>
                    </p:cTn>
                  </p:par>
                  <p:par>
                    <p:cTn id="31" fill="hold" nodeType="clickPar">
                      <p:stCondLst>
                        <p:cond delay="indefinite"/>
                      </p:stCondLst>
                      <p:childTnLst>
                        <p:par>
                          <p:cTn id="32" fill="hold" nodeType="withGroup">
                            <p:stCondLst>
                              <p:cond delay="0"/>
                            </p:stCondLst>
                            <p:childTnLst>
                              <p:par>
                                <p:cTn id="33" presetID="25" presetClass="emph" presetSubtype="0" fill="hold" grpId="1" nodeType="clickEffect">
                                  <p:stCondLst>
                                    <p:cond delay="0"/>
                                  </p:stCondLst>
                                  <p:childTnLst>
                                    <p:animClr clrSpc="hsl" dir="cw">
                                      <p:cBhvr override="childStyle">
                                        <p:cTn id="34" dur="500" fill="hold"/>
                                        <p:tgtEl>
                                          <p:spTgt spid="5"/>
                                        </p:tgtEl>
                                        <p:attrNameLst>
                                          <p:attrName>style.color</p:attrName>
                                        </p:attrNameLst>
                                      </p:cBhvr>
                                      <p:by>
                                        <p:hsl h="0" s="-70588" l="0"/>
                                      </p:by>
                                    </p:animClr>
                                    <p:animClr clrSpc="hsl" dir="cw">
                                      <p:cBhvr>
                                        <p:cTn id="35" dur="500" fill="hold"/>
                                        <p:tgtEl>
                                          <p:spTgt spid="5"/>
                                        </p:tgtEl>
                                        <p:attrNameLst>
                                          <p:attrName>fillcolor</p:attrName>
                                        </p:attrNameLst>
                                      </p:cBhvr>
                                      <p:by>
                                        <p:hsl h="0" s="-70588" l="0"/>
                                      </p:by>
                                    </p:animClr>
                                    <p:animClr clrSpc="hsl" dir="cw">
                                      <p:cBhvr>
                                        <p:cTn id="36" dur="500" fill="hold"/>
                                        <p:tgtEl>
                                          <p:spTgt spid="5"/>
                                        </p:tgtEl>
                                        <p:attrNameLst>
                                          <p:attrName>stroke.color</p:attrName>
                                        </p:attrNameLst>
                                      </p:cBhvr>
                                      <p:by>
                                        <p:hsl h="0" s="-70588" l="0"/>
                                      </p:by>
                                    </p:animClr>
                                    <p:set>
                                      <p:cBhvr>
                                        <p:cTn id="37" dur="500" fill="hold"/>
                                        <p:tgtEl>
                                          <p:spTgt spid="5"/>
                                        </p:tgtEl>
                                        <p:attrNameLst>
                                          <p:attrName>fill.type</p:attrName>
                                        </p:attrNameLst>
                                      </p:cBhvr>
                                      <p:to>
                                        <p:strVal val="solid"/>
                                      </p:to>
                                    </p:set>
                                  </p:childTnLst>
                                </p:cTn>
                              </p:par>
                              <p:par>
                                <p:cTn id="38" presetID="22" presetClass="entr" presetSubtype="4" fill="hold" nodeType="withEffect">
                                  <p:stCondLst>
                                    <p:cond delay="0"/>
                                  </p:stCondLst>
                                  <p:childTnLst>
                                    <p:set>
                                      <p:cBhvr>
                                        <p:cTn id="39" dur="1" fill="hold">
                                          <p:stCondLst>
                                            <p:cond delay="0"/>
                                          </p:stCondLst>
                                        </p:cTn>
                                        <p:tgtEl>
                                          <p:spTgt spid="13"/>
                                        </p:tgtEl>
                                        <p:attrNameLst>
                                          <p:attrName>style.visibility</p:attrName>
                                        </p:attrNameLst>
                                      </p:cBhvr>
                                      <p:to>
                                        <p:strVal val="visible"/>
                                      </p:to>
                                    </p:set>
                                    <p:animEffect transition="in" filter="wipe(down)">
                                      <p:cBhvr>
                                        <p:cTn id="40"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5" grpId="1" animBg="1"/>
      <p:bldP spid="6" grpId="0" animBg="1"/>
      <p:bldP spid="6" grpId="1" animBg="1"/>
      <p:bldP spid="7" grpId="0" animBg="1"/>
    </p:bldLst>
  </p:timing>
</p:sld>
</file>

<file path=ppt/slides/slide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p:txBody>
          <a:bodyPr/>
          <a:lstStyle/>
          <a:p>
            <a:pPr>
              <a:defRPr/>
            </a:pPr>
            <a:r>
              <a:rPr lang="en-IN" dirty="0" smtClean="0"/>
              <a:t>What is a Marketing Strategy? (Exhibit 2-2)</a:t>
            </a:r>
            <a:endParaRPr lang="en-US" dirty="0" smtClean="0"/>
          </a:p>
        </p:txBody>
      </p:sp>
      <p:sp>
        <p:nvSpPr>
          <p:cNvPr id="18434" name="Line 9"/>
          <p:cNvSpPr>
            <a:spLocks noChangeShapeType="1"/>
          </p:cNvSpPr>
          <p:nvPr/>
        </p:nvSpPr>
        <p:spPr bwMode="auto">
          <a:xfrm>
            <a:off x="4578350" y="3965575"/>
            <a:ext cx="1588" cy="1588"/>
          </a:xfrm>
          <a:prstGeom prst="line">
            <a:avLst/>
          </a:prstGeom>
          <a:noFill/>
          <a:ln w="28575">
            <a:solidFill>
              <a:srgbClr val="000000"/>
            </a:solidFill>
            <a:round/>
            <a:headEnd/>
            <a:tailEnd/>
          </a:ln>
        </p:spPr>
        <p:txBody>
          <a:bodyPr/>
          <a:lstStyle/>
          <a:p>
            <a:endParaRPr lang="en-US"/>
          </a:p>
        </p:txBody>
      </p:sp>
      <p:grpSp>
        <p:nvGrpSpPr>
          <p:cNvPr id="2" name="Group 11"/>
          <p:cNvGrpSpPr>
            <a:grpSpLocks/>
          </p:cNvGrpSpPr>
          <p:nvPr/>
        </p:nvGrpSpPr>
        <p:grpSpPr bwMode="auto">
          <a:xfrm>
            <a:off x="2438400" y="1905000"/>
            <a:ext cx="4419600" cy="4341813"/>
            <a:chOff x="2438400" y="1905000"/>
            <a:chExt cx="4419600" cy="4341813"/>
          </a:xfrm>
        </p:grpSpPr>
        <p:sp>
          <p:nvSpPr>
            <p:cNvPr id="18437" name="Oval 10"/>
            <p:cNvSpPr>
              <a:spLocks noChangeAspect="1" noChangeArrowheads="1"/>
            </p:cNvSpPr>
            <p:nvPr/>
          </p:nvSpPr>
          <p:spPr bwMode="auto">
            <a:xfrm>
              <a:off x="2438400" y="1905000"/>
              <a:ext cx="4419600" cy="4341813"/>
            </a:xfrm>
            <a:prstGeom prst="ellipse">
              <a:avLst/>
            </a:prstGeom>
            <a:solidFill>
              <a:srgbClr val="FF0000"/>
            </a:solidFill>
            <a:ln w="146050" algn="ctr">
              <a:noFill/>
              <a:round/>
              <a:headEnd/>
              <a:tailEnd/>
            </a:ln>
          </p:spPr>
          <p:txBody>
            <a:bodyPr wrap="none" anchor="ctr"/>
            <a:lstStyle/>
            <a:p>
              <a:pPr algn="ctr"/>
              <a:endParaRPr lang="en-US"/>
            </a:p>
          </p:txBody>
        </p:sp>
        <p:sp>
          <p:nvSpPr>
            <p:cNvPr id="18438" name="Oval 15"/>
            <p:cNvSpPr>
              <a:spLocks noChangeAspect="1" noChangeArrowheads="1"/>
            </p:cNvSpPr>
            <p:nvPr/>
          </p:nvSpPr>
          <p:spPr bwMode="auto">
            <a:xfrm>
              <a:off x="3429000" y="2971800"/>
              <a:ext cx="2362200" cy="2362200"/>
            </a:xfrm>
            <a:prstGeom prst="ellipse">
              <a:avLst/>
            </a:prstGeom>
            <a:solidFill>
              <a:schemeClr val="bg1"/>
            </a:solidFill>
            <a:ln w="146050" algn="ctr">
              <a:solidFill>
                <a:srgbClr val="FF0000"/>
              </a:solidFill>
              <a:round/>
              <a:headEnd/>
              <a:tailEnd/>
            </a:ln>
          </p:spPr>
          <p:txBody>
            <a:bodyPr wrap="none" anchor="ctr"/>
            <a:lstStyle/>
            <a:p>
              <a:pPr algn="ctr"/>
              <a:endParaRPr lang="en-US"/>
            </a:p>
          </p:txBody>
        </p:sp>
        <p:sp>
          <p:nvSpPr>
            <p:cNvPr id="18439" name="Freeform 10"/>
            <p:cNvSpPr>
              <a:spLocks noChangeAspect="1"/>
            </p:cNvSpPr>
            <p:nvPr/>
          </p:nvSpPr>
          <p:spPr bwMode="auto">
            <a:xfrm>
              <a:off x="3708400" y="3284538"/>
              <a:ext cx="1828800" cy="1744662"/>
            </a:xfrm>
            <a:custGeom>
              <a:avLst/>
              <a:gdLst>
                <a:gd name="T0" fmla="*/ 0 w 992"/>
                <a:gd name="T1" fmla="*/ 2147483647 h 994"/>
                <a:gd name="T2" fmla="*/ 2147483647 w 992"/>
                <a:gd name="T3" fmla="*/ 2147483647 h 994"/>
                <a:gd name="T4" fmla="*/ 2147483647 w 992"/>
                <a:gd name="T5" fmla="*/ 2147483647 h 994"/>
                <a:gd name="T6" fmla="*/ 2147483647 w 992"/>
                <a:gd name="T7" fmla="*/ 2147483647 h 994"/>
                <a:gd name="T8" fmla="*/ 2147483647 w 992"/>
                <a:gd name="T9" fmla="*/ 2147483647 h 994"/>
                <a:gd name="T10" fmla="*/ 2147483647 w 992"/>
                <a:gd name="T11" fmla="*/ 2147483647 h 994"/>
                <a:gd name="T12" fmla="*/ 2147483647 w 992"/>
                <a:gd name="T13" fmla="*/ 2147483647 h 994"/>
                <a:gd name="T14" fmla="*/ 2147483647 w 992"/>
                <a:gd name="T15" fmla="*/ 2147483647 h 994"/>
                <a:gd name="T16" fmla="*/ 2147483647 w 992"/>
                <a:gd name="T17" fmla="*/ 2147483647 h 994"/>
                <a:gd name="T18" fmla="*/ 2147483647 w 992"/>
                <a:gd name="T19" fmla="*/ 2147483647 h 994"/>
                <a:gd name="T20" fmla="*/ 2147483647 w 992"/>
                <a:gd name="T21" fmla="*/ 2147483647 h 994"/>
                <a:gd name="T22" fmla="*/ 2147483647 w 992"/>
                <a:gd name="T23" fmla="*/ 2147483647 h 994"/>
                <a:gd name="T24" fmla="*/ 2147483647 w 992"/>
                <a:gd name="T25" fmla="*/ 2147483647 h 994"/>
                <a:gd name="T26" fmla="*/ 2147483647 w 992"/>
                <a:gd name="T27" fmla="*/ 2147483647 h 994"/>
                <a:gd name="T28" fmla="*/ 2147483647 w 992"/>
                <a:gd name="T29" fmla="*/ 2147483647 h 994"/>
                <a:gd name="T30" fmla="*/ 2147483647 w 992"/>
                <a:gd name="T31" fmla="*/ 2147483647 h 994"/>
                <a:gd name="T32" fmla="*/ 2147483647 w 992"/>
                <a:gd name="T33" fmla="*/ 2147483647 h 994"/>
                <a:gd name="T34" fmla="*/ 2147483647 w 992"/>
                <a:gd name="T35" fmla="*/ 2147483647 h 994"/>
                <a:gd name="T36" fmla="*/ 2147483647 w 992"/>
                <a:gd name="T37" fmla="*/ 2147483647 h 994"/>
                <a:gd name="T38" fmla="*/ 2147483647 w 992"/>
                <a:gd name="T39" fmla="*/ 2147483647 h 994"/>
                <a:gd name="T40" fmla="*/ 2147483647 w 992"/>
                <a:gd name="T41" fmla="*/ 2147483647 h 994"/>
                <a:gd name="T42" fmla="*/ 2147483647 w 992"/>
                <a:gd name="T43" fmla="*/ 2147483647 h 994"/>
                <a:gd name="T44" fmla="*/ 2147483647 w 992"/>
                <a:gd name="T45" fmla="*/ 2147483647 h 994"/>
                <a:gd name="T46" fmla="*/ 2147483647 w 992"/>
                <a:gd name="T47" fmla="*/ 2147483647 h 994"/>
                <a:gd name="T48" fmla="*/ 2147483647 w 992"/>
                <a:gd name="T49" fmla="*/ 2147483647 h 994"/>
                <a:gd name="T50" fmla="*/ 2147483647 w 992"/>
                <a:gd name="T51" fmla="*/ 2147483647 h 994"/>
                <a:gd name="T52" fmla="*/ 2147483647 w 992"/>
                <a:gd name="T53" fmla="*/ 2147483647 h 994"/>
                <a:gd name="T54" fmla="*/ 2147483647 w 992"/>
                <a:gd name="T55" fmla="*/ 2147483647 h 994"/>
                <a:gd name="T56" fmla="*/ 2147483647 w 992"/>
                <a:gd name="T57" fmla="*/ 2147483647 h 994"/>
                <a:gd name="T58" fmla="*/ 2147483647 w 992"/>
                <a:gd name="T59" fmla="*/ 2147483647 h 994"/>
                <a:gd name="T60" fmla="*/ 2147483647 w 992"/>
                <a:gd name="T61" fmla="*/ 2147483647 h 994"/>
                <a:gd name="T62" fmla="*/ 2147483647 w 992"/>
                <a:gd name="T63" fmla="*/ 2147483647 h 994"/>
                <a:gd name="T64" fmla="*/ 2147483647 w 992"/>
                <a:gd name="T65" fmla="*/ 2147483647 h 994"/>
                <a:gd name="T66" fmla="*/ 2147483647 w 992"/>
                <a:gd name="T67" fmla="*/ 2147483647 h 994"/>
                <a:gd name="T68" fmla="*/ 2147483647 w 992"/>
                <a:gd name="T69" fmla="*/ 2147483647 h 994"/>
                <a:gd name="T70" fmla="*/ 2147483647 w 992"/>
                <a:gd name="T71" fmla="*/ 2147483647 h 994"/>
                <a:gd name="T72" fmla="*/ 2147483647 w 992"/>
                <a:gd name="T73" fmla="*/ 2147483647 h 994"/>
                <a:gd name="T74" fmla="*/ 2147483647 w 992"/>
                <a:gd name="T75" fmla="*/ 2147483647 h 994"/>
                <a:gd name="T76" fmla="*/ 2147483647 w 992"/>
                <a:gd name="T77" fmla="*/ 2147483647 h 994"/>
                <a:gd name="T78" fmla="*/ 2147483647 w 992"/>
                <a:gd name="T79" fmla="*/ 2147483647 h 994"/>
                <a:gd name="T80" fmla="*/ 2147483647 w 992"/>
                <a:gd name="T81" fmla="*/ 2147483647 h 994"/>
                <a:gd name="T82" fmla="*/ 2147483647 w 992"/>
                <a:gd name="T83" fmla="*/ 2147483647 h 994"/>
                <a:gd name="T84" fmla="*/ 2147483647 w 992"/>
                <a:gd name="T85" fmla="*/ 2147483647 h 994"/>
                <a:gd name="T86" fmla="*/ 0 w 992"/>
                <a:gd name="T87" fmla="*/ 2147483647 h 994"/>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992"/>
                <a:gd name="T133" fmla="*/ 0 h 994"/>
                <a:gd name="T134" fmla="*/ 992 w 992"/>
                <a:gd name="T135" fmla="*/ 994 h 994"/>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992" h="994">
                  <a:moveTo>
                    <a:pt x="0" y="496"/>
                  </a:moveTo>
                  <a:lnTo>
                    <a:pt x="0" y="496"/>
                  </a:lnTo>
                  <a:lnTo>
                    <a:pt x="0" y="472"/>
                  </a:lnTo>
                  <a:lnTo>
                    <a:pt x="2" y="447"/>
                  </a:lnTo>
                  <a:lnTo>
                    <a:pt x="5" y="421"/>
                  </a:lnTo>
                  <a:lnTo>
                    <a:pt x="9" y="397"/>
                  </a:lnTo>
                  <a:lnTo>
                    <a:pt x="14" y="373"/>
                  </a:lnTo>
                  <a:lnTo>
                    <a:pt x="22" y="349"/>
                  </a:lnTo>
                  <a:lnTo>
                    <a:pt x="29" y="327"/>
                  </a:lnTo>
                  <a:lnTo>
                    <a:pt x="38" y="303"/>
                  </a:lnTo>
                  <a:lnTo>
                    <a:pt x="47" y="281"/>
                  </a:lnTo>
                  <a:lnTo>
                    <a:pt x="59" y="261"/>
                  </a:lnTo>
                  <a:lnTo>
                    <a:pt x="71" y="239"/>
                  </a:lnTo>
                  <a:lnTo>
                    <a:pt x="84" y="219"/>
                  </a:lnTo>
                  <a:lnTo>
                    <a:pt x="97" y="200"/>
                  </a:lnTo>
                  <a:lnTo>
                    <a:pt x="112" y="182"/>
                  </a:lnTo>
                  <a:lnTo>
                    <a:pt x="128" y="163"/>
                  </a:lnTo>
                  <a:lnTo>
                    <a:pt x="145" y="145"/>
                  </a:lnTo>
                  <a:lnTo>
                    <a:pt x="161" y="129"/>
                  </a:lnTo>
                  <a:lnTo>
                    <a:pt x="180" y="114"/>
                  </a:lnTo>
                  <a:lnTo>
                    <a:pt x="198" y="99"/>
                  </a:lnTo>
                  <a:lnTo>
                    <a:pt x="218" y="84"/>
                  </a:lnTo>
                  <a:lnTo>
                    <a:pt x="239" y="72"/>
                  </a:lnTo>
                  <a:lnTo>
                    <a:pt x="259" y="61"/>
                  </a:lnTo>
                  <a:lnTo>
                    <a:pt x="281" y="49"/>
                  </a:lnTo>
                  <a:lnTo>
                    <a:pt x="303" y="40"/>
                  </a:lnTo>
                  <a:lnTo>
                    <a:pt x="325" y="31"/>
                  </a:lnTo>
                  <a:lnTo>
                    <a:pt x="347" y="22"/>
                  </a:lnTo>
                  <a:lnTo>
                    <a:pt x="371" y="16"/>
                  </a:lnTo>
                  <a:lnTo>
                    <a:pt x="395" y="11"/>
                  </a:lnTo>
                  <a:lnTo>
                    <a:pt x="421" y="5"/>
                  </a:lnTo>
                  <a:lnTo>
                    <a:pt x="445" y="4"/>
                  </a:lnTo>
                  <a:lnTo>
                    <a:pt x="470" y="2"/>
                  </a:lnTo>
                  <a:lnTo>
                    <a:pt x="496" y="0"/>
                  </a:lnTo>
                  <a:lnTo>
                    <a:pt x="522" y="2"/>
                  </a:lnTo>
                  <a:lnTo>
                    <a:pt x="546" y="4"/>
                  </a:lnTo>
                  <a:lnTo>
                    <a:pt x="571" y="5"/>
                  </a:lnTo>
                  <a:lnTo>
                    <a:pt x="595" y="11"/>
                  </a:lnTo>
                  <a:lnTo>
                    <a:pt x="619" y="16"/>
                  </a:lnTo>
                  <a:lnTo>
                    <a:pt x="643" y="22"/>
                  </a:lnTo>
                  <a:lnTo>
                    <a:pt x="667" y="31"/>
                  </a:lnTo>
                  <a:lnTo>
                    <a:pt x="689" y="40"/>
                  </a:lnTo>
                  <a:lnTo>
                    <a:pt x="711" y="49"/>
                  </a:lnTo>
                  <a:lnTo>
                    <a:pt x="733" y="61"/>
                  </a:lnTo>
                  <a:lnTo>
                    <a:pt x="753" y="72"/>
                  </a:lnTo>
                  <a:lnTo>
                    <a:pt x="774" y="84"/>
                  </a:lnTo>
                  <a:lnTo>
                    <a:pt x="792" y="99"/>
                  </a:lnTo>
                  <a:lnTo>
                    <a:pt x="812" y="114"/>
                  </a:lnTo>
                  <a:lnTo>
                    <a:pt x="829" y="129"/>
                  </a:lnTo>
                  <a:lnTo>
                    <a:pt x="847" y="145"/>
                  </a:lnTo>
                  <a:lnTo>
                    <a:pt x="864" y="163"/>
                  </a:lnTo>
                  <a:lnTo>
                    <a:pt x="878" y="182"/>
                  </a:lnTo>
                  <a:lnTo>
                    <a:pt x="893" y="200"/>
                  </a:lnTo>
                  <a:lnTo>
                    <a:pt x="908" y="219"/>
                  </a:lnTo>
                  <a:lnTo>
                    <a:pt x="921" y="239"/>
                  </a:lnTo>
                  <a:lnTo>
                    <a:pt x="932" y="261"/>
                  </a:lnTo>
                  <a:lnTo>
                    <a:pt x="943" y="281"/>
                  </a:lnTo>
                  <a:lnTo>
                    <a:pt x="954" y="303"/>
                  </a:lnTo>
                  <a:lnTo>
                    <a:pt x="963" y="327"/>
                  </a:lnTo>
                  <a:lnTo>
                    <a:pt x="970" y="349"/>
                  </a:lnTo>
                  <a:lnTo>
                    <a:pt x="976" y="373"/>
                  </a:lnTo>
                  <a:lnTo>
                    <a:pt x="981" y="397"/>
                  </a:lnTo>
                  <a:lnTo>
                    <a:pt x="987" y="421"/>
                  </a:lnTo>
                  <a:lnTo>
                    <a:pt x="990" y="447"/>
                  </a:lnTo>
                  <a:lnTo>
                    <a:pt x="992" y="472"/>
                  </a:lnTo>
                  <a:lnTo>
                    <a:pt x="992" y="496"/>
                  </a:lnTo>
                  <a:lnTo>
                    <a:pt x="992" y="522"/>
                  </a:lnTo>
                  <a:lnTo>
                    <a:pt x="990" y="548"/>
                  </a:lnTo>
                  <a:lnTo>
                    <a:pt x="987" y="573"/>
                  </a:lnTo>
                  <a:lnTo>
                    <a:pt x="981" y="597"/>
                  </a:lnTo>
                  <a:lnTo>
                    <a:pt x="976" y="621"/>
                  </a:lnTo>
                  <a:lnTo>
                    <a:pt x="970" y="645"/>
                  </a:lnTo>
                  <a:lnTo>
                    <a:pt x="963" y="667"/>
                  </a:lnTo>
                  <a:lnTo>
                    <a:pt x="954" y="691"/>
                  </a:lnTo>
                  <a:lnTo>
                    <a:pt x="943" y="713"/>
                  </a:lnTo>
                  <a:lnTo>
                    <a:pt x="932" y="733"/>
                  </a:lnTo>
                  <a:lnTo>
                    <a:pt x="921" y="755"/>
                  </a:lnTo>
                  <a:lnTo>
                    <a:pt x="908" y="776"/>
                  </a:lnTo>
                  <a:lnTo>
                    <a:pt x="893" y="794"/>
                  </a:lnTo>
                  <a:lnTo>
                    <a:pt x="878" y="812"/>
                  </a:lnTo>
                  <a:lnTo>
                    <a:pt x="864" y="831"/>
                  </a:lnTo>
                  <a:lnTo>
                    <a:pt x="847" y="849"/>
                  </a:lnTo>
                  <a:lnTo>
                    <a:pt x="829" y="864"/>
                  </a:lnTo>
                  <a:lnTo>
                    <a:pt x="812" y="880"/>
                  </a:lnTo>
                  <a:lnTo>
                    <a:pt x="792" y="895"/>
                  </a:lnTo>
                  <a:lnTo>
                    <a:pt x="774" y="910"/>
                  </a:lnTo>
                  <a:lnTo>
                    <a:pt x="753" y="923"/>
                  </a:lnTo>
                  <a:lnTo>
                    <a:pt x="733" y="934"/>
                  </a:lnTo>
                  <a:lnTo>
                    <a:pt x="711" y="945"/>
                  </a:lnTo>
                  <a:lnTo>
                    <a:pt x="689" y="954"/>
                  </a:lnTo>
                  <a:lnTo>
                    <a:pt x="667" y="963"/>
                  </a:lnTo>
                  <a:lnTo>
                    <a:pt x="643" y="972"/>
                  </a:lnTo>
                  <a:lnTo>
                    <a:pt x="619" y="978"/>
                  </a:lnTo>
                  <a:lnTo>
                    <a:pt x="595" y="983"/>
                  </a:lnTo>
                  <a:lnTo>
                    <a:pt x="571" y="989"/>
                  </a:lnTo>
                  <a:lnTo>
                    <a:pt x="546" y="991"/>
                  </a:lnTo>
                  <a:lnTo>
                    <a:pt x="522" y="992"/>
                  </a:lnTo>
                  <a:lnTo>
                    <a:pt x="496" y="994"/>
                  </a:lnTo>
                  <a:lnTo>
                    <a:pt x="470" y="992"/>
                  </a:lnTo>
                  <a:lnTo>
                    <a:pt x="445" y="991"/>
                  </a:lnTo>
                  <a:lnTo>
                    <a:pt x="421" y="989"/>
                  </a:lnTo>
                  <a:lnTo>
                    <a:pt x="395" y="983"/>
                  </a:lnTo>
                  <a:lnTo>
                    <a:pt x="371" y="978"/>
                  </a:lnTo>
                  <a:lnTo>
                    <a:pt x="347" y="972"/>
                  </a:lnTo>
                  <a:lnTo>
                    <a:pt x="325" y="963"/>
                  </a:lnTo>
                  <a:lnTo>
                    <a:pt x="303" y="954"/>
                  </a:lnTo>
                  <a:lnTo>
                    <a:pt x="281" y="945"/>
                  </a:lnTo>
                  <a:lnTo>
                    <a:pt x="259" y="934"/>
                  </a:lnTo>
                  <a:lnTo>
                    <a:pt x="239" y="923"/>
                  </a:lnTo>
                  <a:lnTo>
                    <a:pt x="218" y="910"/>
                  </a:lnTo>
                  <a:lnTo>
                    <a:pt x="198" y="895"/>
                  </a:lnTo>
                  <a:lnTo>
                    <a:pt x="180" y="880"/>
                  </a:lnTo>
                  <a:lnTo>
                    <a:pt x="161" y="864"/>
                  </a:lnTo>
                  <a:lnTo>
                    <a:pt x="145" y="849"/>
                  </a:lnTo>
                  <a:lnTo>
                    <a:pt x="128" y="831"/>
                  </a:lnTo>
                  <a:lnTo>
                    <a:pt x="112" y="812"/>
                  </a:lnTo>
                  <a:lnTo>
                    <a:pt x="97" y="794"/>
                  </a:lnTo>
                  <a:lnTo>
                    <a:pt x="84" y="776"/>
                  </a:lnTo>
                  <a:lnTo>
                    <a:pt x="71" y="755"/>
                  </a:lnTo>
                  <a:lnTo>
                    <a:pt x="59" y="733"/>
                  </a:lnTo>
                  <a:lnTo>
                    <a:pt x="47" y="713"/>
                  </a:lnTo>
                  <a:lnTo>
                    <a:pt x="38" y="691"/>
                  </a:lnTo>
                  <a:lnTo>
                    <a:pt x="29" y="667"/>
                  </a:lnTo>
                  <a:lnTo>
                    <a:pt x="22" y="645"/>
                  </a:lnTo>
                  <a:lnTo>
                    <a:pt x="14" y="621"/>
                  </a:lnTo>
                  <a:lnTo>
                    <a:pt x="9" y="597"/>
                  </a:lnTo>
                  <a:lnTo>
                    <a:pt x="5" y="573"/>
                  </a:lnTo>
                  <a:lnTo>
                    <a:pt x="2" y="548"/>
                  </a:lnTo>
                  <a:lnTo>
                    <a:pt x="0" y="522"/>
                  </a:lnTo>
                  <a:lnTo>
                    <a:pt x="0" y="496"/>
                  </a:lnTo>
                  <a:close/>
                </a:path>
              </a:pathLst>
            </a:custGeom>
            <a:solidFill>
              <a:srgbClr val="FFF05B"/>
            </a:solidFill>
            <a:ln w="146050">
              <a:solidFill>
                <a:srgbClr val="FFEB34"/>
              </a:solidFill>
              <a:round/>
              <a:headEnd/>
              <a:tailEnd/>
            </a:ln>
          </p:spPr>
          <p:txBody>
            <a:bodyPr/>
            <a:lstStyle/>
            <a:p>
              <a:pPr algn="ctr"/>
              <a:endParaRPr lang="en-US"/>
            </a:p>
          </p:txBody>
        </p:sp>
        <p:sp>
          <p:nvSpPr>
            <p:cNvPr id="21" name="Rectangle 13"/>
            <p:cNvSpPr>
              <a:spLocks noChangeArrowheads="1"/>
            </p:cNvSpPr>
            <p:nvPr/>
          </p:nvSpPr>
          <p:spPr bwMode="auto">
            <a:xfrm>
              <a:off x="3886200" y="3657600"/>
              <a:ext cx="1522413" cy="862013"/>
            </a:xfrm>
            <a:prstGeom prst="rect">
              <a:avLst/>
            </a:prstGeom>
            <a:noFill/>
            <a:ln w="9525">
              <a:noFill/>
              <a:miter lim="800000"/>
              <a:headEnd/>
              <a:tailEnd/>
            </a:ln>
          </p:spPr>
          <p:txBody>
            <a:bodyPr wrap="none" lIns="0" tIns="0" rIns="0" bIns="0">
              <a:spAutoFit/>
            </a:bodyPr>
            <a:lstStyle/>
            <a:p>
              <a:pPr algn="ctr">
                <a:defRPr/>
              </a:pPr>
              <a:r>
                <a:rPr lang="en-US" sz="2800" dirty="0">
                  <a:solidFill>
                    <a:srgbClr val="FF0000"/>
                  </a:solidFill>
                  <a:effectLst>
                    <a:outerShdw blurRad="38100" dist="38100" dir="2700000" algn="tl">
                      <a:srgbClr val="C0C0C0"/>
                    </a:outerShdw>
                  </a:effectLst>
                </a:rPr>
                <a:t>TARGET </a:t>
              </a:r>
            </a:p>
            <a:p>
              <a:pPr algn="ctr">
                <a:defRPr/>
              </a:pPr>
              <a:r>
                <a:rPr lang="en-US" sz="2800" dirty="0">
                  <a:solidFill>
                    <a:srgbClr val="FF0000"/>
                  </a:solidFill>
                  <a:effectLst>
                    <a:outerShdw blurRad="38100" dist="38100" dir="2700000" algn="tl">
                      <a:srgbClr val="C0C0C0"/>
                    </a:outerShdw>
                  </a:effectLst>
                </a:rPr>
                <a:t>MARKET</a:t>
              </a:r>
            </a:p>
          </p:txBody>
        </p:sp>
        <p:sp>
          <p:nvSpPr>
            <p:cNvPr id="22" name="Rectangle 11"/>
            <p:cNvSpPr>
              <a:spLocks noChangeArrowheads="1"/>
            </p:cNvSpPr>
            <p:nvPr/>
          </p:nvSpPr>
          <p:spPr bwMode="auto">
            <a:xfrm>
              <a:off x="4267200" y="2057400"/>
              <a:ext cx="727075" cy="492125"/>
            </a:xfrm>
            <a:prstGeom prst="rect">
              <a:avLst/>
            </a:prstGeom>
            <a:noFill/>
            <a:ln w="9525">
              <a:noFill/>
              <a:miter lim="800000"/>
              <a:headEnd/>
              <a:tailEnd/>
            </a:ln>
          </p:spPr>
          <p:txBody>
            <a:bodyPr wrap="none" lIns="0" tIns="0" rIns="0" bIns="0">
              <a:spAutoFit/>
            </a:bodyPr>
            <a:lstStyle/>
            <a:p>
              <a:pPr algn="ctr">
                <a:defRPr/>
              </a:pPr>
              <a:r>
                <a:rPr lang="en-US" sz="3200" b="1" dirty="0"/>
                <a:t>The</a:t>
              </a:r>
              <a:endParaRPr lang="en-US" sz="3200" b="1" dirty="0">
                <a:effectLst>
                  <a:outerShdw blurRad="38100" dist="38100" dir="2700000" algn="tl">
                    <a:srgbClr val="C0C0C0"/>
                  </a:outerShdw>
                </a:effectLst>
              </a:endParaRPr>
            </a:p>
          </p:txBody>
        </p:sp>
        <p:sp>
          <p:nvSpPr>
            <p:cNvPr id="23" name="Rectangle 12"/>
            <p:cNvSpPr>
              <a:spLocks noChangeArrowheads="1"/>
            </p:cNvSpPr>
            <p:nvPr/>
          </p:nvSpPr>
          <p:spPr bwMode="auto">
            <a:xfrm>
              <a:off x="3276600" y="2514600"/>
              <a:ext cx="2779713" cy="492125"/>
            </a:xfrm>
            <a:prstGeom prst="rect">
              <a:avLst/>
            </a:prstGeom>
            <a:noFill/>
            <a:ln w="9525">
              <a:noFill/>
              <a:miter lim="800000"/>
              <a:headEnd/>
              <a:tailEnd/>
            </a:ln>
          </p:spPr>
          <p:txBody>
            <a:bodyPr wrap="none" lIns="0" tIns="0" rIns="0" bIns="0">
              <a:spAutoFit/>
            </a:bodyPr>
            <a:lstStyle/>
            <a:p>
              <a:pPr algn="ctr">
                <a:defRPr/>
              </a:pPr>
              <a:r>
                <a:rPr lang="en-US" sz="3200" b="1" dirty="0"/>
                <a:t>marketing</a:t>
              </a:r>
              <a:r>
                <a:rPr lang="en-US" sz="3200" dirty="0"/>
                <a:t> </a:t>
              </a:r>
              <a:r>
                <a:rPr lang="en-US" sz="3200" b="1" dirty="0"/>
                <a:t>mix</a:t>
              </a:r>
              <a:endParaRPr lang="en-US" sz="3200" b="1" dirty="0">
                <a:effectLst>
                  <a:outerShdw blurRad="38100" dist="38100" dir="2700000" algn="tl">
                    <a:srgbClr val="C0C0C0"/>
                  </a:outerShdw>
                </a:effectLst>
              </a:endParaRPr>
            </a:p>
          </p:txBody>
        </p:sp>
      </p:grpSp>
      <p:sp>
        <p:nvSpPr>
          <p:cNvPr id="18436" name="Slide Number Placeholder 22"/>
          <p:cNvSpPr txBox="1">
            <a:spLocks/>
          </p:cNvSpPr>
          <p:nvPr/>
        </p:nvSpPr>
        <p:spPr bwMode="auto">
          <a:xfrm>
            <a:off x="52388" y="4763"/>
            <a:ext cx="503237" cy="301625"/>
          </a:xfrm>
          <a:prstGeom prst="rect">
            <a:avLst/>
          </a:prstGeom>
          <a:noFill/>
          <a:ln w="9525">
            <a:noFill/>
            <a:miter lim="800000"/>
            <a:headEnd/>
            <a:tailEnd/>
          </a:ln>
        </p:spPr>
        <p:txBody>
          <a:bodyPr anchor="b"/>
          <a:lstStyle/>
          <a:p>
            <a:pPr algn="ctr"/>
            <a:r>
              <a:rPr lang="en-US" sz="1200">
                <a:latin typeface="Century Gothic" pitchFamily="34" charset="0"/>
              </a:rPr>
              <a:t>2-</a:t>
            </a:r>
            <a:fld id="{15EDF7D6-34F8-4228-91A1-DA71C0CA01EF}" type="slidenum">
              <a:rPr lang="en-US" sz="1200">
                <a:latin typeface="Century Gothic" pitchFamily="34" charset="0"/>
              </a:rPr>
              <a:pPr algn="ctr"/>
              <a:t>5</a:t>
            </a:fld>
            <a:endParaRPr lang="en-US" sz="1200">
              <a:latin typeface="Century Gothic" pitchFamily="34" charset="0"/>
            </a:endParaRPr>
          </a:p>
        </p:txBody>
      </p:sp>
    </p:spTree>
  </p:cSld>
  <p:clrMapOvr>
    <a:masterClrMapping/>
  </p:clrMapOvr>
  <p:transition>
    <p:pull dir="ru"/>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32"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ox(out)">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noAutofit/>
          </a:bodyPr>
          <a:lstStyle/>
          <a:p>
            <a:pPr>
              <a:defRPr/>
            </a:pPr>
            <a:r>
              <a:rPr lang="en-IN" sz="3200" dirty="0" smtClean="0"/>
              <a:t>Selecting a Marketing-Oriented Strategy Is Target Marketing (Exhibit 2-3)</a:t>
            </a:r>
            <a:endParaRPr lang="en-US" sz="3200" dirty="0" smtClean="0"/>
          </a:p>
        </p:txBody>
      </p:sp>
      <p:sp>
        <p:nvSpPr>
          <p:cNvPr id="4" name="Line 9"/>
          <p:cNvSpPr>
            <a:spLocks noChangeShapeType="1"/>
          </p:cNvSpPr>
          <p:nvPr/>
        </p:nvSpPr>
        <p:spPr bwMode="auto">
          <a:xfrm>
            <a:off x="4578350" y="4330700"/>
            <a:ext cx="1588" cy="1588"/>
          </a:xfrm>
          <a:prstGeom prst="line">
            <a:avLst/>
          </a:prstGeom>
          <a:noFill/>
          <a:ln w="28575">
            <a:solidFill>
              <a:srgbClr val="000000"/>
            </a:solidFill>
            <a:round/>
            <a:headEnd/>
            <a:tailEnd/>
          </a:ln>
        </p:spPr>
        <p:txBody>
          <a:bodyPr/>
          <a:lstStyle/>
          <a:p>
            <a:endParaRPr lang="en-US"/>
          </a:p>
        </p:txBody>
      </p:sp>
      <p:grpSp>
        <p:nvGrpSpPr>
          <p:cNvPr id="2" name="Group 29"/>
          <p:cNvGrpSpPr>
            <a:grpSpLocks/>
          </p:cNvGrpSpPr>
          <p:nvPr/>
        </p:nvGrpSpPr>
        <p:grpSpPr bwMode="auto">
          <a:xfrm>
            <a:off x="152400" y="1760538"/>
            <a:ext cx="4495800" cy="4945062"/>
            <a:chOff x="96" y="879"/>
            <a:chExt cx="2832" cy="3115"/>
          </a:xfrm>
        </p:grpSpPr>
        <p:sp>
          <p:nvSpPr>
            <p:cNvPr id="20496" name="Freeform 3"/>
            <p:cNvSpPr>
              <a:spLocks/>
            </p:cNvSpPr>
            <p:nvPr/>
          </p:nvSpPr>
          <p:spPr bwMode="auto">
            <a:xfrm>
              <a:off x="207" y="879"/>
              <a:ext cx="2669" cy="1247"/>
            </a:xfrm>
            <a:custGeom>
              <a:avLst/>
              <a:gdLst>
                <a:gd name="T0" fmla="*/ 3852862 w 2669"/>
                <a:gd name="T1" fmla="*/ 1979612 h 1247"/>
                <a:gd name="T2" fmla="*/ 3930650 w 2669"/>
                <a:gd name="T3" fmla="*/ 1968500 h 1247"/>
                <a:gd name="T4" fmla="*/ 4006850 w 2669"/>
                <a:gd name="T5" fmla="*/ 1951037 h 1247"/>
                <a:gd name="T6" fmla="*/ 4071936 w 2669"/>
                <a:gd name="T7" fmla="*/ 1914525 h 1247"/>
                <a:gd name="T8" fmla="*/ 4171897 w 2669"/>
                <a:gd name="T9" fmla="*/ 1808162 h 1247"/>
                <a:gd name="T10" fmla="*/ 4208460 w 2669"/>
                <a:gd name="T11" fmla="*/ 1743075 h 1247"/>
                <a:gd name="T12" fmla="*/ 4232272 w 2669"/>
                <a:gd name="T13" fmla="*/ 1673225 h 1247"/>
                <a:gd name="T14" fmla="*/ 4237036 w 2669"/>
                <a:gd name="T15" fmla="*/ 1595437 h 1247"/>
                <a:gd name="T16" fmla="*/ 4237036 w 2669"/>
                <a:gd name="T17" fmla="*/ 384175 h 1247"/>
                <a:gd name="T18" fmla="*/ 4232272 w 2669"/>
                <a:gd name="T19" fmla="*/ 307975 h 1247"/>
                <a:gd name="T20" fmla="*/ 4208460 w 2669"/>
                <a:gd name="T21" fmla="*/ 236537 h 1247"/>
                <a:gd name="T22" fmla="*/ 4171897 w 2669"/>
                <a:gd name="T23" fmla="*/ 171450 h 1247"/>
                <a:gd name="T24" fmla="*/ 4071936 w 2669"/>
                <a:gd name="T25" fmla="*/ 65087 h 1247"/>
                <a:gd name="T26" fmla="*/ 4006850 w 2669"/>
                <a:gd name="T27" fmla="*/ 30162 h 1247"/>
                <a:gd name="T28" fmla="*/ 3930650 w 2669"/>
                <a:gd name="T29" fmla="*/ 6350 h 1247"/>
                <a:gd name="T30" fmla="*/ 3852862 w 2669"/>
                <a:gd name="T31" fmla="*/ 0 h 1247"/>
                <a:gd name="T32" fmla="*/ 384175 w 2669"/>
                <a:gd name="T33" fmla="*/ 0 h 1247"/>
                <a:gd name="T34" fmla="*/ 306387 w 2669"/>
                <a:gd name="T35" fmla="*/ 6350 h 1247"/>
                <a:gd name="T36" fmla="*/ 236537 w 2669"/>
                <a:gd name="T37" fmla="*/ 30162 h 1247"/>
                <a:gd name="T38" fmla="*/ 171450 w 2669"/>
                <a:gd name="T39" fmla="*/ 65087 h 1247"/>
                <a:gd name="T40" fmla="*/ 65087 w 2669"/>
                <a:gd name="T41" fmla="*/ 171450 h 1247"/>
                <a:gd name="T42" fmla="*/ 30162 w 2669"/>
                <a:gd name="T43" fmla="*/ 236537 h 1247"/>
                <a:gd name="T44" fmla="*/ 11112 w 2669"/>
                <a:gd name="T45" fmla="*/ 307975 h 1247"/>
                <a:gd name="T46" fmla="*/ 0 w 2669"/>
                <a:gd name="T47" fmla="*/ 384175 h 1247"/>
                <a:gd name="T48" fmla="*/ 0 w 2669"/>
                <a:gd name="T49" fmla="*/ 1595437 h 1247"/>
                <a:gd name="T50" fmla="*/ 11112 w 2669"/>
                <a:gd name="T51" fmla="*/ 1673225 h 1247"/>
                <a:gd name="T52" fmla="*/ 30162 w 2669"/>
                <a:gd name="T53" fmla="*/ 1743075 h 1247"/>
                <a:gd name="T54" fmla="*/ 65087 w 2669"/>
                <a:gd name="T55" fmla="*/ 1808162 h 1247"/>
                <a:gd name="T56" fmla="*/ 171450 w 2669"/>
                <a:gd name="T57" fmla="*/ 1914525 h 1247"/>
                <a:gd name="T58" fmla="*/ 236537 w 2669"/>
                <a:gd name="T59" fmla="*/ 1951037 h 1247"/>
                <a:gd name="T60" fmla="*/ 306387 w 2669"/>
                <a:gd name="T61" fmla="*/ 1968500 h 1247"/>
                <a:gd name="T62" fmla="*/ 384175 w 2669"/>
                <a:gd name="T63" fmla="*/ 1979612 h 1247"/>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2669"/>
                <a:gd name="T97" fmla="*/ 0 h 1247"/>
                <a:gd name="T98" fmla="*/ 2669 w 2669"/>
                <a:gd name="T99" fmla="*/ 1247 h 1247"/>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2669" h="1247">
                  <a:moveTo>
                    <a:pt x="2427" y="1247"/>
                  </a:moveTo>
                  <a:lnTo>
                    <a:pt x="2427" y="1247"/>
                  </a:lnTo>
                  <a:lnTo>
                    <a:pt x="2453" y="1243"/>
                  </a:lnTo>
                  <a:lnTo>
                    <a:pt x="2476" y="1240"/>
                  </a:lnTo>
                  <a:lnTo>
                    <a:pt x="2502" y="1236"/>
                  </a:lnTo>
                  <a:lnTo>
                    <a:pt x="2524" y="1229"/>
                  </a:lnTo>
                  <a:lnTo>
                    <a:pt x="2543" y="1217"/>
                  </a:lnTo>
                  <a:lnTo>
                    <a:pt x="2565" y="1206"/>
                  </a:lnTo>
                  <a:lnTo>
                    <a:pt x="2599" y="1176"/>
                  </a:lnTo>
                  <a:lnTo>
                    <a:pt x="2628" y="1139"/>
                  </a:lnTo>
                  <a:lnTo>
                    <a:pt x="2639" y="1121"/>
                  </a:lnTo>
                  <a:lnTo>
                    <a:pt x="2651" y="1098"/>
                  </a:lnTo>
                  <a:lnTo>
                    <a:pt x="2658" y="1076"/>
                  </a:lnTo>
                  <a:lnTo>
                    <a:pt x="2666" y="1054"/>
                  </a:lnTo>
                  <a:lnTo>
                    <a:pt x="2669" y="1031"/>
                  </a:lnTo>
                  <a:lnTo>
                    <a:pt x="2669" y="1005"/>
                  </a:lnTo>
                  <a:lnTo>
                    <a:pt x="2669" y="242"/>
                  </a:lnTo>
                  <a:lnTo>
                    <a:pt x="2669" y="216"/>
                  </a:lnTo>
                  <a:lnTo>
                    <a:pt x="2666" y="194"/>
                  </a:lnTo>
                  <a:lnTo>
                    <a:pt x="2658" y="171"/>
                  </a:lnTo>
                  <a:lnTo>
                    <a:pt x="2651" y="149"/>
                  </a:lnTo>
                  <a:lnTo>
                    <a:pt x="2639" y="126"/>
                  </a:lnTo>
                  <a:lnTo>
                    <a:pt x="2628" y="108"/>
                  </a:lnTo>
                  <a:lnTo>
                    <a:pt x="2599" y="71"/>
                  </a:lnTo>
                  <a:lnTo>
                    <a:pt x="2565" y="41"/>
                  </a:lnTo>
                  <a:lnTo>
                    <a:pt x="2543" y="30"/>
                  </a:lnTo>
                  <a:lnTo>
                    <a:pt x="2524" y="19"/>
                  </a:lnTo>
                  <a:lnTo>
                    <a:pt x="2502" y="11"/>
                  </a:lnTo>
                  <a:lnTo>
                    <a:pt x="2476" y="4"/>
                  </a:lnTo>
                  <a:lnTo>
                    <a:pt x="2453" y="0"/>
                  </a:lnTo>
                  <a:lnTo>
                    <a:pt x="2427" y="0"/>
                  </a:lnTo>
                  <a:lnTo>
                    <a:pt x="242" y="0"/>
                  </a:lnTo>
                  <a:lnTo>
                    <a:pt x="216" y="0"/>
                  </a:lnTo>
                  <a:lnTo>
                    <a:pt x="193" y="4"/>
                  </a:lnTo>
                  <a:lnTo>
                    <a:pt x="171" y="11"/>
                  </a:lnTo>
                  <a:lnTo>
                    <a:pt x="149" y="19"/>
                  </a:lnTo>
                  <a:lnTo>
                    <a:pt x="126" y="30"/>
                  </a:lnTo>
                  <a:lnTo>
                    <a:pt x="108" y="41"/>
                  </a:lnTo>
                  <a:lnTo>
                    <a:pt x="71" y="71"/>
                  </a:lnTo>
                  <a:lnTo>
                    <a:pt x="41" y="108"/>
                  </a:lnTo>
                  <a:lnTo>
                    <a:pt x="30" y="126"/>
                  </a:lnTo>
                  <a:lnTo>
                    <a:pt x="19" y="149"/>
                  </a:lnTo>
                  <a:lnTo>
                    <a:pt x="11" y="171"/>
                  </a:lnTo>
                  <a:lnTo>
                    <a:pt x="7" y="194"/>
                  </a:lnTo>
                  <a:lnTo>
                    <a:pt x="4" y="216"/>
                  </a:lnTo>
                  <a:lnTo>
                    <a:pt x="0" y="242"/>
                  </a:lnTo>
                  <a:lnTo>
                    <a:pt x="0" y="1005"/>
                  </a:lnTo>
                  <a:lnTo>
                    <a:pt x="4" y="1031"/>
                  </a:lnTo>
                  <a:lnTo>
                    <a:pt x="7" y="1054"/>
                  </a:lnTo>
                  <a:lnTo>
                    <a:pt x="11" y="1076"/>
                  </a:lnTo>
                  <a:lnTo>
                    <a:pt x="19" y="1098"/>
                  </a:lnTo>
                  <a:lnTo>
                    <a:pt x="30" y="1121"/>
                  </a:lnTo>
                  <a:lnTo>
                    <a:pt x="41" y="1139"/>
                  </a:lnTo>
                  <a:lnTo>
                    <a:pt x="71" y="1176"/>
                  </a:lnTo>
                  <a:lnTo>
                    <a:pt x="108" y="1206"/>
                  </a:lnTo>
                  <a:lnTo>
                    <a:pt x="126" y="1217"/>
                  </a:lnTo>
                  <a:lnTo>
                    <a:pt x="149" y="1229"/>
                  </a:lnTo>
                  <a:lnTo>
                    <a:pt x="171" y="1236"/>
                  </a:lnTo>
                  <a:lnTo>
                    <a:pt x="193" y="1240"/>
                  </a:lnTo>
                  <a:lnTo>
                    <a:pt x="216" y="1243"/>
                  </a:lnTo>
                  <a:lnTo>
                    <a:pt x="242" y="1247"/>
                  </a:lnTo>
                  <a:lnTo>
                    <a:pt x="2427" y="1247"/>
                  </a:lnTo>
                  <a:close/>
                </a:path>
              </a:pathLst>
            </a:custGeom>
            <a:noFill/>
            <a:ln w="23813">
              <a:solidFill>
                <a:srgbClr val="000000"/>
              </a:solidFill>
              <a:round/>
              <a:headEnd/>
              <a:tailEnd/>
            </a:ln>
          </p:spPr>
          <p:txBody>
            <a:bodyPr/>
            <a:lstStyle/>
            <a:p>
              <a:pPr algn="ctr"/>
              <a:endParaRPr lang="en-US"/>
            </a:p>
          </p:txBody>
        </p:sp>
        <p:pic>
          <p:nvPicPr>
            <p:cNvPr id="20497" name="Picture 19"/>
            <p:cNvPicPr>
              <a:picLocks noChangeAspect="1" noChangeArrowheads="1"/>
            </p:cNvPicPr>
            <p:nvPr/>
          </p:nvPicPr>
          <p:blipFill>
            <a:blip r:embed="rId3"/>
            <a:srcRect/>
            <a:stretch>
              <a:fillRect/>
            </a:stretch>
          </p:blipFill>
          <p:spPr bwMode="auto">
            <a:xfrm>
              <a:off x="2307" y="1032"/>
              <a:ext cx="294" cy="904"/>
            </a:xfrm>
            <a:prstGeom prst="rect">
              <a:avLst/>
            </a:prstGeom>
            <a:noFill/>
            <a:ln w="9525">
              <a:noFill/>
              <a:miter lim="800000"/>
              <a:headEnd/>
              <a:tailEnd/>
            </a:ln>
          </p:spPr>
        </p:pic>
        <p:pic>
          <p:nvPicPr>
            <p:cNvPr id="20498" name="Picture 20"/>
            <p:cNvPicPr>
              <a:picLocks noChangeAspect="1" noChangeArrowheads="1"/>
            </p:cNvPicPr>
            <p:nvPr/>
          </p:nvPicPr>
          <p:blipFill>
            <a:blip r:embed="rId4"/>
            <a:srcRect/>
            <a:stretch>
              <a:fillRect/>
            </a:stretch>
          </p:blipFill>
          <p:spPr bwMode="auto">
            <a:xfrm>
              <a:off x="1845" y="1032"/>
              <a:ext cx="294" cy="904"/>
            </a:xfrm>
            <a:prstGeom prst="rect">
              <a:avLst/>
            </a:prstGeom>
            <a:noFill/>
            <a:ln w="9525">
              <a:noFill/>
              <a:miter lim="800000"/>
              <a:headEnd/>
              <a:tailEnd/>
            </a:ln>
          </p:spPr>
        </p:pic>
        <p:pic>
          <p:nvPicPr>
            <p:cNvPr id="20499" name="Picture 21"/>
            <p:cNvPicPr>
              <a:picLocks noChangeAspect="1" noChangeArrowheads="1"/>
            </p:cNvPicPr>
            <p:nvPr/>
          </p:nvPicPr>
          <p:blipFill>
            <a:blip r:embed="rId5"/>
            <a:srcRect/>
            <a:stretch>
              <a:fillRect/>
            </a:stretch>
          </p:blipFill>
          <p:spPr bwMode="auto">
            <a:xfrm>
              <a:off x="1383" y="1032"/>
              <a:ext cx="294" cy="904"/>
            </a:xfrm>
            <a:prstGeom prst="rect">
              <a:avLst/>
            </a:prstGeom>
            <a:noFill/>
            <a:ln w="9525">
              <a:noFill/>
              <a:miter lim="800000"/>
              <a:headEnd/>
              <a:tailEnd/>
            </a:ln>
          </p:spPr>
        </p:pic>
        <p:pic>
          <p:nvPicPr>
            <p:cNvPr id="20500" name="Picture 22"/>
            <p:cNvPicPr>
              <a:picLocks noChangeAspect="1" noChangeArrowheads="1"/>
            </p:cNvPicPr>
            <p:nvPr/>
          </p:nvPicPr>
          <p:blipFill>
            <a:blip r:embed="rId6"/>
            <a:srcRect/>
            <a:stretch>
              <a:fillRect/>
            </a:stretch>
          </p:blipFill>
          <p:spPr bwMode="auto">
            <a:xfrm>
              <a:off x="922" y="1032"/>
              <a:ext cx="294" cy="904"/>
            </a:xfrm>
            <a:prstGeom prst="rect">
              <a:avLst/>
            </a:prstGeom>
            <a:noFill/>
            <a:ln w="9525">
              <a:noFill/>
              <a:miter lim="800000"/>
              <a:headEnd/>
              <a:tailEnd/>
            </a:ln>
          </p:spPr>
        </p:pic>
        <p:pic>
          <p:nvPicPr>
            <p:cNvPr id="20501" name="Picture 23"/>
            <p:cNvPicPr>
              <a:picLocks noChangeAspect="1" noChangeArrowheads="1"/>
            </p:cNvPicPr>
            <p:nvPr/>
          </p:nvPicPr>
          <p:blipFill>
            <a:blip r:embed="rId7"/>
            <a:srcRect/>
            <a:stretch>
              <a:fillRect/>
            </a:stretch>
          </p:blipFill>
          <p:spPr bwMode="auto">
            <a:xfrm>
              <a:off x="460" y="1032"/>
              <a:ext cx="294" cy="904"/>
            </a:xfrm>
            <a:prstGeom prst="rect">
              <a:avLst/>
            </a:prstGeom>
            <a:noFill/>
            <a:ln w="9525">
              <a:noFill/>
              <a:miter lim="800000"/>
              <a:headEnd/>
              <a:tailEnd/>
            </a:ln>
          </p:spPr>
        </p:pic>
        <p:sp>
          <p:nvSpPr>
            <p:cNvPr id="20502" name="Freeform 4"/>
            <p:cNvSpPr>
              <a:spLocks/>
            </p:cNvSpPr>
            <p:nvPr/>
          </p:nvSpPr>
          <p:spPr bwMode="auto">
            <a:xfrm>
              <a:off x="2355" y="2026"/>
              <a:ext cx="317" cy="216"/>
            </a:xfrm>
            <a:custGeom>
              <a:avLst/>
              <a:gdLst>
                <a:gd name="T0" fmla="*/ 260350 w 317"/>
                <a:gd name="T1" fmla="*/ 342900 h 216"/>
                <a:gd name="T2" fmla="*/ 260350 w 317"/>
                <a:gd name="T3" fmla="*/ 342900 h 216"/>
                <a:gd name="T4" fmla="*/ 307975 w 317"/>
                <a:gd name="T5" fmla="*/ 342900 h 216"/>
                <a:gd name="T6" fmla="*/ 354012 w 317"/>
                <a:gd name="T7" fmla="*/ 330200 h 216"/>
                <a:gd name="T8" fmla="*/ 395287 w 317"/>
                <a:gd name="T9" fmla="*/ 319088 h 216"/>
                <a:gd name="T10" fmla="*/ 431800 w 317"/>
                <a:gd name="T11" fmla="*/ 301625 h 216"/>
                <a:gd name="T12" fmla="*/ 460375 w 317"/>
                <a:gd name="T13" fmla="*/ 277813 h 216"/>
                <a:gd name="T14" fmla="*/ 484187 w 317"/>
                <a:gd name="T15" fmla="*/ 254000 h 216"/>
                <a:gd name="T16" fmla="*/ 496887 w 317"/>
                <a:gd name="T17" fmla="*/ 223838 h 216"/>
                <a:gd name="T18" fmla="*/ 503237 w 317"/>
                <a:gd name="T19" fmla="*/ 188912 h 216"/>
                <a:gd name="T20" fmla="*/ 503237 w 317"/>
                <a:gd name="T21" fmla="*/ 188912 h 216"/>
                <a:gd name="T22" fmla="*/ 496887 w 317"/>
                <a:gd name="T23" fmla="*/ 152400 h 216"/>
                <a:gd name="T24" fmla="*/ 484187 w 317"/>
                <a:gd name="T25" fmla="*/ 117475 h 216"/>
                <a:gd name="T26" fmla="*/ 460375 w 317"/>
                <a:gd name="T27" fmla="*/ 87312 h 216"/>
                <a:gd name="T28" fmla="*/ 431800 w 317"/>
                <a:gd name="T29" fmla="*/ 58738 h 216"/>
                <a:gd name="T30" fmla="*/ 395287 w 317"/>
                <a:gd name="T31" fmla="*/ 34925 h 216"/>
                <a:gd name="T32" fmla="*/ 354012 w 317"/>
                <a:gd name="T33" fmla="*/ 17463 h 216"/>
                <a:gd name="T34" fmla="*/ 307975 w 317"/>
                <a:gd name="T35" fmla="*/ 4763 h 216"/>
                <a:gd name="T36" fmla="*/ 260350 w 317"/>
                <a:gd name="T37" fmla="*/ 0 h 216"/>
                <a:gd name="T38" fmla="*/ 260350 w 317"/>
                <a:gd name="T39" fmla="*/ 0 h 216"/>
                <a:gd name="T40" fmla="*/ 206375 w 317"/>
                <a:gd name="T41" fmla="*/ 4763 h 216"/>
                <a:gd name="T42" fmla="*/ 160337 w 317"/>
                <a:gd name="T43" fmla="*/ 17463 h 216"/>
                <a:gd name="T44" fmla="*/ 119062 w 317"/>
                <a:gd name="T45" fmla="*/ 34925 h 216"/>
                <a:gd name="T46" fmla="*/ 76200 w 317"/>
                <a:gd name="T47" fmla="*/ 58738 h 216"/>
                <a:gd name="T48" fmla="*/ 47625 w 317"/>
                <a:gd name="T49" fmla="*/ 87312 h 216"/>
                <a:gd name="T50" fmla="*/ 23812 w 317"/>
                <a:gd name="T51" fmla="*/ 117475 h 216"/>
                <a:gd name="T52" fmla="*/ 6350 w 317"/>
                <a:gd name="T53" fmla="*/ 152400 h 216"/>
                <a:gd name="T54" fmla="*/ 0 w 317"/>
                <a:gd name="T55" fmla="*/ 188912 h 216"/>
                <a:gd name="T56" fmla="*/ 0 w 317"/>
                <a:gd name="T57" fmla="*/ 188912 h 216"/>
                <a:gd name="T58" fmla="*/ 6350 w 317"/>
                <a:gd name="T59" fmla="*/ 223838 h 216"/>
                <a:gd name="T60" fmla="*/ 23812 w 317"/>
                <a:gd name="T61" fmla="*/ 254000 h 216"/>
                <a:gd name="T62" fmla="*/ 47625 w 317"/>
                <a:gd name="T63" fmla="*/ 277813 h 216"/>
                <a:gd name="T64" fmla="*/ 76200 w 317"/>
                <a:gd name="T65" fmla="*/ 301625 h 216"/>
                <a:gd name="T66" fmla="*/ 119062 w 317"/>
                <a:gd name="T67" fmla="*/ 319088 h 216"/>
                <a:gd name="T68" fmla="*/ 160337 w 317"/>
                <a:gd name="T69" fmla="*/ 330200 h 216"/>
                <a:gd name="T70" fmla="*/ 206375 w 317"/>
                <a:gd name="T71" fmla="*/ 342900 h 216"/>
                <a:gd name="T72" fmla="*/ 260350 w 317"/>
                <a:gd name="T73" fmla="*/ 342900 h 216"/>
                <a:gd name="T74" fmla="*/ 260350 w 317"/>
                <a:gd name="T75" fmla="*/ 342900 h 21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317"/>
                <a:gd name="T115" fmla="*/ 0 h 216"/>
                <a:gd name="T116" fmla="*/ 317 w 317"/>
                <a:gd name="T117" fmla="*/ 216 h 21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317" h="216">
                  <a:moveTo>
                    <a:pt x="164" y="216"/>
                  </a:moveTo>
                  <a:lnTo>
                    <a:pt x="164" y="216"/>
                  </a:lnTo>
                  <a:lnTo>
                    <a:pt x="194" y="216"/>
                  </a:lnTo>
                  <a:lnTo>
                    <a:pt x="223" y="208"/>
                  </a:lnTo>
                  <a:lnTo>
                    <a:pt x="249" y="201"/>
                  </a:lnTo>
                  <a:lnTo>
                    <a:pt x="272" y="190"/>
                  </a:lnTo>
                  <a:lnTo>
                    <a:pt x="290" y="175"/>
                  </a:lnTo>
                  <a:lnTo>
                    <a:pt x="305" y="160"/>
                  </a:lnTo>
                  <a:lnTo>
                    <a:pt x="313" y="141"/>
                  </a:lnTo>
                  <a:lnTo>
                    <a:pt x="317" y="119"/>
                  </a:lnTo>
                  <a:lnTo>
                    <a:pt x="313" y="96"/>
                  </a:lnTo>
                  <a:lnTo>
                    <a:pt x="305" y="74"/>
                  </a:lnTo>
                  <a:lnTo>
                    <a:pt x="290" y="55"/>
                  </a:lnTo>
                  <a:lnTo>
                    <a:pt x="272" y="37"/>
                  </a:lnTo>
                  <a:lnTo>
                    <a:pt x="249" y="22"/>
                  </a:lnTo>
                  <a:lnTo>
                    <a:pt x="223" y="11"/>
                  </a:lnTo>
                  <a:lnTo>
                    <a:pt x="194" y="3"/>
                  </a:lnTo>
                  <a:lnTo>
                    <a:pt x="164" y="0"/>
                  </a:lnTo>
                  <a:lnTo>
                    <a:pt x="130" y="3"/>
                  </a:lnTo>
                  <a:lnTo>
                    <a:pt x="101" y="11"/>
                  </a:lnTo>
                  <a:lnTo>
                    <a:pt x="75" y="22"/>
                  </a:lnTo>
                  <a:lnTo>
                    <a:pt x="48" y="37"/>
                  </a:lnTo>
                  <a:lnTo>
                    <a:pt x="30" y="55"/>
                  </a:lnTo>
                  <a:lnTo>
                    <a:pt x="15" y="74"/>
                  </a:lnTo>
                  <a:lnTo>
                    <a:pt x="4" y="96"/>
                  </a:lnTo>
                  <a:lnTo>
                    <a:pt x="0" y="119"/>
                  </a:lnTo>
                  <a:lnTo>
                    <a:pt x="4" y="141"/>
                  </a:lnTo>
                  <a:lnTo>
                    <a:pt x="15" y="160"/>
                  </a:lnTo>
                  <a:lnTo>
                    <a:pt x="30" y="175"/>
                  </a:lnTo>
                  <a:lnTo>
                    <a:pt x="48" y="190"/>
                  </a:lnTo>
                  <a:lnTo>
                    <a:pt x="75" y="201"/>
                  </a:lnTo>
                  <a:lnTo>
                    <a:pt x="101" y="208"/>
                  </a:lnTo>
                  <a:lnTo>
                    <a:pt x="130" y="216"/>
                  </a:lnTo>
                  <a:lnTo>
                    <a:pt x="164" y="216"/>
                  </a:lnTo>
                  <a:close/>
                </a:path>
              </a:pathLst>
            </a:custGeom>
            <a:solidFill>
              <a:srgbClr val="FFFFFF"/>
            </a:solidFill>
            <a:ln w="23813">
              <a:solidFill>
                <a:srgbClr val="000000"/>
              </a:solidFill>
              <a:round/>
              <a:headEnd/>
              <a:tailEnd/>
            </a:ln>
          </p:spPr>
          <p:txBody>
            <a:bodyPr/>
            <a:lstStyle/>
            <a:p>
              <a:pPr algn="ctr"/>
              <a:endParaRPr lang="en-US"/>
            </a:p>
          </p:txBody>
        </p:sp>
        <p:sp>
          <p:nvSpPr>
            <p:cNvPr id="20503" name="Freeform 5"/>
            <p:cNvSpPr>
              <a:spLocks/>
            </p:cNvSpPr>
            <p:nvPr/>
          </p:nvSpPr>
          <p:spPr bwMode="auto">
            <a:xfrm>
              <a:off x="2266" y="2316"/>
              <a:ext cx="201" cy="138"/>
            </a:xfrm>
            <a:custGeom>
              <a:avLst/>
              <a:gdLst>
                <a:gd name="T0" fmla="*/ 158750 w 201"/>
                <a:gd name="T1" fmla="*/ 219075 h 138"/>
                <a:gd name="T2" fmla="*/ 158750 w 201"/>
                <a:gd name="T3" fmla="*/ 219075 h 138"/>
                <a:gd name="T4" fmla="*/ 195263 w 201"/>
                <a:gd name="T5" fmla="*/ 219075 h 138"/>
                <a:gd name="T6" fmla="*/ 223838 w 201"/>
                <a:gd name="T7" fmla="*/ 212725 h 138"/>
                <a:gd name="T8" fmla="*/ 247650 w 201"/>
                <a:gd name="T9" fmla="*/ 201612 h 138"/>
                <a:gd name="T10" fmla="*/ 271463 w 201"/>
                <a:gd name="T11" fmla="*/ 188912 h 138"/>
                <a:gd name="T12" fmla="*/ 288925 w 201"/>
                <a:gd name="T13" fmla="*/ 177800 h 138"/>
                <a:gd name="T14" fmla="*/ 306388 w 201"/>
                <a:gd name="T15" fmla="*/ 160337 h 138"/>
                <a:gd name="T16" fmla="*/ 312738 w 201"/>
                <a:gd name="T17" fmla="*/ 141287 h 138"/>
                <a:gd name="T18" fmla="*/ 319088 w 201"/>
                <a:gd name="T19" fmla="*/ 119062 h 138"/>
                <a:gd name="T20" fmla="*/ 319088 w 201"/>
                <a:gd name="T21" fmla="*/ 119062 h 138"/>
                <a:gd name="T22" fmla="*/ 312738 w 201"/>
                <a:gd name="T23" fmla="*/ 100012 h 138"/>
                <a:gd name="T24" fmla="*/ 306388 w 201"/>
                <a:gd name="T25" fmla="*/ 76200 h 138"/>
                <a:gd name="T26" fmla="*/ 288925 w 201"/>
                <a:gd name="T27" fmla="*/ 53975 h 138"/>
                <a:gd name="T28" fmla="*/ 271463 w 201"/>
                <a:gd name="T29" fmla="*/ 34925 h 138"/>
                <a:gd name="T30" fmla="*/ 247650 w 201"/>
                <a:gd name="T31" fmla="*/ 23812 h 138"/>
                <a:gd name="T32" fmla="*/ 223838 w 201"/>
                <a:gd name="T33" fmla="*/ 12700 h 138"/>
                <a:gd name="T34" fmla="*/ 195263 w 201"/>
                <a:gd name="T35" fmla="*/ 6350 h 138"/>
                <a:gd name="T36" fmla="*/ 158750 w 201"/>
                <a:gd name="T37" fmla="*/ 0 h 138"/>
                <a:gd name="T38" fmla="*/ 158750 w 201"/>
                <a:gd name="T39" fmla="*/ 0 h 138"/>
                <a:gd name="T40" fmla="*/ 130175 w 201"/>
                <a:gd name="T41" fmla="*/ 6350 h 138"/>
                <a:gd name="T42" fmla="*/ 100013 w 201"/>
                <a:gd name="T43" fmla="*/ 12700 h 138"/>
                <a:gd name="T44" fmla="*/ 69850 w 201"/>
                <a:gd name="T45" fmla="*/ 23812 h 138"/>
                <a:gd name="T46" fmla="*/ 46038 w 201"/>
                <a:gd name="T47" fmla="*/ 34925 h 138"/>
                <a:gd name="T48" fmla="*/ 28575 w 201"/>
                <a:gd name="T49" fmla="*/ 53975 h 138"/>
                <a:gd name="T50" fmla="*/ 11113 w 201"/>
                <a:gd name="T51" fmla="*/ 76200 h 138"/>
                <a:gd name="T52" fmla="*/ 0 w 201"/>
                <a:gd name="T53" fmla="*/ 100012 h 138"/>
                <a:gd name="T54" fmla="*/ 0 w 201"/>
                <a:gd name="T55" fmla="*/ 119062 h 138"/>
                <a:gd name="T56" fmla="*/ 0 w 201"/>
                <a:gd name="T57" fmla="*/ 119062 h 138"/>
                <a:gd name="T58" fmla="*/ 0 w 201"/>
                <a:gd name="T59" fmla="*/ 141287 h 138"/>
                <a:gd name="T60" fmla="*/ 11113 w 201"/>
                <a:gd name="T61" fmla="*/ 160337 h 138"/>
                <a:gd name="T62" fmla="*/ 28575 w 201"/>
                <a:gd name="T63" fmla="*/ 177800 h 138"/>
                <a:gd name="T64" fmla="*/ 46038 w 201"/>
                <a:gd name="T65" fmla="*/ 188912 h 138"/>
                <a:gd name="T66" fmla="*/ 69850 w 201"/>
                <a:gd name="T67" fmla="*/ 201612 h 138"/>
                <a:gd name="T68" fmla="*/ 100013 w 201"/>
                <a:gd name="T69" fmla="*/ 212725 h 138"/>
                <a:gd name="T70" fmla="*/ 130175 w 201"/>
                <a:gd name="T71" fmla="*/ 219075 h 138"/>
                <a:gd name="T72" fmla="*/ 158750 w 201"/>
                <a:gd name="T73" fmla="*/ 219075 h 138"/>
                <a:gd name="T74" fmla="*/ 158750 w 201"/>
                <a:gd name="T75" fmla="*/ 219075 h 138"/>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201"/>
                <a:gd name="T115" fmla="*/ 0 h 138"/>
                <a:gd name="T116" fmla="*/ 201 w 201"/>
                <a:gd name="T117" fmla="*/ 138 h 138"/>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201" h="138">
                  <a:moveTo>
                    <a:pt x="100" y="138"/>
                  </a:moveTo>
                  <a:lnTo>
                    <a:pt x="100" y="138"/>
                  </a:lnTo>
                  <a:lnTo>
                    <a:pt x="123" y="138"/>
                  </a:lnTo>
                  <a:lnTo>
                    <a:pt x="141" y="134"/>
                  </a:lnTo>
                  <a:lnTo>
                    <a:pt x="156" y="127"/>
                  </a:lnTo>
                  <a:lnTo>
                    <a:pt x="171" y="119"/>
                  </a:lnTo>
                  <a:lnTo>
                    <a:pt x="182" y="112"/>
                  </a:lnTo>
                  <a:lnTo>
                    <a:pt x="193" y="101"/>
                  </a:lnTo>
                  <a:lnTo>
                    <a:pt x="197" y="89"/>
                  </a:lnTo>
                  <a:lnTo>
                    <a:pt x="201" y="75"/>
                  </a:lnTo>
                  <a:lnTo>
                    <a:pt x="197" y="63"/>
                  </a:lnTo>
                  <a:lnTo>
                    <a:pt x="193" y="48"/>
                  </a:lnTo>
                  <a:lnTo>
                    <a:pt x="182" y="34"/>
                  </a:lnTo>
                  <a:lnTo>
                    <a:pt x="171" y="22"/>
                  </a:lnTo>
                  <a:lnTo>
                    <a:pt x="156" y="15"/>
                  </a:lnTo>
                  <a:lnTo>
                    <a:pt x="141" y="8"/>
                  </a:lnTo>
                  <a:lnTo>
                    <a:pt x="123" y="4"/>
                  </a:lnTo>
                  <a:lnTo>
                    <a:pt x="100" y="0"/>
                  </a:lnTo>
                  <a:lnTo>
                    <a:pt x="82" y="4"/>
                  </a:lnTo>
                  <a:lnTo>
                    <a:pt x="63" y="8"/>
                  </a:lnTo>
                  <a:lnTo>
                    <a:pt x="44" y="15"/>
                  </a:lnTo>
                  <a:lnTo>
                    <a:pt x="29" y="22"/>
                  </a:lnTo>
                  <a:lnTo>
                    <a:pt x="18" y="34"/>
                  </a:lnTo>
                  <a:lnTo>
                    <a:pt x="7" y="48"/>
                  </a:lnTo>
                  <a:lnTo>
                    <a:pt x="0" y="63"/>
                  </a:lnTo>
                  <a:lnTo>
                    <a:pt x="0" y="75"/>
                  </a:lnTo>
                  <a:lnTo>
                    <a:pt x="0" y="89"/>
                  </a:lnTo>
                  <a:lnTo>
                    <a:pt x="7" y="101"/>
                  </a:lnTo>
                  <a:lnTo>
                    <a:pt x="18" y="112"/>
                  </a:lnTo>
                  <a:lnTo>
                    <a:pt x="29" y="119"/>
                  </a:lnTo>
                  <a:lnTo>
                    <a:pt x="44" y="127"/>
                  </a:lnTo>
                  <a:lnTo>
                    <a:pt x="63" y="134"/>
                  </a:lnTo>
                  <a:lnTo>
                    <a:pt x="82" y="138"/>
                  </a:lnTo>
                  <a:lnTo>
                    <a:pt x="100" y="138"/>
                  </a:lnTo>
                  <a:close/>
                </a:path>
              </a:pathLst>
            </a:custGeom>
            <a:solidFill>
              <a:srgbClr val="FFFFFF"/>
            </a:solidFill>
            <a:ln w="23813">
              <a:solidFill>
                <a:srgbClr val="000000"/>
              </a:solidFill>
              <a:round/>
              <a:headEnd/>
              <a:tailEnd/>
            </a:ln>
          </p:spPr>
          <p:txBody>
            <a:bodyPr/>
            <a:lstStyle/>
            <a:p>
              <a:pPr algn="ctr"/>
              <a:endParaRPr lang="en-US"/>
            </a:p>
          </p:txBody>
        </p:sp>
        <p:pic>
          <p:nvPicPr>
            <p:cNvPr id="20504" name="Picture 32"/>
            <p:cNvPicPr>
              <a:picLocks noChangeAspect="1" noChangeArrowheads="1"/>
            </p:cNvPicPr>
            <p:nvPr/>
          </p:nvPicPr>
          <p:blipFill>
            <a:blip r:embed="rId8"/>
            <a:srcRect/>
            <a:stretch>
              <a:fillRect/>
            </a:stretch>
          </p:blipFill>
          <p:spPr bwMode="auto">
            <a:xfrm>
              <a:off x="1152" y="2256"/>
              <a:ext cx="908" cy="1104"/>
            </a:xfrm>
            <a:prstGeom prst="rect">
              <a:avLst/>
            </a:prstGeom>
            <a:noFill/>
            <a:ln w="9525">
              <a:noFill/>
              <a:miter lim="800000"/>
              <a:headEnd/>
              <a:tailEnd/>
            </a:ln>
          </p:spPr>
        </p:pic>
        <p:sp>
          <p:nvSpPr>
            <p:cNvPr id="20505" name="Text Box 29"/>
            <p:cNvSpPr txBox="1">
              <a:spLocks noChangeArrowheads="1"/>
            </p:cNvSpPr>
            <p:nvPr/>
          </p:nvSpPr>
          <p:spPr bwMode="auto">
            <a:xfrm>
              <a:off x="96" y="3360"/>
              <a:ext cx="2832" cy="634"/>
            </a:xfrm>
            <a:prstGeom prst="rect">
              <a:avLst/>
            </a:prstGeom>
            <a:noFill/>
            <a:ln w="9525">
              <a:noFill/>
              <a:miter lim="800000"/>
              <a:headEnd/>
              <a:tailEnd/>
            </a:ln>
          </p:spPr>
          <p:txBody>
            <a:bodyPr>
              <a:spAutoFit/>
            </a:bodyPr>
            <a:lstStyle/>
            <a:p>
              <a:pPr>
                <a:spcBef>
                  <a:spcPct val="50000"/>
                </a:spcBef>
              </a:pPr>
              <a:r>
                <a:rPr lang="en-US" sz="2000"/>
                <a:t>Production-oriented manager sees everyone as basically similar and practices “mass marketing”</a:t>
              </a:r>
            </a:p>
          </p:txBody>
        </p:sp>
      </p:grpSp>
      <p:grpSp>
        <p:nvGrpSpPr>
          <p:cNvPr id="3" name="Group 42"/>
          <p:cNvGrpSpPr>
            <a:grpSpLocks/>
          </p:cNvGrpSpPr>
          <p:nvPr/>
        </p:nvGrpSpPr>
        <p:grpSpPr bwMode="auto">
          <a:xfrm>
            <a:off x="4578350" y="1760538"/>
            <a:ext cx="4489450" cy="4945062"/>
            <a:chOff x="2884" y="879"/>
            <a:chExt cx="2828" cy="3115"/>
          </a:xfrm>
        </p:grpSpPr>
        <p:sp>
          <p:nvSpPr>
            <p:cNvPr id="20486" name="Freeform 8"/>
            <p:cNvSpPr>
              <a:spLocks/>
            </p:cNvSpPr>
            <p:nvPr/>
          </p:nvSpPr>
          <p:spPr bwMode="auto">
            <a:xfrm>
              <a:off x="3293" y="2316"/>
              <a:ext cx="205" cy="138"/>
            </a:xfrm>
            <a:custGeom>
              <a:avLst/>
              <a:gdLst>
                <a:gd name="T0" fmla="*/ 160337 w 205"/>
                <a:gd name="T1" fmla="*/ 219075 h 138"/>
                <a:gd name="T2" fmla="*/ 160337 w 205"/>
                <a:gd name="T3" fmla="*/ 219075 h 138"/>
                <a:gd name="T4" fmla="*/ 130175 w 205"/>
                <a:gd name="T5" fmla="*/ 219075 h 138"/>
                <a:gd name="T6" fmla="*/ 101600 w 205"/>
                <a:gd name="T7" fmla="*/ 212725 h 138"/>
                <a:gd name="T8" fmla="*/ 71437 w 205"/>
                <a:gd name="T9" fmla="*/ 201612 h 138"/>
                <a:gd name="T10" fmla="*/ 47625 w 205"/>
                <a:gd name="T11" fmla="*/ 188912 h 138"/>
                <a:gd name="T12" fmla="*/ 30162 w 205"/>
                <a:gd name="T13" fmla="*/ 177800 h 138"/>
                <a:gd name="T14" fmla="*/ 12700 w 205"/>
                <a:gd name="T15" fmla="*/ 160337 h 138"/>
                <a:gd name="T16" fmla="*/ 6350 w 205"/>
                <a:gd name="T17" fmla="*/ 141287 h 138"/>
                <a:gd name="T18" fmla="*/ 0 w 205"/>
                <a:gd name="T19" fmla="*/ 119062 h 138"/>
                <a:gd name="T20" fmla="*/ 0 w 205"/>
                <a:gd name="T21" fmla="*/ 119062 h 138"/>
                <a:gd name="T22" fmla="*/ 6350 w 205"/>
                <a:gd name="T23" fmla="*/ 100012 h 138"/>
                <a:gd name="T24" fmla="*/ 12700 w 205"/>
                <a:gd name="T25" fmla="*/ 76200 h 138"/>
                <a:gd name="T26" fmla="*/ 30162 w 205"/>
                <a:gd name="T27" fmla="*/ 53975 h 138"/>
                <a:gd name="T28" fmla="*/ 47625 w 205"/>
                <a:gd name="T29" fmla="*/ 34925 h 138"/>
                <a:gd name="T30" fmla="*/ 71437 w 205"/>
                <a:gd name="T31" fmla="*/ 23812 h 138"/>
                <a:gd name="T32" fmla="*/ 101600 w 205"/>
                <a:gd name="T33" fmla="*/ 12700 h 138"/>
                <a:gd name="T34" fmla="*/ 130175 w 205"/>
                <a:gd name="T35" fmla="*/ 6350 h 138"/>
                <a:gd name="T36" fmla="*/ 160337 w 205"/>
                <a:gd name="T37" fmla="*/ 0 h 138"/>
                <a:gd name="T38" fmla="*/ 160337 w 205"/>
                <a:gd name="T39" fmla="*/ 0 h 138"/>
                <a:gd name="T40" fmla="*/ 188912 w 205"/>
                <a:gd name="T41" fmla="*/ 6350 h 138"/>
                <a:gd name="T42" fmla="*/ 219075 w 205"/>
                <a:gd name="T43" fmla="*/ 12700 h 138"/>
                <a:gd name="T44" fmla="*/ 249237 w 205"/>
                <a:gd name="T45" fmla="*/ 23812 h 138"/>
                <a:gd name="T46" fmla="*/ 273050 w 205"/>
                <a:gd name="T47" fmla="*/ 34925 h 138"/>
                <a:gd name="T48" fmla="*/ 295275 w 205"/>
                <a:gd name="T49" fmla="*/ 53975 h 138"/>
                <a:gd name="T50" fmla="*/ 307975 w 205"/>
                <a:gd name="T51" fmla="*/ 76200 h 138"/>
                <a:gd name="T52" fmla="*/ 319087 w 205"/>
                <a:gd name="T53" fmla="*/ 100012 h 138"/>
                <a:gd name="T54" fmla="*/ 325437 w 205"/>
                <a:gd name="T55" fmla="*/ 119062 h 138"/>
                <a:gd name="T56" fmla="*/ 325437 w 205"/>
                <a:gd name="T57" fmla="*/ 119062 h 138"/>
                <a:gd name="T58" fmla="*/ 319087 w 205"/>
                <a:gd name="T59" fmla="*/ 141287 h 138"/>
                <a:gd name="T60" fmla="*/ 307975 w 205"/>
                <a:gd name="T61" fmla="*/ 160337 h 138"/>
                <a:gd name="T62" fmla="*/ 295275 w 205"/>
                <a:gd name="T63" fmla="*/ 177800 h 138"/>
                <a:gd name="T64" fmla="*/ 273050 w 205"/>
                <a:gd name="T65" fmla="*/ 188912 h 138"/>
                <a:gd name="T66" fmla="*/ 249237 w 205"/>
                <a:gd name="T67" fmla="*/ 201612 h 138"/>
                <a:gd name="T68" fmla="*/ 219075 w 205"/>
                <a:gd name="T69" fmla="*/ 212725 h 138"/>
                <a:gd name="T70" fmla="*/ 188912 w 205"/>
                <a:gd name="T71" fmla="*/ 219075 h 138"/>
                <a:gd name="T72" fmla="*/ 160337 w 205"/>
                <a:gd name="T73" fmla="*/ 219075 h 138"/>
                <a:gd name="T74" fmla="*/ 160337 w 205"/>
                <a:gd name="T75" fmla="*/ 219075 h 138"/>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205"/>
                <a:gd name="T115" fmla="*/ 0 h 138"/>
                <a:gd name="T116" fmla="*/ 205 w 205"/>
                <a:gd name="T117" fmla="*/ 138 h 138"/>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205" h="138">
                  <a:moveTo>
                    <a:pt x="101" y="138"/>
                  </a:moveTo>
                  <a:lnTo>
                    <a:pt x="101" y="138"/>
                  </a:lnTo>
                  <a:lnTo>
                    <a:pt x="82" y="138"/>
                  </a:lnTo>
                  <a:lnTo>
                    <a:pt x="64" y="134"/>
                  </a:lnTo>
                  <a:lnTo>
                    <a:pt x="45" y="127"/>
                  </a:lnTo>
                  <a:lnTo>
                    <a:pt x="30" y="119"/>
                  </a:lnTo>
                  <a:lnTo>
                    <a:pt x="19" y="112"/>
                  </a:lnTo>
                  <a:lnTo>
                    <a:pt x="8" y="101"/>
                  </a:lnTo>
                  <a:lnTo>
                    <a:pt x="4" y="89"/>
                  </a:lnTo>
                  <a:lnTo>
                    <a:pt x="0" y="75"/>
                  </a:lnTo>
                  <a:lnTo>
                    <a:pt x="4" y="63"/>
                  </a:lnTo>
                  <a:lnTo>
                    <a:pt x="8" y="48"/>
                  </a:lnTo>
                  <a:lnTo>
                    <a:pt x="19" y="34"/>
                  </a:lnTo>
                  <a:lnTo>
                    <a:pt x="30" y="22"/>
                  </a:lnTo>
                  <a:lnTo>
                    <a:pt x="45" y="15"/>
                  </a:lnTo>
                  <a:lnTo>
                    <a:pt x="64" y="8"/>
                  </a:lnTo>
                  <a:lnTo>
                    <a:pt x="82" y="4"/>
                  </a:lnTo>
                  <a:lnTo>
                    <a:pt x="101" y="0"/>
                  </a:lnTo>
                  <a:lnTo>
                    <a:pt x="119" y="4"/>
                  </a:lnTo>
                  <a:lnTo>
                    <a:pt x="138" y="8"/>
                  </a:lnTo>
                  <a:lnTo>
                    <a:pt x="157" y="15"/>
                  </a:lnTo>
                  <a:lnTo>
                    <a:pt x="172" y="22"/>
                  </a:lnTo>
                  <a:lnTo>
                    <a:pt x="186" y="34"/>
                  </a:lnTo>
                  <a:lnTo>
                    <a:pt x="194" y="48"/>
                  </a:lnTo>
                  <a:lnTo>
                    <a:pt x="201" y="63"/>
                  </a:lnTo>
                  <a:lnTo>
                    <a:pt x="205" y="75"/>
                  </a:lnTo>
                  <a:lnTo>
                    <a:pt x="201" y="89"/>
                  </a:lnTo>
                  <a:lnTo>
                    <a:pt x="194" y="101"/>
                  </a:lnTo>
                  <a:lnTo>
                    <a:pt x="186" y="112"/>
                  </a:lnTo>
                  <a:lnTo>
                    <a:pt x="172" y="119"/>
                  </a:lnTo>
                  <a:lnTo>
                    <a:pt x="157" y="127"/>
                  </a:lnTo>
                  <a:lnTo>
                    <a:pt x="138" y="134"/>
                  </a:lnTo>
                  <a:lnTo>
                    <a:pt x="119" y="138"/>
                  </a:lnTo>
                  <a:lnTo>
                    <a:pt x="101" y="138"/>
                  </a:lnTo>
                  <a:close/>
                </a:path>
              </a:pathLst>
            </a:custGeom>
            <a:solidFill>
              <a:srgbClr val="FFFFFF"/>
            </a:solidFill>
            <a:ln w="23813">
              <a:solidFill>
                <a:srgbClr val="000000"/>
              </a:solidFill>
              <a:round/>
              <a:headEnd/>
              <a:tailEnd/>
            </a:ln>
          </p:spPr>
          <p:txBody>
            <a:bodyPr/>
            <a:lstStyle/>
            <a:p>
              <a:pPr algn="ctr"/>
              <a:endParaRPr lang="en-US"/>
            </a:p>
          </p:txBody>
        </p:sp>
        <p:sp>
          <p:nvSpPr>
            <p:cNvPr id="20487" name="Freeform 6"/>
            <p:cNvSpPr>
              <a:spLocks/>
            </p:cNvSpPr>
            <p:nvPr/>
          </p:nvSpPr>
          <p:spPr bwMode="auto">
            <a:xfrm>
              <a:off x="2884" y="879"/>
              <a:ext cx="2669" cy="1247"/>
            </a:xfrm>
            <a:custGeom>
              <a:avLst/>
              <a:gdLst>
                <a:gd name="T0" fmla="*/ 384175 w 2669"/>
                <a:gd name="T1" fmla="*/ 1979612 h 1247"/>
                <a:gd name="T2" fmla="*/ 306388 w 2669"/>
                <a:gd name="T3" fmla="*/ 1968500 h 1247"/>
                <a:gd name="T4" fmla="*/ 236538 w 2669"/>
                <a:gd name="T5" fmla="*/ 1951037 h 1247"/>
                <a:gd name="T6" fmla="*/ 171450 w 2669"/>
                <a:gd name="T7" fmla="*/ 1914525 h 1247"/>
                <a:gd name="T8" fmla="*/ 65088 w 2669"/>
                <a:gd name="T9" fmla="*/ 1808162 h 1247"/>
                <a:gd name="T10" fmla="*/ 28575 w 2669"/>
                <a:gd name="T11" fmla="*/ 1743075 h 1247"/>
                <a:gd name="T12" fmla="*/ 4763 w 2669"/>
                <a:gd name="T13" fmla="*/ 1673225 h 1247"/>
                <a:gd name="T14" fmla="*/ 0 w 2669"/>
                <a:gd name="T15" fmla="*/ 1595437 h 1247"/>
                <a:gd name="T16" fmla="*/ 0 w 2669"/>
                <a:gd name="T17" fmla="*/ 384175 h 1247"/>
                <a:gd name="T18" fmla="*/ 4763 w 2669"/>
                <a:gd name="T19" fmla="*/ 307975 h 1247"/>
                <a:gd name="T20" fmla="*/ 28575 w 2669"/>
                <a:gd name="T21" fmla="*/ 236537 h 1247"/>
                <a:gd name="T22" fmla="*/ 65088 w 2669"/>
                <a:gd name="T23" fmla="*/ 171450 h 1247"/>
                <a:gd name="T24" fmla="*/ 171450 w 2669"/>
                <a:gd name="T25" fmla="*/ 65087 h 1247"/>
                <a:gd name="T26" fmla="*/ 236538 w 2669"/>
                <a:gd name="T27" fmla="*/ 30162 h 1247"/>
                <a:gd name="T28" fmla="*/ 306388 w 2669"/>
                <a:gd name="T29" fmla="*/ 6350 h 1247"/>
                <a:gd name="T30" fmla="*/ 384175 w 2669"/>
                <a:gd name="T31" fmla="*/ 0 h 1247"/>
                <a:gd name="T32" fmla="*/ 3852862 w 2669"/>
                <a:gd name="T33" fmla="*/ 0 h 1247"/>
                <a:gd name="T34" fmla="*/ 3930650 w 2669"/>
                <a:gd name="T35" fmla="*/ 6350 h 1247"/>
                <a:gd name="T36" fmla="*/ 4000500 w 2669"/>
                <a:gd name="T37" fmla="*/ 30162 h 1247"/>
                <a:gd name="T38" fmla="*/ 4065588 w 2669"/>
                <a:gd name="T39" fmla="*/ 65087 h 1247"/>
                <a:gd name="T40" fmla="*/ 4171897 w 2669"/>
                <a:gd name="T41" fmla="*/ 171450 h 1247"/>
                <a:gd name="T42" fmla="*/ 4206876 w 2669"/>
                <a:gd name="T43" fmla="*/ 236537 h 1247"/>
                <a:gd name="T44" fmla="*/ 4230688 w 2669"/>
                <a:gd name="T45" fmla="*/ 307975 h 1247"/>
                <a:gd name="T46" fmla="*/ 4237036 w 2669"/>
                <a:gd name="T47" fmla="*/ 384175 h 1247"/>
                <a:gd name="T48" fmla="*/ 4237036 w 2669"/>
                <a:gd name="T49" fmla="*/ 1595437 h 1247"/>
                <a:gd name="T50" fmla="*/ 4230688 w 2669"/>
                <a:gd name="T51" fmla="*/ 1673225 h 1247"/>
                <a:gd name="T52" fmla="*/ 4206876 w 2669"/>
                <a:gd name="T53" fmla="*/ 1743075 h 1247"/>
                <a:gd name="T54" fmla="*/ 4171897 w 2669"/>
                <a:gd name="T55" fmla="*/ 1808162 h 1247"/>
                <a:gd name="T56" fmla="*/ 4065588 w 2669"/>
                <a:gd name="T57" fmla="*/ 1914525 h 1247"/>
                <a:gd name="T58" fmla="*/ 4000500 w 2669"/>
                <a:gd name="T59" fmla="*/ 1951037 h 1247"/>
                <a:gd name="T60" fmla="*/ 3930650 w 2669"/>
                <a:gd name="T61" fmla="*/ 1968500 h 1247"/>
                <a:gd name="T62" fmla="*/ 3852862 w 2669"/>
                <a:gd name="T63" fmla="*/ 1979612 h 1247"/>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2669"/>
                <a:gd name="T97" fmla="*/ 0 h 1247"/>
                <a:gd name="T98" fmla="*/ 2669 w 2669"/>
                <a:gd name="T99" fmla="*/ 1247 h 1247"/>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2669" h="1247">
                  <a:moveTo>
                    <a:pt x="242" y="1247"/>
                  </a:moveTo>
                  <a:lnTo>
                    <a:pt x="242" y="1247"/>
                  </a:lnTo>
                  <a:lnTo>
                    <a:pt x="216" y="1243"/>
                  </a:lnTo>
                  <a:lnTo>
                    <a:pt x="193" y="1240"/>
                  </a:lnTo>
                  <a:lnTo>
                    <a:pt x="171" y="1236"/>
                  </a:lnTo>
                  <a:lnTo>
                    <a:pt x="149" y="1229"/>
                  </a:lnTo>
                  <a:lnTo>
                    <a:pt x="126" y="1217"/>
                  </a:lnTo>
                  <a:lnTo>
                    <a:pt x="108" y="1206"/>
                  </a:lnTo>
                  <a:lnTo>
                    <a:pt x="70" y="1176"/>
                  </a:lnTo>
                  <a:lnTo>
                    <a:pt x="41" y="1139"/>
                  </a:lnTo>
                  <a:lnTo>
                    <a:pt x="30" y="1121"/>
                  </a:lnTo>
                  <a:lnTo>
                    <a:pt x="18" y="1098"/>
                  </a:lnTo>
                  <a:lnTo>
                    <a:pt x="11" y="1076"/>
                  </a:lnTo>
                  <a:lnTo>
                    <a:pt x="3" y="1054"/>
                  </a:lnTo>
                  <a:lnTo>
                    <a:pt x="0" y="1031"/>
                  </a:lnTo>
                  <a:lnTo>
                    <a:pt x="0" y="1005"/>
                  </a:lnTo>
                  <a:lnTo>
                    <a:pt x="0" y="242"/>
                  </a:lnTo>
                  <a:lnTo>
                    <a:pt x="0" y="216"/>
                  </a:lnTo>
                  <a:lnTo>
                    <a:pt x="3" y="194"/>
                  </a:lnTo>
                  <a:lnTo>
                    <a:pt x="11" y="171"/>
                  </a:lnTo>
                  <a:lnTo>
                    <a:pt x="18" y="149"/>
                  </a:lnTo>
                  <a:lnTo>
                    <a:pt x="30" y="126"/>
                  </a:lnTo>
                  <a:lnTo>
                    <a:pt x="41" y="108"/>
                  </a:lnTo>
                  <a:lnTo>
                    <a:pt x="70" y="71"/>
                  </a:lnTo>
                  <a:lnTo>
                    <a:pt x="108" y="41"/>
                  </a:lnTo>
                  <a:lnTo>
                    <a:pt x="126" y="30"/>
                  </a:lnTo>
                  <a:lnTo>
                    <a:pt x="149" y="19"/>
                  </a:lnTo>
                  <a:lnTo>
                    <a:pt x="171" y="11"/>
                  </a:lnTo>
                  <a:lnTo>
                    <a:pt x="193" y="4"/>
                  </a:lnTo>
                  <a:lnTo>
                    <a:pt x="216" y="0"/>
                  </a:lnTo>
                  <a:lnTo>
                    <a:pt x="242" y="0"/>
                  </a:lnTo>
                  <a:lnTo>
                    <a:pt x="2427" y="0"/>
                  </a:lnTo>
                  <a:lnTo>
                    <a:pt x="2453" y="0"/>
                  </a:lnTo>
                  <a:lnTo>
                    <a:pt x="2476" y="4"/>
                  </a:lnTo>
                  <a:lnTo>
                    <a:pt x="2502" y="11"/>
                  </a:lnTo>
                  <a:lnTo>
                    <a:pt x="2520" y="19"/>
                  </a:lnTo>
                  <a:lnTo>
                    <a:pt x="2543" y="30"/>
                  </a:lnTo>
                  <a:lnTo>
                    <a:pt x="2561" y="41"/>
                  </a:lnTo>
                  <a:lnTo>
                    <a:pt x="2598" y="71"/>
                  </a:lnTo>
                  <a:lnTo>
                    <a:pt x="2628" y="108"/>
                  </a:lnTo>
                  <a:lnTo>
                    <a:pt x="2639" y="126"/>
                  </a:lnTo>
                  <a:lnTo>
                    <a:pt x="2650" y="149"/>
                  </a:lnTo>
                  <a:lnTo>
                    <a:pt x="2658" y="171"/>
                  </a:lnTo>
                  <a:lnTo>
                    <a:pt x="2665" y="194"/>
                  </a:lnTo>
                  <a:lnTo>
                    <a:pt x="2669" y="216"/>
                  </a:lnTo>
                  <a:lnTo>
                    <a:pt x="2669" y="242"/>
                  </a:lnTo>
                  <a:lnTo>
                    <a:pt x="2669" y="1005"/>
                  </a:lnTo>
                  <a:lnTo>
                    <a:pt x="2669" y="1031"/>
                  </a:lnTo>
                  <a:lnTo>
                    <a:pt x="2665" y="1054"/>
                  </a:lnTo>
                  <a:lnTo>
                    <a:pt x="2658" y="1076"/>
                  </a:lnTo>
                  <a:lnTo>
                    <a:pt x="2650" y="1098"/>
                  </a:lnTo>
                  <a:lnTo>
                    <a:pt x="2639" y="1121"/>
                  </a:lnTo>
                  <a:lnTo>
                    <a:pt x="2628" y="1139"/>
                  </a:lnTo>
                  <a:lnTo>
                    <a:pt x="2598" y="1176"/>
                  </a:lnTo>
                  <a:lnTo>
                    <a:pt x="2561" y="1206"/>
                  </a:lnTo>
                  <a:lnTo>
                    <a:pt x="2543" y="1217"/>
                  </a:lnTo>
                  <a:lnTo>
                    <a:pt x="2520" y="1229"/>
                  </a:lnTo>
                  <a:lnTo>
                    <a:pt x="2502" y="1236"/>
                  </a:lnTo>
                  <a:lnTo>
                    <a:pt x="2476" y="1240"/>
                  </a:lnTo>
                  <a:lnTo>
                    <a:pt x="2453" y="1243"/>
                  </a:lnTo>
                  <a:lnTo>
                    <a:pt x="2427" y="1247"/>
                  </a:lnTo>
                  <a:lnTo>
                    <a:pt x="242" y="1247"/>
                  </a:lnTo>
                  <a:close/>
                </a:path>
              </a:pathLst>
            </a:custGeom>
            <a:noFill/>
            <a:ln w="23813">
              <a:solidFill>
                <a:srgbClr val="000000"/>
              </a:solidFill>
              <a:round/>
              <a:headEnd/>
              <a:tailEnd/>
            </a:ln>
          </p:spPr>
          <p:txBody>
            <a:bodyPr/>
            <a:lstStyle/>
            <a:p>
              <a:pPr algn="ctr"/>
              <a:endParaRPr lang="en-US"/>
            </a:p>
          </p:txBody>
        </p:sp>
        <p:pic>
          <p:nvPicPr>
            <p:cNvPr id="20488" name="Picture 24"/>
            <p:cNvPicPr>
              <a:picLocks noChangeAspect="1" noChangeArrowheads="1"/>
            </p:cNvPicPr>
            <p:nvPr/>
          </p:nvPicPr>
          <p:blipFill>
            <a:blip r:embed="rId9"/>
            <a:srcRect/>
            <a:stretch>
              <a:fillRect/>
            </a:stretch>
          </p:blipFill>
          <p:spPr bwMode="auto">
            <a:xfrm>
              <a:off x="3115" y="1032"/>
              <a:ext cx="428" cy="897"/>
            </a:xfrm>
            <a:prstGeom prst="rect">
              <a:avLst/>
            </a:prstGeom>
            <a:noFill/>
            <a:ln w="9525">
              <a:noFill/>
              <a:miter lim="800000"/>
              <a:headEnd/>
              <a:tailEnd/>
            </a:ln>
          </p:spPr>
        </p:pic>
        <p:pic>
          <p:nvPicPr>
            <p:cNvPr id="20489" name="Picture 26"/>
            <p:cNvPicPr>
              <a:picLocks noChangeAspect="1" noChangeArrowheads="1"/>
            </p:cNvPicPr>
            <p:nvPr/>
          </p:nvPicPr>
          <p:blipFill>
            <a:blip r:embed="rId10"/>
            <a:srcRect/>
            <a:stretch>
              <a:fillRect/>
            </a:stretch>
          </p:blipFill>
          <p:spPr bwMode="auto">
            <a:xfrm>
              <a:off x="4131" y="1043"/>
              <a:ext cx="354" cy="860"/>
            </a:xfrm>
            <a:prstGeom prst="rect">
              <a:avLst/>
            </a:prstGeom>
            <a:noFill/>
            <a:ln w="9525">
              <a:noFill/>
              <a:miter lim="800000"/>
              <a:headEnd/>
              <a:tailEnd/>
            </a:ln>
          </p:spPr>
        </p:pic>
        <p:pic>
          <p:nvPicPr>
            <p:cNvPr id="20490" name="Picture 27"/>
            <p:cNvPicPr>
              <a:picLocks noChangeAspect="1" noChangeArrowheads="1"/>
            </p:cNvPicPr>
            <p:nvPr/>
          </p:nvPicPr>
          <p:blipFill>
            <a:blip r:embed="rId11"/>
            <a:srcRect/>
            <a:stretch>
              <a:fillRect/>
            </a:stretch>
          </p:blipFill>
          <p:spPr bwMode="auto">
            <a:xfrm>
              <a:off x="4645" y="1035"/>
              <a:ext cx="316" cy="886"/>
            </a:xfrm>
            <a:prstGeom prst="rect">
              <a:avLst/>
            </a:prstGeom>
            <a:noFill/>
            <a:ln w="9525">
              <a:noFill/>
              <a:miter lim="800000"/>
              <a:headEnd/>
              <a:tailEnd/>
            </a:ln>
          </p:spPr>
        </p:pic>
        <p:pic>
          <p:nvPicPr>
            <p:cNvPr id="20491" name="Picture 28"/>
            <p:cNvPicPr>
              <a:picLocks noChangeAspect="1" noChangeArrowheads="1"/>
            </p:cNvPicPr>
            <p:nvPr/>
          </p:nvPicPr>
          <p:blipFill>
            <a:blip r:embed="rId12"/>
            <a:srcRect/>
            <a:stretch>
              <a:fillRect/>
            </a:stretch>
          </p:blipFill>
          <p:spPr bwMode="auto">
            <a:xfrm>
              <a:off x="5080" y="1032"/>
              <a:ext cx="335" cy="889"/>
            </a:xfrm>
            <a:prstGeom prst="rect">
              <a:avLst/>
            </a:prstGeom>
            <a:noFill/>
            <a:ln w="9525">
              <a:noFill/>
              <a:miter lim="800000"/>
              <a:headEnd/>
              <a:tailEnd/>
            </a:ln>
          </p:spPr>
        </p:pic>
        <p:pic>
          <p:nvPicPr>
            <p:cNvPr id="20492" name="Picture 25"/>
            <p:cNvPicPr>
              <a:picLocks noChangeAspect="1" noChangeArrowheads="1"/>
            </p:cNvPicPr>
            <p:nvPr/>
          </p:nvPicPr>
          <p:blipFill>
            <a:blip r:embed="rId13"/>
            <a:srcRect/>
            <a:stretch>
              <a:fillRect/>
            </a:stretch>
          </p:blipFill>
          <p:spPr bwMode="auto">
            <a:xfrm>
              <a:off x="3666" y="1035"/>
              <a:ext cx="305" cy="883"/>
            </a:xfrm>
            <a:prstGeom prst="rect">
              <a:avLst/>
            </a:prstGeom>
            <a:noFill/>
            <a:ln w="9525">
              <a:noFill/>
              <a:miter lim="800000"/>
              <a:headEnd/>
              <a:tailEnd/>
            </a:ln>
          </p:spPr>
        </p:pic>
        <p:pic>
          <p:nvPicPr>
            <p:cNvPr id="20493" name="Picture 33"/>
            <p:cNvPicPr>
              <a:picLocks noChangeAspect="1" noChangeArrowheads="1"/>
            </p:cNvPicPr>
            <p:nvPr/>
          </p:nvPicPr>
          <p:blipFill>
            <a:blip r:embed="rId14"/>
            <a:srcRect/>
            <a:stretch>
              <a:fillRect/>
            </a:stretch>
          </p:blipFill>
          <p:spPr bwMode="auto">
            <a:xfrm>
              <a:off x="3696" y="2256"/>
              <a:ext cx="908" cy="1104"/>
            </a:xfrm>
            <a:prstGeom prst="rect">
              <a:avLst/>
            </a:prstGeom>
            <a:noFill/>
            <a:ln w="9525">
              <a:noFill/>
              <a:miter lim="800000"/>
              <a:headEnd/>
              <a:tailEnd/>
            </a:ln>
          </p:spPr>
        </p:pic>
        <p:sp>
          <p:nvSpPr>
            <p:cNvPr id="20494" name="Text Box 30"/>
            <p:cNvSpPr txBox="1">
              <a:spLocks noChangeArrowheads="1"/>
            </p:cNvSpPr>
            <p:nvPr/>
          </p:nvSpPr>
          <p:spPr bwMode="auto">
            <a:xfrm>
              <a:off x="3120" y="3360"/>
              <a:ext cx="2592" cy="634"/>
            </a:xfrm>
            <a:prstGeom prst="rect">
              <a:avLst/>
            </a:prstGeom>
            <a:noFill/>
            <a:ln w="9525">
              <a:noFill/>
              <a:miter lim="800000"/>
              <a:headEnd/>
              <a:tailEnd/>
            </a:ln>
          </p:spPr>
          <p:txBody>
            <a:bodyPr>
              <a:spAutoFit/>
            </a:bodyPr>
            <a:lstStyle/>
            <a:p>
              <a:pPr>
                <a:spcBef>
                  <a:spcPct val="50000"/>
                </a:spcBef>
              </a:pPr>
              <a:r>
                <a:rPr lang="en-US" sz="2000"/>
                <a:t>Marketing-oriented manager sees everyone as different and practices “target marketing”</a:t>
              </a:r>
            </a:p>
          </p:txBody>
        </p:sp>
        <p:sp>
          <p:nvSpPr>
            <p:cNvPr id="20495" name="Freeform 7"/>
            <p:cNvSpPr>
              <a:spLocks/>
            </p:cNvSpPr>
            <p:nvPr/>
          </p:nvSpPr>
          <p:spPr bwMode="auto">
            <a:xfrm>
              <a:off x="3043" y="2040"/>
              <a:ext cx="317" cy="216"/>
            </a:xfrm>
            <a:custGeom>
              <a:avLst/>
              <a:gdLst>
                <a:gd name="T0" fmla="*/ 249238 w 317"/>
                <a:gd name="T1" fmla="*/ 342900 h 216"/>
                <a:gd name="T2" fmla="*/ 249238 w 317"/>
                <a:gd name="T3" fmla="*/ 342900 h 216"/>
                <a:gd name="T4" fmla="*/ 195263 w 317"/>
                <a:gd name="T5" fmla="*/ 342900 h 216"/>
                <a:gd name="T6" fmla="*/ 153988 w 317"/>
                <a:gd name="T7" fmla="*/ 330200 h 216"/>
                <a:gd name="T8" fmla="*/ 112713 w 317"/>
                <a:gd name="T9" fmla="*/ 319088 h 216"/>
                <a:gd name="T10" fmla="*/ 71438 w 317"/>
                <a:gd name="T11" fmla="*/ 301625 h 216"/>
                <a:gd name="T12" fmla="*/ 42863 w 317"/>
                <a:gd name="T13" fmla="*/ 277813 h 216"/>
                <a:gd name="T14" fmla="*/ 23813 w 317"/>
                <a:gd name="T15" fmla="*/ 254000 h 216"/>
                <a:gd name="T16" fmla="*/ 6350 w 317"/>
                <a:gd name="T17" fmla="*/ 223838 h 216"/>
                <a:gd name="T18" fmla="*/ 0 w 317"/>
                <a:gd name="T19" fmla="*/ 188912 h 216"/>
                <a:gd name="T20" fmla="*/ 0 w 317"/>
                <a:gd name="T21" fmla="*/ 188912 h 216"/>
                <a:gd name="T22" fmla="*/ 6350 w 317"/>
                <a:gd name="T23" fmla="*/ 152400 h 216"/>
                <a:gd name="T24" fmla="*/ 23813 w 317"/>
                <a:gd name="T25" fmla="*/ 117475 h 216"/>
                <a:gd name="T26" fmla="*/ 42863 w 317"/>
                <a:gd name="T27" fmla="*/ 87312 h 216"/>
                <a:gd name="T28" fmla="*/ 71438 w 317"/>
                <a:gd name="T29" fmla="*/ 58738 h 216"/>
                <a:gd name="T30" fmla="*/ 112713 w 317"/>
                <a:gd name="T31" fmla="*/ 34925 h 216"/>
                <a:gd name="T32" fmla="*/ 153988 w 317"/>
                <a:gd name="T33" fmla="*/ 17463 h 216"/>
                <a:gd name="T34" fmla="*/ 195263 w 317"/>
                <a:gd name="T35" fmla="*/ 4763 h 216"/>
                <a:gd name="T36" fmla="*/ 249238 w 317"/>
                <a:gd name="T37" fmla="*/ 0 h 216"/>
                <a:gd name="T38" fmla="*/ 249238 w 317"/>
                <a:gd name="T39" fmla="*/ 0 h 216"/>
                <a:gd name="T40" fmla="*/ 296863 w 317"/>
                <a:gd name="T41" fmla="*/ 4763 h 216"/>
                <a:gd name="T42" fmla="*/ 342900 w 317"/>
                <a:gd name="T43" fmla="*/ 17463 h 216"/>
                <a:gd name="T44" fmla="*/ 384175 w 317"/>
                <a:gd name="T45" fmla="*/ 34925 h 216"/>
                <a:gd name="T46" fmla="*/ 427038 w 317"/>
                <a:gd name="T47" fmla="*/ 58738 h 216"/>
                <a:gd name="T48" fmla="*/ 455613 w 317"/>
                <a:gd name="T49" fmla="*/ 87312 h 216"/>
                <a:gd name="T50" fmla="*/ 479425 w 317"/>
                <a:gd name="T51" fmla="*/ 117475 h 216"/>
                <a:gd name="T52" fmla="*/ 496888 w 317"/>
                <a:gd name="T53" fmla="*/ 152400 h 216"/>
                <a:gd name="T54" fmla="*/ 503238 w 317"/>
                <a:gd name="T55" fmla="*/ 188912 h 216"/>
                <a:gd name="T56" fmla="*/ 503238 w 317"/>
                <a:gd name="T57" fmla="*/ 188912 h 216"/>
                <a:gd name="T58" fmla="*/ 496888 w 317"/>
                <a:gd name="T59" fmla="*/ 223838 h 216"/>
                <a:gd name="T60" fmla="*/ 479425 w 317"/>
                <a:gd name="T61" fmla="*/ 254000 h 216"/>
                <a:gd name="T62" fmla="*/ 455613 w 317"/>
                <a:gd name="T63" fmla="*/ 277813 h 216"/>
                <a:gd name="T64" fmla="*/ 427038 w 317"/>
                <a:gd name="T65" fmla="*/ 301625 h 216"/>
                <a:gd name="T66" fmla="*/ 384175 w 317"/>
                <a:gd name="T67" fmla="*/ 319088 h 216"/>
                <a:gd name="T68" fmla="*/ 342900 w 317"/>
                <a:gd name="T69" fmla="*/ 330200 h 216"/>
                <a:gd name="T70" fmla="*/ 296863 w 317"/>
                <a:gd name="T71" fmla="*/ 342900 h 216"/>
                <a:gd name="T72" fmla="*/ 249238 w 317"/>
                <a:gd name="T73" fmla="*/ 342900 h 216"/>
                <a:gd name="T74" fmla="*/ 249238 w 317"/>
                <a:gd name="T75" fmla="*/ 342900 h 21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317"/>
                <a:gd name="T115" fmla="*/ 0 h 216"/>
                <a:gd name="T116" fmla="*/ 317 w 317"/>
                <a:gd name="T117" fmla="*/ 216 h 21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317" h="216">
                  <a:moveTo>
                    <a:pt x="157" y="216"/>
                  </a:moveTo>
                  <a:lnTo>
                    <a:pt x="157" y="216"/>
                  </a:lnTo>
                  <a:lnTo>
                    <a:pt x="123" y="216"/>
                  </a:lnTo>
                  <a:lnTo>
                    <a:pt x="97" y="208"/>
                  </a:lnTo>
                  <a:lnTo>
                    <a:pt x="71" y="201"/>
                  </a:lnTo>
                  <a:lnTo>
                    <a:pt x="45" y="190"/>
                  </a:lnTo>
                  <a:lnTo>
                    <a:pt x="27" y="175"/>
                  </a:lnTo>
                  <a:lnTo>
                    <a:pt x="15" y="160"/>
                  </a:lnTo>
                  <a:lnTo>
                    <a:pt x="4" y="141"/>
                  </a:lnTo>
                  <a:lnTo>
                    <a:pt x="0" y="119"/>
                  </a:lnTo>
                  <a:lnTo>
                    <a:pt x="4" y="96"/>
                  </a:lnTo>
                  <a:lnTo>
                    <a:pt x="15" y="74"/>
                  </a:lnTo>
                  <a:lnTo>
                    <a:pt x="27" y="55"/>
                  </a:lnTo>
                  <a:lnTo>
                    <a:pt x="45" y="37"/>
                  </a:lnTo>
                  <a:lnTo>
                    <a:pt x="71" y="22"/>
                  </a:lnTo>
                  <a:lnTo>
                    <a:pt x="97" y="11"/>
                  </a:lnTo>
                  <a:lnTo>
                    <a:pt x="123" y="3"/>
                  </a:lnTo>
                  <a:lnTo>
                    <a:pt x="157" y="0"/>
                  </a:lnTo>
                  <a:lnTo>
                    <a:pt x="187" y="3"/>
                  </a:lnTo>
                  <a:lnTo>
                    <a:pt x="216" y="11"/>
                  </a:lnTo>
                  <a:lnTo>
                    <a:pt x="242" y="22"/>
                  </a:lnTo>
                  <a:lnTo>
                    <a:pt x="269" y="37"/>
                  </a:lnTo>
                  <a:lnTo>
                    <a:pt x="287" y="55"/>
                  </a:lnTo>
                  <a:lnTo>
                    <a:pt x="302" y="74"/>
                  </a:lnTo>
                  <a:lnTo>
                    <a:pt x="313" y="96"/>
                  </a:lnTo>
                  <a:lnTo>
                    <a:pt x="317" y="119"/>
                  </a:lnTo>
                  <a:lnTo>
                    <a:pt x="313" y="141"/>
                  </a:lnTo>
                  <a:lnTo>
                    <a:pt x="302" y="160"/>
                  </a:lnTo>
                  <a:lnTo>
                    <a:pt x="287" y="175"/>
                  </a:lnTo>
                  <a:lnTo>
                    <a:pt x="269" y="190"/>
                  </a:lnTo>
                  <a:lnTo>
                    <a:pt x="242" y="201"/>
                  </a:lnTo>
                  <a:lnTo>
                    <a:pt x="216" y="208"/>
                  </a:lnTo>
                  <a:lnTo>
                    <a:pt x="187" y="216"/>
                  </a:lnTo>
                  <a:lnTo>
                    <a:pt x="157" y="216"/>
                  </a:lnTo>
                  <a:close/>
                </a:path>
              </a:pathLst>
            </a:custGeom>
            <a:solidFill>
              <a:srgbClr val="FFFFFF"/>
            </a:solidFill>
            <a:ln w="23813">
              <a:solidFill>
                <a:srgbClr val="000000"/>
              </a:solidFill>
              <a:round/>
              <a:headEnd/>
              <a:tailEnd/>
            </a:ln>
          </p:spPr>
          <p:txBody>
            <a:bodyPr/>
            <a:lstStyle/>
            <a:p>
              <a:pPr algn="ctr"/>
              <a:endParaRPr lang="en-US"/>
            </a:p>
          </p:txBody>
        </p:sp>
      </p:grpSp>
      <p:sp>
        <p:nvSpPr>
          <p:cNvPr id="20485" name="Slide Number Placeholder 22"/>
          <p:cNvSpPr txBox="1">
            <a:spLocks/>
          </p:cNvSpPr>
          <p:nvPr/>
        </p:nvSpPr>
        <p:spPr bwMode="auto">
          <a:xfrm>
            <a:off x="52388" y="4763"/>
            <a:ext cx="503237" cy="301625"/>
          </a:xfrm>
          <a:prstGeom prst="rect">
            <a:avLst/>
          </a:prstGeom>
          <a:noFill/>
          <a:ln w="9525">
            <a:noFill/>
            <a:miter lim="800000"/>
            <a:headEnd/>
            <a:tailEnd/>
          </a:ln>
        </p:spPr>
        <p:txBody>
          <a:bodyPr anchor="b"/>
          <a:lstStyle/>
          <a:p>
            <a:pPr algn="ctr"/>
            <a:r>
              <a:rPr lang="en-US" sz="1200">
                <a:latin typeface="Century Gothic" pitchFamily="34" charset="0"/>
              </a:rPr>
              <a:t>2-</a:t>
            </a:r>
            <a:fld id="{E9F85EED-14F9-4ACD-A0A2-59B741D0A7AA}" type="slidenum">
              <a:rPr lang="en-US" sz="1200">
                <a:latin typeface="Century Gothic" pitchFamily="34" charset="0"/>
              </a:rPr>
              <a:pPr algn="ctr"/>
              <a:t>6</a:t>
            </a:fld>
            <a:endParaRPr lang="en-US" sz="1200">
              <a:latin typeface="Century Gothic" pitchFamily="34" charset="0"/>
            </a:endParaRPr>
          </a:p>
        </p:txBody>
      </p:sp>
    </p:spTree>
  </p:cSld>
  <p:clrMapOvr>
    <a:masterClrMapping/>
  </p:clrMapOvr>
  <p:transition>
    <p:pull dir="ru"/>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down)">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29" name="Picture 9" descr="ad"/>
          <p:cNvPicPr>
            <a:picLocks noChangeAspect="1" noChangeArrowheads="1"/>
          </p:cNvPicPr>
          <p:nvPr/>
        </p:nvPicPr>
        <p:blipFill>
          <a:blip r:embed="rId3"/>
          <a:srcRect/>
          <a:stretch>
            <a:fillRect/>
          </a:stretch>
        </p:blipFill>
        <p:spPr bwMode="auto">
          <a:xfrm>
            <a:off x="4267200" y="152400"/>
            <a:ext cx="4770438" cy="6629400"/>
          </a:xfrm>
          <a:prstGeom prst="rect">
            <a:avLst/>
          </a:prstGeom>
          <a:noFill/>
          <a:ln w="28575">
            <a:solidFill>
              <a:srgbClr val="000000"/>
            </a:solidFill>
            <a:miter lim="800000"/>
            <a:headEnd/>
            <a:tailEnd/>
          </a:ln>
        </p:spPr>
      </p:pic>
      <p:sp>
        <p:nvSpPr>
          <p:cNvPr id="2" name="Title 1"/>
          <p:cNvSpPr>
            <a:spLocks noGrp="1"/>
          </p:cNvSpPr>
          <p:nvPr>
            <p:ph type="title"/>
          </p:nvPr>
        </p:nvSpPr>
        <p:spPr>
          <a:xfrm>
            <a:off x="457200" y="268288"/>
            <a:ext cx="3810000" cy="2398712"/>
          </a:xfrm>
        </p:spPr>
        <p:txBody>
          <a:bodyPr>
            <a:normAutofit fontScale="90000"/>
          </a:bodyPr>
          <a:lstStyle/>
          <a:p>
            <a:pPr>
              <a:defRPr/>
            </a:pPr>
            <a:r>
              <a:rPr lang="en-IN" dirty="0" smtClean="0"/>
              <a:t>An Application of Target Marketing</a:t>
            </a:r>
            <a:br>
              <a:rPr lang="en-IN" dirty="0" smtClean="0"/>
            </a:br>
            <a:endParaRPr lang="en-US" dirty="0"/>
          </a:p>
        </p:txBody>
      </p:sp>
      <p:sp>
        <p:nvSpPr>
          <p:cNvPr id="22531" name="Slide Number Placeholder 22"/>
          <p:cNvSpPr txBox="1">
            <a:spLocks/>
          </p:cNvSpPr>
          <p:nvPr/>
        </p:nvSpPr>
        <p:spPr bwMode="auto">
          <a:xfrm>
            <a:off x="52388" y="4763"/>
            <a:ext cx="503237" cy="301625"/>
          </a:xfrm>
          <a:prstGeom prst="rect">
            <a:avLst/>
          </a:prstGeom>
          <a:noFill/>
          <a:ln w="9525">
            <a:noFill/>
            <a:miter lim="800000"/>
            <a:headEnd/>
            <a:tailEnd/>
          </a:ln>
        </p:spPr>
        <p:txBody>
          <a:bodyPr anchor="b"/>
          <a:lstStyle/>
          <a:p>
            <a:pPr algn="ctr"/>
            <a:r>
              <a:rPr lang="en-US" sz="1200">
                <a:latin typeface="Century Gothic" pitchFamily="34" charset="0"/>
              </a:rPr>
              <a:t>2-</a:t>
            </a:r>
            <a:fld id="{D3611C57-8BD4-4BA8-B846-7C5BF7419E3B}" type="slidenum">
              <a:rPr lang="en-US" sz="1200">
                <a:latin typeface="Century Gothic" pitchFamily="34" charset="0"/>
              </a:rPr>
              <a:pPr algn="ctr"/>
              <a:t>7</a:t>
            </a:fld>
            <a:endParaRPr lang="en-US" sz="1200">
              <a:latin typeface="Century Gothic" pitchFamily="34" charset="0"/>
            </a:endParaRPr>
          </a:p>
        </p:txBody>
      </p:sp>
    </p:spTree>
  </p:cSld>
  <p:clrMapOvr>
    <a:masterClrMapping/>
  </p:clrMapOvr>
  <p:transition>
    <p:pull dir="ru"/>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a:xfrm>
            <a:off x="457200" y="39688"/>
            <a:ext cx="8229600" cy="1103312"/>
          </a:xfrm>
        </p:spPr>
        <p:txBody>
          <a:bodyPr>
            <a:normAutofit fontScale="90000"/>
          </a:bodyPr>
          <a:lstStyle/>
          <a:p>
            <a:pPr>
              <a:defRPr/>
            </a:pPr>
            <a:r>
              <a:rPr lang="en-IN" dirty="0" smtClean="0"/>
              <a:t>Developing Marketing Mixes for Target Markets (Exhibit 2-4)</a:t>
            </a:r>
            <a:endParaRPr lang="en-US" dirty="0" smtClean="0"/>
          </a:p>
        </p:txBody>
      </p:sp>
      <p:sp>
        <p:nvSpPr>
          <p:cNvPr id="24578" name="Line 9"/>
          <p:cNvSpPr>
            <a:spLocks noChangeShapeType="1"/>
          </p:cNvSpPr>
          <p:nvPr/>
        </p:nvSpPr>
        <p:spPr bwMode="auto">
          <a:xfrm>
            <a:off x="4578350" y="3965575"/>
            <a:ext cx="1588" cy="1588"/>
          </a:xfrm>
          <a:prstGeom prst="line">
            <a:avLst/>
          </a:prstGeom>
          <a:noFill/>
          <a:ln w="28575">
            <a:solidFill>
              <a:srgbClr val="000000"/>
            </a:solidFill>
            <a:round/>
            <a:headEnd/>
            <a:tailEnd/>
          </a:ln>
        </p:spPr>
        <p:txBody>
          <a:bodyPr/>
          <a:lstStyle/>
          <a:p>
            <a:endParaRPr lang="en-US"/>
          </a:p>
        </p:txBody>
      </p:sp>
      <p:pic>
        <p:nvPicPr>
          <p:cNvPr id="13" name="Picture 3" descr="reshmi.png"/>
          <p:cNvPicPr preferRelativeResize="0">
            <a:picLocks/>
          </p:cNvPicPr>
          <p:nvPr/>
        </p:nvPicPr>
        <p:blipFill>
          <a:blip r:embed="rId3"/>
          <a:srcRect/>
          <a:stretch>
            <a:fillRect/>
          </a:stretch>
        </p:blipFill>
        <p:spPr bwMode="auto">
          <a:xfrm>
            <a:off x="4572000" y="3810000"/>
            <a:ext cx="2971800" cy="3048000"/>
          </a:xfrm>
          <a:prstGeom prst="rect">
            <a:avLst/>
          </a:prstGeom>
          <a:noFill/>
          <a:ln w="9525">
            <a:noFill/>
            <a:miter lim="800000"/>
            <a:headEnd/>
            <a:tailEnd/>
          </a:ln>
        </p:spPr>
      </p:pic>
      <p:pic>
        <p:nvPicPr>
          <p:cNvPr id="17" name="Picture 5" descr="89.PNG"/>
          <p:cNvPicPr preferRelativeResize="0">
            <a:picLocks/>
          </p:cNvPicPr>
          <p:nvPr/>
        </p:nvPicPr>
        <p:blipFill>
          <a:blip r:embed="rId4"/>
          <a:srcRect/>
          <a:stretch>
            <a:fillRect/>
          </a:stretch>
        </p:blipFill>
        <p:spPr bwMode="auto">
          <a:xfrm>
            <a:off x="4572000" y="1162050"/>
            <a:ext cx="2971800" cy="2724150"/>
          </a:xfrm>
          <a:prstGeom prst="rect">
            <a:avLst/>
          </a:prstGeom>
          <a:noFill/>
          <a:ln w="9525">
            <a:noFill/>
            <a:miter lim="800000"/>
            <a:headEnd/>
            <a:tailEnd/>
          </a:ln>
        </p:spPr>
      </p:pic>
      <p:pic>
        <p:nvPicPr>
          <p:cNvPr id="24" name="Picture 6" descr="58.png"/>
          <p:cNvPicPr preferRelativeResize="0">
            <a:picLocks/>
          </p:cNvPicPr>
          <p:nvPr/>
        </p:nvPicPr>
        <p:blipFill>
          <a:blip r:embed="rId5"/>
          <a:srcRect/>
          <a:stretch>
            <a:fillRect/>
          </a:stretch>
        </p:blipFill>
        <p:spPr bwMode="auto">
          <a:xfrm>
            <a:off x="1600200" y="3810000"/>
            <a:ext cx="3011488" cy="3048000"/>
          </a:xfrm>
          <a:prstGeom prst="rect">
            <a:avLst/>
          </a:prstGeom>
          <a:noFill/>
          <a:ln w="9525">
            <a:noFill/>
            <a:miter lim="800000"/>
            <a:headEnd/>
            <a:tailEnd/>
          </a:ln>
        </p:spPr>
      </p:pic>
      <p:pic>
        <p:nvPicPr>
          <p:cNvPr id="25" name="Picture 7" descr="78.png"/>
          <p:cNvPicPr preferRelativeResize="0">
            <a:picLocks/>
          </p:cNvPicPr>
          <p:nvPr/>
        </p:nvPicPr>
        <p:blipFill>
          <a:blip r:embed="rId6"/>
          <a:srcRect/>
          <a:stretch>
            <a:fillRect/>
          </a:stretch>
        </p:blipFill>
        <p:spPr bwMode="auto">
          <a:xfrm>
            <a:off x="1620838" y="1179513"/>
            <a:ext cx="3027362" cy="2706687"/>
          </a:xfrm>
          <a:prstGeom prst="rect">
            <a:avLst/>
          </a:prstGeom>
          <a:noFill/>
          <a:ln w="9525">
            <a:noFill/>
            <a:miter lim="800000"/>
            <a:headEnd/>
            <a:tailEnd/>
          </a:ln>
        </p:spPr>
      </p:pic>
      <p:sp>
        <p:nvSpPr>
          <p:cNvPr id="24583" name="Oval 2"/>
          <p:cNvSpPr>
            <a:spLocks noChangeArrowheads="1"/>
          </p:cNvSpPr>
          <p:nvPr/>
        </p:nvSpPr>
        <p:spPr bwMode="auto">
          <a:xfrm>
            <a:off x="3429000" y="2670175"/>
            <a:ext cx="2362200" cy="2286000"/>
          </a:xfrm>
          <a:prstGeom prst="ellipse">
            <a:avLst/>
          </a:prstGeom>
          <a:solidFill>
            <a:srgbClr val="FFDB69"/>
          </a:solidFill>
          <a:ln w="9525">
            <a:noFill/>
            <a:round/>
            <a:headEnd/>
            <a:tailEnd/>
          </a:ln>
        </p:spPr>
        <p:txBody>
          <a:bodyPr wrap="none" anchor="ctr"/>
          <a:lstStyle/>
          <a:p>
            <a:pPr algn="ctr"/>
            <a:endParaRPr lang="en-US"/>
          </a:p>
        </p:txBody>
      </p:sp>
      <p:sp>
        <p:nvSpPr>
          <p:cNvPr id="24584" name="Text Box 10"/>
          <p:cNvSpPr txBox="1">
            <a:spLocks noChangeArrowheads="1"/>
          </p:cNvSpPr>
          <p:nvPr/>
        </p:nvSpPr>
        <p:spPr bwMode="auto">
          <a:xfrm>
            <a:off x="3733800" y="3276600"/>
            <a:ext cx="1828800" cy="954088"/>
          </a:xfrm>
          <a:prstGeom prst="rect">
            <a:avLst/>
          </a:prstGeom>
          <a:noFill/>
          <a:ln w="38100" algn="ctr">
            <a:noFill/>
            <a:miter lim="800000"/>
            <a:headEnd/>
            <a:tailEnd/>
          </a:ln>
        </p:spPr>
        <p:txBody>
          <a:bodyPr>
            <a:spAutoFit/>
          </a:bodyPr>
          <a:lstStyle/>
          <a:p>
            <a:pPr algn="ctr"/>
            <a:r>
              <a:rPr lang="en-US" sz="2800">
                <a:solidFill>
                  <a:srgbClr val="FF0000"/>
                </a:solidFill>
              </a:rPr>
              <a:t>TARGET </a:t>
            </a:r>
          </a:p>
          <a:p>
            <a:pPr algn="ctr"/>
            <a:r>
              <a:rPr lang="en-US" sz="2800">
                <a:solidFill>
                  <a:srgbClr val="FF0000"/>
                </a:solidFill>
              </a:rPr>
              <a:t>MARKET</a:t>
            </a:r>
          </a:p>
        </p:txBody>
      </p:sp>
      <p:sp>
        <p:nvSpPr>
          <p:cNvPr id="24585" name="Slide Number Placeholder 22"/>
          <p:cNvSpPr txBox="1">
            <a:spLocks/>
          </p:cNvSpPr>
          <p:nvPr/>
        </p:nvSpPr>
        <p:spPr bwMode="auto">
          <a:xfrm>
            <a:off x="52388" y="4763"/>
            <a:ext cx="503237" cy="301625"/>
          </a:xfrm>
          <a:prstGeom prst="rect">
            <a:avLst/>
          </a:prstGeom>
          <a:noFill/>
          <a:ln w="9525">
            <a:noFill/>
            <a:miter lim="800000"/>
            <a:headEnd/>
            <a:tailEnd/>
          </a:ln>
        </p:spPr>
        <p:txBody>
          <a:bodyPr anchor="b"/>
          <a:lstStyle/>
          <a:p>
            <a:pPr algn="ctr"/>
            <a:r>
              <a:rPr lang="en-US" sz="1200">
                <a:latin typeface="Century Gothic" pitchFamily="34" charset="0"/>
              </a:rPr>
              <a:t>2-</a:t>
            </a:r>
            <a:fld id="{D3BC2FC3-FE8B-44DF-B85A-B367AD44E9D0}" type="slidenum">
              <a:rPr lang="en-US" sz="1200">
                <a:latin typeface="Century Gothic" pitchFamily="34" charset="0"/>
              </a:rPr>
              <a:pPr algn="ctr"/>
              <a:t>8</a:t>
            </a:fld>
            <a:endParaRPr lang="en-US" sz="1200">
              <a:latin typeface="Century Gothic" pitchFamily="34" charset="0"/>
            </a:endParaRPr>
          </a:p>
        </p:txBody>
      </p:sp>
    </p:spTree>
  </p:cSld>
  <p:clrMapOvr>
    <a:masterClrMapping/>
  </p:clrMapOvr>
  <p:transition>
    <p:pull dir="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32" fill="hold"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box(out)">
                                      <p:cBhvr>
                                        <p:cTn id="7" dur="500"/>
                                        <p:tgtEl>
                                          <p:spTgt spid="25"/>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32" fill="hold"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box(out)">
                                      <p:cBhvr>
                                        <p:cTn id="12" dur="500"/>
                                        <p:tgtEl>
                                          <p:spTgt spid="17"/>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32" fill="hold"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box(out)">
                                      <p:cBhvr>
                                        <p:cTn id="17" dur="500"/>
                                        <p:tgtEl>
                                          <p:spTgt spid="13"/>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32" fill="hold" nodeType="clickEffect">
                                  <p:stCondLst>
                                    <p:cond delay="0"/>
                                  </p:stCondLst>
                                  <p:childTnLst>
                                    <p:set>
                                      <p:cBhvr>
                                        <p:cTn id="21" dur="1" fill="hold">
                                          <p:stCondLst>
                                            <p:cond delay="0"/>
                                          </p:stCondLst>
                                        </p:cTn>
                                        <p:tgtEl>
                                          <p:spTgt spid="24"/>
                                        </p:tgtEl>
                                        <p:attrNameLst>
                                          <p:attrName>style.visibility</p:attrName>
                                        </p:attrNameLst>
                                      </p:cBhvr>
                                      <p:to>
                                        <p:strVal val="visible"/>
                                      </p:to>
                                    </p:set>
                                    <p:animEffect transition="in" filter="box(out)">
                                      <p:cBhvr>
                                        <p:cTn id="22"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Rectangle 6"/>
          <p:cNvSpPr>
            <a:spLocks noChangeArrowheads="1"/>
          </p:cNvSpPr>
          <p:nvPr/>
        </p:nvSpPr>
        <p:spPr bwMode="auto">
          <a:xfrm>
            <a:off x="381000" y="6477000"/>
            <a:ext cx="2895600" cy="230188"/>
          </a:xfrm>
          <a:prstGeom prst="rect">
            <a:avLst/>
          </a:prstGeom>
          <a:noFill/>
          <a:ln w="9525">
            <a:noFill/>
            <a:miter lim="800000"/>
            <a:headEnd/>
            <a:tailEnd/>
          </a:ln>
        </p:spPr>
        <p:txBody>
          <a:bodyPr>
            <a:spAutoFit/>
          </a:bodyPr>
          <a:lstStyle/>
          <a:p>
            <a:pPr algn="ctr" eaLnBrk="0" hangingPunct="0"/>
            <a:r>
              <a:rPr lang="en-US" sz="900">
                <a:latin typeface="Times New Roman" pitchFamily="18" charset="0"/>
                <a:cs typeface="Times New Roman" pitchFamily="18" charset="0"/>
              </a:rPr>
              <a:t>Courtesy of Clear Blue Inc.</a:t>
            </a:r>
          </a:p>
        </p:txBody>
      </p:sp>
      <p:pic>
        <p:nvPicPr>
          <p:cNvPr id="26626" name="Picture 7" descr="ad035"/>
          <p:cNvPicPr>
            <a:picLocks noChangeAspect="1" noChangeArrowheads="1"/>
          </p:cNvPicPr>
          <p:nvPr/>
        </p:nvPicPr>
        <p:blipFill>
          <a:blip r:embed="rId3"/>
          <a:srcRect/>
          <a:stretch>
            <a:fillRect/>
          </a:stretch>
        </p:blipFill>
        <p:spPr bwMode="auto">
          <a:xfrm>
            <a:off x="3962400" y="76200"/>
            <a:ext cx="5065713" cy="6705600"/>
          </a:xfrm>
          <a:prstGeom prst="rect">
            <a:avLst/>
          </a:prstGeom>
          <a:noFill/>
          <a:ln w="28575">
            <a:solidFill>
              <a:srgbClr val="000000"/>
            </a:solidFill>
            <a:miter lim="800000"/>
            <a:headEnd/>
            <a:tailEnd/>
          </a:ln>
        </p:spPr>
      </p:pic>
      <p:sp>
        <p:nvSpPr>
          <p:cNvPr id="2" name="Title 1"/>
          <p:cNvSpPr>
            <a:spLocks noGrp="1"/>
          </p:cNvSpPr>
          <p:nvPr>
            <p:ph type="title"/>
          </p:nvPr>
        </p:nvSpPr>
        <p:spPr>
          <a:xfrm>
            <a:off x="304800" y="649288"/>
            <a:ext cx="4876800" cy="1636712"/>
          </a:xfrm>
        </p:spPr>
        <p:txBody>
          <a:bodyPr>
            <a:normAutofit fontScale="90000"/>
          </a:bodyPr>
          <a:lstStyle/>
          <a:p>
            <a:pPr>
              <a:defRPr/>
            </a:pPr>
            <a:r>
              <a:rPr lang="en-US" dirty="0" smtClean="0"/>
              <a:t>The Product Element of the Marketing Mix</a:t>
            </a:r>
            <a:br>
              <a:rPr lang="en-US" dirty="0" smtClean="0"/>
            </a:br>
            <a:endParaRPr lang="en-US" dirty="0"/>
          </a:p>
        </p:txBody>
      </p:sp>
      <p:sp>
        <p:nvSpPr>
          <p:cNvPr id="26628" name="Slide Number Placeholder 22"/>
          <p:cNvSpPr txBox="1">
            <a:spLocks/>
          </p:cNvSpPr>
          <p:nvPr/>
        </p:nvSpPr>
        <p:spPr bwMode="auto">
          <a:xfrm>
            <a:off x="52388" y="4763"/>
            <a:ext cx="503237" cy="301625"/>
          </a:xfrm>
          <a:prstGeom prst="rect">
            <a:avLst/>
          </a:prstGeom>
          <a:noFill/>
          <a:ln w="9525">
            <a:noFill/>
            <a:miter lim="800000"/>
            <a:headEnd/>
            <a:tailEnd/>
          </a:ln>
        </p:spPr>
        <p:txBody>
          <a:bodyPr anchor="b"/>
          <a:lstStyle/>
          <a:p>
            <a:pPr algn="ctr"/>
            <a:r>
              <a:rPr lang="en-US" sz="1200">
                <a:latin typeface="Century Gothic" pitchFamily="34" charset="0"/>
              </a:rPr>
              <a:t>2-</a:t>
            </a:r>
            <a:fld id="{B3D11DE5-4245-459E-B009-07F756CDABA4}" type="slidenum">
              <a:rPr lang="en-US" sz="1200">
                <a:latin typeface="Century Gothic" pitchFamily="34" charset="0"/>
              </a:rPr>
              <a:pPr algn="ctr"/>
              <a:t>9</a:t>
            </a:fld>
            <a:endParaRPr lang="en-US" sz="1200">
              <a:latin typeface="Century Gothic" pitchFamily="34" charset="0"/>
            </a:endParaRPr>
          </a:p>
        </p:txBody>
      </p:sp>
    </p:spTree>
  </p:cSld>
  <p:clrMapOvr>
    <a:masterClrMapping/>
  </p:clrMapOvr>
  <p:transition>
    <p:pull dir="ru"/>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Verve">
  <a:themeElements>
    <a:clrScheme name="Module">
      <a:dk1>
        <a:sysClr val="windowText" lastClr="000000"/>
      </a:dk1>
      <a:lt1>
        <a:sysClr val="window" lastClr="FFFFFF"/>
      </a:lt1>
      <a:dk2>
        <a:srgbClr val="5A6378"/>
      </a:dk2>
      <a:lt2>
        <a:srgbClr val="D4D4D6"/>
      </a:lt2>
      <a:accent1>
        <a:srgbClr val="F0AD00"/>
      </a:accent1>
      <a:accent2>
        <a:srgbClr val="60B5CC"/>
      </a:accent2>
      <a:accent3>
        <a:srgbClr val="E66C7D"/>
      </a:accent3>
      <a:accent4>
        <a:srgbClr val="6BB76D"/>
      </a:accent4>
      <a:accent5>
        <a:srgbClr val="E88651"/>
      </a:accent5>
      <a:accent6>
        <a:srgbClr val="C64847"/>
      </a:accent6>
      <a:hlink>
        <a:srgbClr val="168BBA"/>
      </a:hlink>
      <a:folHlink>
        <a:srgbClr val="680000"/>
      </a:folHlink>
    </a:clrScheme>
    <a:fontScheme name="Verve">
      <a:majorFont>
        <a:latin typeface="Century Gothic"/>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Verve">
      <a:fillStyleLst>
        <a:solidFill>
          <a:schemeClr val="phClr"/>
        </a:solidFill>
        <a:gradFill rotWithShape="1">
          <a:gsLst>
            <a:gs pos="0">
              <a:schemeClr val="phClr">
                <a:tint val="10000"/>
                <a:satMod val="300000"/>
              </a:schemeClr>
            </a:gs>
            <a:gs pos="34000">
              <a:schemeClr val="phClr">
                <a:tint val="13500"/>
                <a:satMod val="250000"/>
              </a:schemeClr>
            </a:gs>
            <a:gs pos="100000">
              <a:schemeClr val="phClr">
                <a:tint val="60000"/>
                <a:satMod val="200000"/>
              </a:schemeClr>
            </a:gs>
          </a:gsLst>
          <a:path path="circle">
            <a:fillToRect l="50000" t="155000" r="50000" b="-55000"/>
          </a:path>
        </a:gradFill>
        <a:gradFill rotWithShape="1">
          <a:gsLst>
            <a:gs pos="0">
              <a:schemeClr val="phClr">
                <a:tint val="60000"/>
                <a:satMod val="160000"/>
              </a:schemeClr>
            </a:gs>
            <a:gs pos="46000">
              <a:schemeClr val="phClr">
                <a:tint val="86000"/>
                <a:satMod val="160000"/>
              </a:schemeClr>
            </a:gs>
            <a:gs pos="100000">
              <a:schemeClr val="phClr">
                <a:shade val="40000"/>
                <a:satMod val="160000"/>
              </a:schemeClr>
            </a:gs>
          </a:gsLst>
          <a:path path="circle">
            <a:fillToRect l="50000" t="155000" r="50000" b="-55000"/>
          </a:path>
        </a:gradFill>
      </a:fillStyleLst>
      <a:lnStyleLst>
        <a:ln w="9525" cap="flat" cmpd="sng" algn="ctr">
          <a:solidFill>
            <a:schemeClr val="phClr">
              <a:satMod val="12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63500" dist="25400" dir="14700000" algn="t" rotWithShape="0">
              <a:srgbClr val="000000">
                <a:alpha val="50000"/>
              </a:srgbClr>
            </a:outerShdw>
          </a:effectLst>
        </a:effectStyle>
        <a:effectStyle>
          <a:effectLst>
            <a:outerShdw blurRad="50800" dist="38100" dir="14700000" algn="t" rotWithShape="0">
              <a:srgbClr val="000000">
                <a:alpha val="60000"/>
              </a:srgbClr>
            </a:outerShdw>
          </a:effectLst>
        </a:effectStyle>
        <a:effectStyle>
          <a:effectLst>
            <a:outerShdw blurRad="50800" dist="38100" dir="14700000" algn="t" rotWithShape="0">
              <a:srgbClr val="000000">
                <a:alpha val="60000"/>
              </a:srgbClr>
            </a:outerShdw>
          </a:effectLst>
          <a:scene3d>
            <a:camera prst="orthographicFront" fov="0">
              <a:rot lat="0" lon="0" rev="0"/>
            </a:camera>
            <a:lightRig rig="contrasting" dir="t">
              <a:rot lat="0" lon="0" rev="3600000"/>
            </a:lightRig>
          </a:scene3d>
          <a:sp3d prstMaterial="plastic">
            <a:bevelT w="127000" h="38200" prst="relaxedInset"/>
            <a:contourClr>
              <a:schemeClr val="phClr"/>
            </a:contourClr>
          </a:sp3d>
        </a:effectStyle>
      </a:effectStyleLst>
      <a:bgFillStyleLst>
        <a:solidFill>
          <a:schemeClr val="phClr"/>
        </a:solidFill>
        <a:gradFill rotWithShape="1">
          <a:gsLst>
            <a:gs pos="0">
              <a:schemeClr val="phClr">
                <a:shade val="48000"/>
                <a:satMod val="230000"/>
              </a:schemeClr>
            </a:gs>
            <a:gs pos="60000">
              <a:schemeClr val="phClr">
                <a:shade val="92000"/>
                <a:satMod val="230000"/>
              </a:schemeClr>
            </a:gs>
            <a:gs pos="100000">
              <a:schemeClr val="phClr">
                <a:tint val="85000"/>
                <a:satMod val="400000"/>
              </a:schemeClr>
            </a:gs>
          </a:gsLst>
          <a:lin ang="5400000" scaled="0"/>
        </a:gradFill>
        <a:blipFill>
          <a:blip xmlns:r="http://schemas.openxmlformats.org/officeDocument/2006/relationships" r:embed="rId1">
            <a:duotone>
              <a:schemeClr val="phClr">
                <a:shade val="1200"/>
                <a:satMod val="150000"/>
              </a:schemeClr>
              <a:schemeClr val="phClr">
                <a:tint val="90000"/>
                <a:satMod val="150000"/>
              </a:schemeClr>
            </a:duotone>
          </a:blip>
          <a:tile tx="0" ty="0" sx="70000" sy="70000" flip="none" algn="tl"/>
        </a:blipFill>
      </a:bgFillStyleLst>
    </a:fmtScheme>
  </a:themeElements>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PPT Template</Template>
  <TotalTime>4273</TotalTime>
  <Words>5905</Words>
  <Application>Microsoft Office PowerPoint</Application>
  <PresentationFormat>On-screen Show (4:3)</PresentationFormat>
  <Paragraphs>709</Paragraphs>
  <Slides>37</Slides>
  <Notes>37</Notes>
  <HiddenSlides>0</HiddenSlides>
  <MMClips>0</MMClips>
  <ScaleCrop>false</ScaleCrop>
  <HeadingPairs>
    <vt:vector size="6" baseType="variant">
      <vt:variant>
        <vt:lpstr>Fonts Used</vt:lpstr>
      </vt:variant>
      <vt:variant>
        <vt:i4>10</vt:i4>
      </vt:variant>
      <vt:variant>
        <vt:lpstr>Design Template</vt:lpstr>
      </vt:variant>
      <vt:variant>
        <vt:i4>4</vt:i4>
      </vt:variant>
      <vt:variant>
        <vt:lpstr>Slide Titles</vt:lpstr>
      </vt:variant>
      <vt:variant>
        <vt:i4>37</vt:i4>
      </vt:variant>
    </vt:vector>
  </HeadingPairs>
  <TitlesOfParts>
    <vt:vector size="51" baseType="lpstr">
      <vt:lpstr>Arial</vt:lpstr>
      <vt:lpstr>Century Gothic</vt:lpstr>
      <vt:lpstr>Wingdings 2</vt:lpstr>
      <vt:lpstr>Verdana</vt:lpstr>
      <vt:lpstr>Times</vt:lpstr>
      <vt:lpstr>ヒラギノ角ゴ ProN W3</vt:lpstr>
      <vt:lpstr>Times New Roman</vt:lpstr>
      <vt:lpstr>Calibri</vt:lpstr>
      <vt:lpstr>Wingdings</vt:lpstr>
      <vt:lpstr>Symbol</vt:lpstr>
      <vt:lpstr>Verve</vt:lpstr>
      <vt:lpstr>Verve</vt:lpstr>
      <vt:lpstr>Verve</vt:lpstr>
      <vt:lpstr>Verve</vt:lpstr>
      <vt:lpstr>Chapter 2 </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lpstr>Slide 32</vt:lpstr>
      <vt:lpstr>Slide 33</vt:lpstr>
      <vt:lpstr>Slide 34</vt:lpstr>
      <vt:lpstr>Slide 35</vt:lpstr>
      <vt:lpstr>Slide 36</vt:lpstr>
      <vt:lpstr>Slide 37</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Jagruti</dc:creator>
  <cp:lastModifiedBy>sherbert</cp:lastModifiedBy>
  <cp:revision>1084</cp:revision>
  <dcterms:created xsi:type="dcterms:W3CDTF">2010-05-28T04:39:50Z</dcterms:created>
  <dcterms:modified xsi:type="dcterms:W3CDTF">2014-01-08T22:21:47Z</dcterms:modified>
</cp:coreProperties>
</file>