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tiff" ContentType="image/tif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339" r:id="rId1"/>
  </p:sldMasterIdLst>
  <p:notesMasterIdLst>
    <p:notesMasterId r:id="rId38"/>
  </p:notesMasterIdLst>
  <p:handoutMasterIdLst>
    <p:handoutMasterId r:id="rId39"/>
  </p:handoutMasterIdLst>
  <p:sldIdLst>
    <p:sldId id="328" r:id="rId2"/>
    <p:sldId id="257" r:id="rId3"/>
    <p:sldId id="258" r:id="rId4"/>
    <p:sldId id="329" r:id="rId5"/>
    <p:sldId id="259" r:id="rId6"/>
    <p:sldId id="331" r:id="rId7"/>
    <p:sldId id="332" r:id="rId8"/>
    <p:sldId id="366" r:id="rId9"/>
    <p:sldId id="335" r:id="rId10"/>
    <p:sldId id="337"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53" r:id="rId26"/>
    <p:sldId id="354" r:id="rId27"/>
    <p:sldId id="355" r:id="rId28"/>
    <p:sldId id="352" r:id="rId29"/>
    <p:sldId id="358" r:id="rId30"/>
    <p:sldId id="356" r:id="rId31"/>
    <p:sldId id="359" r:id="rId32"/>
    <p:sldId id="360" r:id="rId33"/>
    <p:sldId id="361" r:id="rId34"/>
    <p:sldId id="364" r:id="rId35"/>
    <p:sldId id="365" r:id="rId36"/>
    <p:sldId id="293" r:id="rId37"/>
  </p:sldIdLst>
  <p:sldSz cx="9144000" cy="6858000" type="screen4x3"/>
  <p:notesSz cx="6858000" cy="9144000"/>
  <p:defaultTex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mposito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99939"/>
    <a:srgbClr val="5DBAFF"/>
    <a:srgbClr val="ED9BA9"/>
    <a:srgbClr val="C285FF"/>
    <a:srgbClr val="BAE18F"/>
    <a:srgbClr val="FFB481"/>
    <a:srgbClr val="FFDB69"/>
    <a:srgbClr val="FFFF8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018" autoAdjust="0"/>
    <p:restoredTop sz="79495" autoAdjust="0"/>
  </p:normalViewPr>
  <p:slideViewPr>
    <p:cSldViewPr>
      <p:cViewPr>
        <p:scale>
          <a:sx n="50" d="100"/>
          <a:sy n="50" d="100"/>
        </p:scale>
        <p:origin x="-1914"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1974" y="-19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FC608A1D-D3EB-4841-A06F-25008991D23A}" type="datetimeFigureOut">
              <a:rPr lang="en-US"/>
              <a:pPr>
                <a:defRPr/>
              </a:pPr>
              <a:t>1/8/2014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5CBC3C82-20C3-4B1B-BD98-2A6C58E6B39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US"/>
          </a:p>
        </p:txBody>
      </p:sp>
      <p:sp>
        <p:nvSpPr>
          <p:cNvPr id="9318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838200" y="685800"/>
            <a:ext cx="2514600" cy="1905000"/>
          </a:xfrm>
          <a:prstGeom prst="rect">
            <a:avLst/>
          </a:prstGeom>
          <a:noFill/>
          <a:ln w="9525">
            <a:solidFill>
              <a:srgbClr val="000000"/>
            </a:solidFill>
            <a:miter lim="800000"/>
            <a:headEnd/>
            <a:tailEnd/>
          </a:ln>
        </p:spPr>
      </p:sp>
      <p:sp>
        <p:nvSpPr>
          <p:cNvPr id="93189" name="Rectangle 5"/>
          <p:cNvSpPr>
            <a:spLocks noGrp="1" noChangeArrowheads="1"/>
          </p:cNvSpPr>
          <p:nvPr>
            <p:ph type="body" sz="quarter" idx="3"/>
          </p:nvPr>
        </p:nvSpPr>
        <p:spPr bwMode="auto">
          <a:xfrm>
            <a:off x="192088" y="3127375"/>
            <a:ext cx="6510337" cy="5659438"/>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5302" name="Rectangle 7"/>
          <p:cNvSpPr txBox="1">
            <a:spLocks noGrp="1" noChangeArrowheads="1"/>
          </p:cNvSpPr>
          <p:nvPr/>
        </p:nvSpPr>
        <p:spPr bwMode="auto">
          <a:xfrm>
            <a:off x="1544638" y="8588375"/>
            <a:ext cx="4225925" cy="479425"/>
          </a:xfrm>
          <a:prstGeom prst="rect">
            <a:avLst/>
          </a:prstGeom>
          <a:noFill/>
          <a:ln>
            <a:noFill/>
          </a:ln>
          <a:extLst>
            <a:ext uri="{909E8E84-426E-40DD-AFC4-6F175D3DCCD1}"/>
            <a:ext uri="{91240B29-F687-4F45-9708-019B960494DF}"/>
          </a:extLst>
        </p:spPr>
        <p:txBody>
          <a:bodyPr lIns="96639" tIns="48320" rIns="96639" bIns="48320" anchor="b"/>
          <a:lstStyle>
            <a:lvl1pPr defTabSz="966788" eaLnBrk="0" hangingPunct="0">
              <a:defRPr sz="3600">
                <a:solidFill>
                  <a:schemeClr val="tx1"/>
                </a:solidFill>
                <a:latin typeface="Arial" pitchFamily="34" charset="0"/>
                <a:cs typeface="Arial" pitchFamily="34" charset="0"/>
              </a:defRPr>
            </a:lvl1pPr>
            <a:lvl2pPr marL="742950" indent="-285750" defTabSz="966788" eaLnBrk="0" hangingPunct="0">
              <a:defRPr sz="3600">
                <a:solidFill>
                  <a:schemeClr val="tx1"/>
                </a:solidFill>
                <a:latin typeface="Arial" pitchFamily="34" charset="0"/>
                <a:cs typeface="Arial" pitchFamily="34" charset="0"/>
              </a:defRPr>
            </a:lvl2pPr>
            <a:lvl3pPr marL="1143000" indent="-228600" defTabSz="966788" eaLnBrk="0" hangingPunct="0">
              <a:defRPr sz="3600">
                <a:solidFill>
                  <a:schemeClr val="tx1"/>
                </a:solidFill>
                <a:latin typeface="Arial" pitchFamily="34" charset="0"/>
                <a:cs typeface="Arial" pitchFamily="34" charset="0"/>
              </a:defRPr>
            </a:lvl3pPr>
            <a:lvl4pPr marL="1600200" indent="-228600" defTabSz="966788" eaLnBrk="0" hangingPunct="0">
              <a:defRPr sz="3600">
                <a:solidFill>
                  <a:schemeClr val="tx1"/>
                </a:solidFill>
                <a:latin typeface="Arial" pitchFamily="34" charset="0"/>
                <a:cs typeface="Arial" pitchFamily="34" charset="0"/>
              </a:defRPr>
            </a:lvl4pPr>
            <a:lvl5pPr marL="2057400" indent="-228600" defTabSz="966788" eaLnBrk="0" hangingPunct="0">
              <a:defRPr sz="3600">
                <a:solidFill>
                  <a:schemeClr val="tx1"/>
                </a:solidFill>
                <a:latin typeface="Arial" pitchFamily="34" charset="0"/>
                <a:cs typeface="Arial" pitchFamily="34" charset="0"/>
              </a:defRPr>
            </a:lvl5pPr>
            <a:lvl6pPr marL="2514600" indent="-228600" algn="ctr" defTabSz="966788"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66788"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66788"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66788" eaLnBrk="0" fontAlgn="base" hangingPunct="0">
              <a:spcBef>
                <a:spcPct val="0"/>
              </a:spcBef>
              <a:spcAft>
                <a:spcPct val="0"/>
              </a:spcAft>
              <a:defRPr sz="3600">
                <a:solidFill>
                  <a:schemeClr val="tx1"/>
                </a:solidFill>
                <a:latin typeface="Arial" pitchFamily="34" charset="0"/>
                <a:cs typeface="Arial" pitchFamily="34" charset="0"/>
              </a:defRPr>
            </a:lvl9pPr>
          </a:lstStyle>
          <a:p>
            <a:pPr algn="ctr" eaLnBrk="1" hangingPunct="1">
              <a:defRPr/>
            </a:pPr>
            <a:r>
              <a:rPr lang="en-US" sz="900" i="1" dirty="0" smtClean="0"/>
              <a:t>Multimedia Lecture Support Package to Accompany Basic Marketing </a:t>
            </a:r>
          </a:p>
          <a:p>
            <a:pPr algn="ctr" eaLnBrk="1" hangingPunct="1">
              <a:defRPr/>
            </a:pPr>
            <a:r>
              <a:rPr lang="en-US" sz="900" i="1" dirty="0" smtClean="0"/>
              <a:t>Lecture Script 6-</a:t>
            </a:r>
            <a:fld id="{81696F1E-40C6-4700-8D87-5B71D956D4FD}" type="slidenum">
              <a:rPr lang="en-US" sz="900" i="1" smtClean="0"/>
              <a:pPr algn="ctr" eaLnBrk="1" hangingPunct="1">
                <a:defRPr/>
              </a:pPr>
              <a:t>‹#›</a:t>
            </a:fld>
            <a:endParaRPr lang="en-US" sz="900" i="1" dirty="0" smtClean="0"/>
          </a:p>
        </p:txBody>
      </p:sp>
      <p:sp>
        <p:nvSpPr>
          <p:cNvPr id="55303" name="Rectangle 1"/>
          <p:cNvSpPr>
            <a:spLocks noChangeArrowheads="1"/>
          </p:cNvSpPr>
          <p:nvPr/>
        </p:nvSpPr>
        <p:spPr bwMode="auto">
          <a:xfrm>
            <a:off x="6410325" y="8763000"/>
            <a:ext cx="371475" cy="276225"/>
          </a:xfrm>
          <a:prstGeom prst="rect">
            <a:avLst/>
          </a:prstGeom>
          <a:noFill/>
          <a:ln>
            <a:noFill/>
          </a:ln>
          <a:extLst>
            <a:ext uri="{909E8E84-426E-40DD-AFC4-6F175D3DCCD1}"/>
            <a:ext uri="{91240B29-F687-4F45-9708-019B960494DF}"/>
          </a:extLst>
        </p:spPr>
        <p:txBody>
          <a:bodyPr wrap="none">
            <a:spAutoFit/>
          </a:bodyPr>
          <a:lstStyle/>
          <a:p>
            <a:pPr algn="ctr" defTabSz="966788">
              <a:defRPr/>
            </a:pPr>
            <a:fld id="{5F50336B-A0E1-429E-8D06-E8BD8E9DC70C}" type="slidenum">
              <a:rPr lang="en-US" sz="1200">
                <a:latin typeface="Arial" pitchFamily="34" charset="0"/>
                <a:cs typeface="Arial" pitchFamily="34" charset="0"/>
              </a:rPr>
              <a:pPr algn="ctr" defTabSz="966788">
                <a:defRPr/>
              </a:pPr>
              <a:t>‹#›</a:t>
            </a:fld>
            <a:endParaRPr lang="en-US" sz="120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xfrm>
            <a:off x="508000" y="557213"/>
            <a:ext cx="3251200" cy="2438400"/>
          </a:xfrm>
          <a:ln/>
        </p:spPr>
      </p:sp>
      <p:sp>
        <p:nvSpPr>
          <p:cNvPr id="7" name="Text Box 5"/>
          <p:cNvSpPr txBox="1">
            <a:spLocks noChangeArrowheads="1"/>
          </p:cNvSpPr>
          <p:nvPr/>
        </p:nvSpPr>
        <p:spPr bwMode="auto">
          <a:xfrm>
            <a:off x="685800" y="7620000"/>
            <a:ext cx="5854700" cy="466725"/>
          </a:xfrm>
          <a:prstGeom prst="rect">
            <a:avLst/>
          </a:prstGeom>
          <a:noFill/>
          <a:ln>
            <a:noFill/>
          </a:ln>
          <a:extLst/>
        </p:spPr>
        <p:txBody>
          <a:bodyPr lIns="96790" tIns="48395" rIns="96790" bIns="48395">
            <a:spAutoFit/>
          </a:bodyPr>
          <a:lstStyle>
            <a:lvl1pPr algn="l" defTabSz="968375">
              <a:defRPr>
                <a:solidFill>
                  <a:schemeClr val="tx1"/>
                </a:solidFill>
                <a:latin typeface="Arial" charset="0"/>
                <a:cs typeface="Arial" charset="0"/>
              </a:defRPr>
            </a:lvl1pPr>
            <a:lvl2pPr marL="768350" indent="-293688" algn="l" defTabSz="968375">
              <a:defRPr>
                <a:solidFill>
                  <a:schemeClr val="tx1"/>
                </a:solidFill>
                <a:latin typeface="Arial" charset="0"/>
                <a:cs typeface="Arial" charset="0"/>
              </a:defRPr>
            </a:lvl2pPr>
            <a:lvl3pPr marL="1185863" indent="-239713" algn="l" defTabSz="968375">
              <a:defRPr>
                <a:solidFill>
                  <a:schemeClr val="tx1"/>
                </a:solidFill>
                <a:latin typeface="Arial" charset="0"/>
                <a:cs typeface="Arial" charset="0"/>
              </a:defRPr>
            </a:lvl3pPr>
            <a:lvl4pPr marL="1660525" indent="-238125" algn="l" defTabSz="968375">
              <a:defRPr>
                <a:solidFill>
                  <a:schemeClr val="tx1"/>
                </a:solidFill>
                <a:latin typeface="Arial" charset="0"/>
                <a:cs typeface="Arial" charset="0"/>
              </a:defRPr>
            </a:lvl4pPr>
            <a:lvl5pPr marL="2132013" indent="-234950" algn="l" defTabSz="968375">
              <a:defRPr>
                <a:solidFill>
                  <a:schemeClr val="tx1"/>
                </a:solidFill>
                <a:latin typeface="Arial" charset="0"/>
                <a:cs typeface="Arial" charset="0"/>
              </a:defRPr>
            </a:lvl5pPr>
            <a:lvl6pPr marL="2589213" indent="-234950" defTabSz="968375" fontAlgn="base">
              <a:spcBef>
                <a:spcPct val="0"/>
              </a:spcBef>
              <a:spcAft>
                <a:spcPct val="0"/>
              </a:spcAft>
              <a:defRPr>
                <a:solidFill>
                  <a:schemeClr val="tx1"/>
                </a:solidFill>
                <a:latin typeface="Arial" charset="0"/>
                <a:cs typeface="Arial" charset="0"/>
              </a:defRPr>
            </a:lvl6pPr>
            <a:lvl7pPr marL="3046413" indent="-234950" defTabSz="968375" fontAlgn="base">
              <a:spcBef>
                <a:spcPct val="0"/>
              </a:spcBef>
              <a:spcAft>
                <a:spcPct val="0"/>
              </a:spcAft>
              <a:defRPr>
                <a:solidFill>
                  <a:schemeClr val="tx1"/>
                </a:solidFill>
                <a:latin typeface="Arial" charset="0"/>
                <a:cs typeface="Arial" charset="0"/>
              </a:defRPr>
            </a:lvl7pPr>
            <a:lvl8pPr marL="3503613" indent="-234950" defTabSz="968375" fontAlgn="base">
              <a:spcBef>
                <a:spcPct val="0"/>
              </a:spcBef>
              <a:spcAft>
                <a:spcPct val="0"/>
              </a:spcAft>
              <a:defRPr>
                <a:solidFill>
                  <a:schemeClr val="tx1"/>
                </a:solidFill>
                <a:latin typeface="Arial" charset="0"/>
                <a:cs typeface="Arial" charset="0"/>
              </a:defRPr>
            </a:lvl8pPr>
            <a:lvl9pPr marL="3960813" indent="-234950" defTabSz="968375" fontAlgn="base">
              <a:spcBef>
                <a:spcPct val="0"/>
              </a:spcBef>
              <a:spcAft>
                <a:spcPct val="0"/>
              </a:spcAft>
              <a:defRPr>
                <a:solidFill>
                  <a:schemeClr val="tx1"/>
                </a:solidFill>
                <a:latin typeface="Arial" charset="0"/>
                <a:cs typeface="Arial" charset="0"/>
              </a:defRPr>
            </a:lvl9pPr>
          </a:lstStyle>
          <a:p>
            <a:pPr algn="ctr">
              <a:defRPr/>
            </a:pPr>
            <a:r>
              <a:rPr lang="en-US" sz="1200" dirty="0" smtClean="0">
                <a:latin typeface="Arial" pitchFamily="34" charset="0"/>
                <a:cs typeface="Arial" pitchFamily="34" charset="0"/>
              </a:rPr>
              <a:t>For use only with Perreault/Cannon/McCarthy or Perreault/McCarthy texts. </a:t>
            </a:r>
            <a:br>
              <a:rPr lang="en-US" sz="1200" dirty="0" smtClean="0">
                <a:latin typeface="Arial" pitchFamily="34" charset="0"/>
                <a:cs typeface="Arial" pitchFamily="34" charset="0"/>
              </a:rPr>
            </a:br>
            <a:r>
              <a:rPr lang="en-US" sz="1200" dirty="0" smtClean="0">
                <a:latin typeface="Arial" pitchFamily="34" charset="0"/>
                <a:cs typeface="Arial" pitchFamily="34" charset="0"/>
              </a:rPr>
              <a:t>© 2014 McGraw-Hill Companies, Inc. McGraw-Hill/Irwin</a:t>
            </a:r>
            <a:endParaRPr lang="en-US" sz="1200" dirty="0" smtClean="0">
              <a:effectLst>
                <a:outerShdw blurRad="38100" dist="38100" dir="2700000" algn="tl">
                  <a:srgbClr val="C0C0C0"/>
                </a:outerShdw>
              </a:effectLst>
              <a:latin typeface="Arial" pitchFamily="34" charset="0"/>
              <a:cs typeface="Arial" pitchFamily="34" charset="0"/>
            </a:endParaRPr>
          </a:p>
        </p:txBody>
      </p:sp>
      <p:sp>
        <p:nvSpPr>
          <p:cNvPr id="11267" name="Text Box 5"/>
          <p:cNvSpPr txBox="1">
            <a:spLocks noChangeArrowheads="1"/>
          </p:cNvSpPr>
          <p:nvPr/>
        </p:nvSpPr>
        <p:spPr bwMode="auto">
          <a:xfrm>
            <a:off x="1050925" y="3581400"/>
            <a:ext cx="5105400" cy="1512888"/>
          </a:xfrm>
          <a:prstGeom prst="rect">
            <a:avLst/>
          </a:prstGeom>
          <a:noFill/>
          <a:ln w="9525">
            <a:noFill/>
            <a:miter lim="800000"/>
            <a:headEnd/>
            <a:tailEnd/>
          </a:ln>
        </p:spPr>
        <p:txBody>
          <a:bodyPr lIns="96790" tIns="48395" rIns="96790" bIns="48395">
            <a:spAutoFit/>
          </a:bodyPr>
          <a:lstStyle/>
          <a:p>
            <a:pPr algn="ctr" defTabSz="968375"/>
            <a:r>
              <a:rPr lang="en-US" sz="3200" b="1"/>
              <a:t>CHAPTER SIX</a:t>
            </a:r>
          </a:p>
          <a:p>
            <a:pPr algn="ctr" defTabSz="968375"/>
            <a:endParaRPr lang="en-US" sz="2000" b="1"/>
          </a:p>
          <a:p>
            <a:pPr algn="ctr" defTabSz="968375"/>
            <a:r>
              <a:rPr lang="en-US" sz="2000" b="1"/>
              <a:t>Lecture Notes for </a:t>
            </a:r>
          </a:p>
          <a:p>
            <a:pPr algn="ctr" defTabSz="968375"/>
            <a:r>
              <a:rPr lang="en-US" sz="2000" b="1" i="1"/>
              <a:t>Basic Marketing </a:t>
            </a:r>
            <a:r>
              <a:rPr lang="en-US" sz="2000" b="1"/>
              <a:t>19e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solidFill>
                  <a:srgbClr val="000000"/>
                </a:solidFill>
                <a:sym typeface="Wingdings" pitchFamily="2" charset="2"/>
              </a:rPr>
              <a:t>Summary Overview </a:t>
            </a:r>
          </a:p>
          <a:p>
            <a:pPr>
              <a:defRPr/>
            </a:pPr>
            <a:r>
              <a:rPr lang="en-US" dirty="0" smtClean="0">
                <a:solidFill>
                  <a:srgbClr val="000000"/>
                </a:solidFill>
                <a:sym typeface="Wingdings" pitchFamily="2" charset="2"/>
              </a:rPr>
              <a:t>Unlike the individual consumer market, organizational buyers tend to focus more on quality and exacting purchase specifications.</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None/>
              <a:defRPr/>
            </a:pPr>
            <a:r>
              <a:rPr lang="en-US" b="1" dirty="0" smtClean="0">
                <a:solidFill>
                  <a:srgbClr val="000000"/>
                </a:solidFill>
                <a:sym typeface="Wingdings" pitchFamily="2" charset="2"/>
              </a:rPr>
              <a:t> </a:t>
            </a:r>
            <a:r>
              <a:rPr lang="en-US" u="sng" dirty="0" smtClean="0">
                <a:solidFill>
                  <a:srgbClr val="000000"/>
                </a:solidFill>
                <a:sym typeface="Wingdings" pitchFamily="2" charset="2"/>
              </a:rPr>
              <a:t>Purchasing specifications</a:t>
            </a:r>
            <a:r>
              <a:rPr lang="en-US" dirty="0" smtClean="0">
                <a:solidFill>
                  <a:srgbClr val="000000"/>
                </a:solidFill>
                <a:sym typeface="Wingdings" pitchFamily="2" charset="2"/>
              </a:rPr>
              <a:t>—written or electronic descriptions of what the firm wants to buy. </a:t>
            </a:r>
          </a:p>
          <a:p>
            <a:pPr lvl="1">
              <a:buFont typeface="Arial" pitchFamily="34" charset="0"/>
              <a:buChar char="•"/>
              <a:defRPr/>
            </a:pPr>
            <a:r>
              <a:rPr lang="en-US" dirty="0" smtClean="0">
                <a:solidFill>
                  <a:srgbClr val="000000"/>
                </a:solidFill>
              </a:rPr>
              <a:t> The </a:t>
            </a:r>
            <a:r>
              <a:rPr lang="en-US" u="sng" dirty="0" smtClean="0">
                <a:solidFill>
                  <a:srgbClr val="000000"/>
                </a:solidFill>
              </a:rPr>
              <a:t>specifications describe the needs</a:t>
            </a:r>
            <a:r>
              <a:rPr lang="en-US" dirty="0" smtClean="0">
                <a:solidFill>
                  <a:srgbClr val="000000"/>
                </a:solidFill>
              </a:rPr>
              <a:t> that organizational buyers have.</a:t>
            </a:r>
          </a:p>
          <a:p>
            <a:pPr lvl="1">
              <a:buFont typeface="Arial" pitchFamily="34" charset="0"/>
              <a:buChar char="•"/>
              <a:defRPr/>
            </a:pPr>
            <a:r>
              <a:rPr lang="en-US" dirty="0" smtClean="0">
                <a:solidFill>
                  <a:srgbClr val="000000"/>
                </a:solidFill>
              </a:rPr>
              <a:t> Specifications may be fairly simple, or they may be very detailed. </a:t>
            </a:r>
          </a:p>
          <a:p>
            <a:pPr lvl="1">
              <a:buFont typeface="Arial" pitchFamily="34" charset="0"/>
              <a:buChar char="•"/>
              <a:defRPr/>
            </a:pPr>
            <a:endParaRPr lang="en-US" dirty="0" smtClean="0">
              <a:solidFill>
                <a:srgbClr val="000000"/>
              </a:solidFill>
            </a:endParaRPr>
          </a:p>
          <a:p>
            <a:pPr>
              <a:defRPr/>
            </a:pPr>
            <a:r>
              <a:rPr lang="en-US" b="1" i="1" dirty="0" smtClean="0">
                <a:solidFill>
                  <a:srgbClr val="000000"/>
                </a:solidFill>
                <a:sym typeface="Wingdings" pitchFamily="2" charset="2"/>
              </a:rPr>
              <a:t>Discussion Question: How can specifications help a buyer to distinguish among the offerings of various potential suppliers when doing a vendor analysis?</a:t>
            </a:r>
          </a:p>
          <a:p>
            <a:pPr>
              <a:defRPr/>
            </a:pPr>
            <a:endParaRPr lang="en-US" b="1" i="1" dirty="0" smtClean="0">
              <a:solidFill>
                <a:srgbClr val="000000"/>
              </a:solidFill>
              <a:sym typeface="Wingdings" pitchFamily="2" charset="2"/>
            </a:endParaRPr>
          </a:p>
          <a:p>
            <a:pPr>
              <a:buFont typeface="Arial" pitchFamily="34" charset="0"/>
              <a:buNone/>
              <a:defRPr/>
            </a:pPr>
            <a:r>
              <a:rPr lang="en-US" b="1" dirty="0" smtClean="0">
                <a:solidFill>
                  <a:srgbClr val="000000"/>
                </a:solidFill>
                <a:sym typeface="Wingdings" pitchFamily="2" charset="2"/>
              </a:rPr>
              <a:t> </a:t>
            </a:r>
            <a:r>
              <a:rPr lang="en-US" dirty="0" smtClean="0">
                <a:solidFill>
                  <a:srgbClr val="000000"/>
                </a:solidFill>
                <a:sym typeface="Wingdings" pitchFamily="2" charset="2"/>
              </a:rPr>
              <a:t>Organizational buyers often concentrate on </a:t>
            </a:r>
            <a:r>
              <a:rPr lang="en-US" u="sng" dirty="0" smtClean="0">
                <a:solidFill>
                  <a:srgbClr val="000000"/>
                </a:solidFill>
                <a:sym typeface="Wingdings" pitchFamily="2" charset="2"/>
              </a:rPr>
              <a:t>quality certification</a:t>
            </a:r>
            <a:r>
              <a:rPr lang="en-US" dirty="0" smtClean="0">
                <a:solidFill>
                  <a:srgbClr val="000000"/>
                </a:solidFill>
                <a:sym typeface="Wingdings" pitchFamily="2" charset="2"/>
              </a:rPr>
              <a:t> in making purchases.</a:t>
            </a:r>
            <a:endParaRPr lang="en-US" dirty="0" smtClean="0">
              <a:solidFill>
                <a:srgbClr val="000000"/>
              </a:solidFill>
            </a:endParaRPr>
          </a:p>
          <a:p>
            <a:pPr lvl="1">
              <a:buFont typeface="Arial" pitchFamily="34" charset="0"/>
              <a:buChar char="•"/>
              <a:defRPr/>
            </a:pPr>
            <a:r>
              <a:rPr lang="en-US" dirty="0" smtClean="0">
                <a:solidFill>
                  <a:srgbClr val="000000"/>
                </a:solidFill>
              </a:rPr>
              <a:t> </a:t>
            </a:r>
            <a:r>
              <a:rPr lang="en-US" u="sng" dirty="0" smtClean="0">
                <a:solidFill>
                  <a:srgbClr val="000000"/>
                </a:solidFill>
                <a:sym typeface="Wingdings" pitchFamily="2" charset="2"/>
              </a:rPr>
              <a:t>ISO 9000</a:t>
            </a:r>
            <a:r>
              <a:rPr lang="en-US" dirty="0" smtClean="0">
                <a:solidFill>
                  <a:srgbClr val="000000"/>
                </a:solidFill>
                <a:sym typeface="Wingdings" pitchFamily="2" charset="2"/>
              </a:rPr>
              <a:t> is a way for a supplier to document its quality procedures according to internationally recognized standards</a:t>
            </a:r>
            <a:r>
              <a:rPr lang="en-US" b="1" dirty="0" smtClean="0">
                <a:solidFill>
                  <a:srgbClr val="000000"/>
                </a:solidFill>
                <a:sym typeface="Wingdings" pitchFamily="2" charset="2"/>
              </a:rPr>
              <a:t>.</a:t>
            </a: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31747" name="Text Box 4"/>
          <p:cNvSpPr txBox="1">
            <a:spLocks noChangeArrowheads="1"/>
          </p:cNvSpPr>
          <p:nvPr/>
        </p:nvSpPr>
        <p:spPr bwMode="auto">
          <a:xfrm>
            <a:off x="4100513" y="395288"/>
            <a:ext cx="2581275" cy="2012950"/>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refers to material on pp. 146-147.</a:t>
            </a:r>
          </a:p>
          <a:p>
            <a:pPr defTabSz="984250">
              <a:spcBef>
                <a:spcPct val="50000"/>
              </a:spcBef>
            </a:pPr>
            <a:r>
              <a:rPr lang="en-US" sz="1600" b="1">
                <a:solidFill>
                  <a:srgbClr val="000000"/>
                </a:solidFill>
                <a:sym typeface="Wingdings" pitchFamily="2" charset="2"/>
              </a:rPr>
              <a:t> </a:t>
            </a:r>
            <a:r>
              <a:rPr lang="en-US" sz="1600" b="1">
                <a:solidFill>
                  <a:srgbClr val="000000"/>
                </a:solidFill>
              </a:rPr>
              <a:t>Indicates place where slide “builds” to include the corresponding point (upon mouse click).</a:t>
            </a:r>
          </a:p>
          <a:p>
            <a:pPr defTabSz="984250">
              <a:spcBef>
                <a:spcPct val="50000"/>
              </a:spcBef>
            </a:pPr>
            <a:endParaRPr lang="en-US" sz="1500" b="1">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Organizations differ from individual consumers in their buying behavior. </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Char char="•"/>
              <a:defRPr/>
            </a:pPr>
            <a:r>
              <a:rPr lang="en-US" dirty="0" smtClean="0">
                <a:solidFill>
                  <a:srgbClr val="000000"/>
                </a:solidFill>
                <a:sym typeface="Wingdings" pitchFamily="2" charset="2"/>
              </a:rPr>
              <a:t> </a:t>
            </a:r>
            <a:r>
              <a:rPr lang="en-US" u="sng" dirty="0" smtClean="0">
                <a:solidFill>
                  <a:srgbClr val="000000"/>
                </a:solidFill>
                <a:sym typeface="Wingdings" pitchFamily="2" charset="2"/>
              </a:rPr>
              <a:t>Purchasing managers are specialists</a:t>
            </a:r>
            <a:r>
              <a:rPr lang="en-US" dirty="0" smtClean="0">
                <a:solidFill>
                  <a:srgbClr val="000000"/>
                </a:solidFill>
                <a:sym typeface="Wingdings" pitchFamily="2" charset="2"/>
              </a:rPr>
              <a:t> in buying activities for their employers.</a:t>
            </a:r>
          </a:p>
          <a:p>
            <a:pPr>
              <a:buFont typeface="Arial" pitchFamily="34" charset="0"/>
              <a:buChar char="•"/>
              <a:defRPr/>
            </a:pPr>
            <a:r>
              <a:rPr lang="en-US" dirty="0" smtClean="0">
                <a:solidFill>
                  <a:srgbClr val="000000"/>
                </a:solidFill>
                <a:sym typeface="Wingdings" pitchFamily="2" charset="2"/>
              </a:rPr>
              <a:t> </a:t>
            </a:r>
            <a:r>
              <a:rPr lang="en-US" u="sng" dirty="0" smtClean="0">
                <a:solidFill>
                  <a:srgbClr val="000000"/>
                </a:solidFill>
                <a:sym typeface="Wingdings" pitchFamily="2" charset="2"/>
              </a:rPr>
              <a:t>Multiple buying influence</a:t>
            </a:r>
            <a:r>
              <a:rPr lang="en-US" dirty="0" smtClean="0">
                <a:solidFill>
                  <a:srgbClr val="000000"/>
                </a:solidFill>
                <a:sym typeface="Wingdings" pitchFamily="2" charset="2"/>
              </a:rPr>
              <a:t>: several people play a part in making a purchase decision.</a:t>
            </a:r>
          </a:p>
          <a:p>
            <a:pPr>
              <a:buFont typeface="Arial" pitchFamily="34" charset="0"/>
              <a:buChar char="•"/>
              <a:defRPr/>
            </a:pPr>
            <a:r>
              <a:rPr lang="en-US" b="1" dirty="0" smtClean="0">
                <a:solidFill>
                  <a:srgbClr val="000000"/>
                </a:solidFill>
                <a:sym typeface="Wingdings" pitchFamily="2" charset="2"/>
              </a:rPr>
              <a:t> The collection of these influences is a </a:t>
            </a:r>
            <a:r>
              <a:rPr lang="en-US" b="1" u="sng" dirty="0" smtClean="0">
                <a:solidFill>
                  <a:srgbClr val="000000"/>
                </a:solidFill>
                <a:sym typeface="Wingdings" pitchFamily="2" charset="2"/>
              </a:rPr>
              <a:t>buying center</a:t>
            </a:r>
            <a:r>
              <a:rPr lang="en-US" b="1" dirty="0" smtClean="0">
                <a:solidFill>
                  <a:srgbClr val="000000"/>
                </a:solidFill>
                <a:sym typeface="Wingdings" pitchFamily="2" charset="2"/>
              </a:rPr>
              <a:t>:</a:t>
            </a:r>
            <a:endParaRPr lang="en-US" dirty="0" smtClean="0">
              <a:solidFill>
                <a:srgbClr val="000000"/>
              </a:solidFill>
              <a:sym typeface="Wingdings" pitchFamily="2" charset="2"/>
            </a:endParaRPr>
          </a:p>
          <a:p>
            <a:pPr lvl="1">
              <a:buFont typeface="Arial" pitchFamily="34" charset="0"/>
              <a:buNone/>
              <a:defRPr/>
            </a:pPr>
            <a:r>
              <a:rPr lang="en-US" b="1" dirty="0" smtClean="0">
                <a:solidFill>
                  <a:srgbClr val="000000"/>
                </a:solidFill>
                <a:sym typeface="Wingdings" pitchFamily="2" charset="2"/>
              </a:rPr>
              <a:t> </a:t>
            </a:r>
            <a:r>
              <a:rPr lang="en-US" u="sng" dirty="0" smtClean="0">
                <a:solidFill>
                  <a:srgbClr val="000000"/>
                </a:solidFill>
              </a:rPr>
              <a:t>Buyers</a:t>
            </a:r>
            <a:r>
              <a:rPr lang="en-US" dirty="0" smtClean="0">
                <a:solidFill>
                  <a:srgbClr val="000000"/>
                </a:solidFill>
              </a:rPr>
              <a:t>—the purchasing managers who are responsible for working with suppliers and arranging for the terms of the sale.</a:t>
            </a:r>
          </a:p>
          <a:p>
            <a:pPr lvl="1">
              <a:buFont typeface="Arial" pitchFamily="34" charset="0"/>
              <a:buNone/>
              <a:defRPr/>
            </a:pPr>
            <a:r>
              <a:rPr lang="en-US" b="1" dirty="0" smtClean="0">
                <a:solidFill>
                  <a:srgbClr val="000000"/>
                </a:solidFill>
                <a:sym typeface="Wingdings" pitchFamily="2" charset="2"/>
              </a:rPr>
              <a:t> </a:t>
            </a:r>
            <a:r>
              <a:rPr lang="en-US" u="sng" dirty="0" smtClean="0">
                <a:solidFill>
                  <a:srgbClr val="000000"/>
                </a:solidFill>
              </a:rPr>
              <a:t>Users</a:t>
            </a:r>
            <a:r>
              <a:rPr lang="en-US" dirty="0" smtClean="0">
                <a:solidFill>
                  <a:srgbClr val="000000"/>
                </a:solidFill>
              </a:rPr>
              <a:t>—the people who will actually use the product. They may be production workers or support staff.</a:t>
            </a:r>
          </a:p>
          <a:p>
            <a:pPr lvl="1">
              <a:buFont typeface="Arial" pitchFamily="34" charset="0"/>
              <a:buNone/>
              <a:defRPr/>
            </a:pPr>
            <a:r>
              <a:rPr lang="en-US" b="1" dirty="0" smtClean="0">
                <a:solidFill>
                  <a:srgbClr val="000000"/>
                </a:solidFill>
                <a:sym typeface="Wingdings" pitchFamily="2" charset="2"/>
              </a:rPr>
              <a:t> </a:t>
            </a:r>
            <a:r>
              <a:rPr lang="en-US" u="sng" dirty="0" smtClean="0">
                <a:solidFill>
                  <a:srgbClr val="000000"/>
                </a:solidFill>
              </a:rPr>
              <a:t>Influencers</a:t>
            </a:r>
            <a:r>
              <a:rPr lang="en-US" dirty="0" smtClean="0">
                <a:solidFill>
                  <a:srgbClr val="000000"/>
                </a:solidFill>
              </a:rPr>
              <a:t>—people whose expertise is used to help determine which products are needed.  Influencers are often technical people who help write specifications.</a:t>
            </a:r>
          </a:p>
          <a:p>
            <a:pPr marL="628650" lvl="1" indent="-171450">
              <a:buFont typeface="Wingdings" pitchFamily="2" charset="2"/>
              <a:buChar char="à"/>
              <a:defRPr/>
            </a:pPr>
            <a:r>
              <a:rPr lang="en-US" u="sng" dirty="0" smtClean="0">
                <a:solidFill>
                  <a:srgbClr val="000000"/>
                </a:solidFill>
              </a:rPr>
              <a:t>Gatekeepers</a:t>
            </a:r>
            <a:r>
              <a:rPr lang="en-US" dirty="0" smtClean="0">
                <a:solidFill>
                  <a:srgbClr val="000000"/>
                </a:solidFill>
              </a:rPr>
              <a:t>—people in key positions in the organization who control the flow of information. Gatekeepers can include receptionists, secretaries, researchers, and others.</a:t>
            </a:r>
          </a:p>
          <a:p>
            <a:pPr lvl="1">
              <a:defRPr/>
            </a:pPr>
            <a:endParaRPr lang="en-US" dirty="0" smtClean="0">
              <a:solidFill>
                <a:srgbClr val="000000"/>
              </a:solidFill>
            </a:endParaRPr>
          </a:p>
          <a:p>
            <a:pPr>
              <a:defRPr/>
            </a:pPr>
            <a:r>
              <a:rPr lang="en-US" b="1" i="1" dirty="0" smtClean="0">
                <a:solidFill>
                  <a:srgbClr val="000000"/>
                </a:solidFill>
                <a:sym typeface="Wingdings" pitchFamily="2" charset="2"/>
              </a:rPr>
              <a:t>Discussion Question: Why is it important for marketers to establish a good rapport with gatekeepers when selling or marketing to organizations?</a:t>
            </a:r>
          </a:p>
          <a:p>
            <a:pPr>
              <a:defRPr/>
            </a:pPr>
            <a:endParaRPr lang="en-US" b="1" i="1" dirty="0" smtClean="0">
              <a:solidFill>
                <a:srgbClr val="000000"/>
              </a:solidFill>
              <a:sym typeface="Wingdings" pitchFamily="2" charset="2"/>
            </a:endParaRPr>
          </a:p>
          <a:p>
            <a:pPr lvl="1">
              <a:buFont typeface="Arial" pitchFamily="34" charset="0"/>
              <a:buNone/>
              <a:defRPr/>
            </a:pPr>
            <a:r>
              <a:rPr lang="en-US" b="1" dirty="0" smtClean="0">
                <a:solidFill>
                  <a:srgbClr val="000000"/>
                </a:solidFill>
                <a:sym typeface="Wingdings" pitchFamily="2" charset="2"/>
              </a:rPr>
              <a:t> </a:t>
            </a:r>
            <a:r>
              <a:rPr lang="en-US" u="sng" dirty="0" smtClean="0">
                <a:solidFill>
                  <a:srgbClr val="000000"/>
                </a:solidFill>
              </a:rPr>
              <a:t>Deciders</a:t>
            </a:r>
            <a:r>
              <a:rPr lang="en-US" dirty="0" smtClean="0">
                <a:solidFill>
                  <a:srgbClr val="000000"/>
                </a:solidFill>
              </a:rPr>
              <a:t>—the people in the organization who have the power to select or approve the supplier.</a:t>
            </a:r>
          </a:p>
          <a:p>
            <a:pPr>
              <a:buFont typeface="Arial" pitchFamily="34" charset="0"/>
              <a:buChar char="•"/>
              <a:defRPr/>
            </a:pPr>
            <a:r>
              <a:rPr lang="en-US" b="1" dirty="0" smtClean="0">
                <a:solidFill>
                  <a:srgbClr val="000000"/>
                </a:solidFill>
                <a:sym typeface="Wingdings" pitchFamily="2" charset="2"/>
              </a:rPr>
              <a:t> Marketers must identify and market to every buying center member. </a:t>
            </a:r>
          </a:p>
          <a:p>
            <a:pPr>
              <a:buFont typeface="Arial" pitchFamily="34" charset="0"/>
              <a:buChar char="•"/>
              <a:defRPr/>
            </a:pPr>
            <a:r>
              <a:rPr lang="en-US" b="1" dirty="0" smtClean="0">
                <a:solidFill>
                  <a:srgbClr val="000000"/>
                </a:solidFill>
                <a:sym typeface="Wingdings" pitchFamily="2" charset="2"/>
              </a:rPr>
              <a:t> The members of the buying center may change from purchase to purchase.</a:t>
            </a:r>
          </a:p>
          <a:p>
            <a:pPr>
              <a:defRPr/>
            </a:pPr>
            <a:endParaRPr lang="en-US" b="1"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33795" name="Text Box 4"/>
          <p:cNvSpPr txBox="1">
            <a:spLocks noChangeArrowheads="1"/>
          </p:cNvSpPr>
          <p:nvPr/>
        </p:nvSpPr>
        <p:spPr bwMode="auto">
          <a:xfrm>
            <a:off x="4100513" y="395288"/>
            <a:ext cx="2581275" cy="2012950"/>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refers to material on pp. 147-150.</a:t>
            </a:r>
          </a:p>
          <a:p>
            <a:pPr defTabSz="984250">
              <a:spcBef>
                <a:spcPct val="50000"/>
              </a:spcBef>
            </a:pPr>
            <a:r>
              <a:rPr lang="en-US" sz="1600" b="1">
                <a:solidFill>
                  <a:srgbClr val="000000"/>
                </a:solidFill>
                <a:sym typeface="Wingdings" pitchFamily="2" charset="2"/>
              </a:rPr>
              <a:t> </a:t>
            </a:r>
            <a:r>
              <a:rPr lang="en-US" sz="1600" b="1">
                <a:solidFill>
                  <a:srgbClr val="000000"/>
                </a:solidFill>
              </a:rPr>
              <a:t>Indicates place where slide “builds” to include the corresponding point (upon mouse click).</a:t>
            </a:r>
          </a:p>
          <a:p>
            <a:pPr defTabSz="984250">
              <a:spcBef>
                <a:spcPct val="50000"/>
              </a:spcBef>
            </a:pPr>
            <a:endParaRPr lang="en-US" sz="1500" b="1">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xfrm>
            <a:off x="503238" y="539750"/>
            <a:ext cx="3162300" cy="2373313"/>
          </a:xfrm>
          <a:ln/>
        </p:spPr>
      </p:sp>
      <p:sp>
        <p:nvSpPr>
          <p:cNvPr id="35842" name="Rectangle 3"/>
          <p:cNvSpPr>
            <a:spLocks noGrp="1" noChangeArrowheads="1"/>
          </p:cNvSpPr>
          <p:nvPr>
            <p:ph type="body" idx="1"/>
          </p:nvPr>
        </p:nvSpPr>
        <p:spPr>
          <a:xfrm>
            <a:off x="179388" y="3076575"/>
            <a:ext cx="6367462" cy="5565775"/>
          </a:xfrm>
          <a:noFill/>
        </p:spPr>
        <p:txBody>
          <a:bodyPr/>
          <a:lstStyle/>
          <a:p>
            <a:r>
              <a:rPr lang="en-US" smtClean="0">
                <a:solidFill>
                  <a:srgbClr val="000000"/>
                </a:solidFill>
                <a:latin typeface="Arial" charset="0"/>
                <a:cs typeface="Arial" charset="0"/>
                <a:sym typeface="Wingdings" pitchFamily="2" charset="2"/>
              </a:rPr>
              <a:t>ANSWER: D</a:t>
            </a:r>
          </a:p>
          <a:p>
            <a:endParaRPr lang="en-US" smtClean="0">
              <a:solidFill>
                <a:srgbClr val="000000"/>
              </a:solidFill>
              <a:latin typeface="Arial" charset="0"/>
              <a:cs typeface="Arial" charset="0"/>
              <a:sym typeface="Wingdings" pitchFamily="2" charset="2"/>
            </a:endParaRPr>
          </a:p>
          <a:p>
            <a:r>
              <a:rPr lang="en-US" i="1" u="sng" smtClean="0">
                <a:solidFill>
                  <a:srgbClr val="000000"/>
                </a:solidFill>
                <a:latin typeface="Arial" charset="0"/>
                <a:cs typeface="Arial" charset="0"/>
                <a:sym typeface="Wingdings" pitchFamily="2" charset="2"/>
              </a:rPr>
              <a:t>Checking your knowledge (answer explanation):</a:t>
            </a:r>
          </a:p>
          <a:p>
            <a:r>
              <a:rPr lang="en-US" smtClean="0">
                <a:solidFill>
                  <a:srgbClr val="000000"/>
                </a:solidFill>
                <a:latin typeface="Arial" charset="0"/>
                <a:cs typeface="Arial" charset="0"/>
                <a:sym typeface="Wingdings" pitchFamily="2" charset="2"/>
              </a:rPr>
              <a:t>In the above question, Consuela is best described as a gatekeeper — a person who controls the flow of information within the organization. The best answer selection is ‘D’.</a:t>
            </a:r>
          </a:p>
          <a:p>
            <a:endParaRPr lang="en-US" smtClean="0">
              <a:solidFill>
                <a:srgbClr val="000000"/>
              </a:solidFill>
              <a:latin typeface="Arial" charset="0"/>
              <a:cs typeface="Arial" charset="0"/>
              <a:sym typeface="Wingdings" pitchFamily="2" charset="2"/>
            </a:endParaRPr>
          </a:p>
          <a:p>
            <a:endParaRPr lang="en-US" b="1" smtClean="0">
              <a:solidFill>
                <a:srgbClr val="000000"/>
              </a:solidFill>
              <a:latin typeface="Arial" charset="0"/>
              <a:cs typeface="Arial" charset="0"/>
              <a:sym typeface="Wingdings" pitchFamily="2" charset="2"/>
            </a:endParaRPr>
          </a:p>
          <a:p>
            <a:endParaRPr lang="en-US" b="1" smtClean="0">
              <a:solidFill>
                <a:srgbClr val="000000"/>
              </a:solidFill>
              <a:latin typeface="Arial" charset="0"/>
              <a:cs typeface="Arial" charset="0"/>
              <a:sym typeface="Wingdings" pitchFamily="2" charset="2"/>
            </a:endParaRPr>
          </a:p>
          <a:p>
            <a:endParaRPr lang="en-US" b="1" smtClean="0">
              <a:solidFill>
                <a:srgbClr val="000000"/>
              </a:solidFill>
              <a:latin typeface="Arial" charset="0"/>
              <a:cs typeface="Arial" charset="0"/>
              <a:sym typeface="Wingdings" pitchFamily="2" charset="2"/>
            </a:endParaRPr>
          </a:p>
          <a:p>
            <a:pPr eaLnBrk="1" hangingPunct="1"/>
            <a:endParaRPr lang="en-US" b="1" smtClean="0">
              <a:solidFill>
                <a:srgbClr val="000000"/>
              </a:solidFill>
              <a:latin typeface="Arial" charset="0"/>
              <a:cs typeface="Arial" charset="0"/>
              <a:sym typeface="Wingdings" pitchFamily="2" charset="2"/>
            </a:endParaRPr>
          </a:p>
        </p:txBody>
      </p:sp>
      <p:sp>
        <p:nvSpPr>
          <p:cNvPr id="35843" name="Text Box 4"/>
          <p:cNvSpPr txBox="1">
            <a:spLocks noChangeArrowheads="1"/>
          </p:cNvSpPr>
          <p:nvPr/>
        </p:nvSpPr>
        <p:spPr bwMode="auto">
          <a:xfrm>
            <a:off x="4572000" y="762000"/>
            <a:ext cx="2057400" cy="1252538"/>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relates to material on p. 148.</a:t>
            </a:r>
          </a:p>
          <a:p>
            <a:pPr defTabSz="984250">
              <a:spcBef>
                <a:spcPct val="50000"/>
              </a:spcBef>
            </a:pPr>
            <a:endParaRPr lang="en-US" sz="1500" b="1">
              <a:solidFill>
                <a:srgbClr val="000000"/>
              </a:solidFill>
            </a:endParaRPr>
          </a:p>
          <a:p>
            <a:pPr defTabSz="984250">
              <a:spcBef>
                <a:spcPct val="50000"/>
              </a:spcBef>
            </a:pPr>
            <a:endParaRPr lang="en-US" sz="1500" b="1">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xfrm>
            <a:off x="503238" y="539750"/>
            <a:ext cx="3162300" cy="2373313"/>
          </a:xfrm>
          <a:ln/>
        </p:spPr>
      </p:sp>
      <p:sp>
        <p:nvSpPr>
          <p:cNvPr id="37890" name="Rectangle 3"/>
          <p:cNvSpPr>
            <a:spLocks noGrp="1" noChangeArrowheads="1"/>
          </p:cNvSpPr>
          <p:nvPr>
            <p:ph type="body" idx="1"/>
          </p:nvPr>
        </p:nvSpPr>
        <p:spPr>
          <a:xfrm>
            <a:off x="179388" y="3076575"/>
            <a:ext cx="6367462" cy="5565775"/>
          </a:xfrm>
          <a:noFill/>
        </p:spPr>
        <p:txBody>
          <a:bodyPr/>
          <a:lstStyle/>
          <a:p>
            <a:r>
              <a:rPr lang="en-US" smtClean="0">
                <a:solidFill>
                  <a:srgbClr val="000000"/>
                </a:solidFill>
                <a:latin typeface="Arial" charset="0"/>
                <a:cs typeface="Arial" charset="0"/>
                <a:sym typeface="Wingdings" pitchFamily="2" charset="2"/>
              </a:rPr>
              <a:t>ANSWER: C</a:t>
            </a:r>
          </a:p>
          <a:p>
            <a:endParaRPr lang="en-US" i="1" u="sng" smtClean="0">
              <a:solidFill>
                <a:srgbClr val="000000"/>
              </a:solidFill>
              <a:latin typeface="Arial" charset="0"/>
              <a:cs typeface="Arial" charset="0"/>
              <a:sym typeface="Wingdings" pitchFamily="2" charset="2"/>
            </a:endParaRPr>
          </a:p>
          <a:p>
            <a:r>
              <a:rPr lang="en-US" i="1" u="sng" smtClean="0">
                <a:solidFill>
                  <a:srgbClr val="000000"/>
                </a:solidFill>
                <a:latin typeface="Arial" charset="0"/>
                <a:cs typeface="Arial" charset="0"/>
                <a:sym typeface="Wingdings" pitchFamily="2" charset="2"/>
              </a:rPr>
              <a:t>Checking your knowledge (answer explanation):</a:t>
            </a:r>
          </a:p>
          <a:p>
            <a:r>
              <a:rPr lang="en-US" smtClean="0">
                <a:solidFill>
                  <a:srgbClr val="000000"/>
                </a:solidFill>
                <a:latin typeface="Arial" charset="0"/>
                <a:cs typeface="Arial" charset="0"/>
                <a:sym typeface="Wingdings" pitchFamily="2" charset="2"/>
              </a:rPr>
              <a:t>The “buyer” is the purchasing manager(s) who has the responsibility for working with suppliers and arranging the terms of the sale. The “decider” is the person in the organization who has the power to select or approve the supplier. In the above question for purchases in excess of $100,000, Ahmed would be considered the buyer and the company president would be considered the decider since he/she makes the final approval on the sale. The best answer selection is ‘C’.</a:t>
            </a:r>
          </a:p>
          <a:p>
            <a:endParaRPr lang="en-US" b="1" smtClean="0">
              <a:solidFill>
                <a:srgbClr val="000000"/>
              </a:solidFill>
              <a:latin typeface="Arial" charset="0"/>
              <a:cs typeface="Arial" charset="0"/>
              <a:sym typeface="Wingdings" pitchFamily="2" charset="2"/>
            </a:endParaRPr>
          </a:p>
          <a:p>
            <a:endParaRPr lang="en-US" b="1" smtClean="0">
              <a:solidFill>
                <a:srgbClr val="000000"/>
              </a:solidFill>
              <a:latin typeface="Arial" charset="0"/>
              <a:cs typeface="Arial" charset="0"/>
              <a:sym typeface="Wingdings" pitchFamily="2" charset="2"/>
            </a:endParaRPr>
          </a:p>
          <a:p>
            <a:pPr eaLnBrk="1" hangingPunct="1"/>
            <a:endParaRPr lang="en-US" b="1" smtClean="0">
              <a:solidFill>
                <a:srgbClr val="000000"/>
              </a:solidFill>
              <a:latin typeface="Arial" charset="0"/>
              <a:cs typeface="Arial" charset="0"/>
              <a:sym typeface="Wingdings" pitchFamily="2" charset="2"/>
            </a:endParaRPr>
          </a:p>
        </p:txBody>
      </p:sp>
      <p:sp>
        <p:nvSpPr>
          <p:cNvPr id="37891" name="Text Box 4"/>
          <p:cNvSpPr txBox="1">
            <a:spLocks noChangeArrowheads="1"/>
          </p:cNvSpPr>
          <p:nvPr/>
        </p:nvSpPr>
        <p:spPr bwMode="auto">
          <a:xfrm>
            <a:off x="4419600" y="533400"/>
            <a:ext cx="2057400" cy="1252538"/>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relates to material on p. 148.</a:t>
            </a:r>
          </a:p>
          <a:p>
            <a:pPr defTabSz="984250">
              <a:spcBef>
                <a:spcPct val="50000"/>
              </a:spcBef>
            </a:pPr>
            <a:endParaRPr lang="en-US" sz="1500" b="1">
              <a:solidFill>
                <a:srgbClr val="000000"/>
              </a:solidFill>
            </a:endParaRPr>
          </a:p>
          <a:p>
            <a:pPr defTabSz="984250">
              <a:spcBef>
                <a:spcPct val="50000"/>
              </a:spcBef>
            </a:pPr>
            <a:endParaRPr lang="en-US" sz="1500" b="1">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xfrm>
            <a:off x="503238" y="539750"/>
            <a:ext cx="3162300" cy="2373313"/>
          </a:xfrm>
          <a:ln/>
        </p:spPr>
      </p:sp>
      <p:sp>
        <p:nvSpPr>
          <p:cNvPr id="39938" name="Rectangle 3"/>
          <p:cNvSpPr>
            <a:spLocks noGrp="1" noChangeArrowheads="1"/>
          </p:cNvSpPr>
          <p:nvPr>
            <p:ph type="body" idx="1"/>
          </p:nvPr>
        </p:nvSpPr>
        <p:spPr>
          <a:xfrm>
            <a:off x="179388" y="3076575"/>
            <a:ext cx="6367462" cy="5565775"/>
          </a:xfrm>
          <a:noFill/>
        </p:spPr>
        <p:txBody>
          <a:bodyPr/>
          <a:lstStyle/>
          <a:p>
            <a:r>
              <a:rPr lang="en-US" b="1" smtClean="0">
                <a:solidFill>
                  <a:srgbClr val="000000"/>
                </a:solidFill>
                <a:latin typeface="Arial" charset="0"/>
                <a:cs typeface="Arial" charset="0"/>
                <a:sym typeface="Wingdings" pitchFamily="2" charset="2"/>
              </a:rPr>
              <a:t>Summary Overview</a:t>
            </a:r>
          </a:p>
          <a:p>
            <a:r>
              <a:rPr lang="en-US" smtClean="0">
                <a:solidFill>
                  <a:srgbClr val="000000"/>
                </a:solidFill>
                <a:latin typeface="Arial" charset="0"/>
                <a:cs typeface="Arial" charset="0"/>
                <a:sym typeface="Wingdings" pitchFamily="2" charset="2"/>
              </a:rPr>
              <a:t>Although most buyers in organizational markets are professionals, a comprehensive </a:t>
            </a:r>
            <a:r>
              <a:rPr lang="en-US" u="sng" smtClean="0">
                <a:solidFill>
                  <a:srgbClr val="000000"/>
                </a:solidFill>
                <a:latin typeface="Arial" charset="0"/>
                <a:cs typeface="Arial" charset="0"/>
                <a:sym typeface="Wingdings" pitchFamily="2" charset="2"/>
              </a:rPr>
              <a:t>vendor analysis considers all influences</a:t>
            </a:r>
            <a:r>
              <a:rPr lang="en-US" smtClean="0">
                <a:solidFill>
                  <a:srgbClr val="000000"/>
                </a:solidFill>
                <a:latin typeface="Arial" charset="0"/>
                <a:cs typeface="Arial" charset="0"/>
                <a:sym typeface="Wingdings" pitchFamily="2" charset="2"/>
              </a:rPr>
              <a:t> on purchase decisions</a:t>
            </a:r>
            <a:r>
              <a:rPr lang="en-US" b="1" smtClean="0">
                <a:solidFill>
                  <a:srgbClr val="000000"/>
                </a:solidFill>
                <a:latin typeface="Arial" charset="0"/>
                <a:cs typeface="Arial" charset="0"/>
                <a:sym typeface="Wingdings" pitchFamily="2" charset="2"/>
              </a:rPr>
              <a:t>.</a:t>
            </a:r>
          </a:p>
          <a:p>
            <a:endParaRPr lang="en-US" b="1" smtClean="0">
              <a:solidFill>
                <a:srgbClr val="000000"/>
              </a:solidFill>
              <a:latin typeface="Arial" charset="0"/>
              <a:cs typeface="Arial" charset="0"/>
              <a:sym typeface="Wingdings" pitchFamily="2" charset="2"/>
            </a:endParaRPr>
          </a:p>
          <a:p>
            <a:r>
              <a:rPr lang="en-US" b="1" smtClean="0">
                <a:solidFill>
                  <a:srgbClr val="000000"/>
                </a:solidFill>
                <a:latin typeface="Arial" charset="0"/>
                <a:cs typeface="Arial" charset="0"/>
                <a:sym typeface="Wingdings" pitchFamily="2" charset="2"/>
              </a:rPr>
              <a:t>Key Issues</a:t>
            </a:r>
          </a:p>
          <a:p>
            <a:r>
              <a:rPr lang="en-US" b="1" smtClean="0">
                <a:solidFill>
                  <a:srgbClr val="000000"/>
                </a:solidFill>
                <a:latin typeface="Arial" charset="0"/>
                <a:cs typeface="Arial" charset="0"/>
                <a:sym typeface="Wingdings" pitchFamily="2" charset="2"/>
              </a:rPr>
              <a:t> </a:t>
            </a:r>
            <a:r>
              <a:rPr lang="en-US" u="sng" smtClean="0">
                <a:solidFill>
                  <a:srgbClr val="000000"/>
                </a:solidFill>
                <a:latin typeface="Arial" charset="0"/>
                <a:cs typeface="Arial" charset="0"/>
                <a:sym typeface="Wingdings" pitchFamily="2" charset="2"/>
              </a:rPr>
              <a:t>Vendor analysis</a:t>
            </a:r>
            <a:r>
              <a:rPr lang="en-US" smtClean="0">
                <a:solidFill>
                  <a:srgbClr val="000000"/>
                </a:solidFill>
                <a:latin typeface="Arial" charset="0"/>
                <a:cs typeface="Arial" charset="0"/>
                <a:sym typeface="Wingdings" pitchFamily="2" charset="2"/>
              </a:rPr>
              <a:t> is a formal rating of suppliers on all relevant areas of performance. </a:t>
            </a:r>
          </a:p>
          <a:p>
            <a:pPr lvl="1">
              <a:buFontTx/>
              <a:buChar char="•"/>
            </a:pPr>
            <a:r>
              <a:rPr lang="en-US" smtClean="0">
                <a:solidFill>
                  <a:srgbClr val="000000"/>
                </a:solidFill>
                <a:latin typeface="Arial" charset="0"/>
                <a:cs typeface="Arial" charset="0"/>
              </a:rPr>
              <a:t> The goal of a vendor analysis is to lower the </a:t>
            </a:r>
            <a:r>
              <a:rPr lang="en-US" i="1" smtClean="0">
                <a:solidFill>
                  <a:srgbClr val="000000"/>
                </a:solidFill>
                <a:latin typeface="Arial" charset="0"/>
                <a:cs typeface="Arial" charset="0"/>
              </a:rPr>
              <a:t>total costs</a:t>
            </a:r>
            <a:r>
              <a:rPr lang="en-US" smtClean="0">
                <a:solidFill>
                  <a:srgbClr val="000000"/>
                </a:solidFill>
                <a:latin typeface="Arial" charset="0"/>
                <a:cs typeface="Arial" charset="0"/>
              </a:rPr>
              <a:t> of a purchase. </a:t>
            </a:r>
          </a:p>
          <a:p>
            <a:r>
              <a:rPr lang="en-US" b="1" smtClean="0">
                <a:solidFill>
                  <a:srgbClr val="000000"/>
                </a:solidFill>
                <a:latin typeface="Arial" charset="0"/>
                <a:cs typeface="Arial" charset="0"/>
                <a:sym typeface="Wingdings" pitchFamily="2" charset="2"/>
              </a:rPr>
              <a:t> </a:t>
            </a:r>
            <a:r>
              <a:rPr lang="en-US" smtClean="0">
                <a:solidFill>
                  <a:srgbClr val="000000"/>
                </a:solidFill>
                <a:latin typeface="Arial" charset="0"/>
                <a:cs typeface="Arial" charset="0"/>
                <a:sym typeface="Wingdings" pitchFamily="2" charset="2"/>
              </a:rPr>
              <a:t>A buyer’s </a:t>
            </a:r>
            <a:r>
              <a:rPr lang="en-US" u="sng" smtClean="0">
                <a:solidFill>
                  <a:srgbClr val="000000"/>
                </a:solidFill>
                <a:latin typeface="Arial" charset="0"/>
                <a:cs typeface="Arial" charset="0"/>
                <a:sym typeface="Wingdings" pitchFamily="2" charset="2"/>
              </a:rPr>
              <a:t>behavioral needs are relevant, too</a:t>
            </a:r>
            <a:r>
              <a:rPr lang="en-US" smtClean="0">
                <a:solidFill>
                  <a:srgbClr val="000000"/>
                </a:solidFill>
                <a:latin typeface="Arial" charset="0"/>
                <a:cs typeface="Arial" charset="0"/>
                <a:sym typeface="Wingdings" pitchFamily="2" charset="2"/>
              </a:rPr>
              <a:t>. </a:t>
            </a:r>
          </a:p>
          <a:p>
            <a:pPr lvl="1">
              <a:buFontTx/>
              <a:buChar char="•"/>
            </a:pPr>
            <a:r>
              <a:rPr lang="en-US" smtClean="0">
                <a:solidFill>
                  <a:srgbClr val="000000"/>
                </a:solidFill>
                <a:latin typeface="Arial" charset="0"/>
                <a:cs typeface="Arial" charset="0"/>
              </a:rPr>
              <a:t> Example: if a buyer’s main contact with the supplier is through a sales representative who is uncooperative, the supplier is less attractive to the buyer.</a:t>
            </a:r>
          </a:p>
          <a:p>
            <a:r>
              <a:rPr lang="en-US" b="1" smtClean="0">
                <a:solidFill>
                  <a:srgbClr val="000000"/>
                </a:solidFill>
                <a:latin typeface="Arial" charset="0"/>
                <a:cs typeface="Arial" charset="0"/>
                <a:sym typeface="Wingdings" pitchFamily="2" charset="2"/>
              </a:rPr>
              <a:t> </a:t>
            </a:r>
            <a:r>
              <a:rPr lang="en-US" u="sng" smtClean="0">
                <a:solidFill>
                  <a:srgbClr val="000000"/>
                </a:solidFill>
                <a:latin typeface="Arial" charset="0"/>
                <a:cs typeface="Arial" charset="0"/>
                <a:sym typeface="Wingdings" pitchFamily="2" charset="2"/>
              </a:rPr>
              <a:t>Ethical conflicts may arise</a:t>
            </a:r>
            <a:r>
              <a:rPr lang="en-US" smtClean="0">
                <a:solidFill>
                  <a:srgbClr val="000000"/>
                </a:solidFill>
                <a:latin typeface="Arial" charset="0"/>
                <a:cs typeface="Arial" charset="0"/>
                <a:sym typeface="Wingdings" pitchFamily="2" charset="2"/>
              </a:rPr>
              <a:t> in buyer-supplier relationships. </a:t>
            </a:r>
          </a:p>
          <a:p>
            <a:pPr lvl="1">
              <a:buFontTx/>
              <a:buChar char="•"/>
            </a:pPr>
            <a:r>
              <a:rPr lang="en-US" smtClean="0">
                <a:solidFill>
                  <a:srgbClr val="000000"/>
                </a:solidFill>
                <a:latin typeface="Arial" charset="0"/>
                <a:cs typeface="Arial" charset="0"/>
              </a:rPr>
              <a:t> Some organizations have provisions in their codes of conduct governing these interactions.</a:t>
            </a:r>
          </a:p>
          <a:p>
            <a:pPr lvl="1"/>
            <a:endParaRPr lang="en-US" smtClean="0">
              <a:solidFill>
                <a:srgbClr val="000000"/>
              </a:solidFill>
              <a:latin typeface="Arial" charset="0"/>
              <a:cs typeface="Arial" charset="0"/>
            </a:endParaRPr>
          </a:p>
          <a:p>
            <a:r>
              <a:rPr lang="en-US" b="1" i="1" smtClean="0">
                <a:solidFill>
                  <a:srgbClr val="000000"/>
                </a:solidFill>
                <a:latin typeface="Arial" charset="0"/>
                <a:cs typeface="Arial" charset="0"/>
                <a:sym typeface="Wingdings" pitchFamily="2" charset="2"/>
              </a:rPr>
              <a:t>Discussion Question: Is there anything wrong with a buyer accepting a gift from a potential supplier while a vendor analysis is underway? Is there a difference between accepting a lunch invitation and accepting an expensive watch?</a:t>
            </a:r>
          </a:p>
          <a:p>
            <a:endParaRPr lang="en-US" b="1" i="1" smtClean="0">
              <a:solidFill>
                <a:srgbClr val="000000"/>
              </a:solidFill>
              <a:latin typeface="Arial" charset="0"/>
              <a:cs typeface="Arial" charset="0"/>
              <a:sym typeface="Wingdings" pitchFamily="2" charset="2"/>
            </a:endParaRPr>
          </a:p>
          <a:p>
            <a:r>
              <a:rPr lang="en-US" b="1" smtClean="0">
                <a:solidFill>
                  <a:srgbClr val="000000"/>
                </a:solidFill>
                <a:latin typeface="Arial" charset="0"/>
                <a:cs typeface="Arial" charset="0"/>
                <a:sym typeface="Wingdings" pitchFamily="2" charset="2"/>
              </a:rPr>
              <a:t> </a:t>
            </a:r>
            <a:r>
              <a:rPr lang="en-US" u="sng" smtClean="0">
                <a:solidFill>
                  <a:srgbClr val="000000"/>
                </a:solidFill>
                <a:latin typeface="Arial" charset="0"/>
                <a:cs typeface="Arial" charset="0"/>
                <a:sym typeface="Wingdings" pitchFamily="2" charset="2"/>
              </a:rPr>
              <a:t>Purchasing may also be centralized</a:t>
            </a:r>
            <a:r>
              <a:rPr lang="en-US" smtClean="0">
                <a:solidFill>
                  <a:srgbClr val="000000"/>
                </a:solidFill>
                <a:latin typeface="Arial" charset="0"/>
                <a:cs typeface="Arial" charset="0"/>
                <a:sym typeface="Wingdings" pitchFamily="2" charset="2"/>
              </a:rPr>
              <a:t> in many organizations by concentrating the purchasing for all branches at one location. </a:t>
            </a:r>
          </a:p>
          <a:p>
            <a:pPr lvl="1">
              <a:buFontTx/>
              <a:buChar char="•"/>
            </a:pPr>
            <a:r>
              <a:rPr lang="en-US" smtClean="0">
                <a:solidFill>
                  <a:srgbClr val="000000"/>
                </a:solidFill>
                <a:latin typeface="Arial" charset="0"/>
                <a:cs typeface="Arial" charset="0"/>
              </a:rPr>
              <a:t> This may help the buying organization to manage spending or achieve economies of scale. </a:t>
            </a:r>
          </a:p>
          <a:p>
            <a:pPr lvl="1">
              <a:buFontTx/>
              <a:buChar char="•"/>
            </a:pPr>
            <a:r>
              <a:rPr lang="en-US" smtClean="0">
                <a:solidFill>
                  <a:srgbClr val="000000"/>
                </a:solidFill>
                <a:latin typeface="Arial" charset="0"/>
                <a:cs typeface="Arial" charset="0"/>
              </a:rPr>
              <a:t> </a:t>
            </a:r>
            <a:r>
              <a:rPr lang="en-US" u="sng" smtClean="0">
                <a:solidFill>
                  <a:srgbClr val="000000"/>
                </a:solidFill>
                <a:latin typeface="Arial" charset="0"/>
                <a:cs typeface="Arial" charset="0"/>
              </a:rPr>
              <a:t>Requisition</a:t>
            </a:r>
            <a:r>
              <a:rPr lang="en-US" smtClean="0">
                <a:solidFill>
                  <a:srgbClr val="000000"/>
                </a:solidFill>
                <a:latin typeface="Arial" charset="0"/>
                <a:cs typeface="Arial" charset="0"/>
              </a:rPr>
              <a:t>: a request to buy something; it eventually becomes a purchase order. Electronic requisitions are becoming more popular. </a:t>
            </a:r>
          </a:p>
          <a:p>
            <a:endParaRPr lang="en-US" b="1" smtClean="0">
              <a:solidFill>
                <a:srgbClr val="000000"/>
              </a:solidFill>
              <a:latin typeface="Arial" charset="0"/>
              <a:cs typeface="Arial" charset="0"/>
              <a:sym typeface="Wingdings" pitchFamily="2" charset="2"/>
            </a:endParaRPr>
          </a:p>
        </p:txBody>
      </p:sp>
      <p:sp>
        <p:nvSpPr>
          <p:cNvPr id="39939" name="Text Box 4"/>
          <p:cNvSpPr txBox="1">
            <a:spLocks noChangeArrowheads="1"/>
          </p:cNvSpPr>
          <p:nvPr/>
        </p:nvSpPr>
        <p:spPr bwMode="auto">
          <a:xfrm>
            <a:off x="4038600" y="609600"/>
            <a:ext cx="2582863" cy="2012950"/>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refers to material on pp. 149-151.</a:t>
            </a:r>
          </a:p>
          <a:p>
            <a:pPr defTabSz="984250">
              <a:spcBef>
                <a:spcPct val="50000"/>
              </a:spcBef>
            </a:pPr>
            <a:r>
              <a:rPr lang="en-US" sz="1600" b="1">
                <a:solidFill>
                  <a:srgbClr val="000000"/>
                </a:solidFill>
                <a:sym typeface="Wingdings" pitchFamily="2" charset="2"/>
              </a:rPr>
              <a:t> </a:t>
            </a:r>
            <a:r>
              <a:rPr lang="en-US" sz="1600" b="1">
                <a:solidFill>
                  <a:srgbClr val="000000"/>
                </a:solidFill>
              </a:rPr>
              <a:t>Indicates place where slide “builds” to include the corresponding point (upon mouse click).</a:t>
            </a:r>
          </a:p>
          <a:p>
            <a:pPr defTabSz="984250">
              <a:spcBef>
                <a:spcPct val="50000"/>
              </a:spcBef>
            </a:pPr>
            <a:endParaRPr lang="en-US" sz="1500" b="1">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xfrm>
            <a:off x="503238" y="539750"/>
            <a:ext cx="3162300" cy="2373313"/>
          </a:xfrm>
          <a:ln/>
        </p:spPr>
      </p:sp>
      <p:sp>
        <p:nvSpPr>
          <p:cNvPr id="72707" name="Rectangle 3"/>
          <p:cNvSpPr>
            <a:spLocks noGrp="1" noChangeArrowheads="1"/>
          </p:cNvSpPr>
          <p:nvPr>
            <p:ph type="body" idx="1"/>
          </p:nvPr>
        </p:nvSpPr>
        <p:spPr>
          <a:xfrm>
            <a:off x="179388" y="3076575"/>
            <a:ext cx="6367462" cy="5565775"/>
          </a:xfrm>
          <a:extLst>
            <a:ext uri="{909E8E84-426E-40DD-AFC4-6F175D3DCCD1}"/>
            <a:ext uri="{91240B29-F687-4F45-9708-019B960494DF}"/>
          </a:extLst>
        </p:spPr>
        <p:txBody>
          <a:bodyPr/>
          <a:lstStyle/>
          <a:p>
            <a:pPr>
              <a:defRPr/>
            </a:pPr>
            <a:r>
              <a:rPr lang="en-US" b="1" dirty="0" smtClean="0">
                <a:solidFill>
                  <a:srgbClr val="000000"/>
                </a:solidFill>
                <a:sym typeface="Wingdings" pitchFamily="2" charset="2"/>
              </a:rPr>
              <a:t>Summary Overview</a:t>
            </a:r>
            <a:endParaRPr lang="en-US" dirty="0" smtClean="0">
              <a:solidFill>
                <a:srgbClr val="000000"/>
              </a:solidFill>
              <a:sym typeface="Wingdings" pitchFamily="2" charset="2"/>
            </a:endParaRPr>
          </a:p>
          <a:p>
            <a:pPr>
              <a:defRPr/>
            </a:pPr>
            <a:r>
              <a:rPr lang="en-US" dirty="0" smtClean="0">
                <a:solidFill>
                  <a:srgbClr val="000000"/>
                </a:solidFill>
                <a:sym typeface="Wingdings" pitchFamily="2" charset="2"/>
              </a:rPr>
              <a:t>A seller’s marketing mix should satisfy both the needs of the customer company and the needs of individuals who influence the purchase. </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defRPr/>
            </a:pPr>
            <a:r>
              <a:rPr lang="en-US" dirty="0" smtClean="0">
                <a:solidFill>
                  <a:srgbClr val="000000"/>
                </a:solidFill>
                <a:sym typeface="Wingdings" pitchFamily="2" charset="2"/>
              </a:rPr>
              <a:t>When making buying decisions, buyers focus on company needs for innovation, survival, growth and profit.</a:t>
            </a:r>
          </a:p>
          <a:p>
            <a:pPr marL="285750" indent="-285750">
              <a:buFont typeface="Wingdings" pitchFamily="2" charset="2"/>
              <a:buChar char="à"/>
              <a:defRPr/>
            </a:pPr>
            <a:r>
              <a:rPr lang="en-US" dirty="0" smtClean="0">
                <a:solidFill>
                  <a:srgbClr val="000000"/>
                </a:solidFill>
                <a:sym typeface="Wingdings" pitchFamily="2" charset="2"/>
              </a:rPr>
              <a:t>On the other hand, buyer’s are people working in organizations.  They are also concerned about their own careers and personal interests.  </a:t>
            </a:r>
          </a:p>
          <a:p>
            <a:pPr marL="285750" indent="-285750">
              <a:buFont typeface="Wingdings" pitchFamily="2" charset="2"/>
              <a:buChar char="à"/>
              <a:defRPr/>
            </a:pPr>
            <a:r>
              <a:rPr lang="en-US" dirty="0" smtClean="0">
                <a:solidFill>
                  <a:srgbClr val="000000"/>
                </a:solidFill>
                <a:sym typeface="Wingdings" pitchFamily="2" charset="2"/>
              </a:rPr>
              <a:t>A seller’s marketing mix should satisfy both the needs of the company and the needs of the individual buyers.</a:t>
            </a:r>
          </a:p>
        </p:txBody>
      </p:sp>
      <p:sp>
        <p:nvSpPr>
          <p:cNvPr id="41987" name="Text Box 4"/>
          <p:cNvSpPr txBox="1">
            <a:spLocks noChangeArrowheads="1"/>
          </p:cNvSpPr>
          <p:nvPr/>
        </p:nvSpPr>
        <p:spPr bwMode="auto">
          <a:xfrm>
            <a:off x="4038600" y="609600"/>
            <a:ext cx="2582863" cy="1666875"/>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refers to material on pp. 150</a:t>
            </a:r>
          </a:p>
          <a:p>
            <a:pPr defTabSz="984250">
              <a:spcBef>
                <a:spcPct val="50000"/>
              </a:spcBef>
            </a:pPr>
            <a:r>
              <a:rPr lang="en-US" sz="1600" b="1">
                <a:solidFill>
                  <a:srgbClr val="000000"/>
                </a:solidFill>
                <a:sym typeface="Wingdings" pitchFamily="2" charset="2"/>
              </a:rPr>
              <a:t> </a:t>
            </a:r>
            <a:r>
              <a:rPr lang="en-US" sz="1600" b="1">
                <a:solidFill>
                  <a:srgbClr val="000000"/>
                </a:solidFill>
              </a:rPr>
              <a:t>Indicates place where slide “builds” to include the corresponding point (upon mouse click).</a:t>
            </a:r>
            <a:endParaRPr lang="en-US" sz="1500" b="1">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Like individual consumers, organizational buyers are problem-solvers. In organizational problem-solving, three kinds of buying processes are useful.</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Char char="•"/>
              <a:defRPr/>
            </a:pPr>
            <a:r>
              <a:rPr lang="en-US" dirty="0" smtClean="0">
                <a:solidFill>
                  <a:srgbClr val="000000"/>
                </a:solidFill>
                <a:sym typeface="Wingdings" pitchFamily="2" charset="2"/>
              </a:rPr>
              <a:t> </a:t>
            </a:r>
            <a:r>
              <a:rPr lang="en-US" u="sng" dirty="0" smtClean="0">
                <a:solidFill>
                  <a:srgbClr val="000000"/>
                </a:solidFill>
                <a:sym typeface="Wingdings" pitchFamily="2" charset="2"/>
              </a:rPr>
              <a:t>New-task buying</a:t>
            </a:r>
            <a:r>
              <a:rPr lang="en-US" dirty="0" smtClean="0">
                <a:solidFill>
                  <a:srgbClr val="000000"/>
                </a:solidFill>
                <a:sym typeface="Wingdings" pitchFamily="2" charset="2"/>
              </a:rPr>
              <a:t> occurs when a customer organization has a new need and wants a great deal of information. New-task buying often involves: </a:t>
            </a:r>
          </a:p>
          <a:p>
            <a:pPr lvl="1">
              <a:buFont typeface="Arial" pitchFamily="34" charset="0"/>
              <a:buChar char="•"/>
              <a:defRPr/>
            </a:pPr>
            <a:r>
              <a:rPr lang="en-US" dirty="0" smtClean="0">
                <a:solidFill>
                  <a:srgbClr val="000000"/>
                </a:solidFill>
              </a:rPr>
              <a:t> setting product specifications; </a:t>
            </a:r>
          </a:p>
          <a:p>
            <a:pPr lvl="1">
              <a:buFont typeface="Arial" pitchFamily="34" charset="0"/>
              <a:buChar char="•"/>
              <a:defRPr/>
            </a:pPr>
            <a:r>
              <a:rPr lang="en-US" dirty="0" smtClean="0">
                <a:solidFill>
                  <a:srgbClr val="000000"/>
                </a:solidFill>
              </a:rPr>
              <a:t> evaluating sources of supply; and</a:t>
            </a:r>
          </a:p>
          <a:p>
            <a:pPr lvl="1">
              <a:buFont typeface="Arial" pitchFamily="34" charset="0"/>
              <a:buChar char="•"/>
              <a:defRPr/>
            </a:pPr>
            <a:r>
              <a:rPr lang="en-US" dirty="0" smtClean="0">
                <a:solidFill>
                  <a:srgbClr val="000000"/>
                </a:solidFill>
              </a:rPr>
              <a:t> establishing an order routine to follow in the future. </a:t>
            </a:r>
          </a:p>
          <a:p>
            <a:pPr>
              <a:buFont typeface="Arial" pitchFamily="34" charset="0"/>
              <a:buNone/>
              <a:defRPr/>
            </a:pPr>
            <a:r>
              <a:rPr lang="en-US" b="1" dirty="0" smtClean="0">
                <a:solidFill>
                  <a:srgbClr val="000000"/>
                </a:solidFill>
                <a:sym typeface="Wingdings" pitchFamily="2" charset="2"/>
              </a:rPr>
              <a:t> </a:t>
            </a:r>
            <a:r>
              <a:rPr lang="en-US" dirty="0" smtClean="0">
                <a:solidFill>
                  <a:srgbClr val="000000"/>
                </a:solidFill>
                <a:sym typeface="Wingdings" pitchFamily="2" charset="2"/>
              </a:rPr>
              <a:t>A </a:t>
            </a:r>
            <a:r>
              <a:rPr lang="en-US" u="sng" dirty="0" smtClean="0">
                <a:solidFill>
                  <a:srgbClr val="000000"/>
                </a:solidFill>
                <a:sym typeface="Wingdings" pitchFamily="2" charset="2"/>
              </a:rPr>
              <a:t>straight rebuy</a:t>
            </a:r>
            <a:r>
              <a:rPr lang="en-US" dirty="0" smtClean="0">
                <a:solidFill>
                  <a:srgbClr val="000000"/>
                </a:solidFill>
                <a:sym typeface="Wingdings" pitchFamily="2" charset="2"/>
              </a:rPr>
              <a:t> is a routine repurchase that uses existing suppliers to fill a standard order.  </a:t>
            </a:r>
          </a:p>
          <a:p>
            <a:pPr>
              <a:buFont typeface="Arial" pitchFamily="34" charset="0"/>
              <a:buNone/>
              <a:defRPr/>
            </a:pPr>
            <a:r>
              <a:rPr lang="en-US" b="1" dirty="0" smtClean="0">
                <a:solidFill>
                  <a:srgbClr val="000000"/>
                </a:solidFill>
                <a:sym typeface="Wingdings" pitchFamily="2" charset="2"/>
              </a:rPr>
              <a:t> </a:t>
            </a:r>
            <a:r>
              <a:rPr lang="en-US" dirty="0" smtClean="0">
                <a:solidFill>
                  <a:srgbClr val="000000"/>
                </a:solidFill>
                <a:sym typeface="Wingdings" pitchFamily="2" charset="2"/>
              </a:rPr>
              <a:t>A </a:t>
            </a:r>
            <a:r>
              <a:rPr lang="en-US" u="sng" dirty="0" smtClean="0">
                <a:solidFill>
                  <a:srgbClr val="000000"/>
                </a:solidFill>
                <a:sym typeface="Wingdings" pitchFamily="2" charset="2"/>
              </a:rPr>
              <a:t>modified rebuy</a:t>
            </a:r>
            <a:r>
              <a:rPr lang="en-US" dirty="0" smtClean="0">
                <a:solidFill>
                  <a:srgbClr val="000000"/>
                </a:solidFill>
                <a:sym typeface="Wingdings" pitchFamily="2" charset="2"/>
              </a:rPr>
              <a:t> is the in-between process. Some review of the buying process is done but not as much as in a new-task buy. </a:t>
            </a:r>
          </a:p>
          <a:p>
            <a:pPr>
              <a:buFont typeface="Arial" pitchFamily="34" charset="0"/>
              <a:buChar char="•"/>
              <a:defRPr/>
            </a:pPr>
            <a:endParaRPr lang="en-US" dirty="0" smtClean="0">
              <a:solidFill>
                <a:srgbClr val="000000"/>
              </a:solidFill>
              <a:sym typeface="Wingdings" pitchFamily="2" charset="2"/>
            </a:endParaRPr>
          </a:p>
          <a:p>
            <a:pPr>
              <a:defRPr/>
            </a:pPr>
            <a:r>
              <a:rPr lang="en-US" b="1" i="1" dirty="0" smtClean="0">
                <a:solidFill>
                  <a:srgbClr val="000000"/>
                </a:solidFill>
                <a:sym typeface="Wingdings" pitchFamily="2" charset="2"/>
              </a:rPr>
              <a:t>Discussion Question: If you were selling to an organization, which of the three buying processes would present the easiest opportunity to make a sale? Why? Which buying process would present the greatest challenge? Why?</a:t>
            </a:r>
          </a:p>
          <a:p>
            <a:pPr>
              <a:defRPr/>
            </a:pPr>
            <a:endParaRPr lang="en-US" i="1" dirty="0" smtClean="0">
              <a:solidFill>
                <a:srgbClr val="000000"/>
              </a:solidFill>
              <a:sym typeface="Wingdings" pitchFamily="2" charset="2"/>
            </a:endParaRPr>
          </a:p>
          <a:p>
            <a:pPr>
              <a:buFont typeface="Arial" pitchFamily="34" charset="0"/>
              <a:buChar char="•"/>
              <a:defRPr/>
            </a:pPr>
            <a:r>
              <a:rPr lang="en-US" dirty="0" smtClean="0">
                <a:solidFill>
                  <a:srgbClr val="000000"/>
                </a:solidFill>
                <a:sym typeface="Wingdings" pitchFamily="2" charset="2"/>
              </a:rPr>
              <a:t> Straight </a:t>
            </a:r>
            <a:r>
              <a:rPr lang="en-US" dirty="0" err="1" smtClean="0">
                <a:solidFill>
                  <a:srgbClr val="000000"/>
                </a:solidFill>
                <a:sym typeface="Wingdings" pitchFamily="2" charset="2"/>
              </a:rPr>
              <a:t>rebuys</a:t>
            </a:r>
            <a:r>
              <a:rPr lang="en-US" dirty="0" smtClean="0">
                <a:solidFill>
                  <a:srgbClr val="000000"/>
                </a:solidFill>
                <a:sym typeface="Wingdings" pitchFamily="2" charset="2"/>
              </a:rPr>
              <a:t> often use e-commerce order systems.</a:t>
            </a:r>
          </a:p>
          <a:p>
            <a:pPr>
              <a:buFont typeface="Arial" pitchFamily="34" charset="0"/>
              <a:buChar char="•"/>
              <a:defRPr/>
            </a:pPr>
            <a:r>
              <a:rPr lang="en-US" dirty="0" smtClean="0">
                <a:solidFill>
                  <a:srgbClr val="000000"/>
                </a:solidFill>
                <a:sym typeface="Wingdings" pitchFamily="2" charset="2"/>
              </a:rPr>
              <a:t> New-task buying requires information.</a:t>
            </a:r>
          </a:p>
          <a:p>
            <a:pPr marL="271751" indent="-271751">
              <a:defRPr/>
            </a:pPr>
            <a:endParaRPr lang="en-US" b="1" dirty="0" smtClean="0">
              <a:solidFill>
                <a:srgbClr val="000000"/>
              </a:solidFill>
              <a:sym typeface="Wingdings" pitchFamily="2" charset="2"/>
            </a:endParaRPr>
          </a:p>
        </p:txBody>
      </p:sp>
      <p:sp>
        <p:nvSpPr>
          <p:cNvPr id="44035" name="Text Box 4"/>
          <p:cNvSpPr txBox="1">
            <a:spLocks noChangeArrowheads="1"/>
          </p:cNvSpPr>
          <p:nvPr/>
        </p:nvSpPr>
        <p:spPr bwMode="auto">
          <a:xfrm>
            <a:off x="4038600" y="609600"/>
            <a:ext cx="2582863" cy="2012950"/>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refers to material on pp. 152-153.</a:t>
            </a:r>
          </a:p>
          <a:p>
            <a:pPr defTabSz="984250">
              <a:spcBef>
                <a:spcPct val="50000"/>
              </a:spcBef>
            </a:pPr>
            <a:r>
              <a:rPr lang="en-US" sz="1600" b="1">
                <a:solidFill>
                  <a:srgbClr val="000000"/>
                </a:solidFill>
                <a:sym typeface="Wingdings" pitchFamily="2" charset="2"/>
              </a:rPr>
              <a:t> </a:t>
            </a:r>
            <a:r>
              <a:rPr lang="en-US" sz="1600" b="1">
                <a:solidFill>
                  <a:srgbClr val="000000"/>
                </a:solidFill>
              </a:rPr>
              <a:t>Indicates place where slide “builds” to include the corresponding point (upon mouse click).</a:t>
            </a:r>
          </a:p>
          <a:p>
            <a:pPr defTabSz="984250">
              <a:spcBef>
                <a:spcPct val="50000"/>
              </a:spcBef>
            </a:pPr>
            <a:endParaRPr lang="en-US" sz="1500" b="1">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A new-task buy starts with a user who becomes aware of a need and begins researching solutions. This exhibit lists the sources available for the business buyers.</a:t>
            </a:r>
          </a:p>
          <a:p>
            <a:pPr>
              <a:defRPr/>
            </a:pPr>
            <a:r>
              <a:rPr lang="en-US" dirty="0" smtClean="0">
                <a:solidFill>
                  <a:srgbClr val="000000"/>
                </a:solidFill>
                <a:sym typeface="Wingdings" pitchFamily="2" charset="2"/>
              </a:rPr>
              <a:t>Even though a wide variety of information sources are available business buyers will use the sources they trust.  To build trust, a marketer must make sure its information is reliable.</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defRPr/>
            </a:pPr>
            <a:endParaRPr lang="en-US" dirty="0" smtClean="0">
              <a:solidFill>
                <a:srgbClr val="000000"/>
              </a:solidFill>
              <a:sym typeface="Wingdings" pitchFamily="2" charset="2"/>
            </a:endParaRPr>
          </a:p>
          <a:p>
            <a:pPr marL="285750" indent="-285750">
              <a:buFont typeface="Wingdings" pitchFamily="2" charset="2"/>
              <a:buChar char="à"/>
              <a:defRPr/>
            </a:pPr>
            <a:r>
              <a:rPr lang="en-US" dirty="0" smtClean="0">
                <a:solidFill>
                  <a:srgbClr val="000000"/>
                </a:solidFill>
                <a:sym typeface="Wingdings" pitchFamily="2" charset="2"/>
              </a:rPr>
              <a:t>One source of information comes from the marketing firm.  This includes personal information that comes from talking to the selling firm’s personnel.</a:t>
            </a:r>
          </a:p>
          <a:p>
            <a:pPr marL="285750" indent="-285750">
              <a:buFont typeface="Wingdings" pitchFamily="2" charset="2"/>
              <a:buChar char="à"/>
              <a:defRPr/>
            </a:pPr>
            <a:r>
              <a:rPr lang="en-US" dirty="0" smtClean="0">
                <a:solidFill>
                  <a:srgbClr val="000000"/>
                </a:solidFill>
                <a:sym typeface="Wingdings" pitchFamily="2" charset="2"/>
              </a:rPr>
              <a:t>In addition, the firm produces information that appears in print form on paper or online.  </a:t>
            </a:r>
          </a:p>
          <a:p>
            <a:pPr marL="285750" indent="-285750">
              <a:buFont typeface="Wingdings" pitchFamily="2" charset="2"/>
              <a:buChar char="à"/>
              <a:defRPr/>
            </a:pPr>
            <a:r>
              <a:rPr lang="en-US" dirty="0" smtClean="0">
                <a:solidFill>
                  <a:srgbClr val="000000"/>
                </a:solidFill>
                <a:sym typeface="Wingdings" pitchFamily="2" charset="2"/>
              </a:rPr>
              <a:t>Buyers will also turn to sources of information outside the direct control of the seller. These can be personal sources or </a:t>
            </a:r>
          </a:p>
          <a:p>
            <a:pPr marL="285750" indent="-285750">
              <a:buFont typeface="Wingdings" pitchFamily="2" charset="2"/>
              <a:buChar char="à"/>
              <a:defRPr/>
            </a:pPr>
            <a:r>
              <a:rPr lang="en-US" dirty="0" smtClean="0">
                <a:solidFill>
                  <a:srgbClr val="000000"/>
                </a:solidFill>
                <a:sym typeface="Wingdings" pitchFamily="2" charset="2"/>
              </a:rPr>
              <a:t>Impersonal sources.  </a:t>
            </a:r>
          </a:p>
          <a:p>
            <a:pPr marL="285750" indent="-285750">
              <a:buFont typeface="Wingdings" pitchFamily="2" charset="2"/>
              <a:buChar char="à"/>
              <a:defRPr/>
            </a:pPr>
            <a:endParaRPr lang="en-US" dirty="0" smtClean="0">
              <a:solidFill>
                <a:srgbClr val="000000"/>
              </a:solidFill>
              <a:sym typeface="Wingdings" pitchFamily="2" charset="2"/>
            </a:endParaRPr>
          </a:p>
          <a:p>
            <a:pPr marL="271751" indent="-271751">
              <a:defRPr/>
            </a:pPr>
            <a:endParaRPr lang="en-US" sz="1100" dirty="0" smtClean="0">
              <a:solidFill>
                <a:srgbClr val="000000"/>
              </a:solidFill>
              <a:sym typeface="Wingdings" pitchFamily="2" charset="2"/>
            </a:endParaRPr>
          </a:p>
        </p:txBody>
      </p:sp>
      <p:sp>
        <p:nvSpPr>
          <p:cNvPr id="46083" name="Text Box 4"/>
          <p:cNvSpPr txBox="1">
            <a:spLocks noChangeArrowheads="1"/>
          </p:cNvSpPr>
          <p:nvPr/>
        </p:nvSpPr>
        <p:spPr bwMode="auto">
          <a:xfrm>
            <a:off x="4038600" y="609600"/>
            <a:ext cx="2582863" cy="2012950"/>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refers to material on pp. 152.</a:t>
            </a:r>
          </a:p>
          <a:p>
            <a:pPr defTabSz="984250">
              <a:spcBef>
                <a:spcPct val="50000"/>
              </a:spcBef>
            </a:pPr>
            <a:r>
              <a:rPr lang="en-US" sz="1600" b="1">
                <a:solidFill>
                  <a:srgbClr val="000000"/>
                </a:solidFill>
                <a:sym typeface="Wingdings" pitchFamily="2" charset="2"/>
              </a:rPr>
              <a:t> </a:t>
            </a:r>
            <a:r>
              <a:rPr lang="en-US" sz="1600" b="1">
                <a:solidFill>
                  <a:srgbClr val="000000"/>
                </a:solidFill>
              </a:rPr>
              <a:t>Indicates place where slide “builds” to include the corresponding point (upon mouse click).</a:t>
            </a:r>
          </a:p>
          <a:p>
            <a:pPr defTabSz="984250">
              <a:spcBef>
                <a:spcPct val="50000"/>
              </a:spcBef>
            </a:pPr>
            <a:endParaRPr lang="en-US" sz="1500" b="1">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New-task buying situations provide a good opportunity for a new supplier to make inroads with a customer.  </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None/>
              <a:defRPr/>
            </a:pPr>
            <a:r>
              <a:rPr lang="en-US" b="1" dirty="0" smtClean="0">
                <a:solidFill>
                  <a:srgbClr val="000000"/>
                </a:solidFill>
                <a:sym typeface="Wingdings" pitchFamily="2" charset="2"/>
              </a:rPr>
              <a:t> </a:t>
            </a:r>
            <a:r>
              <a:rPr lang="en-US" dirty="0" smtClean="0">
                <a:solidFill>
                  <a:srgbClr val="000000"/>
                </a:solidFill>
                <a:sym typeface="Wingdings" pitchFamily="2" charset="2"/>
              </a:rPr>
              <a:t>Search engines — a first step to gather information.</a:t>
            </a:r>
          </a:p>
          <a:p>
            <a:pPr>
              <a:buFont typeface="Arial" pitchFamily="34" charset="0"/>
              <a:buNone/>
              <a:defRPr/>
            </a:pPr>
            <a:r>
              <a:rPr lang="en-US" b="1" dirty="0" smtClean="0">
                <a:solidFill>
                  <a:srgbClr val="000000"/>
                </a:solidFill>
                <a:sym typeface="Wingdings" pitchFamily="2" charset="2"/>
              </a:rPr>
              <a:t> </a:t>
            </a:r>
            <a:r>
              <a:rPr lang="en-US" dirty="0" smtClean="0">
                <a:solidFill>
                  <a:srgbClr val="000000"/>
                </a:solidFill>
                <a:sym typeface="Wingdings" pitchFamily="2" charset="2"/>
              </a:rPr>
              <a:t>Buyers want sites with useful content.</a:t>
            </a:r>
          </a:p>
          <a:p>
            <a:pPr>
              <a:buFont typeface="Arial" pitchFamily="34" charset="0"/>
              <a:buNone/>
              <a:defRPr/>
            </a:pPr>
            <a:r>
              <a:rPr lang="en-US" b="1" dirty="0" smtClean="0">
                <a:solidFill>
                  <a:srgbClr val="000000"/>
                </a:solidFill>
                <a:sym typeface="Wingdings" pitchFamily="2" charset="2"/>
              </a:rPr>
              <a:t> </a:t>
            </a:r>
            <a:r>
              <a:rPr lang="en-US" dirty="0" smtClean="0">
                <a:solidFill>
                  <a:srgbClr val="000000"/>
                </a:solidFill>
                <a:sym typeface="Wingdings" pitchFamily="2" charset="2"/>
              </a:rPr>
              <a:t>Buyers share experiences in online communities.</a:t>
            </a:r>
            <a:endParaRPr lang="en-US" b="1" u="sng" dirty="0" smtClean="0">
              <a:solidFill>
                <a:srgbClr val="000000"/>
              </a:solidFill>
              <a:sym typeface="Wingdings" pitchFamily="2" charset="2"/>
            </a:endParaRPr>
          </a:p>
          <a:p>
            <a:pPr>
              <a:buFont typeface="Arial" pitchFamily="34" charset="0"/>
              <a:buNone/>
              <a:defRPr/>
            </a:pPr>
            <a:r>
              <a:rPr lang="en-US" b="1" dirty="0" smtClean="0">
                <a:solidFill>
                  <a:srgbClr val="000000"/>
                </a:solidFill>
                <a:sym typeface="Wingdings" pitchFamily="2" charset="2"/>
              </a:rPr>
              <a:t> </a:t>
            </a:r>
            <a:r>
              <a:rPr lang="en-US" dirty="0" smtClean="0">
                <a:solidFill>
                  <a:srgbClr val="000000"/>
                </a:solidFill>
                <a:sym typeface="Wingdings" pitchFamily="2" charset="2"/>
              </a:rPr>
              <a:t>Buyers ask for competitive bids to compare offerings:</a:t>
            </a:r>
          </a:p>
          <a:p>
            <a:pPr lvl="1">
              <a:buFont typeface="Arial" pitchFamily="34" charset="0"/>
              <a:buChar char="•"/>
              <a:defRPr/>
            </a:pPr>
            <a:r>
              <a:rPr lang="en-US" dirty="0" smtClean="0">
                <a:solidFill>
                  <a:srgbClr val="000000"/>
                </a:solidFill>
              </a:rPr>
              <a:t> When buyers in B2B markets have identified potential suppliers, they might ask them to submit a </a:t>
            </a:r>
            <a:r>
              <a:rPr lang="en-US" u="sng" dirty="0" smtClean="0">
                <a:solidFill>
                  <a:srgbClr val="000000"/>
                </a:solidFill>
              </a:rPr>
              <a:t>competitive bid</a:t>
            </a:r>
            <a:r>
              <a:rPr lang="en-US" dirty="0" smtClean="0">
                <a:solidFill>
                  <a:srgbClr val="000000"/>
                </a:solidFill>
              </a:rPr>
              <a:t> — the terms of sale offered by the  supplier in response to the purchase specifications posted by a buyer. </a:t>
            </a:r>
            <a:endParaRPr lang="en-US" dirty="0" smtClean="0">
              <a:solidFill>
                <a:srgbClr val="FF0000"/>
              </a:solidFill>
              <a:sym typeface="Wingdings" pitchFamily="2" charset="2"/>
            </a:endParaRPr>
          </a:p>
          <a:p>
            <a:pPr>
              <a:buFont typeface="Arial" pitchFamily="34" charset="0"/>
              <a:buChar char="•"/>
              <a:defRPr/>
            </a:pPr>
            <a:r>
              <a:rPr lang="en-US" dirty="0" smtClean="0">
                <a:solidFill>
                  <a:srgbClr val="000000"/>
                </a:solidFill>
                <a:sym typeface="Wingdings" pitchFamily="2" charset="2"/>
              </a:rPr>
              <a:t> Buyers make important decisions about how to deal with one or more suppliers.</a:t>
            </a:r>
          </a:p>
          <a:p>
            <a:pPr>
              <a:buFont typeface="Arial" pitchFamily="34" charset="0"/>
              <a:buChar char="•"/>
              <a:defRPr/>
            </a:pPr>
            <a:r>
              <a:rPr lang="en-US" dirty="0" smtClean="0">
                <a:solidFill>
                  <a:srgbClr val="000000"/>
                </a:solidFill>
                <a:sym typeface="Wingdings" pitchFamily="2" charset="2"/>
              </a:rPr>
              <a:t> A buyer might want to rely on competition among all available vendors to get the best price on each and every order it places. </a:t>
            </a:r>
          </a:p>
          <a:p>
            <a:pPr>
              <a:buFont typeface="Arial" pitchFamily="34" charset="0"/>
              <a:buChar char="•"/>
              <a:defRPr/>
            </a:pPr>
            <a:r>
              <a:rPr lang="en-US" dirty="0" smtClean="0">
                <a:solidFill>
                  <a:srgbClr val="000000"/>
                </a:solidFill>
                <a:sym typeface="Wingdings" pitchFamily="2" charset="2"/>
              </a:rPr>
              <a:t> A buyer might just routinely buy from one vendor with whom it already has a good relationship.</a:t>
            </a:r>
          </a:p>
          <a:p>
            <a:pPr>
              <a:defRPr/>
            </a:pPr>
            <a:endParaRPr lang="en-US" dirty="0" smtClean="0"/>
          </a:p>
          <a:p>
            <a:pPr marL="271751" indent="-271751">
              <a:defRPr/>
            </a:pPr>
            <a:endParaRPr lang="en-US" dirty="0" smtClean="0"/>
          </a:p>
          <a:p>
            <a:pPr>
              <a:defRPr/>
            </a:pPr>
            <a:endParaRPr lang="en-US" dirty="0" smtClean="0"/>
          </a:p>
          <a:p>
            <a:pPr marL="271751" indent="-271751">
              <a:defRPr/>
            </a:pPr>
            <a:endParaRPr lang="en-US" dirty="0" smtClean="0"/>
          </a:p>
        </p:txBody>
      </p:sp>
      <p:sp>
        <p:nvSpPr>
          <p:cNvPr id="48131" name="Text Box 4"/>
          <p:cNvSpPr txBox="1">
            <a:spLocks noChangeArrowheads="1"/>
          </p:cNvSpPr>
          <p:nvPr/>
        </p:nvSpPr>
        <p:spPr bwMode="auto">
          <a:xfrm>
            <a:off x="4038600" y="609600"/>
            <a:ext cx="2582863" cy="2012950"/>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refers to material on pp. 152-154.</a:t>
            </a:r>
          </a:p>
          <a:p>
            <a:pPr defTabSz="984250">
              <a:spcBef>
                <a:spcPct val="50000"/>
              </a:spcBef>
            </a:pPr>
            <a:r>
              <a:rPr lang="en-US" sz="1600" b="1">
                <a:solidFill>
                  <a:srgbClr val="000000"/>
                </a:solidFill>
                <a:sym typeface="Wingdings" pitchFamily="2" charset="2"/>
              </a:rPr>
              <a:t> </a:t>
            </a:r>
            <a:r>
              <a:rPr lang="en-US" sz="1600" b="1">
                <a:solidFill>
                  <a:srgbClr val="000000"/>
                </a:solidFill>
              </a:rPr>
              <a:t>Indicates place where slide “builds” to include the corresponding point (upon mouse click).</a:t>
            </a:r>
          </a:p>
          <a:p>
            <a:pPr defTabSz="984250">
              <a:spcBef>
                <a:spcPct val="50000"/>
              </a:spcBef>
            </a:pPr>
            <a:endParaRPr lang="en-US" sz="1500" b="1">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xfrm>
            <a:off x="503238" y="539750"/>
            <a:ext cx="3162300" cy="2373313"/>
          </a:xfrm>
          <a:ln/>
        </p:spPr>
      </p:sp>
      <p:sp>
        <p:nvSpPr>
          <p:cNvPr id="50178" name="Rectangle 3"/>
          <p:cNvSpPr>
            <a:spLocks noGrp="1" noChangeArrowheads="1"/>
          </p:cNvSpPr>
          <p:nvPr>
            <p:ph type="body" idx="1"/>
          </p:nvPr>
        </p:nvSpPr>
        <p:spPr>
          <a:xfrm>
            <a:off x="179388" y="3076575"/>
            <a:ext cx="6367462" cy="5565775"/>
          </a:xfrm>
          <a:noFill/>
        </p:spPr>
        <p:txBody>
          <a:bodyPr/>
          <a:lstStyle/>
          <a:p>
            <a:r>
              <a:rPr lang="en-US" smtClean="0">
                <a:solidFill>
                  <a:srgbClr val="000000"/>
                </a:solidFill>
                <a:latin typeface="Arial" charset="0"/>
                <a:cs typeface="Arial" charset="0"/>
                <a:sym typeface="Wingdings" pitchFamily="2" charset="2"/>
              </a:rPr>
              <a:t>ANSWER: B</a:t>
            </a:r>
          </a:p>
          <a:p>
            <a:endParaRPr lang="en-US" smtClean="0">
              <a:solidFill>
                <a:srgbClr val="000000"/>
              </a:solidFill>
              <a:latin typeface="Arial" charset="0"/>
              <a:cs typeface="Arial" charset="0"/>
              <a:sym typeface="Wingdings" pitchFamily="2" charset="2"/>
            </a:endParaRPr>
          </a:p>
          <a:p>
            <a:r>
              <a:rPr lang="en-US" i="1" u="sng" smtClean="0">
                <a:solidFill>
                  <a:srgbClr val="000000"/>
                </a:solidFill>
                <a:latin typeface="Arial" charset="0"/>
                <a:cs typeface="Arial" charset="0"/>
                <a:sym typeface="Wingdings" pitchFamily="2" charset="2"/>
              </a:rPr>
              <a:t>Checking your knowledge (answer explanation):</a:t>
            </a:r>
          </a:p>
          <a:p>
            <a:r>
              <a:rPr lang="en-US" smtClean="0">
                <a:solidFill>
                  <a:srgbClr val="000000"/>
                </a:solidFill>
                <a:latin typeface="Arial" charset="0"/>
                <a:cs typeface="Arial" charset="0"/>
                <a:sym typeface="Wingdings" pitchFamily="2" charset="2"/>
              </a:rPr>
              <a:t>In the above question, Nikita’s customer appears to be in a modified rebuy situation. A modified rebuy is in-between new-task buying and a straight rebuy. It is a process where some review of the buying situation is done—though not as much as in new-task buying. This modified rebuy situation appears to be an opportunity for Nikita. Although the customer has been purchasing from another supplier, the buyer is now receptive to information from Nikita. The best answer selection is ‘B’. </a:t>
            </a:r>
          </a:p>
          <a:p>
            <a:endParaRPr lang="en-US" smtClean="0">
              <a:solidFill>
                <a:srgbClr val="000000"/>
              </a:solidFill>
              <a:latin typeface="Arial" charset="0"/>
              <a:cs typeface="Arial" charset="0"/>
              <a:sym typeface="Wingdings" pitchFamily="2" charset="2"/>
            </a:endParaRPr>
          </a:p>
          <a:p>
            <a:endParaRPr lang="en-US" b="1" smtClean="0">
              <a:solidFill>
                <a:srgbClr val="000000"/>
              </a:solidFill>
              <a:latin typeface="Arial" charset="0"/>
              <a:cs typeface="Arial" charset="0"/>
              <a:sym typeface="Wingdings" pitchFamily="2" charset="2"/>
            </a:endParaRPr>
          </a:p>
          <a:p>
            <a:endParaRPr lang="en-US" b="1" smtClean="0">
              <a:solidFill>
                <a:srgbClr val="000000"/>
              </a:solidFill>
              <a:latin typeface="Arial" charset="0"/>
              <a:cs typeface="Arial" charset="0"/>
              <a:sym typeface="Wingdings" pitchFamily="2" charset="2"/>
            </a:endParaRPr>
          </a:p>
          <a:p>
            <a:pPr eaLnBrk="1" hangingPunct="1"/>
            <a:endParaRPr lang="en-US" b="1" smtClean="0">
              <a:solidFill>
                <a:srgbClr val="000000"/>
              </a:solidFill>
              <a:latin typeface="Arial" charset="0"/>
              <a:cs typeface="Arial" charset="0"/>
              <a:sym typeface="Wingdings" pitchFamily="2" charset="2"/>
            </a:endParaRPr>
          </a:p>
        </p:txBody>
      </p:sp>
      <p:sp>
        <p:nvSpPr>
          <p:cNvPr id="50179" name="Text Box 4"/>
          <p:cNvSpPr txBox="1">
            <a:spLocks noChangeArrowheads="1"/>
          </p:cNvSpPr>
          <p:nvPr/>
        </p:nvSpPr>
        <p:spPr bwMode="auto">
          <a:xfrm>
            <a:off x="4419600" y="533400"/>
            <a:ext cx="2057400" cy="1252538"/>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relates to material on p. 152.</a:t>
            </a:r>
          </a:p>
          <a:p>
            <a:pPr defTabSz="984250">
              <a:spcBef>
                <a:spcPct val="50000"/>
              </a:spcBef>
            </a:pPr>
            <a:endParaRPr lang="en-US" sz="1500" b="1">
              <a:solidFill>
                <a:srgbClr val="000000"/>
              </a:solidFill>
            </a:endParaRPr>
          </a:p>
          <a:p>
            <a:pPr defTabSz="984250">
              <a:spcBef>
                <a:spcPct val="50000"/>
              </a:spcBef>
            </a:pPr>
            <a:endParaRPr lang="en-US" sz="1500" b="1">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xfrm>
            <a:off x="522288" y="549275"/>
            <a:ext cx="3216275" cy="2413000"/>
          </a:xfrm>
          <a:ln/>
        </p:spPr>
      </p:sp>
      <p:sp>
        <p:nvSpPr>
          <p:cNvPr id="21508" name="Rectangle 3"/>
          <p:cNvSpPr>
            <a:spLocks noGrp="1" noChangeArrowheads="1"/>
          </p:cNvSpPr>
          <p:nvPr>
            <p:ph type="body" idx="1"/>
          </p:nvPr>
        </p:nvSpPr>
        <p:spPr>
          <a:xfrm>
            <a:off x="195263" y="3124200"/>
            <a:ext cx="6510337" cy="5486400"/>
          </a:xfrm>
        </p:spPr>
        <p:txBody>
          <a:bodyPr/>
          <a:lstStyle/>
          <a:p>
            <a:pPr>
              <a:defRPr/>
            </a:pPr>
            <a:r>
              <a:rPr lang="en-US" b="1" dirty="0" smtClean="0">
                <a:solidFill>
                  <a:srgbClr val="000000"/>
                </a:solidFill>
                <a:sym typeface="Wingdings" pitchFamily="2" charset="2"/>
              </a:rPr>
              <a:t>At the end of this lecture, you should be able to:</a:t>
            </a:r>
          </a:p>
          <a:p>
            <a:pPr marL="266700" indent="-266700">
              <a:defRPr/>
            </a:pPr>
            <a:endParaRPr lang="en-US" dirty="0" smtClean="0">
              <a:solidFill>
                <a:srgbClr val="000000"/>
              </a:solidFill>
              <a:sym typeface="Wingdings" pitchFamily="2" charset="2"/>
            </a:endParaRPr>
          </a:p>
          <a:p>
            <a:pPr marL="266700" indent="-266700">
              <a:buFontTx/>
              <a:buAutoNum type="arabicPeriod"/>
              <a:defRPr/>
            </a:pPr>
            <a:r>
              <a:rPr lang="en-US" dirty="0" smtClean="0">
                <a:solidFill>
                  <a:srgbClr val="000000"/>
                </a:solidFill>
                <a:sym typeface="Wingdings" pitchFamily="2" charset="2"/>
              </a:rPr>
              <a:t>Describe who the business and organizational buyers are.</a:t>
            </a:r>
          </a:p>
          <a:p>
            <a:pPr marL="266700" indent="-266700">
              <a:buFontTx/>
              <a:buAutoNum type="arabicPeriod"/>
              <a:defRPr/>
            </a:pPr>
            <a:r>
              <a:rPr lang="en-US" dirty="0" smtClean="0">
                <a:solidFill>
                  <a:srgbClr val="000000"/>
                </a:solidFill>
                <a:sym typeface="Wingdings" pitchFamily="2" charset="2"/>
              </a:rPr>
              <a:t>See why business and organizational purchase decisions often involve multiple influences.</a:t>
            </a:r>
          </a:p>
          <a:p>
            <a:pPr marL="266700" indent="-266700">
              <a:buFontTx/>
              <a:buAutoNum type="arabicPeriod"/>
              <a:defRPr/>
            </a:pPr>
            <a:r>
              <a:rPr lang="en-US" dirty="0" smtClean="0">
                <a:solidFill>
                  <a:srgbClr val="000000"/>
                </a:solidFill>
                <a:sym typeface="Wingdings" pitchFamily="2" charset="2"/>
              </a:rPr>
              <a:t>Understand the problem-solving behavior of organizational buyers, and how they get market information.</a:t>
            </a:r>
          </a:p>
          <a:p>
            <a:pPr marL="266700" indent="-266700">
              <a:buFontTx/>
              <a:buAutoNum type="arabicPeriod"/>
              <a:defRPr/>
            </a:pPr>
            <a:r>
              <a:rPr lang="en-US" dirty="0" smtClean="0">
                <a:solidFill>
                  <a:srgbClr val="000000"/>
                </a:solidFill>
                <a:sym typeface="Wingdings" pitchFamily="2" charset="2"/>
              </a:rPr>
              <a:t>Understand the different types of buyer-seller relationships and their benefits and limitations. </a:t>
            </a:r>
          </a:p>
          <a:p>
            <a:pPr marL="266700" indent="-266700">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13315" name="Text Box 4"/>
          <p:cNvSpPr txBox="1">
            <a:spLocks noChangeArrowheads="1"/>
          </p:cNvSpPr>
          <p:nvPr/>
        </p:nvSpPr>
        <p:spPr bwMode="auto">
          <a:xfrm>
            <a:off x="4389438" y="401638"/>
            <a:ext cx="2441575" cy="558800"/>
          </a:xfrm>
          <a:prstGeom prst="rect">
            <a:avLst/>
          </a:prstGeom>
          <a:noFill/>
          <a:ln w="9525">
            <a:noFill/>
            <a:miter lim="800000"/>
            <a:headEnd/>
            <a:tailEnd/>
          </a:ln>
        </p:spPr>
        <p:txBody>
          <a:bodyPr lIns="96790" tIns="48395" rIns="96790" bIns="48395">
            <a:spAutoFit/>
          </a:bodyPr>
          <a:lstStyle/>
          <a:p>
            <a:pPr defTabSz="984250">
              <a:spcBef>
                <a:spcPct val="50000"/>
              </a:spcBef>
            </a:pPr>
            <a:r>
              <a:rPr lang="en-US" sz="1500" b="1">
                <a:solidFill>
                  <a:srgbClr val="000000"/>
                </a:solidFill>
              </a:rPr>
              <a:t>This slide refers to material on p. 144.</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xfrm>
            <a:off x="503238" y="539750"/>
            <a:ext cx="3162300" cy="2373313"/>
          </a:xfrm>
          <a:ln/>
        </p:spPr>
      </p:sp>
      <p:sp>
        <p:nvSpPr>
          <p:cNvPr id="52226" name="Rectangle 3"/>
          <p:cNvSpPr>
            <a:spLocks noGrp="1" noChangeArrowheads="1"/>
          </p:cNvSpPr>
          <p:nvPr>
            <p:ph type="body" idx="1"/>
          </p:nvPr>
        </p:nvSpPr>
        <p:spPr>
          <a:xfrm>
            <a:off x="179388" y="3076575"/>
            <a:ext cx="6367462" cy="5565775"/>
          </a:xfrm>
          <a:noFill/>
        </p:spPr>
        <p:txBody>
          <a:bodyPr/>
          <a:lstStyle/>
          <a:p>
            <a:r>
              <a:rPr lang="en-US" smtClean="0">
                <a:solidFill>
                  <a:srgbClr val="000000"/>
                </a:solidFill>
                <a:latin typeface="Arial" charset="0"/>
                <a:cs typeface="Arial" charset="0"/>
                <a:sym typeface="Wingdings" pitchFamily="2" charset="2"/>
              </a:rPr>
              <a:t>ANSWER: C</a:t>
            </a:r>
          </a:p>
          <a:p>
            <a:endParaRPr lang="en-US" smtClean="0">
              <a:solidFill>
                <a:srgbClr val="000000"/>
              </a:solidFill>
              <a:latin typeface="Arial" charset="0"/>
              <a:cs typeface="Arial" charset="0"/>
              <a:sym typeface="Wingdings" pitchFamily="2" charset="2"/>
            </a:endParaRPr>
          </a:p>
          <a:p>
            <a:r>
              <a:rPr lang="en-US" i="1" u="sng" smtClean="0">
                <a:solidFill>
                  <a:srgbClr val="000000"/>
                </a:solidFill>
                <a:latin typeface="Arial" charset="0"/>
                <a:cs typeface="Arial" charset="0"/>
                <a:sym typeface="Wingdings" pitchFamily="2" charset="2"/>
              </a:rPr>
              <a:t>Checking your knowledge (answer explanation):</a:t>
            </a:r>
          </a:p>
          <a:p>
            <a:r>
              <a:rPr lang="en-US" smtClean="0">
                <a:solidFill>
                  <a:srgbClr val="000000"/>
                </a:solidFill>
                <a:latin typeface="Arial" charset="0"/>
                <a:cs typeface="Arial" charset="0"/>
                <a:sym typeface="Wingdings" pitchFamily="2" charset="2"/>
              </a:rPr>
              <a:t>New-task buying occurs when an organization has a new need and the customer wants a great deal of information.  In the above question, Fixem is investing in a new data management system (a new need) and they want to hear presentations from three different vendors.  Fixem appears to be facing a new-task buying situation. The best answer selection is ‘C’.</a:t>
            </a:r>
          </a:p>
          <a:p>
            <a:endParaRPr lang="en-US" b="1" smtClean="0">
              <a:solidFill>
                <a:srgbClr val="000000"/>
              </a:solidFill>
              <a:latin typeface="Arial" charset="0"/>
              <a:cs typeface="Arial" charset="0"/>
              <a:sym typeface="Wingdings" pitchFamily="2" charset="2"/>
            </a:endParaRPr>
          </a:p>
          <a:p>
            <a:endParaRPr lang="en-US" b="1" smtClean="0">
              <a:solidFill>
                <a:srgbClr val="000000"/>
              </a:solidFill>
              <a:latin typeface="Arial" charset="0"/>
              <a:cs typeface="Arial" charset="0"/>
              <a:sym typeface="Wingdings" pitchFamily="2" charset="2"/>
            </a:endParaRPr>
          </a:p>
          <a:p>
            <a:pPr eaLnBrk="1" hangingPunct="1"/>
            <a:endParaRPr lang="en-US" b="1" smtClean="0">
              <a:solidFill>
                <a:srgbClr val="000000"/>
              </a:solidFill>
              <a:latin typeface="Arial" charset="0"/>
              <a:cs typeface="Arial" charset="0"/>
              <a:sym typeface="Wingdings" pitchFamily="2" charset="2"/>
            </a:endParaRPr>
          </a:p>
        </p:txBody>
      </p:sp>
      <p:sp>
        <p:nvSpPr>
          <p:cNvPr id="52227" name="Text Box 4"/>
          <p:cNvSpPr txBox="1">
            <a:spLocks noChangeArrowheads="1"/>
          </p:cNvSpPr>
          <p:nvPr/>
        </p:nvSpPr>
        <p:spPr bwMode="auto">
          <a:xfrm>
            <a:off x="4419600" y="533400"/>
            <a:ext cx="2057400" cy="1252538"/>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relates to material on pp. 152.</a:t>
            </a:r>
          </a:p>
          <a:p>
            <a:pPr defTabSz="984250">
              <a:spcBef>
                <a:spcPct val="50000"/>
              </a:spcBef>
            </a:pPr>
            <a:endParaRPr lang="en-US" sz="1500" b="1">
              <a:solidFill>
                <a:srgbClr val="000000"/>
              </a:solidFill>
            </a:endParaRPr>
          </a:p>
          <a:p>
            <a:pPr defTabSz="984250">
              <a:spcBef>
                <a:spcPct val="50000"/>
              </a:spcBef>
            </a:pPr>
            <a:endParaRPr lang="en-US" sz="1500" b="1">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xfrm>
            <a:off x="503238" y="539750"/>
            <a:ext cx="3162300" cy="2373313"/>
          </a:xfrm>
          <a:ln/>
        </p:spPr>
      </p:sp>
      <p:sp>
        <p:nvSpPr>
          <p:cNvPr id="54274" name="Rectangle 3"/>
          <p:cNvSpPr>
            <a:spLocks noGrp="1" noChangeArrowheads="1"/>
          </p:cNvSpPr>
          <p:nvPr>
            <p:ph type="body" idx="1"/>
          </p:nvPr>
        </p:nvSpPr>
        <p:spPr>
          <a:xfrm>
            <a:off x="179388" y="3076575"/>
            <a:ext cx="6367462" cy="5565775"/>
          </a:xfrm>
          <a:noFill/>
        </p:spPr>
        <p:txBody>
          <a:bodyPr/>
          <a:lstStyle/>
          <a:p>
            <a:r>
              <a:rPr lang="en-US" smtClean="0">
                <a:solidFill>
                  <a:srgbClr val="000000"/>
                </a:solidFill>
                <a:latin typeface="Arial" charset="0"/>
                <a:cs typeface="Arial" charset="0"/>
                <a:sym typeface="Wingdings" pitchFamily="2" charset="2"/>
              </a:rPr>
              <a:t>The purpose of this exercise is to help students extend their conceptual knowledge of the new-task buying, modified rebuy,  and straight rebuy organizational buying situations.  For each type of buying situation, students are shown three descriptions of business-to-business purchase scenarios. Students are then challenged to identify the example that best represents the particular buying situation being studied. </a:t>
            </a:r>
          </a:p>
          <a:p>
            <a:endParaRPr lang="en-US" smtClean="0">
              <a:solidFill>
                <a:srgbClr val="000000"/>
              </a:solidFill>
              <a:latin typeface="Arial" charset="0"/>
              <a:cs typeface="Arial" charset="0"/>
              <a:sym typeface="Wingdings" pitchFamily="2" charset="2"/>
            </a:endParaRPr>
          </a:p>
          <a:p>
            <a:r>
              <a:rPr lang="en-US" b="1" smtClean="0">
                <a:solidFill>
                  <a:srgbClr val="000000"/>
                </a:solidFill>
                <a:latin typeface="Arial" charset="0"/>
                <a:cs typeface="Arial" charset="0"/>
                <a:sym typeface="Wingdings" pitchFamily="2" charset="2"/>
              </a:rPr>
              <a:t>For complete information and suggestions on using this Interactive Exercise, please refer to the “Notes on the Interactive Exercise” section for this chapter in the </a:t>
            </a:r>
            <a:r>
              <a:rPr lang="en-US" b="1" i="1" smtClean="0">
                <a:solidFill>
                  <a:srgbClr val="000000"/>
                </a:solidFill>
                <a:latin typeface="Arial" charset="0"/>
                <a:cs typeface="Arial" charset="0"/>
                <a:sym typeface="Wingdings" pitchFamily="2" charset="2"/>
              </a:rPr>
              <a:t>Multimedia Lecture Support Package to Accompany Basic Marketing</a:t>
            </a:r>
            <a:r>
              <a:rPr lang="en-US" b="1" smtClean="0">
                <a:solidFill>
                  <a:srgbClr val="000000"/>
                </a:solidFill>
                <a:latin typeface="Arial" charset="0"/>
                <a:cs typeface="Arial" charset="0"/>
                <a:sym typeface="Wingdings" pitchFamily="2" charset="2"/>
              </a:rPr>
              <a:t>.  That same information is available as a Word document in the assets folder for the PowerPoint file.</a:t>
            </a:r>
          </a:p>
          <a:p>
            <a:endParaRPr lang="en-US" b="1" smtClean="0">
              <a:solidFill>
                <a:srgbClr val="000000"/>
              </a:solidFill>
              <a:latin typeface="Arial" charset="0"/>
              <a:cs typeface="Arial" charset="0"/>
              <a:sym typeface="Wingdings" pitchFamily="2" charset="2"/>
            </a:endParaRPr>
          </a:p>
          <a:p>
            <a:pPr eaLnBrk="1" hangingPunct="1"/>
            <a:endParaRPr lang="en-US" b="1" smtClean="0">
              <a:solidFill>
                <a:srgbClr val="000000"/>
              </a:solidFill>
              <a:latin typeface="Arial" charset="0"/>
              <a:cs typeface="Arial" charset="0"/>
              <a:sym typeface="Wingdings" pitchFamily="2" charset="2"/>
            </a:endParaRPr>
          </a:p>
        </p:txBody>
      </p:sp>
      <p:sp>
        <p:nvSpPr>
          <p:cNvPr id="54275" name="Text Box 4"/>
          <p:cNvSpPr txBox="1">
            <a:spLocks noChangeArrowheads="1"/>
          </p:cNvSpPr>
          <p:nvPr/>
        </p:nvSpPr>
        <p:spPr bwMode="auto">
          <a:xfrm>
            <a:off x="4294188" y="395288"/>
            <a:ext cx="2387600" cy="558800"/>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152.</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Relationships between buyers and sellers in the B2B market may be casual, “arm’s length” relationships, or they can be close, long-lasting partnerships. Marketers should know the degree of closeness that is appropriate for a given relationship.</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Char char="•"/>
              <a:defRPr/>
            </a:pPr>
            <a:r>
              <a:rPr lang="en-US" b="1" dirty="0" smtClean="0">
                <a:solidFill>
                  <a:srgbClr val="000000"/>
                </a:solidFill>
                <a:sym typeface="Wingdings" pitchFamily="2" charset="2"/>
              </a:rPr>
              <a:t> </a:t>
            </a:r>
            <a:r>
              <a:rPr lang="en-US" b="1" u="sng" dirty="0" smtClean="0">
                <a:solidFill>
                  <a:srgbClr val="000000"/>
                </a:solidFill>
                <a:sym typeface="Wingdings" pitchFamily="2" charset="2"/>
              </a:rPr>
              <a:t>Close relationships between buyers and sellers may produce mutual benefits</a:t>
            </a:r>
            <a:r>
              <a:rPr lang="en-US" b="1" dirty="0" smtClean="0">
                <a:solidFill>
                  <a:srgbClr val="000000"/>
                </a:solidFill>
                <a:sym typeface="Wingdings" pitchFamily="2" charset="2"/>
              </a:rPr>
              <a:t>. </a:t>
            </a:r>
          </a:p>
          <a:p>
            <a:pPr lvl="1">
              <a:buFont typeface="Arial" pitchFamily="34" charset="0"/>
              <a:buChar char="•"/>
              <a:defRPr/>
            </a:pPr>
            <a:r>
              <a:rPr lang="en-US" dirty="0" smtClean="0">
                <a:solidFill>
                  <a:srgbClr val="000000"/>
                </a:solidFill>
              </a:rPr>
              <a:t> The best relationships involve real partnerships where there’s mutual trust and a long-term outlook. </a:t>
            </a:r>
          </a:p>
          <a:p>
            <a:pPr lvl="1">
              <a:buFont typeface="Arial" pitchFamily="34" charset="0"/>
              <a:buChar char="•"/>
              <a:defRPr/>
            </a:pPr>
            <a:r>
              <a:rPr lang="en-US" dirty="0" smtClean="0">
                <a:solidFill>
                  <a:srgbClr val="000000"/>
                </a:solidFill>
              </a:rPr>
              <a:t> Closely tied firms often share tasks at lower total cost than would be possible working at arm’s length.</a:t>
            </a:r>
          </a:p>
          <a:p>
            <a:pPr>
              <a:defRPr/>
            </a:pPr>
            <a:r>
              <a:rPr lang="en-US" b="1" i="1" dirty="0" smtClean="0">
                <a:solidFill>
                  <a:srgbClr val="000000"/>
                </a:solidFill>
                <a:sym typeface="Wingdings" pitchFamily="2" charset="2"/>
              </a:rPr>
              <a:t> </a:t>
            </a:r>
          </a:p>
          <a:p>
            <a:pPr>
              <a:defRPr/>
            </a:pPr>
            <a:r>
              <a:rPr lang="en-US" b="1" i="1" dirty="0" smtClean="0">
                <a:solidFill>
                  <a:srgbClr val="000000"/>
                </a:solidFill>
                <a:sym typeface="Wingdings" pitchFamily="2" charset="2"/>
              </a:rPr>
              <a:t>Discussion Question: What factors would contribute to the development of a close partnership between a buyer and seller in the B2B market?</a:t>
            </a:r>
          </a:p>
          <a:p>
            <a:pPr>
              <a:defRPr/>
            </a:pPr>
            <a:endParaRPr lang="en-US" b="1" dirty="0" smtClean="0">
              <a:solidFill>
                <a:srgbClr val="000000"/>
              </a:solidFill>
              <a:sym typeface="Wingdings" pitchFamily="2" charset="2"/>
            </a:endParaRPr>
          </a:p>
          <a:p>
            <a:pPr>
              <a:buFont typeface="Arial" pitchFamily="34" charset="0"/>
              <a:buNone/>
              <a:defRPr/>
            </a:pPr>
            <a:r>
              <a:rPr lang="en-US" b="1" dirty="0" smtClean="0">
                <a:solidFill>
                  <a:srgbClr val="000000"/>
                </a:solidFill>
                <a:sym typeface="Wingdings" pitchFamily="2" charset="2"/>
              </a:rPr>
              <a:t> </a:t>
            </a:r>
            <a:r>
              <a:rPr lang="en-US" b="1" u="sng" dirty="0" smtClean="0">
                <a:solidFill>
                  <a:srgbClr val="000000"/>
                </a:solidFill>
                <a:sym typeface="Wingdings" pitchFamily="2" charset="2"/>
              </a:rPr>
              <a:t>Close relationships may not make sense</a:t>
            </a:r>
            <a:r>
              <a:rPr lang="en-US" b="1" dirty="0" smtClean="0">
                <a:solidFill>
                  <a:srgbClr val="000000"/>
                </a:solidFill>
                <a:sym typeface="Wingdings" pitchFamily="2" charset="2"/>
              </a:rPr>
              <a:t>.</a:t>
            </a:r>
          </a:p>
          <a:p>
            <a:pPr lvl="1">
              <a:buFont typeface="Arial" pitchFamily="34" charset="0"/>
              <a:buChar char="•"/>
              <a:defRPr/>
            </a:pPr>
            <a:r>
              <a:rPr lang="en-US" dirty="0" smtClean="0">
                <a:solidFill>
                  <a:srgbClr val="000000"/>
                </a:solidFill>
              </a:rPr>
              <a:t> They can reduce a buyer’s flexibility and leverage. </a:t>
            </a:r>
          </a:p>
          <a:p>
            <a:pPr lvl="1">
              <a:buFont typeface="Arial" pitchFamily="34" charset="0"/>
              <a:buChar char="•"/>
              <a:defRPr/>
            </a:pPr>
            <a:r>
              <a:rPr lang="en-US" dirty="0" smtClean="0">
                <a:solidFill>
                  <a:srgbClr val="000000"/>
                </a:solidFill>
              </a:rPr>
              <a:t> Some purchases are simply too small or too infrequent. </a:t>
            </a:r>
          </a:p>
          <a:p>
            <a:pPr lvl="1">
              <a:buFont typeface="Arial" pitchFamily="34" charset="0"/>
              <a:buChar char="•"/>
              <a:defRPr/>
            </a:pPr>
            <a:r>
              <a:rPr lang="en-US" dirty="0" smtClean="0">
                <a:solidFill>
                  <a:srgbClr val="000000"/>
                </a:solidFill>
              </a:rPr>
              <a:t> Some purchases require so much special attention that the relationship would never be profitable for the seller.</a:t>
            </a:r>
          </a:p>
          <a:p>
            <a:pPr marL="271751" indent="-271751">
              <a:defRPr/>
            </a:pPr>
            <a:endParaRPr lang="en-US" sz="1100" dirty="0" smtClean="0"/>
          </a:p>
        </p:txBody>
      </p:sp>
      <p:sp>
        <p:nvSpPr>
          <p:cNvPr id="56323" name="Text Box 4"/>
          <p:cNvSpPr txBox="1">
            <a:spLocks noChangeArrowheads="1"/>
          </p:cNvSpPr>
          <p:nvPr/>
        </p:nvSpPr>
        <p:spPr bwMode="auto">
          <a:xfrm>
            <a:off x="4038600" y="609600"/>
            <a:ext cx="2582863" cy="2012950"/>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refers to material on pp. 154-155.</a:t>
            </a:r>
          </a:p>
          <a:p>
            <a:pPr defTabSz="984250">
              <a:spcBef>
                <a:spcPct val="50000"/>
              </a:spcBef>
            </a:pPr>
            <a:r>
              <a:rPr lang="en-US" sz="1600" b="1">
                <a:solidFill>
                  <a:srgbClr val="000000"/>
                </a:solidFill>
                <a:sym typeface="Wingdings" pitchFamily="2" charset="2"/>
              </a:rPr>
              <a:t> </a:t>
            </a:r>
            <a:r>
              <a:rPr lang="en-US" sz="1600" b="1">
                <a:solidFill>
                  <a:srgbClr val="000000"/>
                </a:solidFill>
              </a:rPr>
              <a:t>Indicates place where slide “builds” to include the corresponding point (upon mouse click).</a:t>
            </a:r>
          </a:p>
          <a:p>
            <a:pPr defTabSz="984250">
              <a:spcBef>
                <a:spcPct val="50000"/>
              </a:spcBef>
            </a:pPr>
            <a:endParaRPr lang="en-US" sz="1500" b="1">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There are several key dimensions that characterize a close working relationship between organizational buyers and sellers. </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Char char="•"/>
              <a:defRPr/>
            </a:pPr>
            <a:r>
              <a:rPr lang="en-US" b="1" dirty="0" smtClean="0">
                <a:solidFill>
                  <a:srgbClr val="000000"/>
                </a:solidFill>
                <a:sym typeface="Wingdings" pitchFamily="2" charset="2"/>
              </a:rPr>
              <a:t> </a:t>
            </a:r>
            <a:r>
              <a:rPr lang="en-US" b="1" u="sng" dirty="0" smtClean="0">
                <a:solidFill>
                  <a:srgbClr val="000000"/>
                </a:solidFill>
                <a:sym typeface="Wingdings" pitchFamily="2" charset="2"/>
              </a:rPr>
              <a:t>Cooperation treats problems as joint responsibilities</a:t>
            </a:r>
            <a:r>
              <a:rPr lang="en-US" b="1" dirty="0" smtClean="0">
                <a:solidFill>
                  <a:srgbClr val="000000"/>
                </a:solidFill>
                <a:sym typeface="Wingdings" pitchFamily="2" charset="2"/>
              </a:rPr>
              <a:t>.</a:t>
            </a:r>
          </a:p>
          <a:p>
            <a:pPr lvl="1">
              <a:buFont typeface="Arial" pitchFamily="34" charset="0"/>
              <a:buChar char="•"/>
              <a:defRPr/>
            </a:pPr>
            <a:r>
              <a:rPr lang="en-US" dirty="0" smtClean="0">
                <a:solidFill>
                  <a:srgbClr val="000000"/>
                </a:solidFill>
              </a:rPr>
              <a:t>  The buyer and seller work together to achieve both mutual and individual objectives.</a:t>
            </a:r>
          </a:p>
          <a:p>
            <a:pPr lvl="1">
              <a:buFont typeface="Arial" pitchFamily="34" charset="0"/>
              <a:buChar char="•"/>
              <a:defRPr/>
            </a:pPr>
            <a:r>
              <a:rPr lang="en-US" dirty="0" smtClean="0">
                <a:solidFill>
                  <a:srgbClr val="000000"/>
                </a:solidFill>
              </a:rPr>
              <a:t>  Both sides are involved in problem resolution.</a:t>
            </a:r>
          </a:p>
          <a:p>
            <a:pPr>
              <a:buFont typeface="Arial" pitchFamily="34" charset="0"/>
              <a:buChar char="•"/>
              <a:defRPr/>
            </a:pPr>
            <a:r>
              <a:rPr lang="en-US" b="1" dirty="0" smtClean="0">
                <a:solidFill>
                  <a:srgbClr val="000000"/>
                </a:solidFill>
                <a:sym typeface="Wingdings" pitchFamily="2" charset="2"/>
              </a:rPr>
              <a:t> Both the supplier and the buyer benefit when they can </a:t>
            </a:r>
            <a:r>
              <a:rPr lang="en-US" b="1" u="sng" dirty="0" smtClean="0">
                <a:solidFill>
                  <a:srgbClr val="000000"/>
                </a:solidFill>
                <a:sym typeface="Wingdings" pitchFamily="2" charset="2"/>
              </a:rPr>
              <a:t>share information</a:t>
            </a:r>
            <a:r>
              <a:rPr lang="en-US" b="1" dirty="0" smtClean="0">
                <a:solidFill>
                  <a:srgbClr val="000000"/>
                </a:solidFill>
                <a:sym typeface="Wingdings" pitchFamily="2" charset="2"/>
              </a:rPr>
              <a:t>. Types of shared information may include: </a:t>
            </a:r>
          </a:p>
          <a:p>
            <a:pPr lvl="1">
              <a:buFont typeface="Arial" pitchFamily="34" charset="0"/>
              <a:buChar char="•"/>
              <a:defRPr/>
            </a:pPr>
            <a:r>
              <a:rPr lang="en-US" dirty="0" smtClean="0">
                <a:solidFill>
                  <a:srgbClr val="000000"/>
                </a:solidFill>
              </a:rPr>
              <a:t> It includes the exchange of proprietary cost data, discussion of demand forecasts, and joint work on new product designs. </a:t>
            </a:r>
          </a:p>
          <a:p>
            <a:pPr lvl="1">
              <a:buFont typeface="Arial" pitchFamily="34" charset="0"/>
              <a:buChar char="•"/>
              <a:defRPr/>
            </a:pPr>
            <a:r>
              <a:rPr lang="en-US" dirty="0" smtClean="0">
                <a:solidFill>
                  <a:srgbClr val="000000"/>
                </a:solidFill>
              </a:rPr>
              <a:t> It is fast and easy to update the information. </a:t>
            </a:r>
          </a:p>
          <a:p>
            <a:pPr lvl="1">
              <a:buFont typeface="Arial" pitchFamily="34" charset="0"/>
              <a:buChar char="•"/>
              <a:defRPr/>
            </a:pPr>
            <a:r>
              <a:rPr lang="en-US" dirty="0" smtClean="0">
                <a:solidFill>
                  <a:srgbClr val="000000"/>
                </a:solidFill>
              </a:rPr>
              <a:t> It saves time.</a:t>
            </a:r>
          </a:p>
          <a:p>
            <a:pPr lvl="1">
              <a:buFont typeface="Arial" pitchFamily="34" charset="0"/>
              <a:buChar char="•"/>
              <a:defRPr/>
            </a:pPr>
            <a:r>
              <a:rPr lang="en-US" dirty="0" smtClean="0">
                <a:solidFill>
                  <a:srgbClr val="000000"/>
                </a:solidFill>
              </a:rPr>
              <a:t> It can lead to better decisions, reduced uncertainty about the future, and better planning.</a:t>
            </a:r>
          </a:p>
          <a:p>
            <a:pPr lvl="1">
              <a:defRPr/>
            </a:pPr>
            <a:endParaRPr lang="en-US" dirty="0" smtClean="0">
              <a:solidFill>
                <a:srgbClr val="000000"/>
              </a:solidFill>
            </a:endParaRPr>
          </a:p>
          <a:p>
            <a:pPr>
              <a:buFont typeface="Arial" pitchFamily="34" charset="0"/>
              <a:buChar char="•"/>
              <a:defRPr/>
            </a:pPr>
            <a:r>
              <a:rPr lang="en-US" b="1" dirty="0" smtClean="0">
                <a:solidFill>
                  <a:srgbClr val="000000"/>
                </a:solidFill>
                <a:sym typeface="Wingdings" pitchFamily="2" charset="2"/>
              </a:rPr>
              <a:t> Even though shared information is useful, it may be risky if there is a possibility that one of the partners will misuse it.</a:t>
            </a:r>
          </a:p>
          <a:p>
            <a:pPr>
              <a:defRPr/>
            </a:pPr>
            <a:endParaRPr lang="en-US" b="1" dirty="0" smtClean="0">
              <a:solidFill>
                <a:srgbClr val="000000"/>
              </a:solidFill>
              <a:sym typeface="Wingdings" pitchFamily="2" charset="2"/>
            </a:endParaRPr>
          </a:p>
          <a:p>
            <a:pPr>
              <a:defRPr/>
            </a:pPr>
            <a:r>
              <a:rPr lang="en-US" b="1" i="1" dirty="0" smtClean="0">
                <a:solidFill>
                  <a:srgbClr val="000000"/>
                </a:solidFill>
                <a:sym typeface="Wingdings" pitchFamily="2" charset="2"/>
              </a:rPr>
              <a:t>Discussion Question: If you represented an organizational buyer, what types of information might you be reluctant to share with a supplier? If you represented a supplier, what types of information might you be reluctant to share with a buyer?</a:t>
            </a:r>
          </a:p>
          <a:p>
            <a:pPr>
              <a:defRPr/>
            </a:pPr>
            <a:endParaRPr lang="en-US" b="1"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a:p>
            <a:pPr marL="271751" indent="-271751">
              <a:defRPr/>
            </a:pPr>
            <a:endParaRPr lang="en-US" dirty="0" smtClean="0"/>
          </a:p>
        </p:txBody>
      </p:sp>
      <p:sp>
        <p:nvSpPr>
          <p:cNvPr id="58371" name="Text Box 4"/>
          <p:cNvSpPr txBox="1">
            <a:spLocks noChangeArrowheads="1"/>
          </p:cNvSpPr>
          <p:nvPr/>
        </p:nvSpPr>
        <p:spPr bwMode="auto">
          <a:xfrm>
            <a:off x="4038600" y="609600"/>
            <a:ext cx="2582863" cy="558800"/>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refers to material on pp. 156-157.</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lnSpc>
                <a:spcPct val="90000"/>
              </a:lnSpc>
              <a:defRPr/>
            </a:pPr>
            <a:r>
              <a:rPr lang="en-US" b="1" dirty="0" smtClean="0">
                <a:solidFill>
                  <a:srgbClr val="000000"/>
                </a:solidFill>
                <a:sym typeface="Wingdings" pitchFamily="2" charset="2"/>
              </a:rPr>
              <a:t>Summary Overview</a:t>
            </a:r>
          </a:p>
          <a:p>
            <a:pPr>
              <a:lnSpc>
                <a:spcPct val="90000"/>
              </a:lnSpc>
              <a:defRPr/>
            </a:pPr>
            <a:r>
              <a:rPr lang="en-US" dirty="0" smtClean="0">
                <a:solidFill>
                  <a:srgbClr val="000000"/>
                </a:solidFill>
                <a:sym typeface="Wingdings" pitchFamily="2" charset="2"/>
              </a:rPr>
              <a:t>Aside from cooperation and information sharing, there are other key dimensions of close buyer-seller relationships in the B2B market.</a:t>
            </a:r>
          </a:p>
          <a:p>
            <a:pPr>
              <a:lnSpc>
                <a:spcPct val="90000"/>
              </a:lnSpc>
              <a:defRPr/>
            </a:pPr>
            <a:endParaRPr lang="en-US" dirty="0" smtClean="0">
              <a:solidFill>
                <a:srgbClr val="000000"/>
              </a:solidFill>
              <a:sym typeface="Wingdings" pitchFamily="2" charset="2"/>
            </a:endParaRPr>
          </a:p>
          <a:p>
            <a:pPr>
              <a:lnSpc>
                <a:spcPct val="90000"/>
              </a:lnSpc>
              <a:defRPr/>
            </a:pPr>
            <a:r>
              <a:rPr lang="en-US" b="1" dirty="0" smtClean="0">
                <a:solidFill>
                  <a:srgbClr val="000000"/>
                </a:solidFill>
                <a:sym typeface="Wingdings" pitchFamily="2" charset="2"/>
              </a:rPr>
              <a:t>Key Issues</a:t>
            </a:r>
          </a:p>
          <a:p>
            <a:pPr>
              <a:lnSpc>
                <a:spcPct val="90000"/>
              </a:lnSpc>
              <a:buFont typeface="Arial" pitchFamily="34" charset="0"/>
              <a:buChar char="•"/>
              <a:defRPr/>
            </a:pPr>
            <a:r>
              <a:rPr lang="en-US" b="1" dirty="0" smtClean="0">
                <a:solidFill>
                  <a:srgbClr val="000000"/>
                </a:solidFill>
                <a:sym typeface="Wingdings" pitchFamily="2" charset="2"/>
              </a:rPr>
              <a:t> </a:t>
            </a:r>
            <a:r>
              <a:rPr lang="en-US" b="1" u="sng" dirty="0" smtClean="0">
                <a:solidFill>
                  <a:srgbClr val="000000"/>
                </a:solidFill>
                <a:sym typeface="Wingdings" pitchFamily="2" charset="2"/>
              </a:rPr>
              <a:t>Operational linkages</a:t>
            </a:r>
            <a:r>
              <a:rPr lang="en-US" b="1" dirty="0" smtClean="0">
                <a:solidFill>
                  <a:srgbClr val="000000"/>
                </a:solidFill>
                <a:sym typeface="Wingdings" pitchFamily="2" charset="2"/>
              </a:rPr>
              <a:t>  are direct ties between the internal operations of the buyer and seller firms. These linkages usually involve ongoing coordination of activities between the firms.</a:t>
            </a:r>
          </a:p>
          <a:p>
            <a:pPr lvl="1">
              <a:lnSpc>
                <a:spcPct val="90000"/>
              </a:lnSpc>
              <a:buFont typeface="Arial" pitchFamily="34" charset="0"/>
              <a:buChar char="•"/>
              <a:defRPr/>
            </a:pPr>
            <a:r>
              <a:rPr lang="en-US" dirty="0" smtClean="0">
                <a:solidFill>
                  <a:srgbClr val="000000"/>
                </a:solidFill>
              </a:rPr>
              <a:t> </a:t>
            </a:r>
            <a:r>
              <a:rPr lang="en-US" u="sng" dirty="0" smtClean="0">
                <a:solidFill>
                  <a:srgbClr val="000000"/>
                </a:solidFill>
              </a:rPr>
              <a:t>Just-in-time delivery</a:t>
            </a:r>
            <a:r>
              <a:rPr lang="en-US" dirty="0" smtClean="0">
                <a:solidFill>
                  <a:srgbClr val="000000"/>
                </a:solidFill>
              </a:rPr>
              <a:t>: reliably getting products there just before the customer needs them.</a:t>
            </a:r>
          </a:p>
          <a:p>
            <a:pPr lvl="1">
              <a:lnSpc>
                <a:spcPct val="90000"/>
              </a:lnSpc>
              <a:buFont typeface="Arial" pitchFamily="34" charset="0"/>
              <a:buChar char="•"/>
              <a:defRPr/>
            </a:pPr>
            <a:r>
              <a:rPr lang="en-US" dirty="0" smtClean="0">
                <a:solidFill>
                  <a:srgbClr val="000000"/>
                </a:solidFill>
              </a:rPr>
              <a:t> This arrangement reduces inventory and carrying costs, especially for the buyer.</a:t>
            </a:r>
          </a:p>
          <a:p>
            <a:pPr lvl="1">
              <a:lnSpc>
                <a:spcPct val="90000"/>
              </a:lnSpc>
              <a:defRPr/>
            </a:pPr>
            <a:endParaRPr lang="en-US" dirty="0" smtClean="0">
              <a:solidFill>
                <a:srgbClr val="000000"/>
              </a:solidFill>
            </a:endParaRPr>
          </a:p>
          <a:p>
            <a:pPr>
              <a:lnSpc>
                <a:spcPct val="90000"/>
              </a:lnSpc>
              <a:defRPr/>
            </a:pPr>
            <a:r>
              <a:rPr lang="en-US" b="1" i="1" dirty="0" smtClean="0">
                <a:solidFill>
                  <a:srgbClr val="000000"/>
                </a:solidFill>
                <a:sym typeface="Wingdings" pitchFamily="2" charset="2"/>
              </a:rPr>
              <a:t>Discussion Question: Wal-Mart, a major retailer, has a direct computer connection to Procter and Gamble, a manufacturer, to speed up order and delivery of P&amp;G’s products. How does this move the relationship toward a straight rebuy situation?</a:t>
            </a:r>
          </a:p>
          <a:p>
            <a:pPr>
              <a:lnSpc>
                <a:spcPct val="90000"/>
              </a:lnSpc>
              <a:defRPr/>
            </a:pPr>
            <a:endParaRPr lang="en-US" b="1" dirty="0" smtClean="0">
              <a:solidFill>
                <a:srgbClr val="000000"/>
              </a:solidFill>
              <a:sym typeface="Wingdings" pitchFamily="2" charset="2"/>
            </a:endParaRPr>
          </a:p>
          <a:p>
            <a:pPr>
              <a:lnSpc>
                <a:spcPct val="90000"/>
              </a:lnSpc>
              <a:buFont typeface="Arial" pitchFamily="34" charset="0"/>
              <a:buChar char="•"/>
              <a:defRPr/>
            </a:pPr>
            <a:r>
              <a:rPr lang="en-US" b="1" dirty="0" smtClean="0">
                <a:solidFill>
                  <a:srgbClr val="000000"/>
                </a:solidFill>
                <a:sym typeface="Wingdings" pitchFamily="2" charset="2"/>
              </a:rPr>
              <a:t> </a:t>
            </a:r>
            <a:r>
              <a:rPr lang="en-US" b="1" u="sng" dirty="0" smtClean="0">
                <a:solidFill>
                  <a:srgbClr val="000000"/>
                </a:solidFill>
                <a:sym typeface="Wingdings" pitchFamily="2" charset="2"/>
              </a:rPr>
              <a:t>Legal bonds</a:t>
            </a:r>
            <a:r>
              <a:rPr lang="en-US" b="1" dirty="0" smtClean="0">
                <a:solidFill>
                  <a:srgbClr val="000000"/>
                </a:solidFill>
                <a:sym typeface="Wingdings" pitchFamily="2" charset="2"/>
              </a:rPr>
              <a:t>, such as contracts, spell out the obligations of each party in the relationship.  </a:t>
            </a:r>
          </a:p>
          <a:p>
            <a:pPr lvl="1">
              <a:lnSpc>
                <a:spcPct val="90000"/>
              </a:lnSpc>
              <a:buFont typeface="Arial" pitchFamily="34" charset="0"/>
              <a:buChar char="•"/>
              <a:defRPr/>
            </a:pPr>
            <a:r>
              <a:rPr lang="en-US" dirty="0" smtClean="0">
                <a:solidFill>
                  <a:srgbClr val="000000"/>
                </a:solidFill>
              </a:rPr>
              <a:t> </a:t>
            </a:r>
            <a:r>
              <a:rPr lang="en-US" u="sng" dirty="0" smtClean="0">
                <a:solidFill>
                  <a:srgbClr val="000000"/>
                </a:solidFill>
              </a:rPr>
              <a:t>Negotiated contract buying</a:t>
            </a:r>
            <a:r>
              <a:rPr lang="en-US" dirty="0" smtClean="0">
                <a:solidFill>
                  <a:srgbClr val="000000"/>
                </a:solidFill>
              </a:rPr>
              <a:t>: agreeing to a contract that allows for changes in the purchase arrangements.  </a:t>
            </a:r>
          </a:p>
          <a:p>
            <a:pPr lvl="1">
              <a:lnSpc>
                <a:spcPct val="90000"/>
              </a:lnSpc>
              <a:buFont typeface="Arial" pitchFamily="34" charset="0"/>
              <a:buChar char="•"/>
              <a:defRPr/>
            </a:pPr>
            <a:r>
              <a:rPr lang="en-US" dirty="0" smtClean="0">
                <a:solidFill>
                  <a:srgbClr val="000000"/>
                </a:solidFill>
              </a:rPr>
              <a:t> This method is preferred when it is difficult or impossible to specify all that is needed on a particular project in advance.  </a:t>
            </a:r>
          </a:p>
          <a:p>
            <a:pPr>
              <a:lnSpc>
                <a:spcPct val="90000"/>
              </a:lnSpc>
              <a:buFont typeface="Arial" pitchFamily="34" charset="0"/>
              <a:buChar char="•"/>
              <a:defRPr/>
            </a:pPr>
            <a:r>
              <a:rPr lang="en-US" b="1" dirty="0" smtClean="0">
                <a:solidFill>
                  <a:srgbClr val="000000"/>
                </a:solidFill>
                <a:sym typeface="Wingdings" pitchFamily="2" charset="2"/>
              </a:rPr>
              <a:t> </a:t>
            </a:r>
            <a:r>
              <a:rPr lang="en-US" b="1" u="sng" dirty="0" smtClean="0">
                <a:solidFill>
                  <a:srgbClr val="000000"/>
                </a:solidFill>
                <a:sym typeface="Wingdings" pitchFamily="2" charset="2"/>
              </a:rPr>
              <a:t>Relationship-specific adaptations</a:t>
            </a:r>
            <a:r>
              <a:rPr lang="en-US" b="1" dirty="0" smtClean="0">
                <a:solidFill>
                  <a:srgbClr val="000000"/>
                </a:solidFill>
                <a:sym typeface="Wingdings" pitchFamily="2" charset="2"/>
              </a:rPr>
              <a:t> invest in the relationship.  </a:t>
            </a:r>
          </a:p>
          <a:p>
            <a:pPr lvl="1">
              <a:lnSpc>
                <a:spcPct val="90000"/>
              </a:lnSpc>
              <a:buFont typeface="Arial" pitchFamily="34" charset="0"/>
              <a:buChar char="•"/>
              <a:defRPr/>
            </a:pPr>
            <a:r>
              <a:rPr lang="en-US" dirty="0" smtClean="0">
                <a:solidFill>
                  <a:srgbClr val="000000"/>
                </a:solidFill>
              </a:rPr>
              <a:t> These adaptations involve changes in a firm’s product or procedures that are unique to the needs or capabilities of a relationship partner.</a:t>
            </a:r>
          </a:p>
          <a:p>
            <a:pPr lvl="1">
              <a:lnSpc>
                <a:spcPct val="90000"/>
              </a:lnSpc>
              <a:buFont typeface="Arial" pitchFamily="34" charset="0"/>
              <a:buChar char="•"/>
              <a:defRPr/>
            </a:pPr>
            <a:r>
              <a:rPr lang="en-US" dirty="0" smtClean="0">
                <a:solidFill>
                  <a:srgbClr val="000000"/>
                </a:solidFill>
              </a:rPr>
              <a:t> Specific adaptations are usually made when the buying organization chooses to </a:t>
            </a:r>
            <a:r>
              <a:rPr lang="en-US" u="sng" dirty="0" smtClean="0">
                <a:solidFill>
                  <a:srgbClr val="000000"/>
                </a:solidFill>
              </a:rPr>
              <a:t>outsource</a:t>
            </a:r>
            <a:r>
              <a:rPr lang="en-US" dirty="0" smtClean="0">
                <a:solidFill>
                  <a:srgbClr val="000000"/>
                </a:solidFill>
              </a:rPr>
              <a:t>—contract with an outside firm to produce goods or services rather than to produce them internally.</a:t>
            </a:r>
            <a:r>
              <a:rPr lang="en-US" u="sng" dirty="0" smtClean="0">
                <a:solidFill>
                  <a:srgbClr val="000000"/>
                </a:solidFill>
              </a:rPr>
              <a:t> </a:t>
            </a:r>
            <a:r>
              <a:rPr lang="en-US" dirty="0" smtClean="0">
                <a:solidFill>
                  <a:srgbClr val="000000"/>
                </a:solidFill>
              </a:rPr>
              <a:t> </a:t>
            </a:r>
            <a:br>
              <a:rPr lang="en-US" dirty="0" smtClean="0">
                <a:solidFill>
                  <a:srgbClr val="000000"/>
                </a:solidFill>
              </a:rPr>
            </a:br>
            <a:endParaRPr lang="en-US" dirty="0" smtClean="0">
              <a:solidFill>
                <a:srgbClr val="000000"/>
              </a:solidFill>
            </a:endParaRPr>
          </a:p>
          <a:p>
            <a:pPr>
              <a:lnSpc>
                <a:spcPct val="90000"/>
              </a:lnSpc>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60419" name="Text Box 4"/>
          <p:cNvSpPr txBox="1">
            <a:spLocks noChangeArrowheads="1"/>
          </p:cNvSpPr>
          <p:nvPr/>
        </p:nvSpPr>
        <p:spPr bwMode="auto">
          <a:xfrm>
            <a:off x="4038600" y="609600"/>
            <a:ext cx="2582863" cy="2012950"/>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refers to material on pp. 156-157.</a:t>
            </a:r>
          </a:p>
          <a:p>
            <a:pPr defTabSz="984250">
              <a:spcBef>
                <a:spcPct val="50000"/>
              </a:spcBef>
            </a:pPr>
            <a:r>
              <a:rPr lang="en-US" sz="1600" b="1">
                <a:solidFill>
                  <a:srgbClr val="000000"/>
                </a:solidFill>
                <a:sym typeface="Wingdings" pitchFamily="2" charset="2"/>
              </a:rPr>
              <a:t> </a:t>
            </a:r>
            <a:r>
              <a:rPr lang="en-US" sz="1600" b="1">
                <a:solidFill>
                  <a:srgbClr val="000000"/>
                </a:solidFill>
              </a:rPr>
              <a:t>Indicates place where slide “builds” to include the corresponding point (upon mouse click).</a:t>
            </a:r>
          </a:p>
          <a:p>
            <a:pPr defTabSz="984250">
              <a:spcBef>
                <a:spcPct val="50000"/>
              </a:spcBef>
            </a:pPr>
            <a:endParaRPr lang="en-US" sz="1500" b="1">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xfrm>
            <a:off x="503238" y="539750"/>
            <a:ext cx="3162300" cy="2373313"/>
          </a:xfrm>
          <a:ln/>
        </p:spPr>
      </p:sp>
      <p:sp>
        <p:nvSpPr>
          <p:cNvPr id="63490" name="Rectangle 3"/>
          <p:cNvSpPr>
            <a:spLocks noGrp="1" noChangeArrowheads="1"/>
          </p:cNvSpPr>
          <p:nvPr>
            <p:ph type="body" idx="1"/>
          </p:nvPr>
        </p:nvSpPr>
        <p:spPr>
          <a:xfrm>
            <a:off x="179388" y="3076575"/>
            <a:ext cx="6367462" cy="5565775"/>
          </a:xfrm>
          <a:noFill/>
        </p:spPr>
        <p:txBody>
          <a:bodyPr/>
          <a:lstStyle/>
          <a:p>
            <a:r>
              <a:rPr lang="en-US" smtClean="0">
                <a:solidFill>
                  <a:srgbClr val="000000"/>
                </a:solidFill>
                <a:latin typeface="Arial" charset="0"/>
                <a:cs typeface="Arial" charset="0"/>
                <a:sym typeface="Wingdings" pitchFamily="2" charset="2"/>
              </a:rPr>
              <a:t>Cargill “Florence” commercial: </a:t>
            </a:r>
          </a:p>
          <a:p>
            <a:endParaRPr lang="en-US" b="1" smtClean="0">
              <a:solidFill>
                <a:srgbClr val="000000"/>
              </a:solidFill>
              <a:latin typeface="Arial" charset="0"/>
              <a:cs typeface="Arial" charset="0"/>
              <a:sym typeface="Wingdings" pitchFamily="2" charset="2"/>
            </a:endParaRPr>
          </a:p>
          <a:p>
            <a:r>
              <a:rPr lang="en-US" smtClean="0">
                <a:solidFill>
                  <a:srgbClr val="000000"/>
                </a:solidFill>
                <a:latin typeface="Arial" charset="0"/>
                <a:cs typeface="Arial" charset="0"/>
                <a:sym typeface="Wingdings" pitchFamily="2" charset="2"/>
              </a:rPr>
              <a:t>Close buyer-seller relationships can help both buyers and sellers. In this advertising campaign, Cargill wants to communicate to its customers that by working closely with them it is helping them to succeed.</a:t>
            </a:r>
            <a:r>
              <a:rPr lang="en-US" b="1" smtClean="0">
                <a:solidFill>
                  <a:srgbClr val="000000"/>
                </a:solidFill>
                <a:latin typeface="Arial" charset="0"/>
                <a:cs typeface="Arial" charset="0"/>
                <a:sym typeface="Wingdings" pitchFamily="2" charset="2"/>
              </a:rPr>
              <a:t>  </a:t>
            </a:r>
          </a:p>
          <a:p>
            <a:endParaRPr lang="en-US" b="1" smtClean="0">
              <a:solidFill>
                <a:srgbClr val="000000"/>
              </a:solidFill>
              <a:latin typeface="Arial" charset="0"/>
              <a:cs typeface="Arial" charset="0"/>
              <a:sym typeface="Wingdings" pitchFamily="2" charset="2"/>
            </a:endParaRPr>
          </a:p>
          <a:p>
            <a:r>
              <a:rPr lang="en-US" b="1" i="1" smtClean="0">
                <a:solidFill>
                  <a:srgbClr val="000000"/>
                </a:solidFill>
                <a:latin typeface="Arial" charset="0"/>
                <a:cs typeface="Arial" charset="0"/>
                <a:sym typeface="Wingdings" pitchFamily="2" charset="2"/>
              </a:rPr>
              <a:t>Discussion Question: Which relationship dimensions do you think Cargill is emphasizing in this commercial?</a:t>
            </a:r>
          </a:p>
          <a:p>
            <a:endParaRPr lang="en-US" b="1" i="1" smtClean="0">
              <a:solidFill>
                <a:srgbClr val="000000"/>
              </a:solidFill>
              <a:latin typeface="Arial" charset="0"/>
              <a:cs typeface="Arial" charset="0"/>
              <a:sym typeface="Wingdings" pitchFamily="2" charset="2"/>
            </a:endParaRPr>
          </a:p>
          <a:p>
            <a:r>
              <a:rPr lang="en-US" b="1" smtClean="0">
                <a:solidFill>
                  <a:srgbClr val="000000"/>
                </a:solidFill>
                <a:latin typeface="Arial" charset="0"/>
                <a:cs typeface="Arial" charset="0"/>
                <a:sym typeface="Wingdings" pitchFamily="2" charset="2"/>
              </a:rPr>
              <a:t>Video Operation:</a:t>
            </a:r>
            <a:endParaRPr lang="en-US" smtClean="0">
              <a:solidFill>
                <a:srgbClr val="000000"/>
              </a:solidFill>
              <a:latin typeface="Arial" charset="0"/>
              <a:cs typeface="Arial" charset="0"/>
              <a:sym typeface="Wingdings" pitchFamily="2" charset="2"/>
            </a:endParaRPr>
          </a:p>
          <a:p>
            <a:r>
              <a:rPr lang="en-US" smtClean="0">
                <a:solidFill>
                  <a:srgbClr val="000000"/>
                </a:solidFill>
                <a:latin typeface="Arial" charset="0"/>
                <a:cs typeface="Arial" charset="0"/>
                <a:sym typeface="Wingdings" pitchFamily="2" charset="2"/>
              </a:rPr>
              <a:t>Use the onscreen player controls to operate the video.</a:t>
            </a:r>
          </a:p>
          <a:p>
            <a:r>
              <a:rPr lang="en-US" smtClean="0">
                <a:solidFill>
                  <a:srgbClr val="000000"/>
                </a:solidFill>
                <a:latin typeface="Arial" charset="0"/>
                <a:cs typeface="Arial" charset="0"/>
                <a:sym typeface="Wingdings" pitchFamily="2" charset="2"/>
              </a:rPr>
              <a:t>To view the video at Full Screen, right-click the video and choose Full Screen. To go back to your presentation you can either hit the Escape key, right-click on the video and uncheck Full Screen, or type Alt+Enter. You can do this at anytime during the video playback. </a:t>
            </a:r>
          </a:p>
          <a:p>
            <a:r>
              <a:rPr lang="en-US" smtClean="0">
                <a:solidFill>
                  <a:srgbClr val="000000"/>
                </a:solidFill>
                <a:latin typeface="Arial" charset="0"/>
                <a:cs typeface="Arial" charset="0"/>
                <a:sym typeface="Wingdings" pitchFamily="2" charset="2"/>
              </a:rPr>
              <a:t>Under certain circumstances, the video may not fill the video player window. To restore, right-click the video player object and select Zoom 200%.</a:t>
            </a:r>
          </a:p>
          <a:p>
            <a:r>
              <a:rPr lang="en-US" smtClean="0">
                <a:solidFill>
                  <a:srgbClr val="000000"/>
                </a:solidFill>
                <a:latin typeface="Arial" charset="0"/>
                <a:cs typeface="Arial" charset="0"/>
                <a:sym typeface="Wingdings" pitchFamily="2" charset="2"/>
              </a:rPr>
              <a:t>The videos will only play in Slide Show View. Macros must be enabled in order to play the videos from within PowerPoint.</a:t>
            </a:r>
          </a:p>
          <a:p>
            <a:endParaRPr lang="en-US" b="1" smtClean="0">
              <a:solidFill>
                <a:srgbClr val="000000"/>
              </a:solidFill>
              <a:latin typeface="Arial" charset="0"/>
              <a:cs typeface="Arial" charset="0"/>
              <a:sym typeface="Wingdings" pitchFamily="2" charset="2"/>
            </a:endParaRPr>
          </a:p>
          <a:p>
            <a:pPr eaLnBrk="1" hangingPunct="1"/>
            <a:endParaRPr lang="en-US" b="1" smtClean="0">
              <a:solidFill>
                <a:srgbClr val="000000"/>
              </a:solidFill>
              <a:latin typeface="Arial" charset="0"/>
              <a:cs typeface="Arial" charset="0"/>
              <a:sym typeface="Wingdings" pitchFamily="2" charset="2"/>
            </a:endParaRPr>
          </a:p>
          <a:p>
            <a:pPr eaLnBrk="1" hangingPunct="1"/>
            <a:endParaRPr lang="en-US" b="1" smtClean="0">
              <a:solidFill>
                <a:srgbClr val="000000"/>
              </a:solidFill>
              <a:latin typeface="Arial" charset="0"/>
              <a:cs typeface="Arial" charset="0"/>
              <a:sym typeface="Wingdings" pitchFamily="2" charset="2"/>
            </a:endParaRPr>
          </a:p>
        </p:txBody>
      </p:sp>
      <p:sp>
        <p:nvSpPr>
          <p:cNvPr id="63491" name="Text Box 4"/>
          <p:cNvSpPr txBox="1">
            <a:spLocks noChangeArrowheads="1"/>
          </p:cNvSpPr>
          <p:nvPr/>
        </p:nvSpPr>
        <p:spPr bwMode="auto">
          <a:xfrm>
            <a:off x="4267200" y="533400"/>
            <a:ext cx="2438400" cy="558800"/>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refers to material on pp. 154-157.</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xfrm>
            <a:off x="503238" y="539750"/>
            <a:ext cx="3162300" cy="2373313"/>
          </a:xfrm>
          <a:ln/>
        </p:spPr>
      </p:sp>
      <p:sp>
        <p:nvSpPr>
          <p:cNvPr id="66562" name="Rectangle 3"/>
          <p:cNvSpPr>
            <a:spLocks noGrp="1" noChangeArrowheads="1"/>
          </p:cNvSpPr>
          <p:nvPr>
            <p:ph type="body" idx="1"/>
          </p:nvPr>
        </p:nvSpPr>
        <p:spPr>
          <a:xfrm>
            <a:off x="179388" y="3076575"/>
            <a:ext cx="6367462" cy="5565775"/>
          </a:xfrm>
          <a:noFill/>
        </p:spPr>
        <p:txBody>
          <a:bodyPr/>
          <a:lstStyle/>
          <a:p>
            <a:r>
              <a:rPr lang="en-US" smtClean="0">
                <a:solidFill>
                  <a:srgbClr val="000000"/>
                </a:solidFill>
                <a:latin typeface="Arial" charset="0"/>
                <a:cs typeface="Arial" charset="0"/>
                <a:sym typeface="Wingdings" pitchFamily="2" charset="2"/>
              </a:rPr>
              <a:t>Cargill “Chocolate” commercial :</a:t>
            </a:r>
          </a:p>
          <a:p>
            <a:endParaRPr lang="en-US" b="1" smtClean="0">
              <a:solidFill>
                <a:srgbClr val="000000"/>
              </a:solidFill>
              <a:latin typeface="Arial" charset="0"/>
              <a:cs typeface="Arial" charset="0"/>
              <a:sym typeface="Wingdings" pitchFamily="2" charset="2"/>
            </a:endParaRPr>
          </a:p>
          <a:p>
            <a:r>
              <a:rPr lang="en-US" smtClean="0">
                <a:solidFill>
                  <a:srgbClr val="000000"/>
                </a:solidFill>
                <a:latin typeface="Arial" charset="0"/>
                <a:cs typeface="Arial" charset="0"/>
                <a:sym typeface="Wingdings" pitchFamily="2" charset="2"/>
              </a:rPr>
              <a:t>Close buyer-seller relationships can help both buyers and sellers. In this advertising campaign, Cargill wants to communicate to customers that by working closely with them it is helping them to succeed.</a:t>
            </a:r>
            <a:r>
              <a:rPr lang="en-US" b="1" smtClean="0">
                <a:solidFill>
                  <a:srgbClr val="000000"/>
                </a:solidFill>
                <a:latin typeface="Arial" charset="0"/>
                <a:cs typeface="Arial" charset="0"/>
                <a:sym typeface="Wingdings" pitchFamily="2" charset="2"/>
              </a:rPr>
              <a:t>  </a:t>
            </a:r>
          </a:p>
          <a:p>
            <a:endParaRPr lang="en-US" b="1" smtClean="0">
              <a:solidFill>
                <a:srgbClr val="000000"/>
              </a:solidFill>
              <a:latin typeface="Arial" charset="0"/>
              <a:cs typeface="Arial" charset="0"/>
              <a:sym typeface="Wingdings" pitchFamily="2" charset="2"/>
            </a:endParaRPr>
          </a:p>
          <a:p>
            <a:r>
              <a:rPr lang="en-US" b="1" i="1" smtClean="0">
                <a:solidFill>
                  <a:srgbClr val="000000"/>
                </a:solidFill>
                <a:latin typeface="Arial" charset="0"/>
                <a:cs typeface="Arial" charset="0"/>
                <a:sym typeface="Wingdings" pitchFamily="2" charset="2"/>
              </a:rPr>
              <a:t>Discussion Question: How does Cargill create value for its customers?  </a:t>
            </a:r>
          </a:p>
          <a:p>
            <a:endParaRPr lang="en-US" b="1" smtClean="0">
              <a:solidFill>
                <a:srgbClr val="000000"/>
              </a:solidFill>
              <a:latin typeface="Arial" charset="0"/>
              <a:cs typeface="Arial" charset="0"/>
              <a:sym typeface="Wingdings" pitchFamily="2" charset="2"/>
            </a:endParaRPr>
          </a:p>
          <a:p>
            <a:r>
              <a:rPr lang="en-US" b="1" smtClean="0">
                <a:solidFill>
                  <a:srgbClr val="000000"/>
                </a:solidFill>
                <a:latin typeface="Arial" charset="0"/>
                <a:cs typeface="Arial" charset="0"/>
                <a:sym typeface="Wingdings" pitchFamily="2" charset="2"/>
              </a:rPr>
              <a:t>Video Operation:</a:t>
            </a:r>
          </a:p>
          <a:p>
            <a:r>
              <a:rPr lang="en-US" smtClean="0">
                <a:solidFill>
                  <a:srgbClr val="000000"/>
                </a:solidFill>
                <a:latin typeface="Arial" charset="0"/>
                <a:cs typeface="Arial" charset="0"/>
                <a:sym typeface="Wingdings" pitchFamily="2" charset="2"/>
              </a:rPr>
              <a:t>Use the onscreen player controls to operate the video.</a:t>
            </a:r>
          </a:p>
          <a:p>
            <a:r>
              <a:rPr lang="en-US" smtClean="0">
                <a:solidFill>
                  <a:srgbClr val="000000"/>
                </a:solidFill>
                <a:latin typeface="Arial" charset="0"/>
                <a:cs typeface="Arial" charset="0"/>
                <a:sym typeface="Wingdings" pitchFamily="2" charset="2"/>
              </a:rPr>
              <a:t>To view the video at Full Screen, right-click the video and choose Full Screen. To go back to your presentation you can either hit the Escape key, right-click on the video and uncheck Full Screen, or type Alt+Enter. You can do this at anytime during the video playback. </a:t>
            </a:r>
          </a:p>
          <a:p>
            <a:r>
              <a:rPr lang="en-US" smtClean="0">
                <a:solidFill>
                  <a:srgbClr val="000000"/>
                </a:solidFill>
                <a:latin typeface="Arial" charset="0"/>
                <a:cs typeface="Arial" charset="0"/>
                <a:sym typeface="Wingdings" pitchFamily="2" charset="2"/>
              </a:rPr>
              <a:t>Under certain circumstances, the video may not fill the video player window. To restore, right-click the video player object and select Zoom 200%.</a:t>
            </a:r>
          </a:p>
          <a:p>
            <a:r>
              <a:rPr lang="en-US" smtClean="0">
                <a:solidFill>
                  <a:srgbClr val="000000"/>
                </a:solidFill>
                <a:latin typeface="Arial" charset="0"/>
                <a:cs typeface="Arial" charset="0"/>
                <a:sym typeface="Wingdings" pitchFamily="2" charset="2"/>
              </a:rPr>
              <a:t>The videos will only play in Slide Show View. Macros must be enabled in order to play the videos from within PowerPoint.</a:t>
            </a:r>
          </a:p>
          <a:p>
            <a:endParaRPr lang="en-US" smtClean="0">
              <a:solidFill>
                <a:srgbClr val="000000"/>
              </a:solidFill>
              <a:latin typeface="Arial" charset="0"/>
              <a:cs typeface="Arial" charset="0"/>
              <a:sym typeface="Wingdings" pitchFamily="2" charset="2"/>
            </a:endParaRPr>
          </a:p>
          <a:p>
            <a:pPr eaLnBrk="1" hangingPunct="1"/>
            <a:endParaRPr lang="en-US" smtClean="0">
              <a:solidFill>
                <a:srgbClr val="000000"/>
              </a:solidFill>
              <a:latin typeface="Arial" charset="0"/>
              <a:cs typeface="Arial" charset="0"/>
              <a:sym typeface="Wingdings" pitchFamily="2" charset="2"/>
            </a:endParaRPr>
          </a:p>
        </p:txBody>
      </p:sp>
      <p:sp>
        <p:nvSpPr>
          <p:cNvPr id="66563" name="Text Box 4"/>
          <p:cNvSpPr txBox="1">
            <a:spLocks noChangeArrowheads="1"/>
          </p:cNvSpPr>
          <p:nvPr/>
        </p:nvSpPr>
        <p:spPr bwMode="auto">
          <a:xfrm>
            <a:off x="4294188" y="508000"/>
            <a:ext cx="2387600" cy="558800"/>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refers to material on pp. 154-157.</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xfrm>
            <a:off x="503238" y="539750"/>
            <a:ext cx="3162300" cy="2373313"/>
          </a:xfrm>
          <a:ln/>
        </p:spPr>
      </p:sp>
      <p:sp>
        <p:nvSpPr>
          <p:cNvPr id="68610" name="Rectangle 3"/>
          <p:cNvSpPr>
            <a:spLocks noGrp="1" noChangeArrowheads="1"/>
          </p:cNvSpPr>
          <p:nvPr>
            <p:ph type="body" idx="1"/>
          </p:nvPr>
        </p:nvSpPr>
        <p:spPr>
          <a:xfrm>
            <a:off x="179388" y="3076575"/>
            <a:ext cx="6367462" cy="5565775"/>
          </a:xfrm>
          <a:noFill/>
        </p:spPr>
        <p:txBody>
          <a:bodyPr/>
          <a:lstStyle/>
          <a:p>
            <a:r>
              <a:rPr lang="en-US" smtClean="0">
                <a:solidFill>
                  <a:srgbClr val="000000"/>
                </a:solidFill>
                <a:latin typeface="Arial" charset="0"/>
                <a:cs typeface="Arial" charset="0"/>
                <a:sym typeface="Wingdings" pitchFamily="2" charset="2"/>
              </a:rPr>
              <a:t>ANSWER: A</a:t>
            </a:r>
          </a:p>
          <a:p>
            <a:endParaRPr lang="en-US" smtClean="0">
              <a:solidFill>
                <a:srgbClr val="000000"/>
              </a:solidFill>
              <a:latin typeface="Arial" charset="0"/>
              <a:cs typeface="Arial" charset="0"/>
              <a:sym typeface="Wingdings" pitchFamily="2" charset="2"/>
            </a:endParaRPr>
          </a:p>
          <a:p>
            <a:r>
              <a:rPr lang="en-US" i="1" u="sng" smtClean="0">
                <a:solidFill>
                  <a:srgbClr val="000000"/>
                </a:solidFill>
                <a:latin typeface="Arial" charset="0"/>
                <a:cs typeface="Arial" charset="0"/>
                <a:sym typeface="Wingdings" pitchFamily="2" charset="2"/>
              </a:rPr>
              <a:t>Checking your knowledge (answer explanation):</a:t>
            </a:r>
          </a:p>
          <a:p>
            <a:r>
              <a:rPr lang="en-US" smtClean="0">
                <a:solidFill>
                  <a:srgbClr val="000000"/>
                </a:solidFill>
                <a:latin typeface="Arial" charset="0"/>
                <a:cs typeface="Arial" charset="0"/>
                <a:sym typeface="Wingdings" pitchFamily="2" charset="2"/>
              </a:rPr>
              <a:t>Some relationships involve open sharing of information. This might include exchanges of proprietary cost data, discussion of demand forecasts, etc. The relationship between Gotcha! and its suppliers is one in which information is shared via the Gotcha! Internet site. The best answer selection for this question is ‘A’.</a:t>
            </a:r>
          </a:p>
          <a:p>
            <a:endParaRPr lang="en-US" b="1" smtClean="0">
              <a:solidFill>
                <a:srgbClr val="000000"/>
              </a:solidFill>
              <a:latin typeface="Arial" charset="0"/>
              <a:cs typeface="Arial" charset="0"/>
              <a:sym typeface="Wingdings" pitchFamily="2" charset="2"/>
            </a:endParaRPr>
          </a:p>
          <a:p>
            <a:endParaRPr lang="en-US" b="1" smtClean="0">
              <a:solidFill>
                <a:srgbClr val="000000"/>
              </a:solidFill>
              <a:latin typeface="Arial" charset="0"/>
              <a:cs typeface="Arial" charset="0"/>
              <a:sym typeface="Wingdings" pitchFamily="2" charset="2"/>
            </a:endParaRPr>
          </a:p>
          <a:p>
            <a:pPr eaLnBrk="1" hangingPunct="1"/>
            <a:endParaRPr lang="en-US" b="1" smtClean="0">
              <a:solidFill>
                <a:srgbClr val="000000"/>
              </a:solidFill>
              <a:latin typeface="Arial" charset="0"/>
              <a:cs typeface="Arial" charset="0"/>
              <a:sym typeface="Wingdings" pitchFamily="2" charset="2"/>
            </a:endParaRPr>
          </a:p>
        </p:txBody>
      </p:sp>
      <p:sp>
        <p:nvSpPr>
          <p:cNvPr id="68611" name="Text Box 4"/>
          <p:cNvSpPr txBox="1">
            <a:spLocks noChangeArrowheads="1"/>
          </p:cNvSpPr>
          <p:nvPr/>
        </p:nvSpPr>
        <p:spPr bwMode="auto">
          <a:xfrm>
            <a:off x="4419600" y="533400"/>
            <a:ext cx="2057400" cy="1252538"/>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relates to material on pp. 156.</a:t>
            </a:r>
          </a:p>
          <a:p>
            <a:pPr defTabSz="984250">
              <a:spcBef>
                <a:spcPct val="50000"/>
              </a:spcBef>
            </a:pPr>
            <a:endParaRPr lang="en-US" sz="1500" b="1">
              <a:solidFill>
                <a:srgbClr val="000000"/>
              </a:solidFill>
            </a:endParaRPr>
          </a:p>
          <a:p>
            <a:pPr defTabSz="984250">
              <a:spcBef>
                <a:spcPct val="50000"/>
              </a:spcBef>
            </a:pPr>
            <a:endParaRPr lang="en-US" sz="1500" b="1">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In addition to the five main dimensions of buyer-seller relationships in the B2B market, there are other dynamics that can affect the overall relationship.</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Char char="•"/>
              <a:defRPr/>
            </a:pPr>
            <a:r>
              <a:rPr lang="en-US" b="1" dirty="0" smtClean="0">
                <a:solidFill>
                  <a:srgbClr val="000000"/>
                </a:solidFill>
                <a:sym typeface="Wingdings" pitchFamily="2" charset="2"/>
              </a:rPr>
              <a:t> There may be an imbalance of power favoring one of the partners.</a:t>
            </a:r>
          </a:p>
          <a:p>
            <a:pPr>
              <a:buFont typeface="Arial" pitchFamily="34" charset="0"/>
              <a:buNone/>
              <a:defRPr/>
            </a:pPr>
            <a:r>
              <a:rPr lang="en-US" b="1" dirty="0" smtClean="0">
                <a:solidFill>
                  <a:srgbClr val="000000"/>
                </a:solidFill>
                <a:sym typeface="Wingdings" pitchFamily="2" charset="2"/>
              </a:rPr>
              <a:t> A </a:t>
            </a:r>
            <a:r>
              <a:rPr lang="en-US" b="1" u="sng" dirty="0" smtClean="0">
                <a:solidFill>
                  <a:srgbClr val="000000"/>
                </a:solidFill>
                <a:sym typeface="Wingdings" pitchFamily="2" charset="2"/>
              </a:rPr>
              <a:t>powerful customer may control the relationship</a:t>
            </a:r>
            <a:endParaRPr lang="en-US" b="1" dirty="0" smtClean="0">
              <a:solidFill>
                <a:srgbClr val="000000"/>
              </a:solidFill>
              <a:sym typeface="Wingdings" pitchFamily="2" charset="2"/>
            </a:endParaRPr>
          </a:p>
          <a:p>
            <a:pPr lvl="1">
              <a:buFont typeface="Arial" pitchFamily="34" charset="0"/>
              <a:buChar char="•"/>
              <a:defRPr/>
            </a:pPr>
            <a:r>
              <a:rPr lang="en-US" dirty="0" smtClean="0">
                <a:solidFill>
                  <a:srgbClr val="000000"/>
                </a:solidFill>
              </a:rPr>
              <a:t> Although a marketing manager may want to work in a cooperative partnership, that may be impossible with large customers who have the power to dictate how the relationship will work.</a:t>
            </a:r>
          </a:p>
          <a:p>
            <a:pPr>
              <a:buFont typeface="Arial" pitchFamily="34" charset="0"/>
              <a:buNone/>
              <a:defRPr/>
            </a:pPr>
            <a:r>
              <a:rPr lang="en-US" b="1" dirty="0" smtClean="0">
                <a:solidFill>
                  <a:srgbClr val="000000"/>
                </a:solidFill>
                <a:sym typeface="Wingdings" pitchFamily="2" charset="2"/>
              </a:rPr>
              <a:t> </a:t>
            </a:r>
            <a:r>
              <a:rPr lang="en-US" b="1" u="sng" dirty="0" smtClean="0">
                <a:solidFill>
                  <a:srgbClr val="000000"/>
                </a:solidFill>
                <a:sym typeface="Wingdings" pitchFamily="2" charset="2"/>
              </a:rPr>
              <a:t>Buyers may still use several sources to reduce their risk</a:t>
            </a:r>
            <a:r>
              <a:rPr lang="en-US" b="1" dirty="0" smtClean="0">
                <a:solidFill>
                  <a:srgbClr val="000000"/>
                </a:solidFill>
                <a:sym typeface="Wingdings" pitchFamily="2" charset="2"/>
              </a:rPr>
              <a:t>. </a:t>
            </a:r>
          </a:p>
          <a:p>
            <a:pPr lvl="1">
              <a:buFont typeface="Arial" pitchFamily="34" charset="0"/>
              <a:buChar char="•"/>
              <a:defRPr/>
            </a:pPr>
            <a:r>
              <a:rPr lang="en-US" dirty="0" smtClean="0">
                <a:solidFill>
                  <a:srgbClr val="000000"/>
                </a:solidFill>
              </a:rPr>
              <a:t> Buyers often look for several dependable sources of supply to protect themselves from unpredictable events.</a:t>
            </a:r>
          </a:p>
          <a:p>
            <a:pPr>
              <a:buFont typeface="Arial" pitchFamily="34" charset="0"/>
              <a:buNone/>
              <a:defRPr/>
            </a:pPr>
            <a:r>
              <a:rPr lang="en-US" b="1" dirty="0" smtClean="0">
                <a:solidFill>
                  <a:srgbClr val="000000"/>
                </a:solidFill>
                <a:sym typeface="Wingdings" pitchFamily="2" charset="2"/>
              </a:rPr>
              <a:t> </a:t>
            </a:r>
            <a:r>
              <a:rPr lang="en-US" b="1" u="sng" dirty="0" smtClean="0">
                <a:solidFill>
                  <a:srgbClr val="000000"/>
                </a:solidFill>
                <a:sym typeface="Wingdings" pitchFamily="2" charset="2"/>
              </a:rPr>
              <a:t>Variations in buying by customer type.</a:t>
            </a:r>
            <a:r>
              <a:rPr lang="en-US" b="1" dirty="0" smtClean="0">
                <a:solidFill>
                  <a:srgbClr val="000000"/>
                </a:solidFill>
                <a:sym typeface="Wingdings" pitchFamily="2" charset="2"/>
              </a:rPr>
              <a:t>  </a:t>
            </a:r>
          </a:p>
          <a:p>
            <a:pPr lvl="1">
              <a:defRPr/>
            </a:pPr>
            <a:endParaRPr lang="en-US" dirty="0" smtClean="0">
              <a:solidFill>
                <a:srgbClr val="000000"/>
              </a:solidFill>
            </a:endParaRP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a:p>
            <a:pPr marL="271751" indent="-271751">
              <a:defRPr/>
            </a:pPr>
            <a:endParaRPr lang="en-US" dirty="0" smtClean="0"/>
          </a:p>
        </p:txBody>
      </p:sp>
      <p:sp>
        <p:nvSpPr>
          <p:cNvPr id="70659" name="Text Box 4"/>
          <p:cNvSpPr txBox="1">
            <a:spLocks noChangeArrowheads="1"/>
          </p:cNvSpPr>
          <p:nvPr/>
        </p:nvSpPr>
        <p:spPr bwMode="auto">
          <a:xfrm>
            <a:off x="4038600" y="609600"/>
            <a:ext cx="2582863" cy="2012950"/>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refers to material on pp. 158-159.</a:t>
            </a:r>
          </a:p>
          <a:p>
            <a:pPr defTabSz="984250">
              <a:spcBef>
                <a:spcPct val="50000"/>
              </a:spcBef>
            </a:pPr>
            <a:r>
              <a:rPr lang="en-US" sz="1600" b="1">
                <a:solidFill>
                  <a:srgbClr val="000000"/>
                </a:solidFill>
                <a:sym typeface="Wingdings" pitchFamily="2" charset="2"/>
              </a:rPr>
              <a:t> </a:t>
            </a:r>
            <a:r>
              <a:rPr lang="en-US" sz="1600" b="1">
                <a:solidFill>
                  <a:srgbClr val="000000"/>
                </a:solidFill>
              </a:rPr>
              <a:t>Indicates place where slide “builds” to include the corresponding point (upon mouse click).</a:t>
            </a:r>
          </a:p>
          <a:p>
            <a:pPr defTabSz="984250">
              <a:spcBef>
                <a:spcPct val="50000"/>
              </a:spcBef>
            </a:pPr>
            <a:endParaRPr lang="en-US" sz="1500" b="1">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Manufacturers are important organizational buyers because a relatively small number account for a large proportion of organizational buying.</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Char char="•"/>
              <a:defRPr/>
            </a:pPr>
            <a:r>
              <a:rPr lang="en-US" dirty="0" smtClean="0">
                <a:solidFill>
                  <a:srgbClr val="000000"/>
                </a:solidFill>
                <a:sym typeface="Wingdings" pitchFamily="2" charset="2"/>
              </a:rPr>
              <a:t> In the U. S. and in other countries, there are relatively few manufacturers compared to the number of final consumers. </a:t>
            </a:r>
          </a:p>
          <a:p>
            <a:pPr>
              <a:buFont typeface="Arial" pitchFamily="34" charset="0"/>
              <a:buNone/>
              <a:defRPr/>
            </a:pPr>
            <a:r>
              <a:rPr lang="en-US" b="1" dirty="0" smtClean="0">
                <a:solidFill>
                  <a:srgbClr val="000000"/>
                </a:solidFill>
                <a:sym typeface="Wingdings" pitchFamily="2" charset="2"/>
              </a:rPr>
              <a:t> </a:t>
            </a:r>
            <a:r>
              <a:rPr lang="en-US" b="1" u="sng" dirty="0" smtClean="0">
                <a:solidFill>
                  <a:srgbClr val="000000"/>
                </a:solidFill>
                <a:sym typeface="Wingdings" pitchFamily="2" charset="2"/>
              </a:rPr>
              <a:t>There are not many big ones</a:t>
            </a:r>
            <a:r>
              <a:rPr lang="en-US" b="1" dirty="0" smtClean="0">
                <a:solidFill>
                  <a:srgbClr val="000000"/>
                </a:solidFill>
                <a:sym typeface="Wingdings" pitchFamily="2" charset="2"/>
              </a:rPr>
              <a:t>. </a:t>
            </a:r>
          </a:p>
          <a:p>
            <a:pPr lvl="1">
              <a:buFont typeface="Arial" pitchFamily="34" charset="0"/>
              <a:buChar char="•"/>
              <a:defRPr/>
            </a:pPr>
            <a:r>
              <a:rPr lang="en-US" dirty="0" smtClean="0">
                <a:solidFill>
                  <a:srgbClr val="000000"/>
                </a:solidFill>
              </a:rPr>
              <a:t> In the U. S., over half of the manufacturers have less than 10 workers. </a:t>
            </a:r>
          </a:p>
          <a:p>
            <a:pPr>
              <a:defRPr/>
            </a:pPr>
            <a:r>
              <a:rPr lang="en-US" b="1" i="1" dirty="0" smtClean="0">
                <a:solidFill>
                  <a:srgbClr val="000000"/>
                </a:solidFill>
                <a:sym typeface="Wingdings" pitchFamily="2" charset="2"/>
              </a:rPr>
              <a:t>Discussion Question: Why would it make sense for marketers to segment manufacturing consumers by size?</a:t>
            </a:r>
          </a:p>
          <a:p>
            <a:pPr>
              <a:buFont typeface="Arial" pitchFamily="34" charset="0"/>
              <a:buNone/>
              <a:defRPr/>
            </a:pPr>
            <a:r>
              <a:rPr lang="en-US" b="1" dirty="0" smtClean="0">
                <a:solidFill>
                  <a:srgbClr val="000000"/>
                </a:solidFill>
                <a:sym typeface="Wingdings" pitchFamily="2" charset="2"/>
              </a:rPr>
              <a:t> </a:t>
            </a:r>
            <a:r>
              <a:rPr lang="en-US" b="1" u="sng" dirty="0" smtClean="0">
                <a:solidFill>
                  <a:srgbClr val="000000"/>
                </a:solidFill>
                <a:sym typeface="Wingdings" pitchFamily="2" charset="2"/>
              </a:rPr>
              <a:t>Customers cluster in geographic areas</a:t>
            </a:r>
            <a:r>
              <a:rPr lang="en-US" b="1" dirty="0" smtClean="0">
                <a:solidFill>
                  <a:srgbClr val="000000"/>
                </a:solidFill>
                <a:sym typeface="Wingdings" pitchFamily="2" charset="2"/>
              </a:rPr>
              <a:t>. </a:t>
            </a:r>
          </a:p>
          <a:p>
            <a:pPr lvl="1">
              <a:buFont typeface="Arial" pitchFamily="34" charset="0"/>
              <a:buChar char="•"/>
              <a:defRPr/>
            </a:pPr>
            <a:r>
              <a:rPr lang="en-US" dirty="0" smtClean="0">
                <a:solidFill>
                  <a:srgbClr val="000000"/>
                </a:solidFill>
              </a:rPr>
              <a:t> In the U. S., manufacturers are concentrated in the big metropolitan areas—especially in New York, Pennsylvania, Ohio, Illinois, Texas, and California.</a:t>
            </a:r>
          </a:p>
          <a:p>
            <a:pPr lvl="1">
              <a:buFont typeface="Arial" pitchFamily="34" charset="0"/>
              <a:buChar char="•"/>
              <a:defRPr/>
            </a:pPr>
            <a:r>
              <a:rPr lang="en-US" dirty="0" smtClean="0">
                <a:solidFill>
                  <a:srgbClr val="000000"/>
                </a:solidFill>
              </a:rPr>
              <a:t> There is concentration by industry too.</a:t>
            </a:r>
          </a:p>
          <a:p>
            <a:pPr>
              <a:buFont typeface="Arial" pitchFamily="34" charset="0"/>
              <a:buNone/>
              <a:defRPr/>
            </a:pPr>
            <a:r>
              <a:rPr lang="en-US" b="1" dirty="0" smtClean="0">
                <a:solidFill>
                  <a:srgbClr val="000000"/>
                </a:solidFill>
                <a:sym typeface="Wingdings" pitchFamily="2" charset="2"/>
              </a:rPr>
              <a:t> </a:t>
            </a:r>
            <a:r>
              <a:rPr lang="en-US" b="1" u="sng" dirty="0" smtClean="0">
                <a:solidFill>
                  <a:srgbClr val="000000"/>
                </a:solidFill>
                <a:sym typeface="Wingdings" pitchFamily="2" charset="2"/>
              </a:rPr>
              <a:t>Business data often classifies industries</a:t>
            </a:r>
            <a:r>
              <a:rPr lang="en-US" b="1" dirty="0" smtClean="0">
                <a:solidFill>
                  <a:srgbClr val="000000"/>
                </a:solidFill>
                <a:sym typeface="Wingdings" pitchFamily="2" charset="2"/>
              </a:rPr>
              <a:t>. </a:t>
            </a:r>
          </a:p>
          <a:p>
            <a:pPr lvl="1">
              <a:buFont typeface="Arial" pitchFamily="34" charset="0"/>
              <a:buChar char="•"/>
              <a:defRPr/>
            </a:pPr>
            <a:r>
              <a:rPr lang="en-US" dirty="0" smtClean="0">
                <a:solidFill>
                  <a:srgbClr val="000000"/>
                </a:solidFill>
              </a:rPr>
              <a:t> The products an industrial customer needs to buy depend on the business it is in.</a:t>
            </a:r>
          </a:p>
          <a:p>
            <a:pPr lvl="1">
              <a:buFont typeface="Arial" pitchFamily="34" charset="0"/>
              <a:buChar char="•"/>
              <a:defRPr/>
            </a:pPr>
            <a:r>
              <a:rPr lang="en-US" dirty="0" smtClean="0">
                <a:solidFill>
                  <a:srgbClr val="000000"/>
                </a:solidFill>
              </a:rPr>
              <a:t> Because of this, sales of a product are often concentrated among customers in similar businesses. </a:t>
            </a:r>
          </a:p>
          <a:p>
            <a:pPr lvl="1">
              <a:buFont typeface="Arial" pitchFamily="34" charset="0"/>
              <a:buChar char="•"/>
              <a:defRPr/>
            </a:pPr>
            <a:r>
              <a:rPr lang="en-US" dirty="0" smtClean="0">
                <a:solidFill>
                  <a:srgbClr val="000000"/>
                </a:solidFill>
              </a:rPr>
              <a:t> Marketing managers must focus their marketing mixes on prospective customers who exhibit characteristics similar to their current customers.</a:t>
            </a:r>
          </a:p>
          <a:p>
            <a:pPr lvl="1">
              <a:buFont typeface="Arial" pitchFamily="34" charset="0"/>
              <a:buChar char="•"/>
              <a:defRPr/>
            </a:pPr>
            <a:r>
              <a:rPr lang="en-US" dirty="0" smtClean="0">
                <a:solidFill>
                  <a:srgbClr val="000000"/>
                </a:solidFill>
              </a:rPr>
              <a:t> </a:t>
            </a:r>
            <a:r>
              <a:rPr lang="en-US" u="sng" dirty="0" smtClean="0">
                <a:solidFill>
                  <a:srgbClr val="000000"/>
                </a:solidFill>
              </a:rPr>
              <a:t>North American Industry Classification System (NAICS)</a:t>
            </a:r>
            <a:r>
              <a:rPr lang="en-US" dirty="0" smtClean="0">
                <a:solidFill>
                  <a:srgbClr val="000000"/>
                </a:solidFill>
              </a:rPr>
              <a:t> codes: groups of firms in similar lines of business.</a:t>
            </a:r>
          </a:p>
          <a:p>
            <a:pPr marL="271751" indent="-271751">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a:p>
            <a:pPr marL="271751" indent="-271751">
              <a:defRPr/>
            </a:pPr>
            <a:endParaRPr lang="en-US" dirty="0" smtClean="0"/>
          </a:p>
        </p:txBody>
      </p:sp>
      <p:sp>
        <p:nvSpPr>
          <p:cNvPr id="72707" name="Text Box 4"/>
          <p:cNvSpPr txBox="1">
            <a:spLocks noChangeArrowheads="1"/>
          </p:cNvSpPr>
          <p:nvPr/>
        </p:nvSpPr>
        <p:spPr bwMode="auto">
          <a:xfrm>
            <a:off x="4038600" y="609600"/>
            <a:ext cx="2582863" cy="2012950"/>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refers to material on pp. 159-160.</a:t>
            </a:r>
          </a:p>
          <a:p>
            <a:pPr defTabSz="984250">
              <a:spcBef>
                <a:spcPct val="50000"/>
              </a:spcBef>
            </a:pPr>
            <a:r>
              <a:rPr lang="en-US" sz="1600" b="1">
                <a:solidFill>
                  <a:srgbClr val="000000"/>
                </a:solidFill>
                <a:sym typeface="Wingdings" pitchFamily="2" charset="2"/>
              </a:rPr>
              <a:t> </a:t>
            </a:r>
            <a:r>
              <a:rPr lang="en-US" sz="1600" b="1">
                <a:solidFill>
                  <a:srgbClr val="000000"/>
                </a:solidFill>
              </a:rPr>
              <a:t>Indicates place where slide “builds” to include the corresponding point (upon mouse click).</a:t>
            </a:r>
          </a:p>
          <a:p>
            <a:pPr defTabSz="984250">
              <a:spcBef>
                <a:spcPct val="50000"/>
              </a:spcBef>
            </a:pPr>
            <a:endParaRPr lang="en-US" sz="1500" b="1">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xfrm>
            <a:off x="522288" y="549275"/>
            <a:ext cx="3216275" cy="2413000"/>
          </a:xfrm>
          <a:ln/>
        </p:spPr>
      </p:sp>
      <p:sp>
        <p:nvSpPr>
          <p:cNvPr id="22532" name="Rectangle 3"/>
          <p:cNvSpPr>
            <a:spLocks noGrp="1" noChangeArrowheads="1"/>
          </p:cNvSpPr>
          <p:nvPr>
            <p:ph type="body" idx="1"/>
          </p:nvPr>
        </p:nvSpPr>
        <p:spPr>
          <a:xfrm>
            <a:off x="192088" y="3127375"/>
            <a:ext cx="6510337" cy="5407025"/>
          </a:xfrm>
        </p:spPr>
        <p:txBody>
          <a:bodyPr/>
          <a:lstStyle/>
          <a:p>
            <a:pPr>
              <a:defRPr/>
            </a:pPr>
            <a:r>
              <a:rPr lang="en-US" b="1" dirty="0" smtClean="0">
                <a:solidFill>
                  <a:srgbClr val="000000"/>
                </a:solidFill>
                <a:sym typeface="Wingdings" pitchFamily="2" charset="2"/>
              </a:rPr>
              <a:t>At the end of this lecture, you should be able to:</a:t>
            </a:r>
          </a:p>
          <a:p>
            <a:pPr>
              <a:defRPr/>
            </a:pPr>
            <a:endParaRPr lang="en-US" b="1" dirty="0" smtClean="0">
              <a:solidFill>
                <a:srgbClr val="000000"/>
              </a:solidFill>
              <a:sym typeface="Wingdings" pitchFamily="2" charset="2"/>
            </a:endParaRPr>
          </a:p>
          <a:p>
            <a:pPr marL="342900" indent="-342900">
              <a:defRPr/>
            </a:pPr>
            <a:r>
              <a:rPr lang="en-US" dirty="0" smtClean="0">
                <a:solidFill>
                  <a:srgbClr val="000000"/>
                </a:solidFill>
                <a:sym typeface="Wingdings" pitchFamily="2" charset="2"/>
              </a:rPr>
              <a:t>5.     Know about the number and distribution of manufacturers and why they are an important customer group.</a:t>
            </a:r>
          </a:p>
          <a:p>
            <a:pPr marL="342900" indent="-342900">
              <a:buFontTx/>
              <a:buAutoNum type="arabicPeriod" startAt="6"/>
              <a:defRPr/>
            </a:pPr>
            <a:r>
              <a:rPr lang="en-US" dirty="0" smtClean="0">
                <a:solidFill>
                  <a:srgbClr val="000000"/>
                </a:solidFill>
                <a:sym typeface="Wingdings" pitchFamily="2" charset="2"/>
              </a:rPr>
              <a:t>Know how buying by service firms, retailers, wholesalers, and governments is similar to—and different from—buying by manufacturers.</a:t>
            </a:r>
          </a:p>
          <a:p>
            <a:pPr marL="342900" indent="-342900">
              <a:buFontTx/>
              <a:buAutoNum type="arabicPeriod" startAt="6"/>
              <a:defRPr/>
            </a:pPr>
            <a:r>
              <a:rPr lang="en-US" dirty="0" smtClean="0">
                <a:solidFill>
                  <a:srgbClr val="000000"/>
                </a:solidFill>
                <a:sym typeface="Wingdings" pitchFamily="2" charset="2"/>
              </a:rPr>
              <a:t>Understand important new terms.</a:t>
            </a:r>
          </a:p>
          <a:p>
            <a:pPr marL="342900" indent="-342900">
              <a:buFontTx/>
              <a:buAutoNum type="arabicPeriod" startAt="6"/>
              <a:defRPr/>
            </a:pPr>
            <a:endParaRPr lang="en-US"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15363" name="Text Box 4"/>
          <p:cNvSpPr txBox="1">
            <a:spLocks noChangeArrowheads="1"/>
          </p:cNvSpPr>
          <p:nvPr/>
        </p:nvSpPr>
        <p:spPr bwMode="auto">
          <a:xfrm>
            <a:off x="4389438" y="401638"/>
            <a:ext cx="2441575" cy="558800"/>
          </a:xfrm>
          <a:prstGeom prst="rect">
            <a:avLst/>
          </a:prstGeom>
          <a:noFill/>
          <a:ln w="9525">
            <a:noFill/>
            <a:miter lim="800000"/>
            <a:headEnd/>
            <a:tailEnd/>
          </a:ln>
        </p:spPr>
        <p:txBody>
          <a:bodyPr lIns="96790" tIns="48395" rIns="96790" bIns="48395">
            <a:spAutoFit/>
          </a:bodyPr>
          <a:lstStyle/>
          <a:p>
            <a:pPr defTabSz="984250">
              <a:spcBef>
                <a:spcPct val="50000"/>
              </a:spcBef>
            </a:pPr>
            <a:r>
              <a:rPr lang="en-US" sz="1500" b="1">
                <a:solidFill>
                  <a:srgbClr val="000000"/>
                </a:solidFill>
              </a:rPr>
              <a:t>This slide refers to material on p. 144.</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This exhibit contains an example of how the NAICS codes apply to the apparel industry.</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Char char="•"/>
              <a:defRPr/>
            </a:pPr>
            <a:r>
              <a:rPr lang="en-US" dirty="0" smtClean="0">
                <a:solidFill>
                  <a:srgbClr val="000000"/>
                </a:solidFill>
                <a:sym typeface="Wingdings" pitchFamily="2" charset="2"/>
              </a:rPr>
              <a:t> The broadest category is the general industry category. Manufacturing, for example, has a two-digit NAICS code of 31.</a:t>
            </a:r>
          </a:p>
          <a:p>
            <a:pPr>
              <a:buFont typeface="Arial" pitchFamily="34" charset="0"/>
              <a:buNone/>
              <a:defRPr/>
            </a:pPr>
            <a:r>
              <a:rPr lang="en-US" b="1" dirty="0" smtClean="0">
                <a:solidFill>
                  <a:srgbClr val="000000"/>
                </a:solidFill>
                <a:sym typeface="Wingdings" pitchFamily="2" charset="2"/>
              </a:rPr>
              <a:t> </a:t>
            </a:r>
            <a:r>
              <a:rPr lang="en-US" dirty="0" smtClean="0">
                <a:solidFill>
                  <a:srgbClr val="000000"/>
                </a:solidFill>
                <a:sym typeface="Wingdings" pitchFamily="2" charset="2"/>
              </a:rPr>
              <a:t>Adding a digit to the manufacturing code narrows the industry definition to apparel — code 315.</a:t>
            </a:r>
          </a:p>
          <a:p>
            <a:pPr>
              <a:buFont typeface="Arial" pitchFamily="34" charset="0"/>
              <a:buNone/>
              <a:defRPr/>
            </a:pPr>
            <a:r>
              <a:rPr lang="en-US" b="1" dirty="0" smtClean="0">
                <a:solidFill>
                  <a:srgbClr val="000000"/>
                </a:solidFill>
                <a:sym typeface="Wingdings" pitchFamily="2" charset="2"/>
              </a:rPr>
              <a:t> </a:t>
            </a:r>
            <a:r>
              <a:rPr lang="en-US" dirty="0" smtClean="0">
                <a:solidFill>
                  <a:srgbClr val="000000"/>
                </a:solidFill>
                <a:sym typeface="Wingdings" pitchFamily="2" charset="2"/>
              </a:rPr>
              <a:t>The industry definition gets narrower if another digit is added to the code, in this case, cut and sew apparel, code 3152.</a:t>
            </a:r>
          </a:p>
          <a:p>
            <a:pPr>
              <a:buFont typeface="Arial" pitchFamily="34" charset="0"/>
              <a:buNone/>
              <a:defRPr/>
            </a:pPr>
            <a:r>
              <a:rPr lang="en-US" b="1" dirty="0" smtClean="0">
                <a:solidFill>
                  <a:srgbClr val="000000"/>
                </a:solidFill>
                <a:sym typeface="Wingdings" pitchFamily="2" charset="2"/>
              </a:rPr>
              <a:t> </a:t>
            </a:r>
            <a:r>
              <a:rPr lang="en-US" dirty="0" smtClean="0">
                <a:solidFill>
                  <a:srgbClr val="000000"/>
                </a:solidFill>
                <a:sym typeface="Wingdings" pitchFamily="2" charset="2"/>
              </a:rPr>
              <a:t>Adding still another digit reduces the category to women’s and girls’ cut and sew apparel, NAICS code 31523.</a:t>
            </a:r>
          </a:p>
          <a:p>
            <a:pPr>
              <a:buFont typeface="Arial" pitchFamily="34" charset="0"/>
              <a:buNone/>
              <a:defRPr/>
            </a:pPr>
            <a:r>
              <a:rPr lang="en-US" b="1" dirty="0" smtClean="0">
                <a:solidFill>
                  <a:srgbClr val="000000"/>
                </a:solidFill>
                <a:sym typeface="Wingdings" pitchFamily="2" charset="2"/>
              </a:rPr>
              <a:t> </a:t>
            </a:r>
            <a:r>
              <a:rPr lang="en-US" dirty="0" smtClean="0">
                <a:solidFill>
                  <a:srgbClr val="000000"/>
                </a:solidFill>
                <a:sym typeface="Wingdings" pitchFamily="2" charset="2"/>
              </a:rPr>
              <a:t>Finally, a sixth digit narrows the industry definition to blouses, NAICS code 315232.</a:t>
            </a:r>
          </a:p>
          <a:p>
            <a:pPr>
              <a:buFont typeface="Arial" pitchFamily="34" charset="0"/>
              <a:buChar char="•"/>
              <a:defRPr/>
            </a:pPr>
            <a:r>
              <a:rPr lang="en-US" dirty="0" smtClean="0">
                <a:solidFill>
                  <a:srgbClr val="000000"/>
                </a:solidFill>
                <a:sym typeface="Wingdings" pitchFamily="2" charset="2"/>
              </a:rPr>
              <a:t> Knowing the appropriate NAICS code for an industry opens the door to a wide range of government and privately compiled information, such as lists of  companies, trade publication articles, and industry-wide statistics</a:t>
            </a:r>
            <a:r>
              <a:rPr lang="en-US" b="1" dirty="0" smtClean="0">
                <a:solidFill>
                  <a:srgbClr val="000000"/>
                </a:solidFill>
                <a:sym typeface="Wingdings" pitchFamily="2" charset="2"/>
              </a:rPr>
              <a:t>.</a:t>
            </a: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a:p>
            <a:pPr marL="271751" indent="-271751">
              <a:defRPr/>
            </a:pPr>
            <a:endParaRPr lang="en-US" sz="1100" dirty="0" smtClean="0"/>
          </a:p>
        </p:txBody>
      </p:sp>
      <p:sp>
        <p:nvSpPr>
          <p:cNvPr id="74755" name="Text Box 4"/>
          <p:cNvSpPr txBox="1">
            <a:spLocks noChangeArrowheads="1"/>
          </p:cNvSpPr>
          <p:nvPr/>
        </p:nvSpPr>
        <p:spPr bwMode="auto">
          <a:xfrm>
            <a:off x="4038600" y="609600"/>
            <a:ext cx="2582863" cy="2012950"/>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refers to material on pp. 161.</a:t>
            </a:r>
          </a:p>
          <a:p>
            <a:pPr defTabSz="984250">
              <a:spcBef>
                <a:spcPct val="50000"/>
              </a:spcBef>
            </a:pPr>
            <a:r>
              <a:rPr lang="en-US" sz="1600" b="1">
                <a:solidFill>
                  <a:srgbClr val="000000"/>
                </a:solidFill>
                <a:sym typeface="Wingdings" pitchFamily="2" charset="2"/>
              </a:rPr>
              <a:t> </a:t>
            </a:r>
            <a:r>
              <a:rPr lang="en-US" sz="1600" b="1">
                <a:solidFill>
                  <a:srgbClr val="000000"/>
                </a:solidFill>
              </a:rPr>
              <a:t>Indicates place where slide “builds” to include the corresponding point (upon mouse click).</a:t>
            </a:r>
          </a:p>
          <a:p>
            <a:pPr defTabSz="984250">
              <a:spcBef>
                <a:spcPct val="50000"/>
              </a:spcBef>
            </a:pPr>
            <a:endParaRPr lang="en-US" sz="1500" b="1">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Service producers are more geographically dispersed than are manufacturers.  In the U. S., this segment of the economy is large and growing fast.</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Char char="•"/>
              <a:defRPr/>
            </a:pPr>
            <a:r>
              <a:rPr lang="en-US" b="1" dirty="0" smtClean="0">
                <a:solidFill>
                  <a:srgbClr val="000000"/>
                </a:solidFill>
                <a:sym typeface="Wingdings" pitchFamily="2" charset="2"/>
              </a:rPr>
              <a:t> There are about 4.6 million service firms in the U. S. </a:t>
            </a:r>
          </a:p>
          <a:p>
            <a:pPr lvl="1">
              <a:buFont typeface="Arial" pitchFamily="34" charset="0"/>
              <a:buChar char="•"/>
              <a:defRPr/>
            </a:pPr>
            <a:r>
              <a:rPr lang="en-US" dirty="0" smtClean="0">
                <a:solidFill>
                  <a:srgbClr val="000000"/>
                </a:solidFill>
              </a:rPr>
              <a:t> Some of these firms have names that are widely recognized.  </a:t>
            </a:r>
          </a:p>
          <a:p>
            <a:pPr lvl="1">
              <a:buFont typeface="Arial" pitchFamily="34" charset="0"/>
              <a:buChar char="•"/>
              <a:defRPr/>
            </a:pPr>
            <a:r>
              <a:rPr lang="en-US" dirty="0" smtClean="0">
                <a:solidFill>
                  <a:srgbClr val="000000"/>
                </a:solidFill>
              </a:rPr>
              <a:t> Many of the service providers are quite small.</a:t>
            </a:r>
          </a:p>
          <a:p>
            <a:pPr lvl="1">
              <a:buFont typeface="Arial" pitchFamily="34" charset="0"/>
              <a:buChar char="•"/>
              <a:defRPr/>
            </a:pPr>
            <a:r>
              <a:rPr lang="en-US" dirty="0" smtClean="0">
                <a:solidFill>
                  <a:srgbClr val="000000"/>
                </a:solidFill>
              </a:rPr>
              <a:t> These service firms are also dispersed over a wide geographic area.</a:t>
            </a:r>
          </a:p>
          <a:p>
            <a:pPr>
              <a:buFont typeface="Arial" pitchFamily="34" charset="0"/>
              <a:buNone/>
              <a:defRPr/>
            </a:pPr>
            <a:r>
              <a:rPr lang="en-US" b="1" dirty="0" smtClean="0">
                <a:solidFill>
                  <a:srgbClr val="000000"/>
                </a:solidFill>
                <a:sym typeface="Wingdings" pitchFamily="2" charset="2"/>
              </a:rPr>
              <a:t> Because of their small size, many service firms have </a:t>
            </a:r>
            <a:r>
              <a:rPr lang="en-US" b="1" u="sng" dirty="0" smtClean="0">
                <a:solidFill>
                  <a:srgbClr val="000000"/>
                </a:solidFill>
                <a:sym typeface="Wingdings" pitchFamily="2" charset="2"/>
              </a:rPr>
              <a:t>buying that may not be as formal</a:t>
            </a:r>
            <a:r>
              <a:rPr lang="en-US" b="1" dirty="0" smtClean="0">
                <a:solidFill>
                  <a:srgbClr val="000000"/>
                </a:solidFill>
                <a:sym typeface="Wingdings" pitchFamily="2" charset="2"/>
              </a:rPr>
              <a:t> as in larger organizations. </a:t>
            </a:r>
          </a:p>
          <a:p>
            <a:pPr lvl="1">
              <a:buFont typeface="Arial" pitchFamily="34" charset="0"/>
              <a:buChar char="•"/>
              <a:defRPr/>
            </a:pPr>
            <a:r>
              <a:rPr lang="en-US" dirty="0" smtClean="0">
                <a:solidFill>
                  <a:srgbClr val="000000"/>
                </a:solidFill>
              </a:rPr>
              <a:t> Many of these buyers need more help in making their purchases than do the purchasing managers in a large company.</a:t>
            </a:r>
          </a:p>
          <a:p>
            <a:pPr>
              <a:buFont typeface="Arial" pitchFamily="34" charset="0"/>
              <a:buChar char="•"/>
              <a:defRPr/>
            </a:pPr>
            <a:r>
              <a:rPr lang="en-US" b="1" dirty="0" smtClean="0">
                <a:solidFill>
                  <a:srgbClr val="000000"/>
                </a:solidFill>
                <a:sym typeface="Wingdings" pitchFamily="2" charset="2"/>
              </a:rPr>
              <a:t> Small service customers like </a:t>
            </a:r>
            <a:r>
              <a:rPr lang="en-US" b="1" u="sng" dirty="0" smtClean="0">
                <a:solidFill>
                  <a:srgbClr val="000000"/>
                </a:solidFill>
                <a:sym typeface="Wingdings" pitchFamily="2" charset="2"/>
              </a:rPr>
              <a:t>Internet buying</a:t>
            </a:r>
            <a:r>
              <a:rPr lang="en-US" b="1" dirty="0" smtClean="0">
                <a:solidFill>
                  <a:srgbClr val="000000"/>
                </a:solidFill>
                <a:sym typeface="Wingdings" pitchFamily="2" charset="2"/>
              </a:rPr>
              <a:t>.</a:t>
            </a:r>
          </a:p>
          <a:p>
            <a:pPr>
              <a:defRPr/>
            </a:pPr>
            <a:endParaRPr lang="en-US" b="1" dirty="0" smtClean="0">
              <a:solidFill>
                <a:srgbClr val="000000"/>
              </a:solidFill>
              <a:sym typeface="Wingdings" pitchFamily="2" charset="2"/>
            </a:endParaRPr>
          </a:p>
          <a:p>
            <a:pPr>
              <a:defRPr/>
            </a:pPr>
            <a:r>
              <a:rPr lang="en-US" b="1" i="1" dirty="0" smtClean="0">
                <a:solidFill>
                  <a:srgbClr val="000000"/>
                </a:solidFill>
                <a:sym typeface="Wingdings" pitchFamily="2" charset="2"/>
              </a:rPr>
              <a:t>Discussion Question: What types of products or services might be purchased by the types of service providers illustrated on this slide?</a:t>
            </a: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a:p>
            <a:pPr marL="271751" indent="-271751">
              <a:defRPr/>
            </a:pPr>
            <a:endParaRPr lang="en-US" dirty="0" smtClean="0"/>
          </a:p>
        </p:txBody>
      </p:sp>
      <p:sp>
        <p:nvSpPr>
          <p:cNvPr id="76803" name="Text Box 4"/>
          <p:cNvSpPr txBox="1">
            <a:spLocks noChangeArrowheads="1"/>
          </p:cNvSpPr>
          <p:nvPr/>
        </p:nvSpPr>
        <p:spPr bwMode="auto">
          <a:xfrm>
            <a:off x="4038600" y="609600"/>
            <a:ext cx="2582863" cy="2012950"/>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refers to material on pp. 161.</a:t>
            </a:r>
          </a:p>
          <a:p>
            <a:pPr defTabSz="984250">
              <a:spcBef>
                <a:spcPct val="50000"/>
              </a:spcBef>
            </a:pPr>
            <a:r>
              <a:rPr lang="en-US" sz="1600" b="1">
                <a:solidFill>
                  <a:srgbClr val="000000"/>
                </a:solidFill>
                <a:sym typeface="Wingdings" pitchFamily="2" charset="2"/>
              </a:rPr>
              <a:t> </a:t>
            </a:r>
            <a:r>
              <a:rPr lang="en-US" sz="1600" b="1">
                <a:solidFill>
                  <a:srgbClr val="000000"/>
                </a:solidFill>
              </a:rPr>
              <a:t>Indicates place where slide “builds” to include the corresponding point (upon mouse click).</a:t>
            </a:r>
          </a:p>
          <a:p>
            <a:pPr defTabSz="984250">
              <a:spcBef>
                <a:spcPct val="50000"/>
              </a:spcBef>
            </a:pPr>
            <a:endParaRPr lang="en-US" sz="1500" b="1">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Retailers and wholesalers see themselves as purchasing agents for their target customers. Retailers buy what they think they can profitably sell to final consumers.  </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Char char="•"/>
              <a:defRPr/>
            </a:pPr>
            <a:r>
              <a:rPr lang="en-US" dirty="0" smtClean="0">
                <a:solidFill>
                  <a:srgbClr val="000000"/>
                </a:solidFill>
                <a:sym typeface="Wingdings" pitchFamily="2" charset="2"/>
              </a:rPr>
              <a:t> Committee buying assigns the buying decision to a committee that reviews reports submitted by the buyer.  </a:t>
            </a:r>
          </a:p>
          <a:p>
            <a:pPr lvl="1">
              <a:buFont typeface="Arial" pitchFamily="34" charset="0"/>
              <a:buChar char="•"/>
              <a:defRPr/>
            </a:pPr>
            <a:r>
              <a:rPr lang="en-US" dirty="0" smtClean="0">
                <a:solidFill>
                  <a:srgbClr val="000000"/>
                </a:solidFill>
              </a:rPr>
              <a:t> </a:t>
            </a:r>
            <a:r>
              <a:rPr lang="en-US" u="sng" dirty="0" smtClean="0">
                <a:solidFill>
                  <a:srgbClr val="000000"/>
                </a:solidFill>
              </a:rPr>
              <a:t>Committee buying is impersonal</a:t>
            </a:r>
            <a:r>
              <a:rPr lang="en-US" dirty="0" smtClean="0">
                <a:solidFill>
                  <a:srgbClr val="000000"/>
                </a:solidFill>
              </a:rPr>
              <a:t>.</a:t>
            </a:r>
          </a:p>
          <a:p>
            <a:pPr>
              <a:buFont typeface="Arial" pitchFamily="34" charset="0"/>
              <a:buNone/>
              <a:defRPr/>
            </a:pPr>
            <a:r>
              <a:rPr lang="en-US" b="1" dirty="0" smtClean="0">
                <a:solidFill>
                  <a:srgbClr val="000000"/>
                </a:solidFill>
                <a:sym typeface="Wingdings" pitchFamily="2" charset="2"/>
              </a:rPr>
              <a:t> </a:t>
            </a:r>
            <a:r>
              <a:rPr lang="en-US" dirty="0" smtClean="0">
                <a:solidFill>
                  <a:srgbClr val="000000"/>
                </a:solidFill>
                <a:sym typeface="Wingdings" pitchFamily="2" charset="2"/>
              </a:rPr>
              <a:t>Computers track inventory, sales, and prices. </a:t>
            </a:r>
            <a:r>
              <a:rPr lang="en-US" u="sng" dirty="0" smtClean="0">
                <a:solidFill>
                  <a:srgbClr val="000000"/>
                </a:solidFill>
                <a:sym typeface="Wingdings" pitchFamily="2" charset="2"/>
              </a:rPr>
              <a:t>Buyers watch this computer output closely</a:t>
            </a:r>
            <a:r>
              <a:rPr lang="en-US" dirty="0" smtClean="0">
                <a:solidFill>
                  <a:srgbClr val="000000"/>
                </a:solidFill>
                <a:sym typeface="Wingdings" pitchFamily="2" charset="2"/>
              </a:rPr>
              <a:t>.</a:t>
            </a:r>
          </a:p>
          <a:p>
            <a:pPr>
              <a:buFont typeface="Arial" pitchFamily="34" charset="0"/>
              <a:buNone/>
              <a:defRPr/>
            </a:pPr>
            <a:r>
              <a:rPr lang="en-US" b="1" dirty="0" smtClean="0">
                <a:solidFill>
                  <a:srgbClr val="000000"/>
                </a:solidFill>
                <a:sym typeface="Wingdings" pitchFamily="2" charset="2"/>
              </a:rPr>
              <a:t> </a:t>
            </a:r>
            <a:r>
              <a:rPr lang="en-US" dirty="0" smtClean="0">
                <a:solidFill>
                  <a:srgbClr val="000000"/>
                </a:solidFill>
                <a:sym typeface="Wingdings" pitchFamily="2" charset="2"/>
              </a:rPr>
              <a:t>Many reorder decisions are made automatically via computer links to suppliers. </a:t>
            </a:r>
          </a:p>
          <a:p>
            <a:pPr lvl="1">
              <a:buFont typeface="Arial" pitchFamily="34" charset="0"/>
              <a:buChar char="•"/>
              <a:defRPr/>
            </a:pPr>
            <a:r>
              <a:rPr lang="en-US" dirty="0" smtClean="0">
                <a:solidFill>
                  <a:srgbClr val="000000"/>
                </a:solidFill>
                <a:sym typeface="Wingdings" pitchFamily="2" charset="2"/>
              </a:rPr>
              <a:t> </a:t>
            </a:r>
            <a:r>
              <a:rPr lang="en-US" u="sng" dirty="0" smtClean="0">
                <a:solidFill>
                  <a:srgbClr val="000000"/>
                </a:solidFill>
              </a:rPr>
              <a:t>Reorders are straight rebuys</a:t>
            </a:r>
            <a:r>
              <a:rPr lang="en-US" dirty="0" smtClean="0">
                <a:solidFill>
                  <a:srgbClr val="000000"/>
                </a:solidFill>
              </a:rPr>
              <a:t>.</a:t>
            </a:r>
          </a:p>
          <a:p>
            <a:pPr lvl="1">
              <a:buFont typeface="Arial" pitchFamily="34" charset="0"/>
              <a:buChar char="•"/>
              <a:defRPr/>
            </a:pPr>
            <a:endParaRPr lang="en-US" dirty="0" smtClean="0">
              <a:solidFill>
                <a:srgbClr val="000000"/>
              </a:solidFill>
            </a:endParaRPr>
          </a:p>
          <a:p>
            <a:pPr>
              <a:defRPr/>
            </a:pPr>
            <a:r>
              <a:rPr lang="en-US" b="1" i="1" dirty="0" smtClean="0">
                <a:solidFill>
                  <a:srgbClr val="000000"/>
                </a:solidFill>
                <a:sym typeface="Wingdings" pitchFamily="2" charset="2"/>
              </a:rPr>
              <a:t>Discussion Question: What types of valuable information could a salesperson give a buyer?</a:t>
            </a:r>
            <a:endParaRPr lang="en-US" b="1" dirty="0" smtClean="0">
              <a:solidFill>
                <a:srgbClr val="000000"/>
              </a:solidFill>
              <a:sym typeface="Wingdings" pitchFamily="2" charset="2"/>
            </a:endParaRPr>
          </a:p>
          <a:p>
            <a:pPr>
              <a:defRPr/>
            </a:pPr>
            <a:endParaRPr lang="en-US"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a:p>
            <a:pPr marL="271751" indent="-271751">
              <a:defRPr/>
            </a:pPr>
            <a:endParaRPr lang="en-US" dirty="0" smtClean="0"/>
          </a:p>
        </p:txBody>
      </p:sp>
      <p:sp>
        <p:nvSpPr>
          <p:cNvPr id="78851" name="Text Box 4"/>
          <p:cNvSpPr txBox="1">
            <a:spLocks noChangeArrowheads="1"/>
          </p:cNvSpPr>
          <p:nvPr/>
        </p:nvSpPr>
        <p:spPr bwMode="auto">
          <a:xfrm>
            <a:off x="4038600" y="609600"/>
            <a:ext cx="2582863" cy="2012950"/>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refers to material on pp. 162-163.</a:t>
            </a:r>
          </a:p>
          <a:p>
            <a:pPr defTabSz="984250">
              <a:spcBef>
                <a:spcPct val="50000"/>
              </a:spcBef>
            </a:pPr>
            <a:r>
              <a:rPr lang="en-US" sz="1600" b="1">
                <a:solidFill>
                  <a:srgbClr val="000000"/>
                </a:solidFill>
                <a:sym typeface="Wingdings" pitchFamily="2" charset="2"/>
              </a:rPr>
              <a:t> </a:t>
            </a:r>
            <a:r>
              <a:rPr lang="en-US" sz="1600" b="1">
                <a:solidFill>
                  <a:srgbClr val="000000"/>
                </a:solidFill>
              </a:rPr>
              <a:t>Indicates place where slide “builds” to include the corresponding point (upon mouse click).</a:t>
            </a:r>
          </a:p>
          <a:p>
            <a:pPr defTabSz="984250">
              <a:spcBef>
                <a:spcPct val="50000"/>
              </a:spcBef>
            </a:pPr>
            <a:endParaRPr lang="en-US" sz="1500" b="1">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Government buyers typically use competitive bidding and approved supplier lists, and put legal constraints on the latitude of individual buyers.</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None/>
              <a:defRPr/>
            </a:pPr>
            <a:r>
              <a:rPr lang="en-US" b="1" dirty="0" smtClean="0">
                <a:solidFill>
                  <a:srgbClr val="000000"/>
                </a:solidFill>
                <a:sym typeface="Wingdings" pitchFamily="2" charset="2"/>
              </a:rPr>
              <a:t> </a:t>
            </a:r>
            <a:r>
              <a:rPr lang="en-US" dirty="0" smtClean="0">
                <a:solidFill>
                  <a:srgbClr val="000000"/>
                </a:solidFill>
                <a:sym typeface="Wingdings" pitchFamily="2" charset="2"/>
              </a:rPr>
              <a:t>The </a:t>
            </a:r>
            <a:r>
              <a:rPr lang="en-US" u="sng" dirty="0" smtClean="0">
                <a:solidFill>
                  <a:srgbClr val="000000"/>
                </a:solidFill>
                <a:sym typeface="Wingdings" pitchFamily="2" charset="2"/>
              </a:rPr>
              <a:t>size and diversity</a:t>
            </a:r>
            <a:r>
              <a:rPr lang="en-US" dirty="0" smtClean="0">
                <a:solidFill>
                  <a:srgbClr val="000000"/>
                </a:solidFill>
                <a:sym typeface="Wingdings" pitchFamily="2" charset="2"/>
              </a:rPr>
              <a:t> of the government market make it an attractive target.</a:t>
            </a:r>
          </a:p>
          <a:p>
            <a:pPr>
              <a:buFont typeface="Arial" pitchFamily="34" charset="0"/>
              <a:buNone/>
              <a:defRPr/>
            </a:pPr>
            <a:r>
              <a:rPr lang="en-US" b="1" dirty="0" smtClean="0">
                <a:solidFill>
                  <a:srgbClr val="000000"/>
                </a:solidFill>
                <a:sym typeface="Wingdings" pitchFamily="2" charset="2"/>
              </a:rPr>
              <a:t> </a:t>
            </a:r>
            <a:r>
              <a:rPr lang="en-US" dirty="0" smtClean="0">
                <a:solidFill>
                  <a:srgbClr val="000000"/>
                </a:solidFill>
                <a:sym typeface="Wingdings" pitchFamily="2" charset="2"/>
              </a:rPr>
              <a:t>Government buyers are restrained by purchasing regulations, and </a:t>
            </a:r>
            <a:r>
              <a:rPr lang="en-US" u="sng" dirty="0" smtClean="0">
                <a:solidFill>
                  <a:srgbClr val="000000"/>
                </a:solidFill>
                <a:sym typeface="Wingdings" pitchFamily="2" charset="2"/>
              </a:rPr>
              <a:t>competitive bids may be required</a:t>
            </a:r>
            <a:r>
              <a:rPr lang="en-US" dirty="0" smtClean="0">
                <a:solidFill>
                  <a:srgbClr val="000000"/>
                </a:solidFill>
                <a:sym typeface="Wingdings" pitchFamily="2" charset="2"/>
              </a:rPr>
              <a:t>. </a:t>
            </a:r>
          </a:p>
          <a:p>
            <a:pPr>
              <a:defRPr/>
            </a:pPr>
            <a:endParaRPr lang="en-US" b="1" i="1" dirty="0" smtClean="0">
              <a:solidFill>
                <a:srgbClr val="000000"/>
              </a:solidFill>
              <a:sym typeface="Wingdings" pitchFamily="2" charset="2"/>
            </a:endParaRPr>
          </a:p>
          <a:p>
            <a:pPr>
              <a:defRPr/>
            </a:pPr>
            <a:r>
              <a:rPr lang="en-US" b="1" i="1" dirty="0" smtClean="0">
                <a:solidFill>
                  <a:srgbClr val="000000"/>
                </a:solidFill>
                <a:sym typeface="Wingdings" pitchFamily="2" charset="2"/>
              </a:rPr>
              <a:t>Discussion Question: What is the objective in requiring competitive bids and exacting specifications?</a:t>
            </a:r>
          </a:p>
          <a:p>
            <a:pPr>
              <a:defRPr/>
            </a:pPr>
            <a:endParaRPr lang="en-US" b="1" dirty="0" smtClean="0">
              <a:solidFill>
                <a:srgbClr val="000000"/>
              </a:solidFill>
              <a:sym typeface="Wingdings" pitchFamily="2" charset="2"/>
            </a:endParaRPr>
          </a:p>
          <a:p>
            <a:pPr>
              <a:buFont typeface="Arial" pitchFamily="34" charset="0"/>
              <a:buNone/>
              <a:defRPr/>
            </a:pPr>
            <a:r>
              <a:rPr lang="en-US" b="1" dirty="0" smtClean="0">
                <a:solidFill>
                  <a:srgbClr val="000000"/>
                </a:solidFill>
                <a:sym typeface="Wingdings" pitchFamily="2" charset="2"/>
              </a:rPr>
              <a:t> </a:t>
            </a:r>
            <a:r>
              <a:rPr lang="en-US" dirty="0" smtClean="0">
                <a:solidFill>
                  <a:srgbClr val="000000"/>
                </a:solidFill>
                <a:sym typeface="Wingdings" pitchFamily="2" charset="2"/>
              </a:rPr>
              <a:t>For routine purchases, a government unit can prepare an </a:t>
            </a:r>
            <a:r>
              <a:rPr lang="en-US" u="sng" dirty="0" smtClean="0">
                <a:solidFill>
                  <a:srgbClr val="000000"/>
                </a:solidFill>
                <a:sym typeface="Wingdings" pitchFamily="2" charset="2"/>
              </a:rPr>
              <a:t>approved supplier list</a:t>
            </a:r>
            <a:r>
              <a:rPr lang="en-US" dirty="0" smtClean="0">
                <a:solidFill>
                  <a:srgbClr val="000000"/>
                </a:solidFill>
                <a:sym typeface="Wingdings" pitchFamily="2" charset="2"/>
              </a:rPr>
              <a:t>. </a:t>
            </a:r>
          </a:p>
          <a:p>
            <a:pPr>
              <a:buFont typeface="Arial" pitchFamily="34" charset="0"/>
              <a:buNone/>
              <a:defRPr/>
            </a:pPr>
            <a:r>
              <a:rPr lang="en-US" b="1" dirty="0" smtClean="0">
                <a:solidFill>
                  <a:srgbClr val="000000"/>
                </a:solidFill>
                <a:sym typeface="Wingdings" pitchFamily="2" charset="2"/>
              </a:rPr>
              <a:t> </a:t>
            </a:r>
            <a:r>
              <a:rPr lang="en-US" dirty="0" smtClean="0">
                <a:solidFill>
                  <a:srgbClr val="000000"/>
                </a:solidFill>
                <a:sym typeface="Wingdings" pitchFamily="2" charset="2"/>
              </a:rPr>
              <a:t>Government publications help marketers to </a:t>
            </a:r>
            <a:r>
              <a:rPr lang="en-US" u="sng" dirty="0" smtClean="0">
                <a:solidFill>
                  <a:srgbClr val="000000"/>
                </a:solidFill>
                <a:sym typeface="Wingdings" pitchFamily="2" charset="2"/>
              </a:rPr>
              <a:t>learn what government wants</a:t>
            </a:r>
            <a:r>
              <a:rPr lang="en-US" dirty="0" smtClean="0">
                <a:solidFill>
                  <a:srgbClr val="000000"/>
                </a:solidFill>
                <a:sym typeface="Wingdings" pitchFamily="2" charset="2"/>
              </a:rPr>
              <a:t> to buy.</a:t>
            </a:r>
          </a:p>
          <a:p>
            <a:pPr>
              <a:buFont typeface="Arial" pitchFamily="34" charset="0"/>
              <a:buNone/>
              <a:defRPr/>
            </a:pPr>
            <a:r>
              <a:rPr lang="en-US" b="1" dirty="0" smtClean="0">
                <a:solidFill>
                  <a:srgbClr val="000000"/>
                </a:solidFill>
                <a:sym typeface="Wingdings" pitchFamily="2" charset="2"/>
              </a:rPr>
              <a:t> </a:t>
            </a:r>
            <a:r>
              <a:rPr lang="en-US" dirty="0" smtClean="0">
                <a:solidFill>
                  <a:srgbClr val="000000"/>
                </a:solidFill>
                <a:sym typeface="Wingdings" pitchFamily="2" charset="2"/>
              </a:rPr>
              <a:t>In </a:t>
            </a:r>
            <a:r>
              <a:rPr lang="en-US" u="sng" dirty="0" smtClean="0">
                <a:solidFill>
                  <a:srgbClr val="000000"/>
                </a:solidFill>
                <a:sym typeface="Wingdings" pitchFamily="2" charset="2"/>
              </a:rPr>
              <a:t>dealing with foreign governments</a:t>
            </a:r>
            <a:r>
              <a:rPr lang="en-US" dirty="0" smtClean="0">
                <a:solidFill>
                  <a:srgbClr val="000000"/>
                </a:solidFill>
                <a:sym typeface="Wingdings" pitchFamily="2" charset="2"/>
              </a:rPr>
              <a:t>, information is less available, and there may be significant obstacles that favor a domestic supplier.</a:t>
            </a:r>
          </a:p>
          <a:p>
            <a:pPr>
              <a:buFont typeface="Arial" pitchFamily="34" charset="0"/>
              <a:buNone/>
              <a:defRPr/>
            </a:pPr>
            <a:r>
              <a:rPr lang="en-US" b="1" dirty="0" smtClean="0">
                <a:solidFill>
                  <a:srgbClr val="000000"/>
                </a:solidFill>
                <a:sym typeface="Wingdings" pitchFamily="2" charset="2"/>
              </a:rPr>
              <a:t> </a:t>
            </a:r>
            <a:r>
              <a:rPr lang="en-US" u="sng" dirty="0" smtClean="0">
                <a:solidFill>
                  <a:srgbClr val="000000"/>
                </a:solidFill>
                <a:sym typeface="Wingdings" pitchFamily="2" charset="2"/>
              </a:rPr>
              <a:t>Is it unethical to buy help</a:t>
            </a:r>
            <a:r>
              <a:rPr lang="en-US" dirty="0" smtClean="0">
                <a:solidFill>
                  <a:srgbClr val="000000"/>
                </a:solidFill>
                <a:sym typeface="Wingdings" pitchFamily="2" charset="2"/>
              </a:rPr>
              <a:t> in dealing with foreign governments?</a:t>
            </a:r>
            <a:r>
              <a:rPr lang="en-US" b="1" dirty="0" smtClean="0">
                <a:solidFill>
                  <a:srgbClr val="000000"/>
                </a:solidFill>
                <a:sym typeface="Wingdings" pitchFamily="2" charset="2"/>
              </a:rPr>
              <a:t> </a:t>
            </a:r>
          </a:p>
          <a:p>
            <a:pPr lvl="1">
              <a:buFont typeface="Arial" pitchFamily="34" charset="0"/>
              <a:buChar char="•"/>
              <a:defRPr/>
            </a:pPr>
            <a:r>
              <a:rPr lang="en-US" dirty="0" smtClean="0">
                <a:solidFill>
                  <a:srgbClr val="000000"/>
                </a:solidFill>
              </a:rPr>
              <a:t> Not in some countries.</a:t>
            </a:r>
          </a:p>
          <a:p>
            <a:pPr lvl="1">
              <a:buFont typeface="Arial" pitchFamily="34" charset="0"/>
              <a:buNone/>
              <a:defRPr/>
            </a:pPr>
            <a:r>
              <a:rPr lang="en-US" b="1" dirty="0" smtClean="0">
                <a:solidFill>
                  <a:srgbClr val="000000"/>
                </a:solidFill>
                <a:sym typeface="Wingdings" pitchFamily="2" charset="2"/>
              </a:rPr>
              <a:t> </a:t>
            </a:r>
            <a:r>
              <a:rPr lang="en-US" dirty="0" smtClean="0">
                <a:solidFill>
                  <a:srgbClr val="000000"/>
                </a:solidFill>
              </a:rPr>
              <a:t>In the U. S., the </a:t>
            </a:r>
            <a:r>
              <a:rPr lang="en-US" u="sng" dirty="0" smtClean="0">
                <a:solidFill>
                  <a:srgbClr val="000000"/>
                </a:solidFill>
              </a:rPr>
              <a:t>Foreign Corrupt Practices Act (FCPA)</a:t>
            </a:r>
            <a:r>
              <a:rPr lang="en-US" dirty="0" smtClean="0">
                <a:solidFill>
                  <a:srgbClr val="000000"/>
                </a:solidFill>
              </a:rPr>
              <a:t> prohibits U.S. firms from paying bribes to foreign officials.</a:t>
            </a: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a:p>
            <a:pPr marL="271751" indent="-271751">
              <a:defRPr/>
            </a:pPr>
            <a:endParaRPr lang="en-US" dirty="0" smtClean="0"/>
          </a:p>
        </p:txBody>
      </p:sp>
      <p:sp>
        <p:nvSpPr>
          <p:cNvPr id="80899" name="Text Box 4"/>
          <p:cNvSpPr txBox="1">
            <a:spLocks noChangeArrowheads="1"/>
          </p:cNvSpPr>
          <p:nvPr/>
        </p:nvSpPr>
        <p:spPr bwMode="auto">
          <a:xfrm>
            <a:off x="4038600" y="609600"/>
            <a:ext cx="2582863" cy="2012950"/>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refers to material on pp. 163-165.</a:t>
            </a:r>
          </a:p>
          <a:p>
            <a:pPr defTabSz="984250">
              <a:spcBef>
                <a:spcPct val="50000"/>
              </a:spcBef>
            </a:pPr>
            <a:r>
              <a:rPr lang="en-US" sz="1600" b="1">
                <a:solidFill>
                  <a:srgbClr val="000000"/>
                </a:solidFill>
                <a:sym typeface="Wingdings" pitchFamily="2" charset="2"/>
              </a:rPr>
              <a:t> </a:t>
            </a:r>
            <a:r>
              <a:rPr lang="en-US" sz="1600" b="1">
                <a:solidFill>
                  <a:srgbClr val="000000"/>
                </a:solidFill>
              </a:rPr>
              <a:t>Indicates place where slide “builds” to include the corresponding point (upon mouse click).</a:t>
            </a:r>
          </a:p>
          <a:p>
            <a:pPr defTabSz="984250">
              <a:spcBef>
                <a:spcPct val="50000"/>
              </a:spcBef>
            </a:pPr>
            <a:endParaRPr lang="en-US" sz="1500" b="1">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xfrm>
            <a:off x="522288" y="549275"/>
            <a:ext cx="3216275" cy="2413000"/>
          </a:xfrm>
          <a:ln/>
        </p:spPr>
      </p:sp>
      <p:sp>
        <p:nvSpPr>
          <p:cNvPr id="21508" name="Rectangle 3"/>
          <p:cNvSpPr>
            <a:spLocks noGrp="1" noChangeArrowheads="1"/>
          </p:cNvSpPr>
          <p:nvPr>
            <p:ph type="body" idx="1"/>
          </p:nvPr>
        </p:nvSpPr>
        <p:spPr>
          <a:xfrm>
            <a:off x="195263" y="3124200"/>
            <a:ext cx="6510337" cy="5486400"/>
          </a:xfrm>
        </p:spPr>
        <p:txBody>
          <a:bodyPr/>
          <a:lstStyle/>
          <a:p>
            <a:pPr>
              <a:defRPr/>
            </a:pPr>
            <a:r>
              <a:rPr lang="en-US" b="1" dirty="0" smtClean="0">
                <a:solidFill>
                  <a:srgbClr val="000000"/>
                </a:solidFill>
                <a:sym typeface="Wingdings" pitchFamily="2" charset="2"/>
              </a:rPr>
              <a:t>At the end of this lecture, you should be able to:</a:t>
            </a:r>
          </a:p>
          <a:p>
            <a:pPr marL="266700" indent="-266700">
              <a:defRPr/>
            </a:pPr>
            <a:endParaRPr lang="en-US" dirty="0" smtClean="0">
              <a:solidFill>
                <a:srgbClr val="000000"/>
              </a:solidFill>
              <a:sym typeface="Wingdings" pitchFamily="2" charset="2"/>
            </a:endParaRPr>
          </a:p>
          <a:p>
            <a:pPr marL="266700" indent="-266700">
              <a:buFontTx/>
              <a:buAutoNum type="arabicPeriod"/>
              <a:defRPr/>
            </a:pPr>
            <a:r>
              <a:rPr lang="en-US" dirty="0" smtClean="0">
                <a:solidFill>
                  <a:srgbClr val="000000"/>
                </a:solidFill>
                <a:sym typeface="Wingdings" pitchFamily="2" charset="2"/>
              </a:rPr>
              <a:t>Describe who the business and organizational buyers are.</a:t>
            </a:r>
          </a:p>
          <a:p>
            <a:pPr marL="266700" indent="-266700">
              <a:buFontTx/>
              <a:buAutoNum type="arabicPeriod"/>
              <a:defRPr/>
            </a:pPr>
            <a:r>
              <a:rPr lang="en-US" dirty="0" smtClean="0">
                <a:solidFill>
                  <a:srgbClr val="000000"/>
                </a:solidFill>
                <a:sym typeface="Wingdings" pitchFamily="2" charset="2"/>
              </a:rPr>
              <a:t>See why business and organizational purchase decisions often involve multiple influences.</a:t>
            </a:r>
          </a:p>
          <a:p>
            <a:pPr marL="266700" indent="-266700">
              <a:buFontTx/>
              <a:buAutoNum type="arabicPeriod"/>
              <a:defRPr/>
            </a:pPr>
            <a:r>
              <a:rPr lang="en-US" dirty="0" smtClean="0">
                <a:solidFill>
                  <a:srgbClr val="000000"/>
                </a:solidFill>
                <a:sym typeface="Wingdings" pitchFamily="2" charset="2"/>
              </a:rPr>
              <a:t>Understand the problem-solving behavior of organizational buyers, and how they get market information.</a:t>
            </a:r>
          </a:p>
          <a:p>
            <a:pPr marL="266700" indent="-266700">
              <a:buFontTx/>
              <a:buAutoNum type="arabicPeriod"/>
              <a:defRPr/>
            </a:pPr>
            <a:r>
              <a:rPr lang="en-US" dirty="0" smtClean="0">
                <a:solidFill>
                  <a:srgbClr val="000000"/>
                </a:solidFill>
                <a:sym typeface="Wingdings" pitchFamily="2" charset="2"/>
              </a:rPr>
              <a:t>Understand the different types of buyer-seller relationships and their benefits and limitations. </a:t>
            </a:r>
          </a:p>
          <a:p>
            <a:pPr marL="266700" indent="-266700">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82947" name="Text Box 4"/>
          <p:cNvSpPr txBox="1">
            <a:spLocks noChangeArrowheads="1"/>
          </p:cNvSpPr>
          <p:nvPr/>
        </p:nvSpPr>
        <p:spPr bwMode="auto">
          <a:xfrm>
            <a:off x="4389438" y="401638"/>
            <a:ext cx="2441575" cy="558800"/>
          </a:xfrm>
          <a:prstGeom prst="rect">
            <a:avLst/>
          </a:prstGeom>
          <a:noFill/>
          <a:ln w="9525">
            <a:noFill/>
            <a:miter lim="800000"/>
            <a:headEnd/>
            <a:tailEnd/>
          </a:ln>
        </p:spPr>
        <p:txBody>
          <a:bodyPr lIns="96790" tIns="48395" rIns="96790" bIns="48395">
            <a:spAutoFit/>
          </a:bodyPr>
          <a:lstStyle/>
          <a:p>
            <a:pPr defTabSz="984250">
              <a:spcBef>
                <a:spcPct val="50000"/>
              </a:spcBef>
            </a:pPr>
            <a:r>
              <a:rPr lang="en-US" sz="1500" b="1">
                <a:solidFill>
                  <a:srgbClr val="000000"/>
                </a:solidFill>
              </a:rPr>
              <a:t>This slide refers to material on pp. 144.</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xfrm>
            <a:off x="522288" y="549275"/>
            <a:ext cx="3216275" cy="2413000"/>
          </a:xfrm>
          <a:ln/>
        </p:spPr>
      </p:sp>
      <p:sp>
        <p:nvSpPr>
          <p:cNvPr id="22532" name="Rectangle 3"/>
          <p:cNvSpPr>
            <a:spLocks noGrp="1" noChangeArrowheads="1"/>
          </p:cNvSpPr>
          <p:nvPr>
            <p:ph type="body" idx="1"/>
          </p:nvPr>
        </p:nvSpPr>
        <p:spPr>
          <a:xfrm>
            <a:off x="192088" y="3127375"/>
            <a:ext cx="6510337" cy="5407025"/>
          </a:xfrm>
        </p:spPr>
        <p:txBody>
          <a:bodyPr/>
          <a:lstStyle/>
          <a:p>
            <a:pPr>
              <a:defRPr/>
            </a:pPr>
            <a:r>
              <a:rPr lang="en-US" b="1" dirty="0" smtClean="0">
                <a:solidFill>
                  <a:srgbClr val="000000"/>
                </a:solidFill>
                <a:sym typeface="Wingdings" pitchFamily="2" charset="2"/>
              </a:rPr>
              <a:t>At the end of this lecture, you should be able to:</a:t>
            </a:r>
          </a:p>
          <a:p>
            <a:pPr>
              <a:defRPr/>
            </a:pPr>
            <a:endParaRPr lang="en-US" b="1" dirty="0" smtClean="0">
              <a:solidFill>
                <a:srgbClr val="000000"/>
              </a:solidFill>
              <a:sym typeface="Wingdings" pitchFamily="2" charset="2"/>
            </a:endParaRPr>
          </a:p>
          <a:p>
            <a:pPr marL="342900" indent="-342900">
              <a:defRPr/>
            </a:pPr>
            <a:r>
              <a:rPr lang="en-US" dirty="0" smtClean="0">
                <a:solidFill>
                  <a:srgbClr val="000000"/>
                </a:solidFill>
                <a:sym typeface="Wingdings" pitchFamily="2" charset="2"/>
              </a:rPr>
              <a:t>5.     Know about the number and distribution of manufacturers and why they are an important customer group.</a:t>
            </a:r>
          </a:p>
          <a:p>
            <a:pPr marL="342900" indent="-342900">
              <a:buFontTx/>
              <a:buAutoNum type="arabicPeriod" startAt="6"/>
              <a:defRPr/>
            </a:pPr>
            <a:r>
              <a:rPr lang="en-US" dirty="0" smtClean="0">
                <a:solidFill>
                  <a:srgbClr val="000000"/>
                </a:solidFill>
                <a:sym typeface="Wingdings" pitchFamily="2" charset="2"/>
              </a:rPr>
              <a:t>Know how buying by service firms, retailers, wholesalers, and governments is similar to—and different from—buying by manufacturers.</a:t>
            </a:r>
          </a:p>
          <a:p>
            <a:pPr marL="342900" indent="-342900">
              <a:buFontTx/>
              <a:buAutoNum type="arabicPeriod" startAt="6"/>
              <a:defRPr/>
            </a:pPr>
            <a:r>
              <a:rPr lang="en-US" dirty="0" smtClean="0">
                <a:solidFill>
                  <a:srgbClr val="000000"/>
                </a:solidFill>
                <a:sym typeface="Wingdings" pitchFamily="2" charset="2"/>
              </a:rPr>
              <a:t>Understand important new terms.</a:t>
            </a:r>
          </a:p>
          <a:p>
            <a:pPr marL="342900" indent="-342900">
              <a:buFontTx/>
              <a:buAutoNum type="arabicPeriod" startAt="6"/>
              <a:defRPr/>
            </a:pPr>
            <a:endParaRPr lang="en-US"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84995" name="Text Box 4"/>
          <p:cNvSpPr txBox="1">
            <a:spLocks noChangeArrowheads="1"/>
          </p:cNvSpPr>
          <p:nvPr/>
        </p:nvSpPr>
        <p:spPr bwMode="auto">
          <a:xfrm>
            <a:off x="4389438" y="401638"/>
            <a:ext cx="2441575" cy="558800"/>
          </a:xfrm>
          <a:prstGeom prst="rect">
            <a:avLst/>
          </a:prstGeom>
          <a:noFill/>
          <a:ln w="9525">
            <a:noFill/>
            <a:miter lim="800000"/>
            <a:headEnd/>
            <a:tailEnd/>
          </a:ln>
        </p:spPr>
        <p:txBody>
          <a:bodyPr lIns="96790" tIns="48395" rIns="96790" bIns="48395">
            <a:spAutoFit/>
          </a:bodyPr>
          <a:lstStyle/>
          <a:p>
            <a:pPr defTabSz="984250">
              <a:spcBef>
                <a:spcPct val="50000"/>
              </a:spcBef>
            </a:pPr>
            <a:r>
              <a:rPr lang="en-US" sz="1500" b="1">
                <a:solidFill>
                  <a:srgbClr val="000000"/>
                </a:solidFill>
              </a:rPr>
              <a:t>This slide refers to material on pp. 144.</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xfrm>
            <a:off x="522288" y="549275"/>
            <a:ext cx="3216275" cy="2413000"/>
          </a:xfrm>
          <a:ln/>
        </p:spPr>
      </p:sp>
      <p:sp>
        <p:nvSpPr>
          <p:cNvPr id="87042" name="Rectangle 3"/>
          <p:cNvSpPr>
            <a:spLocks noGrp="1" noChangeArrowheads="1"/>
          </p:cNvSpPr>
          <p:nvPr>
            <p:ph type="body" idx="1"/>
          </p:nvPr>
        </p:nvSpPr>
        <p:spPr>
          <a:xfrm>
            <a:off x="192088" y="3127375"/>
            <a:ext cx="6510337" cy="5559425"/>
          </a:xfrm>
          <a:noFill/>
        </p:spPr>
        <p:txBody>
          <a:bodyPr/>
          <a:lstStyle/>
          <a:p>
            <a:pPr>
              <a:lnSpc>
                <a:spcPct val="80000"/>
              </a:lnSpc>
            </a:pPr>
            <a:r>
              <a:rPr lang="en-US" sz="1100" b="1" smtClean="0">
                <a:solidFill>
                  <a:srgbClr val="000000"/>
                </a:solidFill>
                <a:latin typeface="Arial" charset="0"/>
                <a:cs typeface="Arial" charset="0"/>
                <a:sym typeface="Wingdings" pitchFamily="2" charset="2"/>
              </a:rPr>
              <a:t>Summary Overview</a:t>
            </a:r>
          </a:p>
          <a:p>
            <a:pPr>
              <a:lnSpc>
                <a:spcPct val="80000"/>
              </a:lnSpc>
            </a:pPr>
            <a:r>
              <a:rPr lang="en-US" sz="1100" smtClean="0">
                <a:solidFill>
                  <a:srgbClr val="000000"/>
                </a:solidFill>
                <a:latin typeface="Arial" charset="0"/>
                <a:cs typeface="Arial" charset="0"/>
                <a:sym typeface="Wingdings" pitchFamily="2" charset="2"/>
              </a:rPr>
              <a:t>These are key terms you should be familiar with based upon the material in this presentation.</a:t>
            </a:r>
          </a:p>
          <a:p>
            <a:pPr>
              <a:lnSpc>
                <a:spcPct val="80000"/>
              </a:lnSpc>
            </a:pPr>
            <a:r>
              <a:rPr lang="en-US" sz="1100" b="1" smtClean="0">
                <a:solidFill>
                  <a:srgbClr val="000000"/>
                </a:solidFill>
                <a:latin typeface="Arial" charset="0"/>
                <a:cs typeface="Arial" charset="0"/>
                <a:sym typeface="Wingdings" pitchFamily="2" charset="2"/>
              </a:rPr>
              <a:t>Key Issues</a:t>
            </a:r>
            <a:r>
              <a:rPr lang="en-US" sz="1100" b="1" u="sng" smtClean="0">
                <a:solidFill>
                  <a:srgbClr val="000000"/>
                </a:solidFill>
                <a:latin typeface="Arial" charset="0"/>
                <a:cs typeface="Arial" charset="0"/>
                <a:sym typeface="Wingdings" pitchFamily="2" charset="2"/>
              </a:rPr>
              <a:t> </a:t>
            </a:r>
          </a:p>
          <a:p>
            <a:pPr>
              <a:lnSpc>
                <a:spcPct val="80000"/>
              </a:lnSpc>
            </a:pPr>
            <a:r>
              <a:rPr lang="en-US" sz="1100" u="sng" smtClean="0">
                <a:solidFill>
                  <a:srgbClr val="000000"/>
                </a:solidFill>
                <a:latin typeface="Arial" charset="0"/>
                <a:cs typeface="Arial" charset="0"/>
                <a:sym typeface="Wingdings" pitchFamily="2" charset="2"/>
              </a:rPr>
              <a:t>Business and organizational customers</a:t>
            </a:r>
            <a:r>
              <a:rPr lang="en-US" sz="1100" smtClean="0">
                <a:solidFill>
                  <a:srgbClr val="000000"/>
                </a:solidFill>
                <a:latin typeface="Arial" charset="0"/>
                <a:cs typeface="Arial" charset="0"/>
                <a:sym typeface="Wingdings" pitchFamily="2" charset="2"/>
              </a:rPr>
              <a:t>: any buyers who buy for resale or to produce other goods and services.</a:t>
            </a:r>
          </a:p>
          <a:p>
            <a:pPr>
              <a:lnSpc>
                <a:spcPct val="80000"/>
              </a:lnSpc>
            </a:pPr>
            <a:r>
              <a:rPr lang="en-US" sz="1100" u="sng" smtClean="0">
                <a:solidFill>
                  <a:srgbClr val="000000"/>
                </a:solidFill>
                <a:latin typeface="Arial" charset="0"/>
                <a:cs typeface="Arial" charset="0"/>
                <a:sym typeface="Wingdings" pitchFamily="2" charset="2"/>
              </a:rPr>
              <a:t>Purchasing specifications</a:t>
            </a:r>
            <a:r>
              <a:rPr lang="en-US" sz="1100" smtClean="0">
                <a:solidFill>
                  <a:srgbClr val="000000"/>
                </a:solidFill>
                <a:latin typeface="Arial" charset="0"/>
                <a:cs typeface="Arial" charset="0"/>
                <a:sym typeface="Wingdings" pitchFamily="2" charset="2"/>
              </a:rPr>
              <a:t>: a written or electronic description of what a firm wants to buy.</a:t>
            </a:r>
          </a:p>
          <a:p>
            <a:pPr>
              <a:lnSpc>
                <a:spcPct val="80000"/>
              </a:lnSpc>
            </a:pPr>
            <a:r>
              <a:rPr lang="en-US" sz="1100" u="sng" smtClean="0">
                <a:solidFill>
                  <a:srgbClr val="000000"/>
                </a:solidFill>
                <a:latin typeface="Arial" charset="0"/>
                <a:cs typeface="Arial" charset="0"/>
                <a:sym typeface="Wingdings" pitchFamily="2" charset="2"/>
              </a:rPr>
              <a:t>ISO 9000</a:t>
            </a:r>
            <a:r>
              <a:rPr lang="en-US" sz="1100" smtClean="0">
                <a:solidFill>
                  <a:srgbClr val="000000"/>
                </a:solidFill>
                <a:latin typeface="Arial" charset="0"/>
                <a:cs typeface="Arial" charset="0"/>
                <a:sym typeface="Wingdings" pitchFamily="2" charset="2"/>
              </a:rPr>
              <a:t>: a way for a supplier to document its quality procedures according to internationally recognized standards.</a:t>
            </a:r>
          </a:p>
          <a:p>
            <a:pPr>
              <a:lnSpc>
                <a:spcPct val="80000"/>
              </a:lnSpc>
            </a:pPr>
            <a:r>
              <a:rPr lang="en-US" sz="1100" u="sng" smtClean="0">
                <a:solidFill>
                  <a:srgbClr val="000000"/>
                </a:solidFill>
                <a:latin typeface="Arial" charset="0"/>
                <a:cs typeface="Arial" charset="0"/>
                <a:sym typeface="Wingdings" pitchFamily="2" charset="2"/>
              </a:rPr>
              <a:t>Purchasing managers</a:t>
            </a:r>
            <a:r>
              <a:rPr lang="en-US" sz="1100" smtClean="0">
                <a:solidFill>
                  <a:srgbClr val="000000"/>
                </a:solidFill>
                <a:latin typeface="Arial" charset="0"/>
                <a:cs typeface="Arial" charset="0"/>
                <a:sym typeface="Wingdings" pitchFamily="2" charset="2"/>
              </a:rPr>
              <a:t>: buying specialists for their employers.</a:t>
            </a:r>
          </a:p>
          <a:p>
            <a:pPr>
              <a:lnSpc>
                <a:spcPct val="80000"/>
              </a:lnSpc>
            </a:pPr>
            <a:r>
              <a:rPr lang="en-US" sz="1100" u="sng" smtClean="0">
                <a:solidFill>
                  <a:srgbClr val="000000"/>
                </a:solidFill>
                <a:latin typeface="Arial" charset="0"/>
                <a:cs typeface="Arial" charset="0"/>
                <a:sym typeface="Wingdings" pitchFamily="2" charset="2"/>
              </a:rPr>
              <a:t>Multiple buying influence</a:t>
            </a:r>
            <a:r>
              <a:rPr lang="en-US" sz="1100" smtClean="0">
                <a:solidFill>
                  <a:srgbClr val="000000"/>
                </a:solidFill>
                <a:latin typeface="Arial" charset="0"/>
                <a:cs typeface="Arial" charset="0"/>
                <a:sym typeface="Wingdings" pitchFamily="2" charset="2"/>
              </a:rPr>
              <a:t>: several people share in making a purchase decision--perhaps even top management.</a:t>
            </a:r>
          </a:p>
          <a:p>
            <a:pPr>
              <a:lnSpc>
                <a:spcPct val="80000"/>
              </a:lnSpc>
            </a:pPr>
            <a:r>
              <a:rPr lang="en-US" sz="1100" u="sng" smtClean="0">
                <a:solidFill>
                  <a:srgbClr val="000000"/>
                </a:solidFill>
                <a:latin typeface="Arial" charset="0"/>
                <a:cs typeface="Arial" charset="0"/>
                <a:sym typeface="Wingdings" pitchFamily="2" charset="2"/>
              </a:rPr>
              <a:t>Buying center</a:t>
            </a:r>
            <a:r>
              <a:rPr lang="en-US" sz="1100" smtClean="0">
                <a:solidFill>
                  <a:srgbClr val="000000"/>
                </a:solidFill>
                <a:latin typeface="Arial" charset="0"/>
                <a:cs typeface="Arial" charset="0"/>
                <a:sym typeface="Wingdings" pitchFamily="2" charset="2"/>
              </a:rPr>
              <a:t>: all the people who participate in or influence a purchase.</a:t>
            </a:r>
          </a:p>
          <a:p>
            <a:pPr>
              <a:lnSpc>
                <a:spcPct val="80000"/>
              </a:lnSpc>
            </a:pPr>
            <a:r>
              <a:rPr lang="en-US" sz="1100" u="sng" smtClean="0">
                <a:solidFill>
                  <a:srgbClr val="000000"/>
                </a:solidFill>
                <a:latin typeface="Arial" charset="0"/>
                <a:cs typeface="Arial" charset="0"/>
                <a:sym typeface="Wingdings" pitchFamily="2" charset="2"/>
              </a:rPr>
              <a:t>Vendor analysis</a:t>
            </a:r>
            <a:r>
              <a:rPr lang="en-US" sz="1100" smtClean="0">
                <a:solidFill>
                  <a:srgbClr val="000000"/>
                </a:solidFill>
                <a:latin typeface="Arial" charset="0"/>
                <a:cs typeface="Arial" charset="0"/>
                <a:sym typeface="Wingdings" pitchFamily="2" charset="2"/>
              </a:rPr>
              <a:t>: formal rating of suppliers on all relevant areas of performance.</a:t>
            </a:r>
          </a:p>
          <a:p>
            <a:pPr>
              <a:lnSpc>
                <a:spcPct val="80000"/>
              </a:lnSpc>
            </a:pPr>
            <a:r>
              <a:rPr lang="en-US" sz="1100" u="sng" smtClean="0">
                <a:solidFill>
                  <a:srgbClr val="000000"/>
                </a:solidFill>
                <a:latin typeface="Arial" charset="0"/>
                <a:cs typeface="Arial" charset="0"/>
                <a:sym typeface="Wingdings" pitchFamily="2" charset="2"/>
              </a:rPr>
              <a:t>Requisition</a:t>
            </a:r>
            <a:r>
              <a:rPr lang="en-US" sz="1100" smtClean="0">
                <a:solidFill>
                  <a:srgbClr val="000000"/>
                </a:solidFill>
                <a:latin typeface="Arial" charset="0"/>
                <a:cs typeface="Arial" charset="0"/>
                <a:sym typeface="Wingdings" pitchFamily="2" charset="2"/>
              </a:rPr>
              <a:t>: a request to buy something.</a:t>
            </a:r>
          </a:p>
          <a:p>
            <a:pPr>
              <a:lnSpc>
                <a:spcPct val="80000"/>
              </a:lnSpc>
            </a:pPr>
            <a:r>
              <a:rPr lang="en-US" sz="1100" u="sng" smtClean="0">
                <a:solidFill>
                  <a:srgbClr val="000000"/>
                </a:solidFill>
                <a:latin typeface="Arial" charset="0"/>
                <a:cs typeface="Arial" charset="0"/>
                <a:sym typeface="Wingdings" pitchFamily="2" charset="2"/>
              </a:rPr>
              <a:t>New-task buying</a:t>
            </a:r>
            <a:r>
              <a:rPr lang="en-US" sz="1100" smtClean="0">
                <a:solidFill>
                  <a:srgbClr val="000000"/>
                </a:solidFill>
                <a:latin typeface="Arial" charset="0"/>
                <a:cs typeface="Arial" charset="0"/>
                <a:sym typeface="Wingdings" pitchFamily="2" charset="2"/>
              </a:rPr>
              <a:t>: when an organization has a new need and the buyer wants a great deal of information.</a:t>
            </a:r>
          </a:p>
          <a:p>
            <a:pPr>
              <a:lnSpc>
                <a:spcPct val="80000"/>
              </a:lnSpc>
            </a:pPr>
            <a:r>
              <a:rPr lang="en-US" sz="1100" u="sng" smtClean="0">
                <a:solidFill>
                  <a:srgbClr val="000000"/>
                </a:solidFill>
                <a:latin typeface="Arial" charset="0"/>
                <a:cs typeface="Arial" charset="0"/>
                <a:sym typeface="Wingdings" pitchFamily="2" charset="2"/>
              </a:rPr>
              <a:t>Straight rebuy</a:t>
            </a:r>
            <a:r>
              <a:rPr lang="en-US" sz="1100" smtClean="0">
                <a:solidFill>
                  <a:srgbClr val="000000"/>
                </a:solidFill>
                <a:latin typeface="Arial" charset="0"/>
                <a:cs typeface="Arial" charset="0"/>
                <a:sym typeface="Wingdings" pitchFamily="2" charset="2"/>
              </a:rPr>
              <a:t>: a routine repurchase that may have been made many times before.</a:t>
            </a:r>
          </a:p>
          <a:p>
            <a:pPr>
              <a:lnSpc>
                <a:spcPct val="80000"/>
              </a:lnSpc>
            </a:pPr>
            <a:r>
              <a:rPr lang="en-US" sz="1100" u="sng" smtClean="0">
                <a:solidFill>
                  <a:srgbClr val="000000"/>
                </a:solidFill>
                <a:latin typeface="Arial" charset="0"/>
                <a:cs typeface="Arial" charset="0"/>
                <a:sym typeface="Wingdings" pitchFamily="2" charset="2"/>
              </a:rPr>
              <a:t>Modified rebuy</a:t>
            </a:r>
            <a:r>
              <a:rPr lang="en-US" sz="1100" smtClean="0">
                <a:solidFill>
                  <a:srgbClr val="000000"/>
                </a:solidFill>
                <a:latin typeface="Arial" charset="0"/>
                <a:cs typeface="Arial" charset="0"/>
                <a:sym typeface="Wingdings" pitchFamily="2" charset="2"/>
              </a:rPr>
              <a:t>: the in-between process where some review of the buying situation is done — though not as much as in new-task buying or as little as in straight rebuys.</a:t>
            </a:r>
          </a:p>
          <a:p>
            <a:pPr>
              <a:lnSpc>
                <a:spcPct val="80000"/>
              </a:lnSpc>
            </a:pPr>
            <a:r>
              <a:rPr lang="en-US" sz="1100" u="sng" smtClean="0">
                <a:solidFill>
                  <a:srgbClr val="000000"/>
                </a:solidFill>
                <a:latin typeface="Arial" charset="0"/>
                <a:cs typeface="Arial" charset="0"/>
                <a:sym typeface="Wingdings" pitchFamily="2" charset="2"/>
              </a:rPr>
              <a:t>Competitive bid</a:t>
            </a:r>
            <a:r>
              <a:rPr lang="en-US" sz="1100" smtClean="0">
                <a:solidFill>
                  <a:srgbClr val="000000"/>
                </a:solidFill>
                <a:latin typeface="Arial" charset="0"/>
                <a:cs typeface="Arial" charset="0"/>
                <a:sym typeface="Wingdings" pitchFamily="2" charset="2"/>
              </a:rPr>
              <a:t>: terms of sale offered by different suppliers in response to the buyer's purchase specifications.</a:t>
            </a:r>
          </a:p>
          <a:p>
            <a:pPr>
              <a:lnSpc>
                <a:spcPct val="80000"/>
              </a:lnSpc>
            </a:pPr>
            <a:r>
              <a:rPr lang="en-US" sz="1100" u="sng" smtClean="0">
                <a:solidFill>
                  <a:srgbClr val="000000"/>
                </a:solidFill>
                <a:latin typeface="Arial" charset="0"/>
                <a:cs typeface="Arial" charset="0"/>
                <a:sym typeface="Wingdings" pitchFamily="2" charset="2"/>
              </a:rPr>
              <a:t>Just-in-time delivery</a:t>
            </a:r>
            <a:r>
              <a:rPr lang="en-US" sz="1100" smtClean="0">
                <a:solidFill>
                  <a:srgbClr val="000000"/>
                </a:solidFill>
                <a:latin typeface="Arial" charset="0"/>
                <a:cs typeface="Arial" charset="0"/>
                <a:sym typeface="Wingdings" pitchFamily="2" charset="2"/>
              </a:rPr>
              <a:t>: reliably getting products there </a:t>
            </a:r>
            <a:r>
              <a:rPr lang="en-US" sz="1100" i="1" smtClean="0">
                <a:solidFill>
                  <a:srgbClr val="000000"/>
                </a:solidFill>
                <a:latin typeface="Arial" charset="0"/>
                <a:cs typeface="Arial" charset="0"/>
                <a:sym typeface="Wingdings" pitchFamily="2" charset="2"/>
              </a:rPr>
              <a:t>just</a:t>
            </a:r>
            <a:r>
              <a:rPr lang="en-US" sz="1100" smtClean="0">
                <a:solidFill>
                  <a:srgbClr val="000000"/>
                </a:solidFill>
                <a:latin typeface="Arial" charset="0"/>
                <a:cs typeface="Arial" charset="0"/>
                <a:sym typeface="Wingdings" pitchFamily="2" charset="2"/>
              </a:rPr>
              <a:t> before the customer needs them.</a:t>
            </a:r>
            <a:r>
              <a:rPr lang="en-US" sz="1100" u="sng" smtClean="0">
                <a:solidFill>
                  <a:srgbClr val="000000"/>
                </a:solidFill>
                <a:latin typeface="Arial" charset="0"/>
                <a:cs typeface="Arial" charset="0"/>
                <a:sym typeface="Wingdings" pitchFamily="2" charset="2"/>
              </a:rPr>
              <a:t> </a:t>
            </a:r>
          </a:p>
          <a:p>
            <a:pPr>
              <a:lnSpc>
                <a:spcPct val="80000"/>
              </a:lnSpc>
            </a:pPr>
            <a:r>
              <a:rPr lang="en-US" sz="1100" u="sng" smtClean="0">
                <a:solidFill>
                  <a:srgbClr val="000000"/>
                </a:solidFill>
                <a:latin typeface="Arial" charset="0"/>
                <a:cs typeface="Arial" charset="0"/>
                <a:sym typeface="Wingdings" pitchFamily="2" charset="2"/>
              </a:rPr>
              <a:t>Negotiated contract buying</a:t>
            </a:r>
            <a:r>
              <a:rPr lang="en-US" sz="1100" smtClean="0">
                <a:solidFill>
                  <a:srgbClr val="000000"/>
                </a:solidFill>
                <a:latin typeface="Arial" charset="0"/>
                <a:cs typeface="Arial" charset="0"/>
                <a:sym typeface="Wingdings" pitchFamily="2" charset="2"/>
              </a:rPr>
              <a:t>: agreeing to a contract that allows for changes in the purchase arrangements.</a:t>
            </a:r>
          </a:p>
          <a:p>
            <a:pPr>
              <a:lnSpc>
                <a:spcPct val="80000"/>
              </a:lnSpc>
            </a:pPr>
            <a:r>
              <a:rPr lang="en-US" sz="1100" u="sng" smtClean="0">
                <a:solidFill>
                  <a:srgbClr val="000000"/>
                </a:solidFill>
                <a:latin typeface="Arial" charset="0"/>
                <a:cs typeface="Arial" charset="0"/>
                <a:sym typeface="Wingdings" pitchFamily="2" charset="2"/>
              </a:rPr>
              <a:t>Outsource</a:t>
            </a:r>
            <a:r>
              <a:rPr lang="en-US" sz="1100" smtClean="0">
                <a:solidFill>
                  <a:srgbClr val="000000"/>
                </a:solidFill>
                <a:latin typeface="Arial" charset="0"/>
                <a:cs typeface="Arial" charset="0"/>
                <a:sym typeface="Wingdings" pitchFamily="2" charset="2"/>
              </a:rPr>
              <a:t>: contract with an outside firm to produce goods or services rather than to produce them internally.</a:t>
            </a:r>
            <a:endParaRPr lang="en-US" sz="1100" u="sng" smtClean="0">
              <a:solidFill>
                <a:srgbClr val="000000"/>
              </a:solidFill>
              <a:latin typeface="Arial" charset="0"/>
              <a:cs typeface="Arial" charset="0"/>
              <a:sym typeface="Wingdings" pitchFamily="2" charset="2"/>
            </a:endParaRPr>
          </a:p>
          <a:p>
            <a:pPr>
              <a:lnSpc>
                <a:spcPct val="80000"/>
              </a:lnSpc>
            </a:pPr>
            <a:r>
              <a:rPr lang="en-US" sz="1100" u="sng" smtClean="0">
                <a:solidFill>
                  <a:srgbClr val="000000"/>
                </a:solidFill>
                <a:latin typeface="Arial" charset="0"/>
                <a:cs typeface="Arial" charset="0"/>
                <a:sym typeface="Wingdings" pitchFamily="2" charset="2"/>
              </a:rPr>
              <a:t>North American Industry Classification System (NAICS) codes</a:t>
            </a:r>
            <a:r>
              <a:rPr lang="en-US" sz="1100" smtClean="0">
                <a:solidFill>
                  <a:srgbClr val="000000"/>
                </a:solidFill>
                <a:latin typeface="Arial" charset="0"/>
                <a:cs typeface="Arial" charset="0"/>
                <a:sym typeface="Wingdings" pitchFamily="2" charset="2"/>
              </a:rPr>
              <a:t>: codes used to identify groups of firms in similar lines of business.</a:t>
            </a:r>
          </a:p>
          <a:p>
            <a:pPr>
              <a:lnSpc>
                <a:spcPct val="80000"/>
              </a:lnSpc>
            </a:pPr>
            <a:r>
              <a:rPr lang="en-US" sz="1100" u="sng" smtClean="0">
                <a:solidFill>
                  <a:srgbClr val="000000"/>
                </a:solidFill>
                <a:latin typeface="Arial" charset="0"/>
                <a:cs typeface="Arial" charset="0"/>
                <a:sym typeface="Wingdings" pitchFamily="2" charset="2"/>
              </a:rPr>
              <a:t>Foreign Corrupt Practices Act</a:t>
            </a:r>
            <a:r>
              <a:rPr lang="en-US" sz="1100" smtClean="0">
                <a:solidFill>
                  <a:srgbClr val="000000"/>
                </a:solidFill>
                <a:latin typeface="Arial" charset="0"/>
                <a:cs typeface="Arial" charset="0"/>
                <a:sym typeface="Wingdings" pitchFamily="2" charset="2"/>
              </a:rPr>
              <a:t>: a law passed by the U.S. Congress in 1977 that prohibits U.S. firms from paying bribes to foreign officials.</a:t>
            </a:r>
          </a:p>
          <a:p>
            <a:pPr>
              <a:lnSpc>
                <a:spcPct val="80000"/>
              </a:lnSpc>
            </a:pPr>
            <a:endParaRPr lang="en-US" sz="1100" smtClean="0">
              <a:solidFill>
                <a:srgbClr val="000000"/>
              </a:solidFill>
              <a:latin typeface="Arial" charset="0"/>
              <a:cs typeface="Arial" charset="0"/>
              <a:sym typeface="Wingdings" pitchFamily="2" charset="2"/>
            </a:endParaRPr>
          </a:p>
          <a:p>
            <a:pPr>
              <a:lnSpc>
                <a:spcPct val="80000"/>
              </a:lnSpc>
            </a:pPr>
            <a:endParaRPr lang="en-US" sz="1100" b="1" smtClean="0">
              <a:solidFill>
                <a:srgbClr val="000000"/>
              </a:solidFill>
              <a:latin typeface="Arial" charset="0"/>
              <a:cs typeface="Arial" charset="0"/>
              <a:sym typeface="Wingdings" pitchFamily="2" charset="2"/>
            </a:endParaRPr>
          </a:p>
          <a:p>
            <a:pPr>
              <a:lnSpc>
                <a:spcPct val="80000"/>
              </a:lnSpc>
            </a:pPr>
            <a:endParaRPr lang="en-US" sz="1100" b="1" smtClean="0">
              <a:solidFill>
                <a:srgbClr val="000000"/>
              </a:solidFill>
              <a:latin typeface="Arial" charset="0"/>
              <a:cs typeface="Arial" charset="0"/>
              <a:sym typeface="Wingdings" pitchFamily="2" charset="2"/>
            </a:endParaRPr>
          </a:p>
        </p:txBody>
      </p:sp>
      <p:sp>
        <p:nvSpPr>
          <p:cNvPr id="87043" name="Text Box 3"/>
          <p:cNvSpPr txBox="1">
            <a:spLocks noChangeArrowheads="1"/>
          </p:cNvSpPr>
          <p:nvPr/>
        </p:nvSpPr>
        <p:spPr bwMode="auto">
          <a:xfrm>
            <a:off x="4114800" y="661988"/>
            <a:ext cx="2436813" cy="404812"/>
          </a:xfrm>
          <a:prstGeom prst="rect">
            <a:avLst/>
          </a:prstGeom>
          <a:noFill/>
          <a:ln w="9525">
            <a:noFill/>
            <a:miter lim="800000"/>
            <a:headEnd/>
            <a:tailEnd/>
          </a:ln>
        </p:spPr>
        <p:txBody>
          <a:bodyPr lIns="96790" tIns="48395" rIns="96790" bIns="48395">
            <a:spAutoFit/>
          </a:bodyPr>
          <a:lstStyle/>
          <a:p>
            <a:pPr defTabSz="931863">
              <a:spcBef>
                <a:spcPct val="50000"/>
              </a:spcBef>
            </a:pPr>
            <a:r>
              <a:rPr lang="en-US" sz="1500" b="1" baseline="-25000">
                <a:solidFill>
                  <a:srgbClr val="000000"/>
                </a:solidFill>
              </a:rPr>
              <a:t>This slide refers to boldfaced terms appearing in Chapter 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a:xfrm>
            <a:off x="192088" y="3127375"/>
            <a:ext cx="6510337" cy="5559425"/>
          </a:xfrm>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Specific aspects of </a:t>
            </a:r>
            <a:r>
              <a:rPr lang="en-US" u="sng" dirty="0" smtClean="0">
                <a:solidFill>
                  <a:srgbClr val="000000"/>
                </a:solidFill>
                <a:sym typeface="Wingdings" pitchFamily="2" charset="2"/>
              </a:rPr>
              <a:t>organizational customers</a:t>
            </a:r>
            <a:r>
              <a:rPr lang="en-US" dirty="0" smtClean="0">
                <a:solidFill>
                  <a:srgbClr val="000000"/>
                </a:solidFill>
                <a:sym typeface="Wingdings" pitchFamily="2" charset="2"/>
              </a:rPr>
              <a:t> are considered in this chapter.</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marL="285750" indent="-285750">
              <a:buFont typeface="Arial" pitchFamily="34" charset="0"/>
              <a:buChar char="•"/>
              <a:defRPr/>
            </a:pPr>
            <a:r>
              <a:rPr lang="en-US" u="sng" dirty="0" smtClean="0">
                <a:solidFill>
                  <a:srgbClr val="000000"/>
                </a:solidFill>
                <a:sym typeface="Wingdings" pitchFamily="2" charset="2"/>
              </a:rPr>
              <a:t>In Chapter 5</a:t>
            </a:r>
            <a:r>
              <a:rPr lang="en-US" dirty="0" smtClean="0">
                <a:solidFill>
                  <a:srgbClr val="000000"/>
                </a:solidFill>
                <a:sym typeface="Wingdings" pitchFamily="2" charset="2"/>
              </a:rPr>
              <a:t>, we focused on buying by </a:t>
            </a:r>
            <a:r>
              <a:rPr lang="en-US" u="sng" dirty="0" smtClean="0">
                <a:solidFill>
                  <a:srgbClr val="000000"/>
                </a:solidFill>
                <a:sym typeface="Wingdings" pitchFamily="2" charset="2"/>
              </a:rPr>
              <a:t>final consumers</a:t>
            </a:r>
            <a:r>
              <a:rPr lang="en-US" dirty="0" smtClean="0">
                <a:solidFill>
                  <a:srgbClr val="000000"/>
                </a:solidFill>
                <a:sym typeface="Wingdings" pitchFamily="2" charset="2"/>
              </a:rPr>
              <a:t>.</a:t>
            </a:r>
          </a:p>
          <a:p>
            <a:pPr marL="285750" indent="-285750">
              <a:buFont typeface="Arial" pitchFamily="34" charset="0"/>
              <a:buChar char="•"/>
              <a:defRPr/>
            </a:pPr>
            <a:r>
              <a:rPr lang="en-US" dirty="0" smtClean="0">
                <a:solidFill>
                  <a:srgbClr val="000000"/>
                </a:solidFill>
                <a:sym typeface="Wingdings" pitchFamily="2" charset="2"/>
              </a:rPr>
              <a:t>Chapter 6 examines the buying behavior of business and organizational customers.  </a:t>
            </a:r>
          </a:p>
          <a:p>
            <a:pPr marL="285750" indent="-285750">
              <a:buFont typeface="Wingdings" pitchFamily="2" charset="2"/>
              <a:buChar char="à"/>
              <a:defRPr/>
            </a:pPr>
            <a:r>
              <a:rPr lang="en-US" u="sng" dirty="0" smtClean="0">
                <a:solidFill>
                  <a:srgbClr val="000000"/>
                </a:solidFill>
                <a:sym typeface="Wingdings" pitchFamily="2" charset="2"/>
              </a:rPr>
              <a:t>In this chapter</a:t>
            </a:r>
            <a:r>
              <a:rPr lang="en-US" dirty="0" smtClean="0">
                <a:solidFill>
                  <a:srgbClr val="000000"/>
                </a:solidFill>
                <a:sym typeface="Wingdings" pitchFamily="2" charset="2"/>
              </a:rPr>
              <a:t>, we explore the important ways that </a:t>
            </a:r>
            <a:r>
              <a:rPr lang="en-US" u="sng" dirty="0" smtClean="0">
                <a:solidFill>
                  <a:srgbClr val="000000"/>
                </a:solidFill>
                <a:sym typeface="Wingdings" pitchFamily="2" charset="2"/>
              </a:rPr>
              <a:t>organizational buying</a:t>
            </a:r>
            <a:r>
              <a:rPr lang="en-US" dirty="0" smtClean="0">
                <a:solidFill>
                  <a:srgbClr val="000000"/>
                </a:solidFill>
                <a:sym typeface="Wingdings" pitchFamily="2" charset="2"/>
              </a:rPr>
              <a:t> tends to be different from buying by final consumers. We look at five factors that </a:t>
            </a:r>
            <a:r>
              <a:rPr lang="en-US" u="sng" dirty="0" smtClean="0">
                <a:solidFill>
                  <a:srgbClr val="000000"/>
                </a:solidFill>
                <a:sym typeface="Wingdings" pitchFamily="2" charset="2"/>
              </a:rPr>
              <a:t>define differences between organizational customers &amp; final consumers</a:t>
            </a:r>
            <a:r>
              <a:rPr lang="en-US" dirty="0" smtClean="0">
                <a:solidFill>
                  <a:srgbClr val="000000"/>
                </a:solidFill>
                <a:sym typeface="Wingdings" pitchFamily="2" charset="2"/>
              </a:rPr>
              <a:t>.</a:t>
            </a:r>
          </a:p>
          <a:p>
            <a:pPr marL="285750" indent="-285750">
              <a:buFont typeface="Arial" pitchFamily="34" charset="0"/>
              <a:buChar char="•"/>
              <a:defRPr/>
            </a:pPr>
            <a:r>
              <a:rPr lang="en-US" dirty="0" smtClean="0">
                <a:solidFill>
                  <a:srgbClr val="000000"/>
                </a:solidFill>
                <a:sym typeface="Wingdings" pitchFamily="2" charset="2"/>
              </a:rPr>
              <a:t>We also examine the </a:t>
            </a:r>
            <a:r>
              <a:rPr lang="en-US" u="sng" dirty="0" smtClean="0">
                <a:solidFill>
                  <a:srgbClr val="000000"/>
                </a:solidFill>
                <a:sym typeface="Wingdings" pitchFamily="2" charset="2"/>
              </a:rPr>
              <a:t>key characteristics of four specific types of organizational customers</a:t>
            </a:r>
            <a:r>
              <a:rPr lang="en-US" dirty="0" smtClean="0">
                <a:solidFill>
                  <a:srgbClr val="000000"/>
                </a:solidFill>
                <a:sym typeface="Wingdings" pitchFamily="2" charset="2"/>
              </a:rPr>
              <a:t>.</a:t>
            </a:r>
          </a:p>
          <a:p>
            <a:pPr>
              <a:defRPr/>
            </a:pPr>
            <a:endParaRPr lang="en-US" b="1" i="1" dirty="0" smtClean="0">
              <a:solidFill>
                <a:srgbClr val="000000"/>
              </a:solidFill>
              <a:sym typeface="Wingdings" pitchFamily="2" charset="2"/>
            </a:endParaRPr>
          </a:p>
          <a:p>
            <a:pPr>
              <a:defRPr/>
            </a:pPr>
            <a:r>
              <a:rPr lang="en-US" b="1" i="1" dirty="0" smtClean="0">
                <a:solidFill>
                  <a:srgbClr val="000000"/>
                </a:solidFill>
                <a:sym typeface="Wingdings" pitchFamily="2" charset="2"/>
              </a:rPr>
              <a:t>Discussion Question: Can you think why the study of organizational customers is so different from that of final consumers?</a:t>
            </a: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17411" name="Text Box 25"/>
          <p:cNvSpPr txBox="1">
            <a:spLocks noChangeArrowheads="1"/>
          </p:cNvSpPr>
          <p:nvPr/>
        </p:nvSpPr>
        <p:spPr bwMode="auto">
          <a:xfrm>
            <a:off x="4389438" y="400050"/>
            <a:ext cx="2438400" cy="2259013"/>
          </a:xfrm>
          <a:prstGeom prst="rect">
            <a:avLst/>
          </a:prstGeom>
          <a:noFill/>
          <a:ln w="9525">
            <a:noFill/>
            <a:miter lim="800000"/>
            <a:headEnd/>
            <a:tailEnd/>
          </a:ln>
        </p:spPr>
        <p:txBody>
          <a:bodyPr lIns="96639" tIns="48320" rIns="96639" bIns="48320">
            <a:spAutoFit/>
          </a:bodyPr>
          <a:lstStyle/>
          <a:p>
            <a:pPr defTabSz="984250">
              <a:spcBef>
                <a:spcPct val="50000"/>
              </a:spcBef>
            </a:pPr>
            <a:r>
              <a:rPr lang="en-US" sz="1500" b="1">
                <a:solidFill>
                  <a:srgbClr val="000000"/>
                </a:solidFill>
              </a:rPr>
              <a:t>This slide refers to material on pp. 144-145.</a:t>
            </a:r>
          </a:p>
          <a:p>
            <a:pPr defTabSz="984250">
              <a:spcBef>
                <a:spcPct val="50000"/>
              </a:spcBef>
            </a:pPr>
            <a:r>
              <a:rPr lang="en-US" sz="1600" b="1">
                <a:solidFill>
                  <a:srgbClr val="000000"/>
                </a:solidFill>
                <a:sym typeface="Wingdings" pitchFamily="2" charset="2"/>
              </a:rPr>
              <a:t> </a:t>
            </a:r>
            <a:r>
              <a:rPr lang="en-US" sz="1600" b="1">
                <a:solidFill>
                  <a:srgbClr val="000000"/>
                </a:solidFill>
              </a:rPr>
              <a:t>Indicates place where slide “builds” to include the corresponding point (upon mouse click).</a:t>
            </a:r>
          </a:p>
          <a:p>
            <a:pPr defTabSz="984250">
              <a:spcBef>
                <a:spcPct val="50000"/>
              </a:spcBef>
            </a:pPr>
            <a:endParaRPr lang="en-US" sz="1500" b="1">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a:xfrm>
            <a:off x="192088" y="3127375"/>
            <a:ext cx="6510337" cy="5483225"/>
          </a:xfrm>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Individual people make purchases to satisfy their needs, but so do organizations. In fact, the organizational market is actually bigger than the final consumer market, at least in terms of the number of purchases made. Thus, it presents significant opportunities for marketers.</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Char char="•"/>
              <a:defRPr/>
            </a:pPr>
            <a:r>
              <a:rPr lang="en-US" dirty="0" smtClean="0">
                <a:solidFill>
                  <a:srgbClr val="000000"/>
                </a:solidFill>
                <a:sym typeface="Wingdings" pitchFamily="2" charset="2"/>
              </a:rPr>
              <a:t> The organizational consumer market is often referred to as the industrial market, or the business-to-business </a:t>
            </a:r>
            <a:r>
              <a:rPr lang="en-US" u="sng" dirty="0" smtClean="0">
                <a:solidFill>
                  <a:srgbClr val="000000"/>
                </a:solidFill>
                <a:sym typeface="Wingdings" pitchFamily="2" charset="2"/>
              </a:rPr>
              <a:t>(B2B) market</a:t>
            </a:r>
            <a:r>
              <a:rPr lang="en-US" dirty="0" smtClean="0">
                <a:solidFill>
                  <a:srgbClr val="000000"/>
                </a:solidFill>
                <a:sym typeface="Wingdings" pitchFamily="2" charset="2"/>
              </a:rPr>
              <a:t>. </a:t>
            </a:r>
          </a:p>
          <a:p>
            <a:pPr>
              <a:buFont typeface="Arial" pitchFamily="34" charset="0"/>
              <a:buChar char="•"/>
              <a:defRPr/>
            </a:pPr>
            <a:r>
              <a:rPr lang="en-US" b="1" dirty="0" smtClean="0">
                <a:solidFill>
                  <a:srgbClr val="000000"/>
                </a:solidFill>
                <a:sym typeface="Wingdings" pitchFamily="2" charset="2"/>
              </a:rPr>
              <a:t> </a:t>
            </a:r>
            <a:r>
              <a:rPr lang="en-US" b="1" u="sng" dirty="0" smtClean="0">
                <a:solidFill>
                  <a:srgbClr val="000000"/>
                </a:solidFill>
                <a:sym typeface="Wingdings" pitchFamily="2" charset="2"/>
              </a:rPr>
              <a:t>What type of customers are involved</a:t>
            </a:r>
            <a:r>
              <a:rPr lang="en-US" b="1" dirty="0" smtClean="0">
                <a:solidFill>
                  <a:srgbClr val="000000"/>
                </a:solidFill>
                <a:sym typeface="Wingdings" pitchFamily="2" charset="2"/>
              </a:rPr>
              <a:t>? </a:t>
            </a:r>
          </a:p>
          <a:p>
            <a:pPr lvl="1">
              <a:buFont typeface="Arial" pitchFamily="34" charset="0"/>
              <a:buChar char="•"/>
              <a:defRPr/>
            </a:pPr>
            <a:r>
              <a:rPr lang="en-US" dirty="0" smtClean="0">
                <a:solidFill>
                  <a:srgbClr val="000000"/>
                </a:solidFill>
              </a:rPr>
              <a:t> </a:t>
            </a:r>
            <a:r>
              <a:rPr lang="en-US" u="sng" dirty="0" smtClean="0">
                <a:solidFill>
                  <a:srgbClr val="000000"/>
                </a:solidFill>
              </a:rPr>
              <a:t>Business and organizational customers </a:t>
            </a:r>
            <a:r>
              <a:rPr lang="en-US" dirty="0" smtClean="0">
                <a:solidFill>
                  <a:srgbClr val="000000"/>
                </a:solidFill>
              </a:rPr>
              <a:t>buy for resale or to produce other goods and services. There are four main categories of these customers:</a:t>
            </a:r>
          </a:p>
          <a:p>
            <a:pPr marL="1085850" lvl="2" indent="-171450">
              <a:buFont typeface="Wingdings" pitchFamily="2" charset="2"/>
              <a:buChar char="à"/>
              <a:defRPr/>
            </a:pPr>
            <a:r>
              <a:rPr lang="en-US" dirty="0" smtClean="0">
                <a:solidFill>
                  <a:srgbClr val="000000"/>
                </a:solidFill>
              </a:rPr>
              <a:t>Producers of goods and services: manufacturers, farmers, real estate developers, etc. </a:t>
            </a:r>
          </a:p>
          <a:p>
            <a:pPr lvl="2">
              <a:defRPr/>
            </a:pPr>
            <a:endParaRPr lang="en-US" dirty="0" smtClean="0">
              <a:solidFill>
                <a:srgbClr val="000000"/>
              </a:solidFill>
            </a:endParaRPr>
          </a:p>
          <a:p>
            <a:pPr lvl="1">
              <a:buFont typeface="Arial" pitchFamily="34" charset="0"/>
              <a:buChar char="•"/>
              <a:defRPr/>
            </a:pPr>
            <a:r>
              <a:rPr lang="en-US" b="1" i="1" dirty="0" smtClean="0">
                <a:solidFill>
                  <a:srgbClr val="000000"/>
                </a:solidFill>
              </a:rPr>
              <a:t> Discussion Question: What types of products might a manufacturer buy?</a:t>
            </a:r>
          </a:p>
          <a:p>
            <a:pPr lvl="1">
              <a:buFont typeface="Arial" pitchFamily="34" charset="0"/>
              <a:buChar char="•"/>
              <a:defRPr/>
            </a:pPr>
            <a:endParaRPr lang="en-US" b="1" dirty="0" smtClean="0">
              <a:solidFill>
                <a:srgbClr val="000000"/>
              </a:solidFill>
            </a:endParaRPr>
          </a:p>
          <a:p>
            <a:pPr lvl="2">
              <a:buFont typeface="Arial" pitchFamily="34" charset="0"/>
              <a:buNone/>
              <a:defRPr/>
            </a:pPr>
            <a:r>
              <a:rPr lang="en-US" b="1" dirty="0" smtClean="0">
                <a:solidFill>
                  <a:srgbClr val="000000"/>
                </a:solidFill>
                <a:sym typeface="Wingdings" pitchFamily="2" charset="2"/>
              </a:rPr>
              <a:t> </a:t>
            </a:r>
            <a:r>
              <a:rPr lang="en-US" dirty="0" smtClean="0">
                <a:solidFill>
                  <a:srgbClr val="000000"/>
                </a:solidFill>
              </a:rPr>
              <a:t>Intermediaries—wholesalers and retailers.</a:t>
            </a:r>
          </a:p>
          <a:p>
            <a:pPr lvl="2">
              <a:buFont typeface="Arial" pitchFamily="34" charset="0"/>
              <a:buNone/>
              <a:defRPr/>
            </a:pPr>
            <a:r>
              <a:rPr lang="en-US" b="1" dirty="0" smtClean="0">
                <a:solidFill>
                  <a:srgbClr val="000000"/>
                </a:solidFill>
                <a:sym typeface="Wingdings" pitchFamily="2" charset="2"/>
              </a:rPr>
              <a:t> </a:t>
            </a:r>
            <a:r>
              <a:rPr lang="en-US" dirty="0" smtClean="0">
                <a:solidFill>
                  <a:srgbClr val="000000"/>
                </a:solidFill>
              </a:rPr>
              <a:t>Government units, at the federal, state, and local levels, as well as foreign governments.</a:t>
            </a:r>
          </a:p>
          <a:p>
            <a:pPr lvl="2">
              <a:buFont typeface="Arial" pitchFamily="34" charset="0"/>
              <a:buNone/>
              <a:defRPr/>
            </a:pPr>
            <a:r>
              <a:rPr lang="en-US" b="1" dirty="0" smtClean="0">
                <a:solidFill>
                  <a:srgbClr val="000000"/>
                </a:solidFill>
                <a:sym typeface="Wingdings" pitchFamily="2" charset="2"/>
              </a:rPr>
              <a:t> </a:t>
            </a:r>
            <a:r>
              <a:rPr lang="en-US" dirty="0" smtClean="0">
                <a:solidFill>
                  <a:srgbClr val="000000"/>
                </a:solidFill>
              </a:rPr>
              <a:t>Nonprofit organizations, including both national and local organizations. </a:t>
            </a: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19459" name="Text Box 25"/>
          <p:cNvSpPr txBox="1">
            <a:spLocks noChangeArrowheads="1"/>
          </p:cNvSpPr>
          <p:nvPr/>
        </p:nvSpPr>
        <p:spPr bwMode="auto">
          <a:xfrm>
            <a:off x="4267200" y="400050"/>
            <a:ext cx="2560638" cy="2012950"/>
          </a:xfrm>
          <a:prstGeom prst="rect">
            <a:avLst/>
          </a:prstGeom>
          <a:noFill/>
          <a:ln w="9525">
            <a:noFill/>
            <a:miter lim="800000"/>
            <a:headEnd/>
            <a:tailEnd/>
          </a:ln>
        </p:spPr>
        <p:txBody>
          <a:bodyPr lIns="96639" tIns="48320" rIns="96639" bIns="48320">
            <a:spAutoFit/>
          </a:bodyPr>
          <a:lstStyle/>
          <a:p>
            <a:pPr defTabSz="984250">
              <a:spcBef>
                <a:spcPct val="50000"/>
              </a:spcBef>
            </a:pPr>
            <a:r>
              <a:rPr lang="en-US" sz="1500" b="1">
                <a:solidFill>
                  <a:srgbClr val="000000"/>
                </a:solidFill>
              </a:rPr>
              <a:t>This slide refers to material on pp. 144.</a:t>
            </a:r>
          </a:p>
          <a:p>
            <a:pPr defTabSz="984250">
              <a:spcBef>
                <a:spcPct val="50000"/>
              </a:spcBef>
            </a:pPr>
            <a:r>
              <a:rPr lang="en-US" sz="1600" b="1">
                <a:solidFill>
                  <a:srgbClr val="000000"/>
                </a:solidFill>
                <a:sym typeface="Wingdings" pitchFamily="2" charset="2"/>
              </a:rPr>
              <a:t> </a:t>
            </a:r>
            <a:r>
              <a:rPr lang="en-US" sz="1600" b="1">
                <a:solidFill>
                  <a:srgbClr val="000000"/>
                </a:solidFill>
              </a:rPr>
              <a:t>Indicates place where slide “builds” to include the corresponding point (upon mouse click).</a:t>
            </a:r>
          </a:p>
          <a:p>
            <a:pPr defTabSz="984250">
              <a:spcBef>
                <a:spcPct val="50000"/>
              </a:spcBef>
            </a:pPr>
            <a:endParaRPr lang="en-US" sz="1500" b="1">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xfrm>
            <a:off x="503238" y="539750"/>
            <a:ext cx="3162300" cy="2373313"/>
          </a:xfrm>
          <a:ln/>
        </p:spPr>
      </p:sp>
      <p:sp>
        <p:nvSpPr>
          <p:cNvPr id="22530" name="Rectangle 3"/>
          <p:cNvSpPr>
            <a:spLocks noGrp="1" noChangeArrowheads="1"/>
          </p:cNvSpPr>
          <p:nvPr>
            <p:ph type="body" idx="1"/>
          </p:nvPr>
        </p:nvSpPr>
        <p:spPr>
          <a:xfrm>
            <a:off x="179388" y="3076575"/>
            <a:ext cx="6367462" cy="5565775"/>
          </a:xfrm>
          <a:noFill/>
        </p:spPr>
        <p:txBody>
          <a:bodyPr/>
          <a:lstStyle/>
          <a:p>
            <a:r>
              <a:rPr lang="en-US" i="1" smtClean="0">
                <a:solidFill>
                  <a:srgbClr val="000000"/>
                </a:solidFill>
                <a:latin typeface="Arial" charset="0"/>
                <a:cs typeface="Arial" charset="0"/>
                <a:sym typeface="Wingdings" pitchFamily="2" charset="2"/>
              </a:rPr>
              <a:t>Video Clip: (2) Original Equipment Manufacturers (OEMs)</a:t>
            </a:r>
          </a:p>
          <a:p>
            <a:r>
              <a:rPr lang="en-US" i="1" smtClean="0">
                <a:solidFill>
                  <a:srgbClr val="000000"/>
                </a:solidFill>
                <a:latin typeface="Arial" charset="0"/>
                <a:cs typeface="Arial" charset="0"/>
                <a:sym typeface="Wingdings" pitchFamily="2" charset="2"/>
              </a:rPr>
              <a:t>(Cummins Engine) </a:t>
            </a:r>
          </a:p>
          <a:p>
            <a:endParaRPr lang="en-US" i="1" smtClean="0">
              <a:solidFill>
                <a:srgbClr val="000000"/>
              </a:solidFill>
              <a:latin typeface="Arial" charset="0"/>
              <a:cs typeface="Arial" charset="0"/>
              <a:sym typeface="Wingdings" pitchFamily="2" charset="2"/>
            </a:endParaRPr>
          </a:p>
          <a:p>
            <a:r>
              <a:rPr lang="en-US" smtClean="0">
                <a:solidFill>
                  <a:srgbClr val="000000"/>
                </a:solidFill>
                <a:latin typeface="Arial" charset="0"/>
                <a:cs typeface="Arial" charset="0"/>
                <a:sym typeface="Wingdings" pitchFamily="2" charset="2"/>
              </a:rPr>
              <a:t>This clip highlights the many different customers of the Cummins Engine.  </a:t>
            </a:r>
          </a:p>
          <a:p>
            <a:endParaRPr lang="en-US" b="1" smtClean="0">
              <a:solidFill>
                <a:srgbClr val="000000"/>
              </a:solidFill>
              <a:latin typeface="Arial" charset="0"/>
              <a:cs typeface="Arial" charset="0"/>
              <a:sym typeface="Wingdings" pitchFamily="2" charset="2"/>
            </a:endParaRPr>
          </a:p>
          <a:p>
            <a:r>
              <a:rPr lang="en-US" b="1" smtClean="0">
                <a:solidFill>
                  <a:srgbClr val="000000"/>
                </a:solidFill>
                <a:latin typeface="Arial" charset="0"/>
                <a:cs typeface="Arial" charset="0"/>
                <a:sym typeface="Wingdings" pitchFamily="2" charset="2"/>
              </a:rPr>
              <a:t>(video length 0:19)</a:t>
            </a:r>
          </a:p>
          <a:p>
            <a:endParaRPr lang="en-US" b="1" smtClean="0">
              <a:solidFill>
                <a:srgbClr val="000000"/>
              </a:solidFill>
              <a:latin typeface="Arial" charset="0"/>
              <a:cs typeface="Arial" charset="0"/>
              <a:sym typeface="Wingdings" pitchFamily="2" charset="2"/>
            </a:endParaRPr>
          </a:p>
          <a:p>
            <a:r>
              <a:rPr lang="en-US" b="1" smtClean="0">
                <a:solidFill>
                  <a:srgbClr val="000000"/>
                </a:solidFill>
                <a:latin typeface="Arial" charset="0"/>
                <a:cs typeface="Arial" charset="0"/>
                <a:sym typeface="Wingdings" pitchFamily="2" charset="2"/>
              </a:rPr>
              <a:t>Video Operation:</a:t>
            </a:r>
          </a:p>
          <a:p>
            <a:r>
              <a:rPr lang="en-US" smtClean="0">
                <a:solidFill>
                  <a:srgbClr val="000000"/>
                </a:solidFill>
                <a:latin typeface="Arial" charset="0"/>
                <a:cs typeface="Arial" charset="0"/>
                <a:sym typeface="Wingdings" pitchFamily="2" charset="2"/>
              </a:rPr>
              <a:t>Use the onscreen player controls to operate the video.</a:t>
            </a:r>
          </a:p>
          <a:p>
            <a:r>
              <a:rPr lang="en-US" smtClean="0">
                <a:solidFill>
                  <a:srgbClr val="000000"/>
                </a:solidFill>
                <a:latin typeface="Arial" charset="0"/>
                <a:cs typeface="Arial" charset="0"/>
                <a:sym typeface="Wingdings" pitchFamily="2" charset="2"/>
              </a:rPr>
              <a:t>To view the video at Full Screen, right-click the video and choose Full Screen. To go back to your presentation you can either hit the Escape key, right-click on the video and uncheck Full Screen, or type Alt+Enter. You can do this at anytime during the video playback. </a:t>
            </a:r>
          </a:p>
          <a:p>
            <a:r>
              <a:rPr lang="en-US" smtClean="0">
                <a:solidFill>
                  <a:srgbClr val="000000"/>
                </a:solidFill>
                <a:latin typeface="Arial" charset="0"/>
                <a:cs typeface="Arial" charset="0"/>
                <a:sym typeface="Wingdings" pitchFamily="2" charset="2"/>
              </a:rPr>
              <a:t>Under certain circumstances, the video may not fill the video player window. To restore, right-click the video player object and select Zoom 200%.</a:t>
            </a:r>
          </a:p>
          <a:p>
            <a:r>
              <a:rPr lang="en-US" smtClean="0">
                <a:solidFill>
                  <a:srgbClr val="000000"/>
                </a:solidFill>
                <a:latin typeface="Arial" charset="0"/>
                <a:cs typeface="Arial" charset="0"/>
                <a:sym typeface="Wingdings" pitchFamily="2" charset="2"/>
              </a:rPr>
              <a:t>The videos will only play in Slide Show View. Macros must be enabled in order to play the videos from within PowerPoint.</a:t>
            </a:r>
          </a:p>
          <a:p>
            <a:endParaRPr lang="en-US" b="1" smtClean="0">
              <a:solidFill>
                <a:srgbClr val="000000"/>
              </a:solidFill>
              <a:latin typeface="Arial" charset="0"/>
              <a:cs typeface="Arial" charset="0"/>
              <a:sym typeface="Wingdings" pitchFamily="2" charset="2"/>
            </a:endParaRPr>
          </a:p>
          <a:p>
            <a:pPr eaLnBrk="1" hangingPunct="1"/>
            <a:endParaRPr lang="en-US" b="1" smtClean="0">
              <a:solidFill>
                <a:srgbClr val="000000"/>
              </a:solidFill>
              <a:latin typeface="Arial" charset="0"/>
              <a:cs typeface="Arial" charset="0"/>
              <a:sym typeface="Wingdings" pitchFamily="2" charset="2"/>
            </a:endParaRPr>
          </a:p>
        </p:txBody>
      </p:sp>
      <p:sp>
        <p:nvSpPr>
          <p:cNvPr id="22531" name="Text Box 4"/>
          <p:cNvSpPr txBox="1">
            <a:spLocks noChangeArrowheads="1"/>
          </p:cNvSpPr>
          <p:nvPr/>
        </p:nvSpPr>
        <p:spPr bwMode="auto">
          <a:xfrm>
            <a:off x="4294188" y="395288"/>
            <a:ext cx="2387600" cy="558800"/>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refers to material on pp. 144-145.</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xfrm>
            <a:off x="522288" y="549275"/>
            <a:ext cx="3216275" cy="2413000"/>
          </a:xfrm>
          <a:ln/>
        </p:spPr>
      </p:sp>
      <p:sp>
        <p:nvSpPr>
          <p:cNvPr id="24578" name="Rectangle 3"/>
          <p:cNvSpPr>
            <a:spLocks noGrp="1" noChangeArrowheads="1"/>
          </p:cNvSpPr>
          <p:nvPr>
            <p:ph type="body" idx="1"/>
          </p:nvPr>
        </p:nvSpPr>
        <p:spPr>
          <a:xfrm>
            <a:off x="192088" y="3127375"/>
            <a:ext cx="6510337" cy="5483225"/>
          </a:xfrm>
          <a:noFill/>
        </p:spPr>
        <p:txBody>
          <a:bodyPr/>
          <a:lstStyle/>
          <a:p>
            <a:r>
              <a:rPr lang="en-US" b="1" smtClean="0">
                <a:solidFill>
                  <a:srgbClr val="000000"/>
                </a:solidFill>
                <a:latin typeface="Arial" charset="0"/>
                <a:cs typeface="Arial" charset="0"/>
                <a:sym typeface="Wingdings" pitchFamily="2" charset="2"/>
              </a:rPr>
              <a:t>Summary Overview</a:t>
            </a:r>
          </a:p>
          <a:p>
            <a:r>
              <a:rPr lang="en-US" smtClean="0">
                <a:solidFill>
                  <a:srgbClr val="000000"/>
                </a:solidFill>
                <a:latin typeface="Arial" charset="0"/>
                <a:cs typeface="Arial" charset="0"/>
                <a:sym typeface="Wingdings" pitchFamily="2" charset="2"/>
              </a:rPr>
              <a:t>Marketers frequently aim their advertising and promotion at specific segments of the B2B market, as illustrated in this ad from Kyocera.</a:t>
            </a:r>
          </a:p>
          <a:p>
            <a:endParaRPr lang="en-US" smtClean="0">
              <a:solidFill>
                <a:srgbClr val="000000"/>
              </a:solidFill>
              <a:latin typeface="Arial" charset="0"/>
              <a:cs typeface="Arial" charset="0"/>
              <a:sym typeface="Wingdings" pitchFamily="2" charset="2"/>
            </a:endParaRPr>
          </a:p>
          <a:p>
            <a:r>
              <a:rPr lang="en-US" b="1" smtClean="0">
                <a:solidFill>
                  <a:srgbClr val="000000"/>
                </a:solidFill>
                <a:latin typeface="Arial" charset="0"/>
                <a:cs typeface="Arial" charset="0"/>
                <a:sym typeface="Wingdings" pitchFamily="2" charset="2"/>
              </a:rPr>
              <a:t>Key Issues</a:t>
            </a:r>
          </a:p>
          <a:p>
            <a:pPr>
              <a:buFontTx/>
              <a:buChar char="•"/>
            </a:pPr>
            <a:r>
              <a:rPr lang="en-US" smtClean="0">
                <a:solidFill>
                  <a:srgbClr val="000000"/>
                </a:solidFill>
                <a:latin typeface="Arial" charset="0"/>
                <a:cs typeface="Arial" charset="0"/>
                <a:sym typeface="Wingdings" pitchFamily="2" charset="2"/>
              </a:rPr>
              <a:t> The ad’s message highlights the fact that the printing costs can be a headache for small businesses.</a:t>
            </a:r>
          </a:p>
          <a:p>
            <a:pPr>
              <a:buFontTx/>
              <a:buChar char="•"/>
            </a:pPr>
            <a:r>
              <a:rPr lang="en-US" smtClean="0">
                <a:solidFill>
                  <a:srgbClr val="000000"/>
                </a:solidFill>
                <a:latin typeface="Arial" charset="0"/>
                <a:cs typeface="Arial" charset="0"/>
                <a:sym typeface="Wingdings" pitchFamily="2" charset="2"/>
              </a:rPr>
              <a:t> It also emphasizes </a:t>
            </a:r>
            <a:r>
              <a:rPr lang="en-US" smtClean="0">
                <a:latin typeface="Arial" charset="0"/>
                <a:cs typeface="Arial" charset="0"/>
              </a:rPr>
              <a:t>a $2,000 rebate, which helps small business customers. </a:t>
            </a:r>
            <a:endParaRPr lang="en-US" smtClean="0">
              <a:solidFill>
                <a:srgbClr val="000000"/>
              </a:solidFill>
              <a:latin typeface="Arial" charset="0"/>
              <a:cs typeface="Arial" charset="0"/>
              <a:sym typeface="Wingdings" pitchFamily="2" charset="2"/>
            </a:endParaRPr>
          </a:p>
          <a:p>
            <a:r>
              <a:rPr lang="en-US" b="1" i="1" smtClean="0">
                <a:solidFill>
                  <a:srgbClr val="000000"/>
                </a:solidFill>
                <a:latin typeface="Arial" charset="0"/>
                <a:cs typeface="Arial" charset="0"/>
                <a:sym typeface="Wingdings" pitchFamily="2" charset="2"/>
              </a:rPr>
              <a:t>Discussion Question: How might the printing needs for a small business be different than the needs of a large company?</a:t>
            </a:r>
          </a:p>
          <a:p>
            <a:endParaRPr lang="en-US" smtClean="0">
              <a:solidFill>
                <a:srgbClr val="000000"/>
              </a:solidFill>
              <a:latin typeface="Arial" charset="0"/>
              <a:cs typeface="Arial" charset="0"/>
              <a:sym typeface="Wingdings" pitchFamily="2" charset="2"/>
            </a:endParaRPr>
          </a:p>
          <a:p>
            <a:pPr>
              <a:buFontTx/>
              <a:buChar char="•"/>
            </a:pPr>
            <a:r>
              <a:rPr lang="en-US" smtClean="0">
                <a:solidFill>
                  <a:srgbClr val="000000"/>
                </a:solidFill>
                <a:latin typeface="Arial" charset="0"/>
                <a:cs typeface="Arial" charset="0"/>
                <a:sym typeface="Wingdings" pitchFamily="2" charset="2"/>
              </a:rPr>
              <a:t> During the current economic downturn, watching marginal costs has become more important.</a:t>
            </a:r>
          </a:p>
        </p:txBody>
      </p:sp>
      <p:sp>
        <p:nvSpPr>
          <p:cNvPr id="24579" name="Text Box 4"/>
          <p:cNvSpPr txBox="1">
            <a:spLocks noChangeArrowheads="1"/>
          </p:cNvSpPr>
          <p:nvPr/>
        </p:nvSpPr>
        <p:spPr bwMode="auto">
          <a:xfrm>
            <a:off x="4389438" y="401638"/>
            <a:ext cx="2436812" cy="558800"/>
          </a:xfrm>
          <a:prstGeom prst="rect">
            <a:avLst/>
          </a:prstGeom>
          <a:noFill/>
          <a:ln w="9525">
            <a:noFill/>
            <a:miter lim="800000"/>
            <a:headEnd/>
            <a:tailEnd/>
          </a:ln>
        </p:spPr>
        <p:txBody>
          <a:bodyPr lIns="96784" tIns="48391" rIns="96784" bIns="48391">
            <a:spAutoFit/>
          </a:bodyPr>
          <a:lstStyle/>
          <a:p>
            <a:pPr defTabSz="982663">
              <a:spcBef>
                <a:spcPct val="50000"/>
              </a:spcBef>
            </a:pPr>
            <a:r>
              <a:rPr lang="en-US" sz="1500" b="1">
                <a:solidFill>
                  <a:srgbClr val="000000"/>
                </a:solidFill>
              </a:rPr>
              <a:t>This slide relates to material on p. 144.</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xfrm>
            <a:off x="522288" y="549275"/>
            <a:ext cx="3216275" cy="2413000"/>
          </a:xfrm>
          <a:ln/>
        </p:spPr>
      </p:sp>
      <p:sp>
        <p:nvSpPr>
          <p:cNvPr id="26626" name="Rectangle 3"/>
          <p:cNvSpPr>
            <a:spLocks noGrp="1" noChangeArrowheads="1"/>
          </p:cNvSpPr>
          <p:nvPr>
            <p:ph type="body" idx="1"/>
          </p:nvPr>
        </p:nvSpPr>
        <p:spPr>
          <a:xfrm>
            <a:off x="192088" y="3127375"/>
            <a:ext cx="6510337" cy="5483225"/>
          </a:xfrm>
          <a:noFill/>
        </p:spPr>
        <p:txBody>
          <a:bodyPr/>
          <a:lstStyle/>
          <a:p>
            <a:r>
              <a:rPr lang="en-US" b="1" smtClean="0">
                <a:solidFill>
                  <a:srgbClr val="000000"/>
                </a:solidFill>
                <a:latin typeface="Arial" charset="0"/>
                <a:cs typeface="Arial" charset="0"/>
              </a:rPr>
              <a:t>Summary Overview</a:t>
            </a:r>
          </a:p>
          <a:p>
            <a:r>
              <a:rPr lang="en-US" smtClean="0">
                <a:solidFill>
                  <a:srgbClr val="000000"/>
                </a:solidFill>
                <a:latin typeface="Arial" charset="0"/>
                <a:cs typeface="Arial" charset="0"/>
              </a:rPr>
              <a:t>There are important differences between how businesses and organizations make purchase decisions and how individual consumers make those decisions. </a:t>
            </a:r>
          </a:p>
          <a:p>
            <a:endParaRPr lang="en-US" smtClean="0">
              <a:solidFill>
                <a:srgbClr val="000000"/>
              </a:solidFill>
              <a:latin typeface="Arial" charset="0"/>
              <a:cs typeface="Arial" charset="0"/>
            </a:endParaRPr>
          </a:p>
          <a:p>
            <a:r>
              <a:rPr lang="en-US" b="1" smtClean="0">
                <a:solidFill>
                  <a:srgbClr val="000000"/>
                </a:solidFill>
                <a:latin typeface="Arial" charset="0"/>
                <a:cs typeface="Arial" charset="0"/>
              </a:rPr>
              <a:t>Key Issues</a:t>
            </a:r>
          </a:p>
          <a:p>
            <a:pPr>
              <a:buFontTx/>
              <a:buChar char="•"/>
            </a:pPr>
            <a:r>
              <a:rPr lang="en-US" smtClean="0">
                <a:solidFill>
                  <a:srgbClr val="000000"/>
                </a:solidFill>
                <a:latin typeface="Arial" charset="0"/>
                <a:cs typeface="Arial" charset="0"/>
              </a:rPr>
              <a:t> Most </a:t>
            </a:r>
            <a:r>
              <a:rPr lang="en-US" u="sng" smtClean="0">
                <a:solidFill>
                  <a:srgbClr val="000000"/>
                </a:solidFill>
                <a:latin typeface="Arial" charset="0"/>
                <a:cs typeface="Arial" charset="0"/>
              </a:rPr>
              <a:t>organizations buy for a basic purpose</a:t>
            </a:r>
            <a:r>
              <a:rPr lang="en-US" smtClean="0">
                <a:solidFill>
                  <a:srgbClr val="000000"/>
                </a:solidFill>
                <a:latin typeface="Arial" charset="0"/>
                <a:cs typeface="Arial" charset="0"/>
              </a:rPr>
              <a:t>: they buy goods and services that will help them meet the demand for the goods and services that they in turn supply to their markets.</a:t>
            </a:r>
          </a:p>
          <a:p>
            <a:pPr>
              <a:buFontTx/>
              <a:buChar char="•"/>
            </a:pPr>
            <a:r>
              <a:rPr lang="en-US" smtClean="0">
                <a:solidFill>
                  <a:srgbClr val="000000"/>
                </a:solidFill>
                <a:latin typeface="Arial" charset="0"/>
                <a:cs typeface="Arial" charset="0"/>
              </a:rPr>
              <a:t> </a:t>
            </a:r>
            <a:r>
              <a:rPr lang="en-US" u="sng" smtClean="0">
                <a:solidFill>
                  <a:srgbClr val="000000"/>
                </a:solidFill>
                <a:latin typeface="Arial" charset="0"/>
                <a:cs typeface="Arial" charset="0"/>
              </a:rPr>
              <a:t>Basic purchasing needs are economic.</a:t>
            </a:r>
            <a:r>
              <a:rPr lang="en-US" smtClean="0">
                <a:solidFill>
                  <a:srgbClr val="000000"/>
                </a:solidFill>
                <a:latin typeface="Arial" charset="0"/>
                <a:cs typeface="Arial" charset="0"/>
              </a:rPr>
              <a:t> Organizational buyers are usually less emotional in their buying behavior than are final consumers. They usually focus on economic needs, such as increasing sales, when making buying decisions. In today’s online shopping environment, intelligent search tools can help online sellers improve sales. </a:t>
            </a:r>
          </a:p>
          <a:p>
            <a:pPr>
              <a:buFontTx/>
              <a:buChar char="•"/>
            </a:pPr>
            <a:r>
              <a:rPr lang="en-US" smtClean="0">
                <a:solidFill>
                  <a:srgbClr val="000000"/>
                </a:solidFill>
                <a:latin typeface="Arial" charset="0"/>
                <a:cs typeface="Arial" charset="0"/>
              </a:rPr>
              <a:t> Promotion to organizational buyers often focuses on economic factors.  This Applied Discovery ad, targeted at data aggregators, promises to double a customer’s productivity by reducing risks and offering uniquely customizable e-discovery solutions.</a:t>
            </a:r>
          </a:p>
          <a:p>
            <a:pPr>
              <a:buFontTx/>
              <a:buChar char="•"/>
            </a:pPr>
            <a:r>
              <a:rPr lang="en-US" smtClean="0">
                <a:solidFill>
                  <a:srgbClr val="000000"/>
                </a:solidFill>
                <a:latin typeface="Arial" charset="0"/>
                <a:cs typeface="Arial" charset="0"/>
              </a:rPr>
              <a:t> </a:t>
            </a:r>
            <a:r>
              <a:rPr lang="en-US" u="sng" smtClean="0">
                <a:solidFill>
                  <a:srgbClr val="000000"/>
                </a:solidFill>
                <a:latin typeface="Arial" charset="0"/>
                <a:cs typeface="Arial" charset="0"/>
              </a:rPr>
              <a:t>Small differences are important</a:t>
            </a:r>
            <a:r>
              <a:rPr lang="en-US" smtClean="0">
                <a:solidFill>
                  <a:srgbClr val="000000"/>
                </a:solidFill>
                <a:latin typeface="Arial" charset="0"/>
                <a:cs typeface="Arial" charset="0"/>
              </a:rPr>
              <a:t>. Every organization has a unique identity and the differences between organizations are important. Marketers must never assume that a marketing mix that is successful for one company will automatically fit the needs of other companies—even in the same industry.</a:t>
            </a:r>
          </a:p>
          <a:p>
            <a:r>
              <a:rPr lang="en-US" b="1" i="1" smtClean="0">
                <a:solidFill>
                  <a:srgbClr val="000000"/>
                </a:solidFill>
                <a:latin typeface="Arial" charset="0"/>
                <a:cs typeface="Arial" charset="0"/>
              </a:rPr>
              <a:t>Discussion Question: Salespeople in companies that are successful at marketing to organizations are often trained to detect and authorized to act on subtle company differences when making on-site visits. If you were a sales representative calling on a B2B customer, how might you observe these small differences?</a:t>
            </a:r>
          </a:p>
          <a:p>
            <a:pPr>
              <a:buFontTx/>
              <a:buChar char="•"/>
            </a:pPr>
            <a:r>
              <a:rPr lang="en-US" smtClean="0">
                <a:solidFill>
                  <a:srgbClr val="000000"/>
                </a:solidFill>
                <a:latin typeface="Arial" charset="0"/>
                <a:cs typeface="Arial" charset="0"/>
              </a:rPr>
              <a:t> There are </a:t>
            </a:r>
            <a:r>
              <a:rPr lang="en-US" u="sng" smtClean="0">
                <a:solidFill>
                  <a:srgbClr val="000000"/>
                </a:solidFill>
                <a:latin typeface="Arial" charset="0"/>
                <a:cs typeface="Arial" charset="0"/>
              </a:rPr>
              <a:t>good opportunities to serve business customers in different countries</a:t>
            </a:r>
            <a:r>
              <a:rPr lang="en-US" smtClean="0">
                <a:solidFill>
                  <a:srgbClr val="000000"/>
                </a:solidFill>
                <a:latin typeface="Arial" charset="0"/>
                <a:cs typeface="Arial" charset="0"/>
              </a:rPr>
              <a:t>.  Business customers are often willing to work with distant suppliers who have developed superior marketing mixes. </a:t>
            </a:r>
            <a:endParaRPr lang="en-US" u="sng" smtClean="0">
              <a:solidFill>
                <a:srgbClr val="000000"/>
              </a:solidFill>
              <a:latin typeface="Arial" charset="0"/>
              <a:cs typeface="Arial" charset="0"/>
            </a:endParaRPr>
          </a:p>
        </p:txBody>
      </p:sp>
      <p:sp>
        <p:nvSpPr>
          <p:cNvPr id="26627" name="Text Box 4"/>
          <p:cNvSpPr txBox="1">
            <a:spLocks noChangeArrowheads="1"/>
          </p:cNvSpPr>
          <p:nvPr/>
        </p:nvSpPr>
        <p:spPr bwMode="auto">
          <a:xfrm>
            <a:off x="4389438" y="401638"/>
            <a:ext cx="2436812" cy="558800"/>
          </a:xfrm>
          <a:prstGeom prst="rect">
            <a:avLst/>
          </a:prstGeom>
          <a:noFill/>
          <a:ln w="9525">
            <a:noFill/>
            <a:miter lim="800000"/>
            <a:headEnd/>
            <a:tailEnd/>
          </a:ln>
        </p:spPr>
        <p:txBody>
          <a:bodyPr lIns="96784" tIns="48391" rIns="96784" bIns="48391">
            <a:spAutoFit/>
          </a:bodyPr>
          <a:lstStyle/>
          <a:p>
            <a:pPr defTabSz="982663">
              <a:spcBef>
                <a:spcPct val="50000"/>
              </a:spcBef>
            </a:pPr>
            <a:r>
              <a:rPr lang="en-US" sz="1500" b="1">
                <a:solidFill>
                  <a:srgbClr val="000000"/>
                </a:solidFill>
              </a:rPr>
              <a:t>This slide relates to material on pp. 145-146.</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xfrm>
            <a:off x="503238" y="539750"/>
            <a:ext cx="3162300" cy="2373313"/>
          </a:xfrm>
          <a:ln/>
        </p:spPr>
      </p:sp>
      <p:sp>
        <p:nvSpPr>
          <p:cNvPr id="29698" name="Rectangle 3"/>
          <p:cNvSpPr>
            <a:spLocks noGrp="1" noChangeArrowheads="1"/>
          </p:cNvSpPr>
          <p:nvPr>
            <p:ph type="body" idx="1"/>
          </p:nvPr>
        </p:nvSpPr>
        <p:spPr>
          <a:xfrm>
            <a:off x="179388" y="3076575"/>
            <a:ext cx="6367462" cy="5565775"/>
          </a:xfrm>
          <a:noFill/>
        </p:spPr>
        <p:txBody>
          <a:bodyPr/>
          <a:lstStyle/>
          <a:p>
            <a:r>
              <a:rPr lang="en-US" smtClean="0">
                <a:solidFill>
                  <a:srgbClr val="000000"/>
                </a:solidFill>
                <a:latin typeface="Arial" charset="0"/>
                <a:cs typeface="Arial" charset="0"/>
                <a:sym typeface="Wingdings" pitchFamily="2" charset="2"/>
              </a:rPr>
              <a:t>Like the market for individual consumers, internationalization is prevalent in the B2B market. As an example, this ad for FedEx focuses on serving customers in international markets. </a:t>
            </a:r>
          </a:p>
          <a:p>
            <a:r>
              <a:rPr lang="en-US" smtClean="0">
                <a:solidFill>
                  <a:srgbClr val="000000"/>
                </a:solidFill>
                <a:latin typeface="Arial" charset="0"/>
                <a:cs typeface="Arial" charset="0"/>
                <a:sym typeface="Wingdings" pitchFamily="2" charset="2"/>
              </a:rPr>
              <a:t>Regarding </a:t>
            </a:r>
            <a:r>
              <a:rPr lang="en-US" u="sng" smtClean="0">
                <a:solidFill>
                  <a:srgbClr val="000000"/>
                </a:solidFill>
                <a:latin typeface="Arial" charset="0"/>
                <a:cs typeface="Arial" charset="0"/>
                <a:sym typeface="Wingdings" pitchFamily="2" charset="2"/>
              </a:rPr>
              <a:t>customers in international markets</a:t>
            </a:r>
            <a:r>
              <a:rPr lang="en-US" smtClean="0">
                <a:solidFill>
                  <a:srgbClr val="000000"/>
                </a:solidFill>
                <a:latin typeface="Arial" charset="0"/>
                <a:cs typeface="Arial" charset="0"/>
                <a:sym typeface="Wingdings" pitchFamily="2" charset="2"/>
              </a:rPr>
              <a:t>, marketers must understand national and cultural differences.</a:t>
            </a:r>
            <a:r>
              <a:rPr lang="en-US" b="1" smtClean="0">
                <a:solidFill>
                  <a:srgbClr val="000000"/>
                </a:solidFill>
                <a:latin typeface="Arial" charset="0"/>
                <a:cs typeface="Arial" charset="0"/>
                <a:sym typeface="Wingdings" pitchFamily="2" charset="2"/>
              </a:rPr>
              <a:t> </a:t>
            </a:r>
          </a:p>
          <a:p>
            <a:endParaRPr lang="en-US" b="1" smtClean="0">
              <a:solidFill>
                <a:srgbClr val="000000"/>
              </a:solidFill>
              <a:latin typeface="Arial" charset="0"/>
              <a:cs typeface="Arial" charset="0"/>
              <a:sym typeface="Wingdings" pitchFamily="2" charset="2"/>
            </a:endParaRPr>
          </a:p>
          <a:p>
            <a:r>
              <a:rPr lang="en-US" b="1" smtClean="0">
                <a:solidFill>
                  <a:srgbClr val="000000"/>
                </a:solidFill>
                <a:latin typeface="Arial" charset="0"/>
                <a:cs typeface="Arial" charset="0"/>
                <a:sym typeface="Wingdings" pitchFamily="2" charset="2"/>
              </a:rPr>
              <a:t>Video Operation:</a:t>
            </a:r>
          </a:p>
          <a:p>
            <a:r>
              <a:rPr lang="en-US" smtClean="0">
                <a:solidFill>
                  <a:srgbClr val="000000"/>
                </a:solidFill>
                <a:latin typeface="Arial" charset="0"/>
                <a:cs typeface="Arial" charset="0"/>
                <a:sym typeface="Wingdings" pitchFamily="2" charset="2"/>
              </a:rPr>
              <a:t>Use the onscreen player controls to operate the video.</a:t>
            </a:r>
          </a:p>
          <a:p>
            <a:r>
              <a:rPr lang="en-US" smtClean="0">
                <a:solidFill>
                  <a:srgbClr val="000000"/>
                </a:solidFill>
                <a:latin typeface="Arial" charset="0"/>
                <a:cs typeface="Arial" charset="0"/>
                <a:sym typeface="Wingdings" pitchFamily="2" charset="2"/>
              </a:rPr>
              <a:t>To view the video at Full Screen, right-click the video and choose Full Screen. To go back to your presentation you can either hit the Escape key, right-click on the video and uncheck Full Screen, or type Alt+Enter. You can do this at anytime during the video playback. </a:t>
            </a:r>
          </a:p>
          <a:p>
            <a:r>
              <a:rPr lang="en-US" smtClean="0">
                <a:solidFill>
                  <a:srgbClr val="000000"/>
                </a:solidFill>
                <a:latin typeface="Arial" charset="0"/>
                <a:cs typeface="Arial" charset="0"/>
                <a:sym typeface="Wingdings" pitchFamily="2" charset="2"/>
              </a:rPr>
              <a:t>Under certain circumstances, the video may not fill the video player window. To restore, right-click the video player object and select Zoom 200%.</a:t>
            </a:r>
          </a:p>
          <a:p>
            <a:r>
              <a:rPr lang="en-US" smtClean="0">
                <a:solidFill>
                  <a:srgbClr val="000000"/>
                </a:solidFill>
                <a:latin typeface="Arial" charset="0"/>
                <a:cs typeface="Arial" charset="0"/>
                <a:sym typeface="Wingdings" pitchFamily="2" charset="2"/>
              </a:rPr>
              <a:t>The videos will only play in Slide Show View. Macros must be enabled in order to play the videos from within PowerPoint.</a:t>
            </a:r>
          </a:p>
          <a:p>
            <a:endParaRPr lang="en-US" b="1" smtClean="0">
              <a:solidFill>
                <a:srgbClr val="000000"/>
              </a:solidFill>
              <a:latin typeface="Arial" charset="0"/>
              <a:cs typeface="Arial" charset="0"/>
              <a:sym typeface="Wingdings" pitchFamily="2" charset="2"/>
            </a:endParaRPr>
          </a:p>
          <a:p>
            <a:pPr eaLnBrk="1" hangingPunct="1"/>
            <a:endParaRPr lang="en-US" b="1" smtClean="0">
              <a:solidFill>
                <a:srgbClr val="000000"/>
              </a:solidFill>
              <a:latin typeface="Arial" charset="0"/>
              <a:cs typeface="Arial" charset="0"/>
              <a:sym typeface="Wingdings" pitchFamily="2" charset="2"/>
            </a:endParaRPr>
          </a:p>
        </p:txBody>
      </p:sp>
      <p:sp>
        <p:nvSpPr>
          <p:cNvPr id="29699" name="Text Box 4"/>
          <p:cNvSpPr txBox="1">
            <a:spLocks noChangeArrowheads="1"/>
          </p:cNvSpPr>
          <p:nvPr/>
        </p:nvSpPr>
        <p:spPr bwMode="auto">
          <a:xfrm>
            <a:off x="4495800" y="762000"/>
            <a:ext cx="2057400" cy="566738"/>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146.</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1"/>
          <p:cNvPicPr>
            <a:picLocks noChangeAspect="1"/>
          </p:cNvPicPr>
          <p:nvPr userDrawn="1"/>
        </p:nvPicPr>
        <p:blipFill>
          <a:blip r:embed="rId2" cstate="print">
            <a:extLst>
              <a:ext uri="{28A0092B-C50C-407E-A947-70E740481C1C}"/>
            </a:extLst>
          </a:blip>
          <a:stretch>
            <a:fillRect/>
          </a:stretch>
        </p:blipFill>
        <p:spPr>
          <a:xfrm>
            <a:off x="685800" y="667285"/>
            <a:ext cx="4038600" cy="5507182"/>
          </a:xfrm>
          <a:prstGeom prst="roundRect">
            <a:avLst>
              <a:gd name="adj" fmla="val 4167"/>
            </a:avLst>
          </a:prstGeom>
          <a:solidFill>
            <a:srgbClr val="FFFFFF"/>
          </a:solidFill>
          <a:ln w="76200" cap="sq">
            <a:solidFill>
              <a:schemeClr val="accent1"/>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Title 7"/>
          <p:cNvSpPr>
            <a:spLocks noGrp="1"/>
          </p:cNvSpPr>
          <p:nvPr>
            <p:ph type="ctrTitle"/>
          </p:nvPr>
        </p:nvSpPr>
        <p:spPr>
          <a:xfrm>
            <a:off x="5486400" y="776288"/>
            <a:ext cx="3117056" cy="1470025"/>
          </a:xfrm>
        </p:spPr>
        <p:txBody>
          <a:bodyPr wrap="square" lIns="91440" tIns="45720" rIns="91440" bIns="45720" numCol="1" anchor="b" anchorCtr="0" compatLnSpc="1">
            <a:prstTxWarp prst="textNoShape">
              <a:avLst/>
            </a:prstTxWarp>
          </a:bodyPr>
          <a:lstStyle>
            <a:lvl1pPr marL="0" indent="0">
              <a:defRPr lang="en-US" sz="4400" dirty="0">
                <a:ln>
                  <a:noFill/>
                </a:ln>
                <a:effectLst>
                  <a:outerShdw blurRad="38100" dist="38100" dir="2700000" algn="tl">
                    <a:srgbClr val="000000"/>
                  </a:outerShdw>
                </a:effectLst>
              </a:defRPr>
            </a:lvl1pPr>
          </a:lstStyle>
          <a:p>
            <a:pPr lvl="0"/>
            <a:r>
              <a:rPr lang="en-US" smtClean="0"/>
              <a:t>Click to edit Master title style</a:t>
            </a:r>
            <a:endParaRPr lang="en-US" dirty="0"/>
          </a:p>
        </p:txBody>
      </p:sp>
      <p:sp>
        <p:nvSpPr>
          <p:cNvPr id="9" name="Subtitle 8"/>
          <p:cNvSpPr>
            <a:spLocks noGrp="1"/>
          </p:cNvSpPr>
          <p:nvPr>
            <p:ph type="subTitle" idx="1"/>
          </p:nvPr>
        </p:nvSpPr>
        <p:spPr>
          <a:xfrm>
            <a:off x="5486400" y="2250280"/>
            <a:ext cx="3117056" cy="1752600"/>
          </a:xfrm>
          <a:noFill/>
          <a:ln>
            <a:noFill/>
          </a:ln>
          <a:extLst>
            <a:ext uri="{909E8E84-426E-40DD-AFC4-6F175D3DCCD1}"/>
            <a:ext uri="{91240B29-F687-4F45-9708-019B960494DF}"/>
          </a:extLst>
        </p:spPr>
        <p:txBody>
          <a:bodyPr>
            <a:normAutofit/>
          </a:bodyPr>
          <a:lstStyle>
            <a:lvl1pPr marL="65087" indent="0">
              <a:buNone/>
              <a:defRPr lang="en-US" dirty="0">
                <a:ln>
                  <a:noFill/>
                </a:ln>
                <a:solidFill>
                  <a:srgbClr val="FFFFFF"/>
                </a:solidFill>
              </a:defRPr>
            </a:lvl1pPr>
          </a:lstStyle>
          <a:p>
            <a:pPr lvl="0"/>
            <a:r>
              <a:rPr lang="en-US" smtClean="0"/>
              <a:t>Click to edit Master subtitle style</a:t>
            </a:r>
            <a:endParaRPr lang="en-US" dirty="0"/>
          </a:p>
        </p:txBody>
      </p:sp>
      <p:sp>
        <p:nvSpPr>
          <p:cNvPr id="6" name="Date Placeholder 27"/>
          <p:cNvSpPr>
            <a:spLocks noGrp="1"/>
          </p:cNvSpPr>
          <p:nvPr>
            <p:ph type="dt" sz="half" idx="10"/>
          </p:nvPr>
        </p:nvSpPr>
        <p:spPr>
          <a:xfrm>
            <a:off x="1371600" y="6011863"/>
            <a:ext cx="5791200" cy="365125"/>
          </a:xfrm>
        </p:spPr>
        <p:txBody>
          <a:bodyPr tIns="0" bIns="0" anchor="t"/>
          <a:lstStyle>
            <a:lvl1pPr algn="r">
              <a:defRPr sz="1000" smtClean="0"/>
            </a:lvl1pPr>
          </a:lstStyle>
          <a:p>
            <a:pPr>
              <a:defRPr/>
            </a:pPr>
            <a:fld id="{5FA0301A-C0AE-4247-8A25-6F8E346F1E93}" type="datetimeFigureOut">
              <a:rPr lang="en-US"/>
              <a:pPr>
                <a:defRPr/>
              </a:pPr>
              <a:t>1/8/2014</a:t>
            </a:fld>
            <a:endParaRPr lang="en-US"/>
          </a:p>
        </p:txBody>
      </p:sp>
      <p:sp>
        <p:nvSpPr>
          <p:cNvPr id="7"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p>
        </p:txBody>
      </p:sp>
      <p:sp>
        <p:nvSpPr>
          <p:cNvPr id="10" name="Slide Number Placeholder 28"/>
          <p:cNvSpPr>
            <a:spLocks noGrp="1"/>
          </p:cNvSpPr>
          <p:nvPr>
            <p:ph type="sldNum" sz="quarter" idx="12"/>
          </p:nvPr>
        </p:nvSpPr>
        <p:spPr>
          <a:xfrm>
            <a:off x="8391525" y="5753100"/>
            <a:ext cx="503238" cy="365125"/>
          </a:xfrm>
        </p:spPr>
        <p:txBody>
          <a:bodyPr anchor="ctr"/>
          <a:lstStyle>
            <a:lvl1pPr algn="ctr">
              <a:defRPr sz="1300" smtClean="0">
                <a:solidFill>
                  <a:srgbClr val="FFFFFF"/>
                </a:solidFill>
              </a:defRPr>
            </a:lvl1pPr>
          </a:lstStyle>
          <a:p>
            <a:pPr>
              <a:defRPr/>
            </a:pPr>
            <a:fld id="{2A54F928-C107-4E8F-9B94-A474C8E4BE66}" type="slidenum">
              <a:rPr lang="en-US"/>
              <a:pPr>
                <a:defRPr/>
              </a:pPr>
              <a:t>‹#›</a:t>
            </a:fld>
            <a:endParaRPr lang="en-US"/>
          </a:p>
        </p:txBody>
      </p:sp>
    </p:spTree>
  </p:cSld>
  <p:clrMapOvr>
    <a:masterClrMapping/>
  </p:clrMapOvr>
  <p:transition>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82808"/>
            <a:ext cx="8229600" cy="45720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smtClean="0"/>
            </a:lvl1pPr>
          </a:lstStyle>
          <a:p>
            <a:pPr>
              <a:defRPr/>
            </a:pPr>
            <a:fld id="{F5BA7196-4677-4D70-A85E-57B0C13A7C20}" type="datetimeFigureOut">
              <a:rPr lang="en-US"/>
              <a:pPr>
                <a:defRPr/>
              </a:pPr>
              <a:t>1/8/2014</a:t>
            </a:fld>
            <a:endParaRPr lang="en-US"/>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D42FA74-D703-4BFD-B2B4-5086D90EF9E9}" type="slidenum">
              <a:rPr lang="en-US"/>
              <a:pPr>
                <a:defRPr/>
              </a:pPr>
              <a:t>‹#›</a:t>
            </a:fld>
            <a:endParaRPr lang="en-US"/>
          </a:p>
        </p:txBody>
      </p:sp>
    </p:spTree>
  </p:cSld>
  <p:clrMapOvr>
    <a:masterClrMapping/>
  </p:clrMapOvr>
  <p:transition>
    <p:pull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58ECCD5B-BDFD-4374-A63D-E5B524397915}" type="datetimeFigureOut">
              <a:rPr lang="en-US"/>
              <a:pPr>
                <a:defRPr/>
              </a:pPr>
              <a:t>1/8/2014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9FE15DB-1901-4332-8D2B-5F7C2F737E53}" type="slidenum">
              <a:rPr lang="en-US"/>
              <a:pPr>
                <a:defRPr/>
              </a:pPr>
              <a:t>‹#›</a:t>
            </a:fld>
            <a:endParaRPr lang="en-US"/>
          </a:p>
        </p:txBody>
      </p:sp>
    </p:spTree>
  </p:cSld>
  <p:clrMapOvr>
    <a:masterClrMapping/>
  </p:clrMapOvr>
  <p:transition>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no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no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smtClean="0"/>
            </a:lvl1pPr>
          </a:lstStyle>
          <a:p>
            <a:pPr>
              <a:defRPr/>
            </a:pPr>
            <a:fld id="{362C47F8-DE87-4D7E-8F04-3C0ED393CEFC}" type="datetimeFigureOut">
              <a:rPr lang="en-US"/>
              <a:pPr>
                <a:defRPr/>
              </a:pPr>
              <a:t>1/8/2014</a:t>
            </a:fld>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smtClean="0"/>
            </a:lvl1pPr>
          </a:lstStyle>
          <a:p>
            <a:pPr>
              <a:defRPr/>
            </a:pPr>
            <a:fld id="{2A2BACC0-39B8-4EFD-899C-AB159BCE7AF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pull dir="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8237D8C5-F428-4E36-9023-6E8F07605F70}" type="datetimeFigureOut">
              <a:rPr lang="en-US"/>
              <a:pPr>
                <a:defRPr/>
              </a:pPr>
              <a:t>1/8/2014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11C804E-37FA-4358-94ED-13DEF326DF45}" type="slidenum">
              <a:rPr lang="en-US"/>
              <a:pPr>
                <a:defRPr/>
              </a:pPr>
              <a:t>‹#›</a:t>
            </a:fld>
            <a:endParaRPr lang="en-US"/>
          </a:p>
        </p:txBody>
      </p:sp>
    </p:spTree>
  </p:cSld>
  <p:clrMapOvr>
    <a:masterClrMapping/>
  </p:clrMapOvr>
  <p:transition>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CBC84FB-3DC7-4E11-AADC-DB6DC22E0A53}" type="datetimeFigureOut">
              <a:rPr lang="en-US"/>
              <a:pPr>
                <a:defRPr/>
              </a:pPr>
              <a:t>1/8/2014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52696543-5E63-4ADC-B866-5E1FA23BC1B4}" type="slidenum">
              <a:rPr lang="en-US"/>
              <a:pPr>
                <a:defRPr/>
              </a:pPr>
              <a:t>‹#›</a:t>
            </a:fld>
            <a:endParaRPr lang="en-US"/>
          </a:p>
        </p:txBody>
      </p:sp>
    </p:spTree>
  </p:cSld>
  <p:clrMapOvr>
    <a:masterClrMapping/>
  </p:clrMapOvr>
  <p:transition>
    <p:pull dir="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dirty="0"/>
          </a:p>
        </p:txBody>
      </p:sp>
      <p:sp>
        <p:nvSpPr>
          <p:cNvPr id="21510"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smtClean="0">
                <a:solidFill>
                  <a:schemeClr val="tx1"/>
                </a:solidFill>
                <a:latin typeface="+mn-lt"/>
                <a:cs typeface="+mn-cs"/>
              </a:defRPr>
            </a:lvl1pPr>
          </a:lstStyle>
          <a:p>
            <a:pPr>
              <a:defRPr/>
            </a:pPr>
            <a:fld id="{656D21A6-91FC-4CE5-A318-5C7F5B173A79}" type="datetimeFigureOut">
              <a:rPr lang="en-US"/>
              <a:pPr>
                <a:defRPr/>
              </a:pPr>
              <a:t>1/8/2014</a:t>
            </a:fld>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smtClean="0">
                <a:solidFill>
                  <a:schemeClr val="tx1"/>
                </a:solidFill>
                <a:latin typeface="+mn-lt"/>
                <a:cs typeface="+mn-cs"/>
              </a:defRPr>
            </a:lvl1pPr>
          </a:lstStyle>
          <a:p>
            <a:pPr>
              <a:defRPr/>
            </a:pPr>
            <a:fld id="{85ED06B8-138C-4C31-B786-E7AB2FE1934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6346" r:id="rId1"/>
    <p:sldLayoutId id="2147486347" r:id="rId2"/>
    <p:sldLayoutId id="2147486345" r:id="rId3"/>
    <p:sldLayoutId id="2147486348" r:id="rId4"/>
    <p:sldLayoutId id="2147486344" r:id="rId5"/>
    <p:sldLayoutId id="2147486343" r:id="rId6"/>
  </p:sldLayoutIdLst>
  <p:transition>
    <p:pull dir="ru"/>
  </p:transition>
  <p:timing>
    <p:tnLst>
      <p:par>
        <p:cTn id="1" dur="indefinite" restart="never" nodeType="tmRoot"/>
      </p:par>
    </p:tnLst>
  </p:timing>
  <p:txStyles>
    <p:titleStyle>
      <a:lvl1pPr algn="l" rtl="0" fontAlgn="base">
        <a:spcBef>
          <a:spcPct val="0"/>
        </a:spcBef>
        <a:spcAft>
          <a:spcPct val="0"/>
        </a:spcAft>
        <a:defRPr sz="4200" kern="1200">
          <a:ln w="6350">
            <a:solidFill>
              <a:schemeClr val="accent1">
                <a:shade val="43000"/>
              </a:schemeClr>
            </a:solidFill>
          </a:ln>
          <a:solidFill>
            <a:srgbClr val="FFC453"/>
          </a:solidFill>
          <a:effectLst>
            <a:outerShdw blurRad="26000" dist="26000" dir="14500000" algn="tl" rotWithShape="0">
              <a:srgbClr val="000000">
                <a:alpha val="40000"/>
              </a:srgbClr>
            </a:outerShdw>
          </a:effectLst>
          <a:latin typeface="+mj-lt"/>
          <a:ea typeface="+mj-ea"/>
          <a:cs typeface="+mj-cs"/>
        </a:defRPr>
      </a:lvl1pPr>
      <a:lvl2pPr algn="l" rtl="0" fontAlgn="base">
        <a:spcBef>
          <a:spcPct val="0"/>
        </a:spcBef>
        <a:spcAft>
          <a:spcPct val="0"/>
        </a:spcAft>
        <a:defRPr sz="4200">
          <a:solidFill>
            <a:srgbClr val="FFC453"/>
          </a:solidFill>
          <a:latin typeface="Century Gothic" pitchFamily="34" charset="0"/>
        </a:defRPr>
      </a:lvl2pPr>
      <a:lvl3pPr algn="l" rtl="0" fontAlgn="base">
        <a:spcBef>
          <a:spcPct val="0"/>
        </a:spcBef>
        <a:spcAft>
          <a:spcPct val="0"/>
        </a:spcAft>
        <a:defRPr sz="4200">
          <a:solidFill>
            <a:srgbClr val="FFC453"/>
          </a:solidFill>
          <a:latin typeface="Century Gothic" pitchFamily="34" charset="0"/>
        </a:defRPr>
      </a:lvl3pPr>
      <a:lvl4pPr algn="l" rtl="0" fontAlgn="base">
        <a:spcBef>
          <a:spcPct val="0"/>
        </a:spcBef>
        <a:spcAft>
          <a:spcPct val="0"/>
        </a:spcAft>
        <a:defRPr sz="4200">
          <a:solidFill>
            <a:srgbClr val="FFC453"/>
          </a:solidFill>
          <a:latin typeface="Century Gothic" pitchFamily="34" charset="0"/>
        </a:defRPr>
      </a:lvl4pPr>
      <a:lvl5pPr algn="l" rtl="0" fontAlgn="base">
        <a:spcBef>
          <a:spcPct val="0"/>
        </a:spcBef>
        <a:spcAft>
          <a:spcPct val="0"/>
        </a:spcAft>
        <a:defRPr sz="4200">
          <a:solidFill>
            <a:srgbClr val="FFC453"/>
          </a:solidFill>
          <a:latin typeface="Century Gothic" pitchFamily="34" charset="0"/>
        </a:defRPr>
      </a:lvl5pPr>
      <a:lvl6pPr marL="941388" indent="-484188" algn="l" rtl="0" eaLnBrk="1" fontAlgn="base" hangingPunct="1">
        <a:spcBef>
          <a:spcPct val="0"/>
        </a:spcBef>
        <a:spcAft>
          <a:spcPct val="0"/>
        </a:spcAft>
        <a:defRPr sz="4200">
          <a:solidFill>
            <a:srgbClr val="FFC453"/>
          </a:solidFill>
          <a:latin typeface="Century Gothic" pitchFamily="34" charset="0"/>
        </a:defRPr>
      </a:lvl6pPr>
      <a:lvl7pPr marL="1398588" indent="-484188" algn="l" rtl="0" eaLnBrk="1" fontAlgn="base" hangingPunct="1">
        <a:spcBef>
          <a:spcPct val="0"/>
        </a:spcBef>
        <a:spcAft>
          <a:spcPct val="0"/>
        </a:spcAft>
        <a:defRPr sz="4200">
          <a:solidFill>
            <a:srgbClr val="FFC453"/>
          </a:solidFill>
          <a:latin typeface="Century Gothic" pitchFamily="34" charset="0"/>
        </a:defRPr>
      </a:lvl7pPr>
      <a:lvl8pPr marL="1855788" indent="-484188" algn="l" rtl="0" eaLnBrk="1" fontAlgn="base" hangingPunct="1">
        <a:spcBef>
          <a:spcPct val="0"/>
        </a:spcBef>
        <a:spcAft>
          <a:spcPct val="0"/>
        </a:spcAft>
        <a:defRPr sz="4200">
          <a:solidFill>
            <a:srgbClr val="FFC453"/>
          </a:solidFill>
          <a:latin typeface="Century Gothic" pitchFamily="34" charset="0"/>
        </a:defRPr>
      </a:lvl8pPr>
      <a:lvl9pPr marL="2312988" indent="-484188" algn="l" rtl="0" eaLnBrk="1" fontAlgn="base" hangingPunct="1">
        <a:spcBef>
          <a:spcPct val="0"/>
        </a:spcBef>
        <a:spcAft>
          <a:spcPct val="0"/>
        </a:spcAft>
        <a:defRPr sz="4200">
          <a:solidFill>
            <a:srgbClr val="FFC453"/>
          </a:solidFill>
          <a:latin typeface="Century Gothic" pitchFamily="34" charset="0"/>
        </a:defRPr>
      </a:lvl9pPr>
    </p:titleStyle>
    <p:bodyStyle>
      <a:lvl1pPr marL="342900" indent="-342900"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461963" indent="-461963" algn="l" rtl="0" fontAlgn="base">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876300" indent="38100" algn="l" rtl="0" fontAlgn="base">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162050" indent="209550" algn="l" rtl="0" fontAlgn="base">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390650" indent="438150" algn="l" rtl="0" fontAlgn="base">
        <a:spcBef>
          <a:spcPct val="20000"/>
        </a:spcBef>
        <a:spcAft>
          <a:spcPct val="0"/>
        </a:spcAft>
        <a:buClr>
          <a:srgbClr val="F4C689"/>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hyperlink" Target="assets/OrganizationalBuying.ex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vmlDrawing" Target="../drawings/vmlDrawing3.v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vmlDrawing" Target="../drawings/vmlDrawing4.v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486400" y="776288"/>
            <a:ext cx="3116263" cy="1470025"/>
          </a:xfrm>
        </p:spPr>
        <p:txBody>
          <a:bodyPr/>
          <a:lstStyle/>
          <a:p>
            <a:pPr>
              <a:defRPr/>
            </a:pPr>
            <a:r>
              <a:rPr smtClean="0"/>
              <a:t>Chapter 6</a:t>
            </a:r>
            <a:endParaRPr/>
          </a:p>
        </p:txBody>
      </p:sp>
      <p:sp>
        <p:nvSpPr>
          <p:cNvPr id="10242" name="Subtitle 6"/>
          <p:cNvSpPr>
            <a:spLocks noGrp="1"/>
          </p:cNvSpPr>
          <p:nvPr>
            <p:ph type="subTitle" idx="1"/>
          </p:nvPr>
        </p:nvSpPr>
        <p:spPr>
          <a:xfrm>
            <a:off x="5486400" y="2249488"/>
            <a:ext cx="3116263" cy="3313112"/>
          </a:xfrm>
        </p:spPr>
        <p:txBody>
          <a:bodyPr/>
          <a:lstStyle/>
          <a:p>
            <a:pPr marL="63500"/>
            <a:r>
              <a:rPr smtClean="0"/>
              <a:t>Business and Organizational Customers and Their Buying Behavior</a:t>
            </a:r>
          </a:p>
          <a:p>
            <a:pPr marL="63500"/>
            <a:endParaRPr smtClean="0"/>
          </a:p>
        </p:txBody>
      </p:sp>
      <p:sp>
        <p:nvSpPr>
          <p:cNvPr id="10243" name="Text Box 4"/>
          <p:cNvSpPr txBox="1">
            <a:spLocks noChangeArrowheads="1"/>
          </p:cNvSpPr>
          <p:nvPr/>
        </p:nvSpPr>
        <p:spPr bwMode="auto">
          <a:xfrm>
            <a:off x="4227513" y="6553200"/>
            <a:ext cx="4916487" cy="274638"/>
          </a:xfrm>
          <a:prstGeom prst="rect">
            <a:avLst/>
          </a:prstGeom>
          <a:noFill/>
          <a:ln w="9525">
            <a:noFill/>
            <a:miter lim="800000"/>
            <a:headEnd/>
            <a:tailEnd/>
          </a:ln>
        </p:spPr>
        <p:txBody>
          <a:bodyPr>
            <a:spAutoFit/>
          </a:bodyPr>
          <a:lstStyle/>
          <a:p>
            <a:pPr algn="ctr" eaLnBrk="0" hangingPunct="0"/>
            <a:r>
              <a:rPr lang="en-US" sz="1200" b="1" i="1">
                <a:latin typeface="Times"/>
                <a:ea typeface="ヒラギノ角ゴ ProN W3"/>
                <a:cs typeface="ヒラギノ角ゴ ProN W3"/>
              </a:rPr>
              <a:t>Copyright © 2014 by The McGraw-Hill Companies, Inc. All rights reserved</a:t>
            </a:r>
            <a:endParaRPr lang="en-US" sz="1200" b="1">
              <a:latin typeface="Times"/>
              <a:ea typeface="ヒラギノ角ゴ ProN W3"/>
              <a:cs typeface="ヒラギノ角ゴ ProN W3"/>
            </a:endParaRPr>
          </a:p>
        </p:txBody>
      </p:sp>
    </p:spTree>
  </p:cSld>
  <p:clrMapOvr>
    <a:masterClrMapping/>
  </p:clrMapOvr>
  <p:transition>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smtClean="0"/>
              <a:t>Specifications and Quality</a:t>
            </a:r>
          </a:p>
        </p:txBody>
      </p:sp>
      <p:sp>
        <p:nvSpPr>
          <p:cNvPr id="42" name="AutoShape 3"/>
          <p:cNvSpPr>
            <a:spLocks noChangeArrowheads="1"/>
          </p:cNvSpPr>
          <p:nvPr/>
        </p:nvSpPr>
        <p:spPr bwMode="auto">
          <a:xfrm>
            <a:off x="152400" y="2514600"/>
            <a:ext cx="2501900" cy="1981200"/>
          </a:xfrm>
          <a:prstGeom prst="roundRect">
            <a:avLst>
              <a:gd name="adj" fmla="val 31088"/>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0" rIns="0" anchor="ctr"/>
          <a:lstStyle/>
          <a:p>
            <a:pPr algn="ctr">
              <a:spcBef>
                <a:spcPct val="50000"/>
              </a:spcBef>
              <a:defRPr/>
            </a:pPr>
            <a:r>
              <a:rPr lang="en-US" altLang="en-US" sz="2400" b="1" dirty="0">
                <a:latin typeface="Arial" pitchFamily="34" charset="0"/>
                <a:cs typeface="Arial" pitchFamily="34" charset="0"/>
              </a:rPr>
              <a:t>Specifications Describe the Need</a:t>
            </a:r>
          </a:p>
        </p:txBody>
      </p:sp>
      <p:sp>
        <p:nvSpPr>
          <p:cNvPr id="46" name="Line 4"/>
          <p:cNvSpPr>
            <a:spLocks noChangeShapeType="1"/>
          </p:cNvSpPr>
          <p:nvPr/>
        </p:nvSpPr>
        <p:spPr bwMode="auto">
          <a:xfrm flipH="1">
            <a:off x="2733675" y="3581400"/>
            <a:ext cx="390525" cy="0"/>
          </a:xfrm>
          <a:prstGeom prst="line">
            <a:avLst/>
          </a:prstGeom>
          <a:noFill/>
          <a:ln w="38100">
            <a:solidFill>
              <a:schemeClr val="tx1"/>
            </a:solidFill>
            <a:round/>
            <a:headEnd/>
            <a:tailEnd type="triangle" w="med" len="med"/>
          </a:ln>
        </p:spPr>
        <p:txBody>
          <a:bodyPr/>
          <a:lstStyle/>
          <a:p>
            <a:endParaRPr lang="en-US"/>
          </a:p>
        </p:txBody>
      </p:sp>
      <p:grpSp>
        <p:nvGrpSpPr>
          <p:cNvPr id="30724" name="Group 6"/>
          <p:cNvGrpSpPr>
            <a:grpSpLocks/>
          </p:cNvGrpSpPr>
          <p:nvPr/>
        </p:nvGrpSpPr>
        <p:grpSpPr bwMode="auto">
          <a:xfrm>
            <a:off x="3086100" y="2133600"/>
            <a:ext cx="3048000" cy="3048000"/>
            <a:chOff x="1872" y="1344"/>
            <a:chExt cx="1920" cy="1920"/>
          </a:xfrm>
        </p:grpSpPr>
        <p:pic>
          <p:nvPicPr>
            <p:cNvPr id="29704" name="Picture 7" descr="assembly1"/>
            <p:cNvPicPr>
              <a:picLocks noChangeAspect="1" noChangeArrowheads="1"/>
            </p:cNvPicPr>
            <p:nvPr/>
          </p:nvPicPr>
          <p:blipFill>
            <a:blip r:embed="rId3">
              <a:extLst>
                <a:ext uri="{28A0092B-C50C-407E-A947-70E740481C1C}"/>
              </a:extLst>
            </a:blip>
            <a:srcRect/>
            <a:stretch>
              <a:fillRect/>
            </a:stretch>
          </p:blipFill>
          <p:spPr bwMode="auto">
            <a:xfrm>
              <a:off x="1872" y="1344"/>
              <a:ext cx="1920" cy="19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
          <p:nvSpPr>
            <p:cNvPr id="30729" name="Oval 8"/>
            <p:cNvSpPr>
              <a:spLocks noChangeArrowheads="1"/>
            </p:cNvSpPr>
            <p:nvPr/>
          </p:nvSpPr>
          <p:spPr bwMode="auto">
            <a:xfrm>
              <a:off x="1872" y="1344"/>
              <a:ext cx="1920" cy="1920"/>
            </a:xfrm>
            <a:prstGeom prst="ellipse">
              <a:avLst/>
            </a:prstGeom>
            <a:noFill/>
            <a:ln w="38100">
              <a:solidFill>
                <a:schemeClr val="tx1"/>
              </a:solidFill>
              <a:round/>
              <a:headEnd/>
              <a:tailEnd/>
            </a:ln>
          </p:spPr>
          <p:txBody>
            <a:bodyPr wrap="none" anchor="ctr"/>
            <a:lstStyle/>
            <a:p>
              <a:pPr algn="ctr"/>
              <a:endParaRPr lang="en-US" b="1"/>
            </a:p>
          </p:txBody>
        </p:sp>
      </p:grpSp>
      <p:sp>
        <p:nvSpPr>
          <p:cNvPr id="58" name="AutoShape 10"/>
          <p:cNvSpPr>
            <a:spLocks noChangeArrowheads="1"/>
          </p:cNvSpPr>
          <p:nvPr/>
        </p:nvSpPr>
        <p:spPr bwMode="auto">
          <a:xfrm>
            <a:off x="6477000" y="2514600"/>
            <a:ext cx="2438400" cy="1981200"/>
          </a:xfrm>
          <a:prstGeom prst="roundRect">
            <a:avLst>
              <a:gd name="adj" fmla="val 31088"/>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spcBef>
                <a:spcPct val="50000"/>
              </a:spcBef>
              <a:defRPr/>
            </a:pPr>
            <a:r>
              <a:rPr lang="en-US" altLang="en-US" sz="2400" b="1">
                <a:latin typeface="Arial" pitchFamily="34" charset="0"/>
                <a:cs typeface="Arial" pitchFamily="34" charset="0"/>
              </a:rPr>
              <a:t>Quality Certification</a:t>
            </a:r>
          </a:p>
          <a:p>
            <a:pPr algn="ctr">
              <a:spcBef>
                <a:spcPct val="50000"/>
              </a:spcBef>
              <a:defRPr/>
            </a:pPr>
            <a:r>
              <a:rPr lang="en-US" altLang="en-US" sz="2400" b="1">
                <a:latin typeface="Arial" pitchFamily="34" charset="0"/>
                <a:cs typeface="Arial" pitchFamily="34" charset="0"/>
              </a:rPr>
              <a:t>- ISO 9000</a:t>
            </a:r>
          </a:p>
        </p:txBody>
      </p:sp>
      <p:sp>
        <p:nvSpPr>
          <p:cNvPr id="59" name="Line 11"/>
          <p:cNvSpPr>
            <a:spLocks noChangeShapeType="1"/>
          </p:cNvSpPr>
          <p:nvPr/>
        </p:nvSpPr>
        <p:spPr bwMode="auto">
          <a:xfrm>
            <a:off x="6132513" y="3581400"/>
            <a:ext cx="344487" cy="0"/>
          </a:xfrm>
          <a:prstGeom prst="line">
            <a:avLst/>
          </a:prstGeom>
          <a:noFill/>
          <a:ln w="38100">
            <a:solidFill>
              <a:schemeClr val="tx1"/>
            </a:solidFill>
            <a:round/>
            <a:headEnd/>
            <a:tailEnd type="triangle" w="med" len="med"/>
          </a:ln>
        </p:spPr>
        <p:txBody>
          <a:bodyPr/>
          <a:lstStyle/>
          <a:p>
            <a:endParaRPr lang="en-US"/>
          </a:p>
        </p:txBody>
      </p:sp>
      <p:sp>
        <p:nvSpPr>
          <p:cNvPr id="30727"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E1C88AB0-B6E4-4B94-A24D-1BA41DFAD2B2}" type="slidenum">
              <a:rPr lang="en-US" sz="1200">
                <a:latin typeface="Century Gothic" pitchFamily="34" charset="0"/>
              </a:rPr>
              <a:pPr algn="ctr"/>
              <a:t>10</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right)">
                                      <p:cBhvr>
                                        <p:cTn id="7" dur="500"/>
                                        <p:tgtEl>
                                          <p:spTgt spid="46"/>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right)">
                                      <p:cBhvr>
                                        <p:cTn id="11" dur="500"/>
                                        <p:tgtEl>
                                          <p:spTgt spid="4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42"/>
                                        </p:tgtEl>
                                        <p:attrNameLst>
                                          <p:attrName>style.color</p:attrName>
                                        </p:attrNameLst>
                                      </p:cBhvr>
                                      <p:by>
                                        <p:hsl h="0" s="-70588" l="0"/>
                                      </p:by>
                                    </p:animClr>
                                    <p:animClr clrSpc="hsl" dir="cw">
                                      <p:cBhvr>
                                        <p:cTn id="16" dur="500" fill="hold"/>
                                        <p:tgtEl>
                                          <p:spTgt spid="42"/>
                                        </p:tgtEl>
                                        <p:attrNameLst>
                                          <p:attrName>fillcolor</p:attrName>
                                        </p:attrNameLst>
                                      </p:cBhvr>
                                      <p:by>
                                        <p:hsl h="0" s="-70588" l="0"/>
                                      </p:by>
                                    </p:animClr>
                                    <p:animClr clrSpc="hsl" dir="cw">
                                      <p:cBhvr>
                                        <p:cTn id="17" dur="500" fill="hold"/>
                                        <p:tgtEl>
                                          <p:spTgt spid="42"/>
                                        </p:tgtEl>
                                        <p:attrNameLst>
                                          <p:attrName>stroke.color</p:attrName>
                                        </p:attrNameLst>
                                      </p:cBhvr>
                                      <p:by>
                                        <p:hsl h="0" s="-70588" l="0"/>
                                      </p:by>
                                    </p:animClr>
                                    <p:set>
                                      <p:cBhvr>
                                        <p:cTn id="18" dur="500" fill="hold"/>
                                        <p:tgtEl>
                                          <p:spTgt spid="42"/>
                                        </p:tgtEl>
                                        <p:attrNameLst>
                                          <p:attrName>fill.type</p:attrName>
                                        </p:attrNameLst>
                                      </p:cBhvr>
                                      <p:to>
                                        <p:strVal val="solid"/>
                                      </p:to>
                                    </p:set>
                                  </p:childTnLst>
                                </p:cTn>
                              </p:par>
                            </p:childTnLst>
                          </p:cTn>
                        </p:par>
                        <p:par>
                          <p:cTn id="19" fill="hold" nodeType="afterGroup">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childTnLst>
                          </p:cTn>
                        </p:par>
                        <p:par>
                          <p:cTn id="23" fill="hold" nodeType="afterGroup">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wipe(left)">
                                      <p:cBhvr>
                                        <p:cTn id="2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6" grpId="0" animBg="1"/>
      <p:bldP spid="58" grpId="0" animBg="1"/>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76200"/>
            <a:ext cx="8229600" cy="1398587"/>
          </a:xfrm>
        </p:spPr>
        <p:txBody>
          <a:bodyPr/>
          <a:lstStyle/>
          <a:p>
            <a:pPr>
              <a:defRPr/>
            </a:pPr>
            <a:r>
              <a:rPr lang="en-US" dirty="0" smtClean="0"/>
              <a:t>Multiple Influence and Roles in the Buying Center </a:t>
            </a:r>
          </a:p>
        </p:txBody>
      </p:sp>
      <p:sp>
        <p:nvSpPr>
          <p:cNvPr id="30723" name="AutoShape 10"/>
          <p:cNvSpPr>
            <a:spLocks noChangeArrowheads="1"/>
          </p:cNvSpPr>
          <p:nvPr/>
        </p:nvSpPr>
        <p:spPr bwMode="auto">
          <a:xfrm>
            <a:off x="533400" y="1600200"/>
            <a:ext cx="8077200" cy="44958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b="1">
              <a:latin typeface="Arial" pitchFamily="34" charset="0"/>
              <a:cs typeface="Arial" pitchFamily="34" charset="0"/>
            </a:endParaRPr>
          </a:p>
        </p:txBody>
      </p:sp>
      <p:sp>
        <p:nvSpPr>
          <p:cNvPr id="11" name="AutoShape 15"/>
          <p:cNvSpPr>
            <a:spLocks noChangeArrowheads="1"/>
          </p:cNvSpPr>
          <p:nvPr/>
        </p:nvSpPr>
        <p:spPr bwMode="auto">
          <a:xfrm>
            <a:off x="1143000" y="5105400"/>
            <a:ext cx="2667000" cy="5334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sz="2800" b="1" dirty="0">
                <a:latin typeface="Arial" pitchFamily="34" charset="0"/>
                <a:cs typeface="Arial" pitchFamily="34" charset="0"/>
              </a:rPr>
              <a:t>Gatekeepers</a:t>
            </a:r>
          </a:p>
        </p:txBody>
      </p:sp>
      <p:sp>
        <p:nvSpPr>
          <p:cNvPr id="12" name="AutoShape 22"/>
          <p:cNvSpPr>
            <a:spLocks noChangeArrowheads="1"/>
          </p:cNvSpPr>
          <p:nvPr/>
        </p:nvSpPr>
        <p:spPr bwMode="auto">
          <a:xfrm>
            <a:off x="5257800" y="5105400"/>
            <a:ext cx="2667000" cy="5334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sz="2800" b="1" dirty="0">
                <a:latin typeface="Arial" pitchFamily="34" charset="0"/>
                <a:cs typeface="Arial" pitchFamily="34" charset="0"/>
              </a:rPr>
              <a:t>Deciders</a:t>
            </a:r>
          </a:p>
        </p:txBody>
      </p:sp>
      <p:sp>
        <p:nvSpPr>
          <p:cNvPr id="13" name="AutoShape 23"/>
          <p:cNvSpPr>
            <a:spLocks noChangeArrowheads="1"/>
          </p:cNvSpPr>
          <p:nvPr/>
        </p:nvSpPr>
        <p:spPr bwMode="auto">
          <a:xfrm>
            <a:off x="5715000" y="3429000"/>
            <a:ext cx="2667000" cy="5334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sz="2800" b="1" dirty="0">
                <a:latin typeface="Arial" pitchFamily="34" charset="0"/>
                <a:cs typeface="Arial" pitchFamily="34" charset="0"/>
              </a:rPr>
              <a:t>Influencers</a:t>
            </a:r>
          </a:p>
        </p:txBody>
      </p:sp>
      <p:sp>
        <p:nvSpPr>
          <p:cNvPr id="14" name="AutoShape 24"/>
          <p:cNvSpPr>
            <a:spLocks noChangeArrowheads="1"/>
          </p:cNvSpPr>
          <p:nvPr/>
        </p:nvSpPr>
        <p:spPr bwMode="auto">
          <a:xfrm>
            <a:off x="762000" y="3429000"/>
            <a:ext cx="2667000" cy="5334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sz="2800" b="1" dirty="0">
                <a:latin typeface="Arial" pitchFamily="34" charset="0"/>
                <a:cs typeface="Arial" pitchFamily="34" charset="0"/>
              </a:rPr>
              <a:t>Users</a:t>
            </a:r>
          </a:p>
        </p:txBody>
      </p:sp>
      <p:sp>
        <p:nvSpPr>
          <p:cNvPr id="15" name="AutoShape 25"/>
          <p:cNvSpPr>
            <a:spLocks noChangeArrowheads="1"/>
          </p:cNvSpPr>
          <p:nvPr/>
        </p:nvSpPr>
        <p:spPr bwMode="auto">
          <a:xfrm>
            <a:off x="3200400" y="2057400"/>
            <a:ext cx="2667000" cy="5334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sz="2800" b="1" dirty="0">
                <a:latin typeface="Arial" pitchFamily="34" charset="0"/>
                <a:cs typeface="Arial" pitchFamily="34" charset="0"/>
              </a:rPr>
              <a:t>Buyers</a:t>
            </a:r>
          </a:p>
        </p:txBody>
      </p:sp>
      <p:sp>
        <p:nvSpPr>
          <p:cNvPr id="32776" name="Text Box 17"/>
          <p:cNvSpPr txBox="1">
            <a:spLocks noChangeArrowheads="1"/>
          </p:cNvSpPr>
          <p:nvPr/>
        </p:nvSpPr>
        <p:spPr bwMode="auto">
          <a:xfrm>
            <a:off x="3733800" y="3352800"/>
            <a:ext cx="1676400" cy="1066800"/>
          </a:xfrm>
          <a:prstGeom prst="rect">
            <a:avLst/>
          </a:prstGeom>
          <a:noFill/>
          <a:ln w="9525">
            <a:noFill/>
            <a:miter lim="800000"/>
            <a:headEnd/>
            <a:tailEnd/>
          </a:ln>
        </p:spPr>
        <p:txBody>
          <a:bodyPr>
            <a:spAutoFit/>
          </a:bodyPr>
          <a:lstStyle/>
          <a:p>
            <a:pPr algn="ctr">
              <a:spcBef>
                <a:spcPct val="50000"/>
              </a:spcBef>
            </a:pPr>
            <a:r>
              <a:rPr lang="en-US" sz="3200" b="1"/>
              <a:t>Buying</a:t>
            </a:r>
            <a:br>
              <a:rPr lang="en-US" sz="3200" b="1"/>
            </a:br>
            <a:r>
              <a:rPr lang="en-US" sz="3200" b="1"/>
              <a:t>Center</a:t>
            </a:r>
          </a:p>
        </p:txBody>
      </p:sp>
      <p:sp>
        <p:nvSpPr>
          <p:cNvPr id="32777"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BD57D83F-6E17-45E3-A4A6-06A5D220E56E}" type="slidenum">
              <a:rPr lang="en-US" sz="1200">
                <a:latin typeface="Century Gothic" pitchFamily="34" charset="0"/>
              </a:rPr>
              <a:pPr algn="ctr"/>
              <a:t>11</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mph" presetSubtype="0" fill="hold" grpId="1" nodeType="clickEffect">
                                  <p:stCondLst>
                                    <p:cond delay="0"/>
                                  </p:stCondLst>
                                  <p:childTnLst>
                                    <p:animClr clrSpc="hsl" dir="cw">
                                      <p:cBhvr override="childStyle">
                                        <p:cTn id="11" dur="500" fill="hold"/>
                                        <p:tgtEl>
                                          <p:spTgt spid="15"/>
                                        </p:tgtEl>
                                        <p:attrNameLst>
                                          <p:attrName>style.color</p:attrName>
                                        </p:attrNameLst>
                                      </p:cBhvr>
                                      <p:by>
                                        <p:hsl h="0" s="-70588" l="0"/>
                                      </p:by>
                                    </p:animClr>
                                    <p:animClr clrSpc="hsl" dir="cw">
                                      <p:cBhvr>
                                        <p:cTn id="12" dur="500" fill="hold"/>
                                        <p:tgtEl>
                                          <p:spTgt spid="15"/>
                                        </p:tgtEl>
                                        <p:attrNameLst>
                                          <p:attrName>fillcolor</p:attrName>
                                        </p:attrNameLst>
                                      </p:cBhvr>
                                      <p:by>
                                        <p:hsl h="0" s="-70588" l="0"/>
                                      </p:by>
                                    </p:animClr>
                                    <p:animClr clrSpc="hsl" dir="cw">
                                      <p:cBhvr>
                                        <p:cTn id="13" dur="500" fill="hold"/>
                                        <p:tgtEl>
                                          <p:spTgt spid="15"/>
                                        </p:tgtEl>
                                        <p:attrNameLst>
                                          <p:attrName>stroke.color</p:attrName>
                                        </p:attrNameLst>
                                      </p:cBhvr>
                                      <p:by>
                                        <p:hsl h="0" s="-70588" l="0"/>
                                      </p:by>
                                    </p:animClr>
                                    <p:set>
                                      <p:cBhvr>
                                        <p:cTn id="14" dur="500" fill="hold"/>
                                        <p:tgtEl>
                                          <p:spTgt spid="15"/>
                                        </p:tgtEl>
                                        <p:attrNameLst>
                                          <p:attrName>fill.type</p:attrName>
                                        </p:attrNameLst>
                                      </p:cBhvr>
                                      <p:to>
                                        <p:strVal val="solid"/>
                                      </p:to>
                                    </p:set>
                                  </p:childTnLst>
                                </p:cTn>
                              </p:par>
                              <p:par>
                                <p:cTn id="15" presetID="22" presetClass="entr" presetSubtype="2"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5" presetClass="emph" presetSubtype="0" fill="hold" grpId="1" nodeType="clickEffect">
                                  <p:stCondLst>
                                    <p:cond delay="0"/>
                                  </p:stCondLst>
                                  <p:childTnLst>
                                    <p:animClr clrSpc="hsl" dir="cw">
                                      <p:cBhvr override="childStyle">
                                        <p:cTn id="21" dur="500" fill="hold"/>
                                        <p:tgtEl>
                                          <p:spTgt spid="14"/>
                                        </p:tgtEl>
                                        <p:attrNameLst>
                                          <p:attrName>style.color</p:attrName>
                                        </p:attrNameLst>
                                      </p:cBhvr>
                                      <p:by>
                                        <p:hsl h="0" s="-70588" l="0"/>
                                      </p:by>
                                    </p:animClr>
                                    <p:animClr clrSpc="hsl" dir="cw">
                                      <p:cBhvr>
                                        <p:cTn id="22" dur="500" fill="hold"/>
                                        <p:tgtEl>
                                          <p:spTgt spid="14"/>
                                        </p:tgtEl>
                                        <p:attrNameLst>
                                          <p:attrName>fillcolor</p:attrName>
                                        </p:attrNameLst>
                                      </p:cBhvr>
                                      <p:by>
                                        <p:hsl h="0" s="-70588" l="0"/>
                                      </p:by>
                                    </p:animClr>
                                    <p:animClr clrSpc="hsl" dir="cw">
                                      <p:cBhvr>
                                        <p:cTn id="23" dur="500" fill="hold"/>
                                        <p:tgtEl>
                                          <p:spTgt spid="14"/>
                                        </p:tgtEl>
                                        <p:attrNameLst>
                                          <p:attrName>stroke.color</p:attrName>
                                        </p:attrNameLst>
                                      </p:cBhvr>
                                      <p:by>
                                        <p:hsl h="0" s="-70588" l="0"/>
                                      </p:by>
                                    </p:animClr>
                                    <p:set>
                                      <p:cBhvr>
                                        <p:cTn id="24" dur="500" fill="hold"/>
                                        <p:tgtEl>
                                          <p:spTgt spid="14"/>
                                        </p:tgtEl>
                                        <p:attrNameLst>
                                          <p:attrName>fill.type</p:attrName>
                                        </p:attrNameLst>
                                      </p:cBhvr>
                                      <p:to>
                                        <p:strVal val="solid"/>
                                      </p:to>
                                    </p:se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5" presetClass="emph" presetSubtype="0" fill="hold" grpId="1" nodeType="clickEffect">
                                  <p:stCondLst>
                                    <p:cond delay="0"/>
                                  </p:stCondLst>
                                  <p:childTnLst>
                                    <p:animClr clrSpc="hsl" dir="cw">
                                      <p:cBhvr override="childStyle">
                                        <p:cTn id="31" dur="500" fill="hold"/>
                                        <p:tgtEl>
                                          <p:spTgt spid="13"/>
                                        </p:tgtEl>
                                        <p:attrNameLst>
                                          <p:attrName>style.color</p:attrName>
                                        </p:attrNameLst>
                                      </p:cBhvr>
                                      <p:by>
                                        <p:hsl h="0" s="-70588" l="0"/>
                                      </p:by>
                                    </p:animClr>
                                    <p:animClr clrSpc="hsl" dir="cw">
                                      <p:cBhvr>
                                        <p:cTn id="32" dur="500" fill="hold"/>
                                        <p:tgtEl>
                                          <p:spTgt spid="13"/>
                                        </p:tgtEl>
                                        <p:attrNameLst>
                                          <p:attrName>fillcolor</p:attrName>
                                        </p:attrNameLst>
                                      </p:cBhvr>
                                      <p:by>
                                        <p:hsl h="0" s="-70588" l="0"/>
                                      </p:by>
                                    </p:animClr>
                                    <p:animClr clrSpc="hsl" dir="cw">
                                      <p:cBhvr>
                                        <p:cTn id="33" dur="500" fill="hold"/>
                                        <p:tgtEl>
                                          <p:spTgt spid="13"/>
                                        </p:tgtEl>
                                        <p:attrNameLst>
                                          <p:attrName>stroke.color</p:attrName>
                                        </p:attrNameLst>
                                      </p:cBhvr>
                                      <p:by>
                                        <p:hsl h="0" s="-70588" l="0"/>
                                      </p:by>
                                    </p:animClr>
                                    <p:set>
                                      <p:cBhvr>
                                        <p:cTn id="34" dur="500" fill="hold"/>
                                        <p:tgtEl>
                                          <p:spTgt spid="13"/>
                                        </p:tgtEl>
                                        <p:attrNameLst>
                                          <p:attrName>fill.type</p:attrName>
                                        </p:attrNameLst>
                                      </p:cBhvr>
                                      <p:to>
                                        <p:strVal val="solid"/>
                                      </p:to>
                                    </p:set>
                                  </p:childTnLst>
                                </p:cTn>
                              </p:par>
                              <p:par>
                                <p:cTn id="35" presetID="22" presetClass="entr" presetSubtype="2"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right)">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5" presetClass="emph" presetSubtype="0" fill="hold" grpId="1" nodeType="clickEffect">
                                  <p:stCondLst>
                                    <p:cond delay="0"/>
                                  </p:stCondLst>
                                  <p:childTnLst>
                                    <p:animClr clrSpc="hsl" dir="cw">
                                      <p:cBhvr override="childStyle">
                                        <p:cTn id="41" dur="500" fill="hold"/>
                                        <p:tgtEl>
                                          <p:spTgt spid="11"/>
                                        </p:tgtEl>
                                        <p:attrNameLst>
                                          <p:attrName>style.color</p:attrName>
                                        </p:attrNameLst>
                                      </p:cBhvr>
                                      <p:by>
                                        <p:hsl h="0" s="-70588" l="0"/>
                                      </p:by>
                                    </p:animClr>
                                    <p:animClr clrSpc="hsl" dir="cw">
                                      <p:cBhvr>
                                        <p:cTn id="42" dur="500" fill="hold"/>
                                        <p:tgtEl>
                                          <p:spTgt spid="11"/>
                                        </p:tgtEl>
                                        <p:attrNameLst>
                                          <p:attrName>fillcolor</p:attrName>
                                        </p:attrNameLst>
                                      </p:cBhvr>
                                      <p:by>
                                        <p:hsl h="0" s="-70588" l="0"/>
                                      </p:by>
                                    </p:animClr>
                                    <p:animClr clrSpc="hsl" dir="cw">
                                      <p:cBhvr>
                                        <p:cTn id="43" dur="500" fill="hold"/>
                                        <p:tgtEl>
                                          <p:spTgt spid="11"/>
                                        </p:tgtEl>
                                        <p:attrNameLst>
                                          <p:attrName>stroke.color</p:attrName>
                                        </p:attrNameLst>
                                      </p:cBhvr>
                                      <p:by>
                                        <p:hsl h="0" s="-70588" l="0"/>
                                      </p:by>
                                    </p:animClr>
                                    <p:set>
                                      <p:cBhvr>
                                        <p:cTn id="44" dur="500" fill="hold"/>
                                        <p:tgtEl>
                                          <p:spTgt spid="11"/>
                                        </p:tgtEl>
                                        <p:attrNameLst>
                                          <p:attrName>fill.type</p:attrName>
                                        </p:attrNameLst>
                                      </p:cBhvr>
                                      <p:to>
                                        <p:strVal val="solid"/>
                                      </p:to>
                                    </p:set>
                                  </p:childTnLst>
                                </p:cTn>
                              </p:par>
                              <p:par>
                                <p:cTn id="45" presetID="22" presetClass="entr" presetSubtype="8"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3" grpId="0" animBg="1"/>
      <p:bldP spid="13" grpId="1" animBg="1"/>
      <p:bldP spid="14" grpId="0" animBg="1"/>
      <p:bldP spid="14" grpId="1" animBg="1"/>
      <p:bldP spid="15" grpId="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en-US" smtClean="0"/>
              <a:t>Checking Your Knowledge</a:t>
            </a:r>
          </a:p>
        </p:txBody>
      </p:sp>
      <p:sp>
        <p:nvSpPr>
          <p:cNvPr id="2" name="Content Placeholder 1"/>
          <p:cNvSpPr>
            <a:spLocks noGrp="1"/>
          </p:cNvSpPr>
          <p:nvPr>
            <p:ph idx="1"/>
          </p:nvPr>
        </p:nvSpPr>
        <p:spPr>
          <a:xfrm>
            <a:off x="457200" y="1882775"/>
            <a:ext cx="8229600" cy="4572000"/>
          </a:xfrm>
        </p:spPr>
        <p:txBody>
          <a:bodyPr>
            <a:normAutofit fontScale="77500" lnSpcReduction="20000"/>
          </a:bodyPr>
          <a:lstStyle/>
          <a:p>
            <a:pPr marL="0" indent="0">
              <a:buFont typeface="Wingdings 2" pitchFamily="18" charset="2"/>
              <a:buNone/>
              <a:defRPr/>
            </a:pPr>
            <a:r>
              <a:rPr lang="en-US" dirty="0" smtClean="0"/>
              <a:t>Consuela Velasquez is a receptionist for a group of seven physicians. As she controls the calendars for the physicians, any sales representatives from pharmaceutical companies wanting to call on the physicians have to go through Consuela. As a result, it is very important for sales reps to cultivate a good relationship with her. In the buying center, Consuela would be best described as a:</a:t>
            </a:r>
          </a:p>
          <a:p>
            <a:pPr marL="0" indent="0">
              <a:buFont typeface="Wingdings 2" pitchFamily="18" charset="2"/>
              <a:buNone/>
              <a:defRPr/>
            </a:pPr>
            <a:endParaRPr lang="en-US" dirty="0" smtClean="0"/>
          </a:p>
          <a:p>
            <a:pPr marL="457200" indent="-457200">
              <a:buFont typeface="Wingdings 2" pitchFamily="18" charset="2"/>
              <a:buNone/>
              <a:defRPr/>
            </a:pPr>
            <a:r>
              <a:rPr lang="en-US" dirty="0" smtClean="0"/>
              <a:t>A.	buyer.</a:t>
            </a:r>
          </a:p>
          <a:p>
            <a:pPr marL="457200" indent="-457200">
              <a:buFont typeface="Wingdings 2" pitchFamily="18" charset="2"/>
              <a:buNone/>
              <a:defRPr/>
            </a:pPr>
            <a:r>
              <a:rPr lang="en-US" dirty="0" smtClean="0"/>
              <a:t>B.	user.</a:t>
            </a:r>
          </a:p>
          <a:p>
            <a:pPr marL="457200" indent="-457200">
              <a:buFont typeface="Wingdings 2" pitchFamily="18" charset="2"/>
              <a:buNone/>
              <a:defRPr/>
            </a:pPr>
            <a:r>
              <a:rPr lang="en-US" dirty="0" smtClean="0"/>
              <a:t>C.	influencer.</a:t>
            </a:r>
          </a:p>
          <a:p>
            <a:pPr marL="457200" indent="-457200">
              <a:buFont typeface="Wingdings 2" pitchFamily="18" charset="2"/>
              <a:buNone/>
              <a:defRPr/>
            </a:pPr>
            <a:r>
              <a:rPr lang="en-US" dirty="0" smtClean="0"/>
              <a:t>D.	gatekeeper.</a:t>
            </a:r>
          </a:p>
          <a:p>
            <a:pPr marL="457200" indent="-457200">
              <a:buFont typeface="Wingdings 2" pitchFamily="18" charset="2"/>
              <a:buNone/>
              <a:defRPr/>
            </a:pPr>
            <a:r>
              <a:rPr lang="en-US" dirty="0" smtClean="0"/>
              <a:t>E.	decider.</a:t>
            </a:r>
          </a:p>
          <a:p>
            <a:pPr marL="0" indent="0">
              <a:buFont typeface="Wingdings 2" pitchFamily="18" charset="2"/>
              <a:buNone/>
              <a:defRPr/>
            </a:pPr>
            <a:endParaRPr lang="en-US" dirty="0" smtClean="0"/>
          </a:p>
          <a:p>
            <a:pPr marL="0" indent="0">
              <a:buFont typeface="Wingdings 2" pitchFamily="18" charset="2"/>
              <a:buNone/>
              <a:defRPr/>
            </a:pPr>
            <a:endParaRPr lang="en-US" dirty="0"/>
          </a:p>
        </p:txBody>
      </p:sp>
      <p:sp>
        <p:nvSpPr>
          <p:cNvPr id="34819"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F9DA4048-D07E-4F67-9FD6-2C2F8541FDEC}" type="slidenum">
              <a:rPr lang="en-US" sz="1200">
                <a:latin typeface="Century Gothic" pitchFamily="34" charset="0"/>
              </a:rPr>
              <a:pPr algn="ctr"/>
              <a:t>12</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en-US" smtClean="0"/>
              <a:t>Checking Your Knowledge</a:t>
            </a:r>
          </a:p>
        </p:txBody>
      </p:sp>
      <p:sp>
        <p:nvSpPr>
          <p:cNvPr id="2" name="Content Placeholder 1"/>
          <p:cNvSpPr>
            <a:spLocks noGrp="1"/>
          </p:cNvSpPr>
          <p:nvPr>
            <p:ph idx="1"/>
          </p:nvPr>
        </p:nvSpPr>
        <p:spPr>
          <a:xfrm>
            <a:off x="457200" y="1882775"/>
            <a:ext cx="8229600" cy="4572000"/>
          </a:xfrm>
        </p:spPr>
        <p:txBody>
          <a:bodyPr>
            <a:normAutofit fontScale="77500" lnSpcReduction="20000"/>
          </a:bodyPr>
          <a:lstStyle/>
          <a:p>
            <a:pPr marL="0" indent="0">
              <a:buFont typeface="Wingdings 2" pitchFamily="18" charset="2"/>
              <a:buNone/>
              <a:defRPr/>
            </a:pPr>
            <a:r>
              <a:rPr lang="en-US" dirty="0" smtClean="0"/>
              <a:t>Ahmed Jamison is a purchasing specialist for a large company. He has the authority to execute purchase orders or amounts up to $100,000. On a purchase order for a higher amount, Ahmed arranges the terms of sale, but the transaction has to be approved by the company president. In the buying center for a purchase in excess of $100,000, Ahmed is a  _________ and the president is a _________:</a:t>
            </a:r>
          </a:p>
          <a:p>
            <a:pPr marL="0" indent="0">
              <a:buFont typeface="Wingdings 2" pitchFamily="18" charset="2"/>
              <a:buNone/>
              <a:defRPr/>
            </a:pPr>
            <a:endParaRPr lang="en-US" dirty="0" smtClean="0"/>
          </a:p>
          <a:p>
            <a:pPr marL="457200" indent="-457200">
              <a:buFont typeface="Wingdings 2" pitchFamily="18" charset="2"/>
              <a:buNone/>
              <a:defRPr/>
            </a:pPr>
            <a:r>
              <a:rPr lang="en-US" dirty="0" smtClean="0"/>
              <a:t>A.	buyer; influencer.</a:t>
            </a:r>
          </a:p>
          <a:p>
            <a:pPr marL="457200" indent="-457200">
              <a:buFont typeface="Wingdings 2" pitchFamily="18" charset="2"/>
              <a:buNone/>
              <a:defRPr/>
            </a:pPr>
            <a:r>
              <a:rPr lang="en-US" dirty="0" smtClean="0"/>
              <a:t>B.	influencer; buyer.</a:t>
            </a:r>
          </a:p>
          <a:p>
            <a:pPr marL="457200" indent="-457200">
              <a:buFont typeface="Wingdings 2" pitchFamily="18" charset="2"/>
              <a:buNone/>
              <a:defRPr/>
            </a:pPr>
            <a:r>
              <a:rPr lang="en-US" dirty="0" smtClean="0"/>
              <a:t>C.	buyer; decider.</a:t>
            </a:r>
          </a:p>
          <a:p>
            <a:pPr marL="457200" indent="-457200">
              <a:buFont typeface="Wingdings 2" pitchFamily="18" charset="2"/>
              <a:buNone/>
              <a:defRPr/>
            </a:pPr>
            <a:r>
              <a:rPr lang="en-US" dirty="0" smtClean="0"/>
              <a:t>D.	gatekeeper; decider.</a:t>
            </a:r>
          </a:p>
          <a:p>
            <a:pPr marL="457200" indent="-457200">
              <a:buFont typeface="Wingdings 2" pitchFamily="18" charset="2"/>
              <a:buNone/>
              <a:defRPr/>
            </a:pPr>
            <a:r>
              <a:rPr lang="en-US" dirty="0" smtClean="0"/>
              <a:t>E.	user; influencer.</a:t>
            </a:r>
          </a:p>
          <a:p>
            <a:pPr marL="0" indent="0">
              <a:buFont typeface="Wingdings 2" pitchFamily="18" charset="2"/>
              <a:buNone/>
              <a:defRPr/>
            </a:pPr>
            <a:endParaRPr lang="en-US" dirty="0" smtClean="0"/>
          </a:p>
          <a:p>
            <a:pPr marL="0" indent="0">
              <a:buFont typeface="Wingdings 2" pitchFamily="18" charset="2"/>
              <a:buNone/>
              <a:defRPr/>
            </a:pPr>
            <a:endParaRPr lang="en-US" dirty="0"/>
          </a:p>
        </p:txBody>
      </p:sp>
      <p:sp>
        <p:nvSpPr>
          <p:cNvPr id="36867"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E8D13186-999B-4938-8387-3CC439A32038}" type="slidenum">
              <a:rPr lang="en-US" sz="1200">
                <a:latin typeface="Century Gothic" pitchFamily="34" charset="0"/>
              </a:rPr>
              <a:pPr algn="ctr"/>
              <a:t>13</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34825" name="Straight Connector 22"/>
          <p:cNvCxnSpPr>
            <a:cxnSpLocks noChangeShapeType="1"/>
            <a:stCxn id="38923" idx="6"/>
            <a:endCxn id="21" idx="1"/>
          </p:cNvCxnSpPr>
          <p:nvPr/>
        </p:nvCxnSpPr>
        <p:spPr bwMode="auto">
          <a:xfrm flipV="1">
            <a:off x="3636963" y="2057400"/>
            <a:ext cx="1087437" cy="1770063"/>
          </a:xfrm>
          <a:prstGeom prst="line">
            <a:avLst/>
          </a:prstGeom>
          <a:noFill/>
          <a:ln w="38100" algn="ctr">
            <a:solidFill>
              <a:schemeClr val="tx1"/>
            </a:solidFill>
            <a:round/>
            <a:headEnd/>
            <a:tailEnd/>
          </a:ln>
        </p:spPr>
      </p:cxnSp>
      <p:cxnSp>
        <p:nvCxnSpPr>
          <p:cNvPr id="34826" name="Straight Connector 23"/>
          <p:cNvCxnSpPr>
            <a:cxnSpLocks noChangeShapeType="1"/>
            <a:endCxn id="18" idx="1"/>
          </p:cNvCxnSpPr>
          <p:nvPr/>
        </p:nvCxnSpPr>
        <p:spPr bwMode="auto">
          <a:xfrm flipV="1">
            <a:off x="3657600" y="3125788"/>
            <a:ext cx="1066800" cy="700087"/>
          </a:xfrm>
          <a:prstGeom prst="line">
            <a:avLst/>
          </a:prstGeom>
          <a:noFill/>
          <a:ln w="38100" algn="ctr">
            <a:solidFill>
              <a:schemeClr val="tx1"/>
            </a:solidFill>
            <a:round/>
            <a:headEnd/>
            <a:tailEnd/>
          </a:ln>
        </p:spPr>
      </p:cxnSp>
      <p:cxnSp>
        <p:nvCxnSpPr>
          <p:cNvPr id="34827" name="Straight Connector 24"/>
          <p:cNvCxnSpPr>
            <a:cxnSpLocks noChangeShapeType="1"/>
            <a:endCxn id="17" idx="1"/>
          </p:cNvCxnSpPr>
          <p:nvPr/>
        </p:nvCxnSpPr>
        <p:spPr bwMode="auto">
          <a:xfrm>
            <a:off x="3657600" y="3825875"/>
            <a:ext cx="1066800" cy="366713"/>
          </a:xfrm>
          <a:prstGeom prst="line">
            <a:avLst/>
          </a:prstGeom>
          <a:noFill/>
          <a:ln w="38100" algn="ctr">
            <a:solidFill>
              <a:schemeClr val="tx1"/>
            </a:solidFill>
            <a:round/>
            <a:headEnd/>
            <a:tailEnd/>
          </a:ln>
        </p:spPr>
      </p:cxnSp>
      <p:cxnSp>
        <p:nvCxnSpPr>
          <p:cNvPr id="34828" name="Straight Connector 25"/>
          <p:cNvCxnSpPr>
            <a:cxnSpLocks noChangeShapeType="1"/>
            <a:endCxn id="20" idx="1"/>
          </p:cNvCxnSpPr>
          <p:nvPr/>
        </p:nvCxnSpPr>
        <p:spPr bwMode="auto">
          <a:xfrm>
            <a:off x="3657600" y="3825875"/>
            <a:ext cx="1066800" cy="1506538"/>
          </a:xfrm>
          <a:prstGeom prst="line">
            <a:avLst/>
          </a:prstGeom>
          <a:noFill/>
          <a:ln w="38100" algn="ctr">
            <a:solidFill>
              <a:schemeClr val="tx1"/>
            </a:solidFill>
            <a:round/>
            <a:headEnd/>
            <a:tailEnd/>
          </a:ln>
        </p:spPr>
      </p:cxnSp>
      <p:sp>
        <p:nvSpPr>
          <p:cNvPr id="33794" name="Rectangle 2"/>
          <p:cNvSpPr>
            <a:spLocks noGrp="1" noChangeArrowheads="1"/>
          </p:cNvSpPr>
          <p:nvPr>
            <p:ph type="title"/>
          </p:nvPr>
        </p:nvSpPr>
        <p:spPr/>
        <p:txBody>
          <a:bodyPr/>
          <a:lstStyle/>
          <a:p>
            <a:pPr>
              <a:defRPr/>
            </a:pPr>
            <a:r>
              <a:rPr lang="en-US" smtClean="0"/>
              <a:t>Evaluating Organizational Buying Influences</a:t>
            </a:r>
          </a:p>
        </p:txBody>
      </p:sp>
      <p:sp>
        <p:nvSpPr>
          <p:cNvPr id="17" name="AutoShape 3"/>
          <p:cNvSpPr>
            <a:spLocks noChangeArrowheads="1"/>
          </p:cNvSpPr>
          <p:nvPr/>
        </p:nvSpPr>
        <p:spPr bwMode="auto">
          <a:xfrm>
            <a:off x="4724400" y="3886200"/>
            <a:ext cx="3962400" cy="612775"/>
          </a:xfrm>
          <a:prstGeom prst="roundRect">
            <a:avLst>
              <a:gd name="adj" fmla="val 33495"/>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50000"/>
              </a:spcBef>
              <a:defRPr/>
            </a:pPr>
            <a:r>
              <a:rPr lang="en-US" altLang="en-US" sz="2000" b="1">
                <a:latin typeface="Arial" pitchFamily="34" charset="0"/>
                <a:cs typeface="Arial" pitchFamily="34" charset="0"/>
              </a:rPr>
              <a:t>Ethical Conflicts May Arise</a:t>
            </a:r>
          </a:p>
        </p:txBody>
      </p:sp>
      <p:sp>
        <p:nvSpPr>
          <p:cNvPr id="18" name="AutoShape 10"/>
          <p:cNvSpPr>
            <a:spLocks noChangeArrowheads="1"/>
          </p:cNvSpPr>
          <p:nvPr/>
        </p:nvSpPr>
        <p:spPr bwMode="auto">
          <a:xfrm>
            <a:off x="4724400" y="2819400"/>
            <a:ext cx="3962400" cy="612775"/>
          </a:xfrm>
          <a:prstGeom prst="roundRect">
            <a:avLst>
              <a:gd name="adj" fmla="val 33495"/>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50000"/>
              </a:spcBef>
              <a:defRPr/>
            </a:pPr>
            <a:r>
              <a:rPr lang="en-US" altLang="en-US" sz="2000" b="1">
                <a:latin typeface="Arial" pitchFamily="34" charset="0"/>
                <a:cs typeface="Arial" pitchFamily="34" charset="0"/>
              </a:rPr>
              <a:t>Behavioral Needs Are Important Too</a:t>
            </a:r>
          </a:p>
        </p:txBody>
      </p:sp>
      <p:pic>
        <p:nvPicPr>
          <p:cNvPr id="33797" name="Picture 14" descr="atwork"/>
          <p:cNvPicPr>
            <a:picLocks noChangeAspect="1" noChangeArrowheads="1"/>
          </p:cNvPicPr>
          <p:nvPr/>
        </p:nvPicPr>
        <p:blipFill>
          <a:blip r:embed="rId3">
            <a:extLst>
              <a:ext uri="{28A0092B-C50C-407E-A947-70E740481C1C}"/>
            </a:extLst>
          </a:blip>
          <a:srcRect/>
          <a:stretch>
            <a:fillRect/>
          </a:stretch>
        </p:blipFill>
        <p:spPr bwMode="auto">
          <a:xfrm>
            <a:off x="334963" y="2163763"/>
            <a:ext cx="3322637" cy="33226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
        <p:nvSpPr>
          <p:cNvPr id="20" name="AutoShape 18"/>
          <p:cNvSpPr>
            <a:spLocks noChangeArrowheads="1"/>
          </p:cNvSpPr>
          <p:nvPr/>
        </p:nvSpPr>
        <p:spPr bwMode="auto">
          <a:xfrm>
            <a:off x="4724400" y="5026025"/>
            <a:ext cx="3962400" cy="612775"/>
          </a:xfrm>
          <a:prstGeom prst="roundRect">
            <a:avLst>
              <a:gd name="adj" fmla="val 33495"/>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50000"/>
              </a:spcBef>
              <a:defRPr/>
            </a:pPr>
            <a:r>
              <a:rPr lang="en-US" altLang="en-US" sz="2000" b="1">
                <a:latin typeface="Arial" pitchFamily="34" charset="0"/>
                <a:cs typeface="Arial" pitchFamily="34" charset="0"/>
              </a:rPr>
              <a:t>Purchasing May Be Centralized</a:t>
            </a:r>
          </a:p>
        </p:txBody>
      </p:sp>
      <p:sp>
        <p:nvSpPr>
          <p:cNvPr id="21" name="AutoShape 7"/>
          <p:cNvSpPr>
            <a:spLocks noChangeArrowheads="1"/>
          </p:cNvSpPr>
          <p:nvPr/>
        </p:nvSpPr>
        <p:spPr bwMode="auto">
          <a:xfrm>
            <a:off x="4724400" y="1752600"/>
            <a:ext cx="3962400" cy="609600"/>
          </a:xfrm>
          <a:prstGeom prst="roundRect">
            <a:avLst>
              <a:gd name="adj" fmla="val 33495"/>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50000"/>
              </a:spcBef>
              <a:defRPr/>
            </a:pPr>
            <a:r>
              <a:rPr lang="en-US" altLang="en-US" sz="2000" b="1" dirty="0">
                <a:latin typeface="Arial" pitchFamily="34" charset="0"/>
                <a:cs typeface="Arial" pitchFamily="34" charset="0"/>
              </a:rPr>
              <a:t>Vendor Analysis Considers All Influences</a:t>
            </a:r>
          </a:p>
        </p:txBody>
      </p:sp>
      <p:sp>
        <p:nvSpPr>
          <p:cNvPr id="38923" name="Oval 16"/>
          <p:cNvSpPr>
            <a:spLocks noChangeArrowheads="1"/>
          </p:cNvSpPr>
          <p:nvPr/>
        </p:nvSpPr>
        <p:spPr bwMode="auto">
          <a:xfrm>
            <a:off x="360363" y="2189163"/>
            <a:ext cx="3276600" cy="3276600"/>
          </a:xfrm>
          <a:prstGeom prst="ellipse">
            <a:avLst/>
          </a:prstGeom>
          <a:noFill/>
          <a:ln w="38100">
            <a:solidFill>
              <a:schemeClr val="tx1"/>
            </a:solidFill>
            <a:round/>
            <a:headEnd/>
            <a:tailEnd/>
          </a:ln>
        </p:spPr>
        <p:txBody>
          <a:bodyPr wrap="none" anchor="ctr"/>
          <a:lstStyle/>
          <a:p>
            <a:pPr algn="ctr"/>
            <a:endParaRPr lang="en-US"/>
          </a:p>
        </p:txBody>
      </p:sp>
      <p:sp>
        <p:nvSpPr>
          <p:cNvPr id="38924"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B7967B8D-11EE-4853-8C66-1200D5CD661F}" type="slidenum">
              <a:rPr lang="en-US" sz="1200">
                <a:latin typeface="Century Gothic" pitchFamily="34" charset="0"/>
              </a:rPr>
              <a:pPr algn="ctr"/>
              <a:t>14</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4825"/>
                                        </p:tgtEl>
                                        <p:attrNameLst>
                                          <p:attrName>style.visibility</p:attrName>
                                        </p:attrNameLst>
                                      </p:cBhvr>
                                      <p:to>
                                        <p:strVal val="visible"/>
                                      </p:to>
                                    </p:set>
                                    <p:animEffect transition="in" filter="wipe(down)">
                                      <p:cBhvr>
                                        <p:cTn id="7" dur="500"/>
                                        <p:tgtEl>
                                          <p:spTgt spid="3482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21"/>
                                        </p:tgtEl>
                                        <p:attrNameLst>
                                          <p:attrName>style.color</p:attrName>
                                        </p:attrNameLst>
                                      </p:cBhvr>
                                      <p:by>
                                        <p:hsl h="0" s="-70588" l="0"/>
                                      </p:by>
                                    </p:animClr>
                                    <p:animClr clrSpc="hsl" dir="cw">
                                      <p:cBhvr>
                                        <p:cTn id="16" dur="500" fill="hold"/>
                                        <p:tgtEl>
                                          <p:spTgt spid="21"/>
                                        </p:tgtEl>
                                        <p:attrNameLst>
                                          <p:attrName>fillcolor</p:attrName>
                                        </p:attrNameLst>
                                      </p:cBhvr>
                                      <p:by>
                                        <p:hsl h="0" s="-70588" l="0"/>
                                      </p:by>
                                    </p:animClr>
                                    <p:animClr clrSpc="hsl" dir="cw">
                                      <p:cBhvr>
                                        <p:cTn id="17" dur="500" fill="hold"/>
                                        <p:tgtEl>
                                          <p:spTgt spid="21"/>
                                        </p:tgtEl>
                                        <p:attrNameLst>
                                          <p:attrName>stroke.color</p:attrName>
                                        </p:attrNameLst>
                                      </p:cBhvr>
                                      <p:by>
                                        <p:hsl h="0" s="-70588" l="0"/>
                                      </p:by>
                                    </p:animClr>
                                    <p:set>
                                      <p:cBhvr>
                                        <p:cTn id="18" dur="500" fill="hold"/>
                                        <p:tgtEl>
                                          <p:spTgt spid="21"/>
                                        </p:tgtEl>
                                        <p:attrNameLst>
                                          <p:attrName>fill.type</p:attrName>
                                        </p:attrNameLst>
                                      </p:cBhvr>
                                      <p:to>
                                        <p:strVal val="solid"/>
                                      </p:to>
                                    </p:set>
                                  </p:childTnLst>
                                </p:cTn>
                              </p:par>
                              <p:par>
                                <p:cTn id="19" presetID="22" presetClass="entr" presetSubtype="4" fill="hold" nodeType="withEffect">
                                  <p:stCondLst>
                                    <p:cond delay="0"/>
                                  </p:stCondLst>
                                  <p:childTnLst>
                                    <p:set>
                                      <p:cBhvr>
                                        <p:cTn id="20" dur="1" fill="hold">
                                          <p:stCondLst>
                                            <p:cond delay="0"/>
                                          </p:stCondLst>
                                        </p:cTn>
                                        <p:tgtEl>
                                          <p:spTgt spid="34826"/>
                                        </p:tgtEl>
                                        <p:attrNameLst>
                                          <p:attrName>style.visibility</p:attrName>
                                        </p:attrNameLst>
                                      </p:cBhvr>
                                      <p:to>
                                        <p:strVal val="visible"/>
                                      </p:to>
                                    </p:set>
                                    <p:animEffect transition="in" filter="wipe(down)">
                                      <p:cBhvr>
                                        <p:cTn id="21" dur="500"/>
                                        <p:tgtEl>
                                          <p:spTgt spid="34826"/>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18"/>
                                        </p:tgtEl>
                                        <p:attrNameLst>
                                          <p:attrName>style.color</p:attrName>
                                        </p:attrNameLst>
                                      </p:cBhvr>
                                      <p:by>
                                        <p:hsl h="0" s="-70588" l="0"/>
                                      </p:by>
                                    </p:animClr>
                                    <p:animClr clrSpc="hsl" dir="cw">
                                      <p:cBhvr>
                                        <p:cTn id="30" dur="500" fill="hold"/>
                                        <p:tgtEl>
                                          <p:spTgt spid="18"/>
                                        </p:tgtEl>
                                        <p:attrNameLst>
                                          <p:attrName>fillcolor</p:attrName>
                                        </p:attrNameLst>
                                      </p:cBhvr>
                                      <p:by>
                                        <p:hsl h="0" s="-70588" l="0"/>
                                      </p:by>
                                    </p:animClr>
                                    <p:animClr clrSpc="hsl" dir="cw">
                                      <p:cBhvr>
                                        <p:cTn id="31" dur="500" fill="hold"/>
                                        <p:tgtEl>
                                          <p:spTgt spid="18"/>
                                        </p:tgtEl>
                                        <p:attrNameLst>
                                          <p:attrName>stroke.color</p:attrName>
                                        </p:attrNameLst>
                                      </p:cBhvr>
                                      <p:by>
                                        <p:hsl h="0" s="-70588" l="0"/>
                                      </p:by>
                                    </p:animClr>
                                    <p:set>
                                      <p:cBhvr>
                                        <p:cTn id="32" dur="500" fill="hold"/>
                                        <p:tgtEl>
                                          <p:spTgt spid="18"/>
                                        </p:tgtEl>
                                        <p:attrNameLst>
                                          <p:attrName>fill.type</p:attrName>
                                        </p:attrNameLst>
                                      </p:cBhvr>
                                      <p:to>
                                        <p:strVal val="solid"/>
                                      </p:to>
                                    </p:set>
                                  </p:childTnLst>
                                </p:cTn>
                              </p:par>
                              <p:par>
                                <p:cTn id="33" presetID="22" presetClass="entr" presetSubtype="8" fill="hold" nodeType="withEffect">
                                  <p:stCondLst>
                                    <p:cond delay="0"/>
                                  </p:stCondLst>
                                  <p:childTnLst>
                                    <p:set>
                                      <p:cBhvr>
                                        <p:cTn id="34" dur="1" fill="hold">
                                          <p:stCondLst>
                                            <p:cond delay="0"/>
                                          </p:stCondLst>
                                        </p:cTn>
                                        <p:tgtEl>
                                          <p:spTgt spid="34827"/>
                                        </p:tgtEl>
                                        <p:attrNameLst>
                                          <p:attrName>style.visibility</p:attrName>
                                        </p:attrNameLst>
                                      </p:cBhvr>
                                      <p:to>
                                        <p:strVal val="visible"/>
                                      </p:to>
                                    </p:set>
                                    <p:animEffect transition="in" filter="wipe(left)">
                                      <p:cBhvr>
                                        <p:cTn id="35" dur="500"/>
                                        <p:tgtEl>
                                          <p:spTgt spid="34827"/>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5" presetClass="emph" presetSubtype="0" fill="hold" grpId="1" nodeType="clickEffect">
                                  <p:stCondLst>
                                    <p:cond delay="0"/>
                                  </p:stCondLst>
                                  <p:childTnLst>
                                    <p:animClr clrSpc="hsl" dir="cw">
                                      <p:cBhvr override="childStyle">
                                        <p:cTn id="43" dur="500" fill="hold"/>
                                        <p:tgtEl>
                                          <p:spTgt spid="17"/>
                                        </p:tgtEl>
                                        <p:attrNameLst>
                                          <p:attrName>style.color</p:attrName>
                                        </p:attrNameLst>
                                      </p:cBhvr>
                                      <p:by>
                                        <p:hsl h="0" s="-70588" l="0"/>
                                      </p:by>
                                    </p:animClr>
                                    <p:animClr clrSpc="hsl" dir="cw">
                                      <p:cBhvr>
                                        <p:cTn id="44" dur="500" fill="hold"/>
                                        <p:tgtEl>
                                          <p:spTgt spid="17"/>
                                        </p:tgtEl>
                                        <p:attrNameLst>
                                          <p:attrName>fillcolor</p:attrName>
                                        </p:attrNameLst>
                                      </p:cBhvr>
                                      <p:by>
                                        <p:hsl h="0" s="-70588" l="0"/>
                                      </p:by>
                                    </p:animClr>
                                    <p:animClr clrSpc="hsl" dir="cw">
                                      <p:cBhvr>
                                        <p:cTn id="45" dur="500" fill="hold"/>
                                        <p:tgtEl>
                                          <p:spTgt spid="17"/>
                                        </p:tgtEl>
                                        <p:attrNameLst>
                                          <p:attrName>stroke.color</p:attrName>
                                        </p:attrNameLst>
                                      </p:cBhvr>
                                      <p:by>
                                        <p:hsl h="0" s="-70588" l="0"/>
                                      </p:by>
                                    </p:animClr>
                                    <p:set>
                                      <p:cBhvr>
                                        <p:cTn id="46" dur="500" fill="hold"/>
                                        <p:tgtEl>
                                          <p:spTgt spid="17"/>
                                        </p:tgtEl>
                                        <p:attrNameLst>
                                          <p:attrName>fill.type</p:attrName>
                                        </p:attrNameLst>
                                      </p:cBhvr>
                                      <p:to>
                                        <p:strVal val="solid"/>
                                      </p:to>
                                    </p:set>
                                  </p:childTnLst>
                                </p:cTn>
                              </p:par>
                              <p:par>
                                <p:cTn id="47" presetID="22" presetClass="entr" presetSubtype="8" fill="hold" nodeType="withEffect">
                                  <p:stCondLst>
                                    <p:cond delay="0"/>
                                  </p:stCondLst>
                                  <p:childTnLst>
                                    <p:set>
                                      <p:cBhvr>
                                        <p:cTn id="48" dur="1" fill="hold">
                                          <p:stCondLst>
                                            <p:cond delay="0"/>
                                          </p:stCondLst>
                                        </p:cTn>
                                        <p:tgtEl>
                                          <p:spTgt spid="34828"/>
                                        </p:tgtEl>
                                        <p:attrNameLst>
                                          <p:attrName>style.visibility</p:attrName>
                                        </p:attrNameLst>
                                      </p:cBhvr>
                                      <p:to>
                                        <p:strVal val="visible"/>
                                      </p:to>
                                    </p:set>
                                    <p:animEffect transition="in" filter="wipe(left)">
                                      <p:cBhvr>
                                        <p:cTn id="49" dur="500"/>
                                        <p:tgtEl>
                                          <p:spTgt spid="34828"/>
                                        </p:tgtEl>
                                      </p:cBhvr>
                                    </p:animEffect>
                                  </p:childTnLst>
                                </p:cTn>
                              </p:par>
                            </p:childTnLst>
                          </p:cTn>
                        </p:par>
                        <p:par>
                          <p:cTn id="50" fill="hold" nodeType="afterGroup">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5" presetClass="emph" presetSubtype="0" fill="hold" grpId="1" nodeType="clickEffect">
                                  <p:stCondLst>
                                    <p:cond delay="0"/>
                                  </p:stCondLst>
                                  <p:childTnLst>
                                    <p:animClr clrSpc="hsl" dir="cw">
                                      <p:cBhvr override="childStyle">
                                        <p:cTn id="57" dur="500" fill="hold"/>
                                        <p:tgtEl>
                                          <p:spTgt spid="20"/>
                                        </p:tgtEl>
                                        <p:attrNameLst>
                                          <p:attrName>style.color</p:attrName>
                                        </p:attrNameLst>
                                      </p:cBhvr>
                                      <p:by>
                                        <p:hsl h="0" s="-70588" l="0"/>
                                      </p:by>
                                    </p:animClr>
                                    <p:animClr clrSpc="hsl" dir="cw">
                                      <p:cBhvr>
                                        <p:cTn id="58" dur="500" fill="hold"/>
                                        <p:tgtEl>
                                          <p:spTgt spid="20"/>
                                        </p:tgtEl>
                                        <p:attrNameLst>
                                          <p:attrName>fillcolor</p:attrName>
                                        </p:attrNameLst>
                                      </p:cBhvr>
                                      <p:by>
                                        <p:hsl h="0" s="-70588" l="0"/>
                                      </p:by>
                                    </p:animClr>
                                    <p:animClr clrSpc="hsl" dir="cw">
                                      <p:cBhvr>
                                        <p:cTn id="59" dur="500" fill="hold"/>
                                        <p:tgtEl>
                                          <p:spTgt spid="20"/>
                                        </p:tgtEl>
                                        <p:attrNameLst>
                                          <p:attrName>stroke.color</p:attrName>
                                        </p:attrNameLst>
                                      </p:cBhvr>
                                      <p:by>
                                        <p:hsl h="0" s="-70588" l="0"/>
                                      </p:by>
                                    </p:animClr>
                                    <p:set>
                                      <p:cBhvr>
                                        <p:cTn id="60" dur="500" fill="hold"/>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20" grpId="0" animBg="1"/>
      <p:bldP spid="20" grpId="1" animBg="1"/>
      <p:bldP spid="21" grpId="0" animBg="1"/>
      <p:bldP spid="21"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622300"/>
            <a:ext cx="8229600" cy="1398587"/>
          </a:xfrm>
        </p:spPr>
        <p:txBody>
          <a:bodyPr>
            <a:normAutofit fontScale="90000"/>
          </a:bodyPr>
          <a:lstStyle/>
          <a:p>
            <a:pPr>
              <a:defRPr/>
            </a:pPr>
            <a:r>
              <a:rPr lang="en-US" dirty="0" smtClean="0"/>
              <a:t>Overlapping Needs of Individual Influencers and the Customer Organization (Exhibit 6-2)</a:t>
            </a:r>
            <a:br>
              <a:rPr lang="en-US" dirty="0" smtClean="0"/>
            </a:br>
            <a:endParaRPr lang="en-US" dirty="0" smtClean="0"/>
          </a:p>
        </p:txBody>
      </p:sp>
      <p:grpSp>
        <p:nvGrpSpPr>
          <p:cNvPr id="5" name="Group 4"/>
          <p:cNvGrpSpPr>
            <a:grpSpLocks/>
          </p:cNvGrpSpPr>
          <p:nvPr/>
        </p:nvGrpSpPr>
        <p:grpSpPr bwMode="auto">
          <a:xfrm>
            <a:off x="1447800" y="2330450"/>
            <a:ext cx="4030663" cy="3657600"/>
            <a:chOff x="1447800" y="1976735"/>
            <a:chExt cx="4031343" cy="3657600"/>
          </a:xfrm>
        </p:grpSpPr>
        <p:grpSp>
          <p:nvGrpSpPr>
            <p:cNvPr id="40974" name="Group 2"/>
            <p:cNvGrpSpPr>
              <a:grpSpLocks/>
            </p:cNvGrpSpPr>
            <p:nvPr/>
          </p:nvGrpSpPr>
          <p:grpSpPr bwMode="auto">
            <a:xfrm>
              <a:off x="1447800" y="1976735"/>
              <a:ext cx="4031343" cy="3657600"/>
              <a:chOff x="1455057" y="1905000"/>
              <a:chExt cx="4031343" cy="3657600"/>
            </a:xfrm>
          </p:grpSpPr>
          <p:sp>
            <p:nvSpPr>
              <p:cNvPr id="14" name="Flowchart: Connector 13"/>
              <p:cNvSpPr/>
              <p:nvPr/>
            </p:nvSpPr>
            <p:spPr bwMode="auto">
              <a:xfrm>
                <a:off x="1828183" y="1905000"/>
                <a:ext cx="3658217" cy="3657600"/>
              </a:xfrm>
              <a:prstGeom prst="flowChartConnector">
                <a:avLst/>
              </a:prstGeom>
              <a:solidFill>
                <a:schemeClr val="accent4">
                  <a:alpha val="72000"/>
                </a:schemeClr>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000" b="1" kern="0" dirty="0">
                  <a:solidFill>
                    <a:sysClr val="windowText" lastClr="000000"/>
                  </a:solidFill>
                  <a:latin typeface="Arial" charset="0"/>
                  <a:cs typeface="Arial" charset="0"/>
                </a:endParaRPr>
              </a:p>
            </p:txBody>
          </p:sp>
          <p:sp>
            <p:nvSpPr>
              <p:cNvPr id="40977" name="TextBox 10"/>
              <p:cNvSpPr txBox="1">
                <a:spLocks noChangeArrowheads="1"/>
              </p:cNvSpPr>
              <p:nvPr/>
            </p:nvSpPr>
            <p:spPr bwMode="auto">
              <a:xfrm>
                <a:off x="3657600" y="2145268"/>
                <a:ext cx="762000" cy="369332"/>
              </a:xfrm>
              <a:prstGeom prst="rect">
                <a:avLst/>
              </a:prstGeom>
              <a:noFill/>
              <a:ln w="9525">
                <a:noFill/>
                <a:miter lim="800000"/>
                <a:headEnd/>
                <a:tailEnd/>
              </a:ln>
            </p:spPr>
            <p:txBody>
              <a:bodyPr>
                <a:spAutoFit/>
              </a:bodyPr>
              <a:lstStyle/>
              <a:p>
                <a:pPr algn="ctr"/>
                <a:r>
                  <a:rPr lang="en-US" sz="1800" b="1"/>
                  <a:t>Risk</a:t>
                </a:r>
              </a:p>
            </p:txBody>
          </p:sp>
          <p:sp>
            <p:nvSpPr>
              <p:cNvPr id="40978" name="TextBox 11"/>
              <p:cNvSpPr txBox="1">
                <a:spLocks noChangeArrowheads="1"/>
              </p:cNvSpPr>
              <p:nvPr/>
            </p:nvSpPr>
            <p:spPr bwMode="auto">
              <a:xfrm>
                <a:off x="2369611" y="2526268"/>
                <a:ext cx="1668989" cy="369332"/>
              </a:xfrm>
              <a:prstGeom prst="rect">
                <a:avLst/>
              </a:prstGeom>
              <a:noFill/>
              <a:ln w="9525">
                <a:noFill/>
                <a:miter lim="800000"/>
                <a:headEnd/>
                <a:tailEnd/>
              </a:ln>
            </p:spPr>
            <p:txBody>
              <a:bodyPr>
                <a:spAutoFit/>
              </a:bodyPr>
              <a:lstStyle/>
              <a:p>
                <a:pPr algn="ctr"/>
                <a:r>
                  <a:rPr lang="en-US" sz="1800" b="1"/>
                  <a:t>Job security</a:t>
                </a:r>
              </a:p>
            </p:txBody>
          </p:sp>
          <p:sp>
            <p:nvSpPr>
              <p:cNvPr id="40979" name="TextBox 12"/>
              <p:cNvSpPr txBox="1">
                <a:spLocks noChangeArrowheads="1"/>
              </p:cNvSpPr>
              <p:nvPr/>
            </p:nvSpPr>
            <p:spPr bwMode="auto">
              <a:xfrm>
                <a:off x="2590800" y="2983468"/>
                <a:ext cx="1524000" cy="369332"/>
              </a:xfrm>
              <a:prstGeom prst="rect">
                <a:avLst/>
              </a:prstGeom>
              <a:noFill/>
              <a:ln w="9525">
                <a:noFill/>
                <a:miter lim="800000"/>
                <a:headEnd/>
                <a:tailEnd/>
              </a:ln>
            </p:spPr>
            <p:txBody>
              <a:bodyPr>
                <a:spAutoFit/>
              </a:bodyPr>
              <a:lstStyle/>
              <a:p>
                <a:pPr algn="ctr"/>
                <a:r>
                  <a:rPr lang="en-US" sz="1800" b="1"/>
                  <a:t>Comfort</a:t>
                </a:r>
              </a:p>
            </p:txBody>
          </p:sp>
          <p:sp>
            <p:nvSpPr>
              <p:cNvPr id="40980" name="TextBox 13"/>
              <p:cNvSpPr txBox="1">
                <a:spLocks noChangeArrowheads="1"/>
              </p:cNvSpPr>
              <p:nvPr/>
            </p:nvSpPr>
            <p:spPr bwMode="auto">
              <a:xfrm>
                <a:off x="1455057" y="3281065"/>
                <a:ext cx="2438400" cy="707886"/>
              </a:xfrm>
              <a:prstGeom prst="rect">
                <a:avLst/>
              </a:prstGeom>
              <a:noFill/>
              <a:ln w="9525">
                <a:noFill/>
                <a:miter lim="800000"/>
                <a:headEnd/>
                <a:tailEnd/>
              </a:ln>
            </p:spPr>
            <p:txBody>
              <a:bodyPr>
                <a:spAutoFit/>
              </a:bodyPr>
              <a:lstStyle/>
              <a:p>
                <a:pPr algn="ctr"/>
                <a:r>
                  <a:rPr lang="en-US" sz="2000" b="1"/>
                  <a:t>Individual’s </a:t>
                </a:r>
              </a:p>
              <a:p>
                <a:pPr algn="ctr"/>
                <a:r>
                  <a:rPr lang="en-US" sz="2000" b="1"/>
                  <a:t>needs</a:t>
                </a:r>
              </a:p>
            </p:txBody>
          </p:sp>
          <p:sp>
            <p:nvSpPr>
              <p:cNvPr id="40981" name="TextBox 14"/>
              <p:cNvSpPr txBox="1">
                <a:spLocks noChangeArrowheads="1"/>
              </p:cNvSpPr>
              <p:nvPr/>
            </p:nvSpPr>
            <p:spPr bwMode="auto">
              <a:xfrm>
                <a:off x="1828183" y="3886200"/>
                <a:ext cx="2675388" cy="646331"/>
              </a:xfrm>
              <a:prstGeom prst="rect">
                <a:avLst/>
              </a:prstGeom>
              <a:noFill/>
              <a:ln w="9525">
                <a:noFill/>
                <a:miter lim="800000"/>
                <a:headEnd/>
                <a:tailEnd/>
              </a:ln>
            </p:spPr>
            <p:txBody>
              <a:bodyPr>
                <a:spAutoFit/>
              </a:bodyPr>
              <a:lstStyle/>
              <a:p>
                <a:pPr algn="ctr"/>
                <a:r>
                  <a:rPr lang="en-US" sz="1800" b="1"/>
                  <a:t>Career </a:t>
                </a:r>
              </a:p>
              <a:p>
                <a:pPr algn="ctr"/>
                <a:r>
                  <a:rPr lang="en-US" sz="1800" b="1"/>
                  <a:t>advancement</a:t>
                </a:r>
              </a:p>
            </p:txBody>
          </p:sp>
          <p:sp>
            <p:nvSpPr>
              <p:cNvPr id="40982" name="TextBox 15"/>
              <p:cNvSpPr txBox="1">
                <a:spLocks noChangeArrowheads="1"/>
              </p:cNvSpPr>
              <p:nvPr/>
            </p:nvSpPr>
            <p:spPr bwMode="auto">
              <a:xfrm>
                <a:off x="2133600" y="4648200"/>
                <a:ext cx="2438400" cy="369332"/>
              </a:xfrm>
              <a:prstGeom prst="rect">
                <a:avLst/>
              </a:prstGeom>
              <a:noFill/>
              <a:ln w="9525">
                <a:noFill/>
                <a:miter lim="800000"/>
                <a:headEnd/>
                <a:tailEnd/>
              </a:ln>
            </p:spPr>
            <p:txBody>
              <a:bodyPr>
                <a:spAutoFit/>
              </a:bodyPr>
              <a:lstStyle/>
              <a:p>
                <a:pPr algn="ctr"/>
                <a:r>
                  <a:rPr lang="en-US" sz="1800" b="1"/>
                  <a:t>Money/rewards</a:t>
                </a:r>
              </a:p>
            </p:txBody>
          </p:sp>
        </p:grpSp>
        <p:sp>
          <p:nvSpPr>
            <p:cNvPr id="40975" name="TextBox 16"/>
            <p:cNvSpPr txBox="1">
              <a:spLocks noChangeArrowheads="1"/>
            </p:cNvSpPr>
            <p:nvPr/>
          </p:nvSpPr>
          <p:spPr bwMode="auto">
            <a:xfrm>
              <a:off x="2503715" y="5029200"/>
              <a:ext cx="2438400" cy="369332"/>
            </a:xfrm>
            <a:prstGeom prst="rect">
              <a:avLst/>
            </a:prstGeom>
            <a:noFill/>
            <a:ln w="9525">
              <a:noFill/>
              <a:miter lim="800000"/>
              <a:headEnd/>
              <a:tailEnd/>
            </a:ln>
          </p:spPr>
          <p:txBody>
            <a:bodyPr>
              <a:spAutoFit/>
            </a:bodyPr>
            <a:lstStyle/>
            <a:p>
              <a:pPr algn="ctr"/>
              <a:r>
                <a:rPr lang="en-US" sz="1800" b="1"/>
                <a:t>Other needs</a:t>
              </a:r>
            </a:p>
          </p:txBody>
        </p:sp>
      </p:grpSp>
      <p:grpSp>
        <p:nvGrpSpPr>
          <p:cNvPr id="40963" name="Group 3"/>
          <p:cNvGrpSpPr>
            <a:grpSpLocks/>
          </p:cNvGrpSpPr>
          <p:nvPr/>
        </p:nvGrpSpPr>
        <p:grpSpPr bwMode="auto">
          <a:xfrm>
            <a:off x="4114800" y="2362200"/>
            <a:ext cx="3744913" cy="3657600"/>
            <a:chOff x="3962400" y="1905000"/>
            <a:chExt cx="3744605" cy="3657600"/>
          </a:xfrm>
        </p:grpSpPr>
        <p:sp>
          <p:nvSpPr>
            <p:cNvPr id="15" name="Flowchart: Connector 14"/>
            <p:cNvSpPr/>
            <p:nvPr/>
          </p:nvSpPr>
          <p:spPr bwMode="auto">
            <a:xfrm>
              <a:off x="3962400" y="1905000"/>
              <a:ext cx="3657299" cy="3657600"/>
            </a:xfrm>
            <a:prstGeom prst="flowChartConnector">
              <a:avLst/>
            </a:prstGeom>
            <a:solidFill>
              <a:schemeClr val="accent1">
                <a:alpha val="6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kern="0" dirty="0">
                <a:solidFill>
                  <a:sysClr val="windowText" lastClr="000000"/>
                </a:solidFill>
                <a:latin typeface="Arial" charset="0"/>
                <a:cs typeface="Arial" charset="0"/>
              </a:endParaRPr>
            </a:p>
          </p:txBody>
        </p:sp>
        <p:sp>
          <p:nvSpPr>
            <p:cNvPr id="40967" name="TextBox 17"/>
            <p:cNvSpPr txBox="1">
              <a:spLocks noChangeArrowheads="1"/>
            </p:cNvSpPr>
            <p:nvPr/>
          </p:nvSpPr>
          <p:spPr bwMode="auto">
            <a:xfrm>
              <a:off x="4876800" y="2133600"/>
              <a:ext cx="1447800" cy="369332"/>
            </a:xfrm>
            <a:prstGeom prst="rect">
              <a:avLst/>
            </a:prstGeom>
            <a:noFill/>
            <a:ln w="9525">
              <a:noFill/>
              <a:miter lim="800000"/>
              <a:headEnd/>
              <a:tailEnd/>
            </a:ln>
          </p:spPr>
          <p:txBody>
            <a:bodyPr>
              <a:spAutoFit/>
            </a:bodyPr>
            <a:lstStyle/>
            <a:p>
              <a:pPr algn="ctr"/>
              <a:r>
                <a:rPr lang="en-US" sz="1800" b="1"/>
                <a:t>Innovation</a:t>
              </a:r>
            </a:p>
          </p:txBody>
        </p:sp>
        <p:sp>
          <p:nvSpPr>
            <p:cNvPr id="40968" name="TextBox 18"/>
            <p:cNvSpPr txBox="1">
              <a:spLocks noChangeArrowheads="1"/>
            </p:cNvSpPr>
            <p:nvPr/>
          </p:nvSpPr>
          <p:spPr bwMode="auto">
            <a:xfrm>
              <a:off x="5105400" y="2514600"/>
              <a:ext cx="1447800" cy="369332"/>
            </a:xfrm>
            <a:prstGeom prst="rect">
              <a:avLst/>
            </a:prstGeom>
            <a:noFill/>
            <a:ln w="9525">
              <a:noFill/>
              <a:miter lim="800000"/>
              <a:headEnd/>
              <a:tailEnd/>
            </a:ln>
          </p:spPr>
          <p:txBody>
            <a:bodyPr>
              <a:spAutoFit/>
            </a:bodyPr>
            <a:lstStyle/>
            <a:p>
              <a:pPr algn="ctr"/>
              <a:r>
                <a:rPr lang="en-US" sz="1800" b="1"/>
                <a:t>Survival</a:t>
              </a:r>
            </a:p>
          </p:txBody>
        </p:sp>
        <p:sp>
          <p:nvSpPr>
            <p:cNvPr id="40969" name="TextBox 19"/>
            <p:cNvSpPr txBox="1">
              <a:spLocks noChangeArrowheads="1"/>
            </p:cNvSpPr>
            <p:nvPr/>
          </p:nvSpPr>
          <p:spPr bwMode="auto">
            <a:xfrm>
              <a:off x="5410200" y="2895600"/>
              <a:ext cx="1828800" cy="646331"/>
            </a:xfrm>
            <a:prstGeom prst="rect">
              <a:avLst/>
            </a:prstGeom>
            <a:noFill/>
            <a:ln w="9525">
              <a:noFill/>
              <a:miter lim="800000"/>
              <a:headEnd/>
              <a:tailEnd/>
            </a:ln>
          </p:spPr>
          <p:txBody>
            <a:bodyPr>
              <a:spAutoFit/>
            </a:bodyPr>
            <a:lstStyle/>
            <a:p>
              <a:r>
                <a:rPr lang="en-US" sz="1800" b="1"/>
                <a:t>   Customer </a:t>
              </a:r>
            </a:p>
            <a:p>
              <a:pPr algn="ctr"/>
              <a:r>
                <a:rPr lang="en-US" sz="1800" b="1"/>
                <a:t>satisfaction</a:t>
              </a:r>
            </a:p>
          </p:txBody>
        </p:sp>
        <p:sp>
          <p:nvSpPr>
            <p:cNvPr id="40970" name="TextBox 20"/>
            <p:cNvSpPr txBox="1">
              <a:spLocks noChangeArrowheads="1"/>
            </p:cNvSpPr>
            <p:nvPr/>
          </p:nvSpPr>
          <p:spPr bwMode="auto">
            <a:xfrm>
              <a:off x="5334000" y="4114800"/>
              <a:ext cx="1447800" cy="369332"/>
            </a:xfrm>
            <a:prstGeom prst="rect">
              <a:avLst/>
            </a:prstGeom>
            <a:noFill/>
            <a:ln w="9525">
              <a:noFill/>
              <a:miter lim="800000"/>
              <a:headEnd/>
              <a:tailEnd/>
            </a:ln>
          </p:spPr>
          <p:txBody>
            <a:bodyPr>
              <a:spAutoFit/>
            </a:bodyPr>
            <a:lstStyle/>
            <a:p>
              <a:pPr algn="ctr"/>
              <a:r>
                <a:rPr lang="en-US" sz="1800" b="1"/>
                <a:t>Growth</a:t>
              </a:r>
            </a:p>
          </p:txBody>
        </p:sp>
        <p:sp>
          <p:nvSpPr>
            <p:cNvPr id="40971" name="TextBox 21"/>
            <p:cNvSpPr txBox="1">
              <a:spLocks noChangeArrowheads="1"/>
            </p:cNvSpPr>
            <p:nvPr/>
          </p:nvSpPr>
          <p:spPr bwMode="auto">
            <a:xfrm>
              <a:off x="5105400" y="4572000"/>
              <a:ext cx="1447800" cy="369332"/>
            </a:xfrm>
            <a:prstGeom prst="rect">
              <a:avLst/>
            </a:prstGeom>
            <a:noFill/>
            <a:ln w="9525">
              <a:noFill/>
              <a:miter lim="800000"/>
              <a:headEnd/>
              <a:tailEnd/>
            </a:ln>
          </p:spPr>
          <p:txBody>
            <a:bodyPr>
              <a:spAutoFit/>
            </a:bodyPr>
            <a:lstStyle/>
            <a:p>
              <a:pPr algn="ctr"/>
              <a:r>
                <a:rPr lang="en-US" sz="1800" b="1"/>
                <a:t>Profit</a:t>
              </a:r>
            </a:p>
          </p:txBody>
        </p:sp>
        <p:sp>
          <p:nvSpPr>
            <p:cNvPr id="40972" name="TextBox 22"/>
            <p:cNvSpPr txBox="1">
              <a:spLocks noChangeArrowheads="1"/>
            </p:cNvSpPr>
            <p:nvPr/>
          </p:nvSpPr>
          <p:spPr bwMode="auto">
            <a:xfrm>
              <a:off x="5105399" y="4916269"/>
              <a:ext cx="1676400" cy="369332"/>
            </a:xfrm>
            <a:prstGeom prst="rect">
              <a:avLst/>
            </a:prstGeom>
            <a:noFill/>
            <a:ln w="9525">
              <a:noFill/>
              <a:miter lim="800000"/>
              <a:headEnd/>
              <a:tailEnd/>
            </a:ln>
          </p:spPr>
          <p:txBody>
            <a:bodyPr>
              <a:spAutoFit/>
            </a:bodyPr>
            <a:lstStyle/>
            <a:p>
              <a:pPr algn="ctr"/>
              <a:r>
                <a:rPr lang="en-US" sz="1800" b="1"/>
                <a:t>Other needs</a:t>
              </a:r>
            </a:p>
          </p:txBody>
        </p:sp>
        <p:sp>
          <p:nvSpPr>
            <p:cNvPr id="40973" name="TextBox 23"/>
            <p:cNvSpPr txBox="1">
              <a:spLocks noChangeArrowheads="1"/>
            </p:cNvSpPr>
            <p:nvPr/>
          </p:nvSpPr>
          <p:spPr bwMode="auto">
            <a:xfrm>
              <a:off x="5333919" y="3638490"/>
              <a:ext cx="2373086" cy="400110"/>
            </a:xfrm>
            <a:prstGeom prst="rect">
              <a:avLst/>
            </a:prstGeom>
            <a:noFill/>
            <a:ln w="9525">
              <a:noFill/>
              <a:miter lim="800000"/>
              <a:headEnd/>
              <a:tailEnd/>
            </a:ln>
          </p:spPr>
          <p:txBody>
            <a:bodyPr>
              <a:spAutoFit/>
            </a:bodyPr>
            <a:lstStyle/>
            <a:p>
              <a:pPr algn="ctr"/>
              <a:r>
                <a:rPr lang="en-US" sz="2000" b="1"/>
                <a:t>Company’s needs</a:t>
              </a:r>
            </a:p>
          </p:txBody>
        </p:sp>
      </p:grpSp>
      <p:sp>
        <p:nvSpPr>
          <p:cNvPr id="35846" name="TextBox 9"/>
          <p:cNvSpPr txBox="1">
            <a:spLocks noChangeArrowheads="1"/>
          </p:cNvSpPr>
          <p:nvPr/>
        </p:nvSpPr>
        <p:spPr bwMode="auto">
          <a:xfrm>
            <a:off x="4198938" y="3760788"/>
            <a:ext cx="1287462" cy="708025"/>
          </a:xfrm>
          <a:prstGeom prst="rect">
            <a:avLst/>
          </a:prstGeom>
          <a:noFill/>
          <a:ln w="9525">
            <a:noFill/>
            <a:miter lim="800000"/>
            <a:headEnd/>
            <a:tailEnd/>
          </a:ln>
        </p:spPr>
        <p:txBody>
          <a:bodyPr>
            <a:spAutoFit/>
          </a:bodyPr>
          <a:lstStyle/>
          <a:p>
            <a:pPr algn="ctr"/>
            <a:r>
              <a:rPr lang="en-US" sz="2000" b="1"/>
              <a:t>Overlap in needs</a:t>
            </a:r>
          </a:p>
        </p:txBody>
      </p:sp>
      <p:sp>
        <p:nvSpPr>
          <p:cNvPr id="40965"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F2324726-1AAE-48B6-B44C-9C13D4F9118F}" type="slidenum">
              <a:rPr lang="en-US" sz="1200">
                <a:latin typeface="Century Gothic" pitchFamily="34" charset="0"/>
              </a:rPr>
              <a:pPr algn="ctr"/>
              <a:t>15</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846"/>
                                        </p:tgtEl>
                                        <p:attrNameLst>
                                          <p:attrName>style.visibility</p:attrName>
                                        </p:attrNameLst>
                                      </p:cBhvr>
                                      <p:to>
                                        <p:strVal val="visible"/>
                                      </p:to>
                                    </p:set>
                                    <p:animEffect transition="in" filter="wipe(up)">
                                      <p:cBhvr>
                                        <p:cTn id="12" dur="5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76200"/>
            <a:ext cx="8229600" cy="1398587"/>
          </a:xfrm>
        </p:spPr>
        <p:txBody>
          <a:bodyPr/>
          <a:lstStyle/>
          <a:p>
            <a:pPr>
              <a:defRPr/>
            </a:pPr>
            <a:r>
              <a:rPr lang="en-US" sz="3600" dirty="0" smtClean="0"/>
              <a:t>Organizational Buying Processes</a:t>
            </a:r>
            <a:br>
              <a:rPr lang="en-US" sz="3600" dirty="0" smtClean="0"/>
            </a:br>
            <a:r>
              <a:rPr lang="en-US" sz="3600" dirty="0" smtClean="0"/>
              <a:t>(Exhibit 6-3)</a:t>
            </a:r>
          </a:p>
        </p:txBody>
      </p:sp>
      <p:sp>
        <p:nvSpPr>
          <p:cNvPr id="35844" name="Rectangle 4"/>
          <p:cNvSpPr>
            <a:spLocks noChangeArrowheads="1"/>
          </p:cNvSpPr>
          <p:nvPr/>
        </p:nvSpPr>
        <p:spPr bwMode="auto">
          <a:xfrm>
            <a:off x="304800" y="1371600"/>
            <a:ext cx="3048000" cy="17526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400" b="1">
                <a:latin typeface="Arial" pitchFamily="34" charset="0"/>
                <a:cs typeface="Arial" pitchFamily="34" charset="0"/>
              </a:rPr>
              <a:t>Characteristics</a:t>
            </a:r>
          </a:p>
        </p:txBody>
      </p:sp>
      <p:sp>
        <p:nvSpPr>
          <p:cNvPr id="35845" name="Rectangle 5"/>
          <p:cNvSpPr>
            <a:spLocks noChangeArrowheads="1"/>
          </p:cNvSpPr>
          <p:nvPr/>
        </p:nvSpPr>
        <p:spPr bwMode="auto">
          <a:xfrm>
            <a:off x="304800" y="3124200"/>
            <a:ext cx="3048000" cy="9144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defRPr/>
            </a:pPr>
            <a:r>
              <a:rPr lang="en-US" sz="2400" b="1">
                <a:latin typeface="Arial" pitchFamily="34" charset="0"/>
                <a:cs typeface="Arial" pitchFamily="34" charset="0"/>
              </a:rPr>
              <a:t>Time required</a:t>
            </a:r>
          </a:p>
        </p:txBody>
      </p:sp>
      <p:sp>
        <p:nvSpPr>
          <p:cNvPr id="35846" name="Rectangle 6"/>
          <p:cNvSpPr>
            <a:spLocks noChangeArrowheads="1"/>
          </p:cNvSpPr>
          <p:nvPr/>
        </p:nvSpPr>
        <p:spPr bwMode="auto">
          <a:xfrm>
            <a:off x="304800" y="4038600"/>
            <a:ext cx="3048000" cy="9144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defRPr/>
            </a:pPr>
            <a:r>
              <a:rPr lang="en-US" sz="2400" b="1">
                <a:latin typeface="Arial" pitchFamily="34" charset="0"/>
                <a:cs typeface="Arial" pitchFamily="34" charset="0"/>
              </a:rPr>
              <a:t>Multiple influence</a:t>
            </a:r>
          </a:p>
        </p:txBody>
      </p:sp>
      <p:sp>
        <p:nvSpPr>
          <p:cNvPr id="35847" name="Rectangle 7"/>
          <p:cNvSpPr>
            <a:spLocks noChangeArrowheads="1"/>
          </p:cNvSpPr>
          <p:nvPr/>
        </p:nvSpPr>
        <p:spPr bwMode="auto">
          <a:xfrm>
            <a:off x="304800" y="4953000"/>
            <a:ext cx="3048000" cy="9144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defRPr/>
            </a:pPr>
            <a:r>
              <a:rPr lang="en-US" sz="2400" b="1">
                <a:latin typeface="Arial" pitchFamily="34" charset="0"/>
                <a:cs typeface="Arial" pitchFamily="34" charset="0"/>
              </a:rPr>
              <a:t>Review of suppliers</a:t>
            </a:r>
          </a:p>
        </p:txBody>
      </p:sp>
      <p:sp>
        <p:nvSpPr>
          <p:cNvPr id="35848" name="Rectangle 8"/>
          <p:cNvSpPr>
            <a:spLocks noChangeArrowheads="1"/>
          </p:cNvSpPr>
          <p:nvPr/>
        </p:nvSpPr>
        <p:spPr bwMode="auto">
          <a:xfrm>
            <a:off x="304800" y="5867400"/>
            <a:ext cx="3048000" cy="9144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defRPr/>
            </a:pPr>
            <a:r>
              <a:rPr lang="en-US" sz="2400" b="1">
                <a:latin typeface="Arial" pitchFamily="34" charset="0"/>
                <a:cs typeface="Arial" pitchFamily="34" charset="0"/>
              </a:rPr>
              <a:t>Information needed</a:t>
            </a:r>
          </a:p>
        </p:txBody>
      </p:sp>
      <p:sp>
        <p:nvSpPr>
          <p:cNvPr id="35849" name="Rectangle 15"/>
          <p:cNvSpPr>
            <a:spLocks noChangeArrowheads="1"/>
          </p:cNvSpPr>
          <p:nvPr/>
        </p:nvSpPr>
        <p:spPr bwMode="auto">
          <a:xfrm>
            <a:off x="3352800" y="1371600"/>
            <a:ext cx="5486400" cy="8382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defRPr/>
            </a:pPr>
            <a:r>
              <a:rPr lang="en-US" sz="2400" b="1" dirty="0">
                <a:latin typeface="Arial" pitchFamily="34" charset="0"/>
                <a:cs typeface="Arial" pitchFamily="34" charset="0"/>
              </a:rPr>
              <a:t>Type of Process</a:t>
            </a:r>
          </a:p>
        </p:txBody>
      </p:sp>
      <p:grpSp>
        <p:nvGrpSpPr>
          <p:cNvPr id="5" name="Group 30"/>
          <p:cNvGrpSpPr>
            <a:grpSpLocks/>
          </p:cNvGrpSpPr>
          <p:nvPr/>
        </p:nvGrpSpPr>
        <p:grpSpPr bwMode="auto">
          <a:xfrm>
            <a:off x="5181600" y="2209800"/>
            <a:ext cx="1828800" cy="4572000"/>
            <a:chOff x="3312" y="1248"/>
            <a:chExt cx="1152" cy="2880"/>
          </a:xfrm>
        </p:grpSpPr>
        <p:sp>
          <p:nvSpPr>
            <p:cNvPr id="35865" name="Rectangle 31"/>
            <p:cNvSpPr>
              <a:spLocks noChangeArrowheads="1"/>
            </p:cNvSpPr>
            <p:nvPr/>
          </p:nvSpPr>
          <p:spPr bwMode="auto">
            <a:xfrm>
              <a:off x="3312" y="1824"/>
              <a:ext cx="1152" cy="576"/>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US" sz="2400" b="1">
                  <a:latin typeface="Arial" pitchFamily="34" charset="0"/>
                  <a:cs typeface="Arial" pitchFamily="34" charset="0"/>
                </a:rPr>
                <a:t>Medium</a:t>
              </a:r>
            </a:p>
          </p:txBody>
        </p:sp>
        <p:sp>
          <p:nvSpPr>
            <p:cNvPr id="35866" name="Rectangle 32"/>
            <p:cNvSpPr>
              <a:spLocks noChangeArrowheads="1"/>
            </p:cNvSpPr>
            <p:nvPr/>
          </p:nvSpPr>
          <p:spPr bwMode="auto">
            <a:xfrm>
              <a:off x="3312" y="2400"/>
              <a:ext cx="1152" cy="576"/>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US" sz="2400" b="1">
                  <a:latin typeface="Arial" pitchFamily="34" charset="0"/>
                  <a:cs typeface="Arial" pitchFamily="34" charset="0"/>
                </a:rPr>
                <a:t>Some</a:t>
              </a:r>
            </a:p>
          </p:txBody>
        </p:sp>
        <p:sp>
          <p:nvSpPr>
            <p:cNvPr id="35867" name="Rectangle 33"/>
            <p:cNvSpPr>
              <a:spLocks noChangeArrowheads="1"/>
            </p:cNvSpPr>
            <p:nvPr/>
          </p:nvSpPr>
          <p:spPr bwMode="auto">
            <a:xfrm>
              <a:off x="3312" y="2976"/>
              <a:ext cx="1152" cy="576"/>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US" sz="2400" b="1">
                  <a:latin typeface="Arial" pitchFamily="34" charset="0"/>
                  <a:cs typeface="Arial" pitchFamily="34" charset="0"/>
                </a:rPr>
                <a:t>Some</a:t>
              </a:r>
            </a:p>
          </p:txBody>
        </p:sp>
        <p:sp>
          <p:nvSpPr>
            <p:cNvPr id="35868" name="Rectangle 34"/>
            <p:cNvSpPr>
              <a:spLocks noChangeArrowheads="1"/>
            </p:cNvSpPr>
            <p:nvPr/>
          </p:nvSpPr>
          <p:spPr bwMode="auto">
            <a:xfrm>
              <a:off x="3312" y="3552"/>
              <a:ext cx="1152" cy="576"/>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US" sz="2400" b="1">
                  <a:latin typeface="Arial" pitchFamily="34" charset="0"/>
                  <a:cs typeface="Arial" pitchFamily="34" charset="0"/>
                </a:rPr>
                <a:t>Some</a:t>
              </a:r>
            </a:p>
          </p:txBody>
        </p:sp>
        <p:sp>
          <p:nvSpPr>
            <p:cNvPr id="35869" name="Rectangle 35"/>
            <p:cNvSpPr>
              <a:spLocks noChangeArrowheads="1"/>
            </p:cNvSpPr>
            <p:nvPr/>
          </p:nvSpPr>
          <p:spPr bwMode="auto">
            <a:xfrm>
              <a:off x="3312" y="1248"/>
              <a:ext cx="1152" cy="576"/>
            </a:xfrm>
            <a:prstGeom prst="rect">
              <a:avLst/>
            </a:prstGeom>
            <a:solidFill>
              <a:schemeClr val="accent4"/>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defRPr/>
              </a:pPr>
              <a:r>
                <a:rPr lang="en-US" sz="2400" b="1" dirty="0">
                  <a:latin typeface="Arial" pitchFamily="34" charset="0"/>
                  <a:cs typeface="Arial" pitchFamily="34" charset="0"/>
                </a:rPr>
                <a:t>Modified</a:t>
              </a:r>
            </a:p>
            <a:p>
              <a:pPr algn="ctr">
                <a:defRPr/>
              </a:pPr>
              <a:r>
                <a:rPr lang="en-US" sz="2400" b="1" dirty="0">
                  <a:latin typeface="Arial" pitchFamily="34" charset="0"/>
                  <a:cs typeface="Arial" pitchFamily="34" charset="0"/>
                </a:rPr>
                <a:t>Rebuy</a:t>
              </a:r>
            </a:p>
          </p:txBody>
        </p:sp>
      </p:grpSp>
      <p:grpSp>
        <p:nvGrpSpPr>
          <p:cNvPr id="6" name="Group 23"/>
          <p:cNvGrpSpPr>
            <a:grpSpLocks/>
          </p:cNvGrpSpPr>
          <p:nvPr/>
        </p:nvGrpSpPr>
        <p:grpSpPr bwMode="auto">
          <a:xfrm>
            <a:off x="3352800" y="2209800"/>
            <a:ext cx="1828800" cy="4572000"/>
            <a:chOff x="2160" y="1248"/>
            <a:chExt cx="1152" cy="2880"/>
          </a:xfrm>
        </p:grpSpPr>
        <p:sp>
          <p:nvSpPr>
            <p:cNvPr id="35860" name="Rectangle 24"/>
            <p:cNvSpPr>
              <a:spLocks noChangeArrowheads="1"/>
            </p:cNvSpPr>
            <p:nvPr/>
          </p:nvSpPr>
          <p:spPr bwMode="auto">
            <a:xfrm>
              <a:off x="2160" y="1824"/>
              <a:ext cx="1152" cy="576"/>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US" sz="2400" b="1">
                  <a:latin typeface="Arial" pitchFamily="34" charset="0"/>
                  <a:cs typeface="Arial" pitchFamily="34" charset="0"/>
                </a:rPr>
                <a:t>Much</a:t>
              </a:r>
            </a:p>
          </p:txBody>
        </p:sp>
        <p:sp>
          <p:nvSpPr>
            <p:cNvPr id="35861" name="Rectangle 25"/>
            <p:cNvSpPr>
              <a:spLocks noChangeArrowheads="1"/>
            </p:cNvSpPr>
            <p:nvPr/>
          </p:nvSpPr>
          <p:spPr bwMode="auto">
            <a:xfrm>
              <a:off x="2160" y="2400"/>
              <a:ext cx="1152" cy="576"/>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US" sz="2400" b="1">
                  <a:latin typeface="Arial" pitchFamily="34" charset="0"/>
                  <a:cs typeface="Arial" pitchFamily="34" charset="0"/>
                </a:rPr>
                <a:t>Much</a:t>
              </a:r>
            </a:p>
          </p:txBody>
        </p:sp>
        <p:sp>
          <p:nvSpPr>
            <p:cNvPr id="35862" name="Rectangle 26"/>
            <p:cNvSpPr>
              <a:spLocks noChangeArrowheads="1"/>
            </p:cNvSpPr>
            <p:nvPr/>
          </p:nvSpPr>
          <p:spPr bwMode="auto">
            <a:xfrm>
              <a:off x="2160" y="2976"/>
              <a:ext cx="1152" cy="576"/>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US" sz="2400" b="1">
                  <a:latin typeface="Arial" pitchFamily="34" charset="0"/>
                  <a:cs typeface="Arial" pitchFamily="34" charset="0"/>
                </a:rPr>
                <a:t>Much</a:t>
              </a:r>
            </a:p>
          </p:txBody>
        </p:sp>
        <p:sp>
          <p:nvSpPr>
            <p:cNvPr id="35863" name="Rectangle 27"/>
            <p:cNvSpPr>
              <a:spLocks noChangeArrowheads="1"/>
            </p:cNvSpPr>
            <p:nvPr/>
          </p:nvSpPr>
          <p:spPr bwMode="auto">
            <a:xfrm>
              <a:off x="2160" y="3552"/>
              <a:ext cx="1152" cy="576"/>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US" sz="2400" b="1">
                  <a:latin typeface="Arial" pitchFamily="34" charset="0"/>
                  <a:cs typeface="Arial" pitchFamily="34" charset="0"/>
                </a:rPr>
                <a:t>Much</a:t>
              </a:r>
            </a:p>
          </p:txBody>
        </p:sp>
        <p:sp>
          <p:nvSpPr>
            <p:cNvPr id="35864" name="Rectangle 28"/>
            <p:cNvSpPr>
              <a:spLocks noChangeArrowheads="1"/>
            </p:cNvSpPr>
            <p:nvPr/>
          </p:nvSpPr>
          <p:spPr bwMode="auto">
            <a:xfrm>
              <a:off x="2160" y="1248"/>
              <a:ext cx="1152" cy="576"/>
            </a:xfrm>
            <a:prstGeom prst="rect">
              <a:avLst/>
            </a:prstGeom>
            <a:solidFill>
              <a:schemeClr val="accent4">
                <a:alpha val="87000"/>
              </a:schemeClr>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defRPr/>
              </a:pPr>
              <a:r>
                <a:rPr lang="en-US" sz="2400" b="1" dirty="0">
                  <a:latin typeface="Arial" pitchFamily="34" charset="0"/>
                  <a:cs typeface="Arial" pitchFamily="34" charset="0"/>
                </a:rPr>
                <a:t>New-Task</a:t>
              </a:r>
            </a:p>
            <a:p>
              <a:pPr algn="ctr">
                <a:defRPr/>
              </a:pPr>
              <a:r>
                <a:rPr lang="en-US" sz="2400" b="1" dirty="0">
                  <a:latin typeface="Arial" pitchFamily="34" charset="0"/>
                  <a:cs typeface="Arial" pitchFamily="34" charset="0"/>
                </a:rPr>
                <a:t>Buying</a:t>
              </a:r>
            </a:p>
          </p:txBody>
        </p:sp>
      </p:grpSp>
      <p:grpSp>
        <p:nvGrpSpPr>
          <p:cNvPr id="7" name="Group 56"/>
          <p:cNvGrpSpPr>
            <a:grpSpLocks/>
          </p:cNvGrpSpPr>
          <p:nvPr/>
        </p:nvGrpSpPr>
        <p:grpSpPr bwMode="auto">
          <a:xfrm>
            <a:off x="7010400" y="2219325"/>
            <a:ext cx="1828800" cy="4572000"/>
            <a:chOff x="7010400" y="2133600"/>
            <a:chExt cx="1828800" cy="4572000"/>
          </a:xfrm>
        </p:grpSpPr>
        <p:sp>
          <p:nvSpPr>
            <p:cNvPr id="35855" name="Rectangle 37"/>
            <p:cNvSpPr>
              <a:spLocks noChangeArrowheads="1"/>
            </p:cNvSpPr>
            <p:nvPr/>
          </p:nvSpPr>
          <p:spPr bwMode="auto">
            <a:xfrm>
              <a:off x="7010400" y="3048000"/>
              <a:ext cx="1828800" cy="9144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US" sz="2400" b="1">
                  <a:latin typeface="Arial" pitchFamily="34" charset="0"/>
                  <a:cs typeface="Arial" pitchFamily="34" charset="0"/>
                </a:rPr>
                <a:t>Little</a:t>
              </a:r>
            </a:p>
          </p:txBody>
        </p:sp>
        <p:sp>
          <p:nvSpPr>
            <p:cNvPr id="35856" name="Rectangle 38"/>
            <p:cNvSpPr>
              <a:spLocks noChangeArrowheads="1"/>
            </p:cNvSpPr>
            <p:nvPr/>
          </p:nvSpPr>
          <p:spPr bwMode="auto">
            <a:xfrm>
              <a:off x="7010400" y="3962400"/>
              <a:ext cx="1828800" cy="9144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US" sz="2400" b="1">
                  <a:latin typeface="Arial" pitchFamily="34" charset="0"/>
                  <a:cs typeface="Arial" pitchFamily="34" charset="0"/>
                </a:rPr>
                <a:t>Little</a:t>
              </a:r>
            </a:p>
          </p:txBody>
        </p:sp>
        <p:sp>
          <p:nvSpPr>
            <p:cNvPr id="35857" name="Rectangle 39"/>
            <p:cNvSpPr>
              <a:spLocks noChangeArrowheads="1"/>
            </p:cNvSpPr>
            <p:nvPr/>
          </p:nvSpPr>
          <p:spPr bwMode="auto">
            <a:xfrm>
              <a:off x="7010400" y="4876800"/>
              <a:ext cx="1828800" cy="9144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US" sz="2400" b="1">
                  <a:latin typeface="Arial" pitchFamily="34" charset="0"/>
                  <a:cs typeface="Arial" pitchFamily="34" charset="0"/>
                </a:rPr>
                <a:t>None</a:t>
              </a:r>
            </a:p>
          </p:txBody>
        </p:sp>
        <p:sp>
          <p:nvSpPr>
            <p:cNvPr id="35858" name="Rectangle 40"/>
            <p:cNvSpPr>
              <a:spLocks noChangeArrowheads="1"/>
            </p:cNvSpPr>
            <p:nvPr/>
          </p:nvSpPr>
          <p:spPr bwMode="auto">
            <a:xfrm>
              <a:off x="7010400" y="5791200"/>
              <a:ext cx="1828800" cy="9144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US" sz="2400" b="1">
                  <a:latin typeface="Arial" pitchFamily="34" charset="0"/>
                  <a:cs typeface="Arial" pitchFamily="34" charset="0"/>
                </a:rPr>
                <a:t>Little</a:t>
              </a:r>
            </a:p>
          </p:txBody>
        </p:sp>
        <p:sp>
          <p:nvSpPr>
            <p:cNvPr id="35859" name="Rectangle 22"/>
            <p:cNvSpPr>
              <a:spLocks noChangeArrowheads="1"/>
            </p:cNvSpPr>
            <p:nvPr/>
          </p:nvSpPr>
          <p:spPr bwMode="auto">
            <a:xfrm>
              <a:off x="7010400" y="2133600"/>
              <a:ext cx="1828800" cy="914400"/>
            </a:xfrm>
            <a:prstGeom prst="rect">
              <a:avLst/>
            </a:prstGeom>
            <a:solidFill>
              <a:schemeClr val="accent4">
                <a:alpha val="87000"/>
              </a:schemeClr>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defRPr/>
              </a:pPr>
              <a:r>
                <a:rPr lang="en-US" sz="2400" b="1" dirty="0">
                  <a:latin typeface="Arial" pitchFamily="34" charset="0"/>
                  <a:cs typeface="Arial" pitchFamily="34" charset="0"/>
                </a:rPr>
                <a:t>Straight</a:t>
              </a:r>
            </a:p>
            <a:p>
              <a:pPr algn="ctr">
                <a:defRPr/>
              </a:pPr>
              <a:r>
                <a:rPr lang="en-US" sz="2400" b="1" dirty="0">
                  <a:latin typeface="Arial" pitchFamily="34" charset="0"/>
                  <a:cs typeface="Arial" pitchFamily="34" charset="0"/>
                </a:rPr>
                <a:t>Rebuy</a:t>
              </a:r>
            </a:p>
          </p:txBody>
        </p:sp>
      </p:grpSp>
      <p:sp>
        <p:nvSpPr>
          <p:cNvPr id="43019"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E2F79C62-86E6-4BFD-83D9-B6BD5B2FF0AA}" type="slidenum">
              <a:rPr lang="en-US" sz="1200">
                <a:latin typeface="Century Gothic" pitchFamily="34" charset="0"/>
              </a:rPr>
              <a:pPr algn="ctr"/>
              <a:t>16</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68288"/>
            <a:ext cx="8534400" cy="1398587"/>
          </a:xfrm>
        </p:spPr>
        <p:txBody>
          <a:bodyPr>
            <a:noAutofit/>
          </a:bodyPr>
          <a:lstStyle/>
          <a:p>
            <a:pPr>
              <a:defRPr/>
            </a:pPr>
            <a:r>
              <a:rPr lang="en-US" sz="3600" dirty="0" smtClean="0"/>
              <a:t>Major Sources of Information Used by Organizational Buyers (Exhibit 6-4)</a:t>
            </a:r>
          </a:p>
        </p:txBody>
      </p:sp>
      <p:grpSp>
        <p:nvGrpSpPr>
          <p:cNvPr id="2" name="Group 21"/>
          <p:cNvGrpSpPr>
            <a:grpSpLocks/>
          </p:cNvGrpSpPr>
          <p:nvPr/>
        </p:nvGrpSpPr>
        <p:grpSpPr bwMode="auto">
          <a:xfrm>
            <a:off x="-76200" y="1593850"/>
            <a:ext cx="9067800" cy="4883150"/>
            <a:chOff x="-76200" y="1593790"/>
            <a:chExt cx="9067800" cy="4883228"/>
          </a:xfrm>
        </p:grpSpPr>
        <p:grpSp>
          <p:nvGrpSpPr>
            <p:cNvPr id="45064" name="Group 16"/>
            <p:cNvGrpSpPr>
              <a:grpSpLocks/>
            </p:cNvGrpSpPr>
            <p:nvPr/>
          </p:nvGrpSpPr>
          <p:grpSpPr bwMode="auto">
            <a:xfrm>
              <a:off x="1524000" y="1593790"/>
              <a:ext cx="7467600" cy="4883228"/>
              <a:chOff x="609600" y="1287164"/>
              <a:chExt cx="8077200" cy="4755376"/>
            </a:xfrm>
          </p:grpSpPr>
          <p:sp>
            <p:nvSpPr>
              <p:cNvPr id="71" name="Rounded Rectangle 70"/>
              <p:cNvSpPr/>
              <p:nvPr/>
            </p:nvSpPr>
            <p:spPr bwMode="auto">
              <a:xfrm>
                <a:off x="609600" y="1676746"/>
                <a:ext cx="8077200" cy="4365794"/>
              </a:xfrm>
              <a:prstGeom prst="round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sz="2000" b="1" kern="0" dirty="0">
                  <a:solidFill>
                    <a:sysClr val="windowText" lastClr="000000"/>
                  </a:solidFill>
                  <a:latin typeface="Arial" charset="0"/>
                  <a:cs typeface="Arial" charset="0"/>
                </a:endParaRPr>
              </a:p>
            </p:txBody>
          </p:sp>
          <p:grpSp>
            <p:nvGrpSpPr>
              <p:cNvPr id="45068" name="Group 9"/>
              <p:cNvGrpSpPr>
                <a:grpSpLocks/>
              </p:cNvGrpSpPr>
              <p:nvPr/>
            </p:nvGrpSpPr>
            <p:grpSpPr bwMode="auto">
              <a:xfrm>
                <a:off x="609600" y="1676800"/>
                <a:ext cx="8077200" cy="4365740"/>
                <a:chOff x="609600" y="1676800"/>
                <a:chExt cx="8077200" cy="4365740"/>
              </a:xfrm>
            </p:grpSpPr>
            <p:cxnSp>
              <p:nvCxnSpPr>
                <p:cNvPr id="45071" name="Straight Connector 6"/>
                <p:cNvCxnSpPr>
                  <a:cxnSpLocks noChangeShapeType="1"/>
                  <a:stCxn id="71" idx="0"/>
                  <a:endCxn id="71" idx="2"/>
                </p:cNvCxnSpPr>
                <p:nvPr/>
              </p:nvCxnSpPr>
              <p:spPr bwMode="auto">
                <a:xfrm>
                  <a:off x="4648200" y="1676800"/>
                  <a:ext cx="0" cy="4365740"/>
                </a:xfrm>
                <a:prstGeom prst="line">
                  <a:avLst/>
                </a:prstGeom>
                <a:noFill/>
                <a:ln w="38100" algn="ctr">
                  <a:solidFill>
                    <a:schemeClr val="bg1"/>
                  </a:solidFill>
                  <a:round/>
                  <a:headEnd/>
                  <a:tailEnd/>
                </a:ln>
              </p:spPr>
            </p:cxnSp>
            <p:cxnSp>
              <p:nvCxnSpPr>
                <p:cNvPr id="45072" name="Straight Connector 8"/>
                <p:cNvCxnSpPr>
                  <a:cxnSpLocks noChangeShapeType="1"/>
                </p:cNvCxnSpPr>
                <p:nvPr/>
              </p:nvCxnSpPr>
              <p:spPr bwMode="auto">
                <a:xfrm rot="10800000" flipH="1">
                  <a:off x="609600" y="3296946"/>
                  <a:ext cx="8077200" cy="0"/>
                </a:xfrm>
                <a:prstGeom prst="line">
                  <a:avLst/>
                </a:prstGeom>
                <a:noFill/>
                <a:ln w="38100" algn="ctr">
                  <a:solidFill>
                    <a:schemeClr val="bg1"/>
                  </a:solidFill>
                  <a:round/>
                  <a:headEnd/>
                  <a:tailEnd/>
                </a:ln>
              </p:spPr>
            </p:cxnSp>
          </p:grpSp>
          <p:sp>
            <p:nvSpPr>
              <p:cNvPr id="45069" name="TextBox 14"/>
              <p:cNvSpPr txBox="1">
                <a:spLocks noChangeArrowheads="1"/>
              </p:cNvSpPr>
              <p:nvPr/>
            </p:nvSpPr>
            <p:spPr bwMode="auto">
              <a:xfrm>
                <a:off x="1268963" y="1295098"/>
                <a:ext cx="2819400" cy="389636"/>
              </a:xfrm>
              <a:prstGeom prst="rect">
                <a:avLst/>
              </a:prstGeom>
              <a:noFill/>
              <a:ln w="9525">
                <a:noFill/>
                <a:miter lim="800000"/>
                <a:headEnd/>
                <a:tailEnd/>
              </a:ln>
            </p:spPr>
            <p:txBody>
              <a:bodyPr>
                <a:spAutoFit/>
              </a:bodyPr>
              <a:lstStyle/>
              <a:p>
                <a:pPr algn="ctr"/>
                <a:r>
                  <a:rPr lang="en-US" sz="2000" b="1"/>
                  <a:t>Marketing sources</a:t>
                </a:r>
              </a:p>
            </p:txBody>
          </p:sp>
          <p:sp>
            <p:nvSpPr>
              <p:cNvPr id="45070" name="TextBox 15"/>
              <p:cNvSpPr txBox="1">
                <a:spLocks noChangeArrowheads="1"/>
              </p:cNvSpPr>
              <p:nvPr/>
            </p:nvSpPr>
            <p:spPr bwMode="auto">
              <a:xfrm>
                <a:off x="4813041" y="1287164"/>
                <a:ext cx="3379237" cy="389636"/>
              </a:xfrm>
              <a:prstGeom prst="rect">
                <a:avLst/>
              </a:prstGeom>
              <a:noFill/>
              <a:ln w="9525">
                <a:noFill/>
                <a:miter lim="800000"/>
                <a:headEnd/>
                <a:tailEnd/>
              </a:ln>
            </p:spPr>
            <p:txBody>
              <a:bodyPr>
                <a:spAutoFit/>
              </a:bodyPr>
              <a:lstStyle/>
              <a:p>
                <a:pPr algn="ctr"/>
                <a:r>
                  <a:rPr lang="en-US" sz="2000" b="1"/>
                  <a:t>Nonmarketing sources</a:t>
                </a:r>
              </a:p>
            </p:txBody>
          </p:sp>
        </p:grpSp>
        <p:sp>
          <p:nvSpPr>
            <p:cNvPr id="45065" name="TextBox 17"/>
            <p:cNvSpPr txBox="1">
              <a:spLocks noChangeArrowheads="1"/>
            </p:cNvSpPr>
            <p:nvPr/>
          </p:nvSpPr>
          <p:spPr bwMode="auto">
            <a:xfrm>
              <a:off x="228600" y="2743200"/>
              <a:ext cx="1295400" cy="707889"/>
            </a:xfrm>
            <a:prstGeom prst="rect">
              <a:avLst/>
            </a:prstGeom>
            <a:noFill/>
            <a:ln w="9525">
              <a:noFill/>
              <a:miter lim="800000"/>
              <a:headEnd/>
              <a:tailEnd/>
            </a:ln>
          </p:spPr>
          <p:txBody>
            <a:bodyPr>
              <a:spAutoFit/>
            </a:bodyPr>
            <a:lstStyle/>
            <a:p>
              <a:pPr algn="ctr"/>
              <a:r>
                <a:rPr lang="en-US" sz="2000" b="1"/>
                <a:t>Personal Sources</a:t>
              </a:r>
            </a:p>
          </p:txBody>
        </p:sp>
        <p:sp>
          <p:nvSpPr>
            <p:cNvPr id="45066" name="TextBox 18"/>
            <p:cNvSpPr txBox="1">
              <a:spLocks noChangeArrowheads="1"/>
            </p:cNvSpPr>
            <p:nvPr/>
          </p:nvSpPr>
          <p:spPr bwMode="auto">
            <a:xfrm>
              <a:off x="-76200" y="4687669"/>
              <a:ext cx="1676400" cy="707897"/>
            </a:xfrm>
            <a:prstGeom prst="rect">
              <a:avLst/>
            </a:prstGeom>
            <a:noFill/>
            <a:ln w="9525">
              <a:noFill/>
              <a:miter lim="800000"/>
              <a:headEnd/>
              <a:tailEnd/>
            </a:ln>
          </p:spPr>
          <p:txBody>
            <a:bodyPr>
              <a:spAutoFit/>
            </a:bodyPr>
            <a:lstStyle/>
            <a:p>
              <a:pPr algn="ctr"/>
              <a:r>
                <a:rPr lang="en-US" sz="2000" b="1"/>
                <a:t>Impersonal </a:t>
              </a:r>
            </a:p>
            <a:p>
              <a:pPr algn="ctr"/>
              <a:r>
                <a:rPr lang="en-US" sz="2000" b="1"/>
                <a:t>Sources</a:t>
              </a:r>
            </a:p>
          </p:txBody>
        </p:sp>
      </p:grpSp>
      <p:sp>
        <p:nvSpPr>
          <p:cNvPr id="82" name="TextBox 81"/>
          <p:cNvSpPr txBox="1"/>
          <p:nvPr/>
        </p:nvSpPr>
        <p:spPr>
          <a:xfrm>
            <a:off x="1981200" y="2057400"/>
            <a:ext cx="2971800" cy="1323975"/>
          </a:xfrm>
          <a:prstGeom prst="rect">
            <a:avLst/>
          </a:prstGeom>
          <a:noFill/>
        </p:spPr>
        <p:txBody>
          <a:bodyPr>
            <a:spAutoFit/>
          </a:bodyPr>
          <a:lstStyle/>
          <a:p>
            <a:pPr marL="174625" indent="-174625">
              <a:buFont typeface="Arial" charset="0"/>
              <a:buChar char="•"/>
              <a:defRPr/>
            </a:pPr>
            <a:r>
              <a:rPr lang="en-US" sz="2000" b="1" dirty="0"/>
              <a:t>Salespeople </a:t>
            </a:r>
          </a:p>
          <a:p>
            <a:pPr marL="174625" indent="-174625">
              <a:buFont typeface="Arial" charset="0"/>
              <a:buChar char="•"/>
              <a:defRPr/>
            </a:pPr>
            <a:r>
              <a:rPr lang="en-US" sz="2000" b="1" dirty="0"/>
              <a:t>Others from suppliers firm</a:t>
            </a:r>
          </a:p>
          <a:p>
            <a:pPr>
              <a:buFont typeface="Arial" charset="0"/>
              <a:buChar char="•"/>
              <a:defRPr/>
            </a:pPr>
            <a:r>
              <a:rPr lang="en-US" sz="2000" b="1" dirty="0"/>
              <a:t>  Trade shows</a:t>
            </a:r>
          </a:p>
        </p:txBody>
      </p:sp>
      <p:sp>
        <p:nvSpPr>
          <p:cNvPr id="83" name="TextBox 82"/>
          <p:cNvSpPr txBox="1"/>
          <p:nvPr/>
        </p:nvSpPr>
        <p:spPr>
          <a:xfrm>
            <a:off x="1828800" y="3657600"/>
            <a:ext cx="3429000" cy="3170238"/>
          </a:xfrm>
          <a:prstGeom prst="rect">
            <a:avLst/>
          </a:prstGeom>
          <a:noFill/>
        </p:spPr>
        <p:txBody>
          <a:bodyPr>
            <a:spAutoFit/>
          </a:bodyPr>
          <a:lstStyle/>
          <a:p>
            <a:pPr marL="347663" indent="-173038">
              <a:buFont typeface="Arial" pitchFamily="34" charset="0"/>
              <a:buChar char="•"/>
              <a:defRPr/>
            </a:pPr>
            <a:r>
              <a:rPr lang="en-US" sz="2000" b="1" dirty="0"/>
              <a:t>Online events and virtual  trade shows</a:t>
            </a:r>
          </a:p>
          <a:p>
            <a:pPr marL="347663" indent="-173038">
              <a:buFont typeface="Arial" charset="0"/>
              <a:buChar char="•"/>
              <a:defRPr/>
            </a:pPr>
            <a:r>
              <a:rPr lang="en-US" sz="2000" b="1" dirty="0"/>
              <a:t>Sales literature and  catalogs</a:t>
            </a:r>
          </a:p>
          <a:p>
            <a:pPr marL="347663" indent="-173038">
              <a:buFont typeface="Arial" charset="0"/>
              <a:buChar char="•"/>
              <a:defRPr/>
            </a:pPr>
            <a:r>
              <a:rPr lang="en-US" sz="2000" b="1" dirty="0"/>
              <a:t>Emails &amp; newsletters</a:t>
            </a:r>
          </a:p>
          <a:p>
            <a:pPr marL="347663" indent="-173038">
              <a:buFont typeface="Arial" charset="0"/>
              <a:buChar char="•"/>
              <a:defRPr/>
            </a:pPr>
            <a:r>
              <a:rPr lang="en-US" sz="2000" b="1" dirty="0"/>
              <a:t>Web site content including blogs, videos, case studies, &amp; white papers</a:t>
            </a:r>
          </a:p>
          <a:p>
            <a:pPr algn="ctr">
              <a:defRPr/>
            </a:pPr>
            <a:endParaRPr lang="en-US" sz="2000" b="1" dirty="0"/>
          </a:p>
        </p:txBody>
      </p:sp>
      <p:sp>
        <p:nvSpPr>
          <p:cNvPr id="84" name="TextBox 83"/>
          <p:cNvSpPr txBox="1"/>
          <p:nvPr/>
        </p:nvSpPr>
        <p:spPr>
          <a:xfrm>
            <a:off x="5410200" y="3810000"/>
            <a:ext cx="3124200" cy="1938338"/>
          </a:xfrm>
          <a:prstGeom prst="rect">
            <a:avLst/>
          </a:prstGeom>
          <a:noFill/>
        </p:spPr>
        <p:txBody>
          <a:bodyPr>
            <a:spAutoFit/>
          </a:bodyPr>
          <a:lstStyle/>
          <a:p>
            <a:pPr marL="342900" indent="-168275">
              <a:buFont typeface="Arial" charset="0"/>
              <a:buChar char="•"/>
              <a:defRPr/>
            </a:pPr>
            <a:r>
              <a:rPr lang="en-US" sz="2000" b="1" dirty="0"/>
              <a:t>Online searches</a:t>
            </a:r>
          </a:p>
          <a:p>
            <a:pPr marL="342900" indent="-174625">
              <a:buFont typeface="Arial" charset="0"/>
              <a:buChar char="•"/>
              <a:defRPr/>
            </a:pPr>
            <a:r>
              <a:rPr lang="en-US" sz="2000" b="1" dirty="0"/>
              <a:t>Rating services</a:t>
            </a:r>
          </a:p>
          <a:p>
            <a:pPr marL="342900" indent="-174625">
              <a:buFont typeface="Arial" charset="0"/>
              <a:buChar char="•"/>
              <a:defRPr/>
            </a:pPr>
            <a:r>
              <a:rPr lang="en-US" sz="2000" b="1" dirty="0"/>
              <a:t>Trade  associations</a:t>
            </a:r>
          </a:p>
          <a:p>
            <a:pPr marL="342900" indent="-174625">
              <a:buFont typeface="Arial" charset="0"/>
              <a:buChar char="•"/>
              <a:defRPr/>
            </a:pPr>
            <a:r>
              <a:rPr lang="en-US" sz="2000" b="1" dirty="0"/>
              <a:t>News publications</a:t>
            </a:r>
          </a:p>
          <a:p>
            <a:pPr marL="342900" indent="-174625">
              <a:buFont typeface="Arial" charset="0"/>
              <a:buChar char="•"/>
              <a:defRPr/>
            </a:pPr>
            <a:r>
              <a:rPr lang="en-US" sz="2000" b="1" dirty="0"/>
              <a:t>Product directories</a:t>
            </a:r>
          </a:p>
          <a:p>
            <a:pPr marL="342900" indent="-174625">
              <a:buFont typeface="Arial" charset="0"/>
              <a:buChar char="•"/>
              <a:defRPr/>
            </a:pPr>
            <a:r>
              <a:rPr lang="en-US" sz="2000" b="1" dirty="0"/>
              <a:t>Online communities </a:t>
            </a:r>
          </a:p>
        </p:txBody>
      </p:sp>
      <p:sp>
        <p:nvSpPr>
          <p:cNvPr id="85" name="TextBox 84"/>
          <p:cNvSpPr txBox="1">
            <a:spLocks noChangeArrowheads="1"/>
          </p:cNvSpPr>
          <p:nvPr/>
        </p:nvSpPr>
        <p:spPr bwMode="auto">
          <a:xfrm>
            <a:off x="5562600" y="2057400"/>
            <a:ext cx="3276600" cy="1631950"/>
          </a:xfrm>
          <a:prstGeom prst="rect">
            <a:avLst/>
          </a:prstGeom>
          <a:noFill/>
          <a:ln w="9525">
            <a:noFill/>
            <a:miter lim="800000"/>
            <a:headEnd/>
            <a:tailEnd/>
          </a:ln>
        </p:spPr>
        <p:txBody>
          <a:bodyPr>
            <a:spAutoFit/>
          </a:bodyPr>
          <a:lstStyle/>
          <a:p>
            <a:pPr marL="174625" indent="-174625">
              <a:buFont typeface="Arial" charset="0"/>
              <a:buChar char="•"/>
            </a:pPr>
            <a:r>
              <a:rPr lang="en-US" sz="2000" b="1"/>
              <a:t>Buying centre members</a:t>
            </a:r>
          </a:p>
          <a:p>
            <a:pPr marL="174625" indent="-174625">
              <a:buFont typeface="Arial" charset="0"/>
              <a:buChar char="•"/>
            </a:pPr>
            <a:r>
              <a:rPr lang="en-US" sz="2000" b="1"/>
              <a:t>Outside business associates</a:t>
            </a:r>
          </a:p>
          <a:p>
            <a:pPr marL="174625" indent="-174625">
              <a:buFont typeface="Arial" charset="0"/>
              <a:buChar char="•"/>
            </a:pPr>
            <a:r>
              <a:rPr lang="en-US" sz="2000" b="1"/>
              <a:t>Consultants and outside experts</a:t>
            </a:r>
          </a:p>
        </p:txBody>
      </p:sp>
      <p:sp>
        <p:nvSpPr>
          <p:cNvPr id="45063"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08CB238A-18A7-47F9-BFEE-A592D19B5965}" type="slidenum">
              <a:rPr lang="en-US" sz="1200">
                <a:latin typeface="Century Gothic" pitchFamily="34" charset="0"/>
              </a:rPr>
              <a:pPr algn="ctr"/>
              <a:t>17</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32" fill="hold" grpId="0" nodeType="click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box(out)">
                                      <p:cBhvr>
                                        <p:cTn id="11" dur="500"/>
                                        <p:tgtEl>
                                          <p:spTgt spid="8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box(out)">
                                      <p:cBhvr>
                                        <p:cTn id="16" dur="500"/>
                                        <p:tgtEl>
                                          <p:spTgt spid="8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box(out)">
                                      <p:cBhvr>
                                        <p:cTn id="21" dur="500"/>
                                        <p:tgtEl>
                                          <p:spTgt spid="8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box(out)">
                                      <p:cBhvr>
                                        <p:cTn id="2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smtClean="0"/>
              <a:t>New-Task Buying Requires Information</a:t>
            </a:r>
          </a:p>
        </p:txBody>
      </p:sp>
      <p:sp>
        <p:nvSpPr>
          <p:cNvPr id="18" name="Line 11"/>
          <p:cNvSpPr>
            <a:spLocks noChangeShapeType="1"/>
          </p:cNvSpPr>
          <p:nvPr/>
        </p:nvSpPr>
        <p:spPr bwMode="auto">
          <a:xfrm rot="6300000">
            <a:off x="5854700" y="3046413"/>
            <a:ext cx="330200" cy="228600"/>
          </a:xfrm>
          <a:prstGeom prst="line">
            <a:avLst/>
          </a:prstGeom>
          <a:noFill/>
          <a:ln w="38100">
            <a:solidFill>
              <a:schemeClr val="tx1"/>
            </a:solidFill>
            <a:round/>
            <a:headEnd/>
            <a:tailEnd/>
          </a:ln>
        </p:spPr>
        <p:txBody>
          <a:bodyPr/>
          <a:lstStyle/>
          <a:p>
            <a:endParaRPr lang="en-US"/>
          </a:p>
        </p:txBody>
      </p:sp>
      <p:sp>
        <p:nvSpPr>
          <p:cNvPr id="19" name="Line 13"/>
          <p:cNvSpPr>
            <a:spLocks noChangeShapeType="1"/>
          </p:cNvSpPr>
          <p:nvPr/>
        </p:nvSpPr>
        <p:spPr bwMode="auto">
          <a:xfrm rot="7200000">
            <a:off x="2987675" y="4733925"/>
            <a:ext cx="330200" cy="228600"/>
          </a:xfrm>
          <a:prstGeom prst="line">
            <a:avLst/>
          </a:prstGeom>
          <a:noFill/>
          <a:ln w="38100">
            <a:solidFill>
              <a:schemeClr val="tx1"/>
            </a:solidFill>
            <a:round/>
            <a:headEnd/>
            <a:tailEnd/>
          </a:ln>
        </p:spPr>
        <p:txBody>
          <a:bodyPr/>
          <a:lstStyle/>
          <a:p>
            <a:endParaRPr lang="en-US"/>
          </a:p>
        </p:txBody>
      </p:sp>
      <p:sp>
        <p:nvSpPr>
          <p:cNvPr id="20" name="Line 9"/>
          <p:cNvSpPr>
            <a:spLocks noChangeShapeType="1"/>
          </p:cNvSpPr>
          <p:nvPr/>
        </p:nvSpPr>
        <p:spPr bwMode="auto">
          <a:xfrm rot="10800000">
            <a:off x="5791200" y="4724400"/>
            <a:ext cx="406400" cy="228600"/>
          </a:xfrm>
          <a:prstGeom prst="line">
            <a:avLst/>
          </a:prstGeom>
          <a:noFill/>
          <a:ln w="38100">
            <a:solidFill>
              <a:schemeClr val="tx1"/>
            </a:solidFill>
            <a:round/>
            <a:headEnd/>
            <a:tailEnd/>
          </a:ln>
        </p:spPr>
        <p:txBody>
          <a:bodyPr/>
          <a:lstStyle/>
          <a:p>
            <a:endParaRPr lang="en-US"/>
          </a:p>
        </p:txBody>
      </p:sp>
      <p:sp>
        <p:nvSpPr>
          <p:cNvPr id="21" name="Line 5"/>
          <p:cNvSpPr>
            <a:spLocks noChangeShapeType="1"/>
          </p:cNvSpPr>
          <p:nvPr/>
        </p:nvSpPr>
        <p:spPr bwMode="auto">
          <a:xfrm>
            <a:off x="2971800" y="2971800"/>
            <a:ext cx="304800" cy="304800"/>
          </a:xfrm>
          <a:prstGeom prst="line">
            <a:avLst/>
          </a:prstGeom>
          <a:noFill/>
          <a:ln w="38100">
            <a:solidFill>
              <a:schemeClr val="tx1"/>
            </a:solidFill>
            <a:round/>
            <a:headEnd/>
            <a:tailEnd/>
          </a:ln>
        </p:spPr>
        <p:txBody>
          <a:bodyPr/>
          <a:lstStyle/>
          <a:p>
            <a:endParaRPr lang="en-US"/>
          </a:p>
        </p:txBody>
      </p:sp>
      <p:sp>
        <p:nvSpPr>
          <p:cNvPr id="22" name="AutoShape 6">
            <a:hlinkHover r:id="" action="ppaction://macro?name=changecolor"/>
          </p:cNvPr>
          <p:cNvSpPr>
            <a:spLocks noChangeArrowheads="1"/>
          </p:cNvSpPr>
          <p:nvPr/>
        </p:nvSpPr>
        <p:spPr bwMode="auto">
          <a:xfrm>
            <a:off x="279400" y="1752600"/>
            <a:ext cx="2743200" cy="12954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400" b="1">
                <a:latin typeface="Arial" pitchFamily="34" charset="0"/>
                <a:cs typeface="Arial" pitchFamily="34" charset="0"/>
              </a:rPr>
              <a:t>Search Engines</a:t>
            </a:r>
          </a:p>
        </p:txBody>
      </p:sp>
      <p:sp>
        <p:nvSpPr>
          <p:cNvPr id="37896" name="Oval 7"/>
          <p:cNvSpPr>
            <a:spLocks noChangeArrowheads="1"/>
          </p:cNvSpPr>
          <p:nvPr/>
        </p:nvSpPr>
        <p:spPr bwMode="auto">
          <a:xfrm>
            <a:off x="3073400" y="2476500"/>
            <a:ext cx="3011488" cy="3011488"/>
          </a:xfrm>
          <a:prstGeom prst="ellipse">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defRPr/>
            </a:pPr>
            <a:r>
              <a:rPr lang="en-US" sz="2800" b="1">
                <a:latin typeface="Arial" pitchFamily="34" charset="0"/>
                <a:cs typeface="Arial" pitchFamily="34" charset="0"/>
              </a:rPr>
              <a:t>New-Task </a:t>
            </a:r>
            <a:br>
              <a:rPr lang="en-US" sz="2800" b="1">
                <a:latin typeface="Arial" pitchFamily="34" charset="0"/>
                <a:cs typeface="Arial" pitchFamily="34" charset="0"/>
              </a:rPr>
            </a:br>
            <a:r>
              <a:rPr lang="en-US" sz="2800" b="1">
                <a:latin typeface="Arial" pitchFamily="34" charset="0"/>
                <a:cs typeface="Arial" pitchFamily="34" charset="0"/>
              </a:rPr>
              <a:t>Buying</a:t>
            </a:r>
            <a:br>
              <a:rPr lang="en-US" sz="2800" b="1">
                <a:latin typeface="Arial" pitchFamily="34" charset="0"/>
                <a:cs typeface="Arial" pitchFamily="34" charset="0"/>
              </a:rPr>
            </a:br>
            <a:r>
              <a:rPr lang="en-US" sz="2800" b="1">
                <a:latin typeface="Arial" pitchFamily="34" charset="0"/>
                <a:cs typeface="Arial" pitchFamily="34" charset="0"/>
              </a:rPr>
              <a:t>Requires</a:t>
            </a:r>
            <a:br>
              <a:rPr lang="en-US" sz="2800" b="1">
                <a:latin typeface="Arial" pitchFamily="34" charset="0"/>
                <a:cs typeface="Arial" pitchFamily="34" charset="0"/>
              </a:rPr>
            </a:br>
            <a:r>
              <a:rPr lang="en-US" sz="2800" b="1">
                <a:latin typeface="Arial" pitchFamily="34" charset="0"/>
                <a:cs typeface="Arial" pitchFamily="34" charset="0"/>
              </a:rPr>
              <a:t>Information</a:t>
            </a:r>
          </a:p>
        </p:txBody>
      </p:sp>
      <p:sp>
        <p:nvSpPr>
          <p:cNvPr id="24" name="AutoShape 8">
            <a:hlinkHover r:id="" action="ppaction://macro?name=changecolor"/>
          </p:cNvPr>
          <p:cNvSpPr>
            <a:spLocks noChangeArrowheads="1"/>
          </p:cNvSpPr>
          <p:nvPr/>
        </p:nvSpPr>
        <p:spPr bwMode="auto">
          <a:xfrm>
            <a:off x="228600" y="4800600"/>
            <a:ext cx="2743200" cy="12954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400" b="1">
                <a:latin typeface="Arial" pitchFamily="34" charset="0"/>
                <a:cs typeface="Arial" pitchFamily="34" charset="0"/>
              </a:rPr>
              <a:t>Competitive Bids</a:t>
            </a:r>
          </a:p>
        </p:txBody>
      </p:sp>
      <p:sp>
        <p:nvSpPr>
          <p:cNvPr id="25" name="AutoShape 10">
            <a:hlinkHover r:id="" action="ppaction://macro?name=changecolor"/>
          </p:cNvPr>
          <p:cNvSpPr>
            <a:spLocks noChangeArrowheads="1"/>
          </p:cNvSpPr>
          <p:nvPr/>
        </p:nvSpPr>
        <p:spPr bwMode="auto">
          <a:xfrm>
            <a:off x="6172200" y="4800600"/>
            <a:ext cx="2743200" cy="12954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400" b="1">
                <a:latin typeface="Arial" pitchFamily="34" charset="0"/>
                <a:cs typeface="Arial" pitchFamily="34" charset="0"/>
              </a:rPr>
              <a:t>Online Communities</a:t>
            </a:r>
          </a:p>
        </p:txBody>
      </p:sp>
      <p:sp>
        <p:nvSpPr>
          <p:cNvPr id="27" name="AutoShape 10">
            <a:hlinkHover r:id="" action="ppaction://macro?name=changecolor"/>
          </p:cNvPr>
          <p:cNvSpPr>
            <a:spLocks noChangeArrowheads="1"/>
          </p:cNvSpPr>
          <p:nvPr/>
        </p:nvSpPr>
        <p:spPr bwMode="auto">
          <a:xfrm>
            <a:off x="6019800" y="1752600"/>
            <a:ext cx="2743200" cy="12954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400" b="1">
                <a:latin typeface="Arial" pitchFamily="34" charset="0"/>
                <a:cs typeface="Arial" pitchFamily="34" charset="0"/>
              </a:rPr>
              <a:t>Web sites </a:t>
            </a:r>
          </a:p>
        </p:txBody>
      </p:sp>
      <p:sp>
        <p:nvSpPr>
          <p:cNvPr id="47115"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46C24B88-A1D0-4AEB-92B5-E20F6CAD5BBA}" type="slidenum">
              <a:rPr lang="en-US" sz="1200">
                <a:latin typeface="Century Gothic" pitchFamily="34" charset="0"/>
              </a:rPr>
              <a:pPr algn="ctr"/>
              <a:t>18</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500"/>
                                        <p:tgtEl>
                                          <p:spTgt spid="2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22"/>
                                        </p:tgtEl>
                                        <p:attrNameLst>
                                          <p:attrName>style.color</p:attrName>
                                        </p:attrNameLst>
                                      </p:cBhvr>
                                      <p:by>
                                        <p:hsl h="0" s="-70588" l="0"/>
                                      </p:by>
                                    </p:animClr>
                                    <p:animClr clrSpc="hsl" dir="cw">
                                      <p:cBhvr>
                                        <p:cTn id="16" dur="500" fill="hold"/>
                                        <p:tgtEl>
                                          <p:spTgt spid="22"/>
                                        </p:tgtEl>
                                        <p:attrNameLst>
                                          <p:attrName>fillcolor</p:attrName>
                                        </p:attrNameLst>
                                      </p:cBhvr>
                                      <p:by>
                                        <p:hsl h="0" s="-70588" l="0"/>
                                      </p:by>
                                    </p:animClr>
                                    <p:animClr clrSpc="hsl" dir="cw">
                                      <p:cBhvr>
                                        <p:cTn id="17" dur="500" fill="hold"/>
                                        <p:tgtEl>
                                          <p:spTgt spid="22"/>
                                        </p:tgtEl>
                                        <p:attrNameLst>
                                          <p:attrName>stroke.color</p:attrName>
                                        </p:attrNameLst>
                                      </p:cBhvr>
                                      <p:by>
                                        <p:hsl h="0" s="-70588" l="0"/>
                                      </p:by>
                                    </p:animClr>
                                    <p:set>
                                      <p:cBhvr>
                                        <p:cTn id="18" dur="500" fill="hold"/>
                                        <p:tgtEl>
                                          <p:spTgt spid="22"/>
                                        </p:tgtEl>
                                        <p:attrNameLst>
                                          <p:attrName>fill.type</p:attrName>
                                        </p:attrNameLst>
                                      </p:cBhvr>
                                      <p:to>
                                        <p:strVal val="solid"/>
                                      </p:to>
                                    </p:set>
                                  </p:childTnLst>
                                </p:cTn>
                              </p:par>
                            </p:childTnLst>
                          </p:cTn>
                        </p:par>
                        <p:par>
                          <p:cTn id="19" fill="hold" nodeType="afterGroup">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par>
                          <p:cTn id="23" fill="hold" nodeType="afterGroup">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mph" presetSubtype="0" fill="hold" grpId="1" nodeType="clickEffect">
                                  <p:stCondLst>
                                    <p:cond delay="0"/>
                                  </p:stCondLst>
                                  <p:childTnLst>
                                    <p:animClr clrSpc="hsl" dir="cw">
                                      <p:cBhvr override="childStyle">
                                        <p:cTn id="30" dur="500" fill="hold"/>
                                        <p:tgtEl>
                                          <p:spTgt spid="27"/>
                                        </p:tgtEl>
                                        <p:attrNameLst>
                                          <p:attrName>style.color</p:attrName>
                                        </p:attrNameLst>
                                      </p:cBhvr>
                                      <p:by>
                                        <p:hsl h="0" s="-70588" l="0"/>
                                      </p:by>
                                    </p:animClr>
                                    <p:animClr clrSpc="hsl" dir="cw">
                                      <p:cBhvr>
                                        <p:cTn id="31" dur="500" fill="hold"/>
                                        <p:tgtEl>
                                          <p:spTgt spid="27"/>
                                        </p:tgtEl>
                                        <p:attrNameLst>
                                          <p:attrName>fillcolor</p:attrName>
                                        </p:attrNameLst>
                                      </p:cBhvr>
                                      <p:by>
                                        <p:hsl h="0" s="-70588" l="0"/>
                                      </p:by>
                                    </p:animClr>
                                    <p:animClr clrSpc="hsl" dir="cw">
                                      <p:cBhvr>
                                        <p:cTn id="32" dur="500" fill="hold"/>
                                        <p:tgtEl>
                                          <p:spTgt spid="27"/>
                                        </p:tgtEl>
                                        <p:attrNameLst>
                                          <p:attrName>stroke.color</p:attrName>
                                        </p:attrNameLst>
                                      </p:cBhvr>
                                      <p:by>
                                        <p:hsl h="0" s="-70588" l="0"/>
                                      </p:by>
                                    </p:animClr>
                                    <p:set>
                                      <p:cBhvr>
                                        <p:cTn id="33" dur="500" fill="hold"/>
                                        <p:tgtEl>
                                          <p:spTgt spid="27"/>
                                        </p:tgtEl>
                                        <p:attrNameLst>
                                          <p:attrName>fill.type</p:attrName>
                                        </p:attrNameLst>
                                      </p:cBhvr>
                                      <p:to>
                                        <p:strVal val="solid"/>
                                      </p:to>
                                    </p:set>
                                  </p:childTnLst>
                                </p:cTn>
                              </p:par>
                            </p:childTnLst>
                          </p:cTn>
                        </p:par>
                        <p:par>
                          <p:cTn id="34" fill="hold" nodeType="afterGroup">
                            <p:stCondLst>
                              <p:cond delay="1000"/>
                            </p:stCondLst>
                            <p:childTnLst>
                              <p:par>
                                <p:cTn id="35" presetID="22" presetClass="entr" presetSubtype="1"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childTnLst>
                          </p:cTn>
                        </p:par>
                        <p:par>
                          <p:cTn id="38" fill="hold" nodeType="afterGroup">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5" presetClass="emph" presetSubtype="0" fill="hold" grpId="1" nodeType="clickEffect">
                                  <p:stCondLst>
                                    <p:cond delay="0"/>
                                  </p:stCondLst>
                                  <p:childTnLst>
                                    <p:animClr clrSpc="hsl" dir="cw">
                                      <p:cBhvr override="childStyle">
                                        <p:cTn id="45" dur="500" fill="hold"/>
                                        <p:tgtEl>
                                          <p:spTgt spid="25"/>
                                        </p:tgtEl>
                                        <p:attrNameLst>
                                          <p:attrName>style.color</p:attrName>
                                        </p:attrNameLst>
                                      </p:cBhvr>
                                      <p:by>
                                        <p:hsl h="0" s="-70588" l="0"/>
                                      </p:by>
                                    </p:animClr>
                                    <p:animClr clrSpc="hsl" dir="cw">
                                      <p:cBhvr>
                                        <p:cTn id="46" dur="500" fill="hold"/>
                                        <p:tgtEl>
                                          <p:spTgt spid="25"/>
                                        </p:tgtEl>
                                        <p:attrNameLst>
                                          <p:attrName>fillcolor</p:attrName>
                                        </p:attrNameLst>
                                      </p:cBhvr>
                                      <p:by>
                                        <p:hsl h="0" s="-70588" l="0"/>
                                      </p:by>
                                    </p:animClr>
                                    <p:animClr clrSpc="hsl" dir="cw">
                                      <p:cBhvr>
                                        <p:cTn id="47" dur="500" fill="hold"/>
                                        <p:tgtEl>
                                          <p:spTgt spid="25"/>
                                        </p:tgtEl>
                                        <p:attrNameLst>
                                          <p:attrName>stroke.color</p:attrName>
                                        </p:attrNameLst>
                                      </p:cBhvr>
                                      <p:by>
                                        <p:hsl h="0" s="-70588" l="0"/>
                                      </p:by>
                                    </p:animClr>
                                    <p:set>
                                      <p:cBhvr>
                                        <p:cTn id="48" dur="500" fill="hold"/>
                                        <p:tgtEl>
                                          <p:spTgt spid="25"/>
                                        </p:tgtEl>
                                        <p:attrNameLst>
                                          <p:attrName>fill.type</p:attrName>
                                        </p:attrNameLst>
                                      </p:cBhvr>
                                      <p:to>
                                        <p:strVal val="solid"/>
                                      </p:to>
                                    </p:set>
                                  </p:childTnLst>
                                </p:cTn>
                              </p:par>
                            </p:childTnLst>
                          </p:cTn>
                        </p:par>
                        <p:par>
                          <p:cTn id="49" fill="hold" nodeType="afterGroup">
                            <p:stCondLst>
                              <p:cond delay="1000"/>
                            </p:stCondLst>
                            <p:childTnLst>
                              <p:par>
                                <p:cTn id="50" presetID="22" presetClass="entr" presetSubtype="1"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up)">
                                      <p:cBhvr>
                                        <p:cTn id="52" dur="500"/>
                                        <p:tgtEl>
                                          <p:spTgt spid="19"/>
                                        </p:tgtEl>
                                      </p:cBhvr>
                                    </p:animEffect>
                                  </p:childTnLst>
                                </p:cTn>
                              </p:par>
                            </p:childTnLst>
                          </p:cTn>
                        </p:par>
                        <p:par>
                          <p:cTn id="53" fill="hold" nodeType="afterGroup">
                            <p:stCondLst>
                              <p:cond delay="1500"/>
                            </p:stCondLst>
                            <p:childTnLst>
                              <p:par>
                                <p:cTn id="54" presetID="22" presetClass="entr" presetSubtype="2"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right)">
                                      <p:cBhvr>
                                        <p:cTn id="56" dur="500"/>
                                        <p:tgtEl>
                                          <p:spTgt spid="2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5" presetClass="emph" presetSubtype="0" fill="hold" grpId="1" nodeType="clickEffect">
                                  <p:stCondLst>
                                    <p:cond delay="0"/>
                                  </p:stCondLst>
                                  <p:childTnLst>
                                    <p:animClr clrSpc="hsl" dir="cw">
                                      <p:cBhvr override="childStyle">
                                        <p:cTn id="60" dur="500" fill="hold"/>
                                        <p:tgtEl>
                                          <p:spTgt spid="24"/>
                                        </p:tgtEl>
                                        <p:attrNameLst>
                                          <p:attrName>style.color</p:attrName>
                                        </p:attrNameLst>
                                      </p:cBhvr>
                                      <p:by>
                                        <p:hsl h="0" s="-70588" l="0"/>
                                      </p:by>
                                    </p:animClr>
                                    <p:animClr clrSpc="hsl" dir="cw">
                                      <p:cBhvr>
                                        <p:cTn id="61" dur="500" fill="hold"/>
                                        <p:tgtEl>
                                          <p:spTgt spid="24"/>
                                        </p:tgtEl>
                                        <p:attrNameLst>
                                          <p:attrName>fillcolor</p:attrName>
                                        </p:attrNameLst>
                                      </p:cBhvr>
                                      <p:by>
                                        <p:hsl h="0" s="-70588" l="0"/>
                                      </p:by>
                                    </p:animClr>
                                    <p:animClr clrSpc="hsl" dir="cw">
                                      <p:cBhvr>
                                        <p:cTn id="62" dur="500" fill="hold"/>
                                        <p:tgtEl>
                                          <p:spTgt spid="24"/>
                                        </p:tgtEl>
                                        <p:attrNameLst>
                                          <p:attrName>stroke.color</p:attrName>
                                        </p:attrNameLst>
                                      </p:cBhvr>
                                      <p:by>
                                        <p:hsl h="0" s="-70588" l="0"/>
                                      </p:by>
                                    </p:animClr>
                                    <p:set>
                                      <p:cBhvr>
                                        <p:cTn id="63" dur="500" fill="hold"/>
                                        <p:tgtEl>
                                          <p:spTgt spid="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2" grpId="1" animBg="1"/>
      <p:bldP spid="24" grpId="0" animBg="1"/>
      <p:bldP spid="24" grpId="1" animBg="1"/>
      <p:bldP spid="25" grpId="0" animBg="1"/>
      <p:bldP spid="25" grpId="1" animBg="1"/>
      <p:bldP spid="27" grpId="0" animBg="1"/>
      <p:bldP spid="2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smtClean="0"/>
              <a:t>Checking Your Knowledge</a:t>
            </a:r>
          </a:p>
        </p:txBody>
      </p:sp>
      <p:sp>
        <p:nvSpPr>
          <p:cNvPr id="2" name="Content Placeholder 1"/>
          <p:cNvSpPr>
            <a:spLocks noGrp="1"/>
          </p:cNvSpPr>
          <p:nvPr>
            <p:ph idx="1"/>
          </p:nvPr>
        </p:nvSpPr>
        <p:spPr>
          <a:xfrm>
            <a:off x="457200" y="1752600"/>
            <a:ext cx="8229600" cy="5105400"/>
          </a:xfrm>
        </p:spPr>
        <p:txBody>
          <a:bodyPr>
            <a:normAutofit fontScale="77500" lnSpcReduction="20000"/>
          </a:bodyPr>
          <a:lstStyle/>
          <a:p>
            <a:pPr marL="0" indent="0">
              <a:buFont typeface="Wingdings 2" pitchFamily="18" charset="2"/>
              <a:buNone/>
              <a:defRPr/>
            </a:pPr>
            <a:r>
              <a:rPr lang="en-US" dirty="0" smtClean="0"/>
              <a:t>Nikita Jackson, a sales representative for an industrial supply house, calls on a prospective business customer. The customer has an established relationship with another supplier, but says that there have been some reliability problems with deliveries. Nikita seizes the opportunity to describe her company’s state-of-the-art logistics and transportation system that provides outstanding delivery reliability at low shipping costs. Nikita is encouraged because her customer seems to be in a ___________ situation. </a:t>
            </a:r>
          </a:p>
          <a:p>
            <a:pPr marL="0" indent="0">
              <a:buFont typeface="Wingdings 2" pitchFamily="18" charset="2"/>
              <a:buNone/>
              <a:defRPr/>
            </a:pPr>
            <a:endParaRPr lang="en-US" dirty="0" smtClean="0"/>
          </a:p>
          <a:p>
            <a:pPr marL="457200" indent="-457200">
              <a:buFont typeface="Wingdings 2" pitchFamily="18" charset="2"/>
              <a:buNone/>
              <a:defRPr/>
            </a:pPr>
            <a:r>
              <a:rPr lang="en-US" dirty="0" smtClean="0"/>
              <a:t>A.	straight rebuy</a:t>
            </a:r>
          </a:p>
          <a:p>
            <a:pPr marL="457200" indent="-457200">
              <a:buFont typeface="Wingdings 2" pitchFamily="18" charset="2"/>
              <a:buNone/>
              <a:defRPr/>
            </a:pPr>
            <a:r>
              <a:rPr lang="en-US" dirty="0" smtClean="0"/>
              <a:t>B.	modified rebuy</a:t>
            </a:r>
          </a:p>
          <a:p>
            <a:pPr marL="457200" indent="-457200">
              <a:buFont typeface="Wingdings 2" pitchFamily="18" charset="2"/>
              <a:buNone/>
              <a:defRPr/>
            </a:pPr>
            <a:r>
              <a:rPr lang="en-US" dirty="0" smtClean="0"/>
              <a:t>C.	new-task</a:t>
            </a:r>
          </a:p>
          <a:p>
            <a:pPr marL="457200" indent="-457200">
              <a:buFont typeface="Wingdings 2" pitchFamily="18" charset="2"/>
              <a:buNone/>
              <a:defRPr/>
            </a:pPr>
            <a:r>
              <a:rPr lang="en-US" dirty="0" smtClean="0"/>
              <a:t>D.	extensive problem-solving</a:t>
            </a:r>
          </a:p>
          <a:p>
            <a:pPr marL="457200" indent="-457200">
              <a:buFont typeface="Wingdings 2" pitchFamily="18" charset="2"/>
              <a:buNone/>
              <a:defRPr/>
            </a:pPr>
            <a:r>
              <a:rPr lang="en-US" dirty="0" smtClean="0"/>
              <a:t>E.	limited problem-solving</a:t>
            </a:r>
          </a:p>
        </p:txBody>
      </p:sp>
      <p:sp>
        <p:nvSpPr>
          <p:cNvPr id="49155"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0CD074D5-2BAF-4158-AE69-AE95E68FE8D7}" type="slidenum">
              <a:rPr lang="en-US" sz="1200">
                <a:latin typeface="Century Gothic" pitchFamily="34" charset="0"/>
              </a:rPr>
              <a:pPr algn="ctr"/>
              <a:t>19</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9767" y="161926"/>
            <a:ext cx="8229600" cy="1399032"/>
          </a:xfrm>
        </p:spPr>
        <p:txBody>
          <a:bodyPr/>
          <a:lstStyle/>
          <a:p>
            <a:pPr>
              <a:defRPr/>
            </a:pPr>
            <a:r>
              <a:rPr lang="en-US" dirty="0" smtClean="0"/>
              <a:t>At the end of this presentation, you should be able to:</a:t>
            </a:r>
          </a:p>
        </p:txBody>
      </p:sp>
      <p:sp>
        <p:nvSpPr>
          <p:cNvPr id="59395" name="Rectangle 3"/>
          <p:cNvSpPr>
            <a:spLocks noGrp="1" noChangeArrowheads="1"/>
          </p:cNvSpPr>
          <p:nvPr>
            <p:ph idx="1"/>
          </p:nvPr>
        </p:nvSpPr>
        <p:spPr>
          <a:xfrm>
            <a:off x="457200" y="1882775"/>
            <a:ext cx="8229600" cy="4572000"/>
          </a:xfrm>
        </p:spPr>
        <p:txBody>
          <a:bodyPr>
            <a:normAutofit fontScale="92500" lnSpcReduction="10000"/>
          </a:bodyPr>
          <a:lstStyle/>
          <a:p>
            <a:pPr marL="514350" indent="-514350">
              <a:buFont typeface="+mj-lt"/>
              <a:buAutoNum type="arabicPeriod"/>
              <a:defRPr/>
            </a:pPr>
            <a:r>
              <a:rPr lang="en-US" dirty="0" smtClean="0"/>
              <a:t>Describe who the business and organizational buyers are.</a:t>
            </a:r>
          </a:p>
          <a:p>
            <a:pPr marL="514350" indent="-514350">
              <a:buFont typeface="+mj-lt"/>
              <a:buAutoNum type="arabicPeriod"/>
              <a:defRPr/>
            </a:pPr>
            <a:r>
              <a:rPr lang="en-US" dirty="0" smtClean="0"/>
              <a:t>See why business and organizational purchase decisions often involve multiple influences.</a:t>
            </a:r>
          </a:p>
          <a:p>
            <a:pPr marL="514350" indent="-514350">
              <a:buFont typeface="+mj-lt"/>
              <a:buAutoNum type="arabicPeriod"/>
              <a:defRPr/>
            </a:pPr>
            <a:r>
              <a:rPr lang="en-US" dirty="0" smtClean="0"/>
              <a:t>Understand the problem-solving behavior of organizational buyers, and how they get market information.</a:t>
            </a:r>
          </a:p>
          <a:p>
            <a:pPr marL="514350" indent="-514350">
              <a:buFont typeface="+mj-lt"/>
              <a:buAutoNum type="arabicPeriod"/>
              <a:defRPr/>
            </a:pPr>
            <a:r>
              <a:rPr lang="en-US" dirty="0" smtClean="0"/>
              <a:t>Understand the different types of buyer-seller relationships and their benefits and limitations.</a:t>
            </a:r>
          </a:p>
          <a:p>
            <a:pPr marL="514350" indent="-514350">
              <a:buFont typeface="+mj-lt"/>
              <a:buAutoNum type="arabicPeriod"/>
              <a:defRPr/>
            </a:pPr>
            <a:endParaRPr lang="en-US" dirty="0" smtClean="0"/>
          </a:p>
          <a:p>
            <a:pPr marL="514350" indent="-514350">
              <a:buFont typeface="+mj-lt"/>
              <a:buAutoNum type="arabicPeriod"/>
              <a:defRPr/>
            </a:pPr>
            <a:endParaRPr lang="en-US" dirty="0" smtClean="0"/>
          </a:p>
        </p:txBody>
      </p:sp>
      <p:sp>
        <p:nvSpPr>
          <p:cNvPr id="12291"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6F40720F-AE1D-428F-AE85-6C0D02CC03C3}" type="slidenum">
              <a:rPr lang="en-US" sz="1200">
                <a:latin typeface="Century Gothic" pitchFamily="34" charset="0"/>
              </a:rPr>
              <a:pPr algn="ctr"/>
              <a:t>2</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up)">
                                      <p:cBhvr>
                                        <p:cTn id="7" dur="500"/>
                                        <p:tgtEl>
                                          <p:spTgt spid="59395">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Effect transition="in" filter="wipe(up)">
                                      <p:cBhvr>
                                        <p:cTn id="11" dur="500"/>
                                        <p:tgtEl>
                                          <p:spTgt spid="59395">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Effect transition="in" filter="wipe(up)">
                                      <p:cBhvr>
                                        <p:cTn id="15" dur="500"/>
                                        <p:tgtEl>
                                          <p:spTgt spid="59395">
                                            <p:txEl>
                                              <p:pRg st="2" end="2"/>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Effect transition="in" filter="wipe(up)">
                                      <p:cBhvr>
                                        <p:cTn id="19" dur="500"/>
                                        <p:tgtEl>
                                          <p:spTgt spid="59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smtClean="0"/>
              <a:t>Checking Your Knowledge</a:t>
            </a:r>
          </a:p>
        </p:txBody>
      </p:sp>
      <p:sp>
        <p:nvSpPr>
          <p:cNvPr id="2" name="Content Placeholder 1"/>
          <p:cNvSpPr>
            <a:spLocks noGrp="1"/>
          </p:cNvSpPr>
          <p:nvPr>
            <p:ph idx="1"/>
          </p:nvPr>
        </p:nvSpPr>
        <p:spPr>
          <a:xfrm>
            <a:off x="457200" y="1524000"/>
            <a:ext cx="8229600" cy="5334000"/>
          </a:xfrm>
        </p:spPr>
        <p:txBody>
          <a:bodyPr>
            <a:normAutofit fontScale="77500" lnSpcReduction="20000"/>
          </a:bodyPr>
          <a:lstStyle/>
          <a:p>
            <a:pPr marL="0" indent="0">
              <a:buFont typeface="Wingdings 2" pitchFamily="18" charset="2"/>
              <a:buNone/>
              <a:defRPr/>
            </a:pPr>
            <a:r>
              <a:rPr lang="en-US" dirty="0" smtClean="0"/>
              <a:t>Auto parts wholesaler </a:t>
            </a:r>
            <a:r>
              <a:rPr lang="en-US" dirty="0" err="1" smtClean="0"/>
              <a:t>Fixem</a:t>
            </a:r>
            <a:r>
              <a:rPr lang="en-US" dirty="0" smtClean="0"/>
              <a:t>, Inc. decides to invest in a new data management system to increase the efficiency of its warehouse operations. Previously, all record-keeping was done via printed documents, but now all transactions will be electronic. This change will require </a:t>
            </a:r>
            <a:r>
              <a:rPr lang="en-US" dirty="0" err="1" smtClean="0"/>
              <a:t>Fixem</a:t>
            </a:r>
            <a:r>
              <a:rPr lang="en-US" dirty="0" smtClean="0"/>
              <a:t> to expend a significant amount of money for hardware, software, and training. However, in the long run, the cost savings should exceed the up-front investment. </a:t>
            </a:r>
            <a:r>
              <a:rPr lang="en-US" dirty="0" err="1" smtClean="0"/>
              <a:t>Fixem</a:t>
            </a:r>
            <a:r>
              <a:rPr lang="en-US" dirty="0" smtClean="0"/>
              <a:t> has arranged for presentations to be made by three different vendors. </a:t>
            </a:r>
            <a:r>
              <a:rPr lang="en-US" dirty="0" err="1" smtClean="0"/>
              <a:t>Fixem</a:t>
            </a:r>
            <a:r>
              <a:rPr lang="en-US" dirty="0" smtClean="0"/>
              <a:t> seems to be facing a ______________ buying situation. </a:t>
            </a:r>
          </a:p>
          <a:p>
            <a:pPr marL="0" indent="0">
              <a:buFont typeface="Wingdings 2" pitchFamily="18" charset="2"/>
              <a:buNone/>
              <a:defRPr/>
            </a:pPr>
            <a:endParaRPr lang="en-US" dirty="0" smtClean="0"/>
          </a:p>
          <a:p>
            <a:pPr marL="457200" indent="-457200">
              <a:buFont typeface="Wingdings 2" pitchFamily="18" charset="2"/>
              <a:buNone/>
              <a:defRPr/>
            </a:pPr>
            <a:r>
              <a:rPr lang="en-US" dirty="0" smtClean="0"/>
              <a:t>A.	straight rebuy</a:t>
            </a:r>
          </a:p>
          <a:p>
            <a:pPr marL="457200" indent="-457200">
              <a:buFont typeface="Wingdings 2" pitchFamily="18" charset="2"/>
              <a:buNone/>
              <a:defRPr/>
            </a:pPr>
            <a:r>
              <a:rPr lang="en-US" dirty="0" smtClean="0"/>
              <a:t>B.	modified rebuy</a:t>
            </a:r>
          </a:p>
          <a:p>
            <a:pPr marL="457200" indent="-457200">
              <a:buFont typeface="Wingdings 2" pitchFamily="18" charset="2"/>
              <a:buNone/>
              <a:defRPr/>
            </a:pPr>
            <a:r>
              <a:rPr lang="en-US" dirty="0" smtClean="0"/>
              <a:t>C.	new-task</a:t>
            </a:r>
          </a:p>
          <a:p>
            <a:pPr marL="457200" indent="-457200">
              <a:buFont typeface="Wingdings 2" pitchFamily="18" charset="2"/>
              <a:buNone/>
              <a:defRPr/>
            </a:pPr>
            <a:r>
              <a:rPr lang="en-US" dirty="0" smtClean="0"/>
              <a:t>D.	extensive problem-solving</a:t>
            </a:r>
          </a:p>
          <a:p>
            <a:pPr marL="457200" indent="-457200">
              <a:buFont typeface="Wingdings 2" pitchFamily="18" charset="2"/>
              <a:buNone/>
              <a:defRPr/>
            </a:pPr>
            <a:r>
              <a:rPr lang="en-US" dirty="0" smtClean="0"/>
              <a:t>E.	limited problem-solving</a:t>
            </a:r>
          </a:p>
          <a:p>
            <a:pPr marL="0" indent="0">
              <a:buFont typeface="Wingdings 2" pitchFamily="18" charset="2"/>
              <a:buNone/>
              <a:defRPr/>
            </a:pPr>
            <a:endParaRPr lang="en-US" dirty="0" smtClean="0"/>
          </a:p>
          <a:p>
            <a:pPr marL="0" indent="0">
              <a:buFont typeface="Wingdings 2" pitchFamily="18" charset="2"/>
              <a:buNone/>
              <a:defRPr/>
            </a:pPr>
            <a:endParaRPr lang="en-US" dirty="0" smtClean="0"/>
          </a:p>
          <a:p>
            <a:pPr marL="0" indent="0">
              <a:buFont typeface="Wingdings 2" pitchFamily="18" charset="2"/>
              <a:buNone/>
              <a:defRPr/>
            </a:pPr>
            <a:endParaRPr lang="en-US" dirty="0"/>
          </a:p>
        </p:txBody>
      </p:sp>
      <p:sp>
        <p:nvSpPr>
          <p:cNvPr id="51203"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5AF5E367-E8CB-47AD-A8EF-B0ECD2B366DC}" type="slidenum">
              <a:rPr lang="en-US" sz="1200">
                <a:latin typeface="Century Gothic" pitchFamily="34" charset="0"/>
              </a:rPr>
              <a:pPr algn="ctr"/>
              <a:t>20</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03187"/>
            <a:ext cx="8229600" cy="1398587"/>
          </a:xfrm>
        </p:spPr>
        <p:txBody>
          <a:bodyPr/>
          <a:lstStyle/>
          <a:p>
            <a:pPr>
              <a:defRPr/>
            </a:pPr>
            <a:r>
              <a:rPr lang="en-US" sz="3600" dirty="0" smtClean="0"/>
              <a:t>Interactive Exercise: </a:t>
            </a:r>
            <a:br>
              <a:rPr lang="en-US" sz="3600" dirty="0" smtClean="0"/>
            </a:br>
            <a:r>
              <a:rPr lang="en-US" sz="3600" dirty="0" smtClean="0"/>
              <a:t>Organizational Buying</a:t>
            </a:r>
          </a:p>
        </p:txBody>
      </p:sp>
      <p:pic>
        <p:nvPicPr>
          <p:cNvPr id="53250" name="Picture 14" descr="IE"/>
          <p:cNvPicPr>
            <a:picLocks noChangeAspect="1" noChangeArrowheads="1"/>
          </p:cNvPicPr>
          <p:nvPr/>
        </p:nvPicPr>
        <p:blipFill>
          <a:blip r:embed="rId3"/>
          <a:srcRect/>
          <a:stretch>
            <a:fillRect/>
          </a:stretch>
        </p:blipFill>
        <p:spPr bwMode="auto">
          <a:xfrm>
            <a:off x="733425" y="1343025"/>
            <a:ext cx="7648575" cy="5133975"/>
          </a:xfrm>
          <a:prstGeom prst="rect">
            <a:avLst/>
          </a:prstGeom>
          <a:noFill/>
          <a:ln w="9525">
            <a:noFill/>
            <a:miter lim="800000"/>
            <a:headEnd/>
            <a:tailEnd/>
          </a:ln>
        </p:spPr>
      </p:pic>
      <p:sp>
        <p:nvSpPr>
          <p:cNvPr id="7" name="Oval 15">
            <a:hlinkClick r:id="rId4" action="ppaction://program"/>
          </p:cNvPr>
          <p:cNvSpPr>
            <a:spLocks noChangeArrowheads="1"/>
          </p:cNvSpPr>
          <p:nvPr/>
        </p:nvSpPr>
        <p:spPr bwMode="auto">
          <a:xfrm>
            <a:off x="8001000" y="6172200"/>
            <a:ext cx="533400" cy="533400"/>
          </a:xfrm>
          <a:prstGeom prst="ellipse">
            <a:avLst/>
          </a:prstGeom>
          <a:solidFill>
            <a:schemeClr val="tx2"/>
          </a:solidFill>
          <a:ln w="38100">
            <a:solidFill>
              <a:srgbClr val="A8A776"/>
            </a:solidFill>
            <a:round/>
            <a:headEnd/>
            <a:tailEnd/>
          </a:ln>
        </p:spPr>
        <p:txBody>
          <a:bodyPr wrap="none" anchor="ctr"/>
          <a:lstStyle/>
          <a:p>
            <a:pPr algn="ctr"/>
            <a:endParaRPr lang="en-US"/>
          </a:p>
        </p:txBody>
      </p:sp>
      <p:sp>
        <p:nvSpPr>
          <p:cNvPr id="53252" name="AutoShape 16">
            <a:hlinkClick r:id="rId4" action="ppaction://program"/>
          </p:cNvPr>
          <p:cNvSpPr>
            <a:spLocks noChangeArrowheads="1"/>
          </p:cNvSpPr>
          <p:nvPr/>
        </p:nvSpPr>
        <p:spPr bwMode="auto">
          <a:xfrm rot="5400000">
            <a:off x="8162925" y="6343650"/>
            <a:ext cx="292100" cy="190500"/>
          </a:xfrm>
          <a:prstGeom prst="triangle">
            <a:avLst>
              <a:gd name="adj" fmla="val 50000"/>
            </a:avLst>
          </a:prstGeom>
          <a:solidFill>
            <a:schemeClr val="bg1"/>
          </a:solidFill>
          <a:ln w="9525">
            <a:noFill/>
            <a:miter lim="800000"/>
            <a:headEnd/>
            <a:tailEnd/>
          </a:ln>
        </p:spPr>
        <p:txBody>
          <a:bodyPr wrap="none" anchor="ctr"/>
          <a:lstStyle/>
          <a:p>
            <a:pPr algn="ctr"/>
            <a:endParaRPr lang="en-US"/>
          </a:p>
        </p:txBody>
      </p:sp>
      <p:sp>
        <p:nvSpPr>
          <p:cNvPr id="53253"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55477C24-D445-451D-9D1F-EB5A341F54DE}" type="slidenum">
              <a:rPr lang="en-US" sz="1200">
                <a:latin typeface="Century Gothic" pitchFamily="34" charset="0"/>
              </a:rPr>
              <a:pPr algn="ctr"/>
              <a:t>21</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52400"/>
            <a:ext cx="8229600" cy="1398587"/>
          </a:xfrm>
        </p:spPr>
        <p:txBody>
          <a:bodyPr/>
          <a:lstStyle/>
          <a:p>
            <a:pPr>
              <a:defRPr/>
            </a:pPr>
            <a:r>
              <a:rPr lang="en-US" dirty="0" smtClean="0"/>
              <a:t>Buyer-Seller Relationships in Business Markets</a:t>
            </a:r>
          </a:p>
        </p:txBody>
      </p:sp>
      <p:sp>
        <p:nvSpPr>
          <p:cNvPr id="34" name="Oval 3"/>
          <p:cNvSpPr>
            <a:spLocks noChangeArrowheads="1"/>
          </p:cNvSpPr>
          <p:nvPr/>
        </p:nvSpPr>
        <p:spPr bwMode="auto">
          <a:xfrm>
            <a:off x="3657600" y="3048000"/>
            <a:ext cx="1905000" cy="1905000"/>
          </a:xfrm>
          <a:prstGeom prst="ellipse">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defRPr/>
            </a:pPr>
            <a:r>
              <a:rPr lang="en-US" sz="2800" b="1">
                <a:latin typeface="Arial" pitchFamily="34" charset="0"/>
                <a:cs typeface="Arial" pitchFamily="34" charset="0"/>
              </a:rPr>
              <a:t>BUT</a:t>
            </a:r>
          </a:p>
        </p:txBody>
      </p:sp>
      <p:grpSp>
        <p:nvGrpSpPr>
          <p:cNvPr id="2" name="Group 4"/>
          <p:cNvGrpSpPr>
            <a:grpSpLocks/>
          </p:cNvGrpSpPr>
          <p:nvPr/>
        </p:nvGrpSpPr>
        <p:grpSpPr bwMode="auto">
          <a:xfrm>
            <a:off x="304800" y="1600200"/>
            <a:ext cx="3581400" cy="4727575"/>
            <a:chOff x="192" y="720"/>
            <a:chExt cx="2256" cy="3182"/>
          </a:xfrm>
        </p:grpSpPr>
        <p:sp>
          <p:nvSpPr>
            <p:cNvPr id="41993" name="AutoShape 5"/>
            <p:cNvSpPr>
              <a:spLocks noChangeArrowheads="1"/>
            </p:cNvSpPr>
            <p:nvPr/>
          </p:nvSpPr>
          <p:spPr bwMode="auto">
            <a:xfrm>
              <a:off x="192" y="924"/>
              <a:ext cx="2256" cy="2978"/>
            </a:xfrm>
            <a:prstGeom prst="roundRect">
              <a:avLst>
                <a:gd name="adj" fmla="val 1063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marL="457200" indent="-457200" algn="ctr">
                <a:defRPr/>
              </a:pPr>
              <a:endParaRPr lang="en-US" sz="3000" b="1">
                <a:latin typeface="Arial" pitchFamily="34" charset="0"/>
                <a:cs typeface="Arial" pitchFamily="34" charset="0"/>
              </a:endParaRPr>
            </a:p>
          </p:txBody>
        </p:sp>
        <p:sp>
          <p:nvSpPr>
            <p:cNvPr id="41994" name="AutoShape 6"/>
            <p:cNvSpPr>
              <a:spLocks noChangeArrowheads="1"/>
            </p:cNvSpPr>
            <p:nvPr/>
          </p:nvSpPr>
          <p:spPr bwMode="auto">
            <a:xfrm>
              <a:off x="192" y="720"/>
              <a:ext cx="2256" cy="720"/>
            </a:xfrm>
            <a:prstGeom prst="roundRect">
              <a:avLst>
                <a:gd name="adj"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274320" rIns="274320" anchor="ctr"/>
            <a:lstStyle/>
            <a:p>
              <a:pPr marL="457200" indent="-457200" algn="ctr">
                <a:defRPr/>
              </a:pPr>
              <a:r>
                <a:rPr lang="en-US" sz="2000" b="1" dirty="0">
                  <a:latin typeface="Arial" pitchFamily="34" charset="0"/>
                  <a:cs typeface="Arial" pitchFamily="34" charset="0"/>
                </a:rPr>
                <a:t>Close Relationships</a:t>
              </a:r>
            </a:p>
            <a:p>
              <a:pPr marL="457200" indent="-457200" algn="ctr">
                <a:defRPr/>
              </a:pPr>
              <a:r>
                <a:rPr lang="en-US" sz="2000" b="1" dirty="0">
                  <a:latin typeface="Arial" pitchFamily="34" charset="0"/>
                  <a:cs typeface="Arial" pitchFamily="34" charset="0"/>
                </a:rPr>
                <a:t>May Produce</a:t>
              </a:r>
            </a:p>
            <a:p>
              <a:pPr marL="457200" indent="-457200" algn="ctr">
                <a:defRPr/>
              </a:pPr>
              <a:r>
                <a:rPr lang="en-US" sz="2000" b="1" dirty="0">
                  <a:latin typeface="Arial" pitchFamily="34" charset="0"/>
                  <a:cs typeface="Arial" pitchFamily="34" charset="0"/>
                </a:rPr>
                <a:t>Mutual Benefits</a:t>
              </a:r>
            </a:p>
          </p:txBody>
        </p:sp>
        <p:sp>
          <p:nvSpPr>
            <p:cNvPr id="55307" name="Text Box 7"/>
            <p:cNvSpPr txBox="1">
              <a:spLocks noChangeArrowheads="1"/>
            </p:cNvSpPr>
            <p:nvPr/>
          </p:nvSpPr>
          <p:spPr bwMode="auto">
            <a:xfrm>
              <a:off x="288" y="1597"/>
              <a:ext cx="2016" cy="1765"/>
            </a:xfrm>
            <a:prstGeom prst="rect">
              <a:avLst/>
            </a:prstGeom>
            <a:noFill/>
            <a:ln w="9525">
              <a:noFill/>
              <a:miter lim="800000"/>
              <a:headEnd/>
              <a:tailEnd/>
            </a:ln>
          </p:spPr>
          <p:txBody>
            <a:bodyPr>
              <a:spAutoFit/>
            </a:bodyPr>
            <a:lstStyle/>
            <a:p>
              <a:pPr marL="457200" indent="-457200">
                <a:lnSpc>
                  <a:spcPct val="95000"/>
                </a:lnSpc>
                <a:spcAft>
                  <a:spcPct val="5000"/>
                </a:spcAft>
                <a:buFontTx/>
                <a:buChar char="-"/>
              </a:pPr>
              <a:r>
                <a:rPr lang="en-US" sz="2400" b="1"/>
                <a:t>Mutual trust </a:t>
              </a:r>
            </a:p>
            <a:p>
              <a:pPr marL="457200" indent="-457200">
                <a:lnSpc>
                  <a:spcPct val="95000"/>
                </a:lnSpc>
                <a:spcAft>
                  <a:spcPct val="5000"/>
                </a:spcAft>
              </a:pPr>
              <a:endParaRPr lang="en-US" sz="2400" b="1"/>
            </a:p>
            <a:p>
              <a:pPr marL="457200" indent="-457200">
                <a:lnSpc>
                  <a:spcPct val="95000"/>
                </a:lnSpc>
                <a:spcAft>
                  <a:spcPct val="5000"/>
                </a:spcAft>
                <a:buFontTx/>
                <a:buChar char="-"/>
              </a:pPr>
              <a:r>
                <a:rPr lang="en-US" sz="2400" b="1"/>
                <a:t>Long-term outlook</a:t>
              </a:r>
            </a:p>
            <a:p>
              <a:pPr marL="457200" indent="-457200">
                <a:lnSpc>
                  <a:spcPct val="95000"/>
                </a:lnSpc>
                <a:spcAft>
                  <a:spcPct val="5000"/>
                </a:spcAft>
              </a:pPr>
              <a:endParaRPr lang="en-US" sz="2400" b="1"/>
            </a:p>
            <a:p>
              <a:pPr marL="457200" indent="-457200">
                <a:lnSpc>
                  <a:spcPct val="95000"/>
                </a:lnSpc>
                <a:spcAft>
                  <a:spcPct val="5000"/>
                </a:spcAft>
                <a:buFontTx/>
                <a:buChar char="-"/>
              </a:pPr>
              <a:r>
                <a:rPr lang="en-US" sz="2400" b="1"/>
                <a:t>Share tasks at lower total cost</a:t>
              </a:r>
            </a:p>
          </p:txBody>
        </p:sp>
      </p:grpSp>
      <p:grpSp>
        <p:nvGrpSpPr>
          <p:cNvPr id="3" name="Group 8"/>
          <p:cNvGrpSpPr>
            <a:grpSpLocks/>
          </p:cNvGrpSpPr>
          <p:nvPr/>
        </p:nvGrpSpPr>
        <p:grpSpPr bwMode="auto">
          <a:xfrm>
            <a:off x="5334000" y="1600200"/>
            <a:ext cx="3581400" cy="4724400"/>
            <a:chOff x="3360" y="720"/>
            <a:chExt cx="2256" cy="2933"/>
          </a:xfrm>
        </p:grpSpPr>
        <p:sp>
          <p:nvSpPr>
            <p:cNvPr id="41990" name="AutoShape 9"/>
            <p:cNvSpPr>
              <a:spLocks noChangeArrowheads="1"/>
            </p:cNvSpPr>
            <p:nvPr/>
          </p:nvSpPr>
          <p:spPr bwMode="auto">
            <a:xfrm>
              <a:off x="3360" y="912"/>
              <a:ext cx="2256" cy="2741"/>
            </a:xfrm>
            <a:prstGeom prst="roundRect">
              <a:avLst>
                <a:gd name="adj" fmla="val 1063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marL="457200" indent="-457200" algn="ctr">
                <a:defRPr/>
              </a:pPr>
              <a:endParaRPr lang="en-US" sz="3000" b="1">
                <a:latin typeface="Arial" pitchFamily="34" charset="0"/>
                <a:cs typeface="Arial" pitchFamily="34" charset="0"/>
              </a:endParaRPr>
            </a:p>
          </p:txBody>
        </p:sp>
        <p:sp>
          <p:nvSpPr>
            <p:cNvPr id="41991" name="AutoShape 10"/>
            <p:cNvSpPr>
              <a:spLocks noChangeArrowheads="1"/>
            </p:cNvSpPr>
            <p:nvPr/>
          </p:nvSpPr>
          <p:spPr bwMode="auto">
            <a:xfrm>
              <a:off x="3360" y="720"/>
              <a:ext cx="2256" cy="720"/>
            </a:xfrm>
            <a:prstGeom prst="roundRect">
              <a:avLst>
                <a:gd name="adj"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274320" rIns="274320" anchor="ctr"/>
            <a:lstStyle/>
            <a:p>
              <a:pPr marL="457200" indent="-457200" algn="ctr">
                <a:defRPr/>
              </a:pPr>
              <a:r>
                <a:rPr lang="en-US" sz="2000" b="1">
                  <a:latin typeface="Arial" pitchFamily="34" charset="0"/>
                  <a:cs typeface="Arial" pitchFamily="34" charset="0"/>
                </a:rPr>
                <a:t>Relationships May</a:t>
              </a:r>
            </a:p>
            <a:p>
              <a:pPr marL="457200" indent="-457200" algn="ctr">
                <a:defRPr/>
              </a:pPr>
              <a:r>
                <a:rPr lang="en-US" sz="2000" b="1">
                  <a:latin typeface="Arial" pitchFamily="34" charset="0"/>
                  <a:cs typeface="Arial" pitchFamily="34" charset="0"/>
                </a:rPr>
                <a:t>Not Make Sense</a:t>
              </a:r>
            </a:p>
          </p:txBody>
        </p:sp>
        <p:sp>
          <p:nvSpPr>
            <p:cNvPr id="55304" name="Text Box 11"/>
            <p:cNvSpPr txBox="1">
              <a:spLocks noChangeArrowheads="1"/>
            </p:cNvSpPr>
            <p:nvPr/>
          </p:nvSpPr>
          <p:spPr bwMode="auto">
            <a:xfrm>
              <a:off x="3456" y="1592"/>
              <a:ext cx="2160" cy="1800"/>
            </a:xfrm>
            <a:prstGeom prst="rect">
              <a:avLst/>
            </a:prstGeom>
            <a:noFill/>
            <a:ln w="9525">
              <a:noFill/>
              <a:miter lim="800000"/>
              <a:headEnd/>
              <a:tailEnd/>
            </a:ln>
          </p:spPr>
          <p:txBody>
            <a:bodyPr>
              <a:spAutoFit/>
            </a:bodyPr>
            <a:lstStyle/>
            <a:p>
              <a:pPr marL="457200" indent="-457200">
                <a:spcAft>
                  <a:spcPct val="30000"/>
                </a:spcAft>
                <a:buFontTx/>
                <a:buChar char="-"/>
              </a:pPr>
              <a:r>
                <a:rPr lang="en-US" sz="2400" b="1"/>
                <a:t>Reduced flexibility</a:t>
              </a:r>
            </a:p>
            <a:p>
              <a:pPr marL="457200" indent="-457200">
                <a:spcAft>
                  <a:spcPct val="30000"/>
                </a:spcAft>
                <a:buFontTx/>
                <a:buChar char="-"/>
              </a:pPr>
              <a:r>
                <a:rPr lang="en-US" sz="2400" b="1"/>
                <a:t>Some purchases are too small or infrequent</a:t>
              </a:r>
            </a:p>
            <a:p>
              <a:pPr marL="457200" indent="-457200">
                <a:spcAft>
                  <a:spcPct val="30000"/>
                </a:spcAft>
                <a:buFontTx/>
                <a:buChar char="-"/>
              </a:pPr>
              <a:r>
                <a:rPr lang="en-US" sz="2400" b="1"/>
                <a:t>Some purchases require much special attention </a:t>
              </a:r>
            </a:p>
          </p:txBody>
        </p:sp>
      </p:grpSp>
      <p:sp>
        <p:nvSpPr>
          <p:cNvPr id="55301"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207E6C67-BFAC-4662-A203-0A33C755658C}" type="slidenum">
              <a:rPr lang="en-US" sz="1200">
                <a:latin typeface="Century Gothic" pitchFamily="34" charset="0"/>
              </a:rPr>
              <a:pPr algn="ctr"/>
              <a:t>22</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500"/>
                            </p:stCondLst>
                            <p:childTnLst>
                              <p:par>
                                <p:cTn id="15" presetID="22" presetClass="entr" presetSubtype="1"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52400"/>
            <a:ext cx="8229600" cy="1398587"/>
          </a:xfrm>
        </p:spPr>
        <p:txBody>
          <a:bodyPr/>
          <a:lstStyle/>
          <a:p>
            <a:pPr>
              <a:defRPr/>
            </a:pPr>
            <a:r>
              <a:rPr lang="en-US" dirty="0" smtClean="0"/>
              <a:t>Relationships Have Many Dimensions (Exhibit 6-5)</a:t>
            </a:r>
          </a:p>
        </p:txBody>
      </p:sp>
      <p:pic>
        <p:nvPicPr>
          <p:cNvPr id="3" name="Picture 3" descr="7-6_1 copy"/>
          <p:cNvPicPr>
            <a:picLocks noChangeAspect="1" noChangeArrowheads="1"/>
          </p:cNvPicPr>
          <p:nvPr/>
        </p:nvPicPr>
        <p:blipFill>
          <a:blip r:embed="rId3"/>
          <a:srcRect/>
          <a:stretch>
            <a:fillRect/>
          </a:stretch>
        </p:blipFill>
        <p:spPr bwMode="auto">
          <a:xfrm>
            <a:off x="136525" y="1711325"/>
            <a:ext cx="8931275" cy="5070475"/>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4" name="Picture 4" descr="7-6_2 copy"/>
          <p:cNvPicPr>
            <a:picLocks noChangeAspect="1" noChangeArrowheads="1"/>
          </p:cNvPicPr>
          <p:nvPr/>
        </p:nvPicPr>
        <p:blipFill>
          <a:blip r:embed="rId4"/>
          <a:srcRect/>
          <a:stretch>
            <a:fillRect/>
          </a:stretch>
        </p:blipFill>
        <p:spPr bwMode="auto">
          <a:xfrm>
            <a:off x="152400" y="1712913"/>
            <a:ext cx="8931275" cy="5070475"/>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57348"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457D14E6-7044-4E9C-A491-6361FD13A48E}" type="slidenum">
              <a:rPr lang="en-US" sz="1200">
                <a:latin typeface="Century Gothic" pitchFamily="34" charset="0"/>
              </a:rPr>
              <a:pPr algn="ctr"/>
              <a:t>23</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52400"/>
            <a:ext cx="8229600" cy="1398587"/>
          </a:xfrm>
        </p:spPr>
        <p:txBody>
          <a:bodyPr/>
          <a:lstStyle/>
          <a:p>
            <a:pPr>
              <a:defRPr/>
            </a:pPr>
            <a:r>
              <a:rPr lang="en-US" dirty="0" smtClean="0"/>
              <a:t>Relationships Have Many Dimensions (Exhibit 6-5)</a:t>
            </a:r>
          </a:p>
        </p:txBody>
      </p:sp>
      <p:pic>
        <p:nvPicPr>
          <p:cNvPr id="7" name="Picture 6" descr="7-6_5 copy"/>
          <p:cNvPicPr>
            <a:picLocks noChangeAspect="1" noChangeArrowheads="1"/>
          </p:cNvPicPr>
          <p:nvPr/>
        </p:nvPicPr>
        <p:blipFill>
          <a:blip r:embed="rId3"/>
          <a:srcRect/>
          <a:stretch>
            <a:fillRect/>
          </a:stretch>
        </p:blipFill>
        <p:spPr bwMode="auto">
          <a:xfrm>
            <a:off x="152400" y="1711325"/>
            <a:ext cx="8931275" cy="5070475"/>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59395"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656CA5AE-8960-4E5C-8B94-6788E4E6736A}" type="slidenum">
              <a:rPr lang="en-US" sz="1200">
                <a:latin typeface="Century Gothic" pitchFamily="34" charset="0"/>
              </a:rPr>
              <a:pPr algn="ctr"/>
              <a:t>24</a:t>
            </a:fld>
            <a:endParaRPr lang="en-US" sz="1200">
              <a:latin typeface="Century Gothic"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a:defRPr/>
            </a:pPr>
            <a:r>
              <a:rPr lang="en-US" smtClean="0"/>
              <a:t>Relationship Dimensions</a:t>
            </a:r>
          </a:p>
        </p:txBody>
      </p:sp>
      <p:sp>
        <p:nvSpPr>
          <p:cNvPr id="3092"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5088337F-5FB6-459B-ABBE-B58300590C76}" type="slidenum">
              <a:rPr lang="en-US" sz="1200">
                <a:latin typeface="Century Gothic" pitchFamily="34" charset="0"/>
              </a:rPr>
              <a:pPr algn="ctr"/>
              <a:t>25</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a:defRPr/>
            </a:pPr>
            <a:r>
              <a:rPr lang="en-US" smtClean="0"/>
              <a:t>Relationship Dimensions</a:t>
            </a:r>
          </a:p>
        </p:txBody>
      </p:sp>
      <p:sp>
        <p:nvSpPr>
          <p:cNvPr id="4116"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231B4E7E-E071-4B26-811E-83088A9BAA01}" type="slidenum">
              <a:rPr lang="en-US" sz="1200">
                <a:latin typeface="Century Gothic" pitchFamily="34" charset="0"/>
              </a:rPr>
              <a:pPr algn="ctr"/>
              <a:t>26</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defRPr/>
            </a:pPr>
            <a:r>
              <a:rPr lang="en-US" smtClean="0"/>
              <a:t>Checking Your Knowledge</a:t>
            </a:r>
          </a:p>
        </p:txBody>
      </p:sp>
      <p:sp>
        <p:nvSpPr>
          <p:cNvPr id="2" name="Content Placeholder 1"/>
          <p:cNvSpPr>
            <a:spLocks noGrp="1"/>
          </p:cNvSpPr>
          <p:nvPr>
            <p:ph idx="1"/>
          </p:nvPr>
        </p:nvSpPr>
        <p:spPr>
          <a:xfrm>
            <a:off x="457200" y="1882775"/>
            <a:ext cx="8229600" cy="4975225"/>
          </a:xfrm>
        </p:spPr>
        <p:txBody>
          <a:bodyPr>
            <a:normAutofit fontScale="77500" lnSpcReduction="20000"/>
          </a:bodyPr>
          <a:lstStyle/>
          <a:p>
            <a:pPr marL="0" indent="0">
              <a:buFont typeface="Wingdings 2" pitchFamily="18" charset="2"/>
              <a:buNone/>
              <a:defRPr/>
            </a:pPr>
            <a:r>
              <a:rPr lang="en-US" dirty="0" smtClean="0"/>
              <a:t>Gotcha! is a chain of trendy stores catering to the urban contemporary market. As part of its close relationship with  suppliers, Gotcha! has an Internet site that is accessible only by suppliers, and it provides up-to-the minute point-of-sale information from all of the Gotcha! stores. Suppliers can see how their products are doing at retail during any time of the day or night. In the relationship between Gotcha! and its suppliers, the Gotcha! supplier site is an example of:</a:t>
            </a:r>
          </a:p>
          <a:p>
            <a:pPr marL="0" indent="0">
              <a:buFont typeface="Wingdings 2" pitchFamily="18" charset="2"/>
              <a:buNone/>
              <a:defRPr/>
            </a:pPr>
            <a:endParaRPr lang="en-US" dirty="0" smtClean="0"/>
          </a:p>
          <a:p>
            <a:pPr marL="461963" indent="-461963">
              <a:buFont typeface="Wingdings 2" pitchFamily="18" charset="2"/>
              <a:buNone/>
              <a:defRPr/>
            </a:pPr>
            <a:r>
              <a:rPr lang="en-US" dirty="0" smtClean="0"/>
              <a:t>A.	information sharing.</a:t>
            </a:r>
          </a:p>
          <a:p>
            <a:pPr marL="461963" indent="-461963">
              <a:buFont typeface="Wingdings 2" pitchFamily="18" charset="2"/>
              <a:buNone/>
              <a:defRPr/>
            </a:pPr>
            <a:r>
              <a:rPr lang="en-US" dirty="0" smtClean="0"/>
              <a:t>B.	legal bonds.</a:t>
            </a:r>
          </a:p>
          <a:p>
            <a:pPr marL="461963" indent="-461963">
              <a:buFont typeface="Wingdings 2" pitchFamily="18" charset="2"/>
              <a:buNone/>
              <a:defRPr/>
            </a:pPr>
            <a:r>
              <a:rPr lang="en-US" dirty="0" smtClean="0"/>
              <a:t>C.	reciprocity.</a:t>
            </a:r>
          </a:p>
          <a:p>
            <a:pPr marL="461963" indent="-461963">
              <a:buFont typeface="Wingdings 2" pitchFamily="18" charset="2"/>
              <a:buNone/>
              <a:defRPr/>
            </a:pPr>
            <a:r>
              <a:rPr lang="en-US" dirty="0" smtClean="0"/>
              <a:t>D.	operational linkages.</a:t>
            </a:r>
          </a:p>
          <a:p>
            <a:pPr marL="461963" indent="-461963">
              <a:buFont typeface="Wingdings 2" pitchFamily="18" charset="2"/>
              <a:buNone/>
              <a:defRPr/>
            </a:pPr>
            <a:r>
              <a:rPr lang="en-US" dirty="0" smtClean="0"/>
              <a:t>E.	negotiated contracts.</a:t>
            </a:r>
          </a:p>
        </p:txBody>
      </p:sp>
      <p:sp>
        <p:nvSpPr>
          <p:cNvPr id="67587"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34F5C807-89CD-421A-AA82-614C8F162AE6}" type="slidenum">
              <a:rPr lang="en-US" sz="1200">
                <a:latin typeface="Century Gothic" pitchFamily="34" charset="0"/>
              </a:rPr>
              <a:pPr algn="ctr"/>
              <a:t>27</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n-US" smtClean="0"/>
              <a:t>Dynamics of Buyer-Seller Relationships</a:t>
            </a:r>
          </a:p>
        </p:txBody>
      </p:sp>
      <p:sp>
        <p:nvSpPr>
          <p:cNvPr id="3" name="Line 3"/>
          <p:cNvSpPr>
            <a:spLocks noChangeShapeType="1"/>
          </p:cNvSpPr>
          <p:nvPr/>
        </p:nvSpPr>
        <p:spPr bwMode="auto">
          <a:xfrm>
            <a:off x="3581400" y="3810000"/>
            <a:ext cx="1143000" cy="0"/>
          </a:xfrm>
          <a:prstGeom prst="line">
            <a:avLst/>
          </a:prstGeom>
          <a:noFill/>
          <a:ln w="38100">
            <a:solidFill>
              <a:schemeClr val="tx1"/>
            </a:solidFill>
            <a:round/>
            <a:headEnd/>
            <a:tailEnd/>
          </a:ln>
        </p:spPr>
        <p:txBody>
          <a:bodyPr/>
          <a:lstStyle/>
          <a:p>
            <a:endParaRPr lang="en-US"/>
          </a:p>
        </p:txBody>
      </p:sp>
      <p:sp>
        <p:nvSpPr>
          <p:cNvPr id="4" name="AutoShape 4"/>
          <p:cNvSpPr>
            <a:spLocks noChangeArrowheads="1"/>
          </p:cNvSpPr>
          <p:nvPr/>
        </p:nvSpPr>
        <p:spPr bwMode="auto">
          <a:xfrm>
            <a:off x="4724400" y="3302000"/>
            <a:ext cx="4114800" cy="1117600"/>
          </a:xfrm>
          <a:prstGeom prst="roundRect">
            <a:avLst>
              <a:gd name="adj" fmla="val 33495"/>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50000"/>
              </a:spcBef>
              <a:defRPr/>
            </a:pPr>
            <a:r>
              <a:rPr lang="en-US" altLang="en-US" sz="2400" b="1">
                <a:latin typeface="Arial" pitchFamily="34" charset="0"/>
                <a:cs typeface="Arial" pitchFamily="34" charset="0"/>
              </a:rPr>
              <a:t>Buyers May Use Several Sources to Spread Risks</a:t>
            </a:r>
          </a:p>
        </p:txBody>
      </p:sp>
      <p:sp>
        <p:nvSpPr>
          <p:cNvPr id="5" name="Line 7"/>
          <p:cNvSpPr>
            <a:spLocks noChangeShapeType="1"/>
          </p:cNvSpPr>
          <p:nvPr/>
        </p:nvSpPr>
        <p:spPr bwMode="auto">
          <a:xfrm flipV="1">
            <a:off x="3581400" y="2209800"/>
            <a:ext cx="1143000" cy="1600200"/>
          </a:xfrm>
          <a:prstGeom prst="line">
            <a:avLst/>
          </a:prstGeom>
          <a:noFill/>
          <a:ln w="38100">
            <a:solidFill>
              <a:schemeClr val="tx1"/>
            </a:solidFill>
            <a:round/>
            <a:headEnd/>
            <a:tailEnd/>
          </a:ln>
        </p:spPr>
        <p:txBody>
          <a:bodyPr/>
          <a:lstStyle/>
          <a:p>
            <a:endParaRPr lang="en-US"/>
          </a:p>
        </p:txBody>
      </p:sp>
      <p:sp>
        <p:nvSpPr>
          <p:cNvPr id="6" name="AutoShape 8"/>
          <p:cNvSpPr>
            <a:spLocks noChangeArrowheads="1"/>
          </p:cNvSpPr>
          <p:nvPr/>
        </p:nvSpPr>
        <p:spPr bwMode="auto">
          <a:xfrm>
            <a:off x="4724400" y="1752600"/>
            <a:ext cx="4114800" cy="1116013"/>
          </a:xfrm>
          <a:prstGeom prst="roundRect">
            <a:avLst>
              <a:gd name="adj" fmla="val 33495"/>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50000"/>
              </a:spcBef>
              <a:defRPr/>
            </a:pPr>
            <a:r>
              <a:rPr lang="en-US" altLang="en-US" sz="2400" b="1">
                <a:latin typeface="Arial" pitchFamily="34" charset="0"/>
                <a:cs typeface="Arial" pitchFamily="34" charset="0"/>
              </a:rPr>
              <a:t>Powerful Customer May Control the Relationship</a:t>
            </a:r>
          </a:p>
        </p:txBody>
      </p:sp>
      <p:sp>
        <p:nvSpPr>
          <p:cNvPr id="7" name="Line 11"/>
          <p:cNvSpPr>
            <a:spLocks noChangeShapeType="1"/>
          </p:cNvSpPr>
          <p:nvPr/>
        </p:nvSpPr>
        <p:spPr bwMode="auto">
          <a:xfrm>
            <a:off x="3581400" y="3810000"/>
            <a:ext cx="1143000" cy="1600200"/>
          </a:xfrm>
          <a:prstGeom prst="line">
            <a:avLst/>
          </a:prstGeom>
          <a:noFill/>
          <a:ln w="38100">
            <a:solidFill>
              <a:schemeClr val="tx1"/>
            </a:solidFill>
            <a:round/>
            <a:headEnd/>
            <a:tailEnd/>
          </a:ln>
        </p:spPr>
        <p:txBody>
          <a:bodyPr/>
          <a:lstStyle/>
          <a:p>
            <a:endParaRPr lang="en-US"/>
          </a:p>
        </p:txBody>
      </p:sp>
      <p:sp>
        <p:nvSpPr>
          <p:cNvPr id="8" name="AutoShape 12"/>
          <p:cNvSpPr>
            <a:spLocks noChangeArrowheads="1"/>
          </p:cNvSpPr>
          <p:nvPr/>
        </p:nvSpPr>
        <p:spPr bwMode="auto">
          <a:xfrm>
            <a:off x="4724400" y="4876800"/>
            <a:ext cx="4114800" cy="1116013"/>
          </a:xfrm>
          <a:prstGeom prst="roundRect">
            <a:avLst>
              <a:gd name="adj" fmla="val 33495"/>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50000"/>
              </a:spcBef>
              <a:defRPr/>
            </a:pPr>
            <a:r>
              <a:rPr lang="en-US" altLang="en-US" sz="2400" b="1">
                <a:latin typeface="Arial" pitchFamily="34" charset="0"/>
                <a:cs typeface="Arial" pitchFamily="34" charset="0"/>
              </a:rPr>
              <a:t>Buying Varies by Customer Type</a:t>
            </a:r>
          </a:p>
        </p:txBody>
      </p:sp>
      <p:pic>
        <p:nvPicPr>
          <p:cNvPr id="46089" name="Picture 13" descr="talk"/>
          <p:cNvPicPr>
            <a:picLocks noChangeAspect="1" noChangeArrowheads="1"/>
          </p:cNvPicPr>
          <p:nvPr/>
        </p:nvPicPr>
        <p:blipFill>
          <a:blip r:embed="rId3">
            <a:extLst>
              <a:ext uri="{28A0092B-C50C-407E-A947-70E740481C1C}"/>
            </a:extLst>
          </a:blip>
          <a:srcRect/>
          <a:stretch>
            <a:fillRect/>
          </a:stretch>
        </p:blipFill>
        <p:spPr bwMode="auto">
          <a:xfrm>
            <a:off x="379413" y="2209800"/>
            <a:ext cx="3238500" cy="3238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
        <p:nvSpPr>
          <p:cNvPr id="69641" name="Oval 15"/>
          <p:cNvSpPr>
            <a:spLocks noChangeArrowheads="1"/>
          </p:cNvSpPr>
          <p:nvPr/>
        </p:nvSpPr>
        <p:spPr bwMode="auto">
          <a:xfrm>
            <a:off x="360363" y="2189163"/>
            <a:ext cx="3276600" cy="3276600"/>
          </a:xfrm>
          <a:prstGeom prst="ellipse">
            <a:avLst/>
          </a:prstGeom>
          <a:noFill/>
          <a:ln w="38100">
            <a:solidFill>
              <a:schemeClr val="tx1"/>
            </a:solidFill>
            <a:round/>
            <a:headEnd/>
            <a:tailEnd/>
          </a:ln>
        </p:spPr>
        <p:txBody>
          <a:bodyPr wrap="none" anchor="ctr"/>
          <a:lstStyle/>
          <a:p>
            <a:pPr algn="ctr"/>
            <a:endParaRPr lang="en-US"/>
          </a:p>
        </p:txBody>
      </p:sp>
      <p:sp>
        <p:nvSpPr>
          <p:cNvPr id="69642"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E163131F-D39E-45A7-BC4F-BD3A6B389BFC}" type="slidenum">
              <a:rPr lang="en-US" sz="1200">
                <a:latin typeface="Century Gothic" pitchFamily="34" charset="0"/>
              </a:rPr>
              <a:pPr algn="ctr"/>
              <a:t>28</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6"/>
                                        </p:tgtEl>
                                        <p:attrNameLst>
                                          <p:attrName>style.color</p:attrName>
                                        </p:attrNameLst>
                                      </p:cBhvr>
                                      <p:by>
                                        <p:hsl h="0" s="-70588" l="0"/>
                                      </p:by>
                                    </p:animClr>
                                    <p:animClr clrSpc="hsl" dir="cw">
                                      <p:cBhvr>
                                        <p:cTn id="16" dur="500" fill="hold"/>
                                        <p:tgtEl>
                                          <p:spTgt spid="6"/>
                                        </p:tgtEl>
                                        <p:attrNameLst>
                                          <p:attrName>fillcolor</p:attrName>
                                        </p:attrNameLst>
                                      </p:cBhvr>
                                      <p:by>
                                        <p:hsl h="0" s="-70588" l="0"/>
                                      </p:by>
                                    </p:animClr>
                                    <p:animClr clrSpc="hsl" dir="cw">
                                      <p:cBhvr>
                                        <p:cTn id="17" dur="500" fill="hold"/>
                                        <p:tgtEl>
                                          <p:spTgt spid="6"/>
                                        </p:tgtEl>
                                        <p:attrNameLst>
                                          <p:attrName>stroke.color</p:attrName>
                                        </p:attrNameLst>
                                      </p:cBhvr>
                                      <p:by>
                                        <p:hsl h="0" s="-70588" l="0"/>
                                      </p:by>
                                    </p:animClr>
                                    <p:set>
                                      <p:cBhvr>
                                        <p:cTn id="18" dur="500" fill="hold"/>
                                        <p:tgtEl>
                                          <p:spTgt spid="6"/>
                                        </p:tgtEl>
                                        <p:attrNameLst>
                                          <p:attrName>fill.type</p:attrName>
                                        </p:attrNameLst>
                                      </p:cBhvr>
                                      <p:to>
                                        <p:strVal val="solid"/>
                                      </p:to>
                                    </p:set>
                                  </p:childTnLst>
                                </p:cTn>
                              </p:par>
                            </p:childTnLst>
                          </p:cTn>
                        </p:par>
                        <p:par>
                          <p:cTn id="19" fill="hold" nodeType="afterGroup">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nodeType="afterGroup">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mph" presetSubtype="0" fill="hold" grpId="1" nodeType="clickEffect">
                                  <p:stCondLst>
                                    <p:cond delay="0"/>
                                  </p:stCondLst>
                                  <p:childTnLst>
                                    <p:animClr clrSpc="hsl" dir="cw">
                                      <p:cBhvr override="childStyle">
                                        <p:cTn id="30" dur="500" fill="hold"/>
                                        <p:tgtEl>
                                          <p:spTgt spid="4"/>
                                        </p:tgtEl>
                                        <p:attrNameLst>
                                          <p:attrName>style.color</p:attrName>
                                        </p:attrNameLst>
                                      </p:cBhvr>
                                      <p:by>
                                        <p:hsl h="0" s="-70588" l="0"/>
                                      </p:by>
                                    </p:animClr>
                                    <p:animClr clrSpc="hsl" dir="cw">
                                      <p:cBhvr>
                                        <p:cTn id="31" dur="500" fill="hold"/>
                                        <p:tgtEl>
                                          <p:spTgt spid="4"/>
                                        </p:tgtEl>
                                        <p:attrNameLst>
                                          <p:attrName>fillcolor</p:attrName>
                                        </p:attrNameLst>
                                      </p:cBhvr>
                                      <p:by>
                                        <p:hsl h="0" s="-70588" l="0"/>
                                      </p:by>
                                    </p:animClr>
                                    <p:animClr clrSpc="hsl" dir="cw">
                                      <p:cBhvr>
                                        <p:cTn id="32" dur="500" fill="hold"/>
                                        <p:tgtEl>
                                          <p:spTgt spid="4"/>
                                        </p:tgtEl>
                                        <p:attrNameLst>
                                          <p:attrName>stroke.color</p:attrName>
                                        </p:attrNameLst>
                                      </p:cBhvr>
                                      <p:by>
                                        <p:hsl h="0" s="-70588" l="0"/>
                                      </p:by>
                                    </p:animClr>
                                    <p:set>
                                      <p:cBhvr>
                                        <p:cTn id="33" dur="500" fill="hold"/>
                                        <p:tgtEl>
                                          <p:spTgt spid="4"/>
                                        </p:tgtEl>
                                        <p:attrNameLst>
                                          <p:attrName>fill.type</p:attrName>
                                        </p:attrNameLst>
                                      </p:cBhvr>
                                      <p:to>
                                        <p:strVal val="solid"/>
                                      </p:to>
                                    </p:set>
                                  </p:childTnLst>
                                </p:cTn>
                              </p:par>
                            </p:childTnLst>
                          </p:cTn>
                        </p:par>
                        <p:par>
                          <p:cTn id="34" fill="hold" nodeType="afterGroup">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par>
                          <p:cTn id="38" fill="hold" nodeType="afterGroup">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6" grpId="0" animBg="1"/>
      <p:bldP spid="6" grpId="1"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Line 4"/>
          <p:cNvSpPr>
            <a:spLocks noChangeShapeType="1"/>
          </p:cNvSpPr>
          <p:nvPr/>
        </p:nvSpPr>
        <p:spPr bwMode="auto">
          <a:xfrm>
            <a:off x="3022600" y="2743200"/>
            <a:ext cx="355600" cy="228600"/>
          </a:xfrm>
          <a:prstGeom prst="line">
            <a:avLst/>
          </a:prstGeom>
          <a:noFill/>
          <a:ln w="38100">
            <a:solidFill>
              <a:schemeClr val="tx1"/>
            </a:solidFill>
            <a:round/>
            <a:headEnd/>
            <a:tailEnd/>
          </a:ln>
        </p:spPr>
        <p:txBody>
          <a:bodyPr/>
          <a:lstStyle/>
          <a:p>
            <a:endParaRPr lang="en-US"/>
          </a:p>
        </p:txBody>
      </p:sp>
      <p:sp>
        <p:nvSpPr>
          <p:cNvPr id="48130" name="Rectangle 2"/>
          <p:cNvSpPr>
            <a:spLocks noGrp="1" noChangeArrowheads="1"/>
          </p:cNvSpPr>
          <p:nvPr>
            <p:ph type="title"/>
          </p:nvPr>
        </p:nvSpPr>
        <p:spPr>
          <a:xfrm>
            <a:off x="457200" y="76200"/>
            <a:ext cx="8229600" cy="1398587"/>
          </a:xfrm>
        </p:spPr>
        <p:txBody>
          <a:bodyPr/>
          <a:lstStyle/>
          <a:p>
            <a:pPr>
              <a:defRPr/>
            </a:pPr>
            <a:r>
              <a:rPr lang="en-US" dirty="0" smtClean="0"/>
              <a:t>Manufacturers Are Important Customers</a:t>
            </a:r>
          </a:p>
        </p:txBody>
      </p:sp>
      <p:pic>
        <p:nvPicPr>
          <p:cNvPr id="48131" name="Picture 2" descr="factory"/>
          <p:cNvPicPr>
            <a:picLocks noChangeAspect="1" noChangeArrowheads="1"/>
          </p:cNvPicPr>
          <p:nvPr/>
        </p:nvPicPr>
        <p:blipFill>
          <a:blip r:embed="rId3">
            <a:extLst>
              <a:ext uri="{28A0092B-C50C-407E-A947-70E740481C1C}"/>
            </a:extLst>
          </a:blip>
          <a:srcRect/>
          <a:stretch>
            <a:fillRect/>
          </a:stretch>
        </p:blipFill>
        <p:spPr bwMode="auto">
          <a:xfrm>
            <a:off x="3074988" y="2416175"/>
            <a:ext cx="2994025" cy="29940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
        <p:nvSpPr>
          <p:cNvPr id="4" name="AutoShape 5">
            <a:hlinkHover r:id="" action="ppaction://macro?name=changecolor"/>
          </p:cNvPr>
          <p:cNvSpPr>
            <a:spLocks noChangeArrowheads="1"/>
          </p:cNvSpPr>
          <p:nvPr/>
        </p:nvSpPr>
        <p:spPr bwMode="auto">
          <a:xfrm>
            <a:off x="381000" y="1524000"/>
            <a:ext cx="2743200" cy="12954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400" b="1">
                <a:latin typeface="Arial" pitchFamily="34" charset="0"/>
                <a:cs typeface="Arial" pitchFamily="34" charset="0"/>
              </a:rPr>
              <a:t>Not Many Big Ones</a:t>
            </a:r>
          </a:p>
        </p:txBody>
      </p:sp>
      <p:sp>
        <p:nvSpPr>
          <p:cNvPr id="71685" name="Oval 7"/>
          <p:cNvSpPr>
            <a:spLocks noChangeArrowheads="1"/>
          </p:cNvSpPr>
          <p:nvPr/>
        </p:nvSpPr>
        <p:spPr bwMode="auto">
          <a:xfrm>
            <a:off x="3073400" y="2400300"/>
            <a:ext cx="3011488" cy="3011488"/>
          </a:xfrm>
          <a:prstGeom prst="ellipse">
            <a:avLst/>
          </a:prstGeom>
          <a:noFill/>
          <a:ln w="38100">
            <a:solidFill>
              <a:schemeClr val="tx1"/>
            </a:solidFill>
            <a:round/>
            <a:headEnd/>
            <a:tailEnd/>
          </a:ln>
        </p:spPr>
        <p:txBody>
          <a:bodyPr wrap="none" anchor="ctr"/>
          <a:lstStyle/>
          <a:p>
            <a:pPr algn="ctr"/>
            <a:endParaRPr lang="en-US"/>
          </a:p>
        </p:txBody>
      </p:sp>
      <p:sp>
        <p:nvSpPr>
          <p:cNvPr id="6" name="Line 14"/>
          <p:cNvSpPr>
            <a:spLocks noChangeShapeType="1"/>
          </p:cNvSpPr>
          <p:nvPr/>
        </p:nvSpPr>
        <p:spPr bwMode="auto">
          <a:xfrm rot="6300000">
            <a:off x="5816600" y="2819400"/>
            <a:ext cx="330200" cy="228600"/>
          </a:xfrm>
          <a:prstGeom prst="line">
            <a:avLst/>
          </a:prstGeom>
          <a:noFill/>
          <a:ln w="38100">
            <a:solidFill>
              <a:schemeClr val="tx1"/>
            </a:solidFill>
            <a:round/>
            <a:headEnd/>
            <a:tailEnd/>
          </a:ln>
        </p:spPr>
        <p:txBody>
          <a:bodyPr/>
          <a:lstStyle/>
          <a:p>
            <a:endParaRPr lang="en-US"/>
          </a:p>
        </p:txBody>
      </p:sp>
      <p:sp>
        <p:nvSpPr>
          <p:cNvPr id="7" name="Line 19"/>
          <p:cNvSpPr>
            <a:spLocks noChangeShapeType="1"/>
          </p:cNvSpPr>
          <p:nvPr/>
        </p:nvSpPr>
        <p:spPr bwMode="auto">
          <a:xfrm rot="7200000">
            <a:off x="2998788" y="4843463"/>
            <a:ext cx="381000" cy="165100"/>
          </a:xfrm>
          <a:prstGeom prst="line">
            <a:avLst/>
          </a:prstGeom>
          <a:noFill/>
          <a:ln w="38100">
            <a:solidFill>
              <a:schemeClr val="tx1"/>
            </a:solidFill>
            <a:round/>
            <a:headEnd/>
            <a:tailEnd/>
          </a:ln>
        </p:spPr>
        <p:txBody>
          <a:bodyPr/>
          <a:lstStyle/>
          <a:p>
            <a:endParaRPr lang="en-US"/>
          </a:p>
        </p:txBody>
      </p:sp>
      <p:sp>
        <p:nvSpPr>
          <p:cNvPr id="8" name="AutoShape 18">
            <a:hlinkHover r:id="" action="ppaction://macro?name=changecolor"/>
          </p:cNvPr>
          <p:cNvSpPr>
            <a:spLocks noChangeArrowheads="1"/>
          </p:cNvSpPr>
          <p:nvPr/>
        </p:nvSpPr>
        <p:spPr bwMode="auto">
          <a:xfrm>
            <a:off x="381000" y="4902200"/>
            <a:ext cx="2743200" cy="12954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400" b="1">
                <a:latin typeface="Arial" pitchFamily="34" charset="0"/>
                <a:cs typeface="Arial" pitchFamily="34" charset="0"/>
              </a:rPr>
              <a:t>NAICS Codes</a:t>
            </a:r>
          </a:p>
        </p:txBody>
      </p:sp>
      <p:sp>
        <p:nvSpPr>
          <p:cNvPr id="10" name="Line 10"/>
          <p:cNvSpPr>
            <a:spLocks noChangeShapeType="1"/>
          </p:cNvSpPr>
          <p:nvPr/>
        </p:nvSpPr>
        <p:spPr bwMode="auto">
          <a:xfrm rot="10800000">
            <a:off x="5791200" y="4800600"/>
            <a:ext cx="304800" cy="228600"/>
          </a:xfrm>
          <a:prstGeom prst="line">
            <a:avLst/>
          </a:prstGeom>
          <a:noFill/>
          <a:ln w="38100">
            <a:solidFill>
              <a:schemeClr val="tx1"/>
            </a:solidFill>
            <a:round/>
            <a:headEnd/>
            <a:tailEnd/>
          </a:ln>
        </p:spPr>
        <p:txBody>
          <a:bodyPr/>
          <a:lstStyle/>
          <a:p>
            <a:endParaRPr lang="en-US"/>
          </a:p>
        </p:txBody>
      </p:sp>
      <p:sp>
        <p:nvSpPr>
          <p:cNvPr id="11" name="AutoShape 9">
            <a:hlinkHover r:id="" action="ppaction://macro?name=changecolor"/>
          </p:cNvPr>
          <p:cNvSpPr>
            <a:spLocks noChangeArrowheads="1"/>
          </p:cNvSpPr>
          <p:nvPr/>
        </p:nvSpPr>
        <p:spPr bwMode="auto">
          <a:xfrm>
            <a:off x="6019800" y="4876800"/>
            <a:ext cx="2743200" cy="12954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400" b="1">
                <a:latin typeface="Arial" pitchFamily="34" charset="0"/>
                <a:cs typeface="Arial" pitchFamily="34" charset="0"/>
              </a:rPr>
              <a:t>Business Data Classifies Industries</a:t>
            </a:r>
          </a:p>
        </p:txBody>
      </p:sp>
      <p:sp>
        <p:nvSpPr>
          <p:cNvPr id="12" name="AutoShape 13">
            <a:hlinkHover r:id="" action="ppaction://macro?name=changecolor"/>
          </p:cNvPr>
          <p:cNvSpPr>
            <a:spLocks noChangeArrowheads="1"/>
          </p:cNvSpPr>
          <p:nvPr/>
        </p:nvSpPr>
        <p:spPr bwMode="auto">
          <a:xfrm>
            <a:off x="5943600" y="1524000"/>
            <a:ext cx="2743200" cy="12954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400" b="1">
                <a:latin typeface="Arial" pitchFamily="34" charset="0"/>
                <a:cs typeface="Arial" pitchFamily="34" charset="0"/>
              </a:rPr>
              <a:t>Clustered in Geographic Areas</a:t>
            </a:r>
          </a:p>
        </p:txBody>
      </p:sp>
      <p:sp>
        <p:nvSpPr>
          <p:cNvPr id="71692"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F16F72C7-D052-442C-9324-F08C4B97CE72}" type="slidenum">
              <a:rPr lang="en-US" sz="1200">
                <a:latin typeface="Century Gothic" pitchFamily="34" charset="0"/>
              </a:rPr>
              <a:pPr algn="ctr"/>
              <a:t>29</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4"/>
                                        </p:tgtEl>
                                        <p:attrNameLst>
                                          <p:attrName>style.color</p:attrName>
                                        </p:attrNameLst>
                                      </p:cBhvr>
                                      <p:by>
                                        <p:hsl h="0" s="-70588" l="0"/>
                                      </p:by>
                                    </p:animClr>
                                    <p:animClr clrSpc="hsl" dir="cw">
                                      <p:cBhvr>
                                        <p:cTn id="16" dur="500" fill="hold"/>
                                        <p:tgtEl>
                                          <p:spTgt spid="4"/>
                                        </p:tgtEl>
                                        <p:attrNameLst>
                                          <p:attrName>fillcolor</p:attrName>
                                        </p:attrNameLst>
                                      </p:cBhvr>
                                      <p:by>
                                        <p:hsl h="0" s="-70588" l="0"/>
                                      </p:by>
                                    </p:animClr>
                                    <p:animClr clrSpc="hsl" dir="cw">
                                      <p:cBhvr>
                                        <p:cTn id="17" dur="500" fill="hold"/>
                                        <p:tgtEl>
                                          <p:spTgt spid="4"/>
                                        </p:tgtEl>
                                        <p:attrNameLst>
                                          <p:attrName>stroke.color</p:attrName>
                                        </p:attrNameLst>
                                      </p:cBhvr>
                                      <p:by>
                                        <p:hsl h="0" s="-70588" l="0"/>
                                      </p:by>
                                    </p:animClr>
                                    <p:set>
                                      <p:cBhvr>
                                        <p:cTn id="18" dur="500" fill="hold"/>
                                        <p:tgtEl>
                                          <p:spTgt spid="4"/>
                                        </p:tgtEl>
                                        <p:attrNameLst>
                                          <p:attrName>fill.type</p:attrName>
                                        </p:attrNameLst>
                                      </p:cBhvr>
                                      <p:to>
                                        <p:strVal val="solid"/>
                                      </p:to>
                                    </p:se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12"/>
                                        </p:tgtEl>
                                        <p:attrNameLst>
                                          <p:attrName>style.color</p:attrName>
                                        </p:attrNameLst>
                                      </p:cBhvr>
                                      <p:by>
                                        <p:hsl h="0" s="-70588" l="0"/>
                                      </p:by>
                                    </p:animClr>
                                    <p:animClr clrSpc="hsl" dir="cw">
                                      <p:cBhvr>
                                        <p:cTn id="30" dur="500" fill="hold"/>
                                        <p:tgtEl>
                                          <p:spTgt spid="12"/>
                                        </p:tgtEl>
                                        <p:attrNameLst>
                                          <p:attrName>fillcolor</p:attrName>
                                        </p:attrNameLst>
                                      </p:cBhvr>
                                      <p:by>
                                        <p:hsl h="0" s="-70588" l="0"/>
                                      </p:by>
                                    </p:animClr>
                                    <p:animClr clrSpc="hsl" dir="cw">
                                      <p:cBhvr>
                                        <p:cTn id="31" dur="500" fill="hold"/>
                                        <p:tgtEl>
                                          <p:spTgt spid="12"/>
                                        </p:tgtEl>
                                        <p:attrNameLst>
                                          <p:attrName>stroke.color</p:attrName>
                                        </p:attrNameLst>
                                      </p:cBhvr>
                                      <p:by>
                                        <p:hsl h="0" s="-70588" l="0"/>
                                      </p:by>
                                    </p:animClr>
                                    <p:set>
                                      <p:cBhvr>
                                        <p:cTn id="32" dur="500" fill="hold"/>
                                        <p:tgtEl>
                                          <p:spTgt spid="12"/>
                                        </p:tgtEl>
                                        <p:attrNameLst>
                                          <p:attrName>fill.type</p:attrName>
                                        </p:attrNameLst>
                                      </p:cBhvr>
                                      <p:to>
                                        <p:strVal val="solid"/>
                                      </p:to>
                                    </p:set>
                                  </p:childTnLst>
                                </p:cTn>
                              </p:par>
                              <p:par>
                                <p:cTn id="33" presetID="22" presetClass="entr" presetSubtype="1"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5" presetClass="emph" presetSubtype="0" fill="hold" grpId="1" nodeType="clickEffect">
                                  <p:stCondLst>
                                    <p:cond delay="0"/>
                                  </p:stCondLst>
                                  <p:childTnLst>
                                    <p:animClr clrSpc="hsl" dir="cw">
                                      <p:cBhvr override="childStyle">
                                        <p:cTn id="43" dur="500" fill="hold"/>
                                        <p:tgtEl>
                                          <p:spTgt spid="11"/>
                                        </p:tgtEl>
                                        <p:attrNameLst>
                                          <p:attrName>style.color</p:attrName>
                                        </p:attrNameLst>
                                      </p:cBhvr>
                                      <p:by>
                                        <p:hsl h="0" s="-70588" l="0"/>
                                      </p:by>
                                    </p:animClr>
                                    <p:animClr clrSpc="hsl" dir="cw">
                                      <p:cBhvr>
                                        <p:cTn id="44" dur="500" fill="hold"/>
                                        <p:tgtEl>
                                          <p:spTgt spid="11"/>
                                        </p:tgtEl>
                                        <p:attrNameLst>
                                          <p:attrName>fillcolor</p:attrName>
                                        </p:attrNameLst>
                                      </p:cBhvr>
                                      <p:by>
                                        <p:hsl h="0" s="-70588" l="0"/>
                                      </p:by>
                                    </p:animClr>
                                    <p:animClr clrSpc="hsl" dir="cw">
                                      <p:cBhvr>
                                        <p:cTn id="45" dur="500" fill="hold"/>
                                        <p:tgtEl>
                                          <p:spTgt spid="11"/>
                                        </p:tgtEl>
                                        <p:attrNameLst>
                                          <p:attrName>stroke.color</p:attrName>
                                        </p:attrNameLst>
                                      </p:cBhvr>
                                      <p:by>
                                        <p:hsl h="0" s="-70588" l="0"/>
                                      </p:by>
                                    </p:animClr>
                                    <p:set>
                                      <p:cBhvr>
                                        <p:cTn id="46" dur="500" fill="hold"/>
                                        <p:tgtEl>
                                          <p:spTgt spid="11"/>
                                        </p:tgtEl>
                                        <p:attrNameLst>
                                          <p:attrName>fill.type</p:attrName>
                                        </p:attrNameLst>
                                      </p:cBhvr>
                                      <p:to>
                                        <p:strVal val="solid"/>
                                      </p:to>
                                    </p:set>
                                  </p:childTnLst>
                                </p:cTn>
                              </p:par>
                              <p:par>
                                <p:cTn id="47" presetID="22" presetClass="entr" presetSubtype="1"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up)">
                                      <p:cBhvr>
                                        <p:cTn id="49" dur="500"/>
                                        <p:tgtEl>
                                          <p:spTgt spid="7"/>
                                        </p:tgtEl>
                                      </p:cBhvr>
                                    </p:animEffect>
                                  </p:childTnLst>
                                </p:cTn>
                              </p:par>
                            </p:childTnLst>
                          </p:cTn>
                        </p:par>
                        <p:par>
                          <p:cTn id="50" fill="hold" nodeType="afterGroup">
                            <p:stCondLst>
                              <p:cond delay="500"/>
                            </p:stCondLst>
                            <p:childTnLst>
                              <p:par>
                                <p:cTn id="51" presetID="2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right)">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4" grpId="1" animBg="1"/>
      <p:bldP spid="6" grpId="0" animBg="1"/>
      <p:bldP spid="7" grpId="0" animBg="1"/>
      <p:bldP spid="8" grpId="0" animBg="1"/>
      <p:bldP spid="10" grpId="0" animBg="1"/>
      <p:bldP spid="11" grpId="0" animBg="1"/>
      <p:bldP spid="11" grpId="1" animBg="1"/>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smtClean="0"/>
              <a:t>At the end of this presentation, you should be able to:</a:t>
            </a:r>
          </a:p>
        </p:txBody>
      </p:sp>
      <p:sp>
        <p:nvSpPr>
          <p:cNvPr id="60419" name="Rectangle 3"/>
          <p:cNvSpPr>
            <a:spLocks noGrp="1" noChangeArrowheads="1"/>
          </p:cNvSpPr>
          <p:nvPr>
            <p:ph idx="1"/>
          </p:nvPr>
        </p:nvSpPr>
        <p:spPr>
          <a:xfrm>
            <a:off x="457200" y="1882775"/>
            <a:ext cx="8229600" cy="4572000"/>
          </a:xfrm>
        </p:spPr>
        <p:txBody>
          <a:bodyPr/>
          <a:lstStyle/>
          <a:p>
            <a:pPr marL="514350" indent="-514350">
              <a:buFont typeface="Century Gothic" pitchFamily="34" charset="0"/>
              <a:buAutoNum type="arabicPeriod" startAt="5"/>
            </a:pPr>
            <a:r>
              <a:rPr lang="en-US" smtClean="0"/>
              <a:t>Know about the number and distribution of manufacturers and why they are an important customer group.</a:t>
            </a:r>
          </a:p>
          <a:p>
            <a:pPr marL="514350" indent="-514350">
              <a:buFont typeface="Century Gothic" pitchFamily="34" charset="0"/>
              <a:buAutoNum type="arabicPeriod" startAt="5"/>
            </a:pPr>
            <a:r>
              <a:rPr lang="en-US" smtClean="0"/>
              <a:t>Know how buying by service firms, retailers, wholesalers, and governments is similar to—and different from—buying by manufacturers.</a:t>
            </a:r>
          </a:p>
          <a:p>
            <a:pPr marL="514350" indent="-514350">
              <a:buFont typeface="Century Gothic" pitchFamily="34" charset="0"/>
              <a:buAutoNum type="arabicPeriod" startAt="5"/>
            </a:pPr>
            <a:r>
              <a:rPr lang="en-US" smtClean="0"/>
              <a:t>Understand important new terms.</a:t>
            </a:r>
          </a:p>
          <a:p>
            <a:pPr marL="514350" indent="-514350">
              <a:buFont typeface="Century Gothic" pitchFamily="34" charset="0"/>
              <a:buAutoNum type="arabicPeriod" startAt="5"/>
            </a:pPr>
            <a:endParaRPr lang="en-US" smtClean="0"/>
          </a:p>
        </p:txBody>
      </p:sp>
      <p:sp>
        <p:nvSpPr>
          <p:cNvPr id="14339"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91C8BFE5-A32D-4621-B0F5-2CFA2293706B}" type="slidenum">
              <a:rPr lang="en-US" sz="1200">
                <a:latin typeface="Century Gothic" pitchFamily="34" charset="0"/>
              </a:rPr>
              <a:pPr algn="ctr"/>
              <a:t>3</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up)">
                                      <p:cBhvr>
                                        <p:cTn id="7" dur="500"/>
                                        <p:tgtEl>
                                          <p:spTgt spid="60419">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animEffect transition="in" filter="wipe(up)">
                                      <p:cBhvr>
                                        <p:cTn id="11" dur="500"/>
                                        <p:tgtEl>
                                          <p:spTgt spid="60419">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animEffect transition="in" filter="wipe(up)">
                                      <p:cBhvr>
                                        <p:cTn id="15" dur="500"/>
                                        <p:tgtEl>
                                          <p:spTgt spid="60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610600" cy="1398587"/>
          </a:xfrm>
        </p:spPr>
        <p:txBody>
          <a:bodyPr>
            <a:noAutofit/>
          </a:bodyPr>
          <a:lstStyle/>
          <a:p>
            <a:pPr>
              <a:defRPr/>
            </a:pPr>
            <a:r>
              <a:rPr lang="en-US" sz="3600" dirty="0" smtClean="0"/>
              <a:t>Illustrative </a:t>
            </a:r>
            <a:r>
              <a:rPr lang="en-US" sz="3600" dirty="0" err="1" smtClean="0"/>
              <a:t>NAICS</a:t>
            </a:r>
            <a:r>
              <a:rPr lang="en-US" sz="3600" dirty="0" smtClean="0"/>
              <a:t> Code Breakdown for Apparel Manufacturers (Exhibit 6-7)</a:t>
            </a:r>
          </a:p>
        </p:txBody>
      </p:sp>
      <p:grpSp>
        <p:nvGrpSpPr>
          <p:cNvPr id="47149" name="Group 198"/>
          <p:cNvGrpSpPr>
            <a:grpSpLocks/>
          </p:cNvGrpSpPr>
          <p:nvPr/>
        </p:nvGrpSpPr>
        <p:grpSpPr bwMode="auto">
          <a:xfrm>
            <a:off x="531813" y="2133600"/>
            <a:ext cx="8002587" cy="1089025"/>
            <a:chOff x="334" y="1344"/>
            <a:chExt cx="5041" cy="686"/>
          </a:xfrm>
        </p:grpSpPr>
        <p:cxnSp>
          <p:nvCxnSpPr>
            <p:cNvPr id="73768" name="Straight Connector 84"/>
            <p:cNvCxnSpPr>
              <a:cxnSpLocks noChangeShapeType="1"/>
            </p:cNvCxnSpPr>
            <p:nvPr/>
          </p:nvCxnSpPr>
          <p:spPr bwMode="auto">
            <a:xfrm flipV="1">
              <a:off x="2208" y="1344"/>
              <a:ext cx="0" cy="190"/>
            </a:xfrm>
            <a:prstGeom prst="line">
              <a:avLst/>
            </a:prstGeom>
            <a:noFill/>
            <a:ln w="38100" algn="ctr">
              <a:solidFill>
                <a:schemeClr val="tx1"/>
              </a:solidFill>
              <a:round/>
              <a:headEnd/>
              <a:tailEnd/>
            </a:ln>
          </p:spPr>
        </p:cxnSp>
        <p:sp>
          <p:nvSpPr>
            <p:cNvPr id="9" name="Rounded Rectangle 21"/>
            <p:cNvSpPr/>
            <p:nvPr/>
          </p:nvSpPr>
          <p:spPr>
            <a:xfrm>
              <a:off x="334" y="1537"/>
              <a:ext cx="1009" cy="493"/>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600" b="1" dirty="0">
                  <a:solidFill>
                    <a:schemeClr val="tx1"/>
                  </a:solidFill>
                  <a:latin typeface="Arial" pitchFamily="34" charset="0"/>
                  <a:cs typeface="Arial" pitchFamily="34" charset="0"/>
                </a:rPr>
                <a:t>Food (311)</a:t>
              </a:r>
            </a:p>
          </p:txBody>
        </p:sp>
        <p:sp>
          <p:nvSpPr>
            <p:cNvPr id="10" name="Rounded Rectangle 22"/>
            <p:cNvSpPr/>
            <p:nvPr/>
          </p:nvSpPr>
          <p:spPr>
            <a:xfrm>
              <a:off x="4366" y="1537"/>
              <a:ext cx="1009" cy="493"/>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600" b="1" dirty="0">
                  <a:solidFill>
                    <a:schemeClr val="tx1"/>
                  </a:solidFill>
                  <a:latin typeface="Arial" pitchFamily="34" charset="0"/>
                  <a:cs typeface="Arial" pitchFamily="34" charset="0"/>
                </a:rPr>
                <a:t>others…</a:t>
              </a:r>
            </a:p>
          </p:txBody>
        </p:sp>
        <p:sp>
          <p:nvSpPr>
            <p:cNvPr id="11" name="Rounded Rectangle 22"/>
            <p:cNvSpPr/>
            <p:nvPr/>
          </p:nvSpPr>
          <p:spPr>
            <a:xfrm>
              <a:off x="3024" y="1537"/>
              <a:ext cx="1009" cy="493"/>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600" b="1" dirty="0">
                  <a:solidFill>
                    <a:schemeClr val="tx1"/>
                  </a:solidFill>
                  <a:latin typeface="Arial" pitchFamily="34" charset="0"/>
                  <a:cs typeface="Arial" pitchFamily="34" charset="0"/>
                </a:rPr>
                <a:t>Leather (316)</a:t>
              </a:r>
            </a:p>
          </p:txBody>
        </p:sp>
        <p:cxnSp>
          <p:nvCxnSpPr>
            <p:cNvPr id="73772" name="Straight Connector 79"/>
            <p:cNvCxnSpPr>
              <a:cxnSpLocks noChangeShapeType="1"/>
            </p:cNvCxnSpPr>
            <p:nvPr/>
          </p:nvCxnSpPr>
          <p:spPr bwMode="auto">
            <a:xfrm flipH="1" flipV="1">
              <a:off x="864" y="1440"/>
              <a:ext cx="3984" cy="0"/>
            </a:xfrm>
            <a:prstGeom prst="line">
              <a:avLst/>
            </a:prstGeom>
            <a:noFill/>
            <a:ln w="9525" algn="ctr">
              <a:solidFill>
                <a:schemeClr val="tx1"/>
              </a:solidFill>
              <a:round/>
              <a:headEnd/>
              <a:tailEnd/>
            </a:ln>
          </p:spPr>
        </p:cxnSp>
        <p:cxnSp>
          <p:nvCxnSpPr>
            <p:cNvPr id="73773" name="Straight Connector 84"/>
            <p:cNvCxnSpPr>
              <a:cxnSpLocks noChangeShapeType="1"/>
            </p:cNvCxnSpPr>
            <p:nvPr/>
          </p:nvCxnSpPr>
          <p:spPr bwMode="auto">
            <a:xfrm flipV="1">
              <a:off x="4848" y="1440"/>
              <a:ext cx="0" cy="116"/>
            </a:xfrm>
            <a:prstGeom prst="line">
              <a:avLst/>
            </a:prstGeom>
            <a:noFill/>
            <a:ln w="9525" algn="ctr">
              <a:solidFill>
                <a:schemeClr val="tx1"/>
              </a:solidFill>
              <a:round/>
              <a:headEnd/>
              <a:tailEnd/>
            </a:ln>
          </p:spPr>
        </p:cxnSp>
        <p:sp>
          <p:nvSpPr>
            <p:cNvPr id="47157" name="Rounded Rectangle 23"/>
            <p:cNvSpPr>
              <a:spLocks noChangeArrowheads="1"/>
            </p:cNvSpPr>
            <p:nvPr/>
          </p:nvSpPr>
          <p:spPr bwMode="auto">
            <a:xfrm>
              <a:off x="1751" y="1538"/>
              <a:ext cx="1008" cy="480"/>
            </a:xfrm>
            <a:prstGeom prst="roundRect">
              <a:avLst>
                <a:gd name="adj" fmla="val 16667"/>
              </a:avLst>
            </a:prstGeom>
            <a:ln>
              <a:solidFill>
                <a:schemeClr val="bg1"/>
              </a:solidFill>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600" b="1">
                  <a:latin typeface="Arial" pitchFamily="34" charset="0"/>
                  <a:cs typeface="Arial" pitchFamily="34" charset="0"/>
                </a:rPr>
                <a:t>Apparel (315)</a:t>
              </a:r>
            </a:p>
          </p:txBody>
        </p:sp>
        <p:cxnSp>
          <p:nvCxnSpPr>
            <p:cNvPr id="73775" name="Straight Connector 84"/>
            <p:cNvCxnSpPr>
              <a:cxnSpLocks noChangeShapeType="1"/>
            </p:cNvCxnSpPr>
            <p:nvPr/>
          </p:nvCxnSpPr>
          <p:spPr bwMode="auto">
            <a:xfrm flipV="1">
              <a:off x="3504" y="1440"/>
              <a:ext cx="0" cy="116"/>
            </a:xfrm>
            <a:prstGeom prst="line">
              <a:avLst/>
            </a:prstGeom>
            <a:noFill/>
            <a:ln w="9525" algn="ctr">
              <a:solidFill>
                <a:schemeClr val="tx1"/>
              </a:solidFill>
              <a:round/>
              <a:headEnd/>
              <a:tailEnd/>
            </a:ln>
          </p:spPr>
        </p:cxnSp>
        <p:cxnSp>
          <p:nvCxnSpPr>
            <p:cNvPr id="73776" name="Straight Connector 84"/>
            <p:cNvCxnSpPr>
              <a:cxnSpLocks noChangeShapeType="1"/>
            </p:cNvCxnSpPr>
            <p:nvPr/>
          </p:nvCxnSpPr>
          <p:spPr bwMode="auto">
            <a:xfrm flipV="1">
              <a:off x="864" y="1440"/>
              <a:ext cx="0" cy="116"/>
            </a:xfrm>
            <a:prstGeom prst="line">
              <a:avLst/>
            </a:prstGeom>
            <a:noFill/>
            <a:ln w="9525" algn="ctr">
              <a:solidFill>
                <a:schemeClr val="tx1"/>
              </a:solidFill>
              <a:round/>
              <a:headEnd/>
              <a:tailEnd/>
            </a:ln>
          </p:spPr>
        </p:cxnSp>
      </p:grpSp>
      <p:grpSp>
        <p:nvGrpSpPr>
          <p:cNvPr id="47138" name="Group 178"/>
          <p:cNvGrpSpPr>
            <a:grpSpLocks/>
          </p:cNvGrpSpPr>
          <p:nvPr/>
        </p:nvGrpSpPr>
        <p:grpSpPr bwMode="auto">
          <a:xfrm>
            <a:off x="531813" y="3178175"/>
            <a:ext cx="8002587" cy="1089025"/>
            <a:chOff x="335" y="2002"/>
            <a:chExt cx="5041" cy="686"/>
          </a:xfrm>
        </p:grpSpPr>
        <p:cxnSp>
          <p:nvCxnSpPr>
            <p:cNvPr id="73759" name="Straight Connector 79"/>
            <p:cNvCxnSpPr>
              <a:cxnSpLocks noChangeShapeType="1"/>
            </p:cNvCxnSpPr>
            <p:nvPr/>
          </p:nvCxnSpPr>
          <p:spPr bwMode="auto">
            <a:xfrm flipH="1" flipV="1">
              <a:off x="839" y="2098"/>
              <a:ext cx="3984" cy="0"/>
            </a:xfrm>
            <a:prstGeom prst="line">
              <a:avLst/>
            </a:prstGeom>
            <a:noFill/>
            <a:ln w="9525" algn="ctr">
              <a:solidFill>
                <a:schemeClr val="tx1"/>
              </a:solidFill>
              <a:round/>
              <a:headEnd/>
              <a:tailEnd/>
            </a:ln>
          </p:spPr>
        </p:cxnSp>
        <p:cxnSp>
          <p:nvCxnSpPr>
            <p:cNvPr id="73760" name="Straight Connector 84"/>
            <p:cNvCxnSpPr>
              <a:cxnSpLocks noChangeShapeType="1"/>
            </p:cNvCxnSpPr>
            <p:nvPr/>
          </p:nvCxnSpPr>
          <p:spPr bwMode="auto">
            <a:xfrm flipV="1">
              <a:off x="2183" y="2002"/>
              <a:ext cx="0" cy="212"/>
            </a:xfrm>
            <a:prstGeom prst="line">
              <a:avLst/>
            </a:prstGeom>
            <a:noFill/>
            <a:ln w="38100" algn="ctr">
              <a:solidFill>
                <a:schemeClr val="tx1"/>
              </a:solidFill>
              <a:round/>
              <a:headEnd/>
              <a:tailEnd/>
            </a:ln>
          </p:spPr>
        </p:cxnSp>
        <p:sp>
          <p:nvSpPr>
            <p:cNvPr id="20" name="Rounded Rectangle 21"/>
            <p:cNvSpPr>
              <a:spLocks noChangeArrowheads="1"/>
            </p:cNvSpPr>
            <p:nvPr/>
          </p:nvSpPr>
          <p:spPr bwMode="auto">
            <a:xfrm>
              <a:off x="335" y="2195"/>
              <a:ext cx="1009" cy="493"/>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600" b="1" dirty="0">
                  <a:latin typeface="Arial" pitchFamily="34" charset="0"/>
                  <a:cs typeface="Arial" pitchFamily="34" charset="0"/>
                </a:rPr>
                <a:t>Knitting Mills (3151)</a:t>
              </a:r>
            </a:p>
          </p:txBody>
        </p:sp>
        <p:sp>
          <p:nvSpPr>
            <p:cNvPr id="21" name="Rounded Rectangle 22"/>
            <p:cNvSpPr>
              <a:spLocks noChangeArrowheads="1"/>
            </p:cNvSpPr>
            <p:nvPr/>
          </p:nvSpPr>
          <p:spPr bwMode="auto">
            <a:xfrm>
              <a:off x="4367" y="2195"/>
              <a:ext cx="1009" cy="493"/>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600" b="1" dirty="0">
                  <a:latin typeface="Arial" pitchFamily="34" charset="0"/>
                  <a:cs typeface="Arial" pitchFamily="34" charset="0"/>
                </a:rPr>
                <a:t>others…</a:t>
              </a:r>
            </a:p>
          </p:txBody>
        </p:sp>
        <p:sp>
          <p:nvSpPr>
            <p:cNvPr id="22" name="Rounded Rectangle 22"/>
            <p:cNvSpPr>
              <a:spLocks noChangeArrowheads="1"/>
            </p:cNvSpPr>
            <p:nvPr/>
          </p:nvSpPr>
          <p:spPr bwMode="auto">
            <a:xfrm>
              <a:off x="3023" y="2195"/>
              <a:ext cx="1009" cy="493"/>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600" b="1" dirty="0">
                  <a:latin typeface="Arial" pitchFamily="34" charset="0"/>
                  <a:cs typeface="Arial" pitchFamily="34" charset="0"/>
                </a:rPr>
                <a:t>Apparel accessories (3159)</a:t>
              </a:r>
            </a:p>
          </p:txBody>
        </p:sp>
        <p:cxnSp>
          <p:nvCxnSpPr>
            <p:cNvPr id="73764" name="Straight Connector 84"/>
            <p:cNvCxnSpPr>
              <a:cxnSpLocks noChangeShapeType="1"/>
            </p:cNvCxnSpPr>
            <p:nvPr/>
          </p:nvCxnSpPr>
          <p:spPr bwMode="auto">
            <a:xfrm flipV="1">
              <a:off x="4823" y="2098"/>
              <a:ext cx="0" cy="116"/>
            </a:xfrm>
            <a:prstGeom prst="line">
              <a:avLst/>
            </a:prstGeom>
            <a:noFill/>
            <a:ln w="9525" algn="ctr">
              <a:solidFill>
                <a:schemeClr val="tx1"/>
              </a:solidFill>
              <a:round/>
              <a:headEnd/>
              <a:tailEnd/>
            </a:ln>
          </p:spPr>
        </p:cxnSp>
        <p:sp>
          <p:nvSpPr>
            <p:cNvPr id="47145" name="Rounded Rectangle 23"/>
            <p:cNvSpPr>
              <a:spLocks noChangeArrowheads="1"/>
            </p:cNvSpPr>
            <p:nvPr/>
          </p:nvSpPr>
          <p:spPr bwMode="auto">
            <a:xfrm>
              <a:off x="1751" y="2206"/>
              <a:ext cx="994" cy="468"/>
            </a:xfrm>
            <a:prstGeom prst="roundRect">
              <a:avLst>
                <a:gd name="adj" fmla="val 16667"/>
              </a:avLst>
            </a:prstGeom>
            <a:ln>
              <a:solidFill>
                <a:schemeClr val="bg1"/>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600" b="1">
                  <a:latin typeface="Arial" pitchFamily="34" charset="0"/>
                  <a:cs typeface="Arial" pitchFamily="34" charset="0"/>
                </a:rPr>
                <a:t>Cut &amp; Sew Apparel (3152)</a:t>
              </a:r>
            </a:p>
          </p:txBody>
        </p:sp>
        <p:cxnSp>
          <p:nvCxnSpPr>
            <p:cNvPr id="73766" name="Straight Connector 84"/>
            <p:cNvCxnSpPr>
              <a:cxnSpLocks noChangeShapeType="1"/>
            </p:cNvCxnSpPr>
            <p:nvPr/>
          </p:nvCxnSpPr>
          <p:spPr bwMode="auto">
            <a:xfrm flipV="1">
              <a:off x="3479" y="2098"/>
              <a:ext cx="0" cy="116"/>
            </a:xfrm>
            <a:prstGeom prst="line">
              <a:avLst/>
            </a:prstGeom>
            <a:noFill/>
            <a:ln w="9525" algn="ctr">
              <a:solidFill>
                <a:schemeClr val="tx1"/>
              </a:solidFill>
              <a:round/>
              <a:headEnd/>
              <a:tailEnd/>
            </a:ln>
          </p:spPr>
        </p:cxnSp>
        <p:cxnSp>
          <p:nvCxnSpPr>
            <p:cNvPr id="73767" name="Straight Connector 84"/>
            <p:cNvCxnSpPr>
              <a:cxnSpLocks noChangeShapeType="1"/>
            </p:cNvCxnSpPr>
            <p:nvPr/>
          </p:nvCxnSpPr>
          <p:spPr bwMode="auto">
            <a:xfrm flipV="1">
              <a:off x="839" y="2098"/>
              <a:ext cx="0" cy="116"/>
            </a:xfrm>
            <a:prstGeom prst="line">
              <a:avLst/>
            </a:prstGeom>
            <a:noFill/>
            <a:ln w="9525" algn="ctr">
              <a:solidFill>
                <a:schemeClr val="tx1"/>
              </a:solidFill>
              <a:round/>
              <a:headEnd/>
              <a:tailEnd/>
            </a:ln>
          </p:spPr>
        </p:cxnSp>
      </p:grpSp>
      <p:grpSp>
        <p:nvGrpSpPr>
          <p:cNvPr id="47127" name="Group 194"/>
          <p:cNvGrpSpPr>
            <a:grpSpLocks/>
          </p:cNvGrpSpPr>
          <p:nvPr/>
        </p:nvGrpSpPr>
        <p:grpSpPr bwMode="auto">
          <a:xfrm>
            <a:off x="533400" y="4244975"/>
            <a:ext cx="8002588" cy="1089025"/>
            <a:chOff x="336" y="2674"/>
            <a:chExt cx="5041" cy="686"/>
          </a:xfrm>
        </p:grpSpPr>
        <p:cxnSp>
          <p:nvCxnSpPr>
            <p:cNvPr id="73750" name="Straight Connector 84"/>
            <p:cNvCxnSpPr>
              <a:cxnSpLocks noChangeShapeType="1"/>
            </p:cNvCxnSpPr>
            <p:nvPr/>
          </p:nvCxnSpPr>
          <p:spPr bwMode="auto">
            <a:xfrm flipV="1">
              <a:off x="2184" y="2674"/>
              <a:ext cx="0" cy="212"/>
            </a:xfrm>
            <a:prstGeom prst="line">
              <a:avLst/>
            </a:prstGeom>
            <a:noFill/>
            <a:ln w="38100" algn="ctr">
              <a:solidFill>
                <a:schemeClr val="tx1"/>
              </a:solidFill>
              <a:round/>
              <a:headEnd/>
              <a:tailEnd/>
            </a:ln>
          </p:spPr>
        </p:cxnSp>
        <p:sp>
          <p:nvSpPr>
            <p:cNvPr id="32" name="Rounded Rectangle 21"/>
            <p:cNvSpPr>
              <a:spLocks noChangeArrowheads="1"/>
            </p:cNvSpPr>
            <p:nvPr/>
          </p:nvSpPr>
          <p:spPr bwMode="auto">
            <a:xfrm>
              <a:off x="336" y="2867"/>
              <a:ext cx="1009" cy="493"/>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600" b="1" dirty="0">
                  <a:latin typeface="Arial" pitchFamily="34" charset="0"/>
                  <a:cs typeface="Arial" pitchFamily="34" charset="0"/>
                </a:rPr>
                <a:t>Men’s &amp; boys’ (31522)</a:t>
              </a:r>
            </a:p>
          </p:txBody>
        </p:sp>
        <p:sp>
          <p:nvSpPr>
            <p:cNvPr id="33" name="Rounded Rectangle 22"/>
            <p:cNvSpPr>
              <a:spLocks noChangeArrowheads="1"/>
            </p:cNvSpPr>
            <p:nvPr/>
          </p:nvSpPr>
          <p:spPr bwMode="auto">
            <a:xfrm>
              <a:off x="4368" y="2867"/>
              <a:ext cx="1009" cy="493"/>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600" b="1" dirty="0">
                  <a:latin typeface="Arial" pitchFamily="34" charset="0"/>
                  <a:cs typeface="Arial" pitchFamily="34" charset="0"/>
                </a:rPr>
                <a:t>others…</a:t>
              </a:r>
            </a:p>
          </p:txBody>
        </p:sp>
        <p:sp>
          <p:nvSpPr>
            <p:cNvPr id="34" name="Rounded Rectangle 22"/>
            <p:cNvSpPr>
              <a:spLocks noChangeArrowheads="1"/>
            </p:cNvSpPr>
            <p:nvPr/>
          </p:nvSpPr>
          <p:spPr bwMode="auto">
            <a:xfrm>
              <a:off x="3024" y="2867"/>
              <a:ext cx="1009" cy="493"/>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600" b="1" dirty="0">
                  <a:latin typeface="Arial" pitchFamily="34" charset="0"/>
                  <a:cs typeface="Arial" pitchFamily="34" charset="0"/>
                </a:rPr>
                <a:t>Other cut &amp; sew (31529)</a:t>
              </a:r>
            </a:p>
          </p:txBody>
        </p:sp>
        <p:cxnSp>
          <p:nvCxnSpPr>
            <p:cNvPr id="73754" name="Straight Connector 79"/>
            <p:cNvCxnSpPr>
              <a:cxnSpLocks noChangeShapeType="1"/>
            </p:cNvCxnSpPr>
            <p:nvPr/>
          </p:nvCxnSpPr>
          <p:spPr bwMode="auto">
            <a:xfrm flipH="1" flipV="1">
              <a:off x="840" y="2770"/>
              <a:ext cx="3984" cy="0"/>
            </a:xfrm>
            <a:prstGeom prst="line">
              <a:avLst/>
            </a:prstGeom>
            <a:noFill/>
            <a:ln w="9525" algn="ctr">
              <a:solidFill>
                <a:schemeClr val="tx1"/>
              </a:solidFill>
              <a:round/>
              <a:headEnd/>
              <a:tailEnd/>
            </a:ln>
          </p:spPr>
        </p:cxnSp>
        <p:cxnSp>
          <p:nvCxnSpPr>
            <p:cNvPr id="73755" name="Straight Connector 84"/>
            <p:cNvCxnSpPr>
              <a:cxnSpLocks noChangeShapeType="1"/>
            </p:cNvCxnSpPr>
            <p:nvPr/>
          </p:nvCxnSpPr>
          <p:spPr bwMode="auto">
            <a:xfrm flipV="1">
              <a:off x="4824" y="2770"/>
              <a:ext cx="0" cy="116"/>
            </a:xfrm>
            <a:prstGeom prst="line">
              <a:avLst/>
            </a:prstGeom>
            <a:noFill/>
            <a:ln w="9525" algn="ctr">
              <a:solidFill>
                <a:schemeClr val="tx1"/>
              </a:solidFill>
              <a:round/>
              <a:headEnd/>
              <a:tailEnd/>
            </a:ln>
          </p:spPr>
        </p:cxnSp>
        <p:sp>
          <p:nvSpPr>
            <p:cNvPr id="47134" name="Rounded Rectangle 23"/>
            <p:cNvSpPr>
              <a:spLocks noChangeArrowheads="1"/>
            </p:cNvSpPr>
            <p:nvPr/>
          </p:nvSpPr>
          <p:spPr bwMode="auto">
            <a:xfrm>
              <a:off x="1748" y="2864"/>
              <a:ext cx="995" cy="468"/>
            </a:xfrm>
            <a:prstGeom prst="roundRect">
              <a:avLst>
                <a:gd name="adj" fmla="val 16667"/>
              </a:avLst>
            </a:prstGeom>
            <a:ln>
              <a:solidFill>
                <a:schemeClr val="bg1"/>
              </a:solidFill>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600" b="1" dirty="0">
                  <a:latin typeface="Arial" pitchFamily="34" charset="0"/>
                  <a:cs typeface="Arial" pitchFamily="34" charset="0"/>
                </a:rPr>
                <a:t>Women’s &amp; girls’ (31523)</a:t>
              </a:r>
            </a:p>
          </p:txBody>
        </p:sp>
        <p:cxnSp>
          <p:nvCxnSpPr>
            <p:cNvPr id="73757" name="Straight Connector 84"/>
            <p:cNvCxnSpPr>
              <a:cxnSpLocks noChangeShapeType="1"/>
            </p:cNvCxnSpPr>
            <p:nvPr/>
          </p:nvCxnSpPr>
          <p:spPr bwMode="auto">
            <a:xfrm flipV="1">
              <a:off x="3480" y="2764"/>
              <a:ext cx="0" cy="116"/>
            </a:xfrm>
            <a:prstGeom prst="line">
              <a:avLst/>
            </a:prstGeom>
            <a:noFill/>
            <a:ln w="9525" algn="ctr">
              <a:solidFill>
                <a:schemeClr val="tx1"/>
              </a:solidFill>
              <a:round/>
              <a:headEnd/>
              <a:tailEnd/>
            </a:ln>
          </p:spPr>
        </p:cxnSp>
        <p:cxnSp>
          <p:nvCxnSpPr>
            <p:cNvPr id="73758" name="Straight Connector 84"/>
            <p:cNvCxnSpPr>
              <a:cxnSpLocks noChangeShapeType="1"/>
            </p:cNvCxnSpPr>
            <p:nvPr/>
          </p:nvCxnSpPr>
          <p:spPr bwMode="auto">
            <a:xfrm flipV="1">
              <a:off x="840" y="2770"/>
              <a:ext cx="0" cy="116"/>
            </a:xfrm>
            <a:prstGeom prst="line">
              <a:avLst/>
            </a:prstGeom>
            <a:noFill/>
            <a:ln w="9525" algn="ctr">
              <a:solidFill>
                <a:schemeClr val="tx1"/>
              </a:solidFill>
              <a:round/>
              <a:headEnd/>
              <a:tailEnd/>
            </a:ln>
          </p:spPr>
        </p:cxnSp>
      </p:grpSp>
      <p:grpSp>
        <p:nvGrpSpPr>
          <p:cNvPr id="8" name="Group 56"/>
          <p:cNvGrpSpPr>
            <a:grpSpLocks/>
          </p:cNvGrpSpPr>
          <p:nvPr/>
        </p:nvGrpSpPr>
        <p:grpSpPr bwMode="auto">
          <a:xfrm>
            <a:off x="531813" y="5281613"/>
            <a:ext cx="8002587" cy="1089025"/>
            <a:chOff x="530225" y="5281613"/>
            <a:chExt cx="8002588" cy="1089025"/>
          </a:xfrm>
        </p:grpSpPr>
        <p:cxnSp>
          <p:nvCxnSpPr>
            <p:cNvPr id="73740" name="Straight Connector 96"/>
            <p:cNvCxnSpPr>
              <a:cxnSpLocks noChangeShapeType="1"/>
            </p:cNvCxnSpPr>
            <p:nvPr/>
          </p:nvCxnSpPr>
          <p:spPr bwMode="auto">
            <a:xfrm flipV="1">
              <a:off x="3489325" y="5281613"/>
              <a:ext cx="0" cy="311150"/>
            </a:xfrm>
            <a:prstGeom prst="line">
              <a:avLst/>
            </a:prstGeom>
            <a:noFill/>
            <a:ln w="38100" algn="ctr">
              <a:solidFill>
                <a:schemeClr val="tx1"/>
              </a:solidFill>
              <a:round/>
              <a:headEnd/>
              <a:tailEnd/>
            </a:ln>
          </p:spPr>
        </p:cxnSp>
        <p:grpSp>
          <p:nvGrpSpPr>
            <p:cNvPr id="73741" name="Group 196"/>
            <p:cNvGrpSpPr>
              <a:grpSpLocks/>
            </p:cNvGrpSpPr>
            <p:nvPr/>
          </p:nvGrpSpPr>
          <p:grpSpPr bwMode="auto">
            <a:xfrm>
              <a:off x="530225" y="5430838"/>
              <a:ext cx="8002588" cy="939800"/>
              <a:chOff x="334" y="3421"/>
              <a:chExt cx="5041" cy="592"/>
            </a:xfrm>
          </p:grpSpPr>
          <p:sp>
            <p:nvSpPr>
              <p:cNvPr id="44" name="Rounded Rectangle 97"/>
              <p:cNvSpPr>
                <a:spLocks noChangeArrowheads="1"/>
              </p:cNvSpPr>
              <p:nvPr/>
            </p:nvSpPr>
            <p:spPr bwMode="auto">
              <a:xfrm>
                <a:off x="334" y="3520"/>
                <a:ext cx="1009" cy="493"/>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600" b="1" dirty="0">
                    <a:latin typeface="Arial" pitchFamily="34" charset="0"/>
                    <a:cs typeface="Arial" pitchFamily="34" charset="0"/>
                  </a:rPr>
                  <a:t>Lingerie (315231)</a:t>
                </a:r>
              </a:p>
            </p:txBody>
          </p:sp>
          <p:sp>
            <p:nvSpPr>
              <p:cNvPr id="45" name="Rounded Rectangle 98"/>
              <p:cNvSpPr>
                <a:spLocks noChangeArrowheads="1"/>
              </p:cNvSpPr>
              <p:nvPr/>
            </p:nvSpPr>
            <p:spPr bwMode="auto">
              <a:xfrm>
                <a:off x="4366" y="3520"/>
                <a:ext cx="1009" cy="493"/>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600" b="1" dirty="0">
                    <a:latin typeface="Arial" pitchFamily="34" charset="0"/>
                    <a:cs typeface="Arial" pitchFamily="34" charset="0"/>
                  </a:rPr>
                  <a:t>others…</a:t>
                </a:r>
              </a:p>
            </p:txBody>
          </p:sp>
          <p:sp>
            <p:nvSpPr>
              <p:cNvPr id="46" name="Rounded Rectangle 22"/>
              <p:cNvSpPr>
                <a:spLocks noChangeArrowheads="1"/>
              </p:cNvSpPr>
              <p:nvPr/>
            </p:nvSpPr>
            <p:spPr bwMode="auto">
              <a:xfrm>
                <a:off x="3024" y="3520"/>
                <a:ext cx="1009" cy="493"/>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600" b="1" dirty="0">
                    <a:latin typeface="Arial" pitchFamily="34" charset="0"/>
                    <a:cs typeface="Arial" pitchFamily="34" charset="0"/>
                  </a:rPr>
                  <a:t>Dresses (315233)</a:t>
                </a:r>
              </a:p>
            </p:txBody>
          </p:sp>
          <p:cxnSp>
            <p:nvCxnSpPr>
              <p:cNvPr id="73745" name="Straight Connector 100"/>
              <p:cNvCxnSpPr>
                <a:cxnSpLocks noChangeShapeType="1"/>
              </p:cNvCxnSpPr>
              <p:nvPr/>
            </p:nvCxnSpPr>
            <p:spPr bwMode="auto">
              <a:xfrm flipH="1" flipV="1">
                <a:off x="852" y="3421"/>
                <a:ext cx="3984" cy="0"/>
              </a:xfrm>
              <a:prstGeom prst="line">
                <a:avLst/>
              </a:prstGeom>
              <a:noFill/>
              <a:ln w="9525" algn="ctr">
                <a:solidFill>
                  <a:schemeClr val="tx1"/>
                </a:solidFill>
                <a:round/>
                <a:headEnd/>
                <a:tailEnd/>
              </a:ln>
            </p:spPr>
          </p:cxnSp>
          <p:cxnSp>
            <p:nvCxnSpPr>
              <p:cNvPr id="73746" name="Straight Connector 84"/>
              <p:cNvCxnSpPr>
                <a:cxnSpLocks noChangeShapeType="1"/>
              </p:cNvCxnSpPr>
              <p:nvPr/>
            </p:nvCxnSpPr>
            <p:spPr bwMode="auto">
              <a:xfrm flipV="1">
                <a:off x="4838" y="3423"/>
                <a:ext cx="0" cy="116"/>
              </a:xfrm>
              <a:prstGeom prst="line">
                <a:avLst/>
              </a:prstGeom>
              <a:noFill/>
              <a:ln w="9525" algn="ctr">
                <a:solidFill>
                  <a:schemeClr val="tx1"/>
                </a:solidFill>
                <a:round/>
                <a:headEnd/>
                <a:tailEnd/>
              </a:ln>
            </p:spPr>
          </p:cxnSp>
          <p:sp>
            <p:nvSpPr>
              <p:cNvPr id="47124" name="Rounded Rectangle 23"/>
              <p:cNvSpPr>
                <a:spLocks noChangeArrowheads="1"/>
              </p:cNvSpPr>
              <p:nvPr/>
            </p:nvSpPr>
            <p:spPr bwMode="auto">
              <a:xfrm>
                <a:off x="1751" y="3519"/>
                <a:ext cx="973" cy="478"/>
              </a:xfrm>
              <a:prstGeom prst="roundRect">
                <a:avLst>
                  <a:gd name="adj" fmla="val 16667"/>
                </a:avLst>
              </a:prstGeom>
              <a:ln>
                <a:solidFill>
                  <a:schemeClr val="bg1"/>
                </a:solidFill>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600" b="1" dirty="0">
                    <a:latin typeface="Arial" pitchFamily="34" charset="0"/>
                    <a:cs typeface="Arial" pitchFamily="34" charset="0"/>
                  </a:rPr>
                  <a:t>Blouses (315232)</a:t>
                </a:r>
              </a:p>
            </p:txBody>
          </p:sp>
          <p:cxnSp>
            <p:nvCxnSpPr>
              <p:cNvPr id="73748" name="Straight Connector 84"/>
              <p:cNvCxnSpPr>
                <a:cxnSpLocks noChangeShapeType="1"/>
              </p:cNvCxnSpPr>
              <p:nvPr/>
            </p:nvCxnSpPr>
            <p:spPr bwMode="auto">
              <a:xfrm flipV="1">
                <a:off x="3494" y="3423"/>
                <a:ext cx="0" cy="116"/>
              </a:xfrm>
              <a:prstGeom prst="line">
                <a:avLst/>
              </a:prstGeom>
              <a:noFill/>
              <a:ln w="9525" algn="ctr">
                <a:solidFill>
                  <a:schemeClr val="tx1"/>
                </a:solidFill>
                <a:round/>
                <a:headEnd/>
                <a:tailEnd/>
              </a:ln>
            </p:spPr>
          </p:cxnSp>
          <p:cxnSp>
            <p:nvCxnSpPr>
              <p:cNvPr id="73749" name="Straight Connector 84"/>
              <p:cNvCxnSpPr>
                <a:cxnSpLocks noChangeShapeType="1"/>
              </p:cNvCxnSpPr>
              <p:nvPr/>
            </p:nvCxnSpPr>
            <p:spPr bwMode="auto">
              <a:xfrm flipV="1">
                <a:off x="854" y="3423"/>
                <a:ext cx="0" cy="116"/>
              </a:xfrm>
              <a:prstGeom prst="line">
                <a:avLst/>
              </a:prstGeom>
              <a:noFill/>
              <a:ln w="9525" algn="ctr">
                <a:solidFill>
                  <a:schemeClr val="tx1"/>
                </a:solidFill>
                <a:round/>
                <a:headEnd/>
                <a:tailEnd/>
              </a:ln>
            </p:spPr>
          </p:cxnSp>
        </p:grpSp>
      </p:grpSp>
      <p:grpSp>
        <p:nvGrpSpPr>
          <p:cNvPr id="3" name="Group 2"/>
          <p:cNvGrpSpPr>
            <a:grpSpLocks/>
          </p:cNvGrpSpPr>
          <p:nvPr/>
        </p:nvGrpSpPr>
        <p:grpSpPr bwMode="auto">
          <a:xfrm>
            <a:off x="530225" y="1371600"/>
            <a:ext cx="8005763" cy="782638"/>
            <a:chOff x="530225" y="1371600"/>
            <a:chExt cx="8005763" cy="782638"/>
          </a:xfrm>
        </p:grpSpPr>
        <p:sp>
          <p:nvSpPr>
            <p:cNvPr id="47107" name="Rounded Rectangle 109"/>
            <p:cNvSpPr>
              <a:spLocks noChangeArrowheads="1"/>
            </p:cNvSpPr>
            <p:nvPr/>
          </p:nvSpPr>
          <p:spPr bwMode="auto">
            <a:xfrm>
              <a:off x="2743200" y="1371600"/>
              <a:ext cx="1773238" cy="782638"/>
            </a:xfrm>
            <a:prstGeom prst="roundRect">
              <a:avLst>
                <a:gd name="adj" fmla="val 16667"/>
              </a:avLst>
            </a:prstGeom>
            <a:ln>
              <a:solidFill>
                <a:schemeClr val="bg1"/>
              </a:solidFill>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D0D0D"/>
                  </a:solidFill>
                  <a:latin typeface="Arial" pitchFamily="34" charset="0"/>
                  <a:cs typeface="Arial" pitchFamily="34" charset="0"/>
                </a:rPr>
                <a:t>Manufacturing (31)</a:t>
              </a:r>
            </a:p>
          </p:txBody>
        </p:sp>
        <p:sp>
          <p:nvSpPr>
            <p:cNvPr id="52" name="Rounded Rectangle 105"/>
            <p:cNvSpPr>
              <a:spLocks noChangeArrowheads="1"/>
            </p:cNvSpPr>
            <p:nvPr/>
          </p:nvSpPr>
          <p:spPr bwMode="auto">
            <a:xfrm>
              <a:off x="530225" y="1371600"/>
              <a:ext cx="1601788" cy="782638"/>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D0D0D"/>
                  </a:solidFill>
                  <a:latin typeface="Arial" pitchFamily="34" charset="0"/>
                  <a:cs typeface="Arial" pitchFamily="34" charset="0"/>
                </a:rPr>
                <a:t>Construction (23)</a:t>
              </a:r>
            </a:p>
          </p:txBody>
        </p:sp>
        <p:sp>
          <p:nvSpPr>
            <p:cNvPr id="53" name="Rounded Rectangle 106"/>
            <p:cNvSpPr>
              <a:spLocks noChangeArrowheads="1"/>
            </p:cNvSpPr>
            <p:nvPr/>
          </p:nvSpPr>
          <p:spPr bwMode="auto">
            <a:xfrm>
              <a:off x="6934200" y="1371600"/>
              <a:ext cx="1601788" cy="782638"/>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a:solidFill>
                    <a:srgbClr val="0D0D0D"/>
                  </a:solidFill>
                  <a:latin typeface="Arial" pitchFamily="34" charset="0"/>
                  <a:cs typeface="Arial" pitchFamily="34" charset="0"/>
                </a:rPr>
                <a:t>others…</a:t>
              </a:r>
            </a:p>
          </p:txBody>
        </p:sp>
        <p:sp>
          <p:nvSpPr>
            <p:cNvPr id="54" name="Rounded Rectangle 19"/>
            <p:cNvSpPr>
              <a:spLocks noChangeArrowheads="1"/>
            </p:cNvSpPr>
            <p:nvPr/>
          </p:nvSpPr>
          <p:spPr bwMode="auto">
            <a:xfrm>
              <a:off x="4800600" y="1371600"/>
              <a:ext cx="1601788" cy="782638"/>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a:solidFill>
                    <a:srgbClr val="0D0D0D"/>
                  </a:solidFill>
                  <a:latin typeface="Arial" pitchFamily="34" charset="0"/>
                  <a:cs typeface="Arial" pitchFamily="34" charset="0"/>
                </a:rPr>
                <a:t>Retail</a:t>
              </a:r>
            </a:p>
            <a:p>
              <a:pPr algn="ctr">
                <a:defRPr/>
              </a:pPr>
              <a:r>
                <a:rPr lang="en-US" sz="1600" b="1">
                  <a:solidFill>
                    <a:srgbClr val="0D0D0D"/>
                  </a:solidFill>
                  <a:latin typeface="Arial" pitchFamily="34" charset="0"/>
                  <a:cs typeface="Arial" pitchFamily="34" charset="0"/>
                </a:rPr>
                <a:t>(44)</a:t>
              </a:r>
            </a:p>
          </p:txBody>
        </p:sp>
      </p:grpSp>
      <p:sp>
        <p:nvSpPr>
          <p:cNvPr id="73735"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0AB719AA-81C6-4F77-8FC9-C31E5C5CCAC2}" type="slidenum">
              <a:rPr lang="en-US" sz="1200">
                <a:latin typeface="Century Gothic" pitchFamily="34" charset="0"/>
              </a:rPr>
              <a:pPr algn="ctr"/>
              <a:t>30</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47149"/>
                                        </p:tgtEl>
                                        <p:attrNameLst>
                                          <p:attrName>style.visibility</p:attrName>
                                        </p:attrNameLst>
                                      </p:cBhvr>
                                      <p:to>
                                        <p:strVal val="visible"/>
                                      </p:to>
                                    </p:set>
                                    <p:animEffect transition="in" filter="wipe(up)">
                                      <p:cBhvr>
                                        <p:cTn id="11" dur="500"/>
                                        <p:tgtEl>
                                          <p:spTgt spid="4714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7138"/>
                                        </p:tgtEl>
                                        <p:attrNameLst>
                                          <p:attrName>style.visibility</p:attrName>
                                        </p:attrNameLst>
                                      </p:cBhvr>
                                      <p:to>
                                        <p:strVal val="visible"/>
                                      </p:to>
                                    </p:set>
                                    <p:animEffect transition="in" filter="wipe(up)">
                                      <p:cBhvr>
                                        <p:cTn id="16" dur="500"/>
                                        <p:tgtEl>
                                          <p:spTgt spid="4713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7127"/>
                                        </p:tgtEl>
                                        <p:attrNameLst>
                                          <p:attrName>style.visibility</p:attrName>
                                        </p:attrNameLst>
                                      </p:cBhvr>
                                      <p:to>
                                        <p:strVal val="visible"/>
                                      </p:to>
                                    </p:set>
                                    <p:animEffect transition="in" filter="wipe(up)">
                                      <p:cBhvr>
                                        <p:cTn id="21" dur="500"/>
                                        <p:tgtEl>
                                          <p:spTgt spid="471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52400"/>
            <a:ext cx="8229600" cy="1398587"/>
          </a:xfrm>
        </p:spPr>
        <p:txBody>
          <a:bodyPr/>
          <a:lstStyle/>
          <a:p>
            <a:pPr>
              <a:defRPr/>
            </a:pPr>
            <a:r>
              <a:rPr lang="en-US" dirty="0" smtClean="0"/>
              <a:t>Producers of Services — Smaller and More Spread Out</a:t>
            </a:r>
          </a:p>
        </p:txBody>
      </p:sp>
      <p:sp>
        <p:nvSpPr>
          <p:cNvPr id="3" name="Text Box 3"/>
          <p:cNvSpPr txBox="1">
            <a:spLocks noChangeArrowheads="1"/>
          </p:cNvSpPr>
          <p:nvPr/>
        </p:nvSpPr>
        <p:spPr bwMode="auto">
          <a:xfrm>
            <a:off x="0" y="6248400"/>
            <a:ext cx="9144000" cy="461963"/>
          </a:xfrm>
          <a:prstGeom prst="rect">
            <a:avLst/>
          </a:prstGeom>
          <a:noFill/>
          <a:ln>
            <a:noFill/>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defPPr>
              <a:defRPr lang="en-US"/>
            </a:defPPr>
            <a:lvl1pPr>
              <a:defRPr sz="2400" b="1">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ctr">
              <a:defRPr/>
            </a:pPr>
            <a:r>
              <a:rPr lang="en-US" sz="2000" dirty="0">
                <a:effectLst>
                  <a:outerShdw blurRad="50800" dist="38100" dir="2700000" algn="tl" rotWithShape="0">
                    <a:prstClr val="black">
                      <a:alpha val="40000"/>
                    </a:prstClr>
                  </a:outerShdw>
                </a:effectLst>
                <a:latin typeface="Arial" pitchFamily="34" charset="0"/>
                <a:cs typeface="Arial" pitchFamily="34" charset="0"/>
              </a:rPr>
              <a:t>Buying May Not Be Formal</a:t>
            </a:r>
          </a:p>
        </p:txBody>
      </p:sp>
      <p:pic>
        <p:nvPicPr>
          <p:cNvPr id="49156" name="Picture 4" descr="clerk"/>
          <p:cNvPicPr>
            <a:picLocks noChangeAspect="1" noChangeArrowheads="1"/>
          </p:cNvPicPr>
          <p:nvPr/>
        </p:nvPicPr>
        <p:blipFill>
          <a:blip r:embed="rId3">
            <a:extLst>
              <a:ext uri="{28A0092B-C50C-407E-A947-70E740481C1C}"/>
            </a:extLst>
          </a:blip>
          <a:srcRect/>
          <a:stretch>
            <a:fillRect/>
          </a:stretch>
        </p:blipFill>
        <p:spPr bwMode="auto">
          <a:xfrm>
            <a:off x="3670300" y="3821113"/>
            <a:ext cx="1676400" cy="1676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pic>
        <p:nvPicPr>
          <p:cNvPr id="49157" name="Picture 5" descr="maid"/>
          <p:cNvPicPr>
            <a:picLocks noChangeAspect="1" noChangeArrowheads="1"/>
          </p:cNvPicPr>
          <p:nvPr/>
        </p:nvPicPr>
        <p:blipFill>
          <a:blip r:embed="rId4">
            <a:extLst>
              <a:ext uri="{28A0092B-C50C-407E-A947-70E740481C1C}"/>
            </a:extLst>
          </a:blip>
          <a:srcRect/>
          <a:stretch>
            <a:fillRect/>
          </a:stretch>
        </p:blipFill>
        <p:spPr bwMode="auto">
          <a:xfrm>
            <a:off x="1155700" y="3821113"/>
            <a:ext cx="1676400" cy="1676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pic>
        <p:nvPicPr>
          <p:cNvPr id="49158" name="Picture 6" descr="law"/>
          <p:cNvPicPr>
            <a:picLocks noChangeAspect="1" noChangeArrowheads="1"/>
          </p:cNvPicPr>
          <p:nvPr/>
        </p:nvPicPr>
        <p:blipFill>
          <a:blip r:embed="rId5">
            <a:extLst>
              <a:ext uri="{28A0092B-C50C-407E-A947-70E740481C1C}"/>
            </a:extLst>
          </a:blip>
          <a:srcRect/>
          <a:stretch>
            <a:fillRect/>
          </a:stretch>
        </p:blipFill>
        <p:spPr bwMode="auto">
          <a:xfrm>
            <a:off x="6324600" y="1676400"/>
            <a:ext cx="1676400" cy="1676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pic>
        <p:nvPicPr>
          <p:cNvPr id="49159" name="Picture 7" descr="doc"/>
          <p:cNvPicPr>
            <a:picLocks noChangeAspect="1" noChangeArrowheads="1"/>
          </p:cNvPicPr>
          <p:nvPr/>
        </p:nvPicPr>
        <p:blipFill>
          <a:blip r:embed="rId6">
            <a:extLst>
              <a:ext uri="{28A0092B-C50C-407E-A947-70E740481C1C}"/>
            </a:extLst>
          </a:blip>
          <a:srcRect/>
          <a:stretch>
            <a:fillRect/>
          </a:stretch>
        </p:blipFill>
        <p:spPr bwMode="auto">
          <a:xfrm>
            <a:off x="3657600" y="1676400"/>
            <a:ext cx="1676400" cy="1676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pic>
        <p:nvPicPr>
          <p:cNvPr id="49160" name="Picture 8" descr="mechanic"/>
          <p:cNvPicPr>
            <a:picLocks noChangeAspect="1" noChangeArrowheads="1"/>
          </p:cNvPicPr>
          <p:nvPr/>
        </p:nvPicPr>
        <p:blipFill>
          <a:blip r:embed="rId7">
            <a:extLst>
              <a:ext uri="{28A0092B-C50C-407E-A947-70E740481C1C}"/>
            </a:extLst>
          </a:blip>
          <a:srcRect/>
          <a:stretch>
            <a:fillRect/>
          </a:stretch>
        </p:blipFill>
        <p:spPr bwMode="auto">
          <a:xfrm>
            <a:off x="1206500" y="1677988"/>
            <a:ext cx="1676400" cy="1676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
        <p:nvSpPr>
          <p:cNvPr id="75784" name="Text Box 14"/>
          <p:cNvSpPr txBox="1">
            <a:spLocks noChangeArrowheads="1"/>
          </p:cNvSpPr>
          <p:nvPr/>
        </p:nvSpPr>
        <p:spPr bwMode="auto">
          <a:xfrm>
            <a:off x="1003300" y="3327400"/>
            <a:ext cx="2133600" cy="400050"/>
          </a:xfrm>
          <a:prstGeom prst="rect">
            <a:avLst/>
          </a:prstGeom>
          <a:noFill/>
          <a:ln w="9525">
            <a:noFill/>
            <a:miter lim="800000"/>
            <a:headEnd/>
            <a:tailEnd/>
          </a:ln>
        </p:spPr>
        <p:txBody>
          <a:bodyPr>
            <a:spAutoFit/>
          </a:bodyPr>
          <a:lstStyle/>
          <a:p>
            <a:pPr algn="ctr">
              <a:spcBef>
                <a:spcPct val="50000"/>
              </a:spcBef>
            </a:pPr>
            <a:r>
              <a:rPr lang="en-US" sz="2000" b="1"/>
              <a:t>Car Repair</a:t>
            </a:r>
          </a:p>
        </p:txBody>
      </p:sp>
      <p:sp>
        <p:nvSpPr>
          <p:cNvPr id="75785" name="Text Box 15"/>
          <p:cNvSpPr txBox="1">
            <a:spLocks noChangeArrowheads="1"/>
          </p:cNvSpPr>
          <p:nvPr/>
        </p:nvSpPr>
        <p:spPr bwMode="auto">
          <a:xfrm>
            <a:off x="3263900" y="3327400"/>
            <a:ext cx="2514600" cy="400050"/>
          </a:xfrm>
          <a:prstGeom prst="rect">
            <a:avLst/>
          </a:prstGeom>
          <a:noFill/>
          <a:ln w="9525">
            <a:noFill/>
            <a:miter lim="800000"/>
            <a:headEnd/>
            <a:tailEnd/>
          </a:ln>
        </p:spPr>
        <p:txBody>
          <a:bodyPr>
            <a:spAutoFit/>
          </a:bodyPr>
          <a:lstStyle/>
          <a:p>
            <a:pPr algn="ctr">
              <a:spcBef>
                <a:spcPct val="50000"/>
              </a:spcBef>
            </a:pPr>
            <a:r>
              <a:rPr lang="en-US" sz="2000" b="1"/>
              <a:t>Medical Services</a:t>
            </a:r>
          </a:p>
        </p:txBody>
      </p:sp>
      <p:sp>
        <p:nvSpPr>
          <p:cNvPr id="75786" name="Text Box 16"/>
          <p:cNvSpPr txBox="1">
            <a:spLocks noChangeArrowheads="1"/>
          </p:cNvSpPr>
          <p:nvPr/>
        </p:nvSpPr>
        <p:spPr bwMode="auto">
          <a:xfrm>
            <a:off x="304800" y="5540375"/>
            <a:ext cx="3479800" cy="708025"/>
          </a:xfrm>
          <a:prstGeom prst="rect">
            <a:avLst/>
          </a:prstGeom>
          <a:noFill/>
          <a:ln w="9525">
            <a:noFill/>
            <a:miter lim="800000"/>
            <a:headEnd/>
            <a:tailEnd/>
          </a:ln>
        </p:spPr>
        <p:txBody>
          <a:bodyPr>
            <a:spAutoFit/>
          </a:bodyPr>
          <a:lstStyle/>
          <a:p>
            <a:pPr algn="ctr">
              <a:spcBef>
                <a:spcPct val="50000"/>
              </a:spcBef>
            </a:pPr>
            <a:r>
              <a:rPr lang="en-US" sz="2000" b="1"/>
              <a:t>Housekeeping </a:t>
            </a:r>
            <a:br>
              <a:rPr lang="en-US" sz="2000" b="1"/>
            </a:br>
            <a:r>
              <a:rPr lang="en-US" sz="2000" b="1"/>
              <a:t>Services</a:t>
            </a:r>
          </a:p>
        </p:txBody>
      </p:sp>
      <p:sp>
        <p:nvSpPr>
          <p:cNvPr id="75787" name="Text Box 17"/>
          <p:cNvSpPr txBox="1">
            <a:spLocks noChangeArrowheads="1"/>
          </p:cNvSpPr>
          <p:nvPr/>
        </p:nvSpPr>
        <p:spPr bwMode="auto">
          <a:xfrm>
            <a:off x="2781300" y="5540375"/>
            <a:ext cx="3479800" cy="708025"/>
          </a:xfrm>
          <a:prstGeom prst="rect">
            <a:avLst/>
          </a:prstGeom>
          <a:noFill/>
          <a:ln w="9525">
            <a:noFill/>
            <a:miter lim="800000"/>
            <a:headEnd/>
            <a:tailEnd/>
          </a:ln>
        </p:spPr>
        <p:txBody>
          <a:bodyPr>
            <a:spAutoFit/>
          </a:bodyPr>
          <a:lstStyle/>
          <a:p>
            <a:pPr algn="ctr">
              <a:spcBef>
                <a:spcPct val="50000"/>
              </a:spcBef>
            </a:pPr>
            <a:r>
              <a:rPr lang="en-US" sz="2000" b="1"/>
              <a:t>Library</a:t>
            </a:r>
            <a:br>
              <a:rPr lang="en-US" sz="2000" b="1"/>
            </a:br>
            <a:r>
              <a:rPr lang="en-US" sz="2000" b="1"/>
              <a:t>Service</a:t>
            </a:r>
          </a:p>
        </p:txBody>
      </p:sp>
      <p:sp>
        <p:nvSpPr>
          <p:cNvPr id="13" name="Oval 18" descr="baker"/>
          <p:cNvSpPr>
            <a:spLocks noChangeAspect="1" noChangeArrowheads="1"/>
          </p:cNvSpPr>
          <p:nvPr/>
        </p:nvSpPr>
        <p:spPr bwMode="auto">
          <a:xfrm>
            <a:off x="6553200" y="3733800"/>
            <a:ext cx="1676400" cy="1676400"/>
          </a:xfrm>
          <a:prstGeom prst="ellipse">
            <a:avLst/>
          </a:prstGeom>
          <a:blipFill dpi="0" rotWithShape="1">
            <a:blip r:embed="rId8" cstate="print"/>
            <a:srcRect/>
            <a:stretch>
              <a:fillRect/>
            </a:stretch>
          </a:blipFill>
          <a:ln w="38100">
            <a:solidFill>
              <a:schemeClr val="tx1"/>
            </a:solidFill>
            <a:round/>
            <a:headEnd/>
            <a:tailEnd/>
          </a:ln>
          <a:effectLst/>
        </p:spPr>
        <p:txBody>
          <a:bodyPr wrap="none" anchor="ctr"/>
          <a:lstStyle/>
          <a:p>
            <a:pPr algn="ctr">
              <a:defRPr/>
            </a:pPr>
            <a:endParaRPr lang="en-US" sz="2400" b="1" dirty="0">
              <a:effectLst>
                <a:outerShdw blurRad="38100" dist="38100" dir="2700000" algn="tl">
                  <a:srgbClr val="C0C0C0"/>
                </a:outerShdw>
              </a:effectLst>
              <a:latin typeface="Arial" pitchFamily="34" charset="0"/>
              <a:cs typeface="Arial" pitchFamily="34" charset="0"/>
            </a:endParaRPr>
          </a:p>
        </p:txBody>
      </p:sp>
      <p:sp>
        <p:nvSpPr>
          <p:cNvPr id="75789" name="Text Box 19"/>
          <p:cNvSpPr txBox="1">
            <a:spLocks noChangeArrowheads="1"/>
          </p:cNvSpPr>
          <p:nvPr/>
        </p:nvSpPr>
        <p:spPr bwMode="auto">
          <a:xfrm>
            <a:off x="5664200" y="5540375"/>
            <a:ext cx="3479800" cy="708025"/>
          </a:xfrm>
          <a:prstGeom prst="rect">
            <a:avLst/>
          </a:prstGeom>
          <a:noFill/>
          <a:ln w="9525">
            <a:noFill/>
            <a:miter lim="800000"/>
            <a:headEnd/>
            <a:tailEnd/>
          </a:ln>
        </p:spPr>
        <p:txBody>
          <a:bodyPr>
            <a:spAutoFit/>
          </a:bodyPr>
          <a:lstStyle/>
          <a:p>
            <a:pPr algn="ctr">
              <a:spcBef>
                <a:spcPct val="50000"/>
              </a:spcBef>
            </a:pPr>
            <a:r>
              <a:rPr lang="en-US" sz="2000" b="1"/>
              <a:t>Small Service</a:t>
            </a:r>
            <a:br>
              <a:rPr lang="en-US" sz="2000" b="1"/>
            </a:br>
            <a:r>
              <a:rPr lang="en-US" sz="2000" b="1"/>
              <a:t>Buyers</a:t>
            </a:r>
          </a:p>
        </p:txBody>
      </p:sp>
      <p:sp>
        <p:nvSpPr>
          <p:cNvPr id="15" name="Text Box 21"/>
          <p:cNvSpPr txBox="1">
            <a:spLocks noChangeArrowheads="1"/>
          </p:cNvSpPr>
          <p:nvPr/>
        </p:nvSpPr>
        <p:spPr bwMode="auto">
          <a:xfrm>
            <a:off x="6172200" y="3276600"/>
            <a:ext cx="2590800" cy="400050"/>
          </a:xfrm>
          <a:prstGeom prst="rect">
            <a:avLst/>
          </a:prstGeom>
          <a:noFill/>
          <a:ln w="38100" algn="ctr">
            <a:noFill/>
            <a:miter lim="800000"/>
            <a:headEnd/>
            <a:tailEnd/>
          </a:ln>
          <a:effectLst/>
        </p:spPr>
        <p:txBody>
          <a:bodyPr>
            <a:spAutoFit/>
          </a:bodyPr>
          <a:lstStyle/>
          <a:p>
            <a:pPr algn="ctr">
              <a:spcBef>
                <a:spcPct val="50000"/>
              </a:spcBef>
              <a:defRPr/>
            </a:pPr>
            <a:r>
              <a:rPr lang="en-US" sz="2000" b="1" dirty="0">
                <a:effectLst>
                  <a:outerShdw blurRad="38100" dist="38100" dir="2700000" algn="tl">
                    <a:srgbClr val="C0C0C0"/>
                  </a:outerShdw>
                </a:effectLst>
                <a:latin typeface="Arial" pitchFamily="34" charset="0"/>
                <a:cs typeface="Arial" pitchFamily="34" charset="0"/>
              </a:rPr>
              <a:t>Legal Services</a:t>
            </a:r>
          </a:p>
        </p:txBody>
      </p:sp>
      <p:sp>
        <p:nvSpPr>
          <p:cNvPr id="75791" name="Oval 9"/>
          <p:cNvSpPr>
            <a:spLocks noChangeArrowheads="1"/>
          </p:cNvSpPr>
          <p:nvPr/>
        </p:nvSpPr>
        <p:spPr bwMode="auto">
          <a:xfrm>
            <a:off x="1206500" y="1677988"/>
            <a:ext cx="1676400" cy="1676400"/>
          </a:xfrm>
          <a:prstGeom prst="ellipse">
            <a:avLst/>
          </a:prstGeom>
          <a:noFill/>
          <a:ln w="38100">
            <a:solidFill>
              <a:schemeClr val="tx1"/>
            </a:solidFill>
            <a:round/>
            <a:headEnd/>
            <a:tailEnd/>
          </a:ln>
        </p:spPr>
        <p:txBody>
          <a:bodyPr wrap="none" anchor="ctr"/>
          <a:lstStyle/>
          <a:p>
            <a:pPr algn="ctr"/>
            <a:endParaRPr lang="en-US"/>
          </a:p>
        </p:txBody>
      </p:sp>
      <p:sp>
        <p:nvSpPr>
          <p:cNvPr id="75792" name="Oval 10"/>
          <p:cNvSpPr>
            <a:spLocks noChangeArrowheads="1"/>
          </p:cNvSpPr>
          <p:nvPr/>
        </p:nvSpPr>
        <p:spPr bwMode="auto">
          <a:xfrm>
            <a:off x="3644900" y="1677988"/>
            <a:ext cx="1676400" cy="1676400"/>
          </a:xfrm>
          <a:prstGeom prst="ellipse">
            <a:avLst/>
          </a:prstGeom>
          <a:noFill/>
          <a:ln w="38100">
            <a:solidFill>
              <a:schemeClr val="tx1"/>
            </a:solidFill>
            <a:round/>
            <a:headEnd/>
            <a:tailEnd/>
          </a:ln>
        </p:spPr>
        <p:txBody>
          <a:bodyPr wrap="none" anchor="ctr"/>
          <a:lstStyle/>
          <a:p>
            <a:pPr algn="ctr"/>
            <a:endParaRPr lang="en-US"/>
          </a:p>
        </p:txBody>
      </p:sp>
      <p:sp>
        <p:nvSpPr>
          <p:cNvPr id="75793" name="Oval 11"/>
          <p:cNvSpPr>
            <a:spLocks noChangeArrowheads="1"/>
          </p:cNvSpPr>
          <p:nvPr/>
        </p:nvSpPr>
        <p:spPr bwMode="auto">
          <a:xfrm>
            <a:off x="6311900" y="1677988"/>
            <a:ext cx="1676400" cy="1676400"/>
          </a:xfrm>
          <a:prstGeom prst="ellipse">
            <a:avLst/>
          </a:prstGeom>
          <a:noFill/>
          <a:ln w="38100">
            <a:solidFill>
              <a:schemeClr val="tx1"/>
            </a:solidFill>
            <a:round/>
            <a:headEnd/>
            <a:tailEnd/>
          </a:ln>
        </p:spPr>
        <p:txBody>
          <a:bodyPr wrap="none" anchor="ctr"/>
          <a:lstStyle/>
          <a:p>
            <a:pPr algn="ctr"/>
            <a:endParaRPr lang="en-US"/>
          </a:p>
        </p:txBody>
      </p:sp>
      <p:sp>
        <p:nvSpPr>
          <p:cNvPr id="75794" name="Oval 12"/>
          <p:cNvSpPr>
            <a:spLocks noChangeArrowheads="1"/>
          </p:cNvSpPr>
          <p:nvPr/>
        </p:nvSpPr>
        <p:spPr bwMode="auto">
          <a:xfrm>
            <a:off x="1143000" y="3810000"/>
            <a:ext cx="1676400" cy="1676400"/>
          </a:xfrm>
          <a:prstGeom prst="ellipse">
            <a:avLst/>
          </a:prstGeom>
          <a:noFill/>
          <a:ln w="38100">
            <a:solidFill>
              <a:schemeClr val="tx1"/>
            </a:solidFill>
            <a:round/>
            <a:headEnd/>
            <a:tailEnd/>
          </a:ln>
        </p:spPr>
        <p:txBody>
          <a:bodyPr wrap="none" anchor="ctr"/>
          <a:lstStyle/>
          <a:p>
            <a:pPr algn="ctr"/>
            <a:endParaRPr lang="en-US" sz="3200" b="1"/>
          </a:p>
        </p:txBody>
      </p:sp>
      <p:sp>
        <p:nvSpPr>
          <p:cNvPr id="75795" name="Oval 13"/>
          <p:cNvSpPr>
            <a:spLocks noChangeArrowheads="1"/>
          </p:cNvSpPr>
          <p:nvPr/>
        </p:nvSpPr>
        <p:spPr bwMode="auto">
          <a:xfrm>
            <a:off x="3657600" y="3810000"/>
            <a:ext cx="1676400" cy="1676400"/>
          </a:xfrm>
          <a:prstGeom prst="ellipse">
            <a:avLst/>
          </a:prstGeom>
          <a:noFill/>
          <a:ln w="38100">
            <a:solidFill>
              <a:schemeClr val="tx1"/>
            </a:solidFill>
            <a:round/>
            <a:headEnd/>
            <a:tailEnd/>
          </a:ln>
        </p:spPr>
        <p:txBody>
          <a:bodyPr wrap="none" anchor="ctr"/>
          <a:lstStyle/>
          <a:p>
            <a:pPr algn="ctr"/>
            <a:endParaRPr lang="en-US" sz="3200" b="1"/>
          </a:p>
        </p:txBody>
      </p:sp>
      <p:sp>
        <p:nvSpPr>
          <p:cNvPr id="75796"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423A1743-3847-47F1-8697-5CA394815FA0}" type="slidenum">
              <a:rPr lang="en-US" sz="1200">
                <a:latin typeface="Century Gothic" pitchFamily="34" charset="0"/>
              </a:rPr>
              <a:pPr algn="ctr"/>
              <a:t>31</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0"/>
            <a:ext cx="8229600" cy="1398587"/>
          </a:xfrm>
        </p:spPr>
        <p:txBody>
          <a:bodyPr/>
          <a:lstStyle/>
          <a:p>
            <a:pPr>
              <a:defRPr/>
            </a:pPr>
            <a:r>
              <a:rPr lang="en-US" dirty="0" smtClean="0"/>
              <a:t>Retailers &amp; Wholesalers Buy for Their Customers</a:t>
            </a:r>
          </a:p>
        </p:txBody>
      </p:sp>
      <p:sp>
        <p:nvSpPr>
          <p:cNvPr id="6" name="AutoShape 4">
            <a:hlinkHover r:id="" action="ppaction://macro?name=changecolor"/>
          </p:cNvPr>
          <p:cNvSpPr>
            <a:spLocks noChangeArrowheads="1"/>
          </p:cNvSpPr>
          <p:nvPr/>
        </p:nvSpPr>
        <p:spPr bwMode="auto">
          <a:xfrm>
            <a:off x="3505200" y="1447800"/>
            <a:ext cx="2211388" cy="1216025"/>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a:latin typeface="Arial" pitchFamily="34" charset="0"/>
                <a:cs typeface="Arial" pitchFamily="34" charset="0"/>
              </a:rPr>
              <a:t>Committee Buying Is Impersonal</a:t>
            </a:r>
          </a:p>
        </p:txBody>
      </p:sp>
      <p:sp>
        <p:nvSpPr>
          <p:cNvPr id="7" name="AutoShape 10"/>
          <p:cNvSpPr>
            <a:spLocks noChangeArrowheads="1"/>
          </p:cNvSpPr>
          <p:nvPr/>
        </p:nvSpPr>
        <p:spPr bwMode="auto">
          <a:xfrm>
            <a:off x="609600" y="3505200"/>
            <a:ext cx="2211388" cy="1216025"/>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dirty="0">
                <a:latin typeface="Arial" pitchFamily="34" charset="0"/>
                <a:cs typeface="Arial" pitchFamily="34" charset="0"/>
              </a:rPr>
              <a:t>Reorders Are Straight Rebuys</a:t>
            </a:r>
          </a:p>
        </p:txBody>
      </p:sp>
      <p:sp>
        <p:nvSpPr>
          <p:cNvPr id="9" name="AutoShape 13"/>
          <p:cNvSpPr>
            <a:spLocks noChangeArrowheads="1"/>
          </p:cNvSpPr>
          <p:nvPr/>
        </p:nvSpPr>
        <p:spPr bwMode="auto">
          <a:xfrm>
            <a:off x="6629400" y="3505200"/>
            <a:ext cx="2211388" cy="1216025"/>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a:latin typeface="Arial" pitchFamily="34" charset="0"/>
                <a:cs typeface="Arial" pitchFamily="34" charset="0"/>
              </a:rPr>
              <a:t>Buyers Watch Computer Output Closely</a:t>
            </a:r>
          </a:p>
        </p:txBody>
      </p:sp>
      <p:pic>
        <p:nvPicPr>
          <p:cNvPr id="77829" name="Picture 19" descr="mall"/>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429000" y="3073400"/>
            <a:ext cx="2565400" cy="2565400"/>
          </a:xfrm>
          <a:prstGeom prst="rect">
            <a:avLst/>
          </a:prstGeom>
          <a:noFill/>
          <a:ln w="9525">
            <a:noFill/>
            <a:miter lim="800000"/>
            <a:headEnd/>
            <a:tailEnd/>
          </a:ln>
        </p:spPr>
      </p:pic>
      <p:sp>
        <p:nvSpPr>
          <p:cNvPr id="13" name="Line 14"/>
          <p:cNvSpPr>
            <a:spLocks noChangeShapeType="1"/>
          </p:cNvSpPr>
          <p:nvPr/>
        </p:nvSpPr>
        <p:spPr bwMode="auto">
          <a:xfrm>
            <a:off x="4648200" y="2667000"/>
            <a:ext cx="0" cy="381000"/>
          </a:xfrm>
          <a:prstGeom prst="line">
            <a:avLst/>
          </a:prstGeom>
          <a:noFill/>
          <a:ln w="38100">
            <a:solidFill>
              <a:schemeClr val="tx1"/>
            </a:solidFill>
            <a:round/>
            <a:headEnd/>
            <a:tailEnd/>
          </a:ln>
        </p:spPr>
        <p:txBody>
          <a:bodyPr/>
          <a:lstStyle/>
          <a:p>
            <a:endParaRPr lang="en-US"/>
          </a:p>
        </p:txBody>
      </p:sp>
      <p:sp>
        <p:nvSpPr>
          <p:cNvPr id="77831" name="Oval 23"/>
          <p:cNvSpPr>
            <a:spLocks noChangeArrowheads="1"/>
          </p:cNvSpPr>
          <p:nvPr/>
        </p:nvSpPr>
        <p:spPr bwMode="auto">
          <a:xfrm>
            <a:off x="3429000" y="3048000"/>
            <a:ext cx="2565400" cy="2565400"/>
          </a:xfrm>
          <a:prstGeom prst="ellipse">
            <a:avLst/>
          </a:prstGeom>
          <a:noFill/>
          <a:ln w="38100">
            <a:solidFill>
              <a:schemeClr val="tx1"/>
            </a:solidFill>
            <a:round/>
            <a:headEnd/>
            <a:tailEnd/>
          </a:ln>
        </p:spPr>
        <p:txBody>
          <a:bodyPr wrap="none" anchor="ctr"/>
          <a:lstStyle/>
          <a:p>
            <a:pPr algn="ctr"/>
            <a:endParaRPr lang="en-US" sz="2800" b="1"/>
          </a:p>
        </p:txBody>
      </p:sp>
      <p:sp>
        <p:nvSpPr>
          <p:cNvPr id="15" name="Line 14"/>
          <p:cNvSpPr>
            <a:spLocks noChangeShapeType="1"/>
          </p:cNvSpPr>
          <p:nvPr/>
        </p:nvSpPr>
        <p:spPr bwMode="auto">
          <a:xfrm rot="5400000">
            <a:off x="3124200" y="3810000"/>
            <a:ext cx="0" cy="609600"/>
          </a:xfrm>
          <a:prstGeom prst="line">
            <a:avLst/>
          </a:prstGeom>
          <a:noFill/>
          <a:ln w="38100">
            <a:solidFill>
              <a:schemeClr val="tx1"/>
            </a:solidFill>
            <a:round/>
            <a:headEnd/>
            <a:tailEnd/>
          </a:ln>
        </p:spPr>
        <p:txBody>
          <a:bodyPr/>
          <a:lstStyle/>
          <a:p>
            <a:endParaRPr lang="en-US"/>
          </a:p>
        </p:txBody>
      </p:sp>
      <p:sp>
        <p:nvSpPr>
          <p:cNvPr id="16" name="Line 14"/>
          <p:cNvSpPr>
            <a:spLocks noChangeShapeType="1"/>
          </p:cNvSpPr>
          <p:nvPr/>
        </p:nvSpPr>
        <p:spPr bwMode="auto">
          <a:xfrm rot="5400000">
            <a:off x="6324600" y="3886200"/>
            <a:ext cx="0" cy="609600"/>
          </a:xfrm>
          <a:prstGeom prst="line">
            <a:avLst/>
          </a:prstGeom>
          <a:noFill/>
          <a:ln w="38100">
            <a:solidFill>
              <a:schemeClr val="tx1"/>
            </a:solidFill>
            <a:round/>
            <a:headEnd/>
            <a:tailEnd/>
          </a:ln>
        </p:spPr>
        <p:txBody>
          <a:bodyPr/>
          <a:lstStyle/>
          <a:p>
            <a:endParaRPr lang="en-US"/>
          </a:p>
        </p:txBody>
      </p:sp>
      <p:sp>
        <p:nvSpPr>
          <p:cNvPr id="77834"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129125AF-2327-4589-A37E-B1D9E75E66CA}" type="slidenum">
              <a:rPr lang="en-US" sz="1200">
                <a:latin typeface="Century Gothic" pitchFamily="34" charset="0"/>
              </a:rPr>
              <a:pPr algn="ctr"/>
              <a:t>32</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6"/>
                                        </p:tgtEl>
                                        <p:attrNameLst>
                                          <p:attrName>style.color</p:attrName>
                                        </p:attrNameLst>
                                      </p:cBhvr>
                                      <p:by>
                                        <p:hsl h="0" s="-70588" l="0"/>
                                      </p:by>
                                    </p:animClr>
                                    <p:animClr clrSpc="hsl" dir="cw">
                                      <p:cBhvr>
                                        <p:cTn id="16" dur="500" fill="hold"/>
                                        <p:tgtEl>
                                          <p:spTgt spid="6"/>
                                        </p:tgtEl>
                                        <p:attrNameLst>
                                          <p:attrName>fillcolor</p:attrName>
                                        </p:attrNameLst>
                                      </p:cBhvr>
                                      <p:by>
                                        <p:hsl h="0" s="-70588" l="0"/>
                                      </p:by>
                                    </p:animClr>
                                    <p:animClr clrSpc="hsl" dir="cw">
                                      <p:cBhvr>
                                        <p:cTn id="17" dur="500" fill="hold"/>
                                        <p:tgtEl>
                                          <p:spTgt spid="6"/>
                                        </p:tgtEl>
                                        <p:attrNameLst>
                                          <p:attrName>stroke.color</p:attrName>
                                        </p:attrNameLst>
                                      </p:cBhvr>
                                      <p:by>
                                        <p:hsl h="0" s="-70588" l="0"/>
                                      </p:by>
                                    </p:animClr>
                                    <p:set>
                                      <p:cBhvr>
                                        <p:cTn id="18" dur="500" fill="hold"/>
                                        <p:tgtEl>
                                          <p:spTgt spid="6"/>
                                        </p:tgtEl>
                                        <p:attrNameLst>
                                          <p:attrName>fill.type</p:attrName>
                                        </p:attrNameLst>
                                      </p:cBhvr>
                                      <p:to>
                                        <p:strVal val="solid"/>
                                      </p:to>
                                    </p:set>
                                  </p:childTnLst>
                                </p:cTn>
                              </p:par>
                              <p:par>
                                <p:cTn id="19" presetID="22" presetClass="entr" presetSubtype="8"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9"/>
                                        </p:tgtEl>
                                        <p:attrNameLst>
                                          <p:attrName>style.color</p:attrName>
                                        </p:attrNameLst>
                                      </p:cBhvr>
                                      <p:by>
                                        <p:hsl h="0" s="-70588" l="0"/>
                                      </p:by>
                                    </p:animClr>
                                    <p:animClr clrSpc="hsl" dir="cw">
                                      <p:cBhvr>
                                        <p:cTn id="30" dur="500" fill="hold"/>
                                        <p:tgtEl>
                                          <p:spTgt spid="9"/>
                                        </p:tgtEl>
                                        <p:attrNameLst>
                                          <p:attrName>fillcolor</p:attrName>
                                        </p:attrNameLst>
                                      </p:cBhvr>
                                      <p:by>
                                        <p:hsl h="0" s="-70588" l="0"/>
                                      </p:by>
                                    </p:animClr>
                                    <p:animClr clrSpc="hsl" dir="cw">
                                      <p:cBhvr>
                                        <p:cTn id="31" dur="500" fill="hold"/>
                                        <p:tgtEl>
                                          <p:spTgt spid="9"/>
                                        </p:tgtEl>
                                        <p:attrNameLst>
                                          <p:attrName>stroke.color</p:attrName>
                                        </p:attrNameLst>
                                      </p:cBhvr>
                                      <p:by>
                                        <p:hsl h="0" s="-70588" l="0"/>
                                      </p:by>
                                    </p:animClr>
                                    <p:set>
                                      <p:cBhvr>
                                        <p:cTn id="32" dur="500" fill="hold"/>
                                        <p:tgtEl>
                                          <p:spTgt spid="9"/>
                                        </p:tgtEl>
                                        <p:attrNameLst>
                                          <p:attrName>fill.type</p:attrName>
                                        </p:attrNameLst>
                                      </p:cBhvr>
                                      <p:to>
                                        <p:strVal val="solid"/>
                                      </p:to>
                                    </p:set>
                                  </p:childTnLst>
                                </p:cTn>
                              </p:par>
                              <p:par>
                                <p:cTn id="33" presetID="22" presetClass="entr" presetSubtype="2"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right)">
                                      <p:cBhvr>
                                        <p:cTn id="35" dur="500"/>
                                        <p:tgtEl>
                                          <p:spTgt spid="15"/>
                                        </p:tgtEl>
                                      </p:cBhvr>
                                    </p:animEffect>
                                  </p:childTnLst>
                                </p:cTn>
                              </p:par>
                            </p:childTnLst>
                          </p:cTn>
                        </p:par>
                        <p:par>
                          <p:cTn id="36" fill="hold" nodeType="afterGroup">
                            <p:stCondLst>
                              <p:cond delay="500"/>
                            </p:stCondLst>
                            <p:childTnLst>
                              <p:par>
                                <p:cTn id="37" presetID="22" presetClass="entr" presetSubtype="2"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righ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9" grpId="0" animBg="1"/>
      <p:bldP spid="9" grpId="1" animBg="1"/>
      <p:bldP spid="13" grpId="0" animBg="1"/>
      <p:bldP spid="15"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Line 5"/>
          <p:cNvSpPr>
            <a:spLocks noChangeShapeType="1"/>
          </p:cNvSpPr>
          <p:nvPr/>
        </p:nvSpPr>
        <p:spPr bwMode="auto">
          <a:xfrm flipH="1">
            <a:off x="4572000" y="2305050"/>
            <a:ext cx="0" cy="533400"/>
          </a:xfrm>
          <a:prstGeom prst="line">
            <a:avLst/>
          </a:prstGeom>
          <a:noFill/>
          <a:ln w="38100">
            <a:solidFill>
              <a:schemeClr val="tx1"/>
            </a:solidFill>
            <a:round/>
            <a:headEnd/>
            <a:tailEnd/>
          </a:ln>
        </p:spPr>
        <p:txBody>
          <a:bodyPr/>
          <a:lstStyle/>
          <a:p>
            <a:endParaRPr lang="en-US"/>
          </a:p>
        </p:txBody>
      </p:sp>
      <p:sp>
        <p:nvSpPr>
          <p:cNvPr id="17" name="Line 20"/>
          <p:cNvSpPr>
            <a:spLocks noChangeShapeType="1"/>
          </p:cNvSpPr>
          <p:nvPr/>
        </p:nvSpPr>
        <p:spPr bwMode="auto">
          <a:xfrm flipV="1">
            <a:off x="4572000" y="4953000"/>
            <a:ext cx="0" cy="304800"/>
          </a:xfrm>
          <a:prstGeom prst="line">
            <a:avLst/>
          </a:prstGeom>
          <a:noFill/>
          <a:ln w="38100">
            <a:solidFill>
              <a:schemeClr val="tx1"/>
            </a:solidFill>
            <a:round/>
            <a:headEnd/>
            <a:tailEnd/>
          </a:ln>
        </p:spPr>
        <p:txBody>
          <a:bodyPr/>
          <a:lstStyle/>
          <a:p>
            <a:endParaRPr lang="en-US"/>
          </a:p>
        </p:txBody>
      </p:sp>
      <p:sp>
        <p:nvSpPr>
          <p:cNvPr id="51204" name="Rectangle 2"/>
          <p:cNvSpPr>
            <a:spLocks noGrp="1" noChangeArrowheads="1"/>
          </p:cNvSpPr>
          <p:nvPr>
            <p:ph type="title"/>
          </p:nvPr>
        </p:nvSpPr>
        <p:spPr>
          <a:xfrm>
            <a:off x="457200" y="0"/>
            <a:ext cx="8229600" cy="1398587"/>
          </a:xfrm>
        </p:spPr>
        <p:txBody>
          <a:bodyPr/>
          <a:lstStyle/>
          <a:p>
            <a:pPr>
              <a:defRPr/>
            </a:pPr>
            <a:r>
              <a:rPr lang="en-US" dirty="0" smtClean="0"/>
              <a:t>The Government Market</a:t>
            </a:r>
          </a:p>
        </p:txBody>
      </p:sp>
      <p:pic>
        <p:nvPicPr>
          <p:cNvPr id="51205" name="Picture 2" descr="capital"/>
          <p:cNvPicPr>
            <a:picLocks noChangeAspect="1" noChangeArrowheads="1"/>
          </p:cNvPicPr>
          <p:nvPr/>
        </p:nvPicPr>
        <p:blipFill>
          <a:blip r:embed="rId3">
            <a:extLst>
              <a:ext uri="{28A0092B-C50C-407E-A947-70E740481C1C}"/>
            </a:extLst>
          </a:blip>
          <a:srcRect/>
          <a:stretch>
            <a:fillRect/>
          </a:stretch>
        </p:blipFill>
        <p:spPr bwMode="auto">
          <a:xfrm>
            <a:off x="3352800" y="2590800"/>
            <a:ext cx="2438400"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
        <p:nvSpPr>
          <p:cNvPr id="4" name="AutoShape 4"/>
          <p:cNvSpPr>
            <a:spLocks noChangeArrowheads="1"/>
          </p:cNvSpPr>
          <p:nvPr/>
        </p:nvSpPr>
        <p:spPr bwMode="auto">
          <a:xfrm>
            <a:off x="3238500" y="1295400"/>
            <a:ext cx="2667000" cy="990600"/>
          </a:xfrm>
          <a:prstGeom prst="roundRect">
            <a:avLst>
              <a:gd name="adj" fmla="val 2804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800" b="1">
                <a:latin typeface="Arial" pitchFamily="34" charset="0"/>
                <a:cs typeface="Arial" pitchFamily="34" charset="0"/>
              </a:rPr>
              <a:t>Size and Diversity</a:t>
            </a:r>
          </a:p>
        </p:txBody>
      </p:sp>
      <p:sp>
        <p:nvSpPr>
          <p:cNvPr id="5" name="AutoShape 7"/>
          <p:cNvSpPr>
            <a:spLocks noChangeArrowheads="1"/>
          </p:cNvSpPr>
          <p:nvPr/>
        </p:nvSpPr>
        <p:spPr bwMode="auto">
          <a:xfrm>
            <a:off x="6045200" y="2514600"/>
            <a:ext cx="2667000" cy="990600"/>
          </a:xfrm>
          <a:prstGeom prst="roundRect">
            <a:avLst>
              <a:gd name="adj" fmla="val 2804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800" b="1">
                <a:latin typeface="Arial" pitchFamily="34" charset="0"/>
                <a:cs typeface="Arial" pitchFamily="34" charset="0"/>
              </a:rPr>
              <a:t>Competitive Bids</a:t>
            </a:r>
          </a:p>
        </p:txBody>
      </p:sp>
      <p:sp>
        <p:nvSpPr>
          <p:cNvPr id="7" name="AutoShape 13"/>
          <p:cNvSpPr>
            <a:spLocks noChangeArrowheads="1"/>
          </p:cNvSpPr>
          <p:nvPr/>
        </p:nvSpPr>
        <p:spPr bwMode="auto">
          <a:xfrm>
            <a:off x="6184900" y="4137025"/>
            <a:ext cx="2667000" cy="990600"/>
          </a:xfrm>
          <a:prstGeom prst="roundRect">
            <a:avLst>
              <a:gd name="adj" fmla="val 2804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800" b="1">
                <a:latin typeface="Arial" pitchFamily="34" charset="0"/>
                <a:cs typeface="Arial" pitchFamily="34" charset="0"/>
              </a:rPr>
              <a:t>“Approved” Supplier List</a:t>
            </a:r>
          </a:p>
        </p:txBody>
      </p:sp>
      <p:sp>
        <p:nvSpPr>
          <p:cNvPr id="9" name="AutoShape 19"/>
          <p:cNvSpPr>
            <a:spLocks noChangeArrowheads="1"/>
          </p:cNvSpPr>
          <p:nvPr/>
        </p:nvSpPr>
        <p:spPr bwMode="auto">
          <a:xfrm>
            <a:off x="3228975" y="5257800"/>
            <a:ext cx="2667000" cy="990600"/>
          </a:xfrm>
          <a:prstGeom prst="roundRect">
            <a:avLst>
              <a:gd name="adj" fmla="val 2804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800" b="1">
                <a:latin typeface="Arial" pitchFamily="34" charset="0"/>
                <a:cs typeface="Arial" pitchFamily="34" charset="0"/>
              </a:rPr>
              <a:t>Government Wants</a:t>
            </a:r>
          </a:p>
        </p:txBody>
      </p:sp>
      <p:sp>
        <p:nvSpPr>
          <p:cNvPr id="10" name="AutoShape 22"/>
          <p:cNvSpPr>
            <a:spLocks noChangeArrowheads="1"/>
          </p:cNvSpPr>
          <p:nvPr/>
        </p:nvSpPr>
        <p:spPr bwMode="auto">
          <a:xfrm>
            <a:off x="304800" y="4114800"/>
            <a:ext cx="2667000" cy="990600"/>
          </a:xfrm>
          <a:prstGeom prst="roundRect">
            <a:avLst>
              <a:gd name="adj" fmla="val 2804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800" b="1" dirty="0">
                <a:latin typeface="Arial" pitchFamily="34" charset="0"/>
                <a:cs typeface="Arial" pitchFamily="34" charset="0"/>
              </a:rPr>
              <a:t>Foreign Governments</a:t>
            </a:r>
          </a:p>
        </p:txBody>
      </p:sp>
      <p:sp>
        <p:nvSpPr>
          <p:cNvPr id="11" name="AutoShape 34"/>
          <p:cNvSpPr>
            <a:spLocks noChangeArrowheads="1"/>
          </p:cNvSpPr>
          <p:nvPr/>
        </p:nvSpPr>
        <p:spPr bwMode="auto">
          <a:xfrm>
            <a:off x="304800" y="2514600"/>
            <a:ext cx="2667000" cy="990600"/>
          </a:xfrm>
          <a:prstGeom prst="roundRect">
            <a:avLst>
              <a:gd name="adj" fmla="val 2804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800" b="1">
                <a:latin typeface="Arial" pitchFamily="34" charset="0"/>
                <a:cs typeface="Arial" pitchFamily="34" charset="0"/>
              </a:rPr>
              <a:t>FCPA</a:t>
            </a:r>
          </a:p>
        </p:txBody>
      </p:sp>
      <p:sp>
        <p:nvSpPr>
          <p:cNvPr id="13" name="Line 8"/>
          <p:cNvSpPr>
            <a:spLocks noChangeShapeType="1"/>
          </p:cNvSpPr>
          <p:nvPr/>
        </p:nvSpPr>
        <p:spPr bwMode="auto">
          <a:xfrm flipH="1">
            <a:off x="5648325" y="2971800"/>
            <a:ext cx="406400" cy="304800"/>
          </a:xfrm>
          <a:prstGeom prst="line">
            <a:avLst/>
          </a:prstGeom>
          <a:noFill/>
          <a:ln w="38100">
            <a:solidFill>
              <a:schemeClr val="tx1"/>
            </a:solidFill>
            <a:round/>
            <a:headEnd/>
            <a:tailEnd/>
          </a:ln>
        </p:spPr>
        <p:txBody>
          <a:bodyPr/>
          <a:lstStyle/>
          <a:p>
            <a:endParaRPr lang="en-US"/>
          </a:p>
        </p:txBody>
      </p:sp>
      <p:sp>
        <p:nvSpPr>
          <p:cNvPr id="15" name="Line 14"/>
          <p:cNvSpPr>
            <a:spLocks noChangeShapeType="1"/>
          </p:cNvSpPr>
          <p:nvPr/>
        </p:nvSpPr>
        <p:spPr bwMode="auto">
          <a:xfrm flipH="1" flipV="1">
            <a:off x="5638800" y="4343400"/>
            <a:ext cx="533400" cy="301625"/>
          </a:xfrm>
          <a:prstGeom prst="line">
            <a:avLst/>
          </a:prstGeom>
          <a:noFill/>
          <a:ln w="38100">
            <a:solidFill>
              <a:schemeClr val="tx1"/>
            </a:solidFill>
            <a:round/>
            <a:headEnd/>
            <a:tailEnd/>
          </a:ln>
        </p:spPr>
        <p:txBody>
          <a:bodyPr/>
          <a:lstStyle/>
          <a:p>
            <a:endParaRPr lang="en-US"/>
          </a:p>
        </p:txBody>
      </p:sp>
      <p:sp>
        <p:nvSpPr>
          <p:cNvPr id="18" name="Line 23"/>
          <p:cNvSpPr>
            <a:spLocks noChangeShapeType="1"/>
          </p:cNvSpPr>
          <p:nvPr/>
        </p:nvSpPr>
        <p:spPr bwMode="auto">
          <a:xfrm flipV="1">
            <a:off x="2971800" y="4419600"/>
            <a:ext cx="533400" cy="228600"/>
          </a:xfrm>
          <a:prstGeom prst="line">
            <a:avLst/>
          </a:prstGeom>
          <a:noFill/>
          <a:ln w="38100">
            <a:solidFill>
              <a:schemeClr val="tx1"/>
            </a:solidFill>
            <a:round/>
            <a:headEnd/>
            <a:tailEnd/>
          </a:ln>
        </p:spPr>
        <p:txBody>
          <a:bodyPr/>
          <a:lstStyle/>
          <a:p>
            <a:endParaRPr lang="en-US"/>
          </a:p>
        </p:txBody>
      </p:sp>
      <p:sp>
        <p:nvSpPr>
          <p:cNvPr id="79886" name="Oval 32"/>
          <p:cNvSpPr>
            <a:spLocks noChangeArrowheads="1"/>
          </p:cNvSpPr>
          <p:nvPr/>
        </p:nvSpPr>
        <p:spPr bwMode="auto">
          <a:xfrm>
            <a:off x="3352800" y="2590800"/>
            <a:ext cx="2438400" cy="2438400"/>
          </a:xfrm>
          <a:prstGeom prst="ellipse">
            <a:avLst/>
          </a:prstGeom>
          <a:noFill/>
          <a:ln w="38100">
            <a:solidFill>
              <a:schemeClr val="tx1"/>
            </a:solidFill>
            <a:round/>
            <a:headEnd/>
            <a:tailEnd/>
          </a:ln>
        </p:spPr>
        <p:txBody>
          <a:bodyPr wrap="none" anchor="ctr"/>
          <a:lstStyle/>
          <a:p>
            <a:pPr algn="ctr" eaLnBrk="0" hangingPunct="0">
              <a:lnSpc>
                <a:spcPct val="90000"/>
              </a:lnSpc>
            </a:pPr>
            <a:endParaRPr lang="en-US" sz="2800" b="1"/>
          </a:p>
        </p:txBody>
      </p:sp>
      <p:sp>
        <p:nvSpPr>
          <p:cNvPr id="20" name="Line 35"/>
          <p:cNvSpPr>
            <a:spLocks noChangeShapeType="1"/>
          </p:cNvSpPr>
          <p:nvPr/>
        </p:nvSpPr>
        <p:spPr bwMode="auto">
          <a:xfrm>
            <a:off x="2971800" y="2971800"/>
            <a:ext cx="533400" cy="228600"/>
          </a:xfrm>
          <a:prstGeom prst="line">
            <a:avLst/>
          </a:prstGeom>
          <a:noFill/>
          <a:ln w="38100">
            <a:solidFill>
              <a:schemeClr val="tx1"/>
            </a:solidFill>
            <a:round/>
            <a:headEnd/>
            <a:tailEnd/>
          </a:ln>
        </p:spPr>
        <p:txBody>
          <a:bodyPr/>
          <a:lstStyle/>
          <a:p>
            <a:endParaRPr lang="en-US"/>
          </a:p>
        </p:txBody>
      </p:sp>
      <p:sp>
        <p:nvSpPr>
          <p:cNvPr id="79888"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78A5BEFB-DF88-447E-8328-1BEABDF82640}" type="slidenum">
              <a:rPr lang="en-US" sz="1200">
                <a:latin typeface="Century Gothic" pitchFamily="34" charset="0"/>
              </a:rPr>
              <a:pPr algn="ctr"/>
              <a:t>33</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4"/>
                                        </p:tgtEl>
                                        <p:attrNameLst>
                                          <p:attrName>style.color</p:attrName>
                                        </p:attrNameLst>
                                      </p:cBhvr>
                                      <p:by>
                                        <p:hsl h="0" s="-70588" l="0"/>
                                      </p:by>
                                    </p:animClr>
                                    <p:animClr clrSpc="hsl" dir="cw">
                                      <p:cBhvr>
                                        <p:cTn id="16" dur="500" fill="hold"/>
                                        <p:tgtEl>
                                          <p:spTgt spid="4"/>
                                        </p:tgtEl>
                                        <p:attrNameLst>
                                          <p:attrName>fillcolor</p:attrName>
                                        </p:attrNameLst>
                                      </p:cBhvr>
                                      <p:by>
                                        <p:hsl h="0" s="-70588" l="0"/>
                                      </p:by>
                                    </p:animClr>
                                    <p:animClr clrSpc="hsl" dir="cw">
                                      <p:cBhvr>
                                        <p:cTn id="17" dur="500" fill="hold"/>
                                        <p:tgtEl>
                                          <p:spTgt spid="4"/>
                                        </p:tgtEl>
                                        <p:attrNameLst>
                                          <p:attrName>stroke.color</p:attrName>
                                        </p:attrNameLst>
                                      </p:cBhvr>
                                      <p:by>
                                        <p:hsl h="0" s="-70588" l="0"/>
                                      </p:by>
                                    </p:animClr>
                                    <p:set>
                                      <p:cBhvr>
                                        <p:cTn id="18" dur="500" fill="hold"/>
                                        <p:tgtEl>
                                          <p:spTgt spid="4"/>
                                        </p:tgtEl>
                                        <p:attrNameLst>
                                          <p:attrName>fill.type</p:attrName>
                                        </p:attrNameLst>
                                      </p:cBhvr>
                                      <p:to>
                                        <p:strVal val="solid"/>
                                      </p:to>
                                    </p:set>
                                  </p:childTnLst>
                                </p:cTn>
                              </p:par>
                              <p:par>
                                <p:cTn id="19" presetID="2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5"/>
                                        </p:tgtEl>
                                        <p:attrNameLst>
                                          <p:attrName>style.color</p:attrName>
                                        </p:attrNameLst>
                                      </p:cBhvr>
                                      <p:by>
                                        <p:hsl h="0" s="-70588" l="0"/>
                                      </p:by>
                                    </p:animClr>
                                    <p:animClr clrSpc="hsl" dir="cw">
                                      <p:cBhvr>
                                        <p:cTn id="30" dur="500" fill="hold"/>
                                        <p:tgtEl>
                                          <p:spTgt spid="5"/>
                                        </p:tgtEl>
                                        <p:attrNameLst>
                                          <p:attrName>fillcolor</p:attrName>
                                        </p:attrNameLst>
                                      </p:cBhvr>
                                      <p:by>
                                        <p:hsl h="0" s="-70588" l="0"/>
                                      </p:by>
                                    </p:animClr>
                                    <p:animClr clrSpc="hsl" dir="cw">
                                      <p:cBhvr>
                                        <p:cTn id="31" dur="500" fill="hold"/>
                                        <p:tgtEl>
                                          <p:spTgt spid="5"/>
                                        </p:tgtEl>
                                        <p:attrNameLst>
                                          <p:attrName>stroke.color</p:attrName>
                                        </p:attrNameLst>
                                      </p:cBhvr>
                                      <p:by>
                                        <p:hsl h="0" s="-70588" l="0"/>
                                      </p:by>
                                    </p:animClr>
                                    <p:set>
                                      <p:cBhvr>
                                        <p:cTn id="32" dur="500" fill="hold"/>
                                        <p:tgtEl>
                                          <p:spTgt spid="5"/>
                                        </p:tgtEl>
                                        <p:attrNameLst>
                                          <p:attrName>fill.type</p:attrName>
                                        </p:attrNameLst>
                                      </p:cBhvr>
                                      <p:to>
                                        <p:strVal val="solid"/>
                                      </p:to>
                                    </p:set>
                                  </p:childTnLst>
                                </p:cTn>
                              </p:par>
                              <p:par>
                                <p:cTn id="33" presetID="22" presetClass="entr" presetSubtype="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5" presetClass="emph" presetSubtype="0" fill="hold" grpId="1" nodeType="clickEffect">
                                  <p:stCondLst>
                                    <p:cond delay="0"/>
                                  </p:stCondLst>
                                  <p:childTnLst>
                                    <p:animClr clrSpc="hsl" dir="cw">
                                      <p:cBhvr override="childStyle">
                                        <p:cTn id="43" dur="500" fill="hold"/>
                                        <p:tgtEl>
                                          <p:spTgt spid="7"/>
                                        </p:tgtEl>
                                        <p:attrNameLst>
                                          <p:attrName>style.color</p:attrName>
                                        </p:attrNameLst>
                                      </p:cBhvr>
                                      <p:by>
                                        <p:hsl h="0" s="-70588" l="0"/>
                                      </p:by>
                                    </p:animClr>
                                    <p:animClr clrSpc="hsl" dir="cw">
                                      <p:cBhvr>
                                        <p:cTn id="44" dur="500" fill="hold"/>
                                        <p:tgtEl>
                                          <p:spTgt spid="7"/>
                                        </p:tgtEl>
                                        <p:attrNameLst>
                                          <p:attrName>fillcolor</p:attrName>
                                        </p:attrNameLst>
                                      </p:cBhvr>
                                      <p:by>
                                        <p:hsl h="0" s="-70588" l="0"/>
                                      </p:by>
                                    </p:animClr>
                                    <p:animClr clrSpc="hsl" dir="cw">
                                      <p:cBhvr>
                                        <p:cTn id="45" dur="500" fill="hold"/>
                                        <p:tgtEl>
                                          <p:spTgt spid="7"/>
                                        </p:tgtEl>
                                        <p:attrNameLst>
                                          <p:attrName>stroke.color</p:attrName>
                                        </p:attrNameLst>
                                      </p:cBhvr>
                                      <p:by>
                                        <p:hsl h="0" s="-70588" l="0"/>
                                      </p:by>
                                    </p:animClr>
                                    <p:set>
                                      <p:cBhvr>
                                        <p:cTn id="46" dur="500" fill="hold"/>
                                        <p:tgtEl>
                                          <p:spTgt spid="7"/>
                                        </p:tgtEl>
                                        <p:attrNameLst>
                                          <p:attrName>fill.type</p:attrName>
                                        </p:attrNameLst>
                                      </p:cBhvr>
                                      <p:to>
                                        <p:strVal val="solid"/>
                                      </p:to>
                                    </p:set>
                                  </p:childTnLst>
                                </p:cTn>
                              </p:par>
                              <p:par>
                                <p:cTn id="47" presetID="22" presetClass="entr" presetSubtype="1"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par>
                          <p:cTn id="50" fill="hold" nodeType="afterGroup">
                            <p:stCondLst>
                              <p:cond delay="500"/>
                            </p:stCondLst>
                            <p:childTnLst>
                              <p:par>
                                <p:cTn id="51" presetID="22" presetClass="entr" presetSubtype="1"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up)">
                                      <p:cBhvr>
                                        <p:cTn id="53" dur="500"/>
                                        <p:tgtEl>
                                          <p:spTgt spid="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5" presetClass="emph" presetSubtype="0" fill="hold" grpId="1" nodeType="clickEffect">
                                  <p:stCondLst>
                                    <p:cond delay="0"/>
                                  </p:stCondLst>
                                  <p:childTnLst>
                                    <p:animClr clrSpc="hsl" dir="cw">
                                      <p:cBhvr override="childStyle">
                                        <p:cTn id="57" dur="500" fill="hold"/>
                                        <p:tgtEl>
                                          <p:spTgt spid="9"/>
                                        </p:tgtEl>
                                        <p:attrNameLst>
                                          <p:attrName>style.color</p:attrName>
                                        </p:attrNameLst>
                                      </p:cBhvr>
                                      <p:by>
                                        <p:hsl h="0" s="-70588" l="0"/>
                                      </p:by>
                                    </p:animClr>
                                    <p:animClr clrSpc="hsl" dir="cw">
                                      <p:cBhvr>
                                        <p:cTn id="58" dur="500" fill="hold"/>
                                        <p:tgtEl>
                                          <p:spTgt spid="9"/>
                                        </p:tgtEl>
                                        <p:attrNameLst>
                                          <p:attrName>fillcolor</p:attrName>
                                        </p:attrNameLst>
                                      </p:cBhvr>
                                      <p:by>
                                        <p:hsl h="0" s="-70588" l="0"/>
                                      </p:by>
                                    </p:animClr>
                                    <p:animClr clrSpc="hsl" dir="cw">
                                      <p:cBhvr>
                                        <p:cTn id="59" dur="500" fill="hold"/>
                                        <p:tgtEl>
                                          <p:spTgt spid="9"/>
                                        </p:tgtEl>
                                        <p:attrNameLst>
                                          <p:attrName>stroke.color</p:attrName>
                                        </p:attrNameLst>
                                      </p:cBhvr>
                                      <p:by>
                                        <p:hsl h="0" s="-70588" l="0"/>
                                      </p:by>
                                    </p:animClr>
                                    <p:set>
                                      <p:cBhvr>
                                        <p:cTn id="60" dur="500" fill="hold"/>
                                        <p:tgtEl>
                                          <p:spTgt spid="9"/>
                                        </p:tgtEl>
                                        <p:attrNameLst>
                                          <p:attrName>fill.type</p:attrName>
                                        </p:attrNameLst>
                                      </p:cBhvr>
                                      <p:to>
                                        <p:strVal val="solid"/>
                                      </p:to>
                                    </p:set>
                                  </p:childTnLst>
                                </p:cTn>
                              </p:par>
                              <p:par>
                                <p:cTn id="61" presetID="22" presetClass="entr" presetSubtype="1"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up)">
                                      <p:cBhvr>
                                        <p:cTn id="63" dur="500"/>
                                        <p:tgtEl>
                                          <p:spTgt spid="18"/>
                                        </p:tgtEl>
                                      </p:cBhvr>
                                    </p:animEffect>
                                  </p:childTnLst>
                                </p:cTn>
                              </p:par>
                            </p:childTnLst>
                          </p:cTn>
                        </p:par>
                        <p:par>
                          <p:cTn id="64" fill="hold" nodeType="afterGroup">
                            <p:stCondLst>
                              <p:cond delay="500"/>
                            </p:stCondLst>
                            <p:childTnLst>
                              <p:par>
                                <p:cTn id="65" presetID="22" presetClass="entr" presetSubtype="2"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right)">
                                      <p:cBhvr>
                                        <p:cTn id="67" dur="500"/>
                                        <p:tgtEl>
                                          <p:spTgt spid="1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5" presetClass="emph" presetSubtype="0" fill="hold" grpId="1" nodeType="clickEffect">
                                  <p:stCondLst>
                                    <p:cond delay="0"/>
                                  </p:stCondLst>
                                  <p:childTnLst>
                                    <p:animClr clrSpc="hsl" dir="cw">
                                      <p:cBhvr override="childStyle">
                                        <p:cTn id="71" dur="500" fill="hold"/>
                                        <p:tgtEl>
                                          <p:spTgt spid="10"/>
                                        </p:tgtEl>
                                        <p:attrNameLst>
                                          <p:attrName>style.color</p:attrName>
                                        </p:attrNameLst>
                                      </p:cBhvr>
                                      <p:by>
                                        <p:hsl h="0" s="-70588" l="0"/>
                                      </p:by>
                                    </p:animClr>
                                    <p:animClr clrSpc="hsl" dir="cw">
                                      <p:cBhvr>
                                        <p:cTn id="72" dur="500" fill="hold"/>
                                        <p:tgtEl>
                                          <p:spTgt spid="10"/>
                                        </p:tgtEl>
                                        <p:attrNameLst>
                                          <p:attrName>fillcolor</p:attrName>
                                        </p:attrNameLst>
                                      </p:cBhvr>
                                      <p:by>
                                        <p:hsl h="0" s="-70588" l="0"/>
                                      </p:by>
                                    </p:animClr>
                                    <p:animClr clrSpc="hsl" dir="cw">
                                      <p:cBhvr>
                                        <p:cTn id="73" dur="500" fill="hold"/>
                                        <p:tgtEl>
                                          <p:spTgt spid="10"/>
                                        </p:tgtEl>
                                        <p:attrNameLst>
                                          <p:attrName>stroke.color</p:attrName>
                                        </p:attrNameLst>
                                      </p:cBhvr>
                                      <p:by>
                                        <p:hsl h="0" s="-70588" l="0"/>
                                      </p:by>
                                    </p:animClr>
                                    <p:set>
                                      <p:cBhvr>
                                        <p:cTn id="74" dur="500" fill="hold"/>
                                        <p:tgtEl>
                                          <p:spTgt spid="10"/>
                                        </p:tgtEl>
                                        <p:attrNameLst>
                                          <p:attrName>fill.type</p:attrName>
                                        </p:attrNameLst>
                                      </p:cBhvr>
                                      <p:to>
                                        <p:strVal val="solid"/>
                                      </p:to>
                                    </p:set>
                                  </p:childTnLst>
                                </p:cTn>
                              </p:par>
                              <p:par>
                                <p:cTn id="75" presetID="22" presetClass="entr" presetSubtype="4"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down)">
                                      <p:cBhvr>
                                        <p:cTn id="77" dur="500"/>
                                        <p:tgtEl>
                                          <p:spTgt spid="20"/>
                                        </p:tgtEl>
                                      </p:cBhvr>
                                    </p:animEffect>
                                  </p:childTnLst>
                                </p:cTn>
                              </p:par>
                            </p:childTnLst>
                          </p:cTn>
                        </p:par>
                        <p:par>
                          <p:cTn id="78" fill="hold" nodeType="afterGroup">
                            <p:stCondLst>
                              <p:cond delay="500"/>
                            </p:stCondLst>
                            <p:childTnLst>
                              <p:par>
                                <p:cTn id="79" presetID="22" presetClass="entr" presetSubtype="2" fill="hold" grpId="0" nodeType="after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wipe(right)">
                                      <p:cBhvr>
                                        <p:cTn id="8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4" grpId="0" animBg="1"/>
      <p:bldP spid="4" grpId="1" animBg="1"/>
      <p:bldP spid="5" grpId="0" animBg="1"/>
      <p:bldP spid="5" grpId="1" animBg="1"/>
      <p:bldP spid="7" grpId="0" animBg="1"/>
      <p:bldP spid="7" grpId="1" animBg="1"/>
      <p:bldP spid="9" grpId="0" animBg="1"/>
      <p:bldP spid="9" grpId="1" animBg="1"/>
      <p:bldP spid="10" grpId="0" animBg="1"/>
      <p:bldP spid="10" grpId="1" animBg="1"/>
      <p:bldP spid="11" grpId="0" animBg="1"/>
      <p:bldP spid="13" grpId="0" animBg="1"/>
      <p:bldP spid="15" grpId="0" animBg="1"/>
      <p:bldP spid="18"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dirty="0" smtClean="0"/>
              <a:t>You should now be able to:</a:t>
            </a:r>
          </a:p>
        </p:txBody>
      </p:sp>
      <p:sp>
        <p:nvSpPr>
          <p:cNvPr id="59395" name="Rectangle 3"/>
          <p:cNvSpPr>
            <a:spLocks noGrp="1" noChangeArrowheads="1"/>
          </p:cNvSpPr>
          <p:nvPr>
            <p:ph idx="1"/>
          </p:nvPr>
        </p:nvSpPr>
        <p:spPr>
          <a:xfrm>
            <a:off x="457200" y="1882775"/>
            <a:ext cx="8229600" cy="4572000"/>
          </a:xfrm>
        </p:spPr>
        <p:txBody>
          <a:bodyPr>
            <a:normAutofit fontScale="92500" lnSpcReduction="10000"/>
          </a:bodyPr>
          <a:lstStyle/>
          <a:p>
            <a:pPr marL="514350" indent="-514350">
              <a:buFont typeface="+mj-lt"/>
              <a:buAutoNum type="arabicPeriod"/>
              <a:defRPr/>
            </a:pPr>
            <a:r>
              <a:rPr lang="en-US" dirty="0" smtClean="0"/>
              <a:t>Describe who the business and organizational buyers are.</a:t>
            </a:r>
          </a:p>
          <a:p>
            <a:pPr marL="514350" indent="-514350">
              <a:buFont typeface="+mj-lt"/>
              <a:buAutoNum type="arabicPeriod"/>
              <a:defRPr/>
            </a:pPr>
            <a:r>
              <a:rPr lang="en-US" dirty="0" smtClean="0"/>
              <a:t>See why business and organizational purchase decisions often involve multiple influences.</a:t>
            </a:r>
          </a:p>
          <a:p>
            <a:pPr marL="514350" indent="-514350">
              <a:buFont typeface="+mj-lt"/>
              <a:buAutoNum type="arabicPeriod"/>
              <a:defRPr/>
            </a:pPr>
            <a:r>
              <a:rPr lang="en-US" dirty="0" smtClean="0"/>
              <a:t>Understand the problem-solving behavior of organizational buyers, and how they get market information.</a:t>
            </a:r>
          </a:p>
          <a:p>
            <a:pPr marL="514350" indent="-514350">
              <a:buFont typeface="+mj-lt"/>
              <a:buAutoNum type="arabicPeriod"/>
              <a:defRPr/>
            </a:pPr>
            <a:r>
              <a:rPr lang="en-US" dirty="0" smtClean="0"/>
              <a:t>Understand the different types of buyer-seller relationships and their benefits and limitations.</a:t>
            </a:r>
          </a:p>
          <a:p>
            <a:pPr marL="514350" indent="-514350">
              <a:buFont typeface="+mj-lt"/>
              <a:buAutoNum type="arabicPeriod"/>
              <a:defRPr/>
            </a:pPr>
            <a:endParaRPr lang="en-US" dirty="0" smtClean="0"/>
          </a:p>
          <a:p>
            <a:pPr marL="514350" indent="-514350">
              <a:buFont typeface="+mj-lt"/>
              <a:buAutoNum type="arabicPeriod"/>
              <a:defRPr/>
            </a:pPr>
            <a:endParaRPr lang="en-US" dirty="0" smtClean="0"/>
          </a:p>
        </p:txBody>
      </p:sp>
      <p:sp>
        <p:nvSpPr>
          <p:cNvPr id="81923"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3E7B0123-2865-431E-9236-875EED17E3A6}" type="slidenum">
              <a:rPr lang="en-US" sz="1200">
                <a:latin typeface="Century Gothic" pitchFamily="34" charset="0"/>
              </a:rPr>
              <a:pPr algn="ctr"/>
              <a:t>34</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up)">
                                      <p:cBhvr>
                                        <p:cTn id="7" dur="500"/>
                                        <p:tgtEl>
                                          <p:spTgt spid="59395">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Effect transition="in" filter="wipe(up)">
                                      <p:cBhvr>
                                        <p:cTn id="11" dur="500"/>
                                        <p:tgtEl>
                                          <p:spTgt spid="59395">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Effect transition="in" filter="wipe(up)">
                                      <p:cBhvr>
                                        <p:cTn id="15" dur="500"/>
                                        <p:tgtEl>
                                          <p:spTgt spid="59395">
                                            <p:txEl>
                                              <p:pRg st="2" end="2"/>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Effect transition="in" filter="wipe(up)">
                                      <p:cBhvr>
                                        <p:cTn id="19" dur="500"/>
                                        <p:tgtEl>
                                          <p:spTgt spid="59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dirty="0" smtClean="0"/>
              <a:t>You should now be able to:</a:t>
            </a:r>
          </a:p>
        </p:txBody>
      </p:sp>
      <p:sp>
        <p:nvSpPr>
          <p:cNvPr id="60419" name="Rectangle 3"/>
          <p:cNvSpPr>
            <a:spLocks noGrp="1" noChangeArrowheads="1"/>
          </p:cNvSpPr>
          <p:nvPr>
            <p:ph idx="1"/>
          </p:nvPr>
        </p:nvSpPr>
        <p:spPr>
          <a:xfrm>
            <a:off x="457200" y="1882775"/>
            <a:ext cx="8229600" cy="4572000"/>
          </a:xfrm>
        </p:spPr>
        <p:txBody>
          <a:bodyPr/>
          <a:lstStyle/>
          <a:p>
            <a:pPr marL="514350" indent="-514350">
              <a:buFont typeface="Century Gothic" pitchFamily="34" charset="0"/>
              <a:buAutoNum type="arabicPeriod" startAt="5"/>
            </a:pPr>
            <a:r>
              <a:rPr lang="en-US" smtClean="0"/>
              <a:t>Know about the number and distribution of manufacturers and why they are an important customer group.</a:t>
            </a:r>
          </a:p>
          <a:p>
            <a:pPr marL="514350" indent="-514350">
              <a:buFont typeface="Century Gothic" pitchFamily="34" charset="0"/>
              <a:buAutoNum type="arabicPeriod" startAt="5"/>
            </a:pPr>
            <a:r>
              <a:rPr lang="en-US" smtClean="0"/>
              <a:t>Know how buying by service firms, retailers, wholesalers, and governments is similar to—and different from—buying by manufacturers.</a:t>
            </a:r>
          </a:p>
          <a:p>
            <a:pPr marL="514350" indent="-514350">
              <a:buFont typeface="Century Gothic" pitchFamily="34" charset="0"/>
              <a:buAutoNum type="arabicPeriod" startAt="5"/>
            </a:pPr>
            <a:r>
              <a:rPr lang="en-US" smtClean="0"/>
              <a:t>Understand important new terms.</a:t>
            </a:r>
          </a:p>
          <a:p>
            <a:pPr marL="514350" indent="-514350">
              <a:buFont typeface="Century Gothic" pitchFamily="34" charset="0"/>
              <a:buAutoNum type="arabicPeriod" startAt="5"/>
            </a:pPr>
            <a:endParaRPr lang="en-US" smtClean="0"/>
          </a:p>
        </p:txBody>
      </p:sp>
      <p:sp>
        <p:nvSpPr>
          <p:cNvPr id="83971"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A661F351-B229-4CB8-98CA-1CD5D541DF98}" type="slidenum">
              <a:rPr lang="en-US" sz="1200">
                <a:latin typeface="Century Gothic" pitchFamily="34" charset="0"/>
              </a:rPr>
              <a:pPr algn="ctr"/>
              <a:t>35</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up)">
                                      <p:cBhvr>
                                        <p:cTn id="7" dur="500"/>
                                        <p:tgtEl>
                                          <p:spTgt spid="60419">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animEffect transition="in" filter="wipe(up)">
                                      <p:cBhvr>
                                        <p:cTn id="11" dur="500"/>
                                        <p:tgtEl>
                                          <p:spTgt spid="60419">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animEffect transition="in" filter="wipe(up)">
                                      <p:cBhvr>
                                        <p:cTn id="15" dur="500"/>
                                        <p:tgtEl>
                                          <p:spTgt spid="60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defRPr/>
            </a:pPr>
            <a:r>
              <a:rPr lang="en-US" smtClean="0"/>
              <a:t>Key Terms</a:t>
            </a:r>
          </a:p>
        </p:txBody>
      </p:sp>
      <p:sp>
        <p:nvSpPr>
          <p:cNvPr id="122883" name="Rectangle 3"/>
          <p:cNvSpPr>
            <a:spLocks noGrp="1" noChangeArrowheads="1"/>
          </p:cNvSpPr>
          <p:nvPr>
            <p:ph sz="half" idx="1"/>
          </p:nvPr>
        </p:nvSpPr>
        <p:spPr>
          <a:xfrm>
            <a:off x="457200" y="1722438"/>
            <a:ext cx="4038600" cy="4525962"/>
          </a:xfrm>
        </p:spPr>
        <p:txBody>
          <a:bodyPr/>
          <a:lstStyle/>
          <a:p>
            <a:pPr marL="514350" indent="-514350">
              <a:buFont typeface="Century Gothic" pitchFamily="34" charset="0"/>
              <a:buAutoNum type="arabicPeriod"/>
            </a:pPr>
            <a:r>
              <a:rPr lang="en-US" sz="2200" smtClean="0"/>
              <a:t>business and organizational customers</a:t>
            </a:r>
          </a:p>
          <a:p>
            <a:pPr marL="514350" indent="-514350">
              <a:buFont typeface="Century Gothic" pitchFamily="34" charset="0"/>
              <a:buAutoNum type="arabicPeriod"/>
            </a:pPr>
            <a:r>
              <a:rPr lang="en-US" sz="2200" smtClean="0"/>
              <a:t>purchasing specifications</a:t>
            </a:r>
          </a:p>
          <a:p>
            <a:pPr marL="514350" indent="-514350">
              <a:buFont typeface="Century Gothic" pitchFamily="34" charset="0"/>
              <a:buAutoNum type="arabicPeriod"/>
            </a:pPr>
            <a:r>
              <a:rPr lang="en-US" sz="2200" smtClean="0"/>
              <a:t>ISO 9000</a:t>
            </a:r>
          </a:p>
          <a:p>
            <a:pPr marL="514350" indent="-514350">
              <a:buFont typeface="Century Gothic" pitchFamily="34" charset="0"/>
              <a:buAutoNum type="arabicPeriod"/>
            </a:pPr>
            <a:r>
              <a:rPr lang="en-US" sz="2200" smtClean="0"/>
              <a:t>purchasing managers</a:t>
            </a:r>
          </a:p>
          <a:p>
            <a:pPr marL="514350" indent="-514350">
              <a:buFont typeface="Century Gothic" pitchFamily="34" charset="0"/>
              <a:buAutoNum type="arabicPeriod"/>
            </a:pPr>
            <a:r>
              <a:rPr lang="en-US" sz="2200" smtClean="0"/>
              <a:t>multiple buying influence</a:t>
            </a:r>
          </a:p>
          <a:p>
            <a:pPr marL="514350" indent="-514350">
              <a:buFont typeface="Century Gothic" pitchFamily="34" charset="0"/>
              <a:buAutoNum type="arabicPeriod"/>
            </a:pPr>
            <a:r>
              <a:rPr lang="en-US" sz="2200" smtClean="0"/>
              <a:t>buying center </a:t>
            </a:r>
          </a:p>
          <a:p>
            <a:pPr marL="514350" indent="-514350">
              <a:buFont typeface="Century Gothic" pitchFamily="34" charset="0"/>
              <a:buAutoNum type="arabicPeriod"/>
            </a:pPr>
            <a:r>
              <a:rPr lang="en-US" sz="2200" smtClean="0"/>
              <a:t>vendor analysis</a:t>
            </a:r>
          </a:p>
          <a:p>
            <a:pPr marL="514350" indent="-514350">
              <a:buFont typeface="Century Gothic" pitchFamily="34" charset="0"/>
              <a:buAutoNum type="arabicPeriod"/>
            </a:pPr>
            <a:r>
              <a:rPr lang="en-US" sz="2200" smtClean="0"/>
              <a:t>requisition</a:t>
            </a:r>
          </a:p>
          <a:p>
            <a:pPr marL="514350" indent="-514350">
              <a:buFont typeface="Century Gothic" pitchFamily="34" charset="0"/>
              <a:buAutoNum type="arabicPeriod"/>
            </a:pPr>
            <a:r>
              <a:rPr lang="en-US" sz="2200" smtClean="0"/>
              <a:t>new-task buying</a:t>
            </a:r>
          </a:p>
        </p:txBody>
      </p:sp>
      <p:sp>
        <p:nvSpPr>
          <p:cNvPr id="122884" name="Rectangle 4"/>
          <p:cNvSpPr>
            <a:spLocks noGrp="1" noChangeArrowheads="1"/>
          </p:cNvSpPr>
          <p:nvPr>
            <p:ph sz="half" idx="2"/>
          </p:nvPr>
        </p:nvSpPr>
        <p:spPr>
          <a:xfrm>
            <a:off x="4648200" y="1722438"/>
            <a:ext cx="4038600" cy="4525962"/>
          </a:xfrm>
        </p:spPr>
        <p:txBody>
          <a:bodyPr/>
          <a:lstStyle/>
          <a:p>
            <a:pPr marL="514350" indent="-514350">
              <a:buFont typeface="Century Gothic" pitchFamily="34" charset="0"/>
              <a:buAutoNum type="arabicPeriod" startAt="10"/>
            </a:pPr>
            <a:r>
              <a:rPr lang="en-US" sz="2200" smtClean="0"/>
              <a:t>straight rebuy</a:t>
            </a:r>
          </a:p>
          <a:p>
            <a:pPr marL="514350" indent="-514350">
              <a:buFont typeface="Century Gothic" pitchFamily="34" charset="0"/>
              <a:buAutoNum type="arabicPeriod" startAt="10"/>
            </a:pPr>
            <a:r>
              <a:rPr lang="en-US" sz="2200" smtClean="0"/>
              <a:t>modified rebuy</a:t>
            </a:r>
          </a:p>
          <a:p>
            <a:pPr marL="514350" indent="-514350">
              <a:buFont typeface="Century Gothic" pitchFamily="34" charset="0"/>
              <a:buAutoNum type="arabicPeriod" startAt="10"/>
            </a:pPr>
            <a:r>
              <a:rPr lang="en-US" sz="2200" smtClean="0"/>
              <a:t>competitive bid</a:t>
            </a:r>
          </a:p>
          <a:p>
            <a:pPr marL="514350" indent="-514350">
              <a:buFont typeface="Century Gothic" pitchFamily="34" charset="0"/>
              <a:buAutoNum type="arabicPeriod" startAt="10"/>
            </a:pPr>
            <a:r>
              <a:rPr lang="en-US" sz="2200" smtClean="0"/>
              <a:t>just-in-time delivery </a:t>
            </a:r>
          </a:p>
          <a:p>
            <a:pPr marL="514350" indent="-514350">
              <a:buFont typeface="Century Gothic" pitchFamily="34" charset="0"/>
              <a:buAutoNum type="arabicPeriod" startAt="10"/>
            </a:pPr>
            <a:r>
              <a:rPr lang="en-US" sz="2200" smtClean="0"/>
              <a:t>negotiated contract buying</a:t>
            </a:r>
          </a:p>
          <a:p>
            <a:pPr marL="514350" indent="-514350">
              <a:buFont typeface="Century Gothic" pitchFamily="34" charset="0"/>
              <a:buAutoNum type="arabicPeriod" startAt="10"/>
            </a:pPr>
            <a:r>
              <a:rPr lang="en-US" sz="2200" smtClean="0"/>
              <a:t>outsource</a:t>
            </a:r>
          </a:p>
          <a:p>
            <a:pPr marL="514350" indent="-514350">
              <a:buFont typeface="Century Gothic" pitchFamily="34" charset="0"/>
              <a:buAutoNum type="arabicPeriod" startAt="10"/>
            </a:pPr>
            <a:r>
              <a:rPr lang="en-US" sz="2200" smtClean="0"/>
              <a:t>North American Industry Classification System (NAICS) codes</a:t>
            </a:r>
          </a:p>
          <a:p>
            <a:pPr marL="514350" indent="-514350">
              <a:buFont typeface="Century Gothic" pitchFamily="34" charset="0"/>
              <a:buAutoNum type="arabicPeriod" startAt="10"/>
            </a:pPr>
            <a:r>
              <a:rPr lang="en-US" sz="2200" smtClean="0"/>
              <a:t>Foreign Corrupt Practices Act</a:t>
            </a:r>
          </a:p>
        </p:txBody>
      </p:sp>
      <p:sp>
        <p:nvSpPr>
          <p:cNvPr id="86020"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F5D6AA2C-E581-4BDE-A6B6-67DD61DAA067}" type="slidenum">
              <a:rPr lang="en-US" sz="1200">
                <a:latin typeface="Century Gothic" pitchFamily="34" charset="0"/>
              </a:rPr>
              <a:pPr algn="ctr"/>
              <a:t>36</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wipe(up)">
                                      <p:cBhvr>
                                        <p:cTn id="7" dur="500"/>
                                        <p:tgtEl>
                                          <p:spTgt spid="12288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2883">
                                            <p:txEl>
                                              <p:pRg st="1" end="1"/>
                                            </p:txEl>
                                          </p:spTgt>
                                        </p:tgtEl>
                                        <p:attrNameLst>
                                          <p:attrName>style.visibility</p:attrName>
                                        </p:attrNameLst>
                                      </p:cBhvr>
                                      <p:to>
                                        <p:strVal val="visible"/>
                                      </p:to>
                                    </p:set>
                                    <p:animEffect transition="in" filter="wipe(up)">
                                      <p:cBhvr>
                                        <p:cTn id="11" dur="500"/>
                                        <p:tgtEl>
                                          <p:spTgt spid="122883">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22883">
                                            <p:txEl>
                                              <p:pRg st="2" end="2"/>
                                            </p:txEl>
                                          </p:spTgt>
                                        </p:tgtEl>
                                        <p:attrNameLst>
                                          <p:attrName>style.visibility</p:attrName>
                                        </p:attrNameLst>
                                      </p:cBhvr>
                                      <p:to>
                                        <p:strVal val="visible"/>
                                      </p:to>
                                    </p:set>
                                    <p:animEffect transition="in" filter="wipe(up)">
                                      <p:cBhvr>
                                        <p:cTn id="15" dur="500"/>
                                        <p:tgtEl>
                                          <p:spTgt spid="122883">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22883">
                                            <p:txEl>
                                              <p:pRg st="3" end="3"/>
                                            </p:txEl>
                                          </p:spTgt>
                                        </p:tgtEl>
                                        <p:attrNameLst>
                                          <p:attrName>style.visibility</p:attrName>
                                        </p:attrNameLst>
                                      </p:cBhvr>
                                      <p:to>
                                        <p:strVal val="visible"/>
                                      </p:to>
                                    </p:set>
                                    <p:animEffect transition="in" filter="wipe(up)">
                                      <p:cBhvr>
                                        <p:cTn id="19" dur="500"/>
                                        <p:tgtEl>
                                          <p:spTgt spid="122883">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22883">
                                            <p:txEl>
                                              <p:pRg st="4" end="4"/>
                                            </p:txEl>
                                          </p:spTgt>
                                        </p:tgtEl>
                                        <p:attrNameLst>
                                          <p:attrName>style.visibility</p:attrName>
                                        </p:attrNameLst>
                                      </p:cBhvr>
                                      <p:to>
                                        <p:strVal val="visible"/>
                                      </p:to>
                                    </p:set>
                                    <p:animEffect transition="in" filter="wipe(up)">
                                      <p:cBhvr>
                                        <p:cTn id="23" dur="500"/>
                                        <p:tgtEl>
                                          <p:spTgt spid="122883">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22883">
                                            <p:txEl>
                                              <p:pRg st="5" end="5"/>
                                            </p:txEl>
                                          </p:spTgt>
                                        </p:tgtEl>
                                        <p:attrNameLst>
                                          <p:attrName>style.visibility</p:attrName>
                                        </p:attrNameLst>
                                      </p:cBhvr>
                                      <p:to>
                                        <p:strVal val="visible"/>
                                      </p:to>
                                    </p:set>
                                    <p:animEffect transition="in" filter="wipe(up)">
                                      <p:cBhvr>
                                        <p:cTn id="27" dur="500"/>
                                        <p:tgtEl>
                                          <p:spTgt spid="122883">
                                            <p:txEl>
                                              <p:pRg st="5" end="5"/>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22883">
                                            <p:txEl>
                                              <p:pRg st="6" end="6"/>
                                            </p:txEl>
                                          </p:spTgt>
                                        </p:tgtEl>
                                        <p:attrNameLst>
                                          <p:attrName>style.visibility</p:attrName>
                                        </p:attrNameLst>
                                      </p:cBhvr>
                                      <p:to>
                                        <p:strVal val="visible"/>
                                      </p:to>
                                    </p:set>
                                    <p:animEffect transition="in" filter="wipe(up)">
                                      <p:cBhvr>
                                        <p:cTn id="31" dur="500"/>
                                        <p:tgtEl>
                                          <p:spTgt spid="122883">
                                            <p:txEl>
                                              <p:pRg st="6" end="6"/>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22883">
                                            <p:txEl>
                                              <p:pRg st="7" end="7"/>
                                            </p:txEl>
                                          </p:spTgt>
                                        </p:tgtEl>
                                        <p:attrNameLst>
                                          <p:attrName>style.visibility</p:attrName>
                                        </p:attrNameLst>
                                      </p:cBhvr>
                                      <p:to>
                                        <p:strVal val="visible"/>
                                      </p:to>
                                    </p:set>
                                    <p:animEffect transition="in" filter="wipe(up)">
                                      <p:cBhvr>
                                        <p:cTn id="35" dur="500"/>
                                        <p:tgtEl>
                                          <p:spTgt spid="122883">
                                            <p:txEl>
                                              <p:pRg st="7" end="7"/>
                                            </p:txEl>
                                          </p:spTgt>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883">
                                            <p:txEl>
                                              <p:pRg st="8" end="8"/>
                                            </p:txEl>
                                          </p:spTgt>
                                        </p:tgtEl>
                                        <p:attrNameLst>
                                          <p:attrName>style.visibility</p:attrName>
                                        </p:attrNameLst>
                                      </p:cBhvr>
                                      <p:to>
                                        <p:strVal val="visible"/>
                                      </p:to>
                                    </p:set>
                                    <p:animEffect transition="in" filter="wipe(up)">
                                      <p:cBhvr>
                                        <p:cTn id="39" dur="500"/>
                                        <p:tgtEl>
                                          <p:spTgt spid="122883">
                                            <p:txEl>
                                              <p:pRg st="8" end="8"/>
                                            </p:txEl>
                                          </p:spTgt>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122884">
                                            <p:txEl>
                                              <p:pRg st="0" end="0"/>
                                            </p:txEl>
                                          </p:spTgt>
                                        </p:tgtEl>
                                        <p:attrNameLst>
                                          <p:attrName>style.visibility</p:attrName>
                                        </p:attrNameLst>
                                      </p:cBhvr>
                                      <p:to>
                                        <p:strVal val="visible"/>
                                      </p:to>
                                    </p:set>
                                    <p:animEffect transition="in" filter="wipe(up)">
                                      <p:cBhvr>
                                        <p:cTn id="43" dur="500"/>
                                        <p:tgtEl>
                                          <p:spTgt spid="122884">
                                            <p:txEl>
                                              <p:pRg st="0" end="0"/>
                                            </p:txEl>
                                          </p:spTgt>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122884">
                                            <p:txEl>
                                              <p:pRg st="1" end="1"/>
                                            </p:txEl>
                                          </p:spTgt>
                                        </p:tgtEl>
                                        <p:attrNameLst>
                                          <p:attrName>style.visibility</p:attrName>
                                        </p:attrNameLst>
                                      </p:cBhvr>
                                      <p:to>
                                        <p:strVal val="visible"/>
                                      </p:to>
                                    </p:set>
                                    <p:animEffect transition="in" filter="wipe(up)">
                                      <p:cBhvr>
                                        <p:cTn id="47" dur="500"/>
                                        <p:tgtEl>
                                          <p:spTgt spid="122884">
                                            <p:txEl>
                                              <p:pRg st="1" end="1"/>
                                            </p:txEl>
                                          </p:spTgt>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122884">
                                            <p:txEl>
                                              <p:pRg st="2" end="2"/>
                                            </p:txEl>
                                          </p:spTgt>
                                        </p:tgtEl>
                                        <p:attrNameLst>
                                          <p:attrName>style.visibility</p:attrName>
                                        </p:attrNameLst>
                                      </p:cBhvr>
                                      <p:to>
                                        <p:strVal val="visible"/>
                                      </p:to>
                                    </p:set>
                                    <p:animEffect transition="in" filter="wipe(up)">
                                      <p:cBhvr>
                                        <p:cTn id="51" dur="500"/>
                                        <p:tgtEl>
                                          <p:spTgt spid="122884">
                                            <p:txEl>
                                              <p:pRg st="2" end="2"/>
                                            </p:txEl>
                                          </p:spTgt>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122884">
                                            <p:txEl>
                                              <p:pRg st="3" end="3"/>
                                            </p:txEl>
                                          </p:spTgt>
                                        </p:tgtEl>
                                        <p:attrNameLst>
                                          <p:attrName>style.visibility</p:attrName>
                                        </p:attrNameLst>
                                      </p:cBhvr>
                                      <p:to>
                                        <p:strVal val="visible"/>
                                      </p:to>
                                    </p:set>
                                    <p:animEffect transition="in" filter="wipe(up)">
                                      <p:cBhvr>
                                        <p:cTn id="55" dur="500"/>
                                        <p:tgtEl>
                                          <p:spTgt spid="122884">
                                            <p:txEl>
                                              <p:pRg st="3" end="3"/>
                                            </p:txEl>
                                          </p:spTgt>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122884">
                                            <p:txEl>
                                              <p:pRg st="4" end="4"/>
                                            </p:txEl>
                                          </p:spTgt>
                                        </p:tgtEl>
                                        <p:attrNameLst>
                                          <p:attrName>style.visibility</p:attrName>
                                        </p:attrNameLst>
                                      </p:cBhvr>
                                      <p:to>
                                        <p:strVal val="visible"/>
                                      </p:to>
                                    </p:set>
                                    <p:animEffect transition="in" filter="wipe(up)">
                                      <p:cBhvr>
                                        <p:cTn id="59" dur="500"/>
                                        <p:tgtEl>
                                          <p:spTgt spid="122884">
                                            <p:txEl>
                                              <p:pRg st="4" end="4"/>
                                            </p:txEl>
                                          </p:spTgt>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122884">
                                            <p:txEl>
                                              <p:pRg st="5" end="5"/>
                                            </p:txEl>
                                          </p:spTgt>
                                        </p:tgtEl>
                                        <p:attrNameLst>
                                          <p:attrName>style.visibility</p:attrName>
                                        </p:attrNameLst>
                                      </p:cBhvr>
                                      <p:to>
                                        <p:strVal val="visible"/>
                                      </p:to>
                                    </p:set>
                                    <p:animEffect transition="in" filter="wipe(up)">
                                      <p:cBhvr>
                                        <p:cTn id="63" dur="500"/>
                                        <p:tgtEl>
                                          <p:spTgt spid="122884">
                                            <p:txEl>
                                              <p:pRg st="5" end="5"/>
                                            </p:txEl>
                                          </p:spTgt>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122884">
                                            <p:txEl>
                                              <p:pRg st="6" end="6"/>
                                            </p:txEl>
                                          </p:spTgt>
                                        </p:tgtEl>
                                        <p:attrNameLst>
                                          <p:attrName>style.visibility</p:attrName>
                                        </p:attrNameLst>
                                      </p:cBhvr>
                                      <p:to>
                                        <p:strVal val="visible"/>
                                      </p:to>
                                    </p:set>
                                    <p:animEffect transition="in" filter="wipe(up)">
                                      <p:cBhvr>
                                        <p:cTn id="67" dur="500"/>
                                        <p:tgtEl>
                                          <p:spTgt spid="122884">
                                            <p:txEl>
                                              <p:pRg st="6" end="6"/>
                                            </p:txEl>
                                          </p:spTgt>
                                        </p:tgtEl>
                                      </p:cBhvr>
                                    </p:animEffect>
                                  </p:childTnLst>
                                </p:cTn>
                              </p:par>
                            </p:childTnLst>
                          </p:cTn>
                        </p:par>
                        <p:par>
                          <p:cTn id="68" fill="hold" nodeType="afterGroup">
                            <p:stCondLst>
                              <p:cond delay="8000"/>
                            </p:stCondLst>
                            <p:childTnLst>
                              <p:par>
                                <p:cTn id="69" presetID="22" presetClass="entr" presetSubtype="1" fill="hold" nodeType="afterEffect">
                                  <p:stCondLst>
                                    <p:cond delay="0"/>
                                  </p:stCondLst>
                                  <p:childTnLst>
                                    <p:set>
                                      <p:cBhvr>
                                        <p:cTn id="70" dur="1" fill="hold">
                                          <p:stCondLst>
                                            <p:cond delay="0"/>
                                          </p:stCondLst>
                                        </p:cTn>
                                        <p:tgtEl>
                                          <p:spTgt spid="122884">
                                            <p:txEl>
                                              <p:pRg st="7" end="7"/>
                                            </p:txEl>
                                          </p:spTgt>
                                        </p:tgtEl>
                                        <p:attrNameLst>
                                          <p:attrName>style.visibility</p:attrName>
                                        </p:attrNameLst>
                                      </p:cBhvr>
                                      <p:to>
                                        <p:strVal val="visible"/>
                                      </p:to>
                                    </p:set>
                                    <p:animEffect transition="in" filter="wipe(up)">
                                      <p:cBhvr>
                                        <p:cTn id="71" dur="500"/>
                                        <p:tgtEl>
                                          <p:spTgt spid="12288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 name="Picture 3"/>
          <p:cNvPicPr>
            <a:picLocks noChangeAspect="1"/>
          </p:cNvPicPr>
          <p:nvPr/>
        </p:nvPicPr>
        <p:blipFill>
          <a:blip r:embed="rId3"/>
          <a:stretch>
            <a:fillRect/>
          </a:stretch>
        </p:blipFill>
        <p:spPr bwMode="auto">
          <a:xfrm>
            <a:off x="6621463" y="1219200"/>
            <a:ext cx="2446337" cy="1665288"/>
          </a:xfrm>
          <a:prstGeom prst="rect">
            <a:avLst/>
          </a:prstGeom>
          <a:noFill/>
          <a:ln>
            <a:noFill/>
          </a:ln>
          <a:effectLst>
            <a:outerShdw blurRad="76200" dir="13500000" sy="23000" kx="1200000" algn="br" rotWithShape="0">
              <a:prstClr val="black">
                <a:alpha val="20000"/>
              </a:prstClr>
            </a:outerShdw>
          </a:effectLst>
          <a:extLst>
            <a:ext uri="{909E8E84-426E-40DD-AFC4-6F175D3DCCD1}"/>
            <a:ext uri="{91240B29-F687-4F45-9708-019B960494DF}"/>
          </a:extLst>
        </p:spPr>
      </p:pic>
      <p:sp>
        <p:nvSpPr>
          <p:cNvPr id="25603" name="Rectangle 2"/>
          <p:cNvSpPr>
            <a:spLocks noGrp="1" noChangeArrowheads="1"/>
          </p:cNvSpPr>
          <p:nvPr>
            <p:ph type="title"/>
          </p:nvPr>
        </p:nvSpPr>
        <p:spPr>
          <a:xfrm>
            <a:off x="457200" y="76200"/>
            <a:ext cx="8229600" cy="1398587"/>
          </a:xfrm>
        </p:spPr>
        <p:txBody>
          <a:bodyPr>
            <a:noAutofit/>
          </a:bodyPr>
          <a:lstStyle/>
          <a:p>
            <a:pPr>
              <a:defRPr/>
            </a:pPr>
            <a:r>
              <a:rPr lang="en-US" sz="3200" dirty="0" smtClean="0"/>
              <a:t>Understanding Business &amp; Organizational Customers for Marketing Strategy Planning (Exhibit 6-1)</a:t>
            </a:r>
          </a:p>
        </p:txBody>
      </p:sp>
      <p:sp>
        <p:nvSpPr>
          <p:cNvPr id="27" name="Line 8"/>
          <p:cNvSpPr>
            <a:spLocks noChangeShapeType="1"/>
          </p:cNvSpPr>
          <p:nvPr/>
        </p:nvSpPr>
        <p:spPr bwMode="auto">
          <a:xfrm flipH="1">
            <a:off x="3390900" y="1600200"/>
            <a:ext cx="3390900" cy="0"/>
          </a:xfrm>
          <a:prstGeom prst="line">
            <a:avLst/>
          </a:prstGeom>
          <a:noFill/>
          <a:ln w="38100">
            <a:solidFill>
              <a:srgbClr val="F99939"/>
            </a:solidFill>
            <a:round/>
            <a:headEnd/>
            <a:tailEnd/>
          </a:ln>
        </p:spPr>
        <p:txBody>
          <a:bodyPr/>
          <a:lstStyle/>
          <a:p>
            <a:endParaRPr lang="en-US"/>
          </a:p>
        </p:txBody>
      </p:sp>
      <p:sp>
        <p:nvSpPr>
          <p:cNvPr id="28" name="AutoShape 11"/>
          <p:cNvSpPr>
            <a:spLocks noChangeArrowheads="1"/>
          </p:cNvSpPr>
          <p:nvPr/>
        </p:nvSpPr>
        <p:spPr bwMode="auto">
          <a:xfrm>
            <a:off x="2136775" y="4343400"/>
            <a:ext cx="3273425" cy="2438400"/>
          </a:xfrm>
          <a:prstGeom prst="roundRect">
            <a:avLst>
              <a:gd name="adj" fmla="val 16667"/>
            </a:avLst>
          </a:prstGeom>
          <a:solidFill>
            <a:schemeClr val="bg1">
              <a:alpha val="32156"/>
            </a:schemeClr>
          </a:solidFill>
          <a:ln w="38100">
            <a:solidFill>
              <a:srgbClr val="F99939"/>
            </a:solidFill>
            <a:round/>
            <a:headEnd/>
            <a:tailEnd/>
          </a:ln>
        </p:spPr>
        <p:txBody>
          <a:bodyPr wrap="none" anchor="ctr"/>
          <a:lstStyle/>
          <a:p>
            <a:pPr marL="173038" indent="-173038">
              <a:lnSpc>
                <a:spcPct val="90000"/>
              </a:lnSpc>
            </a:pPr>
            <a:r>
              <a:rPr lang="en-US" sz="1600" b="1"/>
              <a:t>Key differences between</a:t>
            </a:r>
          </a:p>
          <a:p>
            <a:pPr marL="173038" indent="-173038">
              <a:lnSpc>
                <a:spcPct val="90000"/>
              </a:lnSpc>
            </a:pPr>
            <a:r>
              <a:rPr lang="en-US" sz="1600" b="1"/>
              <a:t>organizational customers </a:t>
            </a:r>
          </a:p>
          <a:p>
            <a:pPr marL="173038" indent="-173038">
              <a:lnSpc>
                <a:spcPct val="90000"/>
              </a:lnSpc>
            </a:pPr>
            <a:r>
              <a:rPr lang="en-US" sz="1600" b="1"/>
              <a:t>&amp; final consumers</a:t>
            </a:r>
          </a:p>
          <a:p>
            <a:pPr marL="173038" indent="-173038">
              <a:lnSpc>
                <a:spcPct val="90000"/>
              </a:lnSpc>
            </a:pPr>
            <a:endParaRPr lang="en-US" sz="1600" b="1"/>
          </a:p>
          <a:p>
            <a:pPr marL="173038" indent="-173038">
              <a:lnSpc>
                <a:spcPct val="90000"/>
              </a:lnSpc>
              <a:buFontTx/>
              <a:buChar char="•"/>
            </a:pPr>
            <a:r>
              <a:rPr lang="en-US" sz="1600" b="1"/>
              <a:t>Purchase criteria &amp; </a:t>
            </a:r>
          </a:p>
          <a:p>
            <a:pPr marL="173038" indent="-173038">
              <a:lnSpc>
                <a:spcPct val="90000"/>
              </a:lnSpc>
            </a:pPr>
            <a:r>
              <a:rPr lang="en-US" sz="1600" b="1"/>
              <a:t>	specifications</a:t>
            </a:r>
          </a:p>
          <a:p>
            <a:pPr marL="173038" indent="-173038">
              <a:lnSpc>
                <a:spcPct val="90000"/>
              </a:lnSpc>
              <a:buFontTx/>
              <a:buChar char="•"/>
            </a:pPr>
            <a:r>
              <a:rPr lang="en-US" sz="1600" b="1"/>
              <a:t>Multiple buying influence</a:t>
            </a:r>
          </a:p>
          <a:p>
            <a:pPr marL="173038" indent="-173038">
              <a:lnSpc>
                <a:spcPct val="90000"/>
              </a:lnSpc>
              <a:buFontTx/>
              <a:buChar char="•"/>
            </a:pPr>
            <a:r>
              <a:rPr lang="en-US" sz="1600" b="1"/>
              <a:t>Problem-solving process</a:t>
            </a:r>
          </a:p>
          <a:p>
            <a:pPr marL="173038" indent="-173038">
              <a:lnSpc>
                <a:spcPct val="90000"/>
              </a:lnSpc>
              <a:buFontTx/>
              <a:buChar char="•"/>
            </a:pPr>
            <a:r>
              <a:rPr lang="en-US" sz="1600" b="1"/>
              <a:t>B2B e-commerce</a:t>
            </a:r>
          </a:p>
          <a:p>
            <a:pPr marL="173038" indent="-173038">
              <a:lnSpc>
                <a:spcPct val="90000"/>
              </a:lnSpc>
              <a:buFontTx/>
              <a:buChar char="•"/>
            </a:pPr>
            <a:r>
              <a:rPr lang="en-US" sz="1600" b="1"/>
              <a:t>Buyer-seller relationships</a:t>
            </a:r>
          </a:p>
        </p:txBody>
      </p:sp>
      <p:sp>
        <p:nvSpPr>
          <p:cNvPr id="29" name="AutoShape 14"/>
          <p:cNvSpPr>
            <a:spLocks noChangeArrowheads="1"/>
          </p:cNvSpPr>
          <p:nvPr/>
        </p:nvSpPr>
        <p:spPr bwMode="auto">
          <a:xfrm>
            <a:off x="5791200" y="4343400"/>
            <a:ext cx="3276600" cy="2438400"/>
          </a:xfrm>
          <a:prstGeom prst="roundRect">
            <a:avLst>
              <a:gd name="adj" fmla="val 16667"/>
            </a:avLst>
          </a:prstGeom>
          <a:solidFill>
            <a:schemeClr val="bg1">
              <a:alpha val="32156"/>
            </a:schemeClr>
          </a:solidFill>
          <a:ln w="38100">
            <a:solidFill>
              <a:srgbClr val="F99939"/>
            </a:solidFill>
            <a:round/>
            <a:headEnd/>
            <a:tailEnd/>
          </a:ln>
        </p:spPr>
        <p:txBody>
          <a:bodyPr wrap="none" anchor="ctr"/>
          <a:lstStyle/>
          <a:p>
            <a:pPr marL="173038" indent="-173038">
              <a:lnSpc>
                <a:spcPct val="90000"/>
              </a:lnSpc>
            </a:pPr>
            <a:r>
              <a:rPr lang="en-US" sz="1600" b="1"/>
              <a:t>Key characteristics of specific</a:t>
            </a:r>
          </a:p>
          <a:p>
            <a:pPr marL="173038" indent="-173038">
              <a:lnSpc>
                <a:spcPct val="90000"/>
              </a:lnSpc>
            </a:pPr>
            <a:r>
              <a:rPr lang="en-US" sz="1600" b="1"/>
              <a:t>types of organizational</a:t>
            </a:r>
          </a:p>
          <a:p>
            <a:pPr marL="173038" indent="-173038">
              <a:lnSpc>
                <a:spcPct val="90000"/>
              </a:lnSpc>
            </a:pPr>
            <a:r>
              <a:rPr lang="en-US" sz="1600" b="1"/>
              <a:t>Customers</a:t>
            </a:r>
          </a:p>
          <a:p>
            <a:pPr marL="173038" indent="-173038">
              <a:lnSpc>
                <a:spcPct val="90000"/>
              </a:lnSpc>
            </a:pPr>
            <a:endParaRPr lang="en-US" sz="1600" b="1"/>
          </a:p>
          <a:p>
            <a:pPr marL="173038" indent="-173038">
              <a:lnSpc>
                <a:spcPct val="90000"/>
              </a:lnSpc>
              <a:buFontTx/>
              <a:buChar char="•"/>
            </a:pPr>
            <a:r>
              <a:rPr lang="en-US" sz="1600" b="1"/>
              <a:t>Manufacturers</a:t>
            </a:r>
          </a:p>
          <a:p>
            <a:pPr marL="173038" indent="-173038">
              <a:lnSpc>
                <a:spcPct val="90000"/>
              </a:lnSpc>
              <a:buFontTx/>
              <a:buChar char="•"/>
            </a:pPr>
            <a:r>
              <a:rPr lang="en-US" sz="1600" b="1"/>
              <a:t>Producers of services</a:t>
            </a:r>
          </a:p>
          <a:p>
            <a:pPr marL="173038" indent="-173038">
              <a:lnSpc>
                <a:spcPct val="90000"/>
              </a:lnSpc>
              <a:buFontTx/>
              <a:buChar char="•"/>
            </a:pPr>
            <a:r>
              <a:rPr lang="en-US" sz="1600" b="1"/>
              <a:t>Retailers &amp; wholesalers</a:t>
            </a:r>
          </a:p>
          <a:p>
            <a:pPr marL="173038" indent="-173038">
              <a:lnSpc>
                <a:spcPct val="90000"/>
              </a:lnSpc>
              <a:buFontTx/>
              <a:buChar char="•"/>
            </a:pPr>
            <a:r>
              <a:rPr lang="en-US" sz="1600" b="1"/>
              <a:t>Government units</a:t>
            </a:r>
          </a:p>
        </p:txBody>
      </p:sp>
      <p:sp>
        <p:nvSpPr>
          <p:cNvPr id="34" name="Line 9"/>
          <p:cNvSpPr>
            <a:spLocks noChangeShapeType="1"/>
          </p:cNvSpPr>
          <p:nvPr/>
        </p:nvSpPr>
        <p:spPr bwMode="auto">
          <a:xfrm rot="16440000" flipH="1">
            <a:off x="4893469" y="3756819"/>
            <a:ext cx="381000" cy="30162"/>
          </a:xfrm>
          <a:prstGeom prst="line">
            <a:avLst/>
          </a:prstGeom>
          <a:noFill/>
          <a:ln w="38100">
            <a:solidFill>
              <a:srgbClr val="F99939"/>
            </a:solidFill>
            <a:round/>
            <a:headEnd/>
            <a:tailEnd type="triangle" w="med" len="med"/>
          </a:ln>
        </p:spPr>
        <p:txBody>
          <a:bodyPr/>
          <a:lstStyle/>
          <a:p>
            <a:endParaRPr lang="en-US"/>
          </a:p>
        </p:txBody>
      </p:sp>
      <p:sp>
        <p:nvSpPr>
          <p:cNvPr id="26634" name="AutoShape 33"/>
          <p:cNvSpPr>
            <a:spLocks noChangeArrowheads="1"/>
          </p:cNvSpPr>
          <p:nvPr/>
        </p:nvSpPr>
        <p:spPr bwMode="auto">
          <a:xfrm>
            <a:off x="304800" y="2570163"/>
            <a:ext cx="2971800" cy="998537"/>
          </a:xfrm>
          <a:prstGeom prst="roundRect">
            <a:avLst>
              <a:gd name="adj" fmla="val 16667"/>
            </a:avLst>
          </a:prstGeom>
          <a:solidFill>
            <a:schemeClr val="bg1">
              <a:alpha val="34117"/>
            </a:schemeClr>
          </a:solidFill>
          <a:ln w="38100">
            <a:solidFill>
              <a:srgbClr val="F99939"/>
            </a:solidFill>
            <a:prstDash val="sysDot"/>
            <a:round/>
            <a:headEnd/>
            <a:tailEnd/>
          </a:ln>
        </p:spPr>
        <p:txBody>
          <a:bodyPr wrap="none" anchor="ctr"/>
          <a:lstStyle/>
          <a:p>
            <a:r>
              <a:rPr lang="en-US" sz="1600" b="1"/>
              <a:t>Chapter 5</a:t>
            </a:r>
          </a:p>
          <a:p>
            <a:r>
              <a:rPr lang="en-US" sz="1600" b="1"/>
              <a:t>Final Consumers</a:t>
            </a:r>
          </a:p>
          <a:p>
            <a:r>
              <a:rPr lang="en-US" sz="1600" b="1"/>
              <a:t>and Their Buying</a:t>
            </a:r>
          </a:p>
          <a:p>
            <a:r>
              <a:rPr lang="en-US" sz="1600" b="1"/>
              <a:t>Behavior</a:t>
            </a:r>
          </a:p>
        </p:txBody>
      </p:sp>
      <p:sp>
        <p:nvSpPr>
          <p:cNvPr id="26635" name="AutoShape 33"/>
          <p:cNvSpPr>
            <a:spLocks noChangeArrowheads="1"/>
          </p:cNvSpPr>
          <p:nvPr/>
        </p:nvSpPr>
        <p:spPr bwMode="auto">
          <a:xfrm>
            <a:off x="3581400" y="2571750"/>
            <a:ext cx="2971800" cy="998538"/>
          </a:xfrm>
          <a:prstGeom prst="roundRect">
            <a:avLst>
              <a:gd name="adj" fmla="val 16667"/>
            </a:avLst>
          </a:prstGeom>
          <a:solidFill>
            <a:schemeClr val="bg1">
              <a:alpha val="34117"/>
            </a:schemeClr>
          </a:solidFill>
          <a:ln w="38100">
            <a:solidFill>
              <a:srgbClr val="F99939"/>
            </a:solidFill>
            <a:round/>
            <a:headEnd/>
            <a:tailEnd/>
          </a:ln>
        </p:spPr>
        <p:txBody>
          <a:bodyPr wrap="none" anchor="ctr"/>
          <a:lstStyle/>
          <a:p>
            <a:r>
              <a:rPr lang="en-US" sz="1600" b="1"/>
              <a:t>Chapter 6</a:t>
            </a:r>
          </a:p>
          <a:p>
            <a:r>
              <a:rPr lang="en-US" sz="1600" b="1"/>
              <a:t>Business and Organizational</a:t>
            </a:r>
          </a:p>
          <a:p>
            <a:r>
              <a:rPr lang="en-US" sz="1600" b="1"/>
              <a:t>Customers and Their Buying</a:t>
            </a:r>
          </a:p>
          <a:p>
            <a:r>
              <a:rPr lang="en-US" sz="1600" b="1"/>
              <a:t>Behavior</a:t>
            </a:r>
          </a:p>
        </p:txBody>
      </p:sp>
      <p:cxnSp>
        <p:nvCxnSpPr>
          <p:cNvPr id="26636" name="Straight Connector 18"/>
          <p:cNvCxnSpPr>
            <a:cxnSpLocks noChangeShapeType="1"/>
          </p:cNvCxnSpPr>
          <p:nvPr/>
        </p:nvCxnSpPr>
        <p:spPr bwMode="auto">
          <a:xfrm flipV="1">
            <a:off x="3740150" y="3962400"/>
            <a:ext cx="3694113" cy="17463"/>
          </a:xfrm>
          <a:prstGeom prst="line">
            <a:avLst/>
          </a:prstGeom>
          <a:noFill/>
          <a:ln w="38100" algn="ctr">
            <a:solidFill>
              <a:srgbClr val="F99939"/>
            </a:solidFill>
            <a:round/>
            <a:headEnd/>
            <a:tailEnd/>
          </a:ln>
        </p:spPr>
      </p:cxnSp>
      <p:sp>
        <p:nvSpPr>
          <p:cNvPr id="25" name="Line 9"/>
          <p:cNvSpPr>
            <a:spLocks noChangeShapeType="1"/>
          </p:cNvSpPr>
          <p:nvPr/>
        </p:nvSpPr>
        <p:spPr bwMode="auto">
          <a:xfrm rot="16440000" flipH="1">
            <a:off x="3587750" y="4140200"/>
            <a:ext cx="347663" cy="30163"/>
          </a:xfrm>
          <a:prstGeom prst="line">
            <a:avLst/>
          </a:prstGeom>
          <a:noFill/>
          <a:ln w="38100">
            <a:solidFill>
              <a:srgbClr val="F99939"/>
            </a:solidFill>
            <a:round/>
            <a:headEnd/>
            <a:tailEnd type="triangle" w="med" len="med"/>
          </a:ln>
        </p:spPr>
        <p:txBody>
          <a:bodyPr/>
          <a:lstStyle/>
          <a:p>
            <a:endParaRPr lang="en-US"/>
          </a:p>
        </p:txBody>
      </p:sp>
      <p:sp>
        <p:nvSpPr>
          <p:cNvPr id="31" name="Line 9"/>
          <p:cNvSpPr>
            <a:spLocks noChangeShapeType="1"/>
          </p:cNvSpPr>
          <p:nvPr/>
        </p:nvSpPr>
        <p:spPr bwMode="auto">
          <a:xfrm rot="16440000" flipH="1">
            <a:off x="7245350" y="4133850"/>
            <a:ext cx="347663" cy="30163"/>
          </a:xfrm>
          <a:prstGeom prst="line">
            <a:avLst/>
          </a:prstGeom>
          <a:noFill/>
          <a:ln w="38100">
            <a:solidFill>
              <a:srgbClr val="F99939"/>
            </a:solidFill>
            <a:round/>
            <a:headEnd/>
            <a:tailEnd type="triangle" w="med" len="med"/>
          </a:ln>
        </p:spPr>
        <p:txBody>
          <a:bodyPr/>
          <a:lstStyle/>
          <a:p>
            <a:endParaRPr lang="en-US"/>
          </a:p>
        </p:txBody>
      </p:sp>
      <p:sp>
        <p:nvSpPr>
          <p:cNvPr id="46" name="Line 8"/>
          <p:cNvSpPr>
            <a:spLocks noChangeShapeType="1"/>
          </p:cNvSpPr>
          <p:nvPr/>
        </p:nvSpPr>
        <p:spPr bwMode="auto">
          <a:xfrm flipH="1" flipV="1">
            <a:off x="3409950" y="1590675"/>
            <a:ext cx="0" cy="609600"/>
          </a:xfrm>
          <a:prstGeom prst="line">
            <a:avLst/>
          </a:prstGeom>
          <a:noFill/>
          <a:ln w="38100">
            <a:solidFill>
              <a:srgbClr val="F99939"/>
            </a:solidFill>
            <a:round/>
            <a:headEnd/>
            <a:tailEnd/>
          </a:ln>
        </p:spPr>
        <p:txBody>
          <a:bodyPr/>
          <a:lstStyle/>
          <a:p>
            <a:endParaRPr lang="en-US"/>
          </a:p>
        </p:txBody>
      </p:sp>
      <p:grpSp>
        <p:nvGrpSpPr>
          <p:cNvPr id="2" name="Group 18"/>
          <p:cNvGrpSpPr>
            <a:grpSpLocks/>
          </p:cNvGrpSpPr>
          <p:nvPr/>
        </p:nvGrpSpPr>
        <p:grpSpPr bwMode="auto">
          <a:xfrm>
            <a:off x="3390900" y="2209800"/>
            <a:ext cx="1736725" cy="369888"/>
            <a:chOff x="3390900" y="2209800"/>
            <a:chExt cx="1736725" cy="369888"/>
          </a:xfrm>
        </p:grpSpPr>
        <p:sp>
          <p:nvSpPr>
            <p:cNvPr id="16402" name="Line 9"/>
            <p:cNvSpPr>
              <a:spLocks noChangeShapeType="1"/>
            </p:cNvSpPr>
            <p:nvPr/>
          </p:nvSpPr>
          <p:spPr bwMode="auto">
            <a:xfrm rot="16200000" flipH="1">
              <a:off x="4923631" y="2394744"/>
              <a:ext cx="369888" cy="0"/>
            </a:xfrm>
            <a:prstGeom prst="line">
              <a:avLst/>
            </a:prstGeom>
            <a:noFill/>
            <a:ln w="38100">
              <a:solidFill>
                <a:srgbClr val="F99939"/>
              </a:solidFill>
              <a:round/>
              <a:headEnd/>
              <a:tailEnd type="triangle" w="med" len="med"/>
            </a:ln>
          </p:spPr>
          <p:txBody>
            <a:bodyPr/>
            <a:lstStyle/>
            <a:p>
              <a:endParaRPr lang="en-US"/>
            </a:p>
          </p:txBody>
        </p:sp>
        <p:sp>
          <p:nvSpPr>
            <p:cNvPr id="16403" name="Line 8"/>
            <p:cNvSpPr>
              <a:spLocks noChangeShapeType="1"/>
            </p:cNvSpPr>
            <p:nvPr/>
          </p:nvSpPr>
          <p:spPr bwMode="auto">
            <a:xfrm flipH="1">
              <a:off x="3390900" y="2209800"/>
              <a:ext cx="1736725" cy="0"/>
            </a:xfrm>
            <a:prstGeom prst="line">
              <a:avLst/>
            </a:prstGeom>
            <a:noFill/>
            <a:ln w="38100">
              <a:solidFill>
                <a:srgbClr val="F99939"/>
              </a:solidFill>
              <a:round/>
              <a:headEnd/>
              <a:tailEnd/>
            </a:ln>
          </p:spPr>
          <p:txBody>
            <a:bodyPr/>
            <a:lstStyle/>
            <a:p>
              <a:endParaRPr lang="en-US"/>
            </a:p>
          </p:txBody>
        </p:sp>
      </p:grpSp>
      <p:grpSp>
        <p:nvGrpSpPr>
          <p:cNvPr id="3" name="Group 19"/>
          <p:cNvGrpSpPr>
            <a:grpSpLocks/>
          </p:cNvGrpSpPr>
          <p:nvPr/>
        </p:nvGrpSpPr>
        <p:grpSpPr bwMode="auto">
          <a:xfrm>
            <a:off x="1828800" y="2209800"/>
            <a:ext cx="1600200" cy="381000"/>
            <a:chOff x="1828799" y="2209800"/>
            <a:chExt cx="1600199" cy="381000"/>
          </a:xfrm>
        </p:grpSpPr>
        <p:sp>
          <p:nvSpPr>
            <p:cNvPr id="16400" name="Line 9"/>
            <p:cNvSpPr>
              <a:spLocks noChangeShapeType="1"/>
            </p:cNvSpPr>
            <p:nvPr/>
          </p:nvSpPr>
          <p:spPr bwMode="auto">
            <a:xfrm rot="16200000" flipH="1">
              <a:off x="1638301" y="2400300"/>
              <a:ext cx="380998" cy="1"/>
            </a:xfrm>
            <a:prstGeom prst="line">
              <a:avLst/>
            </a:prstGeom>
            <a:noFill/>
            <a:ln w="38100">
              <a:solidFill>
                <a:srgbClr val="F99939"/>
              </a:solidFill>
              <a:prstDash val="sysDot"/>
              <a:round/>
              <a:headEnd/>
              <a:tailEnd type="triangle" w="med" len="med"/>
            </a:ln>
          </p:spPr>
          <p:txBody>
            <a:bodyPr/>
            <a:lstStyle/>
            <a:p>
              <a:endParaRPr lang="en-US"/>
            </a:p>
          </p:txBody>
        </p:sp>
        <p:sp>
          <p:nvSpPr>
            <p:cNvPr id="16401" name="Line 8"/>
            <p:cNvSpPr>
              <a:spLocks noChangeShapeType="1"/>
            </p:cNvSpPr>
            <p:nvPr/>
          </p:nvSpPr>
          <p:spPr bwMode="auto">
            <a:xfrm flipH="1">
              <a:off x="1828800" y="2209800"/>
              <a:ext cx="1600198" cy="0"/>
            </a:xfrm>
            <a:prstGeom prst="line">
              <a:avLst/>
            </a:prstGeom>
            <a:noFill/>
            <a:ln w="38100">
              <a:solidFill>
                <a:srgbClr val="F99939"/>
              </a:solidFill>
              <a:prstDash val="sysDot"/>
              <a:round/>
              <a:headEnd/>
              <a:tailEnd/>
            </a:ln>
          </p:spPr>
          <p:txBody>
            <a:bodyPr/>
            <a:lstStyle/>
            <a:p>
              <a:endParaRPr lang="en-US"/>
            </a:p>
          </p:txBody>
        </p:sp>
      </p:grpSp>
      <p:sp>
        <p:nvSpPr>
          <p:cNvPr id="16399"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75981E3C-195E-444B-861B-B7CD40D77B60}" type="slidenum">
              <a:rPr lang="en-US" sz="1200">
                <a:latin typeface="Century Gothic" pitchFamily="34" charset="0"/>
              </a:rPr>
              <a:pPr algn="ctr"/>
              <a:t>4</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500"/>
                                        <p:tgtEl>
                                          <p:spTgt spid="46"/>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6634"/>
                                        </p:tgtEl>
                                        <p:attrNameLst>
                                          <p:attrName>style.visibility</p:attrName>
                                        </p:attrNameLst>
                                      </p:cBhvr>
                                      <p:to>
                                        <p:strVal val="visible"/>
                                      </p:to>
                                    </p:set>
                                    <p:animEffect transition="in" filter="wipe(up)">
                                      <p:cBhvr>
                                        <p:cTn id="19" dur="500"/>
                                        <p:tgtEl>
                                          <p:spTgt spid="26634"/>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6635"/>
                                        </p:tgtEl>
                                        <p:attrNameLst>
                                          <p:attrName>style.visibility</p:attrName>
                                        </p:attrNameLst>
                                      </p:cBhvr>
                                      <p:to>
                                        <p:strVal val="visible"/>
                                      </p:to>
                                    </p:set>
                                    <p:animEffect transition="in" filter="wipe(up)">
                                      <p:cBhvr>
                                        <p:cTn id="27" dur="500"/>
                                        <p:tgtEl>
                                          <p:spTgt spid="266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childTnLst>
                          </p:cTn>
                        </p:par>
                        <p:par>
                          <p:cTn id="33" fill="hold" nodeType="afterGroup">
                            <p:stCondLst>
                              <p:cond delay="500"/>
                            </p:stCondLst>
                            <p:childTnLst>
                              <p:par>
                                <p:cTn id="34" presetID="1" presetClass="entr" presetSubtype="0" fill="hold" nodeType="afterEffect">
                                  <p:stCondLst>
                                    <p:cond delay="0"/>
                                  </p:stCondLst>
                                  <p:childTnLst>
                                    <p:set>
                                      <p:cBhvr>
                                        <p:cTn id="35" dur="1" fill="hold">
                                          <p:stCondLst>
                                            <p:cond delay="0"/>
                                          </p:stCondLst>
                                        </p:cTn>
                                        <p:tgtEl>
                                          <p:spTgt spid="26636"/>
                                        </p:tgtEl>
                                        <p:attrNameLst>
                                          <p:attrName>style.visibility</p:attrName>
                                        </p:attrNameLst>
                                      </p:cBhvr>
                                      <p:to>
                                        <p:strVal val="visible"/>
                                      </p:to>
                                    </p:set>
                                  </p:childTnLst>
                                </p:cTn>
                              </p:par>
                            </p:childTnLst>
                          </p:cTn>
                        </p:par>
                        <p:par>
                          <p:cTn id="36" fill="hold" nodeType="afterGroup">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up)">
                                      <p:cBhvr>
                                        <p:cTn id="39" dur="500"/>
                                        <p:tgtEl>
                                          <p:spTgt spid="25"/>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up)">
                                      <p:cBhvr>
                                        <p:cTn id="42" dur="500"/>
                                        <p:tgtEl>
                                          <p:spTgt spid="31"/>
                                        </p:tgtEl>
                                      </p:cBhvr>
                                    </p:animEffect>
                                  </p:childTnLst>
                                </p:cTn>
                              </p:par>
                            </p:childTnLst>
                          </p:cTn>
                        </p:par>
                        <p:par>
                          <p:cTn id="43" fill="hold" nodeType="afterGroup">
                            <p:stCondLst>
                              <p:cond delay="1000"/>
                            </p:stCondLst>
                            <p:childTnLst>
                              <p:par>
                                <p:cTn id="44" presetID="22" presetClass="entr" presetSubtype="1"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up)">
                                      <p:cBhvr>
                                        <p:cTn id="46" dur="500"/>
                                        <p:tgtEl>
                                          <p:spTgt spid="28"/>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4" grpId="0" animBg="1"/>
      <p:bldP spid="26634" grpId="0" animBg="1"/>
      <p:bldP spid="26635" grpId="0" animBg="1"/>
      <p:bldP spid="25" grpId="0" animBg="1"/>
      <p:bldP spid="31" grpId="0" animBg="1"/>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6987"/>
            <a:ext cx="8229600" cy="1398587"/>
          </a:xfrm>
        </p:spPr>
        <p:txBody>
          <a:bodyPr/>
          <a:lstStyle/>
          <a:p>
            <a:pPr>
              <a:defRPr/>
            </a:pPr>
            <a:r>
              <a:rPr lang="en-US" sz="4000" dirty="0" smtClean="0"/>
              <a:t>Business and Organizational Customers – A Big Opportunity </a:t>
            </a:r>
          </a:p>
        </p:txBody>
      </p:sp>
      <p:sp>
        <p:nvSpPr>
          <p:cNvPr id="22" name="Line 21"/>
          <p:cNvSpPr>
            <a:spLocks noChangeShapeType="1"/>
          </p:cNvSpPr>
          <p:nvPr/>
        </p:nvSpPr>
        <p:spPr bwMode="auto">
          <a:xfrm flipH="1">
            <a:off x="2863850" y="3868738"/>
            <a:ext cx="330200" cy="0"/>
          </a:xfrm>
          <a:prstGeom prst="line">
            <a:avLst/>
          </a:prstGeom>
          <a:noFill/>
          <a:ln w="38100">
            <a:solidFill>
              <a:schemeClr val="tx1"/>
            </a:solidFill>
            <a:round/>
            <a:headEnd/>
            <a:tailEnd/>
          </a:ln>
        </p:spPr>
        <p:txBody>
          <a:bodyPr/>
          <a:lstStyle/>
          <a:p>
            <a:endParaRPr lang="en-US"/>
          </a:p>
        </p:txBody>
      </p:sp>
      <p:sp>
        <p:nvSpPr>
          <p:cNvPr id="23" name="Line 6"/>
          <p:cNvSpPr>
            <a:spLocks noChangeShapeType="1"/>
          </p:cNvSpPr>
          <p:nvPr/>
        </p:nvSpPr>
        <p:spPr bwMode="auto">
          <a:xfrm>
            <a:off x="3200400" y="3825875"/>
            <a:ext cx="0" cy="1247775"/>
          </a:xfrm>
          <a:prstGeom prst="line">
            <a:avLst/>
          </a:prstGeom>
          <a:noFill/>
          <a:ln w="38100">
            <a:solidFill>
              <a:schemeClr val="tx1"/>
            </a:solidFill>
            <a:round/>
            <a:headEnd/>
            <a:tailEnd/>
          </a:ln>
        </p:spPr>
        <p:txBody>
          <a:bodyPr/>
          <a:lstStyle/>
          <a:p>
            <a:endParaRPr lang="en-US"/>
          </a:p>
        </p:txBody>
      </p:sp>
      <p:grpSp>
        <p:nvGrpSpPr>
          <p:cNvPr id="2" name="Group 56"/>
          <p:cNvGrpSpPr>
            <a:grpSpLocks/>
          </p:cNvGrpSpPr>
          <p:nvPr/>
        </p:nvGrpSpPr>
        <p:grpSpPr bwMode="auto">
          <a:xfrm>
            <a:off x="3184525" y="4562475"/>
            <a:ext cx="5654675" cy="990600"/>
            <a:chOff x="2006" y="2768"/>
            <a:chExt cx="3562" cy="624"/>
          </a:xfrm>
        </p:grpSpPr>
        <p:grpSp>
          <p:nvGrpSpPr>
            <p:cNvPr id="18466" name="Group 50"/>
            <p:cNvGrpSpPr>
              <a:grpSpLocks/>
            </p:cNvGrpSpPr>
            <p:nvPr/>
          </p:nvGrpSpPr>
          <p:grpSpPr bwMode="auto">
            <a:xfrm>
              <a:off x="3589" y="2954"/>
              <a:ext cx="351" cy="242"/>
              <a:chOff x="3445" y="2954"/>
              <a:chExt cx="351" cy="242"/>
            </a:xfrm>
          </p:grpSpPr>
          <p:sp>
            <p:nvSpPr>
              <p:cNvPr id="18470" name="Freeform 3"/>
              <p:cNvSpPr>
                <a:spLocks/>
              </p:cNvSpPr>
              <p:nvPr/>
            </p:nvSpPr>
            <p:spPr bwMode="auto">
              <a:xfrm>
                <a:off x="3700" y="2954"/>
                <a:ext cx="96" cy="242"/>
              </a:xfrm>
              <a:custGeom>
                <a:avLst/>
                <a:gdLst>
                  <a:gd name="T0" fmla="*/ 95 w 96"/>
                  <a:gd name="T1" fmla="*/ 0 h 242"/>
                  <a:gd name="T2" fmla="*/ 0 w 96"/>
                  <a:gd name="T3" fmla="*/ 0 h 242"/>
                  <a:gd name="T4" fmla="*/ 0 w 96"/>
                  <a:gd name="T5" fmla="*/ 241 h 242"/>
                  <a:gd name="T6" fmla="*/ 95 w 96"/>
                  <a:gd name="T7" fmla="*/ 241 h 242"/>
                  <a:gd name="T8" fmla="*/ 0 60000 65536"/>
                  <a:gd name="T9" fmla="*/ 0 60000 65536"/>
                  <a:gd name="T10" fmla="*/ 0 60000 65536"/>
                  <a:gd name="T11" fmla="*/ 0 60000 65536"/>
                  <a:gd name="T12" fmla="*/ 0 w 96"/>
                  <a:gd name="T13" fmla="*/ 0 h 242"/>
                  <a:gd name="T14" fmla="*/ 96 w 96"/>
                  <a:gd name="T15" fmla="*/ 242 h 242"/>
                </a:gdLst>
                <a:ahLst/>
                <a:cxnLst>
                  <a:cxn ang="T8">
                    <a:pos x="T0" y="T1"/>
                  </a:cxn>
                  <a:cxn ang="T9">
                    <a:pos x="T2" y="T3"/>
                  </a:cxn>
                  <a:cxn ang="T10">
                    <a:pos x="T4" y="T5"/>
                  </a:cxn>
                  <a:cxn ang="T11">
                    <a:pos x="T6" y="T7"/>
                  </a:cxn>
                </a:cxnLst>
                <a:rect l="T12" t="T13" r="T14" b="T15"/>
                <a:pathLst>
                  <a:path w="96" h="242">
                    <a:moveTo>
                      <a:pt x="95" y="0"/>
                    </a:moveTo>
                    <a:lnTo>
                      <a:pt x="0" y="0"/>
                    </a:lnTo>
                    <a:lnTo>
                      <a:pt x="0" y="241"/>
                    </a:lnTo>
                    <a:lnTo>
                      <a:pt x="95" y="241"/>
                    </a:lnTo>
                  </a:path>
                </a:pathLst>
              </a:custGeom>
              <a:noFill/>
              <a:ln w="38100" cap="rnd">
                <a:solidFill>
                  <a:schemeClr val="tx1"/>
                </a:solidFill>
                <a:round/>
                <a:headEnd/>
                <a:tailEnd/>
              </a:ln>
            </p:spPr>
            <p:txBody>
              <a:bodyPr/>
              <a:lstStyle/>
              <a:p>
                <a:pPr algn="ctr"/>
                <a:endParaRPr lang="en-US" b="1"/>
              </a:p>
            </p:txBody>
          </p:sp>
          <p:sp>
            <p:nvSpPr>
              <p:cNvPr id="18471" name="Line 4"/>
              <p:cNvSpPr>
                <a:spLocks noChangeShapeType="1"/>
              </p:cNvSpPr>
              <p:nvPr/>
            </p:nvSpPr>
            <p:spPr bwMode="auto">
              <a:xfrm flipH="1">
                <a:off x="3445" y="3081"/>
                <a:ext cx="253" cy="0"/>
              </a:xfrm>
              <a:prstGeom prst="line">
                <a:avLst/>
              </a:prstGeom>
              <a:noFill/>
              <a:ln w="38100">
                <a:solidFill>
                  <a:schemeClr val="tx1"/>
                </a:solidFill>
                <a:round/>
                <a:headEnd/>
                <a:tailEnd/>
              </a:ln>
            </p:spPr>
            <p:txBody>
              <a:bodyPr/>
              <a:lstStyle/>
              <a:p>
                <a:endParaRPr lang="en-US"/>
              </a:p>
            </p:txBody>
          </p:sp>
        </p:grpSp>
        <p:sp>
          <p:nvSpPr>
            <p:cNvPr id="18467" name="Line 5"/>
            <p:cNvSpPr>
              <a:spLocks noChangeShapeType="1"/>
            </p:cNvSpPr>
            <p:nvPr/>
          </p:nvSpPr>
          <p:spPr bwMode="auto">
            <a:xfrm flipH="1">
              <a:off x="2006" y="3085"/>
              <a:ext cx="253" cy="0"/>
            </a:xfrm>
            <a:prstGeom prst="line">
              <a:avLst/>
            </a:prstGeom>
            <a:noFill/>
            <a:ln w="38100">
              <a:solidFill>
                <a:schemeClr val="tx1"/>
              </a:solidFill>
              <a:round/>
              <a:headEnd/>
              <a:tailEnd/>
            </a:ln>
          </p:spPr>
          <p:txBody>
            <a:bodyPr/>
            <a:lstStyle/>
            <a:p>
              <a:endParaRPr lang="en-US"/>
            </a:p>
          </p:txBody>
        </p:sp>
        <p:sp>
          <p:nvSpPr>
            <p:cNvPr id="26660" name="AutoShape 7"/>
            <p:cNvSpPr>
              <a:spLocks noChangeArrowheads="1"/>
            </p:cNvSpPr>
            <p:nvPr/>
          </p:nvSpPr>
          <p:spPr bwMode="auto">
            <a:xfrm>
              <a:off x="3936" y="2768"/>
              <a:ext cx="1632" cy="624"/>
            </a:xfrm>
            <a:prstGeom prst="roundRect">
              <a:avLst>
                <a:gd name="adj" fmla="val 23079"/>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115888" indent="-115888" eaLnBrk="0" hangingPunct="0">
                <a:buFontTx/>
                <a:buChar char="•"/>
                <a:defRPr/>
              </a:pPr>
              <a:r>
                <a:rPr lang="en-US" sz="2000" b="1">
                  <a:latin typeface="Arial" pitchFamily="34" charset="0"/>
                  <a:cs typeface="Arial" pitchFamily="34" charset="0"/>
                </a:rPr>
                <a:t>Federal</a:t>
              </a:r>
            </a:p>
            <a:p>
              <a:pPr marL="115888" indent="-115888" eaLnBrk="0" hangingPunct="0">
                <a:buFontTx/>
                <a:buChar char="•"/>
                <a:defRPr/>
              </a:pPr>
              <a:r>
                <a:rPr lang="en-US" sz="2000" b="1">
                  <a:latin typeface="Arial" pitchFamily="34" charset="0"/>
                  <a:cs typeface="Arial" pitchFamily="34" charset="0"/>
                </a:rPr>
                <a:t>State and Local</a:t>
              </a:r>
              <a:endParaRPr lang="en-US" altLang="en-US" sz="2400" b="1">
                <a:latin typeface="Arial" pitchFamily="34" charset="0"/>
                <a:cs typeface="Arial" pitchFamily="34" charset="0"/>
              </a:endParaRPr>
            </a:p>
          </p:txBody>
        </p:sp>
        <p:sp>
          <p:nvSpPr>
            <p:cNvPr id="26661" name="AutoShape 8"/>
            <p:cNvSpPr>
              <a:spLocks noChangeArrowheads="1"/>
            </p:cNvSpPr>
            <p:nvPr/>
          </p:nvSpPr>
          <p:spPr bwMode="auto">
            <a:xfrm>
              <a:off x="2112" y="2864"/>
              <a:ext cx="1536" cy="432"/>
            </a:xfrm>
            <a:prstGeom prst="roundRect">
              <a:avLst>
                <a:gd name="adj" fmla="val 33495"/>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0" hangingPunct="0">
                <a:defRPr/>
              </a:pPr>
              <a:r>
                <a:rPr lang="en-US" sz="2400" b="1" dirty="0">
                  <a:latin typeface="Arial" pitchFamily="34" charset="0"/>
                  <a:cs typeface="Arial" pitchFamily="34" charset="0"/>
                </a:rPr>
                <a:t>Government Units</a:t>
              </a:r>
              <a:endParaRPr lang="en-US" altLang="en-US" sz="2400" b="1" dirty="0">
                <a:latin typeface="Arial" pitchFamily="34" charset="0"/>
                <a:cs typeface="Arial" pitchFamily="34" charset="0"/>
              </a:endParaRPr>
            </a:p>
          </p:txBody>
        </p:sp>
      </p:grpSp>
      <p:grpSp>
        <p:nvGrpSpPr>
          <p:cNvPr id="4" name="Group 55"/>
          <p:cNvGrpSpPr>
            <a:grpSpLocks/>
          </p:cNvGrpSpPr>
          <p:nvPr/>
        </p:nvGrpSpPr>
        <p:grpSpPr bwMode="auto">
          <a:xfrm>
            <a:off x="3194050" y="3368675"/>
            <a:ext cx="5645150" cy="990600"/>
            <a:chOff x="2012" y="2008"/>
            <a:chExt cx="3556" cy="624"/>
          </a:xfrm>
        </p:grpSpPr>
        <p:sp>
          <p:nvSpPr>
            <p:cNvPr id="26652" name="AutoShape 10"/>
            <p:cNvSpPr>
              <a:spLocks noChangeArrowheads="1"/>
            </p:cNvSpPr>
            <p:nvPr/>
          </p:nvSpPr>
          <p:spPr bwMode="auto">
            <a:xfrm>
              <a:off x="3936" y="2008"/>
              <a:ext cx="1632" cy="624"/>
            </a:xfrm>
            <a:prstGeom prst="roundRect">
              <a:avLst>
                <a:gd name="adj" fmla="val 23079"/>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115888" indent="-115888" eaLnBrk="0" hangingPunct="0">
                <a:buFontTx/>
                <a:buChar char="•"/>
                <a:defRPr/>
              </a:pPr>
              <a:r>
                <a:rPr lang="en-US" sz="2000" b="1">
                  <a:latin typeface="Arial" pitchFamily="34" charset="0"/>
                  <a:cs typeface="Arial" pitchFamily="34" charset="0"/>
                </a:rPr>
                <a:t>Wholesalers</a:t>
              </a:r>
            </a:p>
            <a:p>
              <a:pPr marL="115888" indent="-115888" eaLnBrk="0" hangingPunct="0">
                <a:buFontTx/>
                <a:buChar char="•"/>
                <a:defRPr/>
              </a:pPr>
              <a:r>
                <a:rPr lang="en-US" sz="2000" b="1">
                  <a:latin typeface="Arial" pitchFamily="34" charset="0"/>
                  <a:cs typeface="Arial" pitchFamily="34" charset="0"/>
                </a:rPr>
                <a:t>Retailers</a:t>
              </a:r>
              <a:endParaRPr lang="en-US" altLang="en-US" sz="2400" b="1">
                <a:latin typeface="Arial" pitchFamily="34" charset="0"/>
                <a:cs typeface="Arial" pitchFamily="34" charset="0"/>
              </a:endParaRPr>
            </a:p>
          </p:txBody>
        </p:sp>
        <p:grpSp>
          <p:nvGrpSpPr>
            <p:cNvPr id="18461" name="Group 49"/>
            <p:cNvGrpSpPr>
              <a:grpSpLocks/>
            </p:cNvGrpSpPr>
            <p:nvPr/>
          </p:nvGrpSpPr>
          <p:grpSpPr bwMode="auto">
            <a:xfrm>
              <a:off x="3580" y="2207"/>
              <a:ext cx="351" cy="224"/>
              <a:chOff x="3436" y="2207"/>
              <a:chExt cx="351" cy="224"/>
            </a:xfrm>
          </p:grpSpPr>
          <p:sp>
            <p:nvSpPr>
              <p:cNvPr id="18464" name="Freeform 11"/>
              <p:cNvSpPr>
                <a:spLocks/>
              </p:cNvSpPr>
              <p:nvPr/>
            </p:nvSpPr>
            <p:spPr bwMode="auto">
              <a:xfrm>
                <a:off x="3691" y="2207"/>
                <a:ext cx="96" cy="224"/>
              </a:xfrm>
              <a:custGeom>
                <a:avLst/>
                <a:gdLst>
                  <a:gd name="T0" fmla="*/ 95 w 96"/>
                  <a:gd name="T1" fmla="*/ 0 h 224"/>
                  <a:gd name="T2" fmla="*/ 0 w 96"/>
                  <a:gd name="T3" fmla="*/ 0 h 224"/>
                  <a:gd name="T4" fmla="*/ 0 w 96"/>
                  <a:gd name="T5" fmla="*/ 223 h 224"/>
                  <a:gd name="T6" fmla="*/ 95 w 96"/>
                  <a:gd name="T7" fmla="*/ 223 h 224"/>
                  <a:gd name="T8" fmla="*/ 0 60000 65536"/>
                  <a:gd name="T9" fmla="*/ 0 60000 65536"/>
                  <a:gd name="T10" fmla="*/ 0 60000 65536"/>
                  <a:gd name="T11" fmla="*/ 0 60000 65536"/>
                  <a:gd name="T12" fmla="*/ 0 w 96"/>
                  <a:gd name="T13" fmla="*/ 0 h 224"/>
                  <a:gd name="T14" fmla="*/ 96 w 96"/>
                  <a:gd name="T15" fmla="*/ 224 h 224"/>
                </a:gdLst>
                <a:ahLst/>
                <a:cxnLst>
                  <a:cxn ang="T8">
                    <a:pos x="T0" y="T1"/>
                  </a:cxn>
                  <a:cxn ang="T9">
                    <a:pos x="T2" y="T3"/>
                  </a:cxn>
                  <a:cxn ang="T10">
                    <a:pos x="T4" y="T5"/>
                  </a:cxn>
                  <a:cxn ang="T11">
                    <a:pos x="T6" y="T7"/>
                  </a:cxn>
                </a:cxnLst>
                <a:rect l="T12" t="T13" r="T14" b="T15"/>
                <a:pathLst>
                  <a:path w="96" h="224">
                    <a:moveTo>
                      <a:pt x="95" y="0"/>
                    </a:moveTo>
                    <a:lnTo>
                      <a:pt x="0" y="0"/>
                    </a:lnTo>
                    <a:lnTo>
                      <a:pt x="0" y="223"/>
                    </a:lnTo>
                    <a:lnTo>
                      <a:pt x="95" y="223"/>
                    </a:lnTo>
                  </a:path>
                </a:pathLst>
              </a:custGeom>
              <a:noFill/>
              <a:ln w="38100" cap="rnd">
                <a:solidFill>
                  <a:schemeClr val="tx1"/>
                </a:solidFill>
                <a:round/>
                <a:headEnd/>
                <a:tailEnd/>
              </a:ln>
            </p:spPr>
            <p:txBody>
              <a:bodyPr/>
              <a:lstStyle/>
              <a:p>
                <a:pPr algn="ctr"/>
                <a:endParaRPr lang="en-US" b="1"/>
              </a:p>
            </p:txBody>
          </p:sp>
          <p:sp>
            <p:nvSpPr>
              <p:cNvPr id="18465" name="Line 12"/>
              <p:cNvSpPr>
                <a:spLocks noChangeShapeType="1"/>
              </p:cNvSpPr>
              <p:nvPr/>
            </p:nvSpPr>
            <p:spPr bwMode="auto">
              <a:xfrm flipH="1">
                <a:off x="3436" y="2319"/>
                <a:ext cx="253" cy="0"/>
              </a:xfrm>
              <a:prstGeom prst="line">
                <a:avLst/>
              </a:prstGeom>
              <a:noFill/>
              <a:ln w="38100">
                <a:solidFill>
                  <a:schemeClr val="tx1"/>
                </a:solidFill>
                <a:round/>
                <a:headEnd/>
                <a:tailEnd/>
              </a:ln>
            </p:spPr>
            <p:txBody>
              <a:bodyPr/>
              <a:lstStyle/>
              <a:p>
                <a:endParaRPr lang="en-US"/>
              </a:p>
            </p:txBody>
          </p:sp>
        </p:grpSp>
        <p:sp>
          <p:nvSpPr>
            <p:cNvPr id="18462" name="Line 13"/>
            <p:cNvSpPr>
              <a:spLocks noChangeShapeType="1"/>
            </p:cNvSpPr>
            <p:nvPr/>
          </p:nvSpPr>
          <p:spPr bwMode="auto">
            <a:xfrm flipH="1">
              <a:off x="2012" y="2321"/>
              <a:ext cx="253" cy="0"/>
            </a:xfrm>
            <a:prstGeom prst="line">
              <a:avLst/>
            </a:prstGeom>
            <a:noFill/>
            <a:ln w="38100">
              <a:solidFill>
                <a:schemeClr val="tx1"/>
              </a:solidFill>
              <a:round/>
              <a:headEnd/>
              <a:tailEnd/>
            </a:ln>
          </p:spPr>
          <p:txBody>
            <a:bodyPr/>
            <a:lstStyle/>
            <a:p>
              <a:endParaRPr lang="en-US"/>
            </a:p>
          </p:txBody>
        </p:sp>
        <p:sp>
          <p:nvSpPr>
            <p:cNvPr id="26655" name="AutoShape 14"/>
            <p:cNvSpPr>
              <a:spLocks noChangeArrowheads="1"/>
            </p:cNvSpPr>
            <p:nvPr/>
          </p:nvSpPr>
          <p:spPr bwMode="auto">
            <a:xfrm>
              <a:off x="2112" y="2104"/>
              <a:ext cx="1536" cy="432"/>
            </a:xfrm>
            <a:prstGeom prst="roundRect">
              <a:avLst>
                <a:gd name="adj" fmla="val 33495"/>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0" hangingPunct="0">
                <a:defRPr/>
              </a:pPr>
              <a:r>
                <a:rPr lang="en-US" altLang="en-US" sz="2400" b="1">
                  <a:latin typeface="Arial" pitchFamily="34" charset="0"/>
                  <a:cs typeface="Arial" pitchFamily="34" charset="0"/>
                </a:rPr>
                <a:t>Intermediaries</a:t>
              </a:r>
            </a:p>
          </p:txBody>
        </p:sp>
      </p:grpSp>
      <p:sp>
        <p:nvSpPr>
          <p:cNvPr id="38" name="Line 22"/>
          <p:cNvSpPr>
            <a:spLocks noChangeShapeType="1"/>
          </p:cNvSpPr>
          <p:nvPr/>
        </p:nvSpPr>
        <p:spPr bwMode="auto">
          <a:xfrm flipV="1">
            <a:off x="3200400" y="2241550"/>
            <a:ext cx="0" cy="1643063"/>
          </a:xfrm>
          <a:prstGeom prst="line">
            <a:avLst/>
          </a:prstGeom>
          <a:noFill/>
          <a:ln w="38100">
            <a:solidFill>
              <a:schemeClr val="tx1"/>
            </a:solidFill>
            <a:round/>
            <a:headEnd/>
            <a:tailEnd/>
          </a:ln>
        </p:spPr>
        <p:txBody>
          <a:bodyPr/>
          <a:lstStyle/>
          <a:p>
            <a:endParaRPr lang="en-US"/>
          </a:p>
        </p:txBody>
      </p:sp>
      <p:sp>
        <p:nvSpPr>
          <p:cNvPr id="39" name="Line 42"/>
          <p:cNvSpPr>
            <a:spLocks noChangeShapeType="1"/>
          </p:cNvSpPr>
          <p:nvPr/>
        </p:nvSpPr>
        <p:spPr bwMode="auto">
          <a:xfrm>
            <a:off x="3200400" y="4773613"/>
            <a:ext cx="0" cy="1490662"/>
          </a:xfrm>
          <a:prstGeom prst="line">
            <a:avLst/>
          </a:prstGeom>
          <a:noFill/>
          <a:ln w="38100">
            <a:solidFill>
              <a:schemeClr val="tx1"/>
            </a:solidFill>
            <a:round/>
            <a:headEnd/>
            <a:tailEnd/>
          </a:ln>
        </p:spPr>
        <p:txBody>
          <a:bodyPr/>
          <a:lstStyle/>
          <a:p>
            <a:endParaRPr lang="en-US"/>
          </a:p>
        </p:txBody>
      </p:sp>
      <p:grpSp>
        <p:nvGrpSpPr>
          <p:cNvPr id="6" name="Group 58"/>
          <p:cNvGrpSpPr>
            <a:grpSpLocks/>
          </p:cNvGrpSpPr>
          <p:nvPr/>
        </p:nvGrpSpPr>
        <p:grpSpPr bwMode="auto">
          <a:xfrm>
            <a:off x="3200400" y="5791200"/>
            <a:ext cx="5638800" cy="990600"/>
            <a:chOff x="2016" y="3552"/>
            <a:chExt cx="3552" cy="624"/>
          </a:xfrm>
        </p:grpSpPr>
        <p:grpSp>
          <p:nvGrpSpPr>
            <p:cNvPr id="18453" name="Group 57"/>
            <p:cNvGrpSpPr>
              <a:grpSpLocks/>
            </p:cNvGrpSpPr>
            <p:nvPr/>
          </p:nvGrpSpPr>
          <p:grpSpPr bwMode="auto">
            <a:xfrm>
              <a:off x="2112" y="3552"/>
              <a:ext cx="3456" cy="624"/>
              <a:chOff x="2112" y="3608"/>
              <a:chExt cx="3456" cy="624"/>
            </a:xfrm>
          </p:grpSpPr>
          <p:sp>
            <p:nvSpPr>
              <p:cNvPr id="26647" name="AutoShape 38"/>
              <p:cNvSpPr>
                <a:spLocks noChangeArrowheads="1"/>
              </p:cNvSpPr>
              <p:nvPr/>
            </p:nvSpPr>
            <p:spPr bwMode="auto">
              <a:xfrm>
                <a:off x="3936" y="3608"/>
                <a:ext cx="1632" cy="624"/>
              </a:xfrm>
              <a:prstGeom prst="roundRect">
                <a:avLst>
                  <a:gd name="adj" fmla="val 23079"/>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115888" indent="-115888" eaLnBrk="0" hangingPunct="0">
                  <a:buFontTx/>
                  <a:buChar char="•"/>
                  <a:defRPr/>
                </a:pPr>
                <a:r>
                  <a:rPr lang="en-US" sz="2000" b="1">
                    <a:latin typeface="Arial" pitchFamily="34" charset="0"/>
                    <a:cs typeface="Arial" pitchFamily="34" charset="0"/>
                  </a:rPr>
                  <a:t>National</a:t>
                </a:r>
              </a:p>
              <a:p>
                <a:pPr marL="115888" indent="-115888" eaLnBrk="0" hangingPunct="0">
                  <a:buFontTx/>
                  <a:buChar char="•"/>
                  <a:defRPr/>
                </a:pPr>
                <a:r>
                  <a:rPr lang="en-US" sz="2000" b="1">
                    <a:latin typeface="Arial" pitchFamily="34" charset="0"/>
                    <a:cs typeface="Arial" pitchFamily="34" charset="0"/>
                  </a:rPr>
                  <a:t>Local</a:t>
                </a:r>
                <a:endParaRPr lang="en-US" altLang="en-US" sz="2400" b="1">
                  <a:latin typeface="Arial" pitchFamily="34" charset="0"/>
                  <a:cs typeface="Arial" pitchFamily="34" charset="0"/>
                </a:endParaRPr>
              </a:p>
            </p:txBody>
          </p:sp>
          <p:grpSp>
            <p:nvGrpSpPr>
              <p:cNvPr id="18456" name="Group 51"/>
              <p:cNvGrpSpPr>
                <a:grpSpLocks/>
              </p:cNvGrpSpPr>
              <p:nvPr/>
            </p:nvGrpSpPr>
            <p:grpSpPr bwMode="auto">
              <a:xfrm>
                <a:off x="3580" y="3796"/>
                <a:ext cx="351" cy="244"/>
                <a:chOff x="3436" y="3796"/>
                <a:chExt cx="351" cy="244"/>
              </a:xfrm>
            </p:grpSpPr>
            <p:sp>
              <p:nvSpPr>
                <p:cNvPr id="18458" name="Freeform 39"/>
                <p:cNvSpPr>
                  <a:spLocks/>
                </p:cNvSpPr>
                <p:nvPr/>
              </p:nvSpPr>
              <p:spPr bwMode="auto">
                <a:xfrm>
                  <a:off x="3691" y="3796"/>
                  <a:ext cx="96" cy="244"/>
                </a:xfrm>
                <a:custGeom>
                  <a:avLst/>
                  <a:gdLst>
                    <a:gd name="T0" fmla="*/ 95 w 96"/>
                    <a:gd name="T1" fmla="*/ 0 h 244"/>
                    <a:gd name="T2" fmla="*/ 0 w 96"/>
                    <a:gd name="T3" fmla="*/ 0 h 244"/>
                    <a:gd name="T4" fmla="*/ 0 w 96"/>
                    <a:gd name="T5" fmla="*/ 243 h 244"/>
                    <a:gd name="T6" fmla="*/ 95 w 96"/>
                    <a:gd name="T7" fmla="*/ 243 h 244"/>
                    <a:gd name="T8" fmla="*/ 0 60000 65536"/>
                    <a:gd name="T9" fmla="*/ 0 60000 65536"/>
                    <a:gd name="T10" fmla="*/ 0 60000 65536"/>
                    <a:gd name="T11" fmla="*/ 0 60000 65536"/>
                    <a:gd name="T12" fmla="*/ 0 w 96"/>
                    <a:gd name="T13" fmla="*/ 0 h 244"/>
                    <a:gd name="T14" fmla="*/ 96 w 96"/>
                    <a:gd name="T15" fmla="*/ 244 h 244"/>
                  </a:gdLst>
                  <a:ahLst/>
                  <a:cxnLst>
                    <a:cxn ang="T8">
                      <a:pos x="T0" y="T1"/>
                    </a:cxn>
                    <a:cxn ang="T9">
                      <a:pos x="T2" y="T3"/>
                    </a:cxn>
                    <a:cxn ang="T10">
                      <a:pos x="T4" y="T5"/>
                    </a:cxn>
                    <a:cxn ang="T11">
                      <a:pos x="T6" y="T7"/>
                    </a:cxn>
                  </a:cxnLst>
                  <a:rect l="T12" t="T13" r="T14" b="T15"/>
                  <a:pathLst>
                    <a:path w="96" h="244">
                      <a:moveTo>
                        <a:pt x="95" y="0"/>
                      </a:moveTo>
                      <a:lnTo>
                        <a:pt x="0" y="0"/>
                      </a:lnTo>
                      <a:lnTo>
                        <a:pt x="0" y="243"/>
                      </a:lnTo>
                      <a:lnTo>
                        <a:pt x="95" y="243"/>
                      </a:lnTo>
                    </a:path>
                  </a:pathLst>
                </a:custGeom>
                <a:noFill/>
                <a:ln w="38100" cap="rnd">
                  <a:solidFill>
                    <a:schemeClr val="tx1"/>
                  </a:solidFill>
                  <a:round/>
                  <a:headEnd/>
                  <a:tailEnd/>
                </a:ln>
              </p:spPr>
              <p:txBody>
                <a:bodyPr/>
                <a:lstStyle/>
                <a:p>
                  <a:pPr algn="ctr"/>
                  <a:endParaRPr lang="en-US" b="1"/>
                </a:p>
              </p:txBody>
            </p:sp>
            <p:sp>
              <p:nvSpPr>
                <p:cNvPr id="18459" name="Line 40"/>
                <p:cNvSpPr>
                  <a:spLocks noChangeShapeType="1"/>
                </p:cNvSpPr>
                <p:nvPr/>
              </p:nvSpPr>
              <p:spPr bwMode="auto">
                <a:xfrm flipH="1">
                  <a:off x="3436" y="3921"/>
                  <a:ext cx="253" cy="0"/>
                </a:xfrm>
                <a:prstGeom prst="line">
                  <a:avLst/>
                </a:prstGeom>
                <a:noFill/>
                <a:ln w="38100">
                  <a:solidFill>
                    <a:schemeClr val="tx1"/>
                  </a:solidFill>
                  <a:round/>
                  <a:headEnd/>
                  <a:tailEnd/>
                </a:ln>
              </p:spPr>
              <p:txBody>
                <a:bodyPr/>
                <a:lstStyle/>
                <a:p>
                  <a:endParaRPr lang="en-US"/>
                </a:p>
              </p:txBody>
            </p:sp>
          </p:grpSp>
          <p:sp>
            <p:nvSpPr>
              <p:cNvPr id="26649" name="AutoShape 41"/>
              <p:cNvSpPr>
                <a:spLocks noChangeArrowheads="1"/>
              </p:cNvSpPr>
              <p:nvPr/>
            </p:nvSpPr>
            <p:spPr bwMode="auto">
              <a:xfrm>
                <a:off x="2112" y="3696"/>
                <a:ext cx="1536" cy="432"/>
              </a:xfrm>
              <a:prstGeom prst="roundRect">
                <a:avLst>
                  <a:gd name="adj" fmla="val 33495"/>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0" hangingPunct="0">
                  <a:defRPr/>
                </a:pPr>
                <a:r>
                  <a:rPr lang="en-US" sz="2400" b="1" dirty="0">
                    <a:latin typeface="Arial" pitchFamily="34" charset="0"/>
                    <a:cs typeface="Arial" pitchFamily="34" charset="0"/>
                  </a:rPr>
                  <a:t>Nonprofits</a:t>
                </a:r>
                <a:endParaRPr lang="en-US" altLang="en-US" sz="2400" b="1" dirty="0">
                  <a:latin typeface="Arial" pitchFamily="34" charset="0"/>
                  <a:cs typeface="Arial" pitchFamily="34" charset="0"/>
                </a:endParaRPr>
              </a:p>
            </p:txBody>
          </p:sp>
        </p:grpSp>
        <p:sp>
          <p:nvSpPr>
            <p:cNvPr id="18454" name="Line 43"/>
            <p:cNvSpPr>
              <a:spLocks noChangeShapeType="1"/>
            </p:cNvSpPr>
            <p:nvPr/>
          </p:nvSpPr>
          <p:spPr bwMode="auto">
            <a:xfrm flipH="1">
              <a:off x="2016" y="3847"/>
              <a:ext cx="96" cy="0"/>
            </a:xfrm>
            <a:prstGeom prst="line">
              <a:avLst/>
            </a:prstGeom>
            <a:noFill/>
            <a:ln w="38100">
              <a:solidFill>
                <a:schemeClr val="tx1"/>
              </a:solidFill>
              <a:round/>
              <a:headEnd/>
              <a:tailEnd/>
            </a:ln>
          </p:spPr>
          <p:txBody>
            <a:bodyPr/>
            <a:lstStyle/>
            <a:p>
              <a:endParaRPr lang="en-US"/>
            </a:p>
          </p:txBody>
        </p:sp>
      </p:grpSp>
      <p:grpSp>
        <p:nvGrpSpPr>
          <p:cNvPr id="9" name="Group 54"/>
          <p:cNvGrpSpPr>
            <a:grpSpLocks/>
          </p:cNvGrpSpPr>
          <p:nvPr/>
        </p:nvGrpSpPr>
        <p:grpSpPr bwMode="auto">
          <a:xfrm>
            <a:off x="3200400" y="1382713"/>
            <a:ext cx="5638800" cy="1752600"/>
            <a:chOff x="2016" y="776"/>
            <a:chExt cx="3552" cy="1104"/>
          </a:xfrm>
        </p:grpSpPr>
        <p:grpSp>
          <p:nvGrpSpPr>
            <p:cNvPr id="18444" name="Group 48"/>
            <p:cNvGrpSpPr>
              <a:grpSpLocks/>
            </p:cNvGrpSpPr>
            <p:nvPr/>
          </p:nvGrpSpPr>
          <p:grpSpPr bwMode="auto">
            <a:xfrm>
              <a:off x="3589" y="929"/>
              <a:ext cx="355" cy="760"/>
              <a:chOff x="3445" y="929"/>
              <a:chExt cx="355" cy="760"/>
            </a:xfrm>
          </p:grpSpPr>
          <p:grpSp>
            <p:nvGrpSpPr>
              <p:cNvPr id="18448" name="Group 16"/>
              <p:cNvGrpSpPr>
                <a:grpSpLocks/>
              </p:cNvGrpSpPr>
              <p:nvPr/>
            </p:nvGrpSpPr>
            <p:grpSpPr bwMode="auto">
              <a:xfrm>
                <a:off x="3691" y="929"/>
                <a:ext cx="109" cy="760"/>
                <a:chOff x="3576" y="734"/>
                <a:chExt cx="109" cy="760"/>
              </a:xfrm>
            </p:grpSpPr>
            <p:sp>
              <p:nvSpPr>
                <p:cNvPr id="18450" name="Freeform 17"/>
                <p:cNvSpPr>
                  <a:spLocks/>
                </p:cNvSpPr>
                <p:nvPr/>
              </p:nvSpPr>
              <p:spPr bwMode="auto">
                <a:xfrm>
                  <a:off x="3579" y="734"/>
                  <a:ext cx="94" cy="760"/>
                </a:xfrm>
                <a:custGeom>
                  <a:avLst/>
                  <a:gdLst>
                    <a:gd name="T0" fmla="*/ 93 w 94"/>
                    <a:gd name="T1" fmla="*/ 0 h 760"/>
                    <a:gd name="T2" fmla="*/ 0 w 94"/>
                    <a:gd name="T3" fmla="*/ 0 h 760"/>
                    <a:gd name="T4" fmla="*/ 0 w 94"/>
                    <a:gd name="T5" fmla="*/ 759 h 760"/>
                    <a:gd name="T6" fmla="*/ 93 w 94"/>
                    <a:gd name="T7" fmla="*/ 759 h 760"/>
                    <a:gd name="T8" fmla="*/ 0 60000 65536"/>
                    <a:gd name="T9" fmla="*/ 0 60000 65536"/>
                    <a:gd name="T10" fmla="*/ 0 60000 65536"/>
                    <a:gd name="T11" fmla="*/ 0 60000 65536"/>
                    <a:gd name="T12" fmla="*/ 0 w 94"/>
                    <a:gd name="T13" fmla="*/ 0 h 760"/>
                    <a:gd name="T14" fmla="*/ 94 w 94"/>
                    <a:gd name="T15" fmla="*/ 760 h 760"/>
                  </a:gdLst>
                  <a:ahLst/>
                  <a:cxnLst>
                    <a:cxn ang="T8">
                      <a:pos x="T0" y="T1"/>
                    </a:cxn>
                    <a:cxn ang="T9">
                      <a:pos x="T2" y="T3"/>
                    </a:cxn>
                    <a:cxn ang="T10">
                      <a:pos x="T4" y="T5"/>
                    </a:cxn>
                    <a:cxn ang="T11">
                      <a:pos x="T6" y="T7"/>
                    </a:cxn>
                  </a:cxnLst>
                  <a:rect l="T12" t="T13" r="T14" b="T15"/>
                  <a:pathLst>
                    <a:path w="94" h="760">
                      <a:moveTo>
                        <a:pt x="93" y="0"/>
                      </a:moveTo>
                      <a:lnTo>
                        <a:pt x="0" y="0"/>
                      </a:lnTo>
                      <a:lnTo>
                        <a:pt x="0" y="759"/>
                      </a:lnTo>
                      <a:lnTo>
                        <a:pt x="93" y="759"/>
                      </a:lnTo>
                    </a:path>
                  </a:pathLst>
                </a:custGeom>
                <a:noFill/>
                <a:ln w="38100" cap="rnd">
                  <a:solidFill>
                    <a:schemeClr val="tx1"/>
                  </a:solidFill>
                  <a:round/>
                  <a:headEnd/>
                  <a:tailEnd/>
                </a:ln>
              </p:spPr>
              <p:txBody>
                <a:bodyPr/>
                <a:lstStyle/>
                <a:p>
                  <a:pPr algn="ctr"/>
                  <a:endParaRPr lang="en-US" b="1"/>
                </a:p>
              </p:txBody>
            </p:sp>
            <p:sp>
              <p:nvSpPr>
                <p:cNvPr id="18451" name="Line 18"/>
                <p:cNvSpPr>
                  <a:spLocks noChangeShapeType="1"/>
                </p:cNvSpPr>
                <p:nvPr/>
              </p:nvSpPr>
              <p:spPr bwMode="auto">
                <a:xfrm flipH="1">
                  <a:off x="3576" y="984"/>
                  <a:ext cx="109" cy="0"/>
                </a:xfrm>
                <a:prstGeom prst="line">
                  <a:avLst/>
                </a:prstGeom>
                <a:noFill/>
                <a:ln w="38100">
                  <a:solidFill>
                    <a:schemeClr val="tx1"/>
                  </a:solidFill>
                  <a:round/>
                  <a:headEnd/>
                  <a:tailEnd/>
                </a:ln>
              </p:spPr>
              <p:txBody>
                <a:bodyPr/>
                <a:lstStyle/>
                <a:p>
                  <a:endParaRPr lang="en-US"/>
                </a:p>
              </p:txBody>
            </p:sp>
            <p:sp>
              <p:nvSpPr>
                <p:cNvPr id="18452" name="Line 19"/>
                <p:cNvSpPr>
                  <a:spLocks noChangeShapeType="1"/>
                </p:cNvSpPr>
                <p:nvPr/>
              </p:nvSpPr>
              <p:spPr bwMode="auto">
                <a:xfrm flipH="1">
                  <a:off x="3576" y="1248"/>
                  <a:ext cx="109" cy="0"/>
                </a:xfrm>
                <a:prstGeom prst="line">
                  <a:avLst/>
                </a:prstGeom>
                <a:noFill/>
                <a:ln w="38100">
                  <a:solidFill>
                    <a:schemeClr val="tx1"/>
                  </a:solidFill>
                  <a:round/>
                  <a:headEnd/>
                  <a:tailEnd/>
                </a:ln>
              </p:spPr>
              <p:txBody>
                <a:bodyPr/>
                <a:lstStyle/>
                <a:p>
                  <a:endParaRPr lang="en-US"/>
                </a:p>
              </p:txBody>
            </p:sp>
          </p:grpSp>
          <p:sp>
            <p:nvSpPr>
              <p:cNvPr id="18449" name="Line 20"/>
              <p:cNvSpPr>
                <a:spLocks noChangeShapeType="1"/>
              </p:cNvSpPr>
              <p:nvPr/>
            </p:nvSpPr>
            <p:spPr bwMode="auto">
              <a:xfrm flipH="1">
                <a:off x="3445" y="1311"/>
                <a:ext cx="253" cy="0"/>
              </a:xfrm>
              <a:prstGeom prst="line">
                <a:avLst/>
              </a:prstGeom>
              <a:noFill/>
              <a:ln w="38100">
                <a:solidFill>
                  <a:schemeClr val="tx1"/>
                </a:solidFill>
                <a:round/>
                <a:headEnd/>
                <a:tailEnd/>
              </a:ln>
            </p:spPr>
            <p:txBody>
              <a:bodyPr/>
              <a:lstStyle/>
              <a:p>
                <a:endParaRPr lang="en-US"/>
              </a:p>
            </p:txBody>
          </p:sp>
        </p:grpSp>
        <p:sp>
          <p:nvSpPr>
            <p:cNvPr id="18445" name="Line 23"/>
            <p:cNvSpPr>
              <a:spLocks noChangeShapeType="1"/>
            </p:cNvSpPr>
            <p:nvPr/>
          </p:nvSpPr>
          <p:spPr bwMode="auto">
            <a:xfrm flipH="1">
              <a:off x="2016" y="1328"/>
              <a:ext cx="96" cy="0"/>
            </a:xfrm>
            <a:prstGeom prst="line">
              <a:avLst/>
            </a:prstGeom>
            <a:noFill/>
            <a:ln w="38100">
              <a:solidFill>
                <a:schemeClr val="tx1"/>
              </a:solidFill>
              <a:round/>
              <a:headEnd/>
              <a:tailEnd/>
            </a:ln>
          </p:spPr>
          <p:txBody>
            <a:bodyPr/>
            <a:lstStyle/>
            <a:p>
              <a:endParaRPr lang="en-US"/>
            </a:p>
          </p:txBody>
        </p:sp>
        <p:sp>
          <p:nvSpPr>
            <p:cNvPr id="26638" name="AutoShape 24"/>
            <p:cNvSpPr>
              <a:spLocks noChangeArrowheads="1"/>
            </p:cNvSpPr>
            <p:nvPr/>
          </p:nvSpPr>
          <p:spPr bwMode="auto">
            <a:xfrm>
              <a:off x="3936" y="776"/>
              <a:ext cx="1632" cy="1104"/>
            </a:xfrm>
            <a:prstGeom prst="roundRect">
              <a:avLst>
                <a:gd name="adj" fmla="val 1385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115888" indent="-115888" eaLnBrk="0" hangingPunct="0">
                <a:lnSpc>
                  <a:spcPts val="2300"/>
                </a:lnSpc>
                <a:buFontTx/>
                <a:buChar char="•"/>
                <a:defRPr/>
              </a:pPr>
              <a:r>
                <a:rPr lang="en-US" sz="2000" b="1" dirty="0">
                  <a:latin typeface="Arial" pitchFamily="34" charset="0"/>
                  <a:cs typeface="Arial" pitchFamily="34" charset="0"/>
                </a:rPr>
                <a:t>Manufacturers</a:t>
              </a:r>
            </a:p>
            <a:p>
              <a:pPr marL="115888" indent="-115888" eaLnBrk="0" hangingPunct="0">
                <a:lnSpc>
                  <a:spcPts val="2300"/>
                </a:lnSpc>
                <a:buFontTx/>
                <a:buChar char="•"/>
                <a:defRPr/>
              </a:pPr>
              <a:r>
                <a:rPr lang="en-US" sz="2000" b="1" dirty="0">
                  <a:latin typeface="Arial" pitchFamily="34" charset="0"/>
                  <a:cs typeface="Arial" pitchFamily="34" charset="0"/>
                </a:rPr>
                <a:t>Farms, mines, etc.</a:t>
              </a:r>
            </a:p>
            <a:p>
              <a:pPr marL="115888" indent="-115888" eaLnBrk="0" hangingPunct="0">
                <a:lnSpc>
                  <a:spcPts val="2300"/>
                </a:lnSpc>
                <a:buFontTx/>
                <a:buChar char="•"/>
                <a:defRPr/>
              </a:pPr>
              <a:r>
                <a:rPr lang="en-US" sz="2000" b="1" dirty="0">
                  <a:latin typeface="Arial" pitchFamily="34" charset="0"/>
                  <a:cs typeface="Arial" pitchFamily="34" charset="0"/>
                </a:rPr>
                <a:t>Financial Institutions</a:t>
              </a:r>
            </a:p>
            <a:p>
              <a:pPr marL="115888" indent="-115888" eaLnBrk="0" hangingPunct="0">
                <a:lnSpc>
                  <a:spcPts val="2300"/>
                </a:lnSpc>
                <a:buFontTx/>
                <a:buChar char="•"/>
                <a:defRPr/>
              </a:pPr>
              <a:r>
                <a:rPr lang="en-US" sz="2000" b="1" dirty="0">
                  <a:latin typeface="Arial" pitchFamily="34" charset="0"/>
                  <a:cs typeface="Arial" pitchFamily="34" charset="0"/>
                </a:rPr>
                <a:t>Other providers</a:t>
              </a:r>
              <a:endParaRPr lang="en-US" altLang="en-US" sz="2400" b="1" dirty="0">
                <a:latin typeface="Arial" pitchFamily="34" charset="0"/>
                <a:cs typeface="Arial" pitchFamily="34" charset="0"/>
              </a:endParaRPr>
            </a:p>
          </p:txBody>
        </p:sp>
        <p:sp>
          <p:nvSpPr>
            <p:cNvPr id="26639" name="AutoShape 25"/>
            <p:cNvSpPr>
              <a:spLocks noChangeArrowheads="1"/>
            </p:cNvSpPr>
            <p:nvPr/>
          </p:nvSpPr>
          <p:spPr bwMode="auto">
            <a:xfrm>
              <a:off x="2112" y="1112"/>
              <a:ext cx="1536" cy="432"/>
            </a:xfrm>
            <a:prstGeom prst="roundRect">
              <a:avLst>
                <a:gd name="adj" fmla="val 33495"/>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50000"/>
                </a:spcBef>
                <a:defRPr/>
              </a:pPr>
              <a:r>
                <a:rPr lang="en-US" sz="2400" b="1">
                  <a:latin typeface="Arial" pitchFamily="34" charset="0"/>
                  <a:cs typeface="Arial" pitchFamily="34" charset="0"/>
                </a:rPr>
                <a:t>Producers</a:t>
              </a:r>
              <a:endParaRPr lang="en-US" altLang="en-US" sz="2400" b="1">
                <a:latin typeface="Arial" pitchFamily="34" charset="0"/>
                <a:cs typeface="Arial" pitchFamily="34" charset="0"/>
              </a:endParaRPr>
            </a:p>
          </p:txBody>
        </p:sp>
      </p:grpSp>
      <p:sp>
        <p:nvSpPr>
          <p:cNvPr id="26635" name="AutoShape 53"/>
          <p:cNvSpPr>
            <a:spLocks noChangeArrowheads="1"/>
          </p:cNvSpPr>
          <p:nvPr/>
        </p:nvSpPr>
        <p:spPr bwMode="auto">
          <a:xfrm>
            <a:off x="152400" y="2759075"/>
            <a:ext cx="2743200" cy="2133600"/>
          </a:xfrm>
          <a:prstGeom prst="roundRect">
            <a:avLst>
              <a:gd name="adj" fmla="val 33495"/>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sz="2400" b="1" dirty="0">
                <a:latin typeface="Arial" pitchFamily="34" charset="0"/>
                <a:cs typeface="Arial" pitchFamily="34" charset="0"/>
              </a:rPr>
              <a:t>All Business &amp; Organizational Customers</a:t>
            </a:r>
            <a:endParaRPr lang="en-US" altLang="en-US" sz="2400" b="1" dirty="0">
              <a:latin typeface="Arial" pitchFamily="34" charset="0"/>
              <a:cs typeface="Arial" pitchFamily="34" charset="0"/>
            </a:endParaRPr>
          </a:p>
        </p:txBody>
      </p:sp>
      <p:sp>
        <p:nvSpPr>
          <p:cNvPr id="18443"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23B5D8F4-8E0A-4598-9894-10FCE248D014}" type="slidenum">
              <a:rPr lang="en-US" sz="1200">
                <a:latin typeface="Century Gothic" pitchFamily="34" charset="0"/>
              </a:rPr>
              <a:pPr algn="ctr"/>
              <a:t>5</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up)">
                                      <p:cBhvr>
                                        <p:cTn id="25" dur="500"/>
                                        <p:tgtEl>
                                          <p:spTgt spid="23"/>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up)">
                                      <p:cBhvr>
                                        <p:cTn id="34" dur="500"/>
                                        <p:tgtEl>
                                          <p:spTgt spid="39"/>
                                        </p:tgtEl>
                                      </p:cBhvr>
                                    </p:animEffect>
                                  </p:childTnLst>
                                </p:cTn>
                              </p:par>
                            </p:childTnLst>
                          </p:cTn>
                        </p:par>
                        <p:par>
                          <p:cTn id="35" fill="hold" nodeType="afterGroup">
                            <p:stCondLst>
                              <p:cond delay="500"/>
                            </p:stCondLst>
                            <p:childTnLst>
                              <p:par>
                                <p:cTn id="36" presetID="22" presetClass="entr" presetSubtype="8"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38"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a:defRPr/>
            </a:pPr>
            <a:r>
              <a:rPr lang="en-US" smtClean="0"/>
              <a:t>Business and Organizational Customers</a:t>
            </a:r>
          </a:p>
        </p:txBody>
      </p:sp>
      <p:sp>
        <p:nvSpPr>
          <p:cNvPr id="1044"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87D37DFA-5F46-42CB-9AAC-FCF2E4294A20}" type="slidenum">
              <a:rPr lang="en-US" sz="1200">
                <a:latin typeface="Century Gothic" pitchFamily="34" charset="0"/>
              </a:rPr>
              <a:pPr algn="ctr"/>
              <a:t>6</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58813"/>
            <a:ext cx="8229600" cy="1398587"/>
          </a:xfrm>
        </p:spPr>
        <p:txBody>
          <a:bodyPr>
            <a:normAutofit fontScale="90000"/>
          </a:bodyPr>
          <a:lstStyle/>
          <a:p>
            <a:pPr>
              <a:defRPr/>
            </a:pPr>
            <a:r>
              <a:rPr lang="en-US" dirty="0"/>
              <a:t>Serving Small </a:t>
            </a:r>
            <a:r>
              <a:rPr lang="en-US" dirty="0" smtClean="0"/>
              <a:t/>
            </a:r>
            <a:br>
              <a:rPr lang="en-US" dirty="0" smtClean="0"/>
            </a:br>
            <a:r>
              <a:rPr lang="en-US" dirty="0" smtClean="0"/>
              <a:t>Business </a:t>
            </a:r>
            <a:br>
              <a:rPr lang="en-US" dirty="0" smtClean="0"/>
            </a:br>
            <a:r>
              <a:rPr lang="en-US" dirty="0" smtClean="0"/>
              <a:t>Customers</a:t>
            </a:r>
            <a:r>
              <a:rPr lang="en-US" dirty="0"/>
              <a:t/>
            </a:r>
            <a:br>
              <a:rPr lang="en-US" dirty="0"/>
            </a:br>
            <a:endParaRPr lang="en-US" dirty="0"/>
          </a:p>
        </p:txBody>
      </p:sp>
      <p:pic>
        <p:nvPicPr>
          <p:cNvPr id="23554" name="Picture 14" descr="per35067_195"/>
          <p:cNvPicPr>
            <a:picLocks noChangeAspect="1" noChangeArrowheads="1"/>
          </p:cNvPicPr>
          <p:nvPr/>
        </p:nvPicPr>
        <p:blipFill>
          <a:blip r:embed="rId3"/>
          <a:srcRect/>
          <a:stretch>
            <a:fillRect/>
          </a:stretch>
        </p:blipFill>
        <p:spPr bwMode="auto">
          <a:xfrm>
            <a:off x="4160838" y="92075"/>
            <a:ext cx="4919662" cy="6705600"/>
          </a:xfrm>
          <a:prstGeom prst="rect">
            <a:avLst/>
          </a:prstGeom>
          <a:noFill/>
          <a:ln w="9525">
            <a:noFill/>
            <a:miter lim="800000"/>
            <a:headEnd/>
            <a:tailEnd/>
          </a:ln>
        </p:spPr>
      </p:pic>
      <p:sp>
        <p:nvSpPr>
          <p:cNvPr id="23555"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C27AE8BE-637E-4A18-BE69-0FE79105BC99}" type="slidenum">
              <a:rPr lang="en-US" sz="1200">
                <a:latin typeface="Century Gothic" pitchFamily="34" charset="0"/>
              </a:rPr>
              <a:pPr algn="ctr"/>
              <a:t>7</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6" descr="ad005corr"/>
          <p:cNvPicPr>
            <a:picLocks noChangeAspect="1" noChangeArrowheads="1"/>
          </p:cNvPicPr>
          <p:nvPr/>
        </p:nvPicPr>
        <p:blipFill>
          <a:blip r:embed="rId3"/>
          <a:srcRect/>
          <a:stretch>
            <a:fillRect/>
          </a:stretch>
        </p:blipFill>
        <p:spPr bwMode="auto">
          <a:xfrm>
            <a:off x="4129088" y="120650"/>
            <a:ext cx="4902200" cy="6629400"/>
          </a:xfrm>
          <a:prstGeom prst="rect">
            <a:avLst/>
          </a:prstGeom>
          <a:noFill/>
          <a:ln w="9525">
            <a:noFill/>
            <a:miter lim="800000"/>
            <a:headEnd/>
            <a:tailEnd/>
          </a:ln>
        </p:spPr>
      </p:pic>
      <p:sp>
        <p:nvSpPr>
          <p:cNvPr id="2" name="Title 1"/>
          <p:cNvSpPr>
            <a:spLocks noGrp="1"/>
          </p:cNvSpPr>
          <p:nvPr>
            <p:ph type="title"/>
          </p:nvPr>
        </p:nvSpPr>
        <p:spPr>
          <a:xfrm>
            <a:off x="457200" y="268288"/>
            <a:ext cx="3733800" cy="3313112"/>
          </a:xfrm>
        </p:spPr>
        <p:txBody>
          <a:bodyPr/>
          <a:lstStyle/>
          <a:p>
            <a:pPr>
              <a:defRPr/>
            </a:pPr>
            <a:r>
              <a:rPr lang="en-US" sz="3600" dirty="0" smtClean="0"/>
              <a:t>Organizational Customers Are Different</a:t>
            </a:r>
            <a:br>
              <a:rPr lang="en-US" sz="3600" dirty="0" smtClean="0"/>
            </a:br>
            <a:endParaRPr lang="en-US" sz="3600" dirty="0"/>
          </a:p>
        </p:txBody>
      </p:sp>
      <p:sp>
        <p:nvSpPr>
          <p:cNvPr id="25603"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993F02E9-7C65-4498-9482-E584E85F1F01}" type="slidenum">
              <a:rPr lang="en-US" sz="1200">
                <a:latin typeface="Century Gothic" pitchFamily="34" charset="0"/>
              </a:rPr>
              <a:pPr algn="ctr"/>
              <a:t>8</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a:defRPr/>
            </a:pPr>
            <a:r>
              <a:rPr lang="en-US" smtClean="0"/>
              <a:t>Serving International Markets</a:t>
            </a:r>
          </a:p>
        </p:txBody>
      </p:sp>
      <p:sp>
        <p:nvSpPr>
          <p:cNvPr id="2068" name="Slide Number Placeholder 22"/>
          <p:cNvSpPr txBox="1">
            <a:spLocks/>
          </p:cNvSpPr>
          <p:nvPr/>
        </p:nvSpPr>
        <p:spPr bwMode="auto">
          <a:xfrm>
            <a:off x="49213" y="6350"/>
            <a:ext cx="503237" cy="301625"/>
          </a:xfrm>
          <a:prstGeom prst="rect">
            <a:avLst/>
          </a:prstGeom>
          <a:noFill/>
          <a:ln w="9525">
            <a:noFill/>
            <a:miter lim="800000"/>
            <a:headEnd/>
            <a:tailEnd/>
          </a:ln>
        </p:spPr>
        <p:txBody>
          <a:bodyPr anchor="b"/>
          <a:lstStyle/>
          <a:p>
            <a:pPr algn="ctr"/>
            <a:r>
              <a:rPr lang="en-US" sz="1200">
                <a:latin typeface="Century Gothic" pitchFamily="34" charset="0"/>
              </a:rPr>
              <a:t>6-</a:t>
            </a:r>
            <a:fld id="{40A8E8DC-AB0B-4E33-AE0F-2E39B5E58797}" type="slidenum">
              <a:rPr lang="en-US" sz="1200">
                <a:latin typeface="Century Gothic" pitchFamily="34" charset="0"/>
              </a:rPr>
              <a:pPr algn="ctr"/>
              <a:t>9</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Template>
  <TotalTime>4102</TotalTime>
  <Words>5954</Words>
  <Application>Microsoft Office PowerPoint</Application>
  <PresentationFormat>On-screen Show (4:3)</PresentationFormat>
  <Paragraphs>727</Paragraphs>
  <Slides>36</Slides>
  <Notes>36</Notes>
  <HiddenSlides>0</HiddenSlides>
  <MMClips>0</MMClips>
  <ScaleCrop>false</ScaleCrop>
  <HeadingPairs>
    <vt:vector size="6" baseType="variant">
      <vt:variant>
        <vt:lpstr>Fonts Used</vt:lpstr>
      </vt:variant>
      <vt:variant>
        <vt:i4>7</vt:i4>
      </vt:variant>
      <vt:variant>
        <vt:lpstr>Design Template</vt:lpstr>
      </vt:variant>
      <vt:variant>
        <vt:i4>4</vt:i4>
      </vt:variant>
      <vt:variant>
        <vt:lpstr>Slide Titles</vt:lpstr>
      </vt:variant>
      <vt:variant>
        <vt:i4>36</vt:i4>
      </vt:variant>
    </vt:vector>
  </HeadingPairs>
  <TitlesOfParts>
    <vt:vector size="47" baseType="lpstr">
      <vt:lpstr>Arial</vt:lpstr>
      <vt:lpstr>Century Gothic</vt:lpstr>
      <vt:lpstr>Wingdings 2</vt:lpstr>
      <vt:lpstr>Verdana</vt:lpstr>
      <vt:lpstr>Times</vt:lpstr>
      <vt:lpstr>ヒラギノ角ゴ ProN W3</vt:lpstr>
      <vt:lpstr>Wingdings</vt:lpstr>
      <vt:lpstr>Verve</vt:lpstr>
      <vt:lpstr>Verve</vt:lpstr>
      <vt:lpstr>Verve</vt:lpstr>
      <vt:lpstr>Verve</vt:lpstr>
      <vt:lpstr>Chapter 6</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Jagruti</dc:creator>
  <cp:lastModifiedBy>sherbert</cp:lastModifiedBy>
  <cp:revision>1207</cp:revision>
  <dcterms:created xsi:type="dcterms:W3CDTF">2010-05-28T04:39:50Z</dcterms:created>
  <dcterms:modified xsi:type="dcterms:W3CDTF">2014-01-08T20:54:40Z</dcterms:modified>
</cp:coreProperties>
</file>