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tiff" ContentType="image/tif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70" r:id="rId1"/>
  </p:sldMasterIdLst>
  <p:notesMasterIdLst>
    <p:notesMasterId r:id="rId47"/>
  </p:notesMasterIdLst>
  <p:handoutMasterIdLst>
    <p:handoutMasterId r:id="rId48"/>
  </p:handoutMasterIdLst>
  <p:sldIdLst>
    <p:sldId id="328" r:id="rId2"/>
    <p:sldId id="257" r:id="rId3"/>
    <p:sldId id="258" r:id="rId4"/>
    <p:sldId id="259" r:id="rId5"/>
    <p:sldId id="333" r:id="rId6"/>
    <p:sldId id="324" r:id="rId7"/>
    <p:sldId id="337" r:id="rId8"/>
    <p:sldId id="378" r:id="rId9"/>
    <p:sldId id="379" r:id="rId10"/>
    <p:sldId id="338" r:id="rId11"/>
    <p:sldId id="339" r:id="rId12"/>
    <p:sldId id="340" r:id="rId13"/>
    <p:sldId id="341" r:id="rId14"/>
    <p:sldId id="380" r:id="rId15"/>
    <p:sldId id="343" r:id="rId16"/>
    <p:sldId id="363" r:id="rId17"/>
    <p:sldId id="346" r:id="rId18"/>
    <p:sldId id="347" r:id="rId19"/>
    <p:sldId id="364" r:id="rId20"/>
    <p:sldId id="349" r:id="rId21"/>
    <p:sldId id="348" r:id="rId22"/>
    <p:sldId id="351" r:id="rId23"/>
    <p:sldId id="353" r:id="rId24"/>
    <p:sldId id="352" r:id="rId25"/>
    <p:sldId id="365" r:id="rId26"/>
    <p:sldId id="355" r:id="rId27"/>
    <p:sldId id="366" r:id="rId28"/>
    <p:sldId id="357" r:id="rId29"/>
    <p:sldId id="358" r:id="rId30"/>
    <p:sldId id="359" r:id="rId31"/>
    <p:sldId id="370" r:id="rId32"/>
    <p:sldId id="371" r:id="rId33"/>
    <p:sldId id="372" r:id="rId34"/>
    <p:sldId id="373" r:id="rId35"/>
    <p:sldId id="374" r:id="rId36"/>
    <p:sldId id="375" r:id="rId37"/>
    <p:sldId id="367" r:id="rId38"/>
    <p:sldId id="361" r:id="rId39"/>
    <p:sldId id="362" r:id="rId40"/>
    <p:sldId id="360" r:id="rId41"/>
    <p:sldId id="376" r:id="rId42"/>
    <p:sldId id="377" r:id="rId43"/>
    <p:sldId id="293" r:id="rId44"/>
    <p:sldId id="368" r:id="rId45"/>
    <p:sldId id="369" r:id="rId46"/>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D9BA9"/>
    <a:srgbClr val="9FFF81"/>
    <a:srgbClr val="FFFF8B"/>
    <a:srgbClr val="5DBAFF"/>
    <a:srgbClr val="588D3B"/>
    <a:srgbClr val="568424"/>
    <a:srgbClr val="6BA42C"/>
    <a:srgbClr val="5E93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18" autoAdjust="0"/>
    <p:restoredTop sz="49842" autoAdjust="0"/>
  </p:normalViewPr>
  <p:slideViewPr>
    <p:cSldViewPr>
      <p:cViewPr>
        <p:scale>
          <a:sx n="50" d="100"/>
          <a:sy n="50" d="100"/>
        </p:scale>
        <p:origin x="-19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E6192D4-06B1-4A79-93C2-7B9D25AF384C}" type="datetimeFigureOut">
              <a:rPr lang="en-US"/>
              <a:pPr>
                <a:defRPr/>
              </a:pPr>
              <a:t>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060655E-F6FC-4168-B6C9-CC11526EDD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192088" y="3127375"/>
            <a:ext cx="6510337" cy="55594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9639" name="Rectangle 7"/>
          <p:cNvSpPr txBox="1">
            <a:spLocks noGrp="1" noChangeArrowheads="1"/>
          </p:cNvSpPr>
          <p:nvPr/>
        </p:nvSpPr>
        <p:spPr bwMode="auto">
          <a:xfrm>
            <a:off x="1544638" y="8588375"/>
            <a:ext cx="4225925" cy="479425"/>
          </a:xfrm>
          <a:prstGeom prst="rect">
            <a:avLst/>
          </a:prstGeom>
          <a:noFill/>
          <a:ln>
            <a:noFill/>
          </a:ln>
          <a:extLst>
            <a:ext uri="{909E8E84-426E-40DD-AFC4-6F175D3DCCD1}"/>
            <a:ext uri="{91240B29-F687-4F45-9708-019B960494DF}"/>
          </a:extLst>
        </p:spPr>
        <p:txBody>
          <a:bodyPr lIns="96639" tIns="48320" rIns="96639" bIns="48320" anchor="b"/>
          <a:lstStyle>
            <a:lvl1pPr defTabSz="966788" eaLnBrk="0" hangingPunct="0">
              <a:defRPr sz="3600">
                <a:solidFill>
                  <a:schemeClr val="tx1"/>
                </a:solidFill>
                <a:latin typeface="Arial" pitchFamily="34" charset="0"/>
                <a:cs typeface="Arial" pitchFamily="34" charset="0"/>
              </a:defRPr>
            </a:lvl1pPr>
            <a:lvl2pPr marL="742950" indent="-285750" defTabSz="966788" eaLnBrk="0" hangingPunct="0">
              <a:defRPr sz="3600">
                <a:solidFill>
                  <a:schemeClr val="tx1"/>
                </a:solidFill>
                <a:latin typeface="Arial" pitchFamily="34" charset="0"/>
                <a:cs typeface="Arial" pitchFamily="34" charset="0"/>
              </a:defRPr>
            </a:lvl2pPr>
            <a:lvl3pPr marL="1143000" indent="-228600" defTabSz="966788" eaLnBrk="0" hangingPunct="0">
              <a:defRPr sz="3600">
                <a:solidFill>
                  <a:schemeClr val="tx1"/>
                </a:solidFill>
                <a:latin typeface="Arial" pitchFamily="34" charset="0"/>
                <a:cs typeface="Arial" pitchFamily="34" charset="0"/>
              </a:defRPr>
            </a:lvl3pPr>
            <a:lvl4pPr marL="1600200" indent="-228600" defTabSz="966788" eaLnBrk="0" hangingPunct="0">
              <a:defRPr sz="3600">
                <a:solidFill>
                  <a:schemeClr val="tx1"/>
                </a:solidFill>
                <a:latin typeface="Arial" pitchFamily="34" charset="0"/>
                <a:cs typeface="Arial" pitchFamily="34" charset="0"/>
              </a:defRPr>
            </a:lvl4pPr>
            <a:lvl5pPr marL="2057400" indent="-228600" defTabSz="966788" eaLnBrk="0" hangingPunct="0">
              <a:defRPr sz="3600">
                <a:solidFill>
                  <a:schemeClr val="tx1"/>
                </a:solidFill>
                <a:latin typeface="Arial" pitchFamily="34" charset="0"/>
                <a:cs typeface="Arial" pitchFamily="34" charset="0"/>
              </a:defRPr>
            </a:lvl5pPr>
            <a:lvl6pPr marL="25146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6788"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defRPr/>
            </a:pPr>
            <a:r>
              <a:rPr lang="en-US" sz="900" i="1" dirty="0" smtClean="0"/>
              <a:t>Multimedia Lecture Support Package to Accompany Basic Marketing </a:t>
            </a:r>
          </a:p>
          <a:p>
            <a:pPr algn="ctr" eaLnBrk="1" hangingPunct="1">
              <a:defRPr/>
            </a:pPr>
            <a:r>
              <a:rPr lang="en-US" sz="900" i="1" dirty="0" smtClean="0"/>
              <a:t>Lecture Script 8-</a:t>
            </a:r>
            <a:fld id="{ECD84923-2AE7-4507-96D2-4892F3865EE1}" type="slidenum">
              <a:rPr lang="en-US" sz="900" i="1" smtClean="0"/>
              <a:pPr algn="ctr" eaLnBrk="1" hangingPunct="1">
                <a:defRPr/>
              </a:pPr>
              <a:t>‹#›</a:t>
            </a:fld>
            <a:endParaRPr lang="en-US" sz="900" i="1" dirty="0"/>
          </a:p>
        </p:txBody>
      </p:sp>
      <p:sp>
        <p:nvSpPr>
          <p:cNvPr id="2" name="Rectangle 1"/>
          <p:cNvSpPr>
            <a:spLocks noChangeArrowheads="1"/>
          </p:cNvSpPr>
          <p:nvPr/>
        </p:nvSpPr>
        <p:spPr bwMode="auto">
          <a:xfrm>
            <a:off x="6486525" y="8828088"/>
            <a:ext cx="371475" cy="276225"/>
          </a:xfrm>
          <a:prstGeom prst="rect">
            <a:avLst/>
          </a:prstGeom>
          <a:noFill/>
          <a:ln>
            <a:noFill/>
          </a:ln>
          <a:extLst>
            <a:ext uri="{909E8E84-426E-40DD-AFC4-6F175D3DCCD1}"/>
            <a:ext uri="{91240B29-F687-4F45-9708-019B960494DF}"/>
          </a:extLst>
        </p:spPr>
        <p:txBody>
          <a:bodyPr wrap="none">
            <a:spAutoFit/>
          </a:bodyPr>
          <a:lstStyle/>
          <a:p>
            <a:pPr algn="ctr">
              <a:defRPr/>
            </a:pPr>
            <a:fld id="{6BD5DF82-43AF-4660-93B6-42C51B5DC014}" type="slidenum">
              <a:rPr lang="en-US" sz="1200">
                <a:latin typeface="Arial" pitchFamily="34" charset="0"/>
                <a:cs typeface="Arial" pitchFamily="34" charset="0"/>
              </a:rPr>
              <a:pPr algn="ctr">
                <a:defRPr/>
              </a:pPr>
              <a:t>‹#›</a:t>
            </a:fld>
            <a:endParaRPr lang="en-US" sz="120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508000" y="533400"/>
            <a:ext cx="3251200" cy="2438400"/>
          </a:xfrm>
          <a:ln/>
        </p:spPr>
      </p:sp>
      <p:sp>
        <p:nvSpPr>
          <p:cNvPr id="5"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smtClean="0">
                <a:latin typeface="Arial" pitchFamily="34" charset="0"/>
                <a:cs typeface="Arial" pitchFamily="34" charset="0"/>
              </a:rPr>
              <a:t>© 2014 </a:t>
            </a:r>
            <a:r>
              <a:rPr lang="en-US" sz="1200" dirty="0" smtClean="0">
                <a:latin typeface="Arial" pitchFamily="34" charset="0"/>
                <a:cs typeface="Arial" pitchFamily="34" charset="0"/>
              </a:rPr>
              <a:t>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11267" name="Text Box 5"/>
          <p:cNvSpPr txBox="1">
            <a:spLocks noChangeArrowheads="1"/>
          </p:cNvSpPr>
          <p:nvPr/>
        </p:nvSpPr>
        <p:spPr bwMode="auto">
          <a:xfrm>
            <a:off x="1050925" y="3581400"/>
            <a:ext cx="5105400" cy="1512888"/>
          </a:xfrm>
          <a:prstGeom prst="rect">
            <a:avLst/>
          </a:prstGeom>
          <a:noFill/>
          <a:ln w="9525">
            <a:noFill/>
            <a:miter lim="800000"/>
            <a:headEnd/>
            <a:tailEnd/>
          </a:ln>
        </p:spPr>
        <p:txBody>
          <a:bodyPr lIns="96790" tIns="48395" rIns="96790" bIns="48395">
            <a:spAutoFit/>
          </a:bodyPr>
          <a:lstStyle/>
          <a:p>
            <a:pPr algn="ctr" defTabSz="968375"/>
            <a:r>
              <a:rPr lang="en-US" sz="3200" b="1"/>
              <a:t>CHAPTER EIGHT</a:t>
            </a:r>
          </a:p>
          <a:p>
            <a:pPr algn="ctr" defTabSz="968375"/>
            <a:endParaRPr lang="en-US" sz="2000" b="1"/>
          </a:p>
          <a:p>
            <a:pPr algn="ctr" defTabSz="968375"/>
            <a:r>
              <a:rPr lang="en-US" sz="2000" b="1"/>
              <a:t>Lecture Notes for </a:t>
            </a:r>
          </a:p>
          <a:p>
            <a:pPr algn="ctr" defTabSz="968375"/>
            <a:r>
              <a:rPr lang="en-US" sz="2000" b="1" i="1"/>
              <a:t>Basic Marketing </a:t>
            </a:r>
            <a:r>
              <a:rPr lang="en-US" sz="2000" b="1"/>
              <a:t>19e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503238" y="539750"/>
            <a:ext cx="3162300" cy="2373313"/>
          </a:xfrm>
          <a:ln/>
        </p:spPr>
      </p:sp>
      <p:sp>
        <p:nvSpPr>
          <p:cNvPr id="30722"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Dunkin’ Donuts’</a:t>
            </a:r>
            <a:r>
              <a:rPr lang="en-US" i="1" smtClean="0">
                <a:solidFill>
                  <a:srgbClr val="000000"/>
                </a:solidFill>
                <a:latin typeface="Arial" charset="0"/>
                <a:cs typeface="Arial" charset="0"/>
                <a:sym typeface="Wingdings" pitchFamily="2" charset="2"/>
              </a:rPr>
              <a:t> product assortment</a:t>
            </a:r>
            <a:r>
              <a:rPr lang="en-US" smtClean="0">
                <a:solidFill>
                  <a:srgbClr val="000000"/>
                </a:solidFill>
                <a:latin typeface="Arial" charset="0"/>
                <a:cs typeface="Arial" charset="0"/>
                <a:sym typeface="Wingdings" pitchFamily="2" charset="2"/>
              </a:rPr>
              <a:t> is the set of </a:t>
            </a:r>
            <a:r>
              <a:rPr lang="en-US" u="sng" smtClean="0">
                <a:solidFill>
                  <a:srgbClr val="000000"/>
                </a:solidFill>
                <a:latin typeface="Arial" charset="0"/>
                <a:cs typeface="Arial" charset="0"/>
                <a:sym typeface="Wingdings" pitchFamily="2" charset="2"/>
              </a:rPr>
              <a:t>all</a:t>
            </a:r>
            <a:r>
              <a:rPr lang="en-US" smtClean="0">
                <a:solidFill>
                  <a:srgbClr val="000000"/>
                </a:solidFill>
                <a:latin typeface="Arial" charset="0"/>
                <a:cs typeface="Arial" charset="0"/>
                <a:sym typeface="Wingdings" pitchFamily="2" charset="2"/>
              </a:rPr>
              <a:t> the product lines and individual products that the firm sells. Its </a:t>
            </a:r>
            <a:r>
              <a:rPr lang="en-US" i="1" smtClean="0">
                <a:solidFill>
                  <a:srgbClr val="000000"/>
                </a:solidFill>
                <a:latin typeface="Arial" charset="0"/>
                <a:cs typeface="Arial" charset="0"/>
                <a:sym typeface="Wingdings" pitchFamily="2" charset="2"/>
              </a:rPr>
              <a:t>product lines</a:t>
            </a:r>
            <a:r>
              <a:rPr lang="en-US" smtClean="0">
                <a:solidFill>
                  <a:srgbClr val="000000"/>
                </a:solidFill>
                <a:latin typeface="Arial" charset="0"/>
                <a:cs typeface="Arial" charset="0"/>
                <a:sym typeface="Wingdings" pitchFamily="2" charset="2"/>
              </a:rPr>
              <a:t> include donuts and coffees. An </a:t>
            </a:r>
            <a:r>
              <a:rPr lang="en-US" i="1" smtClean="0">
                <a:solidFill>
                  <a:srgbClr val="000000"/>
                </a:solidFill>
                <a:latin typeface="Arial" charset="0"/>
                <a:cs typeface="Arial" charset="0"/>
                <a:sym typeface="Wingdings" pitchFamily="2" charset="2"/>
              </a:rPr>
              <a:t>individual product</a:t>
            </a:r>
            <a:r>
              <a:rPr lang="en-US" smtClean="0">
                <a:solidFill>
                  <a:srgbClr val="000000"/>
                </a:solidFill>
                <a:latin typeface="Arial" charset="0"/>
                <a:cs typeface="Arial" charset="0"/>
                <a:sym typeface="Wingdings" pitchFamily="2" charset="2"/>
              </a:rPr>
              <a:t> is a particular product within a product line, for example each size, flavor, and type of coffee. Dunkaccino is an </a:t>
            </a:r>
            <a:r>
              <a:rPr lang="en-US" i="1" smtClean="0">
                <a:solidFill>
                  <a:srgbClr val="000000"/>
                </a:solidFill>
                <a:latin typeface="Arial" charset="0"/>
                <a:cs typeface="Arial" charset="0"/>
                <a:sym typeface="Wingdings" pitchFamily="2" charset="2"/>
              </a:rPr>
              <a:t>individual product</a:t>
            </a:r>
            <a:r>
              <a:rPr lang="en-US" smtClean="0">
                <a:solidFill>
                  <a:srgbClr val="000000"/>
                </a:solidFill>
                <a:latin typeface="Arial" charset="0"/>
                <a:cs typeface="Arial" charset="0"/>
                <a:sym typeface="Wingdings" pitchFamily="2" charset="2"/>
              </a:rPr>
              <a:t>, within the coffee </a:t>
            </a:r>
            <a:r>
              <a:rPr lang="en-US" i="1" smtClean="0">
                <a:solidFill>
                  <a:srgbClr val="000000"/>
                </a:solidFill>
                <a:latin typeface="Arial" charset="0"/>
                <a:cs typeface="Arial" charset="0"/>
                <a:sym typeface="Wingdings" pitchFamily="2" charset="2"/>
              </a:rPr>
              <a:t>product line</a:t>
            </a:r>
            <a:r>
              <a:rPr lang="en-US" smtClean="0">
                <a:solidFill>
                  <a:srgbClr val="000000"/>
                </a:solidFill>
                <a:latin typeface="Arial" charset="0"/>
                <a:cs typeface="Arial" charset="0"/>
                <a:sym typeface="Wingdings" pitchFamily="2" charset="2"/>
              </a:rPr>
              <a:t>, which is part of Dunkin Donuts’ </a:t>
            </a:r>
            <a:r>
              <a:rPr lang="en-US" i="1" smtClean="0">
                <a:solidFill>
                  <a:srgbClr val="000000"/>
                </a:solidFill>
                <a:latin typeface="Arial" charset="0"/>
                <a:cs typeface="Arial" charset="0"/>
                <a:sym typeface="Wingdings" pitchFamily="2" charset="2"/>
              </a:rPr>
              <a:t>product assortment</a:t>
            </a:r>
            <a:r>
              <a:rPr lang="en-US" smtClean="0">
                <a:solidFill>
                  <a:srgbClr val="000000"/>
                </a:solidFill>
                <a:latin typeface="Arial" charset="0"/>
                <a:cs typeface="Arial" charset="0"/>
                <a:sym typeface="Wingdings" pitchFamily="2" charset="2"/>
              </a:rPr>
              <a:t>. </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30723"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203.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What is branding</a:t>
            </a:r>
            <a:r>
              <a:rPr lang="en-US" dirty="0" smtClean="0">
                <a:solidFill>
                  <a:srgbClr val="000000"/>
                </a:solidFill>
                <a:sym typeface="Wingdings" pitchFamily="2" charset="2"/>
              </a:rPr>
              <a:t>? </a:t>
            </a:r>
            <a:r>
              <a:rPr lang="en-US" u="sng" dirty="0" smtClean="0">
                <a:solidFill>
                  <a:srgbClr val="000000"/>
                </a:solidFill>
                <a:sym typeface="Wingdings" pitchFamily="2" charset="2"/>
              </a:rPr>
              <a:t>Branding</a:t>
            </a:r>
            <a:r>
              <a:rPr lang="en-US" dirty="0" smtClean="0">
                <a:solidFill>
                  <a:srgbClr val="000000"/>
                </a:solidFill>
                <a:sym typeface="Wingdings" pitchFamily="2" charset="2"/>
              </a:rPr>
              <a:t> means the use of a name, term, symbol, or design to identify a product. Some companies use a combination of some or all of these when branding. This exhibit shows many familiar brands.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 </a:t>
            </a:r>
            <a:r>
              <a:rPr lang="en-US" u="sng" dirty="0" smtClean="0">
                <a:solidFill>
                  <a:srgbClr val="000000"/>
                </a:solidFill>
                <a:sym typeface="Wingdings" pitchFamily="2" charset="2"/>
              </a:rPr>
              <a:t>brand name</a:t>
            </a:r>
            <a:r>
              <a:rPr lang="en-US" dirty="0" smtClean="0">
                <a:solidFill>
                  <a:srgbClr val="000000"/>
                </a:solidFill>
                <a:sym typeface="Wingdings" pitchFamily="2" charset="2"/>
              </a:rPr>
              <a:t> is a word, letter, or a group of words or letters.  </a:t>
            </a:r>
          </a:p>
          <a:p>
            <a:pPr>
              <a:buFont typeface="Arial" pitchFamily="34" charset="0"/>
              <a:buChar char="•"/>
              <a:defRPr/>
            </a:pPr>
            <a:r>
              <a:rPr lang="en-US" dirty="0" smtClean="0">
                <a:solidFill>
                  <a:srgbClr val="000000"/>
                </a:solidFill>
                <a:sym typeface="Wingdings" pitchFamily="2" charset="2"/>
              </a:rPr>
              <a:t> A </a:t>
            </a:r>
            <a:r>
              <a:rPr lang="en-US" u="sng" dirty="0" smtClean="0">
                <a:solidFill>
                  <a:srgbClr val="000000"/>
                </a:solidFill>
                <a:sym typeface="Wingdings" pitchFamily="2" charset="2"/>
              </a:rPr>
              <a:t>trademark</a:t>
            </a:r>
            <a:r>
              <a:rPr lang="en-US" dirty="0" smtClean="0">
                <a:solidFill>
                  <a:srgbClr val="000000"/>
                </a:solidFill>
                <a:sym typeface="Wingdings" pitchFamily="2" charset="2"/>
              </a:rPr>
              <a:t> includes only those words, symbols, or marks that are legally registered for use by a single company.  </a:t>
            </a:r>
          </a:p>
          <a:p>
            <a:pPr>
              <a:buFont typeface="Arial" pitchFamily="34" charset="0"/>
              <a:buChar char="•"/>
              <a:defRPr/>
            </a:pPr>
            <a:r>
              <a:rPr lang="en-US" dirty="0" smtClean="0">
                <a:solidFill>
                  <a:srgbClr val="000000"/>
                </a:solidFill>
                <a:sym typeface="Wingdings" pitchFamily="2" charset="2"/>
              </a:rPr>
              <a:t> A </a:t>
            </a:r>
            <a:r>
              <a:rPr lang="en-US" u="sng" dirty="0" smtClean="0">
                <a:solidFill>
                  <a:srgbClr val="000000"/>
                </a:solidFill>
                <a:sym typeface="Wingdings" pitchFamily="2" charset="2"/>
              </a:rPr>
              <a:t>service mark</a:t>
            </a:r>
            <a:r>
              <a:rPr lang="en-US" dirty="0" smtClean="0">
                <a:solidFill>
                  <a:srgbClr val="000000"/>
                </a:solidFill>
                <a:sym typeface="Wingdings" pitchFamily="2" charset="2"/>
              </a:rPr>
              <a:t> is a trademark that refers to a service offering.</a:t>
            </a:r>
            <a:r>
              <a:rPr lang="en-US" b="1" dirty="0" smtClean="0">
                <a:solidFill>
                  <a:srgbClr val="000000"/>
                </a:solidFill>
                <a:sym typeface="Wingdings" pitchFamily="2" charset="2"/>
              </a:rPr>
              <a:t>  </a:t>
            </a:r>
          </a:p>
          <a:p>
            <a:pPr>
              <a:buFont typeface="Arial" pitchFamily="34" charset="0"/>
              <a:buChar char="•"/>
              <a:defRPr/>
            </a:pPr>
            <a:endParaRPr lang="en-US" b="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Can you provide other examples of brand names, trademarks, or service marks?</a:t>
            </a:r>
          </a:p>
          <a:p>
            <a:pPr>
              <a:defRPr/>
            </a:pPr>
            <a:endParaRPr lang="en-US" b="1" i="1" dirty="0" smtClean="0">
              <a:solidFill>
                <a:srgbClr val="000000"/>
              </a:solidFill>
              <a:sym typeface="Wingdings" pitchFamily="2" charset="2"/>
            </a:endParaRP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Brands meet needs</a:t>
            </a:r>
            <a:r>
              <a:rPr lang="en-US" dirty="0" smtClean="0">
                <a:solidFill>
                  <a:srgbClr val="000000"/>
                </a:solidFill>
                <a:sym typeface="Wingdings" pitchFamily="2" charset="2"/>
              </a:rPr>
              <a:t>. For example, brands make shopping easier, because consumers can identify levels of quality with specific products and shorten the time needed for information search.</a:t>
            </a:r>
          </a:p>
          <a:p>
            <a:pPr>
              <a:buFont typeface="Arial" pitchFamily="34" charset="0"/>
              <a:buChar char="•"/>
              <a:defRPr/>
            </a:pPr>
            <a:r>
              <a:rPr lang="en-US" b="1" dirty="0" smtClean="0">
                <a:solidFill>
                  <a:srgbClr val="000000"/>
                </a:solidFill>
                <a:sym typeface="Wingdings" pitchFamily="2" charset="2"/>
              </a:rPr>
              <a:t> </a:t>
            </a:r>
            <a:r>
              <a:rPr lang="en-US" dirty="0" smtClean="0">
                <a:solidFill>
                  <a:srgbClr val="000000"/>
                </a:solidFill>
                <a:sym typeface="Wingdings" pitchFamily="2" charset="2"/>
              </a:rPr>
              <a:t>Branding also helps marketers, because it can: </a:t>
            </a:r>
          </a:p>
          <a:p>
            <a:pPr lvl="1">
              <a:buFont typeface="Arial" pitchFamily="34" charset="0"/>
              <a:buChar char="•"/>
              <a:defRPr/>
            </a:pPr>
            <a:r>
              <a:rPr lang="en-US" dirty="0" smtClean="0">
                <a:solidFill>
                  <a:srgbClr val="000000"/>
                </a:solidFill>
              </a:rPr>
              <a:t> reduce selling time and cost;</a:t>
            </a:r>
          </a:p>
          <a:p>
            <a:pPr lvl="1">
              <a:buFont typeface="Arial" pitchFamily="34" charset="0"/>
              <a:buChar char="•"/>
              <a:defRPr/>
            </a:pPr>
            <a:r>
              <a:rPr lang="en-US" dirty="0" smtClean="0">
                <a:solidFill>
                  <a:srgbClr val="000000"/>
                </a:solidFill>
              </a:rPr>
              <a:t> improve the company’s image.</a:t>
            </a:r>
          </a:p>
          <a:p>
            <a:pPr>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32771" name="Text Box 25"/>
          <p:cNvSpPr txBox="1">
            <a:spLocks noChangeArrowheads="1"/>
          </p:cNvSpPr>
          <p:nvPr/>
        </p:nvSpPr>
        <p:spPr bwMode="auto">
          <a:xfrm>
            <a:off x="4389438" y="400050"/>
            <a:ext cx="2438400" cy="558800"/>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204-205.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There are several conditions favorable to successful branding.</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The product is </a:t>
            </a:r>
            <a:r>
              <a:rPr lang="en-US" u="sng" dirty="0" smtClean="0">
                <a:solidFill>
                  <a:srgbClr val="000000"/>
                </a:solidFill>
                <a:sym typeface="Wingdings" pitchFamily="2" charset="2"/>
              </a:rPr>
              <a:t>easy to label and identify</a:t>
            </a:r>
            <a:r>
              <a:rPr lang="en-US" dirty="0" smtClean="0">
                <a:solidFill>
                  <a:srgbClr val="000000"/>
                </a:solidFill>
                <a:sym typeface="Wingdings" pitchFamily="2" charset="2"/>
              </a:rPr>
              <a:t> by brand or trademark.</a:t>
            </a:r>
          </a:p>
          <a:p>
            <a:pPr marL="285750" indent="-285750">
              <a:buFont typeface="Wingdings" pitchFamily="2" charset="2"/>
              <a:buChar char="à"/>
              <a:defRPr/>
            </a:pPr>
            <a:r>
              <a:rPr lang="en-US" dirty="0" smtClean="0">
                <a:solidFill>
                  <a:srgbClr val="000000"/>
                </a:solidFill>
                <a:sym typeface="Wingdings" pitchFamily="2" charset="2"/>
              </a:rPr>
              <a:t>The product quality </a:t>
            </a:r>
            <a:r>
              <a:rPr lang="en-US" u="sng" dirty="0" smtClean="0">
                <a:solidFill>
                  <a:srgbClr val="000000"/>
                </a:solidFill>
                <a:sym typeface="Wingdings" pitchFamily="2" charset="2"/>
              </a:rPr>
              <a:t>is easy to maintain</a:t>
            </a:r>
            <a:r>
              <a:rPr lang="en-US" dirty="0" smtClean="0">
                <a:solidFill>
                  <a:srgbClr val="000000"/>
                </a:solidFill>
                <a:sym typeface="Wingdings" pitchFamily="2" charset="2"/>
              </a:rPr>
              <a:t> and is the </a:t>
            </a:r>
            <a:r>
              <a:rPr lang="en-US" u="sng" dirty="0" smtClean="0">
                <a:solidFill>
                  <a:srgbClr val="000000"/>
                </a:solidFill>
                <a:sym typeface="Wingdings" pitchFamily="2" charset="2"/>
              </a:rPr>
              <a:t>best value for the price.</a:t>
            </a:r>
          </a:p>
          <a:p>
            <a:pPr marL="285750" indent="-285750">
              <a:buFont typeface="Wingdings" pitchFamily="2" charset="2"/>
              <a:buChar char="à"/>
              <a:defRPr/>
            </a:pPr>
            <a:r>
              <a:rPr lang="en-US" u="sng" dirty="0" smtClean="0">
                <a:solidFill>
                  <a:srgbClr val="000000"/>
                </a:solidFill>
                <a:sym typeface="Wingdings" pitchFamily="2" charset="2"/>
              </a:rPr>
              <a:t>Dependable and widespread availability</a:t>
            </a:r>
            <a:r>
              <a:rPr lang="en-US" dirty="0" smtClean="0">
                <a:solidFill>
                  <a:srgbClr val="000000"/>
                </a:solidFill>
                <a:sym typeface="Wingdings" pitchFamily="2" charset="2"/>
              </a:rPr>
              <a:t> is possible.</a:t>
            </a:r>
          </a:p>
          <a:p>
            <a:pPr marL="285750" indent="-285750">
              <a:buFont typeface="Wingdings" pitchFamily="2" charset="2"/>
              <a:buChar char="à"/>
              <a:defRPr/>
            </a:pPr>
            <a:r>
              <a:rPr lang="en-US" dirty="0" smtClean="0">
                <a:solidFill>
                  <a:srgbClr val="000000"/>
                </a:solidFill>
                <a:sym typeface="Wingdings" pitchFamily="2" charset="2"/>
              </a:rPr>
              <a:t>Demand is strong enough that the </a:t>
            </a:r>
            <a:r>
              <a:rPr lang="en-US" u="sng" dirty="0" smtClean="0">
                <a:solidFill>
                  <a:srgbClr val="000000"/>
                </a:solidFill>
                <a:sym typeface="Wingdings" pitchFamily="2" charset="2"/>
              </a:rPr>
              <a:t>market price can be high</a:t>
            </a:r>
            <a:r>
              <a:rPr lang="en-US" dirty="0" smtClean="0">
                <a:solidFill>
                  <a:srgbClr val="000000"/>
                </a:solidFill>
                <a:sym typeface="Wingdings" pitchFamily="2" charset="2"/>
              </a:rPr>
              <a:t> enough to make the branding effort profitable.</a:t>
            </a:r>
          </a:p>
          <a:p>
            <a:pPr marL="285750" indent="-285750">
              <a:buFont typeface="Wingdings" pitchFamily="2" charset="2"/>
              <a:buChar char="à"/>
              <a:defRPr/>
            </a:pPr>
            <a:r>
              <a:rPr lang="en-US" dirty="0" smtClean="0">
                <a:solidFill>
                  <a:srgbClr val="000000"/>
                </a:solidFill>
                <a:sym typeface="Wingdings" pitchFamily="2" charset="2"/>
              </a:rPr>
              <a:t>There are </a:t>
            </a:r>
            <a:r>
              <a:rPr lang="en-US" u="sng" dirty="0" smtClean="0">
                <a:solidFill>
                  <a:srgbClr val="000000"/>
                </a:solidFill>
                <a:sym typeface="Wingdings" pitchFamily="2" charset="2"/>
              </a:rPr>
              <a:t>economies of scale</a:t>
            </a:r>
            <a:r>
              <a:rPr lang="en-US" dirty="0" smtClean="0">
                <a:solidFill>
                  <a:srgbClr val="000000"/>
                </a:solidFill>
                <a:sym typeface="Wingdings" pitchFamily="2" charset="2"/>
              </a:rPr>
              <a:t>. If branding is really successful, costs should drop and profits should increase.</a:t>
            </a:r>
          </a:p>
          <a:p>
            <a:pPr marL="285750" indent="-285750">
              <a:buFont typeface="Wingdings" pitchFamily="2" charset="2"/>
              <a:buChar char="à"/>
              <a:defRPr/>
            </a:pPr>
            <a:r>
              <a:rPr lang="en-US" u="sng" dirty="0" smtClean="0">
                <a:solidFill>
                  <a:srgbClr val="000000"/>
                </a:solidFill>
                <a:sym typeface="Wingdings" pitchFamily="2" charset="2"/>
              </a:rPr>
              <a:t>Favorable shelf locations or display space</a:t>
            </a:r>
            <a:r>
              <a:rPr lang="en-US" dirty="0" smtClean="0">
                <a:solidFill>
                  <a:srgbClr val="000000"/>
                </a:solidFill>
                <a:sym typeface="Wingdings" pitchFamily="2" charset="2"/>
              </a:rPr>
              <a:t> in stores will help. </a:t>
            </a:r>
          </a:p>
          <a:p>
            <a:pPr>
              <a:defRPr/>
            </a:pPr>
            <a:endParaRPr lang="en-US" dirty="0" smtClean="0">
              <a:solidFill>
                <a:srgbClr val="000000"/>
              </a:solidFill>
              <a:sym typeface="Wingdings" pitchFamily="2" charset="2"/>
            </a:endParaRPr>
          </a:p>
          <a:p>
            <a:pPr>
              <a:defRPr/>
            </a:pPr>
            <a:r>
              <a:rPr lang="en-US" dirty="0" smtClean="0">
                <a:solidFill>
                  <a:srgbClr val="000000"/>
                </a:solidFill>
                <a:sym typeface="Wingdings" pitchFamily="2" charset="2"/>
              </a:rPr>
              <a:t>In general, these conditions are less common in less-developed economies.</a:t>
            </a:r>
          </a:p>
          <a:p>
            <a:pP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Consider a product category that has popular, easy-to-recall brand names (such as soft drinks, computers, or automobiles), compared to a product category for which brand names are difficult to remember (file folders, nails, electric extension cords, or something similar). How do the two product categories match up on the six conditions favorable to successful branding?</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34819"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 205.</a:t>
            </a:r>
          </a:p>
          <a:p>
            <a:pPr defTabSz="984250">
              <a:spcBef>
                <a:spcPct val="50000"/>
              </a:spcBef>
            </a:pPr>
            <a:r>
              <a:rPr lang="en-US" sz="1500" b="1">
                <a:sym typeface="Wingdings" pitchFamily="2" charset="2"/>
              </a:rPr>
              <a:t> </a:t>
            </a:r>
            <a:r>
              <a:rPr lang="en-US" sz="1500" b="1"/>
              <a:t>Indicates place where slide “builds” to include the corresponding point (upon mouse click).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Brand familiarity</a:t>
            </a:r>
            <a:r>
              <a:rPr lang="en-US" dirty="0" smtClean="0">
                <a:solidFill>
                  <a:srgbClr val="000000"/>
                </a:solidFill>
                <a:sym typeface="Wingdings" pitchFamily="2" charset="2"/>
              </a:rPr>
              <a:t> means how well customers recognize and accept a company’s brand.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Five levels of brand familiarity</a:t>
            </a:r>
            <a:r>
              <a:rPr lang="en-US" b="1" dirty="0" smtClean="0">
                <a:solidFill>
                  <a:srgbClr val="000000"/>
                </a:solidFill>
                <a:sym typeface="Wingdings" pitchFamily="2" charset="2"/>
              </a:rPr>
              <a:t> are useful for strategy planning:</a:t>
            </a:r>
          </a:p>
          <a:p>
            <a:pPr>
              <a:buFont typeface="Arial" pitchFamily="34" charset="0"/>
              <a:buChar char="•"/>
              <a:defRPr/>
            </a:pPr>
            <a:r>
              <a:rPr lang="en-US" b="1" dirty="0" smtClean="0">
                <a:solidFill>
                  <a:srgbClr val="000000"/>
                </a:solidFill>
                <a:sym typeface="Wingdings" pitchFamily="2" charset="2"/>
              </a:rPr>
              <a:t> </a:t>
            </a:r>
            <a:r>
              <a:rPr lang="en-US" u="sng" dirty="0" smtClean="0">
                <a:solidFill>
                  <a:srgbClr val="000000"/>
                </a:solidFill>
                <a:sym typeface="Wingdings" pitchFamily="2" charset="2"/>
              </a:rPr>
              <a:t>Brand rejection</a:t>
            </a:r>
            <a:r>
              <a:rPr lang="en-US" dirty="0" smtClean="0">
                <a:solidFill>
                  <a:srgbClr val="000000"/>
                </a:solidFill>
                <a:sym typeface="Wingdings" pitchFamily="2" charset="2"/>
              </a:rPr>
              <a:t> means that potential customers won’t buy a brand unless its image is changed.</a:t>
            </a:r>
          </a:p>
          <a:p>
            <a:pPr>
              <a:buFont typeface="Arial" pitchFamily="34" charset="0"/>
              <a:buNone/>
              <a:defRPr/>
            </a:pPr>
            <a:r>
              <a:rPr lang="en-US" b="1" dirty="0" smtClean="0">
                <a:sym typeface="Wingdings" pitchFamily="2" charset="2"/>
              </a:rPr>
              <a:t> </a:t>
            </a:r>
            <a:r>
              <a:rPr lang="en-US" u="sng" dirty="0" smtClean="0">
                <a:solidFill>
                  <a:srgbClr val="000000"/>
                </a:solidFill>
                <a:sym typeface="Wingdings" pitchFamily="2" charset="2"/>
              </a:rPr>
              <a:t>Brand </a:t>
            </a:r>
            <a:r>
              <a:rPr lang="en-US" u="sng" dirty="0" err="1" smtClean="0">
                <a:solidFill>
                  <a:srgbClr val="000000"/>
                </a:solidFill>
                <a:sym typeface="Wingdings" pitchFamily="2" charset="2"/>
              </a:rPr>
              <a:t>nonrecognition</a:t>
            </a:r>
            <a:r>
              <a:rPr lang="en-US" dirty="0" smtClean="0">
                <a:solidFill>
                  <a:srgbClr val="000000"/>
                </a:solidFill>
                <a:sym typeface="Wingdings" pitchFamily="2" charset="2"/>
              </a:rPr>
              <a:t> means final consumers don’t recognize a brand at all, even though middlemen may use it for identification and inventory control.</a:t>
            </a:r>
          </a:p>
          <a:p>
            <a:pPr marL="171450" indent="-171450">
              <a:buFont typeface="Wingdings" pitchFamily="2" charset="2"/>
              <a:buChar char="à"/>
              <a:defRPr/>
            </a:pPr>
            <a:r>
              <a:rPr lang="en-US" u="sng" dirty="0" smtClean="0">
                <a:solidFill>
                  <a:srgbClr val="000000"/>
                </a:solidFill>
                <a:sym typeface="Wingdings" pitchFamily="2" charset="2"/>
              </a:rPr>
              <a:t>Brand recognition</a:t>
            </a:r>
            <a:r>
              <a:rPr lang="en-US" dirty="0" smtClean="0">
                <a:solidFill>
                  <a:srgbClr val="000000"/>
                </a:solidFill>
                <a:sym typeface="Wingdings" pitchFamily="2" charset="2"/>
              </a:rPr>
              <a:t> means that customers remember the brand.</a:t>
            </a:r>
          </a:p>
          <a:p>
            <a:pPr marL="171450" indent="-171450">
              <a:buFont typeface="Wingdings" pitchFamily="2" charset="2"/>
              <a:buChar char="à"/>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A supermarket may hold 20,000 different products and many varieties of a single type of product. In this environment, why is it so critical to achieve brand recognition?</a:t>
            </a:r>
          </a:p>
          <a:p>
            <a:pPr>
              <a:defRPr/>
            </a:pPr>
            <a:endParaRPr lang="en-US" b="1" dirty="0" smtClean="0">
              <a:solidFill>
                <a:srgbClr val="000000"/>
              </a:solidFill>
              <a:sym typeface="Wingdings" pitchFamily="2" charset="2"/>
            </a:endParaRPr>
          </a:p>
          <a:p>
            <a:pPr>
              <a:buFont typeface="Arial" pitchFamily="34" charset="0"/>
              <a:buNone/>
              <a:defRPr/>
            </a:pPr>
            <a:r>
              <a:rPr lang="en-US" b="1" dirty="0" smtClean="0">
                <a:sym typeface="Wingdings" pitchFamily="2" charset="2"/>
              </a:rPr>
              <a:t> </a:t>
            </a:r>
            <a:r>
              <a:rPr lang="en-US" u="sng" dirty="0" smtClean="0">
                <a:solidFill>
                  <a:srgbClr val="000000"/>
                </a:solidFill>
                <a:sym typeface="Wingdings" pitchFamily="2" charset="2"/>
              </a:rPr>
              <a:t>Brand preference</a:t>
            </a:r>
            <a:r>
              <a:rPr lang="en-US" dirty="0" smtClean="0">
                <a:solidFill>
                  <a:srgbClr val="000000"/>
                </a:solidFill>
                <a:sym typeface="Wingdings" pitchFamily="2" charset="2"/>
              </a:rPr>
              <a:t> means that target customers usually choose the brand over other brands.</a:t>
            </a:r>
          </a:p>
          <a:p>
            <a:pPr>
              <a:buFont typeface="Arial" pitchFamily="34" charset="0"/>
              <a:buNone/>
              <a:defRPr/>
            </a:pPr>
            <a:r>
              <a:rPr lang="en-US" b="1" dirty="0" smtClean="0">
                <a:sym typeface="Wingdings" pitchFamily="2" charset="2"/>
              </a:rPr>
              <a:t> </a:t>
            </a:r>
            <a:r>
              <a:rPr lang="en-US" u="sng" dirty="0" smtClean="0">
                <a:solidFill>
                  <a:srgbClr val="000000"/>
                </a:solidFill>
                <a:sym typeface="Wingdings" pitchFamily="2" charset="2"/>
              </a:rPr>
              <a:t>Brand insistence</a:t>
            </a:r>
            <a:r>
              <a:rPr lang="en-US" dirty="0" smtClean="0">
                <a:solidFill>
                  <a:srgbClr val="000000"/>
                </a:solidFill>
                <a:sym typeface="Wingdings" pitchFamily="2" charset="2"/>
              </a:rPr>
              <a:t> means customers insist on a firm’s branded product and are willing to search for it.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36867" name="Text Box 25"/>
          <p:cNvSpPr txBox="1">
            <a:spLocks noChangeArrowheads="1"/>
          </p:cNvSpPr>
          <p:nvPr/>
        </p:nvSpPr>
        <p:spPr bwMode="auto">
          <a:xfrm>
            <a:off x="4267200" y="400050"/>
            <a:ext cx="25606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206-207.</a:t>
            </a:r>
          </a:p>
          <a:p>
            <a:pPr defTabSz="984250">
              <a:spcBef>
                <a:spcPct val="50000"/>
              </a:spcBef>
            </a:pPr>
            <a:r>
              <a:rPr lang="en-US" sz="1500" b="1">
                <a:sym typeface="Wingdings" pitchFamily="2" charset="2"/>
              </a:rPr>
              <a:t> </a:t>
            </a:r>
            <a:r>
              <a:rPr lang="en-US" sz="1500" b="1"/>
              <a:t>Indicates place where slide “builds” to include the corresponding point (upon mouse click).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522288" y="549275"/>
            <a:ext cx="3216275" cy="2413000"/>
          </a:xfrm>
          <a:ln/>
        </p:spPr>
      </p:sp>
      <p:sp>
        <p:nvSpPr>
          <p:cNvPr id="38914"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It takes time and money to build brand awareness. </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pPr>
              <a:buFontTx/>
              <a:buChar char="•"/>
            </a:pPr>
            <a:r>
              <a:rPr lang="en-US" smtClean="0">
                <a:solidFill>
                  <a:srgbClr val="000000"/>
                </a:solidFill>
                <a:latin typeface="Arial" charset="0"/>
                <a:cs typeface="Arial" charset="0"/>
                <a:sym typeface="Wingdings" pitchFamily="2" charset="2"/>
              </a:rPr>
              <a:t> Dunkin' Donuts is an international donut and coffee retailer.</a:t>
            </a:r>
          </a:p>
          <a:p>
            <a:pPr>
              <a:buFontTx/>
              <a:buChar char="•"/>
            </a:pPr>
            <a:r>
              <a:rPr lang="en-US" smtClean="0">
                <a:solidFill>
                  <a:srgbClr val="000000"/>
                </a:solidFill>
                <a:latin typeface="Arial" charset="0"/>
                <a:cs typeface="Arial" charset="0"/>
                <a:sym typeface="Wingdings" pitchFamily="2" charset="2"/>
              </a:rPr>
              <a:t> It is a major player in the food and beverage industry.</a:t>
            </a:r>
          </a:p>
          <a:p>
            <a:pPr>
              <a:buFontTx/>
              <a:buChar char="•"/>
            </a:pPr>
            <a:r>
              <a:rPr lang="en-US" smtClean="0">
                <a:solidFill>
                  <a:srgbClr val="000000"/>
                </a:solidFill>
                <a:latin typeface="Arial" charset="0"/>
                <a:cs typeface="Arial" charset="0"/>
                <a:sym typeface="Wingdings" pitchFamily="2" charset="2"/>
              </a:rPr>
              <a:t> It is one of the world's largest coffee and baked goods chain.</a:t>
            </a:r>
          </a:p>
          <a:p>
            <a:endParaRPr lang="en-US"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 What other aspects of the marketing mix other than advertising might be useful in generating brand recognition, preference, or insistence? </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sz="1100" b="1" smtClean="0">
              <a:latin typeface="Arial" charset="0"/>
              <a:cs typeface="Arial" charset="0"/>
            </a:endParaRPr>
          </a:p>
        </p:txBody>
      </p:sp>
      <p:sp>
        <p:nvSpPr>
          <p:cNvPr id="38915"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68375">
              <a:spcBef>
                <a:spcPct val="50000"/>
              </a:spcBef>
            </a:pPr>
            <a:r>
              <a:rPr lang="en-US" sz="1500" b="1">
                <a:solidFill>
                  <a:srgbClr val="000000"/>
                </a:solidFill>
              </a:rPr>
              <a:t>This slide relates to material on pp. 206.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lnSpc>
                <a:spcPct val="90000"/>
              </a:lnSpc>
              <a:defRPr/>
            </a:pPr>
            <a:r>
              <a:rPr lang="en-US" b="1" dirty="0" smtClean="0">
                <a:solidFill>
                  <a:srgbClr val="000000"/>
                </a:solidFill>
                <a:sym typeface="Wingdings" pitchFamily="2" charset="2"/>
              </a:rPr>
              <a:t>Summary Overview</a:t>
            </a:r>
          </a:p>
          <a:p>
            <a:pPr>
              <a:lnSpc>
                <a:spcPct val="90000"/>
              </a:lnSpc>
              <a:defRPr/>
            </a:pPr>
            <a:r>
              <a:rPr lang="en-US" dirty="0" smtClean="0">
                <a:solidFill>
                  <a:srgbClr val="000000"/>
                </a:solidFill>
                <a:sym typeface="Wingdings" pitchFamily="2" charset="2"/>
              </a:rPr>
              <a:t>There are several characteristics of a good brand name. Some successful brand names are exceptions to all or many of these guidelines, but many of them originated when they faced little competition.</a:t>
            </a:r>
          </a:p>
          <a:p>
            <a:pPr>
              <a:lnSpc>
                <a:spcPct val="90000"/>
              </a:lnSpc>
              <a:defRPr/>
            </a:pPr>
            <a:endParaRPr lang="en-US" dirty="0" smtClean="0">
              <a:solidFill>
                <a:srgbClr val="000000"/>
              </a:solidFill>
              <a:sym typeface="Wingdings" pitchFamily="2" charset="2"/>
            </a:endParaRPr>
          </a:p>
          <a:p>
            <a:pPr>
              <a:lnSpc>
                <a:spcPct val="90000"/>
              </a:lnSpc>
              <a:defRPr/>
            </a:pPr>
            <a:r>
              <a:rPr lang="en-US" b="1" dirty="0" smtClean="0">
                <a:solidFill>
                  <a:srgbClr val="000000"/>
                </a:solidFill>
                <a:sym typeface="Wingdings" pitchFamily="2" charset="2"/>
              </a:rPr>
              <a:t>Key Issues</a:t>
            </a:r>
          </a:p>
          <a:p>
            <a:pPr>
              <a:lnSpc>
                <a:spcPct val="90000"/>
              </a:lnSpc>
              <a:defRPr/>
            </a:pPr>
            <a:r>
              <a:rPr lang="en-US" dirty="0" smtClean="0">
                <a:solidFill>
                  <a:srgbClr val="000000"/>
                </a:solidFill>
                <a:sym typeface="Wingdings" pitchFamily="2" charset="2"/>
              </a:rPr>
              <a:t>Among the characteristics of a good brand name are the following:</a:t>
            </a:r>
          </a:p>
          <a:p>
            <a:pPr>
              <a:lnSpc>
                <a:spcPct val="90000"/>
              </a:lnSpc>
              <a:buFont typeface="Arial" pitchFamily="34" charset="0"/>
              <a:buChar char="•"/>
              <a:defRPr/>
            </a:pPr>
            <a:r>
              <a:rPr lang="en-US" dirty="0" smtClean="0">
                <a:solidFill>
                  <a:srgbClr val="000000"/>
                </a:solidFill>
                <a:sym typeface="Wingdings" pitchFamily="2" charset="2"/>
              </a:rPr>
              <a:t> Short and simple.</a:t>
            </a:r>
          </a:p>
          <a:p>
            <a:pPr>
              <a:lnSpc>
                <a:spcPct val="90000"/>
              </a:lnSpc>
              <a:buFont typeface="Arial" pitchFamily="34" charset="0"/>
              <a:buChar char="•"/>
              <a:defRPr/>
            </a:pPr>
            <a:r>
              <a:rPr lang="en-US" dirty="0" smtClean="0">
                <a:solidFill>
                  <a:srgbClr val="000000"/>
                </a:solidFill>
                <a:sym typeface="Wingdings" pitchFamily="2" charset="2"/>
              </a:rPr>
              <a:t> Easy to spell and read.</a:t>
            </a:r>
          </a:p>
          <a:p>
            <a:pPr>
              <a:lnSpc>
                <a:spcPct val="90000"/>
              </a:lnSpc>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Easy to recognize and remember.</a:t>
            </a:r>
          </a:p>
          <a:p>
            <a:pPr>
              <a:lnSpc>
                <a:spcPct val="90000"/>
              </a:lnSpc>
              <a:buFont typeface="Arial" pitchFamily="34" charset="0"/>
              <a:buChar char="•"/>
              <a:defRPr/>
            </a:pPr>
            <a:r>
              <a:rPr lang="en-US" dirty="0" smtClean="0">
                <a:solidFill>
                  <a:srgbClr val="000000"/>
                </a:solidFill>
                <a:sym typeface="Wingdings" pitchFamily="2" charset="2"/>
              </a:rPr>
              <a:t> Easy to pronounce.</a:t>
            </a:r>
          </a:p>
          <a:p>
            <a:pPr>
              <a:lnSpc>
                <a:spcPct val="90000"/>
              </a:lnSpc>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Can be pronounced in only one way.</a:t>
            </a:r>
          </a:p>
          <a:p>
            <a:pPr>
              <a:lnSpc>
                <a:spcPct val="90000"/>
              </a:lnSpc>
              <a:buFont typeface="Arial" pitchFamily="34" charset="0"/>
              <a:buChar char="•"/>
              <a:defRPr/>
            </a:pPr>
            <a:r>
              <a:rPr lang="en-US" dirty="0" smtClean="0">
                <a:solidFill>
                  <a:srgbClr val="000000"/>
                </a:solidFill>
                <a:sym typeface="Wingdings" pitchFamily="2" charset="2"/>
              </a:rPr>
              <a:t> Can be pronounced in all languages.</a:t>
            </a:r>
          </a:p>
          <a:p>
            <a:pPr>
              <a:lnSpc>
                <a:spcPct val="90000"/>
              </a:lnSpc>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Suggests product benefits.</a:t>
            </a:r>
          </a:p>
          <a:p>
            <a:pPr>
              <a:lnSpc>
                <a:spcPct val="90000"/>
              </a:lnSpc>
              <a:buFont typeface="Arial" pitchFamily="34" charset="0"/>
              <a:buChar char="•"/>
              <a:defRPr/>
            </a:pPr>
            <a:r>
              <a:rPr lang="en-US" dirty="0" smtClean="0">
                <a:solidFill>
                  <a:srgbClr val="000000"/>
                </a:solidFill>
                <a:sym typeface="Wingdings" pitchFamily="2" charset="2"/>
              </a:rPr>
              <a:t> Adapts to packaging and labeling needs.</a:t>
            </a:r>
          </a:p>
          <a:p>
            <a:pPr>
              <a:lnSpc>
                <a:spcPct val="90000"/>
              </a:lnSpc>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No undesirable imagery.</a:t>
            </a:r>
          </a:p>
          <a:p>
            <a:pPr>
              <a:lnSpc>
                <a:spcPct val="90000"/>
              </a:lnSpc>
              <a:buFont typeface="Arial" pitchFamily="34" charset="0"/>
              <a:buChar char="•"/>
              <a:defRPr/>
            </a:pPr>
            <a:r>
              <a:rPr lang="en-US" dirty="0" smtClean="0">
                <a:solidFill>
                  <a:srgbClr val="000000"/>
                </a:solidFill>
                <a:sym typeface="Wingdings" pitchFamily="2" charset="2"/>
              </a:rPr>
              <a:t> Always timely.</a:t>
            </a:r>
          </a:p>
          <a:p>
            <a:pPr>
              <a:lnSpc>
                <a:spcPct val="90000"/>
              </a:lnSpc>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Adapts to any advertising medium.</a:t>
            </a:r>
          </a:p>
          <a:p>
            <a:pPr>
              <a:lnSpc>
                <a:spcPct val="90000"/>
              </a:lnSpc>
              <a:buFont typeface="Arial" pitchFamily="34" charset="0"/>
              <a:buChar char="•"/>
              <a:defRPr/>
            </a:pPr>
            <a:r>
              <a:rPr lang="en-US" dirty="0" smtClean="0">
                <a:solidFill>
                  <a:srgbClr val="000000"/>
                </a:solidFill>
                <a:sym typeface="Wingdings" pitchFamily="2" charset="2"/>
              </a:rPr>
              <a:t> Legally available.</a:t>
            </a:r>
          </a:p>
          <a:p>
            <a:pPr>
              <a:lnSpc>
                <a:spcPct val="90000"/>
              </a:lnSpc>
              <a:buFont typeface="Arial" pitchFamily="34" charset="0"/>
              <a:buChar char="•"/>
              <a:defRPr/>
            </a:pPr>
            <a:endParaRPr lang="en-US" dirty="0" smtClean="0">
              <a:solidFill>
                <a:srgbClr val="000000"/>
              </a:solidFill>
              <a:sym typeface="Wingdings" pitchFamily="2" charset="2"/>
            </a:endParaRPr>
          </a:p>
          <a:p>
            <a:pPr>
              <a:lnSpc>
                <a:spcPct val="90000"/>
              </a:lnSpc>
              <a:buFont typeface="Arial" pitchFamily="34" charset="0"/>
              <a:buChar char="•"/>
              <a:defRPr/>
            </a:pPr>
            <a:endParaRPr lang="en-US" dirty="0" smtClean="0">
              <a:solidFill>
                <a:srgbClr val="000000"/>
              </a:solidFill>
              <a:sym typeface="Wingdings" pitchFamily="2" charset="2"/>
            </a:endParaRPr>
          </a:p>
          <a:p>
            <a:pPr>
              <a:lnSpc>
                <a:spcPct val="90000"/>
              </a:lnSpc>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Think of a popular brand name. How does it measure up on these characteristics of a good brand name?</a:t>
            </a:r>
          </a:p>
          <a:p>
            <a:pPr>
              <a:lnSpc>
                <a:spcPct val="90000"/>
              </a:lnSpc>
              <a:defRPr/>
            </a:pPr>
            <a:endParaRPr lang="en-US" b="1" i="1" dirty="0" smtClean="0">
              <a:solidFill>
                <a:srgbClr val="000000"/>
              </a:solidFill>
              <a:sym typeface="Wingdings" pitchFamily="2" charset="2"/>
            </a:endParaRPr>
          </a:p>
          <a:p>
            <a:pPr>
              <a:lnSpc>
                <a:spcPct val="90000"/>
              </a:lnSpc>
              <a:defRPr/>
            </a:pPr>
            <a:r>
              <a:rPr lang="en-US" u="sng" dirty="0" smtClean="0">
                <a:solidFill>
                  <a:srgbClr val="000000"/>
                </a:solidFill>
                <a:sym typeface="Wingdings" pitchFamily="2" charset="2"/>
              </a:rPr>
              <a:t>A respected name builds brand equity</a:t>
            </a:r>
            <a:r>
              <a:rPr lang="en-US" dirty="0" smtClean="0">
                <a:solidFill>
                  <a:srgbClr val="000000"/>
                </a:solidFill>
                <a:sym typeface="Wingdings" pitchFamily="2" charset="2"/>
              </a:rPr>
              <a:t>—the value of the brand’s overall strength in the market.</a:t>
            </a:r>
          </a:p>
          <a:p>
            <a:pPr>
              <a:lnSpc>
                <a:spcPct val="90000"/>
              </a:lnSpc>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40963" name="Text Box 25"/>
          <p:cNvSpPr txBox="1">
            <a:spLocks noChangeArrowheads="1"/>
          </p:cNvSpPr>
          <p:nvPr/>
        </p:nvSpPr>
        <p:spPr bwMode="auto">
          <a:xfrm>
            <a:off x="4191000" y="400050"/>
            <a:ext cx="26368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207-208.</a:t>
            </a:r>
          </a:p>
          <a:p>
            <a:pPr defTabSz="984250">
              <a:spcBef>
                <a:spcPct val="50000"/>
              </a:spcBef>
            </a:pPr>
            <a:r>
              <a:rPr lang="en-US" sz="1500" b="1">
                <a:sym typeface="Wingdings" pitchFamily="2" charset="2"/>
              </a:rPr>
              <a:t> </a:t>
            </a:r>
            <a:r>
              <a:rPr lang="en-US" sz="1500" b="1"/>
              <a:t>Indicates place where slide “builds” to include the corresponding point (upon mouse click).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503238" y="539750"/>
            <a:ext cx="3162300" cy="2373313"/>
          </a:xfrm>
          <a:ln/>
        </p:spPr>
      </p:sp>
      <p:sp>
        <p:nvSpPr>
          <p:cNvPr id="44034"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AFLAC has become one of the most familiar brand names in the U.S., even though it identifies a business service—business insurance. The use of clever, humorous ads has helped to accelerate the progression of the brand through the stages of brand familiarity. Which of the characteristics of a good brand name does AFLAC possess? </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4403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208.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Registering brand names and trademarks is important because it means that no one else can use them without specific authorization from the owner.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U. S. common law and civil law protect the rights of trademark and brand name owners.</a:t>
            </a:r>
          </a:p>
          <a:p>
            <a:pPr>
              <a:buFont typeface="Arial" pitchFamily="34" charset="0"/>
              <a:buChar char="•"/>
              <a:defRPr/>
            </a:pPr>
            <a:r>
              <a:rPr lang="en-US" dirty="0" smtClean="0">
                <a:solidFill>
                  <a:srgbClr val="000000"/>
                </a:solidFill>
                <a:sym typeface="Wingdings" pitchFamily="2" charset="2"/>
              </a:rPr>
              <a:t> The </a:t>
            </a:r>
            <a:r>
              <a:rPr lang="en-US" u="sng" dirty="0" smtClean="0">
                <a:solidFill>
                  <a:srgbClr val="000000"/>
                </a:solidFill>
                <a:sym typeface="Wingdings" pitchFamily="2" charset="2"/>
              </a:rPr>
              <a:t>Lanham Act</a:t>
            </a:r>
            <a:r>
              <a:rPr lang="en-US" dirty="0" smtClean="0">
                <a:solidFill>
                  <a:srgbClr val="000000"/>
                </a:solidFill>
                <a:sym typeface="Wingdings" pitchFamily="2" charset="2"/>
              </a:rPr>
              <a:t> (1946) spells out what kinds of marks (including brand names) can be protected and the exact method of protecting them.</a:t>
            </a:r>
          </a:p>
          <a:p>
            <a:pPr>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A brand can be a real asset to a company, but </a:t>
            </a:r>
            <a:r>
              <a:rPr lang="en-US" u="sng" dirty="0" smtClean="0">
                <a:solidFill>
                  <a:srgbClr val="000000"/>
                </a:solidFill>
                <a:sym typeface="Wingdings" pitchFamily="2" charset="2"/>
              </a:rPr>
              <a:t>each company must protect its own</a:t>
            </a:r>
            <a:r>
              <a:rPr lang="en-US"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If a brand becomes a generic descriptive word for a product category, protection is lost and the brand becomes public property.</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Why do the makers of Kleenex, Q-Tips, Band-Aids, and other widely used brand names refer to their products as, for example, “Band-Aid </a:t>
            </a:r>
            <a:r>
              <a:rPr lang="en-US" b="1" i="1" u="sng" dirty="0" smtClean="0">
                <a:solidFill>
                  <a:srgbClr val="000000"/>
                </a:solidFill>
                <a:sym typeface="Wingdings" pitchFamily="2" charset="2"/>
              </a:rPr>
              <a:t>brand</a:t>
            </a:r>
            <a:r>
              <a:rPr lang="en-US" b="1" i="1" dirty="0" smtClean="0">
                <a:solidFill>
                  <a:srgbClr val="000000"/>
                </a:solidFill>
                <a:sym typeface="Wingdings" pitchFamily="2" charset="2"/>
              </a:rPr>
              <a:t> adhesive bandages,” instead of just Band-Aids? </a:t>
            </a:r>
          </a:p>
          <a:p>
            <a:pPr>
              <a:buFont typeface="Arial" pitchFamily="34" charset="0"/>
              <a:buChar char="•"/>
              <a:defRPr/>
            </a:pPr>
            <a:endParaRPr lang="en-US" b="1" i="1" dirty="0" smtClean="0">
              <a:solidFill>
                <a:srgbClr val="000000"/>
              </a:solidFill>
              <a:sym typeface="Wingdings" pitchFamily="2" charset="2"/>
            </a:endParaRPr>
          </a:p>
          <a:p>
            <a:pPr>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Even if brands are registered, </a:t>
            </a:r>
            <a:r>
              <a:rPr lang="en-US" u="sng" dirty="0" smtClean="0">
                <a:solidFill>
                  <a:srgbClr val="000000"/>
                </a:solidFill>
                <a:sym typeface="Wingdings" pitchFamily="2" charset="2"/>
              </a:rPr>
              <a:t>counterfeiting is accepted in some cultures</a:t>
            </a:r>
            <a:r>
              <a:rPr lang="en-US" dirty="0" smtClean="0">
                <a:solidFill>
                  <a:srgbClr val="000000"/>
                </a:solidFill>
                <a:sym typeface="Wingdings" pitchFamily="2" charset="2"/>
              </a:rPr>
              <a:t>, especially in developing nations. Many popular branded products, such as Levi’s jeans and Rolex watches, have been copied without authorization. Weak regulation in many developing countries makes it difficult for companies to protect their brands from counterfeits.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46083" name="Text Box 25"/>
          <p:cNvSpPr txBox="1">
            <a:spLocks noChangeArrowheads="1"/>
          </p:cNvSpPr>
          <p:nvPr/>
        </p:nvSpPr>
        <p:spPr bwMode="auto">
          <a:xfrm>
            <a:off x="4267200" y="400050"/>
            <a:ext cx="25606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208-209.</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 developing a product concept, a marketing manager must consider the different possible approaches for branding.</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dirty="0" smtClean="0">
                <a:solidFill>
                  <a:srgbClr val="000000"/>
                </a:solidFill>
                <a:sym typeface="Wingdings" pitchFamily="2" charset="2"/>
              </a:rPr>
              <a:t>A </a:t>
            </a:r>
            <a:r>
              <a:rPr lang="en-US" u="sng" dirty="0" smtClean="0">
                <a:solidFill>
                  <a:srgbClr val="000000"/>
                </a:solidFill>
                <a:sym typeface="Wingdings" pitchFamily="2" charset="2"/>
              </a:rPr>
              <a:t>family brand</a:t>
            </a:r>
            <a:r>
              <a:rPr lang="en-US" dirty="0" smtClean="0">
                <a:solidFill>
                  <a:srgbClr val="000000"/>
                </a:solidFill>
                <a:sym typeface="Wingdings" pitchFamily="2" charset="2"/>
              </a:rPr>
              <a:t> is the same brand name used for several products, such as Sunkist, which appears on fresh fruit, juice, vitamins, and soft drinks.  </a:t>
            </a:r>
          </a:p>
          <a:p>
            <a:pPr lvl="1">
              <a:buFont typeface="Arial" pitchFamily="34" charset="0"/>
              <a:buChar char="•"/>
              <a:defRPr/>
            </a:pPr>
            <a:r>
              <a:rPr lang="en-US" dirty="0" smtClean="0">
                <a:solidFill>
                  <a:srgbClr val="000000"/>
                </a:solidFill>
              </a:rPr>
              <a:t> Using a family brand is a good approach if the individual products are of a similar quality. </a:t>
            </a:r>
          </a:p>
          <a:p>
            <a:pPr>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A special case of family branding is a </a:t>
            </a:r>
            <a:r>
              <a:rPr lang="en-US" u="sng" dirty="0" smtClean="0">
                <a:solidFill>
                  <a:srgbClr val="000000"/>
                </a:solidFill>
                <a:sym typeface="Wingdings" pitchFamily="2" charset="2"/>
              </a:rPr>
              <a:t>licensed brand</a:t>
            </a:r>
            <a:r>
              <a:rPr lang="en-US" dirty="0" smtClean="0">
                <a:solidFill>
                  <a:srgbClr val="000000"/>
                </a:solidFill>
                <a:sym typeface="Wingdings" pitchFamily="2" charset="2"/>
              </a:rPr>
              <a:t>,</a:t>
            </a:r>
            <a:r>
              <a:rPr lang="en-US" i="1" dirty="0" smtClean="0">
                <a:solidFill>
                  <a:srgbClr val="000000"/>
                </a:solidFill>
                <a:sym typeface="Wingdings" pitchFamily="2" charset="2"/>
              </a:rPr>
              <a:t> </a:t>
            </a:r>
            <a:r>
              <a:rPr lang="en-US" dirty="0" smtClean="0">
                <a:solidFill>
                  <a:srgbClr val="000000"/>
                </a:solidFill>
                <a:sym typeface="Wingdings" pitchFamily="2" charset="2"/>
              </a:rPr>
              <a:t>a well-known brand that sellers pay a fee to use. </a:t>
            </a:r>
          </a:p>
          <a:p>
            <a:pPr>
              <a:buFont typeface="Arial" pitchFamily="34" charset="0"/>
              <a:buNone/>
              <a:defRPr/>
            </a:pPr>
            <a:r>
              <a:rPr lang="en-US" b="1" dirty="0" smtClean="0">
                <a:sym typeface="Wingdings" pitchFamily="2" charset="2"/>
              </a:rPr>
              <a:t> </a:t>
            </a:r>
            <a:r>
              <a:rPr lang="en-US" u="sng" dirty="0" smtClean="0">
                <a:solidFill>
                  <a:srgbClr val="000000"/>
                </a:solidFill>
                <a:sym typeface="Wingdings" pitchFamily="2" charset="2"/>
              </a:rPr>
              <a:t>Individual brands may be used for outside and inside competition</a:t>
            </a:r>
            <a:r>
              <a:rPr lang="en-US"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When a company makes very unrelated products that require a separate identity to avoid confusion, developing individual brands for each can be a good idea.  </a:t>
            </a:r>
          </a:p>
          <a:p>
            <a:pPr lvl="1">
              <a:buFont typeface="Arial" pitchFamily="34" charset="0"/>
              <a:buChar char="•"/>
              <a:defRPr/>
            </a:pPr>
            <a:r>
              <a:rPr lang="en-US" dirty="0" smtClean="0">
                <a:solidFill>
                  <a:srgbClr val="000000"/>
                </a:solidFill>
              </a:rPr>
              <a:t> Some companies develop several versions of a product such as toothpaste, each with a unique position in the market.</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Proctor and Gamble markets many individual brands of laundry detergent. Aside from differentiating the products, what other advantages</a:t>
            </a:r>
            <a:r>
              <a:rPr lang="en-US" b="1" dirty="0" smtClean="0">
                <a:solidFill>
                  <a:srgbClr val="000000"/>
                </a:solidFill>
                <a:sym typeface="Wingdings" pitchFamily="2" charset="2"/>
              </a:rPr>
              <a:t> </a:t>
            </a:r>
            <a:r>
              <a:rPr lang="en-US" b="1" i="1" dirty="0" smtClean="0">
                <a:solidFill>
                  <a:srgbClr val="000000"/>
                </a:solidFill>
                <a:sym typeface="Wingdings" pitchFamily="2" charset="2"/>
              </a:rPr>
              <a:t>are there to having so many individual brands in a product category?</a:t>
            </a:r>
          </a:p>
          <a:p>
            <a:pPr>
              <a:defRPr/>
            </a:pPr>
            <a:endParaRPr lang="en-US" b="1" i="1" dirty="0" smtClean="0">
              <a:solidFill>
                <a:srgbClr val="000000"/>
              </a:solidFill>
              <a:sym typeface="Wingdings" pitchFamily="2" charset="2"/>
            </a:endParaRPr>
          </a:p>
          <a:p>
            <a:pPr marL="171450" indent="-171450">
              <a:buFont typeface="Wingdings" pitchFamily="2" charset="2"/>
              <a:buChar char="à"/>
              <a:defRPr/>
            </a:pPr>
            <a:r>
              <a:rPr lang="en-US" u="sng" dirty="0" smtClean="0">
                <a:solidFill>
                  <a:srgbClr val="000000"/>
                </a:solidFill>
                <a:sym typeface="Wingdings" pitchFamily="2" charset="2"/>
              </a:rPr>
              <a:t>Generic “brands</a:t>
            </a:r>
            <a:r>
              <a:rPr lang="en-US" dirty="0" smtClean="0">
                <a:solidFill>
                  <a:srgbClr val="000000"/>
                </a:solidFill>
                <a:sym typeface="Wingdings" pitchFamily="2" charset="2"/>
              </a:rPr>
              <a:t>” are products that have no brand at all other than the identification of their contents.</a:t>
            </a:r>
          </a:p>
          <a:p>
            <a:pPr lvl="1">
              <a:buFont typeface="Arial" pitchFamily="34" charset="0"/>
              <a:buChar char="•"/>
              <a:defRPr/>
            </a:pPr>
            <a:r>
              <a:rPr lang="en-US" dirty="0" smtClean="0">
                <a:solidFill>
                  <a:srgbClr val="000000"/>
                </a:solidFill>
              </a:rPr>
              <a:t> They can be important, low-cost alternatives for consumers, such as in the market for prescription drugs.</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48131" name="Text Box 25"/>
          <p:cNvSpPr txBox="1">
            <a:spLocks noChangeArrowheads="1"/>
          </p:cNvSpPr>
          <p:nvPr/>
        </p:nvSpPr>
        <p:spPr bwMode="auto">
          <a:xfrm>
            <a:off x="4191000" y="400050"/>
            <a:ext cx="26368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 209.</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503238" y="539750"/>
            <a:ext cx="3162300" cy="2373313"/>
          </a:xfrm>
          <a:ln/>
        </p:spPr>
      </p:sp>
      <p:sp>
        <p:nvSpPr>
          <p:cNvPr id="51202"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This video clip highlights the licensing of the Louisville Slugger Brand.</a:t>
            </a:r>
            <a:r>
              <a:rPr lang="en-US" b="1" smtClean="0">
                <a:solidFill>
                  <a:srgbClr val="000000"/>
                </a:solidFill>
                <a:latin typeface="Arial" charset="0"/>
                <a:cs typeface="Arial" charset="0"/>
                <a:sym typeface="Wingdings" pitchFamily="2" charset="2"/>
              </a:rPr>
              <a:t>  </a:t>
            </a:r>
          </a:p>
          <a:p>
            <a:endParaRPr lang="en-US" b="1"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(video clip length 3:31)</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Video Operation:</a:t>
            </a:r>
            <a:endParaRPr lang="en-US"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Use the onscreen player controls to operate the video.</a:t>
            </a:r>
          </a:p>
          <a:p>
            <a:r>
              <a:rPr lang="en-US" smtClean="0">
                <a:solidFill>
                  <a:srgbClr val="000000"/>
                </a:solidFill>
                <a:latin typeface="Arial" charset="0"/>
                <a:cs typeface="Arial" charset="0"/>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latin typeface="Arial" charset="0"/>
                <a:cs typeface="Arial" charset="0"/>
                <a:sym typeface="Wingdings" pitchFamily="2" charset="2"/>
              </a:rPr>
              <a:t>Under certain circumstances, the video may not fill the video player window. To restore, right-click the video player object and select Zoom 200%.</a:t>
            </a:r>
          </a:p>
          <a:p>
            <a:r>
              <a:rPr lang="en-US" smtClean="0">
                <a:solidFill>
                  <a:srgbClr val="000000"/>
                </a:solidFill>
                <a:latin typeface="Arial" charset="0"/>
                <a:cs typeface="Arial" charset="0"/>
                <a:sym typeface="Wingdings" pitchFamily="2" charset="2"/>
              </a:rPr>
              <a:t>The videos will only play in Slide Show View. Macros must be enabled in order to play the videos from within PowerPoint.</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51203"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refers to material on pp. 209.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659438"/>
          </a:xfrm>
        </p:spPr>
        <p:txBody>
          <a:bodyPr/>
          <a:lstStyle/>
          <a:p>
            <a:pPr>
              <a:defRPr/>
            </a:pPr>
            <a:r>
              <a:rPr lang="en-US" b="1" dirty="0" smtClean="0">
                <a:solidFill>
                  <a:srgbClr val="000000"/>
                </a:solidFill>
                <a:sym typeface="Wingdings" pitchFamily="2" charset="2"/>
              </a:rPr>
              <a:t>At the end of this presentation, you should be able to:</a:t>
            </a:r>
          </a:p>
          <a:p>
            <a:pPr>
              <a:defRPr/>
            </a:pPr>
            <a:endParaRPr lang="en-US" b="1" dirty="0" smtClean="0">
              <a:solidFill>
                <a:srgbClr val="000000"/>
              </a:solidFill>
              <a:sym typeface="Wingdings" pitchFamily="2" charset="2"/>
            </a:endParaRPr>
          </a:p>
          <a:p>
            <a:pPr marL="266700" indent="-266700">
              <a:buClr>
                <a:srgbClr val="FF0000"/>
              </a:buClr>
              <a:defRPr/>
            </a:pPr>
            <a:r>
              <a:rPr lang="en-US" dirty="0" smtClean="0">
                <a:solidFill>
                  <a:srgbClr val="000000"/>
                </a:solidFill>
                <a:sym typeface="Wingdings" pitchFamily="2" charset="2"/>
              </a:rPr>
              <a:t>1.   Understand what “Product” really means.</a:t>
            </a:r>
          </a:p>
          <a:p>
            <a:pPr marL="266700" indent="-266700">
              <a:buClr>
                <a:srgbClr val="FF0000"/>
              </a:buClr>
              <a:defRPr/>
            </a:pPr>
            <a:r>
              <a:rPr lang="en-US" dirty="0" smtClean="0">
                <a:solidFill>
                  <a:srgbClr val="000000"/>
                </a:solidFill>
                <a:sym typeface="Wingdings" pitchFamily="2" charset="2"/>
              </a:rPr>
              <a:t>2.  	Know the key differences between goods and services.</a:t>
            </a:r>
          </a:p>
          <a:p>
            <a:pPr marL="266700" indent="-266700">
              <a:buClr>
                <a:srgbClr val="FF0000"/>
              </a:buClr>
              <a:defRPr/>
            </a:pPr>
            <a:r>
              <a:rPr lang="en-US" dirty="0" smtClean="0">
                <a:solidFill>
                  <a:srgbClr val="000000"/>
                </a:solidFill>
                <a:sym typeface="Wingdings" pitchFamily="2" charset="2"/>
              </a:rPr>
              <a:t>3. 	Understand what branding is and how to use it in strategy planning.</a:t>
            </a:r>
          </a:p>
          <a:p>
            <a:pPr marL="266700" indent="-266700">
              <a:buClr>
                <a:srgbClr val="000000"/>
              </a:buClr>
              <a:buFont typeface="Wingdings" pitchFamily="2" charset="2"/>
              <a:buAutoNum type="arabicPeriod" startAt="4"/>
              <a:defRPr/>
            </a:pPr>
            <a:r>
              <a:rPr lang="en-US" dirty="0" smtClean="0">
                <a:solidFill>
                  <a:srgbClr val="000000"/>
                </a:solidFill>
                <a:sym typeface="Wingdings" pitchFamily="2" charset="2"/>
              </a:rPr>
              <a:t>Understand the importance of packaging in strategy planning.</a:t>
            </a:r>
          </a:p>
          <a:p>
            <a:pPr marL="266700" indent="-266700">
              <a:buClr>
                <a:srgbClr val="000000"/>
              </a:buClr>
              <a:buFont typeface="Wingdings" pitchFamily="2" charset="2"/>
              <a:buAutoNum type="arabicPeriod" startAt="4"/>
              <a:defRPr/>
            </a:pPr>
            <a:r>
              <a:rPr lang="en-US" dirty="0" smtClean="0">
                <a:solidFill>
                  <a:srgbClr val="000000"/>
                </a:solidFill>
                <a:sym typeface="Wingdings" pitchFamily="2" charset="2"/>
              </a:rPr>
              <a:t>Understand the role of warranties in strategy planning.</a:t>
            </a:r>
          </a:p>
          <a:p>
            <a:pPr>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13315"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 198.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 addition to the type of brand, the brand’s creation and ownership are also part of the overall product strategy.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u="sng" dirty="0" smtClean="0">
                <a:solidFill>
                  <a:srgbClr val="000000"/>
                </a:solidFill>
                <a:sym typeface="Wingdings" pitchFamily="2" charset="2"/>
              </a:rPr>
              <a:t>Manufacturer brands</a:t>
            </a:r>
            <a:r>
              <a:rPr lang="en-US" dirty="0" smtClean="0">
                <a:solidFill>
                  <a:srgbClr val="000000"/>
                </a:solidFill>
                <a:sym typeface="Wingdings" pitchFamily="2" charset="2"/>
              </a:rPr>
              <a:t> are brands created by producers.  </a:t>
            </a:r>
          </a:p>
          <a:p>
            <a:pPr lvl="1">
              <a:buFont typeface="Arial" pitchFamily="34" charset="0"/>
              <a:buChar char="•"/>
              <a:defRPr/>
            </a:pPr>
            <a:r>
              <a:rPr lang="en-US" dirty="0" smtClean="0">
                <a:solidFill>
                  <a:srgbClr val="000000"/>
                </a:solidFill>
              </a:rPr>
              <a:t> Manufacturer brands are sometimes called national brands because of their wide appeal. </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Dealer brands</a:t>
            </a:r>
            <a:r>
              <a:rPr lang="en-US" dirty="0" smtClean="0">
                <a:solidFill>
                  <a:srgbClr val="000000"/>
                </a:solidFill>
                <a:sym typeface="Wingdings" pitchFamily="2" charset="2"/>
              </a:rPr>
              <a:t> are also called private brands. </a:t>
            </a:r>
          </a:p>
          <a:p>
            <a:pPr lvl="1">
              <a:buFont typeface="Arial" pitchFamily="34" charset="0"/>
              <a:buChar char="•"/>
              <a:defRPr/>
            </a:pPr>
            <a:r>
              <a:rPr lang="en-US" dirty="0" smtClean="0">
                <a:solidFill>
                  <a:srgbClr val="000000"/>
                </a:solidFill>
              </a:rPr>
              <a:t> Intermediaries, such as wholesalers and retailers, create these brands. </a:t>
            </a:r>
          </a:p>
          <a:p>
            <a:pPr>
              <a:buFont typeface="Arial" pitchFamily="34" charset="0"/>
              <a:buNone/>
              <a:defRPr/>
            </a:pPr>
            <a:r>
              <a:rPr lang="en-US" dirty="0" smtClean="0">
                <a:sym typeface="Wingdings" pitchFamily="2" charset="2"/>
              </a:rPr>
              <a:t> </a:t>
            </a:r>
            <a:r>
              <a:rPr lang="en-US" dirty="0" smtClean="0">
                <a:solidFill>
                  <a:srgbClr val="000000"/>
                </a:solidFill>
                <a:sym typeface="Wingdings" pitchFamily="2" charset="2"/>
              </a:rPr>
              <a:t>The “</a:t>
            </a:r>
            <a:r>
              <a:rPr lang="en-US" u="sng" dirty="0" smtClean="0">
                <a:solidFill>
                  <a:srgbClr val="000000"/>
                </a:solidFill>
                <a:sym typeface="Wingdings" pitchFamily="2" charset="2"/>
              </a:rPr>
              <a:t>battle of the brands</a:t>
            </a:r>
            <a:r>
              <a:rPr lang="en-US" dirty="0" smtClean="0">
                <a:solidFill>
                  <a:srgbClr val="000000"/>
                </a:solidFill>
                <a:sym typeface="Wingdings" pitchFamily="2" charset="2"/>
              </a:rPr>
              <a:t>” is a competition between manufacturer and dealer brands. </a:t>
            </a:r>
          </a:p>
          <a:p>
            <a:pPr lvl="1">
              <a:buFont typeface="Arial" pitchFamily="34" charset="0"/>
              <a:buChar char="•"/>
              <a:defRPr/>
            </a:pPr>
            <a:r>
              <a:rPr lang="en-US" dirty="0" smtClean="0">
                <a:solidFill>
                  <a:srgbClr val="000000"/>
                </a:solidFill>
              </a:rPr>
              <a:t> Many retailers have expanded the lines of products sold under their store brands, while reducing the amount of space given to manufacturer brands. </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Think about a recent trip you made to a grocery store or discount drugstore. Can you think of specific ways in which dealers position their brands against comparable manufacturer brands?</a:t>
            </a:r>
          </a:p>
          <a:p>
            <a:pPr>
              <a:defRPr/>
            </a:pPr>
            <a:endParaRPr lang="en-US" b="1" u="sng" dirty="0" smtClean="0">
              <a:solidFill>
                <a:srgbClr val="000000"/>
              </a:solidFill>
              <a:sym typeface="Wingdings" pitchFamily="2" charset="2"/>
            </a:endParaRP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Who’s winning the battle of brands</a:t>
            </a:r>
            <a:r>
              <a:rPr lang="en-US" dirty="0" smtClean="0">
                <a:solidFill>
                  <a:srgbClr val="000000"/>
                </a:solidFill>
                <a:sym typeface="Wingdings" pitchFamily="2" charset="2"/>
              </a:rPr>
              <a:t>? The big winner is the consumer, who benefits from greater choice and more intense price competition</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53251" name="Text Box 25"/>
          <p:cNvSpPr txBox="1">
            <a:spLocks noChangeArrowheads="1"/>
          </p:cNvSpPr>
          <p:nvPr/>
        </p:nvSpPr>
        <p:spPr bwMode="auto">
          <a:xfrm>
            <a:off x="4267200" y="400050"/>
            <a:ext cx="25606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210-211.</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503238" y="539750"/>
            <a:ext cx="3162300" cy="2373313"/>
          </a:xfrm>
          <a:ln/>
        </p:spPr>
      </p:sp>
      <p:sp>
        <p:nvSpPr>
          <p:cNvPr id="55298"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B</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Dealer brands are brands created by intermediaries. The Cherokee brand available only at Target stores is an example of the dealer brand. The best answer selection is ‘B’.</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sz="1100" smtClean="0">
              <a:latin typeface="Arial" charset="0"/>
              <a:cs typeface="Arial" charset="0"/>
            </a:endParaRPr>
          </a:p>
        </p:txBody>
      </p:sp>
      <p:sp>
        <p:nvSpPr>
          <p:cNvPr id="55299"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pp. 210.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Packaging</a:t>
            </a:r>
            <a:r>
              <a:rPr lang="en-US" dirty="0" smtClean="0">
                <a:solidFill>
                  <a:srgbClr val="000000"/>
                </a:solidFill>
                <a:sym typeface="Wingdings" pitchFamily="2" charset="2"/>
              </a:rPr>
              <a:t> involves promoting, protecting, and enhancing the product. Good packaging makes products easier to identify and promotes the brand.</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Packaging can enhance the product</a:t>
            </a:r>
            <a:r>
              <a:rPr lang="en-US" dirty="0" smtClean="0">
                <a:solidFill>
                  <a:srgbClr val="000000"/>
                </a:solidFill>
                <a:sym typeface="Wingdings" pitchFamily="2" charset="2"/>
              </a:rPr>
              <a:t>. Packaging can do more than contain and protect the product. The package can make the product easier to use or safer to use. Packaging can deter shoplifting and it can also be designed to achieve ecological objectives.</a:t>
            </a:r>
          </a:p>
          <a:p>
            <a:pPr marL="285750" indent="-285750">
              <a:buFont typeface="Wingdings" pitchFamily="2" charset="2"/>
              <a:buChar char="à"/>
              <a:defRPr/>
            </a:pPr>
            <a:r>
              <a:rPr lang="en-US" u="sng" dirty="0" smtClean="0">
                <a:solidFill>
                  <a:srgbClr val="000000"/>
                </a:solidFill>
                <a:sym typeface="Wingdings" pitchFamily="2" charset="2"/>
              </a:rPr>
              <a:t>Packaging sends a message</a:t>
            </a:r>
            <a:r>
              <a:rPr lang="en-US" dirty="0" smtClean="0">
                <a:solidFill>
                  <a:srgbClr val="000000"/>
                </a:solidFill>
                <a:sym typeface="Wingdings" pitchFamily="2" charset="2"/>
              </a:rPr>
              <a:t>. Creative use of design in packaging can visually help to tie the product to other elements of the promotion mix. Packages also convey information, such as the nutritional information on food products. The package can also promote the brand at the point of purchase or in use.</a:t>
            </a:r>
          </a:p>
          <a:p>
            <a:pPr marL="285750" indent="-285750">
              <a:buFont typeface="Wingdings" pitchFamily="2" charset="2"/>
              <a:buChar char="à"/>
              <a:defRPr/>
            </a:pPr>
            <a:r>
              <a:rPr lang="en-US" u="sng" dirty="0" smtClean="0">
                <a:solidFill>
                  <a:srgbClr val="000000"/>
                </a:solidFill>
                <a:sym typeface="Wingdings" pitchFamily="2" charset="2"/>
              </a:rPr>
              <a:t>Packaging may lower distribution costs</a:t>
            </a:r>
            <a:r>
              <a:rPr lang="en-US" dirty="0" smtClean="0">
                <a:solidFill>
                  <a:srgbClr val="000000"/>
                </a:solidFill>
                <a:sym typeface="Wingdings" pitchFamily="2" charset="2"/>
              </a:rPr>
              <a:t>. Good packages save space and weight so they are easier to transport, handle, and display. In helping distributors and end-sale retailers, good packages are more welcome by these intermediaries.</a:t>
            </a:r>
          </a:p>
          <a:p>
            <a:pP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Do you have any favorite products that never seem to get scanned at a checkout counter? How much more time does it take to hand enter the code? Could time savings lead to lower costs? How can packages be re-designed to make them easier to scan?</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57347" name="Text Box 25"/>
          <p:cNvSpPr txBox="1">
            <a:spLocks noChangeArrowheads="1"/>
          </p:cNvSpPr>
          <p:nvPr/>
        </p:nvSpPr>
        <p:spPr bwMode="auto">
          <a:xfrm>
            <a:off x="4267200" y="400050"/>
            <a:ext cx="25606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211-212.</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xfrm>
            <a:off x="522288" y="549275"/>
            <a:ext cx="3216275" cy="2413000"/>
          </a:xfrm>
          <a:ln/>
        </p:spPr>
      </p:sp>
      <p:sp>
        <p:nvSpPr>
          <p:cNvPr id="59394"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endParaRPr lang="en-US" smtClean="0">
              <a:solidFill>
                <a:srgbClr val="000000"/>
              </a:solidFill>
              <a:latin typeface="Arial" charset="0"/>
              <a:cs typeface="Arial" charset="0"/>
              <a:sym typeface="Wingdings" pitchFamily="2" charset="2"/>
            </a:endParaRPr>
          </a:p>
          <a:p>
            <a:r>
              <a:rPr lang="en-US" smtClean="0">
                <a:solidFill>
                  <a:srgbClr val="000000"/>
                </a:solidFill>
                <a:latin typeface="Arial" charset="0"/>
                <a:cs typeface="Arial" charset="0"/>
                <a:sym typeface="Wingdings" pitchFamily="2" charset="2"/>
              </a:rPr>
              <a:t>Good packaging makes products easier to identify and promotes the brand at the point of purchase and even in use.</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r>
              <a:rPr lang="en-US" smtClean="0">
                <a:solidFill>
                  <a:srgbClr val="000000"/>
                </a:solidFill>
                <a:latin typeface="Arial" charset="0"/>
                <a:cs typeface="Arial" charset="0"/>
                <a:sym typeface="Wingdings" pitchFamily="2" charset="2"/>
              </a:rPr>
              <a:t>Few factors to be considered are:</a:t>
            </a:r>
          </a:p>
          <a:p>
            <a:pPr>
              <a:buFontTx/>
              <a:buChar char="•"/>
            </a:pPr>
            <a:r>
              <a:rPr lang="en-US" smtClean="0">
                <a:solidFill>
                  <a:srgbClr val="000000"/>
                </a:solidFill>
                <a:latin typeface="Arial" charset="0"/>
                <a:cs typeface="Arial" charset="0"/>
                <a:sym typeface="Wingdings" pitchFamily="2" charset="2"/>
              </a:rPr>
              <a:t> Promoting</a:t>
            </a:r>
          </a:p>
          <a:p>
            <a:pPr lvl="1">
              <a:buFontTx/>
              <a:buChar char="•"/>
            </a:pPr>
            <a:r>
              <a:rPr lang="en-US" smtClean="0">
                <a:solidFill>
                  <a:srgbClr val="000000"/>
                </a:solidFill>
                <a:latin typeface="Arial" charset="0"/>
                <a:cs typeface="Arial" charset="0"/>
                <a:sym typeface="Wingdings" pitchFamily="2" charset="2"/>
              </a:rPr>
              <a:t> Link product to promotion</a:t>
            </a:r>
          </a:p>
          <a:p>
            <a:pPr lvl="1">
              <a:buFontTx/>
              <a:buChar char="•"/>
            </a:pPr>
            <a:r>
              <a:rPr lang="en-US" smtClean="0">
                <a:solidFill>
                  <a:srgbClr val="000000"/>
                </a:solidFill>
                <a:latin typeface="Arial" charset="0"/>
                <a:cs typeface="Arial" charset="0"/>
                <a:sym typeface="Wingdings" pitchFamily="2" charset="2"/>
              </a:rPr>
              <a:t> Branding at point of purchase or consumption</a:t>
            </a:r>
          </a:p>
          <a:p>
            <a:pPr lvl="1">
              <a:buFontTx/>
              <a:buChar char="•"/>
            </a:pPr>
            <a:r>
              <a:rPr lang="en-US" smtClean="0">
                <a:solidFill>
                  <a:srgbClr val="000000"/>
                </a:solidFill>
                <a:latin typeface="Arial" charset="0"/>
                <a:cs typeface="Arial" charset="0"/>
                <a:sym typeface="Wingdings" pitchFamily="2" charset="2"/>
              </a:rPr>
              <a:t> Product information</a:t>
            </a:r>
          </a:p>
          <a:p>
            <a:r>
              <a:rPr lang="en-US" b="1" smtClean="0">
                <a:latin typeface="Arial" charset="0"/>
                <a:cs typeface="Arial" charset="0"/>
                <a:sym typeface="Wingdings" pitchFamily="2" charset="2"/>
              </a:rPr>
              <a:t> </a:t>
            </a:r>
            <a:r>
              <a:rPr lang="en-US" smtClean="0">
                <a:solidFill>
                  <a:srgbClr val="000000"/>
                </a:solidFill>
                <a:latin typeface="Arial" charset="0"/>
                <a:cs typeface="Arial" charset="0"/>
                <a:sym typeface="Wingdings" pitchFamily="2" charset="2"/>
              </a:rPr>
              <a:t>Protecting</a:t>
            </a:r>
          </a:p>
          <a:p>
            <a:pPr lvl="1">
              <a:buFontTx/>
              <a:buChar char="•"/>
            </a:pPr>
            <a:r>
              <a:rPr lang="en-US" smtClean="0">
                <a:solidFill>
                  <a:srgbClr val="000000"/>
                </a:solidFill>
                <a:latin typeface="Arial" charset="0"/>
                <a:cs typeface="Arial" charset="0"/>
                <a:sym typeface="Wingdings" pitchFamily="2" charset="2"/>
              </a:rPr>
              <a:t> For shipping and storing</a:t>
            </a:r>
          </a:p>
          <a:p>
            <a:pPr lvl="1">
              <a:buFontTx/>
              <a:buChar char="•"/>
            </a:pPr>
            <a:r>
              <a:rPr lang="en-US" smtClean="0">
                <a:solidFill>
                  <a:srgbClr val="000000"/>
                </a:solidFill>
                <a:latin typeface="Arial" charset="0"/>
                <a:cs typeface="Arial" charset="0"/>
                <a:sym typeface="Wingdings" pitchFamily="2" charset="2"/>
              </a:rPr>
              <a:t>From tampering</a:t>
            </a:r>
          </a:p>
          <a:p>
            <a:pPr lvl="1">
              <a:buFontTx/>
              <a:buChar char="•"/>
            </a:pPr>
            <a:r>
              <a:rPr lang="en-US" smtClean="0">
                <a:solidFill>
                  <a:srgbClr val="000000"/>
                </a:solidFill>
                <a:latin typeface="Arial" charset="0"/>
                <a:cs typeface="Arial" charset="0"/>
                <a:sym typeface="Wingdings" pitchFamily="2" charset="2"/>
              </a:rPr>
              <a:t>From shoplifting</a:t>
            </a:r>
          </a:p>
          <a:p>
            <a:pPr lvl="1">
              <a:buFontTx/>
              <a:buChar char="•"/>
            </a:pPr>
            <a:r>
              <a:rPr lang="en-US" smtClean="0">
                <a:solidFill>
                  <a:srgbClr val="000000"/>
                </a:solidFill>
                <a:latin typeface="Arial" charset="0"/>
                <a:cs typeface="Arial" charset="0"/>
                <a:sym typeface="Wingdings" pitchFamily="2" charset="2"/>
              </a:rPr>
              <a:t>From spoiling</a:t>
            </a:r>
          </a:p>
          <a:p>
            <a:r>
              <a:rPr lang="en-US" b="1" smtClean="0">
                <a:latin typeface="Arial" charset="0"/>
                <a:cs typeface="Arial" charset="0"/>
                <a:sym typeface="Wingdings" pitchFamily="2" charset="2"/>
              </a:rPr>
              <a:t> </a:t>
            </a:r>
            <a:r>
              <a:rPr lang="en-US" smtClean="0">
                <a:solidFill>
                  <a:srgbClr val="000000"/>
                </a:solidFill>
                <a:latin typeface="Arial" charset="0"/>
                <a:cs typeface="Arial" charset="0"/>
                <a:sym typeface="Wingdings" pitchFamily="2" charset="2"/>
              </a:rPr>
              <a:t>Enhancing</a:t>
            </a:r>
          </a:p>
          <a:p>
            <a:pPr lvl="1">
              <a:buFontTx/>
              <a:buChar char="•"/>
            </a:pPr>
            <a:r>
              <a:rPr lang="en-US" smtClean="0">
                <a:solidFill>
                  <a:srgbClr val="000000"/>
                </a:solidFill>
                <a:latin typeface="Arial" charset="0"/>
                <a:cs typeface="Arial" charset="0"/>
                <a:sym typeface="Wingdings" pitchFamily="2" charset="2"/>
              </a:rPr>
              <a:t> </a:t>
            </a:r>
            <a:r>
              <a:rPr lang="en-US" smtClean="0">
                <a:solidFill>
                  <a:srgbClr val="000000"/>
                </a:solidFill>
                <a:latin typeface="Arial" charset="0"/>
                <a:cs typeface="Arial" charset="0"/>
              </a:rPr>
              <a:t>The environment</a:t>
            </a:r>
          </a:p>
          <a:p>
            <a:pPr lvl="1">
              <a:buFontTx/>
              <a:buChar char="•"/>
            </a:pPr>
            <a:r>
              <a:rPr lang="en-US" smtClean="0">
                <a:solidFill>
                  <a:srgbClr val="000000"/>
                </a:solidFill>
                <a:latin typeface="Arial" charset="0"/>
                <a:cs typeface="Arial" charset="0"/>
              </a:rPr>
              <a:t> Convenience in use</a:t>
            </a:r>
          </a:p>
          <a:p>
            <a:pPr lvl="1">
              <a:buFontTx/>
              <a:buChar char="•"/>
            </a:pPr>
            <a:r>
              <a:rPr lang="en-US" smtClean="0">
                <a:solidFill>
                  <a:srgbClr val="000000"/>
                </a:solidFill>
                <a:latin typeface="Arial" charset="0"/>
                <a:cs typeface="Arial" charset="0"/>
              </a:rPr>
              <a:t> Added product functions</a:t>
            </a:r>
          </a:p>
          <a:p>
            <a:pPr lvl="1">
              <a:buFontTx/>
              <a:buChar char="•"/>
            </a:pPr>
            <a:endParaRPr lang="en-US" smtClean="0">
              <a:solidFill>
                <a:srgbClr val="000000"/>
              </a:solidFill>
              <a:latin typeface="Arial" charset="0"/>
              <a:cs typeface="Arial" charset="0"/>
              <a:sym typeface="Wingdings" pitchFamily="2" charset="2"/>
            </a:endParaRPr>
          </a:p>
          <a:p>
            <a:pPr eaLnBrk="1" hangingPunct="1"/>
            <a:endParaRPr lang="en-US" smtClean="0">
              <a:latin typeface="Arial" charset="0"/>
              <a:cs typeface="Arial" charset="0"/>
            </a:endParaRPr>
          </a:p>
        </p:txBody>
      </p:sp>
      <p:sp>
        <p:nvSpPr>
          <p:cNvPr id="59395" name="Text Box 25"/>
          <p:cNvSpPr txBox="1">
            <a:spLocks noChangeArrowheads="1"/>
          </p:cNvSpPr>
          <p:nvPr/>
        </p:nvSpPr>
        <p:spPr bwMode="auto">
          <a:xfrm>
            <a:off x="4267200" y="400050"/>
            <a:ext cx="25606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212.</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 determining what is socially responsible packaging, marketers are helped somewhat by the clarity of legal regulations. However, other issues require them to make ethical judgments.</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u="sng" dirty="0" smtClean="0">
                <a:solidFill>
                  <a:srgbClr val="000000"/>
                </a:solidFill>
                <a:sym typeface="Wingdings" pitchFamily="2" charset="2"/>
              </a:rPr>
              <a:t>Packaging can hurt the environment</a:t>
            </a:r>
            <a:r>
              <a:rPr lang="en-US" dirty="0" smtClean="0">
                <a:solidFill>
                  <a:srgbClr val="000000"/>
                </a:solidFill>
                <a:sym typeface="Wingdings" pitchFamily="2" charset="2"/>
              </a:rPr>
              <a:t>. Ecological concerns are becoming more prominent in packaging decisions. </a:t>
            </a:r>
          </a:p>
          <a:p>
            <a:pPr lvl="1">
              <a:buFont typeface="Arial" pitchFamily="34" charset="0"/>
              <a:buChar char="•"/>
              <a:defRPr/>
            </a:pPr>
            <a:r>
              <a:rPr lang="en-US" dirty="0" smtClean="0">
                <a:solidFill>
                  <a:srgbClr val="000000"/>
                </a:solidFill>
              </a:rPr>
              <a:t> Producers have been criticized for developing packages that harm the environment. </a:t>
            </a:r>
          </a:p>
          <a:p>
            <a:pPr lvl="1">
              <a:buFont typeface="Arial" pitchFamily="34" charset="0"/>
              <a:buChar char="•"/>
              <a:defRPr/>
            </a:pPr>
            <a:r>
              <a:rPr lang="en-US" dirty="0" smtClean="0">
                <a:solidFill>
                  <a:srgbClr val="000000"/>
                </a:solidFill>
              </a:rPr>
              <a:t> Others contend that manufacturers do not disclose all of the possible harmful effects of their products. </a:t>
            </a:r>
          </a:p>
          <a:p>
            <a:pPr>
              <a:buFont typeface="Arial" pitchFamily="34" charset="0"/>
              <a:buNone/>
              <a:defRPr/>
            </a:pPr>
            <a:r>
              <a:rPr lang="en-US" dirty="0" smtClean="0">
                <a:sym typeface="Wingdings" pitchFamily="2" charset="2"/>
              </a:rPr>
              <a:t> </a:t>
            </a:r>
            <a:r>
              <a:rPr lang="en-US" dirty="0" smtClean="0">
                <a:solidFill>
                  <a:srgbClr val="000000"/>
                </a:solidFill>
                <a:sym typeface="Wingdings" pitchFamily="2" charset="2"/>
              </a:rPr>
              <a:t>The </a:t>
            </a:r>
            <a:r>
              <a:rPr lang="en-US" u="sng" dirty="0" smtClean="0">
                <a:solidFill>
                  <a:srgbClr val="000000"/>
                </a:solidFill>
                <a:sym typeface="Wingdings" pitchFamily="2" charset="2"/>
              </a:rPr>
              <a:t>Federal Fair Packaging and Labeling Act</a:t>
            </a:r>
            <a:r>
              <a:rPr lang="en-US" dirty="0" smtClean="0">
                <a:solidFill>
                  <a:srgbClr val="000000"/>
                </a:solidFill>
                <a:sym typeface="Wingdings" pitchFamily="2" charset="2"/>
              </a:rPr>
              <a:t> (1966) requires that consumer goods be clearly labeled in easy-to-understand terms, to give consumers more information.  The law also calls on industry to try to reduce the number of package sizes and to make labels more useful.</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Ethical issues remain</a:t>
            </a:r>
            <a:r>
              <a:rPr lang="en-US" dirty="0" smtClean="0">
                <a:solidFill>
                  <a:srgbClr val="000000"/>
                </a:solidFill>
                <a:sym typeface="Wingdings" pitchFamily="2" charset="2"/>
              </a:rPr>
              <a:t>, and examples of such issues are easy to find.</a:t>
            </a:r>
          </a:p>
          <a:p>
            <a:pPr lvl="1">
              <a:buFont typeface="Arial" pitchFamily="34" charset="0"/>
              <a:buChar char="•"/>
              <a:defRPr/>
            </a:pPr>
            <a:r>
              <a:rPr lang="en-US" dirty="0" smtClean="0">
                <a:solidFill>
                  <a:srgbClr val="000000"/>
                </a:solidFill>
              </a:rPr>
              <a:t> Some companies have been accused of designing packages that conceal downsized products. </a:t>
            </a:r>
          </a:p>
          <a:p>
            <a:pPr lvl="1">
              <a:buFont typeface="Arial" pitchFamily="34" charset="0"/>
              <a:buChar char="•"/>
              <a:defRPr/>
            </a:pPr>
            <a:r>
              <a:rPr lang="en-US" dirty="0" smtClean="0">
                <a:solidFill>
                  <a:srgbClr val="000000"/>
                </a:solidFill>
              </a:rPr>
              <a:t> Dealer-branded products are often packaged to look very similar to manufacturer brands. </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Have you ever purchased products and thought that the packaging wasted resources? Which ones?</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61443" name="Text Box 25"/>
          <p:cNvSpPr txBox="1">
            <a:spLocks noChangeArrowheads="1"/>
          </p:cNvSpPr>
          <p:nvPr/>
        </p:nvSpPr>
        <p:spPr bwMode="auto">
          <a:xfrm>
            <a:off x="4191000" y="400050"/>
            <a:ext cx="26368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212-213.</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503238" y="539750"/>
            <a:ext cx="3162300" cy="2373313"/>
          </a:xfrm>
          <a:ln/>
        </p:spPr>
      </p:sp>
      <p:sp>
        <p:nvSpPr>
          <p:cNvPr id="63490"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E</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In the above question, Heinz has redesigned the ketchup bottle to enhance product usage. The placement of the cap on the bottom allows for a clean pour and complete usage of all the product (little waste left in the bottle). The best answer selection is ‘E’.  </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p:txBody>
      </p:sp>
      <p:sp>
        <p:nvSpPr>
          <p:cNvPr id="63491"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pp. 212.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buFont typeface="Arial" pitchFamily="34" charset="0"/>
              <a:buChar char="•"/>
              <a:defRPr/>
            </a:pPr>
            <a:r>
              <a:rPr lang="en-US" dirty="0" smtClean="0">
                <a:solidFill>
                  <a:srgbClr val="000000"/>
                </a:solidFill>
                <a:sym typeface="Wingdings" pitchFamily="2" charset="2"/>
              </a:rPr>
              <a:t> A </a:t>
            </a:r>
            <a:r>
              <a:rPr lang="en-US" u="sng" dirty="0" smtClean="0">
                <a:solidFill>
                  <a:srgbClr val="000000"/>
                </a:solidFill>
                <a:sym typeface="Wingdings" pitchFamily="2" charset="2"/>
              </a:rPr>
              <a:t>warranty puts the seller’s promises about a product in writing</a:t>
            </a:r>
            <a:r>
              <a:rPr lang="en-US" dirty="0" smtClean="0">
                <a:solidFill>
                  <a:srgbClr val="000000"/>
                </a:solidFill>
                <a:sym typeface="Wingdings" pitchFamily="2" charset="2"/>
              </a:rPr>
              <a:t>. A marketing manager should decide whether to offer a warranty and if so, what the warranty will cover and how it will be communicated to target customers</a:t>
            </a:r>
            <a:r>
              <a:rPr lang="en-US" b="1" dirty="0" smtClean="0">
                <a:solidFill>
                  <a:srgbClr val="000000"/>
                </a:solidFill>
                <a:sym typeface="Wingdings" pitchFamily="2" charset="2"/>
              </a:rPr>
              <a:t>. </a:t>
            </a:r>
          </a:p>
          <a:p>
            <a:pPr>
              <a:buFont typeface="Arial" pitchFamily="34" charset="0"/>
              <a:buChar cha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None/>
              <a:defRPr/>
            </a:pPr>
            <a:r>
              <a:rPr lang="en-US" dirty="0" smtClean="0">
                <a:sym typeface="Wingdings" pitchFamily="2" charset="2"/>
              </a:rPr>
              <a:t> </a:t>
            </a:r>
            <a:r>
              <a:rPr lang="en-US" dirty="0" smtClean="0">
                <a:solidFill>
                  <a:srgbClr val="000000"/>
                </a:solidFill>
                <a:sym typeface="Wingdings" pitchFamily="2" charset="2"/>
              </a:rPr>
              <a:t>The </a:t>
            </a:r>
            <a:r>
              <a:rPr lang="en-US" u="sng" dirty="0" smtClean="0">
                <a:solidFill>
                  <a:srgbClr val="000000"/>
                </a:solidFill>
                <a:sym typeface="Wingdings" pitchFamily="2" charset="2"/>
              </a:rPr>
              <a:t>Magnuson-Moss Act </a:t>
            </a:r>
            <a:r>
              <a:rPr lang="en-US" dirty="0" smtClean="0">
                <a:solidFill>
                  <a:srgbClr val="000000"/>
                </a:solidFill>
                <a:sym typeface="Wingdings" pitchFamily="2" charset="2"/>
              </a:rPr>
              <a:t>(1975) says that producers must provide a clearly written warranty if they choose to offer any warranty. The warranty does not have to be strong.</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Warranties may improve the marketing mix</a:t>
            </a:r>
            <a:r>
              <a:rPr lang="en-US" dirty="0" smtClean="0">
                <a:solidFill>
                  <a:srgbClr val="000000"/>
                </a:solidFill>
                <a:sym typeface="Wingdings" pitchFamily="2" charset="2"/>
              </a:rPr>
              <a:t>. A warranty says that the company stands behind the product.  </a:t>
            </a:r>
          </a:p>
          <a:p>
            <a:pPr lvl="1">
              <a:buFont typeface="Arial" pitchFamily="34" charset="0"/>
              <a:buChar char="•"/>
              <a:defRPr/>
            </a:pPr>
            <a:r>
              <a:rPr lang="en-US" dirty="0" smtClean="0">
                <a:solidFill>
                  <a:srgbClr val="000000"/>
                </a:solidFill>
              </a:rPr>
              <a:t> This fact is reassuring to customers and can make a big difference in whether customers buy the product, especially if the product is complex or expensive.</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For which products would the terms of the warranty be a key factor in determining whether or not you would buy the product? Do marketers of these products emphasize their warranties in promotion?</a:t>
            </a:r>
          </a:p>
          <a:p>
            <a:pPr>
              <a:defRPr/>
            </a:pPr>
            <a:endParaRPr lang="en-US" b="1" i="1" dirty="0" smtClean="0">
              <a:solidFill>
                <a:srgbClr val="000000"/>
              </a:solidFill>
              <a:sym typeface="Wingdings" pitchFamily="2" charset="2"/>
            </a:endParaRPr>
          </a:p>
          <a:p>
            <a:pPr>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Backing up a product or service with </a:t>
            </a:r>
            <a:r>
              <a:rPr lang="en-US" u="sng" dirty="0" smtClean="0">
                <a:solidFill>
                  <a:srgbClr val="000000"/>
                </a:solidFill>
                <a:sym typeface="Wingdings" pitchFamily="2" charset="2"/>
              </a:rPr>
              <a:t>service guarantees</a:t>
            </a:r>
            <a:r>
              <a:rPr lang="en-US" dirty="0" smtClean="0">
                <a:solidFill>
                  <a:srgbClr val="000000"/>
                </a:solidFill>
                <a:sym typeface="Wingdings" pitchFamily="2" charset="2"/>
              </a:rPr>
              <a:t> helps consumers focus on specific levels of satisfaction and expectations. </a:t>
            </a:r>
          </a:p>
          <a:p>
            <a:pPr lvl="1">
              <a:buFont typeface="Arial" pitchFamily="34" charset="0"/>
              <a:buChar char="•"/>
              <a:defRPr/>
            </a:pPr>
            <a:r>
              <a:rPr lang="en-US" dirty="0" smtClean="0">
                <a:solidFill>
                  <a:srgbClr val="000000"/>
                </a:solidFill>
              </a:rPr>
              <a:t> Service guarantees are becoming more common but there’s more risk in offering a service guarantee than a warranty on a physical product.</a:t>
            </a:r>
          </a:p>
          <a:p>
            <a:pPr>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65539"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213-214.</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503238" y="539750"/>
            <a:ext cx="3162300" cy="2373313"/>
          </a:xfrm>
          <a:ln/>
        </p:spPr>
      </p:sp>
      <p:sp>
        <p:nvSpPr>
          <p:cNvPr id="67586"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A</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McDonald’s promise of a two-minute delivery time in the drive-through is a service guarantee. If the food is not delivered correctly within two minutes of placing the order, the next meal is free. The best answer selection is ‘A’. </a:t>
            </a:r>
          </a:p>
          <a:p>
            <a:endParaRPr lang="en-US" b="1" smtClean="0">
              <a:solidFill>
                <a:srgbClr val="000000"/>
              </a:solidFill>
              <a:latin typeface="Arial" charset="0"/>
              <a:cs typeface="Arial" charset="0"/>
              <a:sym typeface="Wingdings" pitchFamily="2" charset="2"/>
            </a:endParaRPr>
          </a:p>
        </p:txBody>
      </p:sp>
      <p:sp>
        <p:nvSpPr>
          <p:cNvPr id="67587"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pp. 214.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Developing product strategies is simplified somewhat because some product classes require similar marketing mixes. Understanding the product classes is a useful strategic starting point.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b="1" dirty="0" smtClean="0">
                <a:solidFill>
                  <a:srgbClr val="000000"/>
                </a:solidFill>
                <a:sym typeface="Wingdings" pitchFamily="2" charset="2"/>
              </a:rPr>
              <a:t> </a:t>
            </a:r>
            <a:r>
              <a:rPr lang="en-US" u="sng" dirty="0" smtClean="0">
                <a:solidFill>
                  <a:srgbClr val="000000"/>
                </a:solidFill>
                <a:sym typeface="Wingdings" pitchFamily="2" charset="2"/>
              </a:rPr>
              <a:t>Consumer products</a:t>
            </a:r>
            <a:r>
              <a:rPr lang="en-US" dirty="0" smtClean="0">
                <a:solidFill>
                  <a:srgbClr val="000000"/>
                </a:solidFill>
                <a:sym typeface="Wingdings" pitchFamily="2" charset="2"/>
              </a:rPr>
              <a:t> are products meant for the final consumer. </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Business products</a:t>
            </a:r>
            <a:r>
              <a:rPr lang="en-US" dirty="0" smtClean="0">
                <a:solidFill>
                  <a:srgbClr val="000000"/>
                </a:solidFill>
                <a:sym typeface="Wingdings" pitchFamily="2" charset="2"/>
              </a:rPr>
              <a:t> are products meant for use in producing other products. </a:t>
            </a:r>
          </a:p>
          <a:p>
            <a:pPr>
              <a:buFont typeface="Arial" pitchFamily="34" charset="0"/>
              <a:buChar char="•"/>
              <a:defRPr/>
            </a:pPr>
            <a:r>
              <a:rPr lang="en-US" dirty="0" smtClean="0">
                <a:solidFill>
                  <a:srgbClr val="000000"/>
                </a:solidFill>
                <a:sym typeface="Wingdings" pitchFamily="2" charset="2"/>
              </a:rPr>
              <a:t> It is possible that some products might be in both groups. </a:t>
            </a:r>
          </a:p>
          <a:p>
            <a:pP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Have you ever been to a warehouse club, such as Sam’s or Costco? Business and final consumers often purchase the same items there. How might their purchases be different?</a:t>
            </a:r>
          </a:p>
          <a:p>
            <a:pPr>
              <a:defRPr/>
            </a:pPr>
            <a:endParaRPr lang="en-US" b="1" i="1" dirty="0" smtClean="0">
              <a:solidFill>
                <a:srgbClr val="000000"/>
              </a:solidFill>
              <a:sym typeface="Wingdings" pitchFamily="2" charset="2"/>
            </a:endParaRPr>
          </a:p>
          <a:p>
            <a:pPr>
              <a:buFont typeface="Arial" pitchFamily="34" charset="0"/>
              <a:buChar char="•"/>
              <a:defRPr/>
            </a:pPr>
            <a:r>
              <a:rPr lang="en-US" dirty="0" smtClean="0">
                <a:solidFill>
                  <a:srgbClr val="000000"/>
                </a:solidFill>
                <a:sym typeface="Wingdings" pitchFamily="2" charset="2"/>
              </a:rPr>
              <a:t> Selling the same product to final consumers and business customers requires (at least) two different strategies.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69635" name="Text Box 25"/>
          <p:cNvSpPr txBox="1">
            <a:spLocks noChangeArrowheads="1"/>
          </p:cNvSpPr>
          <p:nvPr/>
        </p:nvSpPr>
        <p:spPr bwMode="auto">
          <a:xfrm>
            <a:off x="4267200" y="400050"/>
            <a:ext cx="2560638"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214-215.</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Consumer product classes are based on how consumers think about and shop for products:</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Convenience products are purchased quickly with little effort</a:t>
            </a:r>
            <a:r>
              <a:rPr lang="en-US" dirty="0" smtClean="0">
                <a:solidFill>
                  <a:srgbClr val="000000"/>
                </a:solidFill>
                <a:sym typeface="Wingdings" pitchFamily="2" charset="2"/>
              </a:rPr>
              <a:t>. They may be inexpensive, bought often, require little service or selling, and bought by habit.</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Staples</a:t>
            </a:r>
            <a:r>
              <a:rPr lang="en-US" dirty="0" smtClean="0">
                <a:solidFill>
                  <a:srgbClr val="000000"/>
                </a:solidFill>
                <a:sym typeface="Wingdings" pitchFamily="2" charset="2"/>
              </a:rPr>
              <a:t> are bought often, routinely, and without much thought. Branding is used for many staples to make them easier to remember and find.</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Impulse products</a:t>
            </a:r>
            <a:r>
              <a:rPr lang="en-US" dirty="0" smtClean="0">
                <a:solidFill>
                  <a:srgbClr val="000000"/>
                </a:solidFill>
                <a:sym typeface="Wingdings" pitchFamily="2" charset="2"/>
              </a:rPr>
              <a:t> are bought quickly, as unplanned purchases, because of a strongly felt need. They may be strongly affected by the immediate situation.</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Emergency products</a:t>
            </a:r>
            <a:r>
              <a:rPr lang="en-US" dirty="0" smtClean="0">
                <a:solidFill>
                  <a:srgbClr val="000000"/>
                </a:solidFill>
                <a:sym typeface="Wingdings" pitchFamily="2" charset="2"/>
              </a:rPr>
              <a:t> are purchased immediately when the need is great. Consumers don’t shop around for these products or ask how much they cost.</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Shopping products are compared</a:t>
            </a:r>
            <a:r>
              <a:rPr lang="en-US" dirty="0" smtClean="0">
                <a:solidFill>
                  <a:srgbClr val="000000"/>
                </a:solidFill>
                <a:sym typeface="Wingdings" pitchFamily="2" charset="2"/>
              </a:rPr>
              <a:t> with competing products. </a:t>
            </a:r>
          </a:p>
          <a:p>
            <a:pPr lvl="1">
              <a:buFont typeface="Arial" pitchFamily="34" charset="0"/>
              <a:buChar char="•"/>
              <a:defRPr/>
            </a:pPr>
            <a:r>
              <a:rPr lang="en-US" dirty="0" smtClean="0">
                <a:solidFill>
                  <a:srgbClr val="000000"/>
                </a:solidFill>
              </a:rPr>
              <a:t> </a:t>
            </a:r>
            <a:r>
              <a:rPr lang="en-US" u="sng" dirty="0" smtClean="0">
                <a:solidFill>
                  <a:srgbClr val="000000"/>
                </a:solidFill>
              </a:rPr>
              <a:t>Homogeneous shopping products</a:t>
            </a:r>
            <a:r>
              <a:rPr lang="en-US" dirty="0" smtClean="0">
                <a:solidFill>
                  <a:srgbClr val="000000"/>
                </a:solidFill>
              </a:rPr>
              <a:t> are ones that the customer sees as basically the same and wants at the lowest price. </a:t>
            </a:r>
          </a:p>
          <a:p>
            <a:pPr lvl="1">
              <a:buFont typeface="Arial" pitchFamily="34" charset="0"/>
              <a:buNone/>
              <a:defRPr/>
            </a:pPr>
            <a:r>
              <a:rPr lang="en-US" dirty="0" smtClean="0">
                <a:sym typeface="Wingdings" pitchFamily="2" charset="2"/>
              </a:rPr>
              <a:t> </a:t>
            </a:r>
            <a:r>
              <a:rPr lang="en-US" u="sng" dirty="0" smtClean="0">
                <a:solidFill>
                  <a:srgbClr val="000000"/>
                </a:solidFill>
              </a:rPr>
              <a:t>Heterogeneous shopping products</a:t>
            </a:r>
            <a:r>
              <a:rPr lang="en-US" dirty="0" smtClean="0">
                <a:solidFill>
                  <a:srgbClr val="000000"/>
                </a:solidFill>
              </a:rPr>
              <a:t> are seen as different in quality and/or suitability.</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Specialty products</a:t>
            </a:r>
            <a:r>
              <a:rPr lang="en-US" dirty="0" smtClean="0">
                <a:solidFill>
                  <a:srgbClr val="000000"/>
                </a:solidFill>
                <a:sym typeface="Wingdings" pitchFamily="2" charset="2"/>
              </a:rPr>
              <a:t> are ones that the consumer really wants, because there are </a:t>
            </a:r>
            <a:r>
              <a:rPr lang="en-US" u="sng" dirty="0" smtClean="0">
                <a:solidFill>
                  <a:srgbClr val="000000"/>
                </a:solidFill>
                <a:sym typeface="Wingdings" pitchFamily="2" charset="2"/>
              </a:rPr>
              <a:t>no acceptable substitutes</a:t>
            </a:r>
            <a:r>
              <a:rPr lang="en-US" dirty="0" smtClean="0">
                <a:solidFill>
                  <a:srgbClr val="000000"/>
                </a:solidFill>
                <a:sym typeface="Wingdings" pitchFamily="2" charset="2"/>
              </a:rPr>
              <a:t>. They are characterized by the consumer’s willingness to search.</a:t>
            </a:r>
          </a:p>
          <a:p>
            <a:pPr>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Unsought products</a:t>
            </a:r>
            <a:r>
              <a:rPr lang="en-US" dirty="0" smtClean="0">
                <a:solidFill>
                  <a:srgbClr val="000000"/>
                </a:solidFill>
                <a:sym typeface="Wingdings" pitchFamily="2" charset="2"/>
              </a:rPr>
              <a:t> need promotion; they are those that customers don’t want yet or don’t know that they can buy.  </a:t>
            </a:r>
          </a:p>
          <a:p>
            <a:pPr lvl="1">
              <a:buFont typeface="Arial" pitchFamily="34" charset="0"/>
              <a:buChar char="•"/>
              <a:defRPr/>
            </a:pPr>
            <a:r>
              <a:rPr lang="en-US" u="sng" dirty="0" smtClean="0">
                <a:solidFill>
                  <a:srgbClr val="000000"/>
                </a:solidFill>
              </a:rPr>
              <a:t> New unsought products</a:t>
            </a:r>
            <a:r>
              <a:rPr lang="en-US" dirty="0" smtClean="0">
                <a:solidFill>
                  <a:srgbClr val="000000"/>
                </a:solidFill>
              </a:rPr>
              <a:t> represent ideas potential customers don’t know about yet.  </a:t>
            </a:r>
          </a:p>
          <a:p>
            <a:pPr lvl="1">
              <a:buFont typeface="Arial" pitchFamily="34" charset="0"/>
              <a:buNone/>
              <a:defRPr/>
            </a:pPr>
            <a:r>
              <a:rPr lang="en-US" dirty="0" smtClean="0">
                <a:sym typeface="Wingdings" pitchFamily="2" charset="2"/>
              </a:rPr>
              <a:t> </a:t>
            </a:r>
            <a:r>
              <a:rPr lang="en-US" u="sng" dirty="0" smtClean="0">
                <a:solidFill>
                  <a:srgbClr val="000000"/>
                </a:solidFill>
              </a:rPr>
              <a:t>Regularly unsought products</a:t>
            </a:r>
            <a:r>
              <a:rPr lang="en-US" dirty="0" smtClean="0">
                <a:solidFill>
                  <a:srgbClr val="000000"/>
                </a:solidFill>
              </a:rPr>
              <a:t> are ones that don’t motivate customers to seek them out, even though they may need them.</a:t>
            </a:r>
          </a:p>
          <a:p>
            <a:pP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Can you provide an example of each product class?</a:t>
            </a:r>
            <a:endParaRPr lang="en-US" i="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71683"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p:txBody>
          <a:bodyPr/>
          <a:lstStyle/>
          <a:p>
            <a:pPr marL="685800" indent="-685800">
              <a:lnSpc>
                <a:spcPct val="80000"/>
              </a:lnSpc>
              <a:spcBef>
                <a:spcPct val="50000"/>
              </a:spcBef>
              <a:buClr>
                <a:srgbClr val="0070C0"/>
              </a:buClr>
              <a:defRPr/>
            </a:pPr>
            <a:r>
              <a:rPr lang="en-US" b="1" dirty="0" smtClean="0">
                <a:solidFill>
                  <a:srgbClr val="000000"/>
                </a:solidFill>
                <a:sym typeface="Wingdings" pitchFamily="2" charset="2"/>
              </a:rPr>
              <a:t>At the end of this presentation, you should be able to:</a:t>
            </a:r>
          </a:p>
          <a:p>
            <a:pPr marL="685800" indent="-685800">
              <a:lnSpc>
                <a:spcPct val="80000"/>
              </a:lnSpc>
              <a:spcBef>
                <a:spcPct val="50000"/>
              </a:spcBef>
              <a:buClr>
                <a:srgbClr val="0070C0"/>
              </a:buClr>
              <a:buFont typeface="Wingdings" pitchFamily="2" charset="2"/>
              <a:buAutoNum type="arabicPeriod" startAt="6"/>
              <a:defRPr/>
            </a:pPr>
            <a:endParaRPr lang="en-US" b="1" dirty="0" smtClean="0">
              <a:solidFill>
                <a:srgbClr val="000000"/>
              </a:solidFill>
              <a:sym typeface="Wingdings" pitchFamily="2" charset="2"/>
            </a:endParaRPr>
          </a:p>
          <a:p>
            <a:pPr marL="685800" indent="-685800">
              <a:lnSpc>
                <a:spcPct val="80000"/>
              </a:lnSpc>
              <a:spcBef>
                <a:spcPct val="50000"/>
              </a:spcBef>
              <a:buFont typeface="+mj-lt"/>
              <a:buAutoNum type="arabicPeriod" startAt="6"/>
              <a:defRPr/>
            </a:pPr>
            <a:r>
              <a:rPr lang="en-US" dirty="0" smtClean="0">
                <a:solidFill>
                  <a:srgbClr val="000000"/>
                </a:solidFill>
                <a:sym typeface="Wingdings" pitchFamily="2" charset="2"/>
              </a:rPr>
              <a:t>Know the differences among various consumer and business product classes.</a:t>
            </a:r>
          </a:p>
          <a:p>
            <a:pPr marL="685800" indent="-685800">
              <a:lnSpc>
                <a:spcPct val="80000"/>
              </a:lnSpc>
              <a:spcBef>
                <a:spcPct val="50000"/>
              </a:spcBef>
              <a:buFont typeface="+mj-lt"/>
              <a:buAutoNum type="arabicPeriod" startAt="6"/>
              <a:defRPr/>
            </a:pPr>
            <a:r>
              <a:rPr lang="en-US" dirty="0" smtClean="0">
                <a:solidFill>
                  <a:srgbClr val="000000"/>
                </a:solidFill>
                <a:sym typeface="Wingdings" pitchFamily="2" charset="2"/>
              </a:rPr>
              <a:t>Understand how product classes can help a marketing manager plan marketing strategies.</a:t>
            </a:r>
          </a:p>
          <a:p>
            <a:pPr marL="685800" indent="-685800">
              <a:lnSpc>
                <a:spcPct val="80000"/>
              </a:lnSpc>
              <a:spcBef>
                <a:spcPct val="50000"/>
              </a:spcBef>
              <a:buFont typeface="+mj-lt"/>
              <a:buAutoNum type="arabicPeriod" startAt="6"/>
              <a:defRPr/>
            </a:pPr>
            <a:r>
              <a:rPr lang="en-US" dirty="0" smtClean="0">
                <a:solidFill>
                  <a:srgbClr val="000000"/>
                </a:solidFill>
                <a:sym typeface="Wingdings" pitchFamily="2" charset="2"/>
              </a:rPr>
              <a:t>Understand important new terms.</a:t>
            </a:r>
          </a:p>
          <a:p>
            <a:pPr marL="685800" indent="-685800">
              <a:lnSpc>
                <a:spcPct val="80000"/>
              </a:lnSpc>
              <a:spcBef>
                <a:spcPct val="50000"/>
              </a:spcBef>
              <a:buClr>
                <a:srgbClr val="0070C0"/>
              </a:buClr>
              <a:buFont typeface="Wingdings" pitchFamily="2" charset="2"/>
              <a:buAutoNum type="arabicPeriod" startAt="6"/>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15363"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 198.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It is possible that consumers may see a single product in several ways.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This fish could be a convenience good for someone as wealthy as Bill Gates who has a salt water aquarium in his outer office or waiting room.</a:t>
            </a:r>
          </a:p>
          <a:p>
            <a:pPr>
              <a:buFont typeface="Arial" pitchFamily="34" charset="0"/>
              <a:buChar char="•"/>
              <a:defRPr/>
            </a:pPr>
            <a:r>
              <a:rPr lang="en-US" dirty="0" smtClean="0">
                <a:solidFill>
                  <a:srgbClr val="000000"/>
                </a:solidFill>
                <a:sym typeface="Wingdings" pitchFamily="2" charset="2"/>
              </a:rPr>
              <a:t> The fish could be a shopping good for the owner of a salt water aquarium who is on a tighter budget. </a:t>
            </a:r>
          </a:p>
          <a:p>
            <a:pP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Under what circumstances would the fish be: a.) a homogeneous shopping good; b.) a heterogeneous shopping good?</a:t>
            </a:r>
          </a:p>
          <a:p>
            <a:pPr>
              <a:defRPr/>
            </a:pPr>
            <a:endParaRPr lang="en-US" b="1" i="1" dirty="0" smtClean="0">
              <a:solidFill>
                <a:srgbClr val="000000"/>
              </a:solidFill>
              <a:sym typeface="Wingdings" pitchFamily="2" charset="2"/>
            </a:endParaRPr>
          </a:p>
          <a:p>
            <a:pPr>
              <a:buFont typeface="Arial" pitchFamily="34" charset="0"/>
              <a:buChar char="•"/>
              <a:defRPr/>
            </a:pPr>
            <a:r>
              <a:rPr lang="en-US" dirty="0" smtClean="0">
                <a:solidFill>
                  <a:srgbClr val="000000"/>
                </a:solidFill>
                <a:sym typeface="Wingdings" pitchFamily="2" charset="2"/>
              </a:rPr>
              <a:t> The fish could be a specialty good for a salt water aquarium that must have this particular type of fish and will accept no substitute.</a:t>
            </a:r>
          </a:p>
          <a:p>
            <a:pPr>
              <a:buFont typeface="Arial" pitchFamily="34" charset="0"/>
              <a:buChar char="•"/>
              <a:defRPr/>
            </a:pPr>
            <a:r>
              <a:rPr lang="en-US" dirty="0" smtClean="0">
                <a:solidFill>
                  <a:srgbClr val="000000"/>
                </a:solidFill>
                <a:sym typeface="Wingdings" pitchFamily="2" charset="2"/>
              </a:rPr>
              <a:t> Like so many other concepts in marketing, product classes need to be viewed from the standpoint of the consumer, not of the manager</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73731" name="Text Box 25"/>
          <p:cNvSpPr txBox="1">
            <a:spLocks noChangeArrowheads="1"/>
          </p:cNvSpPr>
          <p:nvPr/>
        </p:nvSpPr>
        <p:spPr bwMode="auto">
          <a:xfrm>
            <a:off x="4389438" y="400050"/>
            <a:ext cx="2438400" cy="558800"/>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217.</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468313" y="520700"/>
            <a:ext cx="3063875" cy="2298700"/>
          </a:xfrm>
          <a:ln/>
        </p:spPr>
      </p:sp>
      <p:sp>
        <p:nvSpPr>
          <p:cNvPr id="105475" name="Notes Placeholder 2"/>
          <p:cNvSpPr>
            <a:spLocks noGrp="1"/>
          </p:cNvSpPr>
          <p:nvPr>
            <p:ph type="body" idx="1"/>
          </p:nvPr>
        </p:nvSpPr>
        <p:spPr>
          <a:ln/>
          <a:extLst>
            <a:ext uri="{909E8E84-426E-40DD-AFC4-6F175D3DCCD1}"/>
            <a:ext uri="{91240B29-F687-4F45-9708-019B960494DF}"/>
          </a:extLst>
        </p:spPr>
        <p:txBody>
          <a:bodyPr/>
          <a:lstStyle/>
          <a:p>
            <a:pPr>
              <a:spcBef>
                <a:spcPts val="0"/>
              </a:spcBef>
              <a:defRPr/>
            </a:pPr>
            <a:r>
              <a:rPr lang="en-US" b="1" dirty="0" smtClean="0"/>
              <a:t>Summary Overview</a:t>
            </a:r>
          </a:p>
          <a:p>
            <a:pPr>
              <a:spcBef>
                <a:spcPts val="0"/>
              </a:spcBef>
              <a:defRPr/>
            </a:pPr>
            <a:endParaRPr lang="en-US" dirty="0" smtClean="0"/>
          </a:p>
          <a:p>
            <a:pPr>
              <a:spcBef>
                <a:spcPts val="0"/>
              </a:spcBef>
              <a:defRPr/>
            </a:pPr>
            <a:r>
              <a:rPr lang="en-US" dirty="0" smtClean="0"/>
              <a:t>This next series of slides is adapted from a similar exercise in the no longer produced Learning Aid.   Consumer product classes are based on</a:t>
            </a:r>
            <a:r>
              <a:rPr lang="en-US" i="1" dirty="0" smtClean="0"/>
              <a:t> the way people think about and buy products.  </a:t>
            </a:r>
            <a:r>
              <a:rPr lang="en-US" dirty="0" smtClean="0"/>
              <a:t>However, different groups of potential customer may have different needs and buying behavior for the same product.  That same product could be placed in two or more product classes – depending on the needs and behavior of target customers. This exercise will give students practice in using consumer product classes.  It emphasizes that the product classes only have meaning related to specific target markets.  </a:t>
            </a:r>
          </a:p>
          <a:p>
            <a:pPr>
              <a:spcBef>
                <a:spcPts val="0"/>
              </a:spcBef>
              <a:defRPr/>
            </a:pPr>
            <a:endParaRPr lang="en-US" dirty="0" smtClean="0"/>
          </a:p>
          <a:p>
            <a:pPr>
              <a:spcBef>
                <a:spcPts val="0"/>
              </a:spcBef>
              <a:defRPr/>
            </a:pPr>
            <a:r>
              <a:rPr lang="en-US" dirty="0" smtClean="0"/>
              <a:t>The slide is set up such that the first click removes some of the alternatives.  This could allow the questions to be used with “clickers” – with five alternatives remaining.  </a:t>
            </a:r>
          </a:p>
          <a:p>
            <a:pPr>
              <a:spcBef>
                <a:spcPts val="0"/>
              </a:spcBef>
              <a:defRPr/>
            </a:pPr>
            <a:endParaRPr lang="en-US" dirty="0" smtClean="0"/>
          </a:p>
          <a:p>
            <a:pPr>
              <a:spcBef>
                <a:spcPts val="0"/>
              </a:spcBef>
              <a:defRPr/>
            </a:pPr>
            <a:r>
              <a:rPr lang="en-US" dirty="0" smtClean="0"/>
              <a:t>The scenarios each consider the purchase of a Kodak disposable camera.  </a:t>
            </a:r>
          </a:p>
          <a:p>
            <a:pPr>
              <a:spcBef>
                <a:spcPts val="0"/>
              </a:spcBef>
              <a:defRPr/>
            </a:pPr>
            <a:endParaRPr lang="en-US" dirty="0" smtClean="0"/>
          </a:p>
          <a:p>
            <a:pPr>
              <a:spcBef>
                <a:spcPts val="0"/>
              </a:spcBef>
              <a:defRPr/>
            </a:pPr>
            <a:r>
              <a:rPr lang="en-US" b="1" i="1" dirty="0" smtClean="0"/>
              <a:t>Question:  Read the scenario and decide which product class best fits this situation.  </a:t>
            </a:r>
          </a:p>
          <a:p>
            <a:pPr>
              <a:spcBef>
                <a:spcPts val="0"/>
              </a:spcBef>
              <a:defRPr/>
            </a:pPr>
            <a:endParaRPr lang="en-US" dirty="0" smtClean="0"/>
          </a:p>
          <a:p>
            <a:pPr>
              <a:spcBef>
                <a:spcPts val="0"/>
              </a:spcBef>
              <a:defRPr/>
            </a:pPr>
            <a:r>
              <a:rPr lang="en-US" dirty="0" smtClean="0"/>
              <a:t>Answer:  Heterogeneous shopping product</a:t>
            </a:r>
          </a:p>
          <a:p>
            <a:pPr>
              <a:spcBef>
                <a:spcPts val="0"/>
              </a:spcBef>
              <a:defRPr/>
            </a:pPr>
            <a:endParaRPr lang="en-US" dirty="0" smtClean="0"/>
          </a:p>
          <a:p>
            <a:pPr>
              <a:spcBef>
                <a:spcPts val="0"/>
              </a:spcBef>
              <a:defRPr/>
            </a:pPr>
            <a:r>
              <a:rPr lang="en-US" dirty="0" smtClean="0"/>
              <a:t>Reason: </a:t>
            </a:r>
            <a:r>
              <a:rPr lang="en-US" i="1" dirty="0" smtClean="0"/>
              <a:t>Customer spends time and effort to compare quality and features, has little concern for brand, and is not too concerned about price as long as it's within her budget.</a:t>
            </a:r>
          </a:p>
          <a:p>
            <a:pPr>
              <a:spcBef>
                <a:spcPts val="0"/>
              </a:spcBef>
              <a:defRPr/>
            </a:pPr>
            <a:endParaRPr lang="en-US" i="1" dirty="0"/>
          </a:p>
          <a:p>
            <a:pPr>
              <a:spcBef>
                <a:spcPts val="0"/>
              </a:spcBef>
              <a:defRPr/>
            </a:pPr>
            <a:r>
              <a:rPr lang="en-US" dirty="0" smtClean="0"/>
              <a:t>Related definitions</a:t>
            </a:r>
          </a:p>
          <a:p>
            <a:pPr marL="171450" indent="-171450">
              <a:spcBef>
                <a:spcPts val="0"/>
              </a:spcBef>
              <a:buFont typeface="Arial" pitchFamily="34" charset="0"/>
              <a:buChar char="•"/>
              <a:defRPr/>
            </a:pPr>
            <a:r>
              <a:rPr lang="en-US" u="sng" dirty="0" smtClean="0">
                <a:solidFill>
                  <a:srgbClr val="000000"/>
                </a:solidFill>
              </a:rPr>
              <a:t>Shopping products are compared</a:t>
            </a:r>
            <a:r>
              <a:rPr lang="en-US" dirty="0" smtClean="0">
                <a:solidFill>
                  <a:srgbClr val="000000"/>
                </a:solidFill>
              </a:rPr>
              <a:t> with competing products.  </a:t>
            </a:r>
          </a:p>
          <a:p>
            <a:pPr marL="171450" indent="-171450">
              <a:spcBef>
                <a:spcPts val="0"/>
              </a:spcBef>
              <a:buFont typeface="Arial" pitchFamily="34" charset="0"/>
              <a:buChar char="•"/>
              <a:defRPr/>
            </a:pPr>
            <a:r>
              <a:rPr lang="en-US" u="sng" dirty="0" smtClean="0">
                <a:solidFill>
                  <a:srgbClr val="000000"/>
                </a:solidFill>
              </a:rPr>
              <a:t>Homogeneous shopping products</a:t>
            </a:r>
            <a:r>
              <a:rPr lang="en-US" dirty="0" smtClean="0">
                <a:solidFill>
                  <a:srgbClr val="000000"/>
                </a:solidFill>
              </a:rPr>
              <a:t> are ones that the customer sees as basically the same and wants at the lowest price.  </a:t>
            </a:r>
          </a:p>
          <a:p>
            <a:pPr marL="171450" indent="-171450">
              <a:spcBef>
                <a:spcPts val="0"/>
              </a:spcBef>
              <a:buFont typeface="Arial" pitchFamily="34" charset="0"/>
              <a:buChar char="•"/>
              <a:defRPr/>
            </a:pPr>
            <a:r>
              <a:rPr lang="en-US" u="sng" dirty="0" smtClean="0">
                <a:solidFill>
                  <a:srgbClr val="000000"/>
                </a:solidFill>
              </a:rPr>
              <a:t>Heterogeneous shopping products</a:t>
            </a:r>
            <a:r>
              <a:rPr lang="en-US" dirty="0" smtClean="0">
                <a:solidFill>
                  <a:srgbClr val="000000"/>
                </a:solidFill>
              </a:rPr>
              <a:t> are seen as different in quality and/or suitability.</a:t>
            </a:r>
          </a:p>
          <a:p>
            <a:pPr>
              <a:defRPr/>
            </a:pPr>
            <a:endParaRPr lang="en-US" dirty="0" smtClean="0"/>
          </a:p>
          <a:p>
            <a:pPr>
              <a:defRPr/>
            </a:pPr>
            <a:endParaRPr lang="en-US" dirty="0" smtClean="0"/>
          </a:p>
        </p:txBody>
      </p:sp>
      <p:sp>
        <p:nvSpPr>
          <p:cNvPr id="75779"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xfrm>
            <a:off x="468313" y="520700"/>
            <a:ext cx="3063875" cy="2298700"/>
          </a:xfrm>
          <a:ln/>
        </p:spPr>
      </p:sp>
      <p:sp>
        <p:nvSpPr>
          <p:cNvPr id="106499" name="Notes Placeholder 2"/>
          <p:cNvSpPr>
            <a:spLocks noGrp="1"/>
          </p:cNvSpPr>
          <p:nvPr>
            <p:ph type="body" idx="1"/>
          </p:nvPr>
        </p:nvSpPr>
        <p:spPr>
          <a:ln/>
          <a:extLst>
            <a:ext uri="{909E8E84-426E-40DD-AFC4-6F175D3DCCD1}"/>
            <a:ext uri="{91240B29-F687-4F45-9708-019B960494DF}"/>
          </a:extLst>
        </p:spPr>
        <p:txBody>
          <a:bodyPr/>
          <a:lstStyle/>
          <a:p>
            <a:pPr>
              <a:spcBef>
                <a:spcPts val="0"/>
              </a:spcBef>
              <a:defRPr/>
            </a:pPr>
            <a:r>
              <a:rPr lang="en-US" b="1" dirty="0" smtClean="0"/>
              <a:t>Summary Overview</a:t>
            </a:r>
          </a:p>
          <a:p>
            <a:pPr>
              <a:spcBef>
                <a:spcPts val="0"/>
              </a:spcBef>
              <a:defRPr/>
            </a:pPr>
            <a:endParaRPr lang="en-US" dirty="0" smtClean="0"/>
          </a:p>
          <a:p>
            <a:pPr>
              <a:spcBef>
                <a:spcPts val="0"/>
              </a:spcBef>
              <a:defRPr/>
            </a:pPr>
            <a:r>
              <a:rPr lang="en-US" dirty="0" smtClean="0"/>
              <a:t>See description of the exercise on the first slide in this series.  </a:t>
            </a:r>
          </a:p>
          <a:p>
            <a:pPr>
              <a:spcBef>
                <a:spcPts val="0"/>
              </a:spcBef>
              <a:defRPr/>
            </a:pPr>
            <a:endParaRPr lang="en-US" dirty="0" smtClean="0"/>
          </a:p>
          <a:p>
            <a:pPr>
              <a:spcBef>
                <a:spcPts val="0"/>
              </a:spcBef>
              <a:defRPr/>
            </a:pPr>
            <a:r>
              <a:rPr lang="en-US" dirty="0" smtClean="0"/>
              <a:t>The slide is set up such that the first click removes some of the alternatives.  This could allow the questions to be used with “clickers” – with five alternatives remaining.  </a:t>
            </a:r>
          </a:p>
          <a:p>
            <a:pPr>
              <a:spcBef>
                <a:spcPts val="0"/>
              </a:spcBef>
              <a:defRPr/>
            </a:pPr>
            <a:endParaRPr lang="en-US" dirty="0" smtClean="0"/>
          </a:p>
          <a:p>
            <a:pPr>
              <a:spcBef>
                <a:spcPts val="0"/>
              </a:spcBef>
              <a:defRPr/>
            </a:pPr>
            <a:r>
              <a:rPr lang="en-US" dirty="0" smtClean="0"/>
              <a:t>The scenarios each consider the purchase of a Kodak disposable camera.  </a:t>
            </a:r>
          </a:p>
          <a:p>
            <a:pPr>
              <a:spcBef>
                <a:spcPts val="0"/>
              </a:spcBef>
              <a:defRPr/>
            </a:pPr>
            <a:endParaRPr lang="en-US" dirty="0" smtClean="0"/>
          </a:p>
          <a:p>
            <a:pPr>
              <a:spcBef>
                <a:spcPts val="0"/>
              </a:spcBef>
              <a:defRPr/>
            </a:pPr>
            <a:r>
              <a:rPr lang="en-US" b="1" i="1" dirty="0" smtClean="0"/>
              <a:t>Question:  Read the scenario and decide which product class best fits this situation.  </a:t>
            </a:r>
          </a:p>
          <a:p>
            <a:pPr>
              <a:spcBef>
                <a:spcPts val="0"/>
              </a:spcBef>
              <a:defRPr/>
            </a:pPr>
            <a:endParaRPr lang="en-US" dirty="0" smtClean="0"/>
          </a:p>
          <a:p>
            <a:pPr>
              <a:spcBef>
                <a:spcPts val="0"/>
              </a:spcBef>
              <a:defRPr/>
            </a:pPr>
            <a:r>
              <a:rPr lang="en-US" dirty="0" smtClean="0"/>
              <a:t>Answer:  Homogeneous shopping product</a:t>
            </a:r>
          </a:p>
          <a:p>
            <a:pPr>
              <a:spcBef>
                <a:spcPts val="0"/>
              </a:spcBef>
              <a:defRPr/>
            </a:pPr>
            <a:endParaRPr lang="en-US" dirty="0" smtClean="0"/>
          </a:p>
          <a:p>
            <a:pPr>
              <a:spcBef>
                <a:spcPts val="0"/>
              </a:spcBef>
              <a:defRPr/>
            </a:pPr>
            <a:r>
              <a:rPr lang="en-US" dirty="0" smtClean="0"/>
              <a:t>Reason: </a:t>
            </a:r>
            <a:r>
              <a:rPr lang="en-US" i="1" dirty="0" smtClean="0"/>
              <a:t>Customer apparently views all products with the features described in the case as homogeneous commodities--i.e., there is no perceived difference in quality or performance.  Demand is very elastic, and the customer is willing to shop for the brand with the lowest price.  </a:t>
            </a:r>
          </a:p>
          <a:p>
            <a:pPr>
              <a:spcBef>
                <a:spcPts val="0"/>
              </a:spcBef>
              <a:defRPr/>
            </a:pPr>
            <a:endParaRPr lang="en-US" i="1" dirty="0" smtClean="0"/>
          </a:p>
          <a:p>
            <a:pPr>
              <a:spcBef>
                <a:spcPts val="0"/>
              </a:spcBef>
              <a:defRPr/>
            </a:pPr>
            <a:r>
              <a:rPr lang="en-US" dirty="0" smtClean="0"/>
              <a:t>Related definitions:</a:t>
            </a:r>
          </a:p>
          <a:p>
            <a:pPr marL="171450" indent="-171450">
              <a:spcBef>
                <a:spcPts val="0"/>
              </a:spcBef>
              <a:buFont typeface="Arial" pitchFamily="34" charset="0"/>
              <a:buChar char="•"/>
              <a:defRPr/>
            </a:pPr>
            <a:r>
              <a:rPr lang="en-US" u="sng" dirty="0" smtClean="0">
                <a:solidFill>
                  <a:srgbClr val="000000"/>
                </a:solidFill>
              </a:rPr>
              <a:t>Shopping products are compared</a:t>
            </a:r>
            <a:r>
              <a:rPr lang="en-US" dirty="0" smtClean="0">
                <a:solidFill>
                  <a:srgbClr val="000000"/>
                </a:solidFill>
              </a:rPr>
              <a:t> with competing products.  </a:t>
            </a:r>
          </a:p>
          <a:p>
            <a:pPr marL="171450" indent="-171450">
              <a:spcBef>
                <a:spcPts val="0"/>
              </a:spcBef>
              <a:buFont typeface="Arial" pitchFamily="34" charset="0"/>
              <a:buChar char="•"/>
              <a:defRPr/>
            </a:pPr>
            <a:r>
              <a:rPr lang="en-US" u="sng" dirty="0" smtClean="0">
                <a:solidFill>
                  <a:srgbClr val="000000"/>
                </a:solidFill>
              </a:rPr>
              <a:t>Homogeneous shopping products</a:t>
            </a:r>
            <a:r>
              <a:rPr lang="en-US" dirty="0" smtClean="0">
                <a:solidFill>
                  <a:srgbClr val="000000"/>
                </a:solidFill>
              </a:rPr>
              <a:t> are ones that the customer sees as basically the same and wants at the lowest price.  </a:t>
            </a:r>
          </a:p>
          <a:p>
            <a:pPr marL="171450" indent="-171450">
              <a:spcBef>
                <a:spcPts val="0"/>
              </a:spcBef>
              <a:buFont typeface="Arial" pitchFamily="34" charset="0"/>
              <a:buChar char="•"/>
              <a:defRPr/>
            </a:pPr>
            <a:r>
              <a:rPr lang="en-US" u="sng" dirty="0" smtClean="0">
                <a:solidFill>
                  <a:srgbClr val="000000"/>
                </a:solidFill>
              </a:rPr>
              <a:t>Heterogeneous shopping products</a:t>
            </a:r>
            <a:r>
              <a:rPr lang="en-US" dirty="0" smtClean="0">
                <a:solidFill>
                  <a:srgbClr val="000000"/>
                </a:solidFill>
              </a:rPr>
              <a:t> are seen as different in quality and/or suitability.</a:t>
            </a:r>
          </a:p>
          <a:p>
            <a:pPr>
              <a:defRPr/>
            </a:pPr>
            <a:endParaRPr lang="en-US" dirty="0" smtClean="0"/>
          </a:p>
        </p:txBody>
      </p:sp>
      <p:sp>
        <p:nvSpPr>
          <p:cNvPr id="77827"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xfrm>
            <a:off x="468313" y="520700"/>
            <a:ext cx="3063875" cy="2298700"/>
          </a:xfrm>
          <a:ln/>
        </p:spPr>
      </p:sp>
      <p:sp>
        <p:nvSpPr>
          <p:cNvPr id="73731" name="Notes Placeholder 2"/>
          <p:cNvSpPr>
            <a:spLocks noGrp="1"/>
          </p:cNvSpPr>
          <p:nvPr>
            <p:ph type="body" idx="1"/>
          </p:nvPr>
        </p:nvSpPr>
        <p:spPr>
          <a:ln/>
        </p:spPr>
        <p:txBody>
          <a:bodyPr/>
          <a:lstStyle/>
          <a:p>
            <a:pPr>
              <a:spcBef>
                <a:spcPts val="0"/>
              </a:spcBef>
              <a:defRPr/>
            </a:pPr>
            <a:r>
              <a:rPr lang="en-US" b="1" dirty="0" smtClean="0"/>
              <a:t>Summary Overview</a:t>
            </a:r>
          </a:p>
          <a:p>
            <a:pPr>
              <a:spcBef>
                <a:spcPts val="0"/>
              </a:spcBef>
              <a:defRPr/>
            </a:pPr>
            <a:endParaRPr lang="en-US" dirty="0" smtClean="0"/>
          </a:p>
          <a:p>
            <a:pPr>
              <a:spcBef>
                <a:spcPts val="0"/>
              </a:spcBef>
              <a:defRPr/>
            </a:pPr>
            <a:r>
              <a:rPr lang="en-US" dirty="0" smtClean="0"/>
              <a:t>See description of the exercise on the first slide in this series.  </a:t>
            </a:r>
          </a:p>
          <a:p>
            <a:pPr>
              <a:spcBef>
                <a:spcPts val="0"/>
              </a:spcBef>
              <a:defRPr/>
            </a:pPr>
            <a:endParaRPr lang="en-US" dirty="0" smtClean="0"/>
          </a:p>
          <a:p>
            <a:pPr>
              <a:spcBef>
                <a:spcPts val="0"/>
              </a:spcBef>
              <a:defRPr/>
            </a:pPr>
            <a:r>
              <a:rPr lang="en-US" dirty="0" smtClean="0"/>
              <a:t>The slide is set up such that the first click removes some of the alternatives.  This could allow the questions to be used with “clickers” – with five alternatives remaining.  </a:t>
            </a:r>
          </a:p>
          <a:p>
            <a:pPr>
              <a:spcBef>
                <a:spcPts val="0"/>
              </a:spcBef>
              <a:defRPr/>
            </a:pPr>
            <a:endParaRPr lang="en-US" dirty="0" smtClean="0"/>
          </a:p>
          <a:p>
            <a:pPr>
              <a:spcBef>
                <a:spcPts val="0"/>
              </a:spcBef>
              <a:defRPr/>
            </a:pPr>
            <a:r>
              <a:rPr lang="en-US" dirty="0" smtClean="0"/>
              <a:t>The scenarios each consider the purchase of a Kodak disposable camera.  </a:t>
            </a:r>
          </a:p>
          <a:p>
            <a:pPr>
              <a:spcBef>
                <a:spcPts val="0"/>
              </a:spcBef>
              <a:defRPr/>
            </a:pPr>
            <a:endParaRPr lang="en-US" dirty="0" smtClean="0"/>
          </a:p>
          <a:p>
            <a:pPr>
              <a:spcBef>
                <a:spcPts val="0"/>
              </a:spcBef>
              <a:defRPr/>
            </a:pPr>
            <a:r>
              <a:rPr lang="en-US" b="1" i="1" dirty="0" smtClean="0"/>
              <a:t>Question:  Read the scenario and decide which product class best fits this situation.  </a:t>
            </a:r>
          </a:p>
          <a:p>
            <a:pPr>
              <a:spcBef>
                <a:spcPts val="0"/>
              </a:spcBef>
              <a:defRPr/>
            </a:pPr>
            <a:endParaRPr lang="en-US" dirty="0" smtClean="0"/>
          </a:p>
          <a:p>
            <a:pPr>
              <a:spcBef>
                <a:spcPts val="0"/>
              </a:spcBef>
              <a:defRPr/>
            </a:pPr>
            <a:r>
              <a:rPr lang="en-US" dirty="0" smtClean="0"/>
              <a:t>Answer:  Specialty product</a:t>
            </a:r>
          </a:p>
          <a:p>
            <a:pPr>
              <a:spcBef>
                <a:spcPts val="0"/>
              </a:spcBef>
              <a:defRPr/>
            </a:pPr>
            <a:endParaRPr lang="en-US" dirty="0" smtClean="0"/>
          </a:p>
          <a:p>
            <a:pPr>
              <a:spcBef>
                <a:spcPts val="0"/>
              </a:spcBef>
              <a:defRPr/>
            </a:pPr>
            <a:r>
              <a:rPr lang="en-US" dirty="0" smtClean="0"/>
              <a:t>Reason: </a:t>
            </a:r>
            <a:r>
              <a:rPr lang="en-US" i="1" dirty="0" smtClean="0"/>
              <a:t>Customer displays brand insistence and a willingness to spend considerable time and effort searching for the product.  Price is not critical, and customer will not accept substitutes.  </a:t>
            </a:r>
          </a:p>
          <a:p>
            <a:pPr>
              <a:spcBef>
                <a:spcPts val="0"/>
              </a:spcBef>
              <a:defRPr/>
            </a:pPr>
            <a:endParaRPr lang="en-US" u="sng" dirty="0" smtClean="0">
              <a:solidFill>
                <a:srgbClr val="000000"/>
              </a:solidFill>
            </a:endParaRPr>
          </a:p>
          <a:p>
            <a:pPr>
              <a:spcBef>
                <a:spcPts val="0"/>
              </a:spcBef>
              <a:defRPr/>
            </a:pPr>
            <a:r>
              <a:rPr lang="en-US" dirty="0" smtClean="0">
                <a:solidFill>
                  <a:srgbClr val="000000"/>
                </a:solidFill>
              </a:rPr>
              <a:t>Related definitions:</a:t>
            </a:r>
          </a:p>
          <a:p>
            <a:pPr marL="171450" indent="-171450">
              <a:spcBef>
                <a:spcPts val="0"/>
              </a:spcBef>
              <a:buFont typeface="Arial" pitchFamily="34" charset="0"/>
              <a:buChar char="•"/>
              <a:defRPr/>
            </a:pPr>
            <a:r>
              <a:rPr lang="en-US" u="sng" dirty="0" smtClean="0">
                <a:solidFill>
                  <a:srgbClr val="000000"/>
                </a:solidFill>
              </a:rPr>
              <a:t>Specialty products</a:t>
            </a:r>
            <a:r>
              <a:rPr lang="en-US" dirty="0" smtClean="0">
                <a:solidFill>
                  <a:srgbClr val="000000"/>
                </a:solidFill>
              </a:rPr>
              <a:t> are ones that the consumer really wants, because there are </a:t>
            </a:r>
            <a:r>
              <a:rPr lang="en-US" u="sng" dirty="0" smtClean="0">
                <a:solidFill>
                  <a:srgbClr val="000000"/>
                </a:solidFill>
              </a:rPr>
              <a:t>no acceptable substitutes</a:t>
            </a:r>
            <a:r>
              <a:rPr lang="en-US" dirty="0" smtClean="0">
                <a:solidFill>
                  <a:srgbClr val="000000"/>
                </a:solidFill>
              </a:rPr>
              <a:t>.  They are characterized by the consumer’s willingness to search.</a:t>
            </a:r>
          </a:p>
          <a:p>
            <a:pPr marL="336488" indent="-336488">
              <a:spcBef>
                <a:spcPts val="0"/>
              </a:spcBef>
              <a:buFontTx/>
              <a:buAutoNum type="arabicPeriod" startAt="3"/>
              <a:defRPr/>
            </a:pPr>
            <a:endParaRPr lang="en-US" dirty="0" smtClean="0"/>
          </a:p>
          <a:p>
            <a:pPr>
              <a:defRPr/>
            </a:pPr>
            <a:endParaRPr lang="en-US" dirty="0" smtClean="0"/>
          </a:p>
        </p:txBody>
      </p:sp>
      <p:sp>
        <p:nvSpPr>
          <p:cNvPr id="79875"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468313" y="520700"/>
            <a:ext cx="3063875" cy="2298700"/>
          </a:xfrm>
          <a:ln/>
        </p:spPr>
      </p:sp>
      <p:sp>
        <p:nvSpPr>
          <p:cNvPr id="74755" name="Notes Placeholder 2"/>
          <p:cNvSpPr>
            <a:spLocks noGrp="1"/>
          </p:cNvSpPr>
          <p:nvPr>
            <p:ph type="body" idx="1"/>
          </p:nvPr>
        </p:nvSpPr>
        <p:spPr>
          <a:ln/>
        </p:spPr>
        <p:txBody>
          <a:bodyPr/>
          <a:lstStyle/>
          <a:p>
            <a:pPr>
              <a:spcBef>
                <a:spcPts val="0"/>
              </a:spcBef>
              <a:defRPr/>
            </a:pPr>
            <a:r>
              <a:rPr lang="en-US" b="1" dirty="0" smtClean="0"/>
              <a:t>Summary Overview</a:t>
            </a:r>
          </a:p>
          <a:p>
            <a:pPr>
              <a:spcBef>
                <a:spcPts val="0"/>
              </a:spcBef>
              <a:defRPr/>
            </a:pPr>
            <a:endParaRPr lang="en-US" dirty="0" smtClean="0"/>
          </a:p>
          <a:p>
            <a:pPr>
              <a:spcBef>
                <a:spcPts val="0"/>
              </a:spcBef>
              <a:defRPr/>
            </a:pPr>
            <a:r>
              <a:rPr lang="en-US" dirty="0" smtClean="0"/>
              <a:t>See description of the exercise on the first slide in this series.  </a:t>
            </a:r>
          </a:p>
          <a:p>
            <a:pPr>
              <a:spcBef>
                <a:spcPts val="0"/>
              </a:spcBef>
              <a:defRPr/>
            </a:pPr>
            <a:endParaRPr lang="en-US" dirty="0" smtClean="0"/>
          </a:p>
          <a:p>
            <a:pPr>
              <a:spcBef>
                <a:spcPts val="0"/>
              </a:spcBef>
              <a:defRPr/>
            </a:pPr>
            <a:r>
              <a:rPr lang="en-US" dirty="0" smtClean="0"/>
              <a:t>The slide is set up such that the first click removes some of the alternatives.  This could allow the questions to be used with “clickers” – with five alternatives remaining.  </a:t>
            </a:r>
          </a:p>
          <a:p>
            <a:pPr>
              <a:spcBef>
                <a:spcPts val="0"/>
              </a:spcBef>
              <a:defRPr/>
            </a:pPr>
            <a:endParaRPr lang="en-US" dirty="0" smtClean="0"/>
          </a:p>
          <a:p>
            <a:pPr>
              <a:spcBef>
                <a:spcPts val="0"/>
              </a:spcBef>
              <a:defRPr/>
            </a:pPr>
            <a:r>
              <a:rPr lang="en-US" dirty="0" smtClean="0"/>
              <a:t>The scenarios each consider the purchase of a Kodak disposable camera.  </a:t>
            </a:r>
          </a:p>
          <a:p>
            <a:pPr>
              <a:spcBef>
                <a:spcPts val="0"/>
              </a:spcBef>
              <a:defRPr/>
            </a:pPr>
            <a:endParaRPr lang="en-US" dirty="0" smtClean="0"/>
          </a:p>
          <a:p>
            <a:pPr>
              <a:spcBef>
                <a:spcPts val="0"/>
              </a:spcBef>
              <a:defRPr/>
            </a:pPr>
            <a:r>
              <a:rPr lang="en-US" b="1" i="1" dirty="0" smtClean="0"/>
              <a:t>Question:  Read the scenario and decide which product class best fits this situation.  </a:t>
            </a:r>
          </a:p>
          <a:p>
            <a:pPr>
              <a:spcBef>
                <a:spcPts val="0"/>
              </a:spcBef>
              <a:defRPr/>
            </a:pPr>
            <a:endParaRPr lang="en-US" dirty="0" smtClean="0"/>
          </a:p>
          <a:p>
            <a:pPr>
              <a:spcBef>
                <a:spcPts val="0"/>
              </a:spcBef>
              <a:defRPr/>
            </a:pPr>
            <a:r>
              <a:rPr lang="en-US" dirty="0" smtClean="0"/>
              <a:t>Answer:  Emergency convenience product</a:t>
            </a:r>
          </a:p>
          <a:p>
            <a:pPr>
              <a:spcBef>
                <a:spcPts val="0"/>
              </a:spcBef>
              <a:defRPr/>
            </a:pPr>
            <a:endParaRPr lang="en-US" dirty="0" smtClean="0"/>
          </a:p>
          <a:p>
            <a:pPr>
              <a:spcBef>
                <a:spcPts val="0"/>
              </a:spcBef>
              <a:defRPr/>
            </a:pPr>
            <a:r>
              <a:rPr lang="en-US" dirty="0" smtClean="0"/>
              <a:t>Reason:  </a:t>
            </a:r>
            <a:r>
              <a:rPr lang="en-US" i="1" dirty="0" smtClean="0"/>
              <a:t>Customer has immediate need for product:  price and perhaps even quality are of small concern.  Demand is inelastic and place is important.  </a:t>
            </a:r>
          </a:p>
          <a:p>
            <a:pPr>
              <a:spcBef>
                <a:spcPts val="0"/>
              </a:spcBef>
              <a:defRPr/>
            </a:pPr>
            <a:endParaRPr lang="en-US" dirty="0"/>
          </a:p>
          <a:p>
            <a:pPr>
              <a:spcBef>
                <a:spcPts val="0"/>
              </a:spcBef>
              <a:defRPr/>
            </a:pPr>
            <a:r>
              <a:rPr lang="en-US" dirty="0" smtClean="0"/>
              <a:t>Relevant definitions:</a:t>
            </a:r>
          </a:p>
          <a:p>
            <a:pPr>
              <a:spcBef>
                <a:spcPts val="0"/>
              </a:spcBef>
              <a:defRPr/>
            </a:pPr>
            <a:endParaRPr lang="en-US" u="sng" dirty="0" smtClean="0">
              <a:solidFill>
                <a:srgbClr val="000000"/>
              </a:solidFill>
            </a:endParaRPr>
          </a:p>
          <a:p>
            <a:pPr marL="171450" indent="-171450">
              <a:spcBef>
                <a:spcPts val="0"/>
              </a:spcBef>
              <a:buFont typeface="Arial" pitchFamily="34" charset="0"/>
              <a:buChar char="•"/>
              <a:defRPr/>
            </a:pPr>
            <a:r>
              <a:rPr lang="en-US" u="sng" dirty="0" smtClean="0">
                <a:solidFill>
                  <a:srgbClr val="000000"/>
                </a:solidFill>
              </a:rPr>
              <a:t>Emergency products</a:t>
            </a:r>
            <a:r>
              <a:rPr lang="en-US" dirty="0" smtClean="0">
                <a:solidFill>
                  <a:srgbClr val="000000"/>
                </a:solidFill>
              </a:rPr>
              <a:t> are purchased immediately when the need is great.  Consumers don’t shop around for these products or ask how much they cost.</a:t>
            </a:r>
          </a:p>
        </p:txBody>
      </p:sp>
      <p:sp>
        <p:nvSpPr>
          <p:cNvPr id="81923"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xfrm>
            <a:off x="468313" y="520700"/>
            <a:ext cx="3063875" cy="2298700"/>
          </a:xfrm>
          <a:ln/>
        </p:spPr>
      </p:sp>
      <p:sp>
        <p:nvSpPr>
          <p:cNvPr id="75779" name="Notes Placeholder 2"/>
          <p:cNvSpPr>
            <a:spLocks noGrp="1"/>
          </p:cNvSpPr>
          <p:nvPr>
            <p:ph type="body" idx="1"/>
          </p:nvPr>
        </p:nvSpPr>
        <p:spPr>
          <a:ln/>
        </p:spPr>
        <p:txBody>
          <a:bodyPr/>
          <a:lstStyle/>
          <a:p>
            <a:pPr>
              <a:spcBef>
                <a:spcPts val="0"/>
              </a:spcBef>
              <a:defRPr/>
            </a:pPr>
            <a:r>
              <a:rPr lang="en-US" b="1" dirty="0" smtClean="0"/>
              <a:t>Summary Overview</a:t>
            </a:r>
          </a:p>
          <a:p>
            <a:pPr>
              <a:spcBef>
                <a:spcPts val="0"/>
              </a:spcBef>
              <a:defRPr/>
            </a:pPr>
            <a:endParaRPr lang="en-US" dirty="0" smtClean="0"/>
          </a:p>
          <a:p>
            <a:pPr>
              <a:spcBef>
                <a:spcPts val="0"/>
              </a:spcBef>
              <a:defRPr/>
            </a:pPr>
            <a:r>
              <a:rPr lang="en-US" dirty="0" smtClean="0"/>
              <a:t>See description of the exercise on the first slide in this series.  </a:t>
            </a:r>
          </a:p>
          <a:p>
            <a:pPr>
              <a:spcBef>
                <a:spcPts val="0"/>
              </a:spcBef>
              <a:defRPr/>
            </a:pPr>
            <a:endParaRPr lang="en-US" dirty="0" smtClean="0"/>
          </a:p>
          <a:p>
            <a:pPr>
              <a:spcBef>
                <a:spcPts val="0"/>
              </a:spcBef>
              <a:defRPr/>
            </a:pPr>
            <a:r>
              <a:rPr lang="en-US" dirty="0" smtClean="0"/>
              <a:t>The slide is set up such that the first click removes some of the alternatives.  This could allow the questions to be used with “clickers” – with five alternatives remaining.  </a:t>
            </a:r>
          </a:p>
          <a:p>
            <a:pPr>
              <a:spcBef>
                <a:spcPts val="0"/>
              </a:spcBef>
              <a:defRPr/>
            </a:pPr>
            <a:endParaRPr lang="en-US" dirty="0" smtClean="0"/>
          </a:p>
          <a:p>
            <a:pPr>
              <a:spcBef>
                <a:spcPts val="0"/>
              </a:spcBef>
              <a:defRPr/>
            </a:pPr>
            <a:r>
              <a:rPr lang="en-US" dirty="0" smtClean="0"/>
              <a:t>The scenarios each consider the purchase of a Kodak disposable camera.  </a:t>
            </a:r>
          </a:p>
          <a:p>
            <a:pPr>
              <a:spcBef>
                <a:spcPts val="0"/>
              </a:spcBef>
              <a:defRPr/>
            </a:pPr>
            <a:endParaRPr lang="en-US" dirty="0" smtClean="0"/>
          </a:p>
          <a:p>
            <a:pPr>
              <a:spcBef>
                <a:spcPts val="0"/>
              </a:spcBef>
              <a:defRPr/>
            </a:pPr>
            <a:r>
              <a:rPr lang="en-US" b="1" i="1" dirty="0" smtClean="0"/>
              <a:t>Question:  Read the scenario and decide which product class best fits this situation.  </a:t>
            </a:r>
          </a:p>
          <a:p>
            <a:pPr>
              <a:spcBef>
                <a:spcPts val="0"/>
              </a:spcBef>
              <a:defRPr/>
            </a:pPr>
            <a:endParaRPr lang="en-US" dirty="0" smtClean="0"/>
          </a:p>
          <a:p>
            <a:pPr>
              <a:spcBef>
                <a:spcPts val="0"/>
              </a:spcBef>
              <a:defRPr/>
            </a:pPr>
            <a:r>
              <a:rPr lang="en-US" dirty="0" smtClean="0"/>
              <a:t>Answer:  Unsought product (probably regularly unsought</a:t>
            </a:r>
          </a:p>
          <a:p>
            <a:pPr>
              <a:spcBef>
                <a:spcPts val="0"/>
              </a:spcBef>
              <a:defRPr/>
            </a:pPr>
            <a:endParaRPr lang="en-US" dirty="0" smtClean="0"/>
          </a:p>
          <a:p>
            <a:pPr>
              <a:spcBef>
                <a:spcPts val="0"/>
              </a:spcBef>
              <a:defRPr/>
            </a:pPr>
            <a:r>
              <a:rPr lang="en-US" dirty="0" smtClean="0"/>
              <a:t>Reason:  This is a tricky question for students.  A serious camera enthusiast would probably want high‑quality equipment--perhaps with a larger negative format.  He probably would not consider buying a Kodak disposable camera--unless an additional promotion theme was used (e.g., promote the camera as a handy spare or for his wife or kids to use).  </a:t>
            </a:r>
          </a:p>
          <a:p>
            <a:pPr>
              <a:spcBef>
                <a:spcPts val="0"/>
              </a:spcBef>
              <a:buFont typeface="Arial" pitchFamily="34" charset="0"/>
              <a:buNone/>
              <a:defRPr/>
            </a:pPr>
            <a:endParaRPr lang="en-US" dirty="0" smtClean="0"/>
          </a:p>
          <a:p>
            <a:pPr>
              <a:spcBef>
                <a:spcPts val="0"/>
              </a:spcBef>
              <a:buFont typeface="Arial" pitchFamily="34" charset="0"/>
              <a:buNone/>
              <a:defRPr/>
            </a:pPr>
            <a:r>
              <a:rPr lang="en-US" dirty="0" smtClean="0"/>
              <a:t>Relevant definitions:</a:t>
            </a:r>
          </a:p>
          <a:p>
            <a:pPr marL="171450" indent="-171450">
              <a:spcBef>
                <a:spcPts val="0"/>
              </a:spcBef>
              <a:buFont typeface="Arial" pitchFamily="34" charset="0"/>
              <a:buChar char="•"/>
              <a:defRPr/>
            </a:pPr>
            <a:r>
              <a:rPr lang="en-US" u="sng" dirty="0" smtClean="0">
                <a:solidFill>
                  <a:srgbClr val="000000"/>
                </a:solidFill>
              </a:rPr>
              <a:t>Unsought products</a:t>
            </a:r>
            <a:r>
              <a:rPr lang="en-US" dirty="0" smtClean="0">
                <a:solidFill>
                  <a:srgbClr val="000000"/>
                </a:solidFill>
              </a:rPr>
              <a:t> need promotion; they are those that customers don’t want yet or don’t know that they can buy.  </a:t>
            </a:r>
          </a:p>
          <a:p>
            <a:pPr marL="171450" indent="-171450">
              <a:spcBef>
                <a:spcPts val="0"/>
              </a:spcBef>
              <a:buFont typeface="Arial" pitchFamily="34" charset="0"/>
              <a:buChar char="•"/>
              <a:defRPr/>
            </a:pPr>
            <a:r>
              <a:rPr lang="en-US" u="sng" dirty="0" smtClean="0">
                <a:solidFill>
                  <a:srgbClr val="000000"/>
                </a:solidFill>
              </a:rPr>
              <a:t>New unsought products</a:t>
            </a:r>
            <a:r>
              <a:rPr lang="en-US" dirty="0" smtClean="0">
                <a:solidFill>
                  <a:srgbClr val="000000"/>
                </a:solidFill>
              </a:rPr>
              <a:t> represent ideas potential customers don’t know about yet.  </a:t>
            </a:r>
          </a:p>
          <a:p>
            <a:pPr marL="171450" indent="-171450">
              <a:spcBef>
                <a:spcPts val="0"/>
              </a:spcBef>
              <a:buFont typeface="Arial" pitchFamily="34" charset="0"/>
              <a:buChar char="•"/>
              <a:defRPr/>
            </a:pPr>
            <a:r>
              <a:rPr lang="en-US" u="sng" dirty="0" smtClean="0">
                <a:solidFill>
                  <a:srgbClr val="000000"/>
                </a:solidFill>
              </a:rPr>
              <a:t>Regularly unsought products</a:t>
            </a:r>
            <a:r>
              <a:rPr lang="en-US" dirty="0" smtClean="0">
                <a:solidFill>
                  <a:srgbClr val="000000"/>
                </a:solidFill>
              </a:rPr>
              <a:t> are ones that don’t motivate customers to seek them out, even though they may need them.</a:t>
            </a:r>
          </a:p>
          <a:p>
            <a:pPr>
              <a:spcBef>
                <a:spcPts val="0"/>
              </a:spcBef>
              <a:defRPr/>
            </a:pPr>
            <a:endParaRPr lang="en-US" dirty="0" smtClean="0"/>
          </a:p>
        </p:txBody>
      </p:sp>
      <p:sp>
        <p:nvSpPr>
          <p:cNvPr id="83971"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xfrm>
            <a:off x="468313" y="520700"/>
            <a:ext cx="3063875" cy="2298700"/>
          </a:xfrm>
          <a:ln/>
        </p:spPr>
      </p:sp>
      <p:sp>
        <p:nvSpPr>
          <p:cNvPr id="76803" name="Notes Placeholder 2"/>
          <p:cNvSpPr>
            <a:spLocks noGrp="1"/>
          </p:cNvSpPr>
          <p:nvPr>
            <p:ph type="body" idx="1"/>
          </p:nvPr>
        </p:nvSpPr>
        <p:spPr>
          <a:ln/>
        </p:spPr>
        <p:txBody>
          <a:bodyPr/>
          <a:lstStyle/>
          <a:p>
            <a:pPr>
              <a:spcBef>
                <a:spcPts val="0"/>
              </a:spcBef>
              <a:defRPr/>
            </a:pPr>
            <a:r>
              <a:rPr lang="en-US" b="1" dirty="0" smtClean="0"/>
              <a:t>Summary Overview</a:t>
            </a:r>
          </a:p>
          <a:p>
            <a:pPr>
              <a:spcBef>
                <a:spcPts val="0"/>
              </a:spcBef>
              <a:defRPr/>
            </a:pPr>
            <a:endParaRPr lang="en-US" dirty="0" smtClean="0"/>
          </a:p>
          <a:p>
            <a:pPr>
              <a:spcBef>
                <a:spcPts val="0"/>
              </a:spcBef>
              <a:defRPr/>
            </a:pPr>
            <a:r>
              <a:rPr lang="en-US" dirty="0" smtClean="0"/>
              <a:t>See description of the exercise on the first slide in this series.  </a:t>
            </a:r>
          </a:p>
          <a:p>
            <a:pPr>
              <a:spcBef>
                <a:spcPts val="0"/>
              </a:spcBef>
              <a:defRPr/>
            </a:pPr>
            <a:endParaRPr lang="en-US" dirty="0" smtClean="0"/>
          </a:p>
          <a:p>
            <a:pPr>
              <a:spcBef>
                <a:spcPts val="0"/>
              </a:spcBef>
              <a:defRPr/>
            </a:pPr>
            <a:r>
              <a:rPr lang="en-US" dirty="0" smtClean="0"/>
              <a:t>The slide is set up such that the first click removes some of the alternatives.  This could allow the questions to be used with “clickers” – with five alternatives remaining.  </a:t>
            </a:r>
          </a:p>
          <a:p>
            <a:pPr>
              <a:spcBef>
                <a:spcPts val="0"/>
              </a:spcBef>
              <a:defRPr/>
            </a:pPr>
            <a:endParaRPr lang="en-US" dirty="0" smtClean="0"/>
          </a:p>
          <a:p>
            <a:pPr>
              <a:spcBef>
                <a:spcPts val="0"/>
              </a:spcBef>
              <a:defRPr/>
            </a:pPr>
            <a:r>
              <a:rPr lang="en-US" dirty="0" smtClean="0"/>
              <a:t>The scenarios each consider the purchase of a Kodak disposable camera.  </a:t>
            </a:r>
          </a:p>
          <a:p>
            <a:pPr>
              <a:spcBef>
                <a:spcPts val="0"/>
              </a:spcBef>
              <a:defRPr/>
            </a:pPr>
            <a:endParaRPr lang="en-US" dirty="0" smtClean="0"/>
          </a:p>
          <a:p>
            <a:pPr>
              <a:spcBef>
                <a:spcPts val="0"/>
              </a:spcBef>
              <a:defRPr/>
            </a:pPr>
            <a:r>
              <a:rPr lang="en-US" b="1" i="1" dirty="0" smtClean="0"/>
              <a:t>Question:  Read the scenario and decide which product class best fits this situation.  </a:t>
            </a:r>
          </a:p>
          <a:p>
            <a:pPr>
              <a:spcBef>
                <a:spcPts val="0"/>
              </a:spcBef>
              <a:defRPr/>
            </a:pPr>
            <a:endParaRPr lang="en-US" dirty="0" smtClean="0"/>
          </a:p>
          <a:p>
            <a:pPr>
              <a:spcBef>
                <a:spcPts val="0"/>
              </a:spcBef>
              <a:defRPr/>
            </a:pPr>
            <a:r>
              <a:rPr lang="en-US" dirty="0" smtClean="0"/>
              <a:t>Answer:  Impulse convenience products</a:t>
            </a:r>
          </a:p>
          <a:p>
            <a:pPr>
              <a:spcBef>
                <a:spcPts val="0"/>
              </a:spcBef>
              <a:defRPr/>
            </a:pPr>
            <a:endParaRPr lang="en-US" dirty="0" smtClean="0"/>
          </a:p>
          <a:p>
            <a:pPr>
              <a:spcBef>
                <a:spcPts val="0"/>
              </a:spcBef>
              <a:defRPr/>
            </a:pPr>
            <a:r>
              <a:rPr lang="en-US" dirty="0" smtClean="0"/>
              <a:t>Reason:  Customer has decided to buy on sight--an unplanned purchase.  She is unwilling to search for a better buy.  Place and price are important, as is advertising in this case.  </a:t>
            </a:r>
          </a:p>
          <a:p>
            <a:pPr>
              <a:spcBef>
                <a:spcPts val="0"/>
              </a:spcBef>
              <a:defRPr/>
            </a:pPr>
            <a:endParaRPr lang="en-US" dirty="0" smtClean="0"/>
          </a:p>
          <a:p>
            <a:pPr>
              <a:spcBef>
                <a:spcPts val="0"/>
              </a:spcBef>
              <a:defRPr/>
            </a:pPr>
            <a:r>
              <a:rPr lang="en-US" dirty="0" smtClean="0"/>
              <a:t>Relevant definition:</a:t>
            </a:r>
          </a:p>
          <a:p>
            <a:pPr marL="171450" indent="-171450">
              <a:spcBef>
                <a:spcPts val="0"/>
              </a:spcBef>
              <a:buFont typeface="Arial" pitchFamily="34" charset="0"/>
              <a:buChar char="•"/>
              <a:defRPr/>
            </a:pPr>
            <a:r>
              <a:rPr lang="en-US" u="sng" dirty="0" smtClean="0">
                <a:solidFill>
                  <a:srgbClr val="000000"/>
                </a:solidFill>
              </a:rPr>
              <a:t>Impulse products</a:t>
            </a:r>
            <a:r>
              <a:rPr lang="en-US" dirty="0" smtClean="0">
                <a:solidFill>
                  <a:srgbClr val="000000"/>
                </a:solidFill>
              </a:rPr>
              <a:t> are bought quickly, as unplanned purchases, because of a strongly felt need.  They may be strongly affected by the immediate situation.</a:t>
            </a:r>
          </a:p>
          <a:p>
            <a:pPr>
              <a:defRPr/>
            </a:pPr>
            <a:endParaRPr lang="en-US" dirty="0" smtClean="0"/>
          </a:p>
        </p:txBody>
      </p:sp>
      <p:sp>
        <p:nvSpPr>
          <p:cNvPr id="86019"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215-217.</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xfrm>
            <a:off x="503238" y="539750"/>
            <a:ext cx="3162300" cy="2373313"/>
          </a:xfrm>
          <a:ln/>
        </p:spPr>
      </p:sp>
      <p:sp>
        <p:nvSpPr>
          <p:cNvPr id="88066"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ANSWER: D</a:t>
            </a:r>
          </a:p>
          <a:p>
            <a:endParaRPr lang="en-US" smtClean="0">
              <a:solidFill>
                <a:srgbClr val="000000"/>
              </a:solidFill>
              <a:latin typeface="Arial" charset="0"/>
              <a:cs typeface="Arial" charset="0"/>
              <a:sym typeface="Wingdings" pitchFamily="2" charset="2"/>
            </a:endParaRPr>
          </a:p>
          <a:p>
            <a:r>
              <a:rPr lang="en-US" i="1" u="sng" smtClean="0">
                <a:solidFill>
                  <a:srgbClr val="000000"/>
                </a:solidFill>
                <a:latin typeface="Arial" charset="0"/>
                <a:cs typeface="Arial" charset="0"/>
                <a:sym typeface="Wingdings" pitchFamily="2" charset="2"/>
              </a:rPr>
              <a:t>Checking your knowledge (answer explanation):</a:t>
            </a:r>
          </a:p>
          <a:p>
            <a:r>
              <a:rPr lang="en-US" smtClean="0">
                <a:solidFill>
                  <a:srgbClr val="000000"/>
                </a:solidFill>
                <a:latin typeface="Arial" charset="0"/>
                <a:cs typeface="Arial" charset="0"/>
                <a:sym typeface="Wingdings" pitchFamily="2" charset="2"/>
              </a:rPr>
              <a:t>Homogeneous shopping products are products the customer sees as basically the same and wants at the lowest price. In the above question, Jack sees all the brands as the same and selects the store brand based on the price. The best answer selection for this question is ‘D’.</a:t>
            </a:r>
          </a:p>
          <a:p>
            <a:endParaRPr lang="en-US" b="1" smtClean="0">
              <a:solidFill>
                <a:srgbClr val="000000"/>
              </a:solidFill>
              <a:latin typeface="Arial" charset="0"/>
              <a:cs typeface="Arial" charset="0"/>
              <a:sym typeface="Wingdings" pitchFamily="2" charset="2"/>
            </a:endParaRPr>
          </a:p>
        </p:txBody>
      </p:sp>
      <p:sp>
        <p:nvSpPr>
          <p:cNvPr id="88067"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84250">
              <a:spcBef>
                <a:spcPct val="50000"/>
              </a:spcBef>
            </a:pPr>
            <a:r>
              <a:rPr lang="en-US" sz="1500" b="1">
                <a:solidFill>
                  <a:srgbClr val="000000"/>
                </a:solidFill>
              </a:rPr>
              <a:t>This slide relates to material on pp. 216.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Many factors affect strategy planning for business products.</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Derived demand</a:t>
            </a:r>
            <a:r>
              <a:rPr lang="en-US" dirty="0" smtClean="0">
                <a:solidFill>
                  <a:srgbClr val="000000"/>
                </a:solidFill>
                <a:sym typeface="Wingdings" pitchFamily="2" charset="2"/>
              </a:rPr>
              <a:t> means that the demand for business products derives from the demand for the final consumer products they are used to make.</a:t>
            </a:r>
          </a:p>
          <a:p>
            <a:pPr>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How might one derive an estimate of the demand for steel?</a:t>
            </a:r>
          </a:p>
          <a:p>
            <a:pPr>
              <a:defRPr/>
            </a:pPr>
            <a:r>
              <a:rPr lang="en-US" b="1" i="1" dirty="0" smtClean="0">
                <a:solidFill>
                  <a:srgbClr val="000000"/>
                </a:solidFill>
                <a:sym typeface="Wingdings" pitchFamily="2" charset="2"/>
              </a:rPr>
              <a:t>  </a:t>
            </a:r>
          </a:p>
          <a:p>
            <a:pPr>
              <a:buFont typeface="Arial" pitchFamily="34" charset="0"/>
              <a:buChar char="•"/>
              <a:defRPr/>
            </a:pPr>
            <a:r>
              <a:rPr lang="en-US" dirty="0" smtClean="0">
                <a:solidFill>
                  <a:srgbClr val="000000"/>
                </a:solidFill>
                <a:sym typeface="Wingdings" pitchFamily="2" charset="2"/>
              </a:rPr>
              <a:t> This means that total </a:t>
            </a:r>
            <a:r>
              <a:rPr lang="en-US" u="sng" dirty="0" smtClean="0">
                <a:solidFill>
                  <a:srgbClr val="000000"/>
                </a:solidFill>
                <a:sym typeface="Wingdings" pitchFamily="2" charset="2"/>
              </a:rPr>
              <a:t>industry demand tends to be inelastic</a:t>
            </a:r>
            <a:r>
              <a:rPr lang="en-US" dirty="0" smtClean="0">
                <a:solidFill>
                  <a:srgbClr val="000000"/>
                </a:solidFill>
                <a:sym typeface="Wingdings" pitchFamily="2" charset="2"/>
              </a:rPr>
              <a:t>—a change in price doesn’t have much effect on the quantity ordered.</a:t>
            </a:r>
            <a:r>
              <a:rPr lang="en-US" b="1" dirty="0" smtClean="0">
                <a:solidFill>
                  <a:srgbClr val="000000"/>
                </a:solidFill>
                <a:sym typeface="Wingdings" pitchFamily="2" charset="2"/>
              </a:rPr>
              <a:t> </a:t>
            </a:r>
          </a:p>
          <a:p>
            <a:pPr lvl="1">
              <a:buFont typeface="Arial" pitchFamily="34" charset="0"/>
              <a:buChar char="•"/>
              <a:defRPr/>
            </a:pPr>
            <a:r>
              <a:rPr lang="en-US" dirty="0" smtClean="0">
                <a:solidFill>
                  <a:srgbClr val="000000"/>
                </a:solidFill>
              </a:rPr>
              <a:t> As a result, </a:t>
            </a:r>
            <a:r>
              <a:rPr lang="en-US" u="sng" dirty="0" smtClean="0">
                <a:solidFill>
                  <a:srgbClr val="000000"/>
                </a:solidFill>
              </a:rPr>
              <a:t>price increases might not reduce the quantity purchased</a:t>
            </a:r>
            <a:r>
              <a:rPr lang="en-US" dirty="0" smtClean="0">
                <a:solidFill>
                  <a:srgbClr val="000000"/>
                </a:solidFill>
              </a:rPr>
              <a:t>. </a:t>
            </a:r>
          </a:p>
          <a:p>
            <a:pPr>
              <a:buFont typeface="Arial" pitchFamily="34" charset="0"/>
              <a:buChar char="•"/>
              <a:defRPr/>
            </a:pPr>
            <a:r>
              <a:rPr lang="en-US" dirty="0" smtClean="0">
                <a:solidFill>
                  <a:srgbClr val="000000"/>
                </a:solidFill>
                <a:sym typeface="Wingdings" pitchFamily="2" charset="2"/>
              </a:rPr>
              <a:t> However, the demand facing individual business suppliers may be extremely elastic—a situation approaching pure competition. </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Tax treatments affect buying, too</a:t>
            </a:r>
            <a:r>
              <a:rPr lang="en-US" dirty="0" smtClean="0">
                <a:solidFill>
                  <a:srgbClr val="000000"/>
                </a:solidFill>
                <a:sym typeface="Wingdings" pitchFamily="2" charset="2"/>
              </a:rPr>
              <a:t>. An </a:t>
            </a:r>
            <a:r>
              <a:rPr lang="en-US" u="sng" dirty="0" smtClean="0">
                <a:solidFill>
                  <a:srgbClr val="000000"/>
                </a:solidFill>
                <a:sym typeface="Wingdings" pitchFamily="2" charset="2"/>
              </a:rPr>
              <a:t>expense item</a:t>
            </a:r>
            <a:r>
              <a:rPr lang="en-US" dirty="0" smtClean="0">
                <a:solidFill>
                  <a:srgbClr val="000000"/>
                </a:solidFill>
                <a:sym typeface="Wingdings" pitchFamily="2" charset="2"/>
              </a:rPr>
              <a:t> is deducted as a business expense in the year it is bought.</a:t>
            </a:r>
          </a:p>
          <a:p>
            <a:pPr lvl="1">
              <a:buFont typeface="Arial" pitchFamily="34" charset="0"/>
              <a:buChar char="•"/>
              <a:defRPr/>
            </a:pPr>
            <a:r>
              <a:rPr lang="en-US" dirty="0" smtClean="0">
                <a:solidFill>
                  <a:srgbClr val="000000"/>
                </a:solidFill>
              </a:rPr>
              <a:t> A </a:t>
            </a:r>
            <a:r>
              <a:rPr lang="en-US" u="sng" dirty="0" smtClean="0">
                <a:solidFill>
                  <a:srgbClr val="000000"/>
                </a:solidFill>
              </a:rPr>
              <a:t>capital item</a:t>
            </a:r>
            <a:r>
              <a:rPr lang="en-US" dirty="0" smtClean="0">
                <a:solidFill>
                  <a:srgbClr val="000000"/>
                </a:solidFill>
              </a:rPr>
              <a:t> lasts for years and is depreciated over its life, and is often very expensive.  </a:t>
            </a:r>
          </a:p>
          <a:p>
            <a:pPr lvl="2">
              <a:buFont typeface="Arial" pitchFamily="34" charset="0"/>
              <a:buChar char="•"/>
              <a:defRPr/>
            </a:pPr>
            <a:r>
              <a:rPr lang="en-US" dirty="0" smtClean="0">
                <a:solidFill>
                  <a:srgbClr val="000000"/>
                </a:solidFill>
              </a:rPr>
              <a:t> Customers pay for the capital item in the year it is purchased, but for tax purposes, the cost is spread over several years, reducing the cash available for other purchases.</a:t>
            </a:r>
            <a:endParaRPr lang="en-US" u="sng" dirty="0" smtClean="0">
              <a:solidFill>
                <a:srgbClr val="000000"/>
              </a:solidFill>
            </a:endParaRPr>
          </a:p>
          <a:p>
            <a:pPr>
              <a:lnSpc>
                <a:spcPct val="90000"/>
              </a:lnSpc>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90115" name="Text Box 25"/>
          <p:cNvSpPr txBox="1">
            <a:spLocks noChangeArrowheads="1"/>
          </p:cNvSpPr>
          <p:nvPr/>
        </p:nvSpPr>
        <p:spPr bwMode="auto">
          <a:xfrm>
            <a:off x="4191000" y="400050"/>
            <a:ext cx="26368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217-218.</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spcBef>
                <a:spcPct val="25000"/>
              </a:spcBef>
              <a:defRPr/>
            </a:pPr>
            <a:r>
              <a:rPr lang="en-US" dirty="0" smtClean="0">
                <a:solidFill>
                  <a:srgbClr val="000000"/>
                </a:solidFill>
                <a:sym typeface="Wingdings" pitchFamily="2" charset="2"/>
              </a:rPr>
              <a:t>Business product classes are based on how buyers see products and their uses:</a:t>
            </a:r>
          </a:p>
          <a:p>
            <a:pPr>
              <a:spcBef>
                <a:spcPct val="25000"/>
              </a:spcBef>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spcBef>
                <a:spcPct val="25000"/>
              </a:spcBef>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Installations</a:t>
            </a:r>
            <a:r>
              <a:rPr lang="en-US" dirty="0" smtClean="0">
                <a:solidFill>
                  <a:srgbClr val="000000"/>
                </a:solidFill>
                <a:sym typeface="Wingdings" pitchFamily="2" charset="2"/>
              </a:rPr>
              <a:t> are important capital items. One-of-a-kind installations such as office buildings and custom-made equipment require special negotiations for each sale.  </a:t>
            </a:r>
            <a:r>
              <a:rPr lang="en-US" u="sng" dirty="0" smtClean="0">
                <a:solidFill>
                  <a:srgbClr val="000000"/>
                </a:solidFill>
                <a:sym typeface="Wingdings" pitchFamily="2" charset="2"/>
              </a:rPr>
              <a:t>Installations are a boom-or-bust business</a:t>
            </a:r>
            <a:r>
              <a:rPr lang="en-US" dirty="0" smtClean="0">
                <a:solidFill>
                  <a:srgbClr val="000000"/>
                </a:solidFill>
                <a:sym typeface="Wingdings" pitchFamily="2" charset="2"/>
              </a:rPr>
              <a:t>. Economic upturns spur expansion while downturns cause sales of installations to fall off sharply. Suppliers sometimes include special services with an installations at no extra cost.</a:t>
            </a:r>
          </a:p>
          <a:p>
            <a:pPr>
              <a:spcBef>
                <a:spcPct val="25000"/>
              </a:spcBef>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Accessories are important but short-lived capital items</a:t>
            </a:r>
            <a:r>
              <a:rPr lang="en-US" dirty="0" smtClean="0">
                <a:solidFill>
                  <a:srgbClr val="000000"/>
                </a:solidFill>
                <a:sym typeface="Wingdings" pitchFamily="2" charset="2"/>
              </a:rPr>
              <a:t>, such as tools and production equipment.</a:t>
            </a:r>
          </a:p>
          <a:p>
            <a:pPr>
              <a:spcBef>
                <a:spcPct val="25000"/>
              </a:spcBef>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Raw materials</a:t>
            </a:r>
            <a:r>
              <a:rPr lang="en-US" dirty="0" smtClean="0">
                <a:solidFill>
                  <a:srgbClr val="000000"/>
                </a:solidFill>
                <a:sym typeface="Wingdings" pitchFamily="2" charset="2"/>
              </a:rPr>
              <a:t> are unprocessed expense items that </a:t>
            </a:r>
            <a:r>
              <a:rPr lang="en-US" u="sng" dirty="0" smtClean="0">
                <a:solidFill>
                  <a:srgbClr val="000000"/>
                </a:solidFill>
                <a:sym typeface="Wingdings" pitchFamily="2" charset="2"/>
              </a:rPr>
              <a:t>become a physical part of a physical good</a:t>
            </a:r>
            <a:r>
              <a:rPr lang="en-US" dirty="0" smtClean="0">
                <a:solidFill>
                  <a:srgbClr val="000000"/>
                </a:solidFill>
                <a:sym typeface="Wingdings" pitchFamily="2" charset="2"/>
              </a:rPr>
              <a:t> the firm makes and are expense items. </a:t>
            </a:r>
            <a:r>
              <a:rPr lang="en-US" u="sng" dirty="0" smtClean="0">
                <a:solidFill>
                  <a:srgbClr val="000000"/>
                </a:solidFill>
                <a:sym typeface="Wingdings" pitchFamily="2" charset="2"/>
              </a:rPr>
              <a:t>Farm products</a:t>
            </a:r>
            <a:r>
              <a:rPr lang="en-US" dirty="0" smtClean="0">
                <a:solidFill>
                  <a:srgbClr val="000000"/>
                </a:solidFill>
                <a:sym typeface="Wingdings" pitchFamily="2" charset="2"/>
              </a:rPr>
              <a:t> are grown or raised by farmers. </a:t>
            </a:r>
            <a:r>
              <a:rPr lang="en-US" u="sng" dirty="0" smtClean="0">
                <a:solidFill>
                  <a:srgbClr val="000000"/>
                </a:solidFill>
                <a:sym typeface="Wingdings" pitchFamily="2" charset="2"/>
              </a:rPr>
              <a:t>Natural products</a:t>
            </a:r>
            <a:r>
              <a:rPr lang="en-US" dirty="0" smtClean="0">
                <a:solidFill>
                  <a:srgbClr val="000000"/>
                </a:solidFill>
                <a:sym typeface="Wingdings" pitchFamily="2" charset="2"/>
              </a:rPr>
              <a:t> are those that occur in nature, such as timber and mineral ores.</a:t>
            </a:r>
          </a:p>
          <a:p>
            <a:pPr>
              <a:spcBef>
                <a:spcPct val="25000"/>
              </a:spcBef>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Components</a:t>
            </a:r>
            <a:r>
              <a:rPr lang="en-US" dirty="0" smtClean="0">
                <a:solidFill>
                  <a:srgbClr val="000000"/>
                </a:solidFill>
                <a:sym typeface="Wingdings" pitchFamily="2" charset="2"/>
              </a:rPr>
              <a:t> are processed expense items that become part of a finished product.  Component parts are finished or nearly finished products that go into other products.  Component materials require more processing before becoming part of the final product. Both </a:t>
            </a:r>
            <a:r>
              <a:rPr lang="en-US" u="sng" dirty="0" smtClean="0">
                <a:solidFill>
                  <a:srgbClr val="000000"/>
                </a:solidFill>
                <a:sym typeface="Wingdings" pitchFamily="2" charset="2"/>
              </a:rPr>
              <a:t>component parts and materials must meet the specifications</a:t>
            </a:r>
            <a:r>
              <a:rPr lang="en-US" dirty="0" smtClean="0">
                <a:solidFill>
                  <a:srgbClr val="000000"/>
                </a:solidFill>
                <a:sym typeface="Wingdings" pitchFamily="2" charset="2"/>
              </a:rPr>
              <a:t> of the buyer.</a:t>
            </a:r>
          </a:p>
          <a:p>
            <a:pPr>
              <a:spcBef>
                <a:spcPct val="25000"/>
              </a:spcBef>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Supplies for maintenance, repair, and operating</a:t>
            </a:r>
            <a:r>
              <a:rPr lang="en-US" dirty="0" smtClean="0">
                <a:solidFill>
                  <a:srgbClr val="000000"/>
                </a:solidFill>
                <a:sym typeface="Wingdings" pitchFamily="2" charset="2"/>
              </a:rPr>
              <a:t> (MRO) are another category.  Maintenance supplies include products like paint and light bulbs. Repair supplies are parts needed to fix worn or broken equipment. Operating supplies include things needed to do work, like copier toner and paper clips.</a:t>
            </a:r>
          </a:p>
          <a:p>
            <a:pPr>
              <a:spcBef>
                <a:spcPct val="25000"/>
              </a:spcBef>
              <a:buFont typeface="Arial" pitchFamily="34" charset="0"/>
              <a:buNone/>
              <a:defRPr/>
            </a:pPr>
            <a:r>
              <a:rPr lang="en-US" dirty="0" smtClean="0">
                <a:sym typeface="Wingdings" pitchFamily="2" charset="2"/>
              </a:rPr>
              <a:t> </a:t>
            </a:r>
            <a:r>
              <a:rPr lang="en-US" u="sng" dirty="0" smtClean="0">
                <a:solidFill>
                  <a:srgbClr val="000000"/>
                </a:solidFill>
                <a:sym typeface="Wingdings" pitchFamily="2" charset="2"/>
              </a:rPr>
              <a:t>Professional services</a:t>
            </a:r>
            <a:r>
              <a:rPr lang="en-US" dirty="0" smtClean="0">
                <a:solidFill>
                  <a:srgbClr val="000000"/>
                </a:solidFill>
                <a:sym typeface="Wingdings" pitchFamily="2" charset="2"/>
              </a:rPr>
              <a:t> are specialized services firms pay for in order to get them done. They support a firm’s operations, such as consulting services might.</a:t>
            </a:r>
            <a:r>
              <a:rPr lang="en-US" b="1" dirty="0" smtClean="0">
                <a:solidFill>
                  <a:srgbClr val="000000"/>
                </a:solidFill>
                <a:sym typeface="Wingdings" pitchFamily="2" charset="2"/>
              </a:rPr>
              <a:t>  </a:t>
            </a: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92163" name="Text Box 25"/>
          <p:cNvSpPr txBox="1">
            <a:spLocks noChangeArrowheads="1"/>
          </p:cNvSpPr>
          <p:nvPr/>
        </p:nvSpPr>
        <p:spPr bwMode="auto">
          <a:xfrm>
            <a:off x="4267200" y="400050"/>
            <a:ext cx="2560638" cy="1944688"/>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218-221.</a:t>
            </a:r>
          </a:p>
          <a:p>
            <a:pPr defTabSz="984250">
              <a:spcBef>
                <a:spcPct val="50000"/>
              </a:spcBef>
            </a:pPr>
            <a:r>
              <a:rPr lang="en-US" sz="1500" b="1">
                <a:solidFill>
                  <a:srgbClr val="000000"/>
                </a:solidFill>
                <a:sym typeface="Wingdings" pitchFamily="2" charset="2"/>
              </a:rPr>
              <a:t> </a:t>
            </a:r>
            <a:r>
              <a:rPr lang="en-US" sz="1500" b="1">
                <a:solidFill>
                  <a:srgbClr val="000000"/>
                </a:solidFill>
              </a:rPr>
              <a:t>Indicates place where slide “builds” to include the corresponding point (upon mouse click).</a:t>
            </a:r>
          </a:p>
          <a:p>
            <a:pPr defTabSz="984250">
              <a:spcBef>
                <a:spcPct val="50000"/>
              </a:spcBef>
            </a:pPr>
            <a:endParaRPr lang="en-US" sz="1500" b="1">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Having looked at a numbers of critical factors in the development of marketing strategy, we now look at the first of the four Ps: </a:t>
            </a:r>
            <a:r>
              <a:rPr lang="en-US" u="sng" dirty="0" smtClean="0">
                <a:solidFill>
                  <a:srgbClr val="000000"/>
                </a:solidFill>
                <a:sym typeface="Wingdings" pitchFamily="2" charset="2"/>
              </a:rPr>
              <a:t>Product</a:t>
            </a:r>
            <a:r>
              <a:rPr lang="en-US" dirty="0" smtClean="0">
                <a:solidFill>
                  <a:srgbClr val="000000"/>
                </a:solidFill>
                <a:sym typeface="Wingdings" pitchFamily="2" charset="2"/>
              </a:rPr>
              <a:t>.</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Once a firm has examined its </a:t>
            </a:r>
            <a:r>
              <a:rPr lang="en-US" u="sng" dirty="0" smtClean="0">
                <a:solidFill>
                  <a:srgbClr val="000000"/>
                </a:solidFill>
                <a:sym typeface="Wingdings" pitchFamily="2" charset="2"/>
              </a:rPr>
              <a:t>external market environment, company,</a:t>
            </a:r>
            <a:r>
              <a:rPr lang="en-US" dirty="0" smtClean="0">
                <a:solidFill>
                  <a:srgbClr val="000000"/>
                </a:solidFill>
                <a:sym typeface="Wingdings" pitchFamily="2" charset="2"/>
              </a:rPr>
              <a:t> </a:t>
            </a:r>
            <a:r>
              <a:rPr lang="en-US" u="sng" dirty="0" smtClean="0">
                <a:solidFill>
                  <a:srgbClr val="000000"/>
                </a:solidFill>
                <a:sym typeface="Wingdings" pitchFamily="2" charset="2"/>
              </a:rPr>
              <a:t>competitors and customers, and understands its segmentation, targeting, differentiation and positioning,</a:t>
            </a:r>
            <a:r>
              <a:rPr lang="en-US" dirty="0" smtClean="0">
                <a:solidFill>
                  <a:srgbClr val="000000"/>
                </a:solidFill>
                <a:sym typeface="Wingdings" pitchFamily="2" charset="2"/>
              </a:rPr>
              <a:t> it is ready to start developing its marketing mix.</a:t>
            </a:r>
          </a:p>
          <a:p>
            <a:pPr>
              <a:buFont typeface="Arial" pitchFamily="34" charset="0"/>
              <a:buChar char="•"/>
              <a:defRPr/>
            </a:pPr>
            <a:r>
              <a:rPr lang="en-US" dirty="0" smtClean="0">
                <a:solidFill>
                  <a:srgbClr val="000000"/>
                </a:solidFill>
                <a:sym typeface="Wingdings" pitchFamily="2" charset="2"/>
              </a:rPr>
              <a:t> Here, we start with </a:t>
            </a:r>
            <a:r>
              <a:rPr lang="en-US" u="sng" dirty="0" smtClean="0">
                <a:solidFill>
                  <a:srgbClr val="000000"/>
                </a:solidFill>
                <a:sym typeface="Wingdings" pitchFamily="2" charset="2"/>
              </a:rPr>
              <a:t>Product.</a:t>
            </a:r>
            <a:r>
              <a:rPr lang="en-US"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17411" name="Text Box 25"/>
          <p:cNvSpPr txBox="1">
            <a:spLocks noChangeArrowheads="1"/>
          </p:cNvSpPr>
          <p:nvPr/>
        </p:nvSpPr>
        <p:spPr bwMode="auto">
          <a:xfrm>
            <a:off x="4389438" y="400050"/>
            <a:ext cx="2438400" cy="558800"/>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 199.</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503238" y="539750"/>
            <a:ext cx="3162300" cy="2373313"/>
          </a:xfrm>
          <a:ln/>
        </p:spPr>
      </p:sp>
      <p:sp>
        <p:nvSpPr>
          <p:cNvPr id="94210" name="Rectangle 3"/>
          <p:cNvSpPr>
            <a:spLocks noGrp="1" noChangeArrowheads="1"/>
          </p:cNvSpPr>
          <p:nvPr>
            <p:ph type="body" idx="1"/>
          </p:nvPr>
        </p:nvSpPr>
        <p:spPr>
          <a:xfrm>
            <a:off x="179388" y="3076575"/>
            <a:ext cx="6367462" cy="5565775"/>
          </a:xfrm>
          <a:noFill/>
        </p:spPr>
        <p:txBody>
          <a:bodyPr/>
          <a:lstStyle/>
          <a:p>
            <a:r>
              <a:rPr lang="en-US" smtClean="0">
                <a:solidFill>
                  <a:srgbClr val="000000"/>
                </a:solidFill>
                <a:latin typeface="Arial" charset="0"/>
                <a:cs typeface="Arial" charset="0"/>
                <a:sym typeface="Wingdings" pitchFamily="2" charset="2"/>
              </a:rPr>
              <a:t>The purpose of this exercise is to help students learn how to differentiate between the different business product classifications based on the intended use of a product within an organization. </a:t>
            </a:r>
            <a:r>
              <a:rPr lang="en-US" smtClean="0">
                <a:latin typeface="Arial" charset="0"/>
                <a:cs typeface="Arial" charset="0"/>
                <a:sym typeface="Wingdings" pitchFamily="2" charset="2"/>
              </a:rPr>
              <a:t>Six</a:t>
            </a:r>
            <a:r>
              <a:rPr lang="en-US" smtClean="0">
                <a:solidFill>
                  <a:srgbClr val="FF0000"/>
                </a:solidFill>
                <a:latin typeface="Arial" charset="0"/>
                <a:cs typeface="Arial" charset="0"/>
                <a:sym typeface="Wingdings" pitchFamily="2" charset="2"/>
              </a:rPr>
              <a:t> </a:t>
            </a:r>
            <a:r>
              <a:rPr lang="en-US" smtClean="0">
                <a:solidFill>
                  <a:srgbClr val="000000"/>
                </a:solidFill>
                <a:latin typeface="Arial" charset="0"/>
                <a:cs typeface="Arial" charset="0"/>
                <a:sym typeface="Wingdings" pitchFamily="2" charset="2"/>
              </a:rPr>
              <a:t>business product purchase / usage situations are described; students are challenged to identify the correct business product classification for each example using a simple drag and drop exercise.</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For complete information and suggestions on using this Interactive Exercise, please refer to the “Notes on the Interactive Exercise” section for this chapter in the </a:t>
            </a:r>
            <a:r>
              <a:rPr lang="en-US" b="1" i="1" smtClean="0">
                <a:solidFill>
                  <a:srgbClr val="000000"/>
                </a:solidFill>
                <a:latin typeface="Arial" charset="0"/>
                <a:cs typeface="Arial" charset="0"/>
                <a:sym typeface="Wingdings" pitchFamily="2" charset="2"/>
              </a:rPr>
              <a:t>Multimedia Lecture Support Package to Accompany Basic Marketing</a:t>
            </a:r>
            <a:r>
              <a:rPr lang="en-US" b="1" smtClean="0">
                <a:solidFill>
                  <a:srgbClr val="000000"/>
                </a:solidFill>
                <a:latin typeface="Arial" charset="0"/>
                <a:cs typeface="Arial" charset="0"/>
                <a:sym typeface="Wingdings" pitchFamily="2" charset="2"/>
              </a:rPr>
              <a:t>. That same information is available as a Word document in the assets folder for the PowerPoint file.</a:t>
            </a:r>
          </a:p>
          <a:p>
            <a:endParaRPr lang="en-US" b="1" smtClean="0">
              <a:solidFill>
                <a:srgbClr val="000000"/>
              </a:solidFill>
              <a:latin typeface="Arial" charset="0"/>
              <a:cs typeface="Arial" charset="0"/>
              <a:sym typeface="Wingdings" pitchFamily="2" charset="2"/>
            </a:endParaRPr>
          </a:p>
          <a:p>
            <a:pPr eaLnBrk="1" hangingPunct="1"/>
            <a:endParaRPr lang="en-US" b="1" smtClean="0">
              <a:solidFill>
                <a:srgbClr val="000000"/>
              </a:solidFill>
              <a:latin typeface="Arial" charset="0"/>
              <a:cs typeface="Arial" charset="0"/>
              <a:sym typeface="Wingdings" pitchFamily="2" charset="2"/>
            </a:endParaRPr>
          </a:p>
        </p:txBody>
      </p:sp>
      <p:sp>
        <p:nvSpPr>
          <p:cNvPr id="94211"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219.</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659438"/>
          </a:xfrm>
        </p:spPr>
        <p:txBody>
          <a:bodyPr/>
          <a:lstStyle/>
          <a:p>
            <a:pPr>
              <a:defRPr/>
            </a:pPr>
            <a:r>
              <a:rPr lang="en-US" b="1" dirty="0" smtClean="0">
                <a:solidFill>
                  <a:srgbClr val="000000"/>
                </a:solidFill>
                <a:sym typeface="Wingdings" pitchFamily="2" charset="2"/>
              </a:rPr>
              <a:t>At the end of this presentation, you should be able to:</a:t>
            </a:r>
          </a:p>
          <a:p>
            <a:pPr>
              <a:defRPr/>
            </a:pPr>
            <a:endParaRPr lang="en-US" b="1" dirty="0" smtClean="0">
              <a:solidFill>
                <a:srgbClr val="000000"/>
              </a:solidFill>
              <a:sym typeface="Wingdings" pitchFamily="2" charset="2"/>
            </a:endParaRPr>
          </a:p>
          <a:p>
            <a:pPr marL="266700" indent="-266700">
              <a:buClr>
                <a:srgbClr val="FF0000"/>
              </a:buClr>
              <a:defRPr/>
            </a:pPr>
            <a:r>
              <a:rPr lang="en-US" dirty="0" smtClean="0">
                <a:solidFill>
                  <a:srgbClr val="000000"/>
                </a:solidFill>
                <a:sym typeface="Wingdings" pitchFamily="2" charset="2"/>
              </a:rPr>
              <a:t>1.   Understand what “Product” really means.</a:t>
            </a:r>
          </a:p>
          <a:p>
            <a:pPr marL="266700" indent="-266700">
              <a:buClr>
                <a:srgbClr val="FF0000"/>
              </a:buClr>
              <a:defRPr/>
            </a:pPr>
            <a:r>
              <a:rPr lang="en-US" dirty="0" smtClean="0">
                <a:solidFill>
                  <a:srgbClr val="000000"/>
                </a:solidFill>
                <a:sym typeface="Wingdings" pitchFamily="2" charset="2"/>
              </a:rPr>
              <a:t>2.  	Know the key differences between goods and services.</a:t>
            </a:r>
          </a:p>
          <a:p>
            <a:pPr marL="266700" indent="-266700">
              <a:buClr>
                <a:srgbClr val="FF0000"/>
              </a:buClr>
              <a:defRPr/>
            </a:pPr>
            <a:r>
              <a:rPr lang="en-US" dirty="0" smtClean="0">
                <a:solidFill>
                  <a:srgbClr val="000000"/>
                </a:solidFill>
                <a:sym typeface="Wingdings" pitchFamily="2" charset="2"/>
              </a:rPr>
              <a:t>3. 	Understand what branding is and how to use it in strategy planning.</a:t>
            </a:r>
          </a:p>
          <a:p>
            <a:pPr marL="266700" indent="-266700">
              <a:buClr>
                <a:srgbClr val="000000"/>
              </a:buClr>
              <a:buFont typeface="Wingdings" pitchFamily="2" charset="2"/>
              <a:buAutoNum type="arabicPeriod" startAt="4"/>
              <a:defRPr/>
            </a:pPr>
            <a:r>
              <a:rPr lang="en-US" dirty="0" smtClean="0">
                <a:solidFill>
                  <a:srgbClr val="000000"/>
                </a:solidFill>
                <a:sym typeface="Wingdings" pitchFamily="2" charset="2"/>
              </a:rPr>
              <a:t>Understand the importance of packaging in strategy planning.</a:t>
            </a:r>
          </a:p>
          <a:p>
            <a:pPr marL="266700" indent="-266700">
              <a:buClr>
                <a:srgbClr val="000000"/>
              </a:buClr>
              <a:buFont typeface="Wingdings" pitchFamily="2" charset="2"/>
              <a:buAutoNum type="arabicPeriod" startAt="4"/>
              <a:defRPr/>
            </a:pPr>
            <a:r>
              <a:rPr lang="en-US" dirty="0" smtClean="0">
                <a:solidFill>
                  <a:srgbClr val="000000"/>
                </a:solidFill>
                <a:sym typeface="Wingdings" pitchFamily="2" charset="2"/>
              </a:rPr>
              <a:t>Understand the role of warranties in strategy planning.</a:t>
            </a:r>
          </a:p>
          <a:p>
            <a:pPr>
              <a:defRPr/>
            </a:pPr>
            <a:endParaRPr lang="en-US"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96259"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pp. 198.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p:txBody>
          <a:bodyPr/>
          <a:lstStyle/>
          <a:p>
            <a:pPr marL="685800" indent="-685800">
              <a:lnSpc>
                <a:spcPct val="80000"/>
              </a:lnSpc>
              <a:spcBef>
                <a:spcPct val="50000"/>
              </a:spcBef>
              <a:buClr>
                <a:srgbClr val="0070C0"/>
              </a:buClr>
              <a:defRPr/>
            </a:pPr>
            <a:r>
              <a:rPr lang="en-US" b="1" dirty="0" smtClean="0">
                <a:solidFill>
                  <a:srgbClr val="000000"/>
                </a:solidFill>
                <a:sym typeface="Wingdings" pitchFamily="2" charset="2"/>
              </a:rPr>
              <a:t>At the end of this presentation, you should be able to:</a:t>
            </a:r>
          </a:p>
          <a:p>
            <a:pPr marL="685800" indent="-685800">
              <a:lnSpc>
                <a:spcPct val="80000"/>
              </a:lnSpc>
              <a:spcBef>
                <a:spcPct val="50000"/>
              </a:spcBef>
              <a:buClr>
                <a:srgbClr val="0070C0"/>
              </a:buClr>
              <a:buFont typeface="Wingdings" pitchFamily="2" charset="2"/>
              <a:buAutoNum type="arabicPeriod" startAt="6"/>
              <a:defRPr/>
            </a:pPr>
            <a:endParaRPr lang="en-US" b="1" dirty="0" smtClean="0">
              <a:solidFill>
                <a:srgbClr val="000000"/>
              </a:solidFill>
              <a:sym typeface="Wingdings" pitchFamily="2" charset="2"/>
            </a:endParaRPr>
          </a:p>
          <a:p>
            <a:pPr marL="685800" indent="-685800">
              <a:lnSpc>
                <a:spcPct val="80000"/>
              </a:lnSpc>
              <a:spcBef>
                <a:spcPct val="50000"/>
              </a:spcBef>
              <a:buFont typeface="+mj-lt"/>
              <a:buAutoNum type="arabicPeriod" startAt="6"/>
              <a:defRPr/>
            </a:pPr>
            <a:r>
              <a:rPr lang="en-US" dirty="0" smtClean="0">
                <a:solidFill>
                  <a:srgbClr val="000000"/>
                </a:solidFill>
                <a:sym typeface="Wingdings" pitchFamily="2" charset="2"/>
              </a:rPr>
              <a:t>Know the differences among various consumer and business product classes.</a:t>
            </a:r>
          </a:p>
          <a:p>
            <a:pPr marL="685800" indent="-685800">
              <a:lnSpc>
                <a:spcPct val="80000"/>
              </a:lnSpc>
              <a:spcBef>
                <a:spcPct val="50000"/>
              </a:spcBef>
              <a:buFont typeface="+mj-lt"/>
              <a:buAutoNum type="arabicPeriod" startAt="6"/>
              <a:defRPr/>
            </a:pPr>
            <a:r>
              <a:rPr lang="en-US" dirty="0" smtClean="0">
                <a:solidFill>
                  <a:srgbClr val="000000"/>
                </a:solidFill>
                <a:sym typeface="Wingdings" pitchFamily="2" charset="2"/>
              </a:rPr>
              <a:t>Understand how product classes can help a marketing manager plan marketing strategies.</a:t>
            </a:r>
          </a:p>
          <a:p>
            <a:pPr marL="685800" indent="-685800">
              <a:lnSpc>
                <a:spcPct val="80000"/>
              </a:lnSpc>
              <a:spcBef>
                <a:spcPct val="50000"/>
              </a:spcBef>
              <a:buFont typeface="+mj-lt"/>
              <a:buAutoNum type="arabicPeriod" startAt="6"/>
              <a:defRPr/>
            </a:pPr>
            <a:r>
              <a:rPr lang="en-US" dirty="0" smtClean="0">
                <a:solidFill>
                  <a:srgbClr val="000000"/>
                </a:solidFill>
                <a:sym typeface="Wingdings" pitchFamily="2" charset="2"/>
              </a:rPr>
              <a:t>Understand important new terms.</a:t>
            </a:r>
          </a:p>
          <a:p>
            <a:pPr marL="685800" indent="-685800">
              <a:lnSpc>
                <a:spcPct val="80000"/>
              </a:lnSpc>
              <a:spcBef>
                <a:spcPct val="50000"/>
              </a:spcBef>
              <a:buClr>
                <a:srgbClr val="0070C0"/>
              </a:buClr>
              <a:buFont typeface="Wingdings" pitchFamily="2" charset="2"/>
              <a:buAutoNum type="arabicPeriod" startAt="6"/>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98307" name="Text Box 4"/>
          <p:cNvSpPr txBox="1">
            <a:spLocks noChangeArrowheads="1"/>
          </p:cNvSpPr>
          <p:nvPr/>
        </p:nvSpPr>
        <p:spPr bwMode="auto">
          <a:xfrm>
            <a:off x="4389438" y="401638"/>
            <a:ext cx="2441575" cy="558800"/>
          </a:xfrm>
          <a:prstGeom prst="rect">
            <a:avLst/>
          </a:prstGeom>
          <a:noFill/>
          <a:ln w="9525">
            <a:noFill/>
            <a:miter lim="800000"/>
            <a:headEnd/>
            <a:tailEnd/>
          </a:ln>
        </p:spPr>
        <p:txBody>
          <a:bodyPr lIns="96790" tIns="48395" rIns="96790" bIns="48395">
            <a:spAutoFit/>
          </a:bodyPr>
          <a:lstStyle/>
          <a:p>
            <a:pPr defTabSz="984250">
              <a:spcBef>
                <a:spcPct val="50000"/>
              </a:spcBef>
            </a:pPr>
            <a:r>
              <a:rPr lang="en-US" sz="1500" b="1">
                <a:solidFill>
                  <a:srgbClr val="000000"/>
                </a:solidFill>
              </a:rPr>
              <a:t>This slide refers to material on pp. 198.</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522288" y="549275"/>
            <a:ext cx="3216275" cy="2413000"/>
          </a:xfrm>
          <a:ln/>
        </p:spPr>
      </p:sp>
      <p:sp>
        <p:nvSpPr>
          <p:cNvPr id="100354" name="Rectangle 3"/>
          <p:cNvSpPr>
            <a:spLocks noGrp="1" noChangeArrowheads="1"/>
          </p:cNvSpPr>
          <p:nvPr>
            <p:ph type="body" idx="1"/>
          </p:nvPr>
        </p:nvSpPr>
        <p:spPr>
          <a:xfrm>
            <a:off x="192088" y="3048000"/>
            <a:ext cx="6510337" cy="5715000"/>
          </a:xfrm>
          <a:noFill/>
        </p:spPr>
        <p:txBody>
          <a:bodyPr/>
          <a:lstStyle/>
          <a:p>
            <a:r>
              <a:rPr lang="en-US" sz="1100" b="1" smtClean="0">
                <a:solidFill>
                  <a:srgbClr val="000000"/>
                </a:solidFill>
                <a:latin typeface="Arial" charset="0"/>
                <a:cs typeface="Arial" charset="0"/>
                <a:sym typeface="Wingdings" pitchFamily="2" charset="2"/>
              </a:rPr>
              <a:t>Summary Overview</a:t>
            </a:r>
          </a:p>
          <a:p>
            <a:r>
              <a:rPr lang="en-US" sz="1100" smtClean="0">
                <a:solidFill>
                  <a:srgbClr val="000000"/>
                </a:solidFill>
                <a:latin typeface="Arial" charset="0"/>
                <a:cs typeface="Arial" charset="0"/>
                <a:sym typeface="Wingdings" pitchFamily="2" charset="2"/>
              </a:rPr>
              <a:t>These are key terms you should be familiar with based upon the material in this presentation.</a:t>
            </a:r>
          </a:p>
          <a:p>
            <a:r>
              <a:rPr lang="en-US" sz="1100" b="1" smtClean="0">
                <a:solidFill>
                  <a:srgbClr val="000000"/>
                </a:solidFill>
                <a:latin typeface="Arial" charset="0"/>
                <a:cs typeface="Arial" charset="0"/>
                <a:sym typeface="Wingdings" pitchFamily="2" charset="2"/>
              </a:rPr>
              <a:t>Key Issues</a:t>
            </a:r>
            <a:r>
              <a:rPr lang="en-US" sz="1100" b="1" u="sng" smtClean="0">
                <a:solidFill>
                  <a:srgbClr val="000000"/>
                </a:solidFill>
                <a:latin typeface="Arial" charset="0"/>
                <a:cs typeface="Arial" charset="0"/>
                <a:sym typeface="Wingdings" pitchFamily="2" charset="2"/>
              </a:rPr>
              <a:t> </a:t>
            </a:r>
          </a:p>
          <a:p>
            <a:r>
              <a:rPr lang="en-US" sz="1100" u="sng" smtClean="0">
                <a:solidFill>
                  <a:srgbClr val="000000"/>
                </a:solidFill>
                <a:latin typeface="Arial" charset="0"/>
                <a:cs typeface="Arial" charset="0"/>
                <a:sym typeface="Wingdings" pitchFamily="2" charset="2"/>
              </a:rPr>
              <a:t>Product</a:t>
            </a:r>
            <a:r>
              <a:rPr lang="en-US" sz="1100" smtClean="0">
                <a:solidFill>
                  <a:srgbClr val="000000"/>
                </a:solidFill>
                <a:latin typeface="Arial" charset="0"/>
                <a:cs typeface="Arial" charset="0"/>
                <a:sym typeface="Wingdings" pitchFamily="2" charset="2"/>
              </a:rPr>
              <a:t>: the need satisfying offering of a firm.</a:t>
            </a:r>
          </a:p>
          <a:p>
            <a:r>
              <a:rPr lang="en-US" sz="1100" u="sng" smtClean="0">
                <a:solidFill>
                  <a:srgbClr val="000000"/>
                </a:solidFill>
                <a:latin typeface="Arial" charset="0"/>
                <a:cs typeface="Arial" charset="0"/>
                <a:sym typeface="Wingdings" pitchFamily="2" charset="2"/>
              </a:rPr>
              <a:t>Quality</a:t>
            </a:r>
            <a:r>
              <a:rPr lang="en-US" sz="1100" smtClean="0">
                <a:solidFill>
                  <a:srgbClr val="000000"/>
                </a:solidFill>
                <a:latin typeface="Arial" charset="0"/>
                <a:cs typeface="Arial" charset="0"/>
                <a:sym typeface="Wingdings" pitchFamily="2" charset="2"/>
              </a:rPr>
              <a:t>: a product's ability to satisfy a customer's needs or requirements.</a:t>
            </a:r>
          </a:p>
          <a:p>
            <a:r>
              <a:rPr lang="en-US" sz="1100" u="sng" smtClean="0">
                <a:solidFill>
                  <a:srgbClr val="000000"/>
                </a:solidFill>
                <a:latin typeface="Arial" charset="0"/>
                <a:cs typeface="Arial" charset="0"/>
                <a:sym typeface="Wingdings" pitchFamily="2" charset="2"/>
              </a:rPr>
              <a:t>Product assortment</a:t>
            </a:r>
            <a:r>
              <a:rPr lang="en-US" sz="1100" smtClean="0">
                <a:solidFill>
                  <a:srgbClr val="000000"/>
                </a:solidFill>
                <a:latin typeface="Arial" charset="0"/>
                <a:cs typeface="Arial" charset="0"/>
                <a:sym typeface="Wingdings" pitchFamily="2" charset="2"/>
              </a:rPr>
              <a:t>: the set of all product lines and individual products that a firm sells.</a:t>
            </a:r>
          </a:p>
          <a:p>
            <a:r>
              <a:rPr lang="en-US" sz="1100" u="sng" smtClean="0">
                <a:solidFill>
                  <a:srgbClr val="000000"/>
                </a:solidFill>
                <a:latin typeface="Arial" charset="0"/>
                <a:cs typeface="Arial" charset="0"/>
                <a:sym typeface="Wingdings" pitchFamily="2" charset="2"/>
              </a:rPr>
              <a:t>Product line</a:t>
            </a:r>
            <a:r>
              <a:rPr lang="en-US" sz="1100" smtClean="0">
                <a:solidFill>
                  <a:srgbClr val="000000"/>
                </a:solidFill>
                <a:latin typeface="Arial" charset="0"/>
                <a:cs typeface="Arial" charset="0"/>
                <a:sym typeface="Wingdings" pitchFamily="2" charset="2"/>
              </a:rPr>
              <a:t>: a set of individual products that are closely related.</a:t>
            </a:r>
          </a:p>
          <a:p>
            <a:r>
              <a:rPr lang="en-US" sz="1100" u="sng" smtClean="0">
                <a:solidFill>
                  <a:srgbClr val="000000"/>
                </a:solidFill>
                <a:latin typeface="Arial" charset="0"/>
                <a:cs typeface="Arial" charset="0"/>
                <a:sym typeface="Wingdings" pitchFamily="2" charset="2"/>
              </a:rPr>
              <a:t>Individual product</a:t>
            </a:r>
            <a:r>
              <a:rPr lang="en-US" sz="1100" smtClean="0">
                <a:solidFill>
                  <a:srgbClr val="000000"/>
                </a:solidFill>
                <a:latin typeface="Arial" charset="0"/>
                <a:cs typeface="Arial" charset="0"/>
                <a:sym typeface="Wingdings" pitchFamily="2" charset="2"/>
              </a:rPr>
              <a:t>: a particular product within a product line.</a:t>
            </a:r>
          </a:p>
          <a:p>
            <a:r>
              <a:rPr lang="en-US" sz="1100" u="sng" smtClean="0">
                <a:solidFill>
                  <a:srgbClr val="000000"/>
                </a:solidFill>
                <a:latin typeface="Arial" charset="0"/>
                <a:cs typeface="Arial" charset="0"/>
                <a:sym typeface="Wingdings" pitchFamily="2" charset="2"/>
              </a:rPr>
              <a:t>Branding</a:t>
            </a:r>
            <a:r>
              <a:rPr lang="en-US" sz="1100" smtClean="0">
                <a:solidFill>
                  <a:srgbClr val="000000"/>
                </a:solidFill>
                <a:latin typeface="Arial" charset="0"/>
                <a:cs typeface="Arial" charset="0"/>
                <a:sym typeface="Wingdings" pitchFamily="2" charset="2"/>
              </a:rPr>
              <a:t>: the use of a name, term, symbol, or design—or a combination of these—to identify a product.</a:t>
            </a:r>
          </a:p>
          <a:p>
            <a:r>
              <a:rPr lang="en-US" sz="1100" u="sng" smtClean="0">
                <a:solidFill>
                  <a:srgbClr val="000000"/>
                </a:solidFill>
                <a:latin typeface="Arial" charset="0"/>
                <a:cs typeface="Arial" charset="0"/>
                <a:sym typeface="Wingdings" pitchFamily="2" charset="2"/>
              </a:rPr>
              <a:t>Brand name</a:t>
            </a:r>
            <a:r>
              <a:rPr lang="en-US" sz="1100" smtClean="0">
                <a:solidFill>
                  <a:srgbClr val="000000"/>
                </a:solidFill>
                <a:latin typeface="Arial" charset="0"/>
                <a:cs typeface="Arial" charset="0"/>
                <a:sym typeface="Wingdings" pitchFamily="2" charset="2"/>
              </a:rPr>
              <a:t>: a word, letter, or a group of words or letters.</a:t>
            </a:r>
          </a:p>
          <a:p>
            <a:r>
              <a:rPr lang="en-US" sz="1100" u="sng" smtClean="0">
                <a:solidFill>
                  <a:srgbClr val="000000"/>
                </a:solidFill>
                <a:latin typeface="Arial" charset="0"/>
                <a:cs typeface="Arial" charset="0"/>
                <a:sym typeface="Wingdings" pitchFamily="2" charset="2"/>
              </a:rPr>
              <a:t>Trademark</a:t>
            </a:r>
            <a:r>
              <a:rPr lang="en-US" sz="1100" smtClean="0">
                <a:solidFill>
                  <a:srgbClr val="000000"/>
                </a:solidFill>
                <a:latin typeface="Arial" charset="0"/>
                <a:cs typeface="Arial" charset="0"/>
                <a:sym typeface="Wingdings" pitchFamily="2" charset="2"/>
              </a:rPr>
              <a:t>: those words, symbols, or marks that are legally registered for use by a single company.</a:t>
            </a:r>
          </a:p>
          <a:p>
            <a:r>
              <a:rPr lang="en-US" sz="1100" u="sng" smtClean="0">
                <a:solidFill>
                  <a:srgbClr val="000000"/>
                </a:solidFill>
                <a:latin typeface="Arial" charset="0"/>
                <a:cs typeface="Arial" charset="0"/>
                <a:sym typeface="Wingdings" pitchFamily="2" charset="2"/>
              </a:rPr>
              <a:t>Service mark</a:t>
            </a:r>
            <a:r>
              <a:rPr lang="en-US" sz="1100" smtClean="0">
                <a:solidFill>
                  <a:srgbClr val="000000"/>
                </a:solidFill>
                <a:latin typeface="Arial" charset="0"/>
                <a:cs typeface="Arial" charset="0"/>
                <a:sym typeface="Wingdings" pitchFamily="2" charset="2"/>
              </a:rPr>
              <a:t>: those words, symbols, or marks that are legally registered for use by a single company to refer to a service offering.</a:t>
            </a:r>
          </a:p>
          <a:p>
            <a:r>
              <a:rPr lang="en-US" sz="1100" u="sng" smtClean="0">
                <a:solidFill>
                  <a:srgbClr val="000000"/>
                </a:solidFill>
                <a:latin typeface="Arial" charset="0"/>
                <a:cs typeface="Arial" charset="0"/>
                <a:sym typeface="Wingdings" pitchFamily="2" charset="2"/>
              </a:rPr>
              <a:t>Brand familiarity</a:t>
            </a:r>
            <a:r>
              <a:rPr lang="en-US" sz="1100" smtClean="0">
                <a:solidFill>
                  <a:srgbClr val="000000"/>
                </a:solidFill>
                <a:latin typeface="Arial" charset="0"/>
                <a:cs typeface="Arial" charset="0"/>
                <a:sym typeface="Wingdings" pitchFamily="2" charset="2"/>
              </a:rPr>
              <a:t>: how well customers recognize and accept a company's brand.</a:t>
            </a:r>
          </a:p>
          <a:p>
            <a:r>
              <a:rPr lang="en-US" sz="1100" u="sng" smtClean="0">
                <a:solidFill>
                  <a:srgbClr val="000000"/>
                </a:solidFill>
                <a:latin typeface="Arial" charset="0"/>
                <a:cs typeface="Arial" charset="0"/>
                <a:sym typeface="Wingdings" pitchFamily="2" charset="2"/>
              </a:rPr>
              <a:t>Brand rejection</a:t>
            </a:r>
            <a:r>
              <a:rPr lang="en-US" sz="1100" smtClean="0">
                <a:solidFill>
                  <a:srgbClr val="000000"/>
                </a:solidFill>
                <a:latin typeface="Arial" charset="0"/>
                <a:cs typeface="Arial" charset="0"/>
                <a:sym typeface="Wingdings" pitchFamily="2" charset="2"/>
              </a:rPr>
              <a:t>: potential customers won't buy a brand unless its image is changed.</a:t>
            </a:r>
          </a:p>
          <a:p>
            <a:r>
              <a:rPr lang="en-US" sz="1100" u="sng" smtClean="0">
                <a:solidFill>
                  <a:srgbClr val="000000"/>
                </a:solidFill>
                <a:latin typeface="Arial" charset="0"/>
                <a:cs typeface="Arial" charset="0"/>
                <a:sym typeface="Wingdings" pitchFamily="2" charset="2"/>
              </a:rPr>
              <a:t>Brand nonrecognition</a:t>
            </a:r>
            <a:r>
              <a:rPr lang="en-US" sz="1100" smtClean="0">
                <a:solidFill>
                  <a:srgbClr val="000000"/>
                </a:solidFill>
                <a:latin typeface="Arial" charset="0"/>
                <a:cs typeface="Arial" charset="0"/>
                <a:sym typeface="Wingdings" pitchFamily="2" charset="2"/>
              </a:rPr>
              <a:t>: final customers don't recognize a brand at all—even though intermediaries may use the brand name for identification and inventory control.</a:t>
            </a:r>
          </a:p>
          <a:p>
            <a:r>
              <a:rPr lang="en-US" sz="1100" u="sng" smtClean="0">
                <a:solidFill>
                  <a:srgbClr val="000000"/>
                </a:solidFill>
                <a:latin typeface="Arial" charset="0"/>
                <a:cs typeface="Arial" charset="0"/>
                <a:sym typeface="Wingdings" pitchFamily="2" charset="2"/>
              </a:rPr>
              <a:t>Brand recognition</a:t>
            </a:r>
            <a:r>
              <a:rPr lang="en-US" sz="1100" smtClean="0">
                <a:solidFill>
                  <a:srgbClr val="000000"/>
                </a:solidFill>
                <a:latin typeface="Arial" charset="0"/>
                <a:cs typeface="Arial" charset="0"/>
                <a:sym typeface="Wingdings" pitchFamily="2" charset="2"/>
              </a:rPr>
              <a:t>: customers remember the brand.</a:t>
            </a:r>
          </a:p>
          <a:p>
            <a:r>
              <a:rPr lang="en-US" sz="1100" u="sng" smtClean="0">
                <a:solidFill>
                  <a:srgbClr val="000000"/>
                </a:solidFill>
                <a:latin typeface="Arial" charset="0"/>
                <a:cs typeface="Arial" charset="0"/>
                <a:sym typeface="Wingdings" pitchFamily="2" charset="2"/>
              </a:rPr>
              <a:t>Brand preference</a:t>
            </a:r>
            <a:r>
              <a:rPr lang="en-US" sz="1100" smtClean="0">
                <a:solidFill>
                  <a:srgbClr val="000000"/>
                </a:solidFill>
                <a:latin typeface="Arial" charset="0"/>
                <a:cs typeface="Arial" charset="0"/>
                <a:sym typeface="Wingdings" pitchFamily="2" charset="2"/>
              </a:rPr>
              <a:t>: target customers usually choose the brand over other brands, perhaps because of habit or favorable past experience.</a:t>
            </a:r>
          </a:p>
          <a:p>
            <a:r>
              <a:rPr lang="en-US" sz="1100" u="sng" smtClean="0">
                <a:solidFill>
                  <a:srgbClr val="000000"/>
                </a:solidFill>
                <a:latin typeface="Arial" charset="0"/>
                <a:cs typeface="Arial" charset="0"/>
                <a:sym typeface="Wingdings" pitchFamily="2" charset="2"/>
              </a:rPr>
              <a:t>Brand insistence</a:t>
            </a:r>
            <a:r>
              <a:rPr lang="en-US" sz="1100" smtClean="0">
                <a:solidFill>
                  <a:srgbClr val="000000"/>
                </a:solidFill>
                <a:latin typeface="Arial" charset="0"/>
                <a:cs typeface="Arial" charset="0"/>
                <a:sym typeface="Wingdings" pitchFamily="2" charset="2"/>
              </a:rPr>
              <a:t>: customers insist on a firm's branded product and are willing to search for it.</a:t>
            </a:r>
          </a:p>
          <a:p>
            <a:r>
              <a:rPr lang="en-US" sz="1100" u="sng" smtClean="0">
                <a:solidFill>
                  <a:srgbClr val="000000"/>
                </a:solidFill>
                <a:latin typeface="Arial" charset="0"/>
                <a:cs typeface="Arial" charset="0"/>
                <a:sym typeface="Wingdings" pitchFamily="2" charset="2"/>
              </a:rPr>
              <a:t>Brand equity</a:t>
            </a:r>
            <a:r>
              <a:rPr lang="en-US" sz="1100" smtClean="0">
                <a:solidFill>
                  <a:srgbClr val="000000"/>
                </a:solidFill>
                <a:latin typeface="Arial" charset="0"/>
                <a:cs typeface="Arial" charset="0"/>
                <a:sym typeface="Wingdings" pitchFamily="2" charset="2"/>
              </a:rPr>
              <a:t>: the value of a brand's overall strength in the market.</a:t>
            </a:r>
          </a:p>
          <a:p>
            <a:r>
              <a:rPr lang="en-US" sz="1100" u="sng" smtClean="0">
                <a:solidFill>
                  <a:srgbClr val="000000"/>
                </a:solidFill>
                <a:latin typeface="Arial" charset="0"/>
                <a:cs typeface="Arial" charset="0"/>
                <a:sym typeface="Wingdings" pitchFamily="2" charset="2"/>
              </a:rPr>
              <a:t>Lanham Act</a:t>
            </a:r>
            <a:r>
              <a:rPr lang="en-US" sz="1100" smtClean="0">
                <a:solidFill>
                  <a:srgbClr val="000000"/>
                </a:solidFill>
                <a:latin typeface="Arial" charset="0"/>
                <a:cs typeface="Arial" charset="0"/>
                <a:sym typeface="Wingdings" pitchFamily="2" charset="2"/>
              </a:rPr>
              <a:t>: a 1946 law that spells out what kinds of marks (including brand names) can be protected and the exact method of protecting them.</a:t>
            </a:r>
          </a:p>
          <a:p>
            <a:endParaRPr lang="en-US" sz="1100" b="1" smtClean="0">
              <a:solidFill>
                <a:srgbClr val="000000"/>
              </a:solidFill>
              <a:latin typeface="Arial" charset="0"/>
              <a:cs typeface="Arial" charset="0"/>
              <a:sym typeface="Wingdings" pitchFamily="2" charset="2"/>
            </a:endParaRPr>
          </a:p>
          <a:p>
            <a:endParaRPr lang="en-US" sz="1100" b="1" smtClean="0">
              <a:solidFill>
                <a:srgbClr val="000000"/>
              </a:solidFill>
              <a:latin typeface="Arial" charset="0"/>
              <a:cs typeface="Arial" charset="0"/>
              <a:sym typeface="Wingdings" pitchFamily="2" charset="2"/>
            </a:endParaRPr>
          </a:p>
          <a:p>
            <a:pPr>
              <a:lnSpc>
                <a:spcPct val="80000"/>
              </a:lnSpc>
            </a:pPr>
            <a:endParaRPr lang="en-US" sz="1100" b="1" smtClean="0">
              <a:solidFill>
                <a:srgbClr val="000000"/>
              </a:solidFill>
              <a:latin typeface="Arial" charset="0"/>
              <a:cs typeface="Arial" charset="0"/>
              <a:sym typeface="Wingdings" pitchFamily="2" charset="2"/>
            </a:endParaRPr>
          </a:p>
          <a:p>
            <a:pPr eaLnBrk="1" hangingPunct="1">
              <a:lnSpc>
                <a:spcPct val="80000"/>
              </a:lnSpc>
            </a:pPr>
            <a:endParaRPr lang="en-US" sz="900" smtClean="0">
              <a:latin typeface="Arial" charset="0"/>
              <a:cs typeface="Arial" charset="0"/>
            </a:endParaRPr>
          </a:p>
        </p:txBody>
      </p:sp>
      <p:sp>
        <p:nvSpPr>
          <p:cNvPr id="100355" name="Text Box 3"/>
          <p:cNvSpPr txBox="1">
            <a:spLocks noChangeArrowheads="1"/>
          </p:cNvSpPr>
          <p:nvPr/>
        </p:nvSpPr>
        <p:spPr bwMode="auto">
          <a:xfrm>
            <a:off x="4389438" y="401638"/>
            <a:ext cx="2436812" cy="804862"/>
          </a:xfrm>
          <a:prstGeom prst="rect">
            <a:avLst/>
          </a:prstGeom>
          <a:noFill/>
          <a:ln w="9525">
            <a:noFill/>
            <a:miter lim="800000"/>
            <a:headEnd/>
            <a:tailEnd/>
          </a:ln>
        </p:spPr>
        <p:txBody>
          <a:bodyPr lIns="96790" tIns="48395" rIns="96790" bIns="48395">
            <a:spAutoFit/>
          </a:bodyPr>
          <a:lstStyle/>
          <a:p>
            <a:pPr defTabSz="931863">
              <a:spcBef>
                <a:spcPct val="50000"/>
              </a:spcBef>
            </a:pPr>
            <a:r>
              <a:rPr lang="en-US" sz="2300" b="1" baseline="-25000">
                <a:solidFill>
                  <a:srgbClr val="000000"/>
                </a:solidFill>
              </a:rPr>
              <a:t>This slide refers to boldfaced terms appearing in Chapter 8.</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xfrm>
            <a:off x="522288" y="549275"/>
            <a:ext cx="3216275" cy="2413000"/>
          </a:xfrm>
          <a:ln/>
        </p:spPr>
      </p:sp>
      <p:sp>
        <p:nvSpPr>
          <p:cNvPr id="102402" name="Rectangle 3"/>
          <p:cNvSpPr>
            <a:spLocks noGrp="1" noChangeArrowheads="1"/>
          </p:cNvSpPr>
          <p:nvPr>
            <p:ph type="body" idx="1"/>
          </p:nvPr>
        </p:nvSpPr>
        <p:spPr>
          <a:xfrm>
            <a:off x="192088" y="3048000"/>
            <a:ext cx="6510337" cy="5638800"/>
          </a:xfrm>
          <a:noFill/>
        </p:spPr>
        <p:txBody>
          <a:bodyPr/>
          <a:lstStyle/>
          <a:p>
            <a:r>
              <a:rPr lang="en-US" sz="1100" b="1" smtClean="0">
                <a:solidFill>
                  <a:srgbClr val="000000"/>
                </a:solidFill>
                <a:latin typeface="Arial" charset="0"/>
                <a:cs typeface="Arial" charset="0"/>
                <a:sym typeface="Wingdings" pitchFamily="2" charset="2"/>
              </a:rPr>
              <a:t>Summary Overview</a:t>
            </a:r>
          </a:p>
          <a:p>
            <a:r>
              <a:rPr lang="en-US" sz="1100" smtClean="0">
                <a:solidFill>
                  <a:srgbClr val="000000"/>
                </a:solidFill>
                <a:latin typeface="Arial" charset="0"/>
                <a:cs typeface="Arial" charset="0"/>
                <a:sym typeface="Wingdings" pitchFamily="2" charset="2"/>
              </a:rPr>
              <a:t>These are additional key terms</a:t>
            </a:r>
            <a:r>
              <a:rPr lang="en-US" sz="1100" b="1" smtClean="0">
                <a:solidFill>
                  <a:srgbClr val="000000"/>
                </a:solidFill>
                <a:latin typeface="Arial" charset="0"/>
                <a:cs typeface="Arial" charset="0"/>
                <a:sym typeface="Wingdings" pitchFamily="2" charset="2"/>
              </a:rPr>
              <a:t>.</a:t>
            </a:r>
          </a:p>
          <a:p>
            <a:r>
              <a:rPr lang="en-US" sz="1100" b="1" smtClean="0">
                <a:solidFill>
                  <a:srgbClr val="000000"/>
                </a:solidFill>
                <a:latin typeface="Arial" charset="0"/>
                <a:cs typeface="Arial" charset="0"/>
                <a:sym typeface="Wingdings" pitchFamily="2" charset="2"/>
              </a:rPr>
              <a:t>Key Issues</a:t>
            </a:r>
          </a:p>
          <a:p>
            <a:r>
              <a:rPr lang="en-US" sz="1100" u="sng" smtClean="0">
                <a:solidFill>
                  <a:srgbClr val="000000"/>
                </a:solidFill>
                <a:latin typeface="Arial" charset="0"/>
                <a:cs typeface="Arial" charset="0"/>
                <a:sym typeface="Wingdings" pitchFamily="2" charset="2"/>
              </a:rPr>
              <a:t>Family brand</a:t>
            </a:r>
            <a:r>
              <a:rPr lang="en-US" sz="1100" smtClean="0">
                <a:solidFill>
                  <a:srgbClr val="000000"/>
                </a:solidFill>
                <a:latin typeface="Arial" charset="0"/>
                <a:cs typeface="Arial" charset="0"/>
                <a:sym typeface="Wingdings" pitchFamily="2" charset="2"/>
              </a:rPr>
              <a:t>: a brand name that is used for several products.</a:t>
            </a:r>
          </a:p>
          <a:p>
            <a:r>
              <a:rPr lang="en-US" sz="1100" u="sng" smtClean="0">
                <a:solidFill>
                  <a:srgbClr val="000000"/>
                </a:solidFill>
                <a:latin typeface="Arial" charset="0"/>
                <a:cs typeface="Arial" charset="0"/>
                <a:sym typeface="Wingdings" pitchFamily="2" charset="2"/>
              </a:rPr>
              <a:t>Licensed brand</a:t>
            </a:r>
            <a:r>
              <a:rPr lang="en-US" sz="1100" smtClean="0">
                <a:solidFill>
                  <a:srgbClr val="000000"/>
                </a:solidFill>
                <a:latin typeface="Arial" charset="0"/>
                <a:cs typeface="Arial" charset="0"/>
                <a:sym typeface="Wingdings" pitchFamily="2" charset="2"/>
              </a:rPr>
              <a:t>: a well-known brand that sellers pay a fee to use.</a:t>
            </a:r>
          </a:p>
          <a:p>
            <a:r>
              <a:rPr lang="en-US" sz="1100" u="sng" smtClean="0">
                <a:solidFill>
                  <a:srgbClr val="000000"/>
                </a:solidFill>
                <a:latin typeface="Arial" charset="0"/>
                <a:cs typeface="Arial" charset="0"/>
                <a:sym typeface="Wingdings" pitchFamily="2" charset="2"/>
              </a:rPr>
              <a:t>Individual brands</a:t>
            </a:r>
            <a:r>
              <a:rPr lang="en-US" sz="1100" smtClean="0">
                <a:solidFill>
                  <a:srgbClr val="000000"/>
                </a:solidFill>
                <a:latin typeface="Arial" charset="0"/>
                <a:cs typeface="Arial" charset="0"/>
                <a:sym typeface="Wingdings" pitchFamily="2" charset="2"/>
              </a:rPr>
              <a:t>: separate brand names used for each product.</a:t>
            </a:r>
          </a:p>
          <a:p>
            <a:r>
              <a:rPr lang="en-US" sz="1100" u="sng" smtClean="0">
                <a:solidFill>
                  <a:srgbClr val="000000"/>
                </a:solidFill>
                <a:latin typeface="Arial" charset="0"/>
                <a:cs typeface="Arial" charset="0"/>
                <a:sym typeface="Wingdings" pitchFamily="2" charset="2"/>
              </a:rPr>
              <a:t>Generic products</a:t>
            </a:r>
            <a:r>
              <a:rPr lang="en-US" sz="1100" smtClean="0">
                <a:solidFill>
                  <a:srgbClr val="000000"/>
                </a:solidFill>
                <a:latin typeface="Arial" charset="0"/>
                <a:cs typeface="Arial" charset="0"/>
                <a:sym typeface="Wingdings" pitchFamily="2" charset="2"/>
              </a:rPr>
              <a:t>: products that have no brand at all other than identification of their contents and the manufacturer or middleman.</a:t>
            </a:r>
          </a:p>
          <a:p>
            <a:r>
              <a:rPr lang="en-US" sz="1100" u="sng" smtClean="0">
                <a:solidFill>
                  <a:srgbClr val="000000"/>
                </a:solidFill>
                <a:latin typeface="Arial" charset="0"/>
                <a:cs typeface="Arial" charset="0"/>
                <a:sym typeface="Wingdings" pitchFamily="2" charset="2"/>
              </a:rPr>
              <a:t>Manufacturer brands</a:t>
            </a:r>
            <a:r>
              <a:rPr lang="en-US" sz="1100" smtClean="0">
                <a:solidFill>
                  <a:srgbClr val="000000"/>
                </a:solidFill>
                <a:latin typeface="Arial" charset="0"/>
                <a:cs typeface="Arial" charset="0"/>
                <a:sym typeface="Wingdings" pitchFamily="2" charset="2"/>
              </a:rPr>
              <a:t>: brands created by producers.</a:t>
            </a:r>
          </a:p>
          <a:p>
            <a:r>
              <a:rPr lang="en-US" sz="1100" u="sng" smtClean="0">
                <a:solidFill>
                  <a:srgbClr val="000000"/>
                </a:solidFill>
                <a:latin typeface="Arial" charset="0"/>
                <a:cs typeface="Arial" charset="0"/>
                <a:sym typeface="Wingdings" pitchFamily="2" charset="2"/>
              </a:rPr>
              <a:t>Dealer brands</a:t>
            </a:r>
            <a:r>
              <a:rPr lang="en-US" sz="1100" smtClean="0">
                <a:solidFill>
                  <a:srgbClr val="000000"/>
                </a:solidFill>
                <a:latin typeface="Arial" charset="0"/>
                <a:cs typeface="Arial" charset="0"/>
                <a:sym typeface="Wingdings" pitchFamily="2" charset="2"/>
              </a:rPr>
              <a:t>: brands created by intermediaries—sometimes referred to as private brands.</a:t>
            </a:r>
          </a:p>
          <a:p>
            <a:r>
              <a:rPr lang="en-US" sz="1100" u="sng" smtClean="0">
                <a:solidFill>
                  <a:srgbClr val="000000"/>
                </a:solidFill>
                <a:latin typeface="Arial" charset="0"/>
                <a:cs typeface="Arial" charset="0"/>
                <a:sym typeface="Wingdings" pitchFamily="2" charset="2"/>
              </a:rPr>
              <a:t>Private brands</a:t>
            </a:r>
            <a:r>
              <a:rPr lang="en-US" sz="1100" smtClean="0">
                <a:solidFill>
                  <a:srgbClr val="000000"/>
                </a:solidFill>
                <a:latin typeface="Arial" charset="0"/>
                <a:cs typeface="Arial" charset="0"/>
                <a:sym typeface="Wingdings" pitchFamily="2" charset="2"/>
              </a:rPr>
              <a:t>: brands created by intermediaries—sometimes referred to as dealer brands.</a:t>
            </a:r>
          </a:p>
          <a:p>
            <a:r>
              <a:rPr lang="en-US" sz="1100" u="sng" smtClean="0">
                <a:solidFill>
                  <a:srgbClr val="000000"/>
                </a:solidFill>
                <a:latin typeface="Arial" charset="0"/>
                <a:cs typeface="Arial" charset="0"/>
                <a:sym typeface="Wingdings" pitchFamily="2" charset="2"/>
              </a:rPr>
              <a:t>Battle of the brands</a:t>
            </a:r>
            <a:r>
              <a:rPr lang="en-US" sz="1100" smtClean="0">
                <a:solidFill>
                  <a:srgbClr val="000000"/>
                </a:solidFill>
                <a:latin typeface="Arial" charset="0"/>
                <a:cs typeface="Arial" charset="0"/>
                <a:sym typeface="Wingdings" pitchFamily="2" charset="2"/>
              </a:rPr>
              <a:t>: the competition between dealer brands and manufacturer brands.</a:t>
            </a:r>
          </a:p>
          <a:p>
            <a:r>
              <a:rPr lang="en-US" sz="1100" u="sng" smtClean="0">
                <a:solidFill>
                  <a:srgbClr val="000000"/>
                </a:solidFill>
                <a:latin typeface="Arial" charset="0"/>
                <a:cs typeface="Arial" charset="0"/>
                <a:sym typeface="Wingdings" pitchFamily="2" charset="2"/>
              </a:rPr>
              <a:t>Packaging</a:t>
            </a:r>
            <a:r>
              <a:rPr lang="en-US" sz="1100" smtClean="0">
                <a:solidFill>
                  <a:srgbClr val="000000"/>
                </a:solidFill>
                <a:latin typeface="Arial" charset="0"/>
                <a:cs typeface="Arial" charset="0"/>
                <a:sym typeface="Wingdings" pitchFamily="2" charset="2"/>
              </a:rPr>
              <a:t>: promoting and protecting the product.</a:t>
            </a:r>
          </a:p>
          <a:p>
            <a:r>
              <a:rPr lang="en-US" sz="1100" u="sng" smtClean="0">
                <a:solidFill>
                  <a:srgbClr val="000000"/>
                </a:solidFill>
                <a:latin typeface="Arial" charset="0"/>
                <a:cs typeface="Arial" charset="0"/>
                <a:sym typeface="Wingdings" pitchFamily="2" charset="2"/>
              </a:rPr>
              <a:t>Federal Fair Packaging and Labeling Act</a:t>
            </a:r>
            <a:r>
              <a:rPr lang="en-US" sz="1100" smtClean="0">
                <a:solidFill>
                  <a:srgbClr val="000000"/>
                </a:solidFill>
                <a:latin typeface="Arial" charset="0"/>
                <a:cs typeface="Arial" charset="0"/>
                <a:sym typeface="Wingdings" pitchFamily="2" charset="2"/>
              </a:rPr>
              <a:t>: a 1966 law requiring that consumer goods be clearly labeled in easy‑to‑understand terms.</a:t>
            </a:r>
          </a:p>
          <a:p>
            <a:r>
              <a:rPr lang="en-US" sz="1100" u="sng" smtClean="0">
                <a:solidFill>
                  <a:srgbClr val="000000"/>
                </a:solidFill>
                <a:latin typeface="Arial" charset="0"/>
                <a:cs typeface="Arial" charset="0"/>
                <a:sym typeface="Wingdings" pitchFamily="2" charset="2"/>
              </a:rPr>
              <a:t>Warranty</a:t>
            </a:r>
            <a:r>
              <a:rPr lang="en-US" sz="1100" smtClean="0">
                <a:solidFill>
                  <a:srgbClr val="000000"/>
                </a:solidFill>
                <a:latin typeface="Arial" charset="0"/>
                <a:cs typeface="Arial" charset="0"/>
                <a:sym typeface="Wingdings" pitchFamily="2" charset="2"/>
              </a:rPr>
              <a:t>: what the seller promises about its product.</a:t>
            </a:r>
          </a:p>
          <a:p>
            <a:r>
              <a:rPr lang="en-US" sz="1100" u="sng" smtClean="0">
                <a:solidFill>
                  <a:srgbClr val="000000"/>
                </a:solidFill>
                <a:latin typeface="Arial" charset="0"/>
                <a:cs typeface="Arial" charset="0"/>
                <a:sym typeface="Wingdings" pitchFamily="2" charset="2"/>
              </a:rPr>
              <a:t>Magnuson‑Moss Act</a:t>
            </a:r>
            <a:r>
              <a:rPr lang="en-US" sz="1100" smtClean="0">
                <a:solidFill>
                  <a:srgbClr val="000000"/>
                </a:solidFill>
                <a:latin typeface="Arial" charset="0"/>
                <a:cs typeface="Arial" charset="0"/>
                <a:sym typeface="Wingdings" pitchFamily="2" charset="2"/>
              </a:rPr>
              <a:t>: a 1975 law requiring that producers provide a clearly written warranty if they choose to offer any warranty.</a:t>
            </a:r>
          </a:p>
          <a:p>
            <a:r>
              <a:rPr lang="en-US" sz="1100" u="sng" smtClean="0">
                <a:solidFill>
                  <a:srgbClr val="000000"/>
                </a:solidFill>
                <a:latin typeface="Arial" charset="0"/>
                <a:cs typeface="Arial" charset="0"/>
                <a:sym typeface="Wingdings" pitchFamily="2" charset="2"/>
              </a:rPr>
              <a:t>Consumer products</a:t>
            </a:r>
            <a:r>
              <a:rPr lang="en-US" sz="1100" smtClean="0">
                <a:solidFill>
                  <a:srgbClr val="000000"/>
                </a:solidFill>
                <a:latin typeface="Arial" charset="0"/>
                <a:cs typeface="Arial" charset="0"/>
                <a:sym typeface="Wingdings" pitchFamily="2" charset="2"/>
              </a:rPr>
              <a:t>: products meant for the final consumer.</a:t>
            </a:r>
          </a:p>
          <a:p>
            <a:r>
              <a:rPr lang="en-US" sz="1100" u="sng" smtClean="0">
                <a:solidFill>
                  <a:srgbClr val="000000"/>
                </a:solidFill>
                <a:latin typeface="Arial" charset="0"/>
                <a:cs typeface="Arial" charset="0"/>
                <a:sym typeface="Wingdings" pitchFamily="2" charset="2"/>
              </a:rPr>
              <a:t>Business products</a:t>
            </a:r>
            <a:r>
              <a:rPr lang="en-US" sz="1100" smtClean="0">
                <a:solidFill>
                  <a:srgbClr val="000000"/>
                </a:solidFill>
                <a:latin typeface="Arial" charset="0"/>
                <a:cs typeface="Arial" charset="0"/>
                <a:sym typeface="Wingdings" pitchFamily="2" charset="2"/>
              </a:rPr>
              <a:t>: products meant for use in producing other products.</a:t>
            </a:r>
          </a:p>
          <a:p>
            <a:r>
              <a:rPr lang="en-US" sz="1100" u="sng" smtClean="0">
                <a:solidFill>
                  <a:srgbClr val="000000"/>
                </a:solidFill>
                <a:latin typeface="Arial" charset="0"/>
                <a:cs typeface="Arial" charset="0"/>
                <a:sym typeface="Wingdings" pitchFamily="2" charset="2"/>
              </a:rPr>
              <a:t>Convenience products</a:t>
            </a:r>
            <a:r>
              <a:rPr lang="en-US" sz="1100" smtClean="0">
                <a:solidFill>
                  <a:srgbClr val="000000"/>
                </a:solidFill>
                <a:latin typeface="Arial" charset="0"/>
                <a:cs typeface="Arial" charset="0"/>
                <a:sym typeface="Wingdings" pitchFamily="2" charset="2"/>
              </a:rPr>
              <a:t>: products a consumer needs but isn't willing to spend much time or effort shopping for.</a:t>
            </a:r>
          </a:p>
          <a:p>
            <a:r>
              <a:rPr lang="en-US" sz="1100" u="sng" smtClean="0">
                <a:solidFill>
                  <a:srgbClr val="000000"/>
                </a:solidFill>
                <a:latin typeface="Arial" charset="0"/>
                <a:cs typeface="Arial" charset="0"/>
                <a:sym typeface="Wingdings" pitchFamily="2" charset="2"/>
              </a:rPr>
              <a:t>Staples</a:t>
            </a:r>
            <a:r>
              <a:rPr lang="en-US" sz="1100" smtClean="0">
                <a:solidFill>
                  <a:srgbClr val="000000"/>
                </a:solidFill>
                <a:latin typeface="Arial" charset="0"/>
                <a:cs typeface="Arial" charset="0"/>
                <a:sym typeface="Wingdings" pitchFamily="2" charset="2"/>
              </a:rPr>
              <a:t>: products that are bought often, routinely, and without much thought.</a:t>
            </a:r>
          </a:p>
          <a:p>
            <a:r>
              <a:rPr lang="en-US" sz="1100" u="sng" smtClean="0">
                <a:solidFill>
                  <a:srgbClr val="000000"/>
                </a:solidFill>
                <a:latin typeface="Arial" charset="0"/>
                <a:cs typeface="Arial" charset="0"/>
                <a:sym typeface="Wingdings" pitchFamily="2" charset="2"/>
              </a:rPr>
              <a:t>Impulse products</a:t>
            </a:r>
            <a:r>
              <a:rPr lang="en-US" sz="1100" smtClean="0">
                <a:solidFill>
                  <a:srgbClr val="000000"/>
                </a:solidFill>
                <a:latin typeface="Arial" charset="0"/>
                <a:cs typeface="Arial" charset="0"/>
                <a:sym typeface="Wingdings" pitchFamily="2" charset="2"/>
              </a:rPr>
              <a:t>: products that are bought quickly as </a:t>
            </a:r>
            <a:r>
              <a:rPr lang="en-US" sz="1100" i="1" smtClean="0">
                <a:solidFill>
                  <a:srgbClr val="000000"/>
                </a:solidFill>
                <a:latin typeface="Arial" charset="0"/>
                <a:cs typeface="Arial" charset="0"/>
                <a:sym typeface="Wingdings" pitchFamily="2" charset="2"/>
              </a:rPr>
              <a:t>unplanned</a:t>
            </a:r>
            <a:r>
              <a:rPr lang="en-US" sz="1100" smtClean="0">
                <a:solidFill>
                  <a:srgbClr val="000000"/>
                </a:solidFill>
                <a:latin typeface="Arial" charset="0"/>
                <a:cs typeface="Arial" charset="0"/>
                <a:sym typeface="Wingdings" pitchFamily="2" charset="2"/>
              </a:rPr>
              <a:t> purchases because of a strongly felt need.</a:t>
            </a:r>
          </a:p>
          <a:p>
            <a:pPr>
              <a:lnSpc>
                <a:spcPct val="80000"/>
              </a:lnSpc>
            </a:pPr>
            <a:endParaRPr lang="en-US" sz="1100" b="1" smtClean="0">
              <a:solidFill>
                <a:srgbClr val="000000"/>
              </a:solidFill>
              <a:latin typeface="Arial" charset="0"/>
              <a:cs typeface="Arial" charset="0"/>
              <a:sym typeface="Wingdings" pitchFamily="2" charset="2"/>
            </a:endParaRPr>
          </a:p>
        </p:txBody>
      </p:sp>
      <p:sp>
        <p:nvSpPr>
          <p:cNvPr id="102403" name="Text Box 3"/>
          <p:cNvSpPr txBox="1">
            <a:spLocks noChangeArrowheads="1"/>
          </p:cNvSpPr>
          <p:nvPr/>
        </p:nvSpPr>
        <p:spPr bwMode="auto">
          <a:xfrm>
            <a:off x="4389438" y="401638"/>
            <a:ext cx="2436812" cy="804862"/>
          </a:xfrm>
          <a:prstGeom prst="rect">
            <a:avLst/>
          </a:prstGeom>
          <a:noFill/>
          <a:ln w="9525">
            <a:noFill/>
            <a:miter lim="800000"/>
            <a:headEnd/>
            <a:tailEnd/>
          </a:ln>
        </p:spPr>
        <p:txBody>
          <a:bodyPr lIns="96790" tIns="48395" rIns="96790" bIns="48395">
            <a:spAutoFit/>
          </a:bodyPr>
          <a:lstStyle/>
          <a:p>
            <a:pPr defTabSz="931863">
              <a:spcBef>
                <a:spcPct val="50000"/>
              </a:spcBef>
            </a:pPr>
            <a:r>
              <a:rPr lang="en-US" sz="2300" b="1" baseline="-25000">
                <a:solidFill>
                  <a:srgbClr val="000000"/>
                </a:solidFill>
              </a:rPr>
              <a:t>This slide refers to boldfaced terms appearing in Chapter 8.</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522288" y="549275"/>
            <a:ext cx="3216275" cy="2413000"/>
          </a:xfrm>
          <a:ln/>
        </p:spPr>
      </p:sp>
      <p:sp>
        <p:nvSpPr>
          <p:cNvPr id="104450" name="Rectangle 3"/>
          <p:cNvSpPr>
            <a:spLocks noGrp="1" noChangeArrowheads="1"/>
          </p:cNvSpPr>
          <p:nvPr>
            <p:ph type="body" idx="1"/>
          </p:nvPr>
        </p:nvSpPr>
        <p:spPr>
          <a:xfrm>
            <a:off x="192088" y="3048000"/>
            <a:ext cx="6510337" cy="5715000"/>
          </a:xfrm>
          <a:noFill/>
        </p:spPr>
        <p:txBody>
          <a:bodyPr/>
          <a:lstStyle/>
          <a:p>
            <a:pPr>
              <a:lnSpc>
                <a:spcPct val="80000"/>
              </a:lnSpc>
            </a:pPr>
            <a:r>
              <a:rPr lang="en-US" sz="1100" b="1" smtClean="0">
                <a:solidFill>
                  <a:srgbClr val="000000"/>
                </a:solidFill>
                <a:latin typeface="Arial" charset="0"/>
                <a:cs typeface="Arial" charset="0"/>
                <a:sym typeface="Wingdings" pitchFamily="2" charset="2"/>
              </a:rPr>
              <a:t>Summary Overview</a:t>
            </a:r>
          </a:p>
          <a:p>
            <a:pPr>
              <a:lnSpc>
                <a:spcPct val="80000"/>
              </a:lnSpc>
            </a:pPr>
            <a:r>
              <a:rPr lang="en-US" sz="1100" smtClean="0">
                <a:solidFill>
                  <a:srgbClr val="000000"/>
                </a:solidFill>
                <a:latin typeface="Arial" charset="0"/>
                <a:cs typeface="Arial" charset="0"/>
                <a:sym typeface="Wingdings" pitchFamily="2" charset="2"/>
              </a:rPr>
              <a:t>These are additional key terms.</a:t>
            </a:r>
          </a:p>
          <a:p>
            <a:pPr>
              <a:lnSpc>
                <a:spcPct val="80000"/>
              </a:lnSpc>
            </a:pPr>
            <a:r>
              <a:rPr lang="en-US" sz="1100" b="1" smtClean="0">
                <a:solidFill>
                  <a:srgbClr val="000000"/>
                </a:solidFill>
                <a:latin typeface="Arial" charset="0"/>
                <a:cs typeface="Arial" charset="0"/>
                <a:sym typeface="Wingdings" pitchFamily="2" charset="2"/>
              </a:rPr>
              <a:t>Key Issues</a:t>
            </a:r>
          </a:p>
          <a:p>
            <a:pPr>
              <a:lnSpc>
                <a:spcPct val="80000"/>
              </a:lnSpc>
            </a:pPr>
            <a:r>
              <a:rPr lang="en-US" sz="1100" u="sng" smtClean="0">
                <a:solidFill>
                  <a:srgbClr val="000000"/>
                </a:solidFill>
                <a:latin typeface="Arial" charset="0"/>
                <a:cs typeface="Arial" charset="0"/>
                <a:sym typeface="Wingdings" pitchFamily="2" charset="2"/>
              </a:rPr>
              <a:t>Emergency products</a:t>
            </a:r>
            <a:r>
              <a:rPr lang="en-US" sz="1100" smtClean="0">
                <a:solidFill>
                  <a:srgbClr val="000000"/>
                </a:solidFill>
                <a:latin typeface="Arial" charset="0"/>
                <a:cs typeface="Arial" charset="0"/>
                <a:sym typeface="Wingdings" pitchFamily="2" charset="2"/>
              </a:rPr>
              <a:t>: products that are purchased immediately when the need is great.</a:t>
            </a:r>
          </a:p>
          <a:p>
            <a:pPr>
              <a:lnSpc>
                <a:spcPct val="80000"/>
              </a:lnSpc>
            </a:pPr>
            <a:r>
              <a:rPr lang="en-US" sz="1100" u="sng" smtClean="0">
                <a:solidFill>
                  <a:srgbClr val="000000"/>
                </a:solidFill>
                <a:latin typeface="Arial" charset="0"/>
                <a:cs typeface="Arial" charset="0"/>
                <a:sym typeface="Wingdings" pitchFamily="2" charset="2"/>
              </a:rPr>
              <a:t>Shopping products</a:t>
            </a:r>
            <a:r>
              <a:rPr lang="en-US" sz="1100" smtClean="0">
                <a:solidFill>
                  <a:srgbClr val="000000"/>
                </a:solidFill>
                <a:latin typeface="Arial" charset="0"/>
                <a:cs typeface="Arial" charset="0"/>
                <a:sym typeface="Wingdings" pitchFamily="2" charset="2"/>
              </a:rPr>
              <a:t>: products that a customer feels are worth the time and effort to compare with competing products.</a:t>
            </a:r>
          </a:p>
          <a:p>
            <a:pPr>
              <a:lnSpc>
                <a:spcPct val="80000"/>
              </a:lnSpc>
            </a:pPr>
            <a:r>
              <a:rPr lang="en-US" sz="1100" u="sng" smtClean="0">
                <a:solidFill>
                  <a:srgbClr val="000000"/>
                </a:solidFill>
                <a:latin typeface="Arial" charset="0"/>
                <a:cs typeface="Arial" charset="0"/>
                <a:sym typeface="Wingdings" pitchFamily="2" charset="2"/>
              </a:rPr>
              <a:t>Homogeneous shopping products</a:t>
            </a:r>
            <a:r>
              <a:rPr lang="en-US" sz="1100" smtClean="0">
                <a:solidFill>
                  <a:srgbClr val="000000"/>
                </a:solidFill>
                <a:latin typeface="Arial" charset="0"/>
                <a:cs typeface="Arial" charset="0"/>
                <a:sym typeface="Wingdings" pitchFamily="2" charset="2"/>
              </a:rPr>
              <a:t>: shopping products the customer sees as basically the same and wants at the lowest price.</a:t>
            </a:r>
          </a:p>
          <a:p>
            <a:pPr>
              <a:lnSpc>
                <a:spcPct val="80000"/>
              </a:lnSpc>
            </a:pPr>
            <a:r>
              <a:rPr lang="en-US" sz="1100" u="sng" smtClean="0">
                <a:solidFill>
                  <a:srgbClr val="000000"/>
                </a:solidFill>
                <a:latin typeface="Arial" charset="0"/>
                <a:cs typeface="Arial" charset="0"/>
                <a:sym typeface="Wingdings" pitchFamily="2" charset="2"/>
              </a:rPr>
              <a:t>Heterogeneous shopping products</a:t>
            </a:r>
            <a:r>
              <a:rPr lang="en-US" sz="1100" smtClean="0">
                <a:solidFill>
                  <a:srgbClr val="000000"/>
                </a:solidFill>
                <a:latin typeface="Arial" charset="0"/>
                <a:cs typeface="Arial" charset="0"/>
                <a:sym typeface="Wingdings" pitchFamily="2" charset="2"/>
              </a:rPr>
              <a:t>: shopping products the customer sees as different and wants to inspect for quality and suitability.</a:t>
            </a:r>
          </a:p>
          <a:p>
            <a:pPr>
              <a:lnSpc>
                <a:spcPct val="80000"/>
              </a:lnSpc>
            </a:pPr>
            <a:r>
              <a:rPr lang="en-US" sz="1100" u="sng" smtClean="0">
                <a:solidFill>
                  <a:srgbClr val="000000"/>
                </a:solidFill>
                <a:latin typeface="Arial" charset="0"/>
                <a:cs typeface="Arial" charset="0"/>
                <a:sym typeface="Wingdings" pitchFamily="2" charset="2"/>
              </a:rPr>
              <a:t>Specialty products</a:t>
            </a:r>
            <a:r>
              <a:rPr lang="en-US" sz="1100" smtClean="0">
                <a:solidFill>
                  <a:srgbClr val="000000"/>
                </a:solidFill>
                <a:latin typeface="Arial" charset="0"/>
                <a:cs typeface="Arial" charset="0"/>
                <a:sym typeface="Wingdings" pitchFamily="2" charset="2"/>
              </a:rPr>
              <a:t>: consumer products that the customer really wants and makes a special effort to find.</a:t>
            </a:r>
          </a:p>
          <a:p>
            <a:pPr>
              <a:lnSpc>
                <a:spcPct val="80000"/>
              </a:lnSpc>
            </a:pPr>
            <a:r>
              <a:rPr lang="en-US" sz="1100" u="sng" smtClean="0">
                <a:solidFill>
                  <a:srgbClr val="000000"/>
                </a:solidFill>
                <a:latin typeface="Arial" charset="0"/>
                <a:cs typeface="Arial" charset="0"/>
                <a:sym typeface="Wingdings" pitchFamily="2" charset="2"/>
              </a:rPr>
              <a:t>Unsought products</a:t>
            </a:r>
            <a:r>
              <a:rPr lang="en-US" sz="1100" smtClean="0">
                <a:solidFill>
                  <a:srgbClr val="000000"/>
                </a:solidFill>
                <a:latin typeface="Arial" charset="0"/>
                <a:cs typeface="Arial" charset="0"/>
                <a:sym typeface="Wingdings" pitchFamily="2" charset="2"/>
              </a:rPr>
              <a:t>: products that potential customers don't yet want or know they can buy.</a:t>
            </a:r>
          </a:p>
          <a:p>
            <a:pPr>
              <a:lnSpc>
                <a:spcPct val="80000"/>
              </a:lnSpc>
            </a:pPr>
            <a:r>
              <a:rPr lang="en-US" sz="1100" u="sng" smtClean="0">
                <a:solidFill>
                  <a:srgbClr val="000000"/>
                </a:solidFill>
                <a:latin typeface="Arial" charset="0"/>
                <a:cs typeface="Arial" charset="0"/>
                <a:sym typeface="Wingdings" pitchFamily="2" charset="2"/>
              </a:rPr>
              <a:t>New unsought products</a:t>
            </a:r>
            <a:r>
              <a:rPr lang="en-US" sz="1100" smtClean="0">
                <a:solidFill>
                  <a:srgbClr val="000000"/>
                </a:solidFill>
                <a:latin typeface="Arial" charset="0"/>
                <a:cs typeface="Arial" charset="0"/>
                <a:sym typeface="Wingdings" pitchFamily="2" charset="2"/>
              </a:rPr>
              <a:t>: products offering really new ideas that potential customers don't know about yet.</a:t>
            </a:r>
          </a:p>
          <a:p>
            <a:pPr>
              <a:lnSpc>
                <a:spcPct val="80000"/>
              </a:lnSpc>
            </a:pPr>
            <a:r>
              <a:rPr lang="en-US" sz="1100" u="sng" smtClean="0">
                <a:solidFill>
                  <a:srgbClr val="000000"/>
                </a:solidFill>
                <a:latin typeface="Arial" charset="0"/>
                <a:cs typeface="Arial" charset="0"/>
                <a:sym typeface="Wingdings" pitchFamily="2" charset="2"/>
              </a:rPr>
              <a:t>Regularly unsought products</a:t>
            </a:r>
            <a:r>
              <a:rPr lang="en-US" sz="1100" smtClean="0">
                <a:solidFill>
                  <a:srgbClr val="000000"/>
                </a:solidFill>
                <a:latin typeface="Arial" charset="0"/>
                <a:cs typeface="Arial" charset="0"/>
                <a:sym typeface="Wingdings" pitchFamily="2" charset="2"/>
              </a:rPr>
              <a:t>: products that stay unsought but not unbought forever.</a:t>
            </a:r>
          </a:p>
          <a:p>
            <a:pPr>
              <a:lnSpc>
                <a:spcPct val="80000"/>
              </a:lnSpc>
            </a:pPr>
            <a:r>
              <a:rPr lang="en-US" sz="1100" u="sng" smtClean="0">
                <a:solidFill>
                  <a:srgbClr val="000000"/>
                </a:solidFill>
                <a:latin typeface="Arial" charset="0"/>
                <a:cs typeface="Arial" charset="0"/>
                <a:sym typeface="Wingdings" pitchFamily="2" charset="2"/>
              </a:rPr>
              <a:t>Derived demand</a:t>
            </a:r>
            <a:r>
              <a:rPr lang="en-US" sz="1100" smtClean="0">
                <a:solidFill>
                  <a:srgbClr val="000000"/>
                </a:solidFill>
                <a:latin typeface="Arial" charset="0"/>
                <a:cs typeface="Arial" charset="0"/>
                <a:sym typeface="Wingdings" pitchFamily="2" charset="2"/>
              </a:rPr>
              <a:t>: demand for business products derives from the demand for final consumer products.</a:t>
            </a:r>
          </a:p>
          <a:p>
            <a:pPr>
              <a:lnSpc>
                <a:spcPct val="80000"/>
              </a:lnSpc>
            </a:pPr>
            <a:r>
              <a:rPr lang="en-US" sz="1100" u="sng" smtClean="0">
                <a:solidFill>
                  <a:srgbClr val="000000"/>
                </a:solidFill>
                <a:latin typeface="Arial" charset="0"/>
                <a:cs typeface="Arial" charset="0"/>
                <a:sym typeface="Wingdings" pitchFamily="2" charset="2"/>
              </a:rPr>
              <a:t>Expense item</a:t>
            </a:r>
            <a:r>
              <a:rPr lang="en-US" sz="1100" smtClean="0">
                <a:solidFill>
                  <a:srgbClr val="000000"/>
                </a:solidFill>
                <a:latin typeface="Arial" charset="0"/>
                <a:cs typeface="Arial" charset="0"/>
                <a:sym typeface="Wingdings" pitchFamily="2" charset="2"/>
              </a:rPr>
              <a:t>: a product whose total cost is treated as a business expense in the period it's purchased.</a:t>
            </a:r>
          </a:p>
          <a:p>
            <a:pPr>
              <a:lnSpc>
                <a:spcPct val="80000"/>
              </a:lnSpc>
            </a:pPr>
            <a:r>
              <a:rPr lang="en-US" sz="1100" u="sng" smtClean="0">
                <a:solidFill>
                  <a:srgbClr val="000000"/>
                </a:solidFill>
                <a:latin typeface="Arial" charset="0"/>
                <a:cs typeface="Arial" charset="0"/>
                <a:sym typeface="Wingdings" pitchFamily="2" charset="2"/>
              </a:rPr>
              <a:t>Capital item</a:t>
            </a:r>
            <a:r>
              <a:rPr lang="en-US" sz="1100" smtClean="0">
                <a:solidFill>
                  <a:srgbClr val="000000"/>
                </a:solidFill>
                <a:latin typeface="Arial" charset="0"/>
                <a:cs typeface="Arial" charset="0"/>
                <a:sym typeface="Wingdings" pitchFamily="2" charset="2"/>
              </a:rPr>
              <a:t>: a long-lasting product that can be used and depreciated for many years.</a:t>
            </a:r>
          </a:p>
          <a:p>
            <a:pPr>
              <a:lnSpc>
                <a:spcPct val="80000"/>
              </a:lnSpc>
            </a:pPr>
            <a:r>
              <a:rPr lang="en-US" sz="1100" u="sng" smtClean="0">
                <a:solidFill>
                  <a:srgbClr val="000000"/>
                </a:solidFill>
                <a:latin typeface="Arial" charset="0"/>
                <a:cs typeface="Arial" charset="0"/>
                <a:sym typeface="Wingdings" pitchFamily="2" charset="2"/>
              </a:rPr>
              <a:t>Installations</a:t>
            </a:r>
            <a:r>
              <a:rPr lang="en-US" sz="1100" smtClean="0">
                <a:solidFill>
                  <a:srgbClr val="000000"/>
                </a:solidFill>
                <a:latin typeface="Arial" charset="0"/>
                <a:cs typeface="Arial" charset="0"/>
                <a:sym typeface="Wingdings" pitchFamily="2" charset="2"/>
              </a:rPr>
              <a:t>: important capital items such as buildings, land rights, and major equipment.</a:t>
            </a:r>
          </a:p>
          <a:p>
            <a:pPr>
              <a:lnSpc>
                <a:spcPct val="80000"/>
              </a:lnSpc>
            </a:pPr>
            <a:r>
              <a:rPr lang="en-US" sz="1100" u="sng" smtClean="0">
                <a:solidFill>
                  <a:srgbClr val="000000"/>
                </a:solidFill>
                <a:latin typeface="Arial" charset="0"/>
                <a:cs typeface="Arial" charset="0"/>
                <a:sym typeface="Wingdings" pitchFamily="2" charset="2"/>
              </a:rPr>
              <a:t>Accessories</a:t>
            </a:r>
            <a:r>
              <a:rPr lang="en-US" sz="1100" smtClean="0">
                <a:solidFill>
                  <a:srgbClr val="000000"/>
                </a:solidFill>
                <a:latin typeface="Arial" charset="0"/>
                <a:cs typeface="Arial" charset="0"/>
                <a:sym typeface="Wingdings" pitchFamily="2" charset="2"/>
              </a:rPr>
              <a:t>: short‑lived capital items—tools and equipment used in production or office activities.</a:t>
            </a:r>
          </a:p>
          <a:p>
            <a:pPr>
              <a:lnSpc>
                <a:spcPct val="80000"/>
              </a:lnSpc>
            </a:pPr>
            <a:r>
              <a:rPr lang="en-US" sz="1100" u="sng" smtClean="0">
                <a:solidFill>
                  <a:srgbClr val="000000"/>
                </a:solidFill>
                <a:latin typeface="Arial" charset="0"/>
                <a:cs typeface="Arial" charset="0"/>
                <a:sym typeface="Wingdings" pitchFamily="2" charset="2"/>
              </a:rPr>
              <a:t>Raw materials</a:t>
            </a:r>
            <a:r>
              <a:rPr lang="en-US" sz="1100" smtClean="0">
                <a:solidFill>
                  <a:srgbClr val="000000"/>
                </a:solidFill>
                <a:latin typeface="Arial" charset="0"/>
                <a:cs typeface="Arial" charset="0"/>
                <a:sym typeface="Wingdings" pitchFamily="2" charset="2"/>
              </a:rPr>
              <a:t>: unprocessed expense items such as logs, iron ore, and wheat that are moved to the next production process with little handling.</a:t>
            </a:r>
          </a:p>
          <a:p>
            <a:pPr>
              <a:lnSpc>
                <a:spcPct val="80000"/>
              </a:lnSpc>
            </a:pPr>
            <a:r>
              <a:rPr lang="en-US" sz="1100" u="sng" smtClean="0">
                <a:solidFill>
                  <a:srgbClr val="000000"/>
                </a:solidFill>
                <a:latin typeface="Arial" charset="0"/>
                <a:cs typeface="Arial" charset="0"/>
                <a:sym typeface="Wingdings" pitchFamily="2" charset="2"/>
              </a:rPr>
              <a:t>Farm products</a:t>
            </a:r>
            <a:r>
              <a:rPr lang="en-US" sz="1100" smtClean="0">
                <a:solidFill>
                  <a:srgbClr val="000000"/>
                </a:solidFill>
                <a:latin typeface="Arial" charset="0"/>
                <a:cs typeface="Arial" charset="0"/>
                <a:sym typeface="Wingdings" pitchFamily="2" charset="2"/>
              </a:rPr>
              <a:t>: products grown by farmers, such as oranges, sugar cane, and cattle.</a:t>
            </a:r>
          </a:p>
          <a:p>
            <a:pPr>
              <a:lnSpc>
                <a:spcPct val="80000"/>
              </a:lnSpc>
            </a:pPr>
            <a:r>
              <a:rPr lang="en-US" sz="1100" u="sng" smtClean="0">
                <a:solidFill>
                  <a:srgbClr val="000000"/>
                </a:solidFill>
                <a:latin typeface="Arial" charset="0"/>
                <a:cs typeface="Arial" charset="0"/>
                <a:sym typeface="Wingdings" pitchFamily="2" charset="2"/>
              </a:rPr>
              <a:t>Natural products</a:t>
            </a:r>
            <a:r>
              <a:rPr lang="en-US" sz="1100" smtClean="0">
                <a:solidFill>
                  <a:srgbClr val="000000"/>
                </a:solidFill>
                <a:latin typeface="Arial" charset="0"/>
                <a:cs typeface="Arial" charset="0"/>
                <a:sym typeface="Wingdings" pitchFamily="2" charset="2"/>
              </a:rPr>
              <a:t>: products that occur in nature such as timber, iron ore, oil, and coal.</a:t>
            </a:r>
          </a:p>
          <a:p>
            <a:pPr>
              <a:lnSpc>
                <a:spcPct val="80000"/>
              </a:lnSpc>
            </a:pPr>
            <a:r>
              <a:rPr lang="en-US" sz="1100" u="sng" smtClean="0">
                <a:solidFill>
                  <a:srgbClr val="000000"/>
                </a:solidFill>
                <a:latin typeface="Arial" charset="0"/>
                <a:cs typeface="Arial" charset="0"/>
                <a:sym typeface="Wingdings" pitchFamily="2" charset="2"/>
              </a:rPr>
              <a:t>Components</a:t>
            </a:r>
            <a:r>
              <a:rPr lang="en-US" sz="1100" smtClean="0">
                <a:solidFill>
                  <a:srgbClr val="000000"/>
                </a:solidFill>
                <a:latin typeface="Arial" charset="0"/>
                <a:cs typeface="Arial" charset="0"/>
                <a:sym typeface="Wingdings" pitchFamily="2" charset="2"/>
              </a:rPr>
              <a:t>: processed expense items that become part of a finished product.</a:t>
            </a:r>
          </a:p>
          <a:p>
            <a:pPr>
              <a:lnSpc>
                <a:spcPct val="80000"/>
              </a:lnSpc>
            </a:pPr>
            <a:r>
              <a:rPr lang="en-US" sz="1100" u="sng" smtClean="0">
                <a:solidFill>
                  <a:srgbClr val="000000"/>
                </a:solidFill>
                <a:latin typeface="Arial" charset="0"/>
                <a:cs typeface="Arial" charset="0"/>
                <a:sym typeface="Wingdings" pitchFamily="2" charset="2"/>
              </a:rPr>
              <a:t>Supplies</a:t>
            </a:r>
            <a:r>
              <a:rPr lang="en-US" sz="1100" smtClean="0">
                <a:solidFill>
                  <a:srgbClr val="000000"/>
                </a:solidFill>
                <a:latin typeface="Arial" charset="0"/>
                <a:cs typeface="Arial" charset="0"/>
                <a:sym typeface="Wingdings" pitchFamily="2" charset="2"/>
              </a:rPr>
              <a:t>: expense items that do not become part of a finished product.</a:t>
            </a:r>
          </a:p>
          <a:p>
            <a:pPr>
              <a:lnSpc>
                <a:spcPct val="80000"/>
              </a:lnSpc>
            </a:pPr>
            <a:r>
              <a:rPr lang="en-US" sz="1100" u="sng" smtClean="0">
                <a:solidFill>
                  <a:srgbClr val="000000"/>
                </a:solidFill>
                <a:latin typeface="Arial" charset="0"/>
                <a:cs typeface="Arial" charset="0"/>
                <a:sym typeface="Wingdings" pitchFamily="2" charset="2"/>
              </a:rPr>
              <a:t>Professional services</a:t>
            </a:r>
            <a:r>
              <a:rPr lang="en-US" sz="1100" smtClean="0">
                <a:solidFill>
                  <a:srgbClr val="000000"/>
                </a:solidFill>
                <a:latin typeface="Arial" charset="0"/>
                <a:cs typeface="Arial" charset="0"/>
                <a:sym typeface="Wingdings" pitchFamily="2" charset="2"/>
              </a:rPr>
              <a:t>: specialized services that support a firm's operations.</a:t>
            </a:r>
          </a:p>
          <a:p>
            <a:pPr>
              <a:lnSpc>
                <a:spcPct val="80000"/>
              </a:lnSpc>
              <a:spcBef>
                <a:spcPct val="50000"/>
              </a:spcBef>
            </a:pPr>
            <a:endParaRPr lang="en-US" sz="1100" smtClean="0">
              <a:solidFill>
                <a:srgbClr val="000000"/>
              </a:solidFill>
              <a:latin typeface="Arial" charset="0"/>
              <a:cs typeface="Arial" charset="0"/>
              <a:sym typeface="Wingdings" pitchFamily="2" charset="2"/>
            </a:endParaRPr>
          </a:p>
          <a:p>
            <a:pPr>
              <a:lnSpc>
                <a:spcPct val="80000"/>
              </a:lnSpc>
            </a:pPr>
            <a:endParaRPr lang="en-US" sz="1100" b="1" smtClean="0">
              <a:solidFill>
                <a:srgbClr val="000000"/>
              </a:solidFill>
              <a:latin typeface="Arial" charset="0"/>
              <a:cs typeface="Arial" charset="0"/>
              <a:sym typeface="Wingdings" pitchFamily="2" charset="2"/>
            </a:endParaRPr>
          </a:p>
          <a:p>
            <a:pPr>
              <a:lnSpc>
                <a:spcPct val="80000"/>
              </a:lnSpc>
            </a:pPr>
            <a:endParaRPr lang="en-US" sz="1100" b="1" smtClean="0">
              <a:solidFill>
                <a:srgbClr val="000000"/>
              </a:solidFill>
              <a:latin typeface="Arial" charset="0"/>
              <a:cs typeface="Arial" charset="0"/>
              <a:sym typeface="Wingdings" pitchFamily="2" charset="2"/>
            </a:endParaRPr>
          </a:p>
        </p:txBody>
      </p:sp>
      <p:sp>
        <p:nvSpPr>
          <p:cNvPr id="104451" name="Text Box 3"/>
          <p:cNvSpPr txBox="1">
            <a:spLocks noChangeArrowheads="1"/>
          </p:cNvSpPr>
          <p:nvPr/>
        </p:nvSpPr>
        <p:spPr bwMode="auto">
          <a:xfrm>
            <a:off x="4389438" y="401638"/>
            <a:ext cx="2436812" cy="804862"/>
          </a:xfrm>
          <a:prstGeom prst="rect">
            <a:avLst/>
          </a:prstGeom>
          <a:noFill/>
          <a:ln w="9525">
            <a:noFill/>
            <a:miter lim="800000"/>
            <a:headEnd/>
            <a:tailEnd/>
          </a:ln>
        </p:spPr>
        <p:txBody>
          <a:bodyPr lIns="96790" tIns="48395" rIns="96790" bIns="48395">
            <a:spAutoFit/>
          </a:bodyPr>
          <a:lstStyle/>
          <a:p>
            <a:pPr defTabSz="931863">
              <a:spcBef>
                <a:spcPct val="50000"/>
              </a:spcBef>
            </a:pPr>
            <a:r>
              <a:rPr lang="en-US" sz="2300" b="1" baseline="-25000">
                <a:solidFill>
                  <a:srgbClr val="000000"/>
                </a:solidFill>
              </a:rPr>
              <a:t>This slide refers to boldfaced terms appearing in Chapter 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Chapter 8 introduces </a:t>
            </a:r>
            <a:r>
              <a:rPr lang="en-US" u="sng" dirty="0" smtClean="0">
                <a:solidFill>
                  <a:srgbClr val="000000"/>
                </a:solidFill>
                <a:sym typeface="Wingdings" pitchFamily="2" charset="2"/>
              </a:rPr>
              <a:t>Product Planning</a:t>
            </a:r>
            <a:r>
              <a:rPr lang="en-US" dirty="0" smtClean="0">
                <a:solidFill>
                  <a:srgbClr val="000000"/>
                </a:solidFill>
                <a:sym typeface="Wingdings" pitchFamily="2" charset="2"/>
              </a:rPr>
              <a:t>, while Chapter 9 will cover </a:t>
            </a:r>
            <a:r>
              <a:rPr lang="en-US" u="sng" dirty="0" smtClean="0">
                <a:solidFill>
                  <a:srgbClr val="000000"/>
                </a:solidFill>
                <a:sym typeface="Wingdings" pitchFamily="2" charset="2"/>
              </a:rPr>
              <a:t>Product Management &amp; New-Product Development</a:t>
            </a:r>
            <a:r>
              <a:rPr lang="en-US" dirty="0" smtClean="0">
                <a:solidFill>
                  <a:srgbClr val="000000"/>
                </a:solidFill>
                <a:sym typeface="Wingdings" pitchFamily="2" charset="2"/>
              </a:rPr>
              <a:t>.</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What is a product</a:t>
            </a:r>
            <a:r>
              <a:rPr lang="en-US" dirty="0" smtClean="0">
                <a:solidFill>
                  <a:srgbClr val="000000"/>
                </a:solidFill>
                <a:sym typeface="Wingdings" pitchFamily="2" charset="2"/>
              </a:rPr>
              <a:t>? </a:t>
            </a:r>
            <a:r>
              <a:rPr lang="en-US" u="sng" dirty="0" smtClean="0">
                <a:solidFill>
                  <a:srgbClr val="000000"/>
                </a:solidFill>
                <a:sym typeface="Wingdings" pitchFamily="2" charset="2"/>
              </a:rPr>
              <a:t>Product</a:t>
            </a:r>
            <a:r>
              <a:rPr lang="en-US" dirty="0" smtClean="0">
                <a:solidFill>
                  <a:srgbClr val="000000"/>
                </a:solidFill>
                <a:sym typeface="Wingdings" pitchFamily="2" charset="2"/>
              </a:rPr>
              <a:t> means the need-satisfying offering of a firm.  </a:t>
            </a:r>
          </a:p>
          <a:p>
            <a:pPr>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Why should the main focus of the product area be on consumers?</a:t>
            </a:r>
          </a:p>
          <a:p>
            <a:pPr>
              <a:defRPr/>
            </a:pPr>
            <a:endParaRPr lang="en-US" b="1" i="1" dirty="0" smtClean="0">
              <a:solidFill>
                <a:srgbClr val="000000"/>
              </a:solidFill>
              <a:sym typeface="Wingdings" pitchFamily="2" charset="2"/>
            </a:endParaRPr>
          </a:p>
          <a:p>
            <a:pPr>
              <a:buFont typeface="Arial" pitchFamily="34" charset="0"/>
              <a:buNone/>
              <a:defRPr/>
            </a:pPr>
            <a:r>
              <a:rPr lang="en-US" b="1" dirty="0" smtClean="0">
                <a:sym typeface="Wingdings" pitchFamily="2" charset="2"/>
              </a:rPr>
              <a:t> </a:t>
            </a:r>
            <a:r>
              <a:rPr lang="en-US" dirty="0" smtClean="0">
                <a:solidFill>
                  <a:srgbClr val="000000"/>
                </a:solidFill>
                <a:sym typeface="Wingdings" pitchFamily="2" charset="2"/>
              </a:rPr>
              <a:t>The </a:t>
            </a:r>
            <a:r>
              <a:rPr lang="en-US" u="sng" dirty="0" smtClean="0">
                <a:solidFill>
                  <a:srgbClr val="000000"/>
                </a:solidFill>
                <a:sym typeface="Wingdings" pitchFamily="2" charset="2"/>
              </a:rPr>
              <a:t>product idea</a:t>
            </a:r>
            <a:r>
              <a:rPr lang="en-US" dirty="0" smtClean="0">
                <a:solidFill>
                  <a:srgbClr val="000000"/>
                </a:solidFill>
                <a:sym typeface="Wingdings" pitchFamily="2" charset="2"/>
              </a:rPr>
              <a:t> encompasses many attributes of a physical good or service: its features, benefits, and quality level, as well as its accessories, installation requirements, and instructions. Any product must also be positioned relative to the other offerings of the organization in its product line.</a:t>
            </a:r>
          </a:p>
          <a:p>
            <a:pPr>
              <a:buFont typeface="Arial" pitchFamily="34" charset="0"/>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Branding</a:t>
            </a:r>
            <a:r>
              <a:rPr lang="en-US" dirty="0" smtClean="0">
                <a:solidFill>
                  <a:srgbClr val="000000"/>
                </a:solidFill>
                <a:sym typeface="Wingdings" pitchFamily="2" charset="2"/>
              </a:rPr>
              <a:t> is a key product strategy area. Marketers need to decide what types of brands they wish to produce.</a:t>
            </a:r>
          </a:p>
          <a:p>
            <a:pPr>
              <a:buFont typeface="Arial" pitchFamily="34" charset="0"/>
              <a:buChar char="•"/>
              <a:defRPr/>
            </a:pPr>
            <a:r>
              <a:rPr lang="en-US" dirty="0" smtClean="0">
                <a:solidFill>
                  <a:srgbClr val="000000"/>
                </a:solidFill>
                <a:sym typeface="Wingdings" pitchFamily="2" charset="2"/>
              </a:rPr>
              <a:t> The </a:t>
            </a:r>
            <a:r>
              <a:rPr lang="en-US" u="sng" dirty="0" smtClean="0">
                <a:solidFill>
                  <a:srgbClr val="000000"/>
                </a:solidFill>
                <a:sym typeface="Wingdings" pitchFamily="2" charset="2"/>
              </a:rPr>
              <a:t>package</a:t>
            </a:r>
            <a:r>
              <a:rPr lang="en-US" dirty="0" smtClean="0">
                <a:solidFill>
                  <a:srgbClr val="000000"/>
                </a:solidFill>
                <a:sym typeface="Wingdings" pitchFamily="2" charset="2"/>
              </a:rPr>
              <a:t> is more than just a means of protecting the product. It can help to promote the product or enhance its use. </a:t>
            </a:r>
          </a:p>
          <a:p>
            <a:pPr>
              <a:buFont typeface="Arial" pitchFamily="34" charset="0"/>
              <a:buChar char="•"/>
              <a:defRPr/>
            </a:pPr>
            <a:r>
              <a:rPr lang="en-US" dirty="0" smtClean="0">
                <a:solidFill>
                  <a:srgbClr val="000000"/>
                </a:solidFill>
                <a:sym typeface="Wingdings" pitchFamily="2" charset="2"/>
              </a:rPr>
              <a:t> Marketers must decide if they want to offer </a:t>
            </a:r>
            <a:r>
              <a:rPr lang="en-US" u="sng" dirty="0" smtClean="0">
                <a:solidFill>
                  <a:srgbClr val="000000"/>
                </a:solidFill>
                <a:sym typeface="Wingdings" pitchFamily="2" charset="2"/>
              </a:rPr>
              <a:t>product warranties</a:t>
            </a:r>
            <a:r>
              <a:rPr lang="en-US" dirty="0" smtClean="0">
                <a:solidFill>
                  <a:srgbClr val="000000"/>
                </a:solidFill>
                <a:sym typeface="Wingdings" pitchFamily="2" charset="2"/>
              </a:rPr>
              <a:t>, and if they do, how extensive the warranties will be.</a:t>
            </a:r>
          </a:p>
          <a:p>
            <a:pPr>
              <a:buFont typeface="Arial" pitchFamily="34" charset="0"/>
              <a:buChar char="•"/>
              <a:defRPr/>
            </a:pPr>
            <a:r>
              <a:rPr lang="en-US" dirty="0" smtClean="0">
                <a:solidFill>
                  <a:srgbClr val="000000"/>
                </a:solidFill>
                <a:sym typeface="Wingdings" pitchFamily="2" charset="2"/>
              </a:rPr>
              <a:t> The </a:t>
            </a:r>
            <a:r>
              <a:rPr lang="en-US" u="sng" dirty="0" smtClean="0">
                <a:solidFill>
                  <a:srgbClr val="000000"/>
                </a:solidFill>
                <a:sym typeface="Wingdings" pitchFamily="2" charset="2"/>
              </a:rPr>
              <a:t>type of consumer</a:t>
            </a:r>
            <a:r>
              <a:rPr lang="en-US" dirty="0" smtClean="0">
                <a:solidFill>
                  <a:srgbClr val="000000"/>
                </a:solidFill>
                <a:sym typeface="Wingdings" pitchFamily="2" charset="2"/>
              </a:rPr>
              <a:t> (</a:t>
            </a:r>
            <a:r>
              <a:rPr lang="en-US" u="sng" dirty="0" smtClean="0">
                <a:solidFill>
                  <a:srgbClr val="000000"/>
                </a:solidFill>
                <a:sym typeface="Wingdings" pitchFamily="2" charset="2"/>
              </a:rPr>
              <a:t>product class</a:t>
            </a:r>
            <a:r>
              <a:rPr lang="en-US" dirty="0" smtClean="0">
                <a:solidFill>
                  <a:srgbClr val="000000"/>
                </a:solidFill>
                <a:sym typeface="Wingdings" pitchFamily="2" charset="2"/>
              </a:rPr>
              <a:t>) that will use it determines if a product is a consumer or business product.</a:t>
            </a:r>
          </a:p>
          <a:p>
            <a:pPr lvl="1">
              <a:buFont typeface="Times New Roman" pitchFamily="18" charset="0"/>
              <a:buChar char="»"/>
              <a:defRPr/>
            </a:pPr>
            <a:endParaRPr lang="en-US" dirty="0" smtClean="0">
              <a:solidFill>
                <a:srgbClr val="000000"/>
              </a:solidFill>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dirty="0" smtClean="0"/>
          </a:p>
        </p:txBody>
      </p:sp>
      <p:sp>
        <p:nvSpPr>
          <p:cNvPr id="19459"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t>This slide refers to material on p. 199.</a:t>
            </a:r>
          </a:p>
          <a:p>
            <a:pPr defTabSz="984250">
              <a:spcBef>
                <a:spcPct val="50000"/>
              </a:spcBef>
            </a:pPr>
            <a:r>
              <a:rPr lang="en-US" sz="1500" b="1">
                <a:sym typeface="Wingdings" pitchFamily="2" charset="2"/>
              </a:rPr>
              <a:t> </a:t>
            </a:r>
            <a:r>
              <a:rPr lang="en-US" sz="1500" b="1"/>
              <a:t>Indicates place where slide “builds” to include the corresponding point (upon mouse click).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522288" y="549275"/>
            <a:ext cx="3216275" cy="2413000"/>
          </a:xfrm>
          <a:ln/>
        </p:spPr>
      </p:sp>
      <p:sp>
        <p:nvSpPr>
          <p:cNvPr id="21506"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From a marketing perspective, </a:t>
            </a:r>
            <a:r>
              <a:rPr lang="en-US" u="sng" smtClean="0">
                <a:solidFill>
                  <a:srgbClr val="000000"/>
                </a:solidFill>
                <a:latin typeface="Arial" charset="0"/>
                <a:cs typeface="Arial" charset="0"/>
                <a:sym typeface="Wingdings" pitchFamily="2" charset="2"/>
              </a:rPr>
              <a:t>quality</a:t>
            </a:r>
            <a:r>
              <a:rPr lang="en-US" smtClean="0">
                <a:solidFill>
                  <a:srgbClr val="000000"/>
                </a:solidFill>
                <a:latin typeface="Arial" charset="0"/>
                <a:cs typeface="Arial" charset="0"/>
                <a:sym typeface="Wingdings" pitchFamily="2" charset="2"/>
              </a:rPr>
              <a:t> means a product’s ability to satisfy a customer’s needs or requirements.</a:t>
            </a:r>
            <a:r>
              <a:rPr lang="en-US" b="1" smtClean="0">
                <a:solidFill>
                  <a:srgbClr val="000000"/>
                </a:solidFill>
                <a:latin typeface="Arial" charset="0"/>
                <a:cs typeface="Arial" charset="0"/>
                <a:sym typeface="Wingdings" pitchFamily="2" charset="2"/>
              </a:rPr>
              <a:t> </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pPr>
              <a:buFontTx/>
              <a:buChar char="•"/>
            </a:pPr>
            <a:r>
              <a:rPr lang="en-US" smtClean="0">
                <a:solidFill>
                  <a:srgbClr val="000000"/>
                </a:solidFill>
                <a:latin typeface="Arial" charset="0"/>
                <a:cs typeface="Arial" charset="0"/>
                <a:sym typeface="Wingdings" pitchFamily="2" charset="2"/>
              </a:rPr>
              <a:t> Quality may be absolute or relative, but in all cases the customer’s expectations for quality in a given product form the basis for determining how to achieve customer satisfaction.</a:t>
            </a:r>
          </a:p>
          <a:p>
            <a:pPr>
              <a:buFontTx/>
              <a:buChar char="•"/>
            </a:pPr>
            <a:r>
              <a:rPr lang="en-US" smtClean="0">
                <a:solidFill>
                  <a:srgbClr val="000000"/>
                </a:solidFill>
                <a:latin typeface="Arial" charset="0"/>
                <a:cs typeface="Arial" charset="0"/>
                <a:sym typeface="Wingdings" pitchFamily="2" charset="2"/>
              </a:rPr>
              <a:t> When Volkswagen introduced its environmentally friendly Bluemotion Technology cars, the idea that it can be fun to do the right thing was showcased.  </a:t>
            </a:r>
          </a:p>
          <a:p>
            <a:pPr>
              <a:buFontTx/>
              <a:buChar char="•"/>
            </a:pPr>
            <a:r>
              <a:rPr lang="en-US" smtClean="0">
                <a:solidFill>
                  <a:srgbClr val="000000"/>
                </a:solidFill>
                <a:latin typeface="Arial" charset="0"/>
                <a:cs typeface="Arial" charset="0"/>
                <a:sym typeface="Wingdings" pitchFamily="2" charset="2"/>
              </a:rPr>
              <a:t> The ‘fun/doing the right thing’ idea is then tied to Volkswagen’s green technology, and eco-friendly cars. </a:t>
            </a:r>
          </a:p>
          <a:p>
            <a:pPr>
              <a:buFontTx/>
              <a:buChar char="•"/>
            </a:pPr>
            <a:endParaRPr lang="en-US"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 Is Volkswagen’s Bluemotion Technology add quality to the  product if a consumer doesn’t really care about fuel efficiency or the environment?</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latin typeface="Arial" charset="0"/>
              <a:cs typeface="Arial" charset="0"/>
            </a:endParaRPr>
          </a:p>
        </p:txBody>
      </p:sp>
      <p:sp>
        <p:nvSpPr>
          <p:cNvPr id="21507"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199.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A product can be a physical good or an intangible service, or it can be a blend of both.</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This diagram shows how one can position products in terms of their physical good emphasis or their service emphasis.</a:t>
            </a:r>
          </a:p>
          <a:p>
            <a:pPr>
              <a:buFont typeface="Arial" pitchFamily="34" charset="0"/>
              <a:buChar char="•"/>
              <a:defRPr/>
            </a:pPr>
            <a:r>
              <a:rPr lang="en-US" dirty="0" smtClean="0">
                <a:solidFill>
                  <a:srgbClr val="000000"/>
                </a:solidFill>
                <a:sym typeface="Wingdings" pitchFamily="2" charset="2"/>
              </a:rPr>
              <a:t> Some products, such as canned soup, steel pipe, and paper towels, have an emphasis that is almost completely physical. </a:t>
            </a:r>
          </a:p>
          <a:p>
            <a:pPr>
              <a:buFont typeface="Arial" pitchFamily="34" charset="0"/>
              <a:buChar char="•"/>
              <a:defRPr/>
            </a:pPr>
            <a:r>
              <a:rPr lang="en-US" dirty="0" smtClean="0">
                <a:solidFill>
                  <a:srgbClr val="000000"/>
                </a:solidFill>
                <a:sym typeface="Wingdings" pitchFamily="2" charset="2"/>
              </a:rPr>
              <a:t> Other products have a significant service component, such as a restaurant meal, a cellular phone, or an automobile tune-up. </a:t>
            </a:r>
          </a:p>
          <a:p>
            <a:pPr>
              <a:buFont typeface="Arial" pitchFamily="34" charset="0"/>
              <a:buChar char="•"/>
              <a:defRPr/>
            </a:pPr>
            <a:r>
              <a:rPr lang="en-US" dirty="0" smtClean="0">
                <a:solidFill>
                  <a:srgbClr val="000000"/>
                </a:solidFill>
                <a:sym typeface="Wingdings" pitchFamily="2" charset="2"/>
              </a:rPr>
              <a:t> Still other products have an emphasis mainly on the service component, such as an satellite radio, a hair stylist, or a postal service. </a:t>
            </a:r>
          </a:p>
          <a:p>
            <a:pPr>
              <a:buFont typeface="Arial" pitchFamily="34" charset="0"/>
              <a:buChar char="•"/>
              <a:defRPr/>
            </a:pPr>
            <a:r>
              <a:rPr lang="en-US" dirty="0" smtClean="0">
                <a:solidFill>
                  <a:srgbClr val="000000"/>
                </a:solidFill>
                <a:sym typeface="Wingdings" pitchFamily="2" charset="2"/>
              </a:rPr>
              <a:t> Consumers are increasingly demanding more services with the goods they buy. Both the physical good and the service make up the total product the customer buys.</a:t>
            </a:r>
          </a:p>
          <a:p>
            <a:pPr>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Why does the increased demand for more service make product management more difficult?</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eaLnBrk="1" hangingPunct="1">
              <a:defRPr/>
            </a:pPr>
            <a:endParaRPr lang="en-US" sz="1100" dirty="0" smtClean="0"/>
          </a:p>
        </p:txBody>
      </p:sp>
      <p:sp>
        <p:nvSpPr>
          <p:cNvPr id="23555" name="Text Box 25"/>
          <p:cNvSpPr txBox="1">
            <a:spLocks noChangeArrowheads="1"/>
          </p:cNvSpPr>
          <p:nvPr/>
        </p:nvSpPr>
        <p:spPr bwMode="auto">
          <a:xfrm>
            <a:off x="4389438" y="400050"/>
            <a:ext cx="2438400" cy="1598613"/>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refers to material on pp. 201.</a:t>
            </a:r>
          </a:p>
          <a:p>
            <a:pPr defTabSz="984250">
              <a:spcBef>
                <a:spcPct val="50000"/>
              </a:spcBef>
            </a:pPr>
            <a:r>
              <a:rPr lang="en-US" sz="1500" b="1">
                <a:sym typeface="Wingdings" pitchFamily="2" charset="2"/>
              </a:rPr>
              <a:t> </a:t>
            </a:r>
            <a:r>
              <a:rPr lang="en-US" sz="1500" b="1"/>
              <a:t>Indicates place where slide “builds” to include the corresponding point (upon mouse click).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522288" y="549275"/>
            <a:ext cx="3216275" cy="2413000"/>
          </a:xfrm>
          <a:ln/>
        </p:spPr>
      </p:sp>
      <p:sp>
        <p:nvSpPr>
          <p:cNvPr id="25602" name="Rectangle 3"/>
          <p:cNvSpPr>
            <a:spLocks noGrp="1" noChangeArrowheads="1"/>
          </p:cNvSpPr>
          <p:nvPr>
            <p:ph type="body" idx="1"/>
          </p:nvPr>
        </p:nvSpPr>
        <p:spPr>
          <a:noFill/>
        </p:spPr>
        <p:txBody>
          <a:bodyPr/>
          <a:lstStyle/>
          <a:p>
            <a:pPr>
              <a:spcAft>
                <a:spcPct val="30000"/>
              </a:spcAft>
            </a:pPr>
            <a:r>
              <a:rPr lang="en-US" b="1" smtClean="0">
                <a:solidFill>
                  <a:srgbClr val="000000"/>
                </a:solidFill>
                <a:latin typeface="Arial" charset="0"/>
                <a:cs typeface="Arial" charset="0"/>
                <a:sym typeface="Wingdings" pitchFamily="2" charset="2"/>
              </a:rPr>
              <a:t>Summary Overview</a:t>
            </a:r>
          </a:p>
          <a:p>
            <a:pPr>
              <a:spcAft>
                <a:spcPct val="30000"/>
              </a:spcAft>
            </a:pPr>
            <a:r>
              <a:rPr lang="en-US" smtClean="0">
                <a:solidFill>
                  <a:srgbClr val="000000"/>
                </a:solidFill>
                <a:latin typeface="Arial" charset="0"/>
                <a:cs typeface="Arial" charset="0"/>
                <a:sym typeface="Wingdings" pitchFamily="2" charset="2"/>
              </a:rPr>
              <a:t>Since both products and services make up the total product, a distinction between them is not usually necessary. But in fine-tuning a product’s position, recognizing the differences between physical products and pure services can aid marketers in planning. This ad, run in an </a:t>
            </a:r>
            <a:r>
              <a:rPr lang="en-US" i="1" smtClean="0">
                <a:solidFill>
                  <a:srgbClr val="000000"/>
                </a:solidFill>
                <a:latin typeface="Arial" charset="0"/>
                <a:cs typeface="Arial" charset="0"/>
                <a:sym typeface="Wingdings" pitchFamily="2" charset="2"/>
              </a:rPr>
              <a:t>Advertising Age Marketing to Hispanics Special Report</a:t>
            </a:r>
            <a:r>
              <a:rPr lang="en-US" smtClean="0">
                <a:solidFill>
                  <a:srgbClr val="000000"/>
                </a:solidFill>
                <a:latin typeface="Arial" charset="0"/>
                <a:cs typeface="Arial" charset="0"/>
                <a:sym typeface="Wingdings" pitchFamily="2" charset="2"/>
              </a:rPr>
              <a:t>, is for Zubi Advertising. Zubi is not attempting to sell a product, but a service. Key questions marketers must answer about services include:</a:t>
            </a:r>
          </a:p>
          <a:p>
            <a:pPr>
              <a:spcAft>
                <a:spcPct val="30000"/>
              </a:spcAft>
            </a:pPr>
            <a:endParaRPr lang="en-US" smtClean="0">
              <a:solidFill>
                <a:srgbClr val="000000"/>
              </a:solidFill>
              <a:latin typeface="Arial" charset="0"/>
              <a:cs typeface="Arial" charset="0"/>
              <a:sym typeface="Wingdings" pitchFamily="2" charset="2"/>
            </a:endParaRPr>
          </a:p>
          <a:p>
            <a:pPr>
              <a:spcAft>
                <a:spcPct val="30000"/>
              </a:spcAft>
            </a:pPr>
            <a:r>
              <a:rPr lang="en-US" b="1" smtClean="0">
                <a:solidFill>
                  <a:srgbClr val="000000"/>
                </a:solidFill>
                <a:latin typeface="Arial" charset="0"/>
                <a:cs typeface="Arial" charset="0"/>
                <a:sym typeface="Wingdings" pitchFamily="2" charset="2"/>
              </a:rPr>
              <a:t>Key Issues</a:t>
            </a:r>
          </a:p>
          <a:p>
            <a:pPr>
              <a:buFontTx/>
              <a:buChar char="•"/>
            </a:pPr>
            <a:r>
              <a:rPr lang="en-US" smtClean="0">
                <a:solidFill>
                  <a:srgbClr val="000000"/>
                </a:solidFill>
                <a:latin typeface="Arial" charset="0"/>
                <a:cs typeface="Arial" charset="0"/>
                <a:sym typeface="Wingdings" pitchFamily="2" charset="2"/>
              </a:rPr>
              <a:t> </a:t>
            </a:r>
            <a:r>
              <a:rPr lang="en-US" u="sng" smtClean="0">
                <a:solidFill>
                  <a:srgbClr val="000000"/>
                </a:solidFill>
                <a:latin typeface="Arial" charset="0"/>
                <a:cs typeface="Arial" charset="0"/>
                <a:sym typeface="Wingdings" pitchFamily="2" charset="2"/>
              </a:rPr>
              <a:t>How tangible is the product</a:t>
            </a:r>
            <a:r>
              <a:rPr lang="en-US" smtClean="0">
                <a:solidFill>
                  <a:srgbClr val="000000"/>
                </a:solidFill>
                <a:latin typeface="Arial" charset="0"/>
                <a:cs typeface="Arial" charset="0"/>
                <a:sym typeface="Wingdings" pitchFamily="2" charset="2"/>
              </a:rPr>
              <a:t>? Goods have a physical existence (tangible). </a:t>
            </a:r>
            <a:r>
              <a:rPr lang="en-US" u="sng" smtClean="0">
                <a:solidFill>
                  <a:srgbClr val="000000"/>
                </a:solidFill>
                <a:latin typeface="Arial" charset="0"/>
                <a:cs typeface="Arial" charset="0"/>
                <a:sym typeface="Wingdings" pitchFamily="2" charset="2"/>
              </a:rPr>
              <a:t>Services</a:t>
            </a:r>
            <a:r>
              <a:rPr lang="en-US" smtClean="0">
                <a:solidFill>
                  <a:srgbClr val="000000"/>
                </a:solidFill>
                <a:latin typeface="Arial" charset="0"/>
                <a:cs typeface="Arial" charset="0"/>
                <a:sym typeface="Wingdings" pitchFamily="2" charset="2"/>
              </a:rPr>
              <a:t> are deeds performed for a customer (intangible).</a:t>
            </a:r>
          </a:p>
          <a:p>
            <a:pPr>
              <a:buFontTx/>
              <a:buChar char="•"/>
            </a:pPr>
            <a:r>
              <a:rPr lang="en-US" smtClean="0">
                <a:solidFill>
                  <a:srgbClr val="000000"/>
                </a:solidFill>
                <a:latin typeface="Arial" charset="0"/>
                <a:cs typeface="Arial" charset="0"/>
                <a:sym typeface="Wingdings" pitchFamily="2" charset="2"/>
              </a:rPr>
              <a:t> </a:t>
            </a:r>
            <a:r>
              <a:rPr lang="en-US" u="sng" smtClean="0">
                <a:solidFill>
                  <a:srgbClr val="000000"/>
                </a:solidFill>
                <a:latin typeface="Arial" charset="0"/>
                <a:cs typeface="Arial" charset="0"/>
                <a:sym typeface="Wingdings" pitchFamily="2" charset="2"/>
              </a:rPr>
              <a:t>Where the product is produced</a:t>
            </a:r>
            <a:r>
              <a:rPr lang="en-US" smtClean="0">
                <a:solidFill>
                  <a:srgbClr val="000000"/>
                </a:solidFill>
                <a:latin typeface="Arial" charset="0"/>
                <a:cs typeface="Arial" charset="0"/>
                <a:sym typeface="Wingdings" pitchFamily="2" charset="2"/>
              </a:rPr>
              <a:t>? Goods are typically mass-produced in a factory far away from the customer. A service is usually produced in person—where the customer is located—after the customer has committed to buy. </a:t>
            </a:r>
          </a:p>
          <a:p>
            <a:pPr>
              <a:buFontTx/>
              <a:buChar char="•"/>
            </a:pPr>
            <a:r>
              <a:rPr lang="en-US" smtClean="0">
                <a:solidFill>
                  <a:srgbClr val="000000"/>
                </a:solidFill>
                <a:latin typeface="Arial" charset="0"/>
                <a:cs typeface="Arial" charset="0"/>
                <a:sym typeface="Wingdings" pitchFamily="2" charset="2"/>
              </a:rPr>
              <a:t> </a:t>
            </a:r>
            <a:r>
              <a:rPr lang="en-US" u="sng" smtClean="0">
                <a:solidFill>
                  <a:srgbClr val="000000"/>
                </a:solidFill>
                <a:latin typeface="Arial" charset="0"/>
                <a:cs typeface="Arial" charset="0"/>
                <a:sym typeface="Wingdings" pitchFamily="2" charset="2"/>
              </a:rPr>
              <a:t>Quality consistency</a:t>
            </a:r>
            <a:r>
              <a:rPr lang="en-US" smtClean="0">
                <a:solidFill>
                  <a:srgbClr val="000000"/>
                </a:solidFill>
                <a:latin typeface="Arial" charset="0"/>
                <a:cs typeface="Arial" charset="0"/>
                <a:sym typeface="Wingdings" pitchFamily="2" charset="2"/>
              </a:rPr>
              <a:t>: Quality control measures are in place at most factory locations.  Satisfaction of customers and whether they recommend a service to their friends is often influenced by interactions with the service firm’s employees.</a:t>
            </a:r>
            <a:endParaRPr lang="en-US" u="sng" smtClean="0">
              <a:solidFill>
                <a:srgbClr val="000000"/>
              </a:solidFill>
              <a:latin typeface="Arial" charset="0"/>
              <a:cs typeface="Arial" charset="0"/>
              <a:sym typeface="Wingdings" pitchFamily="2" charset="2"/>
            </a:endParaRPr>
          </a:p>
          <a:p>
            <a:pPr>
              <a:buFontTx/>
              <a:buChar char="•"/>
            </a:pPr>
            <a:r>
              <a:rPr lang="en-US" smtClean="0">
                <a:solidFill>
                  <a:srgbClr val="000000"/>
                </a:solidFill>
                <a:latin typeface="Arial" charset="0"/>
                <a:cs typeface="Arial" charset="0"/>
                <a:sym typeface="Wingdings" pitchFamily="2" charset="2"/>
              </a:rPr>
              <a:t> How perishable is it? </a:t>
            </a:r>
            <a:r>
              <a:rPr lang="en-US" u="sng" smtClean="0">
                <a:solidFill>
                  <a:srgbClr val="000000"/>
                </a:solidFill>
                <a:latin typeface="Arial" charset="0"/>
                <a:cs typeface="Arial" charset="0"/>
                <a:sym typeface="Wingdings" pitchFamily="2" charset="2"/>
              </a:rPr>
              <a:t>Services cannot be stored or transported</a:t>
            </a:r>
            <a:r>
              <a:rPr lang="en-US" smtClean="0">
                <a:solidFill>
                  <a:srgbClr val="000000"/>
                </a:solidFill>
                <a:latin typeface="Arial" charset="0"/>
                <a:cs typeface="Arial" charset="0"/>
                <a:sym typeface="Wingdings" pitchFamily="2" charset="2"/>
              </a:rPr>
              <a:t> to another location for sale. </a:t>
            </a:r>
          </a:p>
          <a:p>
            <a:pPr>
              <a:buFontTx/>
              <a:buChar char="•"/>
            </a:pPr>
            <a:endParaRPr lang="en-US"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 How does perishability influence the promotion and pricing of residential service providers, such as chimney sweeps and painting contractors, who have highly seasonal businesses?</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b="1" smtClean="0">
              <a:latin typeface="Arial" charset="0"/>
              <a:cs typeface="Arial" charset="0"/>
            </a:endParaRPr>
          </a:p>
        </p:txBody>
      </p:sp>
      <p:sp>
        <p:nvSpPr>
          <p:cNvPr id="25603"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201-203.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522288" y="549275"/>
            <a:ext cx="3216275" cy="2413000"/>
          </a:xfrm>
          <a:ln/>
        </p:spPr>
      </p:sp>
      <p:sp>
        <p:nvSpPr>
          <p:cNvPr id="27650"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There are many different product arrangements within organizations, depending upon the number of products offered and how diverse the offerings are</a:t>
            </a:r>
            <a:r>
              <a:rPr lang="en-US" b="1" smtClean="0">
                <a:solidFill>
                  <a:srgbClr val="000000"/>
                </a:solidFill>
                <a:latin typeface="Arial" charset="0"/>
                <a:cs typeface="Arial" charset="0"/>
                <a:sym typeface="Wingdings" pitchFamily="2" charset="2"/>
              </a:rPr>
              <a:t>.</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pPr>
              <a:buFontTx/>
              <a:buChar char="•"/>
            </a:pPr>
            <a:r>
              <a:rPr lang="en-US" smtClean="0">
                <a:solidFill>
                  <a:srgbClr val="000000"/>
                </a:solidFill>
                <a:latin typeface="Arial" charset="0"/>
                <a:cs typeface="Arial" charset="0"/>
                <a:sym typeface="Wingdings" pitchFamily="2" charset="2"/>
              </a:rPr>
              <a:t> A </a:t>
            </a:r>
            <a:r>
              <a:rPr lang="en-US" u="sng" smtClean="0">
                <a:solidFill>
                  <a:srgbClr val="000000"/>
                </a:solidFill>
                <a:latin typeface="Arial" charset="0"/>
                <a:cs typeface="Arial" charset="0"/>
                <a:sym typeface="Wingdings" pitchFamily="2" charset="2"/>
              </a:rPr>
              <a:t>product assortment</a:t>
            </a:r>
            <a:r>
              <a:rPr lang="en-US" smtClean="0">
                <a:solidFill>
                  <a:srgbClr val="000000"/>
                </a:solidFill>
                <a:latin typeface="Arial" charset="0"/>
                <a:cs typeface="Arial" charset="0"/>
                <a:sym typeface="Wingdings" pitchFamily="2" charset="2"/>
              </a:rPr>
              <a:t> is the set of all product lines and individual products that a firm sells. </a:t>
            </a:r>
          </a:p>
          <a:p>
            <a:pPr>
              <a:buFontTx/>
              <a:buChar char="•"/>
            </a:pPr>
            <a:r>
              <a:rPr lang="en-US" smtClean="0">
                <a:solidFill>
                  <a:srgbClr val="000000"/>
                </a:solidFill>
                <a:latin typeface="Arial" charset="0"/>
                <a:cs typeface="Arial" charset="0"/>
                <a:sym typeface="Wingdings" pitchFamily="2" charset="2"/>
              </a:rPr>
              <a:t> </a:t>
            </a:r>
            <a:r>
              <a:rPr lang="en-US" smtClean="0">
                <a:latin typeface="Arial" charset="0"/>
                <a:cs typeface="Arial" charset="0"/>
                <a:sym typeface="Wingdings" pitchFamily="2" charset="2"/>
              </a:rPr>
              <a:t>In this ad, Artic is advertising a wide product assortment.</a:t>
            </a:r>
          </a:p>
          <a:p>
            <a:pPr>
              <a:buFontTx/>
              <a:buChar char="•"/>
            </a:pPr>
            <a:r>
              <a:rPr lang="en-US" smtClean="0">
                <a:solidFill>
                  <a:srgbClr val="000000"/>
                </a:solidFill>
                <a:latin typeface="Arial" charset="0"/>
                <a:cs typeface="Arial" charset="0"/>
                <a:sym typeface="Wingdings" pitchFamily="2" charset="2"/>
              </a:rPr>
              <a:t> A </a:t>
            </a:r>
            <a:r>
              <a:rPr lang="en-US" u="sng" smtClean="0">
                <a:solidFill>
                  <a:srgbClr val="000000"/>
                </a:solidFill>
                <a:latin typeface="Arial" charset="0"/>
                <a:cs typeface="Arial" charset="0"/>
                <a:sym typeface="Wingdings" pitchFamily="2" charset="2"/>
              </a:rPr>
              <a:t>product line</a:t>
            </a:r>
            <a:r>
              <a:rPr lang="en-US" smtClean="0">
                <a:solidFill>
                  <a:srgbClr val="000000"/>
                </a:solidFill>
                <a:latin typeface="Arial" charset="0"/>
                <a:cs typeface="Arial" charset="0"/>
                <a:sym typeface="Wingdings" pitchFamily="2" charset="2"/>
              </a:rPr>
              <a:t> is a set of individual products that are closely related.  </a:t>
            </a:r>
          </a:p>
          <a:p>
            <a:pPr lvl="1">
              <a:buFontTx/>
              <a:buChar char="•"/>
            </a:pPr>
            <a:r>
              <a:rPr lang="en-US" smtClean="0">
                <a:solidFill>
                  <a:srgbClr val="000000"/>
                </a:solidFill>
                <a:latin typeface="Arial" charset="0"/>
                <a:cs typeface="Arial" charset="0"/>
              </a:rPr>
              <a:t> They may be related because they are produced or operate in a similar way. </a:t>
            </a:r>
          </a:p>
          <a:p>
            <a:pPr lvl="1">
              <a:buFontTx/>
              <a:buChar char="•"/>
            </a:pPr>
            <a:r>
              <a:rPr lang="en-US" smtClean="0">
                <a:solidFill>
                  <a:srgbClr val="000000"/>
                </a:solidFill>
                <a:latin typeface="Arial" charset="0"/>
                <a:cs typeface="Arial" charset="0"/>
              </a:rPr>
              <a:t> They may be sold to the same target market, through similar types of outlets, or they may be similarly priced.</a:t>
            </a:r>
          </a:p>
          <a:p>
            <a:pPr>
              <a:buFontTx/>
              <a:buChar char="•"/>
            </a:pPr>
            <a:r>
              <a:rPr lang="en-US" smtClean="0">
                <a:solidFill>
                  <a:srgbClr val="000000"/>
                </a:solidFill>
                <a:latin typeface="Arial" charset="0"/>
                <a:cs typeface="Arial" charset="0"/>
                <a:sym typeface="Wingdings" pitchFamily="2" charset="2"/>
              </a:rPr>
              <a:t> An </a:t>
            </a:r>
            <a:r>
              <a:rPr lang="en-US" u="sng" smtClean="0">
                <a:solidFill>
                  <a:srgbClr val="000000"/>
                </a:solidFill>
                <a:latin typeface="Arial" charset="0"/>
                <a:cs typeface="Arial" charset="0"/>
                <a:sym typeface="Wingdings" pitchFamily="2" charset="2"/>
              </a:rPr>
              <a:t>individual product</a:t>
            </a:r>
            <a:r>
              <a:rPr lang="en-US" smtClean="0">
                <a:solidFill>
                  <a:srgbClr val="000000"/>
                </a:solidFill>
                <a:latin typeface="Arial" charset="0"/>
                <a:cs typeface="Arial" charset="0"/>
                <a:sym typeface="Wingdings" pitchFamily="2" charset="2"/>
              </a:rPr>
              <a:t> is a particular product within a product line. </a:t>
            </a:r>
          </a:p>
          <a:p>
            <a:pPr lvl="1">
              <a:buFontTx/>
              <a:buChar char="•"/>
            </a:pPr>
            <a:r>
              <a:rPr lang="en-US" smtClean="0">
                <a:solidFill>
                  <a:srgbClr val="000000"/>
                </a:solidFill>
                <a:latin typeface="Arial" charset="0"/>
                <a:cs typeface="Arial" charset="0"/>
              </a:rPr>
              <a:t> It is usually differentiated by brand, level of service offered, price, or some other characteristic. </a:t>
            </a:r>
          </a:p>
          <a:p>
            <a:pPr lvl="1">
              <a:buFontTx/>
              <a:buChar char="•"/>
            </a:pPr>
            <a:r>
              <a:rPr lang="en-US" smtClean="0">
                <a:solidFill>
                  <a:srgbClr val="000000"/>
                </a:solidFill>
                <a:latin typeface="Arial" charset="0"/>
                <a:cs typeface="Arial" charset="0"/>
              </a:rPr>
              <a:t> Each individual product and target market may require a separate strategy.</a:t>
            </a:r>
          </a:p>
          <a:p>
            <a:pPr lvl="1">
              <a:buFontTx/>
              <a:buChar char="•"/>
            </a:pPr>
            <a:endParaRPr lang="en-US" smtClean="0">
              <a:solidFill>
                <a:srgbClr val="000000"/>
              </a:solidFill>
              <a:latin typeface="Arial" charset="0"/>
              <a:cs typeface="Arial" charset="0"/>
            </a:endParaRPr>
          </a:p>
          <a:p>
            <a:r>
              <a:rPr lang="en-US" b="1" i="1" smtClean="0">
                <a:solidFill>
                  <a:srgbClr val="000000"/>
                </a:solidFill>
                <a:latin typeface="Arial" charset="0"/>
                <a:cs typeface="Arial" charset="0"/>
                <a:sym typeface="Wingdings" pitchFamily="2" charset="2"/>
              </a:rPr>
              <a:t>Discussion Question: Think about Sony, an electronics manufacturer. Can you describe its: a.) product assortment; b.) product lines; and c.) individual products?</a:t>
            </a:r>
          </a:p>
          <a:p>
            <a:endParaRPr lang="en-US" b="1" smtClean="0">
              <a:solidFill>
                <a:srgbClr val="000000"/>
              </a:solidFill>
              <a:latin typeface="Arial" charset="0"/>
              <a:cs typeface="Arial" charset="0"/>
              <a:sym typeface="Wingdings" pitchFamily="2" charset="2"/>
            </a:endParaRPr>
          </a:p>
          <a:p>
            <a:endParaRPr lang="en-US" b="1" smtClean="0">
              <a:solidFill>
                <a:srgbClr val="000000"/>
              </a:solidFill>
              <a:latin typeface="Arial" charset="0"/>
              <a:cs typeface="Arial" charset="0"/>
              <a:sym typeface="Wingdings" pitchFamily="2" charset="2"/>
            </a:endParaRPr>
          </a:p>
          <a:p>
            <a:pPr eaLnBrk="1" hangingPunct="1"/>
            <a:endParaRPr lang="en-US" sz="1100" b="1" smtClean="0">
              <a:latin typeface="Arial" charset="0"/>
              <a:cs typeface="Arial" charset="0"/>
            </a:endParaRPr>
          </a:p>
        </p:txBody>
      </p:sp>
      <p:sp>
        <p:nvSpPr>
          <p:cNvPr id="27651" name="Text Box 4"/>
          <p:cNvSpPr txBox="1">
            <a:spLocks noChangeArrowheads="1"/>
          </p:cNvSpPr>
          <p:nvPr/>
        </p:nvSpPr>
        <p:spPr bwMode="auto">
          <a:xfrm>
            <a:off x="4389438" y="401638"/>
            <a:ext cx="2436812" cy="558800"/>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203.</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0"/>
          <p:cNvPicPr>
            <a:picLocks noChangeAspect="1"/>
          </p:cNvPicPr>
          <p:nvPr userDrawn="1"/>
        </p:nvPicPr>
        <p:blipFill>
          <a:blip r:embed="rId2" cstate="print">
            <a:extLst>
              <a:ext uri="{28A0092B-C50C-407E-A947-70E740481C1C}"/>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dirty="0"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ext uri="{91240B29-F687-4F45-9708-019B960494DF}"/>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smtClean="0"/>
            </a:lvl1pPr>
          </a:lstStyle>
          <a:p>
            <a:pPr>
              <a:defRPr/>
            </a:pPr>
            <a:fld id="{17D2D079-5A5C-4E76-866C-1EE0E56171BD}" type="datetimeFigureOut">
              <a:rPr lang="en-US"/>
              <a:pPr>
                <a:defRPr/>
              </a:pPr>
              <a:t>1/8/2014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2DB640C-0A35-47CE-AF84-ED8D1DF4067C}" type="slidenum">
              <a:rPr lang="en-US"/>
              <a:pPr>
                <a:defRPr/>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507CA28-E6C3-470A-AE6D-2C9A5B014465}" type="datetimeFigureOut">
              <a:rPr lang="en-US"/>
              <a:pPr>
                <a:defRPr/>
              </a:pPr>
              <a:t>1/8/2014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1D9FB41-CA03-49CA-B69C-7BEB19FB588D}" type="slidenum">
              <a:rPr lang="en-US"/>
              <a:pPr>
                <a:defRPr/>
              </a:pPr>
              <a:t>‹#›</a:t>
            </a:fld>
            <a:endParaRPr 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mtClean="0"/>
            </a:lvl1pPr>
          </a:lstStyle>
          <a:p>
            <a:pPr>
              <a:defRPr/>
            </a:pPr>
            <a:fld id="{F17C1DF3-7F90-4F11-ABFD-008AD8E9742F}" type="datetimeFigureOut">
              <a:rPr lang="en-US"/>
              <a:pPr>
                <a:defRPr/>
              </a:pPr>
              <a:t>1/8/2014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0E8BD680-1DE4-4A09-8A58-33A63202D42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3924276-56B1-4CEC-8128-B8996ECB01F0}" type="datetimeFigureOut">
              <a:rPr lang="en-US"/>
              <a:pPr>
                <a:defRPr/>
              </a:pPr>
              <a:t>1/8/2014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8247D3B-6F77-4845-BE95-F630E0E1B888}" type="slidenum">
              <a:rPr lang="en-US"/>
              <a:pPr>
                <a:defRPr/>
              </a:pPr>
              <a:t>‹#›</a:t>
            </a:fld>
            <a:endParaRPr 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8B10FCB-66E2-4BF0-9C9A-ECBAAC5F439F}" type="datetimeFigureOut">
              <a:rPr lang="en-US"/>
              <a:pPr>
                <a:defRPr/>
              </a:pPr>
              <a:t>1/8/2014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D778E71-55BB-4DFF-B5AA-DB29E16B7C71}" type="slidenum">
              <a:rPr lang="en-US"/>
              <a:pPr>
                <a:defRPr/>
              </a:pPr>
              <a:t>‹#›</a:t>
            </a:fld>
            <a:endParaRPr 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29702"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33956B43-2E0F-427A-9CAA-7F7612355296}" type="datetimeFigureOut">
              <a:rPr lang="en-US"/>
              <a:pPr>
                <a:defRPr/>
              </a:pPr>
              <a:t>1/8/2014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973EA0F3-7342-49EA-A96E-4185FD801DE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6577" r:id="rId1"/>
    <p:sldLayoutId id="2147486578" r:id="rId2"/>
    <p:sldLayoutId id="2147486576" r:id="rId3"/>
    <p:sldLayoutId id="2147486579" r:id="rId4"/>
    <p:sldLayoutId id="2147486575" r:id="rId5"/>
    <p:sldLayoutId id="2147486574" r:id="rId6"/>
  </p:sldLayoutIdLst>
  <p:transition>
    <p:pull dir="ru"/>
  </p:transition>
  <p:timing>
    <p:tnLst>
      <p:par>
        <p:cTn id="1" dur="indefinite" restart="never" nodeType="tmRoot"/>
      </p:par>
    </p:tnLst>
  </p:timing>
  <p:txStyles>
    <p:titleStyle>
      <a:lvl1pPr algn="l" rtl="0" fontAlgn="base">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fontAlgn="base">
        <a:spcBef>
          <a:spcPct val="0"/>
        </a:spcBef>
        <a:spcAft>
          <a:spcPct val="0"/>
        </a:spcAft>
        <a:defRPr sz="4200">
          <a:solidFill>
            <a:srgbClr val="FFC453"/>
          </a:solidFill>
          <a:latin typeface="Century Gothic" pitchFamily="34" charset="0"/>
        </a:defRPr>
      </a:lvl2pPr>
      <a:lvl3pPr algn="l" rtl="0" fontAlgn="base">
        <a:spcBef>
          <a:spcPct val="0"/>
        </a:spcBef>
        <a:spcAft>
          <a:spcPct val="0"/>
        </a:spcAft>
        <a:defRPr sz="4200">
          <a:solidFill>
            <a:srgbClr val="FFC453"/>
          </a:solidFill>
          <a:latin typeface="Century Gothic" pitchFamily="34" charset="0"/>
        </a:defRPr>
      </a:lvl3pPr>
      <a:lvl4pPr algn="l" rtl="0" fontAlgn="base">
        <a:spcBef>
          <a:spcPct val="0"/>
        </a:spcBef>
        <a:spcAft>
          <a:spcPct val="0"/>
        </a:spcAft>
        <a:defRPr sz="4200">
          <a:solidFill>
            <a:srgbClr val="FFC453"/>
          </a:solidFill>
          <a:latin typeface="Century Gothic" pitchFamily="34" charset="0"/>
        </a:defRPr>
      </a:lvl4pPr>
      <a:lvl5pPr algn="l" rtl="0" fontAlgn="base">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marL="342900" indent="-342900"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461963" indent="-461963"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876300" indent="381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16205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390650" indent="438150" algn="l" rtl="0" fontAlgn="base">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assets/BusinessProducts.exe"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116263" cy="1470025"/>
          </a:xfrm>
        </p:spPr>
        <p:txBody>
          <a:bodyPr/>
          <a:lstStyle/>
          <a:p>
            <a:pPr>
              <a:defRPr/>
            </a:pPr>
            <a:r>
              <a:rPr smtClean="0"/>
              <a:t>Chapter 8</a:t>
            </a:r>
            <a:endParaRPr/>
          </a:p>
        </p:txBody>
      </p:sp>
      <p:sp>
        <p:nvSpPr>
          <p:cNvPr id="3" name="Subtitle 2"/>
          <p:cNvSpPr>
            <a:spLocks noGrp="1"/>
          </p:cNvSpPr>
          <p:nvPr>
            <p:ph type="subTitle" idx="1"/>
          </p:nvPr>
        </p:nvSpPr>
        <p:spPr>
          <a:xfrm>
            <a:off x="5486400" y="2249488"/>
            <a:ext cx="3116263" cy="1752600"/>
          </a:xfrm>
        </p:spPr>
        <p:txBody>
          <a:bodyPr>
            <a:normAutofit fontScale="85000" lnSpcReduction="10000"/>
          </a:bodyPr>
          <a:lstStyle/>
          <a:p>
            <a:pPr>
              <a:defRPr/>
            </a:pPr>
            <a:r>
              <a:rPr smtClean="0"/>
              <a:t>Elements of Product Planning for Goods and Services</a:t>
            </a:r>
            <a:endParaRPr/>
          </a:p>
        </p:txBody>
      </p:sp>
      <p:sp>
        <p:nvSpPr>
          <p:cNvPr id="10243" name="Text Box 4"/>
          <p:cNvSpPr txBox="1">
            <a:spLocks noChangeArrowheads="1"/>
          </p:cNvSpPr>
          <p:nvPr/>
        </p:nvSpPr>
        <p:spPr bwMode="auto">
          <a:xfrm>
            <a:off x="4227513" y="6553200"/>
            <a:ext cx="4916487" cy="274638"/>
          </a:xfrm>
          <a:prstGeom prst="rect">
            <a:avLst/>
          </a:prstGeom>
          <a:noFill/>
          <a:ln w="9525">
            <a:noFill/>
            <a:miter lim="800000"/>
            <a:headEnd/>
            <a:tailEnd/>
          </a:ln>
        </p:spPr>
        <p:txBody>
          <a:bodyPr>
            <a:spAutoFit/>
          </a:bodyPr>
          <a:lstStyle/>
          <a:p>
            <a:pPr algn="ctr" eaLnBrk="0" hangingPunct="0"/>
            <a:r>
              <a:rPr lang="en-US" sz="1200" b="1" i="1">
                <a:latin typeface="Times"/>
                <a:ea typeface="ヒラギノ角ゴ ProN W3"/>
                <a:cs typeface="ヒラギノ角ゴ ProN W3"/>
              </a:rPr>
              <a:t>Copyright © 2014 by The McGraw-Hill Companies, Inc. All rights reserved</a:t>
            </a:r>
            <a:endParaRPr lang="en-US" sz="1200" b="1">
              <a:latin typeface="Times"/>
              <a:ea typeface="ヒラギノ角ゴ ProN W3"/>
              <a:cs typeface="ヒラギノ角ゴ ProN W3"/>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defRPr/>
            </a:pPr>
            <a:r>
              <a:rPr lang="en-US" smtClean="0"/>
              <a:t>Product Assortment, Product Line, or Individual Product?</a:t>
            </a:r>
          </a:p>
        </p:txBody>
      </p:sp>
      <p:sp>
        <p:nvSpPr>
          <p:cNvPr id="1046" name="Slide Number Placeholder 22"/>
          <p:cNvSpPr txBox="1">
            <a:spLocks/>
          </p:cNvSpPr>
          <p:nvPr/>
        </p:nvSpPr>
        <p:spPr bwMode="auto">
          <a:xfrm>
            <a:off x="95250" y="6350"/>
            <a:ext cx="503238" cy="301625"/>
          </a:xfrm>
          <a:prstGeom prst="rect">
            <a:avLst/>
          </a:prstGeom>
          <a:noFill/>
          <a:ln w="9525">
            <a:noFill/>
            <a:miter lim="800000"/>
            <a:headEnd/>
            <a:tailEnd/>
          </a:ln>
        </p:spPr>
        <p:txBody>
          <a:bodyPr anchor="b"/>
          <a:lstStyle/>
          <a:p>
            <a:pPr algn="ctr"/>
            <a:r>
              <a:rPr lang="en-US" sz="1200">
                <a:latin typeface="Century Gothic" pitchFamily="34" charset="0"/>
              </a:rPr>
              <a:t>8-</a:t>
            </a:r>
            <a:fld id="{D194B7C1-FCAE-43A1-A89A-D5F48E9D1794}" type="slidenum">
              <a:rPr lang="en-US" sz="1200">
                <a:latin typeface="Century Gothic" pitchFamily="34" charset="0"/>
              </a:rPr>
              <a:pPr algn="ctr"/>
              <a:t>10</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08817" y="307975"/>
            <a:ext cx="8229600" cy="1398587"/>
          </a:xfrm>
        </p:spPr>
        <p:txBody>
          <a:bodyPr>
            <a:normAutofit fontScale="90000"/>
          </a:bodyPr>
          <a:lstStyle/>
          <a:p>
            <a:pPr>
              <a:defRPr/>
            </a:pPr>
            <a:r>
              <a:rPr lang="en-US" dirty="0" smtClean="0"/>
              <a:t>Recognized Trademarks and Symbols Help in Promotion (Exhibit 8-3)</a:t>
            </a:r>
          </a:p>
        </p:txBody>
      </p:sp>
      <p:pic>
        <p:nvPicPr>
          <p:cNvPr id="31746" name="Picture 2"/>
          <p:cNvPicPr>
            <a:picLocks noChangeAspect="1" noChangeArrowheads="1"/>
          </p:cNvPicPr>
          <p:nvPr/>
        </p:nvPicPr>
        <p:blipFill>
          <a:blip r:embed="rId3"/>
          <a:srcRect/>
          <a:stretch>
            <a:fillRect/>
          </a:stretch>
        </p:blipFill>
        <p:spPr bwMode="auto">
          <a:xfrm>
            <a:off x="9525" y="2667000"/>
            <a:ext cx="9134475" cy="3048000"/>
          </a:xfrm>
          <a:prstGeom prst="rect">
            <a:avLst/>
          </a:prstGeom>
          <a:noFill/>
          <a:ln w="9525">
            <a:noFill/>
            <a:miter lim="800000"/>
            <a:headEnd/>
            <a:tailEnd/>
          </a:ln>
        </p:spPr>
      </p:pic>
      <p:sp>
        <p:nvSpPr>
          <p:cNvPr id="31747" name="Slide Number Placeholder 22"/>
          <p:cNvSpPr txBox="1">
            <a:spLocks/>
          </p:cNvSpPr>
          <p:nvPr/>
        </p:nvSpPr>
        <p:spPr bwMode="auto">
          <a:xfrm>
            <a:off x="125413" y="60325"/>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D70689FA-13BD-4048-96B1-0E4B2A9E6E76}" type="slidenum">
              <a:rPr lang="en-US" sz="1200">
                <a:latin typeface="Century Gothic" pitchFamily="34" charset="0"/>
              </a:rPr>
              <a:pPr algn="ctr"/>
              <a:t>11</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686800" cy="1398587"/>
          </a:xfrm>
        </p:spPr>
        <p:txBody>
          <a:bodyPr/>
          <a:lstStyle/>
          <a:p>
            <a:pPr>
              <a:defRPr/>
            </a:pPr>
            <a:r>
              <a:rPr lang="en-US" sz="4000" dirty="0" smtClean="0"/>
              <a:t>Conditions Favorable to Branding</a:t>
            </a:r>
          </a:p>
        </p:txBody>
      </p:sp>
      <p:sp>
        <p:nvSpPr>
          <p:cNvPr id="29" name="Line 5"/>
          <p:cNvSpPr>
            <a:spLocks noChangeShapeType="1"/>
          </p:cNvSpPr>
          <p:nvPr/>
        </p:nvSpPr>
        <p:spPr bwMode="auto">
          <a:xfrm flipH="1" flipV="1">
            <a:off x="4570413" y="5181600"/>
            <a:ext cx="1587" cy="381000"/>
          </a:xfrm>
          <a:prstGeom prst="line">
            <a:avLst/>
          </a:prstGeom>
          <a:noFill/>
          <a:ln w="38100">
            <a:solidFill>
              <a:schemeClr val="tx1"/>
            </a:solidFill>
            <a:round/>
            <a:headEnd/>
            <a:tailEnd/>
          </a:ln>
        </p:spPr>
        <p:txBody>
          <a:bodyPr/>
          <a:lstStyle/>
          <a:p>
            <a:endParaRPr lang="en-US"/>
          </a:p>
        </p:txBody>
      </p:sp>
      <p:sp>
        <p:nvSpPr>
          <p:cNvPr id="30" name="AutoShape 8"/>
          <p:cNvSpPr>
            <a:spLocks noChangeArrowheads="1"/>
          </p:cNvSpPr>
          <p:nvPr/>
        </p:nvSpPr>
        <p:spPr bwMode="auto">
          <a:xfrm>
            <a:off x="6240463" y="4343400"/>
            <a:ext cx="2160587" cy="122396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a:latin typeface="Arial" pitchFamily="34" charset="0"/>
                <a:cs typeface="Arial" pitchFamily="34" charset="0"/>
              </a:rPr>
              <a:t>Market price can be high </a:t>
            </a:r>
          </a:p>
        </p:txBody>
      </p:sp>
      <p:sp>
        <p:nvSpPr>
          <p:cNvPr id="31" name="Line 9"/>
          <p:cNvSpPr>
            <a:spLocks noChangeShapeType="1"/>
          </p:cNvSpPr>
          <p:nvPr/>
        </p:nvSpPr>
        <p:spPr bwMode="auto">
          <a:xfrm flipH="1" flipV="1">
            <a:off x="5664200" y="4667250"/>
            <a:ext cx="584200" cy="209550"/>
          </a:xfrm>
          <a:prstGeom prst="line">
            <a:avLst/>
          </a:prstGeom>
          <a:noFill/>
          <a:ln w="38100">
            <a:solidFill>
              <a:schemeClr val="tx1"/>
            </a:solidFill>
            <a:round/>
            <a:headEnd/>
            <a:tailEnd/>
          </a:ln>
        </p:spPr>
        <p:txBody>
          <a:bodyPr/>
          <a:lstStyle/>
          <a:p>
            <a:endParaRPr lang="en-US"/>
          </a:p>
        </p:txBody>
      </p:sp>
      <p:sp>
        <p:nvSpPr>
          <p:cNvPr id="32" name="Line 13"/>
          <p:cNvSpPr>
            <a:spLocks noChangeShapeType="1"/>
          </p:cNvSpPr>
          <p:nvPr/>
        </p:nvSpPr>
        <p:spPr bwMode="auto">
          <a:xfrm flipH="1">
            <a:off x="5592763" y="2868613"/>
            <a:ext cx="647700" cy="360362"/>
          </a:xfrm>
          <a:prstGeom prst="line">
            <a:avLst/>
          </a:prstGeom>
          <a:noFill/>
          <a:ln w="38100">
            <a:solidFill>
              <a:schemeClr val="tx1"/>
            </a:solidFill>
            <a:round/>
            <a:headEnd/>
            <a:tailEnd/>
          </a:ln>
        </p:spPr>
        <p:txBody>
          <a:bodyPr/>
          <a:lstStyle/>
          <a:p>
            <a:endParaRPr lang="en-US"/>
          </a:p>
        </p:txBody>
      </p:sp>
      <p:sp>
        <p:nvSpPr>
          <p:cNvPr id="33" name="AutoShape 16"/>
          <p:cNvSpPr>
            <a:spLocks noChangeArrowheads="1"/>
          </p:cNvSpPr>
          <p:nvPr/>
        </p:nvSpPr>
        <p:spPr bwMode="auto">
          <a:xfrm>
            <a:off x="3455988" y="1355725"/>
            <a:ext cx="2233612" cy="122396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latin typeface="Arial" pitchFamily="34" charset="0"/>
                <a:cs typeface="Arial" pitchFamily="34" charset="0"/>
              </a:rPr>
              <a:t>Product quality and best value</a:t>
            </a:r>
          </a:p>
        </p:txBody>
      </p:sp>
      <p:sp>
        <p:nvSpPr>
          <p:cNvPr id="34" name="Line 17"/>
          <p:cNvSpPr>
            <a:spLocks noChangeShapeType="1"/>
          </p:cNvSpPr>
          <p:nvPr/>
        </p:nvSpPr>
        <p:spPr bwMode="auto">
          <a:xfrm>
            <a:off x="4573588" y="2579688"/>
            <a:ext cx="0" cy="144462"/>
          </a:xfrm>
          <a:prstGeom prst="line">
            <a:avLst/>
          </a:prstGeom>
          <a:noFill/>
          <a:ln w="38100">
            <a:solidFill>
              <a:schemeClr val="tx1"/>
            </a:solidFill>
            <a:round/>
            <a:headEnd/>
            <a:tailEnd/>
          </a:ln>
        </p:spPr>
        <p:txBody>
          <a:bodyPr/>
          <a:lstStyle/>
          <a:p>
            <a:endParaRPr lang="en-US"/>
          </a:p>
        </p:txBody>
      </p:sp>
      <p:sp>
        <p:nvSpPr>
          <p:cNvPr id="35" name="Line 20"/>
          <p:cNvSpPr>
            <a:spLocks noChangeShapeType="1"/>
          </p:cNvSpPr>
          <p:nvPr/>
        </p:nvSpPr>
        <p:spPr bwMode="auto">
          <a:xfrm>
            <a:off x="2784475" y="2868613"/>
            <a:ext cx="792163" cy="431800"/>
          </a:xfrm>
          <a:prstGeom prst="line">
            <a:avLst/>
          </a:prstGeom>
          <a:noFill/>
          <a:ln w="38100">
            <a:solidFill>
              <a:schemeClr val="tx1"/>
            </a:solidFill>
            <a:round/>
            <a:headEnd/>
            <a:tailEnd/>
          </a:ln>
        </p:spPr>
        <p:txBody>
          <a:bodyPr/>
          <a:lstStyle/>
          <a:p>
            <a:endParaRPr lang="en-US"/>
          </a:p>
        </p:txBody>
      </p:sp>
      <p:sp>
        <p:nvSpPr>
          <p:cNvPr id="36" name="AutoShape 21">
            <a:hlinkHover r:id="" action="ppaction://macro?name=changecolor"/>
          </p:cNvPr>
          <p:cNvSpPr>
            <a:spLocks noChangeArrowheads="1"/>
          </p:cNvSpPr>
          <p:nvPr/>
        </p:nvSpPr>
        <p:spPr bwMode="auto">
          <a:xfrm>
            <a:off x="695325" y="2209800"/>
            <a:ext cx="2160588" cy="122396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latin typeface="Arial" pitchFamily="34" charset="0"/>
                <a:cs typeface="Arial" pitchFamily="34" charset="0"/>
              </a:rPr>
              <a:t>Easy to label and identify</a:t>
            </a:r>
          </a:p>
        </p:txBody>
      </p:sp>
      <p:sp>
        <p:nvSpPr>
          <p:cNvPr id="37" name="Line 25"/>
          <p:cNvSpPr>
            <a:spLocks noChangeShapeType="1"/>
          </p:cNvSpPr>
          <p:nvPr/>
        </p:nvSpPr>
        <p:spPr bwMode="auto">
          <a:xfrm flipV="1">
            <a:off x="2767013" y="4667250"/>
            <a:ext cx="738187" cy="287338"/>
          </a:xfrm>
          <a:prstGeom prst="line">
            <a:avLst/>
          </a:prstGeom>
          <a:noFill/>
          <a:ln w="38100">
            <a:solidFill>
              <a:schemeClr val="tx1"/>
            </a:solidFill>
            <a:round/>
            <a:headEnd/>
            <a:tailEnd/>
          </a:ln>
        </p:spPr>
        <p:txBody>
          <a:bodyPr/>
          <a:lstStyle/>
          <a:p>
            <a:endParaRPr lang="en-US"/>
          </a:p>
        </p:txBody>
      </p:sp>
      <p:sp>
        <p:nvSpPr>
          <p:cNvPr id="38" name="Oval 26"/>
          <p:cNvSpPr>
            <a:spLocks noChangeArrowheads="1"/>
          </p:cNvSpPr>
          <p:nvPr/>
        </p:nvSpPr>
        <p:spPr bwMode="auto">
          <a:xfrm>
            <a:off x="3205163" y="2743200"/>
            <a:ext cx="2763837" cy="25241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a:latin typeface="Arial" pitchFamily="34" charset="0"/>
                <a:cs typeface="Arial" pitchFamily="34" charset="0"/>
              </a:rPr>
              <a:t>Key</a:t>
            </a:r>
          </a:p>
          <a:p>
            <a:pPr algn="ctr">
              <a:defRPr/>
            </a:pPr>
            <a:r>
              <a:rPr lang="en-US" sz="2800" b="1">
                <a:latin typeface="Arial" pitchFamily="34" charset="0"/>
                <a:cs typeface="Arial" pitchFamily="34" charset="0"/>
              </a:rPr>
              <a:t>Issues</a:t>
            </a:r>
          </a:p>
        </p:txBody>
      </p:sp>
      <p:sp>
        <p:nvSpPr>
          <p:cNvPr id="39" name="AutoShape 24"/>
          <p:cNvSpPr>
            <a:spLocks noChangeArrowheads="1"/>
          </p:cNvSpPr>
          <p:nvPr/>
        </p:nvSpPr>
        <p:spPr bwMode="auto">
          <a:xfrm>
            <a:off x="681038" y="4306888"/>
            <a:ext cx="2214562" cy="122396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300" b="1">
                <a:latin typeface="Arial" pitchFamily="34" charset="0"/>
                <a:cs typeface="Arial" pitchFamily="34" charset="0"/>
              </a:rPr>
              <a:t>Favorable shelf or display space</a:t>
            </a:r>
          </a:p>
        </p:txBody>
      </p:sp>
      <p:sp>
        <p:nvSpPr>
          <p:cNvPr id="40" name="AutoShape 28"/>
          <p:cNvSpPr>
            <a:spLocks noChangeArrowheads="1"/>
          </p:cNvSpPr>
          <p:nvPr/>
        </p:nvSpPr>
        <p:spPr bwMode="auto">
          <a:xfrm>
            <a:off x="6176963" y="2205038"/>
            <a:ext cx="2160587" cy="122396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a:latin typeface="Arial" pitchFamily="34" charset="0"/>
                <a:cs typeface="Arial" pitchFamily="34" charset="0"/>
              </a:rPr>
              <a:t>Dependable, widespread availability</a:t>
            </a:r>
          </a:p>
        </p:txBody>
      </p:sp>
      <p:sp>
        <p:nvSpPr>
          <p:cNvPr id="41" name="AutoShape 29"/>
          <p:cNvSpPr>
            <a:spLocks noChangeArrowheads="1"/>
          </p:cNvSpPr>
          <p:nvPr/>
        </p:nvSpPr>
        <p:spPr bwMode="auto">
          <a:xfrm>
            <a:off x="3478213" y="5486400"/>
            <a:ext cx="2160587" cy="122396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latin typeface="Arial" pitchFamily="34" charset="0"/>
                <a:cs typeface="Arial" pitchFamily="34" charset="0"/>
              </a:rPr>
              <a:t>Economies of scale</a:t>
            </a:r>
          </a:p>
        </p:txBody>
      </p:sp>
      <p:sp>
        <p:nvSpPr>
          <p:cNvPr id="3380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BB28B687-0046-463E-981E-0B1B230A02DD}" type="slidenum">
              <a:rPr lang="en-US" sz="1200">
                <a:latin typeface="Century Gothic" pitchFamily="34" charset="0"/>
              </a:rPr>
              <a:pPr algn="ctr"/>
              <a:t>12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out)">
                                      <p:cBhvr>
                                        <p:cTn id="7" dur="500"/>
                                        <p:tgtEl>
                                          <p:spTgt spid="3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36"/>
                                        </p:tgtEl>
                                        <p:attrNameLst>
                                          <p:attrName>style.color</p:attrName>
                                        </p:attrNameLst>
                                      </p:cBhvr>
                                      <p:by>
                                        <p:hsl h="0" s="-70588" l="0"/>
                                      </p:by>
                                    </p:animClr>
                                    <p:animClr clrSpc="hsl" dir="cw">
                                      <p:cBhvr>
                                        <p:cTn id="20" dur="500" fill="hold"/>
                                        <p:tgtEl>
                                          <p:spTgt spid="36"/>
                                        </p:tgtEl>
                                        <p:attrNameLst>
                                          <p:attrName>fillcolor</p:attrName>
                                        </p:attrNameLst>
                                      </p:cBhvr>
                                      <p:by>
                                        <p:hsl h="0" s="-70588" l="0"/>
                                      </p:by>
                                    </p:animClr>
                                    <p:animClr clrSpc="hsl" dir="cw">
                                      <p:cBhvr>
                                        <p:cTn id="21" dur="500" fill="hold"/>
                                        <p:tgtEl>
                                          <p:spTgt spid="36"/>
                                        </p:tgtEl>
                                        <p:attrNameLst>
                                          <p:attrName>stroke.color</p:attrName>
                                        </p:attrNameLst>
                                      </p:cBhvr>
                                      <p:by>
                                        <p:hsl h="0" s="-70588" l="0"/>
                                      </p:by>
                                    </p:animClr>
                                    <p:set>
                                      <p:cBhvr>
                                        <p:cTn id="22" dur="500" fill="hold"/>
                                        <p:tgtEl>
                                          <p:spTgt spid="36"/>
                                        </p:tgtEl>
                                        <p:attrNameLst>
                                          <p:attrName>fill.type</p:attrName>
                                        </p:attrNameLst>
                                      </p:cBhvr>
                                      <p:to>
                                        <p:strVal val="solid"/>
                                      </p:to>
                                    </p:set>
                                  </p:childTnLst>
                                </p:cTn>
                              </p:par>
                              <p:par>
                                <p:cTn id="23" presetID="2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mph" presetSubtype="0" fill="hold" grpId="1" nodeType="clickEffect">
                                  <p:stCondLst>
                                    <p:cond delay="0"/>
                                  </p:stCondLst>
                                  <p:childTnLst>
                                    <p:animClr clrSpc="hsl" dir="cw">
                                      <p:cBhvr override="childStyle">
                                        <p:cTn id="33" dur="500" fill="hold"/>
                                        <p:tgtEl>
                                          <p:spTgt spid="33"/>
                                        </p:tgtEl>
                                        <p:attrNameLst>
                                          <p:attrName>style.color</p:attrName>
                                        </p:attrNameLst>
                                      </p:cBhvr>
                                      <p:by>
                                        <p:hsl h="0" s="-70588" l="0"/>
                                      </p:by>
                                    </p:animClr>
                                    <p:animClr clrSpc="hsl" dir="cw">
                                      <p:cBhvr>
                                        <p:cTn id="34" dur="500" fill="hold"/>
                                        <p:tgtEl>
                                          <p:spTgt spid="33"/>
                                        </p:tgtEl>
                                        <p:attrNameLst>
                                          <p:attrName>fillcolor</p:attrName>
                                        </p:attrNameLst>
                                      </p:cBhvr>
                                      <p:by>
                                        <p:hsl h="0" s="-70588" l="0"/>
                                      </p:by>
                                    </p:animClr>
                                    <p:animClr clrSpc="hsl" dir="cw">
                                      <p:cBhvr>
                                        <p:cTn id="35" dur="500" fill="hold"/>
                                        <p:tgtEl>
                                          <p:spTgt spid="33"/>
                                        </p:tgtEl>
                                        <p:attrNameLst>
                                          <p:attrName>stroke.color</p:attrName>
                                        </p:attrNameLst>
                                      </p:cBhvr>
                                      <p:by>
                                        <p:hsl h="0" s="-70588" l="0"/>
                                      </p:by>
                                    </p:animClr>
                                    <p:set>
                                      <p:cBhvr>
                                        <p:cTn id="36" dur="500" fill="hold"/>
                                        <p:tgtEl>
                                          <p:spTgt spid="33"/>
                                        </p:tgtEl>
                                        <p:attrNameLst>
                                          <p:attrName>fill.type</p:attrName>
                                        </p:attrNameLst>
                                      </p:cBhvr>
                                      <p:to>
                                        <p:strVal val="solid"/>
                                      </p:to>
                                    </p:se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mph" presetSubtype="0" fill="hold" grpId="1" nodeType="clickEffect">
                                  <p:stCondLst>
                                    <p:cond delay="0"/>
                                  </p:stCondLst>
                                  <p:childTnLst>
                                    <p:animClr clrSpc="hsl" dir="cw">
                                      <p:cBhvr override="childStyle">
                                        <p:cTn id="47" dur="500" fill="hold"/>
                                        <p:tgtEl>
                                          <p:spTgt spid="40"/>
                                        </p:tgtEl>
                                        <p:attrNameLst>
                                          <p:attrName>style.color</p:attrName>
                                        </p:attrNameLst>
                                      </p:cBhvr>
                                      <p:by>
                                        <p:hsl h="0" s="-70588" l="0"/>
                                      </p:by>
                                    </p:animClr>
                                    <p:animClr clrSpc="hsl" dir="cw">
                                      <p:cBhvr>
                                        <p:cTn id="48" dur="500" fill="hold"/>
                                        <p:tgtEl>
                                          <p:spTgt spid="40"/>
                                        </p:tgtEl>
                                        <p:attrNameLst>
                                          <p:attrName>fillcolor</p:attrName>
                                        </p:attrNameLst>
                                      </p:cBhvr>
                                      <p:by>
                                        <p:hsl h="0" s="-70588" l="0"/>
                                      </p:by>
                                    </p:animClr>
                                    <p:animClr clrSpc="hsl" dir="cw">
                                      <p:cBhvr>
                                        <p:cTn id="49" dur="500" fill="hold"/>
                                        <p:tgtEl>
                                          <p:spTgt spid="40"/>
                                        </p:tgtEl>
                                        <p:attrNameLst>
                                          <p:attrName>stroke.color</p:attrName>
                                        </p:attrNameLst>
                                      </p:cBhvr>
                                      <p:by>
                                        <p:hsl h="0" s="-70588" l="0"/>
                                      </p:by>
                                    </p:animClr>
                                    <p:set>
                                      <p:cBhvr>
                                        <p:cTn id="50" dur="500" fill="hold"/>
                                        <p:tgtEl>
                                          <p:spTgt spid="40"/>
                                        </p:tgtEl>
                                        <p:attrNameLst>
                                          <p:attrName>fill.type</p:attrName>
                                        </p:attrNameLst>
                                      </p:cBhvr>
                                      <p:to>
                                        <p:strVal val="solid"/>
                                      </p:to>
                                    </p:set>
                                  </p:childTnLst>
                                </p:cTn>
                              </p:par>
                              <p:par>
                                <p:cTn id="51" presetID="22" presetClass="entr" presetSubtype="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mph" presetSubtype="0" fill="hold" grpId="1" nodeType="clickEffect">
                                  <p:stCondLst>
                                    <p:cond delay="0"/>
                                  </p:stCondLst>
                                  <p:childTnLst>
                                    <p:animClr clrSpc="hsl" dir="cw">
                                      <p:cBhvr override="childStyle">
                                        <p:cTn id="61" dur="500" fill="hold"/>
                                        <p:tgtEl>
                                          <p:spTgt spid="30"/>
                                        </p:tgtEl>
                                        <p:attrNameLst>
                                          <p:attrName>style.color</p:attrName>
                                        </p:attrNameLst>
                                      </p:cBhvr>
                                      <p:by>
                                        <p:hsl h="0" s="-70588" l="0"/>
                                      </p:by>
                                    </p:animClr>
                                    <p:animClr clrSpc="hsl" dir="cw">
                                      <p:cBhvr>
                                        <p:cTn id="62" dur="500" fill="hold"/>
                                        <p:tgtEl>
                                          <p:spTgt spid="30"/>
                                        </p:tgtEl>
                                        <p:attrNameLst>
                                          <p:attrName>fillcolor</p:attrName>
                                        </p:attrNameLst>
                                      </p:cBhvr>
                                      <p:by>
                                        <p:hsl h="0" s="-70588" l="0"/>
                                      </p:by>
                                    </p:animClr>
                                    <p:animClr clrSpc="hsl" dir="cw">
                                      <p:cBhvr>
                                        <p:cTn id="63" dur="500" fill="hold"/>
                                        <p:tgtEl>
                                          <p:spTgt spid="30"/>
                                        </p:tgtEl>
                                        <p:attrNameLst>
                                          <p:attrName>stroke.color</p:attrName>
                                        </p:attrNameLst>
                                      </p:cBhvr>
                                      <p:by>
                                        <p:hsl h="0" s="-70588" l="0"/>
                                      </p:by>
                                    </p:animClr>
                                    <p:set>
                                      <p:cBhvr>
                                        <p:cTn id="64" dur="500" fill="hold"/>
                                        <p:tgtEl>
                                          <p:spTgt spid="30"/>
                                        </p:tgtEl>
                                        <p:attrNameLst>
                                          <p:attrName>fill.type</p:attrName>
                                        </p:attrNameLst>
                                      </p:cBhvr>
                                      <p:to>
                                        <p:strVal val="solid"/>
                                      </p:to>
                                    </p:set>
                                  </p:childTnLst>
                                </p:cTn>
                              </p:par>
                              <p:par>
                                <p:cTn id="65" presetID="22" presetClass="entr" presetSubtype="1"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mph" presetSubtype="0" fill="hold" grpId="1" nodeType="clickEffect">
                                  <p:stCondLst>
                                    <p:cond delay="0"/>
                                  </p:stCondLst>
                                  <p:childTnLst>
                                    <p:animClr clrSpc="hsl" dir="cw">
                                      <p:cBhvr override="childStyle">
                                        <p:cTn id="75" dur="500" fill="hold"/>
                                        <p:tgtEl>
                                          <p:spTgt spid="41"/>
                                        </p:tgtEl>
                                        <p:attrNameLst>
                                          <p:attrName>style.color</p:attrName>
                                        </p:attrNameLst>
                                      </p:cBhvr>
                                      <p:by>
                                        <p:hsl h="0" s="-70588" l="0"/>
                                      </p:by>
                                    </p:animClr>
                                    <p:animClr clrSpc="hsl" dir="cw">
                                      <p:cBhvr>
                                        <p:cTn id="76" dur="500" fill="hold"/>
                                        <p:tgtEl>
                                          <p:spTgt spid="41"/>
                                        </p:tgtEl>
                                        <p:attrNameLst>
                                          <p:attrName>fillcolor</p:attrName>
                                        </p:attrNameLst>
                                      </p:cBhvr>
                                      <p:by>
                                        <p:hsl h="0" s="-70588" l="0"/>
                                      </p:by>
                                    </p:animClr>
                                    <p:animClr clrSpc="hsl" dir="cw">
                                      <p:cBhvr>
                                        <p:cTn id="77" dur="500" fill="hold"/>
                                        <p:tgtEl>
                                          <p:spTgt spid="41"/>
                                        </p:tgtEl>
                                        <p:attrNameLst>
                                          <p:attrName>stroke.color</p:attrName>
                                        </p:attrNameLst>
                                      </p:cBhvr>
                                      <p:by>
                                        <p:hsl h="0" s="-70588" l="0"/>
                                      </p:by>
                                    </p:animClr>
                                    <p:set>
                                      <p:cBhvr>
                                        <p:cTn id="78" dur="500" fill="hold"/>
                                        <p:tgtEl>
                                          <p:spTgt spid="41"/>
                                        </p:tgtEl>
                                        <p:attrNameLst>
                                          <p:attrName>fill.type</p:attrName>
                                        </p:attrNameLst>
                                      </p:cBhvr>
                                      <p:to>
                                        <p:strVal val="solid"/>
                                      </p:to>
                                    </p:set>
                                  </p:childTnLst>
                                </p:cTn>
                              </p:par>
                              <p:par>
                                <p:cTn id="79" presetID="22" presetClass="entr" presetSubtype="1"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up)">
                                      <p:cBhvr>
                                        <p:cTn id="81" dur="500"/>
                                        <p:tgtEl>
                                          <p:spTgt spid="37"/>
                                        </p:tgtEl>
                                      </p:cBhvr>
                                    </p:animEffect>
                                  </p:childTnLst>
                                </p:cTn>
                              </p:par>
                            </p:childTnLst>
                          </p:cTn>
                        </p:par>
                        <p:par>
                          <p:cTn id="82" fill="hold" nodeType="afterGroup">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P spid="31" grpId="0" animBg="1"/>
      <p:bldP spid="32" grpId="0" animBg="1"/>
      <p:bldP spid="33" grpId="0" animBg="1"/>
      <p:bldP spid="33" grpId="1" animBg="1"/>
      <p:bldP spid="34" grpId="0" animBg="1"/>
      <p:bldP spid="35" grpId="0" animBg="1"/>
      <p:bldP spid="36" grpId="0" animBg="1"/>
      <p:bldP spid="36" grpId="1" animBg="1"/>
      <p:bldP spid="37" grpId="0" animBg="1"/>
      <p:bldP spid="38" grpId="0" animBg="1" autoUpdateAnimBg="0"/>
      <p:bldP spid="39" grpId="0" animBg="1"/>
      <p:bldP spid="40" grpId="0" animBg="1"/>
      <p:bldP spid="40" grpId="1" animBg="1"/>
      <p:bldP spid="41" grpId="0" animBg="1"/>
      <p:bldP spid="41"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smtClean="0"/>
              <a:t>Achieving Brand Familiarity Is Not Easy</a:t>
            </a:r>
          </a:p>
        </p:txBody>
      </p:sp>
      <p:grpSp>
        <p:nvGrpSpPr>
          <p:cNvPr id="2" name="Group 2"/>
          <p:cNvGrpSpPr>
            <a:grpSpLocks/>
          </p:cNvGrpSpPr>
          <p:nvPr/>
        </p:nvGrpSpPr>
        <p:grpSpPr bwMode="auto">
          <a:xfrm>
            <a:off x="1828800" y="1219200"/>
            <a:ext cx="5486400" cy="5486400"/>
            <a:chOff x="1152" y="672"/>
            <a:chExt cx="3456" cy="3456"/>
          </a:xfrm>
        </p:grpSpPr>
        <p:sp>
          <p:nvSpPr>
            <p:cNvPr id="37902" name="Oval 3"/>
            <p:cNvSpPr>
              <a:spLocks noChangeArrowheads="1"/>
            </p:cNvSpPr>
            <p:nvPr/>
          </p:nvSpPr>
          <p:spPr bwMode="auto">
            <a:xfrm>
              <a:off x="1152" y="672"/>
              <a:ext cx="3456" cy="3456"/>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b="1"/>
            </a:p>
          </p:txBody>
        </p:sp>
        <p:sp>
          <p:nvSpPr>
            <p:cNvPr id="35855" name="Text Box 4"/>
            <p:cNvSpPr txBox="1">
              <a:spLocks noChangeArrowheads="1"/>
            </p:cNvSpPr>
            <p:nvPr/>
          </p:nvSpPr>
          <p:spPr bwMode="auto">
            <a:xfrm>
              <a:off x="1952" y="3734"/>
              <a:ext cx="1848" cy="250"/>
            </a:xfrm>
            <a:prstGeom prst="rect">
              <a:avLst/>
            </a:prstGeom>
            <a:noFill/>
            <a:ln w="9525">
              <a:noFill/>
              <a:miter lim="800000"/>
              <a:headEnd/>
              <a:tailEnd/>
            </a:ln>
          </p:spPr>
          <p:txBody>
            <a:bodyPr>
              <a:spAutoFit/>
            </a:bodyPr>
            <a:lstStyle/>
            <a:p>
              <a:pPr algn="ctr">
                <a:spcBef>
                  <a:spcPct val="50000"/>
                </a:spcBef>
              </a:pPr>
              <a:r>
                <a:rPr lang="en-US" sz="2000" b="1"/>
                <a:t>Brand Rejection</a:t>
              </a:r>
            </a:p>
          </p:txBody>
        </p:sp>
      </p:grpSp>
      <p:grpSp>
        <p:nvGrpSpPr>
          <p:cNvPr id="3" name="Group 5"/>
          <p:cNvGrpSpPr>
            <a:grpSpLocks/>
          </p:cNvGrpSpPr>
          <p:nvPr/>
        </p:nvGrpSpPr>
        <p:grpSpPr bwMode="auto">
          <a:xfrm>
            <a:off x="2308225" y="1371600"/>
            <a:ext cx="4508500" cy="4508500"/>
            <a:chOff x="1464" y="816"/>
            <a:chExt cx="2840" cy="2840"/>
          </a:xfrm>
        </p:grpSpPr>
        <p:sp>
          <p:nvSpPr>
            <p:cNvPr id="37900" name="Oval 6"/>
            <p:cNvSpPr>
              <a:spLocks noChangeArrowheads="1"/>
            </p:cNvSpPr>
            <p:nvPr/>
          </p:nvSpPr>
          <p:spPr bwMode="auto">
            <a:xfrm>
              <a:off x="1464" y="816"/>
              <a:ext cx="2840" cy="2840"/>
            </a:xfrm>
            <a:prstGeom prst="ellipse">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defRPr/>
              </a:pPr>
              <a:endParaRPr lang="en-US" b="1"/>
            </a:p>
          </p:txBody>
        </p:sp>
        <p:sp>
          <p:nvSpPr>
            <p:cNvPr id="35853" name="Text Box 7"/>
            <p:cNvSpPr txBox="1">
              <a:spLocks noChangeArrowheads="1"/>
            </p:cNvSpPr>
            <p:nvPr/>
          </p:nvSpPr>
          <p:spPr bwMode="auto">
            <a:xfrm>
              <a:off x="1952" y="3216"/>
              <a:ext cx="1848" cy="366"/>
            </a:xfrm>
            <a:prstGeom prst="rect">
              <a:avLst/>
            </a:prstGeom>
            <a:noFill/>
            <a:ln w="9525">
              <a:noFill/>
              <a:miter lim="800000"/>
              <a:headEnd/>
              <a:tailEnd/>
            </a:ln>
          </p:spPr>
          <p:txBody>
            <a:bodyPr>
              <a:spAutoFit/>
            </a:bodyPr>
            <a:lstStyle/>
            <a:p>
              <a:pPr algn="ctr">
                <a:lnSpc>
                  <a:spcPct val="80000"/>
                </a:lnSpc>
                <a:spcBef>
                  <a:spcPct val="50000"/>
                </a:spcBef>
              </a:pPr>
              <a:r>
                <a:rPr lang="en-US" sz="2000" b="1"/>
                <a:t>Brand Non-</a:t>
              </a:r>
              <a:br>
                <a:rPr lang="en-US" sz="2000" b="1"/>
              </a:br>
              <a:r>
                <a:rPr lang="en-US" sz="2000" b="1"/>
                <a:t>Recognition</a:t>
              </a:r>
            </a:p>
          </p:txBody>
        </p:sp>
      </p:grpSp>
      <p:grpSp>
        <p:nvGrpSpPr>
          <p:cNvPr id="4" name="Group 8"/>
          <p:cNvGrpSpPr>
            <a:grpSpLocks/>
          </p:cNvGrpSpPr>
          <p:nvPr/>
        </p:nvGrpSpPr>
        <p:grpSpPr bwMode="auto">
          <a:xfrm>
            <a:off x="2819400" y="1524000"/>
            <a:ext cx="3505200" cy="3505200"/>
            <a:chOff x="1776" y="960"/>
            <a:chExt cx="2208" cy="2208"/>
          </a:xfrm>
        </p:grpSpPr>
        <p:sp>
          <p:nvSpPr>
            <p:cNvPr id="37898" name="Oval 9"/>
            <p:cNvSpPr>
              <a:spLocks noChangeArrowheads="1"/>
            </p:cNvSpPr>
            <p:nvPr/>
          </p:nvSpPr>
          <p:spPr bwMode="auto">
            <a:xfrm>
              <a:off x="1776" y="960"/>
              <a:ext cx="2208" cy="2208"/>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endParaRPr lang="en-US" b="1"/>
            </a:p>
          </p:txBody>
        </p:sp>
        <p:sp>
          <p:nvSpPr>
            <p:cNvPr id="37899" name="Text Box 10"/>
            <p:cNvSpPr txBox="1">
              <a:spLocks noChangeArrowheads="1"/>
            </p:cNvSpPr>
            <p:nvPr/>
          </p:nvSpPr>
          <p:spPr bwMode="auto">
            <a:xfrm>
              <a:off x="2088" y="2728"/>
              <a:ext cx="1584" cy="366"/>
            </a:xfrm>
            <a:prstGeom prst="rect">
              <a:avLst/>
            </a:prstGeom>
            <a:noFill/>
            <a:ln>
              <a:noFill/>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lnSpc>
                  <a:spcPct val="80000"/>
                </a:lnSpc>
                <a:spcBef>
                  <a:spcPct val="50000"/>
                </a:spcBef>
                <a:defRPr/>
              </a:pPr>
              <a:r>
                <a:rPr lang="en-US" sz="2000" b="1" dirty="0"/>
                <a:t>Brand </a:t>
              </a:r>
              <a:br>
                <a:rPr lang="en-US" sz="2000" b="1" dirty="0"/>
              </a:br>
              <a:r>
                <a:rPr lang="en-US" sz="2000" b="1" dirty="0"/>
                <a:t>Recognition</a:t>
              </a:r>
            </a:p>
          </p:txBody>
        </p:sp>
      </p:grpSp>
      <p:grpSp>
        <p:nvGrpSpPr>
          <p:cNvPr id="5" name="Group 11"/>
          <p:cNvGrpSpPr>
            <a:grpSpLocks/>
          </p:cNvGrpSpPr>
          <p:nvPr/>
        </p:nvGrpSpPr>
        <p:grpSpPr bwMode="auto">
          <a:xfrm>
            <a:off x="3314700" y="1700213"/>
            <a:ext cx="2514600" cy="2490787"/>
            <a:chOff x="2088" y="1104"/>
            <a:chExt cx="1584" cy="1569"/>
          </a:xfrm>
        </p:grpSpPr>
        <p:sp>
          <p:nvSpPr>
            <p:cNvPr id="37896" name="Oval 12"/>
            <p:cNvSpPr>
              <a:spLocks noChangeArrowheads="1"/>
            </p:cNvSpPr>
            <p:nvPr/>
          </p:nvSpPr>
          <p:spPr bwMode="auto">
            <a:xfrm>
              <a:off x="2088" y="1104"/>
              <a:ext cx="1584" cy="1569"/>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b="1"/>
            </a:p>
          </p:txBody>
        </p:sp>
        <p:sp>
          <p:nvSpPr>
            <p:cNvPr id="35849" name="Text Box 13"/>
            <p:cNvSpPr txBox="1">
              <a:spLocks noChangeArrowheads="1"/>
            </p:cNvSpPr>
            <p:nvPr/>
          </p:nvSpPr>
          <p:spPr bwMode="auto">
            <a:xfrm>
              <a:off x="2088" y="2192"/>
              <a:ext cx="1584" cy="366"/>
            </a:xfrm>
            <a:prstGeom prst="rect">
              <a:avLst/>
            </a:prstGeom>
            <a:noFill/>
            <a:ln w="9525">
              <a:noFill/>
              <a:miter lim="800000"/>
              <a:headEnd/>
              <a:tailEnd/>
            </a:ln>
          </p:spPr>
          <p:txBody>
            <a:bodyPr>
              <a:spAutoFit/>
            </a:bodyPr>
            <a:lstStyle/>
            <a:p>
              <a:pPr algn="ctr">
                <a:lnSpc>
                  <a:spcPct val="80000"/>
                </a:lnSpc>
              </a:pPr>
              <a:r>
                <a:rPr lang="en-US" sz="2000" b="1"/>
                <a:t>Brand </a:t>
              </a:r>
              <a:br>
                <a:rPr lang="en-US" sz="2000" b="1"/>
              </a:br>
              <a:r>
                <a:rPr lang="en-US" sz="2000" b="1"/>
                <a:t>Preference</a:t>
              </a:r>
            </a:p>
          </p:txBody>
        </p:sp>
      </p:grpSp>
      <p:sp>
        <p:nvSpPr>
          <p:cNvPr id="15" name="Oval 15"/>
          <p:cNvSpPr>
            <a:spLocks noChangeArrowheads="1"/>
          </p:cNvSpPr>
          <p:nvPr/>
        </p:nvSpPr>
        <p:spPr bwMode="auto">
          <a:xfrm>
            <a:off x="3810000" y="1905000"/>
            <a:ext cx="1524000" cy="1524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sz="2000" b="1"/>
              <a:t>Brand </a:t>
            </a:r>
            <a:br>
              <a:rPr lang="en-US" sz="2000" b="1"/>
            </a:br>
            <a:r>
              <a:rPr lang="en-US" sz="2000" b="1"/>
              <a:t>Insistence</a:t>
            </a:r>
          </a:p>
        </p:txBody>
      </p:sp>
      <p:sp>
        <p:nvSpPr>
          <p:cNvPr id="3584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F75764B7-4E0F-4502-AFA5-4D25A2477D0F}" type="slidenum">
              <a:rPr lang="en-US" sz="1200">
                <a:latin typeface="Century Gothic" pitchFamily="34" charset="0"/>
              </a:rPr>
              <a:pPr algn="ctr"/>
              <a:t>13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ou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descr="ad053resz"/>
          <p:cNvPicPr>
            <a:picLocks noChangeAspect="1" noChangeArrowheads="1"/>
          </p:cNvPicPr>
          <p:nvPr/>
        </p:nvPicPr>
        <p:blipFill>
          <a:blip r:embed="rId3"/>
          <a:srcRect/>
          <a:stretch>
            <a:fillRect/>
          </a:stretch>
        </p:blipFill>
        <p:spPr bwMode="auto">
          <a:xfrm>
            <a:off x="685800" y="1109663"/>
            <a:ext cx="8382000" cy="5672137"/>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dirty="0" smtClean="0"/>
              <a:t>Brand Familiarity</a:t>
            </a:r>
            <a:br>
              <a:rPr lang="en-US" dirty="0" smtClean="0"/>
            </a:br>
            <a:endParaRPr lang="en-US" dirty="0"/>
          </a:p>
        </p:txBody>
      </p:sp>
      <p:sp>
        <p:nvSpPr>
          <p:cNvPr id="37891"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907E1CEE-2FF1-4BB8-82DF-E49AB7D75D54}" type="slidenum">
              <a:rPr lang="en-US" sz="1200">
                <a:latin typeface="Century Gothic" pitchFamily="34" charset="0"/>
              </a:rPr>
              <a:pPr algn="ctr"/>
              <a:t>14</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92138" y="0"/>
            <a:ext cx="8229600" cy="1398587"/>
          </a:xfrm>
        </p:spPr>
        <p:txBody>
          <a:bodyPr/>
          <a:lstStyle/>
          <a:p>
            <a:pPr>
              <a:defRPr/>
            </a:pPr>
            <a:r>
              <a:rPr lang="en-US" sz="4000" dirty="0" smtClean="0"/>
              <a:t>Characteristics of a Good </a:t>
            </a:r>
            <a:br>
              <a:rPr lang="en-US" sz="4000" dirty="0" smtClean="0"/>
            </a:br>
            <a:r>
              <a:rPr lang="en-US" sz="4000" dirty="0" smtClean="0"/>
              <a:t>Brand Name (Exhibit 8-4)</a:t>
            </a:r>
          </a:p>
        </p:txBody>
      </p:sp>
      <p:pic>
        <p:nvPicPr>
          <p:cNvPr id="2" name="Picture 2" descr="coke2"/>
          <p:cNvPicPr>
            <a:picLocks noChangeAspect="1" noChangeArrowheads="1"/>
          </p:cNvPicPr>
          <p:nvPr/>
        </p:nvPicPr>
        <p:blipFill>
          <a:blip r:embed="rId3"/>
          <a:srcRect/>
          <a:stretch>
            <a:fillRect/>
          </a:stretch>
        </p:blipFill>
        <p:spPr bwMode="auto">
          <a:xfrm>
            <a:off x="355600" y="1676400"/>
            <a:ext cx="4140200" cy="5029200"/>
          </a:xfrm>
          <a:prstGeom prst="rect">
            <a:avLst/>
          </a:prstGeom>
          <a:noFill/>
          <a:ln w="9525">
            <a:noFill/>
            <a:miter lim="800000"/>
            <a:headEnd/>
            <a:tailEnd/>
          </a:ln>
        </p:spPr>
      </p:pic>
      <p:sp>
        <p:nvSpPr>
          <p:cNvPr id="39939" name="AutoShape 38"/>
          <p:cNvSpPr>
            <a:spLocks noChangeArrowheads="1"/>
          </p:cNvSpPr>
          <p:nvPr/>
        </p:nvSpPr>
        <p:spPr bwMode="auto">
          <a:xfrm>
            <a:off x="368300" y="1676400"/>
            <a:ext cx="4167188" cy="5029200"/>
          </a:xfrm>
          <a:prstGeom prst="rtTriangle">
            <a:avLst/>
          </a:prstGeom>
          <a:noFill/>
          <a:ln w="38100">
            <a:solidFill>
              <a:schemeClr val="tx1"/>
            </a:solidFill>
            <a:miter lim="800000"/>
            <a:headEnd/>
            <a:tailEnd/>
          </a:ln>
        </p:spPr>
        <p:txBody>
          <a:bodyPr wrap="none" anchor="ctr"/>
          <a:lstStyle/>
          <a:p>
            <a:pPr algn="ctr"/>
            <a:endParaRPr lang="en-US"/>
          </a:p>
        </p:txBody>
      </p:sp>
      <p:sp>
        <p:nvSpPr>
          <p:cNvPr id="5" name="AutoShape 3"/>
          <p:cNvSpPr>
            <a:spLocks noChangeArrowheads="1"/>
          </p:cNvSpPr>
          <p:nvPr/>
        </p:nvSpPr>
        <p:spPr bwMode="auto">
          <a:xfrm>
            <a:off x="533400" y="1295400"/>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Short &amp; Simple</a:t>
            </a:r>
          </a:p>
        </p:txBody>
      </p:sp>
      <p:sp>
        <p:nvSpPr>
          <p:cNvPr id="6" name="AutoShape 6"/>
          <p:cNvSpPr>
            <a:spLocks noChangeArrowheads="1"/>
          </p:cNvSpPr>
          <p:nvPr/>
        </p:nvSpPr>
        <p:spPr bwMode="auto">
          <a:xfrm>
            <a:off x="828675" y="1743075"/>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Easy to Spell &amp; Read</a:t>
            </a:r>
          </a:p>
        </p:txBody>
      </p:sp>
      <p:sp>
        <p:nvSpPr>
          <p:cNvPr id="7" name="AutoShape 9"/>
          <p:cNvSpPr>
            <a:spLocks noChangeArrowheads="1"/>
          </p:cNvSpPr>
          <p:nvPr/>
        </p:nvSpPr>
        <p:spPr bwMode="auto">
          <a:xfrm>
            <a:off x="1219200" y="2209800"/>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Easy to Recognize &amp; Remember</a:t>
            </a:r>
          </a:p>
        </p:txBody>
      </p:sp>
      <p:sp>
        <p:nvSpPr>
          <p:cNvPr id="8" name="AutoShape 12"/>
          <p:cNvSpPr>
            <a:spLocks noChangeArrowheads="1"/>
          </p:cNvSpPr>
          <p:nvPr/>
        </p:nvSpPr>
        <p:spPr bwMode="auto">
          <a:xfrm>
            <a:off x="1609725" y="2667000"/>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Easy to Pronounce</a:t>
            </a:r>
          </a:p>
        </p:txBody>
      </p:sp>
      <p:sp>
        <p:nvSpPr>
          <p:cNvPr id="9" name="AutoShape 15"/>
          <p:cNvSpPr>
            <a:spLocks noChangeArrowheads="1"/>
          </p:cNvSpPr>
          <p:nvPr/>
        </p:nvSpPr>
        <p:spPr bwMode="auto">
          <a:xfrm>
            <a:off x="1981200" y="3124200"/>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Can Pronounce in Only One Way</a:t>
            </a:r>
          </a:p>
        </p:txBody>
      </p:sp>
      <p:sp>
        <p:nvSpPr>
          <p:cNvPr id="10" name="AutoShape 18"/>
          <p:cNvSpPr>
            <a:spLocks noChangeArrowheads="1"/>
          </p:cNvSpPr>
          <p:nvPr/>
        </p:nvSpPr>
        <p:spPr bwMode="auto">
          <a:xfrm>
            <a:off x="2371725" y="3570288"/>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00" b="1" dirty="0">
                <a:latin typeface="Arial" pitchFamily="34" charset="0"/>
                <a:cs typeface="Arial" pitchFamily="34" charset="0"/>
              </a:rPr>
              <a:t>Can Pronounce in All Languages</a:t>
            </a:r>
          </a:p>
        </p:txBody>
      </p:sp>
      <p:sp>
        <p:nvSpPr>
          <p:cNvPr id="11" name="AutoShape 21"/>
          <p:cNvSpPr>
            <a:spLocks noChangeArrowheads="1"/>
          </p:cNvSpPr>
          <p:nvPr/>
        </p:nvSpPr>
        <p:spPr bwMode="auto">
          <a:xfrm>
            <a:off x="2743200" y="4038600"/>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Suggests Product Benefits</a:t>
            </a:r>
          </a:p>
        </p:txBody>
      </p:sp>
      <p:sp>
        <p:nvSpPr>
          <p:cNvPr id="12" name="AutoShape 24"/>
          <p:cNvSpPr>
            <a:spLocks noChangeArrowheads="1"/>
          </p:cNvSpPr>
          <p:nvPr/>
        </p:nvSpPr>
        <p:spPr bwMode="auto">
          <a:xfrm>
            <a:off x="3125788" y="4495800"/>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b="1">
                <a:latin typeface="Arial" pitchFamily="34" charset="0"/>
                <a:cs typeface="Arial" pitchFamily="34" charset="0"/>
              </a:rPr>
              <a:t>Adapts to Packaging/Labeling Needs</a:t>
            </a:r>
          </a:p>
        </p:txBody>
      </p:sp>
      <p:sp>
        <p:nvSpPr>
          <p:cNvPr id="13" name="AutoShape 27"/>
          <p:cNvSpPr>
            <a:spLocks noChangeArrowheads="1"/>
          </p:cNvSpPr>
          <p:nvPr/>
        </p:nvSpPr>
        <p:spPr bwMode="auto">
          <a:xfrm>
            <a:off x="3514725" y="4962525"/>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No Undesirable Imagery</a:t>
            </a:r>
          </a:p>
        </p:txBody>
      </p:sp>
      <p:sp>
        <p:nvSpPr>
          <p:cNvPr id="14" name="AutoShape 30"/>
          <p:cNvSpPr>
            <a:spLocks noChangeArrowheads="1"/>
          </p:cNvSpPr>
          <p:nvPr/>
        </p:nvSpPr>
        <p:spPr bwMode="auto">
          <a:xfrm>
            <a:off x="3886200" y="5419725"/>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Always Timely</a:t>
            </a:r>
          </a:p>
        </p:txBody>
      </p:sp>
      <p:sp>
        <p:nvSpPr>
          <p:cNvPr id="15" name="AutoShape 33"/>
          <p:cNvSpPr>
            <a:spLocks noChangeArrowheads="1"/>
          </p:cNvSpPr>
          <p:nvPr/>
        </p:nvSpPr>
        <p:spPr bwMode="auto">
          <a:xfrm>
            <a:off x="4257675" y="5888038"/>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00" b="1" dirty="0">
                <a:latin typeface="Arial" pitchFamily="34" charset="0"/>
                <a:cs typeface="Arial" pitchFamily="34" charset="0"/>
              </a:rPr>
              <a:t>Adapts to Any Advertising Medium</a:t>
            </a:r>
          </a:p>
        </p:txBody>
      </p:sp>
      <p:sp>
        <p:nvSpPr>
          <p:cNvPr id="16" name="AutoShape 36"/>
          <p:cNvSpPr>
            <a:spLocks noChangeArrowheads="1"/>
          </p:cNvSpPr>
          <p:nvPr/>
        </p:nvSpPr>
        <p:spPr bwMode="auto">
          <a:xfrm>
            <a:off x="4627563" y="6335713"/>
            <a:ext cx="4267200" cy="381000"/>
          </a:xfrm>
          <a:prstGeom prst="roundRect">
            <a:avLst>
              <a:gd name="adj" fmla="val 50000"/>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000" b="1">
                <a:latin typeface="Arial" pitchFamily="34" charset="0"/>
                <a:cs typeface="Arial" pitchFamily="34" charset="0"/>
              </a:rPr>
              <a:t>Legally Available for Use</a:t>
            </a:r>
          </a:p>
        </p:txBody>
      </p:sp>
      <p:sp>
        <p:nvSpPr>
          <p:cNvPr id="39952"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3C587E7B-6691-4BAA-937D-2B574CEF981C}" type="slidenum">
              <a:rPr lang="en-US" sz="1200">
                <a:latin typeface="Century Gothic" pitchFamily="34" charset="0"/>
              </a:rPr>
              <a:pPr algn="ctr"/>
              <a:t>15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5"/>
                                        </p:tgtEl>
                                        <p:attrNameLst>
                                          <p:attrName>style.color</p:attrName>
                                        </p:attrNameLst>
                                      </p:cBhvr>
                                      <p:by>
                                        <p:hsl h="0" s="-70588" l="0"/>
                                      </p:by>
                                    </p:animClr>
                                    <p:animClr clrSpc="hsl" dir="cw">
                                      <p:cBhvr>
                                        <p:cTn id="16" dur="500" fill="hold"/>
                                        <p:tgtEl>
                                          <p:spTgt spid="5"/>
                                        </p:tgtEl>
                                        <p:attrNameLst>
                                          <p:attrName>fillcolor</p:attrName>
                                        </p:attrNameLst>
                                      </p:cBhvr>
                                      <p:by>
                                        <p:hsl h="0" s="-70588" l="0"/>
                                      </p:by>
                                    </p:animClr>
                                    <p:animClr clrSpc="hsl" dir="cw">
                                      <p:cBhvr>
                                        <p:cTn id="17" dur="500" fill="hold"/>
                                        <p:tgtEl>
                                          <p:spTgt spid="5"/>
                                        </p:tgtEl>
                                        <p:attrNameLst>
                                          <p:attrName>stroke.color</p:attrName>
                                        </p:attrNameLst>
                                      </p:cBhvr>
                                      <p:by>
                                        <p:hsl h="0" s="-70588" l="0"/>
                                      </p:by>
                                    </p:animClr>
                                    <p:set>
                                      <p:cBhvr>
                                        <p:cTn id="18" dur="500" fill="hold"/>
                                        <p:tgtEl>
                                          <p:spTgt spid="5"/>
                                        </p:tgtEl>
                                        <p:attrNameLst>
                                          <p:attrName>fill.type</p:attrName>
                                        </p:attrNameLst>
                                      </p:cBhvr>
                                      <p:to>
                                        <p:strVal val="solid"/>
                                      </p:to>
                                    </p:set>
                                  </p:childTnLst>
                                </p:cTn>
                              </p:par>
                              <p:par>
                                <p:cTn id="19" presetID="25" presetClass="emph" presetSubtype="0" fill="hold" grpId="1" nodeType="withEffect">
                                  <p:stCondLst>
                                    <p:cond delay="0"/>
                                  </p:stCondLst>
                                  <p:childTnLst>
                                    <p:animClr clrSpc="hsl" dir="cw">
                                      <p:cBhvr override="childStyle">
                                        <p:cTn id="20" dur="500" fill="hold"/>
                                        <p:tgtEl>
                                          <p:spTgt spid="6"/>
                                        </p:tgtEl>
                                        <p:attrNameLst>
                                          <p:attrName>style.color</p:attrName>
                                        </p:attrNameLst>
                                      </p:cBhvr>
                                      <p:by>
                                        <p:hsl h="0" s="-70588" l="0"/>
                                      </p:by>
                                    </p:animClr>
                                    <p:animClr clrSpc="hsl" dir="cw">
                                      <p:cBhvr>
                                        <p:cTn id="21" dur="500" fill="hold"/>
                                        <p:tgtEl>
                                          <p:spTgt spid="6"/>
                                        </p:tgtEl>
                                        <p:attrNameLst>
                                          <p:attrName>fillcolor</p:attrName>
                                        </p:attrNameLst>
                                      </p:cBhvr>
                                      <p:by>
                                        <p:hsl h="0" s="-70588" l="0"/>
                                      </p:by>
                                    </p:animClr>
                                    <p:animClr clrSpc="hsl" dir="cw">
                                      <p:cBhvr>
                                        <p:cTn id="22" dur="500" fill="hold"/>
                                        <p:tgtEl>
                                          <p:spTgt spid="6"/>
                                        </p:tgtEl>
                                        <p:attrNameLst>
                                          <p:attrName>stroke.color</p:attrName>
                                        </p:attrNameLst>
                                      </p:cBhvr>
                                      <p:by>
                                        <p:hsl h="0" s="-70588" l="0"/>
                                      </p:by>
                                    </p:animClr>
                                    <p:set>
                                      <p:cBhvr>
                                        <p:cTn id="23" dur="500" fill="hold"/>
                                        <p:tgtEl>
                                          <p:spTgt spid="6"/>
                                        </p:tgtEl>
                                        <p:attrNameLst>
                                          <p:attrName>fill.type</p:attrName>
                                        </p:attrNameLst>
                                      </p:cBhvr>
                                      <p:to>
                                        <p:strVal val="solid"/>
                                      </p:to>
                                    </p:se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7"/>
                                        </p:tgtEl>
                                        <p:attrNameLst>
                                          <p:attrName>style.color</p:attrName>
                                        </p:attrNameLst>
                                      </p:cBhvr>
                                      <p:by>
                                        <p:hsl h="0" s="-70588" l="0"/>
                                      </p:by>
                                    </p:animClr>
                                    <p:animClr clrSpc="hsl" dir="cw">
                                      <p:cBhvr>
                                        <p:cTn id="35" dur="500" fill="hold"/>
                                        <p:tgtEl>
                                          <p:spTgt spid="7"/>
                                        </p:tgtEl>
                                        <p:attrNameLst>
                                          <p:attrName>fillcolor</p:attrName>
                                        </p:attrNameLst>
                                      </p:cBhvr>
                                      <p:by>
                                        <p:hsl h="0" s="-70588" l="0"/>
                                      </p:by>
                                    </p:animClr>
                                    <p:animClr clrSpc="hsl" dir="cw">
                                      <p:cBhvr>
                                        <p:cTn id="36" dur="500" fill="hold"/>
                                        <p:tgtEl>
                                          <p:spTgt spid="7"/>
                                        </p:tgtEl>
                                        <p:attrNameLst>
                                          <p:attrName>stroke.color</p:attrName>
                                        </p:attrNameLst>
                                      </p:cBhvr>
                                      <p:by>
                                        <p:hsl h="0" s="-70588" l="0"/>
                                      </p:by>
                                    </p:animClr>
                                    <p:set>
                                      <p:cBhvr>
                                        <p:cTn id="37" dur="500" fill="hold"/>
                                        <p:tgtEl>
                                          <p:spTgt spid="7"/>
                                        </p:tgtEl>
                                        <p:attrNameLst>
                                          <p:attrName>fill.type</p:attrName>
                                        </p:attrNameLst>
                                      </p:cBhvr>
                                      <p:to>
                                        <p:strVal val="solid"/>
                                      </p:to>
                                    </p:set>
                                  </p:childTnLst>
                                </p:cTn>
                              </p:par>
                              <p:par>
                                <p:cTn id="38" presetID="25" presetClass="emph" presetSubtype="0" fill="hold" grpId="1" nodeType="withEffect">
                                  <p:stCondLst>
                                    <p:cond delay="0"/>
                                  </p:stCondLst>
                                  <p:childTnLst>
                                    <p:animClr clrSpc="hsl" dir="cw">
                                      <p:cBhvr override="childStyle">
                                        <p:cTn id="39" dur="500" fill="hold"/>
                                        <p:tgtEl>
                                          <p:spTgt spid="8"/>
                                        </p:tgtEl>
                                        <p:attrNameLst>
                                          <p:attrName>style.color</p:attrName>
                                        </p:attrNameLst>
                                      </p:cBhvr>
                                      <p:by>
                                        <p:hsl h="0" s="-70588" l="0"/>
                                      </p:by>
                                    </p:animClr>
                                    <p:animClr clrSpc="hsl" dir="cw">
                                      <p:cBhvr>
                                        <p:cTn id="40" dur="500" fill="hold"/>
                                        <p:tgtEl>
                                          <p:spTgt spid="8"/>
                                        </p:tgtEl>
                                        <p:attrNameLst>
                                          <p:attrName>fillcolor</p:attrName>
                                        </p:attrNameLst>
                                      </p:cBhvr>
                                      <p:by>
                                        <p:hsl h="0" s="-70588" l="0"/>
                                      </p:by>
                                    </p:animClr>
                                    <p:animClr clrSpc="hsl" dir="cw">
                                      <p:cBhvr>
                                        <p:cTn id="41" dur="500" fill="hold"/>
                                        <p:tgtEl>
                                          <p:spTgt spid="8"/>
                                        </p:tgtEl>
                                        <p:attrNameLst>
                                          <p:attrName>stroke.color</p:attrName>
                                        </p:attrNameLst>
                                      </p:cBhvr>
                                      <p:by>
                                        <p:hsl h="0" s="-70588" l="0"/>
                                      </p:by>
                                    </p:animClr>
                                    <p:set>
                                      <p:cBhvr>
                                        <p:cTn id="42" dur="500" fill="hold"/>
                                        <p:tgtEl>
                                          <p:spTgt spid="8"/>
                                        </p:tgtEl>
                                        <p:attrNameLst>
                                          <p:attrName>fill.type</p:attrName>
                                        </p:attrNameLst>
                                      </p:cBhvr>
                                      <p:to>
                                        <p:strVal val="solid"/>
                                      </p:to>
                                    </p:set>
                                  </p:childTnLst>
                                </p:cTn>
                              </p:par>
                              <p:par>
                                <p:cTn id="43" presetID="2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nodeType="afterGroup">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5" presetClass="emph" presetSubtype="0" fill="hold" grpId="1" nodeType="clickEffect">
                                  <p:stCondLst>
                                    <p:cond delay="0"/>
                                  </p:stCondLst>
                                  <p:childTnLst>
                                    <p:animClr clrSpc="hsl" dir="cw">
                                      <p:cBhvr override="childStyle">
                                        <p:cTn id="53" dur="500" fill="hold"/>
                                        <p:tgtEl>
                                          <p:spTgt spid="9"/>
                                        </p:tgtEl>
                                        <p:attrNameLst>
                                          <p:attrName>style.color</p:attrName>
                                        </p:attrNameLst>
                                      </p:cBhvr>
                                      <p:by>
                                        <p:hsl h="0" s="-70588" l="0"/>
                                      </p:by>
                                    </p:animClr>
                                    <p:animClr clrSpc="hsl" dir="cw">
                                      <p:cBhvr>
                                        <p:cTn id="54" dur="500" fill="hold"/>
                                        <p:tgtEl>
                                          <p:spTgt spid="9"/>
                                        </p:tgtEl>
                                        <p:attrNameLst>
                                          <p:attrName>fillcolor</p:attrName>
                                        </p:attrNameLst>
                                      </p:cBhvr>
                                      <p:by>
                                        <p:hsl h="0" s="-70588" l="0"/>
                                      </p:by>
                                    </p:animClr>
                                    <p:animClr clrSpc="hsl" dir="cw">
                                      <p:cBhvr>
                                        <p:cTn id="55" dur="500" fill="hold"/>
                                        <p:tgtEl>
                                          <p:spTgt spid="9"/>
                                        </p:tgtEl>
                                        <p:attrNameLst>
                                          <p:attrName>stroke.color</p:attrName>
                                        </p:attrNameLst>
                                      </p:cBhvr>
                                      <p:by>
                                        <p:hsl h="0" s="-70588" l="0"/>
                                      </p:by>
                                    </p:animClr>
                                    <p:set>
                                      <p:cBhvr>
                                        <p:cTn id="56" dur="500" fill="hold"/>
                                        <p:tgtEl>
                                          <p:spTgt spid="9"/>
                                        </p:tgtEl>
                                        <p:attrNameLst>
                                          <p:attrName>fill.type</p:attrName>
                                        </p:attrNameLst>
                                      </p:cBhvr>
                                      <p:to>
                                        <p:strVal val="solid"/>
                                      </p:to>
                                    </p:set>
                                  </p:childTnLst>
                                </p:cTn>
                              </p:par>
                              <p:par>
                                <p:cTn id="57" presetID="25" presetClass="emph" presetSubtype="0" fill="hold" grpId="1" nodeType="withEffect">
                                  <p:stCondLst>
                                    <p:cond delay="0"/>
                                  </p:stCondLst>
                                  <p:childTnLst>
                                    <p:animClr clrSpc="hsl" dir="cw">
                                      <p:cBhvr override="childStyle">
                                        <p:cTn id="58" dur="500" fill="hold"/>
                                        <p:tgtEl>
                                          <p:spTgt spid="10"/>
                                        </p:tgtEl>
                                        <p:attrNameLst>
                                          <p:attrName>style.color</p:attrName>
                                        </p:attrNameLst>
                                      </p:cBhvr>
                                      <p:by>
                                        <p:hsl h="0" s="-70588" l="0"/>
                                      </p:by>
                                    </p:animClr>
                                    <p:animClr clrSpc="hsl" dir="cw">
                                      <p:cBhvr>
                                        <p:cTn id="59" dur="500" fill="hold"/>
                                        <p:tgtEl>
                                          <p:spTgt spid="10"/>
                                        </p:tgtEl>
                                        <p:attrNameLst>
                                          <p:attrName>fillcolor</p:attrName>
                                        </p:attrNameLst>
                                      </p:cBhvr>
                                      <p:by>
                                        <p:hsl h="0" s="-70588" l="0"/>
                                      </p:by>
                                    </p:animClr>
                                    <p:animClr clrSpc="hsl" dir="cw">
                                      <p:cBhvr>
                                        <p:cTn id="60" dur="500" fill="hold"/>
                                        <p:tgtEl>
                                          <p:spTgt spid="10"/>
                                        </p:tgtEl>
                                        <p:attrNameLst>
                                          <p:attrName>stroke.color</p:attrName>
                                        </p:attrNameLst>
                                      </p:cBhvr>
                                      <p:by>
                                        <p:hsl h="0" s="-70588" l="0"/>
                                      </p:by>
                                    </p:animClr>
                                    <p:set>
                                      <p:cBhvr>
                                        <p:cTn id="61" dur="500" fill="hold"/>
                                        <p:tgtEl>
                                          <p:spTgt spid="10"/>
                                        </p:tgtEl>
                                        <p:attrNameLst>
                                          <p:attrName>fill.type</p:attrName>
                                        </p:attrNameLst>
                                      </p:cBhvr>
                                      <p:to>
                                        <p:strVal val="solid"/>
                                      </p:to>
                                    </p:se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5" presetClass="emph" presetSubtype="0" fill="hold" grpId="1" nodeType="clickEffect">
                                  <p:stCondLst>
                                    <p:cond delay="0"/>
                                  </p:stCondLst>
                                  <p:childTnLst>
                                    <p:animClr clrSpc="hsl" dir="cw">
                                      <p:cBhvr override="childStyle">
                                        <p:cTn id="72" dur="500" fill="hold"/>
                                        <p:tgtEl>
                                          <p:spTgt spid="11"/>
                                        </p:tgtEl>
                                        <p:attrNameLst>
                                          <p:attrName>style.color</p:attrName>
                                        </p:attrNameLst>
                                      </p:cBhvr>
                                      <p:by>
                                        <p:hsl h="0" s="-70588" l="0"/>
                                      </p:by>
                                    </p:animClr>
                                    <p:animClr clrSpc="hsl" dir="cw">
                                      <p:cBhvr>
                                        <p:cTn id="73" dur="500" fill="hold"/>
                                        <p:tgtEl>
                                          <p:spTgt spid="11"/>
                                        </p:tgtEl>
                                        <p:attrNameLst>
                                          <p:attrName>fillcolor</p:attrName>
                                        </p:attrNameLst>
                                      </p:cBhvr>
                                      <p:by>
                                        <p:hsl h="0" s="-70588" l="0"/>
                                      </p:by>
                                    </p:animClr>
                                    <p:animClr clrSpc="hsl" dir="cw">
                                      <p:cBhvr>
                                        <p:cTn id="74" dur="500" fill="hold"/>
                                        <p:tgtEl>
                                          <p:spTgt spid="11"/>
                                        </p:tgtEl>
                                        <p:attrNameLst>
                                          <p:attrName>stroke.color</p:attrName>
                                        </p:attrNameLst>
                                      </p:cBhvr>
                                      <p:by>
                                        <p:hsl h="0" s="-70588" l="0"/>
                                      </p:by>
                                    </p:animClr>
                                    <p:set>
                                      <p:cBhvr>
                                        <p:cTn id="75" dur="500" fill="hold"/>
                                        <p:tgtEl>
                                          <p:spTgt spid="11"/>
                                        </p:tgtEl>
                                        <p:attrNameLst>
                                          <p:attrName>fill.type</p:attrName>
                                        </p:attrNameLst>
                                      </p:cBhvr>
                                      <p:to>
                                        <p:strVal val="solid"/>
                                      </p:to>
                                    </p:set>
                                  </p:childTnLst>
                                </p:cTn>
                              </p:par>
                              <p:par>
                                <p:cTn id="76" presetID="25" presetClass="emph" presetSubtype="0" fill="hold" grpId="1" nodeType="withEffect">
                                  <p:stCondLst>
                                    <p:cond delay="0"/>
                                  </p:stCondLst>
                                  <p:childTnLst>
                                    <p:animClr clrSpc="hsl" dir="cw">
                                      <p:cBhvr override="childStyle">
                                        <p:cTn id="77" dur="500" fill="hold"/>
                                        <p:tgtEl>
                                          <p:spTgt spid="12"/>
                                        </p:tgtEl>
                                        <p:attrNameLst>
                                          <p:attrName>style.color</p:attrName>
                                        </p:attrNameLst>
                                      </p:cBhvr>
                                      <p:by>
                                        <p:hsl h="0" s="-70588" l="0"/>
                                      </p:by>
                                    </p:animClr>
                                    <p:animClr clrSpc="hsl" dir="cw">
                                      <p:cBhvr>
                                        <p:cTn id="78" dur="500" fill="hold"/>
                                        <p:tgtEl>
                                          <p:spTgt spid="12"/>
                                        </p:tgtEl>
                                        <p:attrNameLst>
                                          <p:attrName>fillcolor</p:attrName>
                                        </p:attrNameLst>
                                      </p:cBhvr>
                                      <p:by>
                                        <p:hsl h="0" s="-70588" l="0"/>
                                      </p:by>
                                    </p:animClr>
                                    <p:animClr clrSpc="hsl" dir="cw">
                                      <p:cBhvr>
                                        <p:cTn id="79" dur="500" fill="hold"/>
                                        <p:tgtEl>
                                          <p:spTgt spid="12"/>
                                        </p:tgtEl>
                                        <p:attrNameLst>
                                          <p:attrName>stroke.color</p:attrName>
                                        </p:attrNameLst>
                                      </p:cBhvr>
                                      <p:by>
                                        <p:hsl h="0" s="-70588" l="0"/>
                                      </p:by>
                                    </p:animClr>
                                    <p:set>
                                      <p:cBhvr>
                                        <p:cTn id="80" dur="500" fill="hold"/>
                                        <p:tgtEl>
                                          <p:spTgt spid="12"/>
                                        </p:tgtEl>
                                        <p:attrNameLst>
                                          <p:attrName>fill.type</p:attrName>
                                        </p:attrNameLst>
                                      </p:cBhvr>
                                      <p:to>
                                        <p:strVal val="solid"/>
                                      </p:to>
                                    </p:set>
                                  </p:childTnLst>
                                </p:cTn>
                              </p:par>
                              <p:par>
                                <p:cTn id="81" presetID="22" presetClass="entr" presetSubtype="8"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par>
                          <p:cTn id="84" fill="hold" nodeType="afterGroup">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5" presetClass="emph" presetSubtype="0" fill="hold" grpId="1" nodeType="clickEffect">
                                  <p:stCondLst>
                                    <p:cond delay="0"/>
                                  </p:stCondLst>
                                  <p:childTnLst>
                                    <p:animClr clrSpc="hsl" dir="cw">
                                      <p:cBhvr override="childStyle">
                                        <p:cTn id="91" dur="500" fill="hold"/>
                                        <p:tgtEl>
                                          <p:spTgt spid="13"/>
                                        </p:tgtEl>
                                        <p:attrNameLst>
                                          <p:attrName>style.color</p:attrName>
                                        </p:attrNameLst>
                                      </p:cBhvr>
                                      <p:by>
                                        <p:hsl h="0" s="-70588" l="0"/>
                                      </p:by>
                                    </p:animClr>
                                    <p:animClr clrSpc="hsl" dir="cw">
                                      <p:cBhvr>
                                        <p:cTn id="92" dur="500" fill="hold"/>
                                        <p:tgtEl>
                                          <p:spTgt spid="13"/>
                                        </p:tgtEl>
                                        <p:attrNameLst>
                                          <p:attrName>fillcolor</p:attrName>
                                        </p:attrNameLst>
                                      </p:cBhvr>
                                      <p:by>
                                        <p:hsl h="0" s="-70588" l="0"/>
                                      </p:by>
                                    </p:animClr>
                                    <p:animClr clrSpc="hsl" dir="cw">
                                      <p:cBhvr>
                                        <p:cTn id="93" dur="500" fill="hold"/>
                                        <p:tgtEl>
                                          <p:spTgt spid="13"/>
                                        </p:tgtEl>
                                        <p:attrNameLst>
                                          <p:attrName>stroke.color</p:attrName>
                                        </p:attrNameLst>
                                      </p:cBhvr>
                                      <p:by>
                                        <p:hsl h="0" s="-70588" l="0"/>
                                      </p:by>
                                    </p:animClr>
                                    <p:set>
                                      <p:cBhvr>
                                        <p:cTn id="94" dur="500" fill="hold"/>
                                        <p:tgtEl>
                                          <p:spTgt spid="13"/>
                                        </p:tgtEl>
                                        <p:attrNameLst>
                                          <p:attrName>fill.type</p:attrName>
                                        </p:attrNameLst>
                                      </p:cBhvr>
                                      <p:to>
                                        <p:strVal val="solid"/>
                                      </p:to>
                                    </p:set>
                                  </p:childTnLst>
                                </p:cTn>
                              </p:par>
                              <p:par>
                                <p:cTn id="95" presetID="25" presetClass="emph" presetSubtype="0" fill="hold" grpId="1" nodeType="withEffect">
                                  <p:stCondLst>
                                    <p:cond delay="0"/>
                                  </p:stCondLst>
                                  <p:childTnLst>
                                    <p:animClr clrSpc="hsl" dir="cw">
                                      <p:cBhvr override="childStyle">
                                        <p:cTn id="96" dur="500" fill="hold"/>
                                        <p:tgtEl>
                                          <p:spTgt spid="14"/>
                                        </p:tgtEl>
                                        <p:attrNameLst>
                                          <p:attrName>style.color</p:attrName>
                                        </p:attrNameLst>
                                      </p:cBhvr>
                                      <p:by>
                                        <p:hsl h="0" s="-70588" l="0"/>
                                      </p:by>
                                    </p:animClr>
                                    <p:animClr clrSpc="hsl" dir="cw">
                                      <p:cBhvr>
                                        <p:cTn id="97" dur="500" fill="hold"/>
                                        <p:tgtEl>
                                          <p:spTgt spid="14"/>
                                        </p:tgtEl>
                                        <p:attrNameLst>
                                          <p:attrName>fillcolor</p:attrName>
                                        </p:attrNameLst>
                                      </p:cBhvr>
                                      <p:by>
                                        <p:hsl h="0" s="-70588" l="0"/>
                                      </p:by>
                                    </p:animClr>
                                    <p:animClr clrSpc="hsl" dir="cw">
                                      <p:cBhvr>
                                        <p:cTn id="98" dur="500" fill="hold"/>
                                        <p:tgtEl>
                                          <p:spTgt spid="14"/>
                                        </p:tgtEl>
                                        <p:attrNameLst>
                                          <p:attrName>stroke.color</p:attrName>
                                        </p:attrNameLst>
                                      </p:cBhvr>
                                      <p:by>
                                        <p:hsl h="0" s="-70588" l="0"/>
                                      </p:by>
                                    </p:animClr>
                                    <p:set>
                                      <p:cBhvr>
                                        <p:cTn id="99" dur="500" fill="hold"/>
                                        <p:tgtEl>
                                          <p:spTgt spid="14"/>
                                        </p:tgtEl>
                                        <p:attrNameLst>
                                          <p:attrName>fill.type</p:attrName>
                                        </p:attrNameLst>
                                      </p:cBhvr>
                                      <p:to>
                                        <p:strVal val="solid"/>
                                      </p:to>
                                    </p:set>
                                  </p:childTnLst>
                                </p:cTn>
                              </p:par>
                              <p:par>
                                <p:cTn id="100" presetID="22" presetClass="entr" presetSubtype="8"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left)">
                                      <p:cBhvr>
                                        <p:cTn id="102" dur="500"/>
                                        <p:tgtEl>
                                          <p:spTgt spid="15"/>
                                        </p:tgtEl>
                                      </p:cBhvr>
                                    </p:animEffect>
                                  </p:childTnLst>
                                </p:cTn>
                              </p:par>
                            </p:childTnLst>
                          </p:cTn>
                        </p:par>
                        <p:par>
                          <p:cTn id="103" fill="hold" nodeType="afterGroup">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left)">
                                      <p:cBhvr>
                                        <p:cTn id="10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en-US" smtClean="0"/>
              <a:t>A Good Brand Name?</a:t>
            </a:r>
          </a:p>
        </p:txBody>
      </p:sp>
      <p:sp>
        <p:nvSpPr>
          <p:cNvPr id="2070"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8E9DBA49-DA52-465A-9866-5E570E2A0353}" type="slidenum">
              <a:rPr lang="en-US" sz="1200">
                <a:latin typeface="Century Gothic" pitchFamily="34" charset="0"/>
              </a:rPr>
              <a:pPr algn="ctr"/>
              <a:t>16</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mtClean="0"/>
              <a:t>Protecting Brand Names &amp; Trademarks</a:t>
            </a:r>
          </a:p>
        </p:txBody>
      </p:sp>
      <p:sp>
        <p:nvSpPr>
          <p:cNvPr id="3" name="Line 3"/>
          <p:cNvSpPr>
            <a:spLocks noChangeShapeType="1"/>
          </p:cNvSpPr>
          <p:nvPr/>
        </p:nvSpPr>
        <p:spPr bwMode="auto">
          <a:xfrm>
            <a:off x="3581400" y="3810000"/>
            <a:ext cx="1143000" cy="0"/>
          </a:xfrm>
          <a:prstGeom prst="line">
            <a:avLst/>
          </a:prstGeom>
          <a:noFill/>
          <a:ln w="38100">
            <a:solidFill>
              <a:schemeClr val="tx1"/>
            </a:solidFill>
            <a:round/>
            <a:headEnd/>
            <a:tailEnd/>
          </a:ln>
        </p:spPr>
        <p:txBody>
          <a:bodyPr/>
          <a:lstStyle/>
          <a:p>
            <a:endParaRPr lang="en-US"/>
          </a:p>
        </p:txBody>
      </p:sp>
      <p:sp>
        <p:nvSpPr>
          <p:cNvPr id="4" name="AutoShape 4"/>
          <p:cNvSpPr>
            <a:spLocks noChangeArrowheads="1"/>
          </p:cNvSpPr>
          <p:nvPr/>
        </p:nvSpPr>
        <p:spPr bwMode="auto">
          <a:xfrm>
            <a:off x="4724400" y="3302000"/>
            <a:ext cx="3962400" cy="990600"/>
          </a:xfrm>
          <a:prstGeom prst="roundRect">
            <a:avLst>
              <a:gd name="adj" fmla="val 3349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You Must Protect </a:t>
            </a:r>
            <a:br>
              <a:rPr lang="en-US" altLang="en-US" sz="2300" b="1">
                <a:latin typeface="Arial" pitchFamily="34" charset="0"/>
                <a:cs typeface="Arial" pitchFamily="34" charset="0"/>
              </a:rPr>
            </a:br>
            <a:r>
              <a:rPr lang="en-US" altLang="en-US" sz="2300" b="1">
                <a:latin typeface="Arial" pitchFamily="34" charset="0"/>
                <a:cs typeface="Arial" pitchFamily="34" charset="0"/>
              </a:rPr>
              <a:t>Your Own</a:t>
            </a:r>
          </a:p>
        </p:txBody>
      </p:sp>
      <p:sp>
        <p:nvSpPr>
          <p:cNvPr id="5" name="Line 7"/>
          <p:cNvSpPr>
            <a:spLocks noChangeShapeType="1"/>
          </p:cNvSpPr>
          <p:nvPr/>
        </p:nvSpPr>
        <p:spPr bwMode="auto">
          <a:xfrm flipV="1">
            <a:off x="3581400" y="2209800"/>
            <a:ext cx="1143000" cy="1600200"/>
          </a:xfrm>
          <a:prstGeom prst="line">
            <a:avLst/>
          </a:prstGeom>
          <a:noFill/>
          <a:ln w="38100">
            <a:solidFill>
              <a:schemeClr val="tx1"/>
            </a:solidFill>
            <a:round/>
            <a:headEnd/>
            <a:tailEnd/>
          </a:ln>
        </p:spPr>
        <p:txBody>
          <a:bodyPr/>
          <a:lstStyle/>
          <a:p>
            <a:endParaRPr lang="en-US"/>
          </a:p>
        </p:txBody>
      </p:sp>
      <p:sp>
        <p:nvSpPr>
          <p:cNvPr id="6" name="AutoShape 8"/>
          <p:cNvSpPr>
            <a:spLocks noChangeArrowheads="1"/>
          </p:cNvSpPr>
          <p:nvPr/>
        </p:nvSpPr>
        <p:spPr bwMode="auto">
          <a:xfrm>
            <a:off x="4724400" y="1752600"/>
            <a:ext cx="3962400" cy="990600"/>
          </a:xfrm>
          <a:prstGeom prst="roundRect">
            <a:avLst>
              <a:gd name="adj" fmla="val 3349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Lanham Act</a:t>
            </a:r>
          </a:p>
        </p:txBody>
      </p:sp>
      <p:sp>
        <p:nvSpPr>
          <p:cNvPr id="7" name="Line 11"/>
          <p:cNvSpPr>
            <a:spLocks noChangeShapeType="1"/>
          </p:cNvSpPr>
          <p:nvPr/>
        </p:nvSpPr>
        <p:spPr bwMode="auto">
          <a:xfrm>
            <a:off x="3581400" y="3810000"/>
            <a:ext cx="1143000" cy="1600200"/>
          </a:xfrm>
          <a:prstGeom prst="line">
            <a:avLst/>
          </a:prstGeom>
          <a:noFill/>
          <a:ln w="38100">
            <a:solidFill>
              <a:schemeClr val="tx1"/>
            </a:solidFill>
            <a:round/>
            <a:headEnd/>
            <a:tailEnd/>
          </a:ln>
        </p:spPr>
        <p:txBody>
          <a:bodyPr/>
          <a:lstStyle/>
          <a:p>
            <a:endParaRPr lang="en-US"/>
          </a:p>
        </p:txBody>
      </p:sp>
      <p:sp>
        <p:nvSpPr>
          <p:cNvPr id="8" name="AutoShape 12"/>
          <p:cNvSpPr>
            <a:spLocks noChangeArrowheads="1"/>
          </p:cNvSpPr>
          <p:nvPr/>
        </p:nvSpPr>
        <p:spPr bwMode="auto">
          <a:xfrm>
            <a:off x="4724400" y="4876800"/>
            <a:ext cx="3962400" cy="990600"/>
          </a:xfrm>
          <a:prstGeom prst="roundRect">
            <a:avLst>
              <a:gd name="adj" fmla="val 3349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50000"/>
              </a:spcBef>
              <a:defRPr/>
            </a:pPr>
            <a:r>
              <a:rPr lang="en-US" altLang="en-US" sz="2300" b="1">
                <a:latin typeface="Arial" pitchFamily="34" charset="0"/>
                <a:cs typeface="Arial" pitchFamily="34" charset="0"/>
              </a:rPr>
              <a:t>Counterfeiting Is Accepted In Some Cultures</a:t>
            </a:r>
          </a:p>
        </p:txBody>
      </p:sp>
      <p:pic>
        <p:nvPicPr>
          <p:cNvPr id="40969" name="Picture 14" descr="scales"/>
          <p:cNvPicPr>
            <a:picLocks noChangeAspect="1" noChangeArrowheads="1"/>
          </p:cNvPicPr>
          <p:nvPr/>
        </p:nvPicPr>
        <p:blipFill>
          <a:blip r:embed="rId3">
            <a:extLst>
              <a:ext uri="{28A0092B-C50C-407E-A947-70E740481C1C}"/>
            </a:extLst>
          </a:blip>
          <a:srcRect/>
          <a:stretch>
            <a:fillRect/>
          </a:stretch>
        </p:blipFill>
        <p:spPr bwMode="auto">
          <a:xfrm>
            <a:off x="355600" y="21971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45065"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E43B20A9-38A7-4D6F-A0E4-FA117CA0A419}" type="slidenum">
              <a:rPr lang="en-US" sz="1200">
                <a:latin typeface="Century Gothic" pitchFamily="34" charset="0"/>
              </a:rPr>
              <a:pPr algn="ctr"/>
              <a:t>17</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
                                        </p:tgtEl>
                                        <p:attrNameLst>
                                          <p:attrName>style.color</p:attrName>
                                        </p:attrNameLst>
                                      </p:cBhvr>
                                      <p:by>
                                        <p:hsl h="0" s="-70588" l="0"/>
                                      </p:by>
                                    </p:animClr>
                                    <p:animClr clrSpc="hsl" dir="cw">
                                      <p:cBhvr>
                                        <p:cTn id="16" dur="500" fill="hold"/>
                                        <p:tgtEl>
                                          <p:spTgt spid="6"/>
                                        </p:tgtEl>
                                        <p:attrNameLst>
                                          <p:attrName>fillcolor</p:attrName>
                                        </p:attrNameLst>
                                      </p:cBhvr>
                                      <p:by>
                                        <p:hsl h="0" s="-70588" l="0"/>
                                      </p:by>
                                    </p:animClr>
                                    <p:animClr clrSpc="hsl" dir="cw">
                                      <p:cBhvr>
                                        <p:cTn id="17" dur="500" fill="hold"/>
                                        <p:tgtEl>
                                          <p:spTgt spid="6"/>
                                        </p:tgtEl>
                                        <p:attrNameLst>
                                          <p:attrName>stroke.color</p:attrName>
                                        </p:attrNameLst>
                                      </p:cBhvr>
                                      <p:by>
                                        <p:hsl h="0" s="-70588" l="0"/>
                                      </p:by>
                                    </p:animClr>
                                    <p:set>
                                      <p:cBhvr>
                                        <p:cTn id="18" dur="500" fill="hold"/>
                                        <p:tgtEl>
                                          <p:spTgt spid="6"/>
                                        </p:tgtEl>
                                        <p:attrNameLst>
                                          <p:attrName>fill.type</p:attrName>
                                        </p:attrNameLst>
                                      </p:cBhvr>
                                      <p:to>
                                        <p:strVal val="solid"/>
                                      </p:to>
                                    </p:se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mph" presetSubtype="0" fill="hold" grpId="1" nodeType="clickEffect">
                                  <p:stCondLst>
                                    <p:cond delay="0"/>
                                  </p:stCondLst>
                                  <p:childTnLst>
                                    <p:animClr clrSpc="hsl" dir="cw">
                                      <p:cBhvr override="childStyle">
                                        <p:cTn id="30" dur="500" fill="hold"/>
                                        <p:tgtEl>
                                          <p:spTgt spid="4"/>
                                        </p:tgtEl>
                                        <p:attrNameLst>
                                          <p:attrName>style.color</p:attrName>
                                        </p:attrNameLst>
                                      </p:cBhvr>
                                      <p:by>
                                        <p:hsl h="0" s="-70588" l="0"/>
                                      </p:by>
                                    </p:animClr>
                                    <p:animClr clrSpc="hsl" dir="cw">
                                      <p:cBhvr>
                                        <p:cTn id="31" dur="500" fill="hold"/>
                                        <p:tgtEl>
                                          <p:spTgt spid="4"/>
                                        </p:tgtEl>
                                        <p:attrNameLst>
                                          <p:attrName>fillcolor</p:attrName>
                                        </p:attrNameLst>
                                      </p:cBhvr>
                                      <p:by>
                                        <p:hsl h="0" s="-70588" l="0"/>
                                      </p:by>
                                    </p:animClr>
                                    <p:animClr clrSpc="hsl" dir="cw">
                                      <p:cBhvr>
                                        <p:cTn id="32" dur="500" fill="hold"/>
                                        <p:tgtEl>
                                          <p:spTgt spid="4"/>
                                        </p:tgtEl>
                                        <p:attrNameLst>
                                          <p:attrName>stroke.color</p:attrName>
                                        </p:attrNameLst>
                                      </p:cBhvr>
                                      <p:by>
                                        <p:hsl h="0" s="-70588" l="0"/>
                                      </p:by>
                                    </p:animClr>
                                    <p:set>
                                      <p:cBhvr>
                                        <p:cTn id="33" dur="500" fill="hold"/>
                                        <p:tgtEl>
                                          <p:spTgt spid="4"/>
                                        </p:tgtEl>
                                        <p:attrNameLst>
                                          <p:attrName>fill.type</p:attrName>
                                        </p:attrNameLst>
                                      </p:cBhvr>
                                      <p:to>
                                        <p:strVal val="solid"/>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
            <a:ext cx="8229600" cy="1398587"/>
          </a:xfrm>
        </p:spPr>
        <p:txBody>
          <a:bodyPr/>
          <a:lstStyle/>
          <a:p>
            <a:pPr>
              <a:defRPr/>
            </a:pPr>
            <a:r>
              <a:rPr lang="en-US" dirty="0" smtClean="0"/>
              <a:t>What Kind of Brand to Use?</a:t>
            </a:r>
          </a:p>
        </p:txBody>
      </p:sp>
      <p:sp>
        <p:nvSpPr>
          <p:cNvPr id="3" name="AutoShape 3">
            <a:hlinkHover r:id="" action="ppaction://macro?name=changecolor"/>
          </p:cNvPr>
          <p:cNvSpPr>
            <a:spLocks noChangeArrowheads="1"/>
          </p:cNvSpPr>
          <p:nvPr/>
        </p:nvSpPr>
        <p:spPr bwMode="auto">
          <a:xfrm>
            <a:off x="5943600" y="4800600"/>
            <a:ext cx="27432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Individual Brand</a:t>
            </a:r>
          </a:p>
        </p:txBody>
      </p:sp>
      <p:sp>
        <p:nvSpPr>
          <p:cNvPr id="4" name="Line 4"/>
          <p:cNvSpPr>
            <a:spLocks noChangeShapeType="1"/>
          </p:cNvSpPr>
          <p:nvPr/>
        </p:nvSpPr>
        <p:spPr bwMode="auto">
          <a:xfrm rot="10800000">
            <a:off x="5638800" y="4686300"/>
            <a:ext cx="330200" cy="228600"/>
          </a:xfrm>
          <a:prstGeom prst="line">
            <a:avLst/>
          </a:prstGeom>
          <a:noFill/>
          <a:ln w="38100">
            <a:solidFill>
              <a:schemeClr val="tx1"/>
            </a:solidFill>
            <a:round/>
            <a:headEnd/>
            <a:tailEnd/>
          </a:ln>
        </p:spPr>
        <p:txBody>
          <a:bodyPr/>
          <a:lstStyle/>
          <a:p>
            <a:endParaRPr lang="en-US"/>
          </a:p>
        </p:txBody>
      </p:sp>
      <p:sp>
        <p:nvSpPr>
          <p:cNvPr id="5" name="Line 8"/>
          <p:cNvSpPr>
            <a:spLocks noChangeShapeType="1"/>
          </p:cNvSpPr>
          <p:nvPr/>
        </p:nvSpPr>
        <p:spPr bwMode="auto">
          <a:xfrm rot="6300000">
            <a:off x="5732462" y="2674938"/>
            <a:ext cx="371475" cy="374650"/>
          </a:xfrm>
          <a:prstGeom prst="line">
            <a:avLst/>
          </a:prstGeom>
          <a:noFill/>
          <a:ln w="38100">
            <a:solidFill>
              <a:schemeClr val="tx1"/>
            </a:solidFill>
            <a:round/>
            <a:headEnd/>
            <a:tailEnd/>
          </a:ln>
        </p:spPr>
        <p:txBody>
          <a:bodyPr/>
          <a:lstStyle/>
          <a:p>
            <a:endParaRPr lang="en-US"/>
          </a:p>
        </p:txBody>
      </p:sp>
      <p:sp>
        <p:nvSpPr>
          <p:cNvPr id="6" name="Line 11"/>
          <p:cNvSpPr>
            <a:spLocks noChangeShapeType="1"/>
          </p:cNvSpPr>
          <p:nvPr/>
        </p:nvSpPr>
        <p:spPr bwMode="auto">
          <a:xfrm>
            <a:off x="2971800" y="2819400"/>
            <a:ext cx="330200" cy="228600"/>
          </a:xfrm>
          <a:prstGeom prst="line">
            <a:avLst/>
          </a:prstGeom>
          <a:noFill/>
          <a:ln w="38100">
            <a:solidFill>
              <a:schemeClr val="tx1"/>
            </a:solidFill>
            <a:round/>
            <a:headEnd/>
            <a:tailEnd/>
          </a:ln>
        </p:spPr>
        <p:txBody>
          <a:bodyPr/>
          <a:lstStyle/>
          <a:p>
            <a:endParaRPr lang="en-US"/>
          </a:p>
        </p:txBody>
      </p:sp>
      <p:sp>
        <p:nvSpPr>
          <p:cNvPr id="7" name="AutoShape 12">
            <a:hlinkHover r:id="" action="ppaction://macro?name=changecolor"/>
          </p:cNvPr>
          <p:cNvSpPr>
            <a:spLocks noChangeArrowheads="1"/>
          </p:cNvSpPr>
          <p:nvPr/>
        </p:nvSpPr>
        <p:spPr bwMode="auto">
          <a:xfrm>
            <a:off x="381000" y="1524000"/>
            <a:ext cx="27432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Family Brand</a:t>
            </a:r>
          </a:p>
        </p:txBody>
      </p:sp>
      <p:sp>
        <p:nvSpPr>
          <p:cNvPr id="41992" name="Oval 13"/>
          <p:cNvSpPr>
            <a:spLocks noChangeArrowheads="1"/>
          </p:cNvSpPr>
          <p:nvPr/>
        </p:nvSpPr>
        <p:spPr bwMode="auto">
          <a:xfrm>
            <a:off x="3094038" y="2438400"/>
            <a:ext cx="2925762" cy="2671763"/>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3200" b="1">
                <a:latin typeface="Arial" pitchFamily="34" charset="0"/>
                <a:cs typeface="Arial" pitchFamily="34" charset="0"/>
              </a:rPr>
              <a:t>Brand </a:t>
            </a:r>
            <a:br>
              <a:rPr lang="en-US" sz="3200" b="1">
                <a:latin typeface="Arial" pitchFamily="34" charset="0"/>
                <a:cs typeface="Arial" pitchFamily="34" charset="0"/>
              </a:rPr>
            </a:br>
            <a:r>
              <a:rPr lang="en-US" sz="3200" b="1">
                <a:latin typeface="Arial" pitchFamily="34" charset="0"/>
                <a:cs typeface="Arial" pitchFamily="34" charset="0"/>
              </a:rPr>
              <a:t>Choices</a:t>
            </a:r>
          </a:p>
        </p:txBody>
      </p:sp>
      <p:sp>
        <p:nvSpPr>
          <p:cNvPr id="9" name="AutoShape 17">
            <a:hlinkHover r:id="" action="ppaction://macro?name=changecolor"/>
          </p:cNvPr>
          <p:cNvSpPr>
            <a:spLocks noChangeArrowheads="1"/>
          </p:cNvSpPr>
          <p:nvPr/>
        </p:nvSpPr>
        <p:spPr bwMode="auto">
          <a:xfrm>
            <a:off x="444500" y="4800600"/>
            <a:ext cx="27432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Generic “Brand”</a:t>
            </a:r>
          </a:p>
        </p:txBody>
      </p:sp>
      <p:sp>
        <p:nvSpPr>
          <p:cNvPr id="10" name="Line 18"/>
          <p:cNvSpPr>
            <a:spLocks noChangeShapeType="1"/>
          </p:cNvSpPr>
          <p:nvPr/>
        </p:nvSpPr>
        <p:spPr bwMode="auto">
          <a:xfrm rot="7200000">
            <a:off x="3149600" y="4673600"/>
            <a:ext cx="330200" cy="228600"/>
          </a:xfrm>
          <a:prstGeom prst="line">
            <a:avLst/>
          </a:prstGeom>
          <a:noFill/>
          <a:ln w="38100">
            <a:solidFill>
              <a:schemeClr val="tx1"/>
            </a:solidFill>
            <a:round/>
            <a:headEnd/>
            <a:tailEnd/>
          </a:ln>
        </p:spPr>
        <p:txBody>
          <a:bodyPr/>
          <a:lstStyle/>
          <a:p>
            <a:endParaRPr lang="en-US"/>
          </a:p>
        </p:txBody>
      </p:sp>
      <p:sp>
        <p:nvSpPr>
          <p:cNvPr id="11" name="AutoShape 7">
            <a:hlinkHover r:id="" action="ppaction://macro?name=changecolor"/>
          </p:cNvPr>
          <p:cNvSpPr>
            <a:spLocks noChangeArrowheads="1"/>
          </p:cNvSpPr>
          <p:nvPr/>
        </p:nvSpPr>
        <p:spPr bwMode="auto">
          <a:xfrm>
            <a:off x="5943600" y="1524000"/>
            <a:ext cx="2743200" cy="1295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Licensed Brand</a:t>
            </a:r>
          </a:p>
        </p:txBody>
      </p:sp>
      <p:sp>
        <p:nvSpPr>
          <p:cNvPr id="47115"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01082994-F807-4050-8841-4E7CFF827013}" type="slidenum">
              <a:rPr lang="en-US" sz="1200">
                <a:latin typeface="Century Gothic" pitchFamily="34" charset="0"/>
              </a:rPr>
              <a:pPr algn="ctr"/>
              <a:t>18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7"/>
                                        </p:tgtEl>
                                        <p:attrNameLst>
                                          <p:attrName>style.color</p:attrName>
                                        </p:attrNameLst>
                                      </p:cBhvr>
                                      <p:by>
                                        <p:hsl h="0" s="-70588" l="0"/>
                                      </p:by>
                                    </p:animClr>
                                    <p:animClr clrSpc="hsl" dir="cw">
                                      <p:cBhvr>
                                        <p:cTn id="16" dur="500" fill="hold"/>
                                        <p:tgtEl>
                                          <p:spTgt spid="7"/>
                                        </p:tgtEl>
                                        <p:attrNameLst>
                                          <p:attrName>fillcolor</p:attrName>
                                        </p:attrNameLst>
                                      </p:cBhvr>
                                      <p:by>
                                        <p:hsl h="0" s="-70588" l="0"/>
                                      </p:by>
                                    </p:animClr>
                                    <p:animClr clrSpc="hsl" dir="cw">
                                      <p:cBhvr>
                                        <p:cTn id="17" dur="500" fill="hold"/>
                                        <p:tgtEl>
                                          <p:spTgt spid="7"/>
                                        </p:tgtEl>
                                        <p:attrNameLst>
                                          <p:attrName>stroke.color</p:attrName>
                                        </p:attrNameLst>
                                      </p:cBhvr>
                                      <p:by>
                                        <p:hsl h="0" s="-70588" l="0"/>
                                      </p:by>
                                    </p:animClr>
                                    <p:set>
                                      <p:cBhvr>
                                        <p:cTn id="18" dur="500" fill="hold"/>
                                        <p:tgtEl>
                                          <p:spTgt spid="7"/>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1"/>
                                        </p:tgtEl>
                                        <p:attrNameLst>
                                          <p:attrName>style.color</p:attrName>
                                        </p:attrNameLst>
                                      </p:cBhvr>
                                      <p:by>
                                        <p:hsl h="0" s="-70588" l="0"/>
                                      </p:by>
                                    </p:animClr>
                                    <p:animClr clrSpc="hsl" dir="cw">
                                      <p:cBhvr>
                                        <p:cTn id="30" dur="500" fill="hold"/>
                                        <p:tgtEl>
                                          <p:spTgt spid="11"/>
                                        </p:tgtEl>
                                        <p:attrNameLst>
                                          <p:attrName>fillcolor</p:attrName>
                                        </p:attrNameLst>
                                      </p:cBhvr>
                                      <p:by>
                                        <p:hsl h="0" s="-70588" l="0"/>
                                      </p:by>
                                    </p:animClr>
                                    <p:animClr clrSpc="hsl" dir="cw">
                                      <p:cBhvr>
                                        <p:cTn id="31" dur="500" fill="hold"/>
                                        <p:tgtEl>
                                          <p:spTgt spid="11"/>
                                        </p:tgtEl>
                                        <p:attrNameLst>
                                          <p:attrName>stroke.color</p:attrName>
                                        </p:attrNameLst>
                                      </p:cBhvr>
                                      <p:by>
                                        <p:hsl h="0" s="-70588" l="0"/>
                                      </p:by>
                                    </p:animClr>
                                    <p:set>
                                      <p:cBhvr>
                                        <p:cTn id="32" dur="500" fill="hold"/>
                                        <p:tgtEl>
                                          <p:spTgt spid="11"/>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3"/>
                                        </p:tgtEl>
                                        <p:attrNameLst>
                                          <p:attrName>style.color</p:attrName>
                                        </p:attrNameLst>
                                      </p:cBhvr>
                                      <p:by>
                                        <p:hsl h="0" s="-70588" l="0"/>
                                      </p:by>
                                    </p:animClr>
                                    <p:animClr clrSpc="hsl" dir="cw">
                                      <p:cBhvr>
                                        <p:cTn id="44" dur="500" fill="hold"/>
                                        <p:tgtEl>
                                          <p:spTgt spid="3"/>
                                        </p:tgtEl>
                                        <p:attrNameLst>
                                          <p:attrName>fillcolor</p:attrName>
                                        </p:attrNameLst>
                                      </p:cBhvr>
                                      <p:by>
                                        <p:hsl h="0" s="-70588" l="0"/>
                                      </p:by>
                                    </p:animClr>
                                    <p:animClr clrSpc="hsl" dir="cw">
                                      <p:cBhvr>
                                        <p:cTn id="45" dur="500" fill="hold"/>
                                        <p:tgtEl>
                                          <p:spTgt spid="3"/>
                                        </p:tgtEl>
                                        <p:attrNameLst>
                                          <p:attrName>stroke.color</p:attrName>
                                        </p:attrNameLst>
                                      </p:cBhvr>
                                      <p:by>
                                        <p:hsl h="0" s="-70588" l="0"/>
                                      </p:by>
                                    </p:animClr>
                                    <p:set>
                                      <p:cBhvr>
                                        <p:cTn id="46" dur="500" fill="hold"/>
                                        <p:tgtEl>
                                          <p:spTgt spid="3"/>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righ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P spid="7" grpId="0" animBg="1"/>
      <p:bldP spid="7" grpId="1" animBg="1"/>
      <p:bldP spid="9" grpId="0" animBg="1"/>
      <p:bldP spid="10" grpId="0"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defRPr/>
            </a:pPr>
            <a:r>
              <a:rPr lang="en-US" smtClean="0"/>
              <a:t>Licensing</a:t>
            </a:r>
          </a:p>
        </p:txBody>
      </p:sp>
      <p:sp>
        <p:nvSpPr>
          <p:cNvPr id="3094"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66EF4EF1-98CD-4FC7-AE09-7F7083A1CF72}" type="slidenum">
              <a:rPr lang="en-US" sz="1200">
                <a:latin typeface="Century Gothic" pitchFamily="34" charset="0"/>
              </a:rPr>
              <a:pPr algn="ctr"/>
              <a:t>19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47" y="157163"/>
            <a:ext cx="8229600" cy="1399032"/>
          </a:xfrm>
        </p:spPr>
        <p:txBody>
          <a:bodyPr/>
          <a:lstStyle/>
          <a:p>
            <a:pPr>
              <a:defRPr/>
            </a:pPr>
            <a:r>
              <a:rPr lang="en-US" smtClean="0"/>
              <a:t>At the end of this presentation, you should be able to:</a:t>
            </a:r>
          </a:p>
        </p:txBody>
      </p:sp>
      <p:sp>
        <p:nvSpPr>
          <p:cNvPr id="59395" name="Rectangle 3"/>
          <p:cNvSpPr>
            <a:spLocks noGrp="1" noChangeArrowheads="1"/>
          </p:cNvSpPr>
          <p:nvPr>
            <p:ph idx="1"/>
          </p:nvPr>
        </p:nvSpPr>
        <p:spPr>
          <a:xfrm>
            <a:off x="457200" y="1882775"/>
            <a:ext cx="8229600" cy="4572000"/>
          </a:xfrm>
        </p:spPr>
        <p:txBody>
          <a:bodyPr>
            <a:normAutofit lnSpcReduction="10000"/>
          </a:bodyPr>
          <a:lstStyle/>
          <a:p>
            <a:pPr marL="514350" indent="-514350">
              <a:buFont typeface="+mj-lt"/>
              <a:buAutoNum type="arabicPeriod"/>
              <a:defRPr/>
            </a:pPr>
            <a:r>
              <a:rPr lang="en-US" dirty="0" smtClean="0"/>
              <a:t>Understand what “Product” really means.</a:t>
            </a:r>
          </a:p>
          <a:p>
            <a:pPr marL="514350" indent="-514350">
              <a:buFont typeface="+mj-lt"/>
              <a:buAutoNum type="arabicPeriod"/>
              <a:defRPr/>
            </a:pPr>
            <a:r>
              <a:rPr lang="en-US" dirty="0" smtClean="0"/>
              <a:t>Know the key differences between goods and services.</a:t>
            </a:r>
          </a:p>
          <a:p>
            <a:pPr marL="514350" indent="-514350">
              <a:buFont typeface="+mj-lt"/>
              <a:buAutoNum type="arabicPeriod"/>
              <a:defRPr/>
            </a:pPr>
            <a:r>
              <a:rPr lang="en-US" dirty="0" smtClean="0"/>
              <a:t>Understand what branding is and how to use it in strategy planning.</a:t>
            </a:r>
          </a:p>
          <a:p>
            <a:pPr marL="514350" indent="-514350">
              <a:buFont typeface="+mj-lt"/>
              <a:buAutoNum type="arabicPeriod"/>
              <a:defRPr/>
            </a:pPr>
            <a:r>
              <a:rPr lang="en-US" dirty="0" smtClean="0"/>
              <a:t>Understand the importance of packaging in strategy planning.</a:t>
            </a:r>
          </a:p>
          <a:p>
            <a:pPr marL="514350" indent="-514350">
              <a:buFont typeface="+mj-lt"/>
              <a:buAutoNum type="arabicPeriod"/>
              <a:defRPr/>
            </a:pPr>
            <a:r>
              <a:rPr lang="en-US" dirty="0" smtClean="0"/>
              <a:t>Understand the role of warranties in strategy planning.</a:t>
            </a:r>
          </a:p>
          <a:p>
            <a:pPr marL="514350" indent="-514350">
              <a:buFont typeface="+mj-lt"/>
              <a:buAutoNum type="arabicPeriod"/>
              <a:defRPr/>
            </a:pPr>
            <a:endParaRPr lang="en-US" dirty="0" smtClean="0"/>
          </a:p>
        </p:txBody>
      </p:sp>
      <p:sp>
        <p:nvSpPr>
          <p:cNvPr id="12291" name="Slide Number Placeholder 22"/>
          <p:cNvSpPr txBox="1">
            <a:spLocks/>
          </p:cNvSpPr>
          <p:nvPr/>
        </p:nvSpPr>
        <p:spPr bwMode="auto">
          <a:xfrm>
            <a:off x="87313" y="142875"/>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271F3D92-4E43-4A61-8D84-54E5B603C7BB}" type="slidenum">
              <a:rPr lang="en-US" sz="1200">
                <a:latin typeface="Century Gothic" pitchFamily="34" charset="0"/>
              </a:rPr>
              <a:pPr algn="ctr"/>
              <a:t>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mtClean="0"/>
              <a:t>Who Should Do the Branding?</a:t>
            </a:r>
          </a:p>
        </p:txBody>
      </p:sp>
      <p:grpSp>
        <p:nvGrpSpPr>
          <p:cNvPr id="2" name="Group 2"/>
          <p:cNvGrpSpPr>
            <a:grpSpLocks/>
          </p:cNvGrpSpPr>
          <p:nvPr/>
        </p:nvGrpSpPr>
        <p:grpSpPr bwMode="auto">
          <a:xfrm>
            <a:off x="3175000" y="2286000"/>
            <a:ext cx="3124200" cy="3200400"/>
            <a:chOff x="2000" y="1296"/>
            <a:chExt cx="1968" cy="2016"/>
          </a:xfrm>
        </p:grpSpPr>
        <p:sp>
          <p:nvSpPr>
            <p:cNvPr id="43022" name="AutoShape 3"/>
            <p:cNvSpPr>
              <a:spLocks noChangeArrowheads="1"/>
            </p:cNvSpPr>
            <p:nvPr/>
          </p:nvSpPr>
          <p:spPr bwMode="auto">
            <a:xfrm>
              <a:off x="2000" y="1296"/>
              <a:ext cx="1968" cy="2016"/>
            </a:xfrm>
            <a:prstGeom prst="irregularSeal2">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a:defRPr/>
              </a:pPr>
              <a:r>
                <a:rPr lang="en-US" sz="2800" b="1" dirty="0">
                  <a:latin typeface="Arial" pitchFamily="34" charset="0"/>
                  <a:cs typeface="Arial" pitchFamily="34" charset="0"/>
                </a:rPr>
                <a:t>Battle of the Brands</a:t>
              </a:r>
            </a:p>
          </p:txBody>
        </p:sp>
        <p:sp>
          <p:nvSpPr>
            <p:cNvPr id="43023" name="AutoShape 4"/>
            <p:cNvSpPr>
              <a:spLocks noChangeArrowheads="1"/>
            </p:cNvSpPr>
            <p:nvPr/>
          </p:nvSpPr>
          <p:spPr bwMode="auto">
            <a:xfrm flipH="1">
              <a:off x="3312" y="2112"/>
              <a:ext cx="336" cy="432"/>
            </a:xfrm>
            <a:prstGeom prst="rightArrow">
              <a:avLst>
                <a:gd name="adj1" fmla="val 50000"/>
                <a:gd name="adj2" fmla="val 3481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b="1">
                <a:latin typeface="Arial" pitchFamily="34" charset="0"/>
                <a:cs typeface="Arial" pitchFamily="34" charset="0"/>
              </a:endParaRPr>
            </a:p>
          </p:txBody>
        </p:sp>
        <p:sp>
          <p:nvSpPr>
            <p:cNvPr id="43024" name="AutoShape 5"/>
            <p:cNvSpPr>
              <a:spLocks noChangeArrowheads="1"/>
            </p:cNvSpPr>
            <p:nvPr/>
          </p:nvSpPr>
          <p:spPr bwMode="auto">
            <a:xfrm>
              <a:off x="2160" y="2112"/>
              <a:ext cx="336" cy="432"/>
            </a:xfrm>
            <a:prstGeom prst="rightArrow">
              <a:avLst>
                <a:gd name="adj1" fmla="val 50000"/>
                <a:gd name="adj2" fmla="val 3481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b="1">
                <a:latin typeface="Arial" pitchFamily="34" charset="0"/>
                <a:cs typeface="Arial" pitchFamily="34" charset="0"/>
              </a:endParaRPr>
            </a:p>
          </p:txBody>
        </p:sp>
      </p:grpSp>
      <p:grpSp>
        <p:nvGrpSpPr>
          <p:cNvPr id="3" name="Group 6"/>
          <p:cNvGrpSpPr>
            <a:grpSpLocks/>
          </p:cNvGrpSpPr>
          <p:nvPr/>
        </p:nvGrpSpPr>
        <p:grpSpPr bwMode="auto">
          <a:xfrm>
            <a:off x="304800" y="1828800"/>
            <a:ext cx="3276600" cy="3962400"/>
            <a:chOff x="192" y="720"/>
            <a:chExt cx="2064" cy="3216"/>
          </a:xfrm>
        </p:grpSpPr>
        <p:grpSp>
          <p:nvGrpSpPr>
            <p:cNvPr id="52234" name="Group 7"/>
            <p:cNvGrpSpPr>
              <a:grpSpLocks/>
            </p:cNvGrpSpPr>
            <p:nvPr/>
          </p:nvGrpSpPr>
          <p:grpSpPr bwMode="auto">
            <a:xfrm>
              <a:off x="192" y="720"/>
              <a:ext cx="2064" cy="3216"/>
              <a:chOff x="192" y="816"/>
              <a:chExt cx="2256" cy="3168"/>
            </a:xfrm>
          </p:grpSpPr>
          <p:sp>
            <p:nvSpPr>
              <p:cNvPr id="43020" name="AutoShape 8"/>
              <p:cNvSpPr>
                <a:spLocks noChangeArrowheads="1"/>
              </p:cNvSpPr>
              <p:nvPr/>
            </p:nvSpPr>
            <p:spPr bwMode="auto">
              <a:xfrm>
                <a:off x="192" y="1008"/>
                <a:ext cx="2256" cy="2976"/>
              </a:xfrm>
              <a:prstGeom prst="roundRect">
                <a:avLst>
                  <a:gd name="adj" fmla="val 1063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gn="ctr">
                  <a:defRPr/>
                </a:pPr>
                <a:endParaRPr lang="en-US" sz="2600" b="1">
                  <a:latin typeface="Arial" pitchFamily="34" charset="0"/>
                  <a:cs typeface="Arial" pitchFamily="34" charset="0"/>
                </a:endParaRPr>
              </a:p>
            </p:txBody>
          </p:sp>
          <p:sp>
            <p:nvSpPr>
              <p:cNvPr id="43021" name="AutoShape 9"/>
              <p:cNvSpPr>
                <a:spLocks noChangeArrowheads="1"/>
              </p:cNvSpPr>
              <p:nvPr/>
            </p:nvSpPr>
            <p:spPr bwMode="auto">
              <a:xfrm>
                <a:off x="192" y="816"/>
                <a:ext cx="2256" cy="576"/>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marL="457200" indent="-457200" algn="ctr">
                  <a:defRPr/>
                </a:pPr>
                <a:r>
                  <a:rPr lang="en-US" sz="2400" b="1" dirty="0">
                    <a:latin typeface="Arial" pitchFamily="34" charset="0"/>
                    <a:cs typeface="Arial" pitchFamily="34" charset="0"/>
                  </a:rPr>
                  <a:t>Manufacturer</a:t>
                </a:r>
              </a:p>
              <a:p>
                <a:pPr marL="457200" indent="-457200" algn="ctr">
                  <a:defRPr/>
                </a:pPr>
                <a:r>
                  <a:rPr lang="en-US" sz="2400" b="1" dirty="0">
                    <a:latin typeface="Arial" pitchFamily="34" charset="0"/>
                    <a:cs typeface="Arial" pitchFamily="34" charset="0"/>
                  </a:rPr>
                  <a:t>Brands</a:t>
                </a:r>
              </a:p>
            </p:txBody>
          </p:sp>
        </p:grpSp>
        <p:sp>
          <p:nvSpPr>
            <p:cNvPr id="52235" name="Text Box 10"/>
            <p:cNvSpPr txBox="1">
              <a:spLocks noChangeArrowheads="1"/>
            </p:cNvSpPr>
            <p:nvPr/>
          </p:nvSpPr>
          <p:spPr bwMode="auto">
            <a:xfrm>
              <a:off x="280" y="1392"/>
              <a:ext cx="1932" cy="1484"/>
            </a:xfrm>
            <a:prstGeom prst="rect">
              <a:avLst/>
            </a:prstGeom>
            <a:noFill/>
            <a:ln w="9525">
              <a:noFill/>
              <a:miter lim="800000"/>
              <a:headEnd/>
              <a:tailEnd/>
            </a:ln>
          </p:spPr>
          <p:txBody>
            <a:bodyPr>
              <a:spAutoFit/>
            </a:bodyPr>
            <a:lstStyle/>
            <a:p>
              <a:pPr marL="173038" indent="-173038">
                <a:spcAft>
                  <a:spcPct val="70000"/>
                </a:spcAft>
                <a:buFontTx/>
                <a:buChar char="•"/>
              </a:pPr>
              <a:r>
                <a:rPr lang="en-US" sz="2400" b="1"/>
                <a:t>Also called national brands</a:t>
              </a:r>
            </a:p>
            <a:p>
              <a:pPr marL="173038" indent="-173038">
                <a:spcAft>
                  <a:spcPct val="70000"/>
                </a:spcAft>
                <a:buFontTx/>
                <a:buChar char="•"/>
              </a:pPr>
              <a:r>
                <a:rPr lang="en-US" sz="2400" b="1"/>
                <a:t>Created/owned by producers</a:t>
              </a:r>
            </a:p>
          </p:txBody>
        </p:sp>
      </p:grpSp>
      <p:grpSp>
        <p:nvGrpSpPr>
          <p:cNvPr id="5" name="Group 11"/>
          <p:cNvGrpSpPr>
            <a:grpSpLocks/>
          </p:cNvGrpSpPr>
          <p:nvPr/>
        </p:nvGrpSpPr>
        <p:grpSpPr bwMode="auto">
          <a:xfrm>
            <a:off x="5638800" y="1828800"/>
            <a:ext cx="3276600" cy="3959225"/>
            <a:chOff x="3552" y="720"/>
            <a:chExt cx="2064" cy="3312"/>
          </a:xfrm>
        </p:grpSpPr>
        <p:grpSp>
          <p:nvGrpSpPr>
            <p:cNvPr id="52230" name="Group 12"/>
            <p:cNvGrpSpPr>
              <a:grpSpLocks/>
            </p:cNvGrpSpPr>
            <p:nvPr/>
          </p:nvGrpSpPr>
          <p:grpSpPr bwMode="auto">
            <a:xfrm>
              <a:off x="3552" y="720"/>
              <a:ext cx="2064" cy="3312"/>
              <a:chOff x="3360" y="816"/>
              <a:chExt cx="2256" cy="3312"/>
            </a:xfrm>
          </p:grpSpPr>
          <p:sp>
            <p:nvSpPr>
              <p:cNvPr id="43016" name="AutoShape 13"/>
              <p:cNvSpPr>
                <a:spLocks noChangeArrowheads="1"/>
              </p:cNvSpPr>
              <p:nvPr/>
            </p:nvSpPr>
            <p:spPr bwMode="auto">
              <a:xfrm>
                <a:off x="3360" y="1009"/>
                <a:ext cx="2256" cy="3119"/>
              </a:xfrm>
              <a:prstGeom prst="roundRect">
                <a:avLst>
                  <a:gd name="adj" fmla="val 1063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gn="ctr">
                  <a:defRPr/>
                </a:pPr>
                <a:endParaRPr lang="en-US" sz="2600" b="1">
                  <a:latin typeface="Arial" pitchFamily="34" charset="0"/>
                  <a:cs typeface="Arial" pitchFamily="34" charset="0"/>
                </a:endParaRPr>
              </a:p>
            </p:txBody>
          </p:sp>
          <p:sp>
            <p:nvSpPr>
              <p:cNvPr id="43017" name="AutoShape 14"/>
              <p:cNvSpPr>
                <a:spLocks noChangeArrowheads="1"/>
              </p:cNvSpPr>
              <p:nvPr/>
            </p:nvSpPr>
            <p:spPr bwMode="auto">
              <a:xfrm>
                <a:off x="3360" y="816"/>
                <a:ext cx="2256" cy="576"/>
              </a:xfrm>
              <a:prstGeom prst="roundRect">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74320" rIns="274320" anchor="ctr"/>
              <a:lstStyle/>
              <a:p>
                <a:pPr marL="457200" indent="-457200" algn="ctr">
                  <a:defRPr/>
                </a:pPr>
                <a:r>
                  <a:rPr lang="en-US" sz="2400" b="1">
                    <a:latin typeface="Arial" pitchFamily="34" charset="0"/>
                    <a:cs typeface="Arial" pitchFamily="34" charset="0"/>
                  </a:rPr>
                  <a:t>Dealer Brands</a:t>
                </a:r>
              </a:p>
            </p:txBody>
          </p:sp>
        </p:grpSp>
        <p:sp>
          <p:nvSpPr>
            <p:cNvPr id="52231" name="Text Box 15"/>
            <p:cNvSpPr txBox="1">
              <a:spLocks noChangeArrowheads="1"/>
            </p:cNvSpPr>
            <p:nvPr/>
          </p:nvSpPr>
          <p:spPr bwMode="auto">
            <a:xfrm>
              <a:off x="3640" y="1344"/>
              <a:ext cx="1888" cy="1838"/>
            </a:xfrm>
            <a:prstGeom prst="rect">
              <a:avLst/>
            </a:prstGeom>
            <a:noFill/>
            <a:ln w="9525">
              <a:noFill/>
              <a:miter lim="800000"/>
              <a:headEnd/>
              <a:tailEnd/>
            </a:ln>
          </p:spPr>
          <p:txBody>
            <a:bodyPr>
              <a:spAutoFit/>
            </a:bodyPr>
            <a:lstStyle/>
            <a:p>
              <a:pPr marL="173038" indent="-173038">
                <a:spcAft>
                  <a:spcPct val="70000"/>
                </a:spcAft>
                <a:buFontTx/>
                <a:buChar char="•"/>
              </a:pPr>
              <a:r>
                <a:rPr lang="en-US" sz="2400" b="1"/>
                <a:t>Also called private brands or private labels</a:t>
              </a:r>
              <a:endParaRPr lang="en-US" sz="2400" b="1">
                <a:solidFill>
                  <a:srgbClr val="FF0000"/>
                </a:solidFill>
              </a:endParaRPr>
            </a:p>
            <a:p>
              <a:pPr marL="173038" indent="-173038">
                <a:spcAft>
                  <a:spcPct val="70000"/>
                </a:spcAft>
                <a:buFontTx/>
                <a:buChar char="•"/>
              </a:pPr>
              <a:r>
                <a:rPr lang="en-US" sz="2400" b="1"/>
                <a:t>Created/owned by intermediaries</a:t>
              </a:r>
            </a:p>
          </p:txBody>
        </p:sp>
      </p:grpSp>
      <p:sp>
        <p:nvSpPr>
          <p:cNvPr id="52229"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6761985B-3C0F-42ED-AF46-0C72CBB5EEBB}" type="slidenum">
              <a:rPr lang="en-US" sz="1200">
                <a:latin typeface="Century Gothic" pitchFamily="34" charset="0"/>
              </a:rPr>
              <a:pPr algn="ctr"/>
              <a:t>20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92500" lnSpcReduction="20000"/>
          </a:bodyPr>
          <a:lstStyle/>
          <a:p>
            <a:pPr marL="0" indent="0">
              <a:buFont typeface="Wingdings 2" pitchFamily="18" charset="2"/>
              <a:buNone/>
              <a:defRPr/>
            </a:pPr>
            <a:r>
              <a:rPr lang="en-US" dirty="0" smtClean="0"/>
              <a:t>Target’s “Cherokee” brand of men’s clothing is available only at Target stores. The brand provides a low-cost alternative to other men’s fashions available at department stores and via catalogs. The Cherokee brand is a(n):</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manufacturer brand.</a:t>
            </a:r>
          </a:p>
          <a:p>
            <a:pPr marL="457200" indent="-457200">
              <a:buFont typeface="Wingdings 2" pitchFamily="18" charset="2"/>
              <a:buNone/>
              <a:defRPr/>
            </a:pPr>
            <a:r>
              <a:rPr lang="en-US" dirty="0" smtClean="0"/>
              <a:t>B.	dealer brand.</a:t>
            </a:r>
          </a:p>
          <a:p>
            <a:pPr marL="457200" indent="-457200">
              <a:buFont typeface="Wingdings 2" pitchFamily="18" charset="2"/>
              <a:buNone/>
              <a:defRPr/>
            </a:pPr>
            <a:r>
              <a:rPr lang="en-US" dirty="0" smtClean="0"/>
              <a:t>C.	licensed brand.</a:t>
            </a:r>
          </a:p>
          <a:p>
            <a:pPr marL="457200" indent="-457200">
              <a:buFont typeface="Wingdings 2" pitchFamily="18" charset="2"/>
              <a:buNone/>
              <a:defRPr/>
            </a:pPr>
            <a:r>
              <a:rPr lang="en-US" dirty="0" smtClean="0"/>
              <a:t>D.	national brand.</a:t>
            </a:r>
          </a:p>
          <a:p>
            <a:pPr marL="457200" indent="-457200">
              <a:buFont typeface="Wingdings 2" pitchFamily="18" charset="2"/>
              <a:buNone/>
              <a:defRPr/>
            </a:pPr>
            <a:r>
              <a:rPr lang="en-US" dirty="0" smtClean="0"/>
              <a:t>E.	generic brand.</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54275"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D03037D1-AF87-41B7-A3A1-00DDDF38C8FC}" type="slidenum">
              <a:rPr lang="en-US" sz="1200">
                <a:latin typeface="Century Gothic" pitchFamily="34" charset="0"/>
              </a:rPr>
              <a:pPr algn="ctr"/>
              <a:t>21</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Line 4"/>
          <p:cNvSpPr>
            <a:spLocks noChangeShapeType="1"/>
          </p:cNvSpPr>
          <p:nvPr/>
        </p:nvSpPr>
        <p:spPr bwMode="auto">
          <a:xfrm rot="10800000">
            <a:off x="4622800" y="4800600"/>
            <a:ext cx="0" cy="381000"/>
          </a:xfrm>
          <a:prstGeom prst="line">
            <a:avLst/>
          </a:prstGeom>
          <a:noFill/>
          <a:ln w="38100">
            <a:solidFill>
              <a:schemeClr val="tx1"/>
            </a:solidFill>
            <a:round/>
            <a:headEnd/>
            <a:tailEnd/>
          </a:ln>
        </p:spPr>
        <p:txBody>
          <a:bodyPr/>
          <a:lstStyle/>
          <a:p>
            <a:endParaRPr lang="en-US"/>
          </a:p>
        </p:txBody>
      </p:sp>
      <p:sp>
        <p:nvSpPr>
          <p:cNvPr id="45058" name="Rectangle 2"/>
          <p:cNvSpPr>
            <a:spLocks noGrp="1" noChangeArrowheads="1"/>
          </p:cNvSpPr>
          <p:nvPr>
            <p:ph type="title"/>
          </p:nvPr>
        </p:nvSpPr>
        <p:spPr>
          <a:xfrm>
            <a:off x="689767" y="-103187"/>
            <a:ext cx="8229600" cy="1398587"/>
          </a:xfrm>
        </p:spPr>
        <p:txBody>
          <a:bodyPr/>
          <a:lstStyle/>
          <a:p>
            <a:pPr>
              <a:defRPr/>
            </a:pPr>
            <a:r>
              <a:rPr lang="en-US" sz="3600" dirty="0" smtClean="0"/>
              <a:t>Packaging Promotes, </a:t>
            </a:r>
            <a:br>
              <a:rPr lang="en-US" sz="3600" dirty="0" smtClean="0"/>
            </a:br>
            <a:r>
              <a:rPr lang="en-US" sz="3600" dirty="0" smtClean="0"/>
              <a:t>Protects, and Enhances</a:t>
            </a:r>
          </a:p>
        </p:txBody>
      </p:sp>
      <p:sp>
        <p:nvSpPr>
          <p:cNvPr id="6" name="AutoShape 3">
            <a:hlinkHover r:id="" action="ppaction://macro?name=changecolor"/>
          </p:cNvPr>
          <p:cNvSpPr>
            <a:spLocks noChangeArrowheads="1"/>
          </p:cNvSpPr>
          <p:nvPr/>
        </p:nvSpPr>
        <p:spPr bwMode="auto">
          <a:xfrm>
            <a:off x="3200400" y="5181600"/>
            <a:ext cx="2743200" cy="167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latin typeface="Arial" pitchFamily="34" charset="0"/>
                <a:cs typeface="Arial" pitchFamily="34" charset="0"/>
              </a:rPr>
              <a:t>Packaging Can Lower Distribution Costs</a:t>
            </a:r>
          </a:p>
        </p:txBody>
      </p:sp>
      <p:sp>
        <p:nvSpPr>
          <p:cNvPr id="7" name="Line 8"/>
          <p:cNvSpPr>
            <a:spLocks noChangeShapeType="1"/>
          </p:cNvSpPr>
          <p:nvPr/>
        </p:nvSpPr>
        <p:spPr bwMode="auto">
          <a:xfrm rot="6300000">
            <a:off x="5741988" y="2943225"/>
            <a:ext cx="431800" cy="228600"/>
          </a:xfrm>
          <a:prstGeom prst="line">
            <a:avLst/>
          </a:prstGeom>
          <a:noFill/>
          <a:ln w="38100">
            <a:solidFill>
              <a:schemeClr val="tx1"/>
            </a:solidFill>
            <a:round/>
            <a:headEnd/>
            <a:tailEnd/>
          </a:ln>
        </p:spPr>
        <p:txBody>
          <a:bodyPr/>
          <a:lstStyle/>
          <a:p>
            <a:endParaRPr lang="en-US"/>
          </a:p>
        </p:txBody>
      </p:sp>
      <p:sp>
        <p:nvSpPr>
          <p:cNvPr id="8" name="Line 11"/>
          <p:cNvSpPr>
            <a:spLocks noChangeShapeType="1"/>
          </p:cNvSpPr>
          <p:nvPr/>
        </p:nvSpPr>
        <p:spPr bwMode="auto">
          <a:xfrm>
            <a:off x="3151188" y="2895600"/>
            <a:ext cx="354012" cy="304800"/>
          </a:xfrm>
          <a:prstGeom prst="line">
            <a:avLst/>
          </a:prstGeom>
          <a:noFill/>
          <a:ln w="38100">
            <a:solidFill>
              <a:schemeClr val="tx1"/>
            </a:solidFill>
            <a:round/>
            <a:headEnd/>
            <a:tailEnd/>
          </a:ln>
        </p:spPr>
        <p:txBody>
          <a:bodyPr/>
          <a:lstStyle/>
          <a:p>
            <a:endParaRPr lang="en-US"/>
          </a:p>
        </p:txBody>
      </p:sp>
      <p:sp>
        <p:nvSpPr>
          <p:cNvPr id="10" name="AutoShape 7">
            <a:hlinkHover r:id="" action="ppaction://macro?name=changecolor"/>
          </p:cNvPr>
          <p:cNvSpPr>
            <a:spLocks noChangeArrowheads="1"/>
          </p:cNvSpPr>
          <p:nvPr/>
        </p:nvSpPr>
        <p:spPr bwMode="auto">
          <a:xfrm>
            <a:off x="6019800" y="1295400"/>
            <a:ext cx="2743200" cy="1676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a:latin typeface="Arial" pitchFamily="34" charset="0"/>
                <a:cs typeface="Arial" pitchFamily="34" charset="0"/>
              </a:rPr>
              <a:t>Packaging Sends a Message</a:t>
            </a:r>
          </a:p>
        </p:txBody>
      </p:sp>
      <p:sp>
        <p:nvSpPr>
          <p:cNvPr id="11" name="AutoShape 12">
            <a:hlinkHover r:id="" action="ppaction://macro?name=changecolor"/>
          </p:cNvPr>
          <p:cNvSpPr>
            <a:spLocks noChangeArrowheads="1"/>
          </p:cNvSpPr>
          <p:nvPr/>
        </p:nvSpPr>
        <p:spPr bwMode="auto">
          <a:xfrm>
            <a:off x="457200" y="1295400"/>
            <a:ext cx="2743200" cy="1684338"/>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b="1" dirty="0">
                <a:latin typeface="Arial" pitchFamily="34" charset="0"/>
                <a:cs typeface="Arial" pitchFamily="34" charset="0"/>
              </a:rPr>
              <a:t>Packaging Can Enhance the Product</a:t>
            </a:r>
          </a:p>
        </p:txBody>
      </p:sp>
      <p:pic>
        <p:nvPicPr>
          <p:cNvPr id="45068" name="Picture 18" descr="cart"/>
          <p:cNvPicPr>
            <a:picLocks noChangeAspect="1" noChangeArrowheads="1"/>
          </p:cNvPicPr>
          <p:nvPr/>
        </p:nvPicPr>
        <p:blipFill>
          <a:blip r:embed="rId3">
            <a:clrChange>
              <a:clrFrom>
                <a:srgbClr val="FFFFFF"/>
              </a:clrFrom>
              <a:clrTo>
                <a:srgbClr val="FFFFFF">
                  <a:alpha val="0"/>
                </a:srgbClr>
              </a:clrTo>
            </a:clrChange>
            <a:extLst>
              <a:ext uri="{28A0092B-C50C-407E-A947-70E740481C1C}"/>
            </a:extLst>
          </a:blip>
          <a:srcRect/>
          <a:stretch>
            <a:fillRect/>
          </a:stretch>
        </p:blipFill>
        <p:spPr bwMode="auto">
          <a:xfrm>
            <a:off x="3124200" y="2057400"/>
            <a:ext cx="2997200" cy="299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56329"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3455FD6F-FBC6-43C4-BEC8-BCB17B4B9A46}" type="slidenum">
              <a:rPr lang="en-US" sz="1200">
                <a:latin typeface="Century Gothic" pitchFamily="34" charset="0"/>
              </a:rPr>
              <a:pPr algn="ctr"/>
              <a:t>22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1"/>
                                        </p:tgtEl>
                                        <p:attrNameLst>
                                          <p:attrName>style.color</p:attrName>
                                        </p:attrNameLst>
                                      </p:cBhvr>
                                      <p:by>
                                        <p:hsl h="0" s="-70588" l="0"/>
                                      </p:by>
                                    </p:animClr>
                                    <p:animClr clrSpc="hsl" dir="cw">
                                      <p:cBhvr>
                                        <p:cTn id="16" dur="500" fill="hold"/>
                                        <p:tgtEl>
                                          <p:spTgt spid="11"/>
                                        </p:tgtEl>
                                        <p:attrNameLst>
                                          <p:attrName>fillcolor</p:attrName>
                                        </p:attrNameLst>
                                      </p:cBhvr>
                                      <p:by>
                                        <p:hsl h="0" s="-70588" l="0"/>
                                      </p:by>
                                    </p:animClr>
                                    <p:animClr clrSpc="hsl" dir="cw">
                                      <p:cBhvr>
                                        <p:cTn id="17" dur="500" fill="hold"/>
                                        <p:tgtEl>
                                          <p:spTgt spid="11"/>
                                        </p:tgtEl>
                                        <p:attrNameLst>
                                          <p:attrName>stroke.color</p:attrName>
                                        </p:attrNameLst>
                                      </p:cBhvr>
                                      <p:by>
                                        <p:hsl h="0" s="-70588" l="0"/>
                                      </p:by>
                                    </p:animClr>
                                    <p:set>
                                      <p:cBhvr>
                                        <p:cTn id="18" dur="500" fill="hold"/>
                                        <p:tgtEl>
                                          <p:spTgt spid="11"/>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0"/>
                                        </p:tgtEl>
                                        <p:attrNameLst>
                                          <p:attrName>style.color</p:attrName>
                                        </p:attrNameLst>
                                      </p:cBhvr>
                                      <p:by>
                                        <p:hsl h="0" s="-70588" l="0"/>
                                      </p:by>
                                    </p:animClr>
                                    <p:animClr clrSpc="hsl" dir="cw">
                                      <p:cBhvr>
                                        <p:cTn id="30" dur="500" fill="hold"/>
                                        <p:tgtEl>
                                          <p:spTgt spid="10"/>
                                        </p:tgtEl>
                                        <p:attrNameLst>
                                          <p:attrName>fillcolor</p:attrName>
                                        </p:attrNameLst>
                                      </p:cBhvr>
                                      <p:by>
                                        <p:hsl h="0" s="-70588" l="0"/>
                                      </p:by>
                                    </p:animClr>
                                    <p:animClr clrSpc="hsl" dir="cw">
                                      <p:cBhvr>
                                        <p:cTn id="31" dur="500" fill="hold"/>
                                        <p:tgtEl>
                                          <p:spTgt spid="10"/>
                                        </p:tgtEl>
                                        <p:attrNameLst>
                                          <p:attrName>stroke.color</p:attrName>
                                        </p:attrNameLst>
                                      </p:cBhvr>
                                      <p:by>
                                        <p:hsl h="0" s="-70588" l="0"/>
                                      </p:by>
                                    </p:animClr>
                                    <p:set>
                                      <p:cBhvr>
                                        <p:cTn id="32" dur="500" fill="hold"/>
                                        <p:tgtEl>
                                          <p:spTgt spid="10"/>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6"/>
                                        </p:tgtEl>
                                        <p:attrNameLst>
                                          <p:attrName>style.color</p:attrName>
                                        </p:attrNameLst>
                                      </p:cBhvr>
                                      <p:by>
                                        <p:hsl h="0" s="-70588" l="0"/>
                                      </p:by>
                                    </p:animClr>
                                    <p:animClr clrSpc="hsl" dir="cw">
                                      <p:cBhvr>
                                        <p:cTn id="44" dur="500" fill="hold"/>
                                        <p:tgtEl>
                                          <p:spTgt spid="6"/>
                                        </p:tgtEl>
                                        <p:attrNameLst>
                                          <p:attrName>fillcolor</p:attrName>
                                        </p:attrNameLst>
                                      </p:cBhvr>
                                      <p:by>
                                        <p:hsl h="0" s="-70588" l="0"/>
                                      </p:by>
                                    </p:animClr>
                                    <p:animClr clrSpc="hsl" dir="cw">
                                      <p:cBhvr>
                                        <p:cTn id="45" dur="500" fill="hold"/>
                                        <p:tgtEl>
                                          <p:spTgt spid="6"/>
                                        </p:tgtEl>
                                        <p:attrNameLst>
                                          <p:attrName>stroke.color</p:attrName>
                                        </p:attrNameLst>
                                      </p:cBhvr>
                                      <p:by>
                                        <p:hsl h="0" s="-70588" l="0"/>
                                      </p:by>
                                    </p:animClr>
                                    <p:set>
                                      <p:cBhvr>
                                        <p:cTn id="4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8" grpId="0"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32"/>
          <p:cNvCxnSpPr>
            <a:cxnSpLocks noChangeShapeType="1"/>
            <a:stCxn id="3" idx="1"/>
            <a:endCxn id="4" idx="3"/>
          </p:cNvCxnSpPr>
          <p:nvPr/>
        </p:nvCxnSpPr>
        <p:spPr bwMode="auto">
          <a:xfrm rot="16200000" flipV="1">
            <a:off x="2838450" y="3295650"/>
            <a:ext cx="982663" cy="1020763"/>
          </a:xfrm>
          <a:prstGeom prst="line">
            <a:avLst/>
          </a:prstGeom>
          <a:noFill/>
          <a:ln w="38100" algn="ctr">
            <a:solidFill>
              <a:schemeClr val="tx1"/>
            </a:solidFill>
            <a:round/>
            <a:headEnd/>
            <a:tailEnd/>
          </a:ln>
        </p:spPr>
      </p:cxnSp>
      <p:cxnSp>
        <p:nvCxnSpPr>
          <p:cNvPr id="9" name="Straight Connector 36"/>
          <p:cNvCxnSpPr>
            <a:cxnSpLocks noChangeShapeType="1"/>
            <a:stCxn id="3" idx="7"/>
            <a:endCxn id="6" idx="1"/>
          </p:cNvCxnSpPr>
          <p:nvPr/>
        </p:nvCxnSpPr>
        <p:spPr bwMode="auto">
          <a:xfrm rot="5400000" flipH="1" flipV="1">
            <a:off x="5360987" y="3486151"/>
            <a:ext cx="906463" cy="715962"/>
          </a:xfrm>
          <a:prstGeom prst="line">
            <a:avLst/>
          </a:prstGeom>
          <a:noFill/>
          <a:ln w="38100" algn="ctr">
            <a:solidFill>
              <a:schemeClr val="tx1"/>
            </a:solidFill>
            <a:round/>
            <a:headEnd/>
            <a:tailEnd/>
          </a:ln>
        </p:spPr>
      </p:cxnSp>
      <p:sp>
        <p:nvSpPr>
          <p:cNvPr id="46082" name="Rectangle 2"/>
          <p:cNvSpPr>
            <a:spLocks noGrp="1" noChangeArrowheads="1"/>
          </p:cNvSpPr>
          <p:nvPr>
            <p:ph type="title"/>
          </p:nvPr>
        </p:nvSpPr>
        <p:spPr>
          <a:xfrm>
            <a:off x="914400" y="0"/>
            <a:ext cx="8229600" cy="1398587"/>
          </a:xfrm>
        </p:spPr>
        <p:txBody>
          <a:bodyPr/>
          <a:lstStyle/>
          <a:p>
            <a:pPr>
              <a:defRPr/>
            </a:pPr>
            <a:r>
              <a:rPr lang="en-US" dirty="0" smtClean="0"/>
              <a:t>Ways Packaging Benefits Consumers and Marketers</a:t>
            </a:r>
          </a:p>
        </p:txBody>
      </p:sp>
      <p:sp>
        <p:nvSpPr>
          <p:cNvPr id="3" name="Flowchart: Connector 12"/>
          <p:cNvSpPr>
            <a:spLocks noChangeArrowheads="1"/>
          </p:cNvSpPr>
          <p:nvPr/>
        </p:nvSpPr>
        <p:spPr bwMode="auto">
          <a:xfrm>
            <a:off x="3505200" y="3962400"/>
            <a:ext cx="2286000" cy="2286000"/>
          </a:xfrm>
          <a:prstGeom prst="flowChartConnector">
            <a:avLst/>
          </a:prstGeom>
          <a:ln>
            <a:headEn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Benefits</a:t>
            </a:r>
          </a:p>
        </p:txBody>
      </p:sp>
      <p:sp>
        <p:nvSpPr>
          <p:cNvPr id="4" name="Rounded Rectangle 26"/>
          <p:cNvSpPr>
            <a:spLocks noChangeArrowheads="1"/>
          </p:cNvSpPr>
          <p:nvPr/>
        </p:nvSpPr>
        <p:spPr bwMode="auto">
          <a:xfrm>
            <a:off x="228600" y="2667000"/>
            <a:ext cx="2590800" cy="1295400"/>
          </a:xfrm>
          <a:prstGeom prst="roundRect">
            <a:avLst>
              <a:gd name="adj" fmla="val 16667"/>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Arial" pitchFamily="34" charset="0"/>
                <a:cs typeface="Arial" pitchFamily="34" charset="0"/>
              </a:rPr>
              <a:t>Promoting</a:t>
            </a:r>
          </a:p>
        </p:txBody>
      </p:sp>
      <p:sp>
        <p:nvSpPr>
          <p:cNvPr id="5" name="Rounded Rectangle 27"/>
          <p:cNvSpPr>
            <a:spLocks noChangeArrowheads="1"/>
          </p:cNvSpPr>
          <p:nvPr/>
        </p:nvSpPr>
        <p:spPr bwMode="auto">
          <a:xfrm>
            <a:off x="3352800" y="1371600"/>
            <a:ext cx="2590800" cy="1295400"/>
          </a:xfrm>
          <a:prstGeom prst="roundRect">
            <a:avLst>
              <a:gd name="adj" fmla="val 16667"/>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Arial" pitchFamily="34" charset="0"/>
                <a:cs typeface="Arial" pitchFamily="34" charset="0"/>
              </a:rPr>
              <a:t>Protecting</a:t>
            </a:r>
          </a:p>
        </p:txBody>
      </p:sp>
      <p:sp>
        <p:nvSpPr>
          <p:cNvPr id="6" name="Rounded Rectangle 28"/>
          <p:cNvSpPr>
            <a:spLocks noChangeArrowheads="1"/>
          </p:cNvSpPr>
          <p:nvPr/>
        </p:nvSpPr>
        <p:spPr bwMode="auto">
          <a:xfrm>
            <a:off x="6172200" y="2743200"/>
            <a:ext cx="2590800" cy="1295400"/>
          </a:xfrm>
          <a:prstGeom prst="roundRect">
            <a:avLst>
              <a:gd name="adj" fmla="val 16667"/>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Arial" pitchFamily="34" charset="0"/>
                <a:cs typeface="Arial" pitchFamily="34" charset="0"/>
              </a:rPr>
              <a:t>Enhancing</a:t>
            </a:r>
          </a:p>
        </p:txBody>
      </p:sp>
      <p:cxnSp>
        <p:nvCxnSpPr>
          <p:cNvPr id="7" name="Straight Connector 30"/>
          <p:cNvCxnSpPr>
            <a:cxnSpLocks noChangeShapeType="1"/>
            <a:stCxn id="3" idx="0"/>
            <a:endCxn id="5" idx="2"/>
          </p:cNvCxnSpPr>
          <p:nvPr/>
        </p:nvCxnSpPr>
        <p:spPr bwMode="auto">
          <a:xfrm rot="5400000" flipH="1" flipV="1">
            <a:off x="4000500" y="3314700"/>
            <a:ext cx="1295400" cy="0"/>
          </a:xfrm>
          <a:prstGeom prst="line">
            <a:avLst/>
          </a:prstGeom>
          <a:noFill/>
          <a:ln w="38100" algn="ctr">
            <a:solidFill>
              <a:schemeClr val="tx1"/>
            </a:solidFill>
            <a:round/>
            <a:headEnd/>
            <a:tailEnd/>
          </a:ln>
        </p:spPr>
      </p:cxnSp>
      <p:sp>
        <p:nvSpPr>
          <p:cNvPr id="5837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8A5A9195-F9B6-41D4-A0B5-DBE1CC839911}" type="slidenum">
              <a:rPr lang="en-US" sz="1200">
                <a:latin typeface="Century Gothic" pitchFamily="34" charset="0"/>
              </a:rPr>
              <a:pPr algn="ctr"/>
              <a:t>23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mph" presetSubtype="0" fill="hold" grpId="1" nodeType="clickEffect">
                                  <p:stCondLst>
                                    <p:cond delay="0"/>
                                  </p:stCondLst>
                                  <p:childTnLst>
                                    <p:animClr clrSpc="hsl" dir="cw">
                                      <p:cBhvr override="childStyle">
                                        <p:cTn id="18" dur="500" fill="hold"/>
                                        <p:tgtEl>
                                          <p:spTgt spid="4"/>
                                        </p:tgtEl>
                                        <p:attrNameLst>
                                          <p:attrName>style.color</p:attrName>
                                        </p:attrNameLst>
                                      </p:cBhvr>
                                      <p:by>
                                        <p:hsl h="0" s="-70588" l="0"/>
                                      </p:by>
                                    </p:animClr>
                                    <p:animClr clrSpc="hsl" dir="cw">
                                      <p:cBhvr>
                                        <p:cTn id="19" dur="500" fill="hold"/>
                                        <p:tgtEl>
                                          <p:spTgt spid="4"/>
                                        </p:tgtEl>
                                        <p:attrNameLst>
                                          <p:attrName>fillcolor</p:attrName>
                                        </p:attrNameLst>
                                      </p:cBhvr>
                                      <p:by>
                                        <p:hsl h="0" s="-70588" l="0"/>
                                      </p:by>
                                    </p:animClr>
                                    <p:animClr clrSpc="hsl" dir="cw">
                                      <p:cBhvr>
                                        <p:cTn id="20" dur="500" fill="hold"/>
                                        <p:tgtEl>
                                          <p:spTgt spid="4"/>
                                        </p:tgtEl>
                                        <p:attrNameLst>
                                          <p:attrName>stroke.color</p:attrName>
                                        </p:attrNameLst>
                                      </p:cBhvr>
                                      <p:by>
                                        <p:hsl h="0" s="-70588" l="0"/>
                                      </p:by>
                                    </p:animClr>
                                    <p:set>
                                      <p:cBhvr>
                                        <p:cTn id="21" dur="500" fill="hold"/>
                                        <p:tgtEl>
                                          <p:spTgt spid="4"/>
                                        </p:tgtEl>
                                        <p:attrNameLst>
                                          <p:attrName>fill.type</p:attrName>
                                        </p:attrNameLst>
                                      </p:cBhvr>
                                      <p:to>
                                        <p:strVal val="solid"/>
                                      </p:to>
                                    </p:se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mph" presetSubtype="0" fill="hold" grpId="1" nodeType="clickEffect">
                                  <p:stCondLst>
                                    <p:cond delay="0"/>
                                  </p:stCondLst>
                                  <p:childTnLst>
                                    <p:animClr clrSpc="hsl" dir="cw">
                                      <p:cBhvr override="childStyle">
                                        <p:cTn id="32" dur="500" fill="hold"/>
                                        <p:tgtEl>
                                          <p:spTgt spid="5"/>
                                        </p:tgtEl>
                                        <p:attrNameLst>
                                          <p:attrName>style.color</p:attrName>
                                        </p:attrNameLst>
                                      </p:cBhvr>
                                      <p:by>
                                        <p:hsl h="0" s="-70588" l="0"/>
                                      </p:by>
                                    </p:animClr>
                                    <p:animClr clrSpc="hsl" dir="cw">
                                      <p:cBhvr>
                                        <p:cTn id="33" dur="500" fill="hold"/>
                                        <p:tgtEl>
                                          <p:spTgt spid="5"/>
                                        </p:tgtEl>
                                        <p:attrNameLst>
                                          <p:attrName>fillcolor</p:attrName>
                                        </p:attrNameLst>
                                      </p:cBhvr>
                                      <p:by>
                                        <p:hsl h="0" s="-70588" l="0"/>
                                      </p:by>
                                    </p:animClr>
                                    <p:animClr clrSpc="hsl" dir="cw">
                                      <p:cBhvr>
                                        <p:cTn id="34" dur="500" fill="hold"/>
                                        <p:tgtEl>
                                          <p:spTgt spid="5"/>
                                        </p:tgtEl>
                                        <p:attrNameLst>
                                          <p:attrName>stroke.color</p:attrName>
                                        </p:attrNameLst>
                                      </p:cBhvr>
                                      <p:by>
                                        <p:hsl h="0" s="-70588" l="0"/>
                                      </p:by>
                                    </p:animClr>
                                    <p:set>
                                      <p:cBhvr>
                                        <p:cTn id="35" dur="500" fill="hold"/>
                                        <p:tgtEl>
                                          <p:spTgt spid="5"/>
                                        </p:tgtEl>
                                        <p:attrNameLst>
                                          <p:attrName>fill.type</p:attrName>
                                        </p:attrNameLst>
                                      </p:cBhvr>
                                      <p:to>
                                        <p:strVal val="solid"/>
                                      </p:to>
                                    </p:se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08817" y="0"/>
            <a:ext cx="8686800" cy="1398587"/>
          </a:xfrm>
        </p:spPr>
        <p:txBody>
          <a:bodyPr/>
          <a:lstStyle/>
          <a:p>
            <a:pPr>
              <a:defRPr/>
            </a:pPr>
            <a:r>
              <a:rPr lang="en-US" sz="3600" dirty="0" smtClean="0"/>
              <a:t>What Is Socially Responsible Packaging?</a:t>
            </a:r>
          </a:p>
        </p:txBody>
      </p:sp>
      <p:sp>
        <p:nvSpPr>
          <p:cNvPr id="3" name="AutoShape 25">
            <a:hlinkHover r:id="" action="ppaction://macro?name=changecolor"/>
          </p:cNvPr>
          <p:cNvSpPr>
            <a:spLocks noChangeArrowheads="1"/>
          </p:cNvSpPr>
          <p:nvPr/>
        </p:nvSpPr>
        <p:spPr bwMode="auto">
          <a:xfrm>
            <a:off x="228600" y="2898775"/>
            <a:ext cx="2514600" cy="1676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Packaging </a:t>
            </a:r>
          </a:p>
          <a:p>
            <a:pPr algn="ctr">
              <a:defRPr/>
            </a:pPr>
            <a:r>
              <a:rPr lang="en-US" sz="2400" b="1">
                <a:latin typeface="Arial" pitchFamily="34" charset="0"/>
                <a:cs typeface="Arial" pitchFamily="34" charset="0"/>
              </a:rPr>
              <a:t>Can Hurt Environment</a:t>
            </a:r>
          </a:p>
        </p:txBody>
      </p:sp>
      <p:sp>
        <p:nvSpPr>
          <p:cNvPr id="4" name="Line 26"/>
          <p:cNvSpPr>
            <a:spLocks noChangeShapeType="1"/>
          </p:cNvSpPr>
          <p:nvPr/>
        </p:nvSpPr>
        <p:spPr bwMode="auto">
          <a:xfrm rot="10800000">
            <a:off x="2743200" y="3810000"/>
            <a:ext cx="685800" cy="457200"/>
          </a:xfrm>
          <a:prstGeom prst="line">
            <a:avLst/>
          </a:prstGeom>
          <a:noFill/>
          <a:ln w="38100">
            <a:solidFill>
              <a:schemeClr val="tx1"/>
            </a:solidFill>
            <a:round/>
            <a:headEnd/>
            <a:tailEnd/>
          </a:ln>
        </p:spPr>
        <p:txBody>
          <a:bodyPr/>
          <a:lstStyle/>
          <a:p>
            <a:endParaRPr lang="en-US"/>
          </a:p>
        </p:txBody>
      </p:sp>
      <p:sp>
        <p:nvSpPr>
          <p:cNvPr id="5" name="AutoShape 30">
            <a:hlinkHover r:id="" action="ppaction://macro?name=changecolor"/>
          </p:cNvPr>
          <p:cNvSpPr>
            <a:spLocks noChangeArrowheads="1"/>
          </p:cNvSpPr>
          <p:nvPr/>
        </p:nvSpPr>
        <p:spPr bwMode="auto">
          <a:xfrm>
            <a:off x="3124200" y="1219200"/>
            <a:ext cx="2743200" cy="1684338"/>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Federal Fair Packaging and Labeling Act</a:t>
            </a:r>
          </a:p>
        </p:txBody>
      </p:sp>
      <p:sp>
        <p:nvSpPr>
          <p:cNvPr id="6" name="AutoShape 31">
            <a:hlinkHover r:id="" action="ppaction://macro?name=changecolor"/>
          </p:cNvPr>
          <p:cNvSpPr>
            <a:spLocks noChangeArrowheads="1"/>
          </p:cNvSpPr>
          <p:nvPr/>
        </p:nvSpPr>
        <p:spPr bwMode="auto">
          <a:xfrm>
            <a:off x="6324600" y="2895600"/>
            <a:ext cx="2514600" cy="16748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Ethical Decisions Remain </a:t>
            </a:r>
          </a:p>
        </p:txBody>
      </p:sp>
      <p:sp>
        <p:nvSpPr>
          <p:cNvPr id="7" name="Line 32"/>
          <p:cNvSpPr>
            <a:spLocks noChangeShapeType="1"/>
          </p:cNvSpPr>
          <p:nvPr/>
        </p:nvSpPr>
        <p:spPr bwMode="auto">
          <a:xfrm rot="7200000">
            <a:off x="5549106" y="3893344"/>
            <a:ext cx="788988" cy="425450"/>
          </a:xfrm>
          <a:prstGeom prst="line">
            <a:avLst/>
          </a:prstGeom>
          <a:noFill/>
          <a:ln w="38100">
            <a:solidFill>
              <a:schemeClr val="tx1"/>
            </a:solidFill>
            <a:round/>
            <a:headEnd/>
            <a:tailEnd/>
          </a:ln>
        </p:spPr>
        <p:txBody>
          <a:bodyPr/>
          <a:lstStyle/>
          <a:p>
            <a:endParaRPr lang="en-US"/>
          </a:p>
        </p:txBody>
      </p:sp>
      <p:sp>
        <p:nvSpPr>
          <p:cNvPr id="47112" name="Oval 34"/>
          <p:cNvSpPr>
            <a:spLocks noChangeArrowheads="1"/>
          </p:cNvSpPr>
          <p:nvPr/>
        </p:nvSpPr>
        <p:spPr bwMode="auto">
          <a:xfrm>
            <a:off x="3084513" y="3657600"/>
            <a:ext cx="3011487" cy="301148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b="1">
              <a:latin typeface="Arial" pitchFamily="34" charset="0"/>
              <a:cs typeface="Arial" pitchFamily="34" charset="0"/>
            </a:endParaRPr>
          </a:p>
        </p:txBody>
      </p:sp>
      <p:sp>
        <p:nvSpPr>
          <p:cNvPr id="60424" name="Text Box 35"/>
          <p:cNvSpPr txBox="1">
            <a:spLocks noChangeArrowheads="1"/>
          </p:cNvSpPr>
          <p:nvPr/>
        </p:nvSpPr>
        <p:spPr bwMode="auto">
          <a:xfrm>
            <a:off x="3276600" y="4219575"/>
            <a:ext cx="2590800" cy="1800225"/>
          </a:xfrm>
          <a:prstGeom prst="rect">
            <a:avLst/>
          </a:prstGeom>
          <a:noFill/>
          <a:ln w="9525">
            <a:noFill/>
            <a:miter lim="800000"/>
            <a:headEnd/>
            <a:tailEnd/>
          </a:ln>
        </p:spPr>
        <p:txBody>
          <a:bodyPr>
            <a:spAutoFit/>
          </a:bodyPr>
          <a:lstStyle/>
          <a:p>
            <a:pPr algn="ctr">
              <a:spcBef>
                <a:spcPct val="50000"/>
              </a:spcBef>
            </a:pPr>
            <a:r>
              <a:rPr lang="en-US" sz="2800" b="1"/>
              <a:t>Socially Responsible Packaging Issues</a:t>
            </a:r>
          </a:p>
        </p:txBody>
      </p:sp>
      <p:sp>
        <p:nvSpPr>
          <p:cNvPr id="10" name="Line 5"/>
          <p:cNvSpPr>
            <a:spLocks noChangeShapeType="1"/>
          </p:cNvSpPr>
          <p:nvPr/>
        </p:nvSpPr>
        <p:spPr bwMode="auto">
          <a:xfrm flipH="1" flipV="1">
            <a:off x="4495800" y="2895600"/>
            <a:ext cx="0" cy="762000"/>
          </a:xfrm>
          <a:prstGeom prst="line">
            <a:avLst/>
          </a:prstGeom>
          <a:noFill/>
          <a:ln w="38100">
            <a:solidFill>
              <a:schemeClr val="tx1"/>
            </a:solidFill>
            <a:round/>
            <a:headEnd/>
            <a:tailEnd/>
          </a:ln>
        </p:spPr>
        <p:txBody>
          <a:bodyPr/>
          <a:lstStyle/>
          <a:p>
            <a:endParaRPr lang="en-US"/>
          </a:p>
        </p:txBody>
      </p:sp>
      <p:sp>
        <p:nvSpPr>
          <p:cNvPr id="60426"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22CDB4C6-85DE-46F3-9490-E8D44D42F1C2}" type="slidenum">
              <a:rPr lang="en-US" sz="1200">
                <a:latin typeface="Century Gothic" pitchFamily="34" charset="0"/>
              </a:rPr>
              <a:pPr algn="ctr"/>
              <a:t>24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3"/>
                                        </p:tgtEl>
                                        <p:attrNameLst>
                                          <p:attrName>style.color</p:attrName>
                                        </p:attrNameLst>
                                      </p:cBhvr>
                                      <p:by>
                                        <p:hsl h="0" s="-70588" l="0"/>
                                      </p:by>
                                    </p:animClr>
                                    <p:animClr clrSpc="hsl" dir="cw">
                                      <p:cBhvr>
                                        <p:cTn id="16" dur="500" fill="hold"/>
                                        <p:tgtEl>
                                          <p:spTgt spid="3"/>
                                        </p:tgtEl>
                                        <p:attrNameLst>
                                          <p:attrName>fillcolor</p:attrName>
                                        </p:attrNameLst>
                                      </p:cBhvr>
                                      <p:by>
                                        <p:hsl h="0" s="-70588" l="0"/>
                                      </p:by>
                                    </p:animClr>
                                    <p:animClr clrSpc="hsl" dir="cw">
                                      <p:cBhvr>
                                        <p:cTn id="17" dur="500" fill="hold"/>
                                        <p:tgtEl>
                                          <p:spTgt spid="3"/>
                                        </p:tgtEl>
                                        <p:attrNameLst>
                                          <p:attrName>stroke.color</p:attrName>
                                        </p:attrNameLst>
                                      </p:cBhvr>
                                      <p:by>
                                        <p:hsl h="0" s="-70588" l="0"/>
                                      </p:by>
                                    </p:animClr>
                                    <p:set>
                                      <p:cBhvr>
                                        <p:cTn id="18" dur="500" fill="hold"/>
                                        <p:tgtEl>
                                          <p:spTgt spid="3"/>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0" nodeType="clickEffect">
                                  <p:stCondLst>
                                    <p:cond delay="0"/>
                                  </p:stCondLst>
                                  <p:childTnLst>
                                    <p:animClr clrSpc="hsl" dir="cw">
                                      <p:cBhvr override="childStyle">
                                        <p:cTn id="29" dur="500" fill="hold"/>
                                        <p:tgtEl>
                                          <p:spTgt spid="5"/>
                                        </p:tgtEl>
                                        <p:attrNameLst>
                                          <p:attrName>style.color</p:attrName>
                                        </p:attrNameLst>
                                      </p:cBhvr>
                                      <p:by>
                                        <p:hsl h="0" s="-70588" l="0"/>
                                      </p:by>
                                    </p:animClr>
                                    <p:animClr clrSpc="hsl" dir="cw">
                                      <p:cBhvr>
                                        <p:cTn id="30" dur="500" fill="hold"/>
                                        <p:tgtEl>
                                          <p:spTgt spid="5"/>
                                        </p:tgtEl>
                                        <p:attrNameLst>
                                          <p:attrName>fillcolor</p:attrName>
                                        </p:attrNameLst>
                                      </p:cBhvr>
                                      <p:by>
                                        <p:hsl h="0" s="-70588" l="0"/>
                                      </p:by>
                                    </p:animClr>
                                    <p:animClr clrSpc="hsl" dir="cw">
                                      <p:cBhvr>
                                        <p:cTn id="31" dur="500" fill="hold"/>
                                        <p:tgtEl>
                                          <p:spTgt spid="5"/>
                                        </p:tgtEl>
                                        <p:attrNameLst>
                                          <p:attrName>stroke.color</p:attrName>
                                        </p:attrNameLst>
                                      </p:cBhvr>
                                      <p:by>
                                        <p:hsl h="0" s="-70588" l="0"/>
                                      </p:by>
                                    </p:animClr>
                                    <p:set>
                                      <p:cBhvr>
                                        <p:cTn id="32" dur="500" fill="hold"/>
                                        <p:tgtEl>
                                          <p:spTgt spid="5"/>
                                        </p:tgtEl>
                                        <p:attrNameLst>
                                          <p:attrName>fill.type</p:attrName>
                                        </p:attrNameLst>
                                      </p:cBhvr>
                                      <p:to>
                                        <p:strVal val="solid"/>
                                      </p:to>
                                    </p:se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77500" lnSpcReduction="20000"/>
          </a:bodyPr>
          <a:lstStyle/>
          <a:p>
            <a:pPr marL="0" indent="0">
              <a:buFont typeface="Wingdings 2" pitchFamily="18" charset="2"/>
              <a:buNone/>
              <a:defRPr/>
            </a:pPr>
            <a:r>
              <a:rPr lang="en-US" dirty="0" smtClean="0"/>
              <a:t>Heinz has a new ketchup bottle that has the cap on the bottom, instead of the top. The bottle uses gravity to help the consumer get every last drop of ketchup out of the bottle. The cap is also designed to pour cleanly, so that dried ketchup does not accumulate around the opening. This new bottle demonstrates how packaging can: </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 A.	promote product.</a:t>
            </a:r>
          </a:p>
          <a:p>
            <a:pPr marL="457200" indent="-457200">
              <a:buFont typeface="Wingdings 2" pitchFamily="18" charset="2"/>
              <a:buNone/>
              <a:defRPr/>
            </a:pPr>
            <a:r>
              <a:rPr lang="en-US" dirty="0" smtClean="0"/>
              <a:t> B.	protect the product.</a:t>
            </a:r>
          </a:p>
          <a:p>
            <a:pPr marL="457200" indent="-457200">
              <a:buFont typeface="Wingdings 2" pitchFamily="18" charset="2"/>
              <a:buNone/>
              <a:defRPr/>
            </a:pPr>
            <a:r>
              <a:rPr lang="en-US" dirty="0" smtClean="0"/>
              <a:t> C.	lower distribution costs.</a:t>
            </a:r>
          </a:p>
          <a:p>
            <a:pPr marL="457200" indent="-457200">
              <a:buFont typeface="Wingdings 2" pitchFamily="18" charset="2"/>
              <a:buNone/>
              <a:defRPr/>
            </a:pPr>
            <a:r>
              <a:rPr lang="en-US" dirty="0" smtClean="0"/>
              <a:t> D.	incorporate UP codes.</a:t>
            </a:r>
          </a:p>
          <a:p>
            <a:pPr marL="457200" indent="-457200">
              <a:buFont typeface="Wingdings 2" pitchFamily="18" charset="2"/>
              <a:buNone/>
              <a:defRPr/>
            </a:pPr>
            <a:r>
              <a:rPr lang="en-US" dirty="0" smtClean="0"/>
              <a:t> E.	enhance product usage.</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6246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9E05D75C-C51D-452C-9B11-BB76EA627432}" type="slidenum">
              <a:rPr lang="en-US" sz="1200">
                <a:latin typeface="Century Gothic" pitchFamily="34" charset="0"/>
              </a:rPr>
              <a:pPr algn="ctr"/>
              <a:t>25</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93734" y="0"/>
            <a:ext cx="8229600" cy="1398587"/>
          </a:xfrm>
        </p:spPr>
        <p:txBody>
          <a:bodyPr/>
          <a:lstStyle/>
          <a:p>
            <a:pPr>
              <a:defRPr/>
            </a:pPr>
            <a:r>
              <a:rPr lang="en-US" dirty="0" smtClean="0"/>
              <a:t>Warranty Policies Are a Part of Strategy Planning</a:t>
            </a:r>
          </a:p>
        </p:txBody>
      </p:sp>
      <p:sp>
        <p:nvSpPr>
          <p:cNvPr id="3" name="AutoShape 3"/>
          <p:cNvSpPr>
            <a:spLocks noChangeArrowheads="1"/>
          </p:cNvSpPr>
          <p:nvPr/>
        </p:nvSpPr>
        <p:spPr bwMode="auto">
          <a:xfrm>
            <a:off x="6248400" y="4270375"/>
            <a:ext cx="2376488"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May Improve Marketing Mix</a:t>
            </a:r>
          </a:p>
        </p:txBody>
      </p:sp>
      <p:sp>
        <p:nvSpPr>
          <p:cNvPr id="4" name="Line 4"/>
          <p:cNvSpPr>
            <a:spLocks noChangeShapeType="1"/>
          </p:cNvSpPr>
          <p:nvPr/>
        </p:nvSpPr>
        <p:spPr bwMode="auto">
          <a:xfrm flipH="1" flipV="1">
            <a:off x="5715000" y="4648200"/>
            <a:ext cx="533400" cy="152400"/>
          </a:xfrm>
          <a:prstGeom prst="line">
            <a:avLst/>
          </a:prstGeom>
          <a:noFill/>
          <a:ln w="38100">
            <a:solidFill>
              <a:schemeClr val="tx1"/>
            </a:solidFill>
            <a:round/>
            <a:headEnd/>
            <a:tailEnd/>
          </a:ln>
        </p:spPr>
        <p:txBody>
          <a:bodyPr/>
          <a:lstStyle/>
          <a:p>
            <a:endParaRPr lang="en-US"/>
          </a:p>
        </p:txBody>
      </p:sp>
      <p:sp>
        <p:nvSpPr>
          <p:cNvPr id="5" name="AutoShape 6">
            <a:hlinkHover r:id="" action="ppaction://macro?name=changecolor"/>
          </p:cNvPr>
          <p:cNvSpPr>
            <a:spLocks noChangeArrowheads="1"/>
          </p:cNvSpPr>
          <p:nvPr/>
        </p:nvSpPr>
        <p:spPr bwMode="auto">
          <a:xfrm>
            <a:off x="914400" y="1447800"/>
            <a:ext cx="2376488"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Promises in Writing</a:t>
            </a:r>
          </a:p>
        </p:txBody>
      </p:sp>
      <p:sp>
        <p:nvSpPr>
          <p:cNvPr id="6" name="Line 7"/>
          <p:cNvSpPr>
            <a:spLocks noChangeShapeType="1"/>
          </p:cNvSpPr>
          <p:nvPr/>
        </p:nvSpPr>
        <p:spPr bwMode="auto">
          <a:xfrm>
            <a:off x="1981200" y="2743200"/>
            <a:ext cx="1435100" cy="457200"/>
          </a:xfrm>
          <a:prstGeom prst="line">
            <a:avLst/>
          </a:prstGeom>
          <a:noFill/>
          <a:ln w="38100">
            <a:solidFill>
              <a:schemeClr val="tx1"/>
            </a:solidFill>
            <a:round/>
            <a:headEnd/>
            <a:tailEnd/>
          </a:ln>
        </p:spPr>
        <p:txBody>
          <a:bodyPr/>
          <a:lstStyle/>
          <a:p>
            <a:endParaRPr lang="en-US"/>
          </a:p>
        </p:txBody>
      </p:sp>
      <p:sp>
        <p:nvSpPr>
          <p:cNvPr id="7" name="AutoShape 15"/>
          <p:cNvSpPr>
            <a:spLocks noChangeArrowheads="1"/>
          </p:cNvSpPr>
          <p:nvPr/>
        </p:nvSpPr>
        <p:spPr bwMode="auto">
          <a:xfrm>
            <a:off x="5853113" y="1447800"/>
            <a:ext cx="2376487"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Magnuson-Moss Act</a:t>
            </a:r>
          </a:p>
        </p:txBody>
      </p:sp>
      <p:sp>
        <p:nvSpPr>
          <p:cNvPr id="8" name="Line 16"/>
          <p:cNvSpPr>
            <a:spLocks noChangeShapeType="1"/>
          </p:cNvSpPr>
          <p:nvPr/>
        </p:nvSpPr>
        <p:spPr bwMode="auto">
          <a:xfrm flipH="1">
            <a:off x="5791200" y="2743200"/>
            <a:ext cx="1371600" cy="446088"/>
          </a:xfrm>
          <a:prstGeom prst="line">
            <a:avLst/>
          </a:prstGeom>
          <a:noFill/>
          <a:ln w="38100">
            <a:solidFill>
              <a:schemeClr val="tx1"/>
            </a:solidFill>
            <a:round/>
            <a:headEnd/>
            <a:tailEnd/>
          </a:ln>
        </p:spPr>
        <p:txBody>
          <a:bodyPr/>
          <a:lstStyle/>
          <a:p>
            <a:endParaRPr lang="en-US"/>
          </a:p>
        </p:txBody>
      </p:sp>
      <p:sp>
        <p:nvSpPr>
          <p:cNvPr id="9" name="Line 19"/>
          <p:cNvSpPr>
            <a:spLocks noChangeShapeType="1"/>
          </p:cNvSpPr>
          <p:nvPr/>
        </p:nvSpPr>
        <p:spPr bwMode="auto">
          <a:xfrm flipV="1">
            <a:off x="2882900" y="4713288"/>
            <a:ext cx="622300" cy="163512"/>
          </a:xfrm>
          <a:prstGeom prst="line">
            <a:avLst/>
          </a:prstGeom>
          <a:noFill/>
          <a:ln w="38100">
            <a:solidFill>
              <a:schemeClr val="tx1"/>
            </a:solidFill>
            <a:round/>
            <a:headEnd/>
            <a:tailEnd/>
          </a:ln>
        </p:spPr>
        <p:txBody>
          <a:bodyPr/>
          <a:lstStyle/>
          <a:p>
            <a:endParaRPr lang="en-US"/>
          </a:p>
        </p:txBody>
      </p:sp>
      <p:pic>
        <p:nvPicPr>
          <p:cNvPr id="49164" name="Picture 22" descr="policy"/>
          <p:cNvPicPr>
            <a:picLocks noChangeAspect="1" noChangeArrowheads="1"/>
          </p:cNvPicPr>
          <p:nvPr/>
        </p:nvPicPr>
        <p:blipFill>
          <a:blip r:embed="rId3">
            <a:clrChange>
              <a:clrFrom>
                <a:srgbClr val="FFFFFF"/>
              </a:clrFrom>
              <a:clrTo>
                <a:srgbClr val="FFFFFF">
                  <a:alpha val="0"/>
                </a:srgbClr>
              </a:clrTo>
            </a:clrChange>
            <a:extLst>
              <a:ext uri="{28A0092B-C50C-407E-A947-70E740481C1C}"/>
            </a:extLst>
          </a:blip>
          <a:srcRect/>
          <a:stretch>
            <a:fillRect/>
          </a:stretch>
        </p:blipFill>
        <p:spPr bwMode="auto">
          <a:xfrm>
            <a:off x="3136900" y="2298700"/>
            <a:ext cx="2882900" cy="2882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13" name="AutoShape 9"/>
          <p:cNvSpPr>
            <a:spLocks noChangeArrowheads="1"/>
          </p:cNvSpPr>
          <p:nvPr/>
        </p:nvSpPr>
        <p:spPr bwMode="auto">
          <a:xfrm>
            <a:off x="520700" y="4267200"/>
            <a:ext cx="2376488" cy="12954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b="1">
                <a:latin typeface="Arial" pitchFamily="34" charset="0"/>
                <a:cs typeface="Arial" pitchFamily="34" charset="0"/>
              </a:rPr>
              <a:t>Service Guarantees</a:t>
            </a:r>
          </a:p>
        </p:txBody>
      </p:sp>
      <p:sp>
        <p:nvSpPr>
          <p:cNvPr id="64523"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4D18BFE5-9002-48B8-9C25-B1AC143FA39A}" type="slidenum">
              <a:rPr lang="en-US" sz="1200">
                <a:latin typeface="Century Gothic" pitchFamily="34" charset="0"/>
              </a:rPr>
              <a:pPr algn="ctr"/>
              <a:t>26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5"/>
                                        </p:tgtEl>
                                        <p:attrNameLst>
                                          <p:attrName>style.color</p:attrName>
                                        </p:attrNameLst>
                                      </p:cBhvr>
                                      <p:by>
                                        <p:hsl h="0" s="-70588" l="0"/>
                                      </p:by>
                                    </p:animClr>
                                    <p:animClr clrSpc="hsl" dir="cw">
                                      <p:cBhvr>
                                        <p:cTn id="16" dur="500" fill="hold"/>
                                        <p:tgtEl>
                                          <p:spTgt spid="5"/>
                                        </p:tgtEl>
                                        <p:attrNameLst>
                                          <p:attrName>fillcolor</p:attrName>
                                        </p:attrNameLst>
                                      </p:cBhvr>
                                      <p:by>
                                        <p:hsl h="0" s="-70588" l="0"/>
                                      </p:by>
                                    </p:animClr>
                                    <p:animClr clrSpc="hsl" dir="cw">
                                      <p:cBhvr>
                                        <p:cTn id="17" dur="500" fill="hold"/>
                                        <p:tgtEl>
                                          <p:spTgt spid="5"/>
                                        </p:tgtEl>
                                        <p:attrNameLst>
                                          <p:attrName>stroke.color</p:attrName>
                                        </p:attrNameLst>
                                      </p:cBhvr>
                                      <p:by>
                                        <p:hsl h="0" s="-70588" l="0"/>
                                      </p:by>
                                    </p:animClr>
                                    <p:set>
                                      <p:cBhvr>
                                        <p:cTn id="18" dur="500" fill="hold"/>
                                        <p:tgtEl>
                                          <p:spTgt spid="5"/>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nodeType="afterGroup">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7"/>
                                        </p:tgtEl>
                                        <p:attrNameLst>
                                          <p:attrName>style.color</p:attrName>
                                        </p:attrNameLst>
                                      </p:cBhvr>
                                      <p:by>
                                        <p:hsl h="0" s="-70588" l="0"/>
                                      </p:by>
                                    </p:animClr>
                                    <p:animClr clrSpc="hsl" dir="cw">
                                      <p:cBhvr>
                                        <p:cTn id="30" dur="500" fill="hold"/>
                                        <p:tgtEl>
                                          <p:spTgt spid="7"/>
                                        </p:tgtEl>
                                        <p:attrNameLst>
                                          <p:attrName>fillcolor</p:attrName>
                                        </p:attrNameLst>
                                      </p:cBhvr>
                                      <p:by>
                                        <p:hsl h="0" s="-70588" l="0"/>
                                      </p:by>
                                    </p:animClr>
                                    <p:animClr clrSpc="hsl" dir="cw">
                                      <p:cBhvr>
                                        <p:cTn id="31" dur="500" fill="hold"/>
                                        <p:tgtEl>
                                          <p:spTgt spid="7"/>
                                        </p:tgtEl>
                                        <p:attrNameLst>
                                          <p:attrName>stroke.color</p:attrName>
                                        </p:attrNameLst>
                                      </p:cBhvr>
                                      <p:by>
                                        <p:hsl h="0" s="-70588" l="0"/>
                                      </p:by>
                                    </p:animClr>
                                    <p:set>
                                      <p:cBhvr>
                                        <p:cTn id="32" dur="500" fill="hold"/>
                                        <p:tgtEl>
                                          <p:spTgt spid="7"/>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3"/>
                                        </p:tgtEl>
                                        <p:attrNameLst>
                                          <p:attrName>style.color</p:attrName>
                                        </p:attrNameLst>
                                      </p:cBhvr>
                                      <p:by>
                                        <p:hsl h="0" s="-70588" l="0"/>
                                      </p:by>
                                    </p:animClr>
                                    <p:animClr clrSpc="hsl" dir="cw">
                                      <p:cBhvr>
                                        <p:cTn id="44" dur="500" fill="hold"/>
                                        <p:tgtEl>
                                          <p:spTgt spid="3"/>
                                        </p:tgtEl>
                                        <p:attrNameLst>
                                          <p:attrName>fillcolor</p:attrName>
                                        </p:attrNameLst>
                                      </p:cBhvr>
                                      <p:by>
                                        <p:hsl h="0" s="-70588" l="0"/>
                                      </p:by>
                                    </p:animClr>
                                    <p:animClr clrSpc="hsl" dir="cw">
                                      <p:cBhvr>
                                        <p:cTn id="45" dur="500" fill="hold"/>
                                        <p:tgtEl>
                                          <p:spTgt spid="3"/>
                                        </p:tgtEl>
                                        <p:attrNameLst>
                                          <p:attrName>stroke.color</p:attrName>
                                        </p:attrNameLst>
                                      </p:cBhvr>
                                      <p:by>
                                        <p:hsl h="0" s="-70588" l="0"/>
                                      </p:by>
                                    </p:animClr>
                                    <p:set>
                                      <p:cBhvr>
                                        <p:cTn id="46" dur="500" fill="hold"/>
                                        <p:tgtEl>
                                          <p:spTgt spid="3"/>
                                        </p:tgtEl>
                                        <p:attrNameLst>
                                          <p:attrName>fill.type</p:attrName>
                                        </p:attrNameLst>
                                      </p:cBhvr>
                                      <p:to>
                                        <p:strVal val="solid"/>
                                      </p:to>
                                    </p:set>
                                  </p:childTnLst>
                                </p:cTn>
                              </p:par>
                              <p:par>
                                <p:cTn id="47" presetID="2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right)">
                                      <p:cBhvr>
                                        <p:cTn id="49" dur="500"/>
                                        <p:tgtEl>
                                          <p:spTgt spid="9"/>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7" grpId="1" animBg="1"/>
      <p:bldP spid="8" grpId="0" animBg="1"/>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85000" lnSpcReduction="10000"/>
          </a:bodyPr>
          <a:lstStyle/>
          <a:p>
            <a:pPr marL="0" indent="0">
              <a:buFont typeface="Wingdings 2" pitchFamily="18" charset="2"/>
              <a:buNone/>
              <a:defRPr/>
            </a:pPr>
            <a:r>
              <a:rPr lang="en-US" dirty="0" smtClean="0"/>
              <a:t>McDonald’s announced that at select locations, if drive-through customers do not get exactly what they want within two minutes of placing the order, their next meal will be free. This promise by McDonald’s is a good example of a(n):</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service guarantee.</a:t>
            </a:r>
          </a:p>
          <a:p>
            <a:pPr marL="457200" indent="-457200">
              <a:buFont typeface="Wingdings 2" pitchFamily="18" charset="2"/>
              <a:buNone/>
              <a:defRPr/>
            </a:pPr>
            <a:r>
              <a:rPr lang="en-US" dirty="0" smtClean="0"/>
              <a:t>B.	warranty.</a:t>
            </a:r>
          </a:p>
          <a:p>
            <a:pPr marL="457200" indent="-457200">
              <a:buFont typeface="Wingdings 2" pitchFamily="18" charset="2"/>
              <a:buNone/>
              <a:defRPr/>
            </a:pPr>
            <a:r>
              <a:rPr lang="en-US" dirty="0" smtClean="0"/>
              <a:t>C.	unit price.</a:t>
            </a:r>
          </a:p>
          <a:p>
            <a:pPr marL="457200" indent="-457200">
              <a:buFont typeface="Wingdings 2" pitchFamily="18" charset="2"/>
              <a:buNone/>
              <a:defRPr/>
            </a:pPr>
            <a:r>
              <a:rPr lang="en-US" dirty="0" smtClean="0"/>
              <a:t>D.	limited warranty.</a:t>
            </a:r>
          </a:p>
          <a:p>
            <a:pPr marL="457200" indent="-457200">
              <a:buFont typeface="Wingdings 2" pitchFamily="18" charset="2"/>
              <a:buNone/>
              <a:defRPr/>
            </a:pPr>
            <a:r>
              <a:rPr lang="en-US" dirty="0" smtClean="0"/>
              <a:t>E.	no-fault insurance policy.</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66563"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628B901C-0254-4F47-B304-A992B5FBCA5B}" type="slidenum">
              <a:rPr lang="en-US" sz="1200">
                <a:latin typeface="Century Gothic" pitchFamily="34" charset="0"/>
              </a:rPr>
              <a:pPr algn="ctr"/>
              <a:t>27</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smtClean="0"/>
              <a:t>Product Classes Help Plan Marketing Strategies</a:t>
            </a:r>
          </a:p>
        </p:txBody>
      </p:sp>
      <p:grpSp>
        <p:nvGrpSpPr>
          <p:cNvPr id="2" name="Group 2"/>
          <p:cNvGrpSpPr>
            <a:grpSpLocks/>
          </p:cNvGrpSpPr>
          <p:nvPr/>
        </p:nvGrpSpPr>
        <p:grpSpPr bwMode="auto">
          <a:xfrm>
            <a:off x="533400" y="2057400"/>
            <a:ext cx="4800600" cy="3643313"/>
            <a:chOff x="0" y="1161"/>
            <a:chExt cx="3024" cy="2295"/>
          </a:xfrm>
        </p:grpSpPr>
        <p:pic>
          <p:nvPicPr>
            <p:cNvPr id="51208" name="Picture 3" descr="consumer"/>
            <p:cNvPicPr>
              <a:picLocks noChangeAspect="1" noChangeArrowheads="1"/>
            </p:cNvPicPr>
            <p:nvPr/>
          </p:nvPicPr>
          <p:blipFill>
            <a:blip r:embed="rId3">
              <a:extLst>
                <a:ext uri="{28A0092B-C50C-407E-A947-70E740481C1C}"/>
              </a:extLst>
            </a:blip>
            <a:srcRect/>
            <a:stretch>
              <a:fillRect/>
            </a:stretch>
          </p:blipFill>
          <p:spPr bwMode="auto">
            <a:xfrm>
              <a:off x="576" y="1161"/>
              <a:ext cx="1870" cy="1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68616" name="Text Box 5"/>
            <p:cNvSpPr txBox="1">
              <a:spLocks noChangeArrowheads="1"/>
            </p:cNvSpPr>
            <p:nvPr/>
          </p:nvSpPr>
          <p:spPr bwMode="auto">
            <a:xfrm>
              <a:off x="0" y="3129"/>
              <a:ext cx="3024" cy="327"/>
            </a:xfrm>
            <a:prstGeom prst="rect">
              <a:avLst/>
            </a:prstGeom>
            <a:noFill/>
            <a:ln w="9525">
              <a:noFill/>
              <a:miter lim="800000"/>
              <a:headEnd/>
              <a:tailEnd/>
            </a:ln>
          </p:spPr>
          <p:txBody>
            <a:bodyPr>
              <a:spAutoFit/>
            </a:bodyPr>
            <a:lstStyle/>
            <a:p>
              <a:pPr algn="ctr">
                <a:spcBef>
                  <a:spcPct val="50000"/>
                </a:spcBef>
              </a:pPr>
              <a:r>
                <a:rPr lang="en-US" sz="2800" b="1"/>
                <a:t>Consumer Products</a:t>
              </a:r>
            </a:p>
          </p:txBody>
        </p:sp>
      </p:grpSp>
      <p:grpSp>
        <p:nvGrpSpPr>
          <p:cNvPr id="3" name="Group 6"/>
          <p:cNvGrpSpPr>
            <a:grpSpLocks/>
          </p:cNvGrpSpPr>
          <p:nvPr/>
        </p:nvGrpSpPr>
        <p:grpSpPr bwMode="auto">
          <a:xfrm>
            <a:off x="4343400" y="2108200"/>
            <a:ext cx="4800600" cy="3630613"/>
            <a:chOff x="2688" y="1169"/>
            <a:chExt cx="3024" cy="2287"/>
          </a:xfrm>
        </p:grpSpPr>
        <p:pic>
          <p:nvPicPr>
            <p:cNvPr id="51205" name="Picture 7" descr="business"/>
            <p:cNvPicPr>
              <a:picLocks noChangeAspect="1" noChangeArrowheads="1"/>
            </p:cNvPicPr>
            <p:nvPr/>
          </p:nvPicPr>
          <p:blipFill>
            <a:blip r:embed="rId4">
              <a:extLst>
                <a:ext uri="{28A0092B-C50C-407E-A947-70E740481C1C}"/>
              </a:extLst>
            </a:blip>
            <a:srcRect/>
            <a:stretch>
              <a:fillRect/>
            </a:stretch>
          </p:blipFill>
          <p:spPr bwMode="auto">
            <a:xfrm>
              <a:off x="3272" y="1169"/>
              <a:ext cx="1869" cy="1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68614" name="Text Box 9"/>
            <p:cNvSpPr txBox="1">
              <a:spLocks noChangeArrowheads="1"/>
            </p:cNvSpPr>
            <p:nvPr/>
          </p:nvSpPr>
          <p:spPr bwMode="auto">
            <a:xfrm>
              <a:off x="2688" y="3129"/>
              <a:ext cx="3024" cy="327"/>
            </a:xfrm>
            <a:prstGeom prst="rect">
              <a:avLst/>
            </a:prstGeom>
            <a:noFill/>
            <a:ln w="9525">
              <a:noFill/>
              <a:miter lim="800000"/>
              <a:headEnd/>
              <a:tailEnd/>
            </a:ln>
          </p:spPr>
          <p:txBody>
            <a:bodyPr>
              <a:spAutoFit/>
            </a:bodyPr>
            <a:lstStyle/>
            <a:p>
              <a:pPr algn="ctr">
                <a:spcBef>
                  <a:spcPct val="50000"/>
                </a:spcBef>
              </a:pPr>
              <a:r>
                <a:rPr lang="en-US" sz="2800" b="1"/>
                <a:t>Business Products</a:t>
              </a:r>
            </a:p>
          </p:txBody>
        </p:sp>
      </p:grpSp>
      <p:sp>
        <p:nvSpPr>
          <p:cNvPr id="68612"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51240008-8511-4A50-9AED-28806D876EBC}" type="slidenum">
              <a:rPr lang="en-US" sz="1200">
                <a:latin typeface="Century Gothic" pitchFamily="34" charset="0"/>
              </a:rPr>
              <a:pPr algn="ctr"/>
              <a:t>28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398587"/>
          </a:xfrm>
        </p:spPr>
        <p:txBody>
          <a:bodyPr/>
          <a:lstStyle/>
          <a:p>
            <a:pPr>
              <a:defRPr/>
            </a:pPr>
            <a:r>
              <a:rPr lang="en-US" dirty="0" smtClean="0"/>
              <a:t>Consumer Product Classes</a:t>
            </a:r>
          </a:p>
        </p:txBody>
      </p:sp>
      <p:sp>
        <p:nvSpPr>
          <p:cNvPr id="3" name="AutoShape 3"/>
          <p:cNvSpPr>
            <a:spLocks noChangeArrowheads="1"/>
          </p:cNvSpPr>
          <p:nvPr/>
        </p:nvSpPr>
        <p:spPr bwMode="auto">
          <a:xfrm>
            <a:off x="5715000" y="3576638"/>
            <a:ext cx="2895600" cy="690562"/>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Homogeneous</a:t>
            </a:r>
          </a:p>
        </p:txBody>
      </p:sp>
      <p:sp>
        <p:nvSpPr>
          <p:cNvPr id="4" name="AutoShape 4"/>
          <p:cNvSpPr>
            <a:spLocks noChangeArrowheads="1"/>
          </p:cNvSpPr>
          <p:nvPr/>
        </p:nvSpPr>
        <p:spPr bwMode="auto">
          <a:xfrm>
            <a:off x="5715000" y="4419600"/>
            <a:ext cx="2895600" cy="681038"/>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Heterogeneous</a:t>
            </a:r>
          </a:p>
        </p:txBody>
      </p:sp>
      <p:sp>
        <p:nvSpPr>
          <p:cNvPr id="5" name="Line 5"/>
          <p:cNvSpPr>
            <a:spLocks noChangeShapeType="1"/>
          </p:cNvSpPr>
          <p:nvPr/>
        </p:nvSpPr>
        <p:spPr bwMode="auto">
          <a:xfrm flipH="1">
            <a:off x="3429000" y="3962400"/>
            <a:ext cx="2286000" cy="376238"/>
          </a:xfrm>
          <a:prstGeom prst="line">
            <a:avLst/>
          </a:prstGeom>
          <a:noFill/>
          <a:ln w="38100">
            <a:solidFill>
              <a:schemeClr val="tx1"/>
            </a:solidFill>
            <a:round/>
            <a:headEnd/>
            <a:tailEnd/>
          </a:ln>
        </p:spPr>
        <p:txBody>
          <a:bodyPr/>
          <a:lstStyle/>
          <a:p>
            <a:endParaRPr lang="en-US"/>
          </a:p>
        </p:txBody>
      </p:sp>
      <p:sp>
        <p:nvSpPr>
          <p:cNvPr id="6" name="AutoShape 6"/>
          <p:cNvSpPr>
            <a:spLocks noChangeArrowheads="1"/>
          </p:cNvSpPr>
          <p:nvPr/>
        </p:nvSpPr>
        <p:spPr bwMode="auto">
          <a:xfrm>
            <a:off x="381000" y="4038600"/>
            <a:ext cx="30480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000" b="1" dirty="0">
                <a:latin typeface="Arial" pitchFamily="34" charset="0"/>
                <a:cs typeface="Arial" pitchFamily="34" charset="0"/>
              </a:rPr>
              <a:t>Shopping Products</a:t>
            </a:r>
          </a:p>
        </p:txBody>
      </p:sp>
      <p:sp>
        <p:nvSpPr>
          <p:cNvPr id="7" name="Line 7"/>
          <p:cNvSpPr>
            <a:spLocks noChangeShapeType="1"/>
          </p:cNvSpPr>
          <p:nvPr/>
        </p:nvSpPr>
        <p:spPr bwMode="auto">
          <a:xfrm>
            <a:off x="3429000" y="4343400"/>
            <a:ext cx="2286000" cy="452438"/>
          </a:xfrm>
          <a:prstGeom prst="line">
            <a:avLst/>
          </a:prstGeom>
          <a:noFill/>
          <a:ln w="38100">
            <a:solidFill>
              <a:schemeClr val="tx1"/>
            </a:solidFill>
            <a:round/>
            <a:headEnd/>
            <a:tailEnd/>
          </a:ln>
        </p:spPr>
        <p:txBody>
          <a:bodyPr/>
          <a:lstStyle/>
          <a:p>
            <a:endParaRPr lang="en-US"/>
          </a:p>
        </p:txBody>
      </p:sp>
      <p:sp>
        <p:nvSpPr>
          <p:cNvPr id="8" name="AutoShape 12"/>
          <p:cNvSpPr>
            <a:spLocks noChangeArrowheads="1"/>
          </p:cNvSpPr>
          <p:nvPr/>
        </p:nvSpPr>
        <p:spPr bwMode="auto">
          <a:xfrm>
            <a:off x="381000" y="4889500"/>
            <a:ext cx="3048000" cy="6096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Specialty Products</a:t>
            </a:r>
          </a:p>
        </p:txBody>
      </p:sp>
      <p:sp>
        <p:nvSpPr>
          <p:cNvPr id="9" name="AutoShape 13"/>
          <p:cNvSpPr>
            <a:spLocks noChangeArrowheads="1"/>
          </p:cNvSpPr>
          <p:nvPr/>
        </p:nvSpPr>
        <p:spPr bwMode="auto">
          <a:xfrm>
            <a:off x="381000" y="1981200"/>
            <a:ext cx="3048000" cy="609600"/>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dirty="0">
                <a:latin typeface="Arial" pitchFamily="34" charset="0"/>
                <a:cs typeface="Arial" pitchFamily="34" charset="0"/>
              </a:rPr>
              <a:t>Convenience Products</a:t>
            </a:r>
          </a:p>
        </p:txBody>
      </p:sp>
      <p:sp>
        <p:nvSpPr>
          <p:cNvPr id="10" name="AutoShape 15"/>
          <p:cNvSpPr>
            <a:spLocks noChangeArrowheads="1"/>
          </p:cNvSpPr>
          <p:nvPr/>
        </p:nvSpPr>
        <p:spPr bwMode="auto">
          <a:xfrm>
            <a:off x="5715000" y="1981200"/>
            <a:ext cx="2895600" cy="609600"/>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Impulse</a:t>
            </a:r>
          </a:p>
        </p:txBody>
      </p:sp>
      <p:sp>
        <p:nvSpPr>
          <p:cNvPr id="11" name="Line 16"/>
          <p:cNvSpPr>
            <a:spLocks noChangeShapeType="1"/>
          </p:cNvSpPr>
          <p:nvPr/>
        </p:nvSpPr>
        <p:spPr bwMode="auto">
          <a:xfrm flipH="1">
            <a:off x="3429000" y="2286000"/>
            <a:ext cx="2286000" cy="0"/>
          </a:xfrm>
          <a:prstGeom prst="line">
            <a:avLst/>
          </a:prstGeom>
          <a:noFill/>
          <a:ln w="38100">
            <a:solidFill>
              <a:schemeClr val="tx1"/>
            </a:solidFill>
            <a:round/>
            <a:headEnd/>
            <a:tailEnd/>
          </a:ln>
        </p:spPr>
        <p:txBody>
          <a:bodyPr/>
          <a:lstStyle/>
          <a:p>
            <a:endParaRPr lang="en-US"/>
          </a:p>
        </p:txBody>
      </p:sp>
      <p:sp>
        <p:nvSpPr>
          <p:cNvPr id="12" name="AutoShape 18"/>
          <p:cNvSpPr>
            <a:spLocks noChangeArrowheads="1"/>
          </p:cNvSpPr>
          <p:nvPr/>
        </p:nvSpPr>
        <p:spPr bwMode="auto">
          <a:xfrm>
            <a:off x="5715000" y="2743200"/>
            <a:ext cx="2895600" cy="609600"/>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Emergency</a:t>
            </a:r>
          </a:p>
        </p:txBody>
      </p:sp>
      <p:sp>
        <p:nvSpPr>
          <p:cNvPr id="13" name="Line 19"/>
          <p:cNvSpPr>
            <a:spLocks noChangeShapeType="1"/>
          </p:cNvSpPr>
          <p:nvPr/>
        </p:nvSpPr>
        <p:spPr bwMode="auto">
          <a:xfrm>
            <a:off x="3429000" y="2281238"/>
            <a:ext cx="2286000" cy="762000"/>
          </a:xfrm>
          <a:prstGeom prst="line">
            <a:avLst/>
          </a:prstGeom>
          <a:noFill/>
          <a:ln w="38100">
            <a:solidFill>
              <a:schemeClr val="tx1"/>
            </a:solidFill>
            <a:round/>
            <a:headEnd/>
            <a:tailEnd/>
          </a:ln>
        </p:spPr>
        <p:txBody>
          <a:bodyPr/>
          <a:lstStyle/>
          <a:p>
            <a:endParaRPr lang="en-US"/>
          </a:p>
        </p:txBody>
      </p:sp>
      <p:sp>
        <p:nvSpPr>
          <p:cNvPr id="14" name="Line 22"/>
          <p:cNvSpPr>
            <a:spLocks noChangeShapeType="1"/>
          </p:cNvSpPr>
          <p:nvPr/>
        </p:nvSpPr>
        <p:spPr bwMode="auto">
          <a:xfrm flipV="1">
            <a:off x="3429000" y="1519238"/>
            <a:ext cx="2286000" cy="762000"/>
          </a:xfrm>
          <a:prstGeom prst="line">
            <a:avLst/>
          </a:prstGeom>
          <a:noFill/>
          <a:ln w="38100">
            <a:solidFill>
              <a:schemeClr val="tx1"/>
            </a:solidFill>
            <a:round/>
            <a:headEnd/>
            <a:tailEnd/>
          </a:ln>
        </p:spPr>
        <p:txBody>
          <a:bodyPr/>
          <a:lstStyle/>
          <a:p>
            <a:endParaRPr lang="en-US"/>
          </a:p>
        </p:txBody>
      </p:sp>
      <p:sp>
        <p:nvSpPr>
          <p:cNvPr id="15" name="AutoShape 24"/>
          <p:cNvSpPr>
            <a:spLocks noChangeArrowheads="1"/>
          </p:cNvSpPr>
          <p:nvPr/>
        </p:nvSpPr>
        <p:spPr bwMode="auto">
          <a:xfrm>
            <a:off x="5715000" y="5334000"/>
            <a:ext cx="28956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New Unsought</a:t>
            </a:r>
          </a:p>
        </p:txBody>
      </p:sp>
      <p:sp>
        <p:nvSpPr>
          <p:cNvPr id="16" name="AutoShape 25"/>
          <p:cNvSpPr>
            <a:spLocks noChangeArrowheads="1"/>
          </p:cNvSpPr>
          <p:nvPr/>
        </p:nvSpPr>
        <p:spPr bwMode="auto">
          <a:xfrm>
            <a:off x="5715000" y="6096000"/>
            <a:ext cx="28956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Regularly Unsought</a:t>
            </a:r>
          </a:p>
        </p:txBody>
      </p:sp>
      <p:sp>
        <p:nvSpPr>
          <p:cNvPr id="17" name="Line 26"/>
          <p:cNvSpPr>
            <a:spLocks noChangeShapeType="1"/>
          </p:cNvSpPr>
          <p:nvPr/>
        </p:nvSpPr>
        <p:spPr bwMode="auto">
          <a:xfrm flipH="1">
            <a:off x="3429000" y="5638800"/>
            <a:ext cx="2286000" cy="381000"/>
          </a:xfrm>
          <a:prstGeom prst="line">
            <a:avLst/>
          </a:prstGeom>
          <a:noFill/>
          <a:ln w="38100">
            <a:solidFill>
              <a:schemeClr val="tx1"/>
            </a:solidFill>
            <a:round/>
            <a:headEnd/>
            <a:tailEnd/>
          </a:ln>
        </p:spPr>
        <p:txBody>
          <a:bodyPr/>
          <a:lstStyle/>
          <a:p>
            <a:endParaRPr lang="en-US"/>
          </a:p>
        </p:txBody>
      </p:sp>
      <p:sp>
        <p:nvSpPr>
          <p:cNvPr id="18" name="AutoShape 27"/>
          <p:cNvSpPr>
            <a:spLocks noChangeArrowheads="1"/>
          </p:cNvSpPr>
          <p:nvPr/>
        </p:nvSpPr>
        <p:spPr bwMode="auto">
          <a:xfrm>
            <a:off x="381000" y="5715000"/>
            <a:ext cx="3048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Bef>
                <a:spcPct val="50000"/>
              </a:spcBef>
              <a:defRPr/>
            </a:pPr>
            <a:r>
              <a:rPr lang="en-US" altLang="en-US" sz="2000" b="1" dirty="0">
                <a:latin typeface="Arial" pitchFamily="34" charset="0"/>
                <a:cs typeface="Arial" pitchFamily="34" charset="0"/>
              </a:rPr>
              <a:t>Unsought Products</a:t>
            </a:r>
          </a:p>
        </p:txBody>
      </p:sp>
      <p:sp>
        <p:nvSpPr>
          <p:cNvPr id="19" name="Line 28"/>
          <p:cNvSpPr>
            <a:spLocks noChangeShapeType="1"/>
          </p:cNvSpPr>
          <p:nvPr/>
        </p:nvSpPr>
        <p:spPr bwMode="auto">
          <a:xfrm flipH="1" flipV="1">
            <a:off x="3429000" y="6015038"/>
            <a:ext cx="2286000" cy="385762"/>
          </a:xfrm>
          <a:prstGeom prst="line">
            <a:avLst/>
          </a:prstGeom>
          <a:noFill/>
          <a:ln w="38100">
            <a:solidFill>
              <a:schemeClr val="tx1"/>
            </a:solidFill>
            <a:round/>
            <a:headEnd/>
            <a:tailEnd/>
          </a:ln>
        </p:spPr>
        <p:txBody>
          <a:bodyPr/>
          <a:lstStyle/>
          <a:p>
            <a:endParaRPr lang="en-US"/>
          </a:p>
        </p:txBody>
      </p:sp>
      <p:sp>
        <p:nvSpPr>
          <p:cNvPr id="20" name="AutoShape 21"/>
          <p:cNvSpPr>
            <a:spLocks noChangeArrowheads="1"/>
          </p:cNvSpPr>
          <p:nvPr/>
        </p:nvSpPr>
        <p:spPr bwMode="auto">
          <a:xfrm>
            <a:off x="5715000" y="1219200"/>
            <a:ext cx="2895600" cy="609600"/>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altLang="en-US" sz="2000" b="1">
                <a:latin typeface="Arial" pitchFamily="34" charset="0"/>
                <a:cs typeface="Arial" pitchFamily="34" charset="0"/>
              </a:rPr>
              <a:t>Staples</a:t>
            </a:r>
          </a:p>
        </p:txBody>
      </p:sp>
      <p:sp>
        <p:nvSpPr>
          <p:cNvPr id="70676"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891A1B11-7093-4950-9245-DA43E19AD0C0}" type="slidenum">
              <a:rPr lang="en-US" sz="1200">
                <a:latin typeface="Century Gothic" pitchFamily="34" charset="0"/>
              </a:rPr>
              <a:pPr algn="ctr"/>
              <a:t>29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20"/>
                                        </p:tgtEl>
                                        <p:attrNameLst>
                                          <p:attrName>style.color</p:attrName>
                                        </p:attrNameLst>
                                      </p:cBhvr>
                                      <p:by>
                                        <p:hsl h="0" s="-70588" l="0"/>
                                      </p:by>
                                    </p:animClr>
                                    <p:animClr clrSpc="hsl" dir="cw">
                                      <p:cBhvr>
                                        <p:cTn id="20" dur="500" fill="hold"/>
                                        <p:tgtEl>
                                          <p:spTgt spid="20"/>
                                        </p:tgtEl>
                                        <p:attrNameLst>
                                          <p:attrName>fillcolor</p:attrName>
                                        </p:attrNameLst>
                                      </p:cBhvr>
                                      <p:by>
                                        <p:hsl h="0" s="-70588" l="0"/>
                                      </p:by>
                                    </p:animClr>
                                    <p:animClr clrSpc="hsl" dir="cw">
                                      <p:cBhvr>
                                        <p:cTn id="21" dur="500" fill="hold"/>
                                        <p:tgtEl>
                                          <p:spTgt spid="20"/>
                                        </p:tgtEl>
                                        <p:attrNameLst>
                                          <p:attrName>stroke.color</p:attrName>
                                        </p:attrNameLst>
                                      </p:cBhvr>
                                      <p:by>
                                        <p:hsl h="0" s="-70588" l="0"/>
                                      </p:by>
                                    </p:animClr>
                                    <p:set>
                                      <p:cBhvr>
                                        <p:cTn id="22" dur="500" fill="hold"/>
                                        <p:tgtEl>
                                          <p:spTgt spid="20"/>
                                        </p:tgtEl>
                                        <p:attrNameLst>
                                          <p:attrName>fill.type</p:attrName>
                                        </p:attrNameLst>
                                      </p:cBhvr>
                                      <p:to>
                                        <p:strVal val="solid"/>
                                      </p:to>
                                    </p:se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mph" presetSubtype="0" fill="hold" grpId="1" nodeType="clickEffect">
                                  <p:stCondLst>
                                    <p:cond delay="0"/>
                                  </p:stCondLst>
                                  <p:childTnLst>
                                    <p:animClr clrSpc="hsl" dir="cw">
                                      <p:cBhvr override="childStyle">
                                        <p:cTn id="34" dur="500" fill="hold"/>
                                        <p:tgtEl>
                                          <p:spTgt spid="10"/>
                                        </p:tgtEl>
                                        <p:attrNameLst>
                                          <p:attrName>style.color</p:attrName>
                                        </p:attrNameLst>
                                      </p:cBhvr>
                                      <p:by>
                                        <p:hsl h="0" s="-70588" l="0"/>
                                      </p:by>
                                    </p:animClr>
                                    <p:animClr clrSpc="hsl" dir="cw">
                                      <p:cBhvr>
                                        <p:cTn id="35" dur="500" fill="hold"/>
                                        <p:tgtEl>
                                          <p:spTgt spid="10"/>
                                        </p:tgtEl>
                                        <p:attrNameLst>
                                          <p:attrName>fillcolor</p:attrName>
                                        </p:attrNameLst>
                                      </p:cBhvr>
                                      <p:by>
                                        <p:hsl h="0" s="-70588" l="0"/>
                                      </p:by>
                                    </p:animClr>
                                    <p:animClr clrSpc="hsl" dir="cw">
                                      <p:cBhvr>
                                        <p:cTn id="36" dur="500" fill="hold"/>
                                        <p:tgtEl>
                                          <p:spTgt spid="10"/>
                                        </p:tgtEl>
                                        <p:attrNameLst>
                                          <p:attrName>stroke.color</p:attrName>
                                        </p:attrNameLst>
                                      </p:cBhvr>
                                      <p:by>
                                        <p:hsl h="0" s="-70588" l="0"/>
                                      </p:by>
                                    </p:animClr>
                                    <p:set>
                                      <p:cBhvr>
                                        <p:cTn id="37" dur="500" fill="hold"/>
                                        <p:tgtEl>
                                          <p:spTgt spid="10"/>
                                        </p:tgtEl>
                                        <p:attrNameLst>
                                          <p:attrName>fill.type</p:attrName>
                                        </p:attrNameLst>
                                      </p:cBhvr>
                                      <p:to>
                                        <p:strVal val="solid"/>
                                      </p:to>
                                    </p:se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mph" presetSubtype="0" fill="hold" grpId="1" nodeType="clickEffect">
                                  <p:stCondLst>
                                    <p:cond delay="0"/>
                                  </p:stCondLst>
                                  <p:childTnLst>
                                    <p:animClr clrSpc="hsl" dir="cw">
                                      <p:cBhvr override="childStyle">
                                        <p:cTn id="49" dur="500" fill="hold"/>
                                        <p:tgtEl>
                                          <p:spTgt spid="12"/>
                                        </p:tgtEl>
                                        <p:attrNameLst>
                                          <p:attrName>style.color</p:attrName>
                                        </p:attrNameLst>
                                      </p:cBhvr>
                                      <p:by>
                                        <p:hsl h="0" s="-70588" l="0"/>
                                      </p:by>
                                    </p:animClr>
                                    <p:animClr clrSpc="hsl" dir="cw">
                                      <p:cBhvr>
                                        <p:cTn id="50" dur="500" fill="hold"/>
                                        <p:tgtEl>
                                          <p:spTgt spid="12"/>
                                        </p:tgtEl>
                                        <p:attrNameLst>
                                          <p:attrName>fillcolor</p:attrName>
                                        </p:attrNameLst>
                                      </p:cBhvr>
                                      <p:by>
                                        <p:hsl h="0" s="-70588" l="0"/>
                                      </p:by>
                                    </p:animClr>
                                    <p:animClr clrSpc="hsl" dir="cw">
                                      <p:cBhvr>
                                        <p:cTn id="51" dur="500" fill="hold"/>
                                        <p:tgtEl>
                                          <p:spTgt spid="12"/>
                                        </p:tgtEl>
                                        <p:attrNameLst>
                                          <p:attrName>stroke.color</p:attrName>
                                        </p:attrNameLst>
                                      </p:cBhvr>
                                      <p:by>
                                        <p:hsl h="0" s="-70588" l="0"/>
                                      </p:by>
                                    </p:animClr>
                                    <p:set>
                                      <p:cBhvr>
                                        <p:cTn id="52" dur="500" fill="hold"/>
                                        <p:tgtEl>
                                          <p:spTgt spid="12"/>
                                        </p:tgtEl>
                                        <p:attrNameLst>
                                          <p:attrName>fill.type</p:attrName>
                                        </p:attrNameLst>
                                      </p:cBhvr>
                                      <p:to>
                                        <p:strVal val="solid"/>
                                      </p:to>
                                    </p:se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par>
                          <p:cTn id="57" fill="hold" nodeType="afterGroup">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nodeType="afterGroup">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5" presetClass="emph" presetSubtype="0" fill="hold" grpId="1" nodeType="clickEffect">
                                  <p:stCondLst>
                                    <p:cond delay="0"/>
                                  </p:stCondLst>
                                  <p:childTnLst>
                                    <p:animClr clrSpc="hsl" dir="cw">
                                      <p:cBhvr override="childStyle">
                                        <p:cTn id="68" dur="500" fill="hold"/>
                                        <p:tgtEl>
                                          <p:spTgt spid="3"/>
                                        </p:tgtEl>
                                        <p:attrNameLst>
                                          <p:attrName>style.color</p:attrName>
                                        </p:attrNameLst>
                                      </p:cBhvr>
                                      <p:by>
                                        <p:hsl h="0" s="-70588" l="0"/>
                                      </p:by>
                                    </p:animClr>
                                    <p:animClr clrSpc="hsl" dir="cw">
                                      <p:cBhvr>
                                        <p:cTn id="69" dur="500" fill="hold"/>
                                        <p:tgtEl>
                                          <p:spTgt spid="3"/>
                                        </p:tgtEl>
                                        <p:attrNameLst>
                                          <p:attrName>fillcolor</p:attrName>
                                        </p:attrNameLst>
                                      </p:cBhvr>
                                      <p:by>
                                        <p:hsl h="0" s="-70588" l="0"/>
                                      </p:by>
                                    </p:animClr>
                                    <p:animClr clrSpc="hsl" dir="cw">
                                      <p:cBhvr>
                                        <p:cTn id="70" dur="500" fill="hold"/>
                                        <p:tgtEl>
                                          <p:spTgt spid="3"/>
                                        </p:tgtEl>
                                        <p:attrNameLst>
                                          <p:attrName>stroke.color</p:attrName>
                                        </p:attrNameLst>
                                      </p:cBhvr>
                                      <p:by>
                                        <p:hsl h="0" s="-70588" l="0"/>
                                      </p:by>
                                    </p:animClr>
                                    <p:set>
                                      <p:cBhvr>
                                        <p:cTn id="71" dur="500" fill="hold"/>
                                        <p:tgtEl>
                                          <p:spTgt spid="3"/>
                                        </p:tgtEl>
                                        <p:attrNameLst>
                                          <p:attrName>fill.type</p:attrName>
                                        </p:attrNameLst>
                                      </p:cBhvr>
                                      <p:to>
                                        <p:strVal val="solid"/>
                                      </p:to>
                                    </p:set>
                                  </p:childTnLst>
                                </p:cTn>
                              </p:par>
                            </p:childTnLst>
                          </p:cTn>
                        </p:par>
                        <p:par>
                          <p:cTn id="72" fill="hold" nodeType="afterGroup">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par>
                          <p:cTn id="76" fill="hold" nodeType="afterGroup">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left)">
                                      <p:cBhvr>
                                        <p:cTn id="79" dur="500"/>
                                        <p:tgtEl>
                                          <p:spTgt spid="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5" presetClass="emph" presetSubtype="0" fill="hold" grpId="1" nodeType="clickEffect">
                                  <p:stCondLst>
                                    <p:cond delay="0"/>
                                  </p:stCondLst>
                                  <p:childTnLst>
                                    <p:animClr clrSpc="hsl" dir="cw">
                                      <p:cBhvr override="childStyle">
                                        <p:cTn id="83" dur="500" fill="hold"/>
                                        <p:tgtEl>
                                          <p:spTgt spid="4"/>
                                        </p:tgtEl>
                                        <p:attrNameLst>
                                          <p:attrName>style.color</p:attrName>
                                        </p:attrNameLst>
                                      </p:cBhvr>
                                      <p:by>
                                        <p:hsl h="0" s="-70588" l="0"/>
                                      </p:by>
                                    </p:animClr>
                                    <p:animClr clrSpc="hsl" dir="cw">
                                      <p:cBhvr>
                                        <p:cTn id="84" dur="500" fill="hold"/>
                                        <p:tgtEl>
                                          <p:spTgt spid="4"/>
                                        </p:tgtEl>
                                        <p:attrNameLst>
                                          <p:attrName>fillcolor</p:attrName>
                                        </p:attrNameLst>
                                      </p:cBhvr>
                                      <p:by>
                                        <p:hsl h="0" s="-70588" l="0"/>
                                      </p:by>
                                    </p:animClr>
                                    <p:animClr clrSpc="hsl" dir="cw">
                                      <p:cBhvr>
                                        <p:cTn id="85" dur="500" fill="hold"/>
                                        <p:tgtEl>
                                          <p:spTgt spid="4"/>
                                        </p:tgtEl>
                                        <p:attrNameLst>
                                          <p:attrName>stroke.color</p:attrName>
                                        </p:attrNameLst>
                                      </p:cBhvr>
                                      <p:by>
                                        <p:hsl h="0" s="-70588" l="0"/>
                                      </p:by>
                                    </p:animClr>
                                    <p:set>
                                      <p:cBhvr>
                                        <p:cTn id="86" dur="500" fill="hold"/>
                                        <p:tgtEl>
                                          <p:spTgt spid="4"/>
                                        </p:tgtEl>
                                        <p:attrNameLst>
                                          <p:attrName>fill.type</p:attrName>
                                        </p:attrNameLst>
                                      </p:cBhvr>
                                      <p:to>
                                        <p:strVal val="solid"/>
                                      </p:to>
                                    </p:se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left)">
                                      <p:cBhvr>
                                        <p:cTn id="90" dur="500"/>
                                        <p:tgtEl>
                                          <p:spTgt spid="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nodeType="afterGroup">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left)">
                                      <p:cBhvr>
                                        <p:cTn id="99" dur="500"/>
                                        <p:tgtEl>
                                          <p:spTgt spid="17"/>
                                        </p:tgtEl>
                                      </p:cBhvr>
                                    </p:animEffect>
                                  </p:childTnLst>
                                </p:cTn>
                              </p:par>
                            </p:childTnLst>
                          </p:cTn>
                        </p:par>
                        <p:par>
                          <p:cTn id="100" fill="hold" nodeType="afterGroup">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left)">
                                      <p:cBhvr>
                                        <p:cTn id="103" dur="500"/>
                                        <p:tgtEl>
                                          <p:spTgt spid="1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5" presetClass="emph" presetSubtype="0" fill="hold" grpId="1" nodeType="clickEffect">
                                  <p:stCondLst>
                                    <p:cond delay="0"/>
                                  </p:stCondLst>
                                  <p:childTnLst>
                                    <p:animClr clrSpc="hsl" dir="cw">
                                      <p:cBhvr override="childStyle">
                                        <p:cTn id="107" dur="500" fill="hold"/>
                                        <p:tgtEl>
                                          <p:spTgt spid="15"/>
                                        </p:tgtEl>
                                        <p:attrNameLst>
                                          <p:attrName>style.color</p:attrName>
                                        </p:attrNameLst>
                                      </p:cBhvr>
                                      <p:by>
                                        <p:hsl h="0" s="-70588" l="0"/>
                                      </p:by>
                                    </p:animClr>
                                    <p:animClr clrSpc="hsl" dir="cw">
                                      <p:cBhvr>
                                        <p:cTn id="108" dur="500" fill="hold"/>
                                        <p:tgtEl>
                                          <p:spTgt spid="15"/>
                                        </p:tgtEl>
                                        <p:attrNameLst>
                                          <p:attrName>fillcolor</p:attrName>
                                        </p:attrNameLst>
                                      </p:cBhvr>
                                      <p:by>
                                        <p:hsl h="0" s="-70588" l="0"/>
                                      </p:by>
                                    </p:animClr>
                                    <p:animClr clrSpc="hsl" dir="cw">
                                      <p:cBhvr>
                                        <p:cTn id="109" dur="500" fill="hold"/>
                                        <p:tgtEl>
                                          <p:spTgt spid="15"/>
                                        </p:tgtEl>
                                        <p:attrNameLst>
                                          <p:attrName>stroke.color</p:attrName>
                                        </p:attrNameLst>
                                      </p:cBhvr>
                                      <p:by>
                                        <p:hsl h="0" s="-70588" l="0"/>
                                      </p:by>
                                    </p:animClr>
                                    <p:set>
                                      <p:cBhvr>
                                        <p:cTn id="110" dur="500" fill="hold"/>
                                        <p:tgtEl>
                                          <p:spTgt spid="15"/>
                                        </p:tgtEl>
                                        <p:attrNameLst>
                                          <p:attrName>fill.type</p:attrName>
                                        </p:attrNameLst>
                                      </p:cBhvr>
                                      <p:to>
                                        <p:strVal val="solid"/>
                                      </p:to>
                                    </p:set>
                                  </p:childTnLst>
                                </p:cTn>
                              </p:par>
                            </p:childTnLst>
                          </p:cTn>
                        </p:par>
                        <p:par>
                          <p:cTn id="111" fill="hold" nodeType="afterGroup">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left)">
                                      <p:cBhvr>
                                        <p:cTn id="114" dur="500"/>
                                        <p:tgtEl>
                                          <p:spTgt spid="19"/>
                                        </p:tgtEl>
                                      </p:cBhvr>
                                    </p:animEffect>
                                  </p:childTnLst>
                                </p:cTn>
                              </p:par>
                            </p:childTnLst>
                          </p:cTn>
                        </p:par>
                        <p:par>
                          <p:cTn id="115" fill="hold" nodeType="afterGroup">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7" grpId="0" animBg="1"/>
      <p:bldP spid="8" grpId="0" animBg="1"/>
      <p:bldP spid="9" grpId="0" animBg="1" autoUpdateAnimBg="0"/>
      <p:bldP spid="10" grpId="0" animBg="1"/>
      <p:bldP spid="10" grpId="1" animBg="1"/>
      <p:bldP spid="11" grpId="0" animBg="1"/>
      <p:bldP spid="12" grpId="0" animBg="1"/>
      <p:bldP spid="12" grpId="1" animBg="1"/>
      <p:bldP spid="13" grpId="0" animBg="1"/>
      <p:bldP spid="14" grpId="0" animBg="1"/>
      <p:bldP spid="15" grpId="0" animBg="1"/>
      <p:bldP spid="15" grpId="1" animBg="1"/>
      <p:bldP spid="16" grpId="0" animBg="1"/>
      <p:bldP spid="17" grpId="0" animBg="1"/>
      <p:bldP spid="18" grpId="0" animBg="1"/>
      <p:bldP spid="19" grpId="0" animBg="1"/>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47697" y="198438"/>
            <a:ext cx="8229600" cy="1399032"/>
          </a:xfrm>
        </p:spPr>
        <p:txBody>
          <a:bodyPr/>
          <a:lstStyle/>
          <a:p>
            <a:pPr>
              <a:defRPr/>
            </a:pPr>
            <a:r>
              <a:rPr lang="en-US" smtClean="0"/>
              <a:t>At the end of this presentation, you should be able to:</a:t>
            </a:r>
          </a:p>
        </p:txBody>
      </p:sp>
      <p:sp>
        <p:nvSpPr>
          <p:cNvPr id="60419" name="Rectangle 3"/>
          <p:cNvSpPr>
            <a:spLocks noGrp="1" noChangeArrowheads="1"/>
          </p:cNvSpPr>
          <p:nvPr>
            <p:ph idx="1"/>
          </p:nvPr>
        </p:nvSpPr>
        <p:spPr>
          <a:xfrm>
            <a:off x="457200" y="1882775"/>
            <a:ext cx="8229600" cy="4572000"/>
          </a:xfrm>
        </p:spPr>
        <p:txBody>
          <a:bodyPr/>
          <a:lstStyle/>
          <a:p>
            <a:pPr marL="514350" indent="-514350">
              <a:buFont typeface="Century Gothic" pitchFamily="34" charset="0"/>
              <a:buAutoNum type="arabicPeriod" startAt="6"/>
            </a:pPr>
            <a:r>
              <a:rPr lang="en-US" smtClean="0"/>
              <a:t>Know the differences among various consumer and business product classes.</a:t>
            </a:r>
          </a:p>
          <a:p>
            <a:pPr marL="514350" indent="-514350">
              <a:buFont typeface="Century Gothic" pitchFamily="34" charset="0"/>
              <a:buAutoNum type="arabicPeriod" startAt="6"/>
            </a:pPr>
            <a:r>
              <a:rPr lang="en-US" smtClean="0"/>
              <a:t>Understand how product classes can help a marketing manager plan marketing strategies.</a:t>
            </a:r>
          </a:p>
          <a:p>
            <a:pPr marL="514350" indent="-514350">
              <a:buFont typeface="Century Gothic" pitchFamily="34" charset="0"/>
              <a:buAutoNum type="arabicPeriod" startAt="6"/>
            </a:pPr>
            <a:r>
              <a:rPr lang="en-US" smtClean="0"/>
              <a:t>Understand important new terms.</a:t>
            </a:r>
          </a:p>
          <a:p>
            <a:pPr marL="514350" indent="-514350">
              <a:buFont typeface="Century Gothic" pitchFamily="34" charset="0"/>
              <a:buAutoNum type="arabicPeriod" startAt="6"/>
            </a:pPr>
            <a:endParaRPr lang="en-US" smtClean="0"/>
          </a:p>
        </p:txBody>
      </p:sp>
      <p:sp>
        <p:nvSpPr>
          <p:cNvPr id="14339" name="Slide Number Placeholder 22"/>
          <p:cNvSpPr txBox="1">
            <a:spLocks/>
          </p:cNvSpPr>
          <p:nvPr/>
        </p:nvSpPr>
        <p:spPr bwMode="auto">
          <a:xfrm>
            <a:off x="79375" y="41275"/>
            <a:ext cx="503238" cy="301625"/>
          </a:xfrm>
          <a:prstGeom prst="rect">
            <a:avLst/>
          </a:prstGeom>
          <a:noFill/>
          <a:ln w="9525">
            <a:noFill/>
            <a:miter lim="800000"/>
            <a:headEnd/>
            <a:tailEnd/>
          </a:ln>
        </p:spPr>
        <p:txBody>
          <a:bodyPr anchor="b"/>
          <a:lstStyle/>
          <a:p>
            <a:pPr algn="ctr"/>
            <a:r>
              <a:rPr lang="en-US" sz="1200">
                <a:latin typeface="Century Gothic" pitchFamily="34" charset="0"/>
              </a:rPr>
              <a:t>8-</a:t>
            </a:r>
            <a:fld id="{44DA71E9-A406-48BC-9E96-40634CFB5AFB}" type="slidenum">
              <a:rPr lang="en-US" sz="1200">
                <a:latin typeface="Century Gothic" pitchFamily="34" charset="0"/>
              </a:rPr>
              <a:pPr algn="ctr"/>
              <a:t>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One Product May Be Seen in Several Ways</a:t>
            </a:r>
          </a:p>
        </p:txBody>
      </p:sp>
      <p:pic>
        <p:nvPicPr>
          <p:cNvPr id="3" name="Picture 2" descr="fish2"/>
          <p:cNvPicPr>
            <a:picLocks noChangeAspect="1" noChangeArrowheads="1"/>
          </p:cNvPicPr>
          <p:nvPr/>
        </p:nvPicPr>
        <p:blipFill>
          <a:blip r:embed="rId4"/>
          <a:srcRect/>
          <a:stretch>
            <a:fillRect/>
          </a:stretch>
        </p:blipFill>
        <p:spPr bwMode="auto">
          <a:xfrm>
            <a:off x="2362200" y="2428875"/>
            <a:ext cx="4556125" cy="2600325"/>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7270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A39756FC-DEF4-4BA8-857C-D3817429C6C1}" type="slidenum">
              <a:rPr lang="en-US" sz="1200">
                <a:latin typeface="Century Gothic" pitchFamily="34" charset="0"/>
              </a:rPr>
              <a:pPr algn="ctr"/>
              <a:t>30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ev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457200" y="0"/>
            <a:ext cx="8229600" cy="1066800"/>
          </a:xfrm>
        </p:spPr>
        <p:txBody>
          <a:bodyPr/>
          <a:lstStyle/>
          <a:p>
            <a:pPr>
              <a:defRPr/>
            </a:pPr>
            <a:r>
              <a:rPr lang="en-US" sz="3600" dirty="0" smtClean="0"/>
              <a:t>Classifying consumer products</a:t>
            </a:r>
          </a:p>
        </p:txBody>
      </p:sp>
      <p:sp>
        <p:nvSpPr>
          <p:cNvPr id="54275" name="Content Placeholder 5"/>
          <p:cNvSpPr>
            <a:spLocks noGrp="1"/>
          </p:cNvSpPr>
          <p:nvPr>
            <p:ph idx="1"/>
          </p:nvPr>
        </p:nvSpPr>
        <p:spPr>
          <a:xfrm>
            <a:off x="457200" y="990600"/>
            <a:ext cx="8229600" cy="4572000"/>
          </a:xfrm>
        </p:spPr>
        <p:txBody>
          <a:bodyPr>
            <a:normAutofit fontScale="70000" lnSpcReduction="20000"/>
          </a:bodyPr>
          <a:lstStyle/>
          <a:p>
            <a:pPr marL="0" indent="0">
              <a:buFont typeface="Wingdings 2" pitchFamily="18" charset="2"/>
              <a:buNone/>
              <a:defRPr/>
            </a:pPr>
            <a:r>
              <a:rPr lang="en-US" dirty="0" smtClean="0"/>
              <a:t>Ingrid Stevenson decided to take her boyfriend to a “water amusement park” as a birthday present.  She also wanted to take pictures so that he’d remember the day, but didn’t want her expensive digital camera to get wet near the pools, slides, and water rides.  So, she decided she would also give him a disposable camera at the start of the day--although she didn’t want to spend more than $20 on top of what the park tickets cost.  Ingrid didn’t know much about disposable cameras, but she went in the University Camera Shop and asked the salesperson for advice about what to buy that would meet her budget, make pictures of reasonable quality, and hopefully work in the water. He recommended that she buy a waterproof Kodak model that came with high speed film and would even work for underwater shots.  </a:t>
            </a:r>
          </a:p>
          <a:p>
            <a:pPr marL="0" indent="0">
              <a:buFont typeface="Wingdings 2" pitchFamily="18" charset="2"/>
              <a:buNone/>
              <a:defRPr/>
            </a:pPr>
            <a:endParaRPr lang="en-US" dirty="0" smtClean="0"/>
          </a:p>
        </p:txBody>
      </p:sp>
      <p:sp>
        <p:nvSpPr>
          <p:cNvPr id="5" name="AutoShape 3"/>
          <p:cNvSpPr>
            <a:spLocks noChangeArrowheads="1"/>
          </p:cNvSpPr>
          <p:nvPr/>
        </p:nvSpPr>
        <p:spPr bwMode="auto">
          <a:xfrm>
            <a:off x="3352800" y="4800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Homogeneous Shopping Products</a:t>
            </a:r>
          </a:p>
        </p:txBody>
      </p:sp>
      <p:sp>
        <p:nvSpPr>
          <p:cNvPr id="54278" name="AutoShape 4"/>
          <p:cNvSpPr>
            <a:spLocks noChangeArrowheads="1"/>
          </p:cNvSpPr>
          <p:nvPr/>
        </p:nvSpPr>
        <p:spPr bwMode="auto">
          <a:xfrm>
            <a:off x="3352800" y="5562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Heterogeneous Shopping Products</a:t>
            </a:r>
          </a:p>
        </p:txBody>
      </p:sp>
      <p:sp>
        <p:nvSpPr>
          <p:cNvPr id="7" name="AutoShape 15"/>
          <p:cNvSpPr>
            <a:spLocks noChangeArrowheads="1"/>
          </p:cNvSpPr>
          <p:nvPr/>
        </p:nvSpPr>
        <p:spPr bwMode="auto">
          <a:xfrm>
            <a:off x="304800" y="55626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Impulse Products</a:t>
            </a:r>
          </a:p>
        </p:txBody>
      </p:sp>
      <p:sp>
        <p:nvSpPr>
          <p:cNvPr id="8" name="AutoShape 18"/>
          <p:cNvSpPr>
            <a:spLocks noChangeArrowheads="1"/>
          </p:cNvSpPr>
          <p:nvPr/>
        </p:nvSpPr>
        <p:spPr bwMode="auto">
          <a:xfrm>
            <a:off x="304800" y="61722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Emergency Products</a:t>
            </a:r>
          </a:p>
        </p:txBody>
      </p:sp>
      <p:sp>
        <p:nvSpPr>
          <p:cNvPr id="9" name="AutoShape 21"/>
          <p:cNvSpPr>
            <a:spLocks noChangeArrowheads="1"/>
          </p:cNvSpPr>
          <p:nvPr/>
        </p:nvSpPr>
        <p:spPr bwMode="auto">
          <a:xfrm>
            <a:off x="304800" y="5024438"/>
            <a:ext cx="2895600" cy="385762"/>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Staples</a:t>
            </a:r>
          </a:p>
        </p:txBody>
      </p:sp>
      <p:sp>
        <p:nvSpPr>
          <p:cNvPr id="10" name="AutoShape 24"/>
          <p:cNvSpPr>
            <a:spLocks noChangeArrowheads="1"/>
          </p:cNvSpPr>
          <p:nvPr/>
        </p:nvSpPr>
        <p:spPr bwMode="auto">
          <a:xfrm>
            <a:off x="6248400" y="5105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New Unsought Products</a:t>
            </a:r>
          </a:p>
        </p:txBody>
      </p:sp>
      <p:sp>
        <p:nvSpPr>
          <p:cNvPr id="11" name="AutoShape 25"/>
          <p:cNvSpPr>
            <a:spLocks noChangeArrowheads="1"/>
          </p:cNvSpPr>
          <p:nvPr/>
        </p:nvSpPr>
        <p:spPr bwMode="auto">
          <a:xfrm>
            <a:off x="6248400" y="5867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Regular Unsought Products</a:t>
            </a:r>
          </a:p>
        </p:txBody>
      </p:sp>
      <p:sp>
        <p:nvSpPr>
          <p:cNvPr id="12" name="AutoShape 12"/>
          <p:cNvSpPr>
            <a:spLocks noChangeArrowheads="1"/>
          </p:cNvSpPr>
          <p:nvPr/>
        </p:nvSpPr>
        <p:spPr bwMode="auto">
          <a:xfrm>
            <a:off x="3352800" y="6324600"/>
            <a:ext cx="2743200" cy="3810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Specialty Products</a:t>
            </a:r>
          </a:p>
        </p:txBody>
      </p:sp>
      <p:pic>
        <p:nvPicPr>
          <p:cNvPr id="13" name="Picture 2"/>
          <p:cNvPicPr>
            <a:picLocks noChangeAspect="1" noChangeArrowheads="1"/>
          </p:cNvPicPr>
          <p:nvPr/>
        </p:nvPicPr>
        <p:blipFill>
          <a:blip r:embed="rId3"/>
          <a:srcRect/>
          <a:stretch>
            <a:fillRect/>
          </a:stretch>
        </p:blipFill>
        <p:spPr bwMode="auto">
          <a:xfrm>
            <a:off x="7566025" y="-152400"/>
            <a:ext cx="1447800" cy="1447800"/>
          </a:xfrm>
          <a:prstGeom prst="rect">
            <a:avLst/>
          </a:prstGeom>
          <a:ln>
            <a:noFill/>
          </a:ln>
          <a:effectLst>
            <a:outerShdw blurRad="190500" algn="tl" rotWithShape="0">
              <a:srgbClr val="000000">
                <a:alpha val="70000"/>
              </a:srgbClr>
            </a:outerShdw>
          </a:effectLst>
          <a:extLst>
            <a:ext uri="{909E8E84-426E-40DD-AFC4-6F175D3DCCD1}"/>
          </a:extLst>
        </p:spPr>
      </p:pic>
      <p:sp>
        <p:nvSpPr>
          <p:cNvPr id="74764"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C7690280-A1FD-44FE-BC8D-FACB5416685C}" type="slidenum">
              <a:rPr lang="en-US" sz="1200">
                <a:latin typeface="Century Gothic" pitchFamily="34" charset="0"/>
              </a:rPr>
              <a:pPr algn="ctr"/>
              <a:t>31</a:t>
            </a:fld>
            <a:endParaRPr 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grpId="0" nodeType="afterEffect">
                                  <p:stCondLst>
                                    <p:cond delay="0"/>
                                  </p:stCondLst>
                                  <p:childTnLst>
                                    <p:animEffect transition="out" filter="wipe(up)">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xit" presetSubtype="1" fill="hold" grpId="0" nodeType="afterEffect">
                                  <p:stCondLst>
                                    <p:cond delay="0"/>
                                  </p:stCondLst>
                                  <p:childTnLst>
                                    <p:animEffect transition="out" filter="wipe(up)">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xit" presetSubtype="1" fill="hold" grpId="0" nodeType="afterEffect">
                                  <p:stCondLst>
                                    <p:cond delay="0"/>
                                  </p:stCondLst>
                                  <p:childTnLst>
                                    <p:animEffect transition="out" filter="wipe(up)">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nodeType="afterGroup">
                            <p:stCondLst>
                              <p:cond delay="1500"/>
                            </p:stCondLst>
                            <p:childTnLst>
                              <p:par>
                                <p:cTn id="30" presetID="22" presetClass="exit" presetSubtype="1" fill="hold" grpId="0" nodeType="afterEffect">
                                  <p:stCondLst>
                                    <p:cond delay="0"/>
                                  </p:stCondLst>
                                  <p:childTnLst>
                                    <p:animEffect transition="out" filter="wipe(up)">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5"/>
          <p:cNvSpPr>
            <a:spLocks noGrp="1"/>
          </p:cNvSpPr>
          <p:nvPr>
            <p:ph idx="1"/>
          </p:nvPr>
        </p:nvSpPr>
        <p:spPr>
          <a:xfrm>
            <a:off x="457200" y="914400"/>
            <a:ext cx="8229600" cy="4572000"/>
          </a:xfrm>
        </p:spPr>
        <p:txBody>
          <a:bodyPr/>
          <a:lstStyle/>
          <a:p>
            <a:pPr marL="0" indent="0">
              <a:buFont typeface="Wingdings 2" pitchFamily="18" charset="2"/>
              <a:buNone/>
            </a:pPr>
            <a:r>
              <a:rPr lang="en-US" smtClean="0"/>
              <a:t>Jeremy Bower walked into a CVS drugstore and told the clerk at the camera counter that he wanted to buy a disposable camera with a built‑in flash. The clerk said the store carried several such cameras, including ones with the Kodak, Fuji, and CVS brands.  "I'll take the one with the lowest price," Jeremy told the clerk.</a:t>
            </a:r>
          </a:p>
        </p:txBody>
      </p:sp>
      <p:sp>
        <p:nvSpPr>
          <p:cNvPr id="55301" name="AutoShape 3"/>
          <p:cNvSpPr>
            <a:spLocks noChangeArrowheads="1"/>
          </p:cNvSpPr>
          <p:nvPr/>
        </p:nvSpPr>
        <p:spPr bwMode="auto">
          <a:xfrm>
            <a:off x="3352800" y="4800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Homogeneous Shopping Products</a:t>
            </a:r>
          </a:p>
        </p:txBody>
      </p:sp>
      <p:sp>
        <p:nvSpPr>
          <p:cNvPr id="6" name="AutoShape 4"/>
          <p:cNvSpPr>
            <a:spLocks noChangeArrowheads="1"/>
          </p:cNvSpPr>
          <p:nvPr/>
        </p:nvSpPr>
        <p:spPr bwMode="auto">
          <a:xfrm>
            <a:off x="3352800" y="5562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Heterogeneous Shopping Products</a:t>
            </a:r>
          </a:p>
        </p:txBody>
      </p:sp>
      <p:sp>
        <p:nvSpPr>
          <p:cNvPr id="7" name="AutoShape 15"/>
          <p:cNvSpPr>
            <a:spLocks noChangeArrowheads="1"/>
          </p:cNvSpPr>
          <p:nvPr/>
        </p:nvSpPr>
        <p:spPr bwMode="auto">
          <a:xfrm>
            <a:off x="304800" y="55626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Impulse Products</a:t>
            </a:r>
          </a:p>
        </p:txBody>
      </p:sp>
      <p:sp>
        <p:nvSpPr>
          <p:cNvPr id="8" name="AutoShape 18"/>
          <p:cNvSpPr>
            <a:spLocks noChangeArrowheads="1"/>
          </p:cNvSpPr>
          <p:nvPr/>
        </p:nvSpPr>
        <p:spPr bwMode="auto">
          <a:xfrm>
            <a:off x="304800" y="61722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Emergency Products</a:t>
            </a:r>
          </a:p>
        </p:txBody>
      </p:sp>
      <p:sp>
        <p:nvSpPr>
          <p:cNvPr id="9" name="AutoShape 21"/>
          <p:cNvSpPr>
            <a:spLocks noChangeArrowheads="1"/>
          </p:cNvSpPr>
          <p:nvPr/>
        </p:nvSpPr>
        <p:spPr bwMode="auto">
          <a:xfrm>
            <a:off x="304800" y="5024438"/>
            <a:ext cx="2895600" cy="385762"/>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Staples</a:t>
            </a:r>
          </a:p>
        </p:txBody>
      </p:sp>
      <p:sp>
        <p:nvSpPr>
          <p:cNvPr id="10" name="AutoShape 24"/>
          <p:cNvSpPr>
            <a:spLocks noChangeArrowheads="1"/>
          </p:cNvSpPr>
          <p:nvPr/>
        </p:nvSpPr>
        <p:spPr bwMode="auto">
          <a:xfrm>
            <a:off x="6248400" y="5105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New Unsought Products</a:t>
            </a:r>
          </a:p>
        </p:txBody>
      </p:sp>
      <p:sp>
        <p:nvSpPr>
          <p:cNvPr id="11" name="AutoShape 25"/>
          <p:cNvSpPr>
            <a:spLocks noChangeArrowheads="1"/>
          </p:cNvSpPr>
          <p:nvPr/>
        </p:nvSpPr>
        <p:spPr bwMode="auto">
          <a:xfrm>
            <a:off x="6248400" y="5867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Regular Unsought Products</a:t>
            </a:r>
          </a:p>
        </p:txBody>
      </p:sp>
      <p:sp>
        <p:nvSpPr>
          <p:cNvPr id="12" name="AutoShape 12"/>
          <p:cNvSpPr>
            <a:spLocks noChangeArrowheads="1"/>
          </p:cNvSpPr>
          <p:nvPr/>
        </p:nvSpPr>
        <p:spPr bwMode="auto">
          <a:xfrm>
            <a:off x="3352800" y="6324600"/>
            <a:ext cx="2743200" cy="3810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Specialty Products</a:t>
            </a:r>
          </a:p>
        </p:txBody>
      </p:sp>
      <p:pic>
        <p:nvPicPr>
          <p:cNvPr id="13" name="Picture 2"/>
          <p:cNvPicPr>
            <a:picLocks noChangeAspect="1" noChangeArrowheads="1"/>
          </p:cNvPicPr>
          <p:nvPr/>
        </p:nvPicPr>
        <p:blipFill>
          <a:blip r:embed="rId3"/>
          <a:srcRect/>
          <a:stretch>
            <a:fillRect/>
          </a:stretch>
        </p:blipFill>
        <p:spPr bwMode="auto">
          <a:xfrm>
            <a:off x="7566025" y="-152400"/>
            <a:ext cx="1447800" cy="1447800"/>
          </a:xfrm>
          <a:prstGeom prst="rect">
            <a:avLst/>
          </a:prstGeom>
          <a:ln>
            <a:noFill/>
          </a:ln>
          <a:effectLst>
            <a:outerShdw blurRad="190500" algn="tl" rotWithShape="0">
              <a:srgbClr val="000000">
                <a:alpha val="70000"/>
              </a:srgbClr>
            </a:outerShdw>
          </a:effectLst>
          <a:extLst>
            <a:ext uri="{909E8E84-426E-40DD-AFC4-6F175D3DCCD1}"/>
          </a:extLst>
        </p:spPr>
      </p:pic>
      <p:sp>
        <p:nvSpPr>
          <p:cNvPr id="14" name="Title 2"/>
          <p:cNvSpPr txBox="1">
            <a:spLocks/>
          </p:cNvSpPr>
          <p:nvPr/>
        </p:nvSpPr>
        <p:spPr>
          <a:xfrm>
            <a:off x="457200" y="0"/>
            <a:ext cx="8229600" cy="1066800"/>
          </a:xfrm>
          <a:prstGeom prst="rect">
            <a:avLst/>
          </a:prstGeom>
        </p:spPr>
        <p:txBody>
          <a:bodyPr anchor="ctr">
            <a:normAutofit/>
          </a:bodyPr>
          <a:lst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a:lstStyle>
          <a:p>
            <a:pPr>
              <a:defRPr/>
            </a:pPr>
            <a:r>
              <a:rPr lang="en-US" sz="3600" smtClean="0"/>
              <a:t>Classifying consumer products</a:t>
            </a:r>
            <a:endParaRPr lang="en-US" sz="3600" dirty="0" smtClean="0"/>
          </a:p>
        </p:txBody>
      </p:sp>
      <p:sp>
        <p:nvSpPr>
          <p:cNvPr id="76812"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8EB7E09C-9D0E-4AC0-8D71-C505A18F1BB2}" type="slidenum">
              <a:rPr lang="en-US" sz="1200">
                <a:latin typeface="Century Gothic" pitchFamily="34" charset="0"/>
              </a:rPr>
              <a:pPr algn="ctr"/>
              <a:t>32</a:t>
            </a:fld>
            <a:endParaRPr 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grpId="0" nodeType="afterEffect">
                                  <p:stCondLst>
                                    <p:cond delay="0"/>
                                  </p:stCondLst>
                                  <p:childTnLst>
                                    <p:animEffect transition="out" filter="wipe(up)">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xit" presetSubtype="1" fill="hold" grpId="0" nodeType="afterEffect">
                                  <p:stCondLst>
                                    <p:cond delay="0"/>
                                  </p:stCondLst>
                                  <p:childTnLst>
                                    <p:animEffect transition="out" filter="wipe(up)">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xit" presetSubtype="1" fill="hold" grpId="0" nodeType="afterEffect">
                                  <p:stCondLst>
                                    <p:cond delay="0"/>
                                  </p:stCondLst>
                                  <p:childTnLst>
                                    <p:animEffect transition="out" filter="wipe(up)">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nodeType="afterGroup">
                            <p:stCondLst>
                              <p:cond delay="1500"/>
                            </p:stCondLst>
                            <p:childTnLst>
                              <p:par>
                                <p:cTn id="30" presetID="22" presetClass="exit" presetSubtype="1" fill="hold" grpId="0" nodeType="afterEffect">
                                  <p:stCondLst>
                                    <p:cond delay="0"/>
                                  </p:stCondLst>
                                  <p:childTnLst>
                                    <p:animEffect transition="out" filter="wipe(up)">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5"/>
          <p:cNvSpPr>
            <a:spLocks noGrp="1"/>
          </p:cNvSpPr>
          <p:nvPr>
            <p:ph idx="1"/>
          </p:nvPr>
        </p:nvSpPr>
        <p:spPr>
          <a:xfrm>
            <a:off x="457200" y="990600"/>
            <a:ext cx="8229600" cy="4572000"/>
          </a:xfrm>
        </p:spPr>
        <p:txBody>
          <a:bodyPr>
            <a:normAutofit fontScale="70000" lnSpcReduction="20000"/>
          </a:bodyPr>
          <a:lstStyle/>
          <a:p>
            <a:pPr marL="0" indent="0">
              <a:buFont typeface="Wingdings 2" pitchFamily="18" charset="2"/>
              <a:buNone/>
              <a:defRPr/>
            </a:pPr>
            <a:r>
              <a:rPr lang="en-US" dirty="0" smtClean="0"/>
              <a:t>Dawn Brady was at her cousin's house and saw some photographs that her cousin had taken with a Kodak disposable camera. She was so surprised by the quality of the pictures that she decided to purchase the same camera.  The next day she went to a nearby camera store and found that the store did not have the Kodak in stock‑‑although it did have other brands in stock at about the same price.  The salesperson in the store assured her that the others were just as good. But Dawn ignored this advice and tried two other stores that were also out of stock. Getting frustrated, Dawn was ready to drive across town to a Target store.  However, when she stopped for gas at a convenience store, she came upon a display of Kodak disposable cameras. She quickly bought one‑‑even though she felt the price would be lower at Target. </a:t>
            </a:r>
          </a:p>
        </p:txBody>
      </p:sp>
      <p:sp>
        <p:nvSpPr>
          <p:cNvPr id="5" name="AutoShape 3"/>
          <p:cNvSpPr>
            <a:spLocks noChangeArrowheads="1"/>
          </p:cNvSpPr>
          <p:nvPr/>
        </p:nvSpPr>
        <p:spPr bwMode="auto">
          <a:xfrm>
            <a:off x="3352800" y="4800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Homogeneous Shopping Products</a:t>
            </a:r>
          </a:p>
        </p:txBody>
      </p:sp>
      <p:sp>
        <p:nvSpPr>
          <p:cNvPr id="6" name="AutoShape 4"/>
          <p:cNvSpPr>
            <a:spLocks noChangeArrowheads="1"/>
          </p:cNvSpPr>
          <p:nvPr/>
        </p:nvSpPr>
        <p:spPr bwMode="auto">
          <a:xfrm>
            <a:off x="3352800" y="5562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Heterogeneous Shopping Products</a:t>
            </a:r>
          </a:p>
        </p:txBody>
      </p:sp>
      <p:sp>
        <p:nvSpPr>
          <p:cNvPr id="7" name="AutoShape 15"/>
          <p:cNvSpPr>
            <a:spLocks noChangeArrowheads="1"/>
          </p:cNvSpPr>
          <p:nvPr/>
        </p:nvSpPr>
        <p:spPr bwMode="auto">
          <a:xfrm>
            <a:off x="304800" y="55626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Impulse Products</a:t>
            </a:r>
          </a:p>
        </p:txBody>
      </p:sp>
      <p:sp>
        <p:nvSpPr>
          <p:cNvPr id="8" name="AutoShape 18"/>
          <p:cNvSpPr>
            <a:spLocks noChangeArrowheads="1"/>
          </p:cNvSpPr>
          <p:nvPr/>
        </p:nvSpPr>
        <p:spPr bwMode="auto">
          <a:xfrm>
            <a:off x="304800" y="61722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Emergency Products</a:t>
            </a:r>
          </a:p>
        </p:txBody>
      </p:sp>
      <p:sp>
        <p:nvSpPr>
          <p:cNvPr id="9" name="AutoShape 21"/>
          <p:cNvSpPr>
            <a:spLocks noChangeArrowheads="1"/>
          </p:cNvSpPr>
          <p:nvPr/>
        </p:nvSpPr>
        <p:spPr bwMode="auto">
          <a:xfrm>
            <a:off x="304800" y="5024438"/>
            <a:ext cx="2895600" cy="385762"/>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Staples</a:t>
            </a:r>
          </a:p>
        </p:txBody>
      </p:sp>
      <p:sp>
        <p:nvSpPr>
          <p:cNvPr id="10" name="AutoShape 24"/>
          <p:cNvSpPr>
            <a:spLocks noChangeArrowheads="1"/>
          </p:cNvSpPr>
          <p:nvPr/>
        </p:nvSpPr>
        <p:spPr bwMode="auto">
          <a:xfrm>
            <a:off x="6248400" y="5105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New Unsought Products</a:t>
            </a:r>
          </a:p>
        </p:txBody>
      </p:sp>
      <p:sp>
        <p:nvSpPr>
          <p:cNvPr id="11" name="AutoShape 25"/>
          <p:cNvSpPr>
            <a:spLocks noChangeArrowheads="1"/>
          </p:cNvSpPr>
          <p:nvPr/>
        </p:nvSpPr>
        <p:spPr bwMode="auto">
          <a:xfrm>
            <a:off x="6248400" y="5867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Regular Unsought Products</a:t>
            </a:r>
          </a:p>
        </p:txBody>
      </p:sp>
      <p:sp>
        <p:nvSpPr>
          <p:cNvPr id="56332" name="AutoShape 12"/>
          <p:cNvSpPr>
            <a:spLocks noChangeArrowheads="1"/>
          </p:cNvSpPr>
          <p:nvPr/>
        </p:nvSpPr>
        <p:spPr bwMode="auto">
          <a:xfrm>
            <a:off x="3352800" y="6324600"/>
            <a:ext cx="2743200" cy="3810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Specialty Products</a:t>
            </a:r>
          </a:p>
        </p:txBody>
      </p:sp>
      <p:pic>
        <p:nvPicPr>
          <p:cNvPr id="15" name="Picture 2"/>
          <p:cNvPicPr>
            <a:picLocks noChangeAspect="1" noChangeArrowheads="1"/>
          </p:cNvPicPr>
          <p:nvPr/>
        </p:nvPicPr>
        <p:blipFill>
          <a:blip r:embed="rId3"/>
          <a:srcRect/>
          <a:stretch>
            <a:fillRect/>
          </a:stretch>
        </p:blipFill>
        <p:spPr bwMode="auto">
          <a:xfrm>
            <a:off x="7566025" y="-152400"/>
            <a:ext cx="1447800" cy="1447800"/>
          </a:xfrm>
          <a:prstGeom prst="rect">
            <a:avLst/>
          </a:prstGeom>
          <a:ln>
            <a:noFill/>
          </a:ln>
          <a:effectLst>
            <a:outerShdw blurRad="190500" algn="tl" rotWithShape="0">
              <a:srgbClr val="000000">
                <a:alpha val="70000"/>
              </a:srgbClr>
            </a:outerShdw>
          </a:effectLst>
          <a:extLst>
            <a:ext uri="{909E8E84-426E-40DD-AFC4-6F175D3DCCD1}"/>
          </a:extLst>
        </p:spPr>
      </p:pic>
      <p:sp>
        <p:nvSpPr>
          <p:cNvPr id="18" name="Title 2"/>
          <p:cNvSpPr>
            <a:spLocks noGrp="1"/>
          </p:cNvSpPr>
          <p:nvPr>
            <p:ph type="title"/>
          </p:nvPr>
        </p:nvSpPr>
        <p:spPr>
          <a:xfrm>
            <a:off x="457200" y="0"/>
            <a:ext cx="8229600" cy="1066800"/>
          </a:xfrm>
        </p:spPr>
        <p:txBody>
          <a:bodyPr/>
          <a:lstStyle/>
          <a:p>
            <a:pPr>
              <a:defRPr/>
            </a:pPr>
            <a:r>
              <a:rPr lang="en-US" sz="3600" dirty="0" smtClean="0"/>
              <a:t>Classifying consumer products</a:t>
            </a:r>
          </a:p>
        </p:txBody>
      </p:sp>
      <p:sp>
        <p:nvSpPr>
          <p:cNvPr id="78860"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67023B6A-709C-431E-98D2-691862A7FACF}" type="slidenum">
              <a:rPr lang="en-US" sz="1200">
                <a:latin typeface="Century Gothic" pitchFamily="34" charset="0"/>
              </a:rPr>
              <a:pPr algn="ctr"/>
              <a:t>33</a:t>
            </a:fld>
            <a:endParaRPr 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grpId="0" nodeType="afterEffect">
                                  <p:stCondLst>
                                    <p:cond delay="0"/>
                                  </p:stCondLst>
                                  <p:childTnLst>
                                    <p:animEffect transition="out" filter="wipe(up)">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xit" presetSubtype="1" fill="hold" grpId="0" nodeType="afterEffect">
                                  <p:stCondLst>
                                    <p:cond delay="0"/>
                                  </p:stCondLst>
                                  <p:childTnLst>
                                    <p:animEffect transition="out" filter="wipe(up)">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xit" presetSubtype="1" fill="hold" grpId="0" nodeType="afterEffect">
                                  <p:stCondLst>
                                    <p:cond delay="0"/>
                                  </p:stCondLst>
                                  <p:childTnLst>
                                    <p:animEffect transition="out" filter="wipe(up)">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nodeType="afterGroup">
                            <p:stCondLst>
                              <p:cond delay="1500"/>
                            </p:stCondLst>
                            <p:childTnLst>
                              <p:par>
                                <p:cTn id="30" presetID="22" presetClass="exit" presetSubtype="1" fill="hold" grpId="0" nodeType="afterEffect">
                                  <p:stCondLst>
                                    <p:cond delay="0"/>
                                  </p:stCondLst>
                                  <p:childTnLst>
                                    <p:animEffect transition="out" filter="wipe(up)">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5"/>
          <p:cNvSpPr>
            <a:spLocks noGrp="1"/>
          </p:cNvSpPr>
          <p:nvPr>
            <p:ph idx="1"/>
          </p:nvPr>
        </p:nvSpPr>
        <p:spPr>
          <a:xfrm>
            <a:off x="457200" y="1066800"/>
            <a:ext cx="8229600" cy="4572000"/>
          </a:xfrm>
        </p:spPr>
        <p:txBody>
          <a:bodyPr/>
          <a:lstStyle/>
          <a:p>
            <a:pPr marL="0" indent="0">
              <a:buFont typeface="Wingdings 2" pitchFamily="18" charset="2"/>
              <a:buNone/>
            </a:pPr>
            <a:r>
              <a:rPr lang="en-US" sz="2200" smtClean="0"/>
              <a:t>While deep‑sea fishing off the coast of Hawaii, Toby Rosso caught a large swordfish. He decided that his friends back home would never believe his "fish story" if he didn't have pictures. But he did not have a camera. As soon as the boat got back to the dock, Toby went to a nearby tourist shop. He was pleased to see a display of Kodak disposable cameras, but was sorry to see a much higher price than the same camera sold for in his hometown. He bought one anyway, because he wanted to take some pictures right away before the fish was taken away to the fish market.</a:t>
            </a:r>
          </a:p>
        </p:txBody>
      </p:sp>
      <p:sp>
        <p:nvSpPr>
          <p:cNvPr id="5" name="AutoShape 3"/>
          <p:cNvSpPr>
            <a:spLocks noChangeArrowheads="1"/>
          </p:cNvSpPr>
          <p:nvPr/>
        </p:nvSpPr>
        <p:spPr bwMode="auto">
          <a:xfrm>
            <a:off x="3352800" y="4800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Homogeneous Shopping Products</a:t>
            </a:r>
          </a:p>
        </p:txBody>
      </p:sp>
      <p:sp>
        <p:nvSpPr>
          <p:cNvPr id="6" name="AutoShape 4"/>
          <p:cNvSpPr>
            <a:spLocks noChangeArrowheads="1"/>
          </p:cNvSpPr>
          <p:nvPr/>
        </p:nvSpPr>
        <p:spPr bwMode="auto">
          <a:xfrm>
            <a:off x="3352800" y="5562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Heterogeneous Shopping Products</a:t>
            </a:r>
          </a:p>
        </p:txBody>
      </p:sp>
      <p:sp>
        <p:nvSpPr>
          <p:cNvPr id="7" name="AutoShape 15"/>
          <p:cNvSpPr>
            <a:spLocks noChangeArrowheads="1"/>
          </p:cNvSpPr>
          <p:nvPr/>
        </p:nvSpPr>
        <p:spPr bwMode="auto">
          <a:xfrm>
            <a:off x="304800" y="55626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Impulse Products</a:t>
            </a:r>
          </a:p>
        </p:txBody>
      </p:sp>
      <p:sp>
        <p:nvSpPr>
          <p:cNvPr id="57352" name="AutoShape 18"/>
          <p:cNvSpPr>
            <a:spLocks noChangeArrowheads="1"/>
          </p:cNvSpPr>
          <p:nvPr/>
        </p:nvSpPr>
        <p:spPr bwMode="auto">
          <a:xfrm>
            <a:off x="304800" y="61722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Emergency Products</a:t>
            </a:r>
          </a:p>
        </p:txBody>
      </p:sp>
      <p:sp>
        <p:nvSpPr>
          <p:cNvPr id="9" name="AutoShape 21"/>
          <p:cNvSpPr>
            <a:spLocks noChangeArrowheads="1"/>
          </p:cNvSpPr>
          <p:nvPr/>
        </p:nvSpPr>
        <p:spPr bwMode="auto">
          <a:xfrm>
            <a:off x="304800" y="5024438"/>
            <a:ext cx="2895600" cy="385762"/>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Staples</a:t>
            </a:r>
          </a:p>
        </p:txBody>
      </p:sp>
      <p:sp>
        <p:nvSpPr>
          <p:cNvPr id="10" name="AutoShape 24"/>
          <p:cNvSpPr>
            <a:spLocks noChangeArrowheads="1"/>
          </p:cNvSpPr>
          <p:nvPr/>
        </p:nvSpPr>
        <p:spPr bwMode="auto">
          <a:xfrm>
            <a:off x="6248400" y="5105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New Unsought Products</a:t>
            </a:r>
          </a:p>
        </p:txBody>
      </p:sp>
      <p:sp>
        <p:nvSpPr>
          <p:cNvPr id="11" name="AutoShape 25"/>
          <p:cNvSpPr>
            <a:spLocks noChangeArrowheads="1"/>
          </p:cNvSpPr>
          <p:nvPr/>
        </p:nvSpPr>
        <p:spPr bwMode="auto">
          <a:xfrm>
            <a:off x="6248400" y="5867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Regular Unsought Products</a:t>
            </a:r>
          </a:p>
        </p:txBody>
      </p:sp>
      <p:sp>
        <p:nvSpPr>
          <p:cNvPr id="12" name="AutoShape 12"/>
          <p:cNvSpPr>
            <a:spLocks noChangeArrowheads="1"/>
          </p:cNvSpPr>
          <p:nvPr/>
        </p:nvSpPr>
        <p:spPr bwMode="auto">
          <a:xfrm>
            <a:off x="3352800" y="6324600"/>
            <a:ext cx="2743200" cy="3810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Specialty Products</a:t>
            </a:r>
          </a:p>
        </p:txBody>
      </p:sp>
      <p:pic>
        <p:nvPicPr>
          <p:cNvPr id="13" name="Picture 2"/>
          <p:cNvPicPr>
            <a:picLocks noChangeAspect="1" noChangeArrowheads="1"/>
          </p:cNvPicPr>
          <p:nvPr/>
        </p:nvPicPr>
        <p:blipFill>
          <a:blip r:embed="rId3"/>
          <a:srcRect/>
          <a:stretch>
            <a:fillRect/>
          </a:stretch>
        </p:blipFill>
        <p:spPr bwMode="auto">
          <a:xfrm>
            <a:off x="7566025" y="-152400"/>
            <a:ext cx="1447800" cy="1447800"/>
          </a:xfrm>
          <a:prstGeom prst="rect">
            <a:avLst/>
          </a:prstGeom>
          <a:ln>
            <a:noFill/>
          </a:ln>
          <a:effectLst>
            <a:outerShdw blurRad="190500" algn="tl" rotWithShape="0">
              <a:srgbClr val="000000">
                <a:alpha val="70000"/>
              </a:srgbClr>
            </a:outerShdw>
          </a:effectLst>
          <a:extLst>
            <a:ext uri="{909E8E84-426E-40DD-AFC4-6F175D3DCCD1}"/>
          </a:extLst>
        </p:spPr>
      </p:pic>
      <p:sp>
        <p:nvSpPr>
          <p:cNvPr id="14" name="Title 2"/>
          <p:cNvSpPr>
            <a:spLocks noGrp="1"/>
          </p:cNvSpPr>
          <p:nvPr>
            <p:ph type="title"/>
          </p:nvPr>
        </p:nvSpPr>
        <p:spPr>
          <a:xfrm>
            <a:off x="457200" y="0"/>
            <a:ext cx="8229600" cy="1066800"/>
          </a:xfrm>
        </p:spPr>
        <p:txBody>
          <a:bodyPr/>
          <a:lstStyle/>
          <a:p>
            <a:pPr>
              <a:defRPr/>
            </a:pPr>
            <a:r>
              <a:rPr lang="en-US" sz="3600" dirty="0" smtClean="0"/>
              <a:t>Classifying consumer products</a:t>
            </a:r>
          </a:p>
        </p:txBody>
      </p:sp>
      <p:sp>
        <p:nvSpPr>
          <p:cNvPr id="80908"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98D89BF2-DFC2-4ECF-8D52-14188ADC2CC5}" type="slidenum">
              <a:rPr lang="en-US" sz="1200">
                <a:latin typeface="Century Gothic" pitchFamily="34" charset="0"/>
              </a:rPr>
              <a:pPr algn="ctr"/>
              <a:t>34</a:t>
            </a:fld>
            <a:endParaRPr 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grpId="0" nodeType="afterEffect">
                                  <p:stCondLst>
                                    <p:cond delay="0"/>
                                  </p:stCondLst>
                                  <p:childTnLst>
                                    <p:animEffect transition="out" filter="wipe(up)">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xit" presetSubtype="1" fill="hold" grpId="0" nodeType="afterEffect">
                                  <p:stCondLst>
                                    <p:cond delay="0"/>
                                  </p:stCondLst>
                                  <p:childTnLst>
                                    <p:animEffect transition="out" filter="wipe(up)">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xit" presetSubtype="1" fill="hold" grpId="0" nodeType="afterEffect">
                                  <p:stCondLst>
                                    <p:cond delay="0"/>
                                  </p:stCondLst>
                                  <p:childTnLst>
                                    <p:animEffect transition="out" filter="wipe(up)">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par>
                          <p:cTn id="29" fill="hold" nodeType="afterGroup">
                            <p:stCondLst>
                              <p:cond delay="1500"/>
                            </p:stCondLst>
                            <p:childTnLst>
                              <p:par>
                                <p:cTn id="30" presetID="22" presetClass="exit" presetSubtype="1" fill="hold" grpId="0" nodeType="afterEffect">
                                  <p:stCondLst>
                                    <p:cond delay="0"/>
                                  </p:stCondLst>
                                  <p:childTnLst>
                                    <p:animEffect transition="out" filter="wipe(up)">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5"/>
          <p:cNvSpPr>
            <a:spLocks noGrp="1"/>
          </p:cNvSpPr>
          <p:nvPr>
            <p:ph idx="1"/>
          </p:nvPr>
        </p:nvSpPr>
        <p:spPr>
          <a:xfrm>
            <a:off x="457200" y="990600"/>
            <a:ext cx="8229600" cy="4572000"/>
          </a:xfrm>
        </p:spPr>
        <p:txBody>
          <a:bodyPr/>
          <a:lstStyle/>
          <a:p>
            <a:pPr marL="0" indent="0">
              <a:buFont typeface="Wingdings 2" pitchFamily="18" charset="2"/>
              <a:buNone/>
            </a:pPr>
            <a:r>
              <a:rPr lang="en-US" sz="2200" smtClean="0"/>
              <a:t>Wesley Pierce teaches high school science courses. He spends most of his leisure time doing amateur photography. In fact, he enjoys photography so much that for several years he has volunteered to teach the advanced photography workshop offered by the city recreation department. He has won several awards for his photographs of mountain landscapes. Wesley has even earned extra cash by selling some of his photos to companies that print postcards. Several of his friends have encouraged him to turn professional, but he prefers using his talents mainly as a hobby.</a:t>
            </a:r>
          </a:p>
        </p:txBody>
      </p:sp>
      <p:sp>
        <p:nvSpPr>
          <p:cNvPr id="5" name="AutoShape 3"/>
          <p:cNvSpPr>
            <a:spLocks noChangeArrowheads="1"/>
          </p:cNvSpPr>
          <p:nvPr/>
        </p:nvSpPr>
        <p:spPr bwMode="auto">
          <a:xfrm>
            <a:off x="3352800" y="4800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Homogeneous Shopping Products</a:t>
            </a:r>
          </a:p>
        </p:txBody>
      </p:sp>
      <p:sp>
        <p:nvSpPr>
          <p:cNvPr id="6" name="AutoShape 4"/>
          <p:cNvSpPr>
            <a:spLocks noChangeArrowheads="1"/>
          </p:cNvSpPr>
          <p:nvPr/>
        </p:nvSpPr>
        <p:spPr bwMode="auto">
          <a:xfrm>
            <a:off x="3352800" y="5562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Heterogeneous Shopping Products</a:t>
            </a:r>
          </a:p>
        </p:txBody>
      </p:sp>
      <p:sp>
        <p:nvSpPr>
          <p:cNvPr id="7" name="AutoShape 15"/>
          <p:cNvSpPr>
            <a:spLocks noChangeArrowheads="1"/>
          </p:cNvSpPr>
          <p:nvPr/>
        </p:nvSpPr>
        <p:spPr bwMode="auto">
          <a:xfrm>
            <a:off x="304800" y="55626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Impulse Products</a:t>
            </a:r>
          </a:p>
        </p:txBody>
      </p:sp>
      <p:sp>
        <p:nvSpPr>
          <p:cNvPr id="8" name="AutoShape 18"/>
          <p:cNvSpPr>
            <a:spLocks noChangeArrowheads="1"/>
          </p:cNvSpPr>
          <p:nvPr/>
        </p:nvSpPr>
        <p:spPr bwMode="auto">
          <a:xfrm>
            <a:off x="304800" y="61722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Emergency Products</a:t>
            </a:r>
          </a:p>
        </p:txBody>
      </p:sp>
      <p:sp>
        <p:nvSpPr>
          <p:cNvPr id="9" name="AutoShape 21"/>
          <p:cNvSpPr>
            <a:spLocks noChangeArrowheads="1"/>
          </p:cNvSpPr>
          <p:nvPr/>
        </p:nvSpPr>
        <p:spPr bwMode="auto">
          <a:xfrm>
            <a:off x="304800" y="5024438"/>
            <a:ext cx="2895600" cy="385762"/>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Staples</a:t>
            </a:r>
          </a:p>
        </p:txBody>
      </p:sp>
      <p:sp>
        <p:nvSpPr>
          <p:cNvPr id="58378" name="AutoShape 24"/>
          <p:cNvSpPr>
            <a:spLocks noChangeArrowheads="1"/>
          </p:cNvSpPr>
          <p:nvPr/>
        </p:nvSpPr>
        <p:spPr bwMode="auto">
          <a:xfrm>
            <a:off x="6248400" y="5105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New Unsought Products</a:t>
            </a:r>
          </a:p>
        </p:txBody>
      </p:sp>
      <p:sp>
        <p:nvSpPr>
          <p:cNvPr id="58379" name="AutoShape 25"/>
          <p:cNvSpPr>
            <a:spLocks noChangeArrowheads="1"/>
          </p:cNvSpPr>
          <p:nvPr/>
        </p:nvSpPr>
        <p:spPr bwMode="auto">
          <a:xfrm>
            <a:off x="6248400" y="5867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Regular Unsought Products</a:t>
            </a:r>
          </a:p>
        </p:txBody>
      </p:sp>
      <p:sp>
        <p:nvSpPr>
          <p:cNvPr id="12" name="AutoShape 12"/>
          <p:cNvSpPr>
            <a:spLocks noChangeArrowheads="1"/>
          </p:cNvSpPr>
          <p:nvPr/>
        </p:nvSpPr>
        <p:spPr bwMode="auto">
          <a:xfrm>
            <a:off x="3352800" y="6324600"/>
            <a:ext cx="2743200" cy="3810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Specialty Products</a:t>
            </a:r>
          </a:p>
        </p:txBody>
      </p:sp>
      <p:pic>
        <p:nvPicPr>
          <p:cNvPr id="13" name="Picture 2"/>
          <p:cNvPicPr>
            <a:picLocks noChangeAspect="1" noChangeArrowheads="1"/>
          </p:cNvPicPr>
          <p:nvPr/>
        </p:nvPicPr>
        <p:blipFill>
          <a:blip r:embed="rId3"/>
          <a:srcRect/>
          <a:stretch>
            <a:fillRect/>
          </a:stretch>
        </p:blipFill>
        <p:spPr bwMode="auto">
          <a:xfrm>
            <a:off x="7566025" y="-152400"/>
            <a:ext cx="1447800" cy="1447800"/>
          </a:xfrm>
          <a:prstGeom prst="rect">
            <a:avLst/>
          </a:prstGeom>
          <a:ln>
            <a:noFill/>
          </a:ln>
          <a:effectLst>
            <a:outerShdw blurRad="190500" algn="tl" rotWithShape="0">
              <a:srgbClr val="000000">
                <a:alpha val="70000"/>
              </a:srgbClr>
            </a:outerShdw>
          </a:effectLst>
          <a:extLst>
            <a:ext uri="{909E8E84-426E-40DD-AFC4-6F175D3DCCD1}"/>
          </a:extLst>
        </p:spPr>
      </p:pic>
      <p:sp>
        <p:nvSpPr>
          <p:cNvPr id="14" name="Title 2"/>
          <p:cNvSpPr>
            <a:spLocks noGrp="1"/>
          </p:cNvSpPr>
          <p:nvPr>
            <p:ph type="title"/>
          </p:nvPr>
        </p:nvSpPr>
        <p:spPr>
          <a:xfrm>
            <a:off x="457200" y="0"/>
            <a:ext cx="8229600" cy="1066800"/>
          </a:xfrm>
        </p:spPr>
        <p:txBody>
          <a:bodyPr/>
          <a:lstStyle/>
          <a:p>
            <a:pPr>
              <a:defRPr/>
            </a:pPr>
            <a:r>
              <a:rPr lang="en-US" sz="3600" dirty="0" smtClean="0"/>
              <a:t>Classifying consumer products</a:t>
            </a:r>
          </a:p>
        </p:txBody>
      </p:sp>
      <p:sp>
        <p:nvSpPr>
          <p:cNvPr id="82956"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22E2CF5B-68CA-4024-8DFC-E14EE125E662}" type="slidenum">
              <a:rPr lang="en-US" sz="1200">
                <a:latin typeface="Century Gothic" pitchFamily="34" charset="0"/>
              </a:rPr>
              <a:pPr algn="ctr"/>
              <a:t>35</a:t>
            </a:fld>
            <a:endParaRPr 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grpId="0" nodeType="afterEffect">
                                  <p:stCondLst>
                                    <p:cond delay="0"/>
                                  </p:stCondLst>
                                  <p:childTnLst>
                                    <p:animEffect transition="out" filter="wipe(up)">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xit" presetSubtype="1" fill="hold" grpId="0" nodeType="afterEffect">
                                  <p:stCondLst>
                                    <p:cond delay="0"/>
                                  </p:stCondLst>
                                  <p:childTnLst>
                                    <p:animEffect transition="out" filter="wipe(up)">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xit" presetSubtype="1" fill="hold" grpId="0" nodeType="afterEffect">
                                  <p:stCondLst>
                                    <p:cond delay="0"/>
                                  </p:stCondLst>
                                  <p:childTnLst>
                                    <p:animEffect transition="out" filter="wipe(up)">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5"/>
          <p:cNvSpPr>
            <a:spLocks noGrp="1"/>
          </p:cNvSpPr>
          <p:nvPr>
            <p:ph idx="1"/>
          </p:nvPr>
        </p:nvSpPr>
        <p:spPr>
          <a:xfrm>
            <a:off x="457200" y="1066800"/>
            <a:ext cx="8229600" cy="4572000"/>
          </a:xfrm>
        </p:spPr>
        <p:txBody>
          <a:bodyPr/>
          <a:lstStyle/>
          <a:p>
            <a:pPr marL="0" indent="0">
              <a:buFont typeface="Wingdings 2" pitchFamily="18" charset="2"/>
              <a:buNone/>
            </a:pPr>
            <a:r>
              <a:rPr lang="en-US" sz="2400" smtClean="0"/>
              <a:t>While Hope Jekubovich was shopping in her local supermarket, she came upon an end-of-aisle display with several different types of Kodak disposable cameras. At first, she doubted the product quality because the cameras all had plastic lenses.  But remembering the Kodak advertisements she had seen on television and in magazines, she decided to buy one so that her grandchildren, who were visiting for the week, could take pictures during their stay.</a:t>
            </a:r>
          </a:p>
        </p:txBody>
      </p:sp>
      <p:sp>
        <p:nvSpPr>
          <p:cNvPr id="5" name="AutoShape 3"/>
          <p:cNvSpPr>
            <a:spLocks noChangeArrowheads="1"/>
          </p:cNvSpPr>
          <p:nvPr/>
        </p:nvSpPr>
        <p:spPr bwMode="auto">
          <a:xfrm>
            <a:off x="3352800" y="4800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Homogeneous Shopping Products</a:t>
            </a:r>
          </a:p>
        </p:txBody>
      </p:sp>
      <p:sp>
        <p:nvSpPr>
          <p:cNvPr id="6" name="AutoShape 4"/>
          <p:cNvSpPr>
            <a:spLocks noChangeArrowheads="1"/>
          </p:cNvSpPr>
          <p:nvPr/>
        </p:nvSpPr>
        <p:spPr bwMode="auto">
          <a:xfrm>
            <a:off x="3352800" y="5562600"/>
            <a:ext cx="2743200" cy="609600"/>
          </a:xfrm>
          <a:prstGeom prst="roundRect">
            <a:avLst>
              <a:gd name="adj" fmla="val 40106"/>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Heterogeneous Shopping Products</a:t>
            </a:r>
          </a:p>
        </p:txBody>
      </p:sp>
      <p:sp>
        <p:nvSpPr>
          <p:cNvPr id="59399" name="AutoShape 15"/>
          <p:cNvSpPr>
            <a:spLocks noChangeArrowheads="1"/>
          </p:cNvSpPr>
          <p:nvPr/>
        </p:nvSpPr>
        <p:spPr bwMode="auto">
          <a:xfrm>
            <a:off x="304800" y="55626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Impulse Products</a:t>
            </a:r>
          </a:p>
        </p:txBody>
      </p:sp>
      <p:sp>
        <p:nvSpPr>
          <p:cNvPr id="8" name="AutoShape 18"/>
          <p:cNvSpPr>
            <a:spLocks noChangeArrowheads="1"/>
          </p:cNvSpPr>
          <p:nvPr/>
        </p:nvSpPr>
        <p:spPr bwMode="auto">
          <a:xfrm>
            <a:off x="304800" y="6172200"/>
            <a:ext cx="2895600" cy="385763"/>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Emergency Products</a:t>
            </a:r>
          </a:p>
        </p:txBody>
      </p:sp>
      <p:sp>
        <p:nvSpPr>
          <p:cNvPr id="9" name="AutoShape 21"/>
          <p:cNvSpPr>
            <a:spLocks noChangeArrowheads="1"/>
          </p:cNvSpPr>
          <p:nvPr/>
        </p:nvSpPr>
        <p:spPr bwMode="auto">
          <a:xfrm>
            <a:off x="304800" y="5024438"/>
            <a:ext cx="2895600" cy="385762"/>
          </a:xfrm>
          <a:prstGeom prst="roundRect">
            <a:avLst>
              <a:gd name="adj" fmla="val 4010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lnSpc>
                <a:spcPts val="2000"/>
              </a:lnSpc>
              <a:spcBef>
                <a:spcPct val="50000"/>
              </a:spcBef>
              <a:defRPr/>
            </a:pPr>
            <a:r>
              <a:rPr lang="en-US" altLang="en-US" sz="2000" b="1">
                <a:latin typeface="Arial" pitchFamily="34" charset="0"/>
                <a:cs typeface="Arial" pitchFamily="34" charset="0"/>
              </a:rPr>
              <a:t>Staples</a:t>
            </a:r>
          </a:p>
        </p:txBody>
      </p:sp>
      <p:sp>
        <p:nvSpPr>
          <p:cNvPr id="10" name="AutoShape 24"/>
          <p:cNvSpPr>
            <a:spLocks noChangeArrowheads="1"/>
          </p:cNvSpPr>
          <p:nvPr/>
        </p:nvSpPr>
        <p:spPr bwMode="auto">
          <a:xfrm>
            <a:off x="6248400" y="5105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New Unsought Products</a:t>
            </a:r>
          </a:p>
        </p:txBody>
      </p:sp>
      <p:sp>
        <p:nvSpPr>
          <p:cNvPr id="11" name="AutoShape 25"/>
          <p:cNvSpPr>
            <a:spLocks noChangeArrowheads="1"/>
          </p:cNvSpPr>
          <p:nvPr/>
        </p:nvSpPr>
        <p:spPr bwMode="auto">
          <a:xfrm>
            <a:off x="6248400" y="5867400"/>
            <a:ext cx="2667000" cy="609600"/>
          </a:xfrm>
          <a:prstGeom prst="roundRect">
            <a:avLst>
              <a:gd name="adj" fmla="val 40106"/>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Regular Unsought Products</a:t>
            </a:r>
          </a:p>
        </p:txBody>
      </p:sp>
      <p:sp>
        <p:nvSpPr>
          <p:cNvPr id="12" name="AutoShape 12"/>
          <p:cNvSpPr>
            <a:spLocks noChangeArrowheads="1"/>
          </p:cNvSpPr>
          <p:nvPr/>
        </p:nvSpPr>
        <p:spPr bwMode="auto">
          <a:xfrm>
            <a:off x="3352800" y="6324600"/>
            <a:ext cx="2743200" cy="381000"/>
          </a:xfrm>
          <a:prstGeom prst="roundRect">
            <a:avLst>
              <a:gd name="adj" fmla="val 401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ts val="2000"/>
              </a:lnSpc>
              <a:spcBef>
                <a:spcPct val="50000"/>
              </a:spcBef>
              <a:defRPr/>
            </a:pPr>
            <a:r>
              <a:rPr lang="en-US" altLang="en-US" sz="2000" b="1" dirty="0">
                <a:latin typeface="Arial" pitchFamily="34" charset="0"/>
                <a:cs typeface="Arial" pitchFamily="34" charset="0"/>
              </a:rPr>
              <a:t>Specialty Products</a:t>
            </a:r>
          </a:p>
        </p:txBody>
      </p:sp>
      <p:pic>
        <p:nvPicPr>
          <p:cNvPr id="13" name="Picture 2"/>
          <p:cNvPicPr>
            <a:picLocks noChangeAspect="1" noChangeArrowheads="1"/>
          </p:cNvPicPr>
          <p:nvPr/>
        </p:nvPicPr>
        <p:blipFill>
          <a:blip r:embed="rId3"/>
          <a:srcRect/>
          <a:stretch>
            <a:fillRect/>
          </a:stretch>
        </p:blipFill>
        <p:spPr bwMode="auto">
          <a:xfrm>
            <a:off x="7566025" y="-152400"/>
            <a:ext cx="1447800" cy="1447800"/>
          </a:xfrm>
          <a:prstGeom prst="rect">
            <a:avLst/>
          </a:prstGeom>
          <a:ln>
            <a:noFill/>
          </a:ln>
          <a:effectLst>
            <a:outerShdw blurRad="190500" algn="tl" rotWithShape="0">
              <a:srgbClr val="000000">
                <a:alpha val="70000"/>
              </a:srgbClr>
            </a:outerShdw>
          </a:effectLst>
          <a:extLst>
            <a:ext uri="{909E8E84-426E-40DD-AFC4-6F175D3DCCD1}"/>
          </a:extLst>
        </p:spPr>
      </p:pic>
      <p:sp>
        <p:nvSpPr>
          <p:cNvPr id="14" name="Title 2"/>
          <p:cNvSpPr>
            <a:spLocks noGrp="1"/>
          </p:cNvSpPr>
          <p:nvPr>
            <p:ph type="title"/>
          </p:nvPr>
        </p:nvSpPr>
        <p:spPr>
          <a:xfrm>
            <a:off x="457200" y="0"/>
            <a:ext cx="8229600" cy="1066800"/>
          </a:xfrm>
        </p:spPr>
        <p:txBody>
          <a:bodyPr/>
          <a:lstStyle/>
          <a:p>
            <a:pPr>
              <a:defRPr/>
            </a:pPr>
            <a:r>
              <a:rPr lang="en-US" sz="3600" dirty="0" smtClean="0"/>
              <a:t>Classifying consumer products</a:t>
            </a:r>
          </a:p>
        </p:txBody>
      </p:sp>
      <p:sp>
        <p:nvSpPr>
          <p:cNvPr id="85004"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1A41B891-D179-41F2-82A9-FB03CC36F311}" type="slidenum">
              <a:rPr lang="en-US" sz="1200">
                <a:latin typeface="Century Gothic" pitchFamily="34" charset="0"/>
              </a:rPr>
              <a:pPr algn="ctr"/>
              <a:t>36</a:t>
            </a:fld>
            <a:endParaRPr lang="en-US" sz="1200">
              <a:latin typeface="Century Gothic"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grpId="0" nodeType="afterEffect">
                                  <p:stCondLst>
                                    <p:cond delay="0"/>
                                  </p:stCondLst>
                                  <p:childTnLst>
                                    <p:animEffect transition="out" filter="wipe(up)">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grpId="0" nodeType="after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0" nodeType="clickEffect">
                                  <p:stCondLst>
                                    <p:cond delay="0"/>
                                  </p:stCondLst>
                                  <p:childTnLst>
                                    <p:animEffect transition="out" filter="wipe(up)">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xit" presetSubtype="1" fill="hold" grpId="0" nodeType="afterEffect">
                                  <p:stCondLst>
                                    <p:cond delay="0"/>
                                  </p:stCondLst>
                                  <p:childTnLst>
                                    <p:animEffect transition="out" filter="wipe(up)">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par>
                          <p:cTn id="25" fill="hold" nodeType="afterGroup">
                            <p:stCondLst>
                              <p:cond delay="1000"/>
                            </p:stCondLst>
                            <p:childTnLst>
                              <p:par>
                                <p:cTn id="26" presetID="22" presetClass="exit" presetSubtype="1" fill="hold" grpId="0" nodeType="afterEffect">
                                  <p:stCondLst>
                                    <p:cond delay="0"/>
                                  </p:stCondLst>
                                  <p:childTnLst>
                                    <p:animEffect transition="out" filter="wipe(up)">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par>
                          <p:cTn id="29" fill="hold" nodeType="afterGroup">
                            <p:stCondLst>
                              <p:cond delay="1500"/>
                            </p:stCondLst>
                            <p:childTnLst>
                              <p:par>
                                <p:cTn id="30" presetID="22" presetClass="exit" presetSubtype="1" fill="hold" grpId="0" nodeType="afterEffect">
                                  <p:stCondLst>
                                    <p:cond delay="0"/>
                                  </p:stCondLst>
                                  <p:childTnLst>
                                    <p:animEffect transition="out" filter="wipe(up)">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572000"/>
          </a:xfrm>
        </p:spPr>
        <p:txBody>
          <a:bodyPr>
            <a:normAutofit fontScale="85000" lnSpcReduction="20000"/>
          </a:bodyPr>
          <a:lstStyle/>
          <a:p>
            <a:pPr marL="0" indent="0">
              <a:buFont typeface="Wingdings 2" pitchFamily="18" charset="2"/>
              <a:buNone/>
              <a:defRPr/>
            </a:pPr>
            <a:r>
              <a:rPr lang="en-US" dirty="0" smtClean="0"/>
              <a:t>Jack White wanted to purchase a new dress shirt. He went to a local department store, toured the men’s department, and thought all the brands looked about the same. He decided to buy the store brand shirt, because it was the cheapest. For Jack, the new shirt was a(n):</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convenience product.</a:t>
            </a:r>
          </a:p>
          <a:p>
            <a:pPr marL="457200" indent="-457200">
              <a:buFont typeface="Wingdings 2" pitchFamily="18" charset="2"/>
              <a:buNone/>
              <a:defRPr/>
            </a:pPr>
            <a:r>
              <a:rPr lang="en-US" dirty="0" smtClean="0"/>
              <a:t>B.	heterogeneous shopping product.</a:t>
            </a:r>
          </a:p>
          <a:p>
            <a:pPr marL="457200" indent="-457200">
              <a:buFont typeface="Wingdings 2" pitchFamily="18" charset="2"/>
              <a:buNone/>
              <a:defRPr/>
            </a:pPr>
            <a:r>
              <a:rPr lang="en-US" dirty="0" smtClean="0"/>
              <a:t>C.	specialty product.</a:t>
            </a:r>
          </a:p>
          <a:p>
            <a:pPr marL="457200" indent="-457200">
              <a:buFont typeface="Wingdings 2" pitchFamily="18" charset="2"/>
              <a:buNone/>
              <a:defRPr/>
            </a:pPr>
            <a:r>
              <a:rPr lang="en-US" dirty="0" smtClean="0"/>
              <a:t>D.	homogeneous shopping product.</a:t>
            </a:r>
          </a:p>
          <a:p>
            <a:pPr marL="457200" indent="-457200">
              <a:buFont typeface="Wingdings 2" pitchFamily="18" charset="2"/>
              <a:buNone/>
              <a:defRPr/>
            </a:pPr>
            <a:r>
              <a:rPr lang="en-US" dirty="0" smtClean="0"/>
              <a:t>E.	impulse product.</a:t>
            </a:r>
          </a:p>
          <a:p>
            <a:pPr marL="0" indent="0">
              <a:buFont typeface="Wingdings 2" pitchFamily="18" charset="2"/>
              <a:buNone/>
              <a:defRPr/>
            </a:pPr>
            <a:endParaRPr lang="en-US" dirty="0" smtClean="0"/>
          </a:p>
          <a:p>
            <a:pPr marL="0" indent="0">
              <a:buFont typeface="Wingdings 2" pitchFamily="18" charset="2"/>
              <a:buNone/>
              <a:defRPr/>
            </a:pPr>
            <a:endParaRPr lang="en-US" dirty="0"/>
          </a:p>
        </p:txBody>
      </p:sp>
      <p:sp>
        <p:nvSpPr>
          <p:cNvPr id="87043"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A4807203-3194-4C8C-AF92-BD58FCEC7447}" type="slidenum">
              <a:rPr lang="en-US" sz="1200">
                <a:latin typeface="Century Gothic" pitchFamily="34" charset="0"/>
              </a:rPr>
              <a:pPr algn="ctr"/>
              <a:t>37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smtClean="0"/>
              <a:t>Business Products Are Different</a:t>
            </a:r>
            <a:br>
              <a:rPr lang="en-US" smtClean="0"/>
            </a:br>
            <a:endParaRPr lang="en-US" smtClean="0"/>
          </a:p>
        </p:txBody>
      </p:sp>
      <p:sp>
        <p:nvSpPr>
          <p:cNvPr id="3" name="Line 3"/>
          <p:cNvSpPr>
            <a:spLocks noChangeShapeType="1"/>
          </p:cNvSpPr>
          <p:nvPr/>
        </p:nvSpPr>
        <p:spPr bwMode="auto">
          <a:xfrm>
            <a:off x="3581400" y="3810000"/>
            <a:ext cx="1143000" cy="0"/>
          </a:xfrm>
          <a:prstGeom prst="line">
            <a:avLst/>
          </a:prstGeom>
          <a:noFill/>
          <a:ln w="38100">
            <a:solidFill>
              <a:schemeClr val="tx1"/>
            </a:solidFill>
            <a:round/>
            <a:headEnd/>
            <a:tailEnd/>
          </a:ln>
        </p:spPr>
        <p:txBody>
          <a:bodyPr/>
          <a:lstStyle/>
          <a:p>
            <a:endParaRPr lang="en-US"/>
          </a:p>
        </p:txBody>
      </p:sp>
      <p:sp>
        <p:nvSpPr>
          <p:cNvPr id="4" name="AutoShape 4"/>
          <p:cNvSpPr>
            <a:spLocks noChangeArrowheads="1"/>
          </p:cNvSpPr>
          <p:nvPr/>
        </p:nvSpPr>
        <p:spPr bwMode="auto">
          <a:xfrm>
            <a:off x="4724400" y="33020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Inelastic Industry Demand</a:t>
            </a:r>
          </a:p>
        </p:txBody>
      </p:sp>
      <p:sp>
        <p:nvSpPr>
          <p:cNvPr id="5" name="Line 7"/>
          <p:cNvSpPr>
            <a:spLocks noChangeShapeType="1"/>
          </p:cNvSpPr>
          <p:nvPr/>
        </p:nvSpPr>
        <p:spPr bwMode="auto">
          <a:xfrm flipV="1">
            <a:off x="3581400" y="2209800"/>
            <a:ext cx="1143000" cy="1600200"/>
          </a:xfrm>
          <a:prstGeom prst="line">
            <a:avLst/>
          </a:prstGeom>
          <a:noFill/>
          <a:ln w="38100">
            <a:solidFill>
              <a:schemeClr val="tx1"/>
            </a:solidFill>
            <a:round/>
            <a:headEnd/>
            <a:tailEnd/>
          </a:ln>
        </p:spPr>
        <p:txBody>
          <a:bodyPr/>
          <a:lstStyle/>
          <a:p>
            <a:endParaRPr lang="en-US"/>
          </a:p>
        </p:txBody>
      </p:sp>
      <p:sp>
        <p:nvSpPr>
          <p:cNvPr id="6" name="AutoShape 8"/>
          <p:cNvSpPr>
            <a:spLocks noChangeArrowheads="1"/>
          </p:cNvSpPr>
          <p:nvPr/>
        </p:nvSpPr>
        <p:spPr bwMode="auto">
          <a:xfrm>
            <a:off x="4724400" y="17526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Derived Demand</a:t>
            </a:r>
          </a:p>
        </p:txBody>
      </p:sp>
      <p:sp>
        <p:nvSpPr>
          <p:cNvPr id="7" name="Line 11"/>
          <p:cNvSpPr>
            <a:spLocks noChangeShapeType="1"/>
          </p:cNvSpPr>
          <p:nvPr/>
        </p:nvSpPr>
        <p:spPr bwMode="auto">
          <a:xfrm>
            <a:off x="3581400" y="3810000"/>
            <a:ext cx="1143000" cy="1600200"/>
          </a:xfrm>
          <a:prstGeom prst="line">
            <a:avLst/>
          </a:prstGeom>
          <a:noFill/>
          <a:ln w="38100">
            <a:solidFill>
              <a:schemeClr val="tx1"/>
            </a:solidFill>
            <a:round/>
            <a:headEnd/>
            <a:tailEnd/>
          </a:ln>
        </p:spPr>
        <p:txBody>
          <a:bodyPr/>
          <a:lstStyle/>
          <a:p>
            <a:endParaRPr lang="en-US"/>
          </a:p>
        </p:txBody>
      </p:sp>
      <p:sp>
        <p:nvSpPr>
          <p:cNvPr id="8" name="AutoShape 12"/>
          <p:cNvSpPr>
            <a:spLocks noChangeArrowheads="1"/>
          </p:cNvSpPr>
          <p:nvPr/>
        </p:nvSpPr>
        <p:spPr bwMode="auto">
          <a:xfrm>
            <a:off x="4724400" y="4876800"/>
            <a:ext cx="3962400" cy="9906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Tax Treatments Differ</a:t>
            </a:r>
          </a:p>
        </p:txBody>
      </p:sp>
      <p:pic>
        <p:nvPicPr>
          <p:cNvPr id="61449" name="Picture 13" descr="factory"/>
          <p:cNvPicPr>
            <a:picLocks noChangeAspect="1" noChangeArrowheads="1"/>
          </p:cNvPicPr>
          <p:nvPr/>
        </p:nvPicPr>
        <p:blipFill>
          <a:blip r:embed="rId3">
            <a:extLst>
              <a:ext uri="{28A0092B-C50C-407E-A947-70E740481C1C}"/>
            </a:extLst>
          </a:blip>
          <a:srcRect/>
          <a:stretch>
            <a:fillRect/>
          </a:stretch>
        </p:blipFill>
        <p:spPr bwMode="auto">
          <a:xfrm>
            <a:off x="355600" y="21971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8909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2C5C1AB8-B16E-43D2-80B0-F6ABC141336E}" type="slidenum">
              <a:rPr lang="en-US" sz="1200">
                <a:latin typeface="Century Gothic" pitchFamily="34" charset="0"/>
              </a:rPr>
              <a:pPr algn="ctr"/>
              <a:t>38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6"/>
                                        </p:tgtEl>
                                        <p:attrNameLst>
                                          <p:attrName>style.color</p:attrName>
                                        </p:attrNameLst>
                                      </p:cBhvr>
                                      <p:by>
                                        <p:hsl h="0" s="-70588" l="0"/>
                                      </p:by>
                                    </p:animClr>
                                    <p:animClr clrSpc="hsl" dir="cw">
                                      <p:cBhvr>
                                        <p:cTn id="16" dur="500" fill="hold"/>
                                        <p:tgtEl>
                                          <p:spTgt spid="6"/>
                                        </p:tgtEl>
                                        <p:attrNameLst>
                                          <p:attrName>fillcolor</p:attrName>
                                        </p:attrNameLst>
                                      </p:cBhvr>
                                      <p:by>
                                        <p:hsl h="0" s="-70588" l="0"/>
                                      </p:by>
                                    </p:animClr>
                                    <p:animClr clrSpc="hsl" dir="cw">
                                      <p:cBhvr>
                                        <p:cTn id="17" dur="500" fill="hold"/>
                                        <p:tgtEl>
                                          <p:spTgt spid="6"/>
                                        </p:tgtEl>
                                        <p:attrNameLst>
                                          <p:attrName>stroke.color</p:attrName>
                                        </p:attrNameLst>
                                      </p:cBhvr>
                                      <p:by>
                                        <p:hsl h="0" s="-70588" l="0"/>
                                      </p:by>
                                    </p:animClr>
                                    <p:set>
                                      <p:cBhvr>
                                        <p:cTn id="18" dur="500" fill="hold"/>
                                        <p:tgtEl>
                                          <p:spTgt spid="6"/>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4"/>
                                        </p:tgtEl>
                                        <p:attrNameLst>
                                          <p:attrName>style.color</p:attrName>
                                        </p:attrNameLst>
                                      </p:cBhvr>
                                      <p:by>
                                        <p:hsl h="0" s="-70588" l="0"/>
                                      </p:by>
                                    </p:animClr>
                                    <p:animClr clrSpc="hsl" dir="cw">
                                      <p:cBhvr>
                                        <p:cTn id="30" dur="500" fill="hold"/>
                                        <p:tgtEl>
                                          <p:spTgt spid="4"/>
                                        </p:tgtEl>
                                        <p:attrNameLst>
                                          <p:attrName>fillcolor</p:attrName>
                                        </p:attrNameLst>
                                      </p:cBhvr>
                                      <p:by>
                                        <p:hsl h="0" s="-70588" l="0"/>
                                      </p:by>
                                    </p:animClr>
                                    <p:animClr clrSpc="hsl" dir="cw">
                                      <p:cBhvr>
                                        <p:cTn id="31" dur="500" fill="hold"/>
                                        <p:tgtEl>
                                          <p:spTgt spid="4"/>
                                        </p:tgtEl>
                                        <p:attrNameLst>
                                          <p:attrName>stroke.color</p:attrName>
                                        </p:attrNameLst>
                                      </p:cBhvr>
                                      <p:by>
                                        <p:hsl h="0" s="-70588" l="0"/>
                                      </p:by>
                                    </p:animClr>
                                    <p:set>
                                      <p:cBhvr>
                                        <p:cTn id="32" dur="500" fill="hold"/>
                                        <p:tgtEl>
                                          <p:spTgt spid="4"/>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6" grpId="1"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08817" y="0"/>
            <a:ext cx="8229600" cy="1398587"/>
          </a:xfrm>
        </p:spPr>
        <p:txBody>
          <a:bodyPr/>
          <a:lstStyle/>
          <a:p>
            <a:pPr>
              <a:defRPr/>
            </a:pPr>
            <a:r>
              <a:rPr lang="en-US" dirty="0" smtClean="0"/>
              <a:t>Business Product Classes – How They Are Defined</a:t>
            </a:r>
          </a:p>
        </p:txBody>
      </p:sp>
      <p:sp>
        <p:nvSpPr>
          <p:cNvPr id="3" name="Line 21"/>
          <p:cNvSpPr>
            <a:spLocks noChangeShapeType="1"/>
          </p:cNvSpPr>
          <p:nvPr/>
        </p:nvSpPr>
        <p:spPr bwMode="auto">
          <a:xfrm flipH="1" flipV="1">
            <a:off x="2743200" y="2819400"/>
            <a:ext cx="990600" cy="609600"/>
          </a:xfrm>
          <a:prstGeom prst="line">
            <a:avLst/>
          </a:prstGeom>
          <a:noFill/>
          <a:ln w="38100">
            <a:solidFill>
              <a:schemeClr val="tx1"/>
            </a:solidFill>
            <a:round/>
            <a:headEnd/>
            <a:tailEnd/>
          </a:ln>
        </p:spPr>
        <p:txBody>
          <a:bodyPr/>
          <a:lstStyle/>
          <a:p>
            <a:endParaRPr lang="en-US"/>
          </a:p>
        </p:txBody>
      </p:sp>
      <p:sp>
        <p:nvSpPr>
          <p:cNvPr id="4" name="AutoShape 22"/>
          <p:cNvSpPr>
            <a:spLocks noChangeArrowheads="1"/>
          </p:cNvSpPr>
          <p:nvPr/>
        </p:nvSpPr>
        <p:spPr bwMode="auto">
          <a:xfrm>
            <a:off x="457200" y="2133600"/>
            <a:ext cx="2286000" cy="12985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Installations</a:t>
            </a:r>
          </a:p>
        </p:txBody>
      </p:sp>
      <p:sp>
        <p:nvSpPr>
          <p:cNvPr id="5" name="Line 25"/>
          <p:cNvSpPr>
            <a:spLocks noChangeShapeType="1"/>
          </p:cNvSpPr>
          <p:nvPr/>
        </p:nvSpPr>
        <p:spPr bwMode="auto">
          <a:xfrm flipV="1">
            <a:off x="4572000" y="2667000"/>
            <a:ext cx="0" cy="228600"/>
          </a:xfrm>
          <a:prstGeom prst="line">
            <a:avLst/>
          </a:prstGeom>
          <a:noFill/>
          <a:ln w="38100">
            <a:solidFill>
              <a:schemeClr val="tx1"/>
            </a:solidFill>
            <a:round/>
            <a:headEnd/>
            <a:tailEnd/>
          </a:ln>
        </p:spPr>
        <p:txBody>
          <a:bodyPr/>
          <a:lstStyle/>
          <a:p>
            <a:endParaRPr lang="en-US"/>
          </a:p>
        </p:txBody>
      </p:sp>
      <p:sp>
        <p:nvSpPr>
          <p:cNvPr id="6" name="Line 28"/>
          <p:cNvSpPr>
            <a:spLocks noChangeShapeType="1"/>
          </p:cNvSpPr>
          <p:nvPr/>
        </p:nvSpPr>
        <p:spPr bwMode="auto">
          <a:xfrm flipV="1">
            <a:off x="5410200" y="2743200"/>
            <a:ext cx="990600" cy="685800"/>
          </a:xfrm>
          <a:prstGeom prst="line">
            <a:avLst/>
          </a:prstGeom>
          <a:noFill/>
          <a:ln w="38100">
            <a:solidFill>
              <a:schemeClr val="tx1"/>
            </a:solidFill>
            <a:round/>
            <a:headEnd/>
            <a:tailEnd/>
          </a:ln>
        </p:spPr>
        <p:txBody>
          <a:bodyPr/>
          <a:lstStyle/>
          <a:p>
            <a:endParaRPr lang="en-US"/>
          </a:p>
        </p:txBody>
      </p:sp>
      <p:sp>
        <p:nvSpPr>
          <p:cNvPr id="7" name="Line 31"/>
          <p:cNvSpPr>
            <a:spLocks noChangeShapeType="1"/>
          </p:cNvSpPr>
          <p:nvPr/>
        </p:nvSpPr>
        <p:spPr bwMode="auto">
          <a:xfrm>
            <a:off x="5562600" y="4343400"/>
            <a:ext cx="838200" cy="457200"/>
          </a:xfrm>
          <a:prstGeom prst="line">
            <a:avLst/>
          </a:prstGeom>
          <a:noFill/>
          <a:ln w="38100">
            <a:solidFill>
              <a:schemeClr val="tx1"/>
            </a:solidFill>
            <a:round/>
            <a:headEnd/>
            <a:tailEnd/>
          </a:ln>
        </p:spPr>
        <p:txBody>
          <a:bodyPr/>
          <a:lstStyle/>
          <a:p>
            <a:endParaRPr lang="en-US"/>
          </a:p>
        </p:txBody>
      </p:sp>
      <p:sp>
        <p:nvSpPr>
          <p:cNvPr id="8" name="AutoShape 35">
            <a:hlinkHover r:id="" action="ppaction://macro?name=changecolor"/>
          </p:cNvPr>
          <p:cNvSpPr>
            <a:spLocks noChangeArrowheads="1"/>
          </p:cNvSpPr>
          <p:nvPr/>
        </p:nvSpPr>
        <p:spPr bwMode="auto">
          <a:xfrm>
            <a:off x="3429000" y="1371600"/>
            <a:ext cx="2286000" cy="12985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Accessories</a:t>
            </a:r>
          </a:p>
        </p:txBody>
      </p:sp>
      <p:sp>
        <p:nvSpPr>
          <p:cNvPr id="9" name="AutoShape 36"/>
          <p:cNvSpPr>
            <a:spLocks noChangeArrowheads="1"/>
          </p:cNvSpPr>
          <p:nvPr/>
        </p:nvSpPr>
        <p:spPr bwMode="auto">
          <a:xfrm>
            <a:off x="6400800" y="2057400"/>
            <a:ext cx="2286000" cy="13747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ct val="90000"/>
              </a:lnSpc>
              <a:defRPr/>
            </a:pPr>
            <a:r>
              <a:rPr lang="en-US" sz="2400" b="1">
                <a:latin typeface="Arial" pitchFamily="34" charset="0"/>
                <a:cs typeface="Arial" pitchFamily="34" charset="0"/>
              </a:rPr>
              <a:t/>
            </a:r>
            <a:br>
              <a:rPr lang="en-US" sz="2400" b="1">
                <a:latin typeface="Arial" pitchFamily="34" charset="0"/>
                <a:cs typeface="Arial" pitchFamily="34" charset="0"/>
              </a:rPr>
            </a:br>
            <a:r>
              <a:rPr lang="en-US" sz="2400" b="1">
                <a:latin typeface="Arial" pitchFamily="34" charset="0"/>
                <a:cs typeface="Arial" pitchFamily="34" charset="0"/>
              </a:rPr>
              <a:t>Raw Materials</a:t>
            </a:r>
          </a:p>
          <a:p>
            <a:pPr algn="ctr">
              <a:defRPr/>
            </a:pPr>
            <a:endParaRPr lang="en-US" sz="2400" b="1">
              <a:latin typeface="Arial" pitchFamily="34" charset="0"/>
              <a:cs typeface="Arial" pitchFamily="34" charset="0"/>
            </a:endParaRPr>
          </a:p>
        </p:txBody>
      </p:sp>
      <p:sp>
        <p:nvSpPr>
          <p:cNvPr id="10" name="AutoShape 37"/>
          <p:cNvSpPr>
            <a:spLocks noChangeArrowheads="1"/>
          </p:cNvSpPr>
          <p:nvPr/>
        </p:nvSpPr>
        <p:spPr bwMode="auto">
          <a:xfrm>
            <a:off x="6400800" y="4114800"/>
            <a:ext cx="2286000" cy="12985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Component Parts &amp; Materials</a:t>
            </a:r>
          </a:p>
        </p:txBody>
      </p:sp>
      <p:sp>
        <p:nvSpPr>
          <p:cNvPr id="11" name="Line 41"/>
          <p:cNvSpPr>
            <a:spLocks noChangeShapeType="1"/>
          </p:cNvSpPr>
          <p:nvPr/>
        </p:nvSpPr>
        <p:spPr bwMode="auto">
          <a:xfrm flipH="1">
            <a:off x="2743200" y="4343400"/>
            <a:ext cx="762000" cy="381000"/>
          </a:xfrm>
          <a:prstGeom prst="line">
            <a:avLst/>
          </a:prstGeom>
          <a:noFill/>
          <a:ln w="38100">
            <a:solidFill>
              <a:schemeClr val="tx1"/>
            </a:solidFill>
            <a:round/>
            <a:headEnd/>
            <a:tailEnd/>
          </a:ln>
        </p:spPr>
        <p:txBody>
          <a:bodyPr/>
          <a:lstStyle/>
          <a:p>
            <a:endParaRPr lang="en-US"/>
          </a:p>
        </p:txBody>
      </p:sp>
      <p:sp>
        <p:nvSpPr>
          <p:cNvPr id="12" name="AutoShape 42"/>
          <p:cNvSpPr>
            <a:spLocks noChangeArrowheads="1"/>
          </p:cNvSpPr>
          <p:nvPr/>
        </p:nvSpPr>
        <p:spPr bwMode="auto">
          <a:xfrm>
            <a:off x="3429000" y="5334000"/>
            <a:ext cx="2286000" cy="12985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a:latin typeface="Arial" pitchFamily="34" charset="0"/>
                <a:cs typeface="Arial" pitchFamily="34" charset="0"/>
              </a:rPr>
              <a:t/>
            </a:r>
            <a:br>
              <a:rPr lang="en-US" sz="2400" b="1">
                <a:latin typeface="Arial" pitchFamily="34" charset="0"/>
                <a:cs typeface="Arial" pitchFamily="34" charset="0"/>
              </a:rPr>
            </a:br>
            <a:r>
              <a:rPr lang="en-US" sz="2400" b="1">
                <a:latin typeface="Arial" pitchFamily="34" charset="0"/>
                <a:cs typeface="Arial" pitchFamily="34" charset="0"/>
              </a:rPr>
              <a:t>MRO Supplies</a:t>
            </a:r>
          </a:p>
          <a:p>
            <a:pPr algn="ctr">
              <a:defRPr/>
            </a:pPr>
            <a:endParaRPr lang="en-US" sz="2400" b="1">
              <a:latin typeface="Arial" pitchFamily="34" charset="0"/>
              <a:cs typeface="Arial" pitchFamily="34" charset="0"/>
            </a:endParaRPr>
          </a:p>
        </p:txBody>
      </p:sp>
      <p:sp>
        <p:nvSpPr>
          <p:cNvPr id="13" name="AutoShape 43"/>
          <p:cNvSpPr>
            <a:spLocks noChangeArrowheads="1"/>
          </p:cNvSpPr>
          <p:nvPr/>
        </p:nvSpPr>
        <p:spPr bwMode="auto">
          <a:xfrm>
            <a:off x="457200" y="4038600"/>
            <a:ext cx="2286000" cy="12985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dirty="0">
                <a:latin typeface="Arial" pitchFamily="34" charset="0"/>
                <a:cs typeface="Arial" pitchFamily="34" charset="0"/>
              </a:rPr>
              <a:t>Professional Services</a:t>
            </a:r>
          </a:p>
        </p:txBody>
      </p:sp>
      <p:sp>
        <p:nvSpPr>
          <p:cNvPr id="14" name="Line 48"/>
          <p:cNvSpPr>
            <a:spLocks noChangeShapeType="1"/>
          </p:cNvSpPr>
          <p:nvPr/>
        </p:nvSpPr>
        <p:spPr bwMode="auto">
          <a:xfrm>
            <a:off x="4572000" y="4953000"/>
            <a:ext cx="0" cy="381000"/>
          </a:xfrm>
          <a:prstGeom prst="line">
            <a:avLst/>
          </a:prstGeom>
          <a:noFill/>
          <a:ln w="38100">
            <a:solidFill>
              <a:schemeClr val="tx1"/>
            </a:solidFill>
            <a:round/>
            <a:headEnd/>
            <a:tailEnd/>
          </a:ln>
        </p:spPr>
        <p:txBody>
          <a:bodyPr/>
          <a:lstStyle/>
          <a:p>
            <a:endParaRPr lang="en-US"/>
          </a:p>
        </p:txBody>
      </p:sp>
      <p:sp>
        <p:nvSpPr>
          <p:cNvPr id="15" name="Oval 38"/>
          <p:cNvSpPr>
            <a:spLocks noChangeArrowheads="1"/>
          </p:cNvSpPr>
          <p:nvPr/>
        </p:nvSpPr>
        <p:spPr bwMode="auto">
          <a:xfrm>
            <a:off x="3429000" y="2895600"/>
            <a:ext cx="2211388" cy="214788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a:latin typeface="Arial" pitchFamily="34" charset="0"/>
                <a:cs typeface="Arial" pitchFamily="34" charset="0"/>
              </a:rPr>
              <a:t>Business </a:t>
            </a:r>
            <a:br>
              <a:rPr lang="en-US" sz="2800" b="1">
                <a:latin typeface="Arial" pitchFamily="34" charset="0"/>
                <a:cs typeface="Arial" pitchFamily="34" charset="0"/>
              </a:rPr>
            </a:br>
            <a:r>
              <a:rPr lang="en-US" sz="2800" b="1">
                <a:latin typeface="Arial" pitchFamily="34" charset="0"/>
                <a:cs typeface="Arial" pitchFamily="34" charset="0"/>
              </a:rPr>
              <a:t>Product </a:t>
            </a:r>
            <a:br>
              <a:rPr lang="en-US" sz="2800" b="1">
                <a:latin typeface="Arial" pitchFamily="34" charset="0"/>
                <a:cs typeface="Arial" pitchFamily="34" charset="0"/>
              </a:rPr>
            </a:br>
            <a:r>
              <a:rPr lang="en-US" sz="2800" b="1">
                <a:latin typeface="Arial" pitchFamily="34" charset="0"/>
                <a:cs typeface="Arial" pitchFamily="34" charset="0"/>
              </a:rPr>
              <a:t>Classes</a:t>
            </a:r>
          </a:p>
        </p:txBody>
      </p:sp>
      <p:sp>
        <p:nvSpPr>
          <p:cNvPr id="91151"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CFC55F7A-8169-4B0A-A521-402860E1FB07}" type="slidenum">
              <a:rPr lang="en-US" sz="1200">
                <a:latin typeface="Century Gothic" pitchFamily="34" charset="0"/>
              </a:rPr>
              <a:pPr algn="ctr"/>
              <a:t>39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mph" presetSubtype="0" fill="hold" grpId="1" nodeType="clickEffect">
                                  <p:stCondLst>
                                    <p:cond delay="0"/>
                                  </p:stCondLst>
                                  <p:childTnLst>
                                    <p:animClr clrSpc="hsl" dir="cw">
                                      <p:cBhvr override="childStyle">
                                        <p:cTn id="18" dur="500" fill="hold"/>
                                        <p:tgtEl>
                                          <p:spTgt spid="4"/>
                                        </p:tgtEl>
                                        <p:attrNameLst>
                                          <p:attrName>style.color</p:attrName>
                                        </p:attrNameLst>
                                      </p:cBhvr>
                                      <p:by>
                                        <p:hsl h="0" s="-70588" l="0"/>
                                      </p:by>
                                    </p:animClr>
                                    <p:animClr clrSpc="hsl" dir="cw">
                                      <p:cBhvr>
                                        <p:cTn id="19" dur="500" fill="hold"/>
                                        <p:tgtEl>
                                          <p:spTgt spid="4"/>
                                        </p:tgtEl>
                                        <p:attrNameLst>
                                          <p:attrName>fillcolor</p:attrName>
                                        </p:attrNameLst>
                                      </p:cBhvr>
                                      <p:by>
                                        <p:hsl h="0" s="-70588" l="0"/>
                                      </p:by>
                                    </p:animClr>
                                    <p:animClr clrSpc="hsl" dir="cw">
                                      <p:cBhvr>
                                        <p:cTn id="20" dur="500" fill="hold"/>
                                        <p:tgtEl>
                                          <p:spTgt spid="4"/>
                                        </p:tgtEl>
                                        <p:attrNameLst>
                                          <p:attrName>stroke.color</p:attrName>
                                        </p:attrNameLst>
                                      </p:cBhvr>
                                      <p:by>
                                        <p:hsl h="0" s="-70588" l="0"/>
                                      </p:by>
                                    </p:animClr>
                                    <p:set>
                                      <p:cBhvr>
                                        <p:cTn id="21" dur="500" fill="hold"/>
                                        <p:tgtEl>
                                          <p:spTgt spid="4"/>
                                        </p:tgtEl>
                                        <p:attrNameLst>
                                          <p:attrName>fill.type</p:attrName>
                                        </p:attrNameLst>
                                      </p:cBhvr>
                                      <p:to>
                                        <p:strVal val="solid"/>
                                      </p:to>
                                    </p:se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mph" presetSubtype="0" fill="hold" grpId="1" nodeType="clickEffect">
                                  <p:stCondLst>
                                    <p:cond delay="0"/>
                                  </p:stCondLst>
                                  <p:childTnLst>
                                    <p:animClr clrSpc="hsl" dir="cw">
                                      <p:cBhvr override="childStyle">
                                        <p:cTn id="32" dur="500" fill="hold"/>
                                        <p:tgtEl>
                                          <p:spTgt spid="8"/>
                                        </p:tgtEl>
                                        <p:attrNameLst>
                                          <p:attrName>style.color</p:attrName>
                                        </p:attrNameLst>
                                      </p:cBhvr>
                                      <p:by>
                                        <p:hsl h="0" s="-70588" l="0"/>
                                      </p:by>
                                    </p:animClr>
                                    <p:animClr clrSpc="hsl" dir="cw">
                                      <p:cBhvr>
                                        <p:cTn id="33" dur="500" fill="hold"/>
                                        <p:tgtEl>
                                          <p:spTgt spid="8"/>
                                        </p:tgtEl>
                                        <p:attrNameLst>
                                          <p:attrName>fillcolor</p:attrName>
                                        </p:attrNameLst>
                                      </p:cBhvr>
                                      <p:by>
                                        <p:hsl h="0" s="-70588" l="0"/>
                                      </p:by>
                                    </p:animClr>
                                    <p:animClr clrSpc="hsl" dir="cw">
                                      <p:cBhvr>
                                        <p:cTn id="34" dur="500" fill="hold"/>
                                        <p:tgtEl>
                                          <p:spTgt spid="8"/>
                                        </p:tgtEl>
                                        <p:attrNameLst>
                                          <p:attrName>stroke.color</p:attrName>
                                        </p:attrNameLst>
                                      </p:cBhvr>
                                      <p:by>
                                        <p:hsl h="0" s="-70588" l="0"/>
                                      </p:by>
                                    </p:animClr>
                                    <p:set>
                                      <p:cBhvr>
                                        <p:cTn id="35" dur="500" fill="hold"/>
                                        <p:tgtEl>
                                          <p:spTgt spid="8"/>
                                        </p:tgtEl>
                                        <p:attrNameLst>
                                          <p:attrName>fill.type</p:attrName>
                                        </p:attrNameLst>
                                      </p:cBhvr>
                                      <p:to>
                                        <p:strVal val="solid"/>
                                      </p:to>
                                    </p:se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5" presetClass="emph" presetSubtype="0" fill="hold" grpId="1" nodeType="clickEffect">
                                  <p:stCondLst>
                                    <p:cond delay="0"/>
                                  </p:stCondLst>
                                  <p:childTnLst>
                                    <p:animClr clrSpc="hsl" dir="cw">
                                      <p:cBhvr override="childStyle">
                                        <p:cTn id="46" dur="500" fill="hold"/>
                                        <p:tgtEl>
                                          <p:spTgt spid="9"/>
                                        </p:tgtEl>
                                        <p:attrNameLst>
                                          <p:attrName>style.color</p:attrName>
                                        </p:attrNameLst>
                                      </p:cBhvr>
                                      <p:by>
                                        <p:hsl h="0" s="-70588" l="0"/>
                                      </p:by>
                                    </p:animClr>
                                    <p:animClr clrSpc="hsl" dir="cw">
                                      <p:cBhvr>
                                        <p:cTn id="47" dur="500" fill="hold"/>
                                        <p:tgtEl>
                                          <p:spTgt spid="9"/>
                                        </p:tgtEl>
                                        <p:attrNameLst>
                                          <p:attrName>fillcolor</p:attrName>
                                        </p:attrNameLst>
                                      </p:cBhvr>
                                      <p:by>
                                        <p:hsl h="0" s="-70588" l="0"/>
                                      </p:by>
                                    </p:animClr>
                                    <p:animClr clrSpc="hsl" dir="cw">
                                      <p:cBhvr>
                                        <p:cTn id="48" dur="500" fill="hold"/>
                                        <p:tgtEl>
                                          <p:spTgt spid="9"/>
                                        </p:tgtEl>
                                        <p:attrNameLst>
                                          <p:attrName>stroke.color</p:attrName>
                                        </p:attrNameLst>
                                      </p:cBhvr>
                                      <p:by>
                                        <p:hsl h="0" s="-70588" l="0"/>
                                      </p:by>
                                    </p:animClr>
                                    <p:set>
                                      <p:cBhvr>
                                        <p:cTn id="49" dur="500" fill="hold"/>
                                        <p:tgtEl>
                                          <p:spTgt spid="9"/>
                                        </p:tgtEl>
                                        <p:attrNameLst>
                                          <p:attrName>fill.type</p:attrName>
                                        </p:attrNameLst>
                                      </p:cBhvr>
                                      <p:to>
                                        <p:strVal val="solid"/>
                                      </p:to>
                                    </p:set>
                                  </p:childTnLst>
                                </p:cTn>
                              </p:par>
                              <p:par>
                                <p:cTn id="50" presetID="22" presetClass="entr" presetSubtype="1"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5" presetClass="emph" presetSubtype="0" fill="hold" grpId="1" nodeType="clickEffect">
                                  <p:stCondLst>
                                    <p:cond delay="0"/>
                                  </p:stCondLst>
                                  <p:childTnLst>
                                    <p:animClr clrSpc="hsl" dir="cw">
                                      <p:cBhvr override="childStyle">
                                        <p:cTn id="60" dur="500" fill="hold"/>
                                        <p:tgtEl>
                                          <p:spTgt spid="10"/>
                                        </p:tgtEl>
                                        <p:attrNameLst>
                                          <p:attrName>style.color</p:attrName>
                                        </p:attrNameLst>
                                      </p:cBhvr>
                                      <p:by>
                                        <p:hsl h="0" s="-70588" l="0"/>
                                      </p:by>
                                    </p:animClr>
                                    <p:animClr clrSpc="hsl" dir="cw">
                                      <p:cBhvr>
                                        <p:cTn id="61" dur="500" fill="hold"/>
                                        <p:tgtEl>
                                          <p:spTgt spid="10"/>
                                        </p:tgtEl>
                                        <p:attrNameLst>
                                          <p:attrName>fillcolor</p:attrName>
                                        </p:attrNameLst>
                                      </p:cBhvr>
                                      <p:by>
                                        <p:hsl h="0" s="-70588" l="0"/>
                                      </p:by>
                                    </p:animClr>
                                    <p:animClr clrSpc="hsl" dir="cw">
                                      <p:cBhvr>
                                        <p:cTn id="62" dur="500" fill="hold"/>
                                        <p:tgtEl>
                                          <p:spTgt spid="10"/>
                                        </p:tgtEl>
                                        <p:attrNameLst>
                                          <p:attrName>stroke.color</p:attrName>
                                        </p:attrNameLst>
                                      </p:cBhvr>
                                      <p:by>
                                        <p:hsl h="0" s="-70588" l="0"/>
                                      </p:by>
                                    </p:animClr>
                                    <p:set>
                                      <p:cBhvr>
                                        <p:cTn id="63" dur="500" fill="hold"/>
                                        <p:tgtEl>
                                          <p:spTgt spid="10"/>
                                        </p:tgtEl>
                                        <p:attrNameLst>
                                          <p:attrName>fill.type</p:attrName>
                                        </p:attrNameLst>
                                      </p:cBhvr>
                                      <p:to>
                                        <p:strVal val="solid"/>
                                      </p:to>
                                    </p:set>
                                  </p:childTnLst>
                                </p:cTn>
                              </p:par>
                              <p:par>
                                <p:cTn id="64" presetID="22" presetClass="entr" presetSubtype="1"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nodeType="afterGroup">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up)">
                                      <p:cBhvr>
                                        <p:cTn id="70" dur="500"/>
                                        <p:tgtEl>
                                          <p:spTgt spid="1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5" presetClass="emph" presetSubtype="0" fill="hold" grpId="1" nodeType="clickEffect">
                                  <p:stCondLst>
                                    <p:cond delay="0"/>
                                  </p:stCondLst>
                                  <p:childTnLst>
                                    <p:animClr clrSpc="hsl" dir="cw">
                                      <p:cBhvr override="childStyle">
                                        <p:cTn id="74" dur="500" fill="hold"/>
                                        <p:tgtEl>
                                          <p:spTgt spid="12"/>
                                        </p:tgtEl>
                                        <p:attrNameLst>
                                          <p:attrName>style.color</p:attrName>
                                        </p:attrNameLst>
                                      </p:cBhvr>
                                      <p:by>
                                        <p:hsl h="0" s="-70588" l="0"/>
                                      </p:by>
                                    </p:animClr>
                                    <p:animClr clrSpc="hsl" dir="cw">
                                      <p:cBhvr>
                                        <p:cTn id="75" dur="500" fill="hold"/>
                                        <p:tgtEl>
                                          <p:spTgt spid="12"/>
                                        </p:tgtEl>
                                        <p:attrNameLst>
                                          <p:attrName>fillcolor</p:attrName>
                                        </p:attrNameLst>
                                      </p:cBhvr>
                                      <p:by>
                                        <p:hsl h="0" s="-70588" l="0"/>
                                      </p:by>
                                    </p:animClr>
                                    <p:animClr clrSpc="hsl" dir="cw">
                                      <p:cBhvr>
                                        <p:cTn id="76" dur="500" fill="hold"/>
                                        <p:tgtEl>
                                          <p:spTgt spid="12"/>
                                        </p:tgtEl>
                                        <p:attrNameLst>
                                          <p:attrName>stroke.color</p:attrName>
                                        </p:attrNameLst>
                                      </p:cBhvr>
                                      <p:by>
                                        <p:hsl h="0" s="-70588" l="0"/>
                                      </p:by>
                                    </p:animClr>
                                    <p:set>
                                      <p:cBhvr>
                                        <p:cTn id="77" dur="500" fill="hold"/>
                                        <p:tgtEl>
                                          <p:spTgt spid="12"/>
                                        </p:tgtEl>
                                        <p:attrNameLst>
                                          <p:attrName>fill.type</p:attrName>
                                        </p:attrNameLst>
                                      </p:cBhvr>
                                      <p:to>
                                        <p:strVal val="solid"/>
                                      </p:to>
                                    </p:set>
                                  </p:childTnLst>
                                </p:cTn>
                              </p:par>
                              <p:par>
                                <p:cTn id="78" presetID="22" presetClass="entr" presetSubtype="1"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up)">
                                      <p:cBhvr>
                                        <p:cTn id="80" dur="500"/>
                                        <p:tgtEl>
                                          <p:spTgt spid="11"/>
                                        </p:tgtEl>
                                      </p:cBhvr>
                                    </p:animEffect>
                                  </p:childTnLst>
                                </p:cTn>
                              </p:par>
                            </p:childTnLst>
                          </p:cTn>
                        </p:par>
                        <p:par>
                          <p:cTn id="81" fill="hold" nodeType="afterGroup">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right)">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2" grpId="0" animBg="1"/>
      <p:bldP spid="12" grpId="1"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n-US" smtClean="0"/>
              <a:t>Product Decisions for Marketing Strategy Planning (Exhibit 8-1)</a:t>
            </a:r>
          </a:p>
        </p:txBody>
      </p:sp>
      <p:pic>
        <p:nvPicPr>
          <p:cNvPr id="28675" name="Picture 4"/>
          <p:cNvPicPr>
            <a:picLocks noChangeAspect="1"/>
          </p:cNvPicPr>
          <p:nvPr/>
        </p:nvPicPr>
        <p:blipFill>
          <a:blip r:embed="rId3"/>
          <a:stretch>
            <a:fillRect/>
          </a:stretch>
        </p:blipFill>
        <p:spPr bwMode="auto">
          <a:xfrm>
            <a:off x="1512888" y="1970088"/>
            <a:ext cx="6257925" cy="4202112"/>
          </a:xfrm>
          <a:prstGeom prst="rect">
            <a:avLst/>
          </a:prstGeom>
          <a:noFill/>
          <a:ln>
            <a:noFill/>
          </a:ln>
          <a:effectLst>
            <a:outerShdw blurRad="76200" dist="12700" dir="8100000" sy="-23000" kx="800400" algn="br" rotWithShape="0">
              <a:prstClr val="black">
                <a:alpha val="20000"/>
              </a:prstClr>
            </a:outerShdw>
          </a:effectLst>
          <a:extLst>
            <a:ext uri="{909E8E84-426E-40DD-AFC4-6F175D3DCCD1}"/>
            <a:ext uri="{91240B29-F687-4F45-9708-019B960494DF}"/>
          </a:extLst>
        </p:spPr>
      </p:pic>
      <p:sp>
        <p:nvSpPr>
          <p:cNvPr id="1638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0BBB279E-029A-4E17-B043-75AEA974F17A}" type="slidenum">
              <a:rPr lang="en-US" sz="1200">
                <a:latin typeface="Century Gothic" pitchFamily="34" charset="0"/>
              </a:rPr>
              <a:pPr algn="ctr"/>
              <a:t>4</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9767" y="68263"/>
            <a:ext cx="8229600" cy="1398587"/>
          </a:xfrm>
        </p:spPr>
        <p:txBody>
          <a:bodyPr/>
          <a:lstStyle/>
          <a:p>
            <a:pPr>
              <a:defRPr/>
            </a:pPr>
            <a:r>
              <a:rPr lang="en-US" dirty="0" smtClean="0"/>
              <a:t>Interactive Exercise: Business Product Classes</a:t>
            </a:r>
          </a:p>
        </p:txBody>
      </p:sp>
      <p:sp>
        <p:nvSpPr>
          <p:cNvPr id="16" name="AutoShape 15">
            <a:hlinkClick r:id="rId3" action="ppaction://program"/>
          </p:cNvPr>
          <p:cNvSpPr>
            <a:spLocks noChangeArrowheads="1"/>
          </p:cNvSpPr>
          <p:nvPr/>
        </p:nvSpPr>
        <p:spPr bwMode="auto">
          <a:xfrm rot="5400000">
            <a:off x="8061325" y="6203950"/>
            <a:ext cx="292100" cy="190500"/>
          </a:xfrm>
          <a:prstGeom prst="triangle">
            <a:avLst>
              <a:gd name="adj" fmla="val 50000"/>
            </a:avLst>
          </a:prstGeom>
          <a:solidFill>
            <a:srgbClr val="FFFFFF"/>
          </a:solidFill>
          <a:ln w="38100">
            <a:noFill/>
            <a:miter lim="800000"/>
            <a:headEnd/>
            <a:tailEnd/>
          </a:ln>
          <a:effectLst/>
        </p:spPr>
        <p:txBody>
          <a:bodyPr wrap="none" anchor="ctr"/>
          <a:lstStyle/>
          <a:p>
            <a:pPr algn="ctr" fontAlgn="auto">
              <a:spcBef>
                <a:spcPts val="0"/>
              </a:spcBef>
              <a:spcAft>
                <a:spcPts val="0"/>
              </a:spcAft>
              <a:defRPr/>
            </a:pPr>
            <a:endParaRPr lang="en-US" sz="1800" kern="0" dirty="0">
              <a:solidFill>
                <a:sysClr val="windowText" lastClr="000000"/>
              </a:solidFill>
            </a:endParaRPr>
          </a:p>
        </p:txBody>
      </p:sp>
      <p:pic>
        <p:nvPicPr>
          <p:cNvPr id="93187" name="Picture 13" descr="ie9"/>
          <p:cNvPicPr>
            <a:picLocks noChangeAspect="1" noChangeArrowheads="1"/>
          </p:cNvPicPr>
          <p:nvPr/>
        </p:nvPicPr>
        <p:blipFill>
          <a:blip r:embed="rId4"/>
          <a:srcRect/>
          <a:stretch>
            <a:fillRect/>
          </a:stretch>
        </p:blipFill>
        <p:spPr bwMode="auto">
          <a:xfrm>
            <a:off x="1143000" y="1447800"/>
            <a:ext cx="7183438" cy="5038725"/>
          </a:xfrm>
          <a:prstGeom prst="rect">
            <a:avLst/>
          </a:prstGeom>
          <a:noFill/>
          <a:ln w="9525">
            <a:noFill/>
            <a:miter lim="800000"/>
            <a:headEnd/>
            <a:tailEnd/>
          </a:ln>
        </p:spPr>
      </p:pic>
      <p:sp>
        <p:nvSpPr>
          <p:cNvPr id="18" name="Oval 14">
            <a:hlinkClick r:id="rId3" action="ppaction://program"/>
          </p:cNvPr>
          <p:cNvSpPr>
            <a:spLocks noChangeArrowheads="1"/>
          </p:cNvSpPr>
          <p:nvPr/>
        </p:nvSpPr>
        <p:spPr bwMode="auto">
          <a:xfrm>
            <a:off x="8051800" y="6184900"/>
            <a:ext cx="533400" cy="533400"/>
          </a:xfrm>
          <a:prstGeom prst="ellipse">
            <a:avLst/>
          </a:prstGeom>
          <a:solidFill>
            <a:schemeClr val="tx2"/>
          </a:solidFill>
          <a:ln w="38100">
            <a:solidFill>
              <a:srgbClr val="A8A776"/>
            </a:solidFill>
            <a:round/>
            <a:headEnd/>
            <a:tailEnd/>
          </a:ln>
        </p:spPr>
        <p:txBody>
          <a:bodyPr wrap="none" anchor="ctr"/>
          <a:lstStyle/>
          <a:p>
            <a:pPr algn="ctr"/>
            <a:endParaRPr lang="en-US"/>
          </a:p>
        </p:txBody>
      </p:sp>
      <p:sp>
        <p:nvSpPr>
          <p:cNvPr id="93189" name="AutoShape 15">
            <a:hlinkClick r:id="rId3" action="ppaction://program"/>
          </p:cNvPr>
          <p:cNvSpPr>
            <a:spLocks noChangeArrowheads="1"/>
          </p:cNvSpPr>
          <p:nvPr/>
        </p:nvSpPr>
        <p:spPr bwMode="auto">
          <a:xfrm rot="5400000">
            <a:off x="8213725" y="6356350"/>
            <a:ext cx="292100" cy="190500"/>
          </a:xfrm>
          <a:prstGeom prst="triangle">
            <a:avLst>
              <a:gd name="adj" fmla="val 50000"/>
            </a:avLst>
          </a:prstGeom>
          <a:solidFill>
            <a:schemeClr val="bg1"/>
          </a:solidFill>
          <a:ln w="9525">
            <a:noFill/>
            <a:miter lim="800000"/>
            <a:headEnd/>
            <a:tailEnd/>
          </a:ln>
        </p:spPr>
        <p:txBody>
          <a:bodyPr wrap="none" anchor="ctr"/>
          <a:lstStyle/>
          <a:p>
            <a:pPr algn="ctr"/>
            <a:endParaRPr lang="en-US"/>
          </a:p>
        </p:txBody>
      </p:sp>
      <p:sp>
        <p:nvSpPr>
          <p:cNvPr id="93190"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0A7AE454-C9F5-4170-ADDE-224137AFA6CF}" type="slidenum">
              <a:rPr lang="en-US" sz="1200">
                <a:latin typeface="Century Gothic" pitchFamily="34" charset="0"/>
              </a:rPr>
              <a:pPr algn="ctr"/>
              <a:t>40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dirty="0" smtClean="0"/>
              <a:t>You should now be able to:</a:t>
            </a:r>
          </a:p>
        </p:txBody>
      </p:sp>
      <p:sp>
        <p:nvSpPr>
          <p:cNvPr id="59395" name="Rectangle 3"/>
          <p:cNvSpPr>
            <a:spLocks noGrp="1" noChangeArrowheads="1"/>
          </p:cNvSpPr>
          <p:nvPr>
            <p:ph idx="1"/>
          </p:nvPr>
        </p:nvSpPr>
        <p:spPr>
          <a:xfrm>
            <a:off x="457200" y="1882775"/>
            <a:ext cx="8229600" cy="4572000"/>
          </a:xfrm>
        </p:spPr>
        <p:txBody>
          <a:bodyPr>
            <a:normAutofit lnSpcReduction="10000"/>
          </a:bodyPr>
          <a:lstStyle/>
          <a:p>
            <a:pPr marL="514350" indent="-514350">
              <a:buFont typeface="+mj-lt"/>
              <a:buAutoNum type="arabicPeriod"/>
              <a:defRPr/>
            </a:pPr>
            <a:r>
              <a:rPr lang="en-US" dirty="0" smtClean="0"/>
              <a:t>Understand what “Product” really means.</a:t>
            </a:r>
          </a:p>
          <a:p>
            <a:pPr marL="514350" indent="-514350">
              <a:buFont typeface="+mj-lt"/>
              <a:buAutoNum type="arabicPeriod"/>
              <a:defRPr/>
            </a:pPr>
            <a:r>
              <a:rPr lang="en-US" dirty="0" smtClean="0"/>
              <a:t>Know the key differences between goods and services.</a:t>
            </a:r>
          </a:p>
          <a:p>
            <a:pPr marL="514350" indent="-514350">
              <a:buFont typeface="+mj-lt"/>
              <a:buAutoNum type="arabicPeriod"/>
              <a:defRPr/>
            </a:pPr>
            <a:r>
              <a:rPr lang="en-US" dirty="0" smtClean="0"/>
              <a:t>Understand what branding is and how to use it in strategy planning.</a:t>
            </a:r>
          </a:p>
          <a:p>
            <a:pPr marL="514350" indent="-514350">
              <a:buFont typeface="+mj-lt"/>
              <a:buAutoNum type="arabicPeriod"/>
              <a:defRPr/>
            </a:pPr>
            <a:r>
              <a:rPr lang="en-US" dirty="0" smtClean="0"/>
              <a:t>Understand the importance of packaging in strategy planning.</a:t>
            </a:r>
          </a:p>
          <a:p>
            <a:pPr marL="514350" indent="-514350">
              <a:buFont typeface="+mj-lt"/>
              <a:buAutoNum type="arabicPeriod"/>
              <a:defRPr/>
            </a:pPr>
            <a:r>
              <a:rPr lang="en-US" dirty="0" smtClean="0"/>
              <a:t>Understand the role of warranties in strategy planning.</a:t>
            </a:r>
          </a:p>
          <a:p>
            <a:pPr marL="514350" indent="-514350">
              <a:buFont typeface="+mj-lt"/>
              <a:buAutoNum type="arabicPeriod"/>
              <a:defRPr/>
            </a:pPr>
            <a:endParaRPr lang="en-US" dirty="0" smtClean="0"/>
          </a:p>
        </p:txBody>
      </p:sp>
      <p:sp>
        <p:nvSpPr>
          <p:cNvPr id="95235"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E91F09FF-DB11-4F39-A6BE-9BE5A6B21DC8}" type="slidenum">
              <a:rPr lang="en-US" sz="1200">
                <a:latin typeface="Century Gothic" pitchFamily="34" charset="0"/>
              </a:rPr>
              <a:pPr algn="ctr"/>
              <a:t>41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dirty="0" smtClean="0"/>
              <a:t>You should now be able to:</a:t>
            </a:r>
          </a:p>
        </p:txBody>
      </p:sp>
      <p:sp>
        <p:nvSpPr>
          <p:cNvPr id="60419" name="Rectangle 3"/>
          <p:cNvSpPr>
            <a:spLocks noGrp="1" noChangeArrowheads="1"/>
          </p:cNvSpPr>
          <p:nvPr>
            <p:ph idx="1"/>
          </p:nvPr>
        </p:nvSpPr>
        <p:spPr>
          <a:xfrm>
            <a:off x="457200" y="1882775"/>
            <a:ext cx="8229600" cy="4572000"/>
          </a:xfrm>
        </p:spPr>
        <p:txBody>
          <a:bodyPr/>
          <a:lstStyle/>
          <a:p>
            <a:pPr marL="514350" indent="-514350">
              <a:buFont typeface="Century Gothic" pitchFamily="34" charset="0"/>
              <a:buAutoNum type="arabicPeriod" startAt="6"/>
            </a:pPr>
            <a:r>
              <a:rPr lang="en-US" smtClean="0"/>
              <a:t>Know the differences among various consumer and business product classes.</a:t>
            </a:r>
          </a:p>
          <a:p>
            <a:pPr marL="514350" indent="-514350">
              <a:buFont typeface="Century Gothic" pitchFamily="34" charset="0"/>
              <a:buAutoNum type="arabicPeriod" startAt="6"/>
            </a:pPr>
            <a:r>
              <a:rPr lang="en-US" smtClean="0"/>
              <a:t>Understand how product classes can help a marketing manager plan marketing strategies.</a:t>
            </a:r>
          </a:p>
          <a:p>
            <a:pPr marL="514350" indent="-514350">
              <a:buFont typeface="Century Gothic" pitchFamily="34" charset="0"/>
              <a:buAutoNum type="arabicPeriod" startAt="6"/>
            </a:pPr>
            <a:r>
              <a:rPr lang="en-US" smtClean="0"/>
              <a:t>Understand important new terms.</a:t>
            </a:r>
          </a:p>
          <a:p>
            <a:pPr marL="514350" indent="-514350">
              <a:buFont typeface="Century Gothic" pitchFamily="34" charset="0"/>
              <a:buAutoNum type="arabicPeriod" startAt="6"/>
            </a:pPr>
            <a:endParaRPr lang="en-US" smtClean="0"/>
          </a:p>
        </p:txBody>
      </p:sp>
      <p:sp>
        <p:nvSpPr>
          <p:cNvPr id="97283"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63B1D977-23A4-45BE-8BFF-F6EB379DD6E7}" type="slidenum">
              <a:rPr lang="en-US" sz="1200">
                <a:latin typeface="Century Gothic" pitchFamily="34" charset="0"/>
              </a:rPr>
              <a:pPr algn="ctr"/>
              <a:t>42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mtClean="0"/>
              <a:t>Key Terms</a:t>
            </a:r>
          </a:p>
        </p:txBody>
      </p:sp>
      <p:sp>
        <p:nvSpPr>
          <p:cNvPr id="122883" name="Rectangle 3"/>
          <p:cNvSpPr>
            <a:spLocks noGrp="1" noChangeArrowheads="1"/>
          </p:cNvSpPr>
          <p:nvPr>
            <p:ph sz="half" idx="1"/>
          </p:nvPr>
        </p:nvSpPr>
        <p:spPr>
          <a:xfrm>
            <a:off x="457200" y="1722438"/>
            <a:ext cx="4038600" cy="4525962"/>
          </a:xfrm>
        </p:spPr>
        <p:txBody>
          <a:bodyPr/>
          <a:lstStyle/>
          <a:p>
            <a:pPr marL="514350" indent="-514350">
              <a:buFont typeface="Century Gothic" pitchFamily="34" charset="0"/>
              <a:buAutoNum type="arabicPeriod"/>
            </a:pPr>
            <a:r>
              <a:rPr lang="en-US" smtClean="0"/>
              <a:t>product</a:t>
            </a:r>
          </a:p>
          <a:p>
            <a:pPr marL="514350" indent="-514350">
              <a:buFont typeface="Century Gothic" pitchFamily="34" charset="0"/>
              <a:buAutoNum type="arabicPeriod"/>
            </a:pPr>
            <a:r>
              <a:rPr lang="en-US" smtClean="0"/>
              <a:t>quality</a:t>
            </a:r>
          </a:p>
          <a:p>
            <a:pPr marL="514350" indent="-514350">
              <a:buFont typeface="Century Gothic" pitchFamily="34" charset="0"/>
              <a:buAutoNum type="arabicPeriod"/>
            </a:pPr>
            <a:r>
              <a:rPr lang="en-US" smtClean="0"/>
              <a:t>product assortment</a:t>
            </a:r>
          </a:p>
          <a:p>
            <a:pPr marL="514350" indent="-514350">
              <a:buFont typeface="Century Gothic" pitchFamily="34" charset="0"/>
              <a:buAutoNum type="arabicPeriod"/>
            </a:pPr>
            <a:r>
              <a:rPr lang="en-US" smtClean="0"/>
              <a:t>product line</a:t>
            </a:r>
          </a:p>
          <a:p>
            <a:pPr marL="514350" indent="-514350">
              <a:buFont typeface="Century Gothic" pitchFamily="34" charset="0"/>
              <a:buAutoNum type="arabicPeriod"/>
            </a:pPr>
            <a:r>
              <a:rPr lang="en-US" smtClean="0"/>
              <a:t>individual product</a:t>
            </a:r>
          </a:p>
          <a:p>
            <a:pPr marL="514350" indent="-514350">
              <a:buFont typeface="Century Gothic" pitchFamily="34" charset="0"/>
              <a:buAutoNum type="arabicPeriod"/>
            </a:pPr>
            <a:r>
              <a:rPr lang="en-US" smtClean="0"/>
              <a:t>branding</a:t>
            </a:r>
          </a:p>
          <a:p>
            <a:pPr marL="514350" indent="-514350">
              <a:buFont typeface="Century Gothic" pitchFamily="34" charset="0"/>
              <a:buAutoNum type="arabicPeriod"/>
            </a:pPr>
            <a:r>
              <a:rPr lang="en-US" smtClean="0"/>
              <a:t>brand name</a:t>
            </a:r>
          </a:p>
          <a:p>
            <a:pPr marL="514350" indent="-514350">
              <a:buFont typeface="Century Gothic" pitchFamily="34" charset="0"/>
              <a:buAutoNum type="arabicPeriod"/>
            </a:pPr>
            <a:r>
              <a:rPr lang="en-US" smtClean="0"/>
              <a:t>trademark</a:t>
            </a:r>
          </a:p>
          <a:p>
            <a:pPr marL="514350" indent="-514350">
              <a:buFont typeface="Century Gothic" pitchFamily="34" charset="0"/>
              <a:buAutoNum type="arabicPeriod"/>
            </a:pPr>
            <a:r>
              <a:rPr lang="en-US" smtClean="0"/>
              <a:t>service mark</a:t>
            </a:r>
          </a:p>
        </p:txBody>
      </p:sp>
      <p:sp>
        <p:nvSpPr>
          <p:cNvPr id="122884" name="Rectangle 4"/>
          <p:cNvSpPr>
            <a:spLocks noGrp="1" noChangeArrowheads="1"/>
          </p:cNvSpPr>
          <p:nvPr>
            <p:ph sz="half" idx="2"/>
          </p:nvPr>
        </p:nvSpPr>
        <p:spPr>
          <a:xfrm>
            <a:off x="4648200" y="1722438"/>
            <a:ext cx="4038600" cy="4525962"/>
          </a:xfrm>
        </p:spPr>
        <p:txBody>
          <a:bodyPr/>
          <a:lstStyle/>
          <a:p>
            <a:pPr marL="514350" indent="-514350">
              <a:buFont typeface="Century Gothic" pitchFamily="34" charset="0"/>
              <a:buAutoNum type="arabicPeriod" startAt="10"/>
            </a:pPr>
            <a:r>
              <a:rPr lang="en-US" smtClean="0"/>
              <a:t>brand familiarity</a:t>
            </a:r>
          </a:p>
          <a:p>
            <a:pPr marL="514350" indent="-514350">
              <a:buFont typeface="Century Gothic" pitchFamily="34" charset="0"/>
              <a:buAutoNum type="arabicPeriod" startAt="10"/>
            </a:pPr>
            <a:r>
              <a:rPr lang="en-US" smtClean="0"/>
              <a:t>brand rejection</a:t>
            </a:r>
          </a:p>
          <a:p>
            <a:pPr marL="514350" indent="-514350">
              <a:buFont typeface="Century Gothic" pitchFamily="34" charset="0"/>
              <a:buAutoNum type="arabicPeriod" startAt="10"/>
            </a:pPr>
            <a:r>
              <a:rPr lang="en-US" smtClean="0"/>
              <a:t>brand nonrecognition</a:t>
            </a:r>
          </a:p>
          <a:p>
            <a:pPr marL="514350" indent="-514350">
              <a:buFont typeface="Century Gothic" pitchFamily="34" charset="0"/>
              <a:buAutoNum type="arabicPeriod" startAt="10"/>
            </a:pPr>
            <a:r>
              <a:rPr lang="en-US" smtClean="0"/>
              <a:t>brand recognition</a:t>
            </a:r>
          </a:p>
          <a:p>
            <a:pPr marL="514350" indent="-514350">
              <a:buFont typeface="Century Gothic" pitchFamily="34" charset="0"/>
              <a:buAutoNum type="arabicPeriod" startAt="10"/>
            </a:pPr>
            <a:r>
              <a:rPr lang="en-US" smtClean="0"/>
              <a:t>brand preference</a:t>
            </a:r>
          </a:p>
          <a:p>
            <a:pPr marL="514350" indent="-514350">
              <a:buFont typeface="Century Gothic" pitchFamily="34" charset="0"/>
              <a:buAutoNum type="arabicPeriod" startAt="10"/>
            </a:pPr>
            <a:r>
              <a:rPr lang="en-US" smtClean="0"/>
              <a:t>brand insistence</a:t>
            </a:r>
          </a:p>
          <a:p>
            <a:pPr marL="514350" indent="-514350">
              <a:buFont typeface="Century Gothic" pitchFamily="34" charset="0"/>
              <a:buAutoNum type="arabicPeriod" startAt="10"/>
            </a:pPr>
            <a:r>
              <a:rPr lang="en-US" smtClean="0"/>
              <a:t>brand equity</a:t>
            </a:r>
          </a:p>
          <a:p>
            <a:pPr marL="514350" indent="-514350">
              <a:buFont typeface="Century Gothic" pitchFamily="34" charset="0"/>
              <a:buAutoNum type="arabicPeriod" startAt="10"/>
            </a:pPr>
            <a:r>
              <a:rPr lang="en-US" smtClean="0"/>
              <a:t>Lanham Act</a:t>
            </a:r>
          </a:p>
        </p:txBody>
      </p:sp>
      <p:sp>
        <p:nvSpPr>
          <p:cNvPr id="99332"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9824BF48-A758-47CC-95B1-477BF5A51EBE}" type="slidenum">
              <a:rPr lang="en-US" sz="1200">
                <a:latin typeface="Century Gothic" pitchFamily="34" charset="0"/>
              </a:rPr>
              <a:pPr algn="ctr"/>
              <a:t>43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animEffect transition="in" filter="wipe(up)">
                                      <p:cBhvr>
                                        <p:cTn id="35" dur="500"/>
                                        <p:tgtEl>
                                          <p:spTgt spid="12288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animEffect transition="in" filter="wipe(up)">
                                      <p:cBhvr>
                                        <p:cTn id="39" dur="500"/>
                                        <p:tgtEl>
                                          <p:spTgt spid="122883">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4">
                                            <p:txEl>
                                              <p:pRg st="0" end="0"/>
                                            </p:txEl>
                                          </p:spTgt>
                                        </p:tgtEl>
                                        <p:attrNameLst>
                                          <p:attrName>style.visibility</p:attrName>
                                        </p:attrNameLst>
                                      </p:cBhvr>
                                      <p:to>
                                        <p:strVal val="visible"/>
                                      </p:to>
                                    </p:set>
                                    <p:animEffect transition="in" filter="wipe(up)">
                                      <p:cBhvr>
                                        <p:cTn id="43" dur="500"/>
                                        <p:tgtEl>
                                          <p:spTgt spid="122884">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2884">
                                            <p:txEl>
                                              <p:pRg st="1" end="1"/>
                                            </p:txEl>
                                          </p:spTgt>
                                        </p:tgtEl>
                                        <p:attrNameLst>
                                          <p:attrName>style.visibility</p:attrName>
                                        </p:attrNameLst>
                                      </p:cBhvr>
                                      <p:to>
                                        <p:strVal val="visible"/>
                                      </p:to>
                                    </p:set>
                                    <p:animEffect transition="in" filter="wipe(up)">
                                      <p:cBhvr>
                                        <p:cTn id="47" dur="500"/>
                                        <p:tgtEl>
                                          <p:spTgt spid="122884">
                                            <p:txEl>
                                              <p:pRg st="1" end="1"/>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2884">
                                            <p:txEl>
                                              <p:pRg st="2" end="2"/>
                                            </p:txEl>
                                          </p:spTgt>
                                        </p:tgtEl>
                                        <p:attrNameLst>
                                          <p:attrName>style.visibility</p:attrName>
                                        </p:attrNameLst>
                                      </p:cBhvr>
                                      <p:to>
                                        <p:strVal val="visible"/>
                                      </p:to>
                                    </p:set>
                                    <p:animEffect transition="in" filter="wipe(up)">
                                      <p:cBhvr>
                                        <p:cTn id="51" dur="500"/>
                                        <p:tgtEl>
                                          <p:spTgt spid="122884">
                                            <p:txEl>
                                              <p:pRg st="2" end="2"/>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2884">
                                            <p:txEl>
                                              <p:pRg st="3" end="3"/>
                                            </p:txEl>
                                          </p:spTgt>
                                        </p:tgtEl>
                                        <p:attrNameLst>
                                          <p:attrName>style.visibility</p:attrName>
                                        </p:attrNameLst>
                                      </p:cBhvr>
                                      <p:to>
                                        <p:strVal val="visible"/>
                                      </p:to>
                                    </p:set>
                                    <p:animEffect transition="in" filter="wipe(up)">
                                      <p:cBhvr>
                                        <p:cTn id="55" dur="500"/>
                                        <p:tgtEl>
                                          <p:spTgt spid="122884">
                                            <p:txEl>
                                              <p:pRg st="3" end="3"/>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22884">
                                            <p:txEl>
                                              <p:pRg st="4" end="4"/>
                                            </p:txEl>
                                          </p:spTgt>
                                        </p:tgtEl>
                                        <p:attrNameLst>
                                          <p:attrName>style.visibility</p:attrName>
                                        </p:attrNameLst>
                                      </p:cBhvr>
                                      <p:to>
                                        <p:strVal val="visible"/>
                                      </p:to>
                                    </p:set>
                                    <p:animEffect transition="in" filter="wipe(up)">
                                      <p:cBhvr>
                                        <p:cTn id="59" dur="500"/>
                                        <p:tgtEl>
                                          <p:spTgt spid="122884">
                                            <p:txEl>
                                              <p:pRg st="4" end="4"/>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22884">
                                            <p:txEl>
                                              <p:pRg st="5" end="5"/>
                                            </p:txEl>
                                          </p:spTgt>
                                        </p:tgtEl>
                                        <p:attrNameLst>
                                          <p:attrName>style.visibility</p:attrName>
                                        </p:attrNameLst>
                                      </p:cBhvr>
                                      <p:to>
                                        <p:strVal val="visible"/>
                                      </p:to>
                                    </p:set>
                                    <p:animEffect transition="in" filter="wipe(up)">
                                      <p:cBhvr>
                                        <p:cTn id="63" dur="500"/>
                                        <p:tgtEl>
                                          <p:spTgt spid="122884">
                                            <p:txEl>
                                              <p:pRg st="5" end="5"/>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22884">
                                            <p:txEl>
                                              <p:pRg st="6" end="6"/>
                                            </p:txEl>
                                          </p:spTgt>
                                        </p:tgtEl>
                                        <p:attrNameLst>
                                          <p:attrName>style.visibility</p:attrName>
                                        </p:attrNameLst>
                                      </p:cBhvr>
                                      <p:to>
                                        <p:strVal val="visible"/>
                                      </p:to>
                                    </p:set>
                                    <p:animEffect transition="in" filter="wipe(up)">
                                      <p:cBhvr>
                                        <p:cTn id="67" dur="500"/>
                                        <p:tgtEl>
                                          <p:spTgt spid="122884">
                                            <p:txEl>
                                              <p:pRg st="6" end="6"/>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22884">
                                            <p:txEl>
                                              <p:pRg st="7" end="7"/>
                                            </p:txEl>
                                          </p:spTgt>
                                        </p:tgtEl>
                                        <p:attrNameLst>
                                          <p:attrName>style.visibility</p:attrName>
                                        </p:attrNameLst>
                                      </p:cBhvr>
                                      <p:to>
                                        <p:strVal val="visible"/>
                                      </p:to>
                                    </p:set>
                                    <p:animEffect transition="in" filter="wipe(up)">
                                      <p:cBhvr>
                                        <p:cTn id="71" dur="500"/>
                                        <p:tgtEl>
                                          <p:spTgt spid="1228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mtClean="0"/>
              <a:t>Key Terms</a:t>
            </a:r>
          </a:p>
        </p:txBody>
      </p:sp>
      <p:sp>
        <p:nvSpPr>
          <p:cNvPr id="122883" name="Rectangle 3"/>
          <p:cNvSpPr>
            <a:spLocks noGrp="1" noChangeArrowheads="1"/>
          </p:cNvSpPr>
          <p:nvPr>
            <p:ph sz="half" idx="1"/>
          </p:nvPr>
        </p:nvSpPr>
        <p:spPr>
          <a:xfrm>
            <a:off x="457200" y="1722438"/>
            <a:ext cx="4038600" cy="4525962"/>
          </a:xfrm>
        </p:spPr>
        <p:txBody>
          <a:bodyPr/>
          <a:lstStyle/>
          <a:p>
            <a:pPr marL="514350" indent="-514350">
              <a:lnSpc>
                <a:spcPts val="2800"/>
              </a:lnSpc>
              <a:buFont typeface="Century Gothic" pitchFamily="34" charset="0"/>
              <a:buAutoNum type="arabicPeriod" startAt="18"/>
            </a:pPr>
            <a:r>
              <a:rPr lang="en-US" smtClean="0"/>
              <a:t>family brand</a:t>
            </a:r>
          </a:p>
          <a:p>
            <a:pPr marL="514350" indent="-514350">
              <a:lnSpc>
                <a:spcPts val="2800"/>
              </a:lnSpc>
              <a:buFont typeface="Century Gothic" pitchFamily="34" charset="0"/>
              <a:buAutoNum type="arabicPeriod" startAt="18"/>
            </a:pPr>
            <a:r>
              <a:rPr lang="en-US" smtClean="0"/>
              <a:t>licensed brand</a:t>
            </a:r>
          </a:p>
          <a:p>
            <a:pPr marL="514350" indent="-514350">
              <a:lnSpc>
                <a:spcPts val="2800"/>
              </a:lnSpc>
              <a:buFont typeface="Century Gothic" pitchFamily="34" charset="0"/>
              <a:buAutoNum type="arabicPeriod" startAt="18"/>
            </a:pPr>
            <a:r>
              <a:rPr lang="en-US" smtClean="0"/>
              <a:t>individual brands</a:t>
            </a:r>
          </a:p>
          <a:p>
            <a:pPr marL="514350" indent="-514350">
              <a:lnSpc>
                <a:spcPts val="2800"/>
              </a:lnSpc>
              <a:buFont typeface="Century Gothic" pitchFamily="34" charset="0"/>
              <a:buAutoNum type="arabicPeriod" startAt="18"/>
            </a:pPr>
            <a:r>
              <a:rPr lang="en-US" smtClean="0"/>
              <a:t>generic products</a:t>
            </a:r>
          </a:p>
          <a:p>
            <a:pPr marL="514350" indent="-514350">
              <a:lnSpc>
                <a:spcPts val="2800"/>
              </a:lnSpc>
              <a:buFont typeface="Century Gothic" pitchFamily="34" charset="0"/>
              <a:buAutoNum type="arabicPeriod" startAt="18"/>
            </a:pPr>
            <a:r>
              <a:rPr lang="en-US" smtClean="0"/>
              <a:t>manufacturer brands</a:t>
            </a:r>
          </a:p>
          <a:p>
            <a:pPr marL="514350" indent="-514350">
              <a:lnSpc>
                <a:spcPts val="2800"/>
              </a:lnSpc>
              <a:buFont typeface="Century Gothic" pitchFamily="34" charset="0"/>
              <a:buAutoNum type="arabicPeriod" startAt="18"/>
            </a:pPr>
            <a:r>
              <a:rPr lang="en-US" smtClean="0"/>
              <a:t>dealer brands</a:t>
            </a:r>
          </a:p>
          <a:p>
            <a:pPr marL="514350" indent="-514350">
              <a:lnSpc>
                <a:spcPts val="2800"/>
              </a:lnSpc>
              <a:buFont typeface="Century Gothic" pitchFamily="34" charset="0"/>
              <a:buAutoNum type="arabicPeriod" startAt="18"/>
            </a:pPr>
            <a:r>
              <a:rPr lang="en-US" smtClean="0"/>
              <a:t>private brands</a:t>
            </a:r>
          </a:p>
          <a:p>
            <a:pPr marL="514350" indent="-514350">
              <a:lnSpc>
                <a:spcPts val="2800"/>
              </a:lnSpc>
              <a:buFont typeface="Century Gothic" pitchFamily="34" charset="0"/>
              <a:buAutoNum type="arabicPeriod" startAt="18"/>
            </a:pPr>
            <a:r>
              <a:rPr lang="en-US" smtClean="0"/>
              <a:t>battle of the brands</a:t>
            </a:r>
          </a:p>
          <a:p>
            <a:pPr marL="514350" indent="-514350">
              <a:lnSpc>
                <a:spcPts val="2800"/>
              </a:lnSpc>
              <a:buFont typeface="Century Gothic" pitchFamily="34" charset="0"/>
              <a:buAutoNum type="arabicPeriod" startAt="18"/>
            </a:pPr>
            <a:r>
              <a:rPr lang="en-US" smtClean="0"/>
              <a:t>packaging</a:t>
            </a:r>
          </a:p>
        </p:txBody>
      </p:sp>
      <p:sp>
        <p:nvSpPr>
          <p:cNvPr id="122884" name="Rectangle 4"/>
          <p:cNvSpPr>
            <a:spLocks noGrp="1" noChangeArrowheads="1"/>
          </p:cNvSpPr>
          <p:nvPr>
            <p:ph sz="half" idx="2"/>
          </p:nvPr>
        </p:nvSpPr>
        <p:spPr>
          <a:xfrm>
            <a:off x="4648200" y="1722438"/>
            <a:ext cx="4038600" cy="4525962"/>
          </a:xfrm>
        </p:spPr>
        <p:txBody>
          <a:bodyPr/>
          <a:lstStyle/>
          <a:p>
            <a:pPr marL="514350" indent="-514350">
              <a:buFont typeface="Century Gothic" pitchFamily="34" charset="0"/>
              <a:buAutoNum type="arabicPeriod" startAt="27"/>
            </a:pPr>
            <a:r>
              <a:rPr lang="en-US" smtClean="0"/>
              <a:t>Federal Fair Packaging and Labeling Act</a:t>
            </a:r>
          </a:p>
          <a:p>
            <a:pPr marL="514350" indent="-514350">
              <a:buFont typeface="Century Gothic" pitchFamily="34" charset="0"/>
              <a:buAutoNum type="arabicPeriod" startAt="27"/>
            </a:pPr>
            <a:r>
              <a:rPr lang="en-US" smtClean="0"/>
              <a:t>warranty</a:t>
            </a:r>
          </a:p>
          <a:p>
            <a:pPr marL="514350" indent="-514350">
              <a:buFont typeface="Century Gothic" pitchFamily="34" charset="0"/>
              <a:buAutoNum type="arabicPeriod" startAt="27"/>
            </a:pPr>
            <a:r>
              <a:rPr lang="en-US" smtClean="0"/>
              <a:t>Magnuson-Moss Act</a:t>
            </a:r>
          </a:p>
          <a:p>
            <a:pPr marL="514350" indent="-514350">
              <a:buFont typeface="Century Gothic" pitchFamily="34" charset="0"/>
              <a:buAutoNum type="arabicPeriod" startAt="27"/>
            </a:pPr>
            <a:r>
              <a:rPr lang="en-US" smtClean="0"/>
              <a:t>consumer products</a:t>
            </a:r>
          </a:p>
          <a:p>
            <a:pPr marL="514350" indent="-514350">
              <a:buFont typeface="Century Gothic" pitchFamily="34" charset="0"/>
              <a:buAutoNum type="arabicPeriod" startAt="27"/>
            </a:pPr>
            <a:r>
              <a:rPr lang="en-US" smtClean="0"/>
              <a:t>business products</a:t>
            </a:r>
          </a:p>
          <a:p>
            <a:pPr marL="514350" indent="-514350">
              <a:buFont typeface="Century Gothic" pitchFamily="34" charset="0"/>
              <a:buAutoNum type="arabicPeriod" startAt="27"/>
            </a:pPr>
            <a:r>
              <a:rPr lang="en-US" smtClean="0"/>
              <a:t>convenience products</a:t>
            </a:r>
          </a:p>
          <a:p>
            <a:pPr marL="514350" indent="-514350">
              <a:buFont typeface="Century Gothic" pitchFamily="34" charset="0"/>
              <a:buAutoNum type="arabicPeriod" startAt="27"/>
            </a:pPr>
            <a:r>
              <a:rPr lang="en-US" smtClean="0"/>
              <a:t>staples</a:t>
            </a:r>
          </a:p>
          <a:p>
            <a:pPr marL="514350" indent="-514350">
              <a:buFont typeface="Century Gothic" pitchFamily="34" charset="0"/>
              <a:buAutoNum type="arabicPeriod" startAt="27"/>
            </a:pPr>
            <a:r>
              <a:rPr lang="en-US" smtClean="0"/>
              <a:t>impulse products</a:t>
            </a:r>
          </a:p>
        </p:txBody>
      </p:sp>
      <p:sp>
        <p:nvSpPr>
          <p:cNvPr id="101380"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77E1EEEA-50BC-4B5F-98C3-831AD4B477F3}" type="slidenum">
              <a:rPr lang="en-US" sz="1200">
                <a:latin typeface="Century Gothic" pitchFamily="34" charset="0"/>
              </a:rPr>
              <a:pPr algn="ctr"/>
              <a:t>44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animEffect transition="in" filter="wipe(up)">
                                      <p:cBhvr>
                                        <p:cTn id="35" dur="500"/>
                                        <p:tgtEl>
                                          <p:spTgt spid="12288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3">
                                            <p:txEl>
                                              <p:pRg st="8" end="8"/>
                                            </p:txEl>
                                          </p:spTgt>
                                        </p:tgtEl>
                                        <p:attrNameLst>
                                          <p:attrName>style.visibility</p:attrName>
                                        </p:attrNameLst>
                                      </p:cBhvr>
                                      <p:to>
                                        <p:strVal val="visible"/>
                                      </p:to>
                                    </p:set>
                                    <p:animEffect transition="in" filter="wipe(up)">
                                      <p:cBhvr>
                                        <p:cTn id="39" dur="500"/>
                                        <p:tgtEl>
                                          <p:spTgt spid="122883">
                                            <p:txEl>
                                              <p:pRg st="8" end="8"/>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22884">
                                            <p:txEl>
                                              <p:pRg st="0" end="0"/>
                                            </p:txEl>
                                          </p:spTgt>
                                        </p:tgtEl>
                                        <p:attrNameLst>
                                          <p:attrName>style.visibility</p:attrName>
                                        </p:attrNameLst>
                                      </p:cBhvr>
                                      <p:to>
                                        <p:strVal val="visible"/>
                                      </p:to>
                                    </p:set>
                                    <p:animEffect transition="in" filter="wipe(up)">
                                      <p:cBhvr>
                                        <p:cTn id="43" dur="500"/>
                                        <p:tgtEl>
                                          <p:spTgt spid="122884">
                                            <p:txEl>
                                              <p:pRg st="0" end="0"/>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22884">
                                            <p:txEl>
                                              <p:pRg st="1" end="1"/>
                                            </p:txEl>
                                          </p:spTgt>
                                        </p:tgtEl>
                                        <p:attrNameLst>
                                          <p:attrName>style.visibility</p:attrName>
                                        </p:attrNameLst>
                                      </p:cBhvr>
                                      <p:to>
                                        <p:strVal val="visible"/>
                                      </p:to>
                                    </p:set>
                                    <p:animEffect transition="in" filter="wipe(up)">
                                      <p:cBhvr>
                                        <p:cTn id="47" dur="500"/>
                                        <p:tgtEl>
                                          <p:spTgt spid="122884">
                                            <p:txEl>
                                              <p:pRg st="1" end="1"/>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22884">
                                            <p:txEl>
                                              <p:pRg st="2" end="2"/>
                                            </p:txEl>
                                          </p:spTgt>
                                        </p:tgtEl>
                                        <p:attrNameLst>
                                          <p:attrName>style.visibility</p:attrName>
                                        </p:attrNameLst>
                                      </p:cBhvr>
                                      <p:to>
                                        <p:strVal val="visible"/>
                                      </p:to>
                                    </p:set>
                                    <p:animEffect transition="in" filter="wipe(up)">
                                      <p:cBhvr>
                                        <p:cTn id="51" dur="500"/>
                                        <p:tgtEl>
                                          <p:spTgt spid="122884">
                                            <p:txEl>
                                              <p:pRg st="2" end="2"/>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22884">
                                            <p:txEl>
                                              <p:pRg st="3" end="3"/>
                                            </p:txEl>
                                          </p:spTgt>
                                        </p:tgtEl>
                                        <p:attrNameLst>
                                          <p:attrName>style.visibility</p:attrName>
                                        </p:attrNameLst>
                                      </p:cBhvr>
                                      <p:to>
                                        <p:strVal val="visible"/>
                                      </p:to>
                                    </p:set>
                                    <p:animEffect transition="in" filter="wipe(up)">
                                      <p:cBhvr>
                                        <p:cTn id="55" dur="500"/>
                                        <p:tgtEl>
                                          <p:spTgt spid="122884">
                                            <p:txEl>
                                              <p:pRg st="3" end="3"/>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22884">
                                            <p:txEl>
                                              <p:pRg st="4" end="4"/>
                                            </p:txEl>
                                          </p:spTgt>
                                        </p:tgtEl>
                                        <p:attrNameLst>
                                          <p:attrName>style.visibility</p:attrName>
                                        </p:attrNameLst>
                                      </p:cBhvr>
                                      <p:to>
                                        <p:strVal val="visible"/>
                                      </p:to>
                                    </p:set>
                                    <p:animEffect transition="in" filter="wipe(up)">
                                      <p:cBhvr>
                                        <p:cTn id="59" dur="500"/>
                                        <p:tgtEl>
                                          <p:spTgt spid="122884">
                                            <p:txEl>
                                              <p:pRg st="4" end="4"/>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122884">
                                            <p:txEl>
                                              <p:pRg st="5" end="5"/>
                                            </p:txEl>
                                          </p:spTgt>
                                        </p:tgtEl>
                                        <p:attrNameLst>
                                          <p:attrName>style.visibility</p:attrName>
                                        </p:attrNameLst>
                                      </p:cBhvr>
                                      <p:to>
                                        <p:strVal val="visible"/>
                                      </p:to>
                                    </p:set>
                                    <p:animEffect transition="in" filter="wipe(up)">
                                      <p:cBhvr>
                                        <p:cTn id="63" dur="500"/>
                                        <p:tgtEl>
                                          <p:spTgt spid="122884">
                                            <p:txEl>
                                              <p:pRg st="5" end="5"/>
                                            </p:txEl>
                                          </p:spTgt>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22884">
                                            <p:txEl>
                                              <p:pRg st="6" end="6"/>
                                            </p:txEl>
                                          </p:spTgt>
                                        </p:tgtEl>
                                        <p:attrNameLst>
                                          <p:attrName>style.visibility</p:attrName>
                                        </p:attrNameLst>
                                      </p:cBhvr>
                                      <p:to>
                                        <p:strVal val="visible"/>
                                      </p:to>
                                    </p:set>
                                    <p:animEffect transition="in" filter="wipe(up)">
                                      <p:cBhvr>
                                        <p:cTn id="67" dur="500"/>
                                        <p:tgtEl>
                                          <p:spTgt spid="122884">
                                            <p:txEl>
                                              <p:pRg st="6" end="6"/>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22884">
                                            <p:txEl>
                                              <p:pRg st="7" end="7"/>
                                            </p:txEl>
                                          </p:spTgt>
                                        </p:tgtEl>
                                        <p:attrNameLst>
                                          <p:attrName>style.visibility</p:attrName>
                                        </p:attrNameLst>
                                      </p:cBhvr>
                                      <p:to>
                                        <p:strVal val="visible"/>
                                      </p:to>
                                    </p:set>
                                    <p:animEffect transition="in" filter="wipe(up)">
                                      <p:cBhvr>
                                        <p:cTn id="71" dur="500"/>
                                        <p:tgtEl>
                                          <p:spTgt spid="1228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mtClean="0"/>
              <a:t>Key Terms</a:t>
            </a:r>
          </a:p>
        </p:txBody>
      </p:sp>
      <p:sp>
        <p:nvSpPr>
          <p:cNvPr id="122883" name="Rectangle 3"/>
          <p:cNvSpPr>
            <a:spLocks noGrp="1" noChangeArrowheads="1"/>
          </p:cNvSpPr>
          <p:nvPr>
            <p:ph sz="half" idx="1"/>
          </p:nvPr>
        </p:nvSpPr>
        <p:spPr>
          <a:xfrm>
            <a:off x="457200" y="1722438"/>
            <a:ext cx="4038600" cy="4525962"/>
          </a:xfrm>
        </p:spPr>
        <p:txBody>
          <a:bodyPr/>
          <a:lstStyle/>
          <a:p>
            <a:pPr marL="514350" indent="-514350">
              <a:lnSpc>
                <a:spcPts val="2700"/>
              </a:lnSpc>
              <a:buFont typeface="Century Gothic" pitchFamily="34" charset="0"/>
              <a:buAutoNum type="arabicPeriod" startAt="35"/>
            </a:pPr>
            <a:r>
              <a:rPr lang="en-US" smtClean="0"/>
              <a:t>emergency products</a:t>
            </a:r>
          </a:p>
          <a:p>
            <a:pPr marL="514350" indent="-514350">
              <a:lnSpc>
                <a:spcPts val="2700"/>
              </a:lnSpc>
              <a:buFont typeface="Century Gothic" pitchFamily="34" charset="0"/>
              <a:buAutoNum type="arabicPeriod" startAt="35"/>
            </a:pPr>
            <a:r>
              <a:rPr lang="en-US" smtClean="0"/>
              <a:t>shopping products</a:t>
            </a:r>
          </a:p>
          <a:p>
            <a:pPr marL="514350" indent="-514350">
              <a:lnSpc>
                <a:spcPts val="2700"/>
              </a:lnSpc>
              <a:buFont typeface="Century Gothic" pitchFamily="34" charset="0"/>
              <a:buAutoNum type="arabicPeriod" startAt="35"/>
            </a:pPr>
            <a:r>
              <a:rPr lang="en-US" smtClean="0"/>
              <a:t>homogeneous shopping products</a:t>
            </a:r>
          </a:p>
          <a:p>
            <a:pPr marL="514350" indent="-514350">
              <a:lnSpc>
                <a:spcPts val="2700"/>
              </a:lnSpc>
              <a:buFont typeface="Century Gothic" pitchFamily="34" charset="0"/>
              <a:buAutoNum type="arabicPeriod" startAt="35"/>
            </a:pPr>
            <a:r>
              <a:rPr lang="en-US" smtClean="0"/>
              <a:t>heterogeneous shopping products</a:t>
            </a:r>
          </a:p>
          <a:p>
            <a:pPr marL="514350" indent="-514350">
              <a:lnSpc>
                <a:spcPts val="2700"/>
              </a:lnSpc>
              <a:buFont typeface="Century Gothic" pitchFamily="34" charset="0"/>
              <a:buAutoNum type="arabicPeriod" startAt="35"/>
            </a:pPr>
            <a:r>
              <a:rPr lang="en-US" smtClean="0"/>
              <a:t>specialty products</a:t>
            </a:r>
          </a:p>
          <a:p>
            <a:pPr marL="514350" indent="-514350">
              <a:lnSpc>
                <a:spcPts val="2700"/>
              </a:lnSpc>
              <a:buFont typeface="Century Gothic" pitchFamily="34" charset="0"/>
              <a:buAutoNum type="arabicPeriod" startAt="35"/>
            </a:pPr>
            <a:r>
              <a:rPr lang="en-US" smtClean="0"/>
              <a:t>unsought products</a:t>
            </a:r>
          </a:p>
          <a:p>
            <a:pPr marL="514350" indent="-514350">
              <a:lnSpc>
                <a:spcPts val="2700"/>
              </a:lnSpc>
              <a:buFont typeface="Century Gothic" pitchFamily="34" charset="0"/>
              <a:buAutoNum type="arabicPeriod" startAt="35"/>
            </a:pPr>
            <a:r>
              <a:rPr lang="en-US" smtClean="0"/>
              <a:t>new unsought products</a:t>
            </a:r>
          </a:p>
          <a:p>
            <a:pPr marL="514350" indent="-514350">
              <a:lnSpc>
                <a:spcPts val="2700"/>
              </a:lnSpc>
              <a:buFont typeface="Century Gothic" pitchFamily="34" charset="0"/>
              <a:buAutoNum type="arabicPeriod" startAt="35"/>
            </a:pPr>
            <a:r>
              <a:rPr lang="en-US" smtClean="0"/>
              <a:t>regularly unsought products</a:t>
            </a:r>
          </a:p>
        </p:txBody>
      </p:sp>
      <p:sp>
        <p:nvSpPr>
          <p:cNvPr id="122884" name="Rectangle 4"/>
          <p:cNvSpPr>
            <a:spLocks noGrp="1" noChangeArrowheads="1"/>
          </p:cNvSpPr>
          <p:nvPr>
            <p:ph sz="half" idx="2"/>
          </p:nvPr>
        </p:nvSpPr>
        <p:spPr>
          <a:xfrm>
            <a:off x="4648200" y="1722438"/>
            <a:ext cx="4038600" cy="4525962"/>
          </a:xfrm>
        </p:spPr>
        <p:txBody>
          <a:bodyPr/>
          <a:lstStyle/>
          <a:p>
            <a:pPr marL="514350" indent="-514350">
              <a:lnSpc>
                <a:spcPts val="2800"/>
              </a:lnSpc>
              <a:buFont typeface="Century Gothic" pitchFamily="34" charset="0"/>
              <a:buAutoNum type="arabicPeriod" startAt="43"/>
            </a:pPr>
            <a:r>
              <a:rPr lang="en-US" smtClean="0"/>
              <a:t>derived demand</a:t>
            </a:r>
          </a:p>
          <a:p>
            <a:pPr marL="514350" indent="-514350">
              <a:lnSpc>
                <a:spcPts val="2800"/>
              </a:lnSpc>
              <a:buFont typeface="Century Gothic" pitchFamily="34" charset="0"/>
              <a:buAutoNum type="arabicPeriod" startAt="43"/>
            </a:pPr>
            <a:r>
              <a:rPr lang="en-US" smtClean="0"/>
              <a:t>expense item</a:t>
            </a:r>
          </a:p>
          <a:p>
            <a:pPr marL="514350" indent="-514350">
              <a:lnSpc>
                <a:spcPts val="2800"/>
              </a:lnSpc>
              <a:buFont typeface="Century Gothic" pitchFamily="34" charset="0"/>
              <a:buAutoNum type="arabicPeriod" startAt="43"/>
            </a:pPr>
            <a:r>
              <a:rPr lang="en-US" smtClean="0"/>
              <a:t>capital item</a:t>
            </a:r>
          </a:p>
          <a:p>
            <a:pPr marL="514350" indent="-514350">
              <a:lnSpc>
                <a:spcPts val="2800"/>
              </a:lnSpc>
              <a:buFont typeface="Century Gothic" pitchFamily="34" charset="0"/>
              <a:buAutoNum type="arabicPeriod" startAt="43"/>
            </a:pPr>
            <a:r>
              <a:rPr lang="en-US" smtClean="0"/>
              <a:t>installations</a:t>
            </a:r>
          </a:p>
          <a:p>
            <a:pPr marL="514350" indent="-514350">
              <a:lnSpc>
                <a:spcPts val="2800"/>
              </a:lnSpc>
              <a:buFont typeface="Century Gothic" pitchFamily="34" charset="0"/>
              <a:buAutoNum type="arabicPeriod" startAt="43"/>
            </a:pPr>
            <a:r>
              <a:rPr lang="en-US" smtClean="0"/>
              <a:t>accessories</a:t>
            </a:r>
          </a:p>
          <a:p>
            <a:pPr marL="514350" indent="-514350">
              <a:lnSpc>
                <a:spcPts val="2800"/>
              </a:lnSpc>
              <a:buFont typeface="Century Gothic" pitchFamily="34" charset="0"/>
              <a:buAutoNum type="arabicPeriod" startAt="43"/>
            </a:pPr>
            <a:r>
              <a:rPr lang="en-US" smtClean="0"/>
              <a:t>raw materials</a:t>
            </a:r>
          </a:p>
          <a:p>
            <a:pPr marL="514350" indent="-514350">
              <a:lnSpc>
                <a:spcPts val="2800"/>
              </a:lnSpc>
              <a:buFont typeface="Century Gothic" pitchFamily="34" charset="0"/>
              <a:buAutoNum type="arabicPeriod" startAt="43"/>
            </a:pPr>
            <a:r>
              <a:rPr lang="en-US" smtClean="0"/>
              <a:t>farm products</a:t>
            </a:r>
          </a:p>
          <a:p>
            <a:pPr marL="514350" indent="-514350">
              <a:lnSpc>
                <a:spcPts val="2800"/>
              </a:lnSpc>
              <a:buFont typeface="Century Gothic" pitchFamily="34" charset="0"/>
              <a:buAutoNum type="arabicPeriod" startAt="43"/>
            </a:pPr>
            <a:r>
              <a:rPr lang="en-US" smtClean="0"/>
              <a:t>natural products</a:t>
            </a:r>
          </a:p>
          <a:p>
            <a:pPr marL="514350" indent="-514350">
              <a:lnSpc>
                <a:spcPts val="2800"/>
              </a:lnSpc>
              <a:buFont typeface="Century Gothic" pitchFamily="34" charset="0"/>
              <a:buAutoNum type="arabicPeriod" startAt="43"/>
            </a:pPr>
            <a:r>
              <a:rPr lang="en-US" smtClean="0"/>
              <a:t>components</a:t>
            </a:r>
          </a:p>
          <a:p>
            <a:pPr marL="514350" indent="-514350">
              <a:lnSpc>
                <a:spcPts val="2800"/>
              </a:lnSpc>
              <a:buFont typeface="Century Gothic" pitchFamily="34" charset="0"/>
              <a:buAutoNum type="arabicPeriod" startAt="43"/>
            </a:pPr>
            <a:r>
              <a:rPr lang="en-US" smtClean="0"/>
              <a:t>supplies</a:t>
            </a:r>
          </a:p>
          <a:p>
            <a:pPr marL="514350" indent="-514350">
              <a:lnSpc>
                <a:spcPts val="2800"/>
              </a:lnSpc>
              <a:buFont typeface="Century Gothic" pitchFamily="34" charset="0"/>
              <a:buAutoNum type="arabicPeriod" startAt="43"/>
            </a:pPr>
            <a:r>
              <a:rPr lang="en-US" smtClean="0"/>
              <a:t>professional services</a:t>
            </a:r>
          </a:p>
        </p:txBody>
      </p:sp>
      <p:sp>
        <p:nvSpPr>
          <p:cNvPr id="103428"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56E6B271-4B44-4837-925A-53F76738627E}" type="slidenum">
              <a:rPr lang="en-US" sz="1200">
                <a:latin typeface="Century Gothic" pitchFamily="34" charset="0"/>
              </a:rPr>
              <a:pPr algn="ctr"/>
              <a:t>45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3">
                                            <p:txEl>
                                              <p:pRg st="7" end="7"/>
                                            </p:txEl>
                                          </p:spTgt>
                                        </p:tgtEl>
                                        <p:attrNameLst>
                                          <p:attrName>style.visibility</p:attrName>
                                        </p:attrNameLst>
                                      </p:cBhvr>
                                      <p:to>
                                        <p:strVal val="visible"/>
                                      </p:to>
                                    </p:set>
                                    <p:animEffect transition="in" filter="wipe(up)">
                                      <p:cBhvr>
                                        <p:cTn id="35" dur="500"/>
                                        <p:tgtEl>
                                          <p:spTgt spid="122883">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4">
                                            <p:txEl>
                                              <p:pRg st="0" end="0"/>
                                            </p:txEl>
                                          </p:spTgt>
                                        </p:tgtEl>
                                        <p:attrNameLst>
                                          <p:attrName>style.visibility</p:attrName>
                                        </p:attrNameLst>
                                      </p:cBhvr>
                                      <p:to>
                                        <p:strVal val="visible"/>
                                      </p:to>
                                    </p:set>
                                    <p:animEffect transition="in" filter="wipe(up)">
                                      <p:cBhvr>
                                        <p:cTn id="39" dur="500"/>
                                        <p:tgtEl>
                                          <p:spTgt spid="122884">
                                            <p:txEl>
                                              <p:pRg st="0" end="0"/>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4">
                                            <p:txEl>
                                              <p:pRg st="1" end="1"/>
                                            </p:txEl>
                                          </p:spTgt>
                                        </p:tgtEl>
                                        <p:attrNameLst>
                                          <p:attrName>style.visibility</p:attrName>
                                        </p:attrNameLst>
                                      </p:cBhvr>
                                      <p:to>
                                        <p:strVal val="visible"/>
                                      </p:to>
                                    </p:set>
                                    <p:animEffect transition="in" filter="wipe(up)">
                                      <p:cBhvr>
                                        <p:cTn id="43" dur="500"/>
                                        <p:tgtEl>
                                          <p:spTgt spid="122884">
                                            <p:txEl>
                                              <p:pRg st="1" end="1"/>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2884">
                                            <p:txEl>
                                              <p:pRg st="2" end="2"/>
                                            </p:txEl>
                                          </p:spTgt>
                                        </p:tgtEl>
                                        <p:attrNameLst>
                                          <p:attrName>style.visibility</p:attrName>
                                        </p:attrNameLst>
                                      </p:cBhvr>
                                      <p:to>
                                        <p:strVal val="visible"/>
                                      </p:to>
                                    </p:set>
                                    <p:animEffect transition="in" filter="wipe(up)">
                                      <p:cBhvr>
                                        <p:cTn id="47" dur="500"/>
                                        <p:tgtEl>
                                          <p:spTgt spid="122884">
                                            <p:txEl>
                                              <p:pRg st="2" end="2"/>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2884">
                                            <p:txEl>
                                              <p:pRg st="3" end="3"/>
                                            </p:txEl>
                                          </p:spTgt>
                                        </p:tgtEl>
                                        <p:attrNameLst>
                                          <p:attrName>style.visibility</p:attrName>
                                        </p:attrNameLst>
                                      </p:cBhvr>
                                      <p:to>
                                        <p:strVal val="visible"/>
                                      </p:to>
                                    </p:set>
                                    <p:animEffect transition="in" filter="wipe(up)">
                                      <p:cBhvr>
                                        <p:cTn id="51" dur="500"/>
                                        <p:tgtEl>
                                          <p:spTgt spid="122884">
                                            <p:txEl>
                                              <p:pRg st="3" end="3"/>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2884">
                                            <p:txEl>
                                              <p:pRg st="4" end="4"/>
                                            </p:txEl>
                                          </p:spTgt>
                                        </p:tgtEl>
                                        <p:attrNameLst>
                                          <p:attrName>style.visibility</p:attrName>
                                        </p:attrNameLst>
                                      </p:cBhvr>
                                      <p:to>
                                        <p:strVal val="visible"/>
                                      </p:to>
                                    </p:set>
                                    <p:animEffect transition="in" filter="wipe(up)">
                                      <p:cBhvr>
                                        <p:cTn id="55" dur="500"/>
                                        <p:tgtEl>
                                          <p:spTgt spid="122884">
                                            <p:txEl>
                                              <p:pRg st="4" end="4"/>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22884">
                                            <p:txEl>
                                              <p:pRg st="5" end="5"/>
                                            </p:txEl>
                                          </p:spTgt>
                                        </p:tgtEl>
                                        <p:attrNameLst>
                                          <p:attrName>style.visibility</p:attrName>
                                        </p:attrNameLst>
                                      </p:cBhvr>
                                      <p:to>
                                        <p:strVal val="visible"/>
                                      </p:to>
                                    </p:set>
                                    <p:animEffect transition="in" filter="wipe(up)">
                                      <p:cBhvr>
                                        <p:cTn id="59" dur="500"/>
                                        <p:tgtEl>
                                          <p:spTgt spid="122884">
                                            <p:txEl>
                                              <p:pRg st="5" end="5"/>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22884">
                                            <p:txEl>
                                              <p:pRg st="6" end="6"/>
                                            </p:txEl>
                                          </p:spTgt>
                                        </p:tgtEl>
                                        <p:attrNameLst>
                                          <p:attrName>style.visibility</p:attrName>
                                        </p:attrNameLst>
                                      </p:cBhvr>
                                      <p:to>
                                        <p:strVal val="visible"/>
                                      </p:to>
                                    </p:set>
                                    <p:animEffect transition="in" filter="wipe(up)">
                                      <p:cBhvr>
                                        <p:cTn id="63" dur="500"/>
                                        <p:tgtEl>
                                          <p:spTgt spid="122884">
                                            <p:txEl>
                                              <p:pRg st="6" end="6"/>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122884">
                                            <p:txEl>
                                              <p:pRg st="7" end="7"/>
                                            </p:txEl>
                                          </p:spTgt>
                                        </p:tgtEl>
                                        <p:attrNameLst>
                                          <p:attrName>style.visibility</p:attrName>
                                        </p:attrNameLst>
                                      </p:cBhvr>
                                      <p:to>
                                        <p:strVal val="visible"/>
                                      </p:to>
                                    </p:set>
                                    <p:animEffect transition="in" filter="wipe(up)">
                                      <p:cBhvr>
                                        <p:cTn id="67" dur="500"/>
                                        <p:tgtEl>
                                          <p:spTgt spid="122884">
                                            <p:txEl>
                                              <p:pRg st="7" end="7"/>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22884">
                                            <p:txEl>
                                              <p:pRg st="8" end="8"/>
                                            </p:txEl>
                                          </p:spTgt>
                                        </p:tgtEl>
                                        <p:attrNameLst>
                                          <p:attrName>style.visibility</p:attrName>
                                        </p:attrNameLst>
                                      </p:cBhvr>
                                      <p:to>
                                        <p:strVal val="visible"/>
                                      </p:to>
                                    </p:set>
                                    <p:animEffect transition="in" filter="wipe(up)">
                                      <p:cBhvr>
                                        <p:cTn id="71" dur="500"/>
                                        <p:tgtEl>
                                          <p:spTgt spid="122884">
                                            <p:txEl>
                                              <p:pRg st="8" end="8"/>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122884">
                                            <p:txEl>
                                              <p:pRg st="9" end="9"/>
                                            </p:txEl>
                                          </p:spTgt>
                                        </p:tgtEl>
                                        <p:attrNameLst>
                                          <p:attrName>style.visibility</p:attrName>
                                        </p:attrNameLst>
                                      </p:cBhvr>
                                      <p:to>
                                        <p:strVal val="visible"/>
                                      </p:to>
                                    </p:set>
                                    <p:animEffect transition="in" filter="wipe(up)">
                                      <p:cBhvr>
                                        <p:cTn id="75" dur="500"/>
                                        <p:tgtEl>
                                          <p:spTgt spid="122884">
                                            <p:txEl>
                                              <p:pRg st="9" end="9"/>
                                            </p:txEl>
                                          </p:spTgt>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122884">
                                            <p:txEl>
                                              <p:pRg st="10" end="10"/>
                                            </p:txEl>
                                          </p:spTgt>
                                        </p:tgtEl>
                                        <p:attrNameLst>
                                          <p:attrName>style.visibility</p:attrName>
                                        </p:attrNameLst>
                                      </p:cBhvr>
                                      <p:to>
                                        <p:strVal val="visible"/>
                                      </p:to>
                                    </p:set>
                                    <p:animEffect transition="in" filter="wipe(up)">
                                      <p:cBhvr>
                                        <p:cTn id="79" dur="500"/>
                                        <p:tgtEl>
                                          <p:spTgt spid="12288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 name="Picture 4"/>
          <p:cNvPicPr>
            <a:picLocks noChangeAspect="1"/>
          </p:cNvPicPr>
          <p:nvPr/>
        </p:nvPicPr>
        <p:blipFill>
          <a:blip r:embed="rId3"/>
          <a:stretch>
            <a:fillRect/>
          </a:stretch>
        </p:blipFill>
        <p:spPr bwMode="auto">
          <a:xfrm>
            <a:off x="6705600" y="1182688"/>
            <a:ext cx="2438400" cy="1636712"/>
          </a:xfrm>
          <a:prstGeom prst="rect">
            <a:avLst/>
          </a:prstGeom>
          <a:noFill/>
          <a:ln>
            <a:noFill/>
          </a:ln>
          <a:effectLst>
            <a:outerShdw blurRad="76200" dist="12700" dir="8100000" sy="-23000" kx="800400" algn="br" rotWithShape="0">
              <a:prstClr val="black">
                <a:alpha val="20000"/>
              </a:prstClr>
            </a:outerShdw>
          </a:effectLst>
          <a:extLst>
            <a:ext uri="{909E8E84-426E-40DD-AFC4-6F175D3DCCD1}"/>
            <a:ext uri="{91240B29-F687-4F45-9708-019B960494DF}"/>
          </a:extLst>
        </p:spPr>
      </p:pic>
      <p:sp>
        <p:nvSpPr>
          <p:cNvPr id="29698" name="Rectangle 2"/>
          <p:cNvSpPr>
            <a:spLocks noGrp="1" noChangeArrowheads="1"/>
          </p:cNvSpPr>
          <p:nvPr>
            <p:ph type="title"/>
          </p:nvPr>
        </p:nvSpPr>
        <p:spPr>
          <a:xfrm>
            <a:off x="509631" y="0"/>
            <a:ext cx="8229600" cy="1398587"/>
          </a:xfrm>
        </p:spPr>
        <p:txBody>
          <a:bodyPr>
            <a:normAutofit fontScale="90000"/>
          </a:bodyPr>
          <a:lstStyle/>
          <a:p>
            <a:pPr>
              <a:defRPr/>
            </a:pPr>
            <a:r>
              <a:rPr lang="en-US" dirty="0" smtClean="0"/>
              <a:t>Product Decisions for Marketing Strategy Planning (Exhibit 8-1)</a:t>
            </a:r>
          </a:p>
        </p:txBody>
      </p:sp>
      <p:sp>
        <p:nvSpPr>
          <p:cNvPr id="4" name="Line 23"/>
          <p:cNvSpPr>
            <a:spLocks noChangeShapeType="1"/>
          </p:cNvSpPr>
          <p:nvPr/>
        </p:nvSpPr>
        <p:spPr bwMode="auto">
          <a:xfrm flipH="1">
            <a:off x="1828800" y="3810000"/>
            <a:ext cx="0" cy="685800"/>
          </a:xfrm>
          <a:prstGeom prst="line">
            <a:avLst/>
          </a:prstGeom>
          <a:noFill/>
          <a:ln w="38100">
            <a:solidFill>
              <a:srgbClr val="FF0000"/>
            </a:solidFill>
            <a:round/>
            <a:headEnd/>
            <a:tailEnd/>
          </a:ln>
        </p:spPr>
        <p:txBody>
          <a:bodyPr/>
          <a:lstStyle/>
          <a:p>
            <a:endParaRPr lang="en-US"/>
          </a:p>
        </p:txBody>
      </p:sp>
      <p:sp>
        <p:nvSpPr>
          <p:cNvPr id="5" name="Line 23"/>
          <p:cNvSpPr>
            <a:spLocks noChangeShapeType="1"/>
          </p:cNvSpPr>
          <p:nvPr/>
        </p:nvSpPr>
        <p:spPr bwMode="auto">
          <a:xfrm flipH="1" flipV="1">
            <a:off x="1905000" y="1905000"/>
            <a:ext cx="6553200" cy="0"/>
          </a:xfrm>
          <a:prstGeom prst="line">
            <a:avLst/>
          </a:prstGeom>
          <a:noFill/>
          <a:ln w="38100">
            <a:solidFill>
              <a:srgbClr val="FF0000"/>
            </a:solidFill>
            <a:round/>
            <a:headEnd/>
            <a:tailEnd/>
          </a:ln>
        </p:spPr>
        <p:txBody>
          <a:bodyPr/>
          <a:lstStyle/>
          <a:p>
            <a:endParaRPr lang="en-US"/>
          </a:p>
        </p:txBody>
      </p:sp>
      <p:sp>
        <p:nvSpPr>
          <p:cNvPr id="6" name="Line 24"/>
          <p:cNvSpPr>
            <a:spLocks noChangeShapeType="1"/>
          </p:cNvSpPr>
          <p:nvPr/>
        </p:nvSpPr>
        <p:spPr bwMode="auto">
          <a:xfrm rot="-5400000" flipH="1" flipV="1">
            <a:off x="1676400" y="2133600"/>
            <a:ext cx="457200" cy="0"/>
          </a:xfrm>
          <a:prstGeom prst="line">
            <a:avLst/>
          </a:prstGeom>
          <a:noFill/>
          <a:ln w="38100">
            <a:solidFill>
              <a:srgbClr val="FF0000"/>
            </a:solidFill>
            <a:round/>
            <a:headEnd/>
            <a:tailEnd type="triangle" w="med" len="med"/>
          </a:ln>
        </p:spPr>
        <p:txBody>
          <a:bodyPr/>
          <a:lstStyle/>
          <a:p>
            <a:endParaRPr lang="en-US"/>
          </a:p>
        </p:txBody>
      </p:sp>
      <p:sp>
        <p:nvSpPr>
          <p:cNvPr id="7" name="AutoShape 27"/>
          <p:cNvSpPr>
            <a:spLocks noChangeArrowheads="1"/>
          </p:cNvSpPr>
          <p:nvPr/>
        </p:nvSpPr>
        <p:spPr bwMode="auto">
          <a:xfrm>
            <a:off x="3767138" y="2362200"/>
            <a:ext cx="2743200" cy="1600200"/>
          </a:xfrm>
          <a:prstGeom prst="roundRect">
            <a:avLst>
              <a:gd name="adj" fmla="val 16667"/>
            </a:avLst>
          </a:prstGeom>
          <a:solidFill>
            <a:schemeClr val="tx1"/>
          </a:solidFill>
          <a:ln w="38100" algn="ctr">
            <a:solidFill>
              <a:srgbClr val="FF0000"/>
            </a:solidFill>
            <a:prstDash val="sysDash"/>
            <a:round/>
            <a:headEnd/>
            <a:tailEnd/>
          </a:ln>
          <a:effectLst>
            <a:outerShdw dist="53340" dir="2700000" algn="ctr" rotWithShape="0">
              <a:srgbClr val="FF0000"/>
            </a:outerShdw>
          </a:effectLst>
        </p:spPr>
        <p:txBody>
          <a:bodyPr anchor="ctr"/>
          <a:lstStyle/>
          <a:p>
            <a:pPr>
              <a:defRPr/>
            </a:pPr>
            <a:r>
              <a:rPr lang="en-US" sz="2000" b="1">
                <a:solidFill>
                  <a:schemeClr val="bg1"/>
                </a:solidFill>
                <a:latin typeface="Arial" pitchFamily="34" charset="0"/>
                <a:cs typeface="Arial" pitchFamily="34" charset="0"/>
              </a:rPr>
              <a:t>Chapter 9  </a:t>
            </a:r>
          </a:p>
          <a:p>
            <a:pPr>
              <a:defRPr/>
            </a:pPr>
            <a:r>
              <a:rPr lang="en-US" sz="2000" b="1">
                <a:solidFill>
                  <a:schemeClr val="bg1"/>
                </a:solidFill>
                <a:latin typeface="Arial" pitchFamily="34" charset="0"/>
                <a:cs typeface="Arial" pitchFamily="34" charset="0"/>
              </a:rPr>
              <a:t>Product Management &amp; New-Product Development</a:t>
            </a:r>
          </a:p>
        </p:txBody>
      </p:sp>
      <p:sp>
        <p:nvSpPr>
          <p:cNvPr id="8" name="Line 28"/>
          <p:cNvSpPr>
            <a:spLocks noChangeShapeType="1"/>
          </p:cNvSpPr>
          <p:nvPr/>
        </p:nvSpPr>
        <p:spPr bwMode="auto">
          <a:xfrm rot="-5400000" flipH="1" flipV="1">
            <a:off x="4800600" y="2133600"/>
            <a:ext cx="457200" cy="0"/>
          </a:xfrm>
          <a:prstGeom prst="line">
            <a:avLst/>
          </a:prstGeom>
          <a:noFill/>
          <a:ln w="38100">
            <a:solidFill>
              <a:srgbClr val="FF0000"/>
            </a:solidFill>
            <a:prstDash val="sysDot"/>
            <a:round/>
            <a:headEnd/>
            <a:tailEnd type="triangle" w="med" len="med"/>
          </a:ln>
        </p:spPr>
        <p:txBody>
          <a:bodyPr/>
          <a:lstStyle/>
          <a:p>
            <a:endParaRPr lang="en-US"/>
          </a:p>
        </p:txBody>
      </p:sp>
      <p:sp>
        <p:nvSpPr>
          <p:cNvPr id="9" name="AutoShape 29"/>
          <p:cNvSpPr>
            <a:spLocks noChangeArrowheads="1"/>
          </p:cNvSpPr>
          <p:nvPr/>
        </p:nvSpPr>
        <p:spPr bwMode="auto">
          <a:xfrm>
            <a:off x="261938" y="5291138"/>
            <a:ext cx="1524000" cy="762000"/>
          </a:xfrm>
          <a:prstGeom prst="roundRect">
            <a:avLst>
              <a:gd name="adj" fmla="val 16667"/>
            </a:avLst>
          </a:prstGeom>
          <a:solidFill>
            <a:schemeClr val="tx1"/>
          </a:solidFill>
          <a:ln w="38100" algn="ctr">
            <a:solidFill>
              <a:srgbClr val="FF0000"/>
            </a:solidFill>
            <a:round/>
            <a:headEnd/>
            <a:tailEnd/>
          </a:ln>
          <a:effectLst>
            <a:outerShdw dist="53340" dir="2700000" algn="ctr" rotWithShape="0">
              <a:srgbClr val="FF0000"/>
            </a:outerShdw>
          </a:effectLst>
        </p:spPr>
        <p:txBody>
          <a:bodyPr anchor="ctr"/>
          <a:lstStyle/>
          <a:p>
            <a:pPr algn="ctr">
              <a:defRPr/>
            </a:pPr>
            <a:r>
              <a:rPr lang="en-US" sz="2000" b="1">
                <a:solidFill>
                  <a:schemeClr val="bg1"/>
                </a:solidFill>
                <a:latin typeface="Arial" pitchFamily="34" charset="0"/>
                <a:cs typeface="Arial" pitchFamily="34" charset="0"/>
              </a:rPr>
              <a:t>Product idea</a:t>
            </a:r>
          </a:p>
        </p:txBody>
      </p:sp>
      <p:sp>
        <p:nvSpPr>
          <p:cNvPr id="10" name="AutoShape 30"/>
          <p:cNvSpPr>
            <a:spLocks noChangeArrowheads="1"/>
          </p:cNvSpPr>
          <p:nvPr/>
        </p:nvSpPr>
        <p:spPr bwMode="auto">
          <a:xfrm>
            <a:off x="2065338" y="5291138"/>
            <a:ext cx="1524000" cy="762000"/>
          </a:xfrm>
          <a:prstGeom prst="roundRect">
            <a:avLst>
              <a:gd name="adj" fmla="val 16667"/>
            </a:avLst>
          </a:prstGeom>
          <a:solidFill>
            <a:schemeClr val="tx1"/>
          </a:solidFill>
          <a:ln w="38100" algn="ctr">
            <a:solidFill>
              <a:srgbClr val="FF0000"/>
            </a:solidFill>
            <a:round/>
            <a:headEnd/>
            <a:tailEnd/>
          </a:ln>
          <a:effectLst>
            <a:outerShdw dist="53340" dir="2700000" algn="ctr" rotWithShape="0">
              <a:srgbClr val="FF0000"/>
            </a:outerShdw>
          </a:effectLst>
        </p:spPr>
        <p:txBody>
          <a:bodyPr anchor="ctr"/>
          <a:lstStyle/>
          <a:p>
            <a:pPr algn="ctr">
              <a:defRPr/>
            </a:pPr>
            <a:r>
              <a:rPr lang="en-US" sz="2000" b="1">
                <a:solidFill>
                  <a:schemeClr val="bg1"/>
                </a:solidFill>
                <a:latin typeface="Arial" pitchFamily="34" charset="0"/>
                <a:cs typeface="Arial" pitchFamily="34" charset="0"/>
              </a:rPr>
              <a:t>Branding</a:t>
            </a:r>
          </a:p>
        </p:txBody>
      </p:sp>
      <p:sp>
        <p:nvSpPr>
          <p:cNvPr id="11" name="AutoShape 31"/>
          <p:cNvSpPr>
            <a:spLocks noChangeArrowheads="1"/>
          </p:cNvSpPr>
          <p:nvPr/>
        </p:nvSpPr>
        <p:spPr bwMode="auto">
          <a:xfrm>
            <a:off x="3810000" y="5294313"/>
            <a:ext cx="1600200" cy="762000"/>
          </a:xfrm>
          <a:prstGeom prst="roundRect">
            <a:avLst>
              <a:gd name="adj" fmla="val 16667"/>
            </a:avLst>
          </a:prstGeom>
          <a:solidFill>
            <a:schemeClr val="tx1"/>
          </a:solidFill>
          <a:ln w="38100" algn="ctr">
            <a:solidFill>
              <a:srgbClr val="FF0000"/>
            </a:solidFill>
            <a:round/>
            <a:headEnd/>
            <a:tailEnd/>
          </a:ln>
          <a:effectLst>
            <a:outerShdw dist="53340" dir="2700000" algn="ctr" rotWithShape="0">
              <a:srgbClr val="FF0000"/>
            </a:outerShdw>
          </a:effectLst>
        </p:spPr>
        <p:txBody>
          <a:bodyPr anchor="ctr"/>
          <a:lstStyle/>
          <a:p>
            <a:pPr algn="ctr">
              <a:defRPr/>
            </a:pPr>
            <a:r>
              <a:rPr lang="en-US" sz="2000" b="1">
                <a:solidFill>
                  <a:schemeClr val="bg1"/>
                </a:solidFill>
                <a:latin typeface="Arial" pitchFamily="34" charset="0"/>
                <a:cs typeface="Arial" pitchFamily="34" charset="0"/>
              </a:rPr>
              <a:t>Packaging</a:t>
            </a:r>
          </a:p>
        </p:txBody>
      </p:sp>
      <p:sp>
        <p:nvSpPr>
          <p:cNvPr id="12" name="AutoShape 32"/>
          <p:cNvSpPr>
            <a:spLocks noChangeArrowheads="1"/>
          </p:cNvSpPr>
          <p:nvPr/>
        </p:nvSpPr>
        <p:spPr bwMode="auto">
          <a:xfrm>
            <a:off x="5588000" y="5291138"/>
            <a:ext cx="1524000" cy="762000"/>
          </a:xfrm>
          <a:prstGeom prst="roundRect">
            <a:avLst>
              <a:gd name="adj" fmla="val 16667"/>
            </a:avLst>
          </a:prstGeom>
          <a:solidFill>
            <a:schemeClr val="tx1"/>
          </a:solidFill>
          <a:ln w="38100" algn="ctr">
            <a:solidFill>
              <a:srgbClr val="FF0000"/>
            </a:solidFill>
            <a:round/>
            <a:headEnd/>
            <a:tailEnd/>
          </a:ln>
          <a:effectLst>
            <a:outerShdw dist="53340" dir="2700000" algn="ctr" rotWithShape="0">
              <a:srgbClr val="FF0000"/>
            </a:outerShdw>
          </a:effectLst>
        </p:spPr>
        <p:txBody>
          <a:bodyPr anchor="ctr"/>
          <a:lstStyle/>
          <a:p>
            <a:pPr algn="ctr">
              <a:defRPr/>
            </a:pPr>
            <a:r>
              <a:rPr lang="en-US" sz="2000" b="1">
                <a:solidFill>
                  <a:schemeClr val="bg1"/>
                </a:solidFill>
                <a:latin typeface="Arial" pitchFamily="34" charset="0"/>
                <a:cs typeface="Arial" pitchFamily="34" charset="0"/>
              </a:rPr>
              <a:t>Warranty</a:t>
            </a:r>
          </a:p>
        </p:txBody>
      </p:sp>
      <p:sp>
        <p:nvSpPr>
          <p:cNvPr id="13" name="AutoShape 33"/>
          <p:cNvSpPr>
            <a:spLocks noChangeArrowheads="1"/>
          </p:cNvSpPr>
          <p:nvPr/>
        </p:nvSpPr>
        <p:spPr bwMode="auto">
          <a:xfrm>
            <a:off x="7366000" y="5291138"/>
            <a:ext cx="1524000" cy="762000"/>
          </a:xfrm>
          <a:prstGeom prst="roundRect">
            <a:avLst>
              <a:gd name="adj" fmla="val 16667"/>
            </a:avLst>
          </a:prstGeom>
          <a:solidFill>
            <a:schemeClr val="tx1"/>
          </a:solidFill>
          <a:ln w="38100" algn="ctr">
            <a:solidFill>
              <a:srgbClr val="FF0000"/>
            </a:solidFill>
            <a:round/>
            <a:headEnd/>
            <a:tailEnd/>
          </a:ln>
          <a:effectLst>
            <a:outerShdw dist="53340" dir="2700000" algn="ctr" rotWithShape="0">
              <a:srgbClr val="FF0000"/>
            </a:outerShdw>
          </a:effectLst>
        </p:spPr>
        <p:txBody>
          <a:bodyPr anchor="ctr"/>
          <a:lstStyle/>
          <a:p>
            <a:pPr algn="ctr">
              <a:defRPr/>
            </a:pPr>
            <a:r>
              <a:rPr lang="en-US" sz="2000" b="1">
                <a:solidFill>
                  <a:schemeClr val="bg1"/>
                </a:solidFill>
                <a:latin typeface="Arial" pitchFamily="34" charset="0"/>
                <a:cs typeface="Arial" pitchFamily="34" charset="0"/>
              </a:rPr>
              <a:t>Product classes</a:t>
            </a:r>
          </a:p>
        </p:txBody>
      </p:sp>
      <p:sp>
        <p:nvSpPr>
          <p:cNvPr id="14" name="AutoShape 26"/>
          <p:cNvSpPr>
            <a:spLocks noChangeArrowheads="1"/>
          </p:cNvSpPr>
          <p:nvPr/>
        </p:nvSpPr>
        <p:spPr bwMode="auto">
          <a:xfrm>
            <a:off x="566738" y="2362200"/>
            <a:ext cx="2743200" cy="1600200"/>
          </a:xfrm>
          <a:prstGeom prst="roundRect">
            <a:avLst>
              <a:gd name="adj" fmla="val 16667"/>
            </a:avLst>
          </a:prstGeom>
          <a:solidFill>
            <a:schemeClr val="tx1"/>
          </a:solidFill>
          <a:ln w="38100" algn="ctr">
            <a:solidFill>
              <a:srgbClr val="FF0000"/>
            </a:solidFill>
            <a:round/>
            <a:headEnd/>
            <a:tailEnd/>
          </a:ln>
          <a:effectLst>
            <a:outerShdw dist="53340" dir="2700000" algn="ctr" rotWithShape="0">
              <a:srgbClr val="FF0000"/>
            </a:outerShdw>
          </a:effectLst>
        </p:spPr>
        <p:txBody>
          <a:bodyPr anchor="ctr"/>
          <a:lstStyle/>
          <a:p>
            <a:pPr>
              <a:defRPr/>
            </a:pPr>
            <a:r>
              <a:rPr lang="en-US" sz="2000" b="1" dirty="0">
                <a:solidFill>
                  <a:schemeClr val="bg1"/>
                </a:solidFill>
                <a:latin typeface="Arial" pitchFamily="34" charset="0"/>
                <a:cs typeface="Arial" pitchFamily="34" charset="0"/>
              </a:rPr>
              <a:t>Chapter 8  Elements of Product Planning for Goods &amp; Services</a:t>
            </a:r>
          </a:p>
        </p:txBody>
      </p:sp>
      <p:sp>
        <p:nvSpPr>
          <p:cNvPr id="16" name="Line 23"/>
          <p:cNvSpPr>
            <a:spLocks noChangeShapeType="1"/>
          </p:cNvSpPr>
          <p:nvPr/>
        </p:nvSpPr>
        <p:spPr bwMode="auto">
          <a:xfrm flipH="1" flipV="1">
            <a:off x="990600" y="4495800"/>
            <a:ext cx="838200" cy="0"/>
          </a:xfrm>
          <a:prstGeom prst="line">
            <a:avLst/>
          </a:prstGeom>
          <a:noFill/>
          <a:ln w="38100">
            <a:solidFill>
              <a:srgbClr val="FF0000"/>
            </a:solidFill>
            <a:round/>
            <a:headEnd/>
            <a:tailEnd/>
          </a:ln>
        </p:spPr>
        <p:txBody>
          <a:bodyPr/>
          <a:lstStyle/>
          <a:p>
            <a:endParaRPr lang="en-US"/>
          </a:p>
        </p:txBody>
      </p:sp>
      <p:sp>
        <p:nvSpPr>
          <p:cNvPr id="17" name="Line 24"/>
          <p:cNvSpPr>
            <a:spLocks noChangeShapeType="1"/>
          </p:cNvSpPr>
          <p:nvPr/>
        </p:nvSpPr>
        <p:spPr bwMode="auto">
          <a:xfrm rot="-5400000" flipH="1" flipV="1">
            <a:off x="609600" y="4876800"/>
            <a:ext cx="762000" cy="0"/>
          </a:xfrm>
          <a:prstGeom prst="line">
            <a:avLst/>
          </a:prstGeom>
          <a:noFill/>
          <a:ln w="38100">
            <a:solidFill>
              <a:srgbClr val="FF0000"/>
            </a:solidFill>
            <a:round/>
            <a:headEnd/>
            <a:tailEnd type="triangle" w="med" len="med"/>
          </a:ln>
        </p:spPr>
        <p:txBody>
          <a:bodyPr/>
          <a:lstStyle/>
          <a:p>
            <a:endParaRPr lang="en-US"/>
          </a:p>
        </p:txBody>
      </p:sp>
      <p:sp>
        <p:nvSpPr>
          <p:cNvPr id="18" name="Line 24"/>
          <p:cNvSpPr>
            <a:spLocks noChangeShapeType="1"/>
          </p:cNvSpPr>
          <p:nvPr/>
        </p:nvSpPr>
        <p:spPr bwMode="auto">
          <a:xfrm rot="-5400000" flipH="1" flipV="1">
            <a:off x="2438400" y="4876800"/>
            <a:ext cx="762000" cy="0"/>
          </a:xfrm>
          <a:prstGeom prst="line">
            <a:avLst/>
          </a:prstGeom>
          <a:noFill/>
          <a:ln w="38100">
            <a:solidFill>
              <a:srgbClr val="FF0000"/>
            </a:solidFill>
            <a:round/>
            <a:headEnd/>
            <a:tailEnd type="triangle" w="med" len="med"/>
          </a:ln>
        </p:spPr>
        <p:txBody>
          <a:bodyPr/>
          <a:lstStyle/>
          <a:p>
            <a:endParaRPr lang="en-US"/>
          </a:p>
        </p:txBody>
      </p:sp>
      <p:sp>
        <p:nvSpPr>
          <p:cNvPr id="19" name="Line 24"/>
          <p:cNvSpPr>
            <a:spLocks noChangeShapeType="1"/>
          </p:cNvSpPr>
          <p:nvPr/>
        </p:nvSpPr>
        <p:spPr bwMode="auto">
          <a:xfrm rot="-5400000" flipH="1" flipV="1">
            <a:off x="4191000" y="4876800"/>
            <a:ext cx="762000" cy="0"/>
          </a:xfrm>
          <a:prstGeom prst="line">
            <a:avLst/>
          </a:prstGeom>
          <a:noFill/>
          <a:ln w="38100">
            <a:solidFill>
              <a:srgbClr val="FF0000"/>
            </a:solidFill>
            <a:round/>
            <a:headEnd/>
            <a:tailEnd type="triangle" w="med" len="med"/>
          </a:ln>
        </p:spPr>
        <p:txBody>
          <a:bodyPr/>
          <a:lstStyle/>
          <a:p>
            <a:endParaRPr lang="en-US"/>
          </a:p>
        </p:txBody>
      </p:sp>
      <p:sp>
        <p:nvSpPr>
          <p:cNvPr id="20" name="Line 24"/>
          <p:cNvSpPr>
            <a:spLocks noChangeShapeType="1"/>
          </p:cNvSpPr>
          <p:nvPr/>
        </p:nvSpPr>
        <p:spPr bwMode="auto">
          <a:xfrm rot="-5400000" flipH="1" flipV="1">
            <a:off x="5943600" y="4876800"/>
            <a:ext cx="762000" cy="0"/>
          </a:xfrm>
          <a:prstGeom prst="line">
            <a:avLst/>
          </a:prstGeom>
          <a:noFill/>
          <a:ln w="38100">
            <a:solidFill>
              <a:srgbClr val="FF0000"/>
            </a:solidFill>
            <a:round/>
            <a:headEnd/>
            <a:tailEnd type="triangle" w="med" len="med"/>
          </a:ln>
        </p:spPr>
        <p:txBody>
          <a:bodyPr/>
          <a:lstStyle/>
          <a:p>
            <a:endParaRPr lang="en-US"/>
          </a:p>
        </p:txBody>
      </p:sp>
      <p:sp>
        <p:nvSpPr>
          <p:cNvPr id="21" name="Line 24"/>
          <p:cNvSpPr>
            <a:spLocks noChangeShapeType="1"/>
          </p:cNvSpPr>
          <p:nvPr/>
        </p:nvSpPr>
        <p:spPr bwMode="auto">
          <a:xfrm rot="-5400000" flipH="1" flipV="1">
            <a:off x="7696200" y="4876800"/>
            <a:ext cx="762000" cy="0"/>
          </a:xfrm>
          <a:prstGeom prst="line">
            <a:avLst/>
          </a:prstGeom>
          <a:noFill/>
          <a:ln w="38100">
            <a:solidFill>
              <a:srgbClr val="FF0000"/>
            </a:solidFill>
            <a:round/>
            <a:headEnd/>
            <a:tailEnd type="triangle" w="med" len="med"/>
          </a:ln>
        </p:spPr>
        <p:txBody>
          <a:bodyPr/>
          <a:lstStyle/>
          <a:p>
            <a:endParaRPr lang="en-US"/>
          </a:p>
        </p:txBody>
      </p:sp>
      <p:sp>
        <p:nvSpPr>
          <p:cNvPr id="18452" name="Line 23"/>
          <p:cNvSpPr>
            <a:spLocks noChangeShapeType="1"/>
          </p:cNvSpPr>
          <p:nvPr/>
        </p:nvSpPr>
        <p:spPr bwMode="auto">
          <a:xfrm>
            <a:off x="2133600" y="4800600"/>
            <a:ext cx="0" cy="0"/>
          </a:xfrm>
          <a:prstGeom prst="line">
            <a:avLst/>
          </a:prstGeom>
          <a:noFill/>
          <a:ln w="38100">
            <a:solidFill>
              <a:srgbClr val="A50021"/>
            </a:solidFill>
            <a:prstDash val="sysDot"/>
            <a:round/>
            <a:headEnd/>
            <a:tailEnd/>
          </a:ln>
        </p:spPr>
        <p:txBody>
          <a:bodyPr/>
          <a:lstStyle/>
          <a:p>
            <a:endParaRPr lang="en-US"/>
          </a:p>
        </p:txBody>
      </p:sp>
      <p:sp>
        <p:nvSpPr>
          <p:cNvPr id="23" name="Line 23"/>
          <p:cNvSpPr>
            <a:spLocks noChangeShapeType="1"/>
          </p:cNvSpPr>
          <p:nvPr/>
        </p:nvSpPr>
        <p:spPr bwMode="auto">
          <a:xfrm flipH="1" flipV="1">
            <a:off x="1828800" y="4495800"/>
            <a:ext cx="990600" cy="0"/>
          </a:xfrm>
          <a:prstGeom prst="line">
            <a:avLst/>
          </a:prstGeom>
          <a:noFill/>
          <a:ln w="38100">
            <a:solidFill>
              <a:srgbClr val="FF0000"/>
            </a:solidFill>
            <a:round/>
            <a:headEnd/>
            <a:tailEnd/>
          </a:ln>
        </p:spPr>
        <p:txBody>
          <a:bodyPr/>
          <a:lstStyle/>
          <a:p>
            <a:endParaRPr lang="en-US"/>
          </a:p>
        </p:txBody>
      </p:sp>
      <p:sp>
        <p:nvSpPr>
          <p:cNvPr id="24" name="Line 23"/>
          <p:cNvSpPr>
            <a:spLocks noChangeShapeType="1"/>
          </p:cNvSpPr>
          <p:nvPr/>
        </p:nvSpPr>
        <p:spPr bwMode="auto">
          <a:xfrm flipH="1" flipV="1">
            <a:off x="2819400" y="4495800"/>
            <a:ext cx="1752600" cy="0"/>
          </a:xfrm>
          <a:prstGeom prst="line">
            <a:avLst/>
          </a:prstGeom>
          <a:noFill/>
          <a:ln w="38100">
            <a:solidFill>
              <a:srgbClr val="FF0000"/>
            </a:solidFill>
            <a:round/>
            <a:headEnd/>
            <a:tailEnd/>
          </a:ln>
        </p:spPr>
        <p:txBody>
          <a:bodyPr/>
          <a:lstStyle/>
          <a:p>
            <a:endParaRPr lang="en-US"/>
          </a:p>
        </p:txBody>
      </p:sp>
      <p:sp>
        <p:nvSpPr>
          <p:cNvPr id="25" name="Line 23"/>
          <p:cNvSpPr>
            <a:spLocks noChangeShapeType="1"/>
          </p:cNvSpPr>
          <p:nvPr/>
        </p:nvSpPr>
        <p:spPr bwMode="auto">
          <a:xfrm flipH="1" flipV="1">
            <a:off x="4572000" y="4495800"/>
            <a:ext cx="1752600" cy="0"/>
          </a:xfrm>
          <a:prstGeom prst="line">
            <a:avLst/>
          </a:prstGeom>
          <a:noFill/>
          <a:ln w="38100">
            <a:solidFill>
              <a:srgbClr val="FF0000"/>
            </a:solidFill>
            <a:round/>
            <a:headEnd/>
            <a:tailEnd/>
          </a:ln>
        </p:spPr>
        <p:txBody>
          <a:bodyPr/>
          <a:lstStyle/>
          <a:p>
            <a:endParaRPr lang="en-US"/>
          </a:p>
        </p:txBody>
      </p:sp>
      <p:sp>
        <p:nvSpPr>
          <p:cNvPr id="26" name="Line 23"/>
          <p:cNvSpPr>
            <a:spLocks noChangeShapeType="1"/>
          </p:cNvSpPr>
          <p:nvPr/>
        </p:nvSpPr>
        <p:spPr bwMode="auto">
          <a:xfrm flipH="1" flipV="1">
            <a:off x="6324600" y="4495800"/>
            <a:ext cx="1752600" cy="0"/>
          </a:xfrm>
          <a:prstGeom prst="line">
            <a:avLst/>
          </a:prstGeom>
          <a:noFill/>
          <a:ln w="38100">
            <a:solidFill>
              <a:srgbClr val="FF0000"/>
            </a:solidFill>
            <a:round/>
            <a:headEnd/>
            <a:tailEnd/>
          </a:ln>
        </p:spPr>
        <p:txBody>
          <a:bodyPr/>
          <a:lstStyle/>
          <a:p>
            <a:endParaRPr lang="en-US"/>
          </a:p>
        </p:txBody>
      </p:sp>
      <p:sp>
        <p:nvSpPr>
          <p:cNvPr id="1845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E645CF7F-A901-4E8F-B3CD-99E02E1BEA02}" type="slidenum">
              <a:rPr lang="en-US" sz="1200">
                <a:latin typeface="Century Gothic" pitchFamily="34" charset="0"/>
              </a:rPr>
              <a:pPr algn="ctr"/>
              <a:t>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nodeType="afterGroup">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par>
                          <p:cTn id="33" fill="hold" nodeType="afterGroup">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nodeType="afterGroup">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par>
                          <p:cTn id="45" fill="hold" nodeType="afterGroup">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nodeType="afterGroup">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nodeType="afterGroup">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up)">
                                      <p:cBhvr>
                                        <p:cTn id="60" dur="500"/>
                                        <p:tgtEl>
                                          <p:spTgt spid="19"/>
                                        </p:tgtEl>
                                      </p:cBhvr>
                                    </p:animEffect>
                                  </p:childTnLst>
                                </p:cTn>
                              </p:par>
                            </p:childTnLst>
                          </p:cTn>
                        </p:par>
                        <p:par>
                          <p:cTn id="61" fill="hold" nodeType="afterGroup">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childTnLst>
                          </p:cTn>
                        </p:par>
                        <p:par>
                          <p:cTn id="65" fill="hold" nodeType="afterGroup">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par>
                          <p:cTn id="69" fill="hold" nodeType="afterGroup">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par>
                          <p:cTn id="73" fill="hold" nodeType="afterGroup">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nodeType="afterGroup">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par>
                          <p:cTn id="81" fill="hold" nodeType="afterGroup">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up)">
                                      <p:cBhvr>
                                        <p:cTn id="84" dur="500"/>
                                        <p:tgtEl>
                                          <p:spTgt spid="21"/>
                                        </p:tgtEl>
                                      </p:cBhvr>
                                    </p:animEffect>
                                  </p:childTnLst>
                                </p:cTn>
                              </p:par>
                            </p:childTnLst>
                          </p:cTn>
                        </p:par>
                        <p:par>
                          <p:cTn id="85" fill="hold" nodeType="afterGroup">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up)">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116013"/>
            <a:ext cx="3505200" cy="1398587"/>
          </a:xfrm>
        </p:spPr>
        <p:txBody>
          <a:bodyPr>
            <a:normAutofit fontScale="90000"/>
          </a:bodyPr>
          <a:lstStyle/>
          <a:p>
            <a:pPr>
              <a:defRPr/>
            </a:pPr>
            <a:r>
              <a:rPr lang="en-US" dirty="0"/>
              <a:t>Product Quality </a:t>
            </a:r>
            <a:r>
              <a:rPr lang="en-US" dirty="0" smtClean="0"/>
              <a:t/>
            </a:r>
            <a:br>
              <a:rPr lang="en-US" dirty="0" smtClean="0"/>
            </a:br>
            <a:r>
              <a:rPr lang="en-US" dirty="0" smtClean="0"/>
              <a:t>and Customer Needs</a:t>
            </a:r>
            <a:endParaRPr lang="en-US" dirty="0"/>
          </a:p>
        </p:txBody>
      </p:sp>
      <p:pic>
        <p:nvPicPr>
          <p:cNvPr id="2" name="Picture 2"/>
          <p:cNvPicPr>
            <a:picLocks noChangeAspect="1" noChangeArrowheads="1"/>
          </p:cNvPicPr>
          <p:nvPr/>
        </p:nvPicPr>
        <p:blipFill>
          <a:blip r:embed="rId3" cstate="print">
            <a:extLst>
              <a:ext uri="{28A0092B-C50C-407E-A947-70E740481C1C}"/>
            </a:extLst>
          </a:blip>
          <a:srcRect/>
          <a:stretch>
            <a:fillRect/>
          </a:stretch>
        </p:blipFill>
        <p:spPr bwMode="auto">
          <a:xfrm>
            <a:off x="2895600" y="1219200"/>
            <a:ext cx="6161314" cy="5551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483"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3B69ED07-1AE1-4177-89F1-C5C3F3CBB856}" type="slidenum">
              <a:rPr lang="en-US" sz="1200">
                <a:latin typeface="Century Gothic" pitchFamily="34" charset="0"/>
              </a:rPr>
              <a:pPr algn="ctr"/>
              <a:t>6</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71498" y="236538"/>
            <a:ext cx="8229600" cy="1398587"/>
          </a:xfrm>
        </p:spPr>
        <p:txBody>
          <a:bodyPr>
            <a:normAutofit fontScale="90000"/>
          </a:bodyPr>
          <a:lstStyle/>
          <a:p>
            <a:pPr>
              <a:defRPr/>
            </a:pPr>
            <a:r>
              <a:rPr lang="en-US" dirty="0" smtClean="0"/>
              <a:t>Examples of Possible Blends of Physical Goods and Services in a Product (Exhibit 8-2)</a:t>
            </a:r>
          </a:p>
        </p:txBody>
      </p:sp>
      <p:sp>
        <p:nvSpPr>
          <p:cNvPr id="3" name="Rounded Rectangle 2"/>
          <p:cNvSpPr>
            <a:spLocks noChangeArrowheads="1"/>
          </p:cNvSpPr>
          <p:nvPr/>
        </p:nvSpPr>
        <p:spPr bwMode="auto">
          <a:xfrm>
            <a:off x="3543300" y="2162175"/>
            <a:ext cx="2019300" cy="1514475"/>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800" b="1" dirty="0">
                <a:solidFill>
                  <a:schemeClr val="tx1"/>
                </a:solidFill>
                <a:latin typeface="Arial" charset="0"/>
                <a:cs typeface="Arial" charset="0"/>
              </a:rPr>
              <a:t>Restaurant meal, cell phone, automobile tune-up</a:t>
            </a:r>
          </a:p>
        </p:txBody>
      </p:sp>
      <p:sp>
        <p:nvSpPr>
          <p:cNvPr id="22531" name="TextBox 36"/>
          <p:cNvSpPr txBox="1">
            <a:spLocks noChangeArrowheads="1"/>
          </p:cNvSpPr>
          <p:nvPr/>
        </p:nvSpPr>
        <p:spPr bwMode="auto">
          <a:xfrm>
            <a:off x="7239000" y="3808413"/>
            <a:ext cx="1295400" cy="915987"/>
          </a:xfrm>
          <a:prstGeom prst="rect">
            <a:avLst/>
          </a:prstGeom>
          <a:noFill/>
          <a:ln w="9525">
            <a:noFill/>
            <a:miter lim="800000"/>
            <a:headEnd/>
            <a:tailEnd/>
          </a:ln>
        </p:spPr>
        <p:txBody>
          <a:bodyPr>
            <a:spAutoFit/>
          </a:bodyPr>
          <a:lstStyle/>
          <a:p>
            <a:pPr algn="r"/>
            <a:r>
              <a:rPr lang="en-US" sz="1800" b="1"/>
              <a:t>100% service emphasis</a:t>
            </a:r>
          </a:p>
        </p:txBody>
      </p:sp>
      <p:sp>
        <p:nvSpPr>
          <p:cNvPr id="22532" name="TextBox 37"/>
          <p:cNvSpPr txBox="1">
            <a:spLocks noChangeArrowheads="1"/>
          </p:cNvSpPr>
          <p:nvPr/>
        </p:nvSpPr>
        <p:spPr bwMode="auto">
          <a:xfrm>
            <a:off x="533400" y="3762375"/>
            <a:ext cx="1524000" cy="1190625"/>
          </a:xfrm>
          <a:prstGeom prst="rect">
            <a:avLst/>
          </a:prstGeom>
          <a:noFill/>
          <a:ln w="9525">
            <a:noFill/>
            <a:miter lim="800000"/>
            <a:headEnd/>
            <a:tailEnd/>
          </a:ln>
        </p:spPr>
        <p:txBody>
          <a:bodyPr>
            <a:spAutoFit/>
          </a:bodyPr>
          <a:lstStyle/>
          <a:p>
            <a:r>
              <a:rPr lang="en-US" sz="1800" b="1"/>
              <a:t>100% physical good emphasis</a:t>
            </a:r>
          </a:p>
        </p:txBody>
      </p:sp>
      <p:grpSp>
        <p:nvGrpSpPr>
          <p:cNvPr id="2" name="Group 23"/>
          <p:cNvGrpSpPr>
            <a:grpSpLocks/>
          </p:cNvGrpSpPr>
          <p:nvPr/>
        </p:nvGrpSpPr>
        <p:grpSpPr bwMode="auto">
          <a:xfrm>
            <a:off x="1611313" y="3905250"/>
            <a:ext cx="5867400" cy="695325"/>
            <a:chOff x="2112" y="1758"/>
            <a:chExt cx="2592" cy="144"/>
          </a:xfrm>
          <a:gradFill>
            <a:gsLst>
              <a:gs pos="0">
                <a:schemeClr val="accent2"/>
              </a:gs>
              <a:gs pos="50000">
                <a:schemeClr val="accent4"/>
              </a:gs>
              <a:gs pos="100000">
                <a:schemeClr val="accent6"/>
              </a:gs>
            </a:gsLst>
            <a:lin ang="0" scaled="0"/>
          </a:gradFill>
        </p:grpSpPr>
        <p:sp>
          <p:nvSpPr>
            <p:cNvPr id="32778" name="AutoShape 24"/>
            <p:cNvSpPr>
              <a:spLocks noChangeArrowheads="1"/>
            </p:cNvSpPr>
            <p:nvPr/>
          </p:nvSpPr>
          <p:spPr bwMode="auto">
            <a:xfrm>
              <a:off x="3408" y="1758"/>
              <a:ext cx="1296" cy="144"/>
            </a:xfrm>
            <a:prstGeom prst="rightArrow">
              <a:avLst>
                <a:gd name="adj1" fmla="val 59722"/>
                <a:gd name="adj2" fmla="val 107958"/>
              </a:avLst>
            </a:prstGeom>
            <a:grpFill/>
            <a:ln w="9525">
              <a:solidFill>
                <a:srgbClr val="000000"/>
              </a:solidFill>
              <a:miter lim="800000"/>
              <a:headEnd/>
              <a:tailEnd/>
            </a:ln>
          </p:spPr>
          <p:txBody>
            <a:bodyPr wrap="none" anchor="ctr"/>
            <a:lstStyle/>
            <a:p>
              <a:pPr algn="ctr">
                <a:defRPr/>
              </a:pPr>
              <a:endParaRPr lang="en-US" b="1"/>
            </a:p>
          </p:txBody>
        </p:sp>
        <p:sp>
          <p:nvSpPr>
            <p:cNvPr id="32779" name="AutoShape 25"/>
            <p:cNvSpPr>
              <a:spLocks noChangeArrowheads="1"/>
            </p:cNvSpPr>
            <p:nvPr/>
          </p:nvSpPr>
          <p:spPr bwMode="auto">
            <a:xfrm flipH="1">
              <a:off x="2112" y="1758"/>
              <a:ext cx="1296" cy="144"/>
            </a:xfrm>
            <a:prstGeom prst="rightArrow">
              <a:avLst>
                <a:gd name="adj1" fmla="val 59722"/>
                <a:gd name="adj2" fmla="val 107958"/>
              </a:avLst>
            </a:prstGeom>
            <a:grpFill/>
            <a:ln w="9525">
              <a:solidFill>
                <a:srgbClr val="000000"/>
              </a:solidFill>
              <a:miter lim="800000"/>
              <a:headEnd/>
              <a:tailEnd/>
            </a:ln>
          </p:spPr>
          <p:txBody>
            <a:bodyPr wrap="none" anchor="ctr"/>
            <a:lstStyle/>
            <a:p>
              <a:pPr algn="ctr">
                <a:defRPr/>
              </a:pPr>
              <a:endParaRPr lang="en-US" b="1"/>
            </a:p>
          </p:txBody>
        </p:sp>
      </p:grpSp>
      <p:sp>
        <p:nvSpPr>
          <p:cNvPr id="22534" name="TextBox 38"/>
          <p:cNvSpPr txBox="1">
            <a:spLocks noChangeArrowheads="1"/>
          </p:cNvSpPr>
          <p:nvPr/>
        </p:nvSpPr>
        <p:spPr bwMode="auto">
          <a:xfrm>
            <a:off x="3581400" y="4676775"/>
            <a:ext cx="1981200" cy="1200150"/>
          </a:xfrm>
          <a:prstGeom prst="rect">
            <a:avLst/>
          </a:prstGeom>
          <a:noFill/>
          <a:ln w="9525">
            <a:noFill/>
            <a:miter lim="800000"/>
            <a:headEnd/>
            <a:tailEnd/>
          </a:ln>
        </p:spPr>
        <p:txBody>
          <a:bodyPr>
            <a:spAutoFit/>
          </a:bodyPr>
          <a:lstStyle/>
          <a:p>
            <a:pPr algn="ctr"/>
            <a:r>
              <a:rPr lang="en-US" sz="1800" b="1"/>
              <a:t>Blend of physical</a:t>
            </a:r>
          </a:p>
          <a:p>
            <a:pPr algn="ctr"/>
            <a:r>
              <a:rPr lang="en-US" sz="1800" b="1"/>
              <a:t> good and service</a:t>
            </a:r>
          </a:p>
        </p:txBody>
      </p:sp>
      <p:sp>
        <p:nvSpPr>
          <p:cNvPr id="10" name="Rounded Rectangle 8"/>
          <p:cNvSpPr>
            <a:spLocks noChangeArrowheads="1"/>
          </p:cNvSpPr>
          <p:nvPr/>
        </p:nvSpPr>
        <p:spPr bwMode="auto">
          <a:xfrm>
            <a:off x="800100" y="2143125"/>
            <a:ext cx="2019300" cy="1514475"/>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800" b="1" dirty="0">
                <a:solidFill>
                  <a:schemeClr val="tx1"/>
                </a:solidFill>
                <a:latin typeface="Arial" charset="0"/>
                <a:cs typeface="Arial" charset="0"/>
              </a:rPr>
              <a:t>Canned soup, steel pipe, paper towels</a:t>
            </a:r>
          </a:p>
        </p:txBody>
      </p:sp>
      <p:sp>
        <p:nvSpPr>
          <p:cNvPr id="11" name="Rounded Rectangle 8"/>
          <p:cNvSpPr>
            <a:spLocks noChangeArrowheads="1"/>
          </p:cNvSpPr>
          <p:nvPr/>
        </p:nvSpPr>
        <p:spPr bwMode="auto">
          <a:xfrm>
            <a:off x="6286500" y="2187575"/>
            <a:ext cx="2019300" cy="151447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00" b="1" dirty="0">
                <a:solidFill>
                  <a:schemeClr val="tx1"/>
                </a:solidFill>
                <a:latin typeface="Arial" charset="0"/>
                <a:cs typeface="Arial" charset="0"/>
              </a:rPr>
              <a:t>Satellite radio, hair styling, postal service</a:t>
            </a:r>
          </a:p>
        </p:txBody>
      </p:sp>
      <p:sp>
        <p:nvSpPr>
          <p:cNvPr id="2253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E8F88CD2-26FE-4D08-A969-A0DF5969DB07}" type="slidenum">
              <a:rPr lang="en-US" sz="1200">
                <a:latin typeface="Century Gothic" pitchFamily="34" charset="0"/>
              </a:rPr>
              <a:pPr algn="ctr"/>
              <a:t>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3" descr="per30117_190"/>
          <p:cNvPicPr>
            <a:picLocks noChangeAspect="1" noChangeArrowheads="1"/>
          </p:cNvPicPr>
          <p:nvPr/>
        </p:nvPicPr>
        <p:blipFill>
          <a:blip r:embed="rId3"/>
          <a:srcRect/>
          <a:stretch>
            <a:fillRect/>
          </a:stretch>
        </p:blipFill>
        <p:spPr bwMode="auto">
          <a:xfrm>
            <a:off x="3935413" y="76200"/>
            <a:ext cx="5132387" cy="6781800"/>
          </a:xfrm>
          <a:prstGeom prst="rect">
            <a:avLst/>
          </a:prstGeom>
          <a:noFill/>
          <a:ln w="9525">
            <a:noFill/>
            <a:miter lim="800000"/>
            <a:headEnd/>
            <a:tailEnd/>
          </a:ln>
        </p:spPr>
      </p:pic>
      <p:sp>
        <p:nvSpPr>
          <p:cNvPr id="4" name="Title 6"/>
          <p:cNvSpPr>
            <a:spLocks noGrp="1"/>
          </p:cNvSpPr>
          <p:nvPr>
            <p:ph type="title"/>
          </p:nvPr>
        </p:nvSpPr>
        <p:spPr>
          <a:xfrm>
            <a:off x="457198" y="458788"/>
            <a:ext cx="8229600" cy="1398587"/>
          </a:xfrm>
        </p:spPr>
        <p:txBody>
          <a:bodyPr>
            <a:normAutofit fontScale="90000"/>
          </a:bodyPr>
          <a:lstStyle/>
          <a:p>
            <a:pPr>
              <a:defRPr/>
            </a:pPr>
            <a:r>
              <a:rPr lang="en-US" dirty="0"/>
              <a:t>Differences in </a:t>
            </a:r>
            <a:r>
              <a:rPr lang="en-US" dirty="0" smtClean="0"/>
              <a:t/>
            </a:r>
            <a:br>
              <a:rPr lang="en-US" dirty="0" smtClean="0"/>
            </a:br>
            <a:r>
              <a:rPr lang="en-US" dirty="0" smtClean="0"/>
              <a:t>Goods </a:t>
            </a:r>
            <a:r>
              <a:rPr lang="en-US" dirty="0"/>
              <a:t>and </a:t>
            </a:r>
            <a:r>
              <a:rPr lang="en-US" dirty="0" smtClean="0"/>
              <a:t/>
            </a:r>
            <a:br>
              <a:rPr lang="en-US" dirty="0" smtClean="0"/>
            </a:br>
            <a:r>
              <a:rPr lang="en-US" dirty="0" smtClean="0"/>
              <a:t>Services</a:t>
            </a:r>
            <a:endParaRPr lang="en-US" dirty="0"/>
          </a:p>
        </p:txBody>
      </p:sp>
      <p:sp>
        <p:nvSpPr>
          <p:cNvPr id="24579" name="Slide Number Placeholder 22"/>
          <p:cNvSpPr txBox="1">
            <a:spLocks/>
          </p:cNvSpPr>
          <p:nvPr/>
        </p:nvSpPr>
        <p:spPr bwMode="auto">
          <a:xfrm>
            <a:off x="106363" y="76200"/>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E604E227-B3CE-47F9-A21C-ED133BFF7597}" type="slidenum">
              <a:rPr lang="en-US" sz="1200">
                <a:latin typeface="Century Gothic" pitchFamily="34" charset="0"/>
              </a:rPr>
              <a:pPr algn="ctr"/>
              <a:t>8</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ad050corr"/>
          <p:cNvPicPr>
            <a:picLocks noChangeAspect="1" noChangeArrowheads="1"/>
          </p:cNvPicPr>
          <p:nvPr/>
        </p:nvPicPr>
        <p:blipFill>
          <a:blip r:embed="rId3"/>
          <a:srcRect/>
          <a:stretch>
            <a:fillRect/>
          </a:stretch>
        </p:blipFill>
        <p:spPr bwMode="auto">
          <a:xfrm>
            <a:off x="1524000" y="1506538"/>
            <a:ext cx="7543800" cy="5295900"/>
          </a:xfrm>
          <a:prstGeom prst="rect">
            <a:avLst/>
          </a:prstGeom>
          <a:noFill/>
          <a:ln w="9525">
            <a:noFill/>
            <a:miter lim="800000"/>
            <a:headEnd/>
            <a:tailEnd/>
          </a:ln>
        </p:spPr>
      </p:pic>
      <p:sp>
        <p:nvSpPr>
          <p:cNvPr id="2" name="Title 1"/>
          <p:cNvSpPr>
            <a:spLocks noGrp="1"/>
          </p:cNvSpPr>
          <p:nvPr>
            <p:ph type="title"/>
          </p:nvPr>
        </p:nvSpPr>
        <p:spPr>
          <a:xfrm>
            <a:off x="708817" y="236538"/>
            <a:ext cx="8229600" cy="1398587"/>
          </a:xfrm>
        </p:spPr>
        <p:txBody>
          <a:bodyPr>
            <a:normAutofit fontScale="90000"/>
          </a:bodyPr>
          <a:lstStyle/>
          <a:p>
            <a:pPr>
              <a:defRPr/>
            </a:pPr>
            <a:r>
              <a:rPr lang="en-US" dirty="0" smtClean="0"/>
              <a:t>Whole Product Lines Must Be Developed Too</a:t>
            </a:r>
            <a:br>
              <a:rPr lang="en-US" dirty="0" smtClean="0"/>
            </a:br>
            <a:endParaRPr lang="en-US" dirty="0"/>
          </a:p>
        </p:txBody>
      </p:sp>
      <p:sp>
        <p:nvSpPr>
          <p:cNvPr id="2662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8-</a:t>
            </a:r>
            <a:fld id="{0898EF39-E7AF-4DD0-A64E-294B4F351FB5}" type="slidenum">
              <a:rPr lang="en-US" sz="1200">
                <a:latin typeface="Century Gothic" pitchFamily="34" charset="0"/>
              </a:rPr>
              <a:pPr algn="ctr"/>
              <a:t>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4112</TotalTime>
  <Words>8350</Words>
  <Application>Microsoft Office PowerPoint</Application>
  <PresentationFormat>On-screen Show (4:3)</PresentationFormat>
  <Paragraphs>917</Paragraphs>
  <Slides>45</Slides>
  <Notes>45</Notes>
  <HiddenSlides>0</HiddenSlides>
  <MMClips>0</MMClips>
  <ScaleCrop>false</ScaleCrop>
  <HeadingPairs>
    <vt:vector size="6" baseType="variant">
      <vt:variant>
        <vt:lpstr>Fonts Used</vt:lpstr>
      </vt:variant>
      <vt:variant>
        <vt:i4>9</vt:i4>
      </vt:variant>
      <vt:variant>
        <vt:lpstr>Design Template</vt:lpstr>
      </vt:variant>
      <vt:variant>
        <vt:i4>4</vt:i4>
      </vt:variant>
      <vt:variant>
        <vt:lpstr>Slide Titles</vt:lpstr>
      </vt:variant>
      <vt:variant>
        <vt:i4>45</vt:i4>
      </vt:variant>
    </vt:vector>
  </HeadingPairs>
  <TitlesOfParts>
    <vt:vector size="58" baseType="lpstr">
      <vt:lpstr>Arial</vt:lpstr>
      <vt:lpstr>Century Gothic</vt:lpstr>
      <vt:lpstr>Wingdings 2</vt:lpstr>
      <vt:lpstr>Verdana</vt:lpstr>
      <vt:lpstr>Times</vt:lpstr>
      <vt:lpstr>ヒラギノ角ゴ ProN W3</vt:lpstr>
      <vt:lpstr>Wingdings</vt:lpstr>
      <vt:lpstr>Calibri</vt:lpstr>
      <vt:lpstr>Times New Roman</vt:lpstr>
      <vt:lpstr>Verve</vt:lpstr>
      <vt:lpstr>Verve</vt:lpstr>
      <vt:lpstr>Verve</vt:lpstr>
      <vt:lpstr>Verve</vt:lpstr>
      <vt:lpstr>Chapter 8</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sherbert</cp:lastModifiedBy>
  <cp:revision>1120</cp:revision>
  <dcterms:created xsi:type="dcterms:W3CDTF">2010-05-28T04:39:50Z</dcterms:created>
  <dcterms:modified xsi:type="dcterms:W3CDTF">2014-01-08T21:15:23Z</dcterms:modified>
</cp:coreProperties>
</file>