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tiff" ContentType="image/tif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19" r:id="rId1"/>
  </p:sldMasterIdLst>
  <p:notesMasterIdLst>
    <p:notesMasterId r:id="rId38"/>
  </p:notesMasterIdLst>
  <p:handoutMasterIdLst>
    <p:handoutMasterId r:id="rId39"/>
  </p:handoutMasterIdLst>
  <p:sldIdLst>
    <p:sldId id="328" r:id="rId2"/>
    <p:sldId id="330" r:id="rId3"/>
    <p:sldId id="332" r:id="rId4"/>
    <p:sldId id="404" r:id="rId5"/>
    <p:sldId id="403" r:id="rId6"/>
    <p:sldId id="334" r:id="rId7"/>
    <p:sldId id="335" r:id="rId8"/>
    <p:sldId id="399" r:id="rId9"/>
    <p:sldId id="337" r:id="rId10"/>
    <p:sldId id="329" r:id="rId11"/>
    <p:sldId id="369" r:id="rId12"/>
    <p:sldId id="370" r:id="rId13"/>
    <p:sldId id="345" r:id="rId14"/>
    <p:sldId id="372" r:id="rId15"/>
    <p:sldId id="373" r:id="rId16"/>
    <p:sldId id="400" r:id="rId17"/>
    <p:sldId id="401" r:id="rId18"/>
    <p:sldId id="376" r:id="rId19"/>
    <p:sldId id="377" r:id="rId20"/>
    <p:sldId id="351" r:id="rId21"/>
    <p:sldId id="379" r:id="rId22"/>
    <p:sldId id="380" r:id="rId23"/>
    <p:sldId id="381" r:id="rId24"/>
    <p:sldId id="382" r:id="rId25"/>
    <p:sldId id="383" r:id="rId26"/>
    <p:sldId id="384" r:id="rId27"/>
    <p:sldId id="361" r:id="rId28"/>
    <p:sldId id="386" r:id="rId29"/>
    <p:sldId id="387" r:id="rId30"/>
    <p:sldId id="367" r:id="rId31"/>
    <p:sldId id="389" r:id="rId32"/>
    <p:sldId id="402" r:id="rId33"/>
    <p:sldId id="393" r:id="rId34"/>
    <p:sldId id="394" r:id="rId35"/>
    <p:sldId id="398" r:id="rId36"/>
    <p:sldId id="397" r:id="rId37"/>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mposito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A1DA"/>
    <a:srgbClr val="FB9631"/>
    <a:srgbClr val="FA8006"/>
    <a:srgbClr val="FFB481"/>
    <a:srgbClr val="B7E74B"/>
    <a:srgbClr val="C692BE"/>
    <a:srgbClr val="FFFD9D"/>
    <a:srgbClr val="FEFED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018" autoAdjust="0"/>
    <p:restoredTop sz="61959" autoAdjust="0"/>
  </p:normalViewPr>
  <p:slideViewPr>
    <p:cSldViewPr>
      <p:cViewPr>
        <p:scale>
          <a:sx n="50" d="100"/>
          <a:sy n="50" d="100"/>
        </p:scale>
        <p:origin x="-2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538"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EBDC8A4-4D8F-400D-9390-721106DDD435}" type="datetimeFigureOut">
              <a:rPr lang="en-US"/>
              <a:pPr>
                <a:defRPr/>
              </a:pPr>
              <a:t>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8073D57D-791E-4FE4-958F-A142E99ABC2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931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838200" y="685800"/>
            <a:ext cx="2514600" cy="1905000"/>
          </a:xfrm>
          <a:prstGeom prst="rect">
            <a:avLst/>
          </a:prstGeom>
          <a:noFill/>
          <a:ln w="9525">
            <a:solidFill>
              <a:srgbClr val="000000"/>
            </a:solidFill>
            <a:miter lim="800000"/>
            <a:headEnd/>
            <a:tailEnd/>
          </a:ln>
        </p:spPr>
      </p:sp>
      <p:sp>
        <p:nvSpPr>
          <p:cNvPr id="93189" name="Rectangle 5"/>
          <p:cNvSpPr>
            <a:spLocks noGrp="1" noChangeArrowheads="1"/>
          </p:cNvSpPr>
          <p:nvPr>
            <p:ph type="body" sz="quarter" idx="3"/>
          </p:nvPr>
        </p:nvSpPr>
        <p:spPr bwMode="auto">
          <a:xfrm>
            <a:off x="192088" y="3127375"/>
            <a:ext cx="6510337" cy="565943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06" name="Rectangle 7"/>
          <p:cNvSpPr txBox="1">
            <a:spLocks noGrp="1" noChangeArrowheads="1"/>
          </p:cNvSpPr>
          <p:nvPr/>
        </p:nvSpPr>
        <p:spPr bwMode="auto">
          <a:xfrm>
            <a:off x="1544638" y="8588375"/>
            <a:ext cx="4225925" cy="479425"/>
          </a:xfrm>
          <a:prstGeom prst="rect">
            <a:avLst/>
          </a:prstGeom>
          <a:noFill/>
          <a:ln>
            <a:noFill/>
          </a:ln>
          <a:extLst>
            <a:ext uri="{909E8E84-426E-40DD-AFC4-6F175D3DCCD1}"/>
            <a:ext uri="{91240B29-F687-4F45-9708-019B960494DF}"/>
          </a:extLst>
        </p:spPr>
        <p:txBody>
          <a:bodyPr lIns="96639" tIns="48320" rIns="96639" bIns="48320" anchor="b"/>
          <a:lstStyle>
            <a:lvl1pPr defTabSz="966788" eaLnBrk="0" hangingPunct="0">
              <a:defRPr sz="3600">
                <a:solidFill>
                  <a:schemeClr val="tx1"/>
                </a:solidFill>
                <a:latin typeface="Arial" pitchFamily="34" charset="0"/>
                <a:cs typeface="Arial" pitchFamily="34" charset="0"/>
              </a:defRPr>
            </a:lvl1pPr>
            <a:lvl2pPr marL="742950" indent="-285750" defTabSz="966788" eaLnBrk="0" hangingPunct="0">
              <a:defRPr sz="3600">
                <a:solidFill>
                  <a:schemeClr val="tx1"/>
                </a:solidFill>
                <a:latin typeface="Arial" pitchFamily="34" charset="0"/>
                <a:cs typeface="Arial" pitchFamily="34" charset="0"/>
              </a:defRPr>
            </a:lvl2pPr>
            <a:lvl3pPr marL="1143000" indent="-228600" defTabSz="966788" eaLnBrk="0" hangingPunct="0">
              <a:defRPr sz="3600">
                <a:solidFill>
                  <a:schemeClr val="tx1"/>
                </a:solidFill>
                <a:latin typeface="Arial" pitchFamily="34" charset="0"/>
                <a:cs typeface="Arial" pitchFamily="34" charset="0"/>
              </a:defRPr>
            </a:lvl3pPr>
            <a:lvl4pPr marL="1600200" indent="-228600" defTabSz="966788" eaLnBrk="0" hangingPunct="0">
              <a:defRPr sz="3600">
                <a:solidFill>
                  <a:schemeClr val="tx1"/>
                </a:solidFill>
                <a:latin typeface="Arial" pitchFamily="34" charset="0"/>
                <a:cs typeface="Arial" pitchFamily="34" charset="0"/>
              </a:defRPr>
            </a:lvl4pPr>
            <a:lvl5pPr marL="2057400" indent="-228600" defTabSz="966788" eaLnBrk="0" hangingPunct="0">
              <a:defRPr sz="3600">
                <a:solidFill>
                  <a:schemeClr val="tx1"/>
                </a:solidFill>
                <a:latin typeface="Arial" pitchFamily="34" charset="0"/>
                <a:cs typeface="Arial" pitchFamily="34" charset="0"/>
              </a:defRPr>
            </a:lvl5pPr>
            <a:lvl6pPr marL="25146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9pPr>
          </a:lstStyle>
          <a:p>
            <a:pPr algn="ctr" eaLnBrk="1" hangingPunct="1">
              <a:defRPr/>
            </a:pPr>
            <a:r>
              <a:rPr lang="en-US" sz="900" i="1" dirty="0" smtClean="0"/>
              <a:t>Multimedia Lecture Support Package to Accompany Basic Marketing </a:t>
            </a:r>
          </a:p>
          <a:p>
            <a:pPr algn="ctr" eaLnBrk="1" hangingPunct="1">
              <a:defRPr/>
            </a:pPr>
            <a:r>
              <a:rPr lang="en-US" sz="900" i="1" dirty="0" smtClean="0"/>
              <a:t>Lecture Script 9-</a:t>
            </a:r>
            <a:fld id="{55B4E182-54D4-4DE1-A2A2-9401C57CB528}" type="slidenum">
              <a:rPr lang="en-US" sz="900" i="1" smtClean="0"/>
              <a:pPr algn="ctr" eaLnBrk="1" hangingPunct="1">
                <a:defRPr/>
              </a:pPr>
              <a:t>‹#›</a:t>
            </a:fld>
            <a:endParaRPr lang="en-US" sz="900" i="1" dirty="0" smtClean="0"/>
          </a:p>
        </p:txBody>
      </p:sp>
      <p:sp>
        <p:nvSpPr>
          <p:cNvPr id="51207" name="Rectangle 1"/>
          <p:cNvSpPr>
            <a:spLocks noChangeArrowheads="1"/>
          </p:cNvSpPr>
          <p:nvPr/>
        </p:nvSpPr>
        <p:spPr bwMode="auto">
          <a:xfrm>
            <a:off x="6486525" y="8791575"/>
            <a:ext cx="371475" cy="276225"/>
          </a:xfrm>
          <a:prstGeom prst="rect">
            <a:avLst/>
          </a:prstGeom>
          <a:noFill/>
          <a:ln>
            <a:noFill/>
          </a:ln>
          <a:extLst>
            <a:ext uri="{909E8E84-426E-40DD-AFC4-6F175D3DCCD1}"/>
            <a:ext uri="{91240B29-F687-4F45-9708-019B960494DF}"/>
          </a:extLst>
        </p:spPr>
        <p:txBody>
          <a:bodyPr wrap="none">
            <a:spAutoFit/>
          </a:bodyPr>
          <a:lstStyle/>
          <a:p>
            <a:pPr algn="ctr" defTabSz="966788">
              <a:defRPr/>
            </a:pPr>
            <a:fld id="{6AEA437F-5AE3-4086-BC7D-1BCEB19CD55F}" type="slidenum">
              <a:rPr lang="en-US" sz="1200">
                <a:latin typeface="Arial" pitchFamily="34" charset="0"/>
                <a:cs typeface="Arial" pitchFamily="34" charset="0"/>
              </a:rPr>
              <a:pPr algn="ctr" defTabSz="966788">
                <a:defRPr/>
              </a:pPr>
              <a:t>‹#›</a:t>
            </a:fld>
            <a:endParaRPr lang="en-US" sz="120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482600" y="533400"/>
            <a:ext cx="3149600" cy="2362200"/>
          </a:xfrm>
          <a:ln/>
        </p:spPr>
      </p:sp>
      <p:sp>
        <p:nvSpPr>
          <p:cNvPr id="5" name="Text Box 5"/>
          <p:cNvSpPr txBox="1">
            <a:spLocks noChangeArrowheads="1"/>
          </p:cNvSpPr>
          <p:nvPr/>
        </p:nvSpPr>
        <p:spPr bwMode="auto">
          <a:xfrm>
            <a:off x="685800" y="7620000"/>
            <a:ext cx="5854700" cy="466725"/>
          </a:xfrm>
          <a:prstGeom prst="rect">
            <a:avLst/>
          </a:prstGeom>
          <a:noFill/>
          <a:ln>
            <a:noFill/>
          </a:ln>
          <a:extLst/>
        </p:spPr>
        <p:txBody>
          <a:bodyPr lIns="96790" tIns="48395" rIns="96790" bIns="48395">
            <a:spAutoFit/>
          </a:bodyPr>
          <a:lstStyle>
            <a:lvl1pPr algn="l" defTabSz="968375">
              <a:defRPr>
                <a:solidFill>
                  <a:schemeClr val="tx1"/>
                </a:solidFill>
                <a:latin typeface="Arial" charset="0"/>
                <a:cs typeface="Arial" charset="0"/>
              </a:defRPr>
            </a:lvl1pPr>
            <a:lvl2pPr marL="768350" indent="-293688" algn="l" defTabSz="968375">
              <a:defRPr>
                <a:solidFill>
                  <a:schemeClr val="tx1"/>
                </a:solidFill>
                <a:latin typeface="Arial" charset="0"/>
                <a:cs typeface="Arial" charset="0"/>
              </a:defRPr>
            </a:lvl2pPr>
            <a:lvl3pPr marL="1185863" indent="-239713" algn="l" defTabSz="968375">
              <a:defRPr>
                <a:solidFill>
                  <a:schemeClr val="tx1"/>
                </a:solidFill>
                <a:latin typeface="Arial" charset="0"/>
                <a:cs typeface="Arial" charset="0"/>
              </a:defRPr>
            </a:lvl3pPr>
            <a:lvl4pPr marL="1660525" indent="-238125" algn="l" defTabSz="968375">
              <a:defRPr>
                <a:solidFill>
                  <a:schemeClr val="tx1"/>
                </a:solidFill>
                <a:latin typeface="Arial" charset="0"/>
                <a:cs typeface="Arial" charset="0"/>
              </a:defRPr>
            </a:lvl4pPr>
            <a:lvl5pPr marL="2132013" indent="-234950" algn="l" defTabSz="968375">
              <a:defRPr>
                <a:solidFill>
                  <a:schemeClr val="tx1"/>
                </a:solidFill>
                <a:latin typeface="Arial" charset="0"/>
                <a:cs typeface="Arial" charset="0"/>
              </a:defRPr>
            </a:lvl5pPr>
            <a:lvl6pPr marL="2589213" indent="-234950" defTabSz="968375" fontAlgn="base">
              <a:spcBef>
                <a:spcPct val="0"/>
              </a:spcBef>
              <a:spcAft>
                <a:spcPct val="0"/>
              </a:spcAft>
              <a:defRPr>
                <a:solidFill>
                  <a:schemeClr val="tx1"/>
                </a:solidFill>
                <a:latin typeface="Arial" charset="0"/>
                <a:cs typeface="Arial" charset="0"/>
              </a:defRPr>
            </a:lvl6pPr>
            <a:lvl7pPr marL="3046413" indent="-234950" defTabSz="968375" fontAlgn="base">
              <a:spcBef>
                <a:spcPct val="0"/>
              </a:spcBef>
              <a:spcAft>
                <a:spcPct val="0"/>
              </a:spcAft>
              <a:defRPr>
                <a:solidFill>
                  <a:schemeClr val="tx1"/>
                </a:solidFill>
                <a:latin typeface="Arial" charset="0"/>
                <a:cs typeface="Arial" charset="0"/>
              </a:defRPr>
            </a:lvl7pPr>
            <a:lvl8pPr marL="3503613" indent="-234950" defTabSz="968375" fontAlgn="base">
              <a:spcBef>
                <a:spcPct val="0"/>
              </a:spcBef>
              <a:spcAft>
                <a:spcPct val="0"/>
              </a:spcAft>
              <a:defRPr>
                <a:solidFill>
                  <a:schemeClr val="tx1"/>
                </a:solidFill>
                <a:latin typeface="Arial" charset="0"/>
                <a:cs typeface="Arial" charset="0"/>
              </a:defRPr>
            </a:lvl8pPr>
            <a:lvl9pPr marL="3960813" indent="-234950" defTabSz="968375" fontAlgn="base">
              <a:spcBef>
                <a:spcPct val="0"/>
              </a:spcBef>
              <a:spcAft>
                <a:spcPct val="0"/>
              </a:spcAft>
              <a:defRPr>
                <a:solidFill>
                  <a:schemeClr val="tx1"/>
                </a:solidFill>
                <a:latin typeface="Arial" charset="0"/>
                <a:cs typeface="Arial" charset="0"/>
              </a:defRPr>
            </a:lvl9pPr>
          </a:lstStyle>
          <a:p>
            <a:pPr algn="ctr">
              <a:defRPr/>
            </a:pPr>
            <a:r>
              <a:rPr lang="en-US" sz="1200" dirty="0" smtClean="0">
                <a:latin typeface="Arial" pitchFamily="34" charset="0"/>
                <a:cs typeface="Arial" pitchFamily="34" charset="0"/>
              </a:rPr>
              <a:t>For use only with Perreault/Cannon/McCarthy or Perreault/McCarthy texts. </a:t>
            </a:r>
            <a:br>
              <a:rPr lang="en-US" sz="1200" dirty="0" smtClean="0">
                <a:latin typeface="Arial" pitchFamily="34" charset="0"/>
                <a:cs typeface="Arial" pitchFamily="34" charset="0"/>
              </a:rPr>
            </a:br>
            <a:r>
              <a:rPr lang="en-US" sz="1200" dirty="0" smtClean="0">
                <a:latin typeface="Arial" pitchFamily="34" charset="0"/>
                <a:cs typeface="Arial" pitchFamily="34" charset="0"/>
              </a:rPr>
              <a:t>© 2014 McGraw-Hill Companies, Inc. McGraw-Hill/Irwin</a:t>
            </a:r>
            <a:endParaRPr lang="en-US" sz="1200" dirty="0" smtClean="0">
              <a:effectLst>
                <a:outerShdw blurRad="38100" dist="38100" dir="2700000" algn="tl">
                  <a:srgbClr val="C0C0C0"/>
                </a:outerShdw>
              </a:effectLst>
              <a:latin typeface="Arial" pitchFamily="34" charset="0"/>
              <a:cs typeface="Arial" pitchFamily="34" charset="0"/>
            </a:endParaRPr>
          </a:p>
        </p:txBody>
      </p:sp>
      <p:sp>
        <p:nvSpPr>
          <p:cNvPr id="11267" name="Text Box 5"/>
          <p:cNvSpPr txBox="1">
            <a:spLocks noChangeArrowheads="1"/>
          </p:cNvSpPr>
          <p:nvPr/>
        </p:nvSpPr>
        <p:spPr bwMode="auto">
          <a:xfrm>
            <a:off x="1050925" y="3581400"/>
            <a:ext cx="5105400" cy="1512888"/>
          </a:xfrm>
          <a:prstGeom prst="rect">
            <a:avLst/>
          </a:prstGeom>
          <a:noFill/>
          <a:ln w="9525">
            <a:noFill/>
            <a:miter lim="800000"/>
            <a:headEnd/>
            <a:tailEnd/>
          </a:ln>
        </p:spPr>
        <p:txBody>
          <a:bodyPr lIns="96790" tIns="48395" rIns="96790" bIns="48395">
            <a:spAutoFit/>
          </a:bodyPr>
          <a:lstStyle/>
          <a:p>
            <a:pPr algn="ctr" defTabSz="968375"/>
            <a:r>
              <a:rPr lang="en-US" sz="3200" b="1"/>
              <a:t>CHAPTER NINE</a:t>
            </a:r>
          </a:p>
          <a:p>
            <a:pPr algn="ctr" defTabSz="968375"/>
            <a:endParaRPr lang="en-US" sz="2000" b="1"/>
          </a:p>
          <a:p>
            <a:pPr algn="ctr" defTabSz="968375"/>
            <a:r>
              <a:rPr lang="en-US" sz="2000" b="1"/>
              <a:t>Lecture Notes for </a:t>
            </a:r>
          </a:p>
          <a:p>
            <a:pPr algn="ctr" defTabSz="968375"/>
            <a:r>
              <a:rPr lang="en-US" sz="2000" b="1" i="1"/>
              <a:t>Basic Marketing </a:t>
            </a:r>
            <a:r>
              <a:rPr lang="en-US" sz="2000" b="1"/>
              <a:t>19e</a:t>
            </a:r>
          </a:p>
        </p:txBody>
      </p:sp>
      <p:sp>
        <p:nvSpPr>
          <p:cNvPr id="11268" name="Notes Placeholder 1"/>
          <p:cNvSpPr>
            <a:spLocks noGrp="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522288" y="549275"/>
            <a:ext cx="3216275" cy="2413000"/>
          </a:xfrm>
          <a:ln/>
        </p:spPr>
      </p:sp>
      <p:sp>
        <p:nvSpPr>
          <p:cNvPr id="30722" name="Rectangle 3"/>
          <p:cNvSpPr>
            <a:spLocks noGrp="1" noChangeArrowheads="1"/>
          </p:cNvSpPr>
          <p:nvPr>
            <p:ph type="body" idx="1"/>
          </p:nvPr>
        </p:nvSpPr>
        <p:spPr>
          <a:noFill/>
        </p:spPr>
        <p:txBody>
          <a:bodyPr/>
          <a:lstStyle/>
          <a:p>
            <a:r>
              <a:rPr lang="en-US" smtClean="0"/>
              <a:t>Answer: C</a:t>
            </a:r>
          </a:p>
          <a:p>
            <a:endParaRPr lang="en-US" smtClean="0"/>
          </a:p>
          <a:p>
            <a:r>
              <a:rPr lang="en-US" i="1" u="sng" smtClean="0"/>
              <a:t>Checking your knowledge answer explanation:</a:t>
            </a:r>
          </a:p>
          <a:p>
            <a:r>
              <a:rPr lang="en-US" smtClean="0"/>
              <a:t>The sales decline stage is marked by new products replacing old ones.  Kodak’s decision to manufacture digital cameras and abandon the 35 mm film camera indicates its belief that the 35 mm camera is in the sales decline stage.  The best answer to this question is ‘C’.</a:t>
            </a:r>
          </a:p>
          <a:p>
            <a:endParaRPr lang="en-US" smtClean="0"/>
          </a:p>
        </p:txBody>
      </p:sp>
      <p:sp>
        <p:nvSpPr>
          <p:cNvPr id="30723" name="Text Box 25"/>
          <p:cNvSpPr txBox="1">
            <a:spLocks noChangeArrowheads="1"/>
          </p:cNvSpPr>
          <p:nvPr/>
        </p:nvSpPr>
        <p:spPr bwMode="auto">
          <a:xfrm>
            <a:off x="4389438" y="401638"/>
            <a:ext cx="2438400" cy="558800"/>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relates to material on pp. 229.</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spcAft>
                <a:spcPct val="30000"/>
              </a:spcAft>
              <a:defRPr/>
            </a:pPr>
            <a:r>
              <a:rPr lang="en-US" b="1" dirty="0" smtClean="0"/>
              <a:t>Summary Overview</a:t>
            </a:r>
          </a:p>
          <a:p>
            <a:pPr>
              <a:defRPr/>
            </a:pPr>
            <a:r>
              <a:rPr lang="en-US" dirty="0" smtClean="0">
                <a:solidFill>
                  <a:srgbClr val="000000"/>
                </a:solidFill>
              </a:rPr>
              <a:t>It’s important to remember that the product life cycle concept applies mainly to product categories or product classes. It is often the case that sales and profits for an individual brand will not follow the classic life cycle pattern.</a:t>
            </a:r>
          </a:p>
          <a:p>
            <a:pPr>
              <a:defRPr/>
            </a:pPr>
            <a:endParaRPr lang="en-US" dirty="0" smtClean="0">
              <a:solidFill>
                <a:srgbClr val="000000"/>
              </a:solidFill>
            </a:endParaRPr>
          </a:p>
          <a:p>
            <a:pPr>
              <a:defRPr/>
            </a:pPr>
            <a:r>
              <a:rPr lang="en-US" b="1" dirty="0" smtClean="0">
                <a:solidFill>
                  <a:srgbClr val="000000"/>
                </a:solidFill>
              </a:rPr>
              <a:t>Key Issues</a:t>
            </a:r>
          </a:p>
          <a:p>
            <a:pPr>
              <a:buFont typeface="Arial" pitchFamily="34" charset="0"/>
              <a:buChar char="•"/>
              <a:defRPr/>
            </a:pPr>
            <a:r>
              <a:rPr lang="en-US" b="1" u="sng" dirty="0" smtClean="0">
                <a:solidFill>
                  <a:srgbClr val="000000"/>
                </a:solidFill>
              </a:rPr>
              <a:t> Individual brands may not follow the pattern</a:t>
            </a:r>
            <a:r>
              <a:rPr lang="en-US" b="1" dirty="0" smtClean="0">
                <a:solidFill>
                  <a:srgbClr val="000000"/>
                </a:solidFill>
              </a:rPr>
              <a:t>. </a:t>
            </a:r>
          </a:p>
          <a:p>
            <a:pPr lvl="1">
              <a:buFont typeface="Arial" pitchFamily="34" charset="0"/>
              <a:buChar char="•"/>
              <a:defRPr/>
            </a:pPr>
            <a:r>
              <a:rPr lang="en-US" dirty="0" smtClean="0">
                <a:solidFill>
                  <a:srgbClr val="000000"/>
                </a:solidFill>
              </a:rPr>
              <a:t> For example, a new brand may be introduced as a “me-too” product in the growth stage in order to capture a piece of a fast-growing market. </a:t>
            </a:r>
          </a:p>
          <a:p>
            <a:pPr lvl="1">
              <a:buFont typeface="Arial" pitchFamily="34" charset="0"/>
              <a:buChar char="•"/>
              <a:defRPr/>
            </a:pPr>
            <a:r>
              <a:rPr lang="en-US" dirty="0" smtClean="0">
                <a:solidFill>
                  <a:srgbClr val="000000"/>
                </a:solidFill>
              </a:rPr>
              <a:t> A weak brand may not achieve the same results as a preferred brand. </a:t>
            </a:r>
          </a:p>
          <a:p>
            <a:pPr>
              <a:buFont typeface="Arial" pitchFamily="34" charset="0"/>
              <a:buNone/>
              <a:defRPr/>
            </a:pPr>
            <a:r>
              <a:rPr lang="en-US" b="1" dirty="0" smtClean="0">
                <a:sym typeface="Wingdings" pitchFamily="2" charset="2"/>
              </a:rPr>
              <a:t> </a:t>
            </a:r>
            <a:r>
              <a:rPr lang="en-US" b="1" u="sng" dirty="0" smtClean="0">
                <a:solidFill>
                  <a:srgbClr val="000000"/>
                </a:solidFill>
              </a:rPr>
              <a:t>Each market should be carefully defined</a:t>
            </a:r>
            <a:r>
              <a:rPr lang="en-US" b="1" dirty="0" smtClean="0">
                <a:solidFill>
                  <a:srgbClr val="000000"/>
                </a:solidFill>
              </a:rPr>
              <a:t>. </a:t>
            </a:r>
          </a:p>
          <a:p>
            <a:pPr lvl="1">
              <a:buFont typeface="Arial" pitchFamily="34" charset="0"/>
              <a:buChar char="•"/>
              <a:defRPr/>
            </a:pPr>
            <a:r>
              <a:rPr lang="en-US" dirty="0" smtClean="0">
                <a:solidFill>
                  <a:srgbClr val="000000"/>
                </a:solidFill>
              </a:rPr>
              <a:t> A product in the maturity stage in one country might be in the market growth stage in another country. </a:t>
            </a:r>
          </a:p>
          <a:p>
            <a:pPr lvl="1">
              <a:buFont typeface="Arial" pitchFamily="34" charset="0"/>
              <a:buChar char="•"/>
              <a:defRPr/>
            </a:pPr>
            <a:r>
              <a:rPr lang="en-US" dirty="0" smtClean="0">
                <a:solidFill>
                  <a:srgbClr val="000000"/>
                </a:solidFill>
              </a:rPr>
              <a:t> The breadth of the market definition can also determine the overall length of the life cycle. Wider market definitions may contribute to longer life cycles.</a:t>
            </a:r>
          </a:p>
          <a:p>
            <a:pPr lvl="1">
              <a:buFont typeface="Arial" pitchFamily="34" charset="0"/>
              <a:buChar char="•"/>
              <a:defRPr/>
            </a:pPr>
            <a:endParaRPr lang="en-US" dirty="0" smtClean="0">
              <a:solidFill>
                <a:srgbClr val="000000"/>
              </a:solidFill>
            </a:endParaRPr>
          </a:p>
          <a:p>
            <a:pPr>
              <a:defRPr/>
            </a:pPr>
            <a:r>
              <a:rPr lang="en-US" b="1" i="1" dirty="0" smtClean="0">
                <a:solidFill>
                  <a:srgbClr val="000000"/>
                </a:solidFill>
              </a:rPr>
              <a:t>Discussion Question: Why would defining the market broadly contribute to lengthening the life cycle? Conversely, why would a narrow market definition tend to shorten the life cycle?</a:t>
            </a:r>
          </a:p>
          <a:p>
            <a:pPr>
              <a:defRPr/>
            </a:pPr>
            <a:endParaRPr lang="en-US" dirty="0" smtClean="0"/>
          </a:p>
          <a:p>
            <a:pPr marL="266669" indent="-266669">
              <a:defRPr/>
            </a:pPr>
            <a:endParaRPr lang="en-US" dirty="0" smtClean="0"/>
          </a:p>
        </p:txBody>
      </p:sp>
      <p:sp>
        <p:nvSpPr>
          <p:cNvPr id="32771"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229.</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defTabSz="965200">
              <a:spcBef>
                <a:spcPct val="50000"/>
              </a:spcBef>
            </a:pPr>
            <a:endParaRPr lang="en-US" sz="1500" b="1">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rPr>
              <a:t>Summary Overview</a:t>
            </a:r>
          </a:p>
          <a:p>
            <a:pPr>
              <a:defRPr/>
            </a:pPr>
            <a:r>
              <a:rPr lang="en-US" dirty="0" smtClean="0">
                <a:solidFill>
                  <a:srgbClr val="000000"/>
                </a:solidFill>
              </a:rPr>
              <a:t>How long a product life cycle takes may vary considerably across different product categories. Managers can estimate the likely length based on the life cycles for similar products, if there are any. Marketing research can also help, but managers are typically more concerned with the length of a life cycle stage than with the length of the whole cycle.</a:t>
            </a:r>
          </a:p>
          <a:p>
            <a:pPr>
              <a:defRPr/>
            </a:pPr>
            <a:endParaRPr lang="en-US" dirty="0" smtClean="0">
              <a:solidFill>
                <a:srgbClr val="000000"/>
              </a:solidFill>
            </a:endParaRPr>
          </a:p>
          <a:p>
            <a:pPr>
              <a:defRPr/>
            </a:pPr>
            <a:r>
              <a:rPr lang="en-US" b="1" dirty="0" smtClean="0">
                <a:solidFill>
                  <a:srgbClr val="000000"/>
                </a:solidFill>
              </a:rPr>
              <a:t>Key Issues</a:t>
            </a:r>
          </a:p>
          <a:p>
            <a:pPr>
              <a:buFont typeface="Arial" pitchFamily="34" charset="0"/>
              <a:buChar char="•"/>
              <a:defRPr/>
            </a:pPr>
            <a:r>
              <a:rPr lang="en-US" b="1" u="sng" dirty="0" smtClean="0">
                <a:solidFill>
                  <a:srgbClr val="000000"/>
                </a:solidFill>
              </a:rPr>
              <a:t> Some products move fast</a:t>
            </a:r>
            <a:r>
              <a:rPr lang="en-US" b="1" dirty="0" smtClean="0">
                <a:solidFill>
                  <a:srgbClr val="000000"/>
                </a:solidFill>
              </a:rPr>
              <a:t> through their life cycles. Several factors contribute to the speed with which a product moves through its life cycle.</a:t>
            </a:r>
          </a:p>
          <a:p>
            <a:pPr lvl="1">
              <a:buFont typeface="Arial" pitchFamily="34" charset="0"/>
              <a:buChar char="•"/>
              <a:defRPr/>
            </a:pPr>
            <a:r>
              <a:rPr lang="en-US" dirty="0" smtClean="0">
                <a:solidFill>
                  <a:srgbClr val="000000"/>
                </a:solidFill>
                <a:sym typeface="Wingdings" pitchFamily="2" charset="2"/>
              </a:rPr>
              <a:t> </a:t>
            </a:r>
            <a:r>
              <a:rPr lang="en-US" dirty="0" smtClean="0">
                <a:solidFill>
                  <a:srgbClr val="000000"/>
                </a:solidFill>
              </a:rPr>
              <a:t>The greater the </a:t>
            </a:r>
            <a:r>
              <a:rPr lang="en-US" u="sng" dirty="0" smtClean="0">
                <a:solidFill>
                  <a:srgbClr val="000000"/>
                </a:solidFill>
              </a:rPr>
              <a:t>comparative advantage</a:t>
            </a:r>
            <a:r>
              <a:rPr lang="en-US" dirty="0" smtClean="0">
                <a:solidFill>
                  <a:srgbClr val="000000"/>
                </a:solidFill>
              </a:rPr>
              <a:t> that a product has over others that are already on the market, the more quickly its sales will grow.</a:t>
            </a:r>
          </a:p>
          <a:p>
            <a:pPr marL="628650" lvl="1" indent="-171450">
              <a:buFont typeface="Wingdings" pitchFamily="2" charset="2"/>
              <a:buChar char="à"/>
              <a:defRPr/>
            </a:pPr>
            <a:r>
              <a:rPr lang="en-US" dirty="0" smtClean="0">
                <a:solidFill>
                  <a:srgbClr val="000000"/>
                </a:solidFill>
              </a:rPr>
              <a:t>Sales also grow faster if the product is </a:t>
            </a:r>
            <a:r>
              <a:rPr lang="en-US" u="sng" dirty="0" smtClean="0">
                <a:solidFill>
                  <a:srgbClr val="000000"/>
                </a:solidFill>
              </a:rPr>
              <a:t>easy to use</a:t>
            </a:r>
            <a:r>
              <a:rPr lang="en-US" dirty="0" smtClean="0">
                <a:solidFill>
                  <a:srgbClr val="000000"/>
                </a:solidFill>
              </a:rPr>
              <a:t> and its advantages are</a:t>
            </a:r>
            <a:r>
              <a:rPr lang="en-US" dirty="0" smtClean="0">
                <a:solidFill>
                  <a:srgbClr val="000000"/>
                </a:solidFill>
                <a:sym typeface="Wingdings" pitchFamily="2" charset="2"/>
              </a:rPr>
              <a:t> </a:t>
            </a:r>
          </a:p>
          <a:p>
            <a:pPr marL="628650" lvl="1" indent="-171450">
              <a:buFont typeface="Wingdings" pitchFamily="2" charset="2"/>
              <a:buChar char="à"/>
              <a:defRPr/>
            </a:pPr>
            <a:r>
              <a:rPr lang="en-US" u="sng" dirty="0" smtClean="0">
                <a:solidFill>
                  <a:srgbClr val="000000"/>
                </a:solidFill>
              </a:rPr>
              <a:t>easy to communicate</a:t>
            </a:r>
            <a:r>
              <a:rPr lang="en-US" dirty="0" smtClean="0">
                <a:solidFill>
                  <a:srgbClr val="000000"/>
                </a:solidFill>
              </a:rPr>
              <a:t>.</a:t>
            </a:r>
          </a:p>
          <a:p>
            <a:pPr marL="628650" lvl="1" indent="-171450">
              <a:buFont typeface="Wingdings" pitchFamily="2" charset="2"/>
              <a:buChar char="à"/>
              <a:defRPr/>
            </a:pPr>
            <a:r>
              <a:rPr lang="en-US" dirty="0" smtClean="0">
                <a:solidFill>
                  <a:srgbClr val="000000"/>
                </a:solidFill>
              </a:rPr>
              <a:t>If consumers </a:t>
            </a:r>
            <a:r>
              <a:rPr lang="en-US" u="sng" dirty="0" smtClean="0">
                <a:solidFill>
                  <a:srgbClr val="000000"/>
                </a:solidFill>
              </a:rPr>
              <a:t>can try</a:t>
            </a:r>
            <a:r>
              <a:rPr lang="en-US" dirty="0" smtClean="0">
                <a:solidFill>
                  <a:srgbClr val="000000"/>
                </a:solidFill>
              </a:rPr>
              <a:t> the product with little risk, then the product can proceed more quickly through market introduction.</a:t>
            </a:r>
          </a:p>
          <a:p>
            <a:pPr marL="628650" lvl="1" indent="-171450">
              <a:buFont typeface="Wingdings" pitchFamily="2" charset="2"/>
              <a:buChar char="à"/>
              <a:defRPr/>
            </a:pPr>
            <a:r>
              <a:rPr lang="en-US" dirty="0" smtClean="0">
                <a:solidFill>
                  <a:srgbClr val="000000"/>
                </a:solidFill>
              </a:rPr>
              <a:t>If the product is </a:t>
            </a:r>
            <a:r>
              <a:rPr lang="en-US" u="sng" dirty="0" smtClean="0">
                <a:solidFill>
                  <a:srgbClr val="000000"/>
                </a:solidFill>
              </a:rPr>
              <a:t>compatible</a:t>
            </a:r>
            <a:r>
              <a:rPr lang="en-US" dirty="0" smtClean="0">
                <a:solidFill>
                  <a:srgbClr val="000000"/>
                </a:solidFill>
              </a:rPr>
              <a:t> with the values and experiences of the target customers, they will be more likely to purchase it, thus quickening the pace of sales.</a:t>
            </a:r>
          </a:p>
          <a:p>
            <a:pPr marL="628650" lvl="1" indent="-171450">
              <a:buFont typeface="Wingdings" pitchFamily="2" charset="2"/>
              <a:buChar char="à"/>
              <a:defRPr/>
            </a:pPr>
            <a:endParaRPr lang="en-US" dirty="0" smtClean="0">
              <a:solidFill>
                <a:srgbClr val="000000"/>
              </a:solidFill>
            </a:endParaRPr>
          </a:p>
          <a:p>
            <a:pPr>
              <a:defRPr/>
            </a:pPr>
            <a:r>
              <a:rPr lang="en-US" b="1" i="1" dirty="0" smtClean="0">
                <a:solidFill>
                  <a:srgbClr val="000000"/>
                </a:solidFill>
              </a:rPr>
              <a:t>Discussion Question: Consider the iPod music player. Using the five criteria that affect the speed of a product’s movement through the life cycle, can you account for the rapid penetration of these products?</a:t>
            </a:r>
          </a:p>
          <a:p>
            <a:pPr>
              <a:defRPr/>
            </a:pPr>
            <a:endParaRPr lang="en-US" dirty="0" smtClean="0"/>
          </a:p>
          <a:p>
            <a:pPr marL="266669" indent="-266669">
              <a:defRPr/>
            </a:pPr>
            <a:endParaRPr lang="en-US" dirty="0" smtClean="0"/>
          </a:p>
        </p:txBody>
      </p:sp>
      <p:sp>
        <p:nvSpPr>
          <p:cNvPr id="34819"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230-231.</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xfrm>
            <a:off x="503238" y="539750"/>
            <a:ext cx="3162300" cy="2373313"/>
          </a:xfrm>
          <a:ln/>
        </p:spPr>
      </p:sp>
      <p:sp>
        <p:nvSpPr>
          <p:cNvPr id="36866" name="Rectangle 3"/>
          <p:cNvSpPr>
            <a:spLocks noGrp="1" noChangeArrowheads="1"/>
          </p:cNvSpPr>
          <p:nvPr>
            <p:ph type="body" idx="1"/>
          </p:nvPr>
        </p:nvSpPr>
        <p:spPr>
          <a:xfrm>
            <a:off x="179388" y="3076575"/>
            <a:ext cx="6367462" cy="5565775"/>
          </a:xfrm>
          <a:noFill/>
        </p:spPr>
        <p:txBody>
          <a:bodyPr/>
          <a:lstStyle/>
          <a:p>
            <a:r>
              <a:rPr lang="en-US" smtClean="0"/>
              <a:t>The purpose of this exercise is to help students understand the factors that facilitate product adoption, and the importance that advertising plays in influencing consumers’ perceptions of these factors.  Four print ads are offered for examination; students must identify whether the ads stress compatibility, ease of use, comparable advantage, ease of communication or trialability.</a:t>
            </a:r>
          </a:p>
          <a:p>
            <a:endParaRPr lang="en-US" smtClean="0"/>
          </a:p>
          <a:p>
            <a:r>
              <a:rPr lang="en-US" b="1" smtClean="0"/>
              <a:t>For complete information and suggestions on using this Interactive Exercise, please refer to the “Notes on the Interactive Exercise” section for this chapter in the </a:t>
            </a:r>
            <a:r>
              <a:rPr lang="en-US" b="1" i="1" smtClean="0"/>
              <a:t>Multimedia Lecture Support Package to Accompany Basic Marketing</a:t>
            </a:r>
            <a:r>
              <a:rPr lang="en-US" b="1" smtClean="0"/>
              <a:t>.  That same information is available as a Word document in the assets folder for the PowerPoint file.</a:t>
            </a:r>
          </a:p>
          <a:p>
            <a:endParaRPr lang="en-US" smtClean="0"/>
          </a:p>
          <a:p>
            <a:pPr eaLnBrk="1" hangingPunct="1"/>
            <a:endParaRPr lang="en-US" smtClean="0"/>
          </a:p>
        </p:txBody>
      </p:sp>
      <p:sp>
        <p:nvSpPr>
          <p:cNvPr id="36867"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229.</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t>Summary Overview</a:t>
            </a:r>
          </a:p>
          <a:p>
            <a:pPr>
              <a:defRPr/>
            </a:pPr>
            <a:r>
              <a:rPr lang="en-US" dirty="0" smtClean="0"/>
              <a:t>There are several other issues contributing to the length of product life cycles. </a:t>
            </a:r>
          </a:p>
          <a:p>
            <a:pPr>
              <a:defRPr/>
            </a:pPr>
            <a:endParaRPr lang="en-US" dirty="0" smtClean="0"/>
          </a:p>
          <a:p>
            <a:pPr>
              <a:defRPr/>
            </a:pPr>
            <a:r>
              <a:rPr lang="en-US" b="1" dirty="0" smtClean="0"/>
              <a:t>Key Issues</a:t>
            </a:r>
          </a:p>
          <a:p>
            <a:pPr>
              <a:buFont typeface="Arial" pitchFamily="34" charset="0"/>
              <a:buChar char="•"/>
              <a:defRPr/>
            </a:pPr>
            <a:r>
              <a:rPr lang="en-US" b="1" u="sng" dirty="0" smtClean="0">
                <a:solidFill>
                  <a:srgbClr val="000000"/>
                </a:solidFill>
              </a:rPr>
              <a:t> Product life cycles are getting shorter</a:t>
            </a:r>
            <a:r>
              <a:rPr lang="en-US" b="1" dirty="0" smtClean="0">
                <a:solidFill>
                  <a:srgbClr val="000000"/>
                </a:solidFill>
              </a:rPr>
              <a:t>. </a:t>
            </a:r>
          </a:p>
          <a:p>
            <a:pPr lvl="1">
              <a:buFont typeface="Arial" pitchFamily="34" charset="0"/>
              <a:buChar char="•"/>
              <a:defRPr/>
            </a:pPr>
            <a:r>
              <a:rPr lang="en-US" dirty="0" smtClean="0">
                <a:solidFill>
                  <a:srgbClr val="000000"/>
                </a:solidFill>
              </a:rPr>
              <a:t> More innovation yields more new products available to replace older ones. </a:t>
            </a:r>
          </a:p>
          <a:p>
            <a:pPr>
              <a:buFont typeface="Arial" pitchFamily="34" charset="0"/>
              <a:buNone/>
              <a:defRPr/>
            </a:pPr>
            <a:r>
              <a:rPr lang="en-US" b="1" dirty="0" smtClean="0">
                <a:sym typeface="Wingdings" pitchFamily="2" charset="2"/>
              </a:rPr>
              <a:t> </a:t>
            </a:r>
            <a:r>
              <a:rPr lang="en-US" b="1" u="sng" dirty="0" smtClean="0">
                <a:solidFill>
                  <a:srgbClr val="000000"/>
                </a:solidFill>
              </a:rPr>
              <a:t>The early bird usually makes the profits</a:t>
            </a:r>
            <a:r>
              <a:rPr lang="en-US" b="1" dirty="0" smtClean="0">
                <a:solidFill>
                  <a:srgbClr val="000000"/>
                </a:solidFill>
              </a:rPr>
              <a:t>, because being first in the market can give a firm a chance to gain a critical foothold in market share. </a:t>
            </a:r>
          </a:p>
          <a:p>
            <a:pPr>
              <a:buFont typeface="Arial" pitchFamily="34" charset="0"/>
              <a:buNone/>
              <a:defRPr/>
            </a:pPr>
            <a:r>
              <a:rPr lang="en-US" b="1" dirty="0" smtClean="0">
                <a:sym typeface="Wingdings" pitchFamily="2" charset="2"/>
              </a:rPr>
              <a:t> </a:t>
            </a:r>
            <a:r>
              <a:rPr lang="en-US" b="1" dirty="0" smtClean="0">
                <a:solidFill>
                  <a:srgbClr val="000000"/>
                </a:solidFill>
              </a:rPr>
              <a:t>The nature of the product—whether it is a fashion or fad product—can also affect the length of the life cycle. </a:t>
            </a:r>
          </a:p>
          <a:p>
            <a:pPr lvl="1">
              <a:buFont typeface="Arial" pitchFamily="34" charset="0"/>
              <a:buChar char="•"/>
              <a:defRPr/>
            </a:pPr>
            <a:r>
              <a:rPr lang="en-US" u="sng" dirty="0" smtClean="0">
                <a:solidFill>
                  <a:srgbClr val="000000"/>
                </a:solidFill>
              </a:rPr>
              <a:t> Fashion</a:t>
            </a:r>
            <a:r>
              <a:rPr lang="en-US" dirty="0" smtClean="0">
                <a:solidFill>
                  <a:srgbClr val="000000"/>
                </a:solidFill>
              </a:rPr>
              <a:t>: the currently accepted or popular style. </a:t>
            </a:r>
          </a:p>
          <a:p>
            <a:pPr lvl="1">
              <a:buFont typeface="Arial" pitchFamily="34" charset="0"/>
              <a:buChar char="•"/>
              <a:defRPr/>
            </a:pPr>
            <a:r>
              <a:rPr lang="en-US" u="sng" dirty="0" smtClean="0">
                <a:solidFill>
                  <a:srgbClr val="000000"/>
                </a:solidFill>
              </a:rPr>
              <a:t> Fad</a:t>
            </a:r>
            <a:r>
              <a:rPr lang="en-US" dirty="0" smtClean="0">
                <a:solidFill>
                  <a:srgbClr val="000000"/>
                </a:solidFill>
              </a:rPr>
              <a:t>: an idea that is fashionable only to certain groups who are enthusiastic about it. </a:t>
            </a:r>
          </a:p>
          <a:p>
            <a:pPr>
              <a:defRPr/>
            </a:pPr>
            <a:r>
              <a:rPr lang="en-US" b="1" dirty="0" smtClean="0">
                <a:solidFill>
                  <a:srgbClr val="000000"/>
                </a:solidFill>
              </a:rPr>
              <a:t>The </a:t>
            </a:r>
            <a:r>
              <a:rPr lang="en-US" b="1" u="sng" dirty="0" smtClean="0">
                <a:solidFill>
                  <a:srgbClr val="000000"/>
                </a:solidFill>
              </a:rPr>
              <a:t>product life cycles for fashions and fads tend to be happy, but short</a:t>
            </a:r>
            <a:r>
              <a:rPr lang="en-US" b="1" dirty="0" smtClean="0">
                <a:solidFill>
                  <a:srgbClr val="000000"/>
                </a:solidFill>
              </a:rPr>
              <a:t>, in that they may sell extremely well for a limited period of time. </a:t>
            </a:r>
          </a:p>
          <a:p>
            <a:pPr>
              <a:defRPr/>
            </a:pPr>
            <a:endParaRPr lang="en-US" b="1" i="1" dirty="0" smtClean="0">
              <a:solidFill>
                <a:srgbClr val="000000"/>
              </a:solidFill>
            </a:endParaRPr>
          </a:p>
          <a:p>
            <a:pPr>
              <a:defRPr/>
            </a:pPr>
            <a:r>
              <a:rPr lang="en-US" b="1" i="1" dirty="0" smtClean="0">
                <a:solidFill>
                  <a:srgbClr val="000000"/>
                </a:solidFill>
              </a:rPr>
              <a:t>Discussion Question: Can you provide examples of fashion and fad products?</a:t>
            </a:r>
          </a:p>
          <a:p>
            <a:pPr>
              <a:defRPr/>
            </a:pPr>
            <a:endParaRPr lang="en-US" dirty="0" smtClean="0"/>
          </a:p>
          <a:p>
            <a:pPr marL="266669" indent="-266669">
              <a:defRPr/>
            </a:pPr>
            <a:endParaRPr lang="en-US" dirty="0" smtClean="0"/>
          </a:p>
        </p:txBody>
      </p:sp>
      <p:sp>
        <p:nvSpPr>
          <p:cNvPr id="38915"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231.</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rPr>
              <a:t>Summary Overview</a:t>
            </a:r>
          </a:p>
          <a:p>
            <a:pPr>
              <a:defRPr/>
            </a:pPr>
            <a:r>
              <a:rPr lang="en-US" dirty="0" smtClean="0">
                <a:solidFill>
                  <a:srgbClr val="000000"/>
                </a:solidFill>
              </a:rPr>
              <a:t>Where a product is in its life cycle and </a:t>
            </a:r>
            <a:r>
              <a:rPr lang="en-US" u="sng" dirty="0" smtClean="0">
                <a:solidFill>
                  <a:srgbClr val="000000"/>
                </a:solidFill>
              </a:rPr>
              <a:t>the length of the cycle both affect marketing strategy planning</a:t>
            </a:r>
            <a:r>
              <a:rPr lang="en-US" dirty="0" smtClean="0">
                <a:solidFill>
                  <a:srgbClr val="000000"/>
                </a:solidFill>
              </a:rPr>
              <a:t>.</a:t>
            </a:r>
          </a:p>
          <a:p>
            <a:pPr>
              <a:defRPr/>
            </a:pPr>
            <a:endParaRPr lang="en-US" dirty="0" smtClean="0">
              <a:solidFill>
                <a:srgbClr val="000000"/>
              </a:solidFill>
            </a:endParaRPr>
          </a:p>
          <a:p>
            <a:pPr>
              <a:defRPr/>
            </a:pPr>
            <a:r>
              <a:rPr lang="en-US" b="1" dirty="0" smtClean="0">
                <a:solidFill>
                  <a:srgbClr val="000000"/>
                </a:solidFill>
              </a:rPr>
              <a:t>Key Issues</a:t>
            </a:r>
          </a:p>
          <a:p>
            <a:pPr>
              <a:buFont typeface="Arial" pitchFamily="34" charset="0"/>
              <a:buChar char="•"/>
              <a:defRPr/>
            </a:pPr>
            <a:r>
              <a:rPr lang="en-US" dirty="0" smtClean="0">
                <a:solidFill>
                  <a:srgbClr val="000000"/>
                </a:solidFill>
              </a:rPr>
              <a:t> Marketing managers must allocate sufficient money to cover the costs of </a:t>
            </a:r>
            <a:r>
              <a:rPr lang="en-US" u="sng" dirty="0" smtClean="0">
                <a:solidFill>
                  <a:srgbClr val="000000"/>
                </a:solidFill>
              </a:rPr>
              <a:t>introducing new products</a:t>
            </a:r>
            <a:r>
              <a:rPr lang="en-US" dirty="0" smtClean="0">
                <a:solidFill>
                  <a:srgbClr val="000000"/>
                </a:solidFill>
              </a:rPr>
              <a:t>, such as design, development, and packaging. </a:t>
            </a:r>
          </a:p>
          <a:p>
            <a:pPr lvl="1">
              <a:buFont typeface="Arial" pitchFamily="34" charset="0"/>
              <a:buChar char="•"/>
              <a:defRPr/>
            </a:pPr>
            <a:r>
              <a:rPr lang="en-US" dirty="0" smtClean="0">
                <a:solidFill>
                  <a:srgbClr val="000000"/>
                </a:solidFill>
                <a:sym typeface="Wingdings" pitchFamily="2" charset="2"/>
              </a:rPr>
              <a:t> </a:t>
            </a:r>
            <a:r>
              <a:rPr lang="en-US" dirty="0" smtClean="0">
                <a:solidFill>
                  <a:srgbClr val="000000"/>
                </a:solidFill>
              </a:rPr>
              <a:t>Planning must specify how the new product will be distributed, which means setting up channels of distribution. </a:t>
            </a:r>
          </a:p>
          <a:p>
            <a:pPr lvl="1">
              <a:buFont typeface="Arial" pitchFamily="34" charset="0"/>
              <a:buChar char="•"/>
              <a:defRPr/>
            </a:pPr>
            <a:r>
              <a:rPr lang="en-US" dirty="0" smtClean="0">
                <a:solidFill>
                  <a:srgbClr val="000000"/>
                </a:solidFill>
              </a:rPr>
              <a:t> Promotion must sell the whole idea—not just a specific brand. </a:t>
            </a:r>
          </a:p>
          <a:p>
            <a:pPr lvl="1">
              <a:buFont typeface="Arial" pitchFamily="34" charset="0"/>
              <a:buChar char="•"/>
              <a:defRPr/>
            </a:pPr>
            <a:endParaRPr lang="en-US" dirty="0" smtClean="0">
              <a:solidFill>
                <a:srgbClr val="000000"/>
              </a:solidFill>
            </a:endParaRPr>
          </a:p>
          <a:p>
            <a:pPr>
              <a:buFont typeface="Arial" pitchFamily="34" charset="0"/>
              <a:buNone/>
              <a:defRPr/>
            </a:pPr>
            <a:r>
              <a:rPr lang="en-US" b="1" i="1" dirty="0" smtClean="0">
                <a:solidFill>
                  <a:srgbClr val="000000"/>
                </a:solidFill>
              </a:rPr>
              <a:t>Discussion Question: Many marketers are tempted to set a high initial price for a new product—especially one that is a unique product idea. Why might they want to set a relatively high price early in the product’s life?</a:t>
            </a:r>
          </a:p>
          <a:p>
            <a:pPr>
              <a:buFont typeface="Arial" pitchFamily="34" charset="0"/>
              <a:buNone/>
              <a:defRPr/>
            </a:pPr>
            <a:endParaRPr lang="en-US" i="1" dirty="0" smtClean="0">
              <a:solidFill>
                <a:srgbClr val="000000"/>
              </a:solidFill>
            </a:endParaRPr>
          </a:p>
          <a:p>
            <a:pPr>
              <a:buFont typeface="Arial" pitchFamily="34" charset="0"/>
              <a:buChar char="•"/>
              <a:defRPr/>
            </a:pPr>
            <a:r>
              <a:rPr lang="en-US" dirty="0" smtClean="0">
                <a:solidFill>
                  <a:srgbClr val="000000"/>
                </a:solidFill>
              </a:rPr>
              <a:t> How fast the product is moving through its life cycle also affects strategy planning.  For example, it may not be a good idea to build a company-owned distribution system for a fad.</a:t>
            </a:r>
          </a:p>
          <a:p>
            <a:pPr>
              <a:buFont typeface="Arial" pitchFamily="34" charset="0"/>
              <a:buChar char="•"/>
              <a:defRPr/>
            </a:pPr>
            <a:r>
              <a:rPr lang="en-US" dirty="0" smtClean="0">
                <a:solidFill>
                  <a:srgbClr val="000000"/>
                </a:solidFill>
              </a:rPr>
              <a:t> The market </a:t>
            </a:r>
            <a:r>
              <a:rPr lang="en-US" u="sng" dirty="0" smtClean="0">
                <a:solidFill>
                  <a:srgbClr val="000000"/>
                </a:solidFill>
              </a:rPr>
              <a:t>pioneer may need help from competitors</a:t>
            </a:r>
            <a:r>
              <a:rPr lang="en-US" dirty="0" smtClean="0">
                <a:solidFill>
                  <a:srgbClr val="000000"/>
                </a:solidFill>
              </a:rPr>
              <a:t> in order to speed the adoption of a really new product concept. </a:t>
            </a:r>
          </a:p>
          <a:p>
            <a:pPr>
              <a:buFont typeface="Arial" pitchFamily="34" charset="0"/>
              <a:buChar char="•"/>
              <a:defRPr/>
            </a:pPr>
            <a:r>
              <a:rPr lang="en-US" dirty="0" smtClean="0">
                <a:solidFill>
                  <a:srgbClr val="000000"/>
                </a:solidFill>
              </a:rPr>
              <a:t> The key for marketers is to be flexible in the early stages of the product life cycle. The ability to respond quickly to market dynamics may improve sluggish early sales.</a:t>
            </a:r>
          </a:p>
          <a:p>
            <a:pPr>
              <a:defRPr/>
            </a:pPr>
            <a:endParaRPr lang="en-US" dirty="0" smtClean="0"/>
          </a:p>
          <a:p>
            <a:pPr marL="266669" indent="-266669">
              <a:defRPr/>
            </a:pPr>
            <a:endParaRPr lang="en-US" dirty="0" smtClean="0"/>
          </a:p>
        </p:txBody>
      </p:sp>
      <p:sp>
        <p:nvSpPr>
          <p:cNvPr id="40963"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232-233.</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defTabSz="965200">
              <a:spcBef>
                <a:spcPct val="50000"/>
              </a:spcBef>
            </a:pPr>
            <a:endParaRPr lang="en-US" sz="1500" b="1">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t>Summary Overview</a:t>
            </a:r>
            <a:endParaRPr lang="en-US" b="1" dirty="0" smtClean="0">
              <a:solidFill>
                <a:srgbClr val="000000"/>
              </a:solidFill>
            </a:endParaRPr>
          </a:p>
          <a:p>
            <a:pPr>
              <a:defRPr/>
            </a:pPr>
            <a:r>
              <a:rPr lang="en-US" dirty="0" smtClean="0">
                <a:solidFill>
                  <a:srgbClr val="000000"/>
                </a:solidFill>
              </a:rPr>
              <a:t>A product must have a clear competitive advantage as it moves into maturity.  Ideally, this advantage will have been identified and developed throughout introduction and growth.  But it is also important that the market knows what that advantage is—products seldom “speak” for themselves.</a:t>
            </a:r>
          </a:p>
          <a:p>
            <a:pPr>
              <a:defRPr/>
            </a:pPr>
            <a:endParaRPr lang="en-US" dirty="0" smtClean="0">
              <a:solidFill>
                <a:srgbClr val="000000"/>
              </a:solidFill>
            </a:endParaRPr>
          </a:p>
          <a:p>
            <a:pPr>
              <a:defRPr/>
            </a:pPr>
            <a:r>
              <a:rPr lang="en-US" b="1" dirty="0" smtClean="0">
                <a:solidFill>
                  <a:srgbClr val="000000"/>
                </a:solidFill>
              </a:rPr>
              <a:t>Key Issues</a:t>
            </a:r>
          </a:p>
          <a:p>
            <a:pPr>
              <a:buFont typeface="Arial" pitchFamily="34" charset="0"/>
              <a:buChar char="•"/>
              <a:defRPr/>
            </a:pPr>
            <a:r>
              <a:rPr lang="en-US" dirty="0" smtClean="0">
                <a:solidFill>
                  <a:srgbClr val="000000"/>
                </a:solidFill>
              </a:rPr>
              <a:t> In maturity, promotion emphasizes the building of selective demand—demand for the brand. </a:t>
            </a:r>
          </a:p>
          <a:p>
            <a:pPr>
              <a:buFont typeface="Arial" pitchFamily="34" charset="0"/>
              <a:buChar char="•"/>
              <a:defRPr/>
            </a:pPr>
            <a:r>
              <a:rPr lang="en-US" dirty="0" smtClean="0">
                <a:solidFill>
                  <a:srgbClr val="000000"/>
                </a:solidFill>
              </a:rPr>
              <a:t> For example, maturing products, like Simmons brand mattresses, can demonstrate their competitive advantage by means of promotion. In the ad, Simmons explains how 75 years of research has led to a “better” mattress. </a:t>
            </a:r>
          </a:p>
          <a:p>
            <a:pPr>
              <a:defRPr/>
            </a:pPr>
            <a:endParaRPr lang="en-US" dirty="0" smtClean="0">
              <a:solidFill>
                <a:srgbClr val="000000"/>
              </a:solidFill>
            </a:endParaRPr>
          </a:p>
          <a:p>
            <a:pPr>
              <a:defRPr/>
            </a:pPr>
            <a:r>
              <a:rPr lang="en-US" b="1" i="1" dirty="0" smtClean="0">
                <a:solidFill>
                  <a:srgbClr val="000000"/>
                </a:solidFill>
              </a:rPr>
              <a:t>Discussion Question: How does the development of memorable advertising “tag lines”—such as “Mmmm, mmmm, good,” (Campbell’s soup); or “Raise your hand if you’re sure,” (Sure deodorant) contribute to the building of selective demand?</a:t>
            </a:r>
          </a:p>
          <a:p>
            <a:pPr>
              <a:defRPr/>
            </a:pPr>
            <a:endParaRPr lang="en-US" i="1" dirty="0" smtClean="0">
              <a:solidFill>
                <a:srgbClr val="000000"/>
              </a:solidFill>
            </a:endParaRPr>
          </a:p>
          <a:p>
            <a:pPr>
              <a:buFont typeface="Arial" pitchFamily="34" charset="0"/>
              <a:buChar char="•"/>
              <a:defRPr/>
            </a:pPr>
            <a:r>
              <a:rPr lang="en-US" dirty="0" smtClean="0">
                <a:solidFill>
                  <a:srgbClr val="000000"/>
                </a:solidFill>
              </a:rPr>
              <a:t> Distribution coverage in market maturity moves toward intensive distribution as more and more outlets carry the product, or as alternative channels develop. </a:t>
            </a:r>
          </a:p>
          <a:p>
            <a:pPr>
              <a:buFont typeface="Arial" pitchFamily="34" charset="0"/>
              <a:buChar char="•"/>
              <a:defRPr/>
            </a:pPr>
            <a:r>
              <a:rPr lang="en-US" dirty="0" smtClean="0">
                <a:solidFill>
                  <a:srgbClr val="000000"/>
                </a:solidFill>
              </a:rPr>
              <a:t> The fierce competition leads to price dealing and price cutting as marketers try to maintain their current market shares and attempt to induce brand switching.</a:t>
            </a:r>
          </a:p>
          <a:p>
            <a:pPr>
              <a:buFont typeface="Arial" pitchFamily="34" charset="0"/>
              <a:buChar char="•"/>
              <a:defRPr/>
            </a:pPr>
            <a:r>
              <a:rPr lang="en-US" dirty="0" smtClean="0">
                <a:solidFill>
                  <a:srgbClr val="000000"/>
                </a:solidFill>
              </a:rPr>
              <a:t> Management cannot expect the same level of profits as in the growth stage. Placing unrealistic expectations on marketing personnel may provide fertile ground for unethical practices. </a:t>
            </a:r>
          </a:p>
          <a:p>
            <a:pPr>
              <a:defRPr/>
            </a:pPr>
            <a:endParaRPr lang="en-US" dirty="0" smtClean="0">
              <a:solidFill>
                <a:srgbClr val="000000"/>
              </a:solidFill>
            </a:endParaRPr>
          </a:p>
          <a:p>
            <a:pPr>
              <a:defRPr/>
            </a:pPr>
            <a:endParaRPr lang="en-US" dirty="0" smtClean="0"/>
          </a:p>
          <a:p>
            <a:pPr marL="266669" indent="-266669">
              <a:defRPr/>
            </a:pPr>
            <a:endParaRPr lang="en-US" dirty="0" smtClean="0"/>
          </a:p>
        </p:txBody>
      </p:sp>
      <p:sp>
        <p:nvSpPr>
          <p:cNvPr id="43011"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234.</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xfrm>
            <a:off x="522288" y="549275"/>
            <a:ext cx="3216275" cy="2413000"/>
          </a:xfrm>
          <a:ln/>
        </p:spPr>
      </p:sp>
      <p:sp>
        <p:nvSpPr>
          <p:cNvPr id="45058" name="Rectangle 3"/>
          <p:cNvSpPr>
            <a:spLocks noGrp="1" noChangeArrowheads="1"/>
          </p:cNvSpPr>
          <p:nvPr>
            <p:ph type="body" idx="1"/>
          </p:nvPr>
        </p:nvSpPr>
        <p:spPr>
          <a:noFill/>
        </p:spPr>
        <p:txBody>
          <a:bodyPr/>
          <a:lstStyle/>
          <a:p>
            <a:r>
              <a:rPr lang="en-US" b="1" smtClean="0">
                <a:solidFill>
                  <a:srgbClr val="000000"/>
                </a:solidFill>
                <a:sym typeface="Wingdings" pitchFamily="2" charset="2"/>
              </a:rPr>
              <a:t>Summary Overview</a:t>
            </a:r>
          </a:p>
          <a:p>
            <a:r>
              <a:rPr lang="en-US" smtClean="0">
                <a:solidFill>
                  <a:srgbClr val="000000"/>
                </a:solidFill>
                <a:sym typeface="Wingdings" pitchFamily="2" charset="2"/>
              </a:rPr>
              <a:t>When marketers make improvements to their products, are they creating wholly new product concepts that should have their own life cycles, or are they merely technical adjustments of the original product idea?</a:t>
            </a:r>
          </a:p>
          <a:p>
            <a:endParaRPr lang="en-US" smtClean="0">
              <a:solidFill>
                <a:srgbClr val="000000"/>
              </a:solidFill>
              <a:sym typeface="Wingdings" pitchFamily="2" charset="2"/>
            </a:endParaRPr>
          </a:p>
          <a:p>
            <a:r>
              <a:rPr lang="en-US" b="1" smtClean="0">
                <a:solidFill>
                  <a:srgbClr val="000000"/>
                </a:solidFill>
                <a:sym typeface="Wingdings" pitchFamily="2" charset="2"/>
              </a:rPr>
              <a:t>Key Issues</a:t>
            </a:r>
          </a:p>
          <a:p>
            <a:pPr>
              <a:buFontTx/>
              <a:buChar char="•"/>
            </a:pPr>
            <a:r>
              <a:rPr lang="en-US" smtClean="0">
                <a:solidFill>
                  <a:srgbClr val="000000"/>
                </a:solidFill>
                <a:sym typeface="Wingdings" pitchFamily="2" charset="2"/>
              </a:rPr>
              <a:t> The key is the product idea—if it is dramatically different, then the modification is a new product with a new life cycle. </a:t>
            </a:r>
          </a:p>
          <a:p>
            <a:pPr>
              <a:buFontTx/>
              <a:buChar char="•"/>
            </a:pPr>
            <a:r>
              <a:rPr lang="en-US" smtClean="0">
                <a:solidFill>
                  <a:srgbClr val="000000"/>
                </a:solidFill>
                <a:sym typeface="Wingdings" pitchFamily="2" charset="2"/>
              </a:rPr>
              <a:t> If not, it’s a modification of an older product. Even if it is only a modification, it can help to extend the maturity stage of the product life cycle. </a:t>
            </a:r>
          </a:p>
          <a:p>
            <a:pPr>
              <a:buFontTx/>
              <a:buChar char="•"/>
            </a:pPr>
            <a:r>
              <a:rPr lang="en-US" smtClean="0">
                <a:solidFill>
                  <a:srgbClr val="000000"/>
                </a:solidFill>
                <a:sym typeface="Wingdings" pitchFamily="2" charset="2"/>
              </a:rPr>
              <a:t> This ad illustrates the New Fixodent Control denture adhesive, with precision tip nozzle, which lets you apply a thin and continuous line.</a:t>
            </a:r>
          </a:p>
          <a:p>
            <a:endParaRPr lang="en-US" i="1" smtClean="0">
              <a:solidFill>
                <a:srgbClr val="000000"/>
              </a:solidFill>
              <a:sym typeface="Wingdings" pitchFamily="2" charset="2"/>
            </a:endParaRPr>
          </a:p>
          <a:p>
            <a:r>
              <a:rPr lang="en-US" b="1" i="1" smtClean="0">
                <a:solidFill>
                  <a:srgbClr val="000000"/>
                </a:solidFill>
                <a:sym typeface="Wingdings" pitchFamily="2" charset="2"/>
              </a:rPr>
              <a:t>Discussion Question: Compared to a denture adhesive, is the development of a “nozzle tip” denture adhesive deserving of its own life cycle, or is it a refinement of the old product? </a:t>
            </a:r>
          </a:p>
          <a:p>
            <a:endParaRPr lang="en-US" b="1" i="1" smtClean="0">
              <a:solidFill>
                <a:srgbClr val="000000"/>
              </a:solidFill>
              <a:sym typeface="Wingdings" pitchFamily="2" charset="2"/>
            </a:endParaRPr>
          </a:p>
          <a:p>
            <a:pPr>
              <a:buFontTx/>
              <a:buChar char="•"/>
            </a:pPr>
            <a:r>
              <a:rPr lang="en-US" smtClean="0">
                <a:solidFill>
                  <a:srgbClr val="000000"/>
                </a:solidFill>
                <a:sym typeface="Wingdings" pitchFamily="2" charset="2"/>
              </a:rPr>
              <a:t> In a mature market, a firm may be fighting to keep or increase its market share. But if the firm finds a new use for the product, it may stimulate overall demand.</a:t>
            </a:r>
          </a:p>
          <a:p>
            <a:endParaRPr lang="en-US" b="1" smtClean="0">
              <a:solidFill>
                <a:srgbClr val="000000"/>
              </a:solidFill>
              <a:sym typeface="Wingdings" pitchFamily="2" charset="2"/>
            </a:endParaRPr>
          </a:p>
          <a:p>
            <a:endParaRPr lang="en-US" b="1" smtClean="0">
              <a:solidFill>
                <a:srgbClr val="000000"/>
              </a:solidFill>
              <a:sym typeface="Wingdings" pitchFamily="2" charset="2"/>
            </a:endParaRPr>
          </a:p>
        </p:txBody>
      </p:sp>
      <p:sp>
        <p:nvSpPr>
          <p:cNvPr id="45059" name="Text Box 4"/>
          <p:cNvSpPr txBox="1">
            <a:spLocks noChangeArrowheads="1"/>
          </p:cNvSpPr>
          <p:nvPr/>
        </p:nvSpPr>
        <p:spPr bwMode="auto">
          <a:xfrm>
            <a:off x="4389438" y="401638"/>
            <a:ext cx="2436812" cy="558800"/>
          </a:xfrm>
          <a:prstGeom prst="rect">
            <a:avLst/>
          </a:prstGeom>
          <a:noFill/>
          <a:ln w="9525">
            <a:noFill/>
            <a:miter lim="800000"/>
            <a:headEnd/>
            <a:tailEnd/>
          </a:ln>
        </p:spPr>
        <p:txBody>
          <a:bodyPr lIns="96784" tIns="48391" rIns="96784" bIns="48391">
            <a:spAutoFit/>
          </a:bodyPr>
          <a:lstStyle/>
          <a:p>
            <a:pPr defTabSz="982663">
              <a:spcBef>
                <a:spcPct val="50000"/>
              </a:spcBef>
            </a:pPr>
            <a:r>
              <a:rPr lang="en-US" sz="1500" b="1">
                <a:solidFill>
                  <a:srgbClr val="000000"/>
                </a:solidFill>
              </a:rPr>
              <a:t>This slide relates to material on pp. 234-235.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t>Summary Overview</a:t>
            </a:r>
          </a:p>
          <a:p>
            <a:pPr>
              <a:defRPr/>
            </a:pPr>
            <a:r>
              <a:rPr lang="en-US" dirty="0" smtClean="0">
                <a:solidFill>
                  <a:srgbClr val="000000"/>
                </a:solidFill>
              </a:rPr>
              <a:t>At some point it may become necessary to discontinue the product.  This decision must weigh profitability against product line considerations and customer support obligations.</a:t>
            </a:r>
          </a:p>
          <a:p>
            <a:pPr>
              <a:defRPr/>
            </a:pPr>
            <a:endParaRPr lang="en-US" dirty="0" smtClean="0">
              <a:solidFill>
                <a:srgbClr val="000000"/>
              </a:solidFill>
            </a:endParaRPr>
          </a:p>
          <a:p>
            <a:pPr>
              <a:defRPr/>
            </a:pPr>
            <a:r>
              <a:rPr lang="en-US" b="1" dirty="0" smtClean="0">
                <a:solidFill>
                  <a:srgbClr val="000000"/>
                </a:solidFill>
              </a:rPr>
              <a:t>Key Issues</a:t>
            </a:r>
          </a:p>
          <a:p>
            <a:pPr marL="171450" indent="-171450">
              <a:buFont typeface="Wingdings" pitchFamily="2" charset="2"/>
              <a:buChar char="à"/>
              <a:defRPr/>
            </a:pPr>
            <a:r>
              <a:rPr lang="en-US" dirty="0" smtClean="0"/>
              <a:t>In sales decline, if it is determined that the product will not contribute to the achievement of the organization’s objectives in the future, a phase-out strategy may be necessary.</a:t>
            </a:r>
          </a:p>
          <a:p>
            <a:pPr marL="171450" indent="-171450">
              <a:buFont typeface="Wingdings" pitchFamily="2" charset="2"/>
              <a:buChar char="à"/>
              <a:defRPr/>
            </a:pPr>
            <a:endParaRPr lang="en-US" dirty="0" smtClean="0"/>
          </a:p>
          <a:p>
            <a:pPr>
              <a:defRPr/>
            </a:pPr>
            <a:r>
              <a:rPr lang="en-US" b="1" i="1" dirty="0" smtClean="0"/>
              <a:t>Discussion Question: How might marketers go about determining if a product is suffering from a temporary sales decline or if the decline is symptomatic of a long-term change in consumer preferences?</a:t>
            </a:r>
          </a:p>
          <a:p>
            <a:pPr>
              <a:defRPr/>
            </a:pPr>
            <a:endParaRPr lang="en-US" i="1" dirty="0" smtClean="0"/>
          </a:p>
          <a:p>
            <a:pPr>
              <a:buFont typeface="Arial" pitchFamily="34" charset="0"/>
              <a:buNone/>
              <a:defRPr/>
            </a:pPr>
            <a:r>
              <a:rPr lang="en-US" b="1" dirty="0" smtClean="0">
                <a:sym typeface="Wingdings" pitchFamily="2" charset="2"/>
              </a:rPr>
              <a:t> </a:t>
            </a:r>
            <a:r>
              <a:rPr lang="en-US" dirty="0" smtClean="0"/>
              <a:t>If marketers “pull the plug” on a product too quickly, they may incur losses because of distribution and promotion expenditures that have already been made to cover the immediate future. </a:t>
            </a:r>
          </a:p>
          <a:p>
            <a:pPr>
              <a:buFont typeface="Arial" pitchFamily="34" charset="0"/>
              <a:buNone/>
              <a:defRPr/>
            </a:pPr>
            <a:r>
              <a:rPr lang="en-US" b="1" dirty="0" smtClean="0">
                <a:sym typeface="Wingdings" pitchFamily="2" charset="2"/>
              </a:rPr>
              <a:t> </a:t>
            </a:r>
            <a:r>
              <a:rPr lang="en-US" dirty="0" smtClean="0"/>
              <a:t>If marketing costs are reduced in accordance with the phase-out strategy, loyal customers may still continue to purchase the product, and this residual demand may generate profits. </a:t>
            </a:r>
          </a:p>
          <a:p>
            <a:pPr marL="266669" indent="-266669">
              <a:defRPr/>
            </a:pPr>
            <a:endParaRPr lang="en-US" dirty="0" smtClean="0"/>
          </a:p>
        </p:txBody>
      </p:sp>
      <p:sp>
        <p:nvSpPr>
          <p:cNvPr id="47107"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235-236.</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lnSpc>
                <a:spcPct val="90000"/>
              </a:lnSpc>
              <a:defRPr/>
            </a:pPr>
            <a:r>
              <a:rPr lang="en-US" b="1" dirty="0" smtClean="0"/>
              <a:t>Summary Overview</a:t>
            </a:r>
          </a:p>
          <a:p>
            <a:pPr>
              <a:lnSpc>
                <a:spcPct val="90000"/>
              </a:lnSpc>
              <a:defRPr/>
            </a:pPr>
            <a:r>
              <a:rPr lang="en-US" dirty="0" smtClean="0"/>
              <a:t>Competition is strong and dynamic in most markets, so it is essential for firms to keep developing new products and modifying old products.</a:t>
            </a:r>
          </a:p>
          <a:p>
            <a:pPr>
              <a:lnSpc>
                <a:spcPct val="90000"/>
              </a:lnSpc>
              <a:defRPr/>
            </a:pPr>
            <a:endParaRPr lang="en-US" dirty="0" smtClean="0"/>
          </a:p>
          <a:p>
            <a:pPr>
              <a:lnSpc>
                <a:spcPct val="90000"/>
              </a:lnSpc>
              <a:defRPr/>
            </a:pPr>
            <a:r>
              <a:rPr lang="en-US" b="1" dirty="0" smtClean="0">
                <a:solidFill>
                  <a:srgbClr val="000000"/>
                </a:solidFill>
              </a:rPr>
              <a:t>Key Issues</a:t>
            </a:r>
          </a:p>
          <a:p>
            <a:pPr>
              <a:lnSpc>
                <a:spcPct val="90000"/>
              </a:lnSpc>
              <a:buFont typeface="Arial" pitchFamily="34" charset="0"/>
              <a:buChar char="•"/>
              <a:defRPr/>
            </a:pPr>
            <a:r>
              <a:rPr lang="en-US" u="sng" dirty="0" smtClean="0">
                <a:solidFill>
                  <a:srgbClr val="000000"/>
                </a:solidFill>
              </a:rPr>
              <a:t> New product</a:t>
            </a:r>
            <a:r>
              <a:rPr lang="en-US" dirty="0" smtClean="0">
                <a:solidFill>
                  <a:srgbClr val="000000"/>
                </a:solidFill>
              </a:rPr>
              <a:t>: anything that in any way provides the company with another way to meet customer needs.  </a:t>
            </a:r>
          </a:p>
          <a:p>
            <a:pPr lvl="1">
              <a:lnSpc>
                <a:spcPct val="90000"/>
              </a:lnSpc>
              <a:buFont typeface="Arial" pitchFamily="34" charset="0"/>
              <a:buChar char="•"/>
              <a:defRPr/>
            </a:pPr>
            <a:r>
              <a:rPr lang="en-US" dirty="0" smtClean="0">
                <a:solidFill>
                  <a:srgbClr val="000000"/>
                </a:solidFill>
              </a:rPr>
              <a:t> This “newness” includes totally new inventions and simple color changes in existing products. </a:t>
            </a:r>
          </a:p>
          <a:p>
            <a:pPr lvl="1">
              <a:lnSpc>
                <a:spcPct val="90000"/>
              </a:lnSpc>
              <a:buFont typeface="Arial" pitchFamily="34" charset="0"/>
              <a:buChar char="•"/>
              <a:defRPr/>
            </a:pPr>
            <a:endParaRPr lang="en-US" dirty="0" smtClean="0">
              <a:solidFill>
                <a:srgbClr val="000000"/>
              </a:solidFill>
            </a:endParaRPr>
          </a:p>
          <a:p>
            <a:pPr>
              <a:lnSpc>
                <a:spcPct val="90000"/>
              </a:lnSpc>
              <a:defRPr/>
            </a:pPr>
            <a:r>
              <a:rPr lang="en-US" b="1" i="1" dirty="0" smtClean="0">
                <a:solidFill>
                  <a:srgbClr val="000000"/>
                </a:solidFill>
              </a:rPr>
              <a:t>Discussion Question: What’s the difference between this idea of a new product, and the notion of a new product in the context of the product life cycle?</a:t>
            </a:r>
          </a:p>
          <a:p>
            <a:pPr>
              <a:lnSpc>
                <a:spcPct val="90000"/>
              </a:lnSpc>
              <a:defRPr/>
            </a:pPr>
            <a:endParaRPr lang="en-US" i="1" dirty="0" smtClean="0">
              <a:solidFill>
                <a:srgbClr val="000000"/>
              </a:solidFill>
            </a:endParaRPr>
          </a:p>
          <a:p>
            <a:pPr>
              <a:lnSpc>
                <a:spcPct val="90000"/>
              </a:lnSpc>
              <a:buFont typeface="Arial" pitchFamily="34" charset="0"/>
              <a:buNone/>
              <a:defRPr/>
            </a:pPr>
            <a:r>
              <a:rPr lang="en-US" dirty="0" smtClean="0">
                <a:sym typeface="Wingdings" pitchFamily="2" charset="2"/>
              </a:rPr>
              <a:t> </a:t>
            </a:r>
            <a:r>
              <a:rPr lang="en-US" u="sng" dirty="0" smtClean="0">
                <a:solidFill>
                  <a:srgbClr val="000000"/>
                </a:solidFill>
              </a:rPr>
              <a:t>Federal Trade Commission (FTC</a:t>
            </a:r>
            <a:r>
              <a:rPr lang="en-US" dirty="0" smtClean="0">
                <a:solidFill>
                  <a:srgbClr val="000000"/>
                </a:solidFill>
              </a:rPr>
              <a:t>): the federal government agency that polices antimonopoly laws. </a:t>
            </a:r>
          </a:p>
          <a:p>
            <a:pPr lvl="1">
              <a:lnSpc>
                <a:spcPct val="90000"/>
              </a:lnSpc>
              <a:buFont typeface="Arial" pitchFamily="34" charset="0"/>
              <a:buChar char="•"/>
              <a:defRPr/>
            </a:pPr>
            <a:r>
              <a:rPr lang="en-US" dirty="0" smtClean="0">
                <a:solidFill>
                  <a:srgbClr val="000000"/>
                </a:solidFill>
              </a:rPr>
              <a:t> The FTC says a product is “new” only six months. </a:t>
            </a:r>
          </a:p>
          <a:p>
            <a:pPr lvl="1">
              <a:lnSpc>
                <a:spcPct val="90000"/>
              </a:lnSpc>
              <a:buFont typeface="Arial" pitchFamily="34" charset="0"/>
              <a:buChar char="•"/>
              <a:defRPr/>
            </a:pPr>
            <a:r>
              <a:rPr lang="en-US" dirty="0" smtClean="0">
                <a:solidFill>
                  <a:srgbClr val="000000"/>
                </a:solidFill>
              </a:rPr>
              <a:t> In the FTC’s view, a new product must be either entirely new, or changed in a “functionally significant or substantial respect.”</a:t>
            </a:r>
          </a:p>
          <a:p>
            <a:pPr>
              <a:lnSpc>
                <a:spcPct val="90000"/>
              </a:lnSpc>
              <a:buFont typeface="Arial" pitchFamily="34" charset="0"/>
              <a:buNone/>
              <a:defRPr/>
            </a:pPr>
            <a:r>
              <a:rPr lang="en-US" dirty="0" smtClean="0">
                <a:sym typeface="Wingdings" pitchFamily="2" charset="2"/>
              </a:rPr>
              <a:t> </a:t>
            </a:r>
            <a:r>
              <a:rPr lang="en-US" u="sng" dirty="0" smtClean="0">
                <a:solidFill>
                  <a:srgbClr val="000000"/>
                </a:solidFill>
              </a:rPr>
              <a:t>Ethical issues in new-product planning</a:t>
            </a:r>
            <a:r>
              <a:rPr lang="en-US" dirty="0" smtClean="0">
                <a:solidFill>
                  <a:srgbClr val="000000"/>
                </a:solidFill>
              </a:rPr>
              <a:t> abound. These ethical debates include:</a:t>
            </a:r>
          </a:p>
          <a:p>
            <a:pPr lvl="1">
              <a:lnSpc>
                <a:spcPct val="90000"/>
              </a:lnSpc>
              <a:buFont typeface="Arial" pitchFamily="34" charset="0"/>
              <a:buChar char="•"/>
              <a:defRPr/>
            </a:pPr>
            <a:r>
              <a:rPr lang="en-US" dirty="0" smtClean="0">
                <a:solidFill>
                  <a:srgbClr val="000000"/>
                </a:solidFill>
              </a:rPr>
              <a:t> Criticisms against companies for holding back new product innovations.</a:t>
            </a:r>
          </a:p>
          <a:p>
            <a:pPr lvl="1">
              <a:lnSpc>
                <a:spcPct val="90000"/>
              </a:lnSpc>
              <a:buFont typeface="Arial" pitchFamily="34" charset="0"/>
              <a:buChar char="•"/>
              <a:defRPr/>
            </a:pPr>
            <a:r>
              <a:rPr lang="en-US" dirty="0" smtClean="0">
                <a:solidFill>
                  <a:srgbClr val="000000"/>
                </a:solidFill>
              </a:rPr>
              <a:t> “Planned obsolescence”—releasing products the company will soon replace.</a:t>
            </a:r>
          </a:p>
          <a:p>
            <a:pPr lvl="1">
              <a:lnSpc>
                <a:spcPct val="90000"/>
              </a:lnSpc>
              <a:buFont typeface="Arial" pitchFamily="34" charset="0"/>
              <a:buChar char="•"/>
              <a:defRPr/>
            </a:pPr>
            <a:r>
              <a:rPr lang="en-US" dirty="0" smtClean="0">
                <a:solidFill>
                  <a:srgbClr val="000000"/>
                </a:solidFill>
              </a:rPr>
              <a:t> Failure to supply replacement parts throughout the useful life of a product.</a:t>
            </a:r>
          </a:p>
          <a:p>
            <a:pPr lvl="1">
              <a:lnSpc>
                <a:spcPct val="90000"/>
              </a:lnSpc>
              <a:buFont typeface="Arial" pitchFamily="34" charset="0"/>
              <a:buChar char="•"/>
              <a:defRPr/>
            </a:pPr>
            <a:r>
              <a:rPr lang="en-US" dirty="0" smtClean="0">
                <a:solidFill>
                  <a:srgbClr val="000000"/>
                </a:solidFill>
              </a:rPr>
              <a:t> Continuous release of minor product variations in markets that are saturated.</a:t>
            </a:r>
          </a:p>
          <a:p>
            <a:pPr>
              <a:lnSpc>
                <a:spcPct val="90000"/>
              </a:lnSpc>
              <a:buFont typeface="Arial" pitchFamily="34" charset="0"/>
              <a:buChar char="•"/>
              <a:defRPr/>
            </a:pPr>
            <a:r>
              <a:rPr lang="en-US" dirty="0" smtClean="0">
                <a:solidFill>
                  <a:srgbClr val="000000"/>
                </a:solidFill>
              </a:rPr>
              <a:t> Marketers need to be sensitive to the possible consumer backlash caused by these ethical dilemmas.</a:t>
            </a:r>
          </a:p>
          <a:p>
            <a:pPr>
              <a:lnSpc>
                <a:spcPct val="90000"/>
              </a:lnSpc>
              <a:defRPr/>
            </a:pPr>
            <a:endParaRPr lang="en-US" dirty="0" smtClean="0"/>
          </a:p>
          <a:p>
            <a:pPr marL="266669" indent="-266669">
              <a:defRPr/>
            </a:pPr>
            <a:endParaRPr lang="en-US" dirty="0" smtClean="0"/>
          </a:p>
        </p:txBody>
      </p:sp>
      <p:sp>
        <p:nvSpPr>
          <p:cNvPr id="49155"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236-238.</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defTabSz="965200">
              <a:spcBef>
                <a:spcPct val="50000"/>
              </a:spcBef>
            </a:pPr>
            <a:endParaRPr lang="en-US" sz="1500" b="1">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marL="261713" indent="-261713">
              <a:defRPr/>
            </a:pPr>
            <a:r>
              <a:rPr lang="en-US" b="1" dirty="0" smtClean="0"/>
              <a:t>At the end of this presentation, you should be able to:</a:t>
            </a:r>
          </a:p>
          <a:p>
            <a:pPr marL="336488" indent="-336488">
              <a:buFont typeface="+mj-lt"/>
              <a:buAutoNum type="arabicPeriod"/>
              <a:defRPr/>
            </a:pPr>
            <a:endParaRPr lang="en-US" dirty="0" smtClean="0"/>
          </a:p>
          <a:p>
            <a:pPr marL="336488" indent="-336488">
              <a:buFont typeface="+mj-lt"/>
              <a:buAutoNum type="arabicPeriod"/>
              <a:defRPr/>
            </a:pPr>
            <a:r>
              <a:rPr lang="en-US" dirty="0" smtClean="0"/>
              <a:t>Understand how product life cycles affect strategy planning.</a:t>
            </a:r>
          </a:p>
          <a:p>
            <a:pPr marL="336488" indent="-336488">
              <a:buFont typeface="+mj-lt"/>
              <a:buAutoNum type="arabicPeriod"/>
              <a:defRPr/>
            </a:pPr>
            <a:r>
              <a:rPr lang="en-US" dirty="0" smtClean="0"/>
              <a:t>Know what is involved in designing new products and what “new products” really are.</a:t>
            </a:r>
          </a:p>
          <a:p>
            <a:pPr marL="336488" indent="-336488">
              <a:buFont typeface="+mj-lt"/>
              <a:buAutoNum type="arabicPeriod"/>
              <a:defRPr/>
            </a:pPr>
            <a:r>
              <a:rPr lang="en-US" dirty="0" smtClean="0"/>
              <a:t>Understand the new-product development process.</a:t>
            </a:r>
          </a:p>
          <a:p>
            <a:pPr marL="336488" indent="-336488">
              <a:buFont typeface="+mj-lt"/>
              <a:buAutoNum type="arabicPeriod"/>
              <a:defRPr/>
            </a:pPr>
            <a:r>
              <a:rPr lang="en-US" dirty="0" smtClean="0"/>
              <a:t>Appreciate the team effort that goes into new-product development.</a:t>
            </a:r>
          </a:p>
          <a:p>
            <a:pPr marL="336488" indent="-336488">
              <a:buFont typeface="+mj-lt"/>
              <a:buAutoNum type="arabicPeriod"/>
              <a:defRPr/>
            </a:pPr>
            <a:r>
              <a:rPr lang="en-US" dirty="0" smtClean="0"/>
              <a:t>Understand the need for product or brand managers.</a:t>
            </a:r>
          </a:p>
          <a:p>
            <a:pPr marL="336488" indent="-336488">
              <a:buFont typeface="+mj-lt"/>
              <a:buAutoNum type="arabicPeriod"/>
              <a:defRPr/>
            </a:pPr>
            <a:r>
              <a:rPr lang="en-US" dirty="0" smtClean="0"/>
              <a:t>Understand how total quality management can improve goods and services.  </a:t>
            </a:r>
          </a:p>
          <a:p>
            <a:pPr marL="336488" indent="-336488">
              <a:buFont typeface="+mj-lt"/>
              <a:buAutoNum type="arabicPeriod"/>
              <a:defRPr/>
            </a:pPr>
            <a:r>
              <a:rPr lang="en-US" dirty="0" smtClean="0"/>
              <a:t>Understand important new terms.</a:t>
            </a:r>
          </a:p>
          <a:p>
            <a:pPr marL="261713" indent="-261713">
              <a:defRPr/>
            </a:pPr>
            <a:endParaRPr lang="en-US" dirty="0" smtClean="0"/>
          </a:p>
          <a:p>
            <a:pPr marL="266669" indent="-266669">
              <a:defRPr/>
            </a:pPr>
            <a:endParaRPr lang="en-US" dirty="0" smtClean="0"/>
          </a:p>
        </p:txBody>
      </p:sp>
      <p:sp>
        <p:nvSpPr>
          <p:cNvPr id="13315"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 226.</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503238" y="539750"/>
            <a:ext cx="3162300" cy="2373313"/>
          </a:xfrm>
          <a:ln/>
        </p:spPr>
      </p:sp>
      <p:sp>
        <p:nvSpPr>
          <p:cNvPr id="52226" name="Rectangle 3"/>
          <p:cNvSpPr>
            <a:spLocks noGrp="1" noChangeArrowheads="1"/>
          </p:cNvSpPr>
          <p:nvPr>
            <p:ph type="body" idx="1"/>
          </p:nvPr>
        </p:nvSpPr>
        <p:spPr>
          <a:xfrm>
            <a:off x="179388" y="3076575"/>
            <a:ext cx="6367462" cy="5565775"/>
          </a:xfrm>
          <a:noFill/>
        </p:spPr>
        <p:txBody>
          <a:bodyPr/>
          <a:lstStyle/>
          <a:p>
            <a:r>
              <a:rPr lang="en-US" smtClean="0"/>
              <a:t>The commercial introduces the New Mr. Clean Auto Dry product.  The ad suggests that carwash “technology” has been surpassed by automotive technology in the past but that this new product revolutionizes carwash technology.  </a:t>
            </a:r>
          </a:p>
          <a:p>
            <a:endParaRPr lang="en-US" smtClean="0"/>
          </a:p>
          <a:p>
            <a:r>
              <a:rPr lang="en-US" b="1" i="1" smtClean="0">
                <a:solidFill>
                  <a:srgbClr val="000000"/>
                </a:solidFill>
              </a:rPr>
              <a:t>Discussion Question: </a:t>
            </a:r>
            <a:r>
              <a:rPr lang="en-US" b="1" i="1" smtClean="0"/>
              <a:t>What questions do you have about this new product after viewing the commercial?  What are your opinions given that the product carries the Mr. Clean brand name? </a:t>
            </a:r>
          </a:p>
          <a:p>
            <a:endParaRPr lang="en-US" i="1" smtClean="0"/>
          </a:p>
          <a:p>
            <a:r>
              <a:rPr lang="en-US" b="1" smtClean="0"/>
              <a:t>Video Operation:</a:t>
            </a:r>
          </a:p>
          <a:p>
            <a:r>
              <a:rPr lang="en-US" smtClean="0"/>
              <a:t>Use the onscreen player controls to operate the video.</a:t>
            </a:r>
          </a:p>
          <a:p>
            <a:r>
              <a:rPr lang="en-US" smtClean="0"/>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t>Under certain circumstances, the video may not fill the video player window. To restore, right-click the video player object and select Zoom 200%.</a:t>
            </a:r>
          </a:p>
          <a:p>
            <a:r>
              <a:rPr lang="en-US" smtClean="0"/>
              <a:t>The videos will only play in Slide Show View. Macros must be enabled in order to play the videos from within PowerPoint.</a:t>
            </a:r>
          </a:p>
          <a:p>
            <a:endParaRPr lang="en-US" smtClean="0"/>
          </a:p>
          <a:p>
            <a:pPr eaLnBrk="1" hangingPunct="1"/>
            <a:endParaRPr lang="en-US" smtClean="0"/>
          </a:p>
        </p:txBody>
      </p:sp>
      <p:sp>
        <p:nvSpPr>
          <p:cNvPr id="52227"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236.</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rPr>
              <a:t>Summary Overview</a:t>
            </a:r>
          </a:p>
          <a:p>
            <a:pPr>
              <a:defRPr/>
            </a:pPr>
            <a:r>
              <a:rPr lang="en-US" dirty="0" smtClean="0">
                <a:solidFill>
                  <a:srgbClr val="000000"/>
                </a:solidFill>
              </a:rPr>
              <a:t>New product development is essential, but risky. An organized new-product development process may help.</a:t>
            </a:r>
          </a:p>
          <a:p>
            <a:pPr>
              <a:defRPr/>
            </a:pPr>
            <a:endParaRPr lang="en-US" dirty="0" smtClean="0">
              <a:solidFill>
                <a:srgbClr val="000000"/>
              </a:solidFill>
            </a:endParaRPr>
          </a:p>
          <a:p>
            <a:pPr>
              <a:defRPr/>
            </a:pPr>
            <a:r>
              <a:rPr lang="en-US" b="1" dirty="0" smtClean="0">
                <a:solidFill>
                  <a:srgbClr val="000000"/>
                </a:solidFill>
              </a:rPr>
              <a:t>Key Issues</a:t>
            </a:r>
          </a:p>
          <a:p>
            <a:pPr>
              <a:buFont typeface="Arial" pitchFamily="34" charset="0"/>
              <a:buChar char="•"/>
              <a:defRPr/>
            </a:pPr>
            <a:r>
              <a:rPr lang="en-US" dirty="0" smtClean="0">
                <a:solidFill>
                  <a:srgbClr val="000000"/>
                </a:solidFill>
              </a:rPr>
              <a:t> New-product development is expensive and many of these products fail! </a:t>
            </a:r>
          </a:p>
          <a:p>
            <a:pPr lvl="1">
              <a:buFont typeface="Arial" pitchFamily="34" charset="0"/>
              <a:buChar char="•"/>
              <a:defRPr/>
            </a:pPr>
            <a:r>
              <a:rPr lang="en-US" dirty="0" smtClean="0">
                <a:solidFill>
                  <a:srgbClr val="000000"/>
                </a:solidFill>
              </a:rPr>
              <a:t> Some products don’t offer a unique benefit, or competition is underestimated. </a:t>
            </a:r>
          </a:p>
          <a:p>
            <a:pPr lvl="1">
              <a:buFont typeface="Arial" pitchFamily="34" charset="0"/>
              <a:buChar char="•"/>
              <a:defRPr/>
            </a:pPr>
            <a:r>
              <a:rPr lang="en-US" dirty="0" smtClean="0">
                <a:solidFill>
                  <a:srgbClr val="000000"/>
                </a:solidFill>
              </a:rPr>
              <a:t> Design and cost problems, or poor timing—either too quick an introduction or too slow—may doom a product to failure. </a:t>
            </a:r>
          </a:p>
          <a:p>
            <a:pPr>
              <a:buFont typeface="Arial" pitchFamily="34" charset="0"/>
              <a:buChar char="•"/>
              <a:defRPr/>
            </a:pPr>
            <a:r>
              <a:rPr lang="en-US" dirty="0" smtClean="0">
                <a:solidFill>
                  <a:srgbClr val="000000"/>
                </a:solidFill>
              </a:rPr>
              <a:t> The new-product development process is an organized approach for bringing new products to market. It has five stages:</a:t>
            </a:r>
          </a:p>
          <a:p>
            <a:pPr marL="672976" lvl="1" indent="-224325">
              <a:spcBef>
                <a:spcPct val="15000"/>
              </a:spcBef>
              <a:buFont typeface="+mj-lt"/>
              <a:buAutoNum type="arabicPeriod"/>
              <a:defRPr/>
            </a:pPr>
            <a:r>
              <a:rPr lang="en-US" dirty="0" smtClean="0">
                <a:solidFill>
                  <a:srgbClr val="000000"/>
                </a:solidFill>
              </a:rPr>
              <a:t>Idea generation;</a:t>
            </a:r>
          </a:p>
          <a:p>
            <a:pPr marL="448651" lvl="1">
              <a:spcBef>
                <a:spcPct val="15000"/>
              </a:spcBef>
              <a:buFont typeface="+mj-lt"/>
              <a:buNone/>
              <a:defRPr/>
            </a:pPr>
            <a:r>
              <a:rPr lang="en-US" b="1" dirty="0" smtClean="0">
                <a:sym typeface="Wingdings" pitchFamily="2" charset="2"/>
              </a:rPr>
              <a:t> </a:t>
            </a:r>
            <a:r>
              <a:rPr lang="en-US" dirty="0" smtClean="0">
                <a:solidFill>
                  <a:srgbClr val="000000"/>
                </a:solidFill>
              </a:rPr>
              <a:t>Screening;</a:t>
            </a:r>
          </a:p>
          <a:p>
            <a:pPr marL="448651" lvl="1">
              <a:spcBef>
                <a:spcPct val="15000"/>
              </a:spcBef>
              <a:buFont typeface="+mj-lt"/>
              <a:buNone/>
              <a:defRPr/>
            </a:pPr>
            <a:r>
              <a:rPr lang="en-US" b="1" dirty="0" smtClean="0">
                <a:sym typeface="Wingdings" pitchFamily="2" charset="2"/>
              </a:rPr>
              <a:t> </a:t>
            </a:r>
            <a:r>
              <a:rPr lang="en-US" dirty="0" smtClean="0">
                <a:solidFill>
                  <a:srgbClr val="000000"/>
                </a:solidFill>
              </a:rPr>
              <a:t>Idea evaluation;</a:t>
            </a:r>
          </a:p>
          <a:p>
            <a:pPr marL="448651" lvl="1">
              <a:spcBef>
                <a:spcPct val="15000"/>
              </a:spcBef>
              <a:buFont typeface="+mj-lt"/>
              <a:buNone/>
              <a:defRPr/>
            </a:pPr>
            <a:r>
              <a:rPr lang="en-US" b="1" dirty="0" smtClean="0">
                <a:sym typeface="Wingdings" pitchFamily="2" charset="2"/>
              </a:rPr>
              <a:t> </a:t>
            </a:r>
            <a:r>
              <a:rPr lang="en-US" dirty="0" smtClean="0">
                <a:solidFill>
                  <a:srgbClr val="000000"/>
                </a:solidFill>
              </a:rPr>
              <a:t>Development; and </a:t>
            </a:r>
          </a:p>
          <a:p>
            <a:pPr marL="448651" lvl="1">
              <a:spcBef>
                <a:spcPct val="15000"/>
              </a:spcBef>
              <a:buFont typeface="+mj-lt"/>
              <a:buNone/>
              <a:defRPr/>
            </a:pPr>
            <a:r>
              <a:rPr lang="en-US" b="1" dirty="0" smtClean="0">
                <a:sym typeface="Wingdings" pitchFamily="2" charset="2"/>
              </a:rPr>
              <a:t> </a:t>
            </a:r>
            <a:r>
              <a:rPr lang="en-US" dirty="0" smtClean="0">
                <a:solidFill>
                  <a:srgbClr val="000000"/>
                </a:solidFill>
              </a:rPr>
              <a:t>Commercialization.</a:t>
            </a:r>
          </a:p>
          <a:p>
            <a:pPr>
              <a:buFont typeface="Arial" pitchFamily="34" charset="0"/>
              <a:buChar char="•"/>
              <a:defRPr/>
            </a:pPr>
            <a:r>
              <a:rPr lang="en-US" dirty="0" smtClean="0">
                <a:solidFill>
                  <a:srgbClr val="000000"/>
                </a:solidFill>
              </a:rPr>
              <a:t> The </a:t>
            </a:r>
            <a:r>
              <a:rPr lang="en-US" u="sng" dirty="0" smtClean="0">
                <a:solidFill>
                  <a:srgbClr val="000000"/>
                </a:solidFill>
              </a:rPr>
              <a:t>process tries to kill new products, economically</a:t>
            </a:r>
            <a:r>
              <a:rPr lang="en-US" dirty="0" smtClean="0">
                <a:solidFill>
                  <a:srgbClr val="000000"/>
                </a:solidFill>
              </a:rPr>
              <a:t>, by progressively weeding out products that have a low likelihood of success before they are introduced to the entire target market.</a:t>
            </a:r>
          </a:p>
          <a:p>
            <a:pPr>
              <a:buFont typeface="Arial" pitchFamily="34" charset="0"/>
              <a:buChar char="•"/>
              <a:defRPr/>
            </a:pPr>
            <a:endParaRPr lang="en-US" dirty="0" smtClean="0">
              <a:solidFill>
                <a:srgbClr val="000000"/>
              </a:solidFill>
            </a:endParaRPr>
          </a:p>
          <a:p>
            <a:pPr>
              <a:defRPr/>
            </a:pPr>
            <a:r>
              <a:rPr lang="en-US" b="1" i="1" dirty="0" smtClean="0">
                <a:solidFill>
                  <a:srgbClr val="000000"/>
                </a:solidFill>
              </a:rPr>
              <a:t>Discussion Question: In applying the new-product development process, marketers usually start with a hypothesis that a new product idea will not be profitable. The process then tests this hypothesis. Do you think this is a defeatist approach? Why not assume that the product will succeed?</a:t>
            </a:r>
          </a:p>
          <a:p>
            <a:pPr>
              <a:defRPr/>
            </a:pPr>
            <a:endParaRPr lang="en-US" dirty="0" smtClean="0"/>
          </a:p>
          <a:p>
            <a:pPr marL="266669" indent="-266669">
              <a:defRPr/>
            </a:pPr>
            <a:endParaRPr lang="en-US" dirty="0" smtClean="0"/>
          </a:p>
        </p:txBody>
      </p:sp>
      <p:sp>
        <p:nvSpPr>
          <p:cNvPr id="54275"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240-243.</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t>Summary Overview</a:t>
            </a:r>
          </a:p>
          <a:p>
            <a:pPr>
              <a:defRPr/>
            </a:pPr>
            <a:r>
              <a:rPr lang="en-US" dirty="0" smtClean="0">
                <a:solidFill>
                  <a:srgbClr val="000000"/>
                </a:solidFill>
              </a:rPr>
              <a:t>New product ideas come from all over—salespeople, production workers, customers, competitors—anywhere!  Sharp companies keep an open mind and eye to many relevant sources of new product ideas.</a:t>
            </a:r>
          </a:p>
          <a:p>
            <a:pPr>
              <a:defRPr/>
            </a:pPr>
            <a:endParaRPr lang="en-US" dirty="0" smtClean="0">
              <a:solidFill>
                <a:srgbClr val="000000"/>
              </a:solidFill>
            </a:endParaRPr>
          </a:p>
          <a:p>
            <a:pPr>
              <a:defRPr/>
            </a:pPr>
            <a:r>
              <a:rPr lang="en-US" b="1" dirty="0" smtClean="0"/>
              <a:t>Key Issues</a:t>
            </a:r>
          </a:p>
          <a:p>
            <a:pPr>
              <a:buFont typeface="Arial" pitchFamily="34" charset="0"/>
              <a:buChar char="•"/>
              <a:defRPr/>
            </a:pPr>
            <a:r>
              <a:rPr lang="en-US" dirty="0" smtClean="0">
                <a:solidFill>
                  <a:srgbClr val="000000"/>
                </a:solidFill>
              </a:rPr>
              <a:t> The key emphasis in idea generation is not on discarding ideas—the later stages of the new product development process take care of weeding out bad ideas and nurturing good ones. Instead, gathering ideas is the key in idea generation.</a:t>
            </a:r>
          </a:p>
          <a:p>
            <a:pPr>
              <a:buFont typeface="Arial" pitchFamily="34" charset="0"/>
              <a:buChar char="•"/>
              <a:defRPr/>
            </a:pPr>
            <a:r>
              <a:rPr lang="en-US" dirty="0" smtClean="0">
                <a:solidFill>
                  <a:srgbClr val="000000"/>
                </a:solidFill>
              </a:rPr>
              <a:t> As mentioned, ideas can come from many sources. In reverse engineering, companies buy competitors’ products, disassemble them, determine how they work, and find ways to improve them. </a:t>
            </a:r>
          </a:p>
          <a:p>
            <a:pPr>
              <a:buFont typeface="Arial" pitchFamily="34" charset="0"/>
              <a:buChar char="•"/>
              <a:defRPr/>
            </a:pPr>
            <a:endParaRPr lang="en-US" dirty="0" smtClean="0">
              <a:solidFill>
                <a:srgbClr val="000000"/>
              </a:solidFill>
            </a:endParaRPr>
          </a:p>
          <a:p>
            <a:pPr>
              <a:defRPr/>
            </a:pPr>
            <a:r>
              <a:rPr lang="en-US" b="1" i="1" dirty="0" smtClean="0">
                <a:solidFill>
                  <a:srgbClr val="000000"/>
                </a:solidFill>
              </a:rPr>
              <a:t>Discussion Question: Do you think reverse engineering is ethical? Why or why not?</a:t>
            </a:r>
          </a:p>
          <a:p>
            <a:pPr>
              <a:defRPr/>
            </a:pPr>
            <a:endParaRPr lang="en-US" i="1" dirty="0" smtClean="0">
              <a:solidFill>
                <a:srgbClr val="000000"/>
              </a:solidFill>
            </a:endParaRPr>
          </a:p>
          <a:p>
            <a:pPr>
              <a:buFont typeface="Arial" pitchFamily="34" charset="0"/>
              <a:buChar char="•"/>
              <a:defRPr/>
            </a:pPr>
            <a:r>
              <a:rPr lang="en-US" dirty="0" smtClean="0">
                <a:solidFill>
                  <a:srgbClr val="000000"/>
                </a:solidFill>
              </a:rPr>
              <a:t> International markets should not be overlooked for new ideas.  </a:t>
            </a:r>
          </a:p>
          <a:p>
            <a:pPr>
              <a:buFont typeface="Arial" pitchFamily="34" charset="0"/>
              <a:buChar char="•"/>
              <a:defRPr/>
            </a:pPr>
            <a:r>
              <a:rPr lang="en-US" dirty="0" smtClean="0">
                <a:solidFill>
                  <a:srgbClr val="000000"/>
                </a:solidFill>
              </a:rPr>
              <a:t> Customers are a tremendous source of new ideas. Marketing research can help in gaining the perspectives of customers, wholesalers or retailers, and competitors. </a:t>
            </a:r>
          </a:p>
          <a:p>
            <a:pPr>
              <a:buFont typeface="Arial" pitchFamily="34" charset="0"/>
              <a:buChar char="•"/>
              <a:defRPr/>
            </a:pPr>
            <a:r>
              <a:rPr lang="en-US" dirty="0" smtClean="0">
                <a:solidFill>
                  <a:srgbClr val="000000"/>
                </a:solidFill>
              </a:rPr>
              <a:t> Idea generation can’t be left to chance. It depends on having a formal procedure for seeking new ideas, so there is a constant influx of new possibilities. </a:t>
            </a:r>
          </a:p>
          <a:p>
            <a:pPr>
              <a:defRPr/>
            </a:pPr>
            <a:endParaRPr lang="en-US" i="1" dirty="0" smtClean="0">
              <a:solidFill>
                <a:srgbClr val="000000"/>
              </a:solidFill>
            </a:endParaRPr>
          </a:p>
          <a:p>
            <a:pPr>
              <a:defRPr/>
            </a:pPr>
            <a:endParaRPr lang="en-US" dirty="0" smtClean="0"/>
          </a:p>
          <a:p>
            <a:pPr marL="266669" indent="-266669">
              <a:defRPr/>
            </a:pPr>
            <a:endParaRPr lang="en-US" dirty="0" smtClean="0"/>
          </a:p>
        </p:txBody>
      </p:sp>
      <p:sp>
        <p:nvSpPr>
          <p:cNvPr id="56323"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240.</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t>Summary Overview</a:t>
            </a:r>
          </a:p>
          <a:p>
            <a:pPr>
              <a:defRPr/>
            </a:pPr>
            <a:r>
              <a:rPr lang="en-US" dirty="0" smtClean="0">
                <a:solidFill>
                  <a:srgbClr val="000000"/>
                </a:solidFill>
              </a:rPr>
              <a:t>Screening involves evaluating the new idea in relation to strengths, weaknesses, opportunities, and threats (S.W.O.T. analysis) facing the company—and also the company’s objectives and resources. </a:t>
            </a:r>
          </a:p>
          <a:p>
            <a:pPr>
              <a:defRPr/>
            </a:pPr>
            <a:endParaRPr lang="en-US" dirty="0" smtClean="0">
              <a:solidFill>
                <a:srgbClr val="000000"/>
              </a:solidFill>
            </a:endParaRPr>
          </a:p>
          <a:p>
            <a:pPr>
              <a:defRPr/>
            </a:pPr>
            <a:r>
              <a:rPr lang="en-US" b="1" dirty="0" smtClean="0">
                <a:solidFill>
                  <a:srgbClr val="000000"/>
                </a:solidFill>
              </a:rPr>
              <a:t>Key Issues</a:t>
            </a:r>
          </a:p>
          <a:p>
            <a:pPr>
              <a:defRPr/>
            </a:pPr>
            <a:r>
              <a:rPr lang="en-US" dirty="0" smtClean="0">
                <a:solidFill>
                  <a:srgbClr val="000000"/>
                </a:solidFill>
              </a:rPr>
              <a:t>Marketing managers should be careful to screen out opportunities that fail to meet these criteria.</a:t>
            </a:r>
          </a:p>
          <a:p>
            <a:pPr>
              <a:buFont typeface="Arial" pitchFamily="34" charset="0"/>
              <a:buChar char="•"/>
              <a:defRPr/>
            </a:pPr>
            <a:r>
              <a:rPr lang="en-US" u="sng" dirty="0" smtClean="0">
                <a:solidFill>
                  <a:srgbClr val="000000"/>
                </a:solidFill>
              </a:rPr>
              <a:t> Consumer Product Safety Act</a:t>
            </a:r>
            <a:r>
              <a:rPr lang="en-US" dirty="0" smtClean="0">
                <a:solidFill>
                  <a:srgbClr val="000000"/>
                </a:solidFill>
              </a:rPr>
              <a:t>: encourages safety in product design and better quality control. </a:t>
            </a:r>
          </a:p>
          <a:p>
            <a:pPr>
              <a:buFont typeface="Arial" pitchFamily="34" charset="0"/>
              <a:buChar char="•"/>
              <a:defRPr/>
            </a:pPr>
            <a:r>
              <a:rPr lang="en-US" u="sng" dirty="0" smtClean="0">
                <a:solidFill>
                  <a:srgbClr val="000000"/>
                </a:solidFill>
              </a:rPr>
              <a:t> Product liability</a:t>
            </a:r>
            <a:r>
              <a:rPr lang="en-US" dirty="0" smtClean="0">
                <a:solidFill>
                  <a:srgbClr val="000000"/>
                </a:solidFill>
              </a:rPr>
              <a:t>: the company has the legal obligation to pay damages to persons injured by defective or unsafe products.</a:t>
            </a:r>
          </a:p>
          <a:p>
            <a:pPr>
              <a:buFont typeface="Arial" pitchFamily="34" charset="0"/>
              <a:buChar char="•"/>
              <a:defRPr/>
            </a:pPr>
            <a:r>
              <a:rPr lang="en-US" dirty="0" smtClean="0">
                <a:solidFill>
                  <a:srgbClr val="000000"/>
                </a:solidFill>
              </a:rPr>
              <a:t> Finally, </a:t>
            </a:r>
            <a:r>
              <a:rPr lang="en-US" u="sng" dirty="0" smtClean="0">
                <a:solidFill>
                  <a:srgbClr val="000000"/>
                </a:solidFill>
              </a:rPr>
              <a:t>return on investment (ROI) is a crucial screening criterion</a:t>
            </a:r>
            <a:r>
              <a:rPr lang="en-US" dirty="0" smtClean="0">
                <a:solidFill>
                  <a:srgbClr val="000000"/>
                </a:solidFill>
              </a:rPr>
              <a:t>, and ROI forecasts can help prioritize product ideas.</a:t>
            </a:r>
            <a:endParaRPr lang="en-US" dirty="0" smtClean="0"/>
          </a:p>
          <a:p>
            <a:pPr>
              <a:defRPr/>
            </a:pPr>
            <a:endParaRPr lang="en-US" dirty="0" smtClean="0">
              <a:solidFill>
                <a:srgbClr val="000000"/>
              </a:solidFill>
            </a:endParaRPr>
          </a:p>
          <a:p>
            <a:pPr>
              <a:defRPr/>
            </a:pPr>
            <a:endParaRPr lang="en-US" dirty="0" smtClean="0"/>
          </a:p>
          <a:p>
            <a:pPr marL="266669" indent="-266669">
              <a:defRPr/>
            </a:pPr>
            <a:endParaRPr lang="en-US" dirty="0" smtClean="0"/>
          </a:p>
        </p:txBody>
      </p:sp>
      <p:sp>
        <p:nvSpPr>
          <p:cNvPr id="58371"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240-241.</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defTabSz="965200">
              <a:spcBef>
                <a:spcPct val="50000"/>
              </a:spcBef>
            </a:pPr>
            <a:endParaRPr lang="en-US" sz="1500" b="1">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rPr>
              <a:t>Summary Overview</a:t>
            </a:r>
          </a:p>
          <a:p>
            <a:pPr>
              <a:defRPr/>
            </a:pPr>
            <a:r>
              <a:rPr lang="en-US" dirty="0" smtClean="0">
                <a:solidFill>
                  <a:srgbClr val="000000"/>
                </a:solidFill>
              </a:rPr>
              <a:t>In the idea evaluation stage, the product ideas that survive the screening process are scrutinized more carefully.</a:t>
            </a:r>
          </a:p>
          <a:p>
            <a:pPr>
              <a:defRPr/>
            </a:pPr>
            <a:endParaRPr lang="en-US" dirty="0" smtClean="0">
              <a:solidFill>
                <a:srgbClr val="000000"/>
              </a:solidFill>
            </a:endParaRPr>
          </a:p>
          <a:p>
            <a:pPr>
              <a:defRPr/>
            </a:pPr>
            <a:r>
              <a:rPr lang="en-US" b="1" dirty="0" smtClean="0">
                <a:solidFill>
                  <a:srgbClr val="000000"/>
                </a:solidFill>
              </a:rPr>
              <a:t>Key Issues</a:t>
            </a:r>
          </a:p>
          <a:p>
            <a:pPr>
              <a:buFont typeface="Arial" pitchFamily="34" charset="0"/>
              <a:buChar char="•"/>
              <a:defRPr/>
            </a:pPr>
            <a:r>
              <a:rPr lang="en-US" u="sng" dirty="0" smtClean="0">
                <a:solidFill>
                  <a:srgbClr val="000000"/>
                </a:solidFill>
              </a:rPr>
              <a:t> Concept testing</a:t>
            </a:r>
            <a:r>
              <a:rPr lang="en-US" dirty="0" smtClean="0">
                <a:solidFill>
                  <a:srgbClr val="000000"/>
                </a:solidFill>
              </a:rPr>
              <a:t>: getting reactions from customers about how well a new product idea fits their needs.  </a:t>
            </a:r>
          </a:p>
          <a:p>
            <a:pPr lvl="1">
              <a:buFont typeface="Arial" pitchFamily="34" charset="0"/>
              <a:buChar char="•"/>
              <a:defRPr/>
            </a:pPr>
            <a:r>
              <a:rPr lang="en-US" dirty="0" smtClean="0">
                <a:solidFill>
                  <a:srgbClr val="000000"/>
                </a:solidFill>
              </a:rPr>
              <a:t> Informal studies may include focus groups of customers who are asked to react to various aspects of the product idea. </a:t>
            </a:r>
          </a:p>
          <a:p>
            <a:pPr lvl="1">
              <a:buFont typeface="Arial" pitchFamily="34" charset="0"/>
              <a:buChar char="•"/>
              <a:defRPr/>
            </a:pPr>
            <a:r>
              <a:rPr lang="en-US" dirty="0" smtClean="0">
                <a:solidFill>
                  <a:srgbClr val="000000"/>
                </a:solidFill>
              </a:rPr>
              <a:t> More formal studies may involve surveys in which consumers rate different dimensions of the product idea.</a:t>
            </a:r>
          </a:p>
          <a:p>
            <a:pPr lvl="1">
              <a:buFont typeface="Arial" pitchFamily="34" charset="0"/>
              <a:buChar char="•"/>
              <a:defRPr/>
            </a:pPr>
            <a:endParaRPr lang="en-US" dirty="0" smtClean="0">
              <a:solidFill>
                <a:srgbClr val="000000"/>
              </a:solidFill>
            </a:endParaRPr>
          </a:p>
          <a:p>
            <a:pPr>
              <a:defRPr/>
            </a:pPr>
            <a:r>
              <a:rPr lang="en-US" b="1" i="1" dirty="0" smtClean="0">
                <a:solidFill>
                  <a:srgbClr val="000000"/>
                </a:solidFill>
              </a:rPr>
              <a:t>Discussion Question: Is there a difficulty associated with asking consumers about the likelihood that they will purchase a product when it is still an idea, and not a tangible product? Why or why not?</a:t>
            </a:r>
          </a:p>
          <a:p>
            <a:pPr>
              <a:defRPr/>
            </a:pPr>
            <a:endParaRPr lang="en-US" i="1" dirty="0" smtClean="0">
              <a:solidFill>
                <a:srgbClr val="000000"/>
              </a:solidFill>
            </a:endParaRPr>
          </a:p>
          <a:p>
            <a:pPr>
              <a:buFont typeface="Arial" pitchFamily="34" charset="0"/>
              <a:buChar char="•"/>
              <a:defRPr/>
            </a:pPr>
            <a:r>
              <a:rPr lang="en-US" dirty="0" smtClean="0">
                <a:solidFill>
                  <a:srgbClr val="000000"/>
                </a:solidFill>
              </a:rPr>
              <a:t> In the idea evaluation stage, companies often make rough estimates of costs, revenue, and profitability. They do so based on the reactions of final consumers, wholesalers and retailers.</a:t>
            </a:r>
            <a:endParaRPr lang="en-US" dirty="0" smtClean="0"/>
          </a:p>
          <a:p>
            <a:pPr marL="266669" indent="-266669">
              <a:defRPr/>
            </a:pPr>
            <a:endParaRPr lang="en-US" dirty="0" smtClean="0"/>
          </a:p>
        </p:txBody>
      </p:sp>
      <p:sp>
        <p:nvSpPr>
          <p:cNvPr id="60419"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241-242.</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rPr>
              <a:t>Summary Overview</a:t>
            </a:r>
          </a:p>
          <a:p>
            <a:pPr>
              <a:defRPr/>
            </a:pPr>
            <a:r>
              <a:rPr lang="en-US" dirty="0" smtClean="0">
                <a:solidFill>
                  <a:srgbClr val="000000"/>
                </a:solidFill>
              </a:rPr>
              <a:t>In the development stage, the product idea is translated into a tangible prototype, in the case of a physical good. For a service, the organization works out the details of the training, equipment, and staff required to deliver the service.</a:t>
            </a:r>
          </a:p>
          <a:p>
            <a:pPr>
              <a:defRPr/>
            </a:pPr>
            <a:endParaRPr lang="en-US" dirty="0" smtClean="0">
              <a:solidFill>
                <a:srgbClr val="000000"/>
              </a:solidFill>
            </a:endParaRPr>
          </a:p>
          <a:p>
            <a:pPr>
              <a:defRPr/>
            </a:pPr>
            <a:r>
              <a:rPr lang="en-US" b="1" dirty="0" smtClean="0">
                <a:solidFill>
                  <a:srgbClr val="000000"/>
                </a:solidFill>
              </a:rPr>
              <a:t>Key Issues</a:t>
            </a:r>
          </a:p>
          <a:p>
            <a:pPr>
              <a:buFont typeface="Arial" pitchFamily="34" charset="0"/>
              <a:buChar char="•"/>
              <a:defRPr/>
            </a:pPr>
            <a:r>
              <a:rPr lang="en-US" dirty="0" smtClean="0">
                <a:solidFill>
                  <a:srgbClr val="000000"/>
                </a:solidFill>
              </a:rPr>
              <a:t> Technology has had a big impact on the development of physical products, mainly in the use of computer-aided design (CAD) software. </a:t>
            </a:r>
          </a:p>
          <a:p>
            <a:pPr>
              <a:buFont typeface="Arial" pitchFamily="34" charset="0"/>
              <a:buChar char="•"/>
              <a:defRPr/>
            </a:pPr>
            <a:r>
              <a:rPr lang="en-US" dirty="0" smtClean="0">
                <a:solidFill>
                  <a:srgbClr val="000000"/>
                </a:solidFill>
              </a:rPr>
              <a:t> Once marketers have product and service prototypes, they often get consumer reactions to them before expending the resources needed for a full production run. </a:t>
            </a:r>
          </a:p>
          <a:p>
            <a:pPr>
              <a:buFont typeface="Arial" pitchFamily="34" charset="0"/>
              <a:buChar char="•"/>
              <a:defRPr/>
            </a:pPr>
            <a:r>
              <a:rPr lang="en-US" dirty="0" smtClean="0">
                <a:solidFill>
                  <a:srgbClr val="000000"/>
                </a:solidFill>
              </a:rPr>
              <a:t> Marketers may conduct test marketing, which is in essence a “dry run” of a new product introduction, bringing the full marketing mix into play in selected geographic areas. </a:t>
            </a:r>
          </a:p>
          <a:p>
            <a:pPr lvl="1">
              <a:buFont typeface="Arial" pitchFamily="34" charset="0"/>
              <a:buChar char="•"/>
              <a:defRPr/>
            </a:pPr>
            <a:r>
              <a:rPr lang="en-US" dirty="0" smtClean="0">
                <a:solidFill>
                  <a:srgbClr val="000000"/>
                </a:solidFill>
              </a:rPr>
              <a:t> Test marketing is costly and time-consuming, and it may also provide information to competitors.</a:t>
            </a:r>
          </a:p>
          <a:p>
            <a:pPr lvl="1">
              <a:buFont typeface="Arial" pitchFamily="34" charset="0"/>
              <a:buChar char="•"/>
              <a:defRPr/>
            </a:pPr>
            <a:endParaRPr lang="en-US" dirty="0" smtClean="0">
              <a:solidFill>
                <a:srgbClr val="000000"/>
              </a:solidFill>
            </a:endParaRPr>
          </a:p>
          <a:p>
            <a:pPr>
              <a:defRPr/>
            </a:pPr>
            <a:r>
              <a:rPr lang="en-US" b="1" i="1" dirty="0" smtClean="0">
                <a:solidFill>
                  <a:srgbClr val="000000"/>
                </a:solidFill>
              </a:rPr>
              <a:t>Discussion Question: Some marketing research firms monitor test market activity and sell the information to competitors of the firms doing the test marketing. What is the tradeoff that marketers must make in deciding to do a test market?</a:t>
            </a:r>
          </a:p>
          <a:p>
            <a:pPr>
              <a:defRPr/>
            </a:pPr>
            <a:endParaRPr lang="en-US" i="1" dirty="0" smtClean="0">
              <a:solidFill>
                <a:srgbClr val="000000"/>
              </a:solidFill>
            </a:endParaRPr>
          </a:p>
          <a:p>
            <a:pPr>
              <a:buFont typeface="Arial" pitchFamily="34" charset="0"/>
              <a:buChar char="•"/>
              <a:defRPr/>
            </a:pPr>
            <a:r>
              <a:rPr lang="en-US" dirty="0" smtClean="0">
                <a:solidFill>
                  <a:srgbClr val="000000"/>
                </a:solidFill>
              </a:rPr>
              <a:t> Sometimes, the risk of not having the information gathered in a test market is greater than the risk from “tipping one’s hand” to competitors. </a:t>
            </a:r>
          </a:p>
          <a:p>
            <a:pPr>
              <a:buFont typeface="Arial" pitchFamily="34" charset="0"/>
              <a:buChar char="•"/>
              <a:defRPr/>
            </a:pPr>
            <a:r>
              <a:rPr lang="en-US" dirty="0" smtClean="0">
                <a:solidFill>
                  <a:srgbClr val="000000"/>
                </a:solidFill>
              </a:rPr>
              <a:t> And, in some cases, the advantages of getting to the market quickly outweigh the advantages gained from a time-consuming test market. </a:t>
            </a:r>
          </a:p>
          <a:p>
            <a:pPr>
              <a:defRPr/>
            </a:pPr>
            <a:endParaRPr lang="en-US" dirty="0" smtClean="0"/>
          </a:p>
          <a:p>
            <a:pPr marL="266669" indent="-266669">
              <a:defRPr/>
            </a:pPr>
            <a:endParaRPr lang="en-US" dirty="0" smtClean="0"/>
          </a:p>
        </p:txBody>
      </p:sp>
      <p:sp>
        <p:nvSpPr>
          <p:cNvPr id="62467"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242-243.</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rPr>
              <a:t>Summary Overview</a:t>
            </a:r>
          </a:p>
          <a:p>
            <a:pPr>
              <a:defRPr/>
            </a:pPr>
            <a:r>
              <a:rPr lang="en-US" dirty="0" smtClean="0">
                <a:solidFill>
                  <a:srgbClr val="000000"/>
                </a:solidFill>
              </a:rPr>
              <a:t>A product that survives the first four stages of the new product development process is ready for commercialization—introduction to the full target market.</a:t>
            </a:r>
          </a:p>
          <a:p>
            <a:pPr>
              <a:defRPr/>
            </a:pPr>
            <a:endParaRPr lang="en-US" dirty="0" smtClean="0">
              <a:solidFill>
                <a:srgbClr val="000000"/>
              </a:solidFill>
            </a:endParaRPr>
          </a:p>
          <a:p>
            <a:pPr>
              <a:defRPr/>
            </a:pPr>
            <a:r>
              <a:rPr lang="en-US" b="1" dirty="0" smtClean="0">
                <a:solidFill>
                  <a:srgbClr val="000000"/>
                </a:solidFill>
              </a:rPr>
              <a:t>Key Issues</a:t>
            </a:r>
          </a:p>
          <a:p>
            <a:pPr>
              <a:buFont typeface="Arial" pitchFamily="34" charset="0"/>
              <a:buChar char="•"/>
              <a:defRPr/>
            </a:pPr>
            <a:r>
              <a:rPr lang="en-US" dirty="0" smtClean="0">
                <a:solidFill>
                  <a:srgbClr val="000000"/>
                </a:solidFill>
              </a:rPr>
              <a:t>Commercializing a new product is expensive and success usually requires cooperation from the whole organization:</a:t>
            </a:r>
          </a:p>
          <a:p>
            <a:pPr lvl="1">
              <a:buFontTx/>
              <a:buAutoNum type="arabicPeriod"/>
              <a:defRPr/>
            </a:pPr>
            <a:r>
              <a:rPr lang="en-US" dirty="0" smtClean="0">
                <a:solidFill>
                  <a:srgbClr val="000000"/>
                </a:solidFill>
              </a:rPr>
              <a:t>Manufacturing or service facilities are established.</a:t>
            </a:r>
          </a:p>
          <a:p>
            <a:pPr lvl="1">
              <a:buFontTx/>
              <a:buAutoNum type="arabicPeriod"/>
              <a:defRPr/>
            </a:pPr>
            <a:r>
              <a:rPr lang="en-US" dirty="0" smtClean="0">
                <a:solidFill>
                  <a:srgbClr val="000000"/>
                </a:solidFill>
              </a:rPr>
              <a:t>Goods are produced in order to fill channels of distribution.</a:t>
            </a:r>
          </a:p>
          <a:p>
            <a:pPr lvl="1">
              <a:buFontTx/>
              <a:buAutoNum type="arabicPeriod"/>
              <a:defRPr/>
            </a:pPr>
            <a:r>
              <a:rPr lang="en-US" dirty="0" smtClean="0">
                <a:solidFill>
                  <a:srgbClr val="000000"/>
                </a:solidFill>
              </a:rPr>
              <a:t>Service personnel must be hired and trained.</a:t>
            </a:r>
          </a:p>
          <a:p>
            <a:pPr lvl="1">
              <a:buFontTx/>
              <a:buAutoNum type="arabicPeriod"/>
              <a:defRPr/>
            </a:pPr>
            <a:r>
              <a:rPr lang="en-US" dirty="0" smtClean="0">
                <a:solidFill>
                  <a:srgbClr val="000000"/>
                </a:solidFill>
              </a:rPr>
              <a:t>Introductory promotion is executed. </a:t>
            </a:r>
          </a:p>
          <a:p>
            <a:pPr lvl="1">
              <a:defRPr/>
            </a:pPr>
            <a:endParaRPr lang="en-US" dirty="0" smtClean="0">
              <a:solidFill>
                <a:srgbClr val="000000"/>
              </a:solidFill>
            </a:endParaRPr>
          </a:p>
          <a:p>
            <a:pPr>
              <a:defRPr/>
            </a:pPr>
            <a:r>
              <a:rPr lang="en-US" b="1" i="1" dirty="0" smtClean="0">
                <a:solidFill>
                  <a:srgbClr val="000000"/>
                </a:solidFill>
              </a:rPr>
              <a:t>Discussion Question: If a new product is a really new product idea, not just a modification of an existing product, what stage of the product life cycle overlaps the commercialization stage of the new product development process?</a:t>
            </a:r>
          </a:p>
          <a:p>
            <a:pPr>
              <a:defRPr/>
            </a:pPr>
            <a:endParaRPr lang="en-US" i="1" dirty="0" smtClean="0">
              <a:solidFill>
                <a:srgbClr val="000000"/>
              </a:solidFill>
            </a:endParaRPr>
          </a:p>
          <a:p>
            <a:pPr>
              <a:buFont typeface="Arial" pitchFamily="34" charset="0"/>
              <a:buChar char="•"/>
              <a:defRPr/>
            </a:pPr>
            <a:r>
              <a:rPr lang="en-US" dirty="0" smtClean="0">
                <a:solidFill>
                  <a:srgbClr val="000000"/>
                </a:solidFill>
              </a:rPr>
              <a:t>Due to the cost and complexity of a product rollout, some companies prefer to do it gradually, perhaps by geographic area, until the whole market is covered. </a:t>
            </a:r>
          </a:p>
          <a:p>
            <a:pPr lvl="1">
              <a:buFontTx/>
              <a:buChar char="»"/>
              <a:defRPr/>
            </a:pPr>
            <a:r>
              <a:rPr lang="en-US" dirty="0" smtClean="0">
                <a:solidFill>
                  <a:srgbClr val="000000"/>
                </a:solidFill>
              </a:rPr>
              <a:t>This approach may give the marketing staff an opportunity to recognize and correct marketing mix problems before they appear in all areas. </a:t>
            </a:r>
          </a:p>
          <a:p>
            <a:pPr>
              <a:defRPr/>
            </a:pPr>
            <a:endParaRPr lang="en-US" dirty="0" smtClean="0"/>
          </a:p>
          <a:p>
            <a:pPr marL="266669" indent="-266669">
              <a:defRPr/>
            </a:pPr>
            <a:endParaRPr lang="en-US" dirty="0" smtClean="0"/>
          </a:p>
        </p:txBody>
      </p:sp>
      <p:sp>
        <p:nvSpPr>
          <p:cNvPr id="64515"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243.</a:t>
            </a:r>
          </a:p>
          <a:p>
            <a:pPr defTabSz="984250">
              <a:spcBef>
                <a:spcPct val="50000"/>
              </a:spcBef>
            </a:pPr>
            <a:r>
              <a:rPr lang="en-US" sz="1400" b="1">
                <a:solidFill>
                  <a:srgbClr val="000000"/>
                </a:solidFill>
                <a:sym typeface="Wingdings" pitchFamily="2" charset="2"/>
              </a:rPr>
              <a:t> </a:t>
            </a:r>
            <a:r>
              <a:rPr lang="en-US" sz="1400" b="1">
                <a:solidFill>
                  <a:srgbClr val="000000"/>
                </a:solidFill>
              </a:rPr>
              <a:t>Indicates place where slide “builds” to include the corresponding point (upon mouse click).</a:t>
            </a:r>
          </a:p>
          <a:p>
            <a:pPr algn="ctr" defTabSz="984250">
              <a:spcBef>
                <a:spcPct val="50000"/>
              </a:spcBef>
            </a:pPr>
            <a:endParaRPr lang="en-US" sz="15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503238" y="539750"/>
            <a:ext cx="3162300" cy="2373313"/>
          </a:xfrm>
          <a:ln/>
        </p:spPr>
      </p:sp>
      <p:sp>
        <p:nvSpPr>
          <p:cNvPr id="66562" name="Rectangle 3"/>
          <p:cNvSpPr>
            <a:spLocks noGrp="1" noChangeArrowheads="1"/>
          </p:cNvSpPr>
          <p:nvPr>
            <p:ph type="body" idx="1"/>
          </p:nvPr>
        </p:nvSpPr>
        <p:spPr>
          <a:xfrm>
            <a:off x="179388" y="3076575"/>
            <a:ext cx="6367462" cy="5565775"/>
          </a:xfrm>
          <a:noFill/>
        </p:spPr>
        <p:txBody>
          <a:bodyPr/>
          <a:lstStyle/>
          <a:p>
            <a:r>
              <a:rPr lang="en-US" smtClean="0"/>
              <a:t>Answer: B</a:t>
            </a:r>
          </a:p>
          <a:p>
            <a:endParaRPr lang="en-US" smtClean="0"/>
          </a:p>
          <a:p>
            <a:r>
              <a:rPr lang="en-US" i="1" u="sng" smtClean="0"/>
              <a:t>Checking your knowledge (answer explanation):</a:t>
            </a:r>
          </a:p>
          <a:p>
            <a:r>
              <a:rPr lang="en-US" smtClean="0"/>
              <a:t>The screening process of new-product development involves evaluating the new idea with a S.W.O.T. analysis as well as a long-run trends analysis and a thorough understanding of company objectives.  It appears that the specialized MBA program described above was stalled at the screening process.  The dean performed the analysis and decided it was not a good match at present.  The best answer selection is ‘B’.</a:t>
            </a:r>
          </a:p>
          <a:p>
            <a:endParaRPr lang="en-US" smtClean="0"/>
          </a:p>
          <a:p>
            <a:endParaRPr lang="en-US" smtClean="0"/>
          </a:p>
        </p:txBody>
      </p:sp>
      <p:sp>
        <p:nvSpPr>
          <p:cNvPr id="66563" name="Text Box 4"/>
          <p:cNvSpPr txBox="1">
            <a:spLocks noChangeArrowheads="1"/>
          </p:cNvSpPr>
          <p:nvPr/>
        </p:nvSpPr>
        <p:spPr bwMode="auto">
          <a:xfrm>
            <a:off x="4294188" y="395288"/>
            <a:ext cx="2387600" cy="1250950"/>
          </a:xfrm>
          <a:prstGeom prst="rect">
            <a:avLst/>
          </a:prstGeom>
          <a:noFill/>
          <a:ln w="9525">
            <a:noFill/>
            <a:miter lim="800000"/>
            <a:headEnd/>
            <a:tailEnd/>
          </a:ln>
        </p:spPr>
        <p:txBody>
          <a:bodyPr lIns="96778" tIns="48388" rIns="96778" bIns="48388">
            <a:spAutoFit/>
          </a:bodyPr>
          <a:lstStyle/>
          <a:p>
            <a:pPr defTabSz="965200">
              <a:spcBef>
                <a:spcPct val="50000"/>
              </a:spcBef>
            </a:pPr>
            <a:r>
              <a:rPr lang="en-US" sz="1500" b="1">
                <a:solidFill>
                  <a:srgbClr val="000000"/>
                </a:solidFill>
              </a:rPr>
              <a:t>This slide relates to material on pp. 240-241.</a:t>
            </a:r>
          </a:p>
          <a:p>
            <a:pPr algn="ctr" defTabSz="965200">
              <a:spcBef>
                <a:spcPct val="50000"/>
              </a:spcBef>
            </a:pPr>
            <a:endParaRPr lang="en-US" sz="1500">
              <a:solidFill>
                <a:srgbClr val="000000"/>
              </a:solidFill>
            </a:endParaRPr>
          </a:p>
          <a:p>
            <a:pPr algn="ctr" defTabSz="965200">
              <a:spcBef>
                <a:spcPct val="50000"/>
              </a:spcBef>
            </a:pPr>
            <a:endParaRPr lang="en-US" sz="15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rPr>
              <a:t>Summary Overview</a:t>
            </a:r>
          </a:p>
          <a:p>
            <a:pPr>
              <a:defRPr/>
            </a:pPr>
            <a:r>
              <a:rPr lang="en-US" dirty="0" smtClean="0">
                <a:solidFill>
                  <a:srgbClr val="000000"/>
                </a:solidFill>
              </a:rPr>
              <a:t>New product success depends on many factors. </a:t>
            </a:r>
          </a:p>
          <a:p>
            <a:pPr>
              <a:defRPr/>
            </a:pPr>
            <a:endParaRPr lang="en-US" dirty="0" smtClean="0">
              <a:solidFill>
                <a:srgbClr val="000000"/>
              </a:solidFill>
            </a:endParaRPr>
          </a:p>
          <a:p>
            <a:pPr>
              <a:defRPr/>
            </a:pPr>
            <a:r>
              <a:rPr lang="en-US" b="1" dirty="0" smtClean="0">
                <a:solidFill>
                  <a:srgbClr val="000000"/>
                </a:solidFill>
              </a:rPr>
              <a:t>Key Issues</a:t>
            </a:r>
          </a:p>
          <a:p>
            <a:pPr>
              <a:buFont typeface="Arial" pitchFamily="34" charset="0"/>
              <a:buChar char="•"/>
              <a:defRPr/>
            </a:pPr>
            <a:r>
              <a:rPr lang="en-US" dirty="0" smtClean="0">
                <a:solidFill>
                  <a:srgbClr val="000000"/>
                </a:solidFill>
              </a:rPr>
              <a:t> </a:t>
            </a:r>
            <a:r>
              <a:rPr lang="en-US" b="1" dirty="0" smtClean="0">
                <a:solidFill>
                  <a:srgbClr val="000000"/>
                </a:solidFill>
              </a:rPr>
              <a:t>The primary outcome is </a:t>
            </a:r>
            <a:r>
              <a:rPr lang="en-US" b="1" u="sng" dirty="0" smtClean="0">
                <a:solidFill>
                  <a:srgbClr val="000000"/>
                </a:solidFill>
              </a:rPr>
              <a:t>new-product success</a:t>
            </a:r>
            <a:r>
              <a:rPr lang="en-US" b="1" dirty="0" smtClean="0">
                <a:solidFill>
                  <a:srgbClr val="000000"/>
                </a:solidFill>
              </a:rPr>
              <a:t>, but how do we get there?</a:t>
            </a:r>
          </a:p>
          <a:p>
            <a:pPr lvl="1">
              <a:buFont typeface="Arial" pitchFamily="34" charset="0"/>
              <a:buNone/>
              <a:defRPr/>
            </a:pPr>
            <a:r>
              <a:rPr lang="en-US" b="1" dirty="0" smtClean="0">
                <a:sym typeface="Wingdings" pitchFamily="2" charset="2"/>
              </a:rPr>
              <a:t> </a:t>
            </a:r>
            <a:r>
              <a:rPr lang="en-US" dirty="0" smtClean="0">
                <a:solidFill>
                  <a:srgbClr val="000000"/>
                </a:solidFill>
              </a:rPr>
              <a:t>Marketing managers must assure an </a:t>
            </a:r>
            <a:r>
              <a:rPr lang="en-US" u="sng" dirty="0" smtClean="0">
                <a:solidFill>
                  <a:srgbClr val="000000"/>
                </a:solidFill>
              </a:rPr>
              <a:t>effective transition of a new product to regular operations</a:t>
            </a:r>
            <a:r>
              <a:rPr lang="en-US" dirty="0" smtClean="0">
                <a:solidFill>
                  <a:srgbClr val="000000"/>
                </a:solidFill>
              </a:rPr>
              <a:t>.  </a:t>
            </a:r>
          </a:p>
          <a:p>
            <a:pPr lvl="1">
              <a:buFont typeface="Arial" pitchFamily="34" charset="0"/>
              <a:buNone/>
              <a:defRPr/>
            </a:pPr>
            <a:r>
              <a:rPr lang="en-US" b="1" dirty="0" smtClean="0">
                <a:sym typeface="Wingdings" pitchFamily="2" charset="2"/>
              </a:rPr>
              <a:t> </a:t>
            </a:r>
            <a:r>
              <a:rPr lang="en-US" dirty="0" smtClean="0">
                <a:solidFill>
                  <a:srgbClr val="000000"/>
                </a:solidFill>
              </a:rPr>
              <a:t>This requires marketing managers to carefully develop a complete </a:t>
            </a:r>
            <a:r>
              <a:rPr lang="en-US" u="sng" dirty="0" smtClean="0">
                <a:solidFill>
                  <a:srgbClr val="000000"/>
                </a:solidFill>
              </a:rPr>
              <a:t>marketing plan</a:t>
            </a:r>
            <a:r>
              <a:rPr lang="en-US" dirty="0" smtClean="0">
                <a:solidFill>
                  <a:srgbClr val="000000"/>
                </a:solidFill>
              </a:rPr>
              <a:t>.   </a:t>
            </a:r>
          </a:p>
          <a:p>
            <a:pPr lvl="1">
              <a:buFont typeface="Arial" pitchFamily="34" charset="0"/>
              <a:buNone/>
              <a:defRPr/>
            </a:pPr>
            <a:r>
              <a:rPr lang="en-US" b="1" dirty="0" smtClean="0">
                <a:sym typeface="Wingdings" pitchFamily="2" charset="2"/>
              </a:rPr>
              <a:t> </a:t>
            </a:r>
            <a:r>
              <a:rPr lang="en-US" dirty="0" smtClean="0">
                <a:solidFill>
                  <a:srgbClr val="000000"/>
                </a:solidFill>
              </a:rPr>
              <a:t>The careful analysis that goes into a marketing plan also assures that new products actually deliver </a:t>
            </a:r>
            <a:r>
              <a:rPr lang="en-US" u="sng" dirty="0" smtClean="0">
                <a:solidFill>
                  <a:srgbClr val="000000"/>
                </a:solidFill>
              </a:rPr>
              <a:t>superior customer value</a:t>
            </a:r>
            <a:r>
              <a:rPr lang="en-US" dirty="0" smtClean="0">
                <a:solidFill>
                  <a:srgbClr val="000000"/>
                </a:solidFill>
              </a:rPr>
              <a:t>—another key to success.</a:t>
            </a:r>
          </a:p>
          <a:p>
            <a:pPr lvl="1">
              <a:buFont typeface="Arial" pitchFamily="34" charset="0"/>
              <a:buNone/>
              <a:defRPr/>
            </a:pPr>
            <a:r>
              <a:rPr lang="en-US" b="1" dirty="0" smtClean="0">
                <a:sym typeface="Wingdings" pitchFamily="2" charset="2"/>
              </a:rPr>
              <a:t> </a:t>
            </a:r>
            <a:r>
              <a:rPr lang="en-US" dirty="0" smtClean="0">
                <a:solidFill>
                  <a:srgbClr val="000000"/>
                </a:solidFill>
              </a:rPr>
              <a:t>And products need to be based on </a:t>
            </a:r>
            <a:r>
              <a:rPr lang="en-US" u="sng" dirty="0" smtClean="0">
                <a:solidFill>
                  <a:srgbClr val="000000"/>
                </a:solidFill>
              </a:rPr>
              <a:t>effective design</a:t>
            </a:r>
            <a:r>
              <a:rPr lang="en-US" dirty="0" smtClean="0">
                <a:solidFill>
                  <a:srgbClr val="000000"/>
                </a:solidFill>
              </a:rPr>
              <a:t>.</a:t>
            </a:r>
          </a:p>
          <a:p>
            <a:pPr lvl="1">
              <a:buFont typeface="Arial" pitchFamily="34" charset="0"/>
              <a:buNone/>
              <a:defRPr/>
            </a:pPr>
            <a:r>
              <a:rPr lang="en-US" b="1" dirty="0" smtClean="0">
                <a:sym typeface="Wingdings" pitchFamily="2" charset="2"/>
              </a:rPr>
              <a:t> </a:t>
            </a:r>
            <a:r>
              <a:rPr lang="en-US" dirty="0" smtClean="0">
                <a:solidFill>
                  <a:srgbClr val="000000"/>
                </a:solidFill>
              </a:rPr>
              <a:t>Delivering superior customer value emerges from a well designed and well implemented new-product development process like the 5-step model we have described.  A well-organized new-product development process does not just happen.  It is really a total company effort.  On the next slide we will see the factors that contribute to that process.</a:t>
            </a:r>
          </a:p>
          <a:p>
            <a:pPr>
              <a:defRPr/>
            </a:pPr>
            <a:endParaRPr lang="en-US" dirty="0" smtClean="0"/>
          </a:p>
          <a:p>
            <a:pPr marL="266669" indent="-266669">
              <a:defRPr/>
            </a:pPr>
            <a:endParaRPr lang="en-US" dirty="0" smtClean="0"/>
          </a:p>
        </p:txBody>
      </p:sp>
      <p:sp>
        <p:nvSpPr>
          <p:cNvPr id="68611"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 244.</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defTabSz="965200">
              <a:spcBef>
                <a:spcPct val="50000"/>
              </a:spcBef>
            </a:pPr>
            <a:endParaRPr lang="en-US" sz="1500" b="1">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sz="1100" b="1" dirty="0" smtClean="0">
                <a:solidFill>
                  <a:srgbClr val="000000"/>
                </a:solidFill>
              </a:rPr>
              <a:t>Summary Overview</a:t>
            </a:r>
          </a:p>
          <a:p>
            <a:pPr>
              <a:defRPr/>
            </a:pPr>
            <a:r>
              <a:rPr lang="en-US" sz="1100" dirty="0" smtClean="0">
                <a:solidFill>
                  <a:srgbClr val="000000"/>
                </a:solidFill>
              </a:rPr>
              <a:t>Managing new-product development requires a company-wide effort with clear authority and coordination of complicated activities.  </a:t>
            </a:r>
          </a:p>
          <a:p>
            <a:pPr>
              <a:defRPr/>
            </a:pPr>
            <a:endParaRPr lang="en-US" sz="1100" dirty="0" smtClean="0">
              <a:solidFill>
                <a:srgbClr val="000000"/>
              </a:solidFill>
            </a:endParaRPr>
          </a:p>
          <a:p>
            <a:pPr>
              <a:defRPr/>
            </a:pPr>
            <a:r>
              <a:rPr lang="en-US" sz="1100" b="1" dirty="0" smtClean="0">
                <a:solidFill>
                  <a:srgbClr val="000000"/>
                </a:solidFill>
              </a:rPr>
              <a:t>Key Issues</a:t>
            </a:r>
          </a:p>
          <a:p>
            <a:pPr>
              <a:buFont typeface="Arial" pitchFamily="34" charset="0"/>
              <a:buChar char="•"/>
              <a:defRPr/>
            </a:pPr>
            <a:r>
              <a:rPr lang="en-US" sz="1100" u="sng" dirty="0" smtClean="0">
                <a:solidFill>
                  <a:srgbClr val="000000"/>
                </a:solidFill>
              </a:rPr>
              <a:t> Top-level support is vital</a:t>
            </a:r>
            <a:r>
              <a:rPr lang="en-US" sz="1100" dirty="0" smtClean="0">
                <a:solidFill>
                  <a:srgbClr val="000000"/>
                </a:solidFill>
              </a:rPr>
              <a:t> and the commitment must be real and explicit.  </a:t>
            </a:r>
          </a:p>
          <a:p>
            <a:pPr lvl="1">
              <a:buFont typeface="Arial" pitchFamily="34" charset="0"/>
              <a:buChar char="•"/>
              <a:defRPr/>
            </a:pPr>
            <a:r>
              <a:rPr lang="en-US" sz="1100" dirty="0" smtClean="0">
                <a:solidFill>
                  <a:srgbClr val="000000"/>
                </a:solidFill>
              </a:rPr>
              <a:t> The highest level of the company can make new-product development part of the core business of the company, part of its mission statement, and its culture.  </a:t>
            </a:r>
          </a:p>
          <a:p>
            <a:pPr lvl="1">
              <a:buFont typeface="Arial" pitchFamily="34" charset="0"/>
              <a:buChar char="•"/>
              <a:defRPr/>
            </a:pPr>
            <a:r>
              <a:rPr lang="en-US" sz="1100" dirty="0" smtClean="0">
                <a:solidFill>
                  <a:srgbClr val="000000"/>
                </a:solidFill>
              </a:rPr>
              <a:t> Allocation of adequate resources can help communicate that commitment.</a:t>
            </a:r>
          </a:p>
          <a:p>
            <a:pPr marL="171450" indent="-171450">
              <a:buFont typeface="Wingdings" pitchFamily="2" charset="2"/>
              <a:buChar char="à"/>
              <a:defRPr/>
            </a:pPr>
            <a:r>
              <a:rPr lang="en-US" sz="1100" dirty="0" smtClean="0">
                <a:solidFill>
                  <a:srgbClr val="000000"/>
                </a:solidFill>
              </a:rPr>
              <a:t>Firms that foster a </a:t>
            </a:r>
            <a:r>
              <a:rPr lang="en-US" sz="1100" u="sng" dirty="0" smtClean="0">
                <a:solidFill>
                  <a:srgbClr val="000000"/>
                </a:solidFill>
              </a:rPr>
              <a:t>culture of innovation</a:t>
            </a:r>
            <a:r>
              <a:rPr lang="en-US" sz="1100" dirty="0" smtClean="0">
                <a:solidFill>
                  <a:srgbClr val="000000"/>
                </a:solidFill>
              </a:rPr>
              <a:t> also develop a more effective new-product development process.</a:t>
            </a:r>
          </a:p>
          <a:p>
            <a:pPr>
              <a:buFont typeface="Wingdings" pitchFamily="2" charset="2"/>
              <a:buNone/>
              <a:defRPr/>
            </a:pPr>
            <a:endParaRPr lang="en-US" sz="1100" i="1" dirty="0" smtClean="0">
              <a:solidFill>
                <a:srgbClr val="000000"/>
              </a:solidFill>
            </a:endParaRPr>
          </a:p>
          <a:p>
            <a:pPr>
              <a:defRPr/>
            </a:pPr>
            <a:r>
              <a:rPr lang="en-US" sz="1100" b="1" i="1" dirty="0" smtClean="0">
                <a:solidFill>
                  <a:srgbClr val="000000"/>
                </a:solidFill>
              </a:rPr>
              <a:t>Discussion Question: At some companies, management insists that researchers spend a few hours a week just tinkering around with their own ideas on company time and in the company labs! How do these things support new-product development?</a:t>
            </a:r>
          </a:p>
          <a:p>
            <a:pPr>
              <a:defRPr/>
            </a:pPr>
            <a:endParaRPr lang="en-US" sz="1100" i="1" dirty="0" smtClean="0">
              <a:solidFill>
                <a:srgbClr val="000000"/>
              </a:solidFill>
            </a:endParaRPr>
          </a:p>
          <a:p>
            <a:pPr marL="171450" indent="-171450">
              <a:buFont typeface="Wingdings" pitchFamily="2" charset="2"/>
              <a:buChar char="à"/>
              <a:defRPr/>
            </a:pPr>
            <a:r>
              <a:rPr lang="en-US" sz="1100" u="sng" dirty="0" smtClean="0">
                <a:solidFill>
                  <a:srgbClr val="000000"/>
                </a:solidFill>
              </a:rPr>
              <a:t>Someone must be put in charge</a:t>
            </a:r>
            <a:r>
              <a:rPr lang="en-US" sz="1100" dirty="0" smtClean="0">
                <a:solidFill>
                  <a:srgbClr val="000000"/>
                </a:solidFill>
              </a:rPr>
              <a:t> of new-product development and the person must have a clear line of authority to get things done across different departments. </a:t>
            </a:r>
          </a:p>
          <a:p>
            <a:pPr marL="171450" indent="-171450">
              <a:buFont typeface="Wingdings" pitchFamily="2" charset="2"/>
              <a:buChar char="à"/>
              <a:defRPr/>
            </a:pPr>
            <a:r>
              <a:rPr lang="en-US" sz="1100" u="sng" dirty="0" smtClean="0">
                <a:solidFill>
                  <a:srgbClr val="000000"/>
                </a:solidFill>
              </a:rPr>
              <a:t>Cross-functional teams</a:t>
            </a:r>
            <a:r>
              <a:rPr lang="en-US" sz="1100" dirty="0" smtClean="0">
                <a:solidFill>
                  <a:srgbClr val="000000"/>
                </a:solidFill>
              </a:rPr>
              <a:t> are an important element in new-product success.  Firms must coordinate research and development with production, finance, and marketing to assure products meet customer needs and come to market in a timely manner.</a:t>
            </a:r>
          </a:p>
          <a:p>
            <a:pPr marL="171450" indent="-171450">
              <a:buFont typeface="Wingdings" pitchFamily="2" charset="2"/>
              <a:buChar char="à"/>
              <a:defRPr/>
            </a:pPr>
            <a:r>
              <a:rPr lang="en-US" sz="1100" u="sng" dirty="0" smtClean="0">
                <a:solidFill>
                  <a:srgbClr val="000000"/>
                </a:solidFill>
              </a:rPr>
              <a:t>Timeliness</a:t>
            </a:r>
            <a:r>
              <a:rPr lang="en-US" sz="1100" dirty="0" smtClean="0">
                <a:solidFill>
                  <a:srgbClr val="000000"/>
                </a:solidFill>
              </a:rPr>
              <a:t> is key as firms increasingly find they need to get products to market before customer needs’ change and ahead of competitors’ offerings.  </a:t>
            </a:r>
          </a:p>
          <a:p>
            <a:pPr marL="171450" indent="-171450">
              <a:buFont typeface="Wingdings" pitchFamily="2" charset="2"/>
              <a:buChar char="à"/>
              <a:defRPr/>
            </a:pPr>
            <a:r>
              <a:rPr lang="en-US" sz="1100" dirty="0" smtClean="0">
                <a:solidFill>
                  <a:srgbClr val="000000"/>
                </a:solidFill>
              </a:rPr>
              <a:t>Market research, listening to customers, and anticipating customer needs assures that the firm has </a:t>
            </a:r>
            <a:r>
              <a:rPr lang="en-US" sz="1100" u="sng" dirty="0" smtClean="0">
                <a:solidFill>
                  <a:srgbClr val="000000"/>
                </a:solidFill>
              </a:rPr>
              <a:t>a clear understanding of customers’ needs.</a:t>
            </a:r>
            <a:r>
              <a:rPr lang="en-US" sz="1100" dirty="0" smtClean="0">
                <a:solidFill>
                  <a:srgbClr val="000000"/>
                </a:solidFill>
              </a:rPr>
              <a:t>  </a:t>
            </a:r>
          </a:p>
          <a:p>
            <a:pPr marL="171450" indent="-171450">
              <a:buFont typeface="Wingdings" pitchFamily="2" charset="2"/>
              <a:buChar char="à"/>
              <a:defRPr/>
            </a:pPr>
            <a:r>
              <a:rPr lang="en-US" sz="1100" dirty="0" smtClean="0">
                <a:solidFill>
                  <a:srgbClr val="000000"/>
                </a:solidFill>
              </a:rPr>
              <a:t> Finally, the entire process needs to be conducted in an efficient manner that recognizes trade-offs between costs and customer benefits.</a:t>
            </a:r>
          </a:p>
          <a:p>
            <a:pPr>
              <a:defRPr/>
            </a:pPr>
            <a:endParaRPr lang="en-US" sz="1100" dirty="0" smtClean="0"/>
          </a:p>
          <a:p>
            <a:pPr marL="266669" indent="-266669">
              <a:defRPr/>
            </a:pPr>
            <a:endParaRPr lang="en-US" sz="1100" dirty="0" smtClean="0"/>
          </a:p>
        </p:txBody>
      </p:sp>
      <p:sp>
        <p:nvSpPr>
          <p:cNvPr id="70659"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244-245.</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t>Summary Overview</a:t>
            </a:r>
          </a:p>
          <a:p>
            <a:pPr>
              <a:defRPr/>
            </a:pPr>
            <a:r>
              <a:rPr lang="en-US" dirty="0" smtClean="0"/>
              <a:t>Ch 8 introduced </a:t>
            </a:r>
            <a:r>
              <a:rPr lang="en-US" u="sng" dirty="0" smtClean="0"/>
              <a:t>Product Planning</a:t>
            </a:r>
            <a:r>
              <a:rPr lang="en-US" dirty="0" smtClean="0"/>
              <a:t>, while Ch 9 covers </a:t>
            </a:r>
            <a:r>
              <a:rPr lang="en-US" u="sng" dirty="0" smtClean="0"/>
              <a:t>Product Management &amp; New-Product Development</a:t>
            </a:r>
            <a:r>
              <a:rPr lang="en-US" dirty="0" smtClean="0"/>
              <a:t>.</a:t>
            </a:r>
          </a:p>
          <a:p>
            <a:pPr>
              <a:defRPr/>
            </a:pPr>
            <a:endParaRPr lang="en-US" dirty="0" smtClean="0"/>
          </a:p>
          <a:p>
            <a:pPr>
              <a:defRPr/>
            </a:pPr>
            <a:r>
              <a:rPr lang="en-US" b="1" dirty="0" smtClean="0"/>
              <a:t>Key Issues</a:t>
            </a:r>
          </a:p>
          <a:p>
            <a:pPr>
              <a:defRPr/>
            </a:pPr>
            <a:r>
              <a:rPr lang="en-US" u="sng" dirty="0" smtClean="0"/>
              <a:t>Chapter 8</a:t>
            </a:r>
            <a:r>
              <a:rPr lang="en-US" dirty="0" smtClean="0"/>
              <a:t> discussed the strategy planning decisions that need to be made for new products and sometimes changed for existing products.  </a:t>
            </a:r>
          </a:p>
          <a:p>
            <a:pPr>
              <a:buFont typeface="Arial" pitchFamily="34" charset="0"/>
              <a:buChar char="•"/>
              <a:defRPr/>
            </a:pPr>
            <a:r>
              <a:rPr lang="en-US" u="sng" dirty="0" smtClean="0"/>
              <a:t> In this chapter</a:t>
            </a:r>
            <a:r>
              <a:rPr lang="en-US" dirty="0" smtClean="0"/>
              <a:t>, we’ll investigate how successful new products are developed in the first place—and what marketing managers need to know and do to manage their growth. We’ll also talk about total quality management.</a:t>
            </a:r>
          </a:p>
          <a:p>
            <a:pPr>
              <a:buFont typeface="Arial" pitchFamily="34" charset="0"/>
              <a:buChar char="•"/>
              <a:defRPr/>
            </a:pPr>
            <a:r>
              <a:rPr lang="en-US" dirty="0" smtClean="0"/>
              <a:t> </a:t>
            </a:r>
            <a:r>
              <a:rPr lang="en-US" b="1" dirty="0" smtClean="0"/>
              <a:t>Three major areas of discussion will be:</a:t>
            </a:r>
          </a:p>
          <a:p>
            <a:pPr lvl="1">
              <a:buFont typeface="Arial" pitchFamily="34" charset="0"/>
              <a:buChar char="•"/>
              <a:defRPr/>
            </a:pPr>
            <a:r>
              <a:rPr lang="en-US" u="sng" dirty="0" smtClean="0"/>
              <a:t> Product life cycle, </a:t>
            </a:r>
          </a:p>
          <a:p>
            <a:pPr lvl="1">
              <a:buFont typeface="Arial" pitchFamily="34" charset="0"/>
              <a:buChar char="•"/>
              <a:defRPr/>
            </a:pPr>
            <a:r>
              <a:rPr lang="en-US" u="sng" dirty="0" smtClean="0"/>
              <a:t> New-product development</a:t>
            </a:r>
            <a:r>
              <a:rPr lang="en-US" dirty="0" smtClean="0"/>
              <a:t>, and</a:t>
            </a:r>
          </a:p>
          <a:p>
            <a:pPr lvl="1">
              <a:buFont typeface="Arial" pitchFamily="34" charset="0"/>
              <a:buChar char="•"/>
              <a:defRPr/>
            </a:pPr>
            <a:r>
              <a:rPr lang="en-US" u="sng" dirty="0" smtClean="0"/>
              <a:t> Managing brands</a:t>
            </a:r>
            <a:r>
              <a:rPr lang="en-US" dirty="0" smtClean="0"/>
              <a:t>.</a:t>
            </a:r>
          </a:p>
          <a:p>
            <a:pPr lvl="1">
              <a:buFont typeface="Times New Roman" pitchFamily="18" charset="0"/>
              <a:buChar char="»"/>
              <a:defRPr/>
            </a:pPr>
            <a:endParaRPr lang="en-US" dirty="0" smtClean="0"/>
          </a:p>
          <a:p>
            <a:pPr lvl="1">
              <a:buFont typeface="Times New Roman" pitchFamily="18" charset="0"/>
              <a:buNone/>
              <a:defRPr/>
            </a:pPr>
            <a:endParaRPr lang="en-US" dirty="0" smtClean="0"/>
          </a:p>
          <a:p>
            <a:pPr>
              <a:defRPr/>
            </a:pPr>
            <a:endParaRPr lang="en-US" dirty="0" smtClean="0"/>
          </a:p>
          <a:p>
            <a:pPr>
              <a:defRPr/>
            </a:pPr>
            <a:endParaRPr lang="en-US" dirty="0" smtClean="0"/>
          </a:p>
          <a:p>
            <a:pPr marL="266669" indent="-266669">
              <a:defRPr/>
            </a:pPr>
            <a:endParaRPr lang="en-US" dirty="0" smtClean="0"/>
          </a:p>
        </p:txBody>
      </p:sp>
      <p:sp>
        <p:nvSpPr>
          <p:cNvPr id="15363"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 227.</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defTabSz="965200">
              <a:spcBef>
                <a:spcPct val="50000"/>
              </a:spcBef>
            </a:pPr>
            <a:endParaRPr lang="en-US" sz="1500" b="1">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503238" y="539750"/>
            <a:ext cx="3162300" cy="2373313"/>
          </a:xfrm>
          <a:ln/>
        </p:spPr>
      </p:sp>
      <p:sp>
        <p:nvSpPr>
          <p:cNvPr id="72706" name="Rectangle 3"/>
          <p:cNvSpPr>
            <a:spLocks noGrp="1" noChangeArrowheads="1"/>
          </p:cNvSpPr>
          <p:nvPr>
            <p:ph type="body" idx="1"/>
          </p:nvPr>
        </p:nvSpPr>
        <p:spPr>
          <a:xfrm>
            <a:off x="179388" y="3076575"/>
            <a:ext cx="6367462" cy="5565775"/>
          </a:xfrm>
          <a:noFill/>
        </p:spPr>
        <p:txBody>
          <a:bodyPr/>
          <a:lstStyle/>
          <a:p>
            <a:r>
              <a:rPr lang="en-US" smtClean="0"/>
              <a:t>Answer: D</a:t>
            </a:r>
          </a:p>
          <a:p>
            <a:endParaRPr lang="en-US" smtClean="0"/>
          </a:p>
          <a:p>
            <a:r>
              <a:rPr lang="en-US" i="1" u="sng" smtClean="0"/>
              <a:t>Checking your knowledge (answer explanation):</a:t>
            </a:r>
          </a:p>
          <a:p>
            <a:r>
              <a:rPr lang="en-US" smtClean="0"/>
              <a:t>A – actually a structured process can generate innovation and keep costs in line.</a:t>
            </a:r>
          </a:p>
          <a:p>
            <a:r>
              <a:rPr lang="en-US" smtClean="0"/>
              <a:t>B – the NPD process is a weeding out process—starting with many new ideas and narrowing down over time.</a:t>
            </a:r>
          </a:p>
          <a:p>
            <a:r>
              <a:rPr lang="en-US" smtClean="0"/>
              <a:t>C – in the early stages, ROI is only a rough estimate so other criteria are important.</a:t>
            </a:r>
          </a:p>
          <a:p>
            <a:r>
              <a:rPr lang="en-US" smtClean="0"/>
              <a:t>D – the process requires top management support.</a:t>
            </a:r>
          </a:p>
          <a:p>
            <a:endParaRPr lang="en-US" smtClean="0"/>
          </a:p>
          <a:p>
            <a:endParaRPr lang="en-US" smtClean="0"/>
          </a:p>
          <a:p>
            <a:endParaRPr lang="en-US" smtClean="0"/>
          </a:p>
        </p:txBody>
      </p:sp>
      <p:sp>
        <p:nvSpPr>
          <p:cNvPr id="72707" name="Text Box 4"/>
          <p:cNvSpPr txBox="1">
            <a:spLocks noChangeArrowheads="1"/>
          </p:cNvSpPr>
          <p:nvPr/>
        </p:nvSpPr>
        <p:spPr bwMode="auto">
          <a:xfrm>
            <a:off x="4294188" y="395288"/>
            <a:ext cx="2387600" cy="1250950"/>
          </a:xfrm>
          <a:prstGeom prst="rect">
            <a:avLst/>
          </a:prstGeom>
          <a:noFill/>
          <a:ln w="9525">
            <a:noFill/>
            <a:miter lim="800000"/>
            <a:headEnd/>
            <a:tailEnd/>
          </a:ln>
        </p:spPr>
        <p:txBody>
          <a:bodyPr lIns="96778" tIns="48388" rIns="96778" bIns="48388">
            <a:spAutoFit/>
          </a:bodyPr>
          <a:lstStyle/>
          <a:p>
            <a:pPr defTabSz="965200">
              <a:spcBef>
                <a:spcPct val="50000"/>
              </a:spcBef>
            </a:pPr>
            <a:r>
              <a:rPr lang="en-US" sz="1500" b="1">
                <a:solidFill>
                  <a:srgbClr val="000000"/>
                </a:solidFill>
              </a:rPr>
              <a:t>This slide relates to material on pp. 244.</a:t>
            </a:r>
          </a:p>
          <a:p>
            <a:pPr algn="ctr" defTabSz="965200">
              <a:spcBef>
                <a:spcPct val="50000"/>
              </a:spcBef>
            </a:pPr>
            <a:endParaRPr lang="en-US" sz="1500">
              <a:solidFill>
                <a:srgbClr val="000000"/>
              </a:solidFill>
            </a:endParaRPr>
          </a:p>
          <a:p>
            <a:pPr algn="ctr" defTabSz="965200">
              <a:spcBef>
                <a:spcPct val="50000"/>
              </a:spcBef>
            </a:pPr>
            <a:endParaRPr lang="en-US" sz="150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rPr>
              <a:t>Summary Overview</a:t>
            </a:r>
          </a:p>
          <a:p>
            <a:pPr>
              <a:defRPr/>
            </a:pPr>
            <a:r>
              <a:rPr lang="en-US" dirty="0" smtClean="0">
                <a:solidFill>
                  <a:srgbClr val="000000"/>
                </a:solidFill>
              </a:rPr>
              <a:t>When an organization develops many product categories, management may decide to put someone in charge of each category or brand, to make sure that appropriate attention is paid to these products.</a:t>
            </a:r>
          </a:p>
          <a:p>
            <a:pPr>
              <a:defRPr/>
            </a:pPr>
            <a:r>
              <a:rPr lang="en-US" b="1" dirty="0" smtClean="0">
                <a:solidFill>
                  <a:srgbClr val="000000"/>
                </a:solidFill>
              </a:rPr>
              <a:t>Key Issues</a:t>
            </a:r>
          </a:p>
          <a:p>
            <a:pPr>
              <a:buFont typeface="Arial" pitchFamily="34" charset="0"/>
              <a:buChar char="•"/>
              <a:defRPr/>
            </a:pPr>
            <a:r>
              <a:rPr lang="en-US" dirty="0" smtClean="0">
                <a:solidFill>
                  <a:srgbClr val="000000"/>
                </a:solidFill>
              </a:rPr>
              <a:t> </a:t>
            </a:r>
            <a:r>
              <a:rPr lang="en-US" u="sng" dirty="0" smtClean="0">
                <a:solidFill>
                  <a:srgbClr val="000000"/>
                </a:solidFill>
              </a:rPr>
              <a:t>Product managers</a:t>
            </a:r>
            <a:r>
              <a:rPr lang="en-US" dirty="0" smtClean="0">
                <a:solidFill>
                  <a:srgbClr val="000000"/>
                </a:solidFill>
              </a:rPr>
              <a:t> or </a:t>
            </a:r>
            <a:r>
              <a:rPr lang="en-US" u="sng" dirty="0" smtClean="0">
                <a:solidFill>
                  <a:srgbClr val="000000"/>
                </a:solidFill>
              </a:rPr>
              <a:t>brand managers</a:t>
            </a:r>
            <a:r>
              <a:rPr lang="en-US" dirty="0" smtClean="0">
                <a:solidFill>
                  <a:srgbClr val="000000"/>
                </a:solidFill>
              </a:rPr>
              <a:t> manage specific products, and often have promotion as a major responsibility. </a:t>
            </a:r>
          </a:p>
          <a:p>
            <a:pPr lvl="1">
              <a:buFont typeface="Arial" pitchFamily="34" charset="0"/>
              <a:buChar char="•"/>
              <a:defRPr/>
            </a:pPr>
            <a:r>
              <a:rPr lang="en-US" dirty="0" smtClean="0">
                <a:solidFill>
                  <a:srgbClr val="000000"/>
                </a:solidFill>
              </a:rPr>
              <a:t> Some brand managers begin their tasks in the new product development process and continue from there. </a:t>
            </a:r>
          </a:p>
          <a:p>
            <a:pPr>
              <a:buFont typeface="Arial" pitchFamily="34" charset="0"/>
              <a:buNone/>
              <a:defRPr/>
            </a:pPr>
            <a:r>
              <a:rPr lang="en-US" b="1" dirty="0" smtClean="0">
                <a:sym typeface="Wingdings" pitchFamily="2" charset="2"/>
              </a:rPr>
              <a:t> </a:t>
            </a:r>
            <a:r>
              <a:rPr lang="en-US" dirty="0" smtClean="0">
                <a:solidFill>
                  <a:srgbClr val="000000"/>
                </a:solidFill>
              </a:rPr>
              <a:t>Product managers are especially common in large companies that produce many kinds of products. </a:t>
            </a:r>
          </a:p>
          <a:p>
            <a:pPr lvl="1">
              <a:buFont typeface="Arial" pitchFamily="34" charset="0"/>
              <a:buChar char="•"/>
              <a:defRPr/>
            </a:pPr>
            <a:r>
              <a:rPr lang="en-US" dirty="0" smtClean="0">
                <a:solidFill>
                  <a:srgbClr val="000000"/>
                </a:solidFill>
              </a:rPr>
              <a:t> Several product managers may serve under a marketing manager, and product managers are sometimes responsible for their product’s entire marketing effort. </a:t>
            </a:r>
          </a:p>
          <a:p>
            <a:pPr lvl="1">
              <a:buFont typeface="Arial" pitchFamily="34" charset="0"/>
              <a:buChar char="•"/>
              <a:defRPr/>
            </a:pPr>
            <a:endParaRPr lang="en-US" dirty="0" smtClean="0">
              <a:solidFill>
                <a:srgbClr val="000000"/>
              </a:solidFill>
            </a:endParaRPr>
          </a:p>
          <a:p>
            <a:pPr>
              <a:defRPr/>
            </a:pPr>
            <a:r>
              <a:rPr lang="en-US" b="1" i="1" dirty="0" smtClean="0">
                <a:solidFill>
                  <a:srgbClr val="000000"/>
                </a:solidFill>
              </a:rPr>
              <a:t>Discussion Question: A product manager responsible for a product’s entire marketing effort has to coordinate his/her activities with sales managers, advertising agencies, production people, marketing researchers, and channel members. What problems might this arrangement cause?</a:t>
            </a:r>
          </a:p>
          <a:p>
            <a:pPr>
              <a:defRPr/>
            </a:pPr>
            <a:endParaRPr lang="en-US" i="1" dirty="0" smtClean="0">
              <a:solidFill>
                <a:srgbClr val="000000"/>
              </a:solidFill>
            </a:endParaRPr>
          </a:p>
          <a:p>
            <a:pPr>
              <a:buFont typeface="Arial" pitchFamily="34" charset="0"/>
              <a:buNone/>
              <a:defRPr/>
            </a:pPr>
            <a:r>
              <a:rPr lang="en-US" b="1" dirty="0" smtClean="0">
                <a:sym typeface="Wingdings" pitchFamily="2" charset="2"/>
              </a:rPr>
              <a:t> </a:t>
            </a:r>
            <a:r>
              <a:rPr lang="en-US" dirty="0" smtClean="0">
                <a:solidFill>
                  <a:srgbClr val="000000"/>
                </a:solidFill>
              </a:rPr>
              <a:t>To avoid the problems that sometimes occur when a product manager has to coordinate several marketing activities, some companies use their product managers as </a:t>
            </a:r>
            <a:r>
              <a:rPr lang="en-US" u="sng" dirty="0" smtClean="0">
                <a:solidFill>
                  <a:srgbClr val="000000"/>
                </a:solidFill>
              </a:rPr>
              <a:t>“product champions”</a:t>
            </a:r>
            <a:r>
              <a:rPr lang="en-US" dirty="0" smtClean="0">
                <a:solidFill>
                  <a:srgbClr val="000000"/>
                </a:solidFill>
              </a:rPr>
              <a:t> who are mainly concerned with implementing promotional efforts. </a:t>
            </a:r>
          </a:p>
          <a:p>
            <a:pPr>
              <a:buFont typeface="Arial" pitchFamily="34" charset="0"/>
              <a:buChar char="•"/>
              <a:defRPr/>
            </a:pPr>
            <a:r>
              <a:rPr lang="en-US" dirty="0" smtClean="0">
                <a:solidFill>
                  <a:srgbClr val="000000"/>
                </a:solidFill>
              </a:rPr>
              <a:t> The activities of product managers vary a lot depending on their experience and aggressiveness and the company’s organizational philosophy.</a:t>
            </a:r>
          </a:p>
          <a:p>
            <a:pPr>
              <a:buFont typeface="Arial" pitchFamily="34" charset="0"/>
              <a:buChar char="•"/>
              <a:defRPr/>
            </a:pPr>
            <a:r>
              <a:rPr lang="en-US" dirty="0" smtClean="0">
                <a:solidFill>
                  <a:srgbClr val="000000"/>
                </a:solidFill>
              </a:rPr>
              <a:t> Product managers may work with managers in other countries to decide whether and how to adapt products for different markets.</a:t>
            </a:r>
          </a:p>
          <a:p>
            <a:pPr>
              <a:defRPr/>
            </a:pPr>
            <a:endParaRPr lang="en-US" dirty="0" smtClean="0"/>
          </a:p>
          <a:p>
            <a:pPr marL="266669" indent="-266669">
              <a:defRPr/>
            </a:pPr>
            <a:endParaRPr lang="en-US" dirty="0" smtClean="0"/>
          </a:p>
        </p:txBody>
      </p:sp>
      <p:sp>
        <p:nvSpPr>
          <p:cNvPr id="74755"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245-246.</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xfrm>
            <a:off x="522288" y="549275"/>
            <a:ext cx="3216275" cy="2413000"/>
          </a:xfrm>
          <a:ln/>
        </p:spPr>
      </p:sp>
      <p:sp>
        <p:nvSpPr>
          <p:cNvPr id="76802" name="Rectangle 3"/>
          <p:cNvSpPr>
            <a:spLocks noGrp="1" noChangeArrowheads="1"/>
          </p:cNvSpPr>
          <p:nvPr>
            <p:ph type="body" idx="1"/>
          </p:nvPr>
        </p:nvSpPr>
        <p:spPr>
          <a:noFill/>
        </p:spPr>
        <p:txBody>
          <a:bodyPr/>
          <a:lstStyle/>
          <a:p>
            <a:r>
              <a:rPr lang="en-US" b="1" smtClean="0">
                <a:solidFill>
                  <a:srgbClr val="000000"/>
                </a:solidFill>
                <a:sym typeface="Wingdings" pitchFamily="2" charset="2"/>
              </a:rPr>
              <a:t>Summary Overview</a:t>
            </a:r>
          </a:p>
          <a:p>
            <a:r>
              <a:rPr lang="en-US" smtClean="0">
                <a:solidFill>
                  <a:srgbClr val="000000"/>
                </a:solidFill>
                <a:sym typeface="Wingdings" pitchFamily="2" charset="2"/>
              </a:rPr>
              <a:t>At its core, </a:t>
            </a:r>
            <a:r>
              <a:rPr lang="en-US" u="sng" smtClean="0">
                <a:solidFill>
                  <a:srgbClr val="000000"/>
                </a:solidFill>
                <a:sym typeface="Wingdings" pitchFamily="2" charset="2"/>
              </a:rPr>
              <a:t>total quality management (TQM) meets customer requirements</a:t>
            </a:r>
            <a:r>
              <a:rPr lang="en-US" smtClean="0">
                <a:solidFill>
                  <a:srgbClr val="000000"/>
                </a:solidFill>
                <a:sym typeface="Wingdings" pitchFamily="2" charset="2"/>
              </a:rPr>
              <a:t>. It is about everyone in the organization being committed to quality improvement, throughout all of the firm’s activities, in order to better serve customer needs.  For marketers, this means applying TQM concepts to the whole marketing mix.</a:t>
            </a:r>
          </a:p>
          <a:p>
            <a:endParaRPr lang="en-US" smtClean="0">
              <a:solidFill>
                <a:srgbClr val="000000"/>
              </a:solidFill>
              <a:sym typeface="Wingdings" pitchFamily="2" charset="2"/>
            </a:endParaRPr>
          </a:p>
          <a:p>
            <a:r>
              <a:rPr lang="en-US" b="1" smtClean="0">
                <a:solidFill>
                  <a:srgbClr val="000000"/>
                </a:solidFill>
                <a:sym typeface="Wingdings" pitchFamily="2" charset="2"/>
              </a:rPr>
              <a:t>Key Issues</a:t>
            </a:r>
          </a:p>
          <a:p>
            <a:pPr>
              <a:buFontTx/>
              <a:buChar char="•"/>
            </a:pPr>
            <a:r>
              <a:rPr lang="en-US" smtClean="0">
                <a:solidFill>
                  <a:srgbClr val="000000"/>
                </a:solidFill>
                <a:sym typeface="Wingdings" pitchFamily="2" charset="2"/>
              </a:rPr>
              <a:t> Production companies have been concerned about reducing defects for a long time. </a:t>
            </a:r>
          </a:p>
          <a:p>
            <a:pPr lvl="1">
              <a:buFontTx/>
              <a:buChar char="•"/>
            </a:pPr>
            <a:r>
              <a:rPr lang="en-US" u="sng" smtClean="0">
                <a:solidFill>
                  <a:srgbClr val="000000"/>
                </a:solidFill>
              </a:rPr>
              <a:t> The cost of poor quality is lost customers</a:t>
            </a:r>
            <a:r>
              <a:rPr lang="en-US" smtClean="0">
                <a:solidFill>
                  <a:srgbClr val="000000"/>
                </a:solidFill>
              </a:rPr>
              <a:t>.  </a:t>
            </a:r>
          </a:p>
          <a:p>
            <a:pPr lvl="1">
              <a:buFontTx/>
              <a:buChar char="•"/>
            </a:pPr>
            <a:r>
              <a:rPr lang="en-US" smtClean="0">
                <a:solidFill>
                  <a:srgbClr val="000000"/>
                </a:solidFill>
              </a:rPr>
              <a:t> Japanese manufacturers are world leaders in showing that it costs far less to do something right the first time than it does to pay to fix it later.</a:t>
            </a:r>
          </a:p>
          <a:p>
            <a:pPr lvl="1">
              <a:buFontTx/>
              <a:buChar char="•"/>
            </a:pPr>
            <a:r>
              <a:rPr lang="en-US" smtClean="0">
                <a:solidFill>
                  <a:srgbClr val="000000"/>
                </a:solidFill>
              </a:rPr>
              <a:t> Defects—either in physical products or in services--mean dissatisfied customers who may go elsewhere. </a:t>
            </a:r>
          </a:p>
          <a:p>
            <a:pPr>
              <a:buFontTx/>
              <a:buChar char="•"/>
            </a:pPr>
            <a:r>
              <a:rPr lang="en-US" smtClean="0">
                <a:solidFill>
                  <a:srgbClr val="000000"/>
                </a:solidFill>
                <a:sym typeface="Wingdings" pitchFamily="2" charset="2"/>
              </a:rPr>
              <a:t> In this ad, Balboa wants producers of spas to know that its controls meet ISO 9001 quality standards and that, as a supplier, it is dedicated to satisfying the needs of the spa producer’s final consumers.</a:t>
            </a:r>
            <a:r>
              <a:rPr lang="en-US" b="1" smtClean="0">
                <a:solidFill>
                  <a:srgbClr val="000000"/>
                </a:solidFill>
                <a:sym typeface="Wingdings" pitchFamily="2" charset="2"/>
              </a:rPr>
              <a:t>   </a:t>
            </a:r>
          </a:p>
          <a:p>
            <a:pPr>
              <a:buFontTx/>
              <a:buChar char="•"/>
            </a:pPr>
            <a:endParaRPr lang="en-US" b="1" smtClean="0">
              <a:solidFill>
                <a:srgbClr val="000000"/>
              </a:solidFill>
              <a:sym typeface="Wingdings" pitchFamily="2" charset="2"/>
            </a:endParaRPr>
          </a:p>
          <a:p>
            <a:r>
              <a:rPr lang="en-US" b="1" i="1" smtClean="0">
                <a:solidFill>
                  <a:srgbClr val="000000"/>
                </a:solidFill>
                <a:sym typeface="Wingdings" pitchFamily="2" charset="2"/>
              </a:rPr>
              <a:t>Discussion Question: Have you ever bought a product to find that it was broken, didn’t work, or was substandard in some way? How did you react? What action, if any, did you take to correct the problem? What was the outcome? How did your experience affect future purchases?</a:t>
            </a:r>
          </a:p>
          <a:p>
            <a:endParaRPr lang="en-US" b="1" smtClean="0">
              <a:solidFill>
                <a:srgbClr val="000000"/>
              </a:solidFill>
              <a:sym typeface="Wingdings" pitchFamily="2" charset="2"/>
            </a:endParaRPr>
          </a:p>
          <a:p>
            <a:endParaRPr lang="en-US" b="1" smtClean="0">
              <a:solidFill>
                <a:srgbClr val="000000"/>
              </a:solidFill>
              <a:sym typeface="Wingdings" pitchFamily="2" charset="2"/>
            </a:endParaRPr>
          </a:p>
        </p:txBody>
      </p:sp>
      <p:sp>
        <p:nvSpPr>
          <p:cNvPr id="76803" name="Text Box 4"/>
          <p:cNvSpPr txBox="1">
            <a:spLocks noChangeArrowheads="1"/>
          </p:cNvSpPr>
          <p:nvPr/>
        </p:nvSpPr>
        <p:spPr bwMode="auto">
          <a:xfrm>
            <a:off x="4389438" y="401638"/>
            <a:ext cx="2436812" cy="558800"/>
          </a:xfrm>
          <a:prstGeom prst="rect">
            <a:avLst/>
          </a:prstGeom>
          <a:noFill/>
          <a:ln w="9525">
            <a:noFill/>
            <a:miter lim="800000"/>
            <a:headEnd/>
            <a:tailEnd/>
          </a:ln>
        </p:spPr>
        <p:txBody>
          <a:bodyPr lIns="96784" tIns="48391" rIns="96784" bIns="48391">
            <a:spAutoFit/>
          </a:bodyPr>
          <a:lstStyle/>
          <a:p>
            <a:pPr defTabSz="982663">
              <a:spcBef>
                <a:spcPct val="50000"/>
              </a:spcBef>
            </a:pPr>
            <a:r>
              <a:rPr lang="en-US" sz="1500" b="1">
                <a:solidFill>
                  <a:srgbClr val="000000"/>
                </a:solidFill>
              </a:rPr>
              <a:t>This slide relates to material on p. 246.</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503238" y="539750"/>
            <a:ext cx="3162300" cy="2373313"/>
          </a:xfrm>
          <a:ln/>
        </p:spPr>
      </p:sp>
      <p:sp>
        <p:nvSpPr>
          <p:cNvPr id="78850" name="Rectangle 3"/>
          <p:cNvSpPr>
            <a:spLocks noGrp="1" noChangeArrowheads="1"/>
          </p:cNvSpPr>
          <p:nvPr>
            <p:ph type="body" idx="1"/>
          </p:nvPr>
        </p:nvSpPr>
        <p:spPr>
          <a:xfrm>
            <a:off x="179388" y="3076575"/>
            <a:ext cx="6367462" cy="5565775"/>
          </a:xfrm>
          <a:noFill/>
        </p:spPr>
        <p:txBody>
          <a:bodyPr/>
          <a:lstStyle/>
          <a:p>
            <a:r>
              <a:rPr lang="en-US" b="1" smtClean="0"/>
              <a:t>Summary Overview</a:t>
            </a:r>
          </a:p>
          <a:p>
            <a:r>
              <a:rPr lang="en-US" smtClean="0"/>
              <a:t>Recently, marketers in service businesses have been paying a lot of attention to improving service quality through TQM. Even producers of basic commodities have customer service concerns that are part of their overall marketing plans.</a:t>
            </a:r>
          </a:p>
          <a:p>
            <a:endParaRPr lang="en-US" smtClean="0"/>
          </a:p>
          <a:p>
            <a:r>
              <a:rPr lang="en-US" b="1" smtClean="0"/>
              <a:t>Key Issues</a:t>
            </a:r>
          </a:p>
          <a:p>
            <a:pPr>
              <a:buFontTx/>
              <a:buChar char="•"/>
            </a:pPr>
            <a:r>
              <a:rPr lang="en-US" smtClean="0">
                <a:solidFill>
                  <a:srgbClr val="000000"/>
                </a:solidFill>
              </a:rPr>
              <a:t> Service improvements are somewhat more difficult to implement than improvements in physical goods. </a:t>
            </a:r>
          </a:p>
          <a:p>
            <a:pPr lvl="1">
              <a:buFontTx/>
              <a:buChar char="•"/>
            </a:pPr>
            <a:r>
              <a:rPr lang="en-US" smtClean="0">
                <a:solidFill>
                  <a:srgbClr val="000000"/>
                </a:solidFill>
              </a:rPr>
              <a:t> One reason is that the server is inseparable from the service. For example, a technically competent physician may have a horrible “bedside manner.”</a:t>
            </a:r>
          </a:p>
          <a:p>
            <a:pPr>
              <a:buFontTx/>
              <a:buChar char="•"/>
            </a:pPr>
            <a:r>
              <a:rPr lang="en-US" smtClean="0">
                <a:solidFill>
                  <a:srgbClr val="000000"/>
                </a:solidFill>
              </a:rPr>
              <a:t> The best ways to improve service are to </a:t>
            </a:r>
            <a:r>
              <a:rPr lang="en-US" u="sng" smtClean="0">
                <a:solidFill>
                  <a:srgbClr val="000000"/>
                </a:solidFill>
              </a:rPr>
              <a:t>train people and then empower them to serve</a:t>
            </a:r>
            <a:r>
              <a:rPr lang="en-US" smtClean="0">
                <a:solidFill>
                  <a:srgbClr val="000000"/>
                </a:solidFill>
              </a:rPr>
              <a:t>. </a:t>
            </a:r>
          </a:p>
          <a:p>
            <a:pPr lvl="1"/>
            <a:r>
              <a:rPr lang="en-US" b="1" smtClean="0">
                <a:sym typeface="Wingdings" pitchFamily="2" charset="2"/>
              </a:rPr>
              <a:t> </a:t>
            </a:r>
            <a:r>
              <a:rPr lang="en-US" smtClean="0">
                <a:solidFill>
                  <a:srgbClr val="000000"/>
                </a:solidFill>
              </a:rPr>
              <a:t>Role-playing exercises and showing employees how their jobs relate to the total company effort are two effective training techniques.</a:t>
            </a:r>
          </a:p>
          <a:p>
            <a:pPr lvl="1"/>
            <a:r>
              <a:rPr lang="en-US" b="1" smtClean="0">
                <a:sym typeface="Wingdings" pitchFamily="2" charset="2"/>
              </a:rPr>
              <a:t> </a:t>
            </a:r>
            <a:r>
              <a:rPr lang="en-US" u="sng" smtClean="0">
                <a:solidFill>
                  <a:srgbClr val="000000"/>
                </a:solidFill>
              </a:rPr>
              <a:t>Empowerment</a:t>
            </a:r>
            <a:r>
              <a:rPr lang="en-US" smtClean="0">
                <a:solidFill>
                  <a:srgbClr val="000000"/>
                </a:solidFill>
              </a:rPr>
              <a:t>: giving employees the authority to correct a problem without checking with management. </a:t>
            </a:r>
          </a:p>
          <a:p>
            <a:pPr lvl="1">
              <a:buFontTx/>
              <a:buChar char="•"/>
            </a:pPr>
            <a:r>
              <a:rPr lang="en-US" smtClean="0">
                <a:solidFill>
                  <a:srgbClr val="000000"/>
                </a:solidFill>
              </a:rPr>
              <a:t> Line-level employees are much closer to problems, so giving them the power to correct problems is a way to improve customer satisfaction. </a:t>
            </a:r>
          </a:p>
          <a:p>
            <a:pPr lvl="1">
              <a:buFontTx/>
              <a:buChar char="•"/>
            </a:pPr>
            <a:endParaRPr lang="en-US" smtClean="0">
              <a:solidFill>
                <a:srgbClr val="000000"/>
              </a:solidFill>
            </a:endParaRPr>
          </a:p>
          <a:p>
            <a:r>
              <a:rPr lang="en-US" b="1" i="1" smtClean="0">
                <a:solidFill>
                  <a:srgbClr val="000000"/>
                </a:solidFill>
              </a:rPr>
              <a:t>Discussion Question: What other things does empowerment do for the employees of an organization, beyond making it possible to solve customers’ problems more quickly?</a:t>
            </a:r>
            <a:endParaRPr lang="en-US" b="1" smtClean="0"/>
          </a:p>
          <a:p>
            <a:endParaRPr lang="en-US" smtClean="0"/>
          </a:p>
          <a:p>
            <a:endParaRPr lang="en-US" smtClean="0"/>
          </a:p>
        </p:txBody>
      </p:sp>
      <p:sp>
        <p:nvSpPr>
          <p:cNvPr id="78851"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246-247.</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xfrm>
            <a:off x="503238" y="539750"/>
            <a:ext cx="3162300" cy="2373313"/>
          </a:xfrm>
          <a:ln/>
        </p:spPr>
      </p:sp>
      <p:sp>
        <p:nvSpPr>
          <p:cNvPr id="80898" name="Rectangle 3"/>
          <p:cNvSpPr>
            <a:spLocks noGrp="1" noChangeArrowheads="1"/>
          </p:cNvSpPr>
          <p:nvPr>
            <p:ph type="body" idx="1"/>
          </p:nvPr>
        </p:nvSpPr>
        <p:spPr>
          <a:xfrm>
            <a:off x="179388" y="3076575"/>
            <a:ext cx="6367462" cy="5565775"/>
          </a:xfrm>
          <a:noFill/>
        </p:spPr>
        <p:txBody>
          <a:bodyPr/>
          <a:lstStyle/>
          <a:p>
            <a:r>
              <a:rPr lang="en-US" b="1" smtClean="0">
                <a:solidFill>
                  <a:srgbClr val="000000"/>
                </a:solidFill>
              </a:rPr>
              <a:t>Summary Overview</a:t>
            </a:r>
          </a:p>
          <a:p>
            <a:r>
              <a:rPr lang="en-US" smtClean="0">
                <a:solidFill>
                  <a:srgbClr val="000000"/>
                </a:solidFill>
              </a:rPr>
              <a:t>There are several other things marketers can do to make the implementation of quality improvement efforts more successful.</a:t>
            </a:r>
          </a:p>
          <a:p>
            <a:endParaRPr lang="en-US" smtClean="0">
              <a:solidFill>
                <a:srgbClr val="000000"/>
              </a:solidFill>
            </a:endParaRPr>
          </a:p>
          <a:p>
            <a:r>
              <a:rPr lang="en-US" b="1" smtClean="0">
                <a:solidFill>
                  <a:srgbClr val="000000"/>
                </a:solidFill>
              </a:rPr>
              <a:t>Key Issues</a:t>
            </a:r>
          </a:p>
          <a:p>
            <a:pPr>
              <a:buFontTx/>
              <a:buChar char="•"/>
            </a:pPr>
            <a:r>
              <a:rPr lang="en-US" b="1" u="sng" smtClean="0">
                <a:solidFill>
                  <a:srgbClr val="000000"/>
                </a:solidFill>
              </a:rPr>
              <a:t> </a:t>
            </a:r>
            <a:r>
              <a:rPr lang="en-US" u="sng" smtClean="0">
                <a:solidFill>
                  <a:srgbClr val="000000"/>
                </a:solidFill>
              </a:rPr>
              <a:t>Managers must lead the quality effort</a:t>
            </a:r>
            <a:r>
              <a:rPr lang="en-US" smtClean="0">
                <a:solidFill>
                  <a:srgbClr val="000000"/>
                </a:solidFill>
              </a:rPr>
              <a:t> through their actions and involvement. </a:t>
            </a:r>
          </a:p>
          <a:p>
            <a:pPr lvl="1">
              <a:buFontTx/>
              <a:buChar char="•"/>
            </a:pPr>
            <a:r>
              <a:rPr lang="en-US" smtClean="0">
                <a:solidFill>
                  <a:srgbClr val="000000"/>
                </a:solidFill>
              </a:rPr>
              <a:t> TQM won’t work without top-level support.</a:t>
            </a:r>
          </a:p>
          <a:p>
            <a:r>
              <a:rPr lang="en-US" b="1" smtClean="0">
                <a:sym typeface="Wingdings" pitchFamily="2" charset="2"/>
              </a:rPr>
              <a:t> </a:t>
            </a:r>
            <a:r>
              <a:rPr lang="en-US" smtClean="0">
                <a:solidFill>
                  <a:srgbClr val="000000"/>
                </a:solidFill>
              </a:rPr>
              <a:t>Firms that are successful clearly </a:t>
            </a:r>
            <a:r>
              <a:rPr lang="en-US" u="sng" smtClean="0">
                <a:solidFill>
                  <a:srgbClr val="000000"/>
                </a:solidFill>
              </a:rPr>
              <a:t>specify jobs and measure performance</a:t>
            </a:r>
            <a:r>
              <a:rPr lang="en-US" smtClean="0">
                <a:solidFill>
                  <a:srgbClr val="000000"/>
                </a:solidFill>
              </a:rPr>
              <a:t>. </a:t>
            </a:r>
          </a:p>
          <a:p>
            <a:pPr lvl="1">
              <a:buFontTx/>
              <a:buChar char="•"/>
            </a:pPr>
            <a:r>
              <a:rPr lang="en-US" smtClean="0">
                <a:solidFill>
                  <a:srgbClr val="000000"/>
                </a:solidFill>
              </a:rPr>
              <a:t> Firms must detail what tasks need to be done, how, and by whom.  </a:t>
            </a:r>
          </a:p>
          <a:p>
            <a:r>
              <a:rPr lang="en-US" b="1" smtClean="0">
                <a:sym typeface="Wingdings" pitchFamily="2" charset="2"/>
              </a:rPr>
              <a:t> </a:t>
            </a:r>
            <a:r>
              <a:rPr lang="en-US" u="sng" smtClean="0">
                <a:solidFill>
                  <a:srgbClr val="000000"/>
                </a:solidFill>
              </a:rPr>
              <a:t>Getting a return on quality is important</a:t>
            </a:r>
            <a:r>
              <a:rPr lang="en-US" smtClean="0">
                <a:solidFill>
                  <a:srgbClr val="000000"/>
                </a:solidFill>
              </a:rPr>
              <a:t>, so managers must take care to deal with the most critical customer satisfaction issues in order to control costs. </a:t>
            </a:r>
            <a:endParaRPr lang="en-US" u="sng" smtClean="0">
              <a:solidFill>
                <a:srgbClr val="000000"/>
              </a:solidFill>
            </a:endParaRPr>
          </a:p>
          <a:p>
            <a:endParaRPr lang="en-US" smtClean="0"/>
          </a:p>
          <a:p>
            <a:endParaRPr lang="en-US" smtClean="0"/>
          </a:p>
        </p:txBody>
      </p:sp>
      <p:sp>
        <p:nvSpPr>
          <p:cNvPr id="80899"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248-249.</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marL="261713" indent="-261713">
              <a:defRPr/>
            </a:pPr>
            <a:r>
              <a:rPr lang="en-US" b="1" dirty="0" smtClean="0"/>
              <a:t>At the end of this presentation, you should be able to:</a:t>
            </a:r>
          </a:p>
          <a:p>
            <a:pPr marL="336488" indent="-336488">
              <a:buFont typeface="+mj-lt"/>
              <a:buAutoNum type="arabicPeriod"/>
              <a:defRPr/>
            </a:pPr>
            <a:endParaRPr lang="en-US" dirty="0" smtClean="0"/>
          </a:p>
          <a:p>
            <a:pPr marL="336488" indent="-336488">
              <a:buFont typeface="+mj-lt"/>
              <a:buAutoNum type="arabicPeriod"/>
              <a:defRPr/>
            </a:pPr>
            <a:r>
              <a:rPr lang="en-US" dirty="0" smtClean="0"/>
              <a:t>Understand how product life cycles affect strategy planning.</a:t>
            </a:r>
          </a:p>
          <a:p>
            <a:pPr marL="336488" indent="-336488">
              <a:buFont typeface="+mj-lt"/>
              <a:buAutoNum type="arabicPeriod"/>
              <a:defRPr/>
            </a:pPr>
            <a:r>
              <a:rPr lang="en-US" dirty="0" smtClean="0"/>
              <a:t>Know what is involved in designing new products and what “new products” really are.</a:t>
            </a:r>
          </a:p>
          <a:p>
            <a:pPr marL="336488" indent="-336488">
              <a:buFont typeface="+mj-lt"/>
              <a:buAutoNum type="arabicPeriod"/>
              <a:defRPr/>
            </a:pPr>
            <a:r>
              <a:rPr lang="en-US" dirty="0" smtClean="0"/>
              <a:t>Understand the new-product development process.</a:t>
            </a:r>
          </a:p>
          <a:p>
            <a:pPr marL="336488" indent="-336488">
              <a:buFont typeface="+mj-lt"/>
              <a:buAutoNum type="arabicPeriod"/>
              <a:defRPr/>
            </a:pPr>
            <a:r>
              <a:rPr lang="en-US" dirty="0" smtClean="0"/>
              <a:t>Appreciate the team effort that goes into new-product development.</a:t>
            </a:r>
          </a:p>
          <a:p>
            <a:pPr marL="336488" indent="-336488">
              <a:buFont typeface="+mj-lt"/>
              <a:buAutoNum type="arabicPeriod"/>
              <a:defRPr/>
            </a:pPr>
            <a:r>
              <a:rPr lang="en-US" dirty="0" smtClean="0"/>
              <a:t>Understand the need for product or brand managers.</a:t>
            </a:r>
          </a:p>
          <a:p>
            <a:pPr marL="336488" indent="-336488">
              <a:buFont typeface="+mj-lt"/>
              <a:buAutoNum type="arabicPeriod"/>
              <a:defRPr/>
            </a:pPr>
            <a:r>
              <a:rPr lang="en-US" dirty="0" smtClean="0"/>
              <a:t>Understand how total quality management can improve goods and services.  </a:t>
            </a:r>
          </a:p>
          <a:p>
            <a:pPr marL="336488" indent="-336488">
              <a:buFont typeface="+mj-lt"/>
              <a:buAutoNum type="arabicPeriod"/>
              <a:defRPr/>
            </a:pPr>
            <a:r>
              <a:rPr lang="en-US" dirty="0" smtClean="0"/>
              <a:t>Understand important new terms.</a:t>
            </a:r>
          </a:p>
          <a:p>
            <a:pPr marL="261713" indent="-261713">
              <a:defRPr/>
            </a:pPr>
            <a:endParaRPr lang="en-US" dirty="0" smtClean="0"/>
          </a:p>
          <a:p>
            <a:pPr marL="266669" indent="-266669">
              <a:defRPr/>
            </a:pPr>
            <a:endParaRPr lang="en-US" dirty="0" smtClean="0"/>
          </a:p>
        </p:txBody>
      </p:sp>
      <p:sp>
        <p:nvSpPr>
          <p:cNvPr id="82947"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226.</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xfrm>
            <a:off x="503238" y="539750"/>
            <a:ext cx="3162300" cy="2373313"/>
          </a:xfrm>
          <a:ln/>
        </p:spPr>
      </p:sp>
      <p:sp>
        <p:nvSpPr>
          <p:cNvPr id="84994" name="Notes Placeholder 2"/>
          <p:cNvSpPr>
            <a:spLocks noGrp="1"/>
          </p:cNvSpPr>
          <p:nvPr>
            <p:ph type="body" idx="1"/>
          </p:nvPr>
        </p:nvSpPr>
        <p:spPr>
          <a:xfrm>
            <a:off x="179388" y="3076575"/>
            <a:ext cx="6367462" cy="5565775"/>
          </a:xfrm>
          <a:noFill/>
        </p:spPr>
        <p:txBody>
          <a:bodyPr/>
          <a:lstStyle/>
          <a:p>
            <a:pPr>
              <a:lnSpc>
                <a:spcPct val="80000"/>
              </a:lnSpc>
            </a:pPr>
            <a:r>
              <a:rPr lang="en-US" sz="1100" b="1" smtClean="0"/>
              <a:t>Summary Overview</a:t>
            </a:r>
          </a:p>
          <a:p>
            <a:pPr>
              <a:lnSpc>
                <a:spcPct val="80000"/>
              </a:lnSpc>
            </a:pPr>
            <a:r>
              <a:rPr lang="en-US" sz="1100" smtClean="0"/>
              <a:t>These are key terms you should be familiar with based upon the material in this presentation.</a:t>
            </a:r>
          </a:p>
          <a:p>
            <a:pPr>
              <a:lnSpc>
                <a:spcPct val="80000"/>
              </a:lnSpc>
            </a:pPr>
            <a:endParaRPr lang="en-US" sz="1100" smtClean="0"/>
          </a:p>
          <a:p>
            <a:pPr>
              <a:lnSpc>
                <a:spcPct val="80000"/>
              </a:lnSpc>
            </a:pPr>
            <a:r>
              <a:rPr lang="en-US" sz="1100" b="1" smtClean="0"/>
              <a:t>Key Issues</a:t>
            </a:r>
            <a:r>
              <a:rPr lang="en-US" sz="1100" b="1" u="sng" smtClean="0"/>
              <a:t> </a:t>
            </a:r>
          </a:p>
          <a:p>
            <a:pPr>
              <a:lnSpc>
                <a:spcPct val="80000"/>
              </a:lnSpc>
            </a:pPr>
            <a:r>
              <a:rPr lang="en-US" sz="1100" u="sng" smtClean="0">
                <a:cs typeface="Times New Roman" pitchFamily="18" charset="0"/>
              </a:rPr>
              <a:t>Product life cycle</a:t>
            </a:r>
            <a:r>
              <a:rPr lang="en-US" sz="1100" smtClean="0">
                <a:cs typeface="Times New Roman" pitchFamily="18" charset="0"/>
              </a:rPr>
              <a:t>: the stages a new product idea goes through from beginning to end.</a:t>
            </a:r>
          </a:p>
          <a:p>
            <a:pPr>
              <a:lnSpc>
                <a:spcPct val="80000"/>
              </a:lnSpc>
            </a:pPr>
            <a:r>
              <a:rPr lang="en-US" sz="1100" u="sng" smtClean="0">
                <a:cs typeface="Times New Roman" pitchFamily="18" charset="0"/>
              </a:rPr>
              <a:t>Market introduction</a:t>
            </a:r>
            <a:r>
              <a:rPr lang="en-US" sz="1100" smtClean="0">
                <a:cs typeface="Times New Roman" pitchFamily="18" charset="0"/>
              </a:rPr>
              <a:t>: a stage of the product life cycle when sales are low as a new idea is first introduced to a market.</a:t>
            </a:r>
          </a:p>
          <a:p>
            <a:pPr>
              <a:lnSpc>
                <a:spcPct val="80000"/>
              </a:lnSpc>
            </a:pPr>
            <a:r>
              <a:rPr lang="en-US" sz="1100" u="sng" smtClean="0">
                <a:cs typeface="Times New Roman" pitchFamily="18" charset="0"/>
              </a:rPr>
              <a:t>Market growth</a:t>
            </a:r>
            <a:r>
              <a:rPr lang="en-US" sz="1100" smtClean="0">
                <a:cs typeface="Times New Roman" pitchFamily="18" charset="0"/>
              </a:rPr>
              <a:t>: a stage of the product life cycle when industry sales grow fast but industry profits rise and then start falling.</a:t>
            </a:r>
          </a:p>
          <a:p>
            <a:pPr>
              <a:lnSpc>
                <a:spcPct val="80000"/>
              </a:lnSpc>
            </a:pPr>
            <a:r>
              <a:rPr lang="en-US" sz="1100" u="sng" smtClean="0">
                <a:cs typeface="Times New Roman" pitchFamily="18" charset="0"/>
              </a:rPr>
              <a:t>Market maturity</a:t>
            </a:r>
            <a:r>
              <a:rPr lang="en-US" sz="1100" smtClean="0">
                <a:cs typeface="Times New Roman" pitchFamily="18" charset="0"/>
              </a:rPr>
              <a:t>: a stage of the product life cycle when industry sales level off and competition gets tougher.</a:t>
            </a:r>
          </a:p>
          <a:p>
            <a:pPr>
              <a:lnSpc>
                <a:spcPct val="80000"/>
              </a:lnSpc>
            </a:pPr>
            <a:r>
              <a:rPr lang="en-US" sz="1100" u="sng" smtClean="0">
                <a:cs typeface="Times New Roman" pitchFamily="18" charset="0"/>
              </a:rPr>
              <a:t>Sales decline</a:t>
            </a:r>
            <a:r>
              <a:rPr lang="en-US" sz="1100" smtClean="0">
                <a:cs typeface="Times New Roman" pitchFamily="18" charset="0"/>
              </a:rPr>
              <a:t>: a stage of the product life cycle when new products replace the old.</a:t>
            </a:r>
          </a:p>
          <a:p>
            <a:pPr>
              <a:lnSpc>
                <a:spcPct val="80000"/>
              </a:lnSpc>
            </a:pPr>
            <a:r>
              <a:rPr lang="en-US" sz="1100" u="sng" smtClean="0">
                <a:cs typeface="Times New Roman" pitchFamily="18" charset="0"/>
              </a:rPr>
              <a:t>Fashion</a:t>
            </a:r>
            <a:r>
              <a:rPr lang="en-US" sz="1100" smtClean="0">
                <a:cs typeface="Times New Roman" pitchFamily="18" charset="0"/>
              </a:rPr>
              <a:t>: currently accepted or popular style.</a:t>
            </a:r>
          </a:p>
          <a:p>
            <a:pPr>
              <a:lnSpc>
                <a:spcPct val="80000"/>
              </a:lnSpc>
            </a:pPr>
            <a:r>
              <a:rPr lang="en-US" sz="1100" u="sng" smtClean="0">
                <a:cs typeface="Times New Roman" pitchFamily="18" charset="0"/>
              </a:rPr>
              <a:t>Fad</a:t>
            </a:r>
            <a:r>
              <a:rPr lang="en-US" sz="1100" smtClean="0">
                <a:cs typeface="Times New Roman" pitchFamily="18" charset="0"/>
              </a:rPr>
              <a:t>: an idea that is fashionable only to certain groups who are enthusiastic about it—but these groups are so fickle that a fad is even more short lived than a regular fashion.</a:t>
            </a:r>
          </a:p>
          <a:p>
            <a:pPr>
              <a:lnSpc>
                <a:spcPct val="80000"/>
              </a:lnSpc>
            </a:pPr>
            <a:r>
              <a:rPr lang="en-US" sz="1100" u="sng" smtClean="0">
                <a:cs typeface="Times New Roman" pitchFamily="18" charset="0"/>
              </a:rPr>
              <a:t>New product</a:t>
            </a:r>
            <a:r>
              <a:rPr lang="en-US" sz="1100" smtClean="0">
                <a:cs typeface="Times New Roman" pitchFamily="18" charset="0"/>
              </a:rPr>
              <a:t>: a product that is new </a:t>
            </a:r>
            <a:r>
              <a:rPr lang="en-US" sz="1100" i="1" smtClean="0">
                <a:cs typeface="Times New Roman" pitchFamily="18" charset="0"/>
              </a:rPr>
              <a:t>in any way</a:t>
            </a:r>
            <a:r>
              <a:rPr lang="en-US" sz="1100" smtClean="0">
                <a:cs typeface="Times New Roman" pitchFamily="18" charset="0"/>
              </a:rPr>
              <a:t> for the company concerned.</a:t>
            </a:r>
          </a:p>
          <a:p>
            <a:pPr>
              <a:lnSpc>
                <a:spcPct val="80000"/>
              </a:lnSpc>
            </a:pPr>
            <a:r>
              <a:rPr lang="en-US" sz="1100" u="sng" smtClean="0">
                <a:cs typeface="Times New Roman" pitchFamily="18" charset="0"/>
              </a:rPr>
              <a:t>Federal Trade Commission (FTC</a:t>
            </a:r>
            <a:r>
              <a:rPr lang="en-US" sz="1100" smtClean="0">
                <a:cs typeface="Times New Roman" pitchFamily="18" charset="0"/>
              </a:rPr>
              <a:t>): federal government agency that polices antimonopoly laws.</a:t>
            </a:r>
          </a:p>
          <a:p>
            <a:pPr>
              <a:lnSpc>
                <a:spcPct val="80000"/>
              </a:lnSpc>
            </a:pPr>
            <a:r>
              <a:rPr lang="en-US" sz="1100" u="sng" smtClean="0">
                <a:cs typeface="Times New Roman" pitchFamily="18" charset="0"/>
              </a:rPr>
              <a:t>Consumer Product Safety Act</a:t>
            </a:r>
            <a:r>
              <a:rPr lang="en-US" sz="1100" smtClean="0">
                <a:cs typeface="Times New Roman" pitchFamily="18" charset="0"/>
              </a:rPr>
              <a:t>: a 1972 law that set up the Consumer Product Safety Commission to encourage more awareness of safety in product design and better quality control.</a:t>
            </a:r>
          </a:p>
          <a:p>
            <a:pPr>
              <a:lnSpc>
                <a:spcPct val="80000"/>
              </a:lnSpc>
            </a:pPr>
            <a:r>
              <a:rPr lang="en-US" sz="1100" u="sng" smtClean="0">
                <a:cs typeface="Times New Roman" pitchFamily="18" charset="0"/>
              </a:rPr>
              <a:t>Product liability</a:t>
            </a:r>
            <a:r>
              <a:rPr lang="en-US" sz="1100" smtClean="0">
                <a:cs typeface="Times New Roman" pitchFamily="18" charset="0"/>
              </a:rPr>
              <a:t>: the legal obligation of sellers to pay damages to individuals who are injured by defective or unsafe products.</a:t>
            </a:r>
          </a:p>
          <a:p>
            <a:pPr>
              <a:lnSpc>
                <a:spcPct val="80000"/>
              </a:lnSpc>
            </a:pPr>
            <a:r>
              <a:rPr lang="en-US" sz="1100" u="sng" smtClean="0">
                <a:cs typeface="Times New Roman" pitchFamily="18" charset="0"/>
              </a:rPr>
              <a:t>Concept testing</a:t>
            </a:r>
            <a:r>
              <a:rPr lang="en-US" sz="1100" smtClean="0">
                <a:cs typeface="Times New Roman" pitchFamily="18" charset="0"/>
              </a:rPr>
              <a:t>: getting reactions from customers about how well a new product idea fits their needs.</a:t>
            </a:r>
          </a:p>
          <a:p>
            <a:pPr>
              <a:lnSpc>
                <a:spcPct val="80000"/>
              </a:lnSpc>
            </a:pPr>
            <a:r>
              <a:rPr lang="en-US" sz="1100" u="sng" smtClean="0">
                <a:cs typeface="Times New Roman" pitchFamily="18" charset="0"/>
              </a:rPr>
              <a:t>Prototype:</a:t>
            </a:r>
            <a:r>
              <a:rPr lang="en-US" sz="1100" smtClean="0">
                <a:cs typeface="Times New Roman" pitchFamily="18" charset="0"/>
              </a:rPr>
              <a:t> An early sample or model built to test a concept.</a:t>
            </a:r>
            <a:endParaRPr lang="en-US" sz="1100" u="sng" smtClean="0">
              <a:cs typeface="Times New Roman" pitchFamily="18" charset="0"/>
            </a:endParaRPr>
          </a:p>
          <a:p>
            <a:pPr>
              <a:lnSpc>
                <a:spcPct val="80000"/>
              </a:lnSpc>
            </a:pPr>
            <a:r>
              <a:rPr lang="en-US" sz="1100" u="sng" smtClean="0">
                <a:cs typeface="Times New Roman" pitchFamily="18" charset="0"/>
              </a:rPr>
              <a:t>Product managers</a:t>
            </a:r>
            <a:r>
              <a:rPr lang="en-US" sz="1100" smtClean="0">
                <a:cs typeface="Times New Roman" pitchFamily="18" charset="0"/>
              </a:rPr>
              <a:t>: manage specific products, often taking over the jobs formerly handled by an advertising manager—sometimes called brand managers.</a:t>
            </a:r>
          </a:p>
          <a:p>
            <a:pPr>
              <a:lnSpc>
                <a:spcPct val="80000"/>
              </a:lnSpc>
            </a:pPr>
            <a:r>
              <a:rPr lang="en-US" sz="1100" u="sng" smtClean="0">
                <a:cs typeface="Times New Roman" pitchFamily="18" charset="0"/>
              </a:rPr>
              <a:t>Brand managers</a:t>
            </a:r>
            <a:r>
              <a:rPr lang="en-US" sz="1100" smtClean="0">
                <a:cs typeface="Times New Roman" pitchFamily="18" charset="0"/>
              </a:rPr>
              <a:t>: manage specific products, often taking over the jobs formerly handled by an advertising manager—sometimes called product managers.</a:t>
            </a:r>
            <a:r>
              <a:rPr lang="en-US" sz="1100" smtClean="0"/>
              <a:t> </a:t>
            </a:r>
          </a:p>
          <a:p>
            <a:pPr>
              <a:lnSpc>
                <a:spcPct val="80000"/>
              </a:lnSpc>
            </a:pPr>
            <a:r>
              <a:rPr lang="en-US" sz="1100" u="sng" smtClean="0"/>
              <a:t>Total quality management (TQM</a:t>
            </a:r>
            <a:r>
              <a:rPr lang="en-US" sz="1100" smtClean="0"/>
              <a:t>): the philosophy that everyone in the organization is concerned about quality, throughout all of the firm's activities, to better serve customer needs.</a:t>
            </a:r>
          </a:p>
          <a:p>
            <a:pPr>
              <a:lnSpc>
                <a:spcPct val="80000"/>
              </a:lnSpc>
            </a:pPr>
            <a:r>
              <a:rPr lang="en-US" sz="1100" u="sng" smtClean="0"/>
              <a:t>Continuous improvement</a:t>
            </a:r>
            <a:r>
              <a:rPr lang="en-US" sz="1100" smtClean="0"/>
              <a:t>: a commitment to constantly make things better one step at a time.</a:t>
            </a:r>
          </a:p>
          <a:p>
            <a:pPr>
              <a:lnSpc>
                <a:spcPct val="80000"/>
              </a:lnSpc>
            </a:pPr>
            <a:r>
              <a:rPr lang="en-US" sz="1100" u="sng" smtClean="0"/>
              <a:t>Empowerment</a:t>
            </a:r>
            <a:r>
              <a:rPr lang="en-US" sz="1100" smtClean="0"/>
              <a:t>: giving employees the authority to correct a problem without first checking with management.</a:t>
            </a:r>
          </a:p>
          <a:p>
            <a:pPr>
              <a:lnSpc>
                <a:spcPct val="80000"/>
              </a:lnSpc>
            </a:pPr>
            <a:endParaRPr lang="en-US" sz="1100" smtClean="0"/>
          </a:p>
          <a:p>
            <a:pPr>
              <a:lnSpc>
                <a:spcPct val="80000"/>
              </a:lnSpc>
            </a:pPr>
            <a:endParaRPr lang="en-US" sz="1100" smtClean="0"/>
          </a:p>
          <a:p>
            <a:pPr>
              <a:lnSpc>
                <a:spcPct val="80000"/>
              </a:lnSpc>
            </a:pPr>
            <a:endParaRPr lang="en-US" sz="1100" smtClean="0"/>
          </a:p>
        </p:txBody>
      </p:sp>
      <p:sp>
        <p:nvSpPr>
          <p:cNvPr id="84995" name="Text Box 3"/>
          <p:cNvSpPr txBox="1">
            <a:spLocks noChangeArrowheads="1"/>
          </p:cNvSpPr>
          <p:nvPr/>
        </p:nvSpPr>
        <p:spPr bwMode="auto">
          <a:xfrm>
            <a:off x="4294188" y="395288"/>
            <a:ext cx="2387600" cy="800100"/>
          </a:xfrm>
          <a:prstGeom prst="rect">
            <a:avLst/>
          </a:prstGeom>
          <a:noFill/>
          <a:ln w="9525">
            <a:noFill/>
            <a:miter lim="800000"/>
            <a:headEnd/>
            <a:tailEnd/>
          </a:ln>
        </p:spPr>
        <p:txBody>
          <a:bodyPr lIns="91551" tIns="45776" rIns="91551" bIns="45776">
            <a:spAutoFit/>
          </a:bodyPr>
          <a:lstStyle/>
          <a:p>
            <a:pPr>
              <a:spcBef>
                <a:spcPct val="50000"/>
              </a:spcBef>
            </a:pPr>
            <a:r>
              <a:rPr lang="en-US" sz="2300" b="1" baseline="-25000">
                <a:solidFill>
                  <a:srgbClr val="000000"/>
                </a:solidFill>
              </a:rPr>
              <a:t>This slide refers to boldfaced terms appearing in Chapter 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t>Summary Overview</a:t>
            </a:r>
          </a:p>
          <a:p>
            <a:pPr>
              <a:defRPr/>
            </a:pPr>
            <a:r>
              <a:rPr lang="en-US" dirty="0" smtClean="0"/>
              <a:t>It is useful to think of product concepts as passing through various stages in their “life.”  The </a:t>
            </a:r>
            <a:r>
              <a:rPr lang="en-US" u="sng" dirty="0" smtClean="0"/>
              <a:t>product life cycle</a:t>
            </a:r>
            <a:r>
              <a:rPr lang="en-US" dirty="0" smtClean="0"/>
              <a:t> describes the stages a really new product idea goes through from beginning to end.  Marketing managers can identify specific types of decisions for strategy planning that characterize each stage.</a:t>
            </a:r>
          </a:p>
          <a:p>
            <a:pPr>
              <a:defRPr/>
            </a:pPr>
            <a:endParaRPr lang="en-US" dirty="0" smtClean="0"/>
          </a:p>
          <a:p>
            <a:pPr>
              <a:defRPr/>
            </a:pPr>
            <a:r>
              <a:rPr lang="en-US" b="1" dirty="0" smtClean="0"/>
              <a:t>Key Issues</a:t>
            </a:r>
          </a:p>
          <a:p>
            <a:pPr>
              <a:defRPr/>
            </a:pPr>
            <a:r>
              <a:rPr lang="en-US" b="1" dirty="0" smtClean="0"/>
              <a:t>The </a:t>
            </a:r>
            <a:r>
              <a:rPr lang="en-US" b="1" u="sng" dirty="0" smtClean="0"/>
              <a:t>product life cycle has four major stages</a:t>
            </a:r>
            <a:r>
              <a:rPr lang="en-US" b="1" dirty="0" smtClean="0"/>
              <a:t>:</a:t>
            </a:r>
          </a:p>
          <a:p>
            <a:pPr lvl="1">
              <a:buFont typeface="Arial" pitchFamily="34" charset="0"/>
              <a:buChar char="•"/>
              <a:defRPr/>
            </a:pPr>
            <a:r>
              <a:rPr lang="en-US" sz="1400" dirty="0" smtClean="0">
                <a:sym typeface="Wingdings" pitchFamily="2" charset="2"/>
              </a:rPr>
              <a:t> </a:t>
            </a:r>
            <a:r>
              <a:rPr lang="en-US" sz="1400" dirty="0" smtClean="0"/>
              <a:t>market introduction;</a:t>
            </a:r>
          </a:p>
          <a:p>
            <a:pPr lvl="1">
              <a:buFont typeface="Arial" pitchFamily="34" charset="0"/>
              <a:buNone/>
              <a:defRPr/>
            </a:pPr>
            <a:r>
              <a:rPr lang="en-US" sz="1400" b="1" dirty="0" smtClean="0">
                <a:sym typeface="Wingdings" pitchFamily="2" charset="2"/>
              </a:rPr>
              <a:t> </a:t>
            </a:r>
            <a:r>
              <a:rPr lang="en-US" sz="1400" dirty="0" smtClean="0"/>
              <a:t>market growth;</a:t>
            </a:r>
          </a:p>
          <a:p>
            <a:pPr lvl="1">
              <a:buFont typeface="Arial" pitchFamily="34" charset="0"/>
              <a:buNone/>
              <a:defRPr/>
            </a:pPr>
            <a:r>
              <a:rPr lang="en-US" sz="1400" b="1" dirty="0" smtClean="0">
                <a:sym typeface="Wingdings" pitchFamily="2" charset="2"/>
              </a:rPr>
              <a:t> </a:t>
            </a:r>
            <a:r>
              <a:rPr lang="en-US" sz="1400" dirty="0" smtClean="0"/>
              <a:t>market maturity; and</a:t>
            </a:r>
          </a:p>
          <a:p>
            <a:pPr lvl="1">
              <a:buFont typeface="Arial" pitchFamily="34" charset="0"/>
              <a:buNone/>
              <a:defRPr/>
            </a:pPr>
            <a:r>
              <a:rPr lang="en-US" sz="1400" b="1" dirty="0" smtClean="0">
                <a:sym typeface="Wingdings" pitchFamily="2" charset="2"/>
              </a:rPr>
              <a:t> </a:t>
            </a:r>
            <a:r>
              <a:rPr lang="en-US" sz="1400" dirty="0" smtClean="0">
                <a:sym typeface="Wingdings" pitchFamily="2" charset="2"/>
              </a:rPr>
              <a:t>s</a:t>
            </a:r>
            <a:r>
              <a:rPr lang="en-US" sz="1400" dirty="0" smtClean="0"/>
              <a:t>ales decline.</a:t>
            </a:r>
          </a:p>
          <a:p>
            <a:pPr>
              <a:defRPr/>
            </a:pPr>
            <a:r>
              <a:rPr lang="en-US" dirty="0" smtClean="0"/>
              <a:t>The product life cycle is concerned with new product categories, and not individual brands. </a:t>
            </a:r>
          </a:p>
          <a:p>
            <a:pPr>
              <a:defRPr/>
            </a:pPr>
            <a:r>
              <a:rPr lang="en-US" dirty="0" smtClean="0"/>
              <a:t>The marketing mix usually changes throughout the product life cycle, in response to changes in customer needs or attitudes, repositioning of the product, or changes in the competitive structure of the industry.</a:t>
            </a:r>
          </a:p>
          <a:p>
            <a:pPr>
              <a:defRPr/>
            </a:pPr>
            <a:r>
              <a:rPr lang="en-US" dirty="0" smtClean="0"/>
              <a:t>Total industry sales start out very low in market introduction, increase to their peak in market maturity, and then decline. </a:t>
            </a:r>
          </a:p>
          <a:p>
            <a:pPr>
              <a:defRPr/>
            </a:pPr>
            <a:r>
              <a:rPr lang="en-US" dirty="0" smtClean="0"/>
              <a:t>Profits can also change during the life cycle, but not in tandem with industry sales. Industry profits decline while industry sales are still rising. </a:t>
            </a:r>
          </a:p>
          <a:p>
            <a:pPr>
              <a:defRPr/>
            </a:pPr>
            <a:endParaRPr lang="en-US" dirty="0" smtClean="0"/>
          </a:p>
          <a:p>
            <a:pPr>
              <a:defRPr/>
            </a:pPr>
            <a:r>
              <a:rPr lang="en-US" b="1" i="1" dirty="0" smtClean="0"/>
              <a:t>Discussion Question: Why do you think that the sales and profit curves differ in their shape over time?</a:t>
            </a:r>
          </a:p>
          <a:p>
            <a:pPr>
              <a:defRPr/>
            </a:pPr>
            <a:endParaRPr lang="en-US" dirty="0" smtClean="0"/>
          </a:p>
          <a:p>
            <a:pPr marL="266669" indent="-266669">
              <a:defRPr/>
            </a:pPr>
            <a:endParaRPr lang="en-US" dirty="0" smtClean="0"/>
          </a:p>
        </p:txBody>
      </p:sp>
      <p:sp>
        <p:nvSpPr>
          <p:cNvPr id="17411"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221-223.</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defTabSz="965200">
              <a:spcBef>
                <a:spcPct val="50000"/>
              </a:spcBef>
            </a:pPr>
            <a:endParaRPr lang="en-US" sz="1500" b="1">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522288" y="549275"/>
            <a:ext cx="3216275" cy="2413000"/>
          </a:xfrm>
          <a:ln/>
        </p:spPr>
      </p:sp>
      <p:sp>
        <p:nvSpPr>
          <p:cNvPr id="19458" name="Rectangle 3"/>
          <p:cNvSpPr>
            <a:spLocks noGrp="1" noChangeArrowheads="1"/>
          </p:cNvSpPr>
          <p:nvPr>
            <p:ph type="body" idx="1"/>
          </p:nvPr>
        </p:nvSpPr>
        <p:spPr>
          <a:noFill/>
        </p:spPr>
        <p:txBody>
          <a:bodyPr/>
          <a:lstStyle/>
          <a:p>
            <a:r>
              <a:rPr lang="en-US" b="1" smtClean="0">
                <a:solidFill>
                  <a:srgbClr val="000000"/>
                </a:solidFill>
                <a:sym typeface="Wingdings" pitchFamily="2" charset="2"/>
              </a:rPr>
              <a:t>Summary Overview</a:t>
            </a:r>
          </a:p>
          <a:p>
            <a:r>
              <a:rPr lang="en-US" smtClean="0">
                <a:solidFill>
                  <a:srgbClr val="000000"/>
                </a:solidFill>
                <a:sym typeface="Wingdings" pitchFamily="2" charset="2"/>
              </a:rPr>
              <a:t>In the </a:t>
            </a:r>
            <a:r>
              <a:rPr lang="en-US" u="sng" smtClean="0">
                <a:solidFill>
                  <a:srgbClr val="000000"/>
                </a:solidFill>
                <a:sym typeface="Wingdings" pitchFamily="2" charset="2"/>
              </a:rPr>
              <a:t>market introduction</a:t>
            </a:r>
            <a:r>
              <a:rPr lang="en-US" smtClean="0">
                <a:solidFill>
                  <a:srgbClr val="000000"/>
                </a:solidFill>
                <a:sym typeface="Wingdings" pitchFamily="2" charset="2"/>
              </a:rPr>
              <a:t> stage, sales are low as the idea is first introduced to the market. </a:t>
            </a:r>
          </a:p>
          <a:p>
            <a:endParaRPr lang="en-US" smtClean="0">
              <a:solidFill>
                <a:srgbClr val="000000"/>
              </a:solidFill>
              <a:sym typeface="Wingdings" pitchFamily="2" charset="2"/>
            </a:endParaRPr>
          </a:p>
          <a:p>
            <a:r>
              <a:rPr lang="en-US" b="1" smtClean="0">
                <a:solidFill>
                  <a:srgbClr val="000000"/>
                </a:solidFill>
                <a:sym typeface="Wingdings" pitchFamily="2" charset="2"/>
              </a:rPr>
              <a:t>Key Issues</a:t>
            </a:r>
          </a:p>
          <a:p>
            <a:pPr>
              <a:buFontTx/>
              <a:buChar char="•"/>
            </a:pPr>
            <a:r>
              <a:rPr lang="en-US" smtClean="0">
                <a:solidFill>
                  <a:srgbClr val="000000"/>
                </a:solidFill>
                <a:sym typeface="Wingdings" pitchFamily="2" charset="2"/>
              </a:rPr>
              <a:t> Informative promotion is needed to tell potential customers about the advantages and uses of the new product.  In this ad, Procter &amp; Gamble is announcing the introduction of ThermaCare pain relief pads.  These heated pads are a new product concept:  one that combines old-fashioned heating pad pain relief with the convenience of disposable, mobile (and discrete) application. </a:t>
            </a:r>
          </a:p>
          <a:p>
            <a:pPr>
              <a:buFontTx/>
              <a:buChar char="•"/>
            </a:pPr>
            <a:r>
              <a:rPr lang="en-US" smtClean="0">
                <a:solidFill>
                  <a:srgbClr val="000000"/>
                </a:solidFill>
                <a:sym typeface="Wingdings" pitchFamily="2" charset="2"/>
              </a:rPr>
              <a:t> Note also that the ad includes a discount coupon, to encourage consumers to try the product. Therefore, consumers become aware of the new product and receive an incentive to purchase it and test its effectiveness vs. the pain relief provided by Advil.  </a:t>
            </a:r>
          </a:p>
          <a:p>
            <a:pPr>
              <a:buFontTx/>
              <a:buChar char="•"/>
            </a:pPr>
            <a:r>
              <a:rPr lang="en-US" smtClean="0">
                <a:solidFill>
                  <a:srgbClr val="000000"/>
                </a:solidFill>
                <a:sym typeface="Wingdings" pitchFamily="2" charset="2"/>
              </a:rPr>
              <a:t> The ad also assists consumers in locating the product in the store (by mentioning that the product can be found in the pain relief aisle).  </a:t>
            </a:r>
          </a:p>
          <a:p>
            <a:pPr>
              <a:buFontTx/>
              <a:buChar char="•"/>
            </a:pPr>
            <a:r>
              <a:rPr lang="en-US" smtClean="0">
                <a:solidFill>
                  <a:srgbClr val="000000"/>
                </a:solidFill>
                <a:sym typeface="Wingdings" pitchFamily="2" charset="2"/>
              </a:rPr>
              <a:t>Because the process of informing and educating consumers takes time, company resources are being spent in market introduction, but revenues are not very large. They may even be nonexistent.</a:t>
            </a:r>
          </a:p>
          <a:p>
            <a:pPr>
              <a:buFontTx/>
              <a:buChar char="•"/>
            </a:pPr>
            <a:endParaRPr lang="en-US" smtClean="0">
              <a:solidFill>
                <a:srgbClr val="000000"/>
              </a:solidFill>
              <a:sym typeface="Wingdings" pitchFamily="2" charset="2"/>
            </a:endParaRPr>
          </a:p>
          <a:p>
            <a:r>
              <a:rPr lang="en-US" b="1" i="1" smtClean="0">
                <a:solidFill>
                  <a:srgbClr val="000000"/>
                </a:solidFill>
                <a:sym typeface="Wingdings" pitchFamily="2" charset="2"/>
              </a:rPr>
              <a:t>Discussion Question: Can you think of other examples of new product ideas for which promotion is more informative than persuasive?</a:t>
            </a:r>
            <a:endParaRPr lang="en-US" i="1" smtClean="0">
              <a:solidFill>
                <a:srgbClr val="000000"/>
              </a:solidFill>
              <a:sym typeface="Wingdings" pitchFamily="2" charset="2"/>
            </a:endParaRPr>
          </a:p>
          <a:p>
            <a:endParaRPr lang="en-US" b="1" smtClean="0">
              <a:solidFill>
                <a:srgbClr val="000000"/>
              </a:solidFill>
              <a:sym typeface="Wingdings" pitchFamily="2" charset="2"/>
            </a:endParaRPr>
          </a:p>
          <a:p>
            <a:endParaRPr lang="en-US" b="1" smtClean="0">
              <a:solidFill>
                <a:srgbClr val="000000"/>
              </a:solidFill>
              <a:sym typeface="Wingdings" pitchFamily="2" charset="2"/>
            </a:endParaRPr>
          </a:p>
        </p:txBody>
      </p:sp>
      <p:sp>
        <p:nvSpPr>
          <p:cNvPr id="19459" name="Text Box 4"/>
          <p:cNvSpPr txBox="1">
            <a:spLocks noChangeArrowheads="1"/>
          </p:cNvSpPr>
          <p:nvPr/>
        </p:nvSpPr>
        <p:spPr bwMode="auto">
          <a:xfrm>
            <a:off x="4191000" y="762000"/>
            <a:ext cx="2436813" cy="558800"/>
          </a:xfrm>
          <a:prstGeom prst="rect">
            <a:avLst/>
          </a:prstGeom>
          <a:noFill/>
          <a:ln w="9525">
            <a:noFill/>
            <a:miter lim="800000"/>
            <a:headEnd/>
            <a:tailEnd/>
          </a:ln>
        </p:spPr>
        <p:txBody>
          <a:bodyPr lIns="96784" tIns="48391" rIns="96784" bIns="48391">
            <a:spAutoFit/>
          </a:bodyPr>
          <a:lstStyle/>
          <a:p>
            <a:pPr defTabSz="982663">
              <a:spcBef>
                <a:spcPct val="50000"/>
              </a:spcBef>
            </a:pPr>
            <a:r>
              <a:rPr lang="en-US" sz="1500" b="1">
                <a:solidFill>
                  <a:srgbClr val="000000"/>
                </a:solidFill>
              </a:rPr>
              <a:t>This slide relates to material on pp. 228.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503238" y="539750"/>
            <a:ext cx="3162300" cy="2373313"/>
          </a:xfrm>
          <a:ln/>
        </p:spPr>
      </p:sp>
      <p:sp>
        <p:nvSpPr>
          <p:cNvPr id="58371" name="Rectangle 3"/>
          <p:cNvSpPr>
            <a:spLocks noGrp="1" noChangeArrowheads="1"/>
          </p:cNvSpPr>
          <p:nvPr>
            <p:ph type="body" idx="1"/>
          </p:nvPr>
        </p:nvSpPr>
        <p:spPr>
          <a:xfrm>
            <a:off x="179388" y="3076575"/>
            <a:ext cx="6367462" cy="5565775"/>
          </a:xfrm>
          <a:extLst>
            <a:ext uri="{909E8E84-426E-40DD-AFC4-6F175D3DCCD1}"/>
            <a:ext uri="{91240B29-F687-4F45-9708-019B960494DF}"/>
          </a:extLst>
        </p:spPr>
        <p:txBody>
          <a:bodyPr/>
          <a:lstStyle/>
          <a:p>
            <a:pPr>
              <a:defRPr/>
            </a:pPr>
            <a:r>
              <a:rPr lang="en-US" b="1" dirty="0" smtClean="0">
                <a:solidFill>
                  <a:srgbClr val="000000"/>
                </a:solidFill>
                <a:latin typeface="Arial" pitchFamily="34" charset="0"/>
                <a:cs typeface="Arial" pitchFamily="34" charset="0"/>
                <a:sym typeface="Wingdings" pitchFamily="2" charset="2"/>
              </a:rPr>
              <a:t>Summary Overview</a:t>
            </a:r>
          </a:p>
          <a:p>
            <a:pPr>
              <a:defRPr/>
            </a:pPr>
            <a:r>
              <a:rPr lang="en-US" dirty="0" smtClean="0">
                <a:solidFill>
                  <a:srgbClr val="000000"/>
                </a:solidFill>
                <a:latin typeface="Arial" pitchFamily="34" charset="0"/>
                <a:cs typeface="Arial" pitchFamily="34" charset="0"/>
                <a:sym typeface="Wingdings" pitchFamily="2" charset="2"/>
              </a:rPr>
              <a:t>In the </a:t>
            </a:r>
            <a:r>
              <a:rPr lang="en-US" u="sng" dirty="0" smtClean="0">
                <a:solidFill>
                  <a:srgbClr val="000000"/>
                </a:solidFill>
                <a:latin typeface="Arial" pitchFamily="34" charset="0"/>
                <a:cs typeface="Arial" pitchFamily="34" charset="0"/>
                <a:sym typeface="Wingdings" pitchFamily="2" charset="2"/>
              </a:rPr>
              <a:t>market growth</a:t>
            </a:r>
            <a:r>
              <a:rPr lang="en-US" dirty="0" smtClean="0">
                <a:solidFill>
                  <a:srgbClr val="000000"/>
                </a:solidFill>
                <a:latin typeface="Arial" pitchFamily="34" charset="0"/>
                <a:cs typeface="Arial" pitchFamily="34" charset="0"/>
                <a:sym typeface="Wingdings" pitchFamily="2" charset="2"/>
              </a:rPr>
              <a:t> stage, industry sales grow fast but industry profits rise and then start falling.</a:t>
            </a:r>
          </a:p>
          <a:p>
            <a:pPr>
              <a:defRPr/>
            </a:pPr>
            <a:endParaRPr lang="en-US" dirty="0" smtClean="0">
              <a:solidFill>
                <a:srgbClr val="000000"/>
              </a:solidFill>
              <a:latin typeface="Arial" pitchFamily="34" charset="0"/>
              <a:cs typeface="Arial" pitchFamily="34" charset="0"/>
              <a:sym typeface="Wingdings" pitchFamily="2" charset="2"/>
            </a:endParaRPr>
          </a:p>
          <a:p>
            <a:pPr>
              <a:defRPr/>
            </a:pPr>
            <a:r>
              <a:rPr lang="en-US" b="1" dirty="0" smtClean="0">
                <a:solidFill>
                  <a:srgbClr val="000000"/>
                </a:solidFill>
                <a:latin typeface="Arial" pitchFamily="34" charset="0"/>
                <a:cs typeface="Arial" pitchFamily="34" charset="0"/>
                <a:sym typeface="Wingdings" pitchFamily="2" charset="2"/>
              </a:rPr>
              <a:t>Key Issues</a:t>
            </a:r>
          </a:p>
          <a:p>
            <a:pPr>
              <a:buFontTx/>
              <a:buChar char="•"/>
              <a:defRPr/>
            </a:pPr>
            <a:r>
              <a:rPr lang="en-US" b="1" dirty="0" smtClean="0">
                <a:solidFill>
                  <a:srgbClr val="000000"/>
                </a:solidFill>
                <a:latin typeface="Arial" pitchFamily="34" charset="0"/>
                <a:cs typeface="Arial" pitchFamily="34" charset="0"/>
                <a:sym typeface="Wingdings" pitchFamily="2" charset="2"/>
              </a:rPr>
              <a:t> </a:t>
            </a:r>
            <a:r>
              <a:rPr lang="en-US" dirty="0" smtClean="0">
                <a:solidFill>
                  <a:srgbClr val="000000"/>
                </a:solidFill>
                <a:latin typeface="Arial" pitchFamily="34" charset="0"/>
                <a:cs typeface="Arial" pitchFamily="34" charset="0"/>
                <a:sym typeface="Wingdings" pitchFamily="2" charset="2"/>
              </a:rPr>
              <a:t>The </a:t>
            </a:r>
            <a:r>
              <a:rPr lang="en-US" u="sng" dirty="0" smtClean="0">
                <a:solidFill>
                  <a:srgbClr val="000000"/>
                </a:solidFill>
                <a:latin typeface="Arial" pitchFamily="34" charset="0"/>
                <a:cs typeface="Arial" pitchFamily="34" charset="0"/>
                <a:sym typeface="Wingdings" pitchFamily="2" charset="2"/>
              </a:rPr>
              <a:t>innovator</a:t>
            </a:r>
            <a:r>
              <a:rPr lang="en-US" dirty="0" smtClean="0">
                <a:solidFill>
                  <a:srgbClr val="000000"/>
                </a:solidFill>
                <a:latin typeface="Arial" pitchFamily="34" charset="0"/>
                <a:cs typeface="Arial" pitchFamily="34" charset="0"/>
                <a:sym typeface="Wingdings" pitchFamily="2" charset="2"/>
              </a:rPr>
              <a:t> realizes big profits and </a:t>
            </a:r>
            <a:r>
              <a:rPr lang="en-US" u="sng" dirty="0" smtClean="0">
                <a:solidFill>
                  <a:srgbClr val="000000"/>
                </a:solidFill>
                <a:latin typeface="Arial" pitchFamily="34" charset="0"/>
                <a:cs typeface="Arial" pitchFamily="34" charset="0"/>
                <a:sym typeface="Wingdings" pitchFamily="2" charset="2"/>
              </a:rPr>
              <a:t>attracts competition</a:t>
            </a:r>
            <a:r>
              <a:rPr lang="en-US" dirty="0" smtClean="0">
                <a:solidFill>
                  <a:srgbClr val="000000"/>
                </a:solidFill>
                <a:latin typeface="Arial" pitchFamily="34" charset="0"/>
                <a:cs typeface="Arial" pitchFamily="34" charset="0"/>
                <a:sym typeface="Wingdings" pitchFamily="2" charset="2"/>
              </a:rPr>
              <a:t>. </a:t>
            </a:r>
          </a:p>
          <a:p>
            <a:pPr lvl="1">
              <a:buFontTx/>
              <a:buChar char="•"/>
              <a:defRPr/>
            </a:pPr>
            <a:r>
              <a:rPr lang="en-US" dirty="0" smtClean="0">
                <a:solidFill>
                  <a:srgbClr val="000000"/>
                </a:solidFill>
                <a:latin typeface="Arial" pitchFamily="34" charset="0"/>
                <a:cs typeface="Arial" pitchFamily="34" charset="0"/>
              </a:rPr>
              <a:t> Competitors may try to copy the innovator, or to improve on what the innovator has introduced. </a:t>
            </a:r>
          </a:p>
          <a:p>
            <a:pPr lvl="1">
              <a:buFontTx/>
              <a:buChar char="•"/>
              <a:defRPr/>
            </a:pPr>
            <a:r>
              <a:rPr lang="en-US" dirty="0" smtClean="0">
                <a:solidFill>
                  <a:srgbClr val="000000"/>
                </a:solidFill>
                <a:latin typeface="Arial" pitchFamily="34" charset="0"/>
                <a:cs typeface="Arial" pitchFamily="34" charset="0"/>
              </a:rPr>
              <a:t> Some competitors may try to offer a product to a more narrowly defined target market. </a:t>
            </a:r>
          </a:p>
          <a:p>
            <a:pPr lvl="1">
              <a:defRPr/>
            </a:pPr>
            <a:r>
              <a:rPr lang="en-US" b="1" dirty="0" smtClean="0">
                <a:latin typeface="Arial" pitchFamily="34" charset="0"/>
                <a:cs typeface="Arial" pitchFamily="34" charset="0"/>
                <a:sym typeface="Wingdings" pitchFamily="2" charset="2"/>
              </a:rPr>
              <a:t> </a:t>
            </a:r>
            <a:r>
              <a:rPr lang="en-US" dirty="0" smtClean="0">
                <a:solidFill>
                  <a:srgbClr val="000000"/>
                </a:solidFill>
                <a:latin typeface="Arial" pitchFamily="34" charset="0"/>
                <a:cs typeface="Arial" pitchFamily="34" charset="0"/>
              </a:rPr>
              <a:t>As competitors enter, </a:t>
            </a:r>
            <a:r>
              <a:rPr lang="en-US" u="sng" dirty="0" smtClean="0">
                <a:solidFill>
                  <a:srgbClr val="000000"/>
                </a:solidFill>
                <a:latin typeface="Arial" pitchFamily="34" charset="0"/>
                <a:cs typeface="Arial" pitchFamily="34" charset="0"/>
              </a:rPr>
              <a:t>monopolistic competition develops</a:t>
            </a:r>
            <a:r>
              <a:rPr lang="en-US" dirty="0" smtClean="0">
                <a:solidFill>
                  <a:srgbClr val="000000"/>
                </a:solidFill>
                <a:latin typeface="Arial" pitchFamily="34" charset="0"/>
                <a:cs typeface="Arial" pitchFamily="34" charset="0"/>
              </a:rPr>
              <a:t>, leading to downward sloping demand curves. </a:t>
            </a:r>
          </a:p>
          <a:p>
            <a:pPr marL="171450" indent="-171450">
              <a:buFont typeface="Wingdings" pitchFamily="2" charset="2"/>
              <a:buChar char="à"/>
              <a:defRPr/>
            </a:pPr>
            <a:r>
              <a:rPr lang="en-US" dirty="0" smtClean="0">
                <a:solidFill>
                  <a:srgbClr val="000000"/>
                </a:solidFill>
                <a:latin typeface="Arial" pitchFamily="34" charset="0"/>
                <a:cs typeface="Arial" pitchFamily="34" charset="0"/>
                <a:sym typeface="Wingdings" pitchFamily="2" charset="2"/>
              </a:rPr>
              <a:t>Industry </a:t>
            </a:r>
            <a:r>
              <a:rPr lang="en-US" u="sng" dirty="0" smtClean="0">
                <a:solidFill>
                  <a:srgbClr val="000000"/>
                </a:solidFill>
                <a:latin typeface="Arial" pitchFamily="34" charset="0"/>
                <a:cs typeface="Arial" pitchFamily="34" charset="0"/>
                <a:sym typeface="Wingdings" pitchFamily="2" charset="2"/>
              </a:rPr>
              <a:t>profits</a:t>
            </a:r>
            <a:r>
              <a:rPr lang="en-US" dirty="0" smtClean="0">
                <a:solidFill>
                  <a:srgbClr val="000000"/>
                </a:solidFill>
                <a:latin typeface="Arial" pitchFamily="34" charset="0"/>
                <a:cs typeface="Arial" pitchFamily="34" charset="0"/>
                <a:sym typeface="Wingdings" pitchFamily="2" charset="2"/>
              </a:rPr>
              <a:t> reach their </a:t>
            </a:r>
            <a:r>
              <a:rPr lang="en-US" u="sng" dirty="0" smtClean="0">
                <a:solidFill>
                  <a:srgbClr val="000000"/>
                </a:solidFill>
                <a:latin typeface="Arial" pitchFamily="34" charset="0"/>
                <a:cs typeface="Arial" pitchFamily="34" charset="0"/>
                <a:sym typeface="Wingdings" pitchFamily="2" charset="2"/>
              </a:rPr>
              <a:t>peak</a:t>
            </a:r>
            <a:r>
              <a:rPr lang="en-US" dirty="0" smtClean="0">
                <a:solidFill>
                  <a:srgbClr val="000000"/>
                </a:solidFill>
                <a:latin typeface="Arial" pitchFamily="34" charset="0"/>
                <a:cs typeface="Arial" pitchFamily="34" charset="0"/>
                <a:sym typeface="Wingdings" pitchFamily="2" charset="2"/>
              </a:rPr>
              <a:t> in this stage, but then begin to </a:t>
            </a:r>
            <a:r>
              <a:rPr lang="en-US" u="sng" dirty="0" smtClean="0">
                <a:solidFill>
                  <a:srgbClr val="000000"/>
                </a:solidFill>
                <a:latin typeface="Arial" pitchFamily="34" charset="0"/>
                <a:cs typeface="Arial" pitchFamily="34" charset="0"/>
                <a:sym typeface="Wingdings" pitchFamily="2" charset="2"/>
              </a:rPr>
              <a:t>decline</a:t>
            </a:r>
            <a:r>
              <a:rPr lang="en-US" dirty="0" smtClean="0">
                <a:solidFill>
                  <a:srgbClr val="000000"/>
                </a:solidFill>
                <a:latin typeface="Arial" pitchFamily="34" charset="0"/>
                <a:cs typeface="Arial" pitchFamily="34" charset="0"/>
                <a:sym typeface="Wingdings" pitchFamily="2" charset="2"/>
              </a:rPr>
              <a:t> with more competition and increasing consumer price sensitivity.</a:t>
            </a:r>
          </a:p>
          <a:p>
            <a:pPr marL="171450" indent="-171450">
              <a:buFont typeface="Wingdings" pitchFamily="2" charset="2"/>
              <a:buChar char="à"/>
              <a:defRPr/>
            </a:pPr>
            <a:endParaRPr lang="en-US" dirty="0" smtClean="0">
              <a:solidFill>
                <a:srgbClr val="000000"/>
              </a:solidFill>
              <a:latin typeface="Arial" pitchFamily="34" charset="0"/>
              <a:cs typeface="Arial" pitchFamily="34" charset="0"/>
              <a:sym typeface="Wingdings" pitchFamily="2" charset="2"/>
            </a:endParaRPr>
          </a:p>
          <a:p>
            <a:pPr>
              <a:defRPr/>
            </a:pPr>
            <a:r>
              <a:rPr lang="en-US" b="1" i="1" dirty="0" smtClean="0">
                <a:solidFill>
                  <a:srgbClr val="000000"/>
                </a:solidFill>
                <a:latin typeface="Arial" pitchFamily="34" charset="0"/>
                <a:cs typeface="Arial" pitchFamily="34" charset="0"/>
                <a:sym typeface="Wingdings" pitchFamily="2" charset="2"/>
              </a:rPr>
              <a:t>Discussion Question: Why do consumers become more price sensitive in the market growth stage? </a:t>
            </a:r>
          </a:p>
          <a:p>
            <a:pPr>
              <a:defRPr/>
            </a:pPr>
            <a:endParaRPr lang="en-US" b="1" i="1" dirty="0" smtClean="0">
              <a:solidFill>
                <a:srgbClr val="000000"/>
              </a:solidFill>
              <a:latin typeface="Arial" pitchFamily="34" charset="0"/>
              <a:cs typeface="Arial" pitchFamily="34" charset="0"/>
              <a:sym typeface="Wingdings" pitchFamily="2" charset="2"/>
            </a:endParaRPr>
          </a:p>
          <a:p>
            <a:pPr>
              <a:defRPr/>
            </a:pPr>
            <a:r>
              <a:rPr lang="en-US" b="1" dirty="0" smtClean="0">
                <a:latin typeface="Arial" pitchFamily="34" charset="0"/>
                <a:cs typeface="Arial" pitchFamily="34" charset="0"/>
                <a:sym typeface="Wingdings" pitchFamily="2" charset="2"/>
              </a:rPr>
              <a:t> </a:t>
            </a:r>
            <a:r>
              <a:rPr lang="en-US" dirty="0" smtClean="0">
                <a:solidFill>
                  <a:srgbClr val="000000"/>
                </a:solidFill>
                <a:latin typeface="Arial" pitchFamily="34" charset="0"/>
                <a:cs typeface="Arial" pitchFamily="34" charset="0"/>
              </a:rPr>
              <a:t> Too much focus on current profits while </a:t>
            </a:r>
            <a:r>
              <a:rPr lang="en-US" u="sng" dirty="0" smtClean="0">
                <a:solidFill>
                  <a:srgbClr val="000000"/>
                </a:solidFill>
                <a:latin typeface="Arial" pitchFamily="34" charset="0"/>
                <a:cs typeface="Arial" pitchFamily="34" charset="0"/>
              </a:rPr>
              <a:t>ignoring long-term competitive trends is a common mistake</a:t>
            </a:r>
            <a:r>
              <a:rPr lang="en-US" dirty="0" smtClean="0">
                <a:solidFill>
                  <a:srgbClr val="000000"/>
                </a:solidFill>
                <a:latin typeface="Arial" pitchFamily="34" charset="0"/>
                <a:cs typeface="Arial" pitchFamily="34" charset="0"/>
              </a:rPr>
              <a:t>.</a:t>
            </a:r>
          </a:p>
          <a:p>
            <a:pPr>
              <a:defRPr/>
            </a:pPr>
            <a:endParaRPr lang="en-US" b="1" i="1" dirty="0" smtClean="0">
              <a:solidFill>
                <a:srgbClr val="000000"/>
              </a:solidFill>
              <a:latin typeface="Arial" pitchFamily="34" charset="0"/>
              <a:cs typeface="Arial" pitchFamily="34" charset="0"/>
              <a:sym typeface="Wingdings" pitchFamily="2" charset="2"/>
            </a:endParaRPr>
          </a:p>
        </p:txBody>
      </p:sp>
      <p:sp>
        <p:nvSpPr>
          <p:cNvPr id="21507"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228.</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t>Summary Overview</a:t>
            </a:r>
          </a:p>
          <a:p>
            <a:pPr>
              <a:defRPr/>
            </a:pPr>
            <a:r>
              <a:rPr lang="en-US" dirty="0" smtClean="0">
                <a:solidFill>
                  <a:srgbClr val="000000"/>
                </a:solidFill>
              </a:rPr>
              <a:t>In the </a:t>
            </a:r>
            <a:r>
              <a:rPr lang="en-US" u="sng" dirty="0" smtClean="0">
                <a:solidFill>
                  <a:srgbClr val="000000"/>
                </a:solidFill>
              </a:rPr>
              <a:t>market maturity</a:t>
            </a:r>
            <a:r>
              <a:rPr lang="en-US" dirty="0" smtClean="0">
                <a:solidFill>
                  <a:srgbClr val="000000"/>
                </a:solidFill>
              </a:rPr>
              <a:t> stage, sales level off and competition continues to increase. Most of the products we use every day are mature products.</a:t>
            </a:r>
          </a:p>
          <a:p>
            <a:pPr>
              <a:defRPr/>
            </a:pPr>
            <a:endParaRPr lang="en-US" dirty="0" smtClean="0">
              <a:solidFill>
                <a:srgbClr val="000000"/>
              </a:solidFill>
            </a:endParaRPr>
          </a:p>
          <a:p>
            <a:pPr>
              <a:defRPr/>
            </a:pPr>
            <a:r>
              <a:rPr lang="en-US" b="1" dirty="0" smtClean="0">
                <a:solidFill>
                  <a:srgbClr val="000000"/>
                </a:solidFill>
              </a:rPr>
              <a:t>Key Issues </a:t>
            </a:r>
          </a:p>
          <a:p>
            <a:pPr>
              <a:buFont typeface="Arial" pitchFamily="34" charset="0"/>
              <a:buChar char="•"/>
              <a:defRPr/>
            </a:pPr>
            <a:r>
              <a:rPr lang="en-US" dirty="0" smtClean="0">
                <a:solidFill>
                  <a:srgbClr val="000000"/>
                </a:solidFill>
              </a:rPr>
              <a:t> Promotion costs increase and price competition in some segments cuts into profits.  </a:t>
            </a:r>
          </a:p>
          <a:p>
            <a:pPr lvl="1">
              <a:buFont typeface="Arial" pitchFamily="34" charset="0"/>
              <a:buChar char="•"/>
              <a:defRPr/>
            </a:pPr>
            <a:r>
              <a:rPr lang="en-US" dirty="0" smtClean="0">
                <a:solidFill>
                  <a:srgbClr val="000000"/>
                </a:solidFill>
              </a:rPr>
              <a:t> As a result, some firms that are less efficient are forced to drop out of the market. </a:t>
            </a:r>
          </a:p>
          <a:p>
            <a:pPr lvl="1">
              <a:buFont typeface="Arial" pitchFamily="34" charset="0"/>
              <a:buChar char="•"/>
              <a:defRPr/>
            </a:pPr>
            <a:r>
              <a:rPr lang="en-US" dirty="0" smtClean="0">
                <a:solidFill>
                  <a:srgbClr val="000000"/>
                </a:solidFill>
              </a:rPr>
              <a:t> Some new firms may enter the market in the maturity phase, but competing with established strong competitors is difficult. </a:t>
            </a:r>
          </a:p>
          <a:p>
            <a:pPr>
              <a:buFont typeface="Arial" pitchFamily="34" charset="0"/>
              <a:buChar char="•"/>
              <a:defRPr/>
            </a:pPr>
            <a:r>
              <a:rPr lang="en-US" dirty="0" smtClean="0">
                <a:solidFill>
                  <a:srgbClr val="000000"/>
                </a:solidFill>
              </a:rPr>
              <a:t> Persuasive promotion becomes more important, as competitors try to encourage consumers to buy one brand over another. </a:t>
            </a:r>
          </a:p>
          <a:p>
            <a:pPr marL="171450" indent="-171450">
              <a:buFont typeface="Wingdings" pitchFamily="2" charset="2"/>
              <a:buChar char="à"/>
              <a:defRPr/>
            </a:pPr>
            <a:r>
              <a:rPr lang="en-US" dirty="0" smtClean="0">
                <a:solidFill>
                  <a:srgbClr val="000000"/>
                </a:solidFill>
              </a:rPr>
              <a:t>As consumers view the brands as being more and more similar, </a:t>
            </a:r>
          </a:p>
          <a:p>
            <a:pPr marL="171450" indent="-171450">
              <a:buFont typeface="Wingdings" pitchFamily="2" charset="2"/>
              <a:buChar char="à"/>
              <a:defRPr/>
            </a:pPr>
            <a:r>
              <a:rPr lang="en-US" dirty="0" smtClean="0">
                <a:solidFill>
                  <a:srgbClr val="000000"/>
                </a:solidFill>
              </a:rPr>
              <a:t>They become more price sensitive, and demand becomes increasingly elastic. </a:t>
            </a:r>
          </a:p>
          <a:p>
            <a:pPr marL="171450" indent="-171450">
              <a:buFont typeface="Wingdings" pitchFamily="2" charset="2"/>
              <a:buChar char="à"/>
              <a:defRPr/>
            </a:pPr>
            <a:r>
              <a:rPr lang="en-US" dirty="0" smtClean="0">
                <a:solidFill>
                  <a:srgbClr val="000000"/>
                </a:solidFill>
              </a:rPr>
              <a:t>The maturity phase may last many years, until a new product idea comes along. </a:t>
            </a:r>
          </a:p>
          <a:p>
            <a:pPr marL="171450" indent="-171450">
              <a:buFont typeface="Wingdings" pitchFamily="2" charset="2"/>
              <a:buChar char="à"/>
              <a:defRPr/>
            </a:pPr>
            <a:endParaRPr lang="en-US" dirty="0" smtClean="0">
              <a:solidFill>
                <a:srgbClr val="000000"/>
              </a:solidFill>
            </a:endParaRPr>
          </a:p>
          <a:p>
            <a:pPr>
              <a:defRPr/>
            </a:pPr>
            <a:r>
              <a:rPr lang="en-US" b="1" i="1" dirty="0" smtClean="0">
                <a:solidFill>
                  <a:srgbClr val="000000"/>
                </a:solidFill>
              </a:rPr>
              <a:t>Discussion Question: High-definition television (HDTV) is the first real product innovation in television in many years. What other mature products can you think of that are starting to see revolutionary innovations?</a:t>
            </a:r>
          </a:p>
          <a:p>
            <a:pPr>
              <a:defRPr/>
            </a:pPr>
            <a:endParaRPr lang="en-US" dirty="0" smtClean="0"/>
          </a:p>
          <a:p>
            <a:pPr marL="266669" indent="-266669">
              <a:defRPr/>
            </a:pPr>
            <a:endParaRPr lang="en-US" dirty="0" smtClean="0"/>
          </a:p>
        </p:txBody>
      </p:sp>
      <p:sp>
        <p:nvSpPr>
          <p:cNvPr id="23555"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228-229.</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defTabSz="965200">
              <a:spcBef>
                <a:spcPct val="50000"/>
              </a:spcBef>
            </a:pPr>
            <a:endParaRPr lang="en-US" sz="1500" b="1">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522288" y="549275"/>
            <a:ext cx="3216275" cy="2413000"/>
          </a:xfrm>
          <a:ln/>
        </p:spPr>
      </p:sp>
      <p:sp>
        <p:nvSpPr>
          <p:cNvPr id="25602" name="Rectangle 3"/>
          <p:cNvSpPr>
            <a:spLocks noGrp="1" noChangeArrowheads="1"/>
          </p:cNvSpPr>
          <p:nvPr>
            <p:ph type="body" idx="1"/>
          </p:nvPr>
        </p:nvSpPr>
        <p:spPr>
          <a:noFill/>
        </p:spPr>
        <p:txBody>
          <a:bodyPr/>
          <a:lstStyle/>
          <a:p>
            <a:r>
              <a:rPr lang="en-US" b="1" smtClean="0">
                <a:solidFill>
                  <a:srgbClr val="000000"/>
                </a:solidFill>
                <a:sym typeface="Wingdings" pitchFamily="2" charset="2"/>
              </a:rPr>
              <a:t>Summary Overview</a:t>
            </a:r>
          </a:p>
          <a:p>
            <a:r>
              <a:rPr lang="en-US" smtClean="0">
                <a:solidFill>
                  <a:srgbClr val="000000"/>
                </a:solidFill>
                <a:sym typeface="Wingdings" pitchFamily="2" charset="2"/>
              </a:rPr>
              <a:t>During the </a:t>
            </a:r>
            <a:r>
              <a:rPr lang="en-US" u="sng" smtClean="0">
                <a:solidFill>
                  <a:srgbClr val="000000"/>
                </a:solidFill>
                <a:sym typeface="Wingdings" pitchFamily="2" charset="2"/>
              </a:rPr>
              <a:t>sales decline</a:t>
            </a:r>
            <a:r>
              <a:rPr lang="en-US" smtClean="0">
                <a:solidFill>
                  <a:srgbClr val="000000"/>
                </a:solidFill>
                <a:sym typeface="Wingdings" pitchFamily="2" charset="2"/>
              </a:rPr>
              <a:t> stage, new products replace older ones.</a:t>
            </a:r>
          </a:p>
          <a:p>
            <a:endParaRPr lang="en-US" b="1" smtClean="0">
              <a:solidFill>
                <a:srgbClr val="000000"/>
              </a:solidFill>
              <a:sym typeface="Wingdings" pitchFamily="2" charset="2"/>
            </a:endParaRPr>
          </a:p>
          <a:p>
            <a:r>
              <a:rPr lang="en-US" b="1" smtClean="0">
                <a:solidFill>
                  <a:srgbClr val="000000"/>
                </a:solidFill>
                <a:sym typeface="Wingdings" pitchFamily="2" charset="2"/>
              </a:rPr>
              <a:t>Key Issues</a:t>
            </a:r>
          </a:p>
          <a:p>
            <a:pPr>
              <a:buFontTx/>
              <a:buChar char="•"/>
            </a:pPr>
            <a:r>
              <a:rPr lang="en-US" smtClean="0">
                <a:solidFill>
                  <a:srgbClr val="000000"/>
                </a:solidFill>
                <a:sym typeface="Wingdings" pitchFamily="2" charset="2"/>
              </a:rPr>
              <a:t> Price competition is common and sales are primarily to the most loyal customers or to those who have waited the longest to enter the market. </a:t>
            </a:r>
          </a:p>
          <a:p>
            <a:pPr>
              <a:buFontTx/>
              <a:buChar char="•"/>
            </a:pPr>
            <a:r>
              <a:rPr lang="en-US" smtClean="0">
                <a:solidFill>
                  <a:srgbClr val="000000"/>
                </a:solidFill>
                <a:sym typeface="Wingdings" pitchFamily="2" charset="2"/>
              </a:rPr>
              <a:t> In this ad, RC Cola introduces the first-ever refund offer in the soft drink industry. The company is also using a “buy 2, get 1 free” coupon to increase its market share, relative to Coca-Cola and Pepsi brands. </a:t>
            </a:r>
          </a:p>
          <a:p>
            <a:pPr>
              <a:buFontTx/>
              <a:buChar char="•"/>
            </a:pPr>
            <a:r>
              <a:rPr lang="en-US" smtClean="0">
                <a:solidFill>
                  <a:srgbClr val="000000"/>
                </a:solidFill>
                <a:sym typeface="Wingdings" pitchFamily="2" charset="2"/>
              </a:rPr>
              <a:t> Strong brands may continue to be profitable, especially if marketers cut back on their expenditures and lower the costs of production and marketing. </a:t>
            </a:r>
          </a:p>
          <a:p>
            <a:pPr>
              <a:buFontTx/>
              <a:buChar char="•"/>
            </a:pPr>
            <a:endParaRPr lang="en-US" smtClean="0">
              <a:solidFill>
                <a:srgbClr val="000000"/>
              </a:solidFill>
              <a:sym typeface="Wingdings" pitchFamily="2" charset="2"/>
            </a:endParaRPr>
          </a:p>
          <a:p>
            <a:r>
              <a:rPr lang="en-US" b="1" i="1" smtClean="0">
                <a:solidFill>
                  <a:srgbClr val="000000"/>
                </a:solidFill>
                <a:sym typeface="Wingdings" pitchFamily="2" charset="2"/>
              </a:rPr>
              <a:t>Discussion Question: Other examples of product categories in sales decline might be things such as hard contact lenses, small capacity floppy disk drives, and traditional “2 by 2” roller skates. Can you think of other examples? Remember, products in sales decline are products that are ripe for replacement by newer innovations.</a:t>
            </a:r>
            <a:endParaRPr lang="en-US" b="1" smtClean="0"/>
          </a:p>
        </p:txBody>
      </p:sp>
      <p:sp>
        <p:nvSpPr>
          <p:cNvPr id="25603" name="Text Box 4"/>
          <p:cNvSpPr txBox="1">
            <a:spLocks noChangeArrowheads="1"/>
          </p:cNvSpPr>
          <p:nvPr/>
        </p:nvSpPr>
        <p:spPr bwMode="auto">
          <a:xfrm>
            <a:off x="4389438" y="401638"/>
            <a:ext cx="2436812" cy="558800"/>
          </a:xfrm>
          <a:prstGeom prst="rect">
            <a:avLst/>
          </a:prstGeom>
          <a:noFill/>
          <a:ln w="9525">
            <a:noFill/>
            <a:miter lim="800000"/>
            <a:headEnd/>
            <a:tailEnd/>
          </a:ln>
        </p:spPr>
        <p:txBody>
          <a:bodyPr lIns="96784" tIns="48391" rIns="96784" bIns="48391">
            <a:spAutoFit/>
          </a:bodyPr>
          <a:lstStyle/>
          <a:p>
            <a:pPr defTabSz="982663">
              <a:spcBef>
                <a:spcPct val="50000"/>
              </a:spcBef>
            </a:pPr>
            <a:r>
              <a:rPr lang="en-US" sz="1500" b="1">
                <a:solidFill>
                  <a:srgbClr val="000000"/>
                </a:solidFill>
              </a:rPr>
              <a:t>This slide relates to material on pp. 229.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503238" y="539750"/>
            <a:ext cx="3162300" cy="2373313"/>
          </a:xfrm>
          <a:ln/>
        </p:spPr>
      </p:sp>
      <p:sp>
        <p:nvSpPr>
          <p:cNvPr id="28674" name="Rectangle 3"/>
          <p:cNvSpPr>
            <a:spLocks noGrp="1" noChangeArrowheads="1"/>
          </p:cNvSpPr>
          <p:nvPr>
            <p:ph type="body" idx="1"/>
          </p:nvPr>
        </p:nvSpPr>
        <p:spPr>
          <a:xfrm>
            <a:off x="179388" y="3076575"/>
            <a:ext cx="6367462" cy="5565775"/>
          </a:xfrm>
          <a:noFill/>
        </p:spPr>
        <p:txBody>
          <a:bodyPr/>
          <a:lstStyle/>
          <a:p>
            <a:r>
              <a:rPr lang="en-US" smtClean="0"/>
              <a:t>At what stage of the product life cycle is Dial antibacterial soap?</a:t>
            </a:r>
          </a:p>
          <a:p>
            <a:endParaRPr lang="en-US" smtClean="0"/>
          </a:p>
          <a:p>
            <a:r>
              <a:rPr lang="en-US" b="1" smtClean="0"/>
              <a:t>Video Operation:</a:t>
            </a:r>
          </a:p>
          <a:p>
            <a:r>
              <a:rPr lang="en-US" smtClean="0"/>
              <a:t>Use the onscreen player controls to operate the video.</a:t>
            </a:r>
          </a:p>
          <a:p>
            <a:r>
              <a:rPr lang="en-US" smtClean="0"/>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t>Under certain circumstances, the video may not fill the video player window. To restore, right-click the video player object and select Zoom 200%.</a:t>
            </a:r>
          </a:p>
          <a:p>
            <a:r>
              <a:rPr lang="en-US" smtClean="0"/>
              <a:t>The videos will only play in Slide Show View. Macros must be enabled in order to play the videos from within PowerPoint.</a:t>
            </a:r>
          </a:p>
          <a:p>
            <a:endParaRPr lang="en-US" smtClean="0"/>
          </a:p>
          <a:p>
            <a:pPr eaLnBrk="1" hangingPunct="1"/>
            <a:endParaRPr lang="en-US" smtClean="0"/>
          </a:p>
        </p:txBody>
      </p:sp>
      <p:sp>
        <p:nvSpPr>
          <p:cNvPr id="28675"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228-229.</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0"/>
          <p:cNvPicPr>
            <a:picLocks noChangeAspect="1"/>
          </p:cNvPicPr>
          <p:nvPr userDrawn="1"/>
        </p:nvPicPr>
        <p:blipFill>
          <a:blip r:embed="rId2" cstate="print">
            <a:extLst>
              <a:ext uri="{28A0092B-C50C-407E-A947-70E740481C1C}"/>
            </a:extLst>
          </a:blip>
          <a:stretch>
            <a:fillRect/>
          </a:stretch>
        </p:blipFill>
        <p:spPr>
          <a:xfrm>
            <a:off x="685800" y="667285"/>
            <a:ext cx="4038600" cy="5507182"/>
          </a:xfrm>
          <a:prstGeom prst="roundRect">
            <a:avLst>
              <a:gd name="adj" fmla="val 4167"/>
            </a:avLst>
          </a:prstGeom>
          <a:solidFill>
            <a:srgbClr val="FFFFFF"/>
          </a:solidFill>
          <a:ln w="76200" cap="sq">
            <a:solidFill>
              <a:schemeClr val="accent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itle 7"/>
          <p:cNvSpPr>
            <a:spLocks noGrp="1"/>
          </p:cNvSpPr>
          <p:nvPr>
            <p:ph type="ctrTitle"/>
          </p:nvPr>
        </p:nvSpPr>
        <p:spPr>
          <a:xfrm>
            <a:off x="5486400" y="776288"/>
            <a:ext cx="3117056" cy="1470025"/>
          </a:xfrm>
        </p:spPr>
        <p:txBody>
          <a:bodyPr wrap="square" lIns="91440" tIns="45720" rIns="91440" bIns="45720" numCol="1" anchor="b" anchorCtr="0" compatLnSpc="1">
            <a:prstTxWarp prst="textNoShape">
              <a:avLst/>
            </a:prstTxWarp>
          </a:bodyPr>
          <a:lstStyle>
            <a:lvl1pPr marL="0" indent="0">
              <a:defRPr lang="en-US" sz="4400" dirty="0">
                <a:ln>
                  <a:noFill/>
                </a:ln>
                <a:effectLst>
                  <a:outerShdw blurRad="38100" dist="38100" dir="2700000" algn="tl">
                    <a:srgbClr val="000000"/>
                  </a:outerShdw>
                </a:effectLst>
              </a:defRPr>
            </a:lvl1pPr>
          </a:lstStyle>
          <a:p>
            <a:pPr lvl="0"/>
            <a:r>
              <a:rPr lang="en-US" smtClean="0"/>
              <a:t>Click to edit Master title style</a:t>
            </a:r>
            <a:endParaRPr lang="en-US" dirty="0"/>
          </a:p>
        </p:txBody>
      </p:sp>
      <p:sp>
        <p:nvSpPr>
          <p:cNvPr id="9" name="Subtitle 8"/>
          <p:cNvSpPr>
            <a:spLocks noGrp="1"/>
          </p:cNvSpPr>
          <p:nvPr>
            <p:ph type="subTitle" idx="1"/>
          </p:nvPr>
        </p:nvSpPr>
        <p:spPr>
          <a:xfrm>
            <a:off x="5486400" y="2250280"/>
            <a:ext cx="3117056" cy="1752600"/>
          </a:xfrm>
          <a:noFill/>
          <a:ln>
            <a:noFill/>
          </a:ln>
          <a:extLst>
            <a:ext uri="{909E8E84-426E-40DD-AFC4-6F175D3DCCD1}"/>
            <a:ext uri="{91240B29-F687-4F45-9708-019B960494DF}"/>
          </a:extLst>
        </p:spPr>
        <p:txBody>
          <a:bodyPr>
            <a:normAutofit/>
          </a:bodyPr>
          <a:lstStyle>
            <a:lvl1pPr marL="65087" indent="0">
              <a:buNone/>
              <a:defRPr lang="en-US" dirty="0">
                <a:ln>
                  <a:noFill/>
                </a:ln>
                <a:solidFill>
                  <a:srgbClr val="FFFFFF"/>
                </a:solidFill>
              </a:defRPr>
            </a:lvl1pPr>
          </a:lstStyle>
          <a:p>
            <a:pPr lvl="0"/>
            <a:r>
              <a:rPr lang="en-US" smtClean="0"/>
              <a:t>Click to edit Master subtitle style</a:t>
            </a:r>
            <a:endParaRPr lang="en-US" dirty="0"/>
          </a:p>
        </p:txBody>
      </p:sp>
      <p:sp>
        <p:nvSpPr>
          <p:cNvPr id="6" name="Date Placeholder 27"/>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EEB516FF-1C1A-4A35-A907-A2B5DFE070F1}" type="datetimeFigureOut">
              <a:rPr lang="en-US"/>
              <a:pPr>
                <a:defRPr/>
              </a:pPr>
              <a:t>1/8/2014</a:t>
            </a:fld>
            <a:endParaRPr lang="en-US"/>
          </a:p>
        </p:txBody>
      </p:sp>
      <p:sp>
        <p:nvSpPr>
          <p:cNvPr id="7"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10" name="Slide Number Placeholder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341920B4-7BC7-4286-8376-4E11C3FA591D}" type="slidenum">
              <a:rPr lang="en-US"/>
              <a:pPr>
                <a:defRPr/>
              </a:pPr>
              <a:t>‹#›</a:t>
            </a:fld>
            <a:endParaRPr lang="en-US"/>
          </a:p>
        </p:txBody>
      </p:sp>
    </p:spTree>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82808"/>
            <a:ext cx="8229600" cy="45720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smtClean="0"/>
            </a:lvl1pPr>
          </a:lstStyle>
          <a:p>
            <a:pPr>
              <a:defRPr/>
            </a:pPr>
            <a:fld id="{7B242692-7133-4718-95E3-A57794F41EEB}" type="datetimeFigureOut">
              <a:rPr lang="en-US"/>
              <a:pPr>
                <a:defRPr/>
              </a:pPr>
              <a:t>1/8/2014</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3A13529-8856-4789-837C-914907603440}" type="slidenum">
              <a:rPr lang="en-US"/>
              <a:pPr>
                <a:defRPr/>
              </a:pPr>
              <a:t>‹#›</a:t>
            </a:fld>
            <a:endParaRPr lang="en-US"/>
          </a:p>
        </p:txBody>
      </p:sp>
    </p:spTree>
  </p:cSld>
  <p:clrMapOvr>
    <a:masterClrMapping/>
  </p:clrMapOvr>
  <p:transition>
    <p:pull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2BB8D78-5D45-4354-9620-171F51CB84C6}" type="datetimeFigureOut">
              <a:rPr lang="en-US"/>
              <a:pPr>
                <a:defRPr/>
              </a:pPr>
              <a:t>1/8/2014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52DBBD5-9260-480F-9B85-BDCCB48D11BA}" type="slidenum">
              <a:rPr lang="en-US"/>
              <a:pPr>
                <a:defRPr/>
              </a:pPr>
              <a:t>‹#›</a:t>
            </a:fld>
            <a:endParaRPr lang="en-US"/>
          </a:p>
        </p:txBody>
      </p:sp>
    </p:spTree>
  </p:cSld>
  <p:clrMapOvr>
    <a:masterClrMapping/>
  </p:clrMapOvr>
  <p:transition>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smtClean="0"/>
            </a:lvl1pPr>
          </a:lstStyle>
          <a:p>
            <a:pPr>
              <a:defRPr/>
            </a:pPr>
            <a:fld id="{F579A8BD-8532-419F-BE64-FF28477A2D36}" type="datetimeFigureOut">
              <a:rPr lang="en-US"/>
              <a:pPr>
                <a:defRPr/>
              </a:pPr>
              <a:t>1/8/2014</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smtClean="0"/>
            </a:lvl1pPr>
          </a:lstStyle>
          <a:p>
            <a:pPr>
              <a:defRPr/>
            </a:pPr>
            <a:fld id="{00E8FA2E-CA55-434A-BD37-D8DB0A54C17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pull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4724292A-C10A-4384-8CC0-638650269717}" type="datetimeFigureOut">
              <a:rPr lang="en-US"/>
              <a:pPr>
                <a:defRPr/>
              </a:pPr>
              <a:t>1/8/2014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AC413EA-E8E5-403D-9C64-5276518F510D}" type="slidenum">
              <a:rPr lang="en-US"/>
              <a:pPr>
                <a:defRPr/>
              </a:pPr>
              <a:t>‹#›</a:t>
            </a:fld>
            <a:endParaRPr lang="en-US"/>
          </a:p>
        </p:txBody>
      </p:sp>
    </p:spTree>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EB3ADA2-CE07-4657-B361-46521BA338A7}" type="datetimeFigureOut">
              <a:rPr lang="en-US"/>
              <a:pPr>
                <a:defRPr/>
              </a:pPr>
              <a:t>1/8/2014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6B87624-23C6-4C9B-85E6-8D381BE31358}" type="slidenum">
              <a:rPr lang="en-US"/>
              <a:pPr>
                <a:defRPr/>
              </a:pPr>
              <a:t>‹#›</a:t>
            </a:fld>
            <a:endParaRPr lang="en-US"/>
          </a:p>
        </p:txBody>
      </p:sp>
    </p:spTree>
  </p:cSld>
  <p:clrMapOvr>
    <a:masterClrMapping/>
  </p:clrMapOvr>
  <p:transition>
    <p:pull dir="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dirty="0"/>
          </a:p>
        </p:txBody>
      </p:sp>
      <p:sp>
        <p:nvSpPr>
          <p:cNvPr id="27654"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cs typeface="+mn-cs"/>
              </a:defRPr>
            </a:lvl1pPr>
          </a:lstStyle>
          <a:p>
            <a:pPr>
              <a:defRPr/>
            </a:pPr>
            <a:fld id="{0BF6B73D-F6C3-4B2A-BF47-BDDBF25A3E93}" type="datetimeFigureOut">
              <a:rPr lang="en-US"/>
              <a:pPr>
                <a:defRPr/>
              </a:pPr>
              <a:t>1/8/2014</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olidFill>
                <a:latin typeface="+mn-lt"/>
                <a:cs typeface="+mn-cs"/>
              </a:defRPr>
            </a:lvl1pPr>
          </a:lstStyle>
          <a:p>
            <a:pPr>
              <a:defRPr/>
            </a:pPr>
            <a:fld id="{32537613-B746-4F96-8FF5-8D7CE475061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5526" r:id="rId1"/>
    <p:sldLayoutId id="2147485527" r:id="rId2"/>
    <p:sldLayoutId id="2147485525" r:id="rId3"/>
    <p:sldLayoutId id="2147485528" r:id="rId4"/>
    <p:sldLayoutId id="2147485524" r:id="rId5"/>
    <p:sldLayoutId id="2147485523" r:id="rId6"/>
  </p:sldLayoutIdLst>
  <p:transition>
    <p:pull dir="ru"/>
  </p:transition>
  <p:timing>
    <p:tnLst>
      <p:par>
        <p:cTn id="1" dur="indefinite" restart="never" nodeType="tmRoot"/>
      </p:par>
    </p:tnLst>
  </p:timing>
  <p:txStyles>
    <p:titleStyle>
      <a:lvl1pPr algn="l" rtl="0" fontAlgn="base">
        <a:spcBef>
          <a:spcPct val="0"/>
        </a:spcBef>
        <a:spcAft>
          <a:spcPct val="0"/>
        </a:spcAft>
        <a:defRPr sz="4200" kern="1200">
          <a:ln w="6350">
            <a:solidFill>
              <a:schemeClr val="accent1">
                <a:shade val="43000"/>
              </a:schemeClr>
            </a:solidFill>
          </a:ln>
          <a:solidFill>
            <a:srgbClr val="FFC453"/>
          </a:solidFill>
          <a:effectLst>
            <a:outerShdw blurRad="26000" dist="26000" dir="14500000" algn="tl" rotWithShape="0">
              <a:srgbClr val="000000">
                <a:alpha val="40000"/>
              </a:srgbClr>
            </a:outerShdw>
          </a:effectLst>
          <a:latin typeface="+mj-lt"/>
          <a:ea typeface="+mj-ea"/>
          <a:cs typeface="+mj-cs"/>
        </a:defRPr>
      </a:lvl1pPr>
      <a:lvl2pPr algn="l" rtl="0" fontAlgn="base">
        <a:spcBef>
          <a:spcPct val="0"/>
        </a:spcBef>
        <a:spcAft>
          <a:spcPct val="0"/>
        </a:spcAft>
        <a:defRPr sz="4200">
          <a:solidFill>
            <a:srgbClr val="FFC453"/>
          </a:solidFill>
          <a:latin typeface="Century Gothic" pitchFamily="34" charset="0"/>
        </a:defRPr>
      </a:lvl2pPr>
      <a:lvl3pPr algn="l" rtl="0" fontAlgn="base">
        <a:spcBef>
          <a:spcPct val="0"/>
        </a:spcBef>
        <a:spcAft>
          <a:spcPct val="0"/>
        </a:spcAft>
        <a:defRPr sz="4200">
          <a:solidFill>
            <a:srgbClr val="FFC453"/>
          </a:solidFill>
          <a:latin typeface="Century Gothic" pitchFamily="34" charset="0"/>
        </a:defRPr>
      </a:lvl3pPr>
      <a:lvl4pPr algn="l" rtl="0" fontAlgn="base">
        <a:spcBef>
          <a:spcPct val="0"/>
        </a:spcBef>
        <a:spcAft>
          <a:spcPct val="0"/>
        </a:spcAft>
        <a:defRPr sz="4200">
          <a:solidFill>
            <a:srgbClr val="FFC453"/>
          </a:solidFill>
          <a:latin typeface="Century Gothic" pitchFamily="34" charset="0"/>
        </a:defRPr>
      </a:lvl4pPr>
      <a:lvl5pPr algn="l" rtl="0" fontAlgn="base">
        <a:spcBef>
          <a:spcPct val="0"/>
        </a:spcBef>
        <a:spcAft>
          <a:spcPct val="0"/>
        </a:spcAft>
        <a:defRPr sz="4200">
          <a:solidFill>
            <a:srgbClr val="FFC453"/>
          </a:solidFill>
          <a:latin typeface="Century Gothic" pitchFamily="34" charset="0"/>
        </a:defRPr>
      </a:lvl5pPr>
      <a:lvl6pPr marL="941388" indent="-484188" algn="l" rtl="0" eaLnBrk="1" fontAlgn="base" hangingPunct="1">
        <a:spcBef>
          <a:spcPct val="0"/>
        </a:spcBef>
        <a:spcAft>
          <a:spcPct val="0"/>
        </a:spcAft>
        <a:defRPr sz="4200">
          <a:solidFill>
            <a:srgbClr val="FFC453"/>
          </a:solidFill>
          <a:latin typeface="Century Gothic" pitchFamily="34" charset="0"/>
        </a:defRPr>
      </a:lvl6pPr>
      <a:lvl7pPr marL="1398588" indent="-484188" algn="l" rtl="0" eaLnBrk="1" fontAlgn="base" hangingPunct="1">
        <a:spcBef>
          <a:spcPct val="0"/>
        </a:spcBef>
        <a:spcAft>
          <a:spcPct val="0"/>
        </a:spcAft>
        <a:defRPr sz="4200">
          <a:solidFill>
            <a:srgbClr val="FFC453"/>
          </a:solidFill>
          <a:latin typeface="Century Gothic" pitchFamily="34" charset="0"/>
        </a:defRPr>
      </a:lvl7pPr>
      <a:lvl8pPr marL="1855788" indent="-484188" algn="l" rtl="0" eaLnBrk="1" fontAlgn="base" hangingPunct="1">
        <a:spcBef>
          <a:spcPct val="0"/>
        </a:spcBef>
        <a:spcAft>
          <a:spcPct val="0"/>
        </a:spcAft>
        <a:defRPr sz="4200">
          <a:solidFill>
            <a:srgbClr val="FFC453"/>
          </a:solidFill>
          <a:latin typeface="Century Gothic" pitchFamily="34" charset="0"/>
        </a:defRPr>
      </a:lvl8pPr>
      <a:lvl9pPr marL="2312988" indent="-484188" algn="l" rtl="0" eaLnBrk="1" fontAlgn="base" hangingPunct="1">
        <a:spcBef>
          <a:spcPct val="0"/>
        </a:spcBef>
        <a:spcAft>
          <a:spcPct val="0"/>
        </a:spcAft>
        <a:defRPr sz="4200">
          <a:solidFill>
            <a:srgbClr val="FFC453"/>
          </a:solidFill>
          <a:latin typeface="Century Gothic" pitchFamily="34" charset="0"/>
        </a:defRPr>
      </a:lvl9pPr>
    </p:titleStyle>
    <p:bodyStyle>
      <a:lvl1pPr marL="342900" indent="-342900"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461963" indent="-461963"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876300" indent="381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16205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390650" indent="438150" algn="l" rtl="0" fontAlgn="base">
        <a:spcBef>
          <a:spcPct val="20000"/>
        </a:spcBef>
        <a:spcAft>
          <a:spcPct val="0"/>
        </a:spcAft>
        <a:buClr>
          <a:srgbClr val="F4C689"/>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assets/Adoption.ex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776288"/>
            <a:ext cx="3116263" cy="1470025"/>
          </a:xfrm>
        </p:spPr>
        <p:txBody>
          <a:bodyPr/>
          <a:lstStyle/>
          <a:p>
            <a:pPr>
              <a:defRPr/>
            </a:pPr>
            <a:r>
              <a:rPr smtClean="0"/>
              <a:t>Chapter 9</a:t>
            </a:r>
            <a:endParaRPr/>
          </a:p>
        </p:txBody>
      </p:sp>
      <p:sp>
        <p:nvSpPr>
          <p:cNvPr id="3" name="Subtitle 2"/>
          <p:cNvSpPr>
            <a:spLocks noGrp="1"/>
          </p:cNvSpPr>
          <p:nvPr>
            <p:ph type="subTitle" idx="1"/>
          </p:nvPr>
        </p:nvSpPr>
        <p:spPr>
          <a:xfrm>
            <a:off x="5486400" y="2249488"/>
            <a:ext cx="3116263" cy="1752600"/>
          </a:xfrm>
        </p:spPr>
        <p:txBody>
          <a:bodyPr>
            <a:normAutofit fontScale="85000" lnSpcReduction="20000"/>
          </a:bodyPr>
          <a:lstStyle/>
          <a:p>
            <a:pPr>
              <a:defRPr/>
            </a:pPr>
            <a:r>
              <a:rPr smtClean="0"/>
              <a:t>Product Management and New–Product Development</a:t>
            </a:r>
            <a:endParaRPr/>
          </a:p>
        </p:txBody>
      </p:sp>
      <p:sp>
        <p:nvSpPr>
          <p:cNvPr id="10243" name="Text Box 4"/>
          <p:cNvSpPr txBox="1">
            <a:spLocks noChangeArrowheads="1"/>
          </p:cNvSpPr>
          <p:nvPr/>
        </p:nvSpPr>
        <p:spPr bwMode="auto">
          <a:xfrm>
            <a:off x="4227513" y="6553200"/>
            <a:ext cx="4916487" cy="274638"/>
          </a:xfrm>
          <a:prstGeom prst="rect">
            <a:avLst/>
          </a:prstGeom>
          <a:noFill/>
          <a:ln w="9525">
            <a:noFill/>
            <a:miter lim="800000"/>
            <a:headEnd/>
            <a:tailEnd/>
          </a:ln>
        </p:spPr>
        <p:txBody>
          <a:bodyPr>
            <a:spAutoFit/>
          </a:bodyPr>
          <a:lstStyle/>
          <a:p>
            <a:pPr algn="ctr" eaLnBrk="0" hangingPunct="0"/>
            <a:r>
              <a:rPr lang="en-US" sz="1200" b="1" i="1">
                <a:latin typeface="Times"/>
                <a:ea typeface="ヒラギノ角ゴ ProN W3"/>
                <a:cs typeface="ヒラギノ角ゴ ProN W3"/>
              </a:rPr>
              <a:t>Copyright © 2014 by The McGraw-Hill Companies, Inc. All rights reserved</a:t>
            </a:r>
            <a:endParaRPr lang="en-US" sz="1200" b="1">
              <a:latin typeface="Times"/>
              <a:ea typeface="ヒラギノ角ゴ ProN W3"/>
              <a:cs typeface="ヒラギノ角ゴ ProN W3"/>
            </a:endParaRPr>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smtClean="0"/>
              <a:t>Checking Your Knowledge</a:t>
            </a:r>
          </a:p>
        </p:txBody>
      </p:sp>
      <p:sp>
        <p:nvSpPr>
          <p:cNvPr id="2" name="Content Placeholder 1"/>
          <p:cNvSpPr>
            <a:spLocks noGrp="1"/>
          </p:cNvSpPr>
          <p:nvPr>
            <p:ph idx="1"/>
          </p:nvPr>
        </p:nvSpPr>
        <p:spPr>
          <a:xfrm>
            <a:off x="457200" y="1882775"/>
            <a:ext cx="8229600" cy="4572000"/>
          </a:xfrm>
        </p:spPr>
        <p:txBody>
          <a:bodyPr>
            <a:normAutofit fontScale="77500" lnSpcReduction="20000"/>
          </a:bodyPr>
          <a:lstStyle/>
          <a:p>
            <a:pPr marL="0" indent="0">
              <a:buFont typeface="Wingdings 2" pitchFamily="18" charset="2"/>
              <a:buNone/>
              <a:defRPr/>
            </a:pPr>
            <a:r>
              <a:rPr lang="en-US" dirty="0" smtClean="0"/>
              <a:t>Kodak announced that it would no longer produce 35  millimeter film cameras, but would manufacture digital  cameras exclusively. Sales of digital cameras have grown steadily and have far outpaced the sale of 35 mm cameras in recent years, even among professional photographers. Kodak’s decision indicates that 35 mm cameras are probably in the ________ stage of the product life cycle.</a:t>
            </a:r>
          </a:p>
          <a:p>
            <a:pPr marL="0" indent="0">
              <a:buFont typeface="Wingdings 2" pitchFamily="18" charset="2"/>
              <a:buNone/>
              <a:defRPr/>
            </a:pPr>
            <a:endParaRPr lang="en-US" dirty="0" smtClean="0"/>
          </a:p>
          <a:p>
            <a:pPr marL="461963" indent="-461963">
              <a:buFont typeface="Wingdings 2" pitchFamily="18" charset="2"/>
              <a:buNone/>
              <a:defRPr/>
            </a:pPr>
            <a:r>
              <a:rPr lang="en-US" dirty="0" smtClean="0"/>
              <a:t>A.	Market introduction</a:t>
            </a:r>
          </a:p>
          <a:p>
            <a:pPr marL="461963" indent="-461963">
              <a:buFont typeface="Wingdings 2" pitchFamily="18" charset="2"/>
              <a:buNone/>
              <a:defRPr/>
            </a:pPr>
            <a:r>
              <a:rPr lang="en-US" dirty="0" smtClean="0"/>
              <a:t>B.	Market growth</a:t>
            </a:r>
          </a:p>
          <a:p>
            <a:pPr marL="461963" indent="-461963">
              <a:buFont typeface="Wingdings 2" pitchFamily="18" charset="2"/>
              <a:buNone/>
              <a:defRPr/>
            </a:pPr>
            <a:r>
              <a:rPr lang="en-US" dirty="0" smtClean="0"/>
              <a:t>C.	Sales decline</a:t>
            </a:r>
          </a:p>
          <a:p>
            <a:pPr marL="461963" indent="-461963">
              <a:buFont typeface="Wingdings 2" pitchFamily="18" charset="2"/>
              <a:buNone/>
              <a:defRPr/>
            </a:pPr>
            <a:r>
              <a:rPr lang="en-US" dirty="0" smtClean="0"/>
              <a:t>D.	Market maturity</a:t>
            </a:r>
          </a:p>
          <a:p>
            <a:pPr marL="0" indent="0">
              <a:buFont typeface="Wingdings 2" pitchFamily="18" charset="2"/>
              <a:buNone/>
              <a:defRPr/>
            </a:pPr>
            <a:endParaRPr lang="en-US" dirty="0"/>
          </a:p>
        </p:txBody>
      </p:sp>
      <p:sp>
        <p:nvSpPr>
          <p:cNvPr id="29699" name="Slide Number Placeholder 22"/>
          <p:cNvSpPr txBox="1">
            <a:spLocks/>
          </p:cNvSpPr>
          <p:nvPr/>
        </p:nvSpPr>
        <p:spPr bwMode="auto">
          <a:xfrm>
            <a:off x="0" y="635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E5753C87-1CD4-4358-A245-C3A9A4D16C2B}" type="slidenum">
              <a:rPr lang="en-US" sz="1200">
                <a:latin typeface="Century Gothic" pitchFamily="34" charset="0"/>
              </a:rPr>
              <a:pPr algn="ctr"/>
              <a:t>10</a:t>
            </a:fld>
            <a:endParaRPr lang="en-US" sz="1200">
              <a:latin typeface="Century Gothic"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25413"/>
            <a:ext cx="8229600" cy="1398587"/>
          </a:xfrm>
        </p:spPr>
        <p:txBody>
          <a:bodyPr/>
          <a:lstStyle/>
          <a:p>
            <a:pPr>
              <a:defRPr/>
            </a:pPr>
            <a:r>
              <a:rPr lang="en-US" dirty="0" smtClean="0"/>
              <a:t>Product Life Cycles Should Be Related to Specific Markets</a:t>
            </a:r>
          </a:p>
        </p:txBody>
      </p:sp>
      <p:sp>
        <p:nvSpPr>
          <p:cNvPr id="13" name="Oval 2"/>
          <p:cNvSpPr>
            <a:spLocks noChangeArrowheads="1"/>
          </p:cNvSpPr>
          <p:nvPr/>
        </p:nvSpPr>
        <p:spPr bwMode="auto">
          <a:xfrm>
            <a:off x="3441700" y="2895600"/>
            <a:ext cx="2286000" cy="22860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800" b="1">
                <a:latin typeface="Arial" pitchFamily="34" charset="0"/>
                <a:cs typeface="Arial" pitchFamily="34" charset="0"/>
              </a:rPr>
              <a:t>AND</a:t>
            </a:r>
          </a:p>
        </p:txBody>
      </p:sp>
      <p:grpSp>
        <p:nvGrpSpPr>
          <p:cNvPr id="2" name="Group 3"/>
          <p:cNvGrpSpPr>
            <a:grpSpLocks/>
          </p:cNvGrpSpPr>
          <p:nvPr/>
        </p:nvGrpSpPr>
        <p:grpSpPr bwMode="auto">
          <a:xfrm>
            <a:off x="381000" y="1676400"/>
            <a:ext cx="3276600" cy="4572000"/>
            <a:chOff x="192" y="912"/>
            <a:chExt cx="2064" cy="2880"/>
          </a:xfrm>
        </p:grpSpPr>
        <p:grpSp>
          <p:nvGrpSpPr>
            <p:cNvPr id="31754" name="Group 4"/>
            <p:cNvGrpSpPr>
              <a:grpSpLocks/>
            </p:cNvGrpSpPr>
            <p:nvPr/>
          </p:nvGrpSpPr>
          <p:grpSpPr bwMode="auto">
            <a:xfrm>
              <a:off x="192" y="912"/>
              <a:ext cx="2064" cy="2880"/>
              <a:chOff x="192" y="816"/>
              <a:chExt cx="2256" cy="3168"/>
            </a:xfrm>
          </p:grpSpPr>
          <p:sp>
            <p:nvSpPr>
              <p:cNvPr id="25612" name="AutoShape 5"/>
              <p:cNvSpPr>
                <a:spLocks noChangeArrowheads="1"/>
              </p:cNvSpPr>
              <p:nvPr/>
            </p:nvSpPr>
            <p:spPr bwMode="auto">
              <a:xfrm>
                <a:off x="192" y="1009"/>
                <a:ext cx="2256" cy="2975"/>
              </a:xfrm>
              <a:prstGeom prst="roundRect">
                <a:avLst>
                  <a:gd name="adj" fmla="val 10634"/>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marL="457200" indent="-457200">
                  <a:defRPr/>
                </a:pPr>
                <a:endParaRPr lang="en-US" sz="3000" b="1">
                  <a:latin typeface="Arial" pitchFamily="34" charset="0"/>
                  <a:cs typeface="Arial" pitchFamily="34" charset="0"/>
                </a:endParaRPr>
              </a:p>
            </p:txBody>
          </p:sp>
          <p:sp>
            <p:nvSpPr>
              <p:cNvPr id="25613" name="AutoShape 6"/>
              <p:cNvSpPr>
                <a:spLocks noChangeArrowheads="1"/>
              </p:cNvSpPr>
              <p:nvPr/>
            </p:nvSpPr>
            <p:spPr bwMode="auto">
              <a:xfrm>
                <a:off x="192" y="816"/>
                <a:ext cx="2256" cy="576"/>
              </a:xfrm>
              <a:prstGeom prst="roundRect">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457200" indent="-457200" algn="ctr">
                  <a:defRPr/>
                </a:pPr>
                <a:r>
                  <a:rPr lang="en-US" sz="2800" b="1" dirty="0">
                    <a:latin typeface="Arial" pitchFamily="34" charset="0"/>
                    <a:cs typeface="Arial" pitchFamily="34" charset="0"/>
                  </a:rPr>
                  <a:t>Individual</a:t>
                </a:r>
              </a:p>
              <a:p>
                <a:pPr marL="457200" indent="-457200" algn="ctr">
                  <a:defRPr/>
                </a:pPr>
                <a:r>
                  <a:rPr lang="en-US" sz="2800" b="1" dirty="0">
                    <a:latin typeface="Arial" pitchFamily="34" charset="0"/>
                    <a:cs typeface="Arial" pitchFamily="34" charset="0"/>
                  </a:rPr>
                  <a:t>Brands</a:t>
                </a:r>
              </a:p>
            </p:txBody>
          </p:sp>
        </p:grpSp>
        <p:sp>
          <p:nvSpPr>
            <p:cNvPr id="31755" name="Text Box 7"/>
            <p:cNvSpPr txBox="1">
              <a:spLocks noChangeArrowheads="1"/>
            </p:cNvSpPr>
            <p:nvPr/>
          </p:nvSpPr>
          <p:spPr bwMode="auto">
            <a:xfrm>
              <a:off x="280" y="1584"/>
              <a:ext cx="1932" cy="1873"/>
            </a:xfrm>
            <a:prstGeom prst="rect">
              <a:avLst/>
            </a:prstGeom>
            <a:noFill/>
            <a:ln w="9525">
              <a:noFill/>
              <a:miter lim="800000"/>
              <a:headEnd/>
              <a:tailEnd/>
            </a:ln>
          </p:spPr>
          <p:txBody>
            <a:bodyPr>
              <a:spAutoFit/>
            </a:bodyPr>
            <a:lstStyle/>
            <a:p>
              <a:pPr marL="173038" indent="-173038">
                <a:spcAft>
                  <a:spcPct val="40000"/>
                </a:spcAft>
                <a:buFontTx/>
                <a:buChar char="•"/>
              </a:pPr>
              <a:r>
                <a:rPr lang="en-US" sz="2400" b="1"/>
                <a:t>May not follow the classic pattern</a:t>
              </a:r>
            </a:p>
            <a:p>
              <a:pPr marL="173038" indent="-173038">
                <a:spcAft>
                  <a:spcPct val="40000"/>
                </a:spcAft>
                <a:buFontTx/>
                <a:buChar char="•"/>
              </a:pPr>
              <a:r>
                <a:rPr lang="en-US" sz="2400" b="1"/>
                <a:t>May be introduced in market growth or maturity</a:t>
              </a:r>
            </a:p>
            <a:p>
              <a:pPr marL="173038" indent="-173038">
                <a:spcAft>
                  <a:spcPct val="40000"/>
                </a:spcAft>
                <a:buFontTx/>
                <a:buChar char="•"/>
              </a:pPr>
              <a:r>
                <a:rPr lang="en-US" sz="2400" b="1"/>
                <a:t>Not all brands are equally strong</a:t>
              </a:r>
            </a:p>
          </p:txBody>
        </p:sp>
      </p:grpSp>
      <p:grpSp>
        <p:nvGrpSpPr>
          <p:cNvPr id="4" name="Group 8"/>
          <p:cNvGrpSpPr>
            <a:grpSpLocks/>
          </p:cNvGrpSpPr>
          <p:nvPr/>
        </p:nvGrpSpPr>
        <p:grpSpPr bwMode="auto">
          <a:xfrm>
            <a:off x="5486400" y="1676400"/>
            <a:ext cx="3276600" cy="4572000"/>
            <a:chOff x="3552" y="912"/>
            <a:chExt cx="2064" cy="2880"/>
          </a:xfrm>
        </p:grpSpPr>
        <p:grpSp>
          <p:nvGrpSpPr>
            <p:cNvPr id="31750" name="Group 9"/>
            <p:cNvGrpSpPr>
              <a:grpSpLocks/>
            </p:cNvGrpSpPr>
            <p:nvPr/>
          </p:nvGrpSpPr>
          <p:grpSpPr bwMode="auto">
            <a:xfrm>
              <a:off x="3552" y="912"/>
              <a:ext cx="2064" cy="2880"/>
              <a:chOff x="3360" y="816"/>
              <a:chExt cx="2256" cy="3312"/>
            </a:xfrm>
          </p:grpSpPr>
          <p:sp>
            <p:nvSpPr>
              <p:cNvPr id="25608" name="AutoShape 10"/>
              <p:cNvSpPr>
                <a:spLocks noChangeArrowheads="1"/>
              </p:cNvSpPr>
              <p:nvPr/>
            </p:nvSpPr>
            <p:spPr bwMode="auto">
              <a:xfrm>
                <a:off x="3360" y="1008"/>
                <a:ext cx="2256" cy="3120"/>
              </a:xfrm>
              <a:prstGeom prst="roundRect">
                <a:avLst>
                  <a:gd name="adj" fmla="val 10634"/>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marL="457200" indent="-457200">
                  <a:defRPr/>
                </a:pPr>
                <a:endParaRPr lang="en-US" sz="3000" b="1">
                  <a:latin typeface="Arial" pitchFamily="34" charset="0"/>
                  <a:cs typeface="Arial" pitchFamily="34" charset="0"/>
                </a:endParaRPr>
              </a:p>
            </p:txBody>
          </p:sp>
          <p:sp>
            <p:nvSpPr>
              <p:cNvPr id="25609" name="AutoShape 11"/>
              <p:cNvSpPr>
                <a:spLocks noChangeArrowheads="1"/>
              </p:cNvSpPr>
              <p:nvPr/>
            </p:nvSpPr>
            <p:spPr bwMode="auto">
              <a:xfrm>
                <a:off x="3360" y="816"/>
                <a:ext cx="2256" cy="576"/>
              </a:xfrm>
              <a:prstGeom prst="roundRect">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457200" indent="-457200" algn="ctr">
                  <a:defRPr/>
                </a:pPr>
                <a:r>
                  <a:rPr lang="en-US" sz="2800" b="1">
                    <a:latin typeface="Arial" pitchFamily="34" charset="0"/>
                    <a:cs typeface="Arial" pitchFamily="34" charset="0"/>
                  </a:rPr>
                  <a:t>Market</a:t>
                </a:r>
              </a:p>
              <a:p>
                <a:pPr marL="457200" indent="-457200" algn="ctr">
                  <a:defRPr/>
                </a:pPr>
                <a:r>
                  <a:rPr lang="en-US" sz="2800" b="1">
                    <a:latin typeface="Arial" pitchFamily="34" charset="0"/>
                    <a:cs typeface="Arial" pitchFamily="34" charset="0"/>
                  </a:rPr>
                  <a:t>Definitions</a:t>
                </a:r>
              </a:p>
            </p:txBody>
          </p:sp>
        </p:grpSp>
        <p:sp>
          <p:nvSpPr>
            <p:cNvPr id="31751" name="Text Box 12"/>
            <p:cNvSpPr txBox="1">
              <a:spLocks noChangeArrowheads="1"/>
            </p:cNvSpPr>
            <p:nvPr/>
          </p:nvSpPr>
          <p:spPr bwMode="auto">
            <a:xfrm>
              <a:off x="3640" y="1536"/>
              <a:ext cx="1888" cy="2105"/>
            </a:xfrm>
            <a:prstGeom prst="rect">
              <a:avLst/>
            </a:prstGeom>
            <a:noFill/>
            <a:ln w="9525">
              <a:noFill/>
              <a:miter lim="800000"/>
              <a:headEnd/>
              <a:tailEnd/>
            </a:ln>
          </p:spPr>
          <p:txBody>
            <a:bodyPr>
              <a:spAutoFit/>
            </a:bodyPr>
            <a:lstStyle/>
            <a:p>
              <a:pPr marL="173038" indent="-173038">
                <a:spcAft>
                  <a:spcPct val="40000"/>
                </a:spcAft>
                <a:buFontTx/>
                <a:buChar char="•"/>
              </a:pPr>
              <a:r>
                <a:rPr lang="en-US" sz="2400" b="1"/>
                <a:t>Should be carefully developed</a:t>
              </a:r>
            </a:p>
            <a:p>
              <a:pPr marL="173038" indent="-173038">
                <a:spcAft>
                  <a:spcPct val="40000"/>
                </a:spcAft>
                <a:buFontTx/>
                <a:buChar char="•"/>
              </a:pPr>
              <a:r>
                <a:rPr lang="en-US" sz="2400" b="1"/>
                <a:t>Different markets, different stages</a:t>
              </a:r>
            </a:p>
            <a:p>
              <a:pPr marL="173038" indent="-173038">
                <a:spcAft>
                  <a:spcPct val="40000"/>
                </a:spcAft>
                <a:buFontTx/>
                <a:buChar char="•"/>
              </a:pPr>
              <a:r>
                <a:rPr lang="en-US" sz="2400" b="1"/>
                <a:t>Contribute to the length of the cycle</a:t>
              </a:r>
            </a:p>
          </p:txBody>
        </p:sp>
      </p:grpSp>
      <p:sp>
        <p:nvSpPr>
          <p:cNvPr id="31749" name="Slide Number Placeholder 22"/>
          <p:cNvSpPr txBox="1">
            <a:spLocks/>
          </p:cNvSpPr>
          <p:nvPr/>
        </p:nvSpPr>
        <p:spPr bwMode="auto">
          <a:xfrm>
            <a:off x="-46038" y="23813"/>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7919133E-1B3A-4373-AD14-42A36770B45A}" type="slidenum">
              <a:rPr lang="en-US" sz="1200">
                <a:latin typeface="Century Gothic" pitchFamily="34" charset="0"/>
              </a:rPr>
              <a:pPr algn="ctr"/>
              <a:t>11</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
            <a:ext cx="8686800" cy="1398587"/>
          </a:xfrm>
        </p:spPr>
        <p:txBody>
          <a:bodyPr/>
          <a:lstStyle/>
          <a:p>
            <a:pPr>
              <a:defRPr/>
            </a:pPr>
            <a:r>
              <a:rPr lang="en-US" altLang="en-US" sz="4000" dirty="0" smtClean="0"/>
              <a:t>Product Life Cycles Vary in Length</a:t>
            </a:r>
            <a:endParaRPr lang="en-US" sz="4000" dirty="0" smtClean="0"/>
          </a:p>
        </p:txBody>
      </p:sp>
      <p:sp>
        <p:nvSpPr>
          <p:cNvPr id="14" name="AutoShape 3"/>
          <p:cNvSpPr>
            <a:spLocks noChangeArrowheads="1"/>
          </p:cNvSpPr>
          <p:nvPr/>
        </p:nvSpPr>
        <p:spPr bwMode="auto">
          <a:xfrm>
            <a:off x="3441700" y="5397500"/>
            <a:ext cx="2590800" cy="1295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a:latin typeface="Arial" pitchFamily="34" charset="0"/>
                <a:cs typeface="Arial" pitchFamily="34" charset="0"/>
              </a:rPr>
              <a:t>Can Be Tried</a:t>
            </a:r>
          </a:p>
        </p:txBody>
      </p:sp>
      <p:sp>
        <p:nvSpPr>
          <p:cNvPr id="15" name="Line 4"/>
          <p:cNvSpPr>
            <a:spLocks noChangeShapeType="1"/>
          </p:cNvSpPr>
          <p:nvPr/>
        </p:nvSpPr>
        <p:spPr bwMode="auto">
          <a:xfrm flipV="1">
            <a:off x="4737100" y="5105400"/>
            <a:ext cx="0" cy="292100"/>
          </a:xfrm>
          <a:prstGeom prst="line">
            <a:avLst/>
          </a:prstGeom>
          <a:noFill/>
          <a:ln w="38100">
            <a:solidFill>
              <a:schemeClr val="tx1"/>
            </a:solidFill>
            <a:round/>
            <a:headEnd/>
            <a:tailEnd/>
          </a:ln>
        </p:spPr>
        <p:txBody>
          <a:bodyPr/>
          <a:lstStyle/>
          <a:p>
            <a:endParaRPr lang="en-US"/>
          </a:p>
        </p:txBody>
      </p:sp>
      <p:sp>
        <p:nvSpPr>
          <p:cNvPr id="16" name="AutoShape 6"/>
          <p:cNvSpPr>
            <a:spLocks noChangeArrowheads="1"/>
          </p:cNvSpPr>
          <p:nvPr/>
        </p:nvSpPr>
        <p:spPr bwMode="auto">
          <a:xfrm>
            <a:off x="6413500" y="3810000"/>
            <a:ext cx="2286000" cy="1295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0" rIns="0" anchor="ctr"/>
          <a:lstStyle/>
          <a:p>
            <a:pPr algn="ctr">
              <a:defRPr/>
            </a:pPr>
            <a:r>
              <a:rPr lang="en-US" sz="2400" b="1" dirty="0">
                <a:latin typeface="Arial" pitchFamily="34" charset="0"/>
                <a:cs typeface="Arial" pitchFamily="34" charset="0"/>
              </a:rPr>
              <a:t>Easy to Communicate</a:t>
            </a:r>
          </a:p>
        </p:txBody>
      </p:sp>
      <p:sp>
        <p:nvSpPr>
          <p:cNvPr id="17" name="Line 7"/>
          <p:cNvSpPr>
            <a:spLocks noChangeShapeType="1"/>
          </p:cNvSpPr>
          <p:nvPr/>
        </p:nvSpPr>
        <p:spPr bwMode="auto">
          <a:xfrm flipH="1" flipV="1">
            <a:off x="5956300" y="4343400"/>
            <a:ext cx="457200" cy="152400"/>
          </a:xfrm>
          <a:prstGeom prst="line">
            <a:avLst/>
          </a:prstGeom>
          <a:noFill/>
          <a:ln w="38100">
            <a:solidFill>
              <a:schemeClr val="tx1"/>
            </a:solidFill>
            <a:round/>
            <a:headEnd/>
            <a:tailEnd/>
          </a:ln>
        </p:spPr>
        <p:txBody>
          <a:bodyPr/>
          <a:lstStyle/>
          <a:p>
            <a:endParaRPr lang="en-US"/>
          </a:p>
        </p:txBody>
      </p:sp>
      <p:sp>
        <p:nvSpPr>
          <p:cNvPr id="18" name="Line 10"/>
          <p:cNvSpPr>
            <a:spLocks noChangeShapeType="1"/>
          </p:cNvSpPr>
          <p:nvPr/>
        </p:nvSpPr>
        <p:spPr bwMode="auto">
          <a:xfrm>
            <a:off x="2209800" y="2590800"/>
            <a:ext cx="1219200" cy="533400"/>
          </a:xfrm>
          <a:prstGeom prst="line">
            <a:avLst/>
          </a:prstGeom>
          <a:noFill/>
          <a:ln w="38100">
            <a:solidFill>
              <a:schemeClr val="tx1"/>
            </a:solidFill>
            <a:round/>
            <a:headEnd/>
            <a:tailEnd/>
          </a:ln>
        </p:spPr>
        <p:txBody>
          <a:bodyPr/>
          <a:lstStyle/>
          <a:p>
            <a:endParaRPr lang="en-US"/>
          </a:p>
        </p:txBody>
      </p:sp>
      <p:sp>
        <p:nvSpPr>
          <p:cNvPr id="19" name="Line 16"/>
          <p:cNvSpPr>
            <a:spLocks noChangeShapeType="1"/>
          </p:cNvSpPr>
          <p:nvPr/>
        </p:nvSpPr>
        <p:spPr bwMode="auto">
          <a:xfrm flipH="1">
            <a:off x="5803900" y="2590800"/>
            <a:ext cx="1130300" cy="533400"/>
          </a:xfrm>
          <a:prstGeom prst="line">
            <a:avLst/>
          </a:prstGeom>
          <a:noFill/>
          <a:ln w="38100">
            <a:solidFill>
              <a:schemeClr val="tx1"/>
            </a:solidFill>
            <a:round/>
            <a:headEnd/>
            <a:tailEnd/>
          </a:ln>
        </p:spPr>
        <p:txBody>
          <a:bodyPr/>
          <a:lstStyle/>
          <a:p>
            <a:endParaRPr lang="en-US"/>
          </a:p>
        </p:txBody>
      </p:sp>
      <p:sp>
        <p:nvSpPr>
          <p:cNvPr id="20" name="Line 19"/>
          <p:cNvSpPr>
            <a:spLocks noChangeShapeType="1"/>
          </p:cNvSpPr>
          <p:nvPr/>
        </p:nvSpPr>
        <p:spPr bwMode="auto">
          <a:xfrm flipV="1">
            <a:off x="2844800" y="4343400"/>
            <a:ext cx="533400" cy="152400"/>
          </a:xfrm>
          <a:prstGeom prst="line">
            <a:avLst/>
          </a:prstGeom>
          <a:noFill/>
          <a:ln w="38100">
            <a:solidFill>
              <a:schemeClr val="tx1"/>
            </a:solidFill>
            <a:round/>
            <a:headEnd/>
            <a:tailEnd/>
          </a:ln>
        </p:spPr>
        <p:txBody>
          <a:bodyPr/>
          <a:lstStyle/>
          <a:p>
            <a:endParaRPr lang="en-US"/>
          </a:p>
        </p:txBody>
      </p:sp>
      <p:sp>
        <p:nvSpPr>
          <p:cNvPr id="21" name="AutoShape 20"/>
          <p:cNvSpPr>
            <a:spLocks noChangeArrowheads="1"/>
          </p:cNvSpPr>
          <p:nvPr/>
        </p:nvSpPr>
        <p:spPr bwMode="auto">
          <a:xfrm>
            <a:off x="635000" y="3810000"/>
            <a:ext cx="2286000" cy="1295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a:latin typeface="Arial" pitchFamily="34" charset="0"/>
                <a:cs typeface="Arial" pitchFamily="34" charset="0"/>
              </a:rPr>
              <a:t>Compatible</a:t>
            </a:r>
          </a:p>
        </p:txBody>
      </p:sp>
      <p:sp>
        <p:nvSpPr>
          <p:cNvPr id="22" name="Oval 22"/>
          <p:cNvSpPr>
            <a:spLocks noChangeArrowheads="1"/>
          </p:cNvSpPr>
          <p:nvPr/>
        </p:nvSpPr>
        <p:spPr bwMode="auto">
          <a:xfrm>
            <a:off x="3200400" y="2535238"/>
            <a:ext cx="2925763" cy="26717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b="1" dirty="0">
                <a:latin typeface="Arial" charset="0"/>
                <a:cs typeface="Arial" charset="0"/>
              </a:rPr>
              <a:t>Some Products</a:t>
            </a:r>
            <a:br>
              <a:rPr lang="en-US" sz="2800" b="1" dirty="0">
                <a:latin typeface="Arial" charset="0"/>
                <a:cs typeface="Arial" charset="0"/>
              </a:rPr>
            </a:br>
            <a:r>
              <a:rPr lang="en-US" sz="2800" b="1" dirty="0">
                <a:latin typeface="Arial" charset="0"/>
                <a:cs typeface="Arial" charset="0"/>
              </a:rPr>
              <a:t>Move Fast</a:t>
            </a:r>
          </a:p>
        </p:txBody>
      </p:sp>
      <p:sp>
        <p:nvSpPr>
          <p:cNvPr id="23" name="AutoShape 9">
            <a:hlinkHover r:id="" action="ppaction://macro?name=changecolor"/>
          </p:cNvPr>
          <p:cNvSpPr>
            <a:spLocks noChangeArrowheads="1"/>
          </p:cNvSpPr>
          <p:nvPr/>
        </p:nvSpPr>
        <p:spPr bwMode="auto">
          <a:xfrm>
            <a:off x="990600" y="1295400"/>
            <a:ext cx="2514600" cy="1295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a:latin typeface="Arial" pitchFamily="34" charset="0"/>
                <a:cs typeface="Arial" pitchFamily="34" charset="0"/>
              </a:rPr>
              <a:t>Comparative Advantage</a:t>
            </a:r>
          </a:p>
        </p:txBody>
      </p:sp>
      <p:sp>
        <p:nvSpPr>
          <p:cNvPr id="24" name="AutoShape 15"/>
          <p:cNvSpPr>
            <a:spLocks noChangeArrowheads="1"/>
          </p:cNvSpPr>
          <p:nvPr/>
        </p:nvSpPr>
        <p:spPr bwMode="auto">
          <a:xfrm>
            <a:off x="5803900" y="1295400"/>
            <a:ext cx="2362200" cy="1295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a:latin typeface="Arial" pitchFamily="34" charset="0"/>
                <a:cs typeface="Arial" pitchFamily="34" charset="0"/>
              </a:rPr>
              <a:t>Easy to Use</a:t>
            </a:r>
          </a:p>
        </p:txBody>
      </p:sp>
      <p:sp>
        <p:nvSpPr>
          <p:cNvPr id="33805" name="Slide Number Placeholder 22"/>
          <p:cNvSpPr txBox="1">
            <a:spLocks/>
          </p:cNvSpPr>
          <p:nvPr/>
        </p:nvSpPr>
        <p:spPr bwMode="auto">
          <a:xfrm>
            <a:off x="0" y="635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CD5FD224-3E1F-4F92-84C5-446116239ED0}" type="slidenum">
              <a:rPr lang="en-US" sz="1200">
                <a:latin typeface="Century Gothic" pitchFamily="34" charset="0"/>
              </a:rPr>
              <a:pPr algn="ctr"/>
              <a:t>12</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out)">
                                      <p:cBhvr>
                                        <p:cTn id="7" dur="500"/>
                                        <p:tgtEl>
                                          <p:spTgt spid="2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mph" presetSubtype="0" fill="hold" grpId="1" nodeType="clickEffect">
                                  <p:stCondLst>
                                    <p:cond delay="0"/>
                                  </p:stCondLst>
                                  <p:childTnLst>
                                    <p:animClr clrSpc="hsl" dir="cw">
                                      <p:cBhvr override="childStyle">
                                        <p:cTn id="19" dur="500" fill="hold"/>
                                        <p:tgtEl>
                                          <p:spTgt spid="23"/>
                                        </p:tgtEl>
                                        <p:attrNameLst>
                                          <p:attrName>style.color</p:attrName>
                                        </p:attrNameLst>
                                      </p:cBhvr>
                                      <p:by>
                                        <p:hsl h="0" s="-70588" l="0"/>
                                      </p:by>
                                    </p:animClr>
                                    <p:animClr clrSpc="hsl" dir="cw">
                                      <p:cBhvr>
                                        <p:cTn id="20" dur="500" fill="hold"/>
                                        <p:tgtEl>
                                          <p:spTgt spid="23"/>
                                        </p:tgtEl>
                                        <p:attrNameLst>
                                          <p:attrName>fillcolor</p:attrName>
                                        </p:attrNameLst>
                                      </p:cBhvr>
                                      <p:by>
                                        <p:hsl h="0" s="-70588" l="0"/>
                                      </p:by>
                                    </p:animClr>
                                    <p:animClr clrSpc="hsl" dir="cw">
                                      <p:cBhvr>
                                        <p:cTn id="21" dur="500" fill="hold"/>
                                        <p:tgtEl>
                                          <p:spTgt spid="23"/>
                                        </p:tgtEl>
                                        <p:attrNameLst>
                                          <p:attrName>stroke.color</p:attrName>
                                        </p:attrNameLst>
                                      </p:cBhvr>
                                      <p:by>
                                        <p:hsl h="0" s="-70588" l="0"/>
                                      </p:by>
                                    </p:animClr>
                                    <p:set>
                                      <p:cBhvr>
                                        <p:cTn id="22" dur="500" fill="hold"/>
                                        <p:tgtEl>
                                          <p:spTgt spid="23"/>
                                        </p:tgtEl>
                                        <p:attrNameLst>
                                          <p:attrName>fill.type</p:attrName>
                                        </p:attrNameLst>
                                      </p:cBhvr>
                                      <p:to>
                                        <p:strVal val="solid"/>
                                      </p:to>
                                    </p:set>
                                  </p:childTnLst>
                                </p:cTn>
                              </p:par>
                            </p:childTnLst>
                          </p:cTn>
                        </p:par>
                        <p:par>
                          <p:cTn id="23" fill="hold" nodeType="afterGroup">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par>
                          <p:cTn id="27" fill="hold" nodeType="afterGroup">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5" presetClass="emph" presetSubtype="0" fill="hold" grpId="1" nodeType="clickEffect">
                                  <p:stCondLst>
                                    <p:cond delay="0"/>
                                  </p:stCondLst>
                                  <p:childTnLst>
                                    <p:animClr clrSpc="hsl" dir="cw">
                                      <p:cBhvr override="childStyle">
                                        <p:cTn id="34" dur="500" fill="hold"/>
                                        <p:tgtEl>
                                          <p:spTgt spid="24"/>
                                        </p:tgtEl>
                                        <p:attrNameLst>
                                          <p:attrName>style.color</p:attrName>
                                        </p:attrNameLst>
                                      </p:cBhvr>
                                      <p:by>
                                        <p:hsl h="0" s="-70588" l="0"/>
                                      </p:by>
                                    </p:animClr>
                                    <p:animClr clrSpc="hsl" dir="cw">
                                      <p:cBhvr>
                                        <p:cTn id="35" dur="500" fill="hold"/>
                                        <p:tgtEl>
                                          <p:spTgt spid="24"/>
                                        </p:tgtEl>
                                        <p:attrNameLst>
                                          <p:attrName>fillcolor</p:attrName>
                                        </p:attrNameLst>
                                      </p:cBhvr>
                                      <p:by>
                                        <p:hsl h="0" s="-70588" l="0"/>
                                      </p:by>
                                    </p:animClr>
                                    <p:animClr clrSpc="hsl" dir="cw">
                                      <p:cBhvr>
                                        <p:cTn id="36" dur="500" fill="hold"/>
                                        <p:tgtEl>
                                          <p:spTgt spid="24"/>
                                        </p:tgtEl>
                                        <p:attrNameLst>
                                          <p:attrName>stroke.color</p:attrName>
                                        </p:attrNameLst>
                                      </p:cBhvr>
                                      <p:by>
                                        <p:hsl h="0" s="-70588" l="0"/>
                                      </p:by>
                                    </p:animClr>
                                    <p:set>
                                      <p:cBhvr>
                                        <p:cTn id="37" dur="500" fill="hold"/>
                                        <p:tgtEl>
                                          <p:spTgt spid="24"/>
                                        </p:tgtEl>
                                        <p:attrNameLst>
                                          <p:attrName>fill.type</p:attrName>
                                        </p:attrNameLst>
                                      </p:cBhvr>
                                      <p:to>
                                        <p:strVal val="solid"/>
                                      </p:to>
                                    </p:set>
                                  </p:childTnLst>
                                </p:cTn>
                              </p:par>
                            </p:childTnLst>
                          </p:cTn>
                        </p:par>
                        <p:par>
                          <p:cTn id="38" fill="hold" nodeType="afterGroup">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500"/>
                                        <p:tgtEl>
                                          <p:spTgt spid="17"/>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5" presetClass="emph" presetSubtype="0" fill="hold" grpId="1" nodeType="clickEffect">
                                  <p:stCondLst>
                                    <p:cond delay="0"/>
                                  </p:stCondLst>
                                  <p:childTnLst>
                                    <p:animClr clrSpc="hsl" dir="cw">
                                      <p:cBhvr override="childStyle">
                                        <p:cTn id="49" dur="500" fill="hold"/>
                                        <p:tgtEl>
                                          <p:spTgt spid="16"/>
                                        </p:tgtEl>
                                        <p:attrNameLst>
                                          <p:attrName>style.color</p:attrName>
                                        </p:attrNameLst>
                                      </p:cBhvr>
                                      <p:by>
                                        <p:hsl h="0" s="-70588" l="0"/>
                                      </p:by>
                                    </p:animClr>
                                    <p:animClr clrSpc="hsl" dir="cw">
                                      <p:cBhvr>
                                        <p:cTn id="50" dur="500" fill="hold"/>
                                        <p:tgtEl>
                                          <p:spTgt spid="16"/>
                                        </p:tgtEl>
                                        <p:attrNameLst>
                                          <p:attrName>fillcolor</p:attrName>
                                        </p:attrNameLst>
                                      </p:cBhvr>
                                      <p:by>
                                        <p:hsl h="0" s="-70588" l="0"/>
                                      </p:by>
                                    </p:animClr>
                                    <p:animClr clrSpc="hsl" dir="cw">
                                      <p:cBhvr>
                                        <p:cTn id="51" dur="500" fill="hold"/>
                                        <p:tgtEl>
                                          <p:spTgt spid="16"/>
                                        </p:tgtEl>
                                        <p:attrNameLst>
                                          <p:attrName>stroke.color</p:attrName>
                                        </p:attrNameLst>
                                      </p:cBhvr>
                                      <p:by>
                                        <p:hsl h="0" s="-70588" l="0"/>
                                      </p:by>
                                    </p:animClr>
                                    <p:set>
                                      <p:cBhvr>
                                        <p:cTn id="52" dur="500" fill="hold"/>
                                        <p:tgtEl>
                                          <p:spTgt spid="16"/>
                                        </p:tgtEl>
                                        <p:attrNameLst>
                                          <p:attrName>fill.type</p:attrName>
                                        </p:attrNameLst>
                                      </p:cBhvr>
                                      <p:to>
                                        <p:strVal val="solid"/>
                                      </p:to>
                                    </p:set>
                                  </p:childTnLst>
                                </p:cTn>
                              </p:par>
                            </p:childTnLst>
                          </p:cTn>
                        </p:par>
                        <p:par>
                          <p:cTn id="53" fill="hold" nodeType="afterGroup">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childTnLst>
                          </p:cTn>
                        </p:par>
                        <p:par>
                          <p:cTn id="57" fill="hold" nodeType="afterGroup">
                            <p:stCondLst>
                              <p:cond delay="1000"/>
                            </p:stCondLst>
                            <p:childTnLst>
                              <p:par>
                                <p:cTn id="58" presetID="22" presetClass="entr" presetSubtype="1"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500"/>
                                        <p:tgtEl>
                                          <p:spTgt spid="1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5" presetClass="emph" presetSubtype="0" fill="hold" grpId="1" nodeType="clickEffect">
                                  <p:stCondLst>
                                    <p:cond delay="0"/>
                                  </p:stCondLst>
                                  <p:childTnLst>
                                    <p:animClr clrSpc="hsl" dir="cw">
                                      <p:cBhvr override="childStyle">
                                        <p:cTn id="64" dur="500" fill="hold"/>
                                        <p:tgtEl>
                                          <p:spTgt spid="14"/>
                                        </p:tgtEl>
                                        <p:attrNameLst>
                                          <p:attrName>style.color</p:attrName>
                                        </p:attrNameLst>
                                      </p:cBhvr>
                                      <p:by>
                                        <p:hsl h="0" s="-70588" l="0"/>
                                      </p:by>
                                    </p:animClr>
                                    <p:animClr clrSpc="hsl" dir="cw">
                                      <p:cBhvr>
                                        <p:cTn id="65" dur="500" fill="hold"/>
                                        <p:tgtEl>
                                          <p:spTgt spid="14"/>
                                        </p:tgtEl>
                                        <p:attrNameLst>
                                          <p:attrName>fillcolor</p:attrName>
                                        </p:attrNameLst>
                                      </p:cBhvr>
                                      <p:by>
                                        <p:hsl h="0" s="-70588" l="0"/>
                                      </p:by>
                                    </p:animClr>
                                    <p:animClr clrSpc="hsl" dir="cw">
                                      <p:cBhvr>
                                        <p:cTn id="66" dur="500" fill="hold"/>
                                        <p:tgtEl>
                                          <p:spTgt spid="14"/>
                                        </p:tgtEl>
                                        <p:attrNameLst>
                                          <p:attrName>stroke.color</p:attrName>
                                        </p:attrNameLst>
                                      </p:cBhvr>
                                      <p:by>
                                        <p:hsl h="0" s="-70588" l="0"/>
                                      </p:by>
                                    </p:animClr>
                                    <p:set>
                                      <p:cBhvr>
                                        <p:cTn id="67" dur="500" fill="hold"/>
                                        <p:tgtEl>
                                          <p:spTgt spid="14"/>
                                        </p:tgtEl>
                                        <p:attrNameLst>
                                          <p:attrName>fill.type</p:attrName>
                                        </p:attrNameLst>
                                      </p:cBhvr>
                                      <p:to>
                                        <p:strVal val="solid"/>
                                      </p:to>
                                    </p:set>
                                  </p:childTnLst>
                                </p:cTn>
                              </p:par>
                            </p:childTnLst>
                          </p:cTn>
                        </p:par>
                        <p:par>
                          <p:cTn id="68" fill="hold" nodeType="afterGroup">
                            <p:stCondLst>
                              <p:cond delay="500"/>
                            </p:stCondLst>
                            <p:childTnLst>
                              <p:par>
                                <p:cTn id="69" presetID="22" presetClass="entr" presetSubtype="1"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up)">
                                      <p:cBhvr>
                                        <p:cTn id="71" dur="500"/>
                                        <p:tgtEl>
                                          <p:spTgt spid="20"/>
                                        </p:tgtEl>
                                      </p:cBhvr>
                                    </p:animEffect>
                                  </p:childTnLst>
                                </p:cTn>
                              </p:par>
                            </p:childTnLst>
                          </p:cTn>
                        </p:par>
                        <p:par>
                          <p:cTn id="72" fill="hold" nodeType="afterGroup">
                            <p:stCondLst>
                              <p:cond delay="1000"/>
                            </p:stCondLst>
                            <p:childTnLst>
                              <p:par>
                                <p:cTn id="73" presetID="22" presetClass="entr" presetSubtype="2"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right)">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16" grpId="1" animBg="1"/>
      <p:bldP spid="17" grpId="0" animBg="1"/>
      <p:bldP spid="18" grpId="0" animBg="1"/>
      <p:bldP spid="19" grpId="0" animBg="1"/>
      <p:bldP spid="20" grpId="0" animBg="1"/>
      <p:bldP spid="21" grpId="0" animBg="1"/>
      <p:bldP spid="23" grpId="0" animBg="1"/>
      <p:bldP spid="23" grpId="1" animBg="1"/>
      <p:bldP spid="24" grpId="0" animBg="1"/>
      <p:bldP spid="2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597" y="-52387"/>
            <a:ext cx="8229600" cy="1398587"/>
          </a:xfrm>
        </p:spPr>
        <p:txBody>
          <a:bodyPr/>
          <a:lstStyle/>
          <a:p>
            <a:pPr>
              <a:defRPr/>
            </a:pPr>
            <a:r>
              <a:rPr lang="en-US" dirty="0" smtClean="0"/>
              <a:t>Interactive Exercise: Adoption</a:t>
            </a:r>
          </a:p>
        </p:txBody>
      </p:sp>
      <p:pic>
        <p:nvPicPr>
          <p:cNvPr id="35842" name="Picture 13" descr="IE10"/>
          <p:cNvPicPr>
            <a:picLocks noChangeAspect="1" noChangeArrowheads="1"/>
          </p:cNvPicPr>
          <p:nvPr/>
        </p:nvPicPr>
        <p:blipFill>
          <a:blip r:embed="rId3"/>
          <a:srcRect/>
          <a:stretch>
            <a:fillRect/>
          </a:stretch>
        </p:blipFill>
        <p:spPr bwMode="auto">
          <a:xfrm>
            <a:off x="1047750" y="1287463"/>
            <a:ext cx="7181850" cy="5037137"/>
          </a:xfrm>
          <a:prstGeom prst="rect">
            <a:avLst/>
          </a:prstGeom>
          <a:noFill/>
          <a:ln w="9525">
            <a:noFill/>
            <a:miter lim="800000"/>
            <a:headEnd/>
            <a:tailEnd/>
          </a:ln>
        </p:spPr>
      </p:pic>
      <p:sp>
        <p:nvSpPr>
          <p:cNvPr id="9" name="Oval 14">
            <a:hlinkClick r:id="rId4" action="ppaction://program"/>
          </p:cNvPr>
          <p:cNvSpPr>
            <a:spLocks noChangeArrowheads="1"/>
          </p:cNvSpPr>
          <p:nvPr/>
        </p:nvSpPr>
        <p:spPr bwMode="auto">
          <a:xfrm>
            <a:off x="7912100" y="6007100"/>
            <a:ext cx="533400" cy="533400"/>
          </a:xfrm>
          <a:prstGeom prst="ellipse">
            <a:avLst/>
          </a:prstGeom>
          <a:solidFill>
            <a:schemeClr val="tx2"/>
          </a:solidFill>
          <a:ln w="38100">
            <a:solidFill>
              <a:srgbClr val="A8A776"/>
            </a:solidFill>
            <a:round/>
            <a:headEnd/>
            <a:tailEnd/>
          </a:ln>
        </p:spPr>
        <p:txBody>
          <a:bodyPr wrap="none" anchor="ctr"/>
          <a:lstStyle/>
          <a:p>
            <a:pPr algn="ctr"/>
            <a:endParaRPr lang="en-US"/>
          </a:p>
        </p:txBody>
      </p:sp>
      <p:sp>
        <p:nvSpPr>
          <p:cNvPr id="35844" name="AutoShape 15">
            <a:hlinkClick r:id="rId4" action="ppaction://program"/>
          </p:cNvPr>
          <p:cNvSpPr>
            <a:spLocks noChangeArrowheads="1"/>
          </p:cNvSpPr>
          <p:nvPr/>
        </p:nvSpPr>
        <p:spPr bwMode="auto">
          <a:xfrm rot="5400000">
            <a:off x="8074025" y="6178550"/>
            <a:ext cx="292100" cy="190500"/>
          </a:xfrm>
          <a:prstGeom prst="triangle">
            <a:avLst>
              <a:gd name="adj" fmla="val 50000"/>
            </a:avLst>
          </a:prstGeom>
          <a:solidFill>
            <a:schemeClr val="bg1"/>
          </a:solidFill>
          <a:ln w="9525">
            <a:noFill/>
            <a:miter lim="800000"/>
            <a:headEnd/>
            <a:tailEnd/>
          </a:ln>
        </p:spPr>
        <p:txBody>
          <a:bodyPr wrap="none" anchor="ctr"/>
          <a:lstStyle/>
          <a:p>
            <a:pPr algn="ctr"/>
            <a:endParaRPr lang="en-US"/>
          </a:p>
        </p:txBody>
      </p:sp>
      <p:sp>
        <p:nvSpPr>
          <p:cNvPr id="35845" name="Slide Number Placeholder 22"/>
          <p:cNvSpPr txBox="1">
            <a:spLocks/>
          </p:cNvSpPr>
          <p:nvPr/>
        </p:nvSpPr>
        <p:spPr bwMode="auto">
          <a:xfrm>
            <a:off x="0" y="635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1B150FE3-261E-46BC-A800-09931433F999}" type="slidenum">
              <a:rPr lang="en-US" sz="1200">
                <a:latin typeface="Century Gothic" pitchFamily="34" charset="0"/>
              </a:rPr>
              <a:pPr algn="ctr"/>
              <a:t>13</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398587"/>
          </a:xfrm>
        </p:spPr>
        <p:txBody>
          <a:bodyPr/>
          <a:lstStyle/>
          <a:p>
            <a:pPr>
              <a:defRPr/>
            </a:pPr>
            <a:r>
              <a:rPr lang="en-US" altLang="en-US" sz="4000" dirty="0" smtClean="0"/>
              <a:t>Other Issues in Product </a:t>
            </a:r>
            <a:br>
              <a:rPr lang="en-US" altLang="en-US" sz="4000" dirty="0" smtClean="0"/>
            </a:br>
            <a:r>
              <a:rPr lang="en-US" altLang="en-US" sz="4000" dirty="0" smtClean="0"/>
              <a:t>Life Cycle Length</a:t>
            </a:r>
            <a:endParaRPr lang="en-US" sz="4000" dirty="0" smtClean="0"/>
          </a:p>
        </p:txBody>
      </p:sp>
      <p:sp>
        <p:nvSpPr>
          <p:cNvPr id="40" name="AutoShape 4"/>
          <p:cNvSpPr>
            <a:spLocks noChangeArrowheads="1"/>
          </p:cNvSpPr>
          <p:nvPr/>
        </p:nvSpPr>
        <p:spPr bwMode="auto">
          <a:xfrm>
            <a:off x="3352800" y="3429000"/>
            <a:ext cx="5105400" cy="914400"/>
          </a:xfrm>
          <a:prstGeom prst="roundRect">
            <a:avLst>
              <a:gd name="adj" fmla="val 30731"/>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b="1">
                <a:latin typeface="Arial" pitchFamily="34" charset="0"/>
                <a:cs typeface="Arial" pitchFamily="34" charset="0"/>
              </a:rPr>
              <a:t>The Early Bird Usually Makes Profits</a:t>
            </a:r>
          </a:p>
        </p:txBody>
      </p:sp>
      <p:sp>
        <p:nvSpPr>
          <p:cNvPr id="44" name="Line 6"/>
          <p:cNvSpPr>
            <a:spLocks noChangeShapeType="1"/>
          </p:cNvSpPr>
          <p:nvPr/>
        </p:nvSpPr>
        <p:spPr bwMode="auto">
          <a:xfrm>
            <a:off x="2057400" y="3886200"/>
            <a:ext cx="1295400" cy="0"/>
          </a:xfrm>
          <a:prstGeom prst="line">
            <a:avLst/>
          </a:prstGeom>
          <a:noFill/>
          <a:ln w="38100">
            <a:solidFill>
              <a:schemeClr val="tx1"/>
            </a:solidFill>
            <a:round/>
            <a:headEnd/>
            <a:tailEnd type="triangle" w="med" len="med"/>
          </a:ln>
        </p:spPr>
        <p:txBody>
          <a:bodyPr/>
          <a:lstStyle/>
          <a:p>
            <a:endParaRPr lang="en-US"/>
          </a:p>
        </p:txBody>
      </p:sp>
      <p:sp>
        <p:nvSpPr>
          <p:cNvPr id="45" name="AutoShape 9"/>
          <p:cNvSpPr>
            <a:spLocks noChangeArrowheads="1"/>
          </p:cNvSpPr>
          <p:nvPr/>
        </p:nvSpPr>
        <p:spPr bwMode="auto">
          <a:xfrm>
            <a:off x="3352800" y="1600200"/>
            <a:ext cx="5105400" cy="914400"/>
          </a:xfrm>
          <a:prstGeom prst="roundRect">
            <a:avLst>
              <a:gd name="adj" fmla="val 30731"/>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b="1">
                <a:latin typeface="Arial" pitchFamily="34" charset="0"/>
                <a:cs typeface="Arial" pitchFamily="34" charset="0"/>
              </a:rPr>
              <a:t>Product Life Cycles Are </a:t>
            </a:r>
            <a:br>
              <a:rPr lang="en-US" sz="2400" b="1">
                <a:latin typeface="Arial" pitchFamily="34" charset="0"/>
                <a:cs typeface="Arial" pitchFamily="34" charset="0"/>
              </a:rPr>
            </a:br>
            <a:r>
              <a:rPr lang="en-US" sz="2400" b="1">
                <a:latin typeface="Arial" pitchFamily="34" charset="0"/>
                <a:cs typeface="Arial" pitchFamily="34" charset="0"/>
              </a:rPr>
              <a:t>Getting Shorter</a:t>
            </a:r>
          </a:p>
        </p:txBody>
      </p:sp>
      <p:pic>
        <p:nvPicPr>
          <p:cNvPr id="28688" name="Picture 3" descr="clock"/>
          <p:cNvPicPr>
            <a:picLocks noChangeAspect="1" noChangeArrowheads="1"/>
          </p:cNvPicPr>
          <p:nvPr/>
        </p:nvPicPr>
        <p:blipFill>
          <a:blip r:embed="rId3">
            <a:extLst>
              <a:ext uri="{28A0092B-C50C-407E-A947-70E740481C1C}"/>
            </a:extLst>
          </a:blip>
          <a:srcRect/>
          <a:stretch>
            <a:fillRect/>
          </a:stretch>
        </p:blipFill>
        <p:spPr bwMode="auto">
          <a:xfrm>
            <a:off x="457200" y="3048000"/>
            <a:ext cx="16002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49" name="Line 11"/>
          <p:cNvSpPr>
            <a:spLocks noChangeShapeType="1"/>
          </p:cNvSpPr>
          <p:nvPr/>
        </p:nvSpPr>
        <p:spPr bwMode="auto">
          <a:xfrm>
            <a:off x="2057400" y="2057400"/>
            <a:ext cx="1295400" cy="0"/>
          </a:xfrm>
          <a:prstGeom prst="line">
            <a:avLst/>
          </a:prstGeom>
          <a:noFill/>
          <a:ln w="38100">
            <a:solidFill>
              <a:schemeClr val="tx1"/>
            </a:solidFill>
            <a:round/>
            <a:headEnd/>
            <a:tailEnd type="triangle" w="med" len="med"/>
          </a:ln>
        </p:spPr>
        <p:txBody>
          <a:bodyPr/>
          <a:lstStyle/>
          <a:p>
            <a:endParaRPr lang="en-US"/>
          </a:p>
        </p:txBody>
      </p:sp>
      <p:sp>
        <p:nvSpPr>
          <p:cNvPr id="53" name="Line 17"/>
          <p:cNvSpPr>
            <a:spLocks noChangeShapeType="1"/>
          </p:cNvSpPr>
          <p:nvPr/>
        </p:nvSpPr>
        <p:spPr bwMode="auto">
          <a:xfrm>
            <a:off x="2057400" y="5715000"/>
            <a:ext cx="1295400" cy="0"/>
          </a:xfrm>
          <a:prstGeom prst="line">
            <a:avLst/>
          </a:prstGeom>
          <a:noFill/>
          <a:ln w="38100">
            <a:solidFill>
              <a:schemeClr val="tx1"/>
            </a:solidFill>
            <a:round/>
            <a:headEnd/>
            <a:tailEnd type="triangle" w="med" len="med"/>
          </a:ln>
        </p:spPr>
        <p:txBody>
          <a:bodyPr/>
          <a:lstStyle/>
          <a:p>
            <a:endParaRPr lang="en-US"/>
          </a:p>
        </p:txBody>
      </p:sp>
      <p:pic>
        <p:nvPicPr>
          <p:cNvPr id="28686" name="Picture 8" descr="sat"/>
          <p:cNvPicPr>
            <a:picLocks noChangeAspect="1" noChangeArrowheads="1"/>
          </p:cNvPicPr>
          <p:nvPr/>
        </p:nvPicPr>
        <p:blipFill>
          <a:blip r:embed="rId4">
            <a:extLst>
              <a:ext uri="{28A0092B-C50C-407E-A947-70E740481C1C}"/>
            </a:extLst>
          </a:blip>
          <a:srcRect/>
          <a:stretch>
            <a:fillRect/>
          </a:stretch>
        </p:blipFill>
        <p:spPr bwMode="auto">
          <a:xfrm>
            <a:off x="457200" y="1295400"/>
            <a:ext cx="16002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54" name="AutoShape 18"/>
          <p:cNvSpPr>
            <a:spLocks noChangeArrowheads="1"/>
          </p:cNvSpPr>
          <p:nvPr/>
        </p:nvSpPr>
        <p:spPr bwMode="auto">
          <a:xfrm>
            <a:off x="3352800" y="5257800"/>
            <a:ext cx="5105400" cy="914400"/>
          </a:xfrm>
          <a:prstGeom prst="roundRect">
            <a:avLst>
              <a:gd name="adj" fmla="val 30731"/>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r>
              <a:rPr lang="en-US" sz="2400" b="1">
                <a:latin typeface="Arial" pitchFamily="34" charset="0"/>
                <a:cs typeface="Arial" pitchFamily="34" charset="0"/>
              </a:rPr>
              <a:t>Fashions and Fads</a:t>
            </a:r>
          </a:p>
        </p:txBody>
      </p:sp>
      <p:pic>
        <p:nvPicPr>
          <p:cNvPr id="28684" name="Picture 15" descr="hippie"/>
          <p:cNvPicPr>
            <a:picLocks noChangeAspect="1" noChangeArrowheads="1"/>
          </p:cNvPicPr>
          <p:nvPr/>
        </p:nvPicPr>
        <p:blipFill>
          <a:blip r:embed="rId5">
            <a:extLst>
              <a:ext uri="{28A0092B-C50C-407E-A947-70E740481C1C}"/>
            </a:extLst>
          </a:blip>
          <a:srcRect/>
          <a:stretch>
            <a:fillRect/>
          </a:stretch>
        </p:blipFill>
        <p:spPr bwMode="auto">
          <a:xfrm>
            <a:off x="457200" y="4876800"/>
            <a:ext cx="16002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37899" name="Slide Number Placeholder 22"/>
          <p:cNvSpPr txBox="1">
            <a:spLocks/>
          </p:cNvSpPr>
          <p:nvPr/>
        </p:nvSpPr>
        <p:spPr bwMode="auto">
          <a:xfrm>
            <a:off x="0" y="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5804557C-5F6E-4116-8B8D-B9D4DDBAA9B3}" type="slidenum">
              <a:rPr lang="en-US" sz="1200">
                <a:latin typeface="Century Gothic" pitchFamily="34" charset="0"/>
              </a:rPr>
              <a:pPr algn="ctr"/>
              <a:t>14</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8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500"/>
                                        <p:tgtEl>
                                          <p:spTgt spid="4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left)">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mph" presetSubtype="0" fill="hold" grpId="1" nodeType="clickEffect">
                                  <p:stCondLst>
                                    <p:cond delay="0"/>
                                  </p:stCondLst>
                                  <p:childTnLst>
                                    <p:animClr clrSpc="hsl" dir="cw">
                                      <p:cBhvr override="childStyle">
                                        <p:cTn id="18" dur="500" fill="hold"/>
                                        <p:tgtEl>
                                          <p:spTgt spid="45"/>
                                        </p:tgtEl>
                                        <p:attrNameLst>
                                          <p:attrName>style.color</p:attrName>
                                        </p:attrNameLst>
                                      </p:cBhvr>
                                      <p:by>
                                        <p:hsl h="0" s="-70588" l="0"/>
                                      </p:by>
                                    </p:animClr>
                                    <p:animClr clrSpc="hsl" dir="cw">
                                      <p:cBhvr>
                                        <p:cTn id="19" dur="500" fill="hold"/>
                                        <p:tgtEl>
                                          <p:spTgt spid="45"/>
                                        </p:tgtEl>
                                        <p:attrNameLst>
                                          <p:attrName>fillcolor</p:attrName>
                                        </p:attrNameLst>
                                      </p:cBhvr>
                                      <p:by>
                                        <p:hsl h="0" s="-70588" l="0"/>
                                      </p:by>
                                    </p:animClr>
                                    <p:animClr clrSpc="hsl" dir="cw">
                                      <p:cBhvr>
                                        <p:cTn id="20" dur="500" fill="hold"/>
                                        <p:tgtEl>
                                          <p:spTgt spid="45"/>
                                        </p:tgtEl>
                                        <p:attrNameLst>
                                          <p:attrName>stroke.color</p:attrName>
                                        </p:attrNameLst>
                                      </p:cBhvr>
                                      <p:by>
                                        <p:hsl h="0" s="-70588" l="0"/>
                                      </p:by>
                                    </p:animClr>
                                    <p:set>
                                      <p:cBhvr>
                                        <p:cTn id="21" dur="500" fill="hold"/>
                                        <p:tgtEl>
                                          <p:spTgt spid="45"/>
                                        </p:tgtEl>
                                        <p:attrNameLst>
                                          <p:attrName>fill.type</p:attrName>
                                        </p:attrNameLst>
                                      </p:cBhvr>
                                      <p:to>
                                        <p:strVal val="solid"/>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28688"/>
                                        </p:tgtEl>
                                        <p:attrNameLst>
                                          <p:attrName>style.visibility</p:attrName>
                                        </p:attrNameLst>
                                      </p:cBhvr>
                                      <p:to>
                                        <p:strVal val="visible"/>
                                      </p:to>
                                    </p:se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mph" presetSubtype="0" fill="hold" grpId="1" nodeType="clickEffect">
                                  <p:stCondLst>
                                    <p:cond delay="0"/>
                                  </p:stCondLst>
                                  <p:childTnLst>
                                    <p:animClr clrSpc="hsl" dir="cw">
                                      <p:cBhvr override="childStyle">
                                        <p:cTn id="36" dur="500" fill="hold"/>
                                        <p:tgtEl>
                                          <p:spTgt spid="40"/>
                                        </p:tgtEl>
                                        <p:attrNameLst>
                                          <p:attrName>style.color</p:attrName>
                                        </p:attrNameLst>
                                      </p:cBhvr>
                                      <p:by>
                                        <p:hsl h="0" s="-70588" l="0"/>
                                      </p:by>
                                    </p:animClr>
                                    <p:animClr clrSpc="hsl" dir="cw">
                                      <p:cBhvr>
                                        <p:cTn id="37" dur="500" fill="hold"/>
                                        <p:tgtEl>
                                          <p:spTgt spid="40"/>
                                        </p:tgtEl>
                                        <p:attrNameLst>
                                          <p:attrName>fillcolor</p:attrName>
                                        </p:attrNameLst>
                                      </p:cBhvr>
                                      <p:by>
                                        <p:hsl h="0" s="-70588" l="0"/>
                                      </p:by>
                                    </p:animClr>
                                    <p:animClr clrSpc="hsl" dir="cw">
                                      <p:cBhvr>
                                        <p:cTn id="38" dur="500" fill="hold"/>
                                        <p:tgtEl>
                                          <p:spTgt spid="40"/>
                                        </p:tgtEl>
                                        <p:attrNameLst>
                                          <p:attrName>stroke.color</p:attrName>
                                        </p:attrNameLst>
                                      </p:cBhvr>
                                      <p:by>
                                        <p:hsl h="0" s="-70588" l="0"/>
                                      </p:by>
                                    </p:animClr>
                                    <p:set>
                                      <p:cBhvr>
                                        <p:cTn id="39" dur="500" fill="hold"/>
                                        <p:tgtEl>
                                          <p:spTgt spid="40"/>
                                        </p:tgtEl>
                                        <p:attrNameLst>
                                          <p:attrName>fill.type</p:attrName>
                                        </p:attrNameLst>
                                      </p:cBhvr>
                                      <p:to>
                                        <p:strVal val="solid"/>
                                      </p:to>
                                    </p:se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28684"/>
                                        </p:tgtEl>
                                        <p:attrNameLst>
                                          <p:attrName>style.visibility</p:attrName>
                                        </p:attrNameLst>
                                      </p:cBhvr>
                                      <p:to>
                                        <p:strVal val="visible"/>
                                      </p:to>
                                    </p:se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left)">
                                      <p:cBhvr>
                                        <p:cTn id="46" dur="500"/>
                                        <p:tgtEl>
                                          <p:spTgt spid="53"/>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wipe(left)">
                                      <p:cBhvr>
                                        <p:cTn id="5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4" grpId="0" animBg="1"/>
      <p:bldP spid="45" grpId="0" animBg="1"/>
      <p:bldP spid="45" grpId="1" animBg="1"/>
      <p:bldP spid="49" grpId="0" animBg="1"/>
      <p:bldP spid="53" grpId="0" animBg="1"/>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Line 4"/>
          <p:cNvSpPr>
            <a:spLocks noChangeShapeType="1"/>
          </p:cNvSpPr>
          <p:nvPr/>
        </p:nvSpPr>
        <p:spPr bwMode="auto">
          <a:xfrm flipV="1">
            <a:off x="4724400" y="5105400"/>
            <a:ext cx="0" cy="215900"/>
          </a:xfrm>
          <a:prstGeom prst="line">
            <a:avLst/>
          </a:prstGeom>
          <a:noFill/>
          <a:ln w="38100">
            <a:solidFill>
              <a:schemeClr val="tx1"/>
            </a:solidFill>
            <a:round/>
            <a:headEnd/>
            <a:tailEnd/>
          </a:ln>
        </p:spPr>
        <p:txBody>
          <a:bodyPr/>
          <a:lstStyle/>
          <a:p>
            <a:endParaRPr lang="en-US"/>
          </a:p>
        </p:txBody>
      </p:sp>
      <p:sp>
        <p:nvSpPr>
          <p:cNvPr id="28" name="Line 19"/>
          <p:cNvSpPr>
            <a:spLocks noChangeShapeType="1"/>
          </p:cNvSpPr>
          <p:nvPr/>
        </p:nvSpPr>
        <p:spPr bwMode="auto">
          <a:xfrm flipV="1">
            <a:off x="2832100" y="4267200"/>
            <a:ext cx="533400" cy="152400"/>
          </a:xfrm>
          <a:prstGeom prst="line">
            <a:avLst/>
          </a:prstGeom>
          <a:noFill/>
          <a:ln w="38100">
            <a:solidFill>
              <a:schemeClr val="tx1"/>
            </a:solidFill>
            <a:round/>
            <a:headEnd/>
            <a:tailEnd/>
          </a:ln>
        </p:spPr>
        <p:txBody>
          <a:bodyPr/>
          <a:lstStyle/>
          <a:p>
            <a:endParaRPr lang="en-US"/>
          </a:p>
        </p:txBody>
      </p:sp>
      <p:sp>
        <p:nvSpPr>
          <p:cNvPr id="20" name="Line 8"/>
          <p:cNvSpPr>
            <a:spLocks noChangeShapeType="1"/>
          </p:cNvSpPr>
          <p:nvPr/>
        </p:nvSpPr>
        <p:spPr bwMode="auto">
          <a:xfrm flipH="1" flipV="1">
            <a:off x="5943600" y="4267200"/>
            <a:ext cx="457200" cy="152400"/>
          </a:xfrm>
          <a:prstGeom prst="line">
            <a:avLst/>
          </a:prstGeom>
          <a:noFill/>
          <a:ln w="38100">
            <a:solidFill>
              <a:schemeClr val="tx1"/>
            </a:solidFill>
            <a:round/>
            <a:headEnd/>
            <a:tailEnd/>
          </a:ln>
        </p:spPr>
        <p:txBody>
          <a:bodyPr/>
          <a:lstStyle/>
          <a:p>
            <a:endParaRPr lang="en-US"/>
          </a:p>
        </p:txBody>
      </p:sp>
      <p:sp>
        <p:nvSpPr>
          <p:cNvPr id="22" name="Line 12"/>
          <p:cNvSpPr>
            <a:spLocks noChangeShapeType="1"/>
          </p:cNvSpPr>
          <p:nvPr/>
        </p:nvSpPr>
        <p:spPr bwMode="auto">
          <a:xfrm flipH="1">
            <a:off x="5791200" y="2590800"/>
            <a:ext cx="990600" cy="533400"/>
          </a:xfrm>
          <a:prstGeom prst="line">
            <a:avLst/>
          </a:prstGeom>
          <a:noFill/>
          <a:ln w="38100">
            <a:solidFill>
              <a:schemeClr val="tx1"/>
            </a:solidFill>
            <a:round/>
            <a:headEnd/>
            <a:tailEnd/>
          </a:ln>
        </p:spPr>
        <p:txBody>
          <a:bodyPr/>
          <a:lstStyle/>
          <a:p>
            <a:endParaRPr lang="en-US"/>
          </a:p>
        </p:txBody>
      </p:sp>
      <p:sp>
        <p:nvSpPr>
          <p:cNvPr id="24" name="Line 16"/>
          <p:cNvSpPr>
            <a:spLocks noChangeShapeType="1"/>
          </p:cNvSpPr>
          <p:nvPr/>
        </p:nvSpPr>
        <p:spPr bwMode="auto">
          <a:xfrm>
            <a:off x="2197100" y="2590800"/>
            <a:ext cx="1231900" cy="533400"/>
          </a:xfrm>
          <a:prstGeom prst="line">
            <a:avLst/>
          </a:prstGeom>
          <a:noFill/>
          <a:ln w="38100">
            <a:solidFill>
              <a:schemeClr val="tx1"/>
            </a:solidFill>
            <a:round/>
            <a:headEnd/>
            <a:tailEnd/>
          </a:ln>
        </p:spPr>
        <p:txBody>
          <a:bodyPr/>
          <a:lstStyle/>
          <a:p>
            <a:endParaRPr lang="en-US"/>
          </a:p>
        </p:txBody>
      </p:sp>
      <p:sp>
        <p:nvSpPr>
          <p:cNvPr id="29703" name="Rectangle 2"/>
          <p:cNvSpPr>
            <a:spLocks noGrp="1" noChangeArrowheads="1"/>
          </p:cNvSpPr>
          <p:nvPr>
            <p:ph type="title"/>
          </p:nvPr>
        </p:nvSpPr>
        <p:spPr>
          <a:xfrm>
            <a:off x="457200" y="-76200"/>
            <a:ext cx="8229600" cy="1398587"/>
          </a:xfrm>
        </p:spPr>
        <p:txBody>
          <a:bodyPr/>
          <a:lstStyle/>
          <a:p>
            <a:pPr>
              <a:defRPr/>
            </a:pPr>
            <a:r>
              <a:rPr lang="en-US" altLang="en-US" sz="4000" dirty="0" smtClean="0"/>
              <a:t>Planning for Different Stages of the Product Life Cycle</a:t>
            </a:r>
            <a:endParaRPr lang="en-US" sz="4000" dirty="0" smtClean="0"/>
          </a:p>
        </p:txBody>
      </p:sp>
      <p:sp>
        <p:nvSpPr>
          <p:cNvPr id="18" name="AutoShape 3"/>
          <p:cNvSpPr>
            <a:spLocks noChangeArrowheads="1"/>
          </p:cNvSpPr>
          <p:nvPr/>
        </p:nvSpPr>
        <p:spPr bwMode="auto">
          <a:xfrm>
            <a:off x="3429000" y="5321300"/>
            <a:ext cx="2590800" cy="1295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Arial" charset="0"/>
                <a:cs typeface="Arial" charset="0"/>
              </a:rPr>
              <a:t>Competitors May Help Adoption</a:t>
            </a:r>
          </a:p>
        </p:txBody>
      </p:sp>
      <p:sp>
        <p:nvSpPr>
          <p:cNvPr id="19" name="AutoShape 7"/>
          <p:cNvSpPr>
            <a:spLocks noChangeArrowheads="1"/>
          </p:cNvSpPr>
          <p:nvPr/>
        </p:nvSpPr>
        <p:spPr bwMode="auto">
          <a:xfrm>
            <a:off x="6400800" y="3733800"/>
            <a:ext cx="2286000" cy="1295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Arial" charset="0"/>
                <a:cs typeface="Arial" charset="0"/>
              </a:rPr>
              <a:t>Anticipate Speed of Movement</a:t>
            </a:r>
          </a:p>
        </p:txBody>
      </p:sp>
      <p:sp>
        <p:nvSpPr>
          <p:cNvPr id="21" name="AutoShape 11"/>
          <p:cNvSpPr>
            <a:spLocks noChangeArrowheads="1"/>
          </p:cNvSpPr>
          <p:nvPr/>
        </p:nvSpPr>
        <p:spPr bwMode="auto">
          <a:xfrm>
            <a:off x="5791200" y="1295400"/>
            <a:ext cx="2362200" cy="1295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Arial" charset="0"/>
                <a:cs typeface="Arial" charset="0"/>
              </a:rPr>
              <a:t>Consider all Four Ps</a:t>
            </a:r>
          </a:p>
        </p:txBody>
      </p:sp>
      <p:sp>
        <p:nvSpPr>
          <p:cNvPr id="23" name="AutoShape 15">
            <a:hlinkHover r:id="" action="ppaction://macro?name=changecolor"/>
          </p:cNvPr>
          <p:cNvSpPr>
            <a:spLocks noChangeArrowheads="1"/>
          </p:cNvSpPr>
          <p:nvPr/>
        </p:nvSpPr>
        <p:spPr bwMode="auto">
          <a:xfrm>
            <a:off x="977900" y="1295400"/>
            <a:ext cx="2514600" cy="1295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Arial" charset="0"/>
                <a:cs typeface="Arial" charset="0"/>
              </a:rPr>
              <a:t>Allocate Sufficient Money</a:t>
            </a:r>
          </a:p>
        </p:txBody>
      </p:sp>
      <p:sp>
        <p:nvSpPr>
          <p:cNvPr id="26" name="Oval 22"/>
          <p:cNvSpPr>
            <a:spLocks noChangeArrowheads="1"/>
          </p:cNvSpPr>
          <p:nvPr/>
        </p:nvSpPr>
        <p:spPr bwMode="auto">
          <a:xfrm>
            <a:off x="3246438" y="2459038"/>
            <a:ext cx="2925762" cy="2671762"/>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800" b="1" dirty="0">
                <a:latin typeface="Arial" charset="0"/>
                <a:cs typeface="Arial" charset="0"/>
              </a:rPr>
              <a:t>Market</a:t>
            </a:r>
            <a:br>
              <a:rPr lang="en-US" sz="2800" b="1" dirty="0">
                <a:latin typeface="Arial" charset="0"/>
                <a:cs typeface="Arial" charset="0"/>
              </a:rPr>
            </a:br>
            <a:r>
              <a:rPr lang="en-US" sz="2800" b="1" dirty="0">
                <a:latin typeface="Arial" charset="0"/>
                <a:cs typeface="Arial" charset="0"/>
              </a:rPr>
              <a:t>Introduction</a:t>
            </a:r>
            <a:br>
              <a:rPr lang="en-US" sz="2800" b="1" dirty="0">
                <a:latin typeface="Arial" charset="0"/>
                <a:cs typeface="Arial" charset="0"/>
              </a:rPr>
            </a:br>
            <a:r>
              <a:rPr lang="en-US" sz="2800" b="1" dirty="0">
                <a:latin typeface="Arial" charset="0"/>
                <a:cs typeface="Arial" charset="0"/>
              </a:rPr>
              <a:t>&amp; Growth</a:t>
            </a:r>
          </a:p>
        </p:txBody>
      </p:sp>
      <p:sp>
        <p:nvSpPr>
          <p:cNvPr id="25" name="AutoShape 20"/>
          <p:cNvSpPr>
            <a:spLocks noChangeArrowheads="1"/>
          </p:cNvSpPr>
          <p:nvPr/>
        </p:nvSpPr>
        <p:spPr bwMode="auto">
          <a:xfrm>
            <a:off x="622300" y="3733800"/>
            <a:ext cx="2286000" cy="1295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Arial" charset="0"/>
                <a:cs typeface="Arial" charset="0"/>
              </a:rPr>
              <a:t>Be Flexible</a:t>
            </a:r>
          </a:p>
        </p:txBody>
      </p:sp>
      <p:sp>
        <p:nvSpPr>
          <p:cNvPr id="39949" name="Slide Number Placeholder 22"/>
          <p:cNvSpPr txBox="1">
            <a:spLocks/>
          </p:cNvSpPr>
          <p:nvPr/>
        </p:nvSpPr>
        <p:spPr bwMode="auto">
          <a:xfrm>
            <a:off x="0" y="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D2BC5935-E8A1-4E59-9D1C-B2E73A5033AC}" type="slidenum">
              <a:rPr lang="en-US" sz="1200">
                <a:latin typeface="Century Gothic" pitchFamily="34" charset="0"/>
              </a:rPr>
              <a:pPr algn="ctr"/>
              <a:t>15</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out)">
                                      <p:cBhvr>
                                        <p:cTn id="7" dur="500"/>
                                        <p:tgtEl>
                                          <p:spTgt spid="26"/>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mph" presetSubtype="0" fill="hold" grpId="1" nodeType="clickEffect">
                                  <p:stCondLst>
                                    <p:cond delay="0"/>
                                  </p:stCondLst>
                                  <p:childTnLst>
                                    <p:animClr clrSpc="hsl" dir="cw">
                                      <p:cBhvr override="childStyle">
                                        <p:cTn id="19" dur="500" fill="hold"/>
                                        <p:tgtEl>
                                          <p:spTgt spid="23"/>
                                        </p:tgtEl>
                                        <p:attrNameLst>
                                          <p:attrName>style.color</p:attrName>
                                        </p:attrNameLst>
                                      </p:cBhvr>
                                      <p:by>
                                        <p:hsl h="0" s="-70588" l="0"/>
                                      </p:by>
                                    </p:animClr>
                                    <p:animClr clrSpc="hsl" dir="cw">
                                      <p:cBhvr>
                                        <p:cTn id="20" dur="500" fill="hold"/>
                                        <p:tgtEl>
                                          <p:spTgt spid="23"/>
                                        </p:tgtEl>
                                        <p:attrNameLst>
                                          <p:attrName>fillcolor</p:attrName>
                                        </p:attrNameLst>
                                      </p:cBhvr>
                                      <p:by>
                                        <p:hsl h="0" s="-70588" l="0"/>
                                      </p:by>
                                    </p:animClr>
                                    <p:animClr clrSpc="hsl" dir="cw">
                                      <p:cBhvr>
                                        <p:cTn id="21" dur="500" fill="hold"/>
                                        <p:tgtEl>
                                          <p:spTgt spid="23"/>
                                        </p:tgtEl>
                                        <p:attrNameLst>
                                          <p:attrName>stroke.color</p:attrName>
                                        </p:attrNameLst>
                                      </p:cBhvr>
                                      <p:by>
                                        <p:hsl h="0" s="-70588" l="0"/>
                                      </p:by>
                                    </p:animClr>
                                    <p:set>
                                      <p:cBhvr>
                                        <p:cTn id="22" dur="500" fill="hold"/>
                                        <p:tgtEl>
                                          <p:spTgt spid="23"/>
                                        </p:tgtEl>
                                        <p:attrNameLst>
                                          <p:attrName>fill.type</p:attrName>
                                        </p:attrNameLst>
                                      </p:cBhvr>
                                      <p:to>
                                        <p:strVal val="solid"/>
                                      </p:to>
                                    </p:set>
                                  </p:childTnLst>
                                </p:cTn>
                              </p:par>
                            </p:childTnLst>
                          </p:cTn>
                        </p:par>
                        <p:par>
                          <p:cTn id="23" fill="hold" nodeType="afterGroup">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par>
                          <p:cTn id="27" fill="hold" nodeType="afterGroup">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5" presetClass="emph" presetSubtype="0" fill="hold" grpId="1" nodeType="clickEffect">
                                  <p:stCondLst>
                                    <p:cond delay="0"/>
                                  </p:stCondLst>
                                  <p:childTnLst>
                                    <p:animClr clrSpc="hsl" dir="cw">
                                      <p:cBhvr override="childStyle">
                                        <p:cTn id="34" dur="500" fill="hold"/>
                                        <p:tgtEl>
                                          <p:spTgt spid="21"/>
                                        </p:tgtEl>
                                        <p:attrNameLst>
                                          <p:attrName>style.color</p:attrName>
                                        </p:attrNameLst>
                                      </p:cBhvr>
                                      <p:by>
                                        <p:hsl h="0" s="-70588" l="0"/>
                                      </p:by>
                                    </p:animClr>
                                    <p:animClr clrSpc="hsl" dir="cw">
                                      <p:cBhvr>
                                        <p:cTn id="35" dur="500" fill="hold"/>
                                        <p:tgtEl>
                                          <p:spTgt spid="21"/>
                                        </p:tgtEl>
                                        <p:attrNameLst>
                                          <p:attrName>fillcolor</p:attrName>
                                        </p:attrNameLst>
                                      </p:cBhvr>
                                      <p:by>
                                        <p:hsl h="0" s="-70588" l="0"/>
                                      </p:by>
                                    </p:animClr>
                                    <p:animClr clrSpc="hsl" dir="cw">
                                      <p:cBhvr>
                                        <p:cTn id="36" dur="500" fill="hold"/>
                                        <p:tgtEl>
                                          <p:spTgt spid="21"/>
                                        </p:tgtEl>
                                        <p:attrNameLst>
                                          <p:attrName>stroke.color</p:attrName>
                                        </p:attrNameLst>
                                      </p:cBhvr>
                                      <p:by>
                                        <p:hsl h="0" s="-70588" l="0"/>
                                      </p:by>
                                    </p:animClr>
                                    <p:set>
                                      <p:cBhvr>
                                        <p:cTn id="37" dur="500" fill="hold"/>
                                        <p:tgtEl>
                                          <p:spTgt spid="21"/>
                                        </p:tgtEl>
                                        <p:attrNameLst>
                                          <p:attrName>fill.type</p:attrName>
                                        </p:attrNameLst>
                                      </p:cBhvr>
                                      <p:to>
                                        <p:strVal val="solid"/>
                                      </p:to>
                                    </p:set>
                                  </p:childTnLst>
                                </p:cTn>
                              </p:par>
                            </p:childTnLst>
                          </p:cTn>
                        </p:par>
                        <p:par>
                          <p:cTn id="38" fill="hold" nodeType="afterGroup">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5" presetClass="emph" presetSubtype="0" fill="hold" grpId="1" nodeType="clickEffect">
                                  <p:stCondLst>
                                    <p:cond delay="0"/>
                                  </p:stCondLst>
                                  <p:childTnLst>
                                    <p:animClr clrSpc="hsl" dir="cw">
                                      <p:cBhvr override="childStyle">
                                        <p:cTn id="49" dur="500" fill="hold"/>
                                        <p:tgtEl>
                                          <p:spTgt spid="19"/>
                                        </p:tgtEl>
                                        <p:attrNameLst>
                                          <p:attrName>style.color</p:attrName>
                                        </p:attrNameLst>
                                      </p:cBhvr>
                                      <p:by>
                                        <p:hsl h="0" s="-70588" l="0"/>
                                      </p:by>
                                    </p:animClr>
                                    <p:animClr clrSpc="hsl" dir="cw">
                                      <p:cBhvr>
                                        <p:cTn id="50" dur="500" fill="hold"/>
                                        <p:tgtEl>
                                          <p:spTgt spid="19"/>
                                        </p:tgtEl>
                                        <p:attrNameLst>
                                          <p:attrName>fillcolor</p:attrName>
                                        </p:attrNameLst>
                                      </p:cBhvr>
                                      <p:by>
                                        <p:hsl h="0" s="-70588" l="0"/>
                                      </p:by>
                                    </p:animClr>
                                    <p:animClr clrSpc="hsl" dir="cw">
                                      <p:cBhvr>
                                        <p:cTn id="51" dur="500" fill="hold"/>
                                        <p:tgtEl>
                                          <p:spTgt spid="19"/>
                                        </p:tgtEl>
                                        <p:attrNameLst>
                                          <p:attrName>stroke.color</p:attrName>
                                        </p:attrNameLst>
                                      </p:cBhvr>
                                      <p:by>
                                        <p:hsl h="0" s="-70588" l="0"/>
                                      </p:by>
                                    </p:animClr>
                                    <p:set>
                                      <p:cBhvr>
                                        <p:cTn id="52" dur="500" fill="hold"/>
                                        <p:tgtEl>
                                          <p:spTgt spid="19"/>
                                        </p:tgtEl>
                                        <p:attrNameLst>
                                          <p:attrName>fill.type</p:attrName>
                                        </p:attrNameLst>
                                      </p:cBhvr>
                                      <p:to>
                                        <p:strVal val="solid"/>
                                      </p:to>
                                    </p:set>
                                  </p:childTnLst>
                                </p:cTn>
                              </p:par>
                            </p:childTnLst>
                          </p:cTn>
                        </p:par>
                        <p:par>
                          <p:cTn id="53" fill="hold" nodeType="afterGroup">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par>
                          <p:cTn id="57" fill="hold" nodeType="afterGroup">
                            <p:stCondLst>
                              <p:cond delay="10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5" presetClass="emph" presetSubtype="0" fill="hold" grpId="1" nodeType="clickEffect">
                                  <p:stCondLst>
                                    <p:cond delay="0"/>
                                  </p:stCondLst>
                                  <p:childTnLst>
                                    <p:animClr clrSpc="hsl" dir="cw">
                                      <p:cBhvr override="childStyle">
                                        <p:cTn id="64" dur="500" fill="hold"/>
                                        <p:tgtEl>
                                          <p:spTgt spid="18"/>
                                        </p:tgtEl>
                                        <p:attrNameLst>
                                          <p:attrName>style.color</p:attrName>
                                        </p:attrNameLst>
                                      </p:cBhvr>
                                      <p:by>
                                        <p:hsl h="0" s="-70588" l="0"/>
                                      </p:by>
                                    </p:animClr>
                                    <p:animClr clrSpc="hsl" dir="cw">
                                      <p:cBhvr>
                                        <p:cTn id="65" dur="500" fill="hold"/>
                                        <p:tgtEl>
                                          <p:spTgt spid="18"/>
                                        </p:tgtEl>
                                        <p:attrNameLst>
                                          <p:attrName>fillcolor</p:attrName>
                                        </p:attrNameLst>
                                      </p:cBhvr>
                                      <p:by>
                                        <p:hsl h="0" s="-70588" l="0"/>
                                      </p:by>
                                    </p:animClr>
                                    <p:animClr clrSpc="hsl" dir="cw">
                                      <p:cBhvr>
                                        <p:cTn id="66" dur="500" fill="hold"/>
                                        <p:tgtEl>
                                          <p:spTgt spid="18"/>
                                        </p:tgtEl>
                                        <p:attrNameLst>
                                          <p:attrName>stroke.color</p:attrName>
                                        </p:attrNameLst>
                                      </p:cBhvr>
                                      <p:by>
                                        <p:hsl h="0" s="-70588" l="0"/>
                                      </p:by>
                                    </p:animClr>
                                    <p:set>
                                      <p:cBhvr>
                                        <p:cTn id="67" dur="500" fill="hold"/>
                                        <p:tgtEl>
                                          <p:spTgt spid="18"/>
                                        </p:tgtEl>
                                        <p:attrNameLst>
                                          <p:attrName>fill.type</p:attrName>
                                        </p:attrNameLst>
                                      </p:cBhvr>
                                      <p:to>
                                        <p:strVal val="solid"/>
                                      </p:to>
                                    </p:set>
                                  </p:childTnLst>
                                </p:cTn>
                              </p:par>
                            </p:childTnLst>
                          </p:cTn>
                        </p:par>
                        <p:par>
                          <p:cTn id="68" fill="hold" nodeType="afterGroup">
                            <p:stCondLst>
                              <p:cond delay="5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nodeType="afterGroup">
                            <p:stCondLst>
                              <p:cond delay="1000"/>
                            </p:stCondLst>
                            <p:childTnLst>
                              <p:par>
                                <p:cTn id="73" presetID="22" presetClass="entr" presetSubtype="2"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right)">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0" grpId="0" animBg="1"/>
      <p:bldP spid="22" grpId="0" animBg="1"/>
      <p:bldP spid="24" grpId="0" animBg="1"/>
      <p:bldP spid="18" grpId="0" animBg="1"/>
      <p:bldP spid="18" grpId="1" animBg="1"/>
      <p:bldP spid="19" grpId="0" animBg="1"/>
      <p:bldP spid="19" grpId="1" animBg="1"/>
      <p:bldP spid="21" grpId="0" animBg="1"/>
      <p:bldP spid="21" grpId="1" animBg="1"/>
      <p:bldP spid="23" grpId="0" animBg="1"/>
      <p:bldP spid="23" grpId="1"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70721"/>
            <a:ext cx="8229600" cy="1398587"/>
          </a:xfrm>
        </p:spPr>
        <p:txBody>
          <a:bodyPr/>
          <a:lstStyle/>
          <a:p>
            <a:pPr>
              <a:defRPr/>
            </a:pPr>
            <a:r>
              <a:rPr lang="en-US" dirty="0" smtClean="0"/>
              <a:t>Managing Mature Products</a:t>
            </a:r>
          </a:p>
        </p:txBody>
      </p:sp>
      <p:pic>
        <p:nvPicPr>
          <p:cNvPr id="41986" name="Picture 13" descr="per30117_169"/>
          <p:cNvPicPr>
            <a:picLocks noChangeAspect="1" noChangeArrowheads="1"/>
          </p:cNvPicPr>
          <p:nvPr/>
        </p:nvPicPr>
        <p:blipFill>
          <a:blip r:embed="rId3"/>
          <a:srcRect/>
          <a:stretch>
            <a:fillRect/>
          </a:stretch>
        </p:blipFill>
        <p:spPr bwMode="auto">
          <a:xfrm>
            <a:off x="1274763" y="1266825"/>
            <a:ext cx="7848600" cy="5529263"/>
          </a:xfrm>
          <a:prstGeom prst="rect">
            <a:avLst/>
          </a:prstGeom>
          <a:noFill/>
          <a:ln w="9525">
            <a:noFill/>
            <a:miter lim="800000"/>
            <a:headEnd/>
            <a:tailEnd/>
          </a:ln>
        </p:spPr>
      </p:pic>
      <p:sp>
        <p:nvSpPr>
          <p:cNvPr id="41987" name="Slide Number Placeholder 22"/>
          <p:cNvSpPr txBox="1">
            <a:spLocks/>
          </p:cNvSpPr>
          <p:nvPr/>
        </p:nvSpPr>
        <p:spPr bwMode="auto">
          <a:xfrm>
            <a:off x="0" y="635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0DC72AE5-76B6-41CB-ADFD-915504FA3C1F}" type="slidenum">
              <a:rPr lang="en-US" sz="1200">
                <a:latin typeface="Century Gothic" pitchFamily="34" charset="0"/>
              </a:rPr>
              <a:pPr algn="ctr"/>
              <a:t>16</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6" descr="ad039resz"/>
          <p:cNvPicPr>
            <a:picLocks noChangeAspect="1" noChangeArrowheads="1"/>
          </p:cNvPicPr>
          <p:nvPr/>
        </p:nvPicPr>
        <p:blipFill>
          <a:blip r:embed="rId3"/>
          <a:srcRect/>
          <a:stretch>
            <a:fillRect/>
          </a:stretch>
        </p:blipFill>
        <p:spPr bwMode="auto">
          <a:xfrm>
            <a:off x="4078288" y="79375"/>
            <a:ext cx="5003800" cy="6550025"/>
          </a:xfrm>
          <a:prstGeom prst="rect">
            <a:avLst/>
          </a:prstGeom>
          <a:noFill/>
          <a:ln w="9525">
            <a:noFill/>
            <a:miter lim="800000"/>
            <a:headEnd/>
            <a:tailEnd/>
          </a:ln>
        </p:spPr>
      </p:pic>
      <p:sp>
        <p:nvSpPr>
          <p:cNvPr id="2" name="Title 1"/>
          <p:cNvSpPr>
            <a:spLocks noGrp="1"/>
          </p:cNvSpPr>
          <p:nvPr>
            <p:ph type="title"/>
          </p:nvPr>
        </p:nvSpPr>
        <p:spPr>
          <a:xfrm>
            <a:off x="457200" y="268288"/>
            <a:ext cx="3657600" cy="2703512"/>
          </a:xfrm>
        </p:spPr>
        <p:txBody>
          <a:bodyPr>
            <a:normAutofit fontScale="90000"/>
          </a:bodyPr>
          <a:lstStyle/>
          <a:p>
            <a:pPr>
              <a:defRPr/>
            </a:pPr>
            <a:r>
              <a:rPr lang="en-IN" dirty="0" smtClean="0"/>
              <a:t>Are Product Modifications Really New Products?</a:t>
            </a:r>
            <a:br>
              <a:rPr lang="en-IN" dirty="0" smtClean="0"/>
            </a:br>
            <a:endParaRPr lang="en-US" dirty="0"/>
          </a:p>
        </p:txBody>
      </p:sp>
      <p:sp>
        <p:nvSpPr>
          <p:cNvPr id="44035" name="Slide Number Placeholder 22"/>
          <p:cNvSpPr txBox="1">
            <a:spLocks/>
          </p:cNvSpPr>
          <p:nvPr/>
        </p:nvSpPr>
        <p:spPr bwMode="auto">
          <a:xfrm>
            <a:off x="-46038" y="-14288"/>
            <a:ext cx="503238" cy="301626"/>
          </a:xfrm>
          <a:prstGeom prst="rect">
            <a:avLst/>
          </a:prstGeom>
          <a:noFill/>
          <a:ln w="9525">
            <a:noFill/>
            <a:miter lim="800000"/>
            <a:headEnd/>
            <a:tailEnd/>
          </a:ln>
        </p:spPr>
        <p:txBody>
          <a:bodyPr anchor="b"/>
          <a:lstStyle/>
          <a:p>
            <a:pPr algn="ctr"/>
            <a:r>
              <a:rPr lang="en-US" sz="1200">
                <a:latin typeface="Century Gothic" pitchFamily="34" charset="0"/>
              </a:rPr>
              <a:t>9-</a:t>
            </a:r>
            <a:fld id="{9B372A0A-A92C-4830-855B-3F6A2E9A143F}" type="slidenum">
              <a:rPr lang="en-US" sz="1200">
                <a:latin typeface="Century Gothic" pitchFamily="34" charset="0"/>
              </a:rPr>
              <a:pPr algn="ctr"/>
              <a:t>17</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Freeform 11"/>
          <p:cNvSpPr>
            <a:spLocks/>
          </p:cNvSpPr>
          <p:nvPr/>
        </p:nvSpPr>
        <p:spPr bwMode="auto">
          <a:xfrm>
            <a:off x="304800" y="3979863"/>
            <a:ext cx="1925638" cy="973137"/>
          </a:xfrm>
          <a:custGeom>
            <a:avLst/>
            <a:gdLst>
              <a:gd name="T0" fmla="*/ 2147483647 w 1213"/>
              <a:gd name="T1" fmla="*/ 1253198878 h 560"/>
              <a:gd name="T2" fmla="*/ 2147483647 w 1213"/>
              <a:gd name="T3" fmla="*/ 1253198878 h 560"/>
              <a:gd name="T4" fmla="*/ 2147483647 w 1213"/>
              <a:gd name="T5" fmla="*/ 1346811182 h 560"/>
              <a:gd name="T6" fmla="*/ 2147483647 w 1213"/>
              <a:gd name="T7" fmla="*/ 1428344422 h 560"/>
              <a:gd name="T8" fmla="*/ 2147483647 w 1213"/>
              <a:gd name="T9" fmla="*/ 1500818801 h 560"/>
              <a:gd name="T10" fmla="*/ 2147483647 w 1213"/>
              <a:gd name="T11" fmla="*/ 1564234316 h 560"/>
              <a:gd name="T12" fmla="*/ 2147483647 w 1213"/>
              <a:gd name="T13" fmla="*/ 1618589230 h 560"/>
              <a:gd name="T14" fmla="*/ 2147483647 w 1213"/>
              <a:gd name="T15" fmla="*/ 1663885282 h 560"/>
              <a:gd name="T16" fmla="*/ 2147483647 w 1213"/>
              <a:gd name="T17" fmla="*/ 1682004746 h 560"/>
              <a:gd name="T18" fmla="*/ 2147483647 w 1213"/>
              <a:gd name="T19" fmla="*/ 1691063609 h 560"/>
              <a:gd name="T20" fmla="*/ 365423545 w 1213"/>
              <a:gd name="T21" fmla="*/ 1691063609 h 560"/>
              <a:gd name="T22" fmla="*/ 365423545 w 1213"/>
              <a:gd name="T23" fmla="*/ 1691063609 h 560"/>
              <a:gd name="T24" fmla="*/ 297378515 w 1213"/>
              <a:gd name="T25" fmla="*/ 1682004746 h 560"/>
              <a:gd name="T26" fmla="*/ 226814121 w 1213"/>
              <a:gd name="T27" fmla="*/ 1663885282 h 560"/>
              <a:gd name="T28" fmla="*/ 166330356 w 1213"/>
              <a:gd name="T29" fmla="*/ 1618589230 h 560"/>
              <a:gd name="T30" fmla="*/ 113407854 w 1213"/>
              <a:gd name="T31" fmla="*/ 1564234316 h 560"/>
              <a:gd name="T32" fmla="*/ 68045030 w 1213"/>
              <a:gd name="T33" fmla="*/ 1500818801 h 560"/>
              <a:gd name="T34" fmla="*/ 30241883 w 1213"/>
              <a:gd name="T35" fmla="*/ 1428344422 h 560"/>
              <a:gd name="T36" fmla="*/ 7561264 w 1213"/>
              <a:gd name="T37" fmla="*/ 1346811182 h 560"/>
              <a:gd name="T38" fmla="*/ 0 w 1213"/>
              <a:gd name="T39" fmla="*/ 1253198878 h 560"/>
              <a:gd name="T40" fmla="*/ 0 w 1213"/>
              <a:gd name="T41" fmla="*/ 434844531 h 560"/>
              <a:gd name="T42" fmla="*/ 0 w 1213"/>
              <a:gd name="T43" fmla="*/ 434844531 h 560"/>
              <a:gd name="T44" fmla="*/ 7561264 w 1213"/>
              <a:gd name="T45" fmla="*/ 344252427 h 560"/>
              <a:gd name="T46" fmla="*/ 30241883 w 1213"/>
              <a:gd name="T47" fmla="*/ 262719186 h 560"/>
              <a:gd name="T48" fmla="*/ 68045030 w 1213"/>
              <a:gd name="T49" fmla="*/ 190244808 h 560"/>
              <a:gd name="T50" fmla="*/ 113407854 w 1213"/>
              <a:gd name="T51" fmla="*/ 126829293 h 560"/>
              <a:gd name="T52" fmla="*/ 166330356 w 1213"/>
              <a:gd name="T53" fmla="*/ 72474378 h 560"/>
              <a:gd name="T54" fmla="*/ 226814121 w 1213"/>
              <a:gd name="T55" fmla="*/ 27178326 h 560"/>
              <a:gd name="T56" fmla="*/ 297378515 w 1213"/>
              <a:gd name="T57" fmla="*/ 9058863 h 560"/>
              <a:gd name="T58" fmla="*/ 365423545 w 1213"/>
              <a:gd name="T59" fmla="*/ 0 h 560"/>
              <a:gd name="T60" fmla="*/ 2147483647 w 1213"/>
              <a:gd name="T61" fmla="*/ 0 h 560"/>
              <a:gd name="T62" fmla="*/ 2147483647 w 1213"/>
              <a:gd name="T63" fmla="*/ 0 h 560"/>
              <a:gd name="T64" fmla="*/ 2147483647 w 1213"/>
              <a:gd name="T65" fmla="*/ 9058863 h 560"/>
              <a:gd name="T66" fmla="*/ 2147483647 w 1213"/>
              <a:gd name="T67" fmla="*/ 27178326 h 560"/>
              <a:gd name="T68" fmla="*/ 2147483647 w 1213"/>
              <a:gd name="T69" fmla="*/ 72474378 h 560"/>
              <a:gd name="T70" fmla="*/ 2147483647 w 1213"/>
              <a:gd name="T71" fmla="*/ 126829293 h 560"/>
              <a:gd name="T72" fmla="*/ 2147483647 w 1213"/>
              <a:gd name="T73" fmla="*/ 190244808 h 560"/>
              <a:gd name="T74" fmla="*/ 2147483647 w 1213"/>
              <a:gd name="T75" fmla="*/ 262719186 h 560"/>
              <a:gd name="T76" fmla="*/ 2147483647 w 1213"/>
              <a:gd name="T77" fmla="*/ 344252427 h 560"/>
              <a:gd name="T78" fmla="*/ 2147483647 w 1213"/>
              <a:gd name="T79" fmla="*/ 434844531 h 560"/>
              <a:gd name="T80" fmla="*/ 2147483647 w 1213"/>
              <a:gd name="T81" fmla="*/ 1253198878 h 5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13" h="560">
                <a:moveTo>
                  <a:pt x="1213" y="415"/>
                </a:moveTo>
                <a:lnTo>
                  <a:pt x="1213" y="415"/>
                </a:lnTo>
                <a:lnTo>
                  <a:pt x="1210" y="446"/>
                </a:lnTo>
                <a:lnTo>
                  <a:pt x="1204" y="473"/>
                </a:lnTo>
                <a:lnTo>
                  <a:pt x="1189" y="497"/>
                </a:lnTo>
                <a:lnTo>
                  <a:pt x="1171" y="518"/>
                </a:lnTo>
                <a:lnTo>
                  <a:pt x="1150" y="536"/>
                </a:lnTo>
                <a:lnTo>
                  <a:pt x="1126" y="551"/>
                </a:lnTo>
                <a:lnTo>
                  <a:pt x="1099" y="557"/>
                </a:lnTo>
                <a:lnTo>
                  <a:pt x="1069" y="560"/>
                </a:lnTo>
                <a:lnTo>
                  <a:pt x="145" y="560"/>
                </a:lnTo>
                <a:lnTo>
                  <a:pt x="118" y="557"/>
                </a:lnTo>
                <a:lnTo>
                  <a:pt x="90" y="551"/>
                </a:lnTo>
                <a:lnTo>
                  <a:pt x="66" y="536"/>
                </a:lnTo>
                <a:lnTo>
                  <a:pt x="45" y="518"/>
                </a:lnTo>
                <a:lnTo>
                  <a:pt x="27" y="497"/>
                </a:lnTo>
                <a:lnTo>
                  <a:pt x="12" y="473"/>
                </a:lnTo>
                <a:lnTo>
                  <a:pt x="3" y="446"/>
                </a:lnTo>
                <a:lnTo>
                  <a:pt x="0" y="415"/>
                </a:lnTo>
                <a:lnTo>
                  <a:pt x="0" y="144"/>
                </a:lnTo>
                <a:lnTo>
                  <a:pt x="3" y="114"/>
                </a:lnTo>
                <a:lnTo>
                  <a:pt x="12" y="87"/>
                </a:lnTo>
                <a:lnTo>
                  <a:pt x="27" y="63"/>
                </a:lnTo>
                <a:lnTo>
                  <a:pt x="45" y="42"/>
                </a:lnTo>
                <a:lnTo>
                  <a:pt x="66" y="24"/>
                </a:lnTo>
                <a:lnTo>
                  <a:pt x="90" y="9"/>
                </a:lnTo>
                <a:lnTo>
                  <a:pt x="118" y="3"/>
                </a:lnTo>
                <a:lnTo>
                  <a:pt x="145" y="0"/>
                </a:lnTo>
                <a:lnTo>
                  <a:pt x="1069" y="0"/>
                </a:lnTo>
                <a:lnTo>
                  <a:pt x="1099" y="3"/>
                </a:lnTo>
                <a:lnTo>
                  <a:pt x="1126" y="9"/>
                </a:lnTo>
                <a:lnTo>
                  <a:pt x="1150" y="24"/>
                </a:lnTo>
                <a:lnTo>
                  <a:pt x="1171" y="42"/>
                </a:lnTo>
                <a:lnTo>
                  <a:pt x="1189" y="63"/>
                </a:lnTo>
                <a:lnTo>
                  <a:pt x="1204" y="87"/>
                </a:lnTo>
                <a:lnTo>
                  <a:pt x="1210" y="114"/>
                </a:lnTo>
                <a:lnTo>
                  <a:pt x="1213" y="144"/>
                </a:lnTo>
                <a:lnTo>
                  <a:pt x="1213" y="415"/>
                </a:lnTo>
                <a:close/>
              </a:path>
            </a:pathLst>
          </a:cu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endParaRPr lang="en-US" b="1">
              <a:latin typeface="Arial" pitchFamily="34" charset="0"/>
              <a:cs typeface="Arial" pitchFamily="34" charset="0"/>
            </a:endParaRPr>
          </a:p>
        </p:txBody>
      </p:sp>
      <p:sp>
        <p:nvSpPr>
          <p:cNvPr id="32771" name="Rectangle 2"/>
          <p:cNvSpPr>
            <a:spLocks noGrp="1" noChangeArrowheads="1"/>
          </p:cNvSpPr>
          <p:nvPr>
            <p:ph type="title"/>
          </p:nvPr>
        </p:nvSpPr>
        <p:spPr>
          <a:xfrm>
            <a:off x="685800" y="198437"/>
            <a:ext cx="8229600" cy="1398587"/>
          </a:xfrm>
        </p:spPr>
        <p:txBody>
          <a:bodyPr/>
          <a:lstStyle/>
          <a:p>
            <a:pPr>
              <a:defRPr/>
            </a:pPr>
            <a:r>
              <a:rPr lang="en-US" altLang="en-US" dirty="0" smtClean="0"/>
              <a:t>Phasing Out Dying Products</a:t>
            </a:r>
            <a:endParaRPr lang="en-US" dirty="0" smtClean="0"/>
          </a:p>
        </p:txBody>
      </p:sp>
      <p:sp>
        <p:nvSpPr>
          <p:cNvPr id="4" name="AutoShape 3"/>
          <p:cNvSpPr>
            <a:spLocks noChangeArrowheads="1"/>
          </p:cNvSpPr>
          <p:nvPr/>
        </p:nvSpPr>
        <p:spPr bwMode="auto">
          <a:xfrm>
            <a:off x="6019800" y="3200400"/>
            <a:ext cx="2895600" cy="1143000"/>
          </a:xfrm>
          <a:prstGeom prst="roundRect">
            <a:avLst>
              <a:gd name="adj" fmla="val 3069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Don’t Pull the Plug So Quickly</a:t>
            </a:r>
          </a:p>
        </p:txBody>
      </p:sp>
      <p:sp>
        <p:nvSpPr>
          <p:cNvPr id="5" name="Line 4"/>
          <p:cNvSpPr>
            <a:spLocks noChangeShapeType="1"/>
          </p:cNvSpPr>
          <p:nvPr/>
        </p:nvSpPr>
        <p:spPr bwMode="auto">
          <a:xfrm flipH="1" flipV="1">
            <a:off x="5562600" y="3810000"/>
            <a:ext cx="457200" cy="0"/>
          </a:xfrm>
          <a:prstGeom prst="line">
            <a:avLst/>
          </a:prstGeom>
          <a:noFill/>
          <a:ln w="38100">
            <a:solidFill>
              <a:schemeClr val="tx1"/>
            </a:solidFill>
            <a:round/>
            <a:headEnd/>
            <a:tailEnd type="triangle" w="med" len="med"/>
          </a:ln>
        </p:spPr>
        <p:txBody>
          <a:bodyPr/>
          <a:lstStyle/>
          <a:p>
            <a:endParaRPr lang="en-US"/>
          </a:p>
        </p:txBody>
      </p:sp>
      <p:sp>
        <p:nvSpPr>
          <p:cNvPr id="6" name="AutoShape 7"/>
          <p:cNvSpPr>
            <a:spLocks noChangeArrowheads="1"/>
          </p:cNvSpPr>
          <p:nvPr/>
        </p:nvSpPr>
        <p:spPr bwMode="auto">
          <a:xfrm>
            <a:off x="6019800" y="1828800"/>
            <a:ext cx="2895600" cy="1143000"/>
          </a:xfrm>
          <a:prstGeom prst="roundRect">
            <a:avLst>
              <a:gd name="adj" fmla="val 3069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Phase-out May Be Necessary</a:t>
            </a:r>
          </a:p>
        </p:txBody>
      </p:sp>
      <p:sp>
        <p:nvSpPr>
          <p:cNvPr id="7" name="Line 8"/>
          <p:cNvSpPr>
            <a:spLocks noChangeShapeType="1"/>
          </p:cNvSpPr>
          <p:nvPr/>
        </p:nvSpPr>
        <p:spPr bwMode="auto">
          <a:xfrm flipH="1" flipV="1">
            <a:off x="5562600" y="2438400"/>
            <a:ext cx="457200" cy="0"/>
          </a:xfrm>
          <a:prstGeom prst="line">
            <a:avLst/>
          </a:prstGeom>
          <a:noFill/>
          <a:ln w="38100">
            <a:solidFill>
              <a:schemeClr val="tx1"/>
            </a:solidFill>
            <a:round/>
            <a:headEnd/>
            <a:tailEnd type="triangle" w="med" len="med"/>
          </a:ln>
        </p:spPr>
        <p:txBody>
          <a:bodyPr/>
          <a:lstStyle/>
          <a:p>
            <a:endParaRPr lang="en-US"/>
          </a:p>
        </p:txBody>
      </p:sp>
      <p:sp>
        <p:nvSpPr>
          <p:cNvPr id="46087" name="Freeform 12"/>
          <p:cNvSpPr>
            <a:spLocks/>
          </p:cNvSpPr>
          <p:nvPr/>
        </p:nvSpPr>
        <p:spPr bwMode="auto">
          <a:xfrm>
            <a:off x="492125" y="2632075"/>
            <a:ext cx="1543050" cy="1347788"/>
          </a:xfrm>
          <a:custGeom>
            <a:avLst/>
            <a:gdLst>
              <a:gd name="T0" fmla="*/ 0 w 972"/>
              <a:gd name="T1" fmla="*/ 2147483647 h 849"/>
              <a:gd name="T2" fmla="*/ 2147483647 w 972"/>
              <a:gd name="T3" fmla="*/ 0 h 849"/>
              <a:gd name="T4" fmla="*/ 2147483647 w 972"/>
              <a:gd name="T5" fmla="*/ 2147483647 h 849"/>
              <a:gd name="T6" fmla="*/ 0 60000 65536"/>
              <a:gd name="T7" fmla="*/ 0 60000 65536"/>
              <a:gd name="T8" fmla="*/ 0 60000 65536"/>
              <a:gd name="T9" fmla="*/ 0 w 972"/>
              <a:gd name="T10" fmla="*/ 0 h 849"/>
              <a:gd name="T11" fmla="*/ 972 w 972"/>
              <a:gd name="T12" fmla="*/ 849 h 849"/>
            </a:gdLst>
            <a:ahLst/>
            <a:cxnLst>
              <a:cxn ang="T6">
                <a:pos x="T0" y="T1"/>
              </a:cxn>
              <a:cxn ang="T7">
                <a:pos x="T2" y="T3"/>
              </a:cxn>
              <a:cxn ang="T8">
                <a:pos x="T4" y="T5"/>
              </a:cxn>
            </a:cxnLst>
            <a:rect l="T9" t="T10" r="T11" b="T12"/>
            <a:pathLst>
              <a:path w="972" h="849">
                <a:moveTo>
                  <a:pt x="0" y="849"/>
                </a:moveTo>
                <a:lnTo>
                  <a:pt x="490" y="0"/>
                </a:lnTo>
                <a:lnTo>
                  <a:pt x="972" y="849"/>
                </a:lnTo>
              </a:path>
            </a:pathLst>
          </a:custGeom>
          <a:noFill/>
          <a:ln w="38100">
            <a:solidFill>
              <a:schemeClr val="tx1"/>
            </a:solidFill>
            <a:round/>
            <a:headEnd/>
            <a:tailEnd/>
          </a:ln>
        </p:spPr>
        <p:txBody>
          <a:bodyPr/>
          <a:lstStyle/>
          <a:p>
            <a:pPr algn="ctr"/>
            <a:endParaRPr lang="en-US" b="1"/>
          </a:p>
        </p:txBody>
      </p:sp>
      <p:sp>
        <p:nvSpPr>
          <p:cNvPr id="46088" name="Line 13"/>
          <p:cNvSpPr>
            <a:spLocks noChangeShapeType="1"/>
          </p:cNvSpPr>
          <p:nvPr/>
        </p:nvSpPr>
        <p:spPr bwMode="auto">
          <a:xfrm>
            <a:off x="1270000" y="2632075"/>
            <a:ext cx="1588" cy="1347788"/>
          </a:xfrm>
          <a:prstGeom prst="line">
            <a:avLst/>
          </a:prstGeom>
          <a:noFill/>
          <a:ln w="38100">
            <a:solidFill>
              <a:schemeClr val="tx1"/>
            </a:solidFill>
            <a:round/>
            <a:headEnd/>
            <a:tailEnd/>
          </a:ln>
        </p:spPr>
        <p:txBody>
          <a:bodyPr/>
          <a:lstStyle/>
          <a:p>
            <a:endParaRPr lang="en-US"/>
          </a:p>
        </p:txBody>
      </p:sp>
      <p:sp>
        <p:nvSpPr>
          <p:cNvPr id="46089" name="Rectangle 14"/>
          <p:cNvSpPr>
            <a:spLocks noChangeArrowheads="1"/>
          </p:cNvSpPr>
          <p:nvPr/>
        </p:nvSpPr>
        <p:spPr bwMode="auto">
          <a:xfrm>
            <a:off x="430213" y="4279900"/>
            <a:ext cx="1690687" cy="369888"/>
          </a:xfrm>
          <a:prstGeom prst="rect">
            <a:avLst/>
          </a:prstGeom>
          <a:noFill/>
          <a:ln w="9525">
            <a:noFill/>
            <a:miter lim="800000"/>
            <a:headEnd/>
            <a:tailEnd/>
          </a:ln>
        </p:spPr>
        <p:txBody>
          <a:bodyPr wrap="none" lIns="0" tIns="0" rIns="0" bIns="0">
            <a:spAutoFit/>
          </a:bodyPr>
          <a:lstStyle/>
          <a:p>
            <a:pPr algn="ctr"/>
            <a:r>
              <a:rPr lang="en-US" sz="2400" b="1"/>
              <a:t>Profitability</a:t>
            </a:r>
          </a:p>
        </p:txBody>
      </p:sp>
      <p:sp>
        <p:nvSpPr>
          <p:cNvPr id="32779" name="Freeform 15"/>
          <p:cNvSpPr>
            <a:spLocks/>
          </p:cNvSpPr>
          <p:nvPr/>
        </p:nvSpPr>
        <p:spPr bwMode="auto">
          <a:xfrm>
            <a:off x="3560763" y="3979863"/>
            <a:ext cx="1925637" cy="1049337"/>
          </a:xfrm>
          <a:custGeom>
            <a:avLst/>
            <a:gdLst>
              <a:gd name="T0" fmla="*/ 2147483647 w 1213"/>
              <a:gd name="T1" fmla="*/ 1457143087 h 560"/>
              <a:gd name="T2" fmla="*/ 2147483647 w 1213"/>
              <a:gd name="T3" fmla="*/ 1457143087 h 560"/>
              <a:gd name="T4" fmla="*/ 2147483647 w 1213"/>
              <a:gd name="T5" fmla="*/ 1565989315 h 560"/>
              <a:gd name="T6" fmla="*/ 2147483647 w 1213"/>
              <a:gd name="T7" fmla="*/ 1660791291 h 560"/>
              <a:gd name="T8" fmla="*/ 2147483647 w 1213"/>
              <a:gd name="T9" fmla="*/ 1745060548 h 560"/>
              <a:gd name="T10" fmla="*/ 2147483647 w 1213"/>
              <a:gd name="T11" fmla="*/ 1818795210 h 560"/>
              <a:gd name="T12" fmla="*/ 2147483647 w 1213"/>
              <a:gd name="T13" fmla="*/ 1881995279 h 560"/>
              <a:gd name="T14" fmla="*/ 2147483647 w 1213"/>
              <a:gd name="T15" fmla="*/ 1934664501 h 560"/>
              <a:gd name="T16" fmla="*/ 2147483647 w 1213"/>
              <a:gd name="T17" fmla="*/ 1955731815 h 560"/>
              <a:gd name="T18" fmla="*/ 2147483647 w 1213"/>
              <a:gd name="T19" fmla="*/ 1966264535 h 560"/>
              <a:gd name="T20" fmla="*/ 362902406 w 1213"/>
              <a:gd name="T21" fmla="*/ 1966264535 h 560"/>
              <a:gd name="T22" fmla="*/ 362902406 w 1213"/>
              <a:gd name="T23" fmla="*/ 1966264535 h 560"/>
              <a:gd name="T24" fmla="*/ 287297738 w 1213"/>
              <a:gd name="T25" fmla="*/ 1955731815 h 560"/>
              <a:gd name="T26" fmla="*/ 219252743 w 1213"/>
              <a:gd name="T27" fmla="*/ 1934664501 h 560"/>
              <a:gd name="T28" fmla="*/ 158769009 w 1213"/>
              <a:gd name="T29" fmla="*/ 1881995279 h 560"/>
              <a:gd name="T30" fmla="*/ 105846535 w 1213"/>
              <a:gd name="T31" fmla="*/ 1818795210 h 560"/>
              <a:gd name="T32" fmla="*/ 60483734 w 1213"/>
              <a:gd name="T33" fmla="*/ 1745060548 h 560"/>
              <a:gd name="T34" fmla="*/ 30241867 w 1213"/>
              <a:gd name="T35" fmla="*/ 1660791291 h 560"/>
              <a:gd name="T36" fmla="*/ 7559673 w 1213"/>
              <a:gd name="T37" fmla="*/ 1565989315 h 560"/>
              <a:gd name="T38" fmla="*/ 0 w 1213"/>
              <a:gd name="T39" fmla="*/ 1457143087 h 560"/>
              <a:gd name="T40" fmla="*/ 0 w 1213"/>
              <a:gd name="T41" fmla="*/ 505611791 h 560"/>
              <a:gd name="T42" fmla="*/ 0 w 1213"/>
              <a:gd name="T43" fmla="*/ 505611791 h 560"/>
              <a:gd name="T44" fmla="*/ 7559673 w 1213"/>
              <a:gd name="T45" fmla="*/ 400275220 h 560"/>
              <a:gd name="T46" fmla="*/ 30241867 w 1213"/>
              <a:gd name="T47" fmla="*/ 305473244 h 560"/>
              <a:gd name="T48" fmla="*/ 60483734 w 1213"/>
              <a:gd name="T49" fmla="*/ 221203987 h 560"/>
              <a:gd name="T50" fmla="*/ 105846535 w 1213"/>
              <a:gd name="T51" fmla="*/ 147469325 h 560"/>
              <a:gd name="T52" fmla="*/ 158769009 w 1213"/>
              <a:gd name="T53" fmla="*/ 84269256 h 560"/>
              <a:gd name="T54" fmla="*/ 219252743 w 1213"/>
              <a:gd name="T55" fmla="*/ 31600034 h 560"/>
              <a:gd name="T56" fmla="*/ 287297738 w 1213"/>
              <a:gd name="T57" fmla="*/ 10532720 h 560"/>
              <a:gd name="T58" fmla="*/ 362902406 w 1213"/>
              <a:gd name="T59" fmla="*/ 0 h 560"/>
              <a:gd name="T60" fmla="*/ 2147483647 w 1213"/>
              <a:gd name="T61" fmla="*/ 0 h 560"/>
              <a:gd name="T62" fmla="*/ 2147483647 w 1213"/>
              <a:gd name="T63" fmla="*/ 0 h 560"/>
              <a:gd name="T64" fmla="*/ 2147483647 w 1213"/>
              <a:gd name="T65" fmla="*/ 10532720 h 560"/>
              <a:gd name="T66" fmla="*/ 2147483647 w 1213"/>
              <a:gd name="T67" fmla="*/ 31600034 h 560"/>
              <a:gd name="T68" fmla="*/ 2147483647 w 1213"/>
              <a:gd name="T69" fmla="*/ 84269256 h 560"/>
              <a:gd name="T70" fmla="*/ 2147483647 w 1213"/>
              <a:gd name="T71" fmla="*/ 147469325 h 560"/>
              <a:gd name="T72" fmla="*/ 2147483647 w 1213"/>
              <a:gd name="T73" fmla="*/ 221203987 h 560"/>
              <a:gd name="T74" fmla="*/ 2147483647 w 1213"/>
              <a:gd name="T75" fmla="*/ 305473244 h 560"/>
              <a:gd name="T76" fmla="*/ 2147483647 w 1213"/>
              <a:gd name="T77" fmla="*/ 400275220 h 560"/>
              <a:gd name="T78" fmla="*/ 2147483647 w 1213"/>
              <a:gd name="T79" fmla="*/ 505611791 h 560"/>
              <a:gd name="T80" fmla="*/ 2147483647 w 1213"/>
              <a:gd name="T81" fmla="*/ 1457143087 h 5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13" h="560">
                <a:moveTo>
                  <a:pt x="1213" y="415"/>
                </a:moveTo>
                <a:lnTo>
                  <a:pt x="1213" y="415"/>
                </a:lnTo>
                <a:lnTo>
                  <a:pt x="1210" y="446"/>
                </a:lnTo>
                <a:lnTo>
                  <a:pt x="1201" y="473"/>
                </a:lnTo>
                <a:lnTo>
                  <a:pt x="1189" y="497"/>
                </a:lnTo>
                <a:lnTo>
                  <a:pt x="1171" y="518"/>
                </a:lnTo>
                <a:lnTo>
                  <a:pt x="1150" y="536"/>
                </a:lnTo>
                <a:lnTo>
                  <a:pt x="1126" y="551"/>
                </a:lnTo>
                <a:lnTo>
                  <a:pt x="1098" y="557"/>
                </a:lnTo>
                <a:lnTo>
                  <a:pt x="1068" y="560"/>
                </a:lnTo>
                <a:lnTo>
                  <a:pt x="144" y="560"/>
                </a:lnTo>
                <a:lnTo>
                  <a:pt x="114" y="557"/>
                </a:lnTo>
                <a:lnTo>
                  <a:pt x="87" y="551"/>
                </a:lnTo>
                <a:lnTo>
                  <a:pt x="63" y="536"/>
                </a:lnTo>
                <a:lnTo>
                  <a:pt x="42" y="518"/>
                </a:lnTo>
                <a:lnTo>
                  <a:pt x="24" y="497"/>
                </a:lnTo>
                <a:lnTo>
                  <a:pt x="12" y="473"/>
                </a:lnTo>
                <a:lnTo>
                  <a:pt x="3" y="446"/>
                </a:lnTo>
                <a:lnTo>
                  <a:pt x="0" y="415"/>
                </a:lnTo>
                <a:lnTo>
                  <a:pt x="0" y="144"/>
                </a:lnTo>
                <a:lnTo>
                  <a:pt x="3" y="114"/>
                </a:lnTo>
                <a:lnTo>
                  <a:pt x="12" y="87"/>
                </a:lnTo>
                <a:lnTo>
                  <a:pt x="24" y="63"/>
                </a:lnTo>
                <a:lnTo>
                  <a:pt x="42" y="42"/>
                </a:lnTo>
                <a:lnTo>
                  <a:pt x="63" y="24"/>
                </a:lnTo>
                <a:lnTo>
                  <a:pt x="87" y="9"/>
                </a:lnTo>
                <a:lnTo>
                  <a:pt x="114" y="3"/>
                </a:lnTo>
                <a:lnTo>
                  <a:pt x="144" y="0"/>
                </a:lnTo>
                <a:lnTo>
                  <a:pt x="1068" y="0"/>
                </a:lnTo>
                <a:lnTo>
                  <a:pt x="1098" y="3"/>
                </a:lnTo>
                <a:lnTo>
                  <a:pt x="1126" y="9"/>
                </a:lnTo>
                <a:lnTo>
                  <a:pt x="1150" y="24"/>
                </a:lnTo>
                <a:lnTo>
                  <a:pt x="1171" y="42"/>
                </a:lnTo>
                <a:lnTo>
                  <a:pt x="1189" y="63"/>
                </a:lnTo>
                <a:lnTo>
                  <a:pt x="1201" y="87"/>
                </a:lnTo>
                <a:lnTo>
                  <a:pt x="1210" y="114"/>
                </a:lnTo>
                <a:lnTo>
                  <a:pt x="1213" y="144"/>
                </a:lnTo>
                <a:lnTo>
                  <a:pt x="1213" y="415"/>
                </a:lnTo>
                <a:close/>
              </a:path>
            </a:pathLst>
          </a:cu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endParaRPr lang="en-US" b="1">
              <a:latin typeface="Arial" pitchFamily="34" charset="0"/>
              <a:cs typeface="Arial" pitchFamily="34" charset="0"/>
            </a:endParaRPr>
          </a:p>
        </p:txBody>
      </p:sp>
      <p:sp>
        <p:nvSpPr>
          <p:cNvPr id="46091" name="Freeform 16"/>
          <p:cNvSpPr>
            <a:spLocks/>
          </p:cNvSpPr>
          <p:nvPr/>
        </p:nvSpPr>
        <p:spPr bwMode="auto">
          <a:xfrm>
            <a:off x="3741738" y="2632075"/>
            <a:ext cx="1543050" cy="1347788"/>
          </a:xfrm>
          <a:custGeom>
            <a:avLst/>
            <a:gdLst>
              <a:gd name="T0" fmla="*/ 0 w 972"/>
              <a:gd name="T1" fmla="*/ 2147483647 h 849"/>
              <a:gd name="T2" fmla="*/ 2147483647 w 972"/>
              <a:gd name="T3" fmla="*/ 0 h 849"/>
              <a:gd name="T4" fmla="*/ 2147483647 w 972"/>
              <a:gd name="T5" fmla="*/ 2147483647 h 849"/>
              <a:gd name="T6" fmla="*/ 0 60000 65536"/>
              <a:gd name="T7" fmla="*/ 0 60000 65536"/>
              <a:gd name="T8" fmla="*/ 0 60000 65536"/>
              <a:gd name="T9" fmla="*/ 0 w 972"/>
              <a:gd name="T10" fmla="*/ 0 h 849"/>
              <a:gd name="T11" fmla="*/ 972 w 972"/>
              <a:gd name="T12" fmla="*/ 849 h 849"/>
            </a:gdLst>
            <a:ahLst/>
            <a:cxnLst>
              <a:cxn ang="T6">
                <a:pos x="T0" y="T1"/>
              </a:cxn>
              <a:cxn ang="T7">
                <a:pos x="T2" y="T3"/>
              </a:cxn>
              <a:cxn ang="T8">
                <a:pos x="T4" y="T5"/>
              </a:cxn>
            </a:cxnLst>
            <a:rect l="T9" t="T10" r="T11" b="T12"/>
            <a:pathLst>
              <a:path w="972" h="849">
                <a:moveTo>
                  <a:pt x="0" y="849"/>
                </a:moveTo>
                <a:lnTo>
                  <a:pt x="491" y="0"/>
                </a:lnTo>
                <a:lnTo>
                  <a:pt x="972" y="849"/>
                </a:lnTo>
              </a:path>
            </a:pathLst>
          </a:custGeom>
          <a:noFill/>
          <a:ln w="38100">
            <a:solidFill>
              <a:schemeClr val="tx1"/>
            </a:solidFill>
            <a:round/>
            <a:headEnd/>
            <a:tailEnd/>
          </a:ln>
        </p:spPr>
        <p:txBody>
          <a:bodyPr/>
          <a:lstStyle/>
          <a:p>
            <a:pPr algn="ctr"/>
            <a:endParaRPr lang="en-US" b="1"/>
          </a:p>
        </p:txBody>
      </p:sp>
      <p:sp>
        <p:nvSpPr>
          <p:cNvPr id="46092" name="Line 17"/>
          <p:cNvSpPr>
            <a:spLocks noChangeShapeType="1"/>
          </p:cNvSpPr>
          <p:nvPr/>
        </p:nvSpPr>
        <p:spPr bwMode="auto">
          <a:xfrm>
            <a:off x="4521200" y="2632075"/>
            <a:ext cx="1588" cy="1347788"/>
          </a:xfrm>
          <a:prstGeom prst="line">
            <a:avLst/>
          </a:prstGeom>
          <a:noFill/>
          <a:ln w="38100">
            <a:solidFill>
              <a:schemeClr val="tx1"/>
            </a:solidFill>
            <a:round/>
            <a:headEnd/>
            <a:tailEnd/>
          </a:ln>
        </p:spPr>
        <p:txBody>
          <a:bodyPr/>
          <a:lstStyle/>
          <a:p>
            <a:endParaRPr lang="en-US"/>
          </a:p>
        </p:txBody>
      </p:sp>
      <p:sp>
        <p:nvSpPr>
          <p:cNvPr id="46093" name="Rectangle 18"/>
          <p:cNvSpPr>
            <a:spLocks noChangeArrowheads="1"/>
          </p:cNvSpPr>
          <p:nvPr/>
        </p:nvSpPr>
        <p:spPr bwMode="auto">
          <a:xfrm>
            <a:off x="3613150" y="4064000"/>
            <a:ext cx="1879600" cy="885825"/>
          </a:xfrm>
          <a:prstGeom prst="rect">
            <a:avLst/>
          </a:prstGeom>
          <a:noFill/>
          <a:ln w="9525">
            <a:noFill/>
            <a:miter lim="800000"/>
            <a:headEnd/>
            <a:tailEnd/>
          </a:ln>
        </p:spPr>
        <p:txBody>
          <a:bodyPr wrap="none" lIns="0" tIns="0" rIns="0" bIns="0">
            <a:spAutoFit/>
          </a:bodyPr>
          <a:lstStyle/>
          <a:p>
            <a:pPr algn="ctr">
              <a:lnSpc>
                <a:spcPct val="80000"/>
              </a:lnSpc>
            </a:pPr>
            <a:r>
              <a:rPr lang="en-US" sz="2400" b="1"/>
              <a:t>Product Line</a:t>
            </a:r>
            <a:br>
              <a:rPr lang="en-US" sz="2400" b="1"/>
            </a:br>
            <a:r>
              <a:rPr lang="en-US" sz="2400" b="1"/>
              <a:t>Customer </a:t>
            </a:r>
            <a:br>
              <a:rPr lang="en-US" sz="2400" b="1"/>
            </a:br>
            <a:r>
              <a:rPr lang="en-US" sz="2400" b="1"/>
              <a:t>Support</a:t>
            </a:r>
          </a:p>
        </p:txBody>
      </p:sp>
      <p:sp>
        <p:nvSpPr>
          <p:cNvPr id="32783" name="Freeform 19"/>
          <p:cNvSpPr>
            <a:spLocks/>
          </p:cNvSpPr>
          <p:nvPr/>
        </p:nvSpPr>
        <p:spPr bwMode="auto">
          <a:xfrm>
            <a:off x="2527300" y="2406650"/>
            <a:ext cx="722313" cy="3016250"/>
          </a:xfrm>
          <a:custGeom>
            <a:avLst/>
            <a:gdLst>
              <a:gd name="T0" fmla="*/ 1146672681 w 455"/>
              <a:gd name="T1" fmla="*/ 2147483647 h 1900"/>
              <a:gd name="T2" fmla="*/ 1146672681 w 455"/>
              <a:gd name="T3" fmla="*/ 2147483647 h 1900"/>
              <a:gd name="T4" fmla="*/ 1139111414 w 455"/>
              <a:gd name="T5" fmla="*/ 2147483647 h 1900"/>
              <a:gd name="T6" fmla="*/ 1116430785 w 455"/>
              <a:gd name="T7" fmla="*/ 2147483647 h 1900"/>
              <a:gd name="T8" fmla="*/ 1086188889 w 455"/>
              <a:gd name="T9" fmla="*/ 2147483647 h 1900"/>
              <a:gd name="T10" fmla="*/ 1040826045 w 455"/>
              <a:gd name="T11" fmla="*/ 2147483647 h 1900"/>
              <a:gd name="T12" fmla="*/ 987901934 w 455"/>
              <a:gd name="T13" fmla="*/ 2147483647 h 1900"/>
              <a:gd name="T14" fmla="*/ 917337510 w 455"/>
              <a:gd name="T15" fmla="*/ 2147483647 h 1900"/>
              <a:gd name="T16" fmla="*/ 849294038 w 455"/>
              <a:gd name="T17" fmla="*/ 2147483647 h 1900"/>
              <a:gd name="T18" fmla="*/ 781248978 w 455"/>
              <a:gd name="T19" fmla="*/ 2147483647 h 1900"/>
              <a:gd name="T20" fmla="*/ 365423703 w 455"/>
              <a:gd name="T21" fmla="*/ 2147483647 h 1900"/>
              <a:gd name="T22" fmla="*/ 365423703 w 455"/>
              <a:gd name="T23" fmla="*/ 2147483647 h 1900"/>
              <a:gd name="T24" fmla="*/ 289818963 w 455"/>
              <a:gd name="T25" fmla="*/ 2147483647 h 1900"/>
              <a:gd name="T26" fmla="*/ 219254539 w 455"/>
              <a:gd name="T27" fmla="*/ 2147483647 h 1900"/>
              <a:gd name="T28" fmla="*/ 158770747 w 455"/>
              <a:gd name="T29" fmla="*/ 2147483647 h 1900"/>
              <a:gd name="T30" fmla="*/ 105846636 w 455"/>
              <a:gd name="T31" fmla="*/ 2147483647 h 1900"/>
              <a:gd name="T32" fmla="*/ 60483792 w 455"/>
              <a:gd name="T33" fmla="*/ 2147483647 h 1900"/>
              <a:gd name="T34" fmla="*/ 22682216 w 455"/>
              <a:gd name="T35" fmla="*/ 2147483647 h 1900"/>
              <a:gd name="T36" fmla="*/ 7561268 w 455"/>
              <a:gd name="T37" fmla="*/ 2147483647 h 1900"/>
              <a:gd name="T38" fmla="*/ 0 w 455"/>
              <a:gd name="T39" fmla="*/ 2147483647 h 1900"/>
              <a:gd name="T40" fmla="*/ 0 w 455"/>
              <a:gd name="T41" fmla="*/ 365423450 h 1900"/>
              <a:gd name="T42" fmla="*/ 0 w 455"/>
              <a:gd name="T43" fmla="*/ 365423450 h 1900"/>
              <a:gd name="T44" fmla="*/ 7561268 w 455"/>
              <a:gd name="T45" fmla="*/ 289818763 h 1900"/>
              <a:gd name="T46" fmla="*/ 22682216 w 455"/>
              <a:gd name="T47" fmla="*/ 221773750 h 1900"/>
              <a:gd name="T48" fmla="*/ 60483792 w 455"/>
              <a:gd name="T49" fmla="*/ 161290000 h 1900"/>
              <a:gd name="T50" fmla="*/ 105846636 w 455"/>
              <a:gd name="T51" fmla="*/ 105846563 h 1900"/>
              <a:gd name="T52" fmla="*/ 158770747 w 455"/>
              <a:gd name="T53" fmla="*/ 60483750 h 1900"/>
              <a:gd name="T54" fmla="*/ 219254539 w 455"/>
              <a:gd name="T55" fmla="*/ 30241875 h 1900"/>
              <a:gd name="T56" fmla="*/ 289818963 w 455"/>
              <a:gd name="T57" fmla="*/ 7561263 h 1900"/>
              <a:gd name="T58" fmla="*/ 365423703 w 455"/>
              <a:gd name="T59" fmla="*/ 0 h 1900"/>
              <a:gd name="T60" fmla="*/ 781248978 w 455"/>
              <a:gd name="T61" fmla="*/ 0 h 1900"/>
              <a:gd name="T62" fmla="*/ 781248978 w 455"/>
              <a:gd name="T63" fmla="*/ 0 h 1900"/>
              <a:gd name="T64" fmla="*/ 849294038 w 455"/>
              <a:gd name="T65" fmla="*/ 7561263 h 1900"/>
              <a:gd name="T66" fmla="*/ 917337510 w 455"/>
              <a:gd name="T67" fmla="*/ 30241875 h 1900"/>
              <a:gd name="T68" fmla="*/ 987901934 w 455"/>
              <a:gd name="T69" fmla="*/ 60483750 h 1900"/>
              <a:gd name="T70" fmla="*/ 1040826045 w 455"/>
              <a:gd name="T71" fmla="*/ 105846563 h 1900"/>
              <a:gd name="T72" fmla="*/ 1086188889 w 455"/>
              <a:gd name="T73" fmla="*/ 161290000 h 1900"/>
              <a:gd name="T74" fmla="*/ 1116430785 w 455"/>
              <a:gd name="T75" fmla="*/ 221773750 h 1900"/>
              <a:gd name="T76" fmla="*/ 1139111414 w 455"/>
              <a:gd name="T77" fmla="*/ 289818763 h 1900"/>
              <a:gd name="T78" fmla="*/ 1146672681 w 455"/>
              <a:gd name="T79" fmla="*/ 365423450 h 1900"/>
              <a:gd name="T80" fmla="*/ 1146672681 w 455"/>
              <a:gd name="T81" fmla="*/ 2147483647 h 19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55" h="1900">
                <a:moveTo>
                  <a:pt x="455" y="1756"/>
                </a:moveTo>
                <a:lnTo>
                  <a:pt x="455" y="1756"/>
                </a:lnTo>
                <a:lnTo>
                  <a:pt x="452" y="1786"/>
                </a:lnTo>
                <a:lnTo>
                  <a:pt x="443" y="1813"/>
                </a:lnTo>
                <a:lnTo>
                  <a:pt x="431" y="1837"/>
                </a:lnTo>
                <a:lnTo>
                  <a:pt x="413" y="1858"/>
                </a:lnTo>
                <a:lnTo>
                  <a:pt x="392" y="1876"/>
                </a:lnTo>
                <a:lnTo>
                  <a:pt x="364" y="1888"/>
                </a:lnTo>
                <a:lnTo>
                  <a:pt x="337" y="1897"/>
                </a:lnTo>
                <a:lnTo>
                  <a:pt x="310" y="1900"/>
                </a:lnTo>
                <a:lnTo>
                  <a:pt x="145" y="1900"/>
                </a:lnTo>
                <a:lnTo>
                  <a:pt x="115" y="1897"/>
                </a:lnTo>
                <a:lnTo>
                  <a:pt x="87" y="1888"/>
                </a:lnTo>
                <a:lnTo>
                  <a:pt x="63" y="1876"/>
                </a:lnTo>
                <a:lnTo>
                  <a:pt x="42" y="1858"/>
                </a:lnTo>
                <a:lnTo>
                  <a:pt x="24" y="1837"/>
                </a:lnTo>
                <a:lnTo>
                  <a:pt x="9" y="1813"/>
                </a:lnTo>
                <a:lnTo>
                  <a:pt x="3" y="1786"/>
                </a:lnTo>
                <a:lnTo>
                  <a:pt x="0" y="1756"/>
                </a:lnTo>
                <a:lnTo>
                  <a:pt x="0" y="145"/>
                </a:lnTo>
                <a:lnTo>
                  <a:pt x="3" y="115"/>
                </a:lnTo>
                <a:lnTo>
                  <a:pt x="9" y="88"/>
                </a:lnTo>
                <a:lnTo>
                  <a:pt x="24" y="64"/>
                </a:lnTo>
                <a:lnTo>
                  <a:pt x="42" y="42"/>
                </a:lnTo>
                <a:lnTo>
                  <a:pt x="63" y="24"/>
                </a:lnTo>
                <a:lnTo>
                  <a:pt x="87" y="12"/>
                </a:lnTo>
                <a:lnTo>
                  <a:pt x="115" y="3"/>
                </a:lnTo>
                <a:lnTo>
                  <a:pt x="145" y="0"/>
                </a:lnTo>
                <a:lnTo>
                  <a:pt x="310" y="0"/>
                </a:lnTo>
                <a:lnTo>
                  <a:pt x="337" y="3"/>
                </a:lnTo>
                <a:lnTo>
                  <a:pt x="364" y="12"/>
                </a:lnTo>
                <a:lnTo>
                  <a:pt x="392" y="24"/>
                </a:lnTo>
                <a:lnTo>
                  <a:pt x="413" y="42"/>
                </a:lnTo>
                <a:lnTo>
                  <a:pt x="431" y="64"/>
                </a:lnTo>
                <a:lnTo>
                  <a:pt x="443" y="88"/>
                </a:lnTo>
                <a:lnTo>
                  <a:pt x="452" y="115"/>
                </a:lnTo>
                <a:lnTo>
                  <a:pt x="455" y="145"/>
                </a:lnTo>
                <a:lnTo>
                  <a:pt x="455" y="1756"/>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b="1">
              <a:latin typeface="Arial" pitchFamily="34" charset="0"/>
              <a:cs typeface="Arial" pitchFamily="34" charset="0"/>
            </a:endParaRPr>
          </a:p>
        </p:txBody>
      </p:sp>
      <p:sp>
        <p:nvSpPr>
          <p:cNvPr id="32784" name="Freeform 20"/>
          <p:cNvSpPr>
            <a:spLocks/>
          </p:cNvSpPr>
          <p:nvPr/>
        </p:nvSpPr>
        <p:spPr bwMode="auto">
          <a:xfrm>
            <a:off x="1504950" y="5170488"/>
            <a:ext cx="2762250" cy="563562"/>
          </a:xfrm>
          <a:custGeom>
            <a:avLst/>
            <a:gdLst>
              <a:gd name="T0" fmla="*/ 2147483647 w 1740"/>
              <a:gd name="T1" fmla="*/ 264615378 h 355"/>
              <a:gd name="T2" fmla="*/ 2147483647 w 1740"/>
              <a:gd name="T3" fmla="*/ 264615378 h 355"/>
              <a:gd name="T4" fmla="*/ 2147483647 w 1740"/>
              <a:gd name="T5" fmla="*/ 264615378 h 355"/>
              <a:gd name="T6" fmla="*/ 2147483647 w 1740"/>
              <a:gd name="T7" fmla="*/ 211692937 h 355"/>
              <a:gd name="T8" fmla="*/ 2147483647 w 1740"/>
              <a:gd name="T9" fmla="*/ 158768909 h 355"/>
              <a:gd name="T10" fmla="*/ 2147483647 w 1740"/>
              <a:gd name="T11" fmla="*/ 113406137 h 355"/>
              <a:gd name="T12" fmla="*/ 2147483647 w 1740"/>
              <a:gd name="T13" fmla="*/ 75604620 h 355"/>
              <a:gd name="T14" fmla="*/ 2147483647 w 1740"/>
              <a:gd name="T15" fmla="*/ 45362772 h 355"/>
              <a:gd name="T16" fmla="*/ 2147483647 w 1740"/>
              <a:gd name="T17" fmla="*/ 15120924 h 355"/>
              <a:gd name="T18" fmla="*/ 2147483647 w 1740"/>
              <a:gd name="T19" fmla="*/ 0 h 355"/>
              <a:gd name="T20" fmla="*/ 2147483647 w 1740"/>
              <a:gd name="T21" fmla="*/ 0 h 355"/>
              <a:gd name="T22" fmla="*/ 758567825 w 1740"/>
              <a:gd name="T23" fmla="*/ 0 h 355"/>
              <a:gd name="T24" fmla="*/ 758567825 w 1740"/>
              <a:gd name="T25" fmla="*/ 0 h 355"/>
              <a:gd name="T26" fmla="*/ 698084075 w 1740"/>
              <a:gd name="T27" fmla="*/ 0 h 355"/>
              <a:gd name="T28" fmla="*/ 645160000 w 1740"/>
              <a:gd name="T29" fmla="*/ 15120924 h 355"/>
              <a:gd name="T30" fmla="*/ 592237513 w 1740"/>
              <a:gd name="T31" fmla="*/ 45362772 h 355"/>
              <a:gd name="T32" fmla="*/ 554434375 w 1740"/>
              <a:gd name="T33" fmla="*/ 75604620 h 355"/>
              <a:gd name="T34" fmla="*/ 516632825 w 1740"/>
              <a:gd name="T35" fmla="*/ 113406137 h 355"/>
              <a:gd name="T36" fmla="*/ 486390950 w 1740"/>
              <a:gd name="T37" fmla="*/ 158768909 h 355"/>
              <a:gd name="T38" fmla="*/ 461189388 w 1740"/>
              <a:gd name="T39" fmla="*/ 211692937 h 355"/>
              <a:gd name="T40" fmla="*/ 453628125 w 1740"/>
              <a:gd name="T41" fmla="*/ 264615378 h 355"/>
              <a:gd name="T42" fmla="*/ 317539688 w 1740"/>
              <a:gd name="T43" fmla="*/ 264615378 h 355"/>
              <a:gd name="T44" fmla="*/ 317539688 w 1740"/>
              <a:gd name="T45" fmla="*/ 264615378 h 355"/>
              <a:gd name="T46" fmla="*/ 249496263 w 1740"/>
              <a:gd name="T47" fmla="*/ 272176634 h 355"/>
              <a:gd name="T48" fmla="*/ 196572188 w 1740"/>
              <a:gd name="T49" fmla="*/ 287297558 h 355"/>
              <a:gd name="T50" fmla="*/ 143649700 w 1740"/>
              <a:gd name="T51" fmla="*/ 317539406 h 355"/>
              <a:gd name="T52" fmla="*/ 90725625 w 1740"/>
              <a:gd name="T53" fmla="*/ 355340922 h 355"/>
              <a:gd name="T54" fmla="*/ 52924075 w 1740"/>
              <a:gd name="T55" fmla="*/ 400703694 h 355"/>
              <a:gd name="T56" fmla="*/ 30241875 w 1740"/>
              <a:gd name="T57" fmla="*/ 453627723 h 355"/>
              <a:gd name="T58" fmla="*/ 7561263 w 1740"/>
              <a:gd name="T59" fmla="*/ 514111419 h 355"/>
              <a:gd name="T60" fmla="*/ 0 w 1740"/>
              <a:gd name="T61" fmla="*/ 582154784 h 355"/>
              <a:gd name="T62" fmla="*/ 0 w 1740"/>
              <a:gd name="T63" fmla="*/ 582154784 h 355"/>
              <a:gd name="T64" fmla="*/ 7561263 w 1740"/>
              <a:gd name="T65" fmla="*/ 645159428 h 355"/>
              <a:gd name="T66" fmla="*/ 30241875 w 1740"/>
              <a:gd name="T67" fmla="*/ 705643124 h 355"/>
              <a:gd name="T68" fmla="*/ 52924075 w 1740"/>
              <a:gd name="T69" fmla="*/ 758565564 h 355"/>
              <a:gd name="T70" fmla="*/ 90725625 w 1740"/>
              <a:gd name="T71" fmla="*/ 803928337 h 355"/>
              <a:gd name="T72" fmla="*/ 143649700 w 1740"/>
              <a:gd name="T73" fmla="*/ 841731441 h 355"/>
              <a:gd name="T74" fmla="*/ 196572188 w 1740"/>
              <a:gd name="T75" fmla="*/ 871973289 h 355"/>
              <a:gd name="T76" fmla="*/ 249496263 w 1740"/>
              <a:gd name="T77" fmla="*/ 887094213 h 355"/>
              <a:gd name="T78" fmla="*/ 317539688 w 1740"/>
              <a:gd name="T79" fmla="*/ 894653881 h 355"/>
              <a:gd name="T80" fmla="*/ 2147483647 w 1740"/>
              <a:gd name="T81" fmla="*/ 894653881 h 355"/>
              <a:gd name="T82" fmla="*/ 2147483647 w 1740"/>
              <a:gd name="T83" fmla="*/ 894653881 h 355"/>
              <a:gd name="T84" fmla="*/ 2147483647 w 1740"/>
              <a:gd name="T85" fmla="*/ 887094213 h 355"/>
              <a:gd name="T86" fmla="*/ 2147483647 w 1740"/>
              <a:gd name="T87" fmla="*/ 871973289 h 355"/>
              <a:gd name="T88" fmla="*/ 2147483647 w 1740"/>
              <a:gd name="T89" fmla="*/ 841731441 h 355"/>
              <a:gd name="T90" fmla="*/ 2147483647 w 1740"/>
              <a:gd name="T91" fmla="*/ 803928337 h 355"/>
              <a:gd name="T92" fmla="*/ 2147483647 w 1740"/>
              <a:gd name="T93" fmla="*/ 758565564 h 355"/>
              <a:gd name="T94" fmla="*/ 2147483647 w 1740"/>
              <a:gd name="T95" fmla="*/ 705643124 h 355"/>
              <a:gd name="T96" fmla="*/ 2147483647 w 1740"/>
              <a:gd name="T97" fmla="*/ 645159428 h 355"/>
              <a:gd name="T98" fmla="*/ 2147483647 w 1740"/>
              <a:gd name="T99" fmla="*/ 582154784 h 355"/>
              <a:gd name="T100" fmla="*/ 2147483647 w 1740"/>
              <a:gd name="T101" fmla="*/ 582154784 h 355"/>
              <a:gd name="T102" fmla="*/ 2147483647 w 1740"/>
              <a:gd name="T103" fmla="*/ 514111419 h 355"/>
              <a:gd name="T104" fmla="*/ 2147483647 w 1740"/>
              <a:gd name="T105" fmla="*/ 453627723 h 355"/>
              <a:gd name="T106" fmla="*/ 2147483647 w 1740"/>
              <a:gd name="T107" fmla="*/ 400703694 h 355"/>
              <a:gd name="T108" fmla="*/ 2147483647 w 1740"/>
              <a:gd name="T109" fmla="*/ 355340922 h 355"/>
              <a:gd name="T110" fmla="*/ 2147483647 w 1740"/>
              <a:gd name="T111" fmla="*/ 317539406 h 355"/>
              <a:gd name="T112" fmla="*/ 2147483647 w 1740"/>
              <a:gd name="T113" fmla="*/ 287297558 h 355"/>
              <a:gd name="T114" fmla="*/ 2147483647 w 1740"/>
              <a:gd name="T115" fmla="*/ 272176634 h 355"/>
              <a:gd name="T116" fmla="*/ 2147483647 w 1740"/>
              <a:gd name="T117" fmla="*/ 264615378 h 355"/>
              <a:gd name="T118" fmla="*/ 2147483647 w 1740"/>
              <a:gd name="T119" fmla="*/ 264615378 h 3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0" h="355">
                <a:moveTo>
                  <a:pt x="1617" y="105"/>
                </a:moveTo>
                <a:lnTo>
                  <a:pt x="1569" y="105"/>
                </a:lnTo>
                <a:lnTo>
                  <a:pt x="1565" y="84"/>
                </a:lnTo>
                <a:lnTo>
                  <a:pt x="1556" y="63"/>
                </a:lnTo>
                <a:lnTo>
                  <a:pt x="1544" y="45"/>
                </a:lnTo>
                <a:lnTo>
                  <a:pt x="1532" y="30"/>
                </a:lnTo>
                <a:lnTo>
                  <a:pt x="1514" y="18"/>
                </a:lnTo>
                <a:lnTo>
                  <a:pt x="1493" y="6"/>
                </a:lnTo>
                <a:lnTo>
                  <a:pt x="1472" y="0"/>
                </a:lnTo>
                <a:lnTo>
                  <a:pt x="1451" y="0"/>
                </a:lnTo>
                <a:lnTo>
                  <a:pt x="301" y="0"/>
                </a:lnTo>
                <a:lnTo>
                  <a:pt x="277" y="0"/>
                </a:lnTo>
                <a:lnTo>
                  <a:pt x="256" y="6"/>
                </a:lnTo>
                <a:lnTo>
                  <a:pt x="235" y="18"/>
                </a:lnTo>
                <a:lnTo>
                  <a:pt x="220" y="30"/>
                </a:lnTo>
                <a:lnTo>
                  <a:pt x="205" y="45"/>
                </a:lnTo>
                <a:lnTo>
                  <a:pt x="193" y="63"/>
                </a:lnTo>
                <a:lnTo>
                  <a:pt x="183" y="84"/>
                </a:lnTo>
                <a:lnTo>
                  <a:pt x="180" y="105"/>
                </a:lnTo>
                <a:lnTo>
                  <a:pt x="126" y="105"/>
                </a:lnTo>
                <a:lnTo>
                  <a:pt x="99" y="108"/>
                </a:lnTo>
                <a:lnTo>
                  <a:pt x="78" y="114"/>
                </a:lnTo>
                <a:lnTo>
                  <a:pt x="57" y="126"/>
                </a:lnTo>
                <a:lnTo>
                  <a:pt x="36" y="141"/>
                </a:lnTo>
                <a:lnTo>
                  <a:pt x="21" y="159"/>
                </a:lnTo>
                <a:lnTo>
                  <a:pt x="12" y="180"/>
                </a:lnTo>
                <a:lnTo>
                  <a:pt x="3" y="204"/>
                </a:lnTo>
                <a:lnTo>
                  <a:pt x="0" y="231"/>
                </a:lnTo>
                <a:lnTo>
                  <a:pt x="3" y="256"/>
                </a:lnTo>
                <a:lnTo>
                  <a:pt x="12" y="280"/>
                </a:lnTo>
                <a:lnTo>
                  <a:pt x="21" y="301"/>
                </a:lnTo>
                <a:lnTo>
                  <a:pt x="36" y="319"/>
                </a:lnTo>
                <a:lnTo>
                  <a:pt x="57" y="334"/>
                </a:lnTo>
                <a:lnTo>
                  <a:pt x="78" y="346"/>
                </a:lnTo>
                <a:lnTo>
                  <a:pt x="99" y="352"/>
                </a:lnTo>
                <a:lnTo>
                  <a:pt x="126" y="355"/>
                </a:lnTo>
                <a:lnTo>
                  <a:pt x="1617" y="355"/>
                </a:lnTo>
                <a:lnTo>
                  <a:pt x="1641" y="352"/>
                </a:lnTo>
                <a:lnTo>
                  <a:pt x="1665" y="346"/>
                </a:lnTo>
                <a:lnTo>
                  <a:pt x="1686" y="334"/>
                </a:lnTo>
                <a:lnTo>
                  <a:pt x="1704" y="319"/>
                </a:lnTo>
                <a:lnTo>
                  <a:pt x="1719" y="301"/>
                </a:lnTo>
                <a:lnTo>
                  <a:pt x="1731" y="280"/>
                </a:lnTo>
                <a:lnTo>
                  <a:pt x="1737" y="256"/>
                </a:lnTo>
                <a:lnTo>
                  <a:pt x="1740" y="231"/>
                </a:lnTo>
                <a:lnTo>
                  <a:pt x="1737" y="204"/>
                </a:lnTo>
                <a:lnTo>
                  <a:pt x="1731" y="180"/>
                </a:lnTo>
                <a:lnTo>
                  <a:pt x="1719" y="159"/>
                </a:lnTo>
                <a:lnTo>
                  <a:pt x="1704" y="141"/>
                </a:lnTo>
                <a:lnTo>
                  <a:pt x="1686" y="126"/>
                </a:lnTo>
                <a:lnTo>
                  <a:pt x="1665" y="114"/>
                </a:lnTo>
                <a:lnTo>
                  <a:pt x="1641" y="108"/>
                </a:lnTo>
                <a:lnTo>
                  <a:pt x="1617" y="105"/>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b="1">
              <a:latin typeface="Arial" pitchFamily="34" charset="0"/>
              <a:cs typeface="Arial" pitchFamily="34" charset="0"/>
            </a:endParaRPr>
          </a:p>
        </p:txBody>
      </p:sp>
      <p:sp>
        <p:nvSpPr>
          <p:cNvPr id="32785" name="Freeform 21"/>
          <p:cNvSpPr>
            <a:spLocks/>
          </p:cNvSpPr>
          <p:nvPr/>
        </p:nvSpPr>
        <p:spPr bwMode="auto">
          <a:xfrm>
            <a:off x="868363" y="1866900"/>
            <a:ext cx="4064000" cy="808038"/>
          </a:xfrm>
          <a:custGeom>
            <a:avLst/>
            <a:gdLst>
              <a:gd name="T0" fmla="*/ 2147483647 w 2560"/>
              <a:gd name="T1" fmla="*/ 516633145 h 509"/>
              <a:gd name="T2" fmla="*/ 2147483647 w 2560"/>
              <a:gd name="T3" fmla="*/ 516633145 h 509"/>
              <a:gd name="T4" fmla="*/ 2147483647 w 2560"/>
              <a:gd name="T5" fmla="*/ 0 h 509"/>
              <a:gd name="T6" fmla="*/ 607358450 w 2560"/>
              <a:gd name="T7" fmla="*/ 516633145 h 509"/>
              <a:gd name="T8" fmla="*/ 304939700 w 2560"/>
              <a:gd name="T9" fmla="*/ 516633145 h 509"/>
              <a:gd name="T10" fmla="*/ 304939700 w 2560"/>
              <a:gd name="T11" fmla="*/ 516633145 h 509"/>
              <a:gd name="T12" fmla="*/ 244455950 w 2560"/>
              <a:gd name="T13" fmla="*/ 524192824 h 509"/>
              <a:gd name="T14" fmla="*/ 183972200 w 2560"/>
              <a:gd name="T15" fmla="*/ 546875038 h 509"/>
              <a:gd name="T16" fmla="*/ 138609388 w 2560"/>
              <a:gd name="T17" fmla="*/ 584676612 h 509"/>
              <a:gd name="T18" fmla="*/ 93246575 w 2560"/>
              <a:gd name="T19" fmla="*/ 622479773 h 509"/>
              <a:gd name="T20" fmla="*/ 52924075 w 2560"/>
              <a:gd name="T21" fmla="*/ 675402293 h 509"/>
              <a:gd name="T22" fmla="*/ 22682200 w 2560"/>
              <a:gd name="T23" fmla="*/ 743447348 h 509"/>
              <a:gd name="T24" fmla="*/ 7561263 w 2560"/>
              <a:gd name="T25" fmla="*/ 811490815 h 509"/>
              <a:gd name="T26" fmla="*/ 0 w 2560"/>
              <a:gd name="T27" fmla="*/ 879535869 h 509"/>
              <a:gd name="T28" fmla="*/ 0 w 2560"/>
              <a:gd name="T29" fmla="*/ 917337443 h 509"/>
              <a:gd name="T30" fmla="*/ 0 w 2560"/>
              <a:gd name="T31" fmla="*/ 917337443 h 509"/>
              <a:gd name="T32" fmla="*/ 7561263 w 2560"/>
              <a:gd name="T33" fmla="*/ 995463128 h 509"/>
              <a:gd name="T34" fmla="*/ 22682200 w 2560"/>
              <a:gd name="T35" fmla="*/ 1063506596 h 509"/>
              <a:gd name="T36" fmla="*/ 52924075 w 2560"/>
              <a:gd name="T37" fmla="*/ 1123990383 h 509"/>
              <a:gd name="T38" fmla="*/ 93246575 w 2560"/>
              <a:gd name="T39" fmla="*/ 1176914491 h 509"/>
              <a:gd name="T40" fmla="*/ 138609388 w 2560"/>
              <a:gd name="T41" fmla="*/ 1222277331 h 509"/>
              <a:gd name="T42" fmla="*/ 183972200 w 2560"/>
              <a:gd name="T43" fmla="*/ 1252519225 h 509"/>
              <a:gd name="T44" fmla="*/ 244455950 w 2560"/>
              <a:gd name="T45" fmla="*/ 1275199852 h 509"/>
              <a:gd name="T46" fmla="*/ 304939700 w 2560"/>
              <a:gd name="T47" fmla="*/ 1282761119 h 509"/>
              <a:gd name="T48" fmla="*/ 2147483647 w 2560"/>
              <a:gd name="T49" fmla="*/ 1282761119 h 509"/>
              <a:gd name="T50" fmla="*/ 2147483647 w 2560"/>
              <a:gd name="T51" fmla="*/ 1282761119 h 509"/>
              <a:gd name="T52" fmla="*/ 2147483647 w 2560"/>
              <a:gd name="T53" fmla="*/ 1275199852 h 509"/>
              <a:gd name="T54" fmla="*/ 2147483647 w 2560"/>
              <a:gd name="T55" fmla="*/ 1252519225 h 509"/>
              <a:gd name="T56" fmla="*/ 2147483647 w 2560"/>
              <a:gd name="T57" fmla="*/ 1222277331 h 509"/>
              <a:gd name="T58" fmla="*/ 2147483647 w 2560"/>
              <a:gd name="T59" fmla="*/ 1176914491 h 509"/>
              <a:gd name="T60" fmla="*/ 2147483647 w 2560"/>
              <a:gd name="T61" fmla="*/ 1123990383 h 509"/>
              <a:gd name="T62" fmla="*/ 2147483647 w 2560"/>
              <a:gd name="T63" fmla="*/ 1063506596 h 509"/>
              <a:gd name="T64" fmla="*/ 2147483647 w 2560"/>
              <a:gd name="T65" fmla="*/ 995463128 h 509"/>
              <a:gd name="T66" fmla="*/ 2147483647 w 2560"/>
              <a:gd name="T67" fmla="*/ 917337443 h 509"/>
              <a:gd name="T68" fmla="*/ 2147483647 w 2560"/>
              <a:gd name="T69" fmla="*/ 879535869 h 509"/>
              <a:gd name="T70" fmla="*/ 2147483647 w 2560"/>
              <a:gd name="T71" fmla="*/ 879535869 h 509"/>
              <a:gd name="T72" fmla="*/ 2147483647 w 2560"/>
              <a:gd name="T73" fmla="*/ 811490815 h 509"/>
              <a:gd name="T74" fmla="*/ 2147483647 w 2560"/>
              <a:gd name="T75" fmla="*/ 743447348 h 509"/>
              <a:gd name="T76" fmla="*/ 2147483647 w 2560"/>
              <a:gd name="T77" fmla="*/ 675402293 h 509"/>
              <a:gd name="T78" fmla="*/ 2147483647 w 2560"/>
              <a:gd name="T79" fmla="*/ 622479773 h 509"/>
              <a:gd name="T80" fmla="*/ 2147483647 w 2560"/>
              <a:gd name="T81" fmla="*/ 584676612 h 509"/>
              <a:gd name="T82" fmla="*/ 2147483647 w 2560"/>
              <a:gd name="T83" fmla="*/ 546875038 h 509"/>
              <a:gd name="T84" fmla="*/ 2147483647 w 2560"/>
              <a:gd name="T85" fmla="*/ 524192824 h 509"/>
              <a:gd name="T86" fmla="*/ 2147483647 w 2560"/>
              <a:gd name="T87" fmla="*/ 516633145 h 509"/>
              <a:gd name="T88" fmla="*/ 2147483647 w 2560"/>
              <a:gd name="T89" fmla="*/ 516633145 h 5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60" h="509">
                <a:moveTo>
                  <a:pt x="2439" y="205"/>
                </a:moveTo>
                <a:lnTo>
                  <a:pt x="2307" y="205"/>
                </a:lnTo>
                <a:lnTo>
                  <a:pt x="1280" y="0"/>
                </a:lnTo>
                <a:lnTo>
                  <a:pt x="241" y="205"/>
                </a:lnTo>
                <a:lnTo>
                  <a:pt x="121" y="205"/>
                </a:lnTo>
                <a:lnTo>
                  <a:pt x="97" y="208"/>
                </a:lnTo>
                <a:lnTo>
                  <a:pt x="73" y="217"/>
                </a:lnTo>
                <a:lnTo>
                  <a:pt x="55" y="232"/>
                </a:lnTo>
                <a:lnTo>
                  <a:pt x="37" y="247"/>
                </a:lnTo>
                <a:lnTo>
                  <a:pt x="21" y="268"/>
                </a:lnTo>
                <a:lnTo>
                  <a:pt x="9" y="295"/>
                </a:lnTo>
                <a:lnTo>
                  <a:pt x="3" y="322"/>
                </a:lnTo>
                <a:lnTo>
                  <a:pt x="0" y="349"/>
                </a:lnTo>
                <a:lnTo>
                  <a:pt x="0" y="364"/>
                </a:lnTo>
                <a:lnTo>
                  <a:pt x="3" y="395"/>
                </a:lnTo>
                <a:lnTo>
                  <a:pt x="9" y="422"/>
                </a:lnTo>
                <a:lnTo>
                  <a:pt x="21" y="446"/>
                </a:lnTo>
                <a:lnTo>
                  <a:pt x="37" y="467"/>
                </a:lnTo>
                <a:lnTo>
                  <a:pt x="55" y="485"/>
                </a:lnTo>
                <a:lnTo>
                  <a:pt x="73" y="497"/>
                </a:lnTo>
                <a:lnTo>
                  <a:pt x="97" y="506"/>
                </a:lnTo>
                <a:lnTo>
                  <a:pt x="121" y="509"/>
                </a:lnTo>
                <a:lnTo>
                  <a:pt x="2439" y="509"/>
                </a:lnTo>
                <a:lnTo>
                  <a:pt x="2463" y="506"/>
                </a:lnTo>
                <a:lnTo>
                  <a:pt x="2487" y="497"/>
                </a:lnTo>
                <a:lnTo>
                  <a:pt x="2508" y="485"/>
                </a:lnTo>
                <a:lnTo>
                  <a:pt x="2527" y="467"/>
                </a:lnTo>
                <a:lnTo>
                  <a:pt x="2539" y="446"/>
                </a:lnTo>
                <a:lnTo>
                  <a:pt x="2551" y="422"/>
                </a:lnTo>
                <a:lnTo>
                  <a:pt x="2557" y="395"/>
                </a:lnTo>
                <a:lnTo>
                  <a:pt x="2560" y="364"/>
                </a:lnTo>
                <a:lnTo>
                  <a:pt x="2560" y="349"/>
                </a:lnTo>
                <a:lnTo>
                  <a:pt x="2557" y="322"/>
                </a:lnTo>
                <a:lnTo>
                  <a:pt x="2551" y="295"/>
                </a:lnTo>
                <a:lnTo>
                  <a:pt x="2539" y="268"/>
                </a:lnTo>
                <a:lnTo>
                  <a:pt x="2527" y="247"/>
                </a:lnTo>
                <a:lnTo>
                  <a:pt x="2508" y="232"/>
                </a:lnTo>
                <a:lnTo>
                  <a:pt x="2487" y="217"/>
                </a:lnTo>
                <a:lnTo>
                  <a:pt x="2463" y="208"/>
                </a:lnTo>
                <a:lnTo>
                  <a:pt x="2439" y="205"/>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b="1">
              <a:latin typeface="Arial" pitchFamily="34" charset="0"/>
              <a:cs typeface="Arial" pitchFamily="34" charset="0"/>
            </a:endParaRPr>
          </a:p>
        </p:txBody>
      </p:sp>
      <p:sp>
        <p:nvSpPr>
          <p:cNvPr id="46097" name="Freeform 22"/>
          <p:cNvSpPr>
            <a:spLocks/>
          </p:cNvSpPr>
          <p:nvPr/>
        </p:nvSpPr>
        <p:spPr bwMode="auto">
          <a:xfrm>
            <a:off x="2686050" y="2097088"/>
            <a:ext cx="423863" cy="420687"/>
          </a:xfrm>
          <a:custGeom>
            <a:avLst/>
            <a:gdLst>
              <a:gd name="T0" fmla="*/ 2147483647 w 267"/>
              <a:gd name="T1" fmla="*/ 2147483647 h 265"/>
              <a:gd name="T2" fmla="*/ 2147483647 w 267"/>
              <a:gd name="T3" fmla="*/ 2147483647 h 265"/>
              <a:gd name="T4" fmla="*/ 2147483647 w 267"/>
              <a:gd name="T5" fmla="*/ 2147483647 h 265"/>
              <a:gd name="T6" fmla="*/ 2147483647 w 267"/>
              <a:gd name="T7" fmla="*/ 2147483647 h 265"/>
              <a:gd name="T8" fmla="*/ 2147483647 w 267"/>
              <a:gd name="T9" fmla="*/ 2147483647 h 265"/>
              <a:gd name="T10" fmla="*/ 2147483647 w 267"/>
              <a:gd name="T11" fmla="*/ 2147483647 h 265"/>
              <a:gd name="T12" fmla="*/ 2147483647 w 267"/>
              <a:gd name="T13" fmla="*/ 2147483647 h 265"/>
              <a:gd name="T14" fmla="*/ 2147483647 w 267"/>
              <a:gd name="T15" fmla="*/ 2147483647 h 265"/>
              <a:gd name="T16" fmla="*/ 2147483647 w 267"/>
              <a:gd name="T17" fmla="*/ 2147483647 h 265"/>
              <a:gd name="T18" fmla="*/ 2147483647 w 267"/>
              <a:gd name="T19" fmla="*/ 2147483647 h 265"/>
              <a:gd name="T20" fmla="*/ 2147483647 w 267"/>
              <a:gd name="T21" fmla="*/ 2147483647 h 265"/>
              <a:gd name="T22" fmla="*/ 2147483647 w 267"/>
              <a:gd name="T23" fmla="*/ 2147483647 h 265"/>
              <a:gd name="T24" fmla="*/ 2147483647 w 267"/>
              <a:gd name="T25" fmla="*/ 2147483647 h 265"/>
              <a:gd name="T26" fmla="*/ 2147483647 w 267"/>
              <a:gd name="T27" fmla="*/ 2147483647 h 265"/>
              <a:gd name="T28" fmla="*/ 2147483647 w 267"/>
              <a:gd name="T29" fmla="*/ 2147483647 h 265"/>
              <a:gd name="T30" fmla="*/ 2147483647 w 267"/>
              <a:gd name="T31" fmla="*/ 2147483647 h 265"/>
              <a:gd name="T32" fmla="*/ 2147483647 w 267"/>
              <a:gd name="T33" fmla="*/ 2147483647 h 265"/>
              <a:gd name="T34" fmla="*/ 2147483647 w 267"/>
              <a:gd name="T35" fmla="*/ 2147483647 h 265"/>
              <a:gd name="T36" fmla="*/ 0 w 267"/>
              <a:gd name="T37" fmla="*/ 2147483647 h 265"/>
              <a:gd name="T38" fmla="*/ 0 w 267"/>
              <a:gd name="T39" fmla="*/ 2147483647 h 265"/>
              <a:gd name="T40" fmla="*/ 2147483647 w 267"/>
              <a:gd name="T41" fmla="*/ 2147483647 h 265"/>
              <a:gd name="T42" fmla="*/ 2147483647 w 267"/>
              <a:gd name="T43" fmla="*/ 2147483647 h 265"/>
              <a:gd name="T44" fmla="*/ 2147483647 w 267"/>
              <a:gd name="T45" fmla="*/ 2147483647 h 265"/>
              <a:gd name="T46" fmla="*/ 2147483647 w 267"/>
              <a:gd name="T47" fmla="*/ 2147483647 h 265"/>
              <a:gd name="T48" fmla="*/ 2147483647 w 267"/>
              <a:gd name="T49" fmla="*/ 2147483647 h 265"/>
              <a:gd name="T50" fmla="*/ 2147483647 w 267"/>
              <a:gd name="T51" fmla="*/ 2147483647 h 265"/>
              <a:gd name="T52" fmla="*/ 2147483647 w 267"/>
              <a:gd name="T53" fmla="*/ 0 h 265"/>
              <a:gd name="T54" fmla="*/ 2147483647 w 267"/>
              <a:gd name="T55" fmla="*/ 0 h 265"/>
              <a:gd name="T56" fmla="*/ 2147483647 w 267"/>
              <a:gd name="T57" fmla="*/ 0 h 265"/>
              <a:gd name="T58" fmla="*/ 2147483647 w 267"/>
              <a:gd name="T59" fmla="*/ 0 h 265"/>
              <a:gd name="T60" fmla="*/ 2147483647 w 267"/>
              <a:gd name="T61" fmla="*/ 2147483647 h 265"/>
              <a:gd name="T62" fmla="*/ 2147483647 w 267"/>
              <a:gd name="T63" fmla="*/ 2147483647 h 265"/>
              <a:gd name="T64" fmla="*/ 2147483647 w 267"/>
              <a:gd name="T65" fmla="*/ 2147483647 h 265"/>
              <a:gd name="T66" fmla="*/ 2147483647 w 267"/>
              <a:gd name="T67" fmla="*/ 2147483647 h 265"/>
              <a:gd name="T68" fmla="*/ 2147483647 w 267"/>
              <a:gd name="T69" fmla="*/ 2147483647 h 265"/>
              <a:gd name="T70" fmla="*/ 2147483647 w 267"/>
              <a:gd name="T71" fmla="*/ 2147483647 h 265"/>
              <a:gd name="T72" fmla="*/ 2147483647 w 267"/>
              <a:gd name="T73" fmla="*/ 2147483647 h 265"/>
              <a:gd name="T74" fmla="*/ 2147483647 w 267"/>
              <a:gd name="T75" fmla="*/ 2147483647 h 2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7"/>
              <a:gd name="T115" fmla="*/ 0 h 265"/>
              <a:gd name="T116" fmla="*/ 267 w 267"/>
              <a:gd name="T117" fmla="*/ 265 h 2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7" h="265">
                <a:moveTo>
                  <a:pt x="267" y="132"/>
                </a:moveTo>
                <a:lnTo>
                  <a:pt x="267" y="132"/>
                </a:lnTo>
                <a:lnTo>
                  <a:pt x="264" y="159"/>
                </a:lnTo>
                <a:lnTo>
                  <a:pt x="258" y="183"/>
                </a:lnTo>
                <a:lnTo>
                  <a:pt x="246" y="207"/>
                </a:lnTo>
                <a:lnTo>
                  <a:pt x="228" y="225"/>
                </a:lnTo>
                <a:lnTo>
                  <a:pt x="210" y="243"/>
                </a:lnTo>
                <a:lnTo>
                  <a:pt x="186" y="256"/>
                </a:lnTo>
                <a:lnTo>
                  <a:pt x="162" y="265"/>
                </a:lnTo>
                <a:lnTo>
                  <a:pt x="135" y="265"/>
                </a:lnTo>
                <a:lnTo>
                  <a:pt x="108" y="265"/>
                </a:lnTo>
                <a:lnTo>
                  <a:pt x="84" y="256"/>
                </a:lnTo>
                <a:lnTo>
                  <a:pt x="60" y="243"/>
                </a:lnTo>
                <a:lnTo>
                  <a:pt x="39" y="225"/>
                </a:lnTo>
                <a:lnTo>
                  <a:pt x="24" y="207"/>
                </a:lnTo>
                <a:lnTo>
                  <a:pt x="12" y="183"/>
                </a:lnTo>
                <a:lnTo>
                  <a:pt x="3" y="159"/>
                </a:lnTo>
                <a:lnTo>
                  <a:pt x="0" y="132"/>
                </a:lnTo>
                <a:lnTo>
                  <a:pt x="3" y="105"/>
                </a:lnTo>
                <a:lnTo>
                  <a:pt x="12" y="81"/>
                </a:lnTo>
                <a:lnTo>
                  <a:pt x="24" y="57"/>
                </a:lnTo>
                <a:lnTo>
                  <a:pt x="39" y="39"/>
                </a:lnTo>
                <a:lnTo>
                  <a:pt x="60" y="21"/>
                </a:lnTo>
                <a:lnTo>
                  <a:pt x="84" y="9"/>
                </a:lnTo>
                <a:lnTo>
                  <a:pt x="108" y="0"/>
                </a:lnTo>
                <a:lnTo>
                  <a:pt x="135" y="0"/>
                </a:lnTo>
                <a:lnTo>
                  <a:pt x="162" y="0"/>
                </a:lnTo>
                <a:lnTo>
                  <a:pt x="186" y="9"/>
                </a:lnTo>
                <a:lnTo>
                  <a:pt x="210" y="21"/>
                </a:lnTo>
                <a:lnTo>
                  <a:pt x="228" y="39"/>
                </a:lnTo>
                <a:lnTo>
                  <a:pt x="246" y="57"/>
                </a:lnTo>
                <a:lnTo>
                  <a:pt x="258" y="81"/>
                </a:lnTo>
                <a:lnTo>
                  <a:pt x="264" y="105"/>
                </a:lnTo>
                <a:lnTo>
                  <a:pt x="267" y="132"/>
                </a:lnTo>
                <a:close/>
              </a:path>
            </a:pathLst>
          </a:custGeom>
          <a:solidFill>
            <a:srgbClr val="FFFFFF"/>
          </a:solidFill>
          <a:ln w="38100">
            <a:solidFill>
              <a:schemeClr val="tx1"/>
            </a:solidFill>
            <a:round/>
            <a:headEnd/>
            <a:tailEnd/>
          </a:ln>
        </p:spPr>
        <p:txBody>
          <a:bodyPr/>
          <a:lstStyle/>
          <a:p>
            <a:pPr algn="ctr"/>
            <a:endParaRPr lang="en-US" b="1"/>
          </a:p>
        </p:txBody>
      </p:sp>
      <p:sp>
        <p:nvSpPr>
          <p:cNvPr id="20" name="AutoShape 24"/>
          <p:cNvSpPr>
            <a:spLocks noChangeArrowheads="1"/>
          </p:cNvSpPr>
          <p:nvPr/>
        </p:nvSpPr>
        <p:spPr bwMode="auto">
          <a:xfrm>
            <a:off x="6019800" y="4572000"/>
            <a:ext cx="2895600" cy="1143000"/>
          </a:xfrm>
          <a:prstGeom prst="roundRect">
            <a:avLst>
              <a:gd name="adj" fmla="val 3069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Sales Decline Can Be Profitable</a:t>
            </a:r>
          </a:p>
        </p:txBody>
      </p:sp>
      <p:sp>
        <p:nvSpPr>
          <p:cNvPr id="21" name="Line 25"/>
          <p:cNvSpPr>
            <a:spLocks noChangeShapeType="1"/>
          </p:cNvSpPr>
          <p:nvPr/>
        </p:nvSpPr>
        <p:spPr bwMode="auto">
          <a:xfrm flipH="1" flipV="1">
            <a:off x="5562600" y="5181600"/>
            <a:ext cx="457200" cy="0"/>
          </a:xfrm>
          <a:prstGeom prst="line">
            <a:avLst/>
          </a:prstGeom>
          <a:noFill/>
          <a:ln w="38100">
            <a:solidFill>
              <a:schemeClr val="tx1"/>
            </a:solidFill>
            <a:round/>
            <a:headEnd/>
            <a:tailEnd type="triangle" w="med" len="med"/>
          </a:ln>
        </p:spPr>
        <p:txBody>
          <a:bodyPr/>
          <a:lstStyle/>
          <a:p>
            <a:endParaRPr lang="en-US"/>
          </a:p>
        </p:txBody>
      </p:sp>
      <p:sp>
        <p:nvSpPr>
          <p:cNvPr id="46100" name="Slide Number Placeholder 22"/>
          <p:cNvSpPr txBox="1">
            <a:spLocks/>
          </p:cNvSpPr>
          <p:nvPr/>
        </p:nvSpPr>
        <p:spPr bwMode="auto">
          <a:xfrm>
            <a:off x="0" y="635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D222D487-9EFE-46EB-BF85-FFACB4814887}" type="slidenum">
              <a:rPr lang="en-US" sz="1200">
                <a:latin typeface="Century Gothic" pitchFamily="34" charset="0"/>
              </a:rPr>
              <a:pPr algn="ctr"/>
              <a:t>18</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6"/>
                                        </p:tgtEl>
                                        <p:attrNameLst>
                                          <p:attrName>style.color</p:attrName>
                                        </p:attrNameLst>
                                      </p:cBhvr>
                                      <p:by>
                                        <p:hsl h="0" s="-70588" l="0"/>
                                      </p:by>
                                    </p:animClr>
                                    <p:animClr clrSpc="hsl" dir="cw">
                                      <p:cBhvr>
                                        <p:cTn id="16" dur="500" fill="hold"/>
                                        <p:tgtEl>
                                          <p:spTgt spid="6"/>
                                        </p:tgtEl>
                                        <p:attrNameLst>
                                          <p:attrName>fillcolor</p:attrName>
                                        </p:attrNameLst>
                                      </p:cBhvr>
                                      <p:by>
                                        <p:hsl h="0" s="-70588" l="0"/>
                                      </p:by>
                                    </p:animClr>
                                    <p:animClr clrSpc="hsl" dir="cw">
                                      <p:cBhvr>
                                        <p:cTn id="17" dur="500" fill="hold"/>
                                        <p:tgtEl>
                                          <p:spTgt spid="6"/>
                                        </p:tgtEl>
                                        <p:attrNameLst>
                                          <p:attrName>stroke.color</p:attrName>
                                        </p:attrNameLst>
                                      </p:cBhvr>
                                      <p:by>
                                        <p:hsl h="0" s="-70588" l="0"/>
                                      </p:by>
                                    </p:animClr>
                                    <p:set>
                                      <p:cBhvr>
                                        <p:cTn id="18" dur="500" fill="hold"/>
                                        <p:tgtEl>
                                          <p:spTgt spid="6"/>
                                        </p:tgtEl>
                                        <p:attrNameLst>
                                          <p:attrName>fill.type</p:attrName>
                                        </p:attrNameLst>
                                      </p:cBhvr>
                                      <p:to>
                                        <p:strVal val="solid"/>
                                      </p:to>
                                    </p:set>
                                  </p:childTnLst>
                                </p:cTn>
                              </p:par>
                              <p:par>
                                <p:cTn id="19" presetID="22" presetClass="entr" presetSubtype="2"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nodeType="afterGroup">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4"/>
                                        </p:tgtEl>
                                        <p:attrNameLst>
                                          <p:attrName>style.color</p:attrName>
                                        </p:attrNameLst>
                                      </p:cBhvr>
                                      <p:by>
                                        <p:hsl h="0" s="-70588" l="0"/>
                                      </p:by>
                                    </p:animClr>
                                    <p:animClr clrSpc="hsl" dir="cw">
                                      <p:cBhvr>
                                        <p:cTn id="30" dur="500" fill="hold"/>
                                        <p:tgtEl>
                                          <p:spTgt spid="4"/>
                                        </p:tgtEl>
                                        <p:attrNameLst>
                                          <p:attrName>fillcolor</p:attrName>
                                        </p:attrNameLst>
                                      </p:cBhvr>
                                      <p:by>
                                        <p:hsl h="0" s="-70588" l="0"/>
                                      </p:by>
                                    </p:animClr>
                                    <p:animClr clrSpc="hsl" dir="cw">
                                      <p:cBhvr>
                                        <p:cTn id="31" dur="500" fill="hold"/>
                                        <p:tgtEl>
                                          <p:spTgt spid="4"/>
                                        </p:tgtEl>
                                        <p:attrNameLst>
                                          <p:attrName>stroke.color</p:attrName>
                                        </p:attrNameLst>
                                      </p:cBhvr>
                                      <p:by>
                                        <p:hsl h="0" s="-70588" l="0"/>
                                      </p:by>
                                    </p:animClr>
                                    <p:set>
                                      <p:cBhvr>
                                        <p:cTn id="32" dur="500" fill="hold"/>
                                        <p:tgtEl>
                                          <p:spTgt spid="4"/>
                                        </p:tgtEl>
                                        <p:attrNameLst>
                                          <p:attrName>fill.type</p:attrName>
                                        </p:attrNameLst>
                                      </p:cBhvr>
                                      <p:to>
                                        <p:strVal val="solid"/>
                                      </p:to>
                                    </p:set>
                                  </p:childTnLst>
                                </p:cTn>
                              </p:par>
                              <p:par>
                                <p:cTn id="33" presetID="22" presetClass="entr" presetSubtype="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500"/>
                                        <p:tgtEl>
                                          <p:spTgt spid="20"/>
                                        </p:tgtEl>
                                      </p:cBhvr>
                                    </p:animEffect>
                                  </p:childTnLst>
                                </p:cTn>
                              </p:par>
                            </p:childTnLst>
                          </p:cTn>
                        </p:par>
                        <p:par>
                          <p:cTn id="36" fill="hold" nodeType="afterGroup">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6" grpId="1" animBg="1"/>
      <p:bldP spid="7"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198437"/>
            <a:ext cx="8229600" cy="1398587"/>
          </a:xfrm>
        </p:spPr>
        <p:txBody>
          <a:bodyPr/>
          <a:lstStyle/>
          <a:p>
            <a:pPr>
              <a:defRPr/>
            </a:pPr>
            <a:r>
              <a:rPr lang="en-US" dirty="0" smtClean="0"/>
              <a:t>New Product Planning</a:t>
            </a:r>
          </a:p>
        </p:txBody>
      </p:sp>
      <p:sp>
        <p:nvSpPr>
          <p:cNvPr id="23" name="Line 3"/>
          <p:cNvSpPr>
            <a:spLocks noChangeShapeType="1"/>
          </p:cNvSpPr>
          <p:nvPr/>
        </p:nvSpPr>
        <p:spPr bwMode="auto">
          <a:xfrm flipV="1">
            <a:off x="3581400" y="2209800"/>
            <a:ext cx="1143000" cy="1600200"/>
          </a:xfrm>
          <a:prstGeom prst="line">
            <a:avLst/>
          </a:prstGeom>
          <a:noFill/>
          <a:ln w="38100">
            <a:solidFill>
              <a:schemeClr val="tx1"/>
            </a:solidFill>
            <a:round/>
            <a:headEnd/>
            <a:tailEnd/>
          </a:ln>
        </p:spPr>
        <p:txBody>
          <a:bodyPr/>
          <a:lstStyle/>
          <a:p>
            <a:endParaRPr lang="en-US"/>
          </a:p>
        </p:txBody>
      </p:sp>
      <p:sp>
        <p:nvSpPr>
          <p:cNvPr id="24" name="AutoShape 4"/>
          <p:cNvSpPr>
            <a:spLocks noChangeArrowheads="1"/>
          </p:cNvSpPr>
          <p:nvPr/>
        </p:nvSpPr>
        <p:spPr bwMode="auto">
          <a:xfrm>
            <a:off x="4724400" y="1752600"/>
            <a:ext cx="3962400" cy="990600"/>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What Is a New Product?</a:t>
            </a:r>
          </a:p>
        </p:txBody>
      </p:sp>
      <p:sp>
        <p:nvSpPr>
          <p:cNvPr id="25" name="Line 7"/>
          <p:cNvSpPr>
            <a:spLocks noChangeShapeType="1"/>
          </p:cNvSpPr>
          <p:nvPr/>
        </p:nvSpPr>
        <p:spPr bwMode="auto">
          <a:xfrm>
            <a:off x="3581400" y="3810000"/>
            <a:ext cx="1143000" cy="0"/>
          </a:xfrm>
          <a:prstGeom prst="line">
            <a:avLst/>
          </a:prstGeom>
          <a:noFill/>
          <a:ln w="38100">
            <a:solidFill>
              <a:schemeClr val="tx1"/>
            </a:solidFill>
            <a:round/>
            <a:headEnd/>
            <a:tailEnd/>
          </a:ln>
        </p:spPr>
        <p:txBody>
          <a:bodyPr/>
          <a:lstStyle/>
          <a:p>
            <a:endParaRPr lang="en-US"/>
          </a:p>
        </p:txBody>
      </p:sp>
      <p:sp>
        <p:nvSpPr>
          <p:cNvPr id="26" name="AutoShape 8"/>
          <p:cNvSpPr>
            <a:spLocks noChangeArrowheads="1"/>
          </p:cNvSpPr>
          <p:nvPr/>
        </p:nvSpPr>
        <p:spPr bwMode="auto">
          <a:xfrm>
            <a:off x="4724400" y="3302000"/>
            <a:ext cx="3962400" cy="990600"/>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FTC Rule: 6 Months</a:t>
            </a:r>
          </a:p>
        </p:txBody>
      </p:sp>
      <p:sp>
        <p:nvSpPr>
          <p:cNvPr id="27" name="Line 11"/>
          <p:cNvSpPr>
            <a:spLocks noChangeShapeType="1"/>
          </p:cNvSpPr>
          <p:nvPr/>
        </p:nvSpPr>
        <p:spPr bwMode="auto">
          <a:xfrm>
            <a:off x="3581400" y="3810000"/>
            <a:ext cx="1143000" cy="1600200"/>
          </a:xfrm>
          <a:prstGeom prst="line">
            <a:avLst/>
          </a:prstGeom>
          <a:noFill/>
          <a:ln w="38100">
            <a:solidFill>
              <a:schemeClr val="tx1"/>
            </a:solidFill>
            <a:round/>
            <a:headEnd/>
            <a:tailEnd/>
          </a:ln>
        </p:spPr>
        <p:txBody>
          <a:bodyPr/>
          <a:lstStyle/>
          <a:p>
            <a:endParaRPr lang="en-US"/>
          </a:p>
        </p:txBody>
      </p:sp>
      <p:sp>
        <p:nvSpPr>
          <p:cNvPr id="28" name="AutoShape 12"/>
          <p:cNvSpPr>
            <a:spLocks noChangeArrowheads="1"/>
          </p:cNvSpPr>
          <p:nvPr/>
        </p:nvSpPr>
        <p:spPr bwMode="auto">
          <a:xfrm>
            <a:off x="4724400" y="4876800"/>
            <a:ext cx="3962400" cy="990600"/>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Ethical Dilemmas Exist</a:t>
            </a:r>
          </a:p>
        </p:txBody>
      </p:sp>
      <p:pic>
        <p:nvPicPr>
          <p:cNvPr id="33801" name="Picture 14" descr="sci"/>
          <p:cNvPicPr>
            <a:picLocks noChangeAspect="1" noChangeArrowheads="1"/>
          </p:cNvPicPr>
          <p:nvPr/>
        </p:nvPicPr>
        <p:blipFill>
          <a:blip r:embed="rId3">
            <a:extLst>
              <a:ext uri="{28A0092B-C50C-407E-A947-70E740481C1C}"/>
            </a:extLst>
          </a:blip>
          <a:srcRect/>
          <a:stretch>
            <a:fillRect/>
          </a:stretch>
        </p:blipFill>
        <p:spPr bwMode="auto">
          <a:xfrm>
            <a:off x="355600" y="2197100"/>
            <a:ext cx="3276600"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48137" name="Slide Number Placeholder 22"/>
          <p:cNvSpPr txBox="1">
            <a:spLocks/>
          </p:cNvSpPr>
          <p:nvPr/>
        </p:nvSpPr>
        <p:spPr bwMode="auto">
          <a:xfrm>
            <a:off x="0" y="635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E3BF5409-0800-4D66-9201-012AD21FBBAE}" type="slidenum">
              <a:rPr lang="en-US" sz="1200">
                <a:latin typeface="Century Gothic" pitchFamily="34" charset="0"/>
              </a:rPr>
              <a:pPr algn="ctr"/>
              <a:t>19</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24"/>
                                        </p:tgtEl>
                                        <p:attrNameLst>
                                          <p:attrName>style.color</p:attrName>
                                        </p:attrNameLst>
                                      </p:cBhvr>
                                      <p:by>
                                        <p:hsl h="0" s="-70588" l="0"/>
                                      </p:by>
                                    </p:animClr>
                                    <p:animClr clrSpc="hsl" dir="cw">
                                      <p:cBhvr>
                                        <p:cTn id="16" dur="500" fill="hold"/>
                                        <p:tgtEl>
                                          <p:spTgt spid="24"/>
                                        </p:tgtEl>
                                        <p:attrNameLst>
                                          <p:attrName>fillcolor</p:attrName>
                                        </p:attrNameLst>
                                      </p:cBhvr>
                                      <p:by>
                                        <p:hsl h="0" s="-70588" l="0"/>
                                      </p:by>
                                    </p:animClr>
                                    <p:animClr clrSpc="hsl" dir="cw">
                                      <p:cBhvr>
                                        <p:cTn id="17" dur="500" fill="hold"/>
                                        <p:tgtEl>
                                          <p:spTgt spid="24"/>
                                        </p:tgtEl>
                                        <p:attrNameLst>
                                          <p:attrName>stroke.color</p:attrName>
                                        </p:attrNameLst>
                                      </p:cBhvr>
                                      <p:by>
                                        <p:hsl h="0" s="-70588" l="0"/>
                                      </p:by>
                                    </p:animClr>
                                    <p:set>
                                      <p:cBhvr>
                                        <p:cTn id="18" dur="500" fill="hold"/>
                                        <p:tgtEl>
                                          <p:spTgt spid="24"/>
                                        </p:tgtEl>
                                        <p:attrNameLst>
                                          <p:attrName>fill.type</p:attrName>
                                        </p:attrNameLst>
                                      </p:cBhvr>
                                      <p:to>
                                        <p:strVal val="solid"/>
                                      </p:to>
                                    </p:set>
                                  </p:childTnLst>
                                </p:cTn>
                              </p:par>
                              <p:par>
                                <p:cTn id="19" presetID="2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26"/>
                                        </p:tgtEl>
                                        <p:attrNameLst>
                                          <p:attrName>style.color</p:attrName>
                                        </p:attrNameLst>
                                      </p:cBhvr>
                                      <p:by>
                                        <p:hsl h="0" s="-70588" l="0"/>
                                      </p:by>
                                    </p:animClr>
                                    <p:animClr clrSpc="hsl" dir="cw">
                                      <p:cBhvr>
                                        <p:cTn id="30" dur="500" fill="hold"/>
                                        <p:tgtEl>
                                          <p:spTgt spid="26"/>
                                        </p:tgtEl>
                                        <p:attrNameLst>
                                          <p:attrName>fillcolor</p:attrName>
                                        </p:attrNameLst>
                                      </p:cBhvr>
                                      <p:by>
                                        <p:hsl h="0" s="-70588" l="0"/>
                                      </p:by>
                                    </p:animClr>
                                    <p:animClr clrSpc="hsl" dir="cw">
                                      <p:cBhvr>
                                        <p:cTn id="31" dur="500" fill="hold"/>
                                        <p:tgtEl>
                                          <p:spTgt spid="26"/>
                                        </p:tgtEl>
                                        <p:attrNameLst>
                                          <p:attrName>stroke.color</p:attrName>
                                        </p:attrNameLst>
                                      </p:cBhvr>
                                      <p:by>
                                        <p:hsl h="0" s="-70588" l="0"/>
                                      </p:by>
                                    </p:animClr>
                                    <p:set>
                                      <p:cBhvr>
                                        <p:cTn id="32" dur="500" fill="hold"/>
                                        <p:tgtEl>
                                          <p:spTgt spid="26"/>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4" grpId="1" animBg="1"/>
      <p:bldP spid="25" grpId="0" animBg="1"/>
      <p:bldP spid="26" grpId="0" animBg="1"/>
      <p:bldP spid="26" grpId="1"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smtClean="0"/>
              <a:t>At the end of this presentation, you should be able to:</a:t>
            </a:r>
          </a:p>
        </p:txBody>
      </p:sp>
      <p:sp>
        <p:nvSpPr>
          <p:cNvPr id="59395" name="Rectangle 3"/>
          <p:cNvSpPr>
            <a:spLocks noGrp="1" noChangeArrowheads="1"/>
          </p:cNvSpPr>
          <p:nvPr>
            <p:ph idx="1"/>
          </p:nvPr>
        </p:nvSpPr>
        <p:spPr>
          <a:xfrm>
            <a:off x="457200" y="1882775"/>
            <a:ext cx="8229600" cy="4899025"/>
          </a:xfrm>
        </p:spPr>
        <p:txBody>
          <a:bodyPr>
            <a:normAutofit fontScale="85000" lnSpcReduction="20000"/>
          </a:bodyPr>
          <a:lstStyle/>
          <a:p>
            <a:pPr marL="514350" indent="-514350">
              <a:buFont typeface="+mj-lt"/>
              <a:buAutoNum type="arabicPeriod"/>
              <a:defRPr/>
            </a:pPr>
            <a:r>
              <a:rPr lang="en-US" dirty="0" smtClean="0"/>
              <a:t>Understand how product life cycles affect strategy planning.</a:t>
            </a:r>
          </a:p>
          <a:p>
            <a:pPr marL="514350" indent="-514350">
              <a:buFont typeface="+mj-lt"/>
              <a:buAutoNum type="arabicPeriod"/>
              <a:defRPr/>
            </a:pPr>
            <a:r>
              <a:rPr lang="en-US" dirty="0" smtClean="0"/>
              <a:t>Know what is involved in designing new products and what “new products” really are.</a:t>
            </a:r>
          </a:p>
          <a:p>
            <a:pPr marL="514350" indent="-514350">
              <a:buFont typeface="+mj-lt"/>
              <a:buAutoNum type="arabicPeriod"/>
              <a:defRPr/>
            </a:pPr>
            <a:r>
              <a:rPr lang="en-US" dirty="0" smtClean="0"/>
              <a:t>Understand the new-product development process.</a:t>
            </a:r>
          </a:p>
          <a:p>
            <a:pPr marL="514350" indent="-514350">
              <a:buFont typeface="+mj-lt"/>
              <a:buAutoNum type="arabicPeriod"/>
              <a:defRPr/>
            </a:pPr>
            <a:r>
              <a:rPr lang="en-US" dirty="0" smtClean="0"/>
              <a:t>Appreciate the team effort that goes into new-product development.</a:t>
            </a:r>
          </a:p>
          <a:p>
            <a:pPr marL="514350" indent="-514350">
              <a:buFont typeface="+mj-lt"/>
              <a:buAutoNum type="arabicPeriod"/>
              <a:defRPr/>
            </a:pPr>
            <a:r>
              <a:rPr lang="en-US" dirty="0" smtClean="0"/>
              <a:t>Understand the need for product or brand managers.</a:t>
            </a:r>
          </a:p>
          <a:p>
            <a:pPr marL="514350" indent="-514350">
              <a:buFont typeface="+mj-lt"/>
              <a:buAutoNum type="arabicPeriod"/>
              <a:defRPr/>
            </a:pPr>
            <a:r>
              <a:rPr lang="en-US" dirty="0" smtClean="0"/>
              <a:t>Understand how total quality management can improve goods and services.</a:t>
            </a:r>
          </a:p>
          <a:p>
            <a:pPr marL="514350" indent="-514350">
              <a:buFont typeface="+mj-lt"/>
              <a:buAutoNum type="arabicPeriod"/>
              <a:defRPr/>
            </a:pPr>
            <a:r>
              <a:rPr lang="en-US" dirty="0" smtClean="0"/>
              <a:t>Understand important new terms.</a:t>
            </a:r>
          </a:p>
        </p:txBody>
      </p:sp>
      <p:sp>
        <p:nvSpPr>
          <p:cNvPr id="12291" name="Slide Number Placeholder 22"/>
          <p:cNvSpPr txBox="1">
            <a:spLocks/>
          </p:cNvSpPr>
          <p:nvPr/>
        </p:nvSpPr>
        <p:spPr bwMode="auto">
          <a:xfrm>
            <a:off x="0" y="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BA862281-F8BF-4D36-B701-1BD30315B39B}" type="slidenum">
              <a:rPr lang="en-US" sz="1200">
                <a:latin typeface="Century Gothic" pitchFamily="34" charset="0"/>
              </a:rPr>
              <a:pPr algn="ctr"/>
              <a:t>2</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Effect transition="in" filter="wipe(up)">
                                      <p:cBhvr>
                                        <p:cTn id="23" dur="500"/>
                                        <p:tgtEl>
                                          <p:spTgt spid="59395">
                                            <p:txEl>
                                              <p:pRg st="4" end="4"/>
                                            </p:txEl>
                                          </p:spTgt>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animEffect transition="in" filter="wipe(up)">
                                      <p:cBhvr>
                                        <p:cTn id="27" dur="500"/>
                                        <p:tgtEl>
                                          <p:spTgt spid="59395">
                                            <p:txEl>
                                              <p:pRg st="5" end="5"/>
                                            </p:txEl>
                                          </p:spTgt>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59395">
                                            <p:txEl>
                                              <p:pRg st="6" end="6"/>
                                            </p:txEl>
                                          </p:spTgt>
                                        </p:tgtEl>
                                        <p:attrNameLst>
                                          <p:attrName>style.visibility</p:attrName>
                                        </p:attrNameLst>
                                      </p:cBhvr>
                                      <p:to>
                                        <p:strVal val="visible"/>
                                      </p:to>
                                    </p:set>
                                    <p:animEffect transition="in" filter="wipe(up)">
                                      <p:cBhvr>
                                        <p:cTn id="31" dur="500"/>
                                        <p:tgtEl>
                                          <p:spTgt spid="59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defRPr/>
            </a:pPr>
            <a:r>
              <a:rPr lang="en-US" smtClean="0"/>
              <a:t>New Product</a:t>
            </a:r>
          </a:p>
        </p:txBody>
      </p:sp>
      <p:sp>
        <p:nvSpPr>
          <p:cNvPr id="2069" name="Slide Number Placeholder 22"/>
          <p:cNvSpPr txBox="1">
            <a:spLocks/>
          </p:cNvSpPr>
          <p:nvPr/>
        </p:nvSpPr>
        <p:spPr bwMode="auto">
          <a:xfrm>
            <a:off x="-46038" y="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EB7103B2-FE8C-4DAD-8848-ECB484A121E5}" type="slidenum">
              <a:rPr lang="en-US" sz="1200">
                <a:latin typeface="Century Gothic" pitchFamily="34" charset="0"/>
              </a:rPr>
              <a:pPr algn="ctr"/>
              <a:t>20</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8229600" cy="1398587"/>
          </a:xfrm>
        </p:spPr>
        <p:txBody>
          <a:bodyPr/>
          <a:lstStyle/>
          <a:p>
            <a:pPr>
              <a:defRPr/>
            </a:pPr>
            <a:r>
              <a:rPr lang="en-US" altLang="en-US" dirty="0" smtClean="0"/>
              <a:t>New-Product Development Process (Exhibit 9-4)</a:t>
            </a:r>
            <a:endParaRPr lang="en-US" dirty="0" smtClean="0"/>
          </a:p>
        </p:txBody>
      </p:sp>
      <p:grpSp>
        <p:nvGrpSpPr>
          <p:cNvPr id="2" name="Group 22"/>
          <p:cNvGrpSpPr>
            <a:grpSpLocks/>
          </p:cNvGrpSpPr>
          <p:nvPr/>
        </p:nvGrpSpPr>
        <p:grpSpPr bwMode="auto">
          <a:xfrm>
            <a:off x="1295400" y="2438400"/>
            <a:ext cx="3200400" cy="876300"/>
            <a:chOff x="816" y="1536"/>
            <a:chExt cx="2016" cy="552"/>
          </a:xfrm>
          <a:effectLst>
            <a:outerShdw blurRad="50800" dist="38100" dir="2700000" algn="tl" rotWithShape="0">
              <a:prstClr val="black"/>
            </a:outerShdw>
          </a:effectLst>
        </p:grpSpPr>
        <p:sp>
          <p:nvSpPr>
            <p:cNvPr id="12" name="AutoShape 14"/>
            <p:cNvSpPr>
              <a:spLocks noChangeArrowheads="1"/>
            </p:cNvSpPr>
            <p:nvPr/>
          </p:nvSpPr>
          <p:spPr bwMode="auto">
            <a:xfrm>
              <a:off x="1200" y="1608"/>
              <a:ext cx="1632" cy="480"/>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274320" rIns="274320" anchor="ctr"/>
            <a:lstStyle/>
            <a:p>
              <a:pPr algn="ctr">
                <a:defRPr/>
              </a:pPr>
              <a:r>
                <a:rPr lang="en-US" sz="2000" b="1" dirty="0">
                  <a:solidFill>
                    <a:schemeClr val="tx2"/>
                  </a:solidFill>
                  <a:latin typeface="Arial" charset="0"/>
                  <a:cs typeface="Arial" charset="0"/>
                </a:rPr>
                <a:t>2. Screening</a:t>
              </a:r>
            </a:p>
          </p:txBody>
        </p:sp>
        <p:sp>
          <p:nvSpPr>
            <p:cNvPr id="35855" name="AutoShape 18"/>
            <p:cNvSpPr>
              <a:spLocks noChangeArrowheads="1"/>
            </p:cNvSpPr>
            <p:nvPr/>
          </p:nvSpPr>
          <p:spPr bwMode="auto">
            <a:xfrm rot="10800000" flipH="1">
              <a:off x="816" y="1536"/>
              <a:ext cx="384" cy="43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1 w 21600"/>
                <a:gd name="T13" fmla="*/ 5000 h 21600"/>
                <a:gd name="T14" fmla="*/ 20644 w 21600"/>
                <a:gd name="T15" fmla="*/ 715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close/>
                </a:path>
              </a:pathLst>
            </a:custGeom>
            <a:solidFill>
              <a:schemeClr val="tx1"/>
            </a:solidFill>
            <a:ln w="9525">
              <a:noFill/>
              <a:miter lim="800000"/>
              <a:headEnd/>
              <a:tailEnd/>
            </a:ln>
          </p:spPr>
          <p:txBody>
            <a:bodyPr wrap="none" anchor="ctr"/>
            <a:lstStyle/>
            <a:p>
              <a:pPr algn="ctr">
                <a:defRPr/>
              </a:pPr>
              <a:endParaRPr lang="en-IN" b="1">
                <a:latin typeface="Arial" pitchFamily="34" charset="0"/>
                <a:cs typeface="Arial" pitchFamily="34" charset="0"/>
              </a:endParaRPr>
            </a:p>
          </p:txBody>
        </p:sp>
      </p:grpSp>
      <p:grpSp>
        <p:nvGrpSpPr>
          <p:cNvPr id="3" name="Group 23"/>
          <p:cNvGrpSpPr>
            <a:grpSpLocks/>
          </p:cNvGrpSpPr>
          <p:nvPr/>
        </p:nvGrpSpPr>
        <p:grpSpPr bwMode="auto">
          <a:xfrm>
            <a:off x="2667000" y="3352800"/>
            <a:ext cx="3200400" cy="914400"/>
            <a:chOff x="1680" y="2112"/>
            <a:chExt cx="2016" cy="576"/>
          </a:xfrm>
          <a:effectLst>
            <a:outerShdw blurRad="50800" dist="38100" dir="2700000" algn="tl" rotWithShape="0">
              <a:prstClr val="black"/>
            </a:outerShdw>
          </a:effectLst>
        </p:grpSpPr>
        <p:sp>
          <p:nvSpPr>
            <p:cNvPr id="15" name="AutoShape 15"/>
            <p:cNvSpPr>
              <a:spLocks noChangeArrowheads="1"/>
            </p:cNvSpPr>
            <p:nvPr/>
          </p:nvSpPr>
          <p:spPr bwMode="auto">
            <a:xfrm>
              <a:off x="2064" y="2208"/>
              <a:ext cx="1632" cy="48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274320" rIns="274320" anchor="ctr"/>
            <a:lstStyle/>
            <a:p>
              <a:pPr algn="ctr">
                <a:defRPr/>
              </a:pPr>
              <a:r>
                <a:rPr lang="en-US" sz="2000" b="1" dirty="0">
                  <a:latin typeface="Arial" charset="0"/>
                  <a:cs typeface="Arial" charset="0"/>
                </a:rPr>
                <a:t>3. Idea evaluation</a:t>
              </a:r>
            </a:p>
          </p:txBody>
        </p:sp>
        <p:sp>
          <p:nvSpPr>
            <p:cNvPr id="35853" name="AutoShape 19"/>
            <p:cNvSpPr>
              <a:spLocks noChangeArrowheads="1"/>
            </p:cNvSpPr>
            <p:nvPr/>
          </p:nvSpPr>
          <p:spPr bwMode="auto">
            <a:xfrm rot="10800000" flipH="1">
              <a:off x="1680" y="2112"/>
              <a:ext cx="384" cy="43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1 w 21600"/>
                <a:gd name="T13" fmla="*/ 5000 h 21600"/>
                <a:gd name="T14" fmla="*/ 20644 w 21600"/>
                <a:gd name="T15" fmla="*/ 715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close/>
                </a:path>
              </a:pathLst>
            </a:custGeom>
            <a:solidFill>
              <a:schemeClr val="tx1"/>
            </a:solidFill>
            <a:ln w="9525">
              <a:noFill/>
              <a:miter lim="800000"/>
              <a:headEnd/>
              <a:tailEnd/>
            </a:ln>
          </p:spPr>
          <p:txBody>
            <a:bodyPr wrap="none" anchor="ctr"/>
            <a:lstStyle/>
            <a:p>
              <a:pPr algn="ctr">
                <a:defRPr/>
              </a:pPr>
              <a:endParaRPr lang="en-IN" b="1">
                <a:latin typeface="Arial" pitchFamily="34" charset="0"/>
                <a:cs typeface="Arial" pitchFamily="34" charset="0"/>
              </a:endParaRPr>
            </a:p>
          </p:txBody>
        </p:sp>
      </p:grpSp>
      <p:grpSp>
        <p:nvGrpSpPr>
          <p:cNvPr id="4" name="Group 24"/>
          <p:cNvGrpSpPr>
            <a:grpSpLocks/>
          </p:cNvGrpSpPr>
          <p:nvPr/>
        </p:nvGrpSpPr>
        <p:grpSpPr bwMode="auto">
          <a:xfrm>
            <a:off x="4114800" y="4343400"/>
            <a:ext cx="3200400" cy="876300"/>
            <a:chOff x="2592" y="2736"/>
            <a:chExt cx="2016" cy="552"/>
          </a:xfrm>
          <a:effectLst>
            <a:outerShdw blurRad="50800" dist="38100" dir="2700000" algn="tl" rotWithShape="0">
              <a:prstClr val="black"/>
            </a:outerShdw>
          </a:effectLst>
        </p:grpSpPr>
        <p:sp>
          <p:nvSpPr>
            <p:cNvPr id="18" name="AutoShape 16"/>
            <p:cNvSpPr>
              <a:spLocks noChangeArrowheads="1"/>
            </p:cNvSpPr>
            <p:nvPr/>
          </p:nvSpPr>
          <p:spPr bwMode="auto">
            <a:xfrm>
              <a:off x="2976" y="2808"/>
              <a:ext cx="1632" cy="480"/>
            </a:xfrm>
            <a:prstGeom prst="roundRect">
              <a:avLst>
                <a:gd name="adj" fmla="val 50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74320" rIns="274320" anchor="ctr"/>
            <a:lstStyle/>
            <a:p>
              <a:pPr algn="ctr">
                <a:defRPr/>
              </a:pPr>
              <a:r>
                <a:rPr lang="en-US" sz="2000" b="1" dirty="0">
                  <a:latin typeface="Arial" charset="0"/>
                  <a:cs typeface="Arial" charset="0"/>
                </a:rPr>
                <a:t>4.Development</a:t>
              </a:r>
            </a:p>
          </p:txBody>
        </p:sp>
        <p:sp>
          <p:nvSpPr>
            <p:cNvPr id="35851" name="AutoShape 20"/>
            <p:cNvSpPr>
              <a:spLocks noChangeArrowheads="1"/>
            </p:cNvSpPr>
            <p:nvPr/>
          </p:nvSpPr>
          <p:spPr bwMode="auto">
            <a:xfrm rot="10800000" flipH="1">
              <a:off x="2592" y="2736"/>
              <a:ext cx="384" cy="43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1 w 21600"/>
                <a:gd name="T13" fmla="*/ 5000 h 21600"/>
                <a:gd name="T14" fmla="*/ 20644 w 21600"/>
                <a:gd name="T15" fmla="*/ 715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close/>
                </a:path>
              </a:pathLst>
            </a:custGeom>
            <a:solidFill>
              <a:schemeClr val="tx1"/>
            </a:solidFill>
            <a:ln w="9525">
              <a:noFill/>
              <a:miter lim="800000"/>
              <a:headEnd/>
              <a:tailEnd/>
            </a:ln>
          </p:spPr>
          <p:txBody>
            <a:bodyPr wrap="none" anchor="ctr"/>
            <a:lstStyle/>
            <a:p>
              <a:pPr algn="ctr">
                <a:defRPr/>
              </a:pPr>
              <a:endParaRPr lang="en-IN" b="1">
                <a:latin typeface="Arial" pitchFamily="34" charset="0"/>
                <a:cs typeface="Arial" pitchFamily="34" charset="0"/>
              </a:endParaRPr>
            </a:p>
          </p:txBody>
        </p:sp>
      </p:grpSp>
      <p:grpSp>
        <p:nvGrpSpPr>
          <p:cNvPr id="5" name="Group 25"/>
          <p:cNvGrpSpPr>
            <a:grpSpLocks/>
          </p:cNvGrpSpPr>
          <p:nvPr/>
        </p:nvGrpSpPr>
        <p:grpSpPr bwMode="auto">
          <a:xfrm>
            <a:off x="5410200" y="5257800"/>
            <a:ext cx="3200400" cy="914400"/>
            <a:chOff x="3408" y="3312"/>
            <a:chExt cx="2016" cy="576"/>
          </a:xfrm>
          <a:effectLst>
            <a:outerShdw blurRad="50800" dist="38100" dir="2700000" algn="tl" rotWithShape="0">
              <a:prstClr val="black"/>
            </a:outerShdw>
          </a:effectLst>
        </p:grpSpPr>
        <p:sp>
          <p:nvSpPr>
            <p:cNvPr id="21" name="AutoShape 17"/>
            <p:cNvSpPr>
              <a:spLocks noChangeArrowheads="1"/>
            </p:cNvSpPr>
            <p:nvPr/>
          </p:nvSpPr>
          <p:spPr bwMode="auto">
            <a:xfrm>
              <a:off x="3792" y="3408"/>
              <a:ext cx="1632" cy="480"/>
            </a:xfrm>
            <a:prstGeom prst="roundRect">
              <a:avLst>
                <a:gd name="adj"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algn="ctr">
                <a:defRPr/>
              </a:pPr>
              <a:r>
                <a:rPr lang="en-US" sz="2000" b="1" dirty="0">
                  <a:latin typeface="Arial" charset="0"/>
                  <a:cs typeface="Arial" charset="0"/>
                </a:rPr>
                <a:t>5. Commercial-ization</a:t>
              </a:r>
            </a:p>
          </p:txBody>
        </p:sp>
        <p:sp>
          <p:nvSpPr>
            <p:cNvPr id="35849" name="AutoShape 21"/>
            <p:cNvSpPr>
              <a:spLocks noChangeArrowheads="1"/>
            </p:cNvSpPr>
            <p:nvPr/>
          </p:nvSpPr>
          <p:spPr bwMode="auto">
            <a:xfrm rot="10800000" flipH="1">
              <a:off x="3408" y="3312"/>
              <a:ext cx="384" cy="43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1 w 21600"/>
                <a:gd name="T13" fmla="*/ 5000 h 21600"/>
                <a:gd name="T14" fmla="*/ 20644 w 21600"/>
                <a:gd name="T15" fmla="*/ 715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close/>
                </a:path>
              </a:pathLst>
            </a:custGeom>
            <a:solidFill>
              <a:schemeClr val="tx1"/>
            </a:solidFill>
            <a:ln w="9525">
              <a:noFill/>
              <a:miter lim="800000"/>
              <a:headEnd/>
              <a:tailEnd/>
            </a:ln>
          </p:spPr>
          <p:txBody>
            <a:bodyPr wrap="none" anchor="ctr"/>
            <a:lstStyle/>
            <a:p>
              <a:pPr algn="ctr">
                <a:defRPr/>
              </a:pPr>
              <a:endParaRPr lang="en-IN" b="1">
                <a:latin typeface="Arial" pitchFamily="34" charset="0"/>
                <a:cs typeface="Arial" pitchFamily="34" charset="0"/>
              </a:endParaRPr>
            </a:p>
          </p:txBody>
        </p:sp>
      </p:grpSp>
      <p:sp>
        <p:nvSpPr>
          <p:cNvPr id="31" name="AutoShape 12"/>
          <p:cNvSpPr>
            <a:spLocks noChangeArrowheads="1"/>
          </p:cNvSpPr>
          <p:nvPr/>
        </p:nvSpPr>
        <p:spPr bwMode="auto">
          <a:xfrm>
            <a:off x="533400" y="1600200"/>
            <a:ext cx="2590800" cy="762000"/>
          </a:xfrm>
          <a:prstGeom prst="roundRect">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ctr">
              <a:defRPr/>
            </a:pPr>
            <a:r>
              <a:rPr lang="en-US" sz="2000" b="1" dirty="0">
                <a:latin typeface="Arial" charset="0"/>
                <a:cs typeface="Arial" charset="0"/>
              </a:rPr>
              <a:t>1. Idea generation</a:t>
            </a:r>
          </a:p>
        </p:txBody>
      </p:sp>
      <p:sp>
        <p:nvSpPr>
          <p:cNvPr id="53255" name="Slide Number Placeholder 22"/>
          <p:cNvSpPr txBox="1">
            <a:spLocks/>
          </p:cNvSpPr>
          <p:nvPr/>
        </p:nvSpPr>
        <p:spPr bwMode="auto">
          <a:xfrm>
            <a:off x="-46038" y="635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BD71E18F-650F-4C36-AC52-E47059AC656C}" type="slidenum">
              <a:rPr lang="en-US" sz="1200">
                <a:latin typeface="Century Gothic" pitchFamily="34" charset="0"/>
              </a:rPr>
              <a:pPr algn="ctr"/>
              <a:t>21</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201613"/>
            <a:ext cx="8229600" cy="1398587"/>
          </a:xfrm>
        </p:spPr>
        <p:txBody>
          <a:bodyPr/>
          <a:lstStyle/>
          <a:p>
            <a:pPr>
              <a:defRPr/>
            </a:pPr>
            <a:r>
              <a:rPr lang="en-US" altLang="en-US" smtClean="0"/>
              <a:t>Step 1:  Idea Generation</a:t>
            </a:r>
            <a:endParaRPr lang="en-US" smtClean="0"/>
          </a:p>
        </p:txBody>
      </p:sp>
      <p:sp>
        <p:nvSpPr>
          <p:cNvPr id="3" name="AutoShape 3"/>
          <p:cNvSpPr>
            <a:spLocks noChangeArrowheads="1"/>
          </p:cNvSpPr>
          <p:nvPr/>
        </p:nvSpPr>
        <p:spPr bwMode="auto">
          <a:xfrm>
            <a:off x="533400" y="1600200"/>
            <a:ext cx="2590800" cy="762000"/>
          </a:xfrm>
          <a:prstGeom prst="roundRect">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ctr">
              <a:defRPr/>
            </a:pPr>
            <a:r>
              <a:rPr lang="en-US" sz="2000" b="1" dirty="0">
                <a:latin typeface="Arial" charset="0"/>
                <a:cs typeface="Arial" charset="0"/>
              </a:rPr>
              <a:t>1. Idea generation</a:t>
            </a:r>
          </a:p>
        </p:txBody>
      </p:sp>
      <p:sp>
        <p:nvSpPr>
          <p:cNvPr id="4" name="AutoShape 4"/>
          <p:cNvSpPr>
            <a:spLocks noChangeArrowheads="1"/>
          </p:cNvSpPr>
          <p:nvPr/>
        </p:nvSpPr>
        <p:spPr bwMode="auto">
          <a:xfrm>
            <a:off x="1905000" y="2552700"/>
            <a:ext cx="2590800" cy="762000"/>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274320" rIns="274320" anchor="ctr"/>
          <a:lstStyle/>
          <a:p>
            <a:pPr algn="ctr">
              <a:defRPr/>
            </a:pPr>
            <a:r>
              <a:rPr lang="en-US" sz="2000" b="1" dirty="0">
                <a:solidFill>
                  <a:schemeClr val="tx2"/>
                </a:solidFill>
                <a:latin typeface="Arial" charset="0"/>
                <a:cs typeface="Arial" charset="0"/>
              </a:rPr>
              <a:t>2. Screening</a:t>
            </a:r>
          </a:p>
        </p:txBody>
      </p:sp>
      <p:sp>
        <p:nvSpPr>
          <p:cNvPr id="5" name="AutoShape 5"/>
          <p:cNvSpPr>
            <a:spLocks noChangeArrowheads="1"/>
          </p:cNvSpPr>
          <p:nvPr/>
        </p:nvSpPr>
        <p:spPr bwMode="auto">
          <a:xfrm>
            <a:off x="3276600" y="3505200"/>
            <a:ext cx="2590800" cy="76200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274320" rIns="274320" anchor="ctr"/>
          <a:lstStyle/>
          <a:p>
            <a:pPr algn="ctr">
              <a:defRPr/>
            </a:pPr>
            <a:r>
              <a:rPr lang="en-US" sz="2000" b="1" dirty="0">
                <a:latin typeface="Arial" charset="0"/>
                <a:cs typeface="Arial" charset="0"/>
              </a:rPr>
              <a:t>3. Idea evaluation</a:t>
            </a:r>
          </a:p>
        </p:txBody>
      </p:sp>
      <p:sp>
        <p:nvSpPr>
          <p:cNvPr id="6" name="AutoShape 6"/>
          <p:cNvSpPr>
            <a:spLocks noChangeArrowheads="1"/>
          </p:cNvSpPr>
          <p:nvPr/>
        </p:nvSpPr>
        <p:spPr bwMode="auto">
          <a:xfrm>
            <a:off x="4724400" y="4457700"/>
            <a:ext cx="2590800" cy="762000"/>
          </a:xfrm>
          <a:prstGeom prst="roundRect">
            <a:avLst>
              <a:gd name="adj" fmla="val 50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74320" rIns="274320" anchor="ctr"/>
          <a:lstStyle/>
          <a:p>
            <a:pPr algn="ctr">
              <a:defRPr/>
            </a:pPr>
            <a:r>
              <a:rPr lang="en-US" sz="2000" b="1" dirty="0">
                <a:latin typeface="Arial" charset="0"/>
                <a:cs typeface="Arial" charset="0"/>
              </a:rPr>
              <a:t>4.Development</a:t>
            </a:r>
          </a:p>
        </p:txBody>
      </p:sp>
      <p:sp>
        <p:nvSpPr>
          <p:cNvPr id="7" name="AutoShape 7"/>
          <p:cNvSpPr>
            <a:spLocks noChangeArrowheads="1"/>
          </p:cNvSpPr>
          <p:nvPr/>
        </p:nvSpPr>
        <p:spPr bwMode="auto">
          <a:xfrm>
            <a:off x="6019800" y="5410200"/>
            <a:ext cx="2590800" cy="762000"/>
          </a:xfrm>
          <a:prstGeom prst="roundRect">
            <a:avLst>
              <a:gd name="adj"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algn="ctr">
              <a:defRPr/>
            </a:pPr>
            <a:r>
              <a:rPr lang="en-US" sz="2000" b="1" dirty="0">
                <a:latin typeface="Arial" charset="0"/>
                <a:cs typeface="Arial" charset="0"/>
              </a:rPr>
              <a:t>5. Commercial-ization</a:t>
            </a:r>
          </a:p>
        </p:txBody>
      </p:sp>
      <p:sp>
        <p:nvSpPr>
          <p:cNvPr id="55303" name="AutoShape 8"/>
          <p:cNvSpPr>
            <a:spLocks noChangeArrowheads="1"/>
          </p:cNvSpPr>
          <p:nvPr/>
        </p:nvSpPr>
        <p:spPr bwMode="auto">
          <a:xfrm rot="10800000" flipH="1">
            <a:off x="1295400" y="24384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sp>
        <p:nvSpPr>
          <p:cNvPr id="55304" name="AutoShape 9"/>
          <p:cNvSpPr>
            <a:spLocks noChangeArrowheads="1"/>
          </p:cNvSpPr>
          <p:nvPr/>
        </p:nvSpPr>
        <p:spPr bwMode="auto">
          <a:xfrm rot="10800000" flipH="1">
            <a:off x="2667000" y="33528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sp>
        <p:nvSpPr>
          <p:cNvPr id="55305" name="AutoShape 10"/>
          <p:cNvSpPr>
            <a:spLocks noChangeArrowheads="1"/>
          </p:cNvSpPr>
          <p:nvPr/>
        </p:nvSpPr>
        <p:spPr bwMode="auto">
          <a:xfrm rot="10800000" flipH="1">
            <a:off x="4114800" y="43434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sp>
        <p:nvSpPr>
          <p:cNvPr id="55306" name="AutoShape 11"/>
          <p:cNvSpPr>
            <a:spLocks noChangeArrowheads="1"/>
          </p:cNvSpPr>
          <p:nvPr/>
        </p:nvSpPr>
        <p:spPr bwMode="auto">
          <a:xfrm rot="10800000" flipH="1">
            <a:off x="5410200" y="52578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grpSp>
        <p:nvGrpSpPr>
          <p:cNvPr id="2" name="Group 15"/>
          <p:cNvGrpSpPr>
            <a:grpSpLocks/>
          </p:cNvGrpSpPr>
          <p:nvPr/>
        </p:nvGrpSpPr>
        <p:grpSpPr bwMode="auto">
          <a:xfrm>
            <a:off x="152400" y="1577975"/>
            <a:ext cx="3810000" cy="3810000"/>
            <a:chOff x="336" y="1008"/>
            <a:chExt cx="2400" cy="2400"/>
          </a:xfrm>
        </p:grpSpPr>
        <p:sp>
          <p:nvSpPr>
            <p:cNvPr id="13" name="AutoShape 13"/>
            <p:cNvSpPr>
              <a:spLocks noChangeArrowheads="1"/>
            </p:cNvSpPr>
            <p:nvPr/>
          </p:nvSpPr>
          <p:spPr bwMode="auto">
            <a:xfrm>
              <a:off x="336" y="1104"/>
              <a:ext cx="2400" cy="2304"/>
            </a:xfrm>
            <a:prstGeom prst="roundRect">
              <a:avLst>
                <a:gd name="adj" fmla="val 8616"/>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marL="173038" indent="-173038">
                <a:buFontTx/>
                <a:buChar char="•"/>
                <a:defRPr/>
              </a:pPr>
              <a:endParaRPr lang="en-US" sz="2400" b="1" dirty="0">
                <a:solidFill>
                  <a:schemeClr val="bg1"/>
                </a:solidFill>
                <a:latin typeface="Arial" charset="0"/>
                <a:cs typeface="Arial" charset="0"/>
              </a:endParaRPr>
            </a:p>
            <a:p>
              <a:pPr marL="173038" indent="-173038">
                <a:buFontTx/>
                <a:buChar char="•"/>
                <a:defRPr/>
              </a:pPr>
              <a:endParaRPr lang="en-US" sz="2400" b="1" dirty="0">
                <a:solidFill>
                  <a:schemeClr val="bg1"/>
                </a:solidFill>
                <a:latin typeface="Arial" charset="0"/>
                <a:cs typeface="Arial" charset="0"/>
              </a:endParaRPr>
            </a:p>
            <a:p>
              <a:pPr marL="231775" indent="-231775">
                <a:defRPr/>
              </a:pPr>
              <a:r>
                <a:rPr lang="en-US" sz="2400" b="1" dirty="0">
                  <a:latin typeface="Arial" charset="0"/>
                  <a:cs typeface="Arial" charset="0"/>
                </a:rPr>
                <a:t>Ideas from:</a:t>
              </a:r>
            </a:p>
            <a:p>
              <a:pPr marL="231775" indent="-231775">
                <a:buFontTx/>
                <a:buChar char="•"/>
                <a:defRPr/>
              </a:pPr>
              <a:r>
                <a:rPr lang="en-US" sz="2400" b="1" dirty="0">
                  <a:latin typeface="Arial" charset="0"/>
                  <a:cs typeface="Arial" charset="0"/>
                </a:rPr>
                <a:t>Customers and users</a:t>
              </a:r>
            </a:p>
            <a:p>
              <a:pPr marL="173038" indent="-173038">
                <a:buFontTx/>
                <a:buChar char="•"/>
                <a:defRPr/>
              </a:pPr>
              <a:r>
                <a:rPr lang="en-US" sz="2400" b="1" dirty="0">
                  <a:latin typeface="Arial" charset="0"/>
                  <a:cs typeface="Arial" charset="0"/>
                </a:rPr>
                <a:t> Marketing research</a:t>
              </a:r>
            </a:p>
            <a:p>
              <a:pPr marL="173038" indent="-173038">
                <a:buFontTx/>
                <a:buChar char="•"/>
                <a:defRPr/>
              </a:pPr>
              <a:r>
                <a:rPr lang="en-US" sz="2400" b="1" dirty="0">
                  <a:latin typeface="Arial" charset="0"/>
                  <a:cs typeface="Arial" charset="0"/>
                </a:rPr>
                <a:t> Competitors</a:t>
              </a:r>
            </a:p>
            <a:p>
              <a:pPr marL="173038" indent="-173038">
                <a:buFontTx/>
                <a:buChar char="•"/>
                <a:defRPr/>
              </a:pPr>
              <a:r>
                <a:rPr lang="en-US" sz="2400" b="1" dirty="0">
                  <a:latin typeface="Arial" charset="0"/>
                  <a:cs typeface="Arial" charset="0"/>
                </a:rPr>
                <a:t> Other markets</a:t>
              </a:r>
            </a:p>
            <a:p>
              <a:pPr marL="231775" indent="-231775">
                <a:buFontTx/>
                <a:buChar char="•"/>
                <a:defRPr/>
              </a:pPr>
              <a:r>
                <a:rPr lang="en-US" sz="2400" b="1" dirty="0">
                  <a:latin typeface="Arial" charset="0"/>
                  <a:cs typeface="Arial" charset="0"/>
                </a:rPr>
                <a:t>Company people, intermediaries, etc.</a:t>
              </a:r>
            </a:p>
          </p:txBody>
        </p:sp>
        <p:sp>
          <p:nvSpPr>
            <p:cNvPr id="14" name="AutoShape 14"/>
            <p:cNvSpPr>
              <a:spLocks noChangeArrowheads="1"/>
            </p:cNvSpPr>
            <p:nvPr/>
          </p:nvSpPr>
          <p:spPr bwMode="auto">
            <a:xfrm>
              <a:off x="336" y="1008"/>
              <a:ext cx="2400" cy="480"/>
            </a:xfrm>
            <a:prstGeom prst="roundRect">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ctr">
                <a:defRPr/>
              </a:pPr>
              <a:r>
                <a:rPr lang="en-US" sz="2400" b="1" dirty="0">
                  <a:latin typeface="Arial" charset="0"/>
                  <a:cs typeface="Arial" charset="0"/>
                </a:rPr>
                <a:t>1. Idea generation</a:t>
              </a:r>
            </a:p>
          </p:txBody>
        </p:sp>
      </p:grpSp>
      <p:sp>
        <p:nvSpPr>
          <p:cNvPr id="55308" name="Slide Number Placeholder 22"/>
          <p:cNvSpPr txBox="1">
            <a:spLocks/>
          </p:cNvSpPr>
          <p:nvPr/>
        </p:nvSpPr>
        <p:spPr bwMode="auto">
          <a:xfrm>
            <a:off x="0" y="11113"/>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FD75EF2A-1276-4A5F-8B52-F4ADF7058ADE}" type="slidenum">
              <a:rPr lang="en-US" sz="1200">
                <a:latin typeface="Century Gothic" pitchFamily="34" charset="0"/>
              </a:rPr>
              <a:pPr algn="ctr"/>
              <a:t>22</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mph" presetSubtype="0" fill="hold" grpId="0" nodeType="afterEffect">
                                  <p:stCondLst>
                                    <p:cond delay="0"/>
                                  </p:stCondLst>
                                  <p:childTnLst>
                                    <p:animClr clrSpc="hsl" dir="cw">
                                      <p:cBhvr override="childStyle">
                                        <p:cTn id="6" dur="500" fill="hold"/>
                                        <p:tgtEl>
                                          <p:spTgt spid="7"/>
                                        </p:tgtEl>
                                        <p:attrNameLst>
                                          <p:attrName>style.color</p:attrName>
                                        </p:attrNameLst>
                                      </p:cBhvr>
                                      <p:by>
                                        <p:hsl h="0" s="-70588" l="0"/>
                                      </p:by>
                                    </p:animClr>
                                    <p:animClr clrSpc="hsl" dir="cw">
                                      <p:cBhvr>
                                        <p:cTn id="7" dur="500" fill="hold"/>
                                        <p:tgtEl>
                                          <p:spTgt spid="7"/>
                                        </p:tgtEl>
                                        <p:attrNameLst>
                                          <p:attrName>fillcolor</p:attrName>
                                        </p:attrNameLst>
                                      </p:cBhvr>
                                      <p:by>
                                        <p:hsl h="0" s="-70588" l="0"/>
                                      </p:by>
                                    </p:animClr>
                                    <p:animClr clrSpc="hsl" dir="cw">
                                      <p:cBhvr>
                                        <p:cTn id="8" dur="500" fill="hold"/>
                                        <p:tgtEl>
                                          <p:spTgt spid="7"/>
                                        </p:tgtEl>
                                        <p:attrNameLst>
                                          <p:attrName>stroke.color</p:attrName>
                                        </p:attrNameLst>
                                      </p:cBhvr>
                                      <p:by>
                                        <p:hsl h="0" s="-70588" l="0"/>
                                      </p:by>
                                    </p:animClr>
                                    <p:set>
                                      <p:cBhvr>
                                        <p:cTn id="9" dur="500" fill="hold"/>
                                        <p:tgtEl>
                                          <p:spTgt spid="7"/>
                                        </p:tgtEl>
                                        <p:attrNameLst>
                                          <p:attrName>fill.type</p:attrName>
                                        </p:attrNameLst>
                                      </p:cBhvr>
                                      <p:to>
                                        <p:strVal val="solid"/>
                                      </p:to>
                                    </p:set>
                                  </p:childTnLst>
                                </p:cTn>
                              </p:par>
                              <p:par>
                                <p:cTn id="10" presetID="25" presetClass="emph" presetSubtype="0" fill="hold" grpId="0" nodeType="withEffect">
                                  <p:stCondLst>
                                    <p:cond delay="0"/>
                                  </p:stCondLst>
                                  <p:childTnLst>
                                    <p:animClr clrSpc="hsl" dir="cw">
                                      <p:cBhvr override="childStyle">
                                        <p:cTn id="11" dur="500" fill="hold"/>
                                        <p:tgtEl>
                                          <p:spTgt spid="6"/>
                                        </p:tgtEl>
                                        <p:attrNameLst>
                                          <p:attrName>style.color</p:attrName>
                                        </p:attrNameLst>
                                      </p:cBhvr>
                                      <p:by>
                                        <p:hsl h="0" s="-70588" l="0"/>
                                      </p:by>
                                    </p:animClr>
                                    <p:animClr clrSpc="hsl" dir="cw">
                                      <p:cBhvr>
                                        <p:cTn id="12" dur="500" fill="hold"/>
                                        <p:tgtEl>
                                          <p:spTgt spid="6"/>
                                        </p:tgtEl>
                                        <p:attrNameLst>
                                          <p:attrName>fillcolor</p:attrName>
                                        </p:attrNameLst>
                                      </p:cBhvr>
                                      <p:by>
                                        <p:hsl h="0" s="-70588" l="0"/>
                                      </p:by>
                                    </p:animClr>
                                    <p:animClr clrSpc="hsl" dir="cw">
                                      <p:cBhvr>
                                        <p:cTn id="13" dur="500" fill="hold"/>
                                        <p:tgtEl>
                                          <p:spTgt spid="6"/>
                                        </p:tgtEl>
                                        <p:attrNameLst>
                                          <p:attrName>stroke.color</p:attrName>
                                        </p:attrNameLst>
                                      </p:cBhvr>
                                      <p:by>
                                        <p:hsl h="0" s="-70588" l="0"/>
                                      </p:by>
                                    </p:animClr>
                                    <p:set>
                                      <p:cBhvr>
                                        <p:cTn id="14" dur="500" fill="hold"/>
                                        <p:tgtEl>
                                          <p:spTgt spid="6"/>
                                        </p:tgtEl>
                                        <p:attrNameLst>
                                          <p:attrName>fill.type</p:attrName>
                                        </p:attrNameLst>
                                      </p:cBhvr>
                                      <p:to>
                                        <p:strVal val="solid"/>
                                      </p:to>
                                    </p:set>
                                  </p:childTnLst>
                                </p:cTn>
                              </p:par>
                              <p:par>
                                <p:cTn id="15" presetID="25" presetClass="emph" presetSubtype="0" fill="hold" grpId="0" nodeType="withEffect">
                                  <p:stCondLst>
                                    <p:cond delay="0"/>
                                  </p:stCondLst>
                                  <p:childTnLst>
                                    <p:animClr clrSpc="hsl" dir="cw">
                                      <p:cBhvr override="childStyle">
                                        <p:cTn id="16" dur="500" fill="hold"/>
                                        <p:tgtEl>
                                          <p:spTgt spid="5"/>
                                        </p:tgtEl>
                                        <p:attrNameLst>
                                          <p:attrName>style.color</p:attrName>
                                        </p:attrNameLst>
                                      </p:cBhvr>
                                      <p:by>
                                        <p:hsl h="0" s="-70588" l="0"/>
                                      </p:by>
                                    </p:animClr>
                                    <p:animClr clrSpc="hsl" dir="cw">
                                      <p:cBhvr>
                                        <p:cTn id="17" dur="500" fill="hold"/>
                                        <p:tgtEl>
                                          <p:spTgt spid="5"/>
                                        </p:tgtEl>
                                        <p:attrNameLst>
                                          <p:attrName>fillcolor</p:attrName>
                                        </p:attrNameLst>
                                      </p:cBhvr>
                                      <p:by>
                                        <p:hsl h="0" s="-70588" l="0"/>
                                      </p:by>
                                    </p:animClr>
                                    <p:animClr clrSpc="hsl" dir="cw">
                                      <p:cBhvr>
                                        <p:cTn id="18" dur="500" fill="hold"/>
                                        <p:tgtEl>
                                          <p:spTgt spid="5"/>
                                        </p:tgtEl>
                                        <p:attrNameLst>
                                          <p:attrName>stroke.color</p:attrName>
                                        </p:attrNameLst>
                                      </p:cBhvr>
                                      <p:by>
                                        <p:hsl h="0" s="-70588" l="0"/>
                                      </p:by>
                                    </p:animClr>
                                    <p:set>
                                      <p:cBhvr>
                                        <p:cTn id="19" dur="500" fill="hold"/>
                                        <p:tgtEl>
                                          <p:spTgt spid="5"/>
                                        </p:tgtEl>
                                        <p:attrNameLst>
                                          <p:attrName>fill.type</p:attrName>
                                        </p:attrNameLst>
                                      </p:cBhvr>
                                      <p:to>
                                        <p:strVal val="solid"/>
                                      </p:to>
                                    </p:set>
                                  </p:childTnLst>
                                </p:cTn>
                              </p:par>
                              <p:par>
                                <p:cTn id="20" presetID="25" presetClass="emph" presetSubtype="0" fill="hold" grpId="0"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25" presetClass="emph" presetSubtype="0" fill="hold" grpId="0" nodeType="withEffect">
                                  <p:stCondLst>
                                    <p:cond delay="0"/>
                                  </p:stCondLst>
                                  <p:childTnLst>
                                    <p:animClr clrSpc="hsl" dir="cw">
                                      <p:cBhvr override="childStyle">
                                        <p:cTn id="26" dur="500" fill="hold"/>
                                        <p:tgtEl>
                                          <p:spTgt spid="3"/>
                                        </p:tgtEl>
                                        <p:attrNameLst>
                                          <p:attrName>style.color</p:attrName>
                                        </p:attrNameLst>
                                      </p:cBhvr>
                                      <p:by>
                                        <p:hsl h="0" s="-70588" l="0"/>
                                      </p:by>
                                    </p:animClr>
                                    <p:animClr clrSpc="hsl" dir="cw">
                                      <p:cBhvr>
                                        <p:cTn id="27" dur="500" fill="hold"/>
                                        <p:tgtEl>
                                          <p:spTgt spid="3"/>
                                        </p:tgtEl>
                                        <p:attrNameLst>
                                          <p:attrName>fillcolor</p:attrName>
                                        </p:attrNameLst>
                                      </p:cBhvr>
                                      <p:by>
                                        <p:hsl h="0" s="-70588" l="0"/>
                                      </p:by>
                                    </p:animClr>
                                    <p:animClr clrSpc="hsl" dir="cw">
                                      <p:cBhvr>
                                        <p:cTn id="28" dur="500" fill="hold"/>
                                        <p:tgtEl>
                                          <p:spTgt spid="3"/>
                                        </p:tgtEl>
                                        <p:attrNameLst>
                                          <p:attrName>stroke.color</p:attrName>
                                        </p:attrNameLst>
                                      </p:cBhvr>
                                      <p:by>
                                        <p:hsl h="0" s="-70588" l="0"/>
                                      </p:by>
                                    </p:animClr>
                                    <p:set>
                                      <p:cBhvr>
                                        <p:cTn id="29" dur="500" fill="hold"/>
                                        <p:tgtEl>
                                          <p:spTgt spid="3"/>
                                        </p:tgtEl>
                                        <p:attrNameLst>
                                          <p:attrName>fill.type</p:attrName>
                                        </p:attrNameLst>
                                      </p:cBhvr>
                                      <p:to>
                                        <p:strVal val="solid"/>
                                      </p:to>
                                    </p:set>
                                  </p:childTnLst>
                                </p:cTn>
                              </p:par>
                              <p:par>
                                <p:cTn id="30" presetID="22" presetClass="entr" presetSubtype="8"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altLang="en-US" dirty="0" smtClean="0"/>
              <a:t>Step 2:  Screening</a:t>
            </a:r>
            <a:endParaRPr lang="en-US" dirty="0" smtClean="0"/>
          </a:p>
        </p:txBody>
      </p:sp>
      <p:sp>
        <p:nvSpPr>
          <p:cNvPr id="3" name="AutoShape 3"/>
          <p:cNvSpPr>
            <a:spLocks noChangeArrowheads="1"/>
          </p:cNvSpPr>
          <p:nvPr/>
        </p:nvSpPr>
        <p:spPr bwMode="auto">
          <a:xfrm>
            <a:off x="533400" y="1600200"/>
            <a:ext cx="2590800" cy="762000"/>
          </a:xfrm>
          <a:prstGeom prst="roundRect">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ctr">
              <a:defRPr/>
            </a:pPr>
            <a:r>
              <a:rPr lang="en-US" sz="2000" b="1" dirty="0">
                <a:solidFill>
                  <a:schemeClr val="tx1"/>
                </a:solidFill>
                <a:latin typeface="Arial" charset="0"/>
                <a:cs typeface="Arial" charset="0"/>
              </a:rPr>
              <a:t>1. Idea generation</a:t>
            </a:r>
          </a:p>
        </p:txBody>
      </p:sp>
      <p:sp>
        <p:nvSpPr>
          <p:cNvPr id="4" name="AutoShape 4"/>
          <p:cNvSpPr>
            <a:spLocks noChangeArrowheads="1"/>
          </p:cNvSpPr>
          <p:nvPr/>
        </p:nvSpPr>
        <p:spPr bwMode="auto">
          <a:xfrm>
            <a:off x="1905000" y="2552700"/>
            <a:ext cx="2590800" cy="762000"/>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274320" rIns="274320" anchor="ctr"/>
          <a:lstStyle/>
          <a:p>
            <a:pPr algn="ctr">
              <a:defRPr/>
            </a:pPr>
            <a:r>
              <a:rPr lang="en-US" sz="2000" b="1" dirty="0">
                <a:solidFill>
                  <a:schemeClr val="tx1"/>
                </a:solidFill>
                <a:latin typeface="Arial" charset="0"/>
                <a:cs typeface="Arial" charset="0"/>
              </a:rPr>
              <a:t>2. Screening</a:t>
            </a:r>
          </a:p>
        </p:txBody>
      </p:sp>
      <p:sp>
        <p:nvSpPr>
          <p:cNvPr id="5" name="AutoShape 5"/>
          <p:cNvSpPr>
            <a:spLocks noChangeArrowheads="1"/>
          </p:cNvSpPr>
          <p:nvPr/>
        </p:nvSpPr>
        <p:spPr bwMode="auto">
          <a:xfrm>
            <a:off x="3276600" y="3505200"/>
            <a:ext cx="2590800" cy="76200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274320" rIns="274320" anchor="ctr"/>
          <a:lstStyle/>
          <a:p>
            <a:pPr algn="ctr">
              <a:defRPr/>
            </a:pPr>
            <a:r>
              <a:rPr lang="en-US" sz="2000" b="1" dirty="0">
                <a:solidFill>
                  <a:schemeClr val="tx1"/>
                </a:solidFill>
                <a:latin typeface="Arial" charset="0"/>
                <a:cs typeface="Arial" charset="0"/>
              </a:rPr>
              <a:t>3. Idea evaluation</a:t>
            </a:r>
          </a:p>
        </p:txBody>
      </p:sp>
      <p:sp>
        <p:nvSpPr>
          <p:cNvPr id="6" name="AutoShape 6"/>
          <p:cNvSpPr>
            <a:spLocks noChangeArrowheads="1"/>
          </p:cNvSpPr>
          <p:nvPr/>
        </p:nvSpPr>
        <p:spPr bwMode="auto">
          <a:xfrm>
            <a:off x="4724400" y="4457700"/>
            <a:ext cx="2590800" cy="762000"/>
          </a:xfrm>
          <a:prstGeom prst="roundRect">
            <a:avLst>
              <a:gd name="adj" fmla="val 50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74320" rIns="274320" anchor="ctr"/>
          <a:lstStyle/>
          <a:p>
            <a:pPr algn="ctr">
              <a:defRPr/>
            </a:pPr>
            <a:r>
              <a:rPr lang="en-US" sz="2000" b="1" dirty="0">
                <a:solidFill>
                  <a:schemeClr val="tx1"/>
                </a:solidFill>
                <a:latin typeface="Arial" charset="0"/>
                <a:cs typeface="Arial" charset="0"/>
              </a:rPr>
              <a:t>4.Development</a:t>
            </a:r>
          </a:p>
        </p:txBody>
      </p:sp>
      <p:sp>
        <p:nvSpPr>
          <p:cNvPr id="7" name="AutoShape 7"/>
          <p:cNvSpPr>
            <a:spLocks noChangeArrowheads="1"/>
          </p:cNvSpPr>
          <p:nvPr/>
        </p:nvSpPr>
        <p:spPr bwMode="auto">
          <a:xfrm>
            <a:off x="6019800" y="5410200"/>
            <a:ext cx="2590800" cy="762000"/>
          </a:xfrm>
          <a:prstGeom prst="roundRect">
            <a:avLst>
              <a:gd name="adj"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algn="ctr">
              <a:defRPr/>
            </a:pPr>
            <a:r>
              <a:rPr lang="en-US" sz="2000" b="1" dirty="0">
                <a:solidFill>
                  <a:schemeClr val="tx1"/>
                </a:solidFill>
                <a:latin typeface="Arial" charset="0"/>
                <a:cs typeface="Arial" charset="0"/>
              </a:rPr>
              <a:t>5. Commercial-ization</a:t>
            </a:r>
          </a:p>
        </p:txBody>
      </p:sp>
      <p:sp>
        <p:nvSpPr>
          <p:cNvPr id="57351" name="AutoShape 8"/>
          <p:cNvSpPr>
            <a:spLocks noChangeArrowheads="1"/>
          </p:cNvSpPr>
          <p:nvPr/>
        </p:nvSpPr>
        <p:spPr bwMode="auto">
          <a:xfrm rot="10800000" flipH="1">
            <a:off x="1295400" y="24384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sp>
        <p:nvSpPr>
          <p:cNvPr id="57352" name="AutoShape 9"/>
          <p:cNvSpPr>
            <a:spLocks noChangeArrowheads="1"/>
          </p:cNvSpPr>
          <p:nvPr/>
        </p:nvSpPr>
        <p:spPr bwMode="auto">
          <a:xfrm rot="10800000" flipH="1">
            <a:off x="2667000" y="33528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sp>
        <p:nvSpPr>
          <p:cNvPr id="57353" name="AutoShape 10"/>
          <p:cNvSpPr>
            <a:spLocks noChangeArrowheads="1"/>
          </p:cNvSpPr>
          <p:nvPr/>
        </p:nvSpPr>
        <p:spPr bwMode="auto">
          <a:xfrm rot="10800000" flipH="1">
            <a:off x="4114800" y="43434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sp>
        <p:nvSpPr>
          <p:cNvPr id="57354" name="AutoShape 11"/>
          <p:cNvSpPr>
            <a:spLocks noChangeArrowheads="1"/>
          </p:cNvSpPr>
          <p:nvPr/>
        </p:nvSpPr>
        <p:spPr bwMode="auto">
          <a:xfrm rot="10800000" flipH="1">
            <a:off x="5410200" y="52578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grpSp>
        <p:nvGrpSpPr>
          <p:cNvPr id="2" name="Group 12"/>
          <p:cNvGrpSpPr>
            <a:grpSpLocks/>
          </p:cNvGrpSpPr>
          <p:nvPr/>
        </p:nvGrpSpPr>
        <p:grpSpPr bwMode="auto">
          <a:xfrm>
            <a:off x="1219200" y="2354263"/>
            <a:ext cx="3810000" cy="3810000"/>
            <a:chOff x="336" y="1008"/>
            <a:chExt cx="2400" cy="2400"/>
          </a:xfrm>
        </p:grpSpPr>
        <p:sp>
          <p:nvSpPr>
            <p:cNvPr id="13" name="AutoShape 13"/>
            <p:cNvSpPr>
              <a:spLocks noChangeArrowheads="1"/>
            </p:cNvSpPr>
            <p:nvPr/>
          </p:nvSpPr>
          <p:spPr bwMode="auto">
            <a:xfrm>
              <a:off x="336" y="1104"/>
              <a:ext cx="2400" cy="2304"/>
            </a:xfrm>
            <a:prstGeom prst="roundRect">
              <a:avLst>
                <a:gd name="adj" fmla="val 8616"/>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marL="173038" indent="-173038">
                <a:buFontTx/>
                <a:buChar char="•"/>
                <a:defRPr/>
              </a:pPr>
              <a:endParaRPr lang="en-US" sz="2400" b="1" dirty="0">
                <a:solidFill>
                  <a:schemeClr val="tx1"/>
                </a:solidFill>
                <a:latin typeface="Arial" charset="0"/>
                <a:cs typeface="Arial" charset="0"/>
              </a:endParaRPr>
            </a:p>
            <a:p>
              <a:pPr marL="173038" indent="-173038">
                <a:buFontTx/>
                <a:buChar char="•"/>
                <a:defRPr/>
              </a:pPr>
              <a:endParaRPr lang="en-US" sz="2400" b="1" dirty="0">
                <a:solidFill>
                  <a:schemeClr val="tx1"/>
                </a:solidFill>
                <a:latin typeface="Arial" charset="0"/>
                <a:cs typeface="Arial" charset="0"/>
              </a:endParaRPr>
            </a:p>
            <a:p>
              <a:pPr marL="231775" indent="-231775">
                <a:buFontTx/>
                <a:buChar char="•"/>
                <a:defRPr/>
              </a:pPr>
              <a:r>
                <a:rPr lang="en-US" sz="2400" b="1" dirty="0">
                  <a:solidFill>
                    <a:schemeClr val="tx1"/>
                  </a:solidFill>
                  <a:latin typeface="Arial" charset="0"/>
                  <a:cs typeface="Arial" charset="0"/>
                </a:rPr>
                <a:t>Strengths and weaknesses</a:t>
              </a:r>
            </a:p>
            <a:p>
              <a:pPr marL="173038" indent="-173038">
                <a:buFontTx/>
                <a:buChar char="•"/>
                <a:defRPr/>
              </a:pPr>
              <a:r>
                <a:rPr lang="en-US" sz="2400" b="1" dirty="0">
                  <a:solidFill>
                    <a:schemeClr val="tx1"/>
                  </a:solidFill>
                  <a:latin typeface="Arial" charset="0"/>
                  <a:cs typeface="Arial" charset="0"/>
                </a:rPr>
                <a:t> Fit with objectives</a:t>
              </a:r>
            </a:p>
            <a:p>
              <a:pPr marL="173038" indent="-173038">
                <a:buFontTx/>
                <a:buChar char="•"/>
                <a:defRPr/>
              </a:pPr>
              <a:r>
                <a:rPr lang="en-US" sz="2400" b="1" dirty="0">
                  <a:solidFill>
                    <a:schemeClr val="tx1"/>
                  </a:solidFill>
                  <a:latin typeface="Arial" charset="0"/>
                  <a:cs typeface="Arial" charset="0"/>
                </a:rPr>
                <a:t> Market trends</a:t>
              </a:r>
            </a:p>
            <a:p>
              <a:pPr marL="173038" indent="-173038">
                <a:buFontTx/>
                <a:buChar char="•"/>
                <a:defRPr/>
              </a:pPr>
              <a:r>
                <a:rPr lang="en-US" sz="2400" b="1" dirty="0">
                  <a:solidFill>
                    <a:schemeClr val="tx1"/>
                  </a:solidFill>
                  <a:latin typeface="Arial" charset="0"/>
                  <a:cs typeface="Arial" charset="0"/>
                </a:rPr>
                <a:t> Rough ROI estimate</a:t>
              </a:r>
            </a:p>
          </p:txBody>
        </p:sp>
        <p:sp>
          <p:nvSpPr>
            <p:cNvPr id="14" name="AutoShape 14"/>
            <p:cNvSpPr>
              <a:spLocks noChangeArrowheads="1"/>
            </p:cNvSpPr>
            <p:nvPr/>
          </p:nvSpPr>
          <p:spPr bwMode="auto">
            <a:xfrm>
              <a:off x="336" y="1008"/>
              <a:ext cx="2400" cy="480"/>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274320" rIns="274320" anchor="ctr"/>
            <a:lstStyle/>
            <a:p>
              <a:pPr algn="ctr">
                <a:defRPr/>
              </a:pPr>
              <a:r>
                <a:rPr lang="en-US" sz="2400" b="1" dirty="0">
                  <a:solidFill>
                    <a:schemeClr val="tx1"/>
                  </a:solidFill>
                  <a:latin typeface="Arial" charset="0"/>
                  <a:cs typeface="Arial" charset="0"/>
                </a:rPr>
                <a:t>2. Screening</a:t>
              </a:r>
            </a:p>
          </p:txBody>
        </p:sp>
      </p:grpSp>
      <p:sp>
        <p:nvSpPr>
          <p:cNvPr id="57356" name="Slide Number Placeholder 22"/>
          <p:cNvSpPr txBox="1">
            <a:spLocks/>
          </p:cNvSpPr>
          <p:nvPr/>
        </p:nvSpPr>
        <p:spPr bwMode="auto">
          <a:xfrm>
            <a:off x="201613" y="66675"/>
            <a:ext cx="503237" cy="301625"/>
          </a:xfrm>
          <a:prstGeom prst="rect">
            <a:avLst/>
          </a:prstGeom>
          <a:noFill/>
          <a:ln w="9525">
            <a:noFill/>
            <a:miter lim="800000"/>
            <a:headEnd/>
            <a:tailEnd/>
          </a:ln>
        </p:spPr>
        <p:txBody>
          <a:bodyPr anchor="b"/>
          <a:lstStyle/>
          <a:p>
            <a:pPr algn="ctr"/>
            <a:r>
              <a:rPr lang="en-US" sz="1200">
                <a:latin typeface="Century Gothic" pitchFamily="34" charset="0"/>
              </a:rPr>
              <a:t>9-</a:t>
            </a:r>
            <a:fld id="{5285CBDC-2FB9-480D-8C84-52826E88D490}" type="slidenum">
              <a:rPr lang="en-US" sz="1200">
                <a:latin typeface="Century Gothic" pitchFamily="34" charset="0"/>
              </a:rPr>
              <a:pPr algn="ctr"/>
              <a:t>23</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mph" presetSubtype="0" fill="hold" grpId="0" nodeType="afterEffect">
                                  <p:stCondLst>
                                    <p:cond delay="0"/>
                                  </p:stCondLst>
                                  <p:childTnLst>
                                    <p:animClr clrSpc="hsl" dir="cw">
                                      <p:cBhvr override="childStyle">
                                        <p:cTn id="6" dur="500" fill="hold"/>
                                        <p:tgtEl>
                                          <p:spTgt spid="7"/>
                                        </p:tgtEl>
                                        <p:attrNameLst>
                                          <p:attrName>style.color</p:attrName>
                                        </p:attrNameLst>
                                      </p:cBhvr>
                                      <p:by>
                                        <p:hsl h="0" s="-70588" l="0"/>
                                      </p:by>
                                    </p:animClr>
                                    <p:animClr clrSpc="hsl" dir="cw">
                                      <p:cBhvr>
                                        <p:cTn id="7" dur="500" fill="hold"/>
                                        <p:tgtEl>
                                          <p:spTgt spid="7"/>
                                        </p:tgtEl>
                                        <p:attrNameLst>
                                          <p:attrName>fillcolor</p:attrName>
                                        </p:attrNameLst>
                                      </p:cBhvr>
                                      <p:by>
                                        <p:hsl h="0" s="-70588" l="0"/>
                                      </p:by>
                                    </p:animClr>
                                    <p:animClr clrSpc="hsl" dir="cw">
                                      <p:cBhvr>
                                        <p:cTn id="8" dur="500" fill="hold"/>
                                        <p:tgtEl>
                                          <p:spTgt spid="7"/>
                                        </p:tgtEl>
                                        <p:attrNameLst>
                                          <p:attrName>stroke.color</p:attrName>
                                        </p:attrNameLst>
                                      </p:cBhvr>
                                      <p:by>
                                        <p:hsl h="0" s="-70588" l="0"/>
                                      </p:by>
                                    </p:animClr>
                                    <p:set>
                                      <p:cBhvr>
                                        <p:cTn id="9" dur="500" fill="hold"/>
                                        <p:tgtEl>
                                          <p:spTgt spid="7"/>
                                        </p:tgtEl>
                                        <p:attrNameLst>
                                          <p:attrName>fill.type</p:attrName>
                                        </p:attrNameLst>
                                      </p:cBhvr>
                                      <p:to>
                                        <p:strVal val="solid"/>
                                      </p:to>
                                    </p:set>
                                  </p:childTnLst>
                                </p:cTn>
                              </p:par>
                              <p:par>
                                <p:cTn id="10" presetID="25" presetClass="emph" presetSubtype="0" fill="hold" grpId="0" nodeType="withEffect">
                                  <p:stCondLst>
                                    <p:cond delay="0"/>
                                  </p:stCondLst>
                                  <p:childTnLst>
                                    <p:animClr clrSpc="hsl" dir="cw">
                                      <p:cBhvr override="childStyle">
                                        <p:cTn id="11" dur="500" fill="hold"/>
                                        <p:tgtEl>
                                          <p:spTgt spid="6"/>
                                        </p:tgtEl>
                                        <p:attrNameLst>
                                          <p:attrName>style.color</p:attrName>
                                        </p:attrNameLst>
                                      </p:cBhvr>
                                      <p:by>
                                        <p:hsl h="0" s="-70588" l="0"/>
                                      </p:by>
                                    </p:animClr>
                                    <p:animClr clrSpc="hsl" dir="cw">
                                      <p:cBhvr>
                                        <p:cTn id="12" dur="500" fill="hold"/>
                                        <p:tgtEl>
                                          <p:spTgt spid="6"/>
                                        </p:tgtEl>
                                        <p:attrNameLst>
                                          <p:attrName>fillcolor</p:attrName>
                                        </p:attrNameLst>
                                      </p:cBhvr>
                                      <p:by>
                                        <p:hsl h="0" s="-70588" l="0"/>
                                      </p:by>
                                    </p:animClr>
                                    <p:animClr clrSpc="hsl" dir="cw">
                                      <p:cBhvr>
                                        <p:cTn id="13" dur="500" fill="hold"/>
                                        <p:tgtEl>
                                          <p:spTgt spid="6"/>
                                        </p:tgtEl>
                                        <p:attrNameLst>
                                          <p:attrName>stroke.color</p:attrName>
                                        </p:attrNameLst>
                                      </p:cBhvr>
                                      <p:by>
                                        <p:hsl h="0" s="-70588" l="0"/>
                                      </p:by>
                                    </p:animClr>
                                    <p:set>
                                      <p:cBhvr>
                                        <p:cTn id="14" dur="500" fill="hold"/>
                                        <p:tgtEl>
                                          <p:spTgt spid="6"/>
                                        </p:tgtEl>
                                        <p:attrNameLst>
                                          <p:attrName>fill.type</p:attrName>
                                        </p:attrNameLst>
                                      </p:cBhvr>
                                      <p:to>
                                        <p:strVal val="solid"/>
                                      </p:to>
                                    </p:set>
                                  </p:childTnLst>
                                </p:cTn>
                              </p:par>
                              <p:par>
                                <p:cTn id="15" presetID="25" presetClass="emph" presetSubtype="0" fill="hold" grpId="0" nodeType="withEffect">
                                  <p:stCondLst>
                                    <p:cond delay="0"/>
                                  </p:stCondLst>
                                  <p:childTnLst>
                                    <p:animClr clrSpc="hsl" dir="cw">
                                      <p:cBhvr override="childStyle">
                                        <p:cTn id="16" dur="500" fill="hold"/>
                                        <p:tgtEl>
                                          <p:spTgt spid="5"/>
                                        </p:tgtEl>
                                        <p:attrNameLst>
                                          <p:attrName>style.color</p:attrName>
                                        </p:attrNameLst>
                                      </p:cBhvr>
                                      <p:by>
                                        <p:hsl h="0" s="-70588" l="0"/>
                                      </p:by>
                                    </p:animClr>
                                    <p:animClr clrSpc="hsl" dir="cw">
                                      <p:cBhvr>
                                        <p:cTn id="17" dur="500" fill="hold"/>
                                        <p:tgtEl>
                                          <p:spTgt spid="5"/>
                                        </p:tgtEl>
                                        <p:attrNameLst>
                                          <p:attrName>fillcolor</p:attrName>
                                        </p:attrNameLst>
                                      </p:cBhvr>
                                      <p:by>
                                        <p:hsl h="0" s="-70588" l="0"/>
                                      </p:by>
                                    </p:animClr>
                                    <p:animClr clrSpc="hsl" dir="cw">
                                      <p:cBhvr>
                                        <p:cTn id="18" dur="500" fill="hold"/>
                                        <p:tgtEl>
                                          <p:spTgt spid="5"/>
                                        </p:tgtEl>
                                        <p:attrNameLst>
                                          <p:attrName>stroke.color</p:attrName>
                                        </p:attrNameLst>
                                      </p:cBhvr>
                                      <p:by>
                                        <p:hsl h="0" s="-70588" l="0"/>
                                      </p:by>
                                    </p:animClr>
                                    <p:set>
                                      <p:cBhvr>
                                        <p:cTn id="19" dur="500" fill="hold"/>
                                        <p:tgtEl>
                                          <p:spTgt spid="5"/>
                                        </p:tgtEl>
                                        <p:attrNameLst>
                                          <p:attrName>fill.type</p:attrName>
                                        </p:attrNameLst>
                                      </p:cBhvr>
                                      <p:to>
                                        <p:strVal val="solid"/>
                                      </p:to>
                                    </p:set>
                                  </p:childTnLst>
                                </p:cTn>
                              </p:par>
                              <p:par>
                                <p:cTn id="20" presetID="25" presetClass="emph" presetSubtype="0" fill="hold" grpId="0" nodeType="withEffect">
                                  <p:stCondLst>
                                    <p:cond delay="0"/>
                                  </p:stCondLst>
                                  <p:childTnLst>
                                    <p:animClr clrSpc="hsl" dir="cw">
                                      <p:cBhvr override="childStyle">
                                        <p:cTn id="21" dur="500" fill="hold"/>
                                        <p:tgtEl>
                                          <p:spTgt spid="4"/>
                                        </p:tgtEl>
                                        <p:attrNameLst>
                                          <p:attrName>style.color</p:attrName>
                                        </p:attrNameLst>
                                      </p:cBhvr>
                                      <p:by>
                                        <p:hsl h="0" s="-70588" l="0"/>
                                      </p:by>
                                    </p:animClr>
                                    <p:animClr clrSpc="hsl" dir="cw">
                                      <p:cBhvr>
                                        <p:cTn id="22" dur="500" fill="hold"/>
                                        <p:tgtEl>
                                          <p:spTgt spid="4"/>
                                        </p:tgtEl>
                                        <p:attrNameLst>
                                          <p:attrName>fillcolor</p:attrName>
                                        </p:attrNameLst>
                                      </p:cBhvr>
                                      <p:by>
                                        <p:hsl h="0" s="-70588" l="0"/>
                                      </p:by>
                                    </p:animClr>
                                    <p:animClr clrSpc="hsl" dir="cw">
                                      <p:cBhvr>
                                        <p:cTn id="23" dur="500" fill="hold"/>
                                        <p:tgtEl>
                                          <p:spTgt spid="4"/>
                                        </p:tgtEl>
                                        <p:attrNameLst>
                                          <p:attrName>stroke.color</p:attrName>
                                        </p:attrNameLst>
                                      </p:cBhvr>
                                      <p:by>
                                        <p:hsl h="0" s="-70588" l="0"/>
                                      </p:by>
                                    </p:animClr>
                                    <p:set>
                                      <p:cBhvr>
                                        <p:cTn id="24" dur="500" fill="hold"/>
                                        <p:tgtEl>
                                          <p:spTgt spid="4"/>
                                        </p:tgtEl>
                                        <p:attrNameLst>
                                          <p:attrName>fill.type</p:attrName>
                                        </p:attrNameLst>
                                      </p:cBhvr>
                                      <p:to>
                                        <p:strVal val="solid"/>
                                      </p:to>
                                    </p:set>
                                  </p:childTnLst>
                                </p:cTn>
                              </p:par>
                              <p:par>
                                <p:cTn id="25" presetID="25" presetClass="emph" presetSubtype="0" fill="hold" grpId="0" nodeType="withEffect">
                                  <p:stCondLst>
                                    <p:cond delay="0"/>
                                  </p:stCondLst>
                                  <p:childTnLst>
                                    <p:animClr clrSpc="hsl" dir="cw">
                                      <p:cBhvr override="childStyle">
                                        <p:cTn id="26" dur="500" fill="hold"/>
                                        <p:tgtEl>
                                          <p:spTgt spid="3"/>
                                        </p:tgtEl>
                                        <p:attrNameLst>
                                          <p:attrName>style.color</p:attrName>
                                        </p:attrNameLst>
                                      </p:cBhvr>
                                      <p:by>
                                        <p:hsl h="0" s="-70588" l="0"/>
                                      </p:by>
                                    </p:animClr>
                                    <p:animClr clrSpc="hsl" dir="cw">
                                      <p:cBhvr>
                                        <p:cTn id="27" dur="500" fill="hold"/>
                                        <p:tgtEl>
                                          <p:spTgt spid="3"/>
                                        </p:tgtEl>
                                        <p:attrNameLst>
                                          <p:attrName>fillcolor</p:attrName>
                                        </p:attrNameLst>
                                      </p:cBhvr>
                                      <p:by>
                                        <p:hsl h="0" s="-70588" l="0"/>
                                      </p:by>
                                    </p:animClr>
                                    <p:animClr clrSpc="hsl" dir="cw">
                                      <p:cBhvr>
                                        <p:cTn id="28" dur="500" fill="hold"/>
                                        <p:tgtEl>
                                          <p:spTgt spid="3"/>
                                        </p:tgtEl>
                                        <p:attrNameLst>
                                          <p:attrName>stroke.color</p:attrName>
                                        </p:attrNameLst>
                                      </p:cBhvr>
                                      <p:by>
                                        <p:hsl h="0" s="-70588" l="0"/>
                                      </p:by>
                                    </p:animClr>
                                    <p:set>
                                      <p:cBhvr>
                                        <p:cTn id="29" dur="500" fill="hold"/>
                                        <p:tgtEl>
                                          <p:spTgt spid="3"/>
                                        </p:tgtEl>
                                        <p:attrNameLst>
                                          <p:attrName>fill.type</p:attrName>
                                        </p:attrNameLst>
                                      </p:cBhvr>
                                      <p:to>
                                        <p:strVal val="solid"/>
                                      </p:to>
                                    </p:set>
                                  </p:childTnLst>
                                </p:cTn>
                              </p:par>
                              <p:par>
                                <p:cTn id="30" presetID="22" presetClass="entr" presetSubtype="8"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altLang="en-US" smtClean="0"/>
              <a:t>Step 3:  Idea evaluation</a:t>
            </a:r>
            <a:endParaRPr lang="en-US" smtClean="0"/>
          </a:p>
        </p:txBody>
      </p:sp>
      <p:sp>
        <p:nvSpPr>
          <p:cNvPr id="20" name="AutoShape 3"/>
          <p:cNvSpPr>
            <a:spLocks noChangeArrowheads="1"/>
          </p:cNvSpPr>
          <p:nvPr/>
        </p:nvSpPr>
        <p:spPr bwMode="auto">
          <a:xfrm>
            <a:off x="533400" y="1600200"/>
            <a:ext cx="2590800" cy="762000"/>
          </a:xfrm>
          <a:prstGeom prst="roundRect">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ctr">
              <a:defRPr/>
            </a:pPr>
            <a:r>
              <a:rPr lang="en-US" sz="2000" b="1" dirty="0">
                <a:latin typeface="Arial" charset="0"/>
                <a:cs typeface="Arial" charset="0"/>
              </a:rPr>
              <a:t>1. Idea generation</a:t>
            </a:r>
          </a:p>
        </p:txBody>
      </p:sp>
      <p:sp>
        <p:nvSpPr>
          <p:cNvPr id="23" name="AutoShape 4"/>
          <p:cNvSpPr>
            <a:spLocks noChangeArrowheads="1"/>
          </p:cNvSpPr>
          <p:nvPr/>
        </p:nvSpPr>
        <p:spPr bwMode="auto">
          <a:xfrm>
            <a:off x="1905000" y="2552700"/>
            <a:ext cx="2590800" cy="762000"/>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274320" rIns="274320" anchor="ctr"/>
          <a:lstStyle/>
          <a:p>
            <a:pPr algn="ctr">
              <a:defRPr/>
            </a:pPr>
            <a:r>
              <a:rPr lang="en-US" sz="2000" b="1" dirty="0">
                <a:solidFill>
                  <a:schemeClr val="tx2"/>
                </a:solidFill>
                <a:latin typeface="Arial" charset="0"/>
                <a:cs typeface="Arial" charset="0"/>
              </a:rPr>
              <a:t>2. Screening</a:t>
            </a:r>
          </a:p>
        </p:txBody>
      </p:sp>
      <p:sp>
        <p:nvSpPr>
          <p:cNvPr id="24" name="AutoShape 5"/>
          <p:cNvSpPr>
            <a:spLocks noChangeArrowheads="1"/>
          </p:cNvSpPr>
          <p:nvPr/>
        </p:nvSpPr>
        <p:spPr bwMode="auto">
          <a:xfrm>
            <a:off x="3276600" y="3505200"/>
            <a:ext cx="2590800" cy="762000"/>
          </a:xfrm>
          <a:prstGeom prst="roundRect">
            <a:avLst>
              <a:gd name="adj" fmla="val 50000"/>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274320" rIns="274320" anchor="ctr"/>
          <a:lstStyle/>
          <a:p>
            <a:pPr algn="ctr">
              <a:defRPr/>
            </a:pPr>
            <a:r>
              <a:rPr lang="en-US" sz="2000" b="1" dirty="0">
                <a:latin typeface="Arial" charset="0"/>
                <a:cs typeface="Arial" charset="0"/>
              </a:rPr>
              <a:t>3. Idea evaluation</a:t>
            </a:r>
          </a:p>
        </p:txBody>
      </p:sp>
      <p:sp>
        <p:nvSpPr>
          <p:cNvPr id="25" name="AutoShape 6"/>
          <p:cNvSpPr>
            <a:spLocks noChangeArrowheads="1"/>
          </p:cNvSpPr>
          <p:nvPr/>
        </p:nvSpPr>
        <p:spPr bwMode="auto">
          <a:xfrm>
            <a:off x="4724400" y="4457700"/>
            <a:ext cx="2590800" cy="762000"/>
          </a:xfrm>
          <a:prstGeom prst="roundRect">
            <a:avLst>
              <a:gd name="adj" fmla="val 50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74320" rIns="274320" anchor="ctr"/>
          <a:lstStyle/>
          <a:p>
            <a:pPr algn="ctr">
              <a:defRPr/>
            </a:pPr>
            <a:r>
              <a:rPr lang="en-US" sz="2000" b="1" dirty="0">
                <a:latin typeface="Arial" charset="0"/>
                <a:cs typeface="Arial" charset="0"/>
              </a:rPr>
              <a:t>4.Development</a:t>
            </a:r>
          </a:p>
        </p:txBody>
      </p:sp>
      <p:sp>
        <p:nvSpPr>
          <p:cNvPr id="26" name="AutoShape 7"/>
          <p:cNvSpPr>
            <a:spLocks noChangeArrowheads="1"/>
          </p:cNvSpPr>
          <p:nvPr/>
        </p:nvSpPr>
        <p:spPr bwMode="auto">
          <a:xfrm>
            <a:off x="6019800" y="5410200"/>
            <a:ext cx="2590800" cy="762000"/>
          </a:xfrm>
          <a:prstGeom prst="roundRect">
            <a:avLst>
              <a:gd name="adj"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algn="ctr">
              <a:defRPr/>
            </a:pPr>
            <a:r>
              <a:rPr lang="en-US" sz="2000" b="1" dirty="0">
                <a:latin typeface="Arial" charset="0"/>
                <a:cs typeface="Arial" charset="0"/>
              </a:rPr>
              <a:t>5. Commercial-ization</a:t>
            </a:r>
          </a:p>
        </p:txBody>
      </p:sp>
      <p:sp>
        <p:nvSpPr>
          <p:cNvPr id="59399" name="AutoShape 8"/>
          <p:cNvSpPr>
            <a:spLocks noChangeArrowheads="1"/>
          </p:cNvSpPr>
          <p:nvPr/>
        </p:nvSpPr>
        <p:spPr bwMode="auto">
          <a:xfrm rot="10800000" flipH="1">
            <a:off x="1295400" y="24384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sp>
        <p:nvSpPr>
          <p:cNvPr id="59400" name="AutoShape 9"/>
          <p:cNvSpPr>
            <a:spLocks noChangeArrowheads="1"/>
          </p:cNvSpPr>
          <p:nvPr/>
        </p:nvSpPr>
        <p:spPr bwMode="auto">
          <a:xfrm rot="10800000" flipH="1">
            <a:off x="2667000" y="33528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sp>
        <p:nvSpPr>
          <p:cNvPr id="59401" name="AutoShape 10"/>
          <p:cNvSpPr>
            <a:spLocks noChangeArrowheads="1"/>
          </p:cNvSpPr>
          <p:nvPr/>
        </p:nvSpPr>
        <p:spPr bwMode="auto">
          <a:xfrm rot="10800000" flipH="1">
            <a:off x="4114800" y="43434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sp>
        <p:nvSpPr>
          <p:cNvPr id="59402" name="AutoShape 11"/>
          <p:cNvSpPr>
            <a:spLocks noChangeArrowheads="1"/>
          </p:cNvSpPr>
          <p:nvPr/>
        </p:nvSpPr>
        <p:spPr bwMode="auto">
          <a:xfrm rot="10800000" flipH="1">
            <a:off x="5410200" y="52578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grpSp>
        <p:nvGrpSpPr>
          <p:cNvPr id="2" name="Group 12"/>
          <p:cNvGrpSpPr>
            <a:grpSpLocks/>
          </p:cNvGrpSpPr>
          <p:nvPr/>
        </p:nvGrpSpPr>
        <p:grpSpPr bwMode="auto">
          <a:xfrm>
            <a:off x="2420937" y="2438400"/>
            <a:ext cx="3827463" cy="3810000"/>
            <a:chOff x="325" y="1008"/>
            <a:chExt cx="2411" cy="2400"/>
          </a:xfrm>
          <a:effectLst>
            <a:outerShdw blurRad="63500" sx="102000" sy="102000" algn="ctr" rotWithShape="0">
              <a:prstClr val="black">
                <a:alpha val="40000"/>
              </a:prstClr>
            </a:outerShdw>
          </a:effectLst>
        </p:grpSpPr>
        <p:sp>
          <p:nvSpPr>
            <p:cNvPr id="33" name="AutoShape 13"/>
            <p:cNvSpPr>
              <a:spLocks noChangeArrowheads="1"/>
            </p:cNvSpPr>
            <p:nvPr/>
          </p:nvSpPr>
          <p:spPr bwMode="auto">
            <a:xfrm>
              <a:off x="336" y="1104"/>
              <a:ext cx="2400" cy="2304"/>
            </a:xfrm>
            <a:prstGeom prst="roundRect">
              <a:avLst>
                <a:gd name="adj" fmla="val 8616"/>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marL="173038" indent="-173038">
                <a:buFontTx/>
                <a:buChar char="•"/>
                <a:defRPr/>
              </a:pPr>
              <a:endParaRPr lang="en-US" sz="2400" b="1" dirty="0">
                <a:solidFill>
                  <a:schemeClr val="bg1"/>
                </a:solidFill>
                <a:latin typeface="Arial" charset="0"/>
                <a:cs typeface="Arial" charset="0"/>
              </a:endParaRPr>
            </a:p>
            <a:p>
              <a:pPr marL="173038" indent="-173038">
                <a:buFontTx/>
                <a:buChar char="•"/>
                <a:defRPr/>
              </a:pPr>
              <a:endParaRPr lang="en-US" sz="2400" b="1" dirty="0">
                <a:solidFill>
                  <a:schemeClr val="bg1"/>
                </a:solidFill>
                <a:latin typeface="Arial" charset="0"/>
                <a:cs typeface="Arial" charset="0"/>
              </a:endParaRPr>
            </a:p>
            <a:p>
              <a:pPr marL="173038" indent="-173038">
                <a:buFontTx/>
                <a:buChar char="•"/>
                <a:defRPr/>
              </a:pPr>
              <a:r>
                <a:rPr lang="en-US" sz="2400" b="1" dirty="0">
                  <a:latin typeface="Arial" charset="0"/>
                  <a:cs typeface="Arial" charset="0"/>
                </a:rPr>
                <a:t>Concept testing</a:t>
              </a:r>
            </a:p>
            <a:p>
              <a:pPr marL="173038" indent="-173038">
                <a:buFontTx/>
                <a:buChar char="•"/>
                <a:defRPr/>
              </a:pPr>
              <a:r>
                <a:rPr lang="en-US" sz="2400" b="1" dirty="0">
                  <a:latin typeface="Arial" charset="0"/>
                  <a:cs typeface="Arial" charset="0"/>
                </a:rPr>
                <a:t>Reactions from customers</a:t>
              </a:r>
            </a:p>
            <a:p>
              <a:pPr marL="173038" indent="-173038">
                <a:buFontTx/>
                <a:buChar char="•"/>
                <a:defRPr/>
              </a:pPr>
              <a:r>
                <a:rPr lang="en-US" sz="2400" b="1" dirty="0">
                  <a:latin typeface="Arial" charset="0"/>
                  <a:cs typeface="Arial" charset="0"/>
                </a:rPr>
                <a:t>Rough estimates of costs, sales, and profits</a:t>
              </a:r>
            </a:p>
          </p:txBody>
        </p:sp>
        <p:sp>
          <p:nvSpPr>
            <p:cNvPr id="34" name="AutoShape 14"/>
            <p:cNvSpPr>
              <a:spLocks noChangeArrowheads="1"/>
            </p:cNvSpPr>
            <p:nvPr/>
          </p:nvSpPr>
          <p:spPr bwMode="auto">
            <a:xfrm>
              <a:off x="325" y="1008"/>
              <a:ext cx="2400" cy="48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274320" rIns="274320" anchor="ctr"/>
            <a:lstStyle/>
            <a:p>
              <a:pPr algn="ctr">
                <a:defRPr/>
              </a:pPr>
              <a:r>
                <a:rPr lang="en-US" sz="2400" b="1" dirty="0">
                  <a:latin typeface="Arial" charset="0"/>
                  <a:cs typeface="Arial" charset="0"/>
                </a:rPr>
                <a:t>3. Idea Evaluation</a:t>
              </a:r>
            </a:p>
          </p:txBody>
        </p:sp>
      </p:grpSp>
      <p:sp>
        <p:nvSpPr>
          <p:cNvPr id="59404" name="Slide Number Placeholder 22"/>
          <p:cNvSpPr txBox="1">
            <a:spLocks/>
          </p:cNvSpPr>
          <p:nvPr/>
        </p:nvSpPr>
        <p:spPr bwMode="auto">
          <a:xfrm>
            <a:off x="30163" y="9525"/>
            <a:ext cx="503237" cy="301625"/>
          </a:xfrm>
          <a:prstGeom prst="rect">
            <a:avLst/>
          </a:prstGeom>
          <a:noFill/>
          <a:ln w="9525">
            <a:noFill/>
            <a:miter lim="800000"/>
            <a:headEnd/>
            <a:tailEnd/>
          </a:ln>
        </p:spPr>
        <p:txBody>
          <a:bodyPr anchor="b"/>
          <a:lstStyle/>
          <a:p>
            <a:pPr algn="ctr"/>
            <a:r>
              <a:rPr lang="en-US" sz="1200">
                <a:latin typeface="Century Gothic" pitchFamily="34" charset="0"/>
              </a:rPr>
              <a:t>9-</a:t>
            </a:r>
            <a:fld id="{40673E48-EBFB-4AF7-8FB1-BF096AEE575C}" type="slidenum">
              <a:rPr lang="en-US" sz="1200">
                <a:latin typeface="Century Gothic" pitchFamily="34" charset="0"/>
              </a:rPr>
              <a:pPr algn="ctr"/>
              <a:t>24</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mph" presetSubtype="0" fill="hold" grpId="0" nodeType="afterEffect">
                                  <p:stCondLst>
                                    <p:cond delay="0"/>
                                  </p:stCondLst>
                                  <p:childTnLst>
                                    <p:animClr clrSpc="hsl" dir="cw">
                                      <p:cBhvr override="childStyle">
                                        <p:cTn id="6" dur="500" fill="hold"/>
                                        <p:tgtEl>
                                          <p:spTgt spid="26"/>
                                        </p:tgtEl>
                                        <p:attrNameLst>
                                          <p:attrName>style.color</p:attrName>
                                        </p:attrNameLst>
                                      </p:cBhvr>
                                      <p:by>
                                        <p:hsl h="0" s="-70588" l="0"/>
                                      </p:by>
                                    </p:animClr>
                                    <p:animClr clrSpc="hsl" dir="cw">
                                      <p:cBhvr>
                                        <p:cTn id="7" dur="500" fill="hold"/>
                                        <p:tgtEl>
                                          <p:spTgt spid="26"/>
                                        </p:tgtEl>
                                        <p:attrNameLst>
                                          <p:attrName>fillcolor</p:attrName>
                                        </p:attrNameLst>
                                      </p:cBhvr>
                                      <p:by>
                                        <p:hsl h="0" s="-70588" l="0"/>
                                      </p:by>
                                    </p:animClr>
                                    <p:animClr clrSpc="hsl" dir="cw">
                                      <p:cBhvr>
                                        <p:cTn id="8" dur="500" fill="hold"/>
                                        <p:tgtEl>
                                          <p:spTgt spid="26"/>
                                        </p:tgtEl>
                                        <p:attrNameLst>
                                          <p:attrName>stroke.color</p:attrName>
                                        </p:attrNameLst>
                                      </p:cBhvr>
                                      <p:by>
                                        <p:hsl h="0" s="-70588" l="0"/>
                                      </p:by>
                                    </p:animClr>
                                    <p:set>
                                      <p:cBhvr>
                                        <p:cTn id="9" dur="500" fill="hold"/>
                                        <p:tgtEl>
                                          <p:spTgt spid="26"/>
                                        </p:tgtEl>
                                        <p:attrNameLst>
                                          <p:attrName>fill.type</p:attrName>
                                        </p:attrNameLst>
                                      </p:cBhvr>
                                      <p:to>
                                        <p:strVal val="solid"/>
                                      </p:to>
                                    </p:set>
                                  </p:childTnLst>
                                </p:cTn>
                              </p:par>
                              <p:par>
                                <p:cTn id="10" presetID="25" presetClass="emph" presetSubtype="0" fill="hold" grpId="0" nodeType="withEffect">
                                  <p:stCondLst>
                                    <p:cond delay="0"/>
                                  </p:stCondLst>
                                  <p:childTnLst>
                                    <p:animClr clrSpc="hsl" dir="cw">
                                      <p:cBhvr override="childStyle">
                                        <p:cTn id="11" dur="500" fill="hold"/>
                                        <p:tgtEl>
                                          <p:spTgt spid="25"/>
                                        </p:tgtEl>
                                        <p:attrNameLst>
                                          <p:attrName>style.color</p:attrName>
                                        </p:attrNameLst>
                                      </p:cBhvr>
                                      <p:by>
                                        <p:hsl h="0" s="-70588" l="0"/>
                                      </p:by>
                                    </p:animClr>
                                    <p:animClr clrSpc="hsl" dir="cw">
                                      <p:cBhvr>
                                        <p:cTn id="12" dur="500" fill="hold"/>
                                        <p:tgtEl>
                                          <p:spTgt spid="25"/>
                                        </p:tgtEl>
                                        <p:attrNameLst>
                                          <p:attrName>fillcolor</p:attrName>
                                        </p:attrNameLst>
                                      </p:cBhvr>
                                      <p:by>
                                        <p:hsl h="0" s="-70588" l="0"/>
                                      </p:by>
                                    </p:animClr>
                                    <p:animClr clrSpc="hsl" dir="cw">
                                      <p:cBhvr>
                                        <p:cTn id="13" dur="500" fill="hold"/>
                                        <p:tgtEl>
                                          <p:spTgt spid="25"/>
                                        </p:tgtEl>
                                        <p:attrNameLst>
                                          <p:attrName>stroke.color</p:attrName>
                                        </p:attrNameLst>
                                      </p:cBhvr>
                                      <p:by>
                                        <p:hsl h="0" s="-70588" l="0"/>
                                      </p:by>
                                    </p:animClr>
                                    <p:set>
                                      <p:cBhvr>
                                        <p:cTn id="14" dur="500" fill="hold"/>
                                        <p:tgtEl>
                                          <p:spTgt spid="25"/>
                                        </p:tgtEl>
                                        <p:attrNameLst>
                                          <p:attrName>fill.type</p:attrName>
                                        </p:attrNameLst>
                                      </p:cBhvr>
                                      <p:to>
                                        <p:strVal val="solid"/>
                                      </p:to>
                                    </p:set>
                                  </p:childTnLst>
                                </p:cTn>
                              </p:par>
                              <p:par>
                                <p:cTn id="15" presetID="25" presetClass="emph" presetSubtype="0" fill="hold" grpId="0" nodeType="withEffect">
                                  <p:stCondLst>
                                    <p:cond delay="0"/>
                                  </p:stCondLst>
                                  <p:childTnLst>
                                    <p:animClr clrSpc="hsl" dir="cw">
                                      <p:cBhvr override="childStyle">
                                        <p:cTn id="16" dur="500" fill="hold"/>
                                        <p:tgtEl>
                                          <p:spTgt spid="24"/>
                                        </p:tgtEl>
                                        <p:attrNameLst>
                                          <p:attrName>style.color</p:attrName>
                                        </p:attrNameLst>
                                      </p:cBhvr>
                                      <p:by>
                                        <p:hsl h="0" s="-70588" l="0"/>
                                      </p:by>
                                    </p:animClr>
                                    <p:animClr clrSpc="hsl" dir="cw">
                                      <p:cBhvr>
                                        <p:cTn id="17" dur="500" fill="hold"/>
                                        <p:tgtEl>
                                          <p:spTgt spid="24"/>
                                        </p:tgtEl>
                                        <p:attrNameLst>
                                          <p:attrName>fillcolor</p:attrName>
                                        </p:attrNameLst>
                                      </p:cBhvr>
                                      <p:by>
                                        <p:hsl h="0" s="-70588" l="0"/>
                                      </p:by>
                                    </p:animClr>
                                    <p:animClr clrSpc="hsl" dir="cw">
                                      <p:cBhvr>
                                        <p:cTn id="18" dur="500" fill="hold"/>
                                        <p:tgtEl>
                                          <p:spTgt spid="24"/>
                                        </p:tgtEl>
                                        <p:attrNameLst>
                                          <p:attrName>stroke.color</p:attrName>
                                        </p:attrNameLst>
                                      </p:cBhvr>
                                      <p:by>
                                        <p:hsl h="0" s="-70588" l="0"/>
                                      </p:by>
                                    </p:animClr>
                                    <p:set>
                                      <p:cBhvr>
                                        <p:cTn id="19" dur="500" fill="hold"/>
                                        <p:tgtEl>
                                          <p:spTgt spid="24"/>
                                        </p:tgtEl>
                                        <p:attrNameLst>
                                          <p:attrName>fill.type</p:attrName>
                                        </p:attrNameLst>
                                      </p:cBhvr>
                                      <p:to>
                                        <p:strVal val="solid"/>
                                      </p:to>
                                    </p:set>
                                  </p:childTnLst>
                                </p:cTn>
                              </p:par>
                              <p:par>
                                <p:cTn id="20" presetID="25" presetClass="emph" presetSubtype="0" fill="hold" grpId="0" nodeType="withEffect">
                                  <p:stCondLst>
                                    <p:cond delay="0"/>
                                  </p:stCondLst>
                                  <p:childTnLst>
                                    <p:animClr clrSpc="hsl" dir="cw">
                                      <p:cBhvr override="childStyle">
                                        <p:cTn id="21" dur="500" fill="hold"/>
                                        <p:tgtEl>
                                          <p:spTgt spid="23"/>
                                        </p:tgtEl>
                                        <p:attrNameLst>
                                          <p:attrName>style.color</p:attrName>
                                        </p:attrNameLst>
                                      </p:cBhvr>
                                      <p:by>
                                        <p:hsl h="0" s="-70588" l="0"/>
                                      </p:by>
                                    </p:animClr>
                                    <p:animClr clrSpc="hsl" dir="cw">
                                      <p:cBhvr>
                                        <p:cTn id="22" dur="500" fill="hold"/>
                                        <p:tgtEl>
                                          <p:spTgt spid="23"/>
                                        </p:tgtEl>
                                        <p:attrNameLst>
                                          <p:attrName>fillcolor</p:attrName>
                                        </p:attrNameLst>
                                      </p:cBhvr>
                                      <p:by>
                                        <p:hsl h="0" s="-70588" l="0"/>
                                      </p:by>
                                    </p:animClr>
                                    <p:animClr clrSpc="hsl" dir="cw">
                                      <p:cBhvr>
                                        <p:cTn id="23" dur="500" fill="hold"/>
                                        <p:tgtEl>
                                          <p:spTgt spid="23"/>
                                        </p:tgtEl>
                                        <p:attrNameLst>
                                          <p:attrName>stroke.color</p:attrName>
                                        </p:attrNameLst>
                                      </p:cBhvr>
                                      <p:by>
                                        <p:hsl h="0" s="-70588" l="0"/>
                                      </p:by>
                                    </p:animClr>
                                    <p:set>
                                      <p:cBhvr>
                                        <p:cTn id="24" dur="500" fill="hold"/>
                                        <p:tgtEl>
                                          <p:spTgt spid="23"/>
                                        </p:tgtEl>
                                        <p:attrNameLst>
                                          <p:attrName>fill.type</p:attrName>
                                        </p:attrNameLst>
                                      </p:cBhvr>
                                      <p:to>
                                        <p:strVal val="solid"/>
                                      </p:to>
                                    </p:set>
                                  </p:childTnLst>
                                </p:cTn>
                              </p:par>
                              <p:par>
                                <p:cTn id="25" presetID="25" presetClass="emph" presetSubtype="0" fill="hold" grpId="0" nodeType="withEffect">
                                  <p:stCondLst>
                                    <p:cond delay="0"/>
                                  </p:stCondLst>
                                  <p:childTnLst>
                                    <p:animClr clrSpc="hsl" dir="cw">
                                      <p:cBhvr override="childStyle">
                                        <p:cTn id="26" dur="500" fill="hold"/>
                                        <p:tgtEl>
                                          <p:spTgt spid="20"/>
                                        </p:tgtEl>
                                        <p:attrNameLst>
                                          <p:attrName>style.color</p:attrName>
                                        </p:attrNameLst>
                                      </p:cBhvr>
                                      <p:by>
                                        <p:hsl h="0" s="-70588" l="0"/>
                                      </p:by>
                                    </p:animClr>
                                    <p:animClr clrSpc="hsl" dir="cw">
                                      <p:cBhvr>
                                        <p:cTn id="27" dur="500" fill="hold"/>
                                        <p:tgtEl>
                                          <p:spTgt spid="20"/>
                                        </p:tgtEl>
                                        <p:attrNameLst>
                                          <p:attrName>fillcolor</p:attrName>
                                        </p:attrNameLst>
                                      </p:cBhvr>
                                      <p:by>
                                        <p:hsl h="0" s="-70588" l="0"/>
                                      </p:by>
                                    </p:animClr>
                                    <p:animClr clrSpc="hsl" dir="cw">
                                      <p:cBhvr>
                                        <p:cTn id="28" dur="500" fill="hold"/>
                                        <p:tgtEl>
                                          <p:spTgt spid="20"/>
                                        </p:tgtEl>
                                        <p:attrNameLst>
                                          <p:attrName>stroke.color</p:attrName>
                                        </p:attrNameLst>
                                      </p:cBhvr>
                                      <p:by>
                                        <p:hsl h="0" s="-70588" l="0"/>
                                      </p:by>
                                    </p:animClr>
                                    <p:set>
                                      <p:cBhvr>
                                        <p:cTn id="29" dur="500" fill="hold"/>
                                        <p:tgtEl>
                                          <p:spTgt spid="20"/>
                                        </p:tgtEl>
                                        <p:attrNameLst>
                                          <p:attrName>fill.type</p:attrName>
                                        </p:attrNameLst>
                                      </p:cBhvr>
                                      <p:to>
                                        <p:strVal val="solid"/>
                                      </p:to>
                                    </p:set>
                                  </p:childTnLst>
                                </p:cTn>
                              </p:par>
                              <p:par>
                                <p:cTn id="30" presetID="22" presetClass="entr" presetSubtype="8"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4"/>
          <p:cNvSpPr>
            <a:spLocks noGrp="1"/>
          </p:cNvSpPr>
          <p:nvPr>
            <p:ph type="title"/>
          </p:nvPr>
        </p:nvSpPr>
        <p:spPr/>
        <p:txBody>
          <a:bodyPr/>
          <a:lstStyle/>
          <a:p>
            <a:pPr>
              <a:defRPr/>
            </a:pPr>
            <a:r>
              <a:rPr lang="en-US" altLang="en-US" smtClean="0"/>
              <a:t>Step 4:  Development</a:t>
            </a:r>
            <a:endParaRPr lang="en-US" smtClean="0"/>
          </a:p>
        </p:txBody>
      </p:sp>
      <p:sp>
        <p:nvSpPr>
          <p:cNvPr id="40" name="AutoShape 3"/>
          <p:cNvSpPr>
            <a:spLocks noChangeArrowheads="1"/>
          </p:cNvSpPr>
          <p:nvPr/>
        </p:nvSpPr>
        <p:spPr bwMode="auto">
          <a:xfrm>
            <a:off x="533400" y="1600200"/>
            <a:ext cx="2590800" cy="762000"/>
          </a:xfrm>
          <a:prstGeom prst="roundRect">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ctr">
              <a:defRPr/>
            </a:pPr>
            <a:r>
              <a:rPr lang="en-US" sz="2000" b="1" dirty="0">
                <a:solidFill>
                  <a:schemeClr val="tx1"/>
                </a:solidFill>
                <a:latin typeface="Arial" charset="0"/>
                <a:cs typeface="Arial" charset="0"/>
              </a:rPr>
              <a:t>1. Idea generation</a:t>
            </a:r>
          </a:p>
        </p:txBody>
      </p:sp>
      <p:sp>
        <p:nvSpPr>
          <p:cNvPr id="41" name="AutoShape 4"/>
          <p:cNvSpPr>
            <a:spLocks noChangeArrowheads="1"/>
          </p:cNvSpPr>
          <p:nvPr/>
        </p:nvSpPr>
        <p:spPr bwMode="auto">
          <a:xfrm>
            <a:off x="1905000" y="2552700"/>
            <a:ext cx="2590800" cy="762000"/>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274320" rIns="274320" anchor="ctr"/>
          <a:lstStyle/>
          <a:p>
            <a:pPr algn="ctr">
              <a:defRPr/>
            </a:pPr>
            <a:r>
              <a:rPr lang="en-US" sz="2000" b="1" dirty="0">
                <a:solidFill>
                  <a:schemeClr val="tx1"/>
                </a:solidFill>
                <a:latin typeface="Arial" charset="0"/>
                <a:cs typeface="Arial" charset="0"/>
              </a:rPr>
              <a:t>2. Screening</a:t>
            </a:r>
          </a:p>
        </p:txBody>
      </p:sp>
      <p:sp>
        <p:nvSpPr>
          <p:cNvPr id="42" name="AutoShape 5"/>
          <p:cNvSpPr>
            <a:spLocks noChangeArrowheads="1"/>
          </p:cNvSpPr>
          <p:nvPr/>
        </p:nvSpPr>
        <p:spPr bwMode="auto">
          <a:xfrm>
            <a:off x="3276600" y="3505200"/>
            <a:ext cx="2590800" cy="76200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274320" rIns="274320" anchor="ctr"/>
          <a:lstStyle/>
          <a:p>
            <a:pPr algn="ctr">
              <a:defRPr/>
            </a:pPr>
            <a:r>
              <a:rPr lang="en-US" sz="2000" b="1" dirty="0">
                <a:solidFill>
                  <a:schemeClr val="tx1"/>
                </a:solidFill>
                <a:latin typeface="Arial" charset="0"/>
                <a:cs typeface="Arial" charset="0"/>
              </a:rPr>
              <a:t>3. Idea evaluation</a:t>
            </a:r>
          </a:p>
        </p:txBody>
      </p:sp>
      <p:sp>
        <p:nvSpPr>
          <p:cNvPr id="43" name="AutoShape 6"/>
          <p:cNvSpPr>
            <a:spLocks noChangeArrowheads="1"/>
          </p:cNvSpPr>
          <p:nvPr/>
        </p:nvSpPr>
        <p:spPr bwMode="auto">
          <a:xfrm>
            <a:off x="4724400" y="4457700"/>
            <a:ext cx="2590800" cy="762000"/>
          </a:xfrm>
          <a:prstGeom prst="roundRect">
            <a:avLst>
              <a:gd name="adj" fmla="val 50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74320" rIns="274320" anchor="ctr"/>
          <a:lstStyle/>
          <a:p>
            <a:pPr algn="ctr">
              <a:defRPr/>
            </a:pPr>
            <a:r>
              <a:rPr lang="en-US" sz="2000" b="1" dirty="0">
                <a:solidFill>
                  <a:schemeClr val="tx1"/>
                </a:solidFill>
                <a:latin typeface="Arial" charset="0"/>
                <a:cs typeface="Arial" charset="0"/>
              </a:rPr>
              <a:t>4.Development</a:t>
            </a:r>
          </a:p>
        </p:txBody>
      </p:sp>
      <p:sp>
        <p:nvSpPr>
          <p:cNvPr id="44" name="AutoShape 7"/>
          <p:cNvSpPr>
            <a:spLocks noChangeArrowheads="1"/>
          </p:cNvSpPr>
          <p:nvPr/>
        </p:nvSpPr>
        <p:spPr bwMode="auto">
          <a:xfrm>
            <a:off x="6019800" y="5410200"/>
            <a:ext cx="2590800" cy="762000"/>
          </a:xfrm>
          <a:prstGeom prst="roundRect">
            <a:avLst>
              <a:gd name="adj"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algn="ctr">
              <a:defRPr/>
            </a:pPr>
            <a:r>
              <a:rPr lang="en-US" sz="2000" b="1" dirty="0">
                <a:solidFill>
                  <a:schemeClr val="tx1"/>
                </a:solidFill>
                <a:latin typeface="Arial" charset="0"/>
                <a:cs typeface="Arial" charset="0"/>
              </a:rPr>
              <a:t>5. Commercial-ization</a:t>
            </a:r>
          </a:p>
        </p:txBody>
      </p:sp>
      <p:sp>
        <p:nvSpPr>
          <p:cNvPr id="61447" name="AutoShape 8"/>
          <p:cNvSpPr>
            <a:spLocks noChangeArrowheads="1"/>
          </p:cNvSpPr>
          <p:nvPr/>
        </p:nvSpPr>
        <p:spPr bwMode="auto">
          <a:xfrm rot="10800000" flipH="1">
            <a:off x="1295400" y="24384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sp>
        <p:nvSpPr>
          <p:cNvPr id="61448" name="AutoShape 9"/>
          <p:cNvSpPr>
            <a:spLocks noChangeArrowheads="1"/>
          </p:cNvSpPr>
          <p:nvPr/>
        </p:nvSpPr>
        <p:spPr bwMode="auto">
          <a:xfrm rot="10800000" flipH="1">
            <a:off x="2667000" y="33528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sp>
        <p:nvSpPr>
          <p:cNvPr id="61449" name="AutoShape 10"/>
          <p:cNvSpPr>
            <a:spLocks noChangeArrowheads="1"/>
          </p:cNvSpPr>
          <p:nvPr/>
        </p:nvSpPr>
        <p:spPr bwMode="auto">
          <a:xfrm rot="10800000" flipH="1">
            <a:off x="4114800" y="43434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sp>
        <p:nvSpPr>
          <p:cNvPr id="61450" name="AutoShape 11"/>
          <p:cNvSpPr>
            <a:spLocks noChangeArrowheads="1"/>
          </p:cNvSpPr>
          <p:nvPr/>
        </p:nvSpPr>
        <p:spPr bwMode="auto">
          <a:xfrm rot="10800000" flipH="1">
            <a:off x="5410200" y="52578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grpSp>
        <p:nvGrpSpPr>
          <p:cNvPr id="2" name="Group 12"/>
          <p:cNvGrpSpPr>
            <a:grpSpLocks/>
          </p:cNvGrpSpPr>
          <p:nvPr/>
        </p:nvGrpSpPr>
        <p:grpSpPr bwMode="auto">
          <a:xfrm>
            <a:off x="3886200" y="2933700"/>
            <a:ext cx="3810000" cy="3810000"/>
            <a:chOff x="336" y="1008"/>
            <a:chExt cx="2400" cy="2400"/>
          </a:xfrm>
          <a:effectLst>
            <a:outerShdw blurRad="63500" sx="102000" sy="102000" algn="ctr" rotWithShape="0">
              <a:prstClr val="black">
                <a:alpha val="40000"/>
              </a:prstClr>
            </a:outerShdw>
          </a:effectLst>
        </p:grpSpPr>
        <p:sp>
          <p:nvSpPr>
            <p:cNvPr id="50" name="AutoShape 13"/>
            <p:cNvSpPr>
              <a:spLocks noChangeArrowheads="1"/>
            </p:cNvSpPr>
            <p:nvPr/>
          </p:nvSpPr>
          <p:spPr bwMode="auto">
            <a:xfrm>
              <a:off x="336" y="1104"/>
              <a:ext cx="2400" cy="2304"/>
            </a:xfrm>
            <a:prstGeom prst="roundRect">
              <a:avLst>
                <a:gd name="adj" fmla="val 8616"/>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marL="173038" indent="-173038">
                <a:buFontTx/>
                <a:buChar char="•"/>
                <a:defRPr/>
              </a:pPr>
              <a:endParaRPr lang="en-US" sz="2400" b="1" dirty="0">
                <a:solidFill>
                  <a:schemeClr val="tx1"/>
                </a:solidFill>
                <a:latin typeface="Arial" charset="0"/>
                <a:cs typeface="Arial" charset="0"/>
              </a:endParaRPr>
            </a:p>
            <a:p>
              <a:pPr marL="173038" indent="-173038">
                <a:buFontTx/>
                <a:buChar char="•"/>
                <a:defRPr/>
              </a:pPr>
              <a:endParaRPr lang="en-US" sz="2400" b="1" dirty="0">
                <a:solidFill>
                  <a:schemeClr val="tx1"/>
                </a:solidFill>
                <a:latin typeface="Arial" charset="0"/>
                <a:cs typeface="Arial" charset="0"/>
              </a:endParaRPr>
            </a:p>
            <a:p>
              <a:pPr marL="173038" indent="-173038">
                <a:buFontTx/>
                <a:buChar char="•"/>
                <a:defRPr/>
              </a:pPr>
              <a:r>
                <a:rPr lang="en-US" sz="2400" b="1" dirty="0">
                  <a:solidFill>
                    <a:schemeClr val="tx1"/>
                  </a:solidFill>
                  <a:latin typeface="Arial" charset="0"/>
                  <a:cs typeface="Arial" charset="0"/>
                </a:rPr>
                <a:t>R&amp;D</a:t>
              </a:r>
            </a:p>
            <a:p>
              <a:pPr marL="173038" indent="-173038">
                <a:buFontTx/>
                <a:buChar char="•"/>
                <a:defRPr/>
              </a:pPr>
              <a:r>
                <a:rPr lang="en-US" sz="2400" b="1" dirty="0">
                  <a:solidFill>
                    <a:schemeClr val="tx1"/>
                  </a:solidFill>
                  <a:latin typeface="Arial" charset="0"/>
                  <a:cs typeface="Arial" charset="0"/>
                </a:rPr>
                <a:t>Develop model or  service</a:t>
              </a:r>
            </a:p>
            <a:p>
              <a:pPr marL="173038" indent="-173038">
                <a:buFontTx/>
                <a:buChar char="•"/>
                <a:defRPr/>
              </a:pPr>
              <a:r>
                <a:rPr lang="en-US" sz="2400" b="1" dirty="0">
                  <a:solidFill>
                    <a:schemeClr val="tx1"/>
                  </a:solidFill>
                  <a:latin typeface="Arial" charset="0"/>
                  <a:cs typeface="Arial" charset="0"/>
                </a:rPr>
                <a:t>Test marketing mix</a:t>
              </a:r>
            </a:p>
            <a:p>
              <a:pPr marL="173038" indent="-173038">
                <a:buFontTx/>
                <a:buChar char="•"/>
                <a:defRPr/>
              </a:pPr>
              <a:r>
                <a:rPr lang="en-US" sz="2400" b="1" dirty="0">
                  <a:solidFill>
                    <a:schemeClr val="tx1"/>
                  </a:solidFill>
                  <a:latin typeface="Arial" charset="0"/>
                  <a:cs typeface="Arial" charset="0"/>
                </a:rPr>
                <a:t>Revise plans as needed</a:t>
              </a:r>
            </a:p>
            <a:p>
              <a:pPr marL="173038" indent="-173038">
                <a:buFontTx/>
                <a:buChar char="•"/>
                <a:defRPr/>
              </a:pPr>
              <a:r>
                <a:rPr lang="en-US" sz="2400" b="1" dirty="0">
                  <a:solidFill>
                    <a:schemeClr val="tx1"/>
                  </a:solidFill>
                  <a:latin typeface="Arial" charset="0"/>
                  <a:cs typeface="Arial" charset="0"/>
                </a:rPr>
                <a:t>ROI estimate</a:t>
              </a:r>
            </a:p>
          </p:txBody>
        </p:sp>
        <p:sp>
          <p:nvSpPr>
            <p:cNvPr id="51" name="AutoShape 14"/>
            <p:cNvSpPr>
              <a:spLocks noChangeArrowheads="1"/>
            </p:cNvSpPr>
            <p:nvPr/>
          </p:nvSpPr>
          <p:spPr bwMode="auto">
            <a:xfrm>
              <a:off x="336" y="1008"/>
              <a:ext cx="2400" cy="480"/>
            </a:xfrm>
            <a:prstGeom prst="roundRect">
              <a:avLst>
                <a:gd name="adj" fmla="val 50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74320" rIns="274320" anchor="ctr"/>
            <a:lstStyle/>
            <a:p>
              <a:pPr algn="ctr">
                <a:defRPr/>
              </a:pPr>
              <a:r>
                <a:rPr lang="en-US" sz="2400" b="1" dirty="0">
                  <a:solidFill>
                    <a:schemeClr val="tx1"/>
                  </a:solidFill>
                  <a:latin typeface="Arial" charset="0"/>
                  <a:cs typeface="Arial" charset="0"/>
                </a:rPr>
                <a:t>4. Development</a:t>
              </a:r>
            </a:p>
          </p:txBody>
        </p:sp>
      </p:grpSp>
      <p:sp>
        <p:nvSpPr>
          <p:cNvPr id="61452" name="Slide Number Placeholder 22"/>
          <p:cNvSpPr txBox="1">
            <a:spLocks/>
          </p:cNvSpPr>
          <p:nvPr/>
        </p:nvSpPr>
        <p:spPr bwMode="auto">
          <a:xfrm>
            <a:off x="30163" y="60325"/>
            <a:ext cx="503237" cy="301625"/>
          </a:xfrm>
          <a:prstGeom prst="rect">
            <a:avLst/>
          </a:prstGeom>
          <a:noFill/>
          <a:ln w="9525">
            <a:noFill/>
            <a:miter lim="800000"/>
            <a:headEnd/>
            <a:tailEnd/>
          </a:ln>
        </p:spPr>
        <p:txBody>
          <a:bodyPr anchor="b"/>
          <a:lstStyle/>
          <a:p>
            <a:pPr algn="ctr"/>
            <a:r>
              <a:rPr lang="en-US" sz="1200">
                <a:latin typeface="Century Gothic" pitchFamily="34" charset="0"/>
              </a:rPr>
              <a:t>9-</a:t>
            </a:r>
            <a:fld id="{B7A32BD0-28E7-47F0-8764-72E77B445E73}" type="slidenum">
              <a:rPr lang="en-US" sz="1200">
                <a:latin typeface="Century Gothic" pitchFamily="34" charset="0"/>
              </a:rPr>
              <a:pPr algn="ctr"/>
              <a:t>25</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mph" presetSubtype="0" fill="hold" grpId="0" nodeType="afterEffect">
                                  <p:stCondLst>
                                    <p:cond delay="0"/>
                                  </p:stCondLst>
                                  <p:childTnLst>
                                    <p:animClr clrSpc="hsl" dir="cw">
                                      <p:cBhvr override="childStyle">
                                        <p:cTn id="6" dur="500" fill="hold"/>
                                        <p:tgtEl>
                                          <p:spTgt spid="44"/>
                                        </p:tgtEl>
                                        <p:attrNameLst>
                                          <p:attrName>style.color</p:attrName>
                                        </p:attrNameLst>
                                      </p:cBhvr>
                                      <p:by>
                                        <p:hsl h="0" s="-70588" l="0"/>
                                      </p:by>
                                    </p:animClr>
                                    <p:animClr clrSpc="hsl" dir="cw">
                                      <p:cBhvr>
                                        <p:cTn id="7" dur="500" fill="hold"/>
                                        <p:tgtEl>
                                          <p:spTgt spid="44"/>
                                        </p:tgtEl>
                                        <p:attrNameLst>
                                          <p:attrName>fillcolor</p:attrName>
                                        </p:attrNameLst>
                                      </p:cBhvr>
                                      <p:by>
                                        <p:hsl h="0" s="-70588" l="0"/>
                                      </p:by>
                                    </p:animClr>
                                    <p:animClr clrSpc="hsl" dir="cw">
                                      <p:cBhvr>
                                        <p:cTn id="8" dur="500" fill="hold"/>
                                        <p:tgtEl>
                                          <p:spTgt spid="44"/>
                                        </p:tgtEl>
                                        <p:attrNameLst>
                                          <p:attrName>stroke.color</p:attrName>
                                        </p:attrNameLst>
                                      </p:cBhvr>
                                      <p:by>
                                        <p:hsl h="0" s="-70588" l="0"/>
                                      </p:by>
                                    </p:animClr>
                                    <p:set>
                                      <p:cBhvr>
                                        <p:cTn id="9" dur="500" fill="hold"/>
                                        <p:tgtEl>
                                          <p:spTgt spid="44"/>
                                        </p:tgtEl>
                                        <p:attrNameLst>
                                          <p:attrName>fill.type</p:attrName>
                                        </p:attrNameLst>
                                      </p:cBhvr>
                                      <p:to>
                                        <p:strVal val="solid"/>
                                      </p:to>
                                    </p:set>
                                  </p:childTnLst>
                                </p:cTn>
                              </p:par>
                              <p:par>
                                <p:cTn id="10" presetID="25" presetClass="emph" presetSubtype="0" fill="hold" grpId="0" nodeType="withEffect">
                                  <p:stCondLst>
                                    <p:cond delay="0"/>
                                  </p:stCondLst>
                                  <p:childTnLst>
                                    <p:animClr clrSpc="hsl" dir="cw">
                                      <p:cBhvr override="childStyle">
                                        <p:cTn id="11" dur="500" fill="hold"/>
                                        <p:tgtEl>
                                          <p:spTgt spid="43"/>
                                        </p:tgtEl>
                                        <p:attrNameLst>
                                          <p:attrName>style.color</p:attrName>
                                        </p:attrNameLst>
                                      </p:cBhvr>
                                      <p:by>
                                        <p:hsl h="0" s="-70588" l="0"/>
                                      </p:by>
                                    </p:animClr>
                                    <p:animClr clrSpc="hsl" dir="cw">
                                      <p:cBhvr>
                                        <p:cTn id="12" dur="500" fill="hold"/>
                                        <p:tgtEl>
                                          <p:spTgt spid="43"/>
                                        </p:tgtEl>
                                        <p:attrNameLst>
                                          <p:attrName>fillcolor</p:attrName>
                                        </p:attrNameLst>
                                      </p:cBhvr>
                                      <p:by>
                                        <p:hsl h="0" s="-70588" l="0"/>
                                      </p:by>
                                    </p:animClr>
                                    <p:animClr clrSpc="hsl" dir="cw">
                                      <p:cBhvr>
                                        <p:cTn id="13" dur="500" fill="hold"/>
                                        <p:tgtEl>
                                          <p:spTgt spid="43"/>
                                        </p:tgtEl>
                                        <p:attrNameLst>
                                          <p:attrName>stroke.color</p:attrName>
                                        </p:attrNameLst>
                                      </p:cBhvr>
                                      <p:by>
                                        <p:hsl h="0" s="-70588" l="0"/>
                                      </p:by>
                                    </p:animClr>
                                    <p:set>
                                      <p:cBhvr>
                                        <p:cTn id="14" dur="500" fill="hold"/>
                                        <p:tgtEl>
                                          <p:spTgt spid="43"/>
                                        </p:tgtEl>
                                        <p:attrNameLst>
                                          <p:attrName>fill.type</p:attrName>
                                        </p:attrNameLst>
                                      </p:cBhvr>
                                      <p:to>
                                        <p:strVal val="solid"/>
                                      </p:to>
                                    </p:set>
                                  </p:childTnLst>
                                </p:cTn>
                              </p:par>
                              <p:par>
                                <p:cTn id="15" presetID="25" presetClass="emph" presetSubtype="0" fill="hold" grpId="0" nodeType="withEffect">
                                  <p:stCondLst>
                                    <p:cond delay="0"/>
                                  </p:stCondLst>
                                  <p:childTnLst>
                                    <p:animClr clrSpc="hsl" dir="cw">
                                      <p:cBhvr override="childStyle">
                                        <p:cTn id="16" dur="500" fill="hold"/>
                                        <p:tgtEl>
                                          <p:spTgt spid="42"/>
                                        </p:tgtEl>
                                        <p:attrNameLst>
                                          <p:attrName>style.color</p:attrName>
                                        </p:attrNameLst>
                                      </p:cBhvr>
                                      <p:by>
                                        <p:hsl h="0" s="-70588" l="0"/>
                                      </p:by>
                                    </p:animClr>
                                    <p:animClr clrSpc="hsl" dir="cw">
                                      <p:cBhvr>
                                        <p:cTn id="17" dur="500" fill="hold"/>
                                        <p:tgtEl>
                                          <p:spTgt spid="42"/>
                                        </p:tgtEl>
                                        <p:attrNameLst>
                                          <p:attrName>fillcolor</p:attrName>
                                        </p:attrNameLst>
                                      </p:cBhvr>
                                      <p:by>
                                        <p:hsl h="0" s="-70588" l="0"/>
                                      </p:by>
                                    </p:animClr>
                                    <p:animClr clrSpc="hsl" dir="cw">
                                      <p:cBhvr>
                                        <p:cTn id="18" dur="500" fill="hold"/>
                                        <p:tgtEl>
                                          <p:spTgt spid="42"/>
                                        </p:tgtEl>
                                        <p:attrNameLst>
                                          <p:attrName>stroke.color</p:attrName>
                                        </p:attrNameLst>
                                      </p:cBhvr>
                                      <p:by>
                                        <p:hsl h="0" s="-70588" l="0"/>
                                      </p:by>
                                    </p:animClr>
                                    <p:set>
                                      <p:cBhvr>
                                        <p:cTn id="19" dur="500" fill="hold"/>
                                        <p:tgtEl>
                                          <p:spTgt spid="42"/>
                                        </p:tgtEl>
                                        <p:attrNameLst>
                                          <p:attrName>fill.type</p:attrName>
                                        </p:attrNameLst>
                                      </p:cBhvr>
                                      <p:to>
                                        <p:strVal val="solid"/>
                                      </p:to>
                                    </p:set>
                                  </p:childTnLst>
                                </p:cTn>
                              </p:par>
                              <p:par>
                                <p:cTn id="20" presetID="25" presetClass="emph" presetSubtype="0" fill="hold" grpId="0" nodeType="withEffect">
                                  <p:stCondLst>
                                    <p:cond delay="0"/>
                                  </p:stCondLst>
                                  <p:childTnLst>
                                    <p:animClr clrSpc="hsl" dir="cw">
                                      <p:cBhvr override="childStyle">
                                        <p:cTn id="21" dur="500" fill="hold"/>
                                        <p:tgtEl>
                                          <p:spTgt spid="41"/>
                                        </p:tgtEl>
                                        <p:attrNameLst>
                                          <p:attrName>style.color</p:attrName>
                                        </p:attrNameLst>
                                      </p:cBhvr>
                                      <p:by>
                                        <p:hsl h="0" s="-70588" l="0"/>
                                      </p:by>
                                    </p:animClr>
                                    <p:animClr clrSpc="hsl" dir="cw">
                                      <p:cBhvr>
                                        <p:cTn id="22" dur="500" fill="hold"/>
                                        <p:tgtEl>
                                          <p:spTgt spid="41"/>
                                        </p:tgtEl>
                                        <p:attrNameLst>
                                          <p:attrName>fillcolor</p:attrName>
                                        </p:attrNameLst>
                                      </p:cBhvr>
                                      <p:by>
                                        <p:hsl h="0" s="-70588" l="0"/>
                                      </p:by>
                                    </p:animClr>
                                    <p:animClr clrSpc="hsl" dir="cw">
                                      <p:cBhvr>
                                        <p:cTn id="23" dur="500" fill="hold"/>
                                        <p:tgtEl>
                                          <p:spTgt spid="41"/>
                                        </p:tgtEl>
                                        <p:attrNameLst>
                                          <p:attrName>stroke.color</p:attrName>
                                        </p:attrNameLst>
                                      </p:cBhvr>
                                      <p:by>
                                        <p:hsl h="0" s="-70588" l="0"/>
                                      </p:by>
                                    </p:animClr>
                                    <p:set>
                                      <p:cBhvr>
                                        <p:cTn id="24" dur="500" fill="hold"/>
                                        <p:tgtEl>
                                          <p:spTgt spid="41"/>
                                        </p:tgtEl>
                                        <p:attrNameLst>
                                          <p:attrName>fill.type</p:attrName>
                                        </p:attrNameLst>
                                      </p:cBhvr>
                                      <p:to>
                                        <p:strVal val="solid"/>
                                      </p:to>
                                    </p:set>
                                  </p:childTnLst>
                                </p:cTn>
                              </p:par>
                              <p:par>
                                <p:cTn id="25" presetID="25" presetClass="emph" presetSubtype="0" fill="hold" grpId="0" nodeType="withEffect">
                                  <p:stCondLst>
                                    <p:cond delay="0"/>
                                  </p:stCondLst>
                                  <p:childTnLst>
                                    <p:animClr clrSpc="hsl" dir="cw">
                                      <p:cBhvr override="childStyle">
                                        <p:cTn id="26" dur="500" fill="hold"/>
                                        <p:tgtEl>
                                          <p:spTgt spid="40"/>
                                        </p:tgtEl>
                                        <p:attrNameLst>
                                          <p:attrName>style.color</p:attrName>
                                        </p:attrNameLst>
                                      </p:cBhvr>
                                      <p:by>
                                        <p:hsl h="0" s="-70588" l="0"/>
                                      </p:by>
                                    </p:animClr>
                                    <p:animClr clrSpc="hsl" dir="cw">
                                      <p:cBhvr>
                                        <p:cTn id="27" dur="500" fill="hold"/>
                                        <p:tgtEl>
                                          <p:spTgt spid="40"/>
                                        </p:tgtEl>
                                        <p:attrNameLst>
                                          <p:attrName>fillcolor</p:attrName>
                                        </p:attrNameLst>
                                      </p:cBhvr>
                                      <p:by>
                                        <p:hsl h="0" s="-70588" l="0"/>
                                      </p:by>
                                    </p:animClr>
                                    <p:animClr clrSpc="hsl" dir="cw">
                                      <p:cBhvr>
                                        <p:cTn id="28" dur="500" fill="hold"/>
                                        <p:tgtEl>
                                          <p:spTgt spid="40"/>
                                        </p:tgtEl>
                                        <p:attrNameLst>
                                          <p:attrName>stroke.color</p:attrName>
                                        </p:attrNameLst>
                                      </p:cBhvr>
                                      <p:by>
                                        <p:hsl h="0" s="-70588" l="0"/>
                                      </p:by>
                                    </p:animClr>
                                    <p:set>
                                      <p:cBhvr>
                                        <p:cTn id="29" dur="500" fill="hold"/>
                                        <p:tgtEl>
                                          <p:spTgt spid="40"/>
                                        </p:tgtEl>
                                        <p:attrNameLst>
                                          <p:attrName>fill.type</p:attrName>
                                        </p:attrNameLst>
                                      </p:cBhvr>
                                      <p:to>
                                        <p:strVal val="solid"/>
                                      </p:to>
                                    </p:set>
                                  </p:childTnLst>
                                </p:cTn>
                              </p:par>
                              <p:par>
                                <p:cTn id="30" presetID="22" presetClass="entr" presetSubtype="8"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14"/>
          <p:cNvSpPr>
            <a:spLocks noGrp="1"/>
          </p:cNvSpPr>
          <p:nvPr>
            <p:ph type="title"/>
          </p:nvPr>
        </p:nvSpPr>
        <p:spPr/>
        <p:txBody>
          <a:bodyPr/>
          <a:lstStyle/>
          <a:p>
            <a:pPr>
              <a:defRPr/>
            </a:pPr>
            <a:r>
              <a:rPr lang="en-US" altLang="en-US" smtClean="0"/>
              <a:t>Step 5:  Commercialization</a:t>
            </a:r>
            <a:endParaRPr lang="en-US" smtClean="0"/>
          </a:p>
        </p:txBody>
      </p:sp>
      <p:sp>
        <p:nvSpPr>
          <p:cNvPr id="16" name="AutoShape 3"/>
          <p:cNvSpPr>
            <a:spLocks noChangeArrowheads="1"/>
          </p:cNvSpPr>
          <p:nvPr/>
        </p:nvSpPr>
        <p:spPr bwMode="auto">
          <a:xfrm>
            <a:off x="533400" y="1600200"/>
            <a:ext cx="2590800" cy="762000"/>
          </a:xfrm>
          <a:prstGeom prst="roundRect">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ctr">
              <a:defRPr/>
            </a:pPr>
            <a:r>
              <a:rPr lang="en-US" sz="2000" b="1" dirty="0">
                <a:latin typeface="Arial" charset="0"/>
                <a:cs typeface="Arial" charset="0"/>
              </a:rPr>
              <a:t>1. Idea generation</a:t>
            </a:r>
          </a:p>
        </p:txBody>
      </p:sp>
      <p:sp>
        <p:nvSpPr>
          <p:cNvPr id="17" name="AutoShape 4"/>
          <p:cNvSpPr>
            <a:spLocks noChangeArrowheads="1"/>
          </p:cNvSpPr>
          <p:nvPr/>
        </p:nvSpPr>
        <p:spPr bwMode="auto">
          <a:xfrm>
            <a:off x="1905000" y="2552700"/>
            <a:ext cx="2590800" cy="762000"/>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274320" rIns="274320" anchor="ctr"/>
          <a:lstStyle/>
          <a:p>
            <a:pPr algn="ctr">
              <a:defRPr/>
            </a:pPr>
            <a:r>
              <a:rPr lang="en-US" sz="2000" b="1" dirty="0">
                <a:solidFill>
                  <a:schemeClr val="tx2"/>
                </a:solidFill>
                <a:latin typeface="Arial" charset="0"/>
                <a:cs typeface="Arial" charset="0"/>
              </a:rPr>
              <a:t>2. Screening</a:t>
            </a:r>
          </a:p>
        </p:txBody>
      </p:sp>
      <p:sp>
        <p:nvSpPr>
          <p:cNvPr id="18" name="AutoShape 5"/>
          <p:cNvSpPr>
            <a:spLocks noChangeArrowheads="1"/>
          </p:cNvSpPr>
          <p:nvPr/>
        </p:nvSpPr>
        <p:spPr bwMode="auto">
          <a:xfrm>
            <a:off x="3276600" y="3505200"/>
            <a:ext cx="2590800" cy="76200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274320" rIns="274320" anchor="ctr"/>
          <a:lstStyle/>
          <a:p>
            <a:pPr algn="ctr">
              <a:defRPr/>
            </a:pPr>
            <a:r>
              <a:rPr lang="en-US" sz="2000" b="1" dirty="0">
                <a:latin typeface="Arial" charset="0"/>
                <a:cs typeface="Arial" charset="0"/>
              </a:rPr>
              <a:t>3. Idea evaluation</a:t>
            </a:r>
          </a:p>
        </p:txBody>
      </p:sp>
      <p:sp>
        <p:nvSpPr>
          <p:cNvPr id="19" name="AutoShape 6"/>
          <p:cNvSpPr>
            <a:spLocks noChangeArrowheads="1"/>
          </p:cNvSpPr>
          <p:nvPr/>
        </p:nvSpPr>
        <p:spPr bwMode="auto">
          <a:xfrm>
            <a:off x="4724400" y="4457700"/>
            <a:ext cx="2590800" cy="762000"/>
          </a:xfrm>
          <a:prstGeom prst="roundRect">
            <a:avLst>
              <a:gd name="adj" fmla="val 50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274320" rIns="274320" anchor="ctr"/>
          <a:lstStyle/>
          <a:p>
            <a:pPr algn="ctr">
              <a:defRPr/>
            </a:pPr>
            <a:r>
              <a:rPr lang="en-US" sz="2000" b="1" dirty="0">
                <a:latin typeface="Arial" charset="0"/>
                <a:cs typeface="Arial" charset="0"/>
              </a:rPr>
              <a:t>4.Development</a:t>
            </a:r>
          </a:p>
        </p:txBody>
      </p:sp>
      <p:sp>
        <p:nvSpPr>
          <p:cNvPr id="20" name="AutoShape 7"/>
          <p:cNvSpPr>
            <a:spLocks noChangeArrowheads="1"/>
          </p:cNvSpPr>
          <p:nvPr/>
        </p:nvSpPr>
        <p:spPr bwMode="auto">
          <a:xfrm>
            <a:off x="6019800" y="5410200"/>
            <a:ext cx="2590800" cy="762000"/>
          </a:xfrm>
          <a:prstGeom prst="roundRect">
            <a:avLst>
              <a:gd name="adj"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algn="ctr">
              <a:defRPr/>
            </a:pPr>
            <a:r>
              <a:rPr lang="en-US" sz="2000" b="1" dirty="0">
                <a:latin typeface="Arial" charset="0"/>
                <a:cs typeface="Arial" charset="0"/>
              </a:rPr>
              <a:t>5. Commercial-ization</a:t>
            </a:r>
          </a:p>
        </p:txBody>
      </p:sp>
      <p:sp>
        <p:nvSpPr>
          <p:cNvPr id="63495" name="AutoShape 8"/>
          <p:cNvSpPr>
            <a:spLocks noChangeArrowheads="1"/>
          </p:cNvSpPr>
          <p:nvPr/>
        </p:nvSpPr>
        <p:spPr bwMode="auto">
          <a:xfrm rot="10800000" flipH="1">
            <a:off x="1295400" y="24384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sp>
        <p:nvSpPr>
          <p:cNvPr id="63496" name="AutoShape 9"/>
          <p:cNvSpPr>
            <a:spLocks noChangeArrowheads="1"/>
          </p:cNvSpPr>
          <p:nvPr/>
        </p:nvSpPr>
        <p:spPr bwMode="auto">
          <a:xfrm rot="10800000" flipH="1">
            <a:off x="2667000" y="33528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sp>
        <p:nvSpPr>
          <p:cNvPr id="63497" name="AutoShape 10"/>
          <p:cNvSpPr>
            <a:spLocks noChangeArrowheads="1"/>
          </p:cNvSpPr>
          <p:nvPr/>
        </p:nvSpPr>
        <p:spPr bwMode="auto">
          <a:xfrm rot="10800000" flipH="1">
            <a:off x="4114800" y="43434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sp>
        <p:nvSpPr>
          <p:cNvPr id="63498" name="AutoShape 11"/>
          <p:cNvSpPr>
            <a:spLocks noChangeArrowheads="1"/>
          </p:cNvSpPr>
          <p:nvPr/>
        </p:nvSpPr>
        <p:spPr bwMode="auto">
          <a:xfrm rot="10800000" flipH="1">
            <a:off x="5410200" y="5257800"/>
            <a:ext cx="6096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988 h 21600"/>
              <a:gd name="T14" fmla="*/ 20646 w 21600"/>
              <a:gd name="T15" fmla="*/ 7170 h 21600"/>
            </a:gdLst>
            <a:ahLst/>
            <a:cxnLst>
              <a:cxn ang="T8">
                <a:pos x="T0" y="T1"/>
              </a:cxn>
              <a:cxn ang="T9">
                <a:pos x="T2" y="T3"/>
              </a:cxn>
              <a:cxn ang="T10">
                <a:pos x="T4" y="T5"/>
              </a:cxn>
              <a:cxn ang="T11">
                <a:pos x="T6" y="T7"/>
              </a:cxn>
            </a:cxnLst>
            <a:rect l="T12" t="T13" r="T14" b="T15"/>
            <a:pathLst>
              <a:path w="21600" h="21600">
                <a:moveTo>
                  <a:pt x="21600" y="6079"/>
                </a:moveTo>
                <a:lnTo>
                  <a:pt x="16282" y="0"/>
                </a:lnTo>
                <a:lnTo>
                  <a:pt x="16282" y="4988"/>
                </a:lnTo>
                <a:lnTo>
                  <a:pt x="12427" y="4988"/>
                </a:lnTo>
                <a:cubicBezTo>
                  <a:pt x="5564" y="4988"/>
                  <a:pt x="0" y="8198"/>
                  <a:pt x="0" y="12158"/>
                </a:cubicBezTo>
                <a:lnTo>
                  <a:pt x="0" y="21600"/>
                </a:lnTo>
                <a:lnTo>
                  <a:pt x="2230" y="21600"/>
                </a:lnTo>
                <a:lnTo>
                  <a:pt x="2230" y="12158"/>
                </a:lnTo>
                <a:cubicBezTo>
                  <a:pt x="2230" y="9403"/>
                  <a:pt x="6795" y="7170"/>
                  <a:pt x="12427" y="7170"/>
                </a:cubicBezTo>
                <a:lnTo>
                  <a:pt x="16282" y="7170"/>
                </a:lnTo>
                <a:lnTo>
                  <a:pt x="16282" y="12158"/>
                </a:lnTo>
                <a:lnTo>
                  <a:pt x="21600" y="6079"/>
                </a:lnTo>
                <a:close/>
              </a:path>
            </a:pathLst>
          </a:custGeom>
          <a:solidFill>
            <a:schemeClr val="tx1"/>
          </a:solidFill>
          <a:ln w="9525">
            <a:solidFill>
              <a:schemeClr val="tx2"/>
            </a:solidFill>
            <a:miter lim="800000"/>
            <a:headEnd/>
            <a:tailEnd/>
          </a:ln>
        </p:spPr>
        <p:txBody>
          <a:bodyPr wrap="none" anchor="ctr"/>
          <a:lstStyle/>
          <a:p>
            <a:pPr algn="ctr"/>
            <a:endParaRPr lang="en-US" b="1"/>
          </a:p>
        </p:txBody>
      </p:sp>
      <p:grpSp>
        <p:nvGrpSpPr>
          <p:cNvPr id="2" name="Group 12"/>
          <p:cNvGrpSpPr>
            <a:grpSpLocks/>
          </p:cNvGrpSpPr>
          <p:nvPr/>
        </p:nvGrpSpPr>
        <p:grpSpPr bwMode="auto">
          <a:xfrm>
            <a:off x="5181600" y="2933700"/>
            <a:ext cx="3810000" cy="3810000"/>
            <a:chOff x="336" y="1008"/>
            <a:chExt cx="2400" cy="2400"/>
          </a:xfrm>
        </p:grpSpPr>
        <p:sp>
          <p:nvSpPr>
            <p:cNvPr id="26" name="AutoShape 13"/>
            <p:cNvSpPr>
              <a:spLocks noChangeArrowheads="1"/>
            </p:cNvSpPr>
            <p:nvPr/>
          </p:nvSpPr>
          <p:spPr bwMode="auto">
            <a:xfrm>
              <a:off x="336" y="1104"/>
              <a:ext cx="2400" cy="2304"/>
            </a:xfrm>
            <a:prstGeom prst="roundRect">
              <a:avLst>
                <a:gd name="adj" fmla="val 8616"/>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marL="173038" indent="-173038">
                <a:buFontTx/>
                <a:buChar char="•"/>
                <a:defRPr/>
              </a:pPr>
              <a:endParaRPr lang="en-US" sz="2400" b="1" dirty="0">
                <a:solidFill>
                  <a:schemeClr val="bg1"/>
                </a:solidFill>
                <a:latin typeface="Arial" charset="0"/>
                <a:cs typeface="Arial" charset="0"/>
              </a:endParaRPr>
            </a:p>
            <a:p>
              <a:pPr marL="173038" indent="-173038">
                <a:buFontTx/>
                <a:buChar char="•"/>
                <a:defRPr/>
              </a:pPr>
              <a:endParaRPr lang="en-US" sz="2400" b="1" dirty="0">
                <a:latin typeface="Arial" charset="0"/>
                <a:cs typeface="Arial" charset="0"/>
              </a:endParaRPr>
            </a:p>
            <a:p>
              <a:pPr marL="173038" indent="-173038">
                <a:buFontTx/>
                <a:buChar char="•"/>
                <a:defRPr/>
              </a:pPr>
              <a:r>
                <a:rPr lang="en-US" sz="2400" b="1" dirty="0">
                  <a:latin typeface="Arial" charset="0"/>
                  <a:cs typeface="Arial" charset="0"/>
                </a:rPr>
                <a:t>Finalize product and marketing plan</a:t>
              </a:r>
            </a:p>
            <a:p>
              <a:pPr marL="173038" indent="-173038">
                <a:buFontTx/>
                <a:buChar char="•"/>
                <a:defRPr/>
              </a:pPr>
              <a:r>
                <a:rPr lang="en-US" sz="2400" b="1" dirty="0">
                  <a:latin typeface="Arial" charset="0"/>
                  <a:cs typeface="Arial" charset="0"/>
                </a:rPr>
                <a:t>Start production and marketing</a:t>
              </a:r>
            </a:p>
            <a:p>
              <a:pPr marL="173038" indent="-173038">
                <a:buFontTx/>
                <a:buChar char="•"/>
                <a:defRPr/>
              </a:pPr>
              <a:r>
                <a:rPr lang="en-US" sz="2400" b="1" dirty="0">
                  <a:latin typeface="Arial" charset="0"/>
                  <a:cs typeface="Arial" charset="0"/>
                </a:rPr>
                <a:t>“Roll out” in select markets</a:t>
              </a:r>
            </a:p>
            <a:p>
              <a:pPr marL="173038" indent="-173038">
                <a:buFontTx/>
                <a:buChar char="•"/>
                <a:defRPr/>
              </a:pPr>
              <a:r>
                <a:rPr lang="en-US" sz="2400" b="1" dirty="0">
                  <a:latin typeface="Arial" charset="0"/>
                  <a:cs typeface="Arial" charset="0"/>
                </a:rPr>
                <a:t>Final ROI estimate</a:t>
              </a:r>
            </a:p>
          </p:txBody>
        </p:sp>
        <p:sp>
          <p:nvSpPr>
            <p:cNvPr id="27" name="AutoShape 14"/>
            <p:cNvSpPr>
              <a:spLocks noChangeArrowheads="1"/>
            </p:cNvSpPr>
            <p:nvPr/>
          </p:nvSpPr>
          <p:spPr bwMode="auto">
            <a:xfrm>
              <a:off x="336" y="1008"/>
              <a:ext cx="2400" cy="48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dirty="0">
                  <a:latin typeface="Arial" charset="0"/>
                  <a:cs typeface="Arial" charset="0"/>
                </a:rPr>
                <a:t>5. Commercialization</a:t>
              </a:r>
            </a:p>
          </p:txBody>
        </p:sp>
      </p:grpSp>
      <p:sp>
        <p:nvSpPr>
          <p:cNvPr id="63500" name="Slide Number Placeholder 22"/>
          <p:cNvSpPr txBox="1">
            <a:spLocks/>
          </p:cNvSpPr>
          <p:nvPr/>
        </p:nvSpPr>
        <p:spPr bwMode="auto">
          <a:xfrm>
            <a:off x="30163" y="9525"/>
            <a:ext cx="503237" cy="301625"/>
          </a:xfrm>
          <a:prstGeom prst="rect">
            <a:avLst/>
          </a:prstGeom>
          <a:noFill/>
          <a:ln w="9525">
            <a:noFill/>
            <a:miter lim="800000"/>
            <a:headEnd/>
            <a:tailEnd/>
          </a:ln>
        </p:spPr>
        <p:txBody>
          <a:bodyPr anchor="b"/>
          <a:lstStyle/>
          <a:p>
            <a:pPr algn="ctr"/>
            <a:r>
              <a:rPr lang="en-US" sz="1200">
                <a:latin typeface="Century Gothic" pitchFamily="34" charset="0"/>
              </a:rPr>
              <a:t>9-</a:t>
            </a:r>
            <a:fld id="{7787C94B-C514-4B4F-B0A1-DA8B9D72C811}" type="slidenum">
              <a:rPr lang="en-US" sz="1200">
                <a:latin typeface="Century Gothic" pitchFamily="34" charset="0"/>
              </a:rPr>
              <a:pPr algn="ctr"/>
              <a:t>26</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mph" presetSubtype="0" fill="hold" grpId="0" nodeType="afterEffect">
                                  <p:stCondLst>
                                    <p:cond delay="0"/>
                                  </p:stCondLst>
                                  <p:childTnLst>
                                    <p:animClr clrSpc="hsl" dir="cw">
                                      <p:cBhvr override="childStyle">
                                        <p:cTn id="6" dur="500" fill="hold"/>
                                        <p:tgtEl>
                                          <p:spTgt spid="20"/>
                                        </p:tgtEl>
                                        <p:attrNameLst>
                                          <p:attrName>style.color</p:attrName>
                                        </p:attrNameLst>
                                      </p:cBhvr>
                                      <p:by>
                                        <p:hsl h="0" s="-70588" l="0"/>
                                      </p:by>
                                    </p:animClr>
                                    <p:animClr clrSpc="hsl" dir="cw">
                                      <p:cBhvr>
                                        <p:cTn id="7" dur="500" fill="hold"/>
                                        <p:tgtEl>
                                          <p:spTgt spid="20"/>
                                        </p:tgtEl>
                                        <p:attrNameLst>
                                          <p:attrName>fillcolor</p:attrName>
                                        </p:attrNameLst>
                                      </p:cBhvr>
                                      <p:by>
                                        <p:hsl h="0" s="-70588" l="0"/>
                                      </p:by>
                                    </p:animClr>
                                    <p:animClr clrSpc="hsl" dir="cw">
                                      <p:cBhvr>
                                        <p:cTn id="8" dur="500" fill="hold"/>
                                        <p:tgtEl>
                                          <p:spTgt spid="20"/>
                                        </p:tgtEl>
                                        <p:attrNameLst>
                                          <p:attrName>stroke.color</p:attrName>
                                        </p:attrNameLst>
                                      </p:cBhvr>
                                      <p:by>
                                        <p:hsl h="0" s="-70588" l="0"/>
                                      </p:by>
                                    </p:animClr>
                                    <p:set>
                                      <p:cBhvr>
                                        <p:cTn id="9" dur="500" fill="hold"/>
                                        <p:tgtEl>
                                          <p:spTgt spid="20"/>
                                        </p:tgtEl>
                                        <p:attrNameLst>
                                          <p:attrName>fill.type</p:attrName>
                                        </p:attrNameLst>
                                      </p:cBhvr>
                                      <p:to>
                                        <p:strVal val="solid"/>
                                      </p:to>
                                    </p:set>
                                  </p:childTnLst>
                                </p:cTn>
                              </p:par>
                              <p:par>
                                <p:cTn id="10" presetID="25" presetClass="emph" presetSubtype="0" fill="hold" grpId="0" nodeType="withEffect">
                                  <p:stCondLst>
                                    <p:cond delay="0"/>
                                  </p:stCondLst>
                                  <p:childTnLst>
                                    <p:animClr clrSpc="hsl" dir="cw">
                                      <p:cBhvr override="childStyle">
                                        <p:cTn id="11" dur="500" fill="hold"/>
                                        <p:tgtEl>
                                          <p:spTgt spid="19"/>
                                        </p:tgtEl>
                                        <p:attrNameLst>
                                          <p:attrName>style.color</p:attrName>
                                        </p:attrNameLst>
                                      </p:cBhvr>
                                      <p:by>
                                        <p:hsl h="0" s="-70588" l="0"/>
                                      </p:by>
                                    </p:animClr>
                                    <p:animClr clrSpc="hsl" dir="cw">
                                      <p:cBhvr>
                                        <p:cTn id="12" dur="500" fill="hold"/>
                                        <p:tgtEl>
                                          <p:spTgt spid="19"/>
                                        </p:tgtEl>
                                        <p:attrNameLst>
                                          <p:attrName>fillcolor</p:attrName>
                                        </p:attrNameLst>
                                      </p:cBhvr>
                                      <p:by>
                                        <p:hsl h="0" s="-70588" l="0"/>
                                      </p:by>
                                    </p:animClr>
                                    <p:animClr clrSpc="hsl" dir="cw">
                                      <p:cBhvr>
                                        <p:cTn id="13" dur="500" fill="hold"/>
                                        <p:tgtEl>
                                          <p:spTgt spid="19"/>
                                        </p:tgtEl>
                                        <p:attrNameLst>
                                          <p:attrName>stroke.color</p:attrName>
                                        </p:attrNameLst>
                                      </p:cBhvr>
                                      <p:by>
                                        <p:hsl h="0" s="-70588" l="0"/>
                                      </p:by>
                                    </p:animClr>
                                    <p:set>
                                      <p:cBhvr>
                                        <p:cTn id="14" dur="500" fill="hold"/>
                                        <p:tgtEl>
                                          <p:spTgt spid="19"/>
                                        </p:tgtEl>
                                        <p:attrNameLst>
                                          <p:attrName>fill.type</p:attrName>
                                        </p:attrNameLst>
                                      </p:cBhvr>
                                      <p:to>
                                        <p:strVal val="solid"/>
                                      </p:to>
                                    </p:set>
                                  </p:childTnLst>
                                </p:cTn>
                              </p:par>
                              <p:par>
                                <p:cTn id="15" presetID="25" presetClass="emph" presetSubtype="0" fill="hold" grpId="0" nodeType="withEffect">
                                  <p:stCondLst>
                                    <p:cond delay="0"/>
                                  </p:stCondLst>
                                  <p:childTnLst>
                                    <p:animClr clrSpc="hsl" dir="cw">
                                      <p:cBhvr override="childStyle">
                                        <p:cTn id="16" dur="500" fill="hold"/>
                                        <p:tgtEl>
                                          <p:spTgt spid="18"/>
                                        </p:tgtEl>
                                        <p:attrNameLst>
                                          <p:attrName>style.color</p:attrName>
                                        </p:attrNameLst>
                                      </p:cBhvr>
                                      <p:by>
                                        <p:hsl h="0" s="-70588" l="0"/>
                                      </p:by>
                                    </p:animClr>
                                    <p:animClr clrSpc="hsl" dir="cw">
                                      <p:cBhvr>
                                        <p:cTn id="17" dur="500" fill="hold"/>
                                        <p:tgtEl>
                                          <p:spTgt spid="18"/>
                                        </p:tgtEl>
                                        <p:attrNameLst>
                                          <p:attrName>fillcolor</p:attrName>
                                        </p:attrNameLst>
                                      </p:cBhvr>
                                      <p:by>
                                        <p:hsl h="0" s="-70588" l="0"/>
                                      </p:by>
                                    </p:animClr>
                                    <p:animClr clrSpc="hsl" dir="cw">
                                      <p:cBhvr>
                                        <p:cTn id="18" dur="500" fill="hold"/>
                                        <p:tgtEl>
                                          <p:spTgt spid="18"/>
                                        </p:tgtEl>
                                        <p:attrNameLst>
                                          <p:attrName>stroke.color</p:attrName>
                                        </p:attrNameLst>
                                      </p:cBhvr>
                                      <p:by>
                                        <p:hsl h="0" s="-70588" l="0"/>
                                      </p:by>
                                    </p:animClr>
                                    <p:set>
                                      <p:cBhvr>
                                        <p:cTn id="19" dur="500" fill="hold"/>
                                        <p:tgtEl>
                                          <p:spTgt spid="18"/>
                                        </p:tgtEl>
                                        <p:attrNameLst>
                                          <p:attrName>fill.type</p:attrName>
                                        </p:attrNameLst>
                                      </p:cBhvr>
                                      <p:to>
                                        <p:strVal val="solid"/>
                                      </p:to>
                                    </p:set>
                                  </p:childTnLst>
                                </p:cTn>
                              </p:par>
                              <p:par>
                                <p:cTn id="20" presetID="25" presetClass="emph" presetSubtype="0" fill="hold" grpId="0" nodeType="withEffect">
                                  <p:stCondLst>
                                    <p:cond delay="0"/>
                                  </p:stCondLst>
                                  <p:childTnLst>
                                    <p:animClr clrSpc="hsl" dir="cw">
                                      <p:cBhvr override="childStyle">
                                        <p:cTn id="21" dur="500" fill="hold"/>
                                        <p:tgtEl>
                                          <p:spTgt spid="17"/>
                                        </p:tgtEl>
                                        <p:attrNameLst>
                                          <p:attrName>style.color</p:attrName>
                                        </p:attrNameLst>
                                      </p:cBhvr>
                                      <p:by>
                                        <p:hsl h="0" s="-70588" l="0"/>
                                      </p:by>
                                    </p:animClr>
                                    <p:animClr clrSpc="hsl" dir="cw">
                                      <p:cBhvr>
                                        <p:cTn id="22" dur="500" fill="hold"/>
                                        <p:tgtEl>
                                          <p:spTgt spid="17"/>
                                        </p:tgtEl>
                                        <p:attrNameLst>
                                          <p:attrName>fillcolor</p:attrName>
                                        </p:attrNameLst>
                                      </p:cBhvr>
                                      <p:by>
                                        <p:hsl h="0" s="-70588" l="0"/>
                                      </p:by>
                                    </p:animClr>
                                    <p:animClr clrSpc="hsl" dir="cw">
                                      <p:cBhvr>
                                        <p:cTn id="23" dur="500" fill="hold"/>
                                        <p:tgtEl>
                                          <p:spTgt spid="17"/>
                                        </p:tgtEl>
                                        <p:attrNameLst>
                                          <p:attrName>stroke.color</p:attrName>
                                        </p:attrNameLst>
                                      </p:cBhvr>
                                      <p:by>
                                        <p:hsl h="0" s="-70588" l="0"/>
                                      </p:by>
                                    </p:animClr>
                                    <p:set>
                                      <p:cBhvr>
                                        <p:cTn id="24" dur="500" fill="hold"/>
                                        <p:tgtEl>
                                          <p:spTgt spid="17"/>
                                        </p:tgtEl>
                                        <p:attrNameLst>
                                          <p:attrName>fill.type</p:attrName>
                                        </p:attrNameLst>
                                      </p:cBhvr>
                                      <p:to>
                                        <p:strVal val="solid"/>
                                      </p:to>
                                    </p:set>
                                  </p:childTnLst>
                                </p:cTn>
                              </p:par>
                              <p:par>
                                <p:cTn id="25" presetID="25" presetClass="emph" presetSubtype="0" fill="hold" grpId="0" nodeType="withEffect">
                                  <p:stCondLst>
                                    <p:cond delay="0"/>
                                  </p:stCondLst>
                                  <p:childTnLst>
                                    <p:animClr clrSpc="hsl" dir="cw">
                                      <p:cBhvr override="childStyle">
                                        <p:cTn id="26" dur="500" fill="hold"/>
                                        <p:tgtEl>
                                          <p:spTgt spid="16"/>
                                        </p:tgtEl>
                                        <p:attrNameLst>
                                          <p:attrName>style.color</p:attrName>
                                        </p:attrNameLst>
                                      </p:cBhvr>
                                      <p:by>
                                        <p:hsl h="0" s="-70588" l="0"/>
                                      </p:by>
                                    </p:animClr>
                                    <p:animClr clrSpc="hsl" dir="cw">
                                      <p:cBhvr>
                                        <p:cTn id="27" dur="500" fill="hold"/>
                                        <p:tgtEl>
                                          <p:spTgt spid="16"/>
                                        </p:tgtEl>
                                        <p:attrNameLst>
                                          <p:attrName>fillcolor</p:attrName>
                                        </p:attrNameLst>
                                      </p:cBhvr>
                                      <p:by>
                                        <p:hsl h="0" s="-70588" l="0"/>
                                      </p:by>
                                    </p:animClr>
                                    <p:animClr clrSpc="hsl" dir="cw">
                                      <p:cBhvr>
                                        <p:cTn id="28" dur="500" fill="hold"/>
                                        <p:tgtEl>
                                          <p:spTgt spid="16"/>
                                        </p:tgtEl>
                                        <p:attrNameLst>
                                          <p:attrName>stroke.color</p:attrName>
                                        </p:attrNameLst>
                                      </p:cBhvr>
                                      <p:by>
                                        <p:hsl h="0" s="-70588" l="0"/>
                                      </p:by>
                                    </p:animClr>
                                    <p:set>
                                      <p:cBhvr>
                                        <p:cTn id="29" dur="500" fill="hold"/>
                                        <p:tgtEl>
                                          <p:spTgt spid="16"/>
                                        </p:tgtEl>
                                        <p:attrNameLst>
                                          <p:attrName>fill.type</p:attrName>
                                        </p:attrNameLst>
                                      </p:cBhvr>
                                      <p:to>
                                        <p:strVal val="solid"/>
                                      </p:to>
                                    </p:set>
                                  </p:childTnLst>
                                </p:cTn>
                              </p:par>
                              <p:par>
                                <p:cTn id="30" presetID="22" presetClass="entr" presetSubtype="8"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28647" y="307975"/>
            <a:ext cx="8229600" cy="1399032"/>
          </a:xfrm>
        </p:spPr>
        <p:txBody>
          <a:bodyPr/>
          <a:lstStyle/>
          <a:p>
            <a:pPr>
              <a:defRPr/>
            </a:pPr>
            <a:r>
              <a:rPr lang="en-US" smtClean="0"/>
              <a:t>Checking Your Knowledge</a:t>
            </a:r>
          </a:p>
        </p:txBody>
      </p:sp>
      <p:sp>
        <p:nvSpPr>
          <p:cNvPr id="40963" name="Rectangle 3"/>
          <p:cNvSpPr>
            <a:spLocks noGrp="1" noChangeArrowheads="1"/>
          </p:cNvSpPr>
          <p:nvPr>
            <p:ph idx="1"/>
          </p:nvPr>
        </p:nvSpPr>
        <p:spPr>
          <a:xfrm>
            <a:off x="457200" y="1882775"/>
            <a:ext cx="8229600" cy="4899025"/>
          </a:xfrm>
        </p:spPr>
        <p:txBody>
          <a:bodyPr>
            <a:normAutofit fontScale="77500" lnSpcReduction="20000"/>
          </a:bodyPr>
          <a:lstStyle/>
          <a:p>
            <a:pPr marL="0" indent="0">
              <a:buFont typeface="Wingdings 2" pitchFamily="18" charset="2"/>
              <a:buNone/>
              <a:defRPr/>
            </a:pPr>
            <a:r>
              <a:rPr lang="en-US" dirty="0" smtClean="0"/>
              <a:t>Top management of a large company recently approached the dean of a major business school about starting a specialized MBA program for the company’s employees. After further discussions, the dean decided that the  program did not fit well with the objectives and resources of  the school, so the program was put on the “back burner”  until conditions changed. The proposed MBA program was at what stage of the new-product development process when it was shelved?</a:t>
            </a:r>
          </a:p>
          <a:p>
            <a:pPr marL="0" indent="0">
              <a:buFont typeface="Wingdings 2" pitchFamily="18" charset="2"/>
              <a:buNone/>
              <a:defRPr/>
            </a:pPr>
            <a:endParaRPr lang="en-US" dirty="0" smtClean="0"/>
          </a:p>
          <a:p>
            <a:pPr marL="461963" indent="-461963">
              <a:buFont typeface="Wingdings 2" pitchFamily="18" charset="2"/>
              <a:buNone/>
              <a:defRPr/>
            </a:pPr>
            <a:r>
              <a:rPr lang="en-US" dirty="0" smtClean="0"/>
              <a:t>A.	Idea generation</a:t>
            </a:r>
          </a:p>
          <a:p>
            <a:pPr marL="461963" indent="-461963">
              <a:buFont typeface="Wingdings 2" pitchFamily="18" charset="2"/>
              <a:buNone/>
              <a:defRPr/>
            </a:pPr>
            <a:r>
              <a:rPr lang="en-US" dirty="0" smtClean="0"/>
              <a:t>B.	Screening</a:t>
            </a:r>
          </a:p>
          <a:p>
            <a:pPr marL="461963" indent="-461963">
              <a:buFont typeface="Wingdings 2" pitchFamily="18" charset="2"/>
              <a:buNone/>
              <a:defRPr/>
            </a:pPr>
            <a:r>
              <a:rPr lang="en-US" dirty="0" smtClean="0"/>
              <a:t>C.	Idea evaluation</a:t>
            </a:r>
          </a:p>
          <a:p>
            <a:pPr marL="461963" indent="-461963">
              <a:buFont typeface="Wingdings 2" pitchFamily="18" charset="2"/>
              <a:buNone/>
              <a:defRPr/>
            </a:pPr>
            <a:r>
              <a:rPr lang="en-US" dirty="0" smtClean="0"/>
              <a:t>D.	Development</a:t>
            </a:r>
          </a:p>
          <a:p>
            <a:pPr marL="461963" indent="-461963">
              <a:buFont typeface="Wingdings 2" pitchFamily="18" charset="2"/>
              <a:buNone/>
              <a:defRPr/>
            </a:pPr>
            <a:r>
              <a:rPr lang="en-US" dirty="0" smtClean="0"/>
              <a:t>E.	Commercialization</a:t>
            </a:r>
          </a:p>
        </p:txBody>
      </p:sp>
      <p:sp>
        <p:nvSpPr>
          <p:cNvPr id="65539" name="Slide Number Placeholder 22"/>
          <p:cNvSpPr txBox="1">
            <a:spLocks/>
          </p:cNvSpPr>
          <p:nvPr/>
        </p:nvSpPr>
        <p:spPr bwMode="auto">
          <a:xfrm>
            <a:off x="0" y="47625"/>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366A107D-D9BF-4F28-9573-D63B5F74A14B}" type="slidenum">
              <a:rPr lang="en-US" sz="1200">
                <a:latin typeface="Century Gothic" pitchFamily="34" charset="0"/>
              </a:rPr>
              <a:pPr algn="ctr"/>
              <a:t>27</a:t>
            </a:fld>
            <a:endParaRPr lang="en-US" sz="1200">
              <a:latin typeface="Century Gothic"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itle 14"/>
          <p:cNvSpPr>
            <a:spLocks noGrp="1"/>
          </p:cNvSpPr>
          <p:nvPr>
            <p:ph type="title"/>
          </p:nvPr>
        </p:nvSpPr>
        <p:spPr>
          <a:xfrm>
            <a:off x="415130" y="0"/>
            <a:ext cx="8229600" cy="1398587"/>
          </a:xfrm>
        </p:spPr>
        <p:txBody>
          <a:bodyPr>
            <a:normAutofit fontScale="90000"/>
          </a:bodyPr>
          <a:lstStyle/>
          <a:p>
            <a:pPr>
              <a:defRPr/>
            </a:pPr>
            <a:r>
              <a:rPr lang="en-US" altLang="en-US" dirty="0" smtClean="0"/>
              <a:t>New Product Development: A Total Company Effort (Exhibit 9-5)</a:t>
            </a:r>
            <a:endParaRPr lang="en-US" dirty="0" smtClean="0"/>
          </a:p>
        </p:txBody>
      </p:sp>
      <p:grpSp>
        <p:nvGrpSpPr>
          <p:cNvPr id="2" name="Group 50"/>
          <p:cNvGrpSpPr>
            <a:grpSpLocks/>
          </p:cNvGrpSpPr>
          <p:nvPr/>
        </p:nvGrpSpPr>
        <p:grpSpPr bwMode="auto">
          <a:xfrm>
            <a:off x="3448050" y="3429000"/>
            <a:ext cx="2876550" cy="1143000"/>
            <a:chOff x="2172" y="2160"/>
            <a:chExt cx="1812" cy="720"/>
          </a:xfrm>
        </p:grpSpPr>
        <p:sp>
          <p:nvSpPr>
            <p:cNvPr id="67602" name="Line 46"/>
            <p:cNvSpPr>
              <a:spLocks noChangeShapeType="1"/>
            </p:cNvSpPr>
            <p:nvPr/>
          </p:nvSpPr>
          <p:spPr bwMode="auto">
            <a:xfrm>
              <a:off x="3648" y="2496"/>
              <a:ext cx="336" cy="0"/>
            </a:xfrm>
            <a:prstGeom prst="line">
              <a:avLst/>
            </a:prstGeom>
            <a:noFill/>
            <a:ln w="38100">
              <a:solidFill>
                <a:schemeClr val="tx1"/>
              </a:solidFill>
              <a:round/>
              <a:headEnd/>
              <a:tailEnd type="triangle" w="med" len="med"/>
            </a:ln>
          </p:spPr>
          <p:txBody>
            <a:bodyPr/>
            <a:lstStyle/>
            <a:p>
              <a:endParaRPr lang="en-US"/>
            </a:p>
          </p:txBody>
        </p:sp>
        <p:sp>
          <p:nvSpPr>
            <p:cNvPr id="42003" name="AutoShape 29"/>
            <p:cNvSpPr>
              <a:spLocks noChangeArrowheads="1"/>
            </p:cNvSpPr>
            <p:nvPr/>
          </p:nvSpPr>
          <p:spPr bwMode="auto">
            <a:xfrm>
              <a:off x="2172" y="2160"/>
              <a:ext cx="1512" cy="720"/>
            </a:xfrm>
            <a:prstGeom prst="roundRect">
              <a:avLst>
                <a:gd name="adj" fmla="val 2125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000" b="1">
                  <a:latin typeface="Arial" pitchFamily="34" charset="0"/>
                  <a:cs typeface="Arial" pitchFamily="34" charset="0"/>
                </a:rPr>
                <a:t>A basis for superior customer value</a:t>
              </a:r>
            </a:p>
          </p:txBody>
        </p:sp>
      </p:grpSp>
      <p:sp>
        <p:nvSpPr>
          <p:cNvPr id="41988" name="AutoShape 42"/>
          <p:cNvSpPr>
            <a:spLocks noChangeArrowheads="1"/>
          </p:cNvSpPr>
          <p:nvPr/>
        </p:nvSpPr>
        <p:spPr bwMode="auto">
          <a:xfrm>
            <a:off x="6324600" y="3429000"/>
            <a:ext cx="2400300" cy="1143000"/>
          </a:xfrm>
          <a:prstGeom prst="roundRect">
            <a:avLst>
              <a:gd name="adj" fmla="val 21250"/>
            </a:avLst>
          </a:prstGeom>
          <a:solidFill>
            <a:schemeClr val="tx1"/>
          </a:solidFill>
          <a:ln>
            <a:headEnd/>
            <a:tailEnd/>
          </a:ln>
        </p:spPr>
        <p:style>
          <a:lnRef idx="2">
            <a:schemeClr val="dk1">
              <a:shade val="50000"/>
            </a:schemeClr>
          </a:lnRef>
          <a:fillRef idx="1">
            <a:schemeClr val="dk1"/>
          </a:fillRef>
          <a:effectRef idx="0">
            <a:schemeClr val="dk1"/>
          </a:effectRef>
          <a:fontRef idx="minor">
            <a:schemeClr val="lt1"/>
          </a:fontRef>
        </p:style>
        <p:txBody>
          <a:bodyPr lIns="274320" rIns="274320" anchor="ctr"/>
          <a:lstStyle/>
          <a:p>
            <a:pPr algn="ctr">
              <a:defRPr/>
            </a:pPr>
            <a:r>
              <a:rPr lang="en-US" sz="2000" b="1">
                <a:solidFill>
                  <a:schemeClr val="bg1"/>
                </a:solidFill>
                <a:latin typeface="Arial" pitchFamily="34" charset="0"/>
                <a:cs typeface="Arial" pitchFamily="34" charset="0"/>
              </a:rPr>
              <a:t>New-product success</a:t>
            </a:r>
          </a:p>
        </p:txBody>
      </p:sp>
      <p:grpSp>
        <p:nvGrpSpPr>
          <p:cNvPr id="3" name="Group 52"/>
          <p:cNvGrpSpPr>
            <a:grpSpLocks/>
          </p:cNvGrpSpPr>
          <p:nvPr/>
        </p:nvGrpSpPr>
        <p:grpSpPr bwMode="auto">
          <a:xfrm>
            <a:off x="6324600" y="1600200"/>
            <a:ext cx="2400300" cy="1828800"/>
            <a:chOff x="3984" y="1008"/>
            <a:chExt cx="1512" cy="1152"/>
          </a:xfrm>
        </p:grpSpPr>
        <p:sp>
          <p:nvSpPr>
            <p:cNvPr id="42000" name="AutoShape 43"/>
            <p:cNvSpPr>
              <a:spLocks noChangeArrowheads="1"/>
            </p:cNvSpPr>
            <p:nvPr/>
          </p:nvSpPr>
          <p:spPr bwMode="auto">
            <a:xfrm>
              <a:off x="3984" y="1008"/>
              <a:ext cx="1512" cy="720"/>
            </a:xfrm>
            <a:prstGeom prst="roundRect">
              <a:avLst>
                <a:gd name="adj" fmla="val 2125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0" rIns="0" anchor="ctr"/>
            <a:lstStyle/>
            <a:p>
              <a:pPr algn="ctr">
                <a:defRPr/>
              </a:pPr>
              <a:r>
                <a:rPr lang="en-US" sz="2000" b="1">
                  <a:latin typeface="Arial" pitchFamily="34" charset="0"/>
                  <a:cs typeface="Arial" pitchFamily="34" charset="0"/>
                </a:rPr>
                <a:t>Effective transition to regular operations</a:t>
              </a:r>
            </a:p>
          </p:txBody>
        </p:sp>
        <p:sp>
          <p:nvSpPr>
            <p:cNvPr id="67601" name="Line 44"/>
            <p:cNvSpPr>
              <a:spLocks noChangeShapeType="1"/>
            </p:cNvSpPr>
            <p:nvPr/>
          </p:nvSpPr>
          <p:spPr bwMode="auto">
            <a:xfrm>
              <a:off x="4740" y="1728"/>
              <a:ext cx="12" cy="432"/>
            </a:xfrm>
            <a:prstGeom prst="line">
              <a:avLst/>
            </a:prstGeom>
            <a:noFill/>
            <a:ln w="38100">
              <a:solidFill>
                <a:schemeClr val="tx1"/>
              </a:solidFill>
              <a:round/>
              <a:headEnd/>
              <a:tailEnd type="triangle" w="med" len="med"/>
            </a:ln>
          </p:spPr>
          <p:txBody>
            <a:bodyPr/>
            <a:lstStyle/>
            <a:p>
              <a:endParaRPr lang="en-US"/>
            </a:p>
          </p:txBody>
        </p:sp>
      </p:grpSp>
      <p:sp>
        <p:nvSpPr>
          <p:cNvPr id="34" name="Line 37"/>
          <p:cNvSpPr>
            <a:spLocks noChangeShapeType="1"/>
          </p:cNvSpPr>
          <p:nvPr/>
        </p:nvSpPr>
        <p:spPr bwMode="auto">
          <a:xfrm>
            <a:off x="4648200" y="2743200"/>
            <a:ext cx="0" cy="685800"/>
          </a:xfrm>
          <a:prstGeom prst="line">
            <a:avLst/>
          </a:prstGeom>
          <a:noFill/>
          <a:ln w="38100">
            <a:solidFill>
              <a:schemeClr val="tx1"/>
            </a:solidFill>
            <a:round/>
            <a:headEnd/>
            <a:tailEnd type="triangle" w="med" len="med"/>
          </a:ln>
        </p:spPr>
        <p:txBody>
          <a:bodyPr/>
          <a:lstStyle/>
          <a:p>
            <a:endParaRPr lang="en-US"/>
          </a:p>
        </p:txBody>
      </p:sp>
      <p:grpSp>
        <p:nvGrpSpPr>
          <p:cNvPr id="4" name="Group 54"/>
          <p:cNvGrpSpPr>
            <a:grpSpLocks/>
          </p:cNvGrpSpPr>
          <p:nvPr/>
        </p:nvGrpSpPr>
        <p:grpSpPr bwMode="auto">
          <a:xfrm>
            <a:off x="3448050" y="1600200"/>
            <a:ext cx="2876550" cy="1143000"/>
            <a:chOff x="2172" y="1008"/>
            <a:chExt cx="1812" cy="720"/>
          </a:xfrm>
        </p:grpSpPr>
        <p:sp>
          <p:nvSpPr>
            <p:cNvPr id="67598" name="Line 34"/>
            <p:cNvSpPr>
              <a:spLocks noChangeShapeType="1"/>
            </p:cNvSpPr>
            <p:nvPr/>
          </p:nvSpPr>
          <p:spPr bwMode="auto">
            <a:xfrm>
              <a:off x="3648" y="1392"/>
              <a:ext cx="336" cy="0"/>
            </a:xfrm>
            <a:prstGeom prst="line">
              <a:avLst/>
            </a:prstGeom>
            <a:noFill/>
            <a:ln w="38100">
              <a:solidFill>
                <a:schemeClr val="tx1"/>
              </a:solidFill>
              <a:round/>
              <a:headEnd/>
              <a:tailEnd type="triangle" w="med" len="med"/>
            </a:ln>
          </p:spPr>
          <p:txBody>
            <a:bodyPr/>
            <a:lstStyle/>
            <a:p>
              <a:endParaRPr lang="en-US"/>
            </a:p>
          </p:txBody>
        </p:sp>
        <p:sp>
          <p:nvSpPr>
            <p:cNvPr id="41999" name="AutoShape 30"/>
            <p:cNvSpPr>
              <a:spLocks noChangeArrowheads="1"/>
            </p:cNvSpPr>
            <p:nvPr/>
          </p:nvSpPr>
          <p:spPr bwMode="auto">
            <a:xfrm>
              <a:off x="2172" y="1008"/>
              <a:ext cx="1512" cy="720"/>
            </a:xfrm>
            <a:prstGeom prst="roundRect">
              <a:avLst>
                <a:gd name="adj" fmla="val 2125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274320" rIns="274320" anchor="ctr"/>
            <a:lstStyle/>
            <a:p>
              <a:pPr algn="ctr">
                <a:defRPr/>
              </a:pPr>
              <a:r>
                <a:rPr lang="en-US" sz="2000" b="1">
                  <a:latin typeface="Arial" pitchFamily="34" charset="0"/>
                  <a:cs typeface="Arial" pitchFamily="34" charset="0"/>
                </a:rPr>
                <a:t>Complete marketing plan</a:t>
              </a:r>
            </a:p>
          </p:txBody>
        </p:sp>
      </p:grpSp>
      <p:grpSp>
        <p:nvGrpSpPr>
          <p:cNvPr id="5" name="Group 49"/>
          <p:cNvGrpSpPr>
            <a:grpSpLocks/>
          </p:cNvGrpSpPr>
          <p:nvPr/>
        </p:nvGrpSpPr>
        <p:grpSpPr bwMode="auto">
          <a:xfrm>
            <a:off x="3448050" y="4648200"/>
            <a:ext cx="2400300" cy="1752600"/>
            <a:chOff x="2172" y="2928"/>
            <a:chExt cx="1512" cy="1104"/>
          </a:xfrm>
        </p:grpSpPr>
        <p:sp>
          <p:nvSpPr>
            <p:cNvPr id="41996" name="AutoShape 26"/>
            <p:cNvSpPr>
              <a:spLocks noChangeArrowheads="1"/>
            </p:cNvSpPr>
            <p:nvPr/>
          </p:nvSpPr>
          <p:spPr bwMode="auto">
            <a:xfrm>
              <a:off x="2172" y="3312"/>
              <a:ext cx="1512" cy="720"/>
            </a:xfrm>
            <a:prstGeom prst="roundRect">
              <a:avLst>
                <a:gd name="adj" fmla="val 2125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algn="ctr">
                <a:defRPr/>
              </a:pPr>
              <a:r>
                <a:rPr lang="en-US" sz="2000" b="1">
                  <a:latin typeface="Arial" pitchFamily="34" charset="0"/>
                  <a:cs typeface="Arial" pitchFamily="34" charset="0"/>
                </a:rPr>
                <a:t>Effective design</a:t>
              </a:r>
            </a:p>
          </p:txBody>
        </p:sp>
        <p:sp>
          <p:nvSpPr>
            <p:cNvPr id="67597" name="Line 45"/>
            <p:cNvSpPr>
              <a:spLocks noChangeShapeType="1"/>
            </p:cNvSpPr>
            <p:nvPr/>
          </p:nvSpPr>
          <p:spPr bwMode="auto">
            <a:xfrm flipH="1" flipV="1">
              <a:off x="2928" y="2928"/>
              <a:ext cx="0" cy="384"/>
            </a:xfrm>
            <a:prstGeom prst="line">
              <a:avLst/>
            </a:prstGeom>
            <a:noFill/>
            <a:ln w="38100">
              <a:solidFill>
                <a:schemeClr val="tx1"/>
              </a:solidFill>
              <a:round/>
              <a:headEnd/>
              <a:tailEnd type="triangle" w="med" len="med"/>
            </a:ln>
          </p:spPr>
          <p:txBody>
            <a:bodyPr/>
            <a:lstStyle/>
            <a:p>
              <a:endParaRPr lang="en-US"/>
            </a:p>
          </p:txBody>
        </p:sp>
      </p:grpSp>
      <p:grpSp>
        <p:nvGrpSpPr>
          <p:cNvPr id="6" name="Group 53"/>
          <p:cNvGrpSpPr>
            <a:grpSpLocks/>
          </p:cNvGrpSpPr>
          <p:nvPr/>
        </p:nvGrpSpPr>
        <p:grpSpPr bwMode="auto">
          <a:xfrm>
            <a:off x="152400" y="3352800"/>
            <a:ext cx="3276600" cy="1219200"/>
            <a:chOff x="96" y="2160"/>
            <a:chExt cx="2064" cy="768"/>
          </a:xfrm>
        </p:grpSpPr>
        <p:sp>
          <p:nvSpPr>
            <p:cNvPr id="67594" name="Line 47"/>
            <p:cNvSpPr>
              <a:spLocks noChangeShapeType="1"/>
            </p:cNvSpPr>
            <p:nvPr/>
          </p:nvSpPr>
          <p:spPr bwMode="auto">
            <a:xfrm>
              <a:off x="1824" y="2544"/>
              <a:ext cx="336" cy="0"/>
            </a:xfrm>
            <a:prstGeom prst="line">
              <a:avLst/>
            </a:prstGeom>
            <a:noFill/>
            <a:ln w="38100">
              <a:solidFill>
                <a:schemeClr val="tx1"/>
              </a:solidFill>
              <a:round/>
              <a:headEnd/>
              <a:tailEnd type="triangle" w="med" len="med"/>
            </a:ln>
          </p:spPr>
          <p:txBody>
            <a:bodyPr/>
            <a:lstStyle/>
            <a:p>
              <a:endParaRPr lang="en-US"/>
            </a:p>
          </p:txBody>
        </p:sp>
        <p:sp>
          <p:nvSpPr>
            <p:cNvPr id="41995" name="AutoShape 32"/>
            <p:cNvSpPr>
              <a:spLocks noChangeArrowheads="1"/>
            </p:cNvSpPr>
            <p:nvPr/>
          </p:nvSpPr>
          <p:spPr bwMode="auto">
            <a:xfrm>
              <a:off x="96" y="2160"/>
              <a:ext cx="1776" cy="768"/>
            </a:xfrm>
            <a:prstGeom prst="roundRect">
              <a:avLst>
                <a:gd name="adj" fmla="val 2125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ctr">
                <a:defRPr/>
              </a:pPr>
              <a:r>
                <a:rPr lang="en-US" sz="2000" b="1">
                  <a:latin typeface="Arial" pitchFamily="34" charset="0"/>
                  <a:cs typeface="Arial" pitchFamily="34" charset="0"/>
                </a:rPr>
                <a:t>Organized new-product development process</a:t>
              </a:r>
            </a:p>
          </p:txBody>
        </p:sp>
      </p:grpSp>
      <p:sp>
        <p:nvSpPr>
          <p:cNvPr id="67593" name="Slide Number Placeholder 22"/>
          <p:cNvSpPr txBox="1">
            <a:spLocks/>
          </p:cNvSpPr>
          <p:nvPr/>
        </p:nvSpPr>
        <p:spPr bwMode="auto">
          <a:xfrm>
            <a:off x="0" y="22225"/>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D11B8935-DC86-48E5-A2AE-D050285015A7}" type="slidenum">
              <a:rPr lang="en-US" sz="1200">
                <a:latin typeface="Century Gothic" pitchFamily="34" charset="0"/>
              </a:rPr>
              <a:pPr algn="ctr"/>
              <a:t>28</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itle 14"/>
          <p:cNvSpPr>
            <a:spLocks noGrp="1"/>
          </p:cNvSpPr>
          <p:nvPr>
            <p:ph type="title"/>
          </p:nvPr>
        </p:nvSpPr>
        <p:spPr>
          <a:xfrm>
            <a:off x="457200" y="76200"/>
            <a:ext cx="8229600" cy="1398587"/>
          </a:xfrm>
        </p:spPr>
        <p:txBody>
          <a:bodyPr>
            <a:normAutofit fontScale="90000"/>
          </a:bodyPr>
          <a:lstStyle/>
          <a:p>
            <a:pPr>
              <a:defRPr/>
            </a:pPr>
            <a:r>
              <a:rPr lang="en-US" altLang="en-US" dirty="0" smtClean="0"/>
              <a:t>New Product Development: A Total Company Effort (Exhibit 9-5)</a:t>
            </a:r>
            <a:endParaRPr lang="en-US" dirty="0" smtClean="0"/>
          </a:p>
        </p:txBody>
      </p:sp>
      <p:sp>
        <p:nvSpPr>
          <p:cNvPr id="43011" name="AutoShape 10"/>
          <p:cNvSpPr>
            <a:spLocks noChangeArrowheads="1"/>
          </p:cNvSpPr>
          <p:nvPr/>
        </p:nvSpPr>
        <p:spPr bwMode="auto">
          <a:xfrm>
            <a:off x="3429000" y="3276600"/>
            <a:ext cx="5334000" cy="1143000"/>
          </a:xfrm>
          <a:prstGeom prst="roundRect">
            <a:avLst>
              <a:gd name="adj" fmla="val 2125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algn="ctr">
              <a:defRPr/>
            </a:pPr>
            <a:r>
              <a:rPr lang="en-US" sz="1800" b="1">
                <a:latin typeface="Arial" pitchFamily="34" charset="0"/>
                <a:cs typeface="Arial" pitchFamily="34" charset="0"/>
              </a:rPr>
              <a:t>Organized new-product development process</a:t>
            </a:r>
          </a:p>
        </p:txBody>
      </p:sp>
      <p:grpSp>
        <p:nvGrpSpPr>
          <p:cNvPr id="2" name="Group 19"/>
          <p:cNvGrpSpPr>
            <a:grpSpLocks/>
          </p:cNvGrpSpPr>
          <p:nvPr/>
        </p:nvGrpSpPr>
        <p:grpSpPr bwMode="auto">
          <a:xfrm>
            <a:off x="266700" y="1600200"/>
            <a:ext cx="3162300" cy="1828800"/>
            <a:chOff x="168" y="1008"/>
            <a:chExt cx="1992" cy="1152"/>
          </a:xfrm>
        </p:grpSpPr>
        <p:sp>
          <p:nvSpPr>
            <p:cNvPr id="43031" name="AutoShape 7"/>
            <p:cNvSpPr>
              <a:spLocks noChangeArrowheads="1"/>
            </p:cNvSpPr>
            <p:nvPr/>
          </p:nvSpPr>
          <p:spPr bwMode="auto">
            <a:xfrm>
              <a:off x="168" y="1008"/>
              <a:ext cx="1512" cy="720"/>
            </a:xfrm>
            <a:prstGeom prst="roundRect">
              <a:avLst>
                <a:gd name="adj" fmla="val 2125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ctr">
                <a:defRPr/>
              </a:pPr>
              <a:r>
                <a:rPr lang="en-US" sz="1800" b="1">
                  <a:latin typeface="Arial" pitchFamily="34" charset="0"/>
                  <a:cs typeface="Arial" pitchFamily="34" charset="0"/>
                </a:rPr>
                <a:t>Top management support</a:t>
              </a:r>
            </a:p>
          </p:txBody>
        </p:sp>
        <p:sp>
          <p:nvSpPr>
            <p:cNvPr id="69656" name="Line 11"/>
            <p:cNvSpPr>
              <a:spLocks noChangeShapeType="1"/>
            </p:cNvSpPr>
            <p:nvPr/>
          </p:nvSpPr>
          <p:spPr bwMode="auto">
            <a:xfrm>
              <a:off x="1632" y="1728"/>
              <a:ext cx="528" cy="432"/>
            </a:xfrm>
            <a:prstGeom prst="line">
              <a:avLst/>
            </a:prstGeom>
            <a:noFill/>
            <a:ln w="38100">
              <a:solidFill>
                <a:schemeClr val="tx1"/>
              </a:solidFill>
              <a:round/>
              <a:headEnd/>
              <a:tailEnd type="triangle" w="med" len="med"/>
            </a:ln>
          </p:spPr>
          <p:txBody>
            <a:bodyPr/>
            <a:lstStyle/>
            <a:p>
              <a:endParaRPr lang="en-US"/>
            </a:p>
          </p:txBody>
        </p:sp>
      </p:grpSp>
      <p:grpSp>
        <p:nvGrpSpPr>
          <p:cNvPr id="3" name="Group 18"/>
          <p:cNvGrpSpPr>
            <a:grpSpLocks/>
          </p:cNvGrpSpPr>
          <p:nvPr/>
        </p:nvGrpSpPr>
        <p:grpSpPr bwMode="auto">
          <a:xfrm>
            <a:off x="266700" y="3276600"/>
            <a:ext cx="3162300" cy="1143000"/>
            <a:chOff x="168" y="2064"/>
            <a:chExt cx="1992" cy="720"/>
          </a:xfrm>
        </p:grpSpPr>
        <p:sp>
          <p:nvSpPr>
            <p:cNvPr id="43029" name="AutoShape 3"/>
            <p:cNvSpPr>
              <a:spLocks noChangeArrowheads="1"/>
            </p:cNvSpPr>
            <p:nvPr/>
          </p:nvSpPr>
          <p:spPr bwMode="auto">
            <a:xfrm>
              <a:off x="168" y="2064"/>
              <a:ext cx="1512" cy="720"/>
            </a:xfrm>
            <a:prstGeom prst="roundRect">
              <a:avLst>
                <a:gd name="adj" fmla="val 2125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ctr">
                <a:defRPr/>
              </a:pPr>
              <a:r>
                <a:rPr lang="en-US" sz="1800" b="1">
                  <a:latin typeface="Arial" pitchFamily="34" charset="0"/>
                  <a:cs typeface="Arial" pitchFamily="34" charset="0"/>
                </a:rPr>
                <a:t>Culture of innovation</a:t>
              </a:r>
            </a:p>
          </p:txBody>
        </p:sp>
        <p:sp>
          <p:nvSpPr>
            <p:cNvPr id="69654" name="Line 12"/>
            <p:cNvSpPr>
              <a:spLocks noChangeShapeType="1"/>
            </p:cNvSpPr>
            <p:nvPr/>
          </p:nvSpPr>
          <p:spPr bwMode="auto">
            <a:xfrm>
              <a:off x="1680" y="2448"/>
              <a:ext cx="480" cy="0"/>
            </a:xfrm>
            <a:prstGeom prst="line">
              <a:avLst/>
            </a:prstGeom>
            <a:noFill/>
            <a:ln w="38100">
              <a:solidFill>
                <a:schemeClr val="tx1"/>
              </a:solidFill>
              <a:round/>
              <a:headEnd/>
              <a:tailEnd type="triangle" w="med" len="med"/>
            </a:ln>
          </p:spPr>
          <p:txBody>
            <a:bodyPr/>
            <a:lstStyle/>
            <a:p>
              <a:endParaRPr lang="en-US"/>
            </a:p>
          </p:txBody>
        </p:sp>
      </p:grpSp>
      <p:grpSp>
        <p:nvGrpSpPr>
          <p:cNvPr id="4" name="Group 20"/>
          <p:cNvGrpSpPr>
            <a:grpSpLocks/>
          </p:cNvGrpSpPr>
          <p:nvPr/>
        </p:nvGrpSpPr>
        <p:grpSpPr bwMode="auto">
          <a:xfrm>
            <a:off x="266700" y="4419600"/>
            <a:ext cx="3238500" cy="1752600"/>
            <a:chOff x="168" y="2784"/>
            <a:chExt cx="2040" cy="1104"/>
          </a:xfrm>
        </p:grpSpPr>
        <p:sp>
          <p:nvSpPr>
            <p:cNvPr id="43027" name="AutoShape 4"/>
            <p:cNvSpPr>
              <a:spLocks noChangeArrowheads="1"/>
            </p:cNvSpPr>
            <p:nvPr/>
          </p:nvSpPr>
          <p:spPr bwMode="auto">
            <a:xfrm>
              <a:off x="168" y="3168"/>
              <a:ext cx="1512" cy="720"/>
            </a:xfrm>
            <a:prstGeom prst="roundRect">
              <a:avLst>
                <a:gd name="adj" fmla="val 2125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ctr">
                <a:defRPr/>
              </a:pPr>
              <a:r>
                <a:rPr lang="en-US" sz="1800" b="1" dirty="0">
                  <a:latin typeface="Arial" pitchFamily="34" charset="0"/>
                  <a:cs typeface="Arial" pitchFamily="34" charset="0"/>
                </a:rPr>
                <a:t>Product champion with authority</a:t>
              </a:r>
            </a:p>
          </p:txBody>
        </p:sp>
        <p:sp>
          <p:nvSpPr>
            <p:cNvPr id="69652" name="Line 13"/>
            <p:cNvSpPr>
              <a:spLocks noChangeShapeType="1"/>
            </p:cNvSpPr>
            <p:nvPr/>
          </p:nvSpPr>
          <p:spPr bwMode="auto">
            <a:xfrm flipV="1">
              <a:off x="1680" y="2784"/>
              <a:ext cx="528" cy="480"/>
            </a:xfrm>
            <a:prstGeom prst="line">
              <a:avLst/>
            </a:prstGeom>
            <a:noFill/>
            <a:ln w="38100">
              <a:solidFill>
                <a:schemeClr val="tx1"/>
              </a:solidFill>
              <a:round/>
              <a:headEnd/>
              <a:tailEnd type="triangle" w="med" len="med"/>
            </a:ln>
          </p:spPr>
          <p:txBody>
            <a:bodyPr/>
            <a:lstStyle/>
            <a:p>
              <a:endParaRPr lang="en-US"/>
            </a:p>
          </p:txBody>
        </p:sp>
      </p:grpSp>
      <p:grpSp>
        <p:nvGrpSpPr>
          <p:cNvPr id="5" name="Group 21"/>
          <p:cNvGrpSpPr>
            <a:grpSpLocks/>
          </p:cNvGrpSpPr>
          <p:nvPr/>
        </p:nvGrpSpPr>
        <p:grpSpPr bwMode="auto">
          <a:xfrm>
            <a:off x="3390900" y="1600200"/>
            <a:ext cx="2400300" cy="1676400"/>
            <a:chOff x="2136" y="1008"/>
            <a:chExt cx="1512" cy="1056"/>
          </a:xfrm>
        </p:grpSpPr>
        <p:sp>
          <p:nvSpPr>
            <p:cNvPr id="43025" name="AutoShape 8"/>
            <p:cNvSpPr>
              <a:spLocks noChangeArrowheads="1"/>
            </p:cNvSpPr>
            <p:nvPr/>
          </p:nvSpPr>
          <p:spPr bwMode="auto">
            <a:xfrm>
              <a:off x="2136" y="1008"/>
              <a:ext cx="1512" cy="720"/>
            </a:xfrm>
            <a:prstGeom prst="roundRect">
              <a:avLst>
                <a:gd name="adj" fmla="val 2125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ctr">
                <a:defRPr/>
              </a:pPr>
              <a:r>
                <a:rPr lang="en-US" sz="1800" b="1">
                  <a:latin typeface="Arial" pitchFamily="34" charset="0"/>
                  <a:cs typeface="Arial" pitchFamily="34" charset="0"/>
                </a:rPr>
                <a:t>Cross-functional team</a:t>
              </a:r>
            </a:p>
          </p:txBody>
        </p:sp>
        <p:sp>
          <p:nvSpPr>
            <p:cNvPr id="69650" name="Line 14"/>
            <p:cNvSpPr>
              <a:spLocks noChangeShapeType="1"/>
            </p:cNvSpPr>
            <p:nvPr/>
          </p:nvSpPr>
          <p:spPr bwMode="auto">
            <a:xfrm>
              <a:off x="2880" y="1728"/>
              <a:ext cx="0" cy="336"/>
            </a:xfrm>
            <a:prstGeom prst="line">
              <a:avLst/>
            </a:prstGeom>
            <a:noFill/>
            <a:ln w="38100">
              <a:solidFill>
                <a:schemeClr val="tx1"/>
              </a:solidFill>
              <a:round/>
              <a:headEnd/>
              <a:tailEnd type="triangle" w="med" len="med"/>
            </a:ln>
          </p:spPr>
          <p:txBody>
            <a:bodyPr/>
            <a:lstStyle/>
            <a:p>
              <a:endParaRPr lang="en-US"/>
            </a:p>
          </p:txBody>
        </p:sp>
      </p:grpSp>
      <p:grpSp>
        <p:nvGrpSpPr>
          <p:cNvPr id="6" name="Group 23"/>
          <p:cNvGrpSpPr>
            <a:grpSpLocks/>
          </p:cNvGrpSpPr>
          <p:nvPr/>
        </p:nvGrpSpPr>
        <p:grpSpPr bwMode="auto">
          <a:xfrm>
            <a:off x="6438900" y="1600200"/>
            <a:ext cx="2400300" cy="1676400"/>
            <a:chOff x="4056" y="1008"/>
            <a:chExt cx="1512" cy="1056"/>
          </a:xfrm>
        </p:grpSpPr>
        <p:sp>
          <p:nvSpPr>
            <p:cNvPr id="43023" name="AutoShape 9"/>
            <p:cNvSpPr>
              <a:spLocks noChangeArrowheads="1"/>
            </p:cNvSpPr>
            <p:nvPr/>
          </p:nvSpPr>
          <p:spPr bwMode="auto">
            <a:xfrm>
              <a:off x="4056" y="1008"/>
              <a:ext cx="1512" cy="720"/>
            </a:xfrm>
            <a:prstGeom prst="roundRect">
              <a:avLst>
                <a:gd name="adj" fmla="val 2125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a:latin typeface="Arial" pitchFamily="34" charset="0"/>
                  <a:cs typeface="Arial" pitchFamily="34" charset="0"/>
                </a:rPr>
                <a:t>Clear understanding of customer needs</a:t>
              </a:r>
            </a:p>
          </p:txBody>
        </p:sp>
        <p:sp>
          <p:nvSpPr>
            <p:cNvPr id="69648" name="Line 15"/>
            <p:cNvSpPr>
              <a:spLocks noChangeShapeType="1"/>
            </p:cNvSpPr>
            <p:nvPr/>
          </p:nvSpPr>
          <p:spPr bwMode="auto">
            <a:xfrm>
              <a:off x="4800" y="1728"/>
              <a:ext cx="0" cy="336"/>
            </a:xfrm>
            <a:prstGeom prst="line">
              <a:avLst/>
            </a:prstGeom>
            <a:noFill/>
            <a:ln w="38100">
              <a:solidFill>
                <a:schemeClr val="tx1"/>
              </a:solidFill>
              <a:round/>
              <a:headEnd/>
              <a:tailEnd type="triangle" w="med" len="med"/>
            </a:ln>
          </p:spPr>
          <p:txBody>
            <a:bodyPr/>
            <a:lstStyle/>
            <a:p>
              <a:endParaRPr lang="en-US"/>
            </a:p>
          </p:txBody>
        </p:sp>
      </p:grpSp>
      <p:grpSp>
        <p:nvGrpSpPr>
          <p:cNvPr id="7" name="Group 24"/>
          <p:cNvGrpSpPr>
            <a:grpSpLocks/>
          </p:cNvGrpSpPr>
          <p:nvPr/>
        </p:nvGrpSpPr>
        <p:grpSpPr bwMode="auto">
          <a:xfrm>
            <a:off x="6438900" y="4495800"/>
            <a:ext cx="2400300" cy="1676400"/>
            <a:chOff x="4056" y="2832"/>
            <a:chExt cx="1512" cy="1056"/>
          </a:xfrm>
        </p:grpSpPr>
        <p:sp>
          <p:nvSpPr>
            <p:cNvPr id="43021" name="AutoShape 6"/>
            <p:cNvSpPr>
              <a:spLocks noChangeArrowheads="1"/>
            </p:cNvSpPr>
            <p:nvPr/>
          </p:nvSpPr>
          <p:spPr bwMode="auto">
            <a:xfrm>
              <a:off x="4056" y="3168"/>
              <a:ext cx="1512" cy="720"/>
            </a:xfrm>
            <a:prstGeom prst="roundRect">
              <a:avLst>
                <a:gd name="adj" fmla="val 2125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ctr">
                <a:defRPr/>
              </a:pPr>
              <a:r>
                <a:rPr lang="en-US" sz="1800" b="1">
                  <a:latin typeface="Arial" pitchFamily="34" charset="0"/>
                  <a:cs typeface="Arial" pitchFamily="34" charset="0"/>
                </a:rPr>
                <a:t>Cost management (costs add value)</a:t>
              </a:r>
            </a:p>
          </p:txBody>
        </p:sp>
        <p:sp>
          <p:nvSpPr>
            <p:cNvPr id="69646" name="Line 16"/>
            <p:cNvSpPr>
              <a:spLocks noChangeShapeType="1"/>
            </p:cNvSpPr>
            <p:nvPr/>
          </p:nvSpPr>
          <p:spPr bwMode="auto">
            <a:xfrm flipV="1">
              <a:off x="4752" y="2832"/>
              <a:ext cx="0" cy="336"/>
            </a:xfrm>
            <a:prstGeom prst="line">
              <a:avLst/>
            </a:prstGeom>
            <a:noFill/>
            <a:ln w="38100">
              <a:solidFill>
                <a:schemeClr val="tx1"/>
              </a:solidFill>
              <a:round/>
              <a:headEnd/>
              <a:tailEnd type="triangle" w="med" len="med"/>
            </a:ln>
          </p:spPr>
          <p:txBody>
            <a:bodyPr/>
            <a:lstStyle/>
            <a:p>
              <a:endParaRPr lang="en-US"/>
            </a:p>
          </p:txBody>
        </p:sp>
      </p:grpSp>
      <p:grpSp>
        <p:nvGrpSpPr>
          <p:cNvPr id="8" name="Group 22"/>
          <p:cNvGrpSpPr>
            <a:grpSpLocks/>
          </p:cNvGrpSpPr>
          <p:nvPr/>
        </p:nvGrpSpPr>
        <p:grpSpPr bwMode="auto">
          <a:xfrm>
            <a:off x="3390900" y="4495800"/>
            <a:ext cx="2400300" cy="1676400"/>
            <a:chOff x="2136" y="2832"/>
            <a:chExt cx="1512" cy="1056"/>
          </a:xfrm>
        </p:grpSpPr>
        <p:sp>
          <p:nvSpPr>
            <p:cNvPr id="43019" name="AutoShape 5"/>
            <p:cNvSpPr>
              <a:spLocks noChangeArrowheads="1"/>
            </p:cNvSpPr>
            <p:nvPr/>
          </p:nvSpPr>
          <p:spPr bwMode="auto">
            <a:xfrm>
              <a:off x="2136" y="3168"/>
              <a:ext cx="1512" cy="720"/>
            </a:xfrm>
            <a:prstGeom prst="roundRect">
              <a:avLst>
                <a:gd name="adj" fmla="val 2125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ctr">
                <a:defRPr/>
              </a:pPr>
              <a:r>
                <a:rPr lang="en-US" sz="1800" b="1">
                  <a:latin typeface="Arial" pitchFamily="34" charset="0"/>
                  <a:cs typeface="Arial" pitchFamily="34" charset="0"/>
                </a:rPr>
                <a:t>Timely development cycle</a:t>
              </a:r>
            </a:p>
          </p:txBody>
        </p:sp>
        <p:sp>
          <p:nvSpPr>
            <p:cNvPr id="69644" name="Line 17"/>
            <p:cNvSpPr>
              <a:spLocks noChangeShapeType="1"/>
            </p:cNvSpPr>
            <p:nvPr/>
          </p:nvSpPr>
          <p:spPr bwMode="auto">
            <a:xfrm flipV="1">
              <a:off x="2880" y="2832"/>
              <a:ext cx="0" cy="336"/>
            </a:xfrm>
            <a:prstGeom prst="line">
              <a:avLst/>
            </a:prstGeom>
            <a:noFill/>
            <a:ln w="38100">
              <a:solidFill>
                <a:schemeClr val="tx1"/>
              </a:solidFill>
              <a:round/>
              <a:headEnd/>
              <a:tailEnd type="triangle" w="med" len="med"/>
            </a:ln>
          </p:spPr>
          <p:txBody>
            <a:bodyPr/>
            <a:lstStyle/>
            <a:p>
              <a:endParaRPr lang="en-US"/>
            </a:p>
          </p:txBody>
        </p:sp>
      </p:grpSp>
      <p:sp>
        <p:nvSpPr>
          <p:cNvPr id="69642" name="Slide Number Placeholder 22"/>
          <p:cNvSpPr txBox="1">
            <a:spLocks/>
          </p:cNvSpPr>
          <p:nvPr/>
        </p:nvSpPr>
        <p:spPr bwMode="auto">
          <a:xfrm>
            <a:off x="0" y="635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E034A8A0-94ED-4A97-974D-E6641A106A1C}" type="slidenum">
              <a:rPr lang="en-US" sz="1200">
                <a:latin typeface="Century Gothic" pitchFamily="34" charset="0"/>
              </a:rPr>
              <a:pPr algn="ctr"/>
              <a:t>29</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7" name="Picture 19" descr="21"/>
          <p:cNvPicPr>
            <a:picLocks noChangeAspect="1" noChangeArrowheads="1"/>
          </p:cNvPicPr>
          <p:nvPr/>
        </p:nvPicPr>
        <p:blipFill>
          <a:blip r:embed="rId3"/>
          <a:srcRect/>
          <a:stretch>
            <a:fillRect/>
          </a:stretch>
        </p:blipFill>
        <p:spPr bwMode="auto">
          <a:xfrm>
            <a:off x="7991475" y="1524000"/>
            <a:ext cx="1076325" cy="1104900"/>
          </a:xfrm>
          <a:prstGeom prst="rect">
            <a:avLst/>
          </a:prstGeom>
          <a:noFill/>
          <a:ln w="9525">
            <a:noFill/>
            <a:miter lim="800000"/>
            <a:headEnd/>
            <a:tailEnd/>
          </a:ln>
        </p:spPr>
      </p:pic>
      <p:sp>
        <p:nvSpPr>
          <p:cNvPr id="29" name="Line 5"/>
          <p:cNvSpPr>
            <a:spLocks noChangeShapeType="1"/>
          </p:cNvSpPr>
          <p:nvPr/>
        </p:nvSpPr>
        <p:spPr bwMode="auto">
          <a:xfrm flipH="1" flipV="1">
            <a:off x="4876800" y="3962400"/>
            <a:ext cx="0" cy="304800"/>
          </a:xfrm>
          <a:prstGeom prst="line">
            <a:avLst/>
          </a:prstGeom>
          <a:noFill/>
          <a:ln w="38100">
            <a:solidFill>
              <a:srgbClr val="DB3D57"/>
            </a:solidFill>
            <a:round/>
            <a:headEnd/>
            <a:tailEnd/>
          </a:ln>
        </p:spPr>
        <p:txBody>
          <a:bodyPr/>
          <a:lstStyle/>
          <a:p>
            <a:endParaRPr lang="en-US"/>
          </a:p>
        </p:txBody>
      </p:sp>
      <p:sp>
        <p:nvSpPr>
          <p:cNvPr id="17" name="AutoShape 28"/>
          <p:cNvSpPr>
            <a:spLocks noChangeArrowheads="1"/>
          </p:cNvSpPr>
          <p:nvPr/>
        </p:nvSpPr>
        <p:spPr bwMode="auto">
          <a:xfrm>
            <a:off x="3581400" y="4572000"/>
            <a:ext cx="2590800" cy="19812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marL="173038" indent="-173038">
              <a:defRPr/>
            </a:pPr>
            <a:r>
              <a:rPr lang="en-US" sz="2000" b="1" u="sng" dirty="0">
                <a:latin typeface="Arial" pitchFamily="34" charset="0"/>
                <a:cs typeface="Arial" pitchFamily="34" charset="0"/>
              </a:rPr>
              <a:t>New Product Development</a:t>
            </a:r>
          </a:p>
          <a:p>
            <a:pPr marL="173038" indent="-173038">
              <a:buFontTx/>
              <a:buChar char="•"/>
              <a:defRPr/>
            </a:pPr>
            <a:r>
              <a:rPr lang="en-US" sz="2000" b="1" dirty="0">
                <a:latin typeface="Arial" pitchFamily="34" charset="0"/>
                <a:cs typeface="Arial" pitchFamily="34" charset="0"/>
              </a:rPr>
              <a:t>5 Step Process</a:t>
            </a:r>
          </a:p>
          <a:p>
            <a:pPr marL="173038" indent="-173038">
              <a:buFontTx/>
              <a:buChar char="•"/>
              <a:defRPr/>
            </a:pPr>
            <a:r>
              <a:rPr lang="en-US" sz="2000" b="1" dirty="0">
                <a:latin typeface="Arial" pitchFamily="34" charset="0"/>
                <a:cs typeface="Arial" pitchFamily="34" charset="0"/>
              </a:rPr>
              <a:t>Success factors</a:t>
            </a:r>
          </a:p>
        </p:txBody>
      </p:sp>
      <p:sp>
        <p:nvSpPr>
          <p:cNvPr id="25" name="Line 9"/>
          <p:cNvSpPr>
            <a:spLocks noChangeShapeType="1"/>
          </p:cNvSpPr>
          <p:nvPr/>
        </p:nvSpPr>
        <p:spPr bwMode="auto">
          <a:xfrm rot="-5400000" flipH="1" flipV="1">
            <a:off x="4724400" y="4419600"/>
            <a:ext cx="304800" cy="0"/>
          </a:xfrm>
          <a:prstGeom prst="line">
            <a:avLst/>
          </a:prstGeom>
          <a:noFill/>
          <a:ln w="38100">
            <a:solidFill>
              <a:srgbClr val="DB3D57"/>
            </a:solidFill>
            <a:round/>
            <a:headEnd/>
            <a:tailEnd type="triangle" w="med" len="med"/>
          </a:ln>
        </p:spPr>
        <p:txBody>
          <a:bodyPr/>
          <a:lstStyle/>
          <a:p>
            <a:endParaRPr lang="en-US"/>
          </a:p>
        </p:txBody>
      </p:sp>
      <p:sp>
        <p:nvSpPr>
          <p:cNvPr id="18438" name="Rectangle 2"/>
          <p:cNvSpPr>
            <a:spLocks noGrp="1" noChangeArrowheads="1"/>
          </p:cNvSpPr>
          <p:nvPr>
            <p:ph type="title"/>
          </p:nvPr>
        </p:nvSpPr>
        <p:spPr>
          <a:xfrm>
            <a:off x="457200" y="228600"/>
            <a:ext cx="8229600" cy="1398587"/>
          </a:xfrm>
        </p:spPr>
        <p:txBody>
          <a:bodyPr>
            <a:normAutofit fontScale="90000"/>
          </a:bodyPr>
          <a:lstStyle/>
          <a:p>
            <a:pPr>
              <a:defRPr/>
            </a:pPr>
            <a:r>
              <a:rPr lang="en-US" altLang="en-US" dirty="0" smtClean="0"/>
              <a:t>The Role of Product Management and New-Product Development in Marketing Strategy (Exhibit 9-1)</a:t>
            </a:r>
            <a:endParaRPr lang="en-US" dirty="0" smtClean="0"/>
          </a:p>
        </p:txBody>
      </p:sp>
      <p:sp>
        <p:nvSpPr>
          <p:cNvPr id="10" name="Line 5"/>
          <p:cNvSpPr>
            <a:spLocks noChangeShapeType="1"/>
          </p:cNvSpPr>
          <p:nvPr/>
        </p:nvSpPr>
        <p:spPr bwMode="auto">
          <a:xfrm flipH="1" flipV="1">
            <a:off x="1911350" y="1892300"/>
            <a:ext cx="3200400" cy="12700"/>
          </a:xfrm>
          <a:prstGeom prst="line">
            <a:avLst/>
          </a:prstGeom>
          <a:noFill/>
          <a:ln w="38100">
            <a:solidFill>
              <a:srgbClr val="DB3D57"/>
            </a:solidFill>
            <a:prstDash val="sysDot"/>
            <a:round/>
            <a:headEnd/>
            <a:tailEnd/>
          </a:ln>
        </p:spPr>
        <p:txBody>
          <a:bodyPr/>
          <a:lstStyle/>
          <a:p>
            <a:endParaRPr lang="en-US"/>
          </a:p>
        </p:txBody>
      </p:sp>
      <p:sp>
        <p:nvSpPr>
          <p:cNvPr id="11" name="AutoShape 25"/>
          <p:cNvSpPr>
            <a:spLocks noChangeArrowheads="1"/>
          </p:cNvSpPr>
          <p:nvPr/>
        </p:nvSpPr>
        <p:spPr bwMode="auto">
          <a:xfrm>
            <a:off x="533400" y="2362200"/>
            <a:ext cx="2743200" cy="16002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dirty="0">
                <a:latin typeface="Arial" pitchFamily="34" charset="0"/>
                <a:cs typeface="Arial" pitchFamily="34" charset="0"/>
              </a:rPr>
              <a:t>Chapter 8:  Elements of Product Planning for Goods &amp; Services</a:t>
            </a:r>
          </a:p>
        </p:txBody>
      </p:sp>
      <p:sp>
        <p:nvSpPr>
          <p:cNvPr id="14" name="AutoShape 27"/>
          <p:cNvSpPr>
            <a:spLocks noChangeArrowheads="1"/>
          </p:cNvSpPr>
          <p:nvPr/>
        </p:nvSpPr>
        <p:spPr bwMode="auto">
          <a:xfrm>
            <a:off x="6400800" y="4572000"/>
            <a:ext cx="2590800" cy="19812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marL="173038" indent="-173038">
              <a:defRPr/>
            </a:pPr>
            <a:r>
              <a:rPr lang="en-US" sz="2000" b="1" u="sng">
                <a:latin typeface="Arial" pitchFamily="34" charset="0"/>
                <a:cs typeface="Arial" pitchFamily="34" charset="0"/>
              </a:rPr>
              <a:t>Managing brands</a:t>
            </a:r>
          </a:p>
          <a:p>
            <a:pPr marL="173038" indent="-173038">
              <a:buFontTx/>
              <a:buChar char="•"/>
              <a:defRPr/>
            </a:pPr>
            <a:r>
              <a:rPr lang="en-US" sz="2000" b="1">
                <a:latin typeface="Arial" pitchFamily="34" charset="0"/>
                <a:cs typeface="Arial" pitchFamily="34" charset="0"/>
              </a:rPr>
              <a:t>Product managers</a:t>
            </a:r>
          </a:p>
          <a:p>
            <a:pPr marL="173038" indent="-173038">
              <a:buFontTx/>
              <a:buChar char="•"/>
              <a:defRPr/>
            </a:pPr>
            <a:r>
              <a:rPr lang="en-US" sz="2000" b="1">
                <a:latin typeface="Arial" pitchFamily="34" charset="0"/>
                <a:cs typeface="Arial" pitchFamily="34" charset="0"/>
              </a:rPr>
              <a:t>Managing product quality</a:t>
            </a:r>
          </a:p>
        </p:txBody>
      </p:sp>
      <p:sp>
        <p:nvSpPr>
          <p:cNvPr id="20" name="AutoShape 35"/>
          <p:cNvSpPr>
            <a:spLocks noChangeArrowheads="1"/>
          </p:cNvSpPr>
          <p:nvPr/>
        </p:nvSpPr>
        <p:spPr bwMode="auto">
          <a:xfrm>
            <a:off x="609600" y="4572000"/>
            <a:ext cx="2743200" cy="19812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marL="173038" indent="-173038">
              <a:defRPr/>
            </a:pPr>
            <a:r>
              <a:rPr lang="en-US" sz="2000" b="1" u="sng" dirty="0">
                <a:latin typeface="Arial" pitchFamily="34" charset="0"/>
                <a:cs typeface="Arial" pitchFamily="34" charset="0"/>
              </a:rPr>
              <a:t>The Product Life Cycle Development</a:t>
            </a:r>
          </a:p>
          <a:p>
            <a:pPr marL="173038" indent="-173038">
              <a:buFontTx/>
              <a:buChar char="•"/>
              <a:defRPr/>
            </a:pPr>
            <a:r>
              <a:rPr lang="en-US" sz="2000" b="1" dirty="0">
                <a:latin typeface="Arial" pitchFamily="34" charset="0"/>
                <a:cs typeface="Arial" pitchFamily="34" charset="0"/>
              </a:rPr>
              <a:t>Stages</a:t>
            </a:r>
          </a:p>
          <a:p>
            <a:pPr marL="173038" indent="-173038">
              <a:buFontTx/>
              <a:buChar char="•"/>
              <a:defRPr/>
            </a:pPr>
            <a:r>
              <a:rPr lang="en-US" sz="2000" b="1" dirty="0">
                <a:latin typeface="Arial" pitchFamily="34" charset="0"/>
                <a:cs typeface="Arial" pitchFamily="34" charset="0"/>
              </a:rPr>
              <a:t>Strategy planning for stages</a:t>
            </a:r>
          </a:p>
        </p:txBody>
      </p:sp>
      <p:sp>
        <p:nvSpPr>
          <p:cNvPr id="21" name="AutoShape 8"/>
          <p:cNvSpPr>
            <a:spLocks noChangeArrowheads="1"/>
          </p:cNvSpPr>
          <p:nvPr/>
        </p:nvSpPr>
        <p:spPr bwMode="auto">
          <a:xfrm>
            <a:off x="3733800" y="2362200"/>
            <a:ext cx="2743200" cy="16002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a:latin typeface="Arial" pitchFamily="34" charset="0"/>
                <a:cs typeface="Arial" pitchFamily="34" charset="0"/>
              </a:rPr>
              <a:t>Chapter 9:  Product Management &amp; New- Product Development</a:t>
            </a:r>
          </a:p>
        </p:txBody>
      </p:sp>
      <p:sp>
        <p:nvSpPr>
          <p:cNvPr id="22" name="Line 6"/>
          <p:cNvSpPr>
            <a:spLocks noChangeShapeType="1"/>
          </p:cNvSpPr>
          <p:nvPr/>
        </p:nvSpPr>
        <p:spPr bwMode="auto">
          <a:xfrm rot="-5400000" flipH="1" flipV="1">
            <a:off x="1676400" y="2133600"/>
            <a:ext cx="457200" cy="0"/>
          </a:xfrm>
          <a:prstGeom prst="line">
            <a:avLst/>
          </a:prstGeom>
          <a:noFill/>
          <a:ln w="38100">
            <a:solidFill>
              <a:srgbClr val="DB3D57"/>
            </a:solidFill>
            <a:prstDash val="sysDot"/>
            <a:round/>
            <a:headEnd/>
            <a:tailEnd type="triangle" w="med" len="med"/>
          </a:ln>
        </p:spPr>
        <p:txBody>
          <a:bodyPr/>
          <a:lstStyle/>
          <a:p>
            <a:endParaRPr lang="en-US"/>
          </a:p>
        </p:txBody>
      </p:sp>
      <p:sp>
        <p:nvSpPr>
          <p:cNvPr id="23" name="Line 9"/>
          <p:cNvSpPr>
            <a:spLocks noChangeShapeType="1"/>
          </p:cNvSpPr>
          <p:nvPr/>
        </p:nvSpPr>
        <p:spPr bwMode="auto">
          <a:xfrm rot="-5400000" flipH="1" flipV="1">
            <a:off x="4876800" y="2133600"/>
            <a:ext cx="457200" cy="0"/>
          </a:xfrm>
          <a:prstGeom prst="line">
            <a:avLst/>
          </a:prstGeom>
          <a:noFill/>
          <a:ln w="38100">
            <a:solidFill>
              <a:srgbClr val="DB3D57"/>
            </a:solidFill>
            <a:round/>
            <a:headEnd/>
            <a:tailEnd type="triangle" w="med" len="med"/>
          </a:ln>
        </p:spPr>
        <p:txBody>
          <a:bodyPr/>
          <a:lstStyle/>
          <a:p>
            <a:endParaRPr lang="en-US"/>
          </a:p>
        </p:txBody>
      </p:sp>
      <p:sp>
        <p:nvSpPr>
          <p:cNvPr id="28" name="Line 9"/>
          <p:cNvSpPr>
            <a:spLocks noChangeShapeType="1"/>
          </p:cNvSpPr>
          <p:nvPr/>
        </p:nvSpPr>
        <p:spPr bwMode="auto">
          <a:xfrm rot="-5400000" flipH="1" flipV="1">
            <a:off x="7543800" y="4419600"/>
            <a:ext cx="304800" cy="0"/>
          </a:xfrm>
          <a:prstGeom prst="line">
            <a:avLst/>
          </a:prstGeom>
          <a:noFill/>
          <a:ln w="38100">
            <a:solidFill>
              <a:srgbClr val="DB3D57"/>
            </a:solidFill>
            <a:round/>
            <a:headEnd/>
            <a:tailEnd type="triangle" w="med" len="med"/>
          </a:ln>
        </p:spPr>
        <p:txBody>
          <a:bodyPr/>
          <a:lstStyle/>
          <a:p>
            <a:endParaRPr lang="en-US"/>
          </a:p>
        </p:txBody>
      </p:sp>
      <p:sp>
        <p:nvSpPr>
          <p:cNvPr id="26" name="Line 5"/>
          <p:cNvSpPr>
            <a:spLocks noChangeShapeType="1"/>
          </p:cNvSpPr>
          <p:nvPr/>
        </p:nvSpPr>
        <p:spPr bwMode="auto">
          <a:xfrm flipH="1" flipV="1">
            <a:off x="1981200" y="4267200"/>
            <a:ext cx="2895600" cy="0"/>
          </a:xfrm>
          <a:prstGeom prst="line">
            <a:avLst/>
          </a:prstGeom>
          <a:noFill/>
          <a:ln w="38100">
            <a:solidFill>
              <a:srgbClr val="DB3D57"/>
            </a:solidFill>
            <a:round/>
            <a:headEnd/>
            <a:tailEnd/>
          </a:ln>
        </p:spPr>
        <p:txBody>
          <a:bodyPr/>
          <a:lstStyle/>
          <a:p>
            <a:endParaRPr lang="en-US"/>
          </a:p>
        </p:txBody>
      </p:sp>
      <p:sp>
        <p:nvSpPr>
          <p:cNvPr id="27" name="Line 9"/>
          <p:cNvSpPr>
            <a:spLocks noChangeShapeType="1"/>
          </p:cNvSpPr>
          <p:nvPr/>
        </p:nvSpPr>
        <p:spPr bwMode="auto">
          <a:xfrm rot="-5400000" flipH="1" flipV="1">
            <a:off x="1828800" y="4419600"/>
            <a:ext cx="304800" cy="0"/>
          </a:xfrm>
          <a:prstGeom prst="line">
            <a:avLst/>
          </a:prstGeom>
          <a:noFill/>
          <a:ln w="38100">
            <a:solidFill>
              <a:srgbClr val="DB3D57"/>
            </a:solidFill>
            <a:round/>
            <a:headEnd/>
            <a:tailEnd type="triangle" w="med" len="med"/>
          </a:ln>
        </p:spPr>
        <p:txBody>
          <a:bodyPr/>
          <a:lstStyle/>
          <a:p>
            <a:endParaRPr lang="en-US"/>
          </a:p>
        </p:txBody>
      </p:sp>
      <p:sp>
        <p:nvSpPr>
          <p:cNvPr id="30" name="Line 5"/>
          <p:cNvSpPr>
            <a:spLocks noChangeShapeType="1"/>
          </p:cNvSpPr>
          <p:nvPr/>
        </p:nvSpPr>
        <p:spPr bwMode="auto">
          <a:xfrm flipH="1" flipV="1">
            <a:off x="4876800" y="4267200"/>
            <a:ext cx="2819400" cy="0"/>
          </a:xfrm>
          <a:prstGeom prst="line">
            <a:avLst/>
          </a:prstGeom>
          <a:noFill/>
          <a:ln w="38100">
            <a:solidFill>
              <a:srgbClr val="DB3D57"/>
            </a:solidFill>
            <a:round/>
            <a:headEnd/>
            <a:tailEnd/>
          </a:ln>
        </p:spPr>
        <p:txBody>
          <a:bodyPr/>
          <a:lstStyle/>
          <a:p>
            <a:endParaRPr lang="en-US"/>
          </a:p>
        </p:txBody>
      </p:sp>
      <p:sp>
        <p:nvSpPr>
          <p:cNvPr id="18" name="Line 5"/>
          <p:cNvSpPr>
            <a:spLocks noChangeShapeType="1"/>
          </p:cNvSpPr>
          <p:nvPr/>
        </p:nvSpPr>
        <p:spPr bwMode="auto">
          <a:xfrm flipH="1" flipV="1">
            <a:off x="5105400" y="1905000"/>
            <a:ext cx="2952750" cy="12700"/>
          </a:xfrm>
          <a:prstGeom prst="line">
            <a:avLst/>
          </a:prstGeom>
          <a:noFill/>
          <a:ln w="38100">
            <a:solidFill>
              <a:srgbClr val="DB3D57"/>
            </a:solidFill>
            <a:round/>
            <a:headEnd/>
            <a:tailEnd/>
          </a:ln>
        </p:spPr>
        <p:txBody>
          <a:bodyPr/>
          <a:lstStyle/>
          <a:p>
            <a:endParaRPr lang="en-US"/>
          </a:p>
        </p:txBody>
      </p:sp>
      <p:sp>
        <p:nvSpPr>
          <p:cNvPr id="14354" name="Slide Number Placeholder 22"/>
          <p:cNvSpPr txBox="1">
            <a:spLocks/>
          </p:cNvSpPr>
          <p:nvPr/>
        </p:nvSpPr>
        <p:spPr bwMode="auto">
          <a:xfrm>
            <a:off x="0" y="635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3A103241-DC2C-43FA-A974-38E3F88C6DAD}" type="slidenum">
              <a:rPr lang="en-US" sz="1200">
                <a:latin typeface="Century Gothic" pitchFamily="34" charset="0"/>
              </a:rPr>
              <a:pPr algn="ctr"/>
              <a:t>3</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childTnLst>
                          </p:cTn>
                        </p:par>
                        <p:par>
                          <p:cTn id="32" fill="hold" nodeType="afterGroup">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nodeType="afterGroup">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nodeType="afterGroup">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childTnLst>
                          </p:cTn>
                        </p:par>
                        <p:par>
                          <p:cTn id="51" fill="hold" nodeType="afterGroup">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childTnLst>
                          </p:cTn>
                        </p:par>
                        <p:par>
                          <p:cTn id="55" fill="hold" nodeType="afterGroup">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up)">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7" grpId="0" animBg="1"/>
      <p:bldP spid="25" grpId="0" animBg="1"/>
      <p:bldP spid="10" grpId="0" animBg="1"/>
      <p:bldP spid="11" grpId="0" animBg="1"/>
      <p:bldP spid="14" grpId="0" animBg="1"/>
      <p:bldP spid="20" grpId="0" animBg="1"/>
      <p:bldP spid="21" grpId="0" animBg="1"/>
      <p:bldP spid="22" grpId="0" animBg="1"/>
      <p:bldP spid="23" grpId="0" animBg="1"/>
      <p:bldP spid="28" grpId="0" animBg="1"/>
      <p:bldP spid="26" grpId="0" animBg="1"/>
      <p:bldP spid="27" grpId="0" animBg="1"/>
      <p:bldP spid="30"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n-US" smtClean="0"/>
              <a:t>Checking Your Knowledge</a:t>
            </a:r>
          </a:p>
        </p:txBody>
      </p:sp>
      <p:sp>
        <p:nvSpPr>
          <p:cNvPr id="2" name="Content Placeholder 1"/>
          <p:cNvSpPr>
            <a:spLocks noGrp="1"/>
          </p:cNvSpPr>
          <p:nvPr>
            <p:ph idx="1"/>
          </p:nvPr>
        </p:nvSpPr>
        <p:spPr>
          <a:xfrm>
            <a:off x="457200" y="1882775"/>
            <a:ext cx="8229600" cy="4572000"/>
          </a:xfrm>
        </p:spPr>
        <p:txBody>
          <a:bodyPr>
            <a:normAutofit fontScale="77500" lnSpcReduction="20000"/>
          </a:bodyPr>
          <a:lstStyle/>
          <a:p>
            <a:pPr marL="0" indent="0">
              <a:buFont typeface="Wingdings 2" pitchFamily="18" charset="2"/>
              <a:buNone/>
              <a:defRPr/>
            </a:pPr>
            <a:r>
              <a:rPr lang="en-US" dirty="0" smtClean="0"/>
              <a:t>Which of the following statements about new-product development are true?</a:t>
            </a:r>
          </a:p>
          <a:p>
            <a:pPr marL="0" indent="0">
              <a:buFont typeface="Wingdings 2" pitchFamily="18" charset="2"/>
              <a:buNone/>
              <a:defRPr/>
            </a:pPr>
            <a:endParaRPr lang="en-US" dirty="0" smtClean="0"/>
          </a:p>
          <a:p>
            <a:pPr marL="461963" indent="-461963">
              <a:buFont typeface="Wingdings 2" pitchFamily="18" charset="2"/>
              <a:buNone/>
              <a:defRPr/>
            </a:pPr>
            <a:r>
              <a:rPr lang="en-US" dirty="0" smtClean="0"/>
              <a:t>A.	The process should be informal to encourage innovation.</a:t>
            </a:r>
          </a:p>
          <a:p>
            <a:pPr marL="461963" indent="-461963">
              <a:buFont typeface="Wingdings 2" pitchFamily="18" charset="2"/>
              <a:buNone/>
              <a:defRPr/>
            </a:pPr>
            <a:r>
              <a:rPr lang="en-US" dirty="0" smtClean="0"/>
              <a:t>B.	The greatest number of product ideas is in the idea evaluation stage.</a:t>
            </a:r>
          </a:p>
          <a:p>
            <a:pPr marL="461963" indent="-461963">
              <a:buFont typeface="Wingdings 2" pitchFamily="18" charset="2"/>
              <a:buNone/>
              <a:defRPr/>
            </a:pPr>
            <a:r>
              <a:rPr lang="en-US" dirty="0" smtClean="0"/>
              <a:t>C.	The best criteria for evaluating new product ideas in the early stages is return on investment (ROI).</a:t>
            </a:r>
          </a:p>
          <a:p>
            <a:pPr marL="461963" indent="-461963">
              <a:buFont typeface="Wingdings 2" pitchFamily="18" charset="2"/>
              <a:buNone/>
              <a:defRPr/>
            </a:pPr>
            <a:r>
              <a:rPr lang="en-US" dirty="0" smtClean="0"/>
              <a:t>D.	The process should have top management support.</a:t>
            </a:r>
          </a:p>
          <a:p>
            <a:pPr marL="461963" indent="-461963">
              <a:buFont typeface="Wingdings 2" pitchFamily="18" charset="2"/>
              <a:buNone/>
              <a:defRPr/>
            </a:pPr>
            <a:r>
              <a:rPr lang="en-US" dirty="0" smtClean="0"/>
              <a:t>E.	All of the above statements are true.</a:t>
            </a:r>
          </a:p>
        </p:txBody>
      </p:sp>
      <p:sp>
        <p:nvSpPr>
          <p:cNvPr id="71683" name="Slide Number Placeholder 22"/>
          <p:cNvSpPr txBox="1">
            <a:spLocks/>
          </p:cNvSpPr>
          <p:nvPr/>
        </p:nvSpPr>
        <p:spPr bwMode="auto">
          <a:xfrm>
            <a:off x="0" y="157163"/>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95201677-02A5-4E04-8202-BCFF9AB84019}" type="slidenum">
              <a:rPr lang="en-US" sz="1200">
                <a:latin typeface="Century Gothic" pitchFamily="34" charset="0"/>
              </a:rPr>
              <a:pPr algn="ctr"/>
              <a:t>30</a:t>
            </a:fld>
            <a:endParaRPr lang="en-US" sz="1200">
              <a:latin typeface="Century Gothic"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itle 14"/>
          <p:cNvSpPr>
            <a:spLocks noGrp="1"/>
          </p:cNvSpPr>
          <p:nvPr>
            <p:ph type="title"/>
          </p:nvPr>
        </p:nvSpPr>
        <p:spPr>
          <a:xfrm>
            <a:off x="438148" y="307975"/>
            <a:ext cx="8229600" cy="1398587"/>
          </a:xfrm>
        </p:spPr>
        <p:txBody>
          <a:bodyPr/>
          <a:lstStyle/>
          <a:p>
            <a:pPr>
              <a:defRPr/>
            </a:pPr>
            <a:r>
              <a:rPr lang="en-US" smtClean="0"/>
              <a:t>Need for Product Managers</a:t>
            </a:r>
          </a:p>
        </p:txBody>
      </p:sp>
      <p:sp>
        <p:nvSpPr>
          <p:cNvPr id="26" name="Line 3"/>
          <p:cNvSpPr>
            <a:spLocks noChangeShapeType="1"/>
          </p:cNvSpPr>
          <p:nvPr/>
        </p:nvSpPr>
        <p:spPr bwMode="auto">
          <a:xfrm>
            <a:off x="3581400" y="3810000"/>
            <a:ext cx="1143000" cy="0"/>
          </a:xfrm>
          <a:prstGeom prst="line">
            <a:avLst/>
          </a:prstGeom>
          <a:noFill/>
          <a:ln w="38100">
            <a:solidFill>
              <a:schemeClr val="tx1"/>
            </a:solidFill>
            <a:round/>
            <a:headEnd/>
            <a:tailEnd/>
          </a:ln>
        </p:spPr>
        <p:txBody>
          <a:bodyPr/>
          <a:lstStyle/>
          <a:p>
            <a:endParaRPr lang="en-US"/>
          </a:p>
        </p:txBody>
      </p:sp>
      <p:sp>
        <p:nvSpPr>
          <p:cNvPr id="27" name="AutoShape 4"/>
          <p:cNvSpPr>
            <a:spLocks noChangeArrowheads="1"/>
          </p:cNvSpPr>
          <p:nvPr/>
        </p:nvSpPr>
        <p:spPr bwMode="auto">
          <a:xfrm>
            <a:off x="4724400" y="3302000"/>
            <a:ext cx="3962400" cy="990600"/>
          </a:xfrm>
          <a:prstGeom prst="roundRect">
            <a:avLst>
              <a:gd name="adj" fmla="val 33495"/>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Common in Large Companies</a:t>
            </a:r>
          </a:p>
        </p:txBody>
      </p:sp>
      <p:sp>
        <p:nvSpPr>
          <p:cNvPr id="28" name="Line 7"/>
          <p:cNvSpPr>
            <a:spLocks noChangeShapeType="1"/>
          </p:cNvSpPr>
          <p:nvPr/>
        </p:nvSpPr>
        <p:spPr bwMode="auto">
          <a:xfrm flipV="1">
            <a:off x="3581400" y="2209800"/>
            <a:ext cx="1143000" cy="1600200"/>
          </a:xfrm>
          <a:prstGeom prst="line">
            <a:avLst/>
          </a:prstGeom>
          <a:noFill/>
          <a:ln w="38100">
            <a:solidFill>
              <a:schemeClr val="tx1"/>
            </a:solidFill>
            <a:round/>
            <a:headEnd/>
            <a:tailEnd/>
          </a:ln>
        </p:spPr>
        <p:txBody>
          <a:bodyPr/>
          <a:lstStyle/>
          <a:p>
            <a:endParaRPr lang="en-US"/>
          </a:p>
        </p:txBody>
      </p:sp>
      <p:sp>
        <p:nvSpPr>
          <p:cNvPr id="31" name="AutoShape 8"/>
          <p:cNvSpPr>
            <a:spLocks noChangeArrowheads="1"/>
          </p:cNvSpPr>
          <p:nvPr/>
        </p:nvSpPr>
        <p:spPr bwMode="auto">
          <a:xfrm>
            <a:off x="4724400" y="1752600"/>
            <a:ext cx="3962400" cy="990600"/>
          </a:xfrm>
          <a:prstGeom prst="roundRect">
            <a:avLst>
              <a:gd name="adj" fmla="val 33495"/>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Product/Brand Managers</a:t>
            </a:r>
          </a:p>
        </p:txBody>
      </p:sp>
      <p:sp>
        <p:nvSpPr>
          <p:cNvPr id="34" name="Line 11"/>
          <p:cNvSpPr>
            <a:spLocks noChangeShapeType="1"/>
          </p:cNvSpPr>
          <p:nvPr/>
        </p:nvSpPr>
        <p:spPr bwMode="auto">
          <a:xfrm>
            <a:off x="3581400" y="3810000"/>
            <a:ext cx="1143000" cy="1600200"/>
          </a:xfrm>
          <a:prstGeom prst="line">
            <a:avLst/>
          </a:prstGeom>
          <a:noFill/>
          <a:ln w="38100">
            <a:solidFill>
              <a:schemeClr val="tx1"/>
            </a:solidFill>
            <a:round/>
            <a:headEnd/>
            <a:tailEnd/>
          </a:ln>
        </p:spPr>
        <p:txBody>
          <a:bodyPr/>
          <a:lstStyle/>
          <a:p>
            <a:endParaRPr lang="en-US"/>
          </a:p>
        </p:txBody>
      </p:sp>
      <p:sp>
        <p:nvSpPr>
          <p:cNvPr id="37" name="AutoShape 12"/>
          <p:cNvSpPr>
            <a:spLocks noChangeArrowheads="1"/>
          </p:cNvSpPr>
          <p:nvPr/>
        </p:nvSpPr>
        <p:spPr bwMode="auto">
          <a:xfrm>
            <a:off x="4724400" y="4876800"/>
            <a:ext cx="3962400" cy="990600"/>
          </a:xfrm>
          <a:prstGeom prst="roundRect">
            <a:avLst>
              <a:gd name="adj" fmla="val 33495"/>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Some Are “Product Champions”</a:t>
            </a:r>
          </a:p>
        </p:txBody>
      </p:sp>
      <p:pic>
        <p:nvPicPr>
          <p:cNvPr id="45065" name="Picture 13" descr="shop"/>
          <p:cNvPicPr>
            <a:picLocks noChangeAspect="1" noChangeArrowheads="1"/>
          </p:cNvPicPr>
          <p:nvPr/>
        </p:nvPicPr>
        <p:blipFill>
          <a:blip r:embed="rId3">
            <a:extLst>
              <a:ext uri="{28A0092B-C50C-407E-A947-70E740481C1C}"/>
            </a:extLst>
          </a:blip>
          <a:srcRect/>
          <a:stretch>
            <a:fillRect/>
          </a:stretch>
        </p:blipFill>
        <p:spPr bwMode="auto">
          <a:xfrm>
            <a:off x="342900" y="2197100"/>
            <a:ext cx="3276600"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73737" name="Slide Number Placeholder 22"/>
          <p:cNvSpPr txBox="1">
            <a:spLocks/>
          </p:cNvSpPr>
          <p:nvPr/>
        </p:nvSpPr>
        <p:spPr bwMode="auto">
          <a:xfrm>
            <a:off x="0" y="142875"/>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2908BD96-9C7A-4910-A310-4E5CD6CCE001}" type="slidenum">
              <a:rPr lang="en-US" sz="1200">
                <a:latin typeface="Century Gothic" pitchFamily="34" charset="0"/>
              </a:rPr>
              <a:pPr algn="ctr"/>
              <a:t>31</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31"/>
                                        </p:tgtEl>
                                        <p:attrNameLst>
                                          <p:attrName>style.color</p:attrName>
                                        </p:attrNameLst>
                                      </p:cBhvr>
                                      <p:by>
                                        <p:hsl h="0" s="-70588" l="0"/>
                                      </p:by>
                                    </p:animClr>
                                    <p:animClr clrSpc="hsl" dir="cw">
                                      <p:cBhvr>
                                        <p:cTn id="16" dur="500" fill="hold"/>
                                        <p:tgtEl>
                                          <p:spTgt spid="31"/>
                                        </p:tgtEl>
                                        <p:attrNameLst>
                                          <p:attrName>fillcolor</p:attrName>
                                        </p:attrNameLst>
                                      </p:cBhvr>
                                      <p:by>
                                        <p:hsl h="0" s="-70588" l="0"/>
                                      </p:by>
                                    </p:animClr>
                                    <p:animClr clrSpc="hsl" dir="cw">
                                      <p:cBhvr>
                                        <p:cTn id="17" dur="500" fill="hold"/>
                                        <p:tgtEl>
                                          <p:spTgt spid="31"/>
                                        </p:tgtEl>
                                        <p:attrNameLst>
                                          <p:attrName>stroke.color</p:attrName>
                                        </p:attrNameLst>
                                      </p:cBhvr>
                                      <p:by>
                                        <p:hsl h="0" s="-70588" l="0"/>
                                      </p:by>
                                    </p:animClr>
                                    <p:set>
                                      <p:cBhvr>
                                        <p:cTn id="18" dur="500" fill="hold"/>
                                        <p:tgtEl>
                                          <p:spTgt spid="31"/>
                                        </p:tgtEl>
                                        <p:attrNameLst>
                                          <p:attrName>fill.type</p:attrName>
                                        </p:attrNameLst>
                                      </p:cBhvr>
                                      <p:to>
                                        <p:strVal val="solid"/>
                                      </p:to>
                                    </p:set>
                                  </p:childTnLst>
                                </p:cTn>
                              </p:par>
                            </p:childTnLst>
                          </p:cTn>
                        </p:par>
                        <p:par>
                          <p:cTn id="19" fill="hold" nodeType="afterGroup">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mph" presetSubtype="0" fill="hold" grpId="1" nodeType="clickEffect">
                                  <p:stCondLst>
                                    <p:cond delay="0"/>
                                  </p:stCondLst>
                                  <p:childTnLst>
                                    <p:animClr clrSpc="hsl" dir="cw">
                                      <p:cBhvr override="childStyle">
                                        <p:cTn id="30" dur="500" fill="hold"/>
                                        <p:tgtEl>
                                          <p:spTgt spid="27"/>
                                        </p:tgtEl>
                                        <p:attrNameLst>
                                          <p:attrName>style.color</p:attrName>
                                        </p:attrNameLst>
                                      </p:cBhvr>
                                      <p:by>
                                        <p:hsl h="0" s="-70588" l="0"/>
                                      </p:by>
                                    </p:animClr>
                                    <p:animClr clrSpc="hsl" dir="cw">
                                      <p:cBhvr>
                                        <p:cTn id="31" dur="500" fill="hold"/>
                                        <p:tgtEl>
                                          <p:spTgt spid="27"/>
                                        </p:tgtEl>
                                        <p:attrNameLst>
                                          <p:attrName>fillcolor</p:attrName>
                                        </p:attrNameLst>
                                      </p:cBhvr>
                                      <p:by>
                                        <p:hsl h="0" s="-70588" l="0"/>
                                      </p:by>
                                    </p:animClr>
                                    <p:animClr clrSpc="hsl" dir="cw">
                                      <p:cBhvr>
                                        <p:cTn id="32" dur="500" fill="hold"/>
                                        <p:tgtEl>
                                          <p:spTgt spid="27"/>
                                        </p:tgtEl>
                                        <p:attrNameLst>
                                          <p:attrName>stroke.color</p:attrName>
                                        </p:attrNameLst>
                                      </p:cBhvr>
                                      <p:by>
                                        <p:hsl h="0" s="-70588" l="0"/>
                                      </p:by>
                                    </p:animClr>
                                    <p:set>
                                      <p:cBhvr>
                                        <p:cTn id="33" dur="500" fill="hold"/>
                                        <p:tgtEl>
                                          <p:spTgt spid="27"/>
                                        </p:tgtEl>
                                        <p:attrNameLst>
                                          <p:attrName>fill.type</p:attrName>
                                        </p:attrNameLst>
                                      </p:cBhvr>
                                      <p:to>
                                        <p:strVal val="solid"/>
                                      </p:to>
                                    </p:se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up)">
                                      <p:cBhvr>
                                        <p:cTn id="37" dur="500"/>
                                        <p:tgtEl>
                                          <p:spTgt spid="34"/>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7" grpId="1" animBg="1"/>
      <p:bldP spid="28" grpId="0" animBg="1"/>
      <p:bldP spid="31" grpId="0" animBg="1"/>
      <p:bldP spid="31" grpId="1" animBg="1"/>
      <p:bldP spid="34" grpId="0" animBg="1"/>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3" descr="per25231_p1911"/>
          <p:cNvPicPr>
            <a:picLocks noChangeAspect="1" noChangeArrowheads="1"/>
          </p:cNvPicPr>
          <p:nvPr/>
        </p:nvPicPr>
        <p:blipFill>
          <a:blip r:embed="rId3"/>
          <a:srcRect/>
          <a:stretch>
            <a:fillRect/>
          </a:stretch>
        </p:blipFill>
        <p:spPr bwMode="auto">
          <a:xfrm>
            <a:off x="4148138" y="49213"/>
            <a:ext cx="4940300" cy="6788150"/>
          </a:xfrm>
          <a:prstGeom prst="rect">
            <a:avLst/>
          </a:prstGeom>
          <a:noFill/>
          <a:ln w="9525">
            <a:noFill/>
            <a:miter lim="800000"/>
            <a:headEnd/>
            <a:tailEnd/>
          </a:ln>
        </p:spPr>
      </p:pic>
      <p:sp>
        <p:nvSpPr>
          <p:cNvPr id="2" name="Title 1"/>
          <p:cNvSpPr>
            <a:spLocks noGrp="1"/>
          </p:cNvSpPr>
          <p:nvPr>
            <p:ph type="title"/>
          </p:nvPr>
        </p:nvSpPr>
        <p:spPr>
          <a:xfrm>
            <a:off x="457200" y="268288"/>
            <a:ext cx="3429000" cy="3008312"/>
          </a:xfrm>
        </p:spPr>
        <p:txBody>
          <a:bodyPr/>
          <a:lstStyle/>
          <a:p>
            <a:pPr>
              <a:defRPr/>
            </a:pPr>
            <a:r>
              <a:rPr lang="en-IN" dirty="0" smtClean="0"/>
              <a:t>Managing Product Quality</a:t>
            </a:r>
            <a:br>
              <a:rPr lang="en-IN" dirty="0" smtClean="0"/>
            </a:br>
            <a:endParaRPr lang="en-US" dirty="0"/>
          </a:p>
        </p:txBody>
      </p:sp>
      <p:sp>
        <p:nvSpPr>
          <p:cNvPr id="75779"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9-</a:t>
            </a:r>
            <a:fld id="{70DD8DF7-CE55-48DA-B3DA-FE59C99AFEF1}" type="slidenum">
              <a:rPr lang="en-US" sz="1200">
                <a:latin typeface="Century Gothic" pitchFamily="34" charset="0"/>
              </a:rPr>
              <a:pPr algn="ctr"/>
              <a:t>32</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Title 14"/>
          <p:cNvSpPr>
            <a:spLocks noGrp="1"/>
          </p:cNvSpPr>
          <p:nvPr>
            <p:ph type="title"/>
          </p:nvPr>
        </p:nvSpPr>
        <p:spPr>
          <a:xfrm>
            <a:off x="457200" y="76200"/>
            <a:ext cx="8229600" cy="1398587"/>
          </a:xfrm>
        </p:spPr>
        <p:txBody>
          <a:bodyPr/>
          <a:lstStyle/>
          <a:p>
            <a:pPr>
              <a:defRPr/>
            </a:pPr>
            <a:r>
              <a:rPr lang="en-US" dirty="0" smtClean="0"/>
              <a:t>Building Quality into Services</a:t>
            </a:r>
          </a:p>
        </p:txBody>
      </p:sp>
      <p:sp>
        <p:nvSpPr>
          <p:cNvPr id="6" name="Line 4"/>
          <p:cNvSpPr>
            <a:spLocks noChangeShapeType="1"/>
          </p:cNvSpPr>
          <p:nvPr/>
        </p:nvSpPr>
        <p:spPr bwMode="auto">
          <a:xfrm>
            <a:off x="3810000" y="3733800"/>
            <a:ext cx="838200" cy="0"/>
          </a:xfrm>
          <a:prstGeom prst="line">
            <a:avLst/>
          </a:prstGeom>
          <a:noFill/>
          <a:ln w="38100">
            <a:solidFill>
              <a:schemeClr val="tx1"/>
            </a:solidFill>
            <a:round/>
            <a:headEnd/>
            <a:tailEnd/>
          </a:ln>
        </p:spPr>
        <p:txBody>
          <a:bodyPr/>
          <a:lstStyle/>
          <a:p>
            <a:endParaRPr lang="en-US"/>
          </a:p>
        </p:txBody>
      </p:sp>
      <p:sp>
        <p:nvSpPr>
          <p:cNvPr id="8" name="Line 8"/>
          <p:cNvSpPr>
            <a:spLocks noChangeShapeType="1"/>
          </p:cNvSpPr>
          <p:nvPr/>
        </p:nvSpPr>
        <p:spPr bwMode="auto">
          <a:xfrm flipV="1">
            <a:off x="3810000" y="1905000"/>
            <a:ext cx="838200" cy="1752600"/>
          </a:xfrm>
          <a:prstGeom prst="line">
            <a:avLst/>
          </a:prstGeom>
          <a:noFill/>
          <a:ln w="38100">
            <a:solidFill>
              <a:schemeClr val="tx1"/>
            </a:solidFill>
            <a:round/>
            <a:headEnd/>
            <a:tailEnd/>
          </a:ln>
        </p:spPr>
        <p:txBody>
          <a:bodyPr/>
          <a:lstStyle/>
          <a:p>
            <a:endParaRPr lang="en-US"/>
          </a:p>
        </p:txBody>
      </p:sp>
      <p:sp>
        <p:nvSpPr>
          <p:cNvPr id="10" name="Line 12"/>
          <p:cNvSpPr>
            <a:spLocks noChangeShapeType="1"/>
          </p:cNvSpPr>
          <p:nvPr/>
        </p:nvSpPr>
        <p:spPr bwMode="auto">
          <a:xfrm>
            <a:off x="3810000" y="3733800"/>
            <a:ext cx="838200" cy="1752600"/>
          </a:xfrm>
          <a:prstGeom prst="line">
            <a:avLst/>
          </a:prstGeom>
          <a:noFill/>
          <a:ln w="38100">
            <a:solidFill>
              <a:schemeClr val="tx1"/>
            </a:solidFill>
            <a:round/>
            <a:headEnd/>
            <a:tailEnd/>
          </a:ln>
        </p:spPr>
        <p:txBody>
          <a:bodyPr/>
          <a:lstStyle/>
          <a:p>
            <a:endParaRPr lang="en-US"/>
          </a:p>
        </p:txBody>
      </p:sp>
      <p:pic>
        <p:nvPicPr>
          <p:cNvPr id="47113" name="Picture 13" descr="waitress"/>
          <p:cNvPicPr>
            <a:picLocks noChangeAspect="1" noChangeArrowheads="1"/>
          </p:cNvPicPr>
          <p:nvPr/>
        </p:nvPicPr>
        <p:blipFill>
          <a:blip r:embed="rId3">
            <a:extLst>
              <a:ext uri="{28A0092B-C50C-407E-A947-70E740481C1C}"/>
            </a:extLst>
          </a:blip>
          <a:srcRect/>
          <a:stretch>
            <a:fillRect/>
          </a:stretch>
        </p:blipFill>
        <p:spPr bwMode="auto">
          <a:xfrm>
            <a:off x="457200" y="2070100"/>
            <a:ext cx="33528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5" name="AutoShape 3"/>
          <p:cNvSpPr>
            <a:spLocks noChangeArrowheads="1"/>
          </p:cNvSpPr>
          <p:nvPr/>
        </p:nvSpPr>
        <p:spPr bwMode="auto">
          <a:xfrm>
            <a:off x="4648200" y="3314700"/>
            <a:ext cx="3962400" cy="838200"/>
          </a:xfrm>
          <a:prstGeom prst="roundRect">
            <a:avLst>
              <a:gd name="adj" fmla="val 375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Training Is Crucial</a:t>
            </a:r>
          </a:p>
        </p:txBody>
      </p:sp>
      <p:sp>
        <p:nvSpPr>
          <p:cNvPr id="7" name="AutoShape 7"/>
          <p:cNvSpPr>
            <a:spLocks noChangeArrowheads="1"/>
          </p:cNvSpPr>
          <p:nvPr/>
        </p:nvSpPr>
        <p:spPr bwMode="auto">
          <a:xfrm>
            <a:off x="4648200" y="1562100"/>
            <a:ext cx="3962400" cy="838200"/>
          </a:xfrm>
          <a:prstGeom prst="roundRect">
            <a:avLst>
              <a:gd name="adj" fmla="val 375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Server Is Linked </a:t>
            </a:r>
            <a:br>
              <a:rPr lang="en-US" altLang="en-US" sz="2400" b="1">
                <a:latin typeface="Arial" pitchFamily="34" charset="0"/>
                <a:cs typeface="Arial" pitchFamily="34" charset="0"/>
              </a:rPr>
            </a:br>
            <a:r>
              <a:rPr lang="en-US" altLang="en-US" sz="2400" b="1">
                <a:latin typeface="Arial" pitchFamily="34" charset="0"/>
                <a:cs typeface="Arial" pitchFamily="34" charset="0"/>
              </a:rPr>
              <a:t>To the Service</a:t>
            </a:r>
          </a:p>
        </p:txBody>
      </p:sp>
      <p:sp>
        <p:nvSpPr>
          <p:cNvPr id="9" name="AutoShape 11"/>
          <p:cNvSpPr>
            <a:spLocks noChangeArrowheads="1"/>
          </p:cNvSpPr>
          <p:nvPr/>
        </p:nvSpPr>
        <p:spPr bwMode="auto">
          <a:xfrm>
            <a:off x="4648200" y="5067300"/>
            <a:ext cx="3962400" cy="838200"/>
          </a:xfrm>
          <a:prstGeom prst="roundRect">
            <a:avLst>
              <a:gd name="adj" fmla="val 375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Empowerment Works</a:t>
            </a:r>
          </a:p>
        </p:txBody>
      </p:sp>
      <p:sp>
        <p:nvSpPr>
          <p:cNvPr id="77833" name="Slide Number Placeholder 22"/>
          <p:cNvSpPr txBox="1">
            <a:spLocks/>
          </p:cNvSpPr>
          <p:nvPr/>
        </p:nvSpPr>
        <p:spPr bwMode="auto">
          <a:xfrm>
            <a:off x="0" y="66675"/>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19DE6F51-BB7F-4368-B415-5AD66CCD0AF9}" type="slidenum">
              <a:rPr lang="en-US" sz="1200">
                <a:latin typeface="Century Gothic" pitchFamily="34" charset="0"/>
              </a:rPr>
              <a:pPr algn="ctr"/>
              <a:t>33</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7"/>
                                        </p:tgtEl>
                                        <p:attrNameLst>
                                          <p:attrName>style.color</p:attrName>
                                        </p:attrNameLst>
                                      </p:cBhvr>
                                      <p:by>
                                        <p:hsl h="0" s="-70588" l="0"/>
                                      </p:by>
                                    </p:animClr>
                                    <p:animClr clrSpc="hsl" dir="cw">
                                      <p:cBhvr>
                                        <p:cTn id="16" dur="500" fill="hold"/>
                                        <p:tgtEl>
                                          <p:spTgt spid="7"/>
                                        </p:tgtEl>
                                        <p:attrNameLst>
                                          <p:attrName>fillcolor</p:attrName>
                                        </p:attrNameLst>
                                      </p:cBhvr>
                                      <p:by>
                                        <p:hsl h="0" s="-70588" l="0"/>
                                      </p:by>
                                    </p:animClr>
                                    <p:animClr clrSpc="hsl" dir="cw">
                                      <p:cBhvr>
                                        <p:cTn id="17" dur="500" fill="hold"/>
                                        <p:tgtEl>
                                          <p:spTgt spid="7"/>
                                        </p:tgtEl>
                                        <p:attrNameLst>
                                          <p:attrName>stroke.color</p:attrName>
                                        </p:attrNameLst>
                                      </p:cBhvr>
                                      <p:by>
                                        <p:hsl h="0" s="-70588" l="0"/>
                                      </p:by>
                                    </p:animClr>
                                    <p:set>
                                      <p:cBhvr>
                                        <p:cTn id="18" dur="500" fill="hold"/>
                                        <p:tgtEl>
                                          <p:spTgt spid="7"/>
                                        </p:tgtEl>
                                        <p:attrNameLst>
                                          <p:attrName>fill.type</p:attrName>
                                        </p:attrNameLst>
                                      </p:cBhvr>
                                      <p:to>
                                        <p:strVal val="solid"/>
                                      </p:to>
                                    </p:set>
                                  </p:childTnLst>
                                </p:cTn>
                              </p:par>
                            </p:childTnLst>
                          </p:cTn>
                        </p:par>
                        <p:par>
                          <p:cTn id="19" fill="hold" nodeType="afterGroup">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mph" presetSubtype="0" fill="hold" grpId="1" nodeType="clickEffect">
                                  <p:stCondLst>
                                    <p:cond delay="0"/>
                                  </p:stCondLst>
                                  <p:childTnLst>
                                    <p:animClr clrSpc="hsl" dir="cw">
                                      <p:cBhvr override="childStyle">
                                        <p:cTn id="30" dur="500" fill="hold"/>
                                        <p:tgtEl>
                                          <p:spTgt spid="5"/>
                                        </p:tgtEl>
                                        <p:attrNameLst>
                                          <p:attrName>style.color</p:attrName>
                                        </p:attrNameLst>
                                      </p:cBhvr>
                                      <p:by>
                                        <p:hsl h="0" s="-70588" l="0"/>
                                      </p:by>
                                    </p:animClr>
                                    <p:animClr clrSpc="hsl" dir="cw">
                                      <p:cBhvr>
                                        <p:cTn id="31" dur="500" fill="hold"/>
                                        <p:tgtEl>
                                          <p:spTgt spid="5"/>
                                        </p:tgtEl>
                                        <p:attrNameLst>
                                          <p:attrName>fillcolor</p:attrName>
                                        </p:attrNameLst>
                                      </p:cBhvr>
                                      <p:by>
                                        <p:hsl h="0" s="-70588" l="0"/>
                                      </p:by>
                                    </p:animClr>
                                    <p:animClr clrSpc="hsl" dir="cw">
                                      <p:cBhvr>
                                        <p:cTn id="32" dur="500" fill="hold"/>
                                        <p:tgtEl>
                                          <p:spTgt spid="5"/>
                                        </p:tgtEl>
                                        <p:attrNameLst>
                                          <p:attrName>stroke.color</p:attrName>
                                        </p:attrNameLst>
                                      </p:cBhvr>
                                      <p:by>
                                        <p:hsl h="0" s="-70588" l="0"/>
                                      </p:by>
                                    </p:animClr>
                                    <p:set>
                                      <p:cBhvr>
                                        <p:cTn id="33" dur="500" fill="hold"/>
                                        <p:tgtEl>
                                          <p:spTgt spid="5"/>
                                        </p:tgtEl>
                                        <p:attrNameLst>
                                          <p:attrName>fill.type</p:attrName>
                                        </p:attrNameLst>
                                      </p:cBhvr>
                                      <p:to>
                                        <p:strVal val="solid"/>
                                      </p:to>
                                    </p:se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5" grpId="0" animBg="1"/>
      <p:bldP spid="5" grpId="1" animBg="1"/>
      <p:bldP spid="7" grpId="0" animBg="1"/>
      <p:bldP spid="7" grpId="1"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2" name="Straight Connector 11"/>
          <p:cNvCxnSpPr>
            <a:cxnSpLocks noChangeShapeType="1"/>
          </p:cNvCxnSpPr>
          <p:nvPr/>
        </p:nvCxnSpPr>
        <p:spPr bwMode="auto">
          <a:xfrm>
            <a:off x="3429000" y="3810000"/>
            <a:ext cx="1371600" cy="0"/>
          </a:xfrm>
          <a:prstGeom prst="line">
            <a:avLst/>
          </a:prstGeom>
          <a:noFill/>
          <a:ln w="38100" algn="ctr">
            <a:solidFill>
              <a:schemeClr val="tx1"/>
            </a:solidFill>
            <a:round/>
            <a:headEnd/>
            <a:tailEnd/>
          </a:ln>
        </p:spPr>
      </p:cxnSp>
      <p:sp>
        <p:nvSpPr>
          <p:cNvPr id="19" name="Line 13"/>
          <p:cNvSpPr>
            <a:spLocks noChangeShapeType="1"/>
          </p:cNvSpPr>
          <p:nvPr/>
        </p:nvSpPr>
        <p:spPr bwMode="auto">
          <a:xfrm>
            <a:off x="3581400" y="3733800"/>
            <a:ext cx="1219200" cy="1905000"/>
          </a:xfrm>
          <a:prstGeom prst="line">
            <a:avLst/>
          </a:prstGeom>
          <a:noFill/>
          <a:ln w="38100">
            <a:solidFill>
              <a:schemeClr val="tx1"/>
            </a:solidFill>
            <a:round/>
            <a:headEnd/>
            <a:tailEnd/>
          </a:ln>
        </p:spPr>
        <p:txBody>
          <a:bodyPr/>
          <a:lstStyle/>
          <a:p>
            <a:endParaRPr lang="en-US"/>
          </a:p>
        </p:txBody>
      </p:sp>
      <p:sp>
        <p:nvSpPr>
          <p:cNvPr id="48132" name="Title 14"/>
          <p:cNvSpPr>
            <a:spLocks noGrp="1"/>
          </p:cNvSpPr>
          <p:nvPr>
            <p:ph type="title"/>
          </p:nvPr>
        </p:nvSpPr>
        <p:spPr>
          <a:xfrm>
            <a:off x="457200" y="76200"/>
            <a:ext cx="8229600" cy="1398587"/>
          </a:xfrm>
        </p:spPr>
        <p:txBody>
          <a:bodyPr/>
          <a:lstStyle/>
          <a:p>
            <a:pPr>
              <a:defRPr/>
            </a:pPr>
            <a:r>
              <a:rPr lang="en-US" dirty="0" smtClean="0"/>
              <a:t>Other Issues in Quality Implementation Efforts</a:t>
            </a:r>
          </a:p>
        </p:txBody>
      </p:sp>
      <p:sp>
        <p:nvSpPr>
          <p:cNvPr id="13" name="AutoShape 3"/>
          <p:cNvSpPr>
            <a:spLocks noChangeArrowheads="1"/>
          </p:cNvSpPr>
          <p:nvPr/>
        </p:nvSpPr>
        <p:spPr bwMode="auto">
          <a:xfrm>
            <a:off x="4754563" y="3352800"/>
            <a:ext cx="3962400" cy="838200"/>
          </a:xfrm>
          <a:prstGeom prst="roundRect">
            <a:avLst>
              <a:gd name="adj" fmla="val 375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300" b="1">
                <a:latin typeface="Arial" pitchFamily="34" charset="0"/>
                <a:cs typeface="Arial" pitchFamily="34" charset="0"/>
              </a:rPr>
              <a:t>Specify Jobs and Measure Performance</a:t>
            </a:r>
          </a:p>
        </p:txBody>
      </p:sp>
      <p:sp>
        <p:nvSpPr>
          <p:cNvPr id="16" name="Line 7"/>
          <p:cNvSpPr>
            <a:spLocks noChangeShapeType="1"/>
          </p:cNvSpPr>
          <p:nvPr/>
        </p:nvSpPr>
        <p:spPr bwMode="auto">
          <a:xfrm flipH="1">
            <a:off x="3657600" y="1981200"/>
            <a:ext cx="1219200" cy="1828800"/>
          </a:xfrm>
          <a:prstGeom prst="line">
            <a:avLst/>
          </a:prstGeom>
          <a:noFill/>
          <a:ln w="38100">
            <a:solidFill>
              <a:schemeClr val="tx1"/>
            </a:solidFill>
            <a:round/>
            <a:headEnd/>
            <a:tailEnd/>
          </a:ln>
        </p:spPr>
        <p:txBody>
          <a:bodyPr/>
          <a:lstStyle/>
          <a:p>
            <a:endParaRPr lang="en-US"/>
          </a:p>
        </p:txBody>
      </p:sp>
      <p:pic>
        <p:nvPicPr>
          <p:cNvPr id="48135" name="Picture 10" descr="banking"/>
          <p:cNvPicPr>
            <a:picLocks noChangeAspect="1" noChangeArrowheads="1"/>
          </p:cNvPicPr>
          <p:nvPr/>
        </p:nvPicPr>
        <p:blipFill>
          <a:blip r:embed="rId3">
            <a:extLst>
              <a:ext uri="{28A0092B-C50C-407E-A947-70E740481C1C}"/>
            </a:extLst>
          </a:blip>
          <a:srcRect/>
          <a:stretch>
            <a:fillRect/>
          </a:stretch>
        </p:blipFill>
        <p:spPr bwMode="auto">
          <a:xfrm>
            <a:off x="393700" y="2070100"/>
            <a:ext cx="3340100" cy="3340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18" name="AutoShape 12"/>
          <p:cNvSpPr>
            <a:spLocks noChangeArrowheads="1"/>
          </p:cNvSpPr>
          <p:nvPr/>
        </p:nvSpPr>
        <p:spPr bwMode="auto">
          <a:xfrm>
            <a:off x="4800600" y="5181600"/>
            <a:ext cx="3962400" cy="838200"/>
          </a:xfrm>
          <a:prstGeom prst="roundRect">
            <a:avLst>
              <a:gd name="adj" fmla="val 375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300" b="1">
                <a:latin typeface="Arial" pitchFamily="34" charset="0"/>
                <a:cs typeface="Arial" pitchFamily="34" charset="0"/>
              </a:rPr>
              <a:t>Get a Return on Quality</a:t>
            </a:r>
          </a:p>
        </p:txBody>
      </p:sp>
      <p:sp>
        <p:nvSpPr>
          <p:cNvPr id="21" name="AutoShape 6"/>
          <p:cNvSpPr>
            <a:spLocks noChangeArrowheads="1"/>
          </p:cNvSpPr>
          <p:nvPr/>
        </p:nvSpPr>
        <p:spPr bwMode="auto">
          <a:xfrm>
            <a:off x="4876800" y="1600200"/>
            <a:ext cx="3962400" cy="838200"/>
          </a:xfrm>
          <a:prstGeom prst="roundRect">
            <a:avLst>
              <a:gd name="adj" fmla="val 375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300" b="1">
                <a:latin typeface="Arial" pitchFamily="34" charset="0"/>
                <a:cs typeface="Arial" pitchFamily="34" charset="0"/>
              </a:rPr>
              <a:t>Managers Lead the Effort</a:t>
            </a:r>
          </a:p>
        </p:txBody>
      </p:sp>
      <p:sp>
        <p:nvSpPr>
          <p:cNvPr id="79881" name="Slide Number Placeholder 22"/>
          <p:cNvSpPr txBox="1">
            <a:spLocks/>
          </p:cNvSpPr>
          <p:nvPr/>
        </p:nvSpPr>
        <p:spPr bwMode="auto">
          <a:xfrm>
            <a:off x="31750" y="157163"/>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7F305B1F-17F2-4582-AECF-6ED92C704216}" type="slidenum">
              <a:rPr lang="en-US" sz="1200">
                <a:latin typeface="Century Gothic" pitchFamily="34" charset="0"/>
              </a:rPr>
              <a:pPr algn="ctr"/>
              <a:t>34</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21"/>
                                        </p:tgtEl>
                                        <p:attrNameLst>
                                          <p:attrName>style.color</p:attrName>
                                        </p:attrNameLst>
                                      </p:cBhvr>
                                      <p:by>
                                        <p:hsl h="0" s="-70588" l="0"/>
                                      </p:by>
                                    </p:animClr>
                                    <p:animClr clrSpc="hsl" dir="cw">
                                      <p:cBhvr>
                                        <p:cTn id="16" dur="500" fill="hold"/>
                                        <p:tgtEl>
                                          <p:spTgt spid="21"/>
                                        </p:tgtEl>
                                        <p:attrNameLst>
                                          <p:attrName>fillcolor</p:attrName>
                                        </p:attrNameLst>
                                      </p:cBhvr>
                                      <p:by>
                                        <p:hsl h="0" s="-70588" l="0"/>
                                      </p:by>
                                    </p:animClr>
                                    <p:animClr clrSpc="hsl" dir="cw">
                                      <p:cBhvr>
                                        <p:cTn id="17" dur="500" fill="hold"/>
                                        <p:tgtEl>
                                          <p:spTgt spid="21"/>
                                        </p:tgtEl>
                                        <p:attrNameLst>
                                          <p:attrName>stroke.color</p:attrName>
                                        </p:attrNameLst>
                                      </p:cBhvr>
                                      <p:by>
                                        <p:hsl h="0" s="-70588" l="0"/>
                                      </p:by>
                                    </p:animClr>
                                    <p:set>
                                      <p:cBhvr>
                                        <p:cTn id="18" dur="500" fill="hold"/>
                                        <p:tgtEl>
                                          <p:spTgt spid="21"/>
                                        </p:tgtEl>
                                        <p:attrNameLst>
                                          <p:attrName>fill.type</p:attrName>
                                        </p:attrNameLst>
                                      </p:cBhvr>
                                      <p:to>
                                        <p:strVal val="solid"/>
                                      </p:to>
                                    </p:set>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mph" presetSubtype="0" fill="hold" grpId="1" nodeType="clickEffect">
                                  <p:stCondLst>
                                    <p:cond delay="0"/>
                                  </p:stCondLst>
                                  <p:childTnLst>
                                    <p:animClr clrSpc="hsl" dir="cw">
                                      <p:cBhvr override="childStyle">
                                        <p:cTn id="30" dur="500" fill="hold"/>
                                        <p:tgtEl>
                                          <p:spTgt spid="13"/>
                                        </p:tgtEl>
                                        <p:attrNameLst>
                                          <p:attrName>style.color</p:attrName>
                                        </p:attrNameLst>
                                      </p:cBhvr>
                                      <p:by>
                                        <p:hsl h="0" s="-70588" l="0"/>
                                      </p:by>
                                    </p:animClr>
                                    <p:animClr clrSpc="hsl" dir="cw">
                                      <p:cBhvr>
                                        <p:cTn id="31" dur="500" fill="hold"/>
                                        <p:tgtEl>
                                          <p:spTgt spid="13"/>
                                        </p:tgtEl>
                                        <p:attrNameLst>
                                          <p:attrName>fillcolor</p:attrName>
                                        </p:attrNameLst>
                                      </p:cBhvr>
                                      <p:by>
                                        <p:hsl h="0" s="-70588" l="0"/>
                                      </p:by>
                                    </p:animClr>
                                    <p:animClr clrSpc="hsl" dir="cw">
                                      <p:cBhvr>
                                        <p:cTn id="32" dur="500" fill="hold"/>
                                        <p:tgtEl>
                                          <p:spTgt spid="13"/>
                                        </p:tgtEl>
                                        <p:attrNameLst>
                                          <p:attrName>stroke.color</p:attrName>
                                        </p:attrNameLst>
                                      </p:cBhvr>
                                      <p:by>
                                        <p:hsl h="0" s="-70588" l="0"/>
                                      </p:by>
                                    </p:animClr>
                                    <p:set>
                                      <p:cBhvr>
                                        <p:cTn id="33" dur="500" fill="hold"/>
                                        <p:tgtEl>
                                          <p:spTgt spid="13"/>
                                        </p:tgtEl>
                                        <p:attrNameLst>
                                          <p:attrName>fill.type</p:attrName>
                                        </p:attrNameLst>
                                      </p:cBhvr>
                                      <p:to>
                                        <p:strVal val="solid"/>
                                      </p:to>
                                    </p:se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13" grpId="1" animBg="1"/>
      <p:bldP spid="16" grpId="0" animBg="1"/>
      <p:bldP spid="18" grpId="0" animBg="1"/>
      <p:bldP spid="21" grpId="0" animBg="1"/>
      <p:bldP spid="21"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smtClean="0"/>
              <a:t>You should now be able to:</a:t>
            </a:r>
          </a:p>
        </p:txBody>
      </p:sp>
      <p:sp>
        <p:nvSpPr>
          <p:cNvPr id="59395" name="Rectangle 3"/>
          <p:cNvSpPr>
            <a:spLocks noGrp="1" noChangeArrowheads="1"/>
          </p:cNvSpPr>
          <p:nvPr>
            <p:ph idx="1"/>
          </p:nvPr>
        </p:nvSpPr>
        <p:spPr>
          <a:xfrm>
            <a:off x="457200" y="1882775"/>
            <a:ext cx="8229600" cy="4899025"/>
          </a:xfrm>
        </p:spPr>
        <p:txBody>
          <a:bodyPr>
            <a:normAutofit fontScale="85000" lnSpcReduction="20000"/>
          </a:bodyPr>
          <a:lstStyle/>
          <a:p>
            <a:pPr marL="514350" indent="-514350">
              <a:buFont typeface="+mj-lt"/>
              <a:buAutoNum type="arabicPeriod"/>
              <a:defRPr/>
            </a:pPr>
            <a:r>
              <a:rPr lang="en-US" dirty="0" smtClean="0"/>
              <a:t>Understand how product life cycles affect strategy planning.</a:t>
            </a:r>
          </a:p>
          <a:p>
            <a:pPr marL="514350" indent="-514350">
              <a:buFont typeface="+mj-lt"/>
              <a:buAutoNum type="arabicPeriod"/>
              <a:defRPr/>
            </a:pPr>
            <a:r>
              <a:rPr lang="en-US" dirty="0" smtClean="0"/>
              <a:t>Know what is involved in designing new products and what “new products” really are.</a:t>
            </a:r>
          </a:p>
          <a:p>
            <a:pPr marL="514350" indent="-514350">
              <a:buFont typeface="+mj-lt"/>
              <a:buAutoNum type="arabicPeriod"/>
              <a:defRPr/>
            </a:pPr>
            <a:r>
              <a:rPr lang="en-US" dirty="0" smtClean="0"/>
              <a:t>Understand the new-product development process.</a:t>
            </a:r>
          </a:p>
          <a:p>
            <a:pPr marL="514350" indent="-514350">
              <a:buFont typeface="+mj-lt"/>
              <a:buAutoNum type="arabicPeriod"/>
              <a:defRPr/>
            </a:pPr>
            <a:r>
              <a:rPr lang="en-US" dirty="0"/>
              <a:t>Appreciate the team effort that goes into new-product development.</a:t>
            </a:r>
            <a:endParaRPr lang="en-US" dirty="0" smtClean="0"/>
          </a:p>
          <a:p>
            <a:pPr marL="514350" indent="-514350">
              <a:buFont typeface="+mj-lt"/>
              <a:buAutoNum type="arabicPeriod"/>
              <a:defRPr/>
            </a:pPr>
            <a:r>
              <a:rPr lang="en-US" dirty="0" smtClean="0"/>
              <a:t>Understand the need for product or brand managers.</a:t>
            </a:r>
          </a:p>
          <a:p>
            <a:pPr marL="514350" indent="-514350">
              <a:buFont typeface="+mj-lt"/>
              <a:buAutoNum type="arabicPeriod"/>
              <a:defRPr/>
            </a:pPr>
            <a:r>
              <a:rPr lang="en-US" dirty="0" smtClean="0"/>
              <a:t>Understand how total quality management can improve goods and services.</a:t>
            </a:r>
          </a:p>
          <a:p>
            <a:pPr marL="514350" indent="-514350">
              <a:buFont typeface="+mj-lt"/>
              <a:buAutoNum type="arabicPeriod"/>
              <a:defRPr/>
            </a:pPr>
            <a:r>
              <a:rPr lang="en-US" dirty="0" smtClean="0"/>
              <a:t>Understand important new terms.</a:t>
            </a:r>
          </a:p>
        </p:txBody>
      </p:sp>
      <p:sp>
        <p:nvSpPr>
          <p:cNvPr id="81923"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9-</a:t>
            </a:r>
            <a:fld id="{1E97C957-CED5-4DFC-88F1-36CD0C1FF2ED}" type="slidenum">
              <a:rPr lang="en-US" sz="1200">
                <a:latin typeface="Century Gothic" pitchFamily="34" charset="0"/>
              </a:rPr>
              <a:pPr algn="ctr"/>
              <a:t>35</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Effect transition="in" filter="wipe(up)">
                                      <p:cBhvr>
                                        <p:cTn id="23" dur="500"/>
                                        <p:tgtEl>
                                          <p:spTgt spid="59395">
                                            <p:txEl>
                                              <p:pRg st="4" end="4"/>
                                            </p:txEl>
                                          </p:spTgt>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animEffect transition="in" filter="wipe(up)">
                                      <p:cBhvr>
                                        <p:cTn id="27" dur="500"/>
                                        <p:tgtEl>
                                          <p:spTgt spid="59395">
                                            <p:txEl>
                                              <p:pRg st="5" end="5"/>
                                            </p:txEl>
                                          </p:spTgt>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59395">
                                            <p:txEl>
                                              <p:pRg st="6" end="6"/>
                                            </p:txEl>
                                          </p:spTgt>
                                        </p:tgtEl>
                                        <p:attrNameLst>
                                          <p:attrName>style.visibility</p:attrName>
                                        </p:attrNameLst>
                                      </p:cBhvr>
                                      <p:to>
                                        <p:strVal val="visible"/>
                                      </p:to>
                                    </p:set>
                                    <p:animEffect transition="in" filter="wipe(up)">
                                      <p:cBhvr>
                                        <p:cTn id="31" dur="500"/>
                                        <p:tgtEl>
                                          <p:spTgt spid="59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pPr>
              <a:defRPr/>
            </a:pPr>
            <a:r>
              <a:rPr lang="en-US" smtClean="0"/>
              <a:t>Key Terms</a:t>
            </a:r>
          </a:p>
        </p:txBody>
      </p:sp>
      <p:sp>
        <p:nvSpPr>
          <p:cNvPr id="49155" name="Content Placeholder 4"/>
          <p:cNvSpPr>
            <a:spLocks noGrp="1"/>
          </p:cNvSpPr>
          <p:nvPr>
            <p:ph sz="half" idx="1"/>
          </p:nvPr>
        </p:nvSpPr>
        <p:spPr>
          <a:xfrm>
            <a:off x="457200" y="1722438"/>
            <a:ext cx="4038600" cy="4525962"/>
          </a:xfrm>
        </p:spPr>
        <p:txBody>
          <a:bodyPr/>
          <a:lstStyle/>
          <a:p>
            <a:pPr marL="514350" indent="-514350">
              <a:lnSpc>
                <a:spcPts val="2800"/>
              </a:lnSpc>
              <a:buFont typeface="Century Gothic" pitchFamily="34" charset="0"/>
              <a:buAutoNum type="arabicPeriod"/>
            </a:pPr>
            <a:r>
              <a:rPr lang="en-US" smtClean="0"/>
              <a:t>product life cycle</a:t>
            </a:r>
          </a:p>
          <a:p>
            <a:pPr marL="514350" indent="-514350">
              <a:lnSpc>
                <a:spcPts val="2800"/>
              </a:lnSpc>
              <a:buFont typeface="Century Gothic" pitchFamily="34" charset="0"/>
              <a:buAutoNum type="arabicPeriod"/>
            </a:pPr>
            <a:r>
              <a:rPr lang="en-US" smtClean="0"/>
              <a:t>market introduction</a:t>
            </a:r>
          </a:p>
          <a:p>
            <a:pPr marL="514350" indent="-514350">
              <a:lnSpc>
                <a:spcPts val="2800"/>
              </a:lnSpc>
              <a:buFont typeface="Century Gothic" pitchFamily="34" charset="0"/>
              <a:buAutoNum type="arabicPeriod"/>
            </a:pPr>
            <a:r>
              <a:rPr lang="en-US" smtClean="0"/>
              <a:t>market growth</a:t>
            </a:r>
          </a:p>
          <a:p>
            <a:pPr marL="514350" indent="-514350">
              <a:lnSpc>
                <a:spcPts val="2800"/>
              </a:lnSpc>
              <a:buFont typeface="Century Gothic" pitchFamily="34" charset="0"/>
              <a:buAutoNum type="arabicPeriod"/>
            </a:pPr>
            <a:r>
              <a:rPr lang="en-US" smtClean="0"/>
              <a:t>market maturity</a:t>
            </a:r>
          </a:p>
          <a:p>
            <a:pPr marL="514350" indent="-514350">
              <a:lnSpc>
                <a:spcPts val="2800"/>
              </a:lnSpc>
              <a:buFont typeface="Century Gothic" pitchFamily="34" charset="0"/>
              <a:buAutoNum type="arabicPeriod"/>
            </a:pPr>
            <a:r>
              <a:rPr lang="en-US" smtClean="0"/>
              <a:t>sales decline</a:t>
            </a:r>
          </a:p>
          <a:p>
            <a:pPr marL="514350" indent="-514350">
              <a:lnSpc>
                <a:spcPts val="2800"/>
              </a:lnSpc>
              <a:buFont typeface="Century Gothic" pitchFamily="34" charset="0"/>
              <a:buAutoNum type="arabicPeriod"/>
            </a:pPr>
            <a:r>
              <a:rPr lang="en-US" smtClean="0"/>
              <a:t>fashion</a:t>
            </a:r>
          </a:p>
          <a:p>
            <a:pPr marL="514350" indent="-514350">
              <a:lnSpc>
                <a:spcPts val="2800"/>
              </a:lnSpc>
              <a:buFont typeface="Century Gothic" pitchFamily="34" charset="0"/>
              <a:buAutoNum type="arabicPeriod"/>
            </a:pPr>
            <a:r>
              <a:rPr lang="en-US" smtClean="0"/>
              <a:t>fad</a:t>
            </a:r>
          </a:p>
          <a:p>
            <a:pPr marL="514350" indent="-514350">
              <a:lnSpc>
                <a:spcPts val="2800"/>
              </a:lnSpc>
              <a:buFont typeface="Century Gothic" pitchFamily="34" charset="0"/>
              <a:buAutoNum type="arabicPeriod"/>
            </a:pPr>
            <a:r>
              <a:rPr lang="en-US" smtClean="0"/>
              <a:t>new product</a:t>
            </a:r>
          </a:p>
          <a:p>
            <a:pPr marL="514350" indent="-514350">
              <a:lnSpc>
                <a:spcPts val="2800"/>
              </a:lnSpc>
              <a:buFont typeface="Century Gothic" pitchFamily="34" charset="0"/>
              <a:buAutoNum type="arabicPeriod"/>
            </a:pPr>
            <a:r>
              <a:rPr lang="en-US" smtClean="0"/>
              <a:t>Federal Trade Commission (FTC)</a:t>
            </a:r>
          </a:p>
          <a:p>
            <a:pPr marL="514350" indent="-514350">
              <a:lnSpc>
                <a:spcPts val="2800"/>
              </a:lnSpc>
              <a:buFont typeface="Century Gothic" pitchFamily="34" charset="0"/>
              <a:buAutoNum type="arabicPeriod"/>
            </a:pPr>
            <a:r>
              <a:rPr lang="en-US" smtClean="0"/>
              <a:t>Consumer Product Safety Act</a:t>
            </a:r>
          </a:p>
        </p:txBody>
      </p:sp>
      <p:sp>
        <p:nvSpPr>
          <p:cNvPr id="4" name="Content Placeholder 3"/>
          <p:cNvSpPr>
            <a:spLocks noGrp="1"/>
          </p:cNvSpPr>
          <p:nvPr>
            <p:ph sz="half" idx="2"/>
          </p:nvPr>
        </p:nvSpPr>
        <p:spPr>
          <a:xfrm>
            <a:off x="4648200" y="1722438"/>
            <a:ext cx="4038600" cy="4525962"/>
          </a:xfrm>
        </p:spPr>
        <p:txBody>
          <a:bodyPr/>
          <a:lstStyle/>
          <a:p>
            <a:pPr marL="514350" indent="-514350">
              <a:buFont typeface="Century Gothic" pitchFamily="34" charset="0"/>
              <a:buAutoNum type="arabicPeriod" startAt="11"/>
            </a:pPr>
            <a:r>
              <a:rPr lang="en-US" smtClean="0"/>
              <a:t>product liability</a:t>
            </a:r>
          </a:p>
          <a:p>
            <a:pPr marL="514350" indent="-514350">
              <a:buFont typeface="Century Gothic" pitchFamily="34" charset="0"/>
              <a:buAutoNum type="arabicPeriod" startAt="11"/>
            </a:pPr>
            <a:r>
              <a:rPr lang="en-US" smtClean="0"/>
              <a:t>concept testing</a:t>
            </a:r>
          </a:p>
          <a:p>
            <a:pPr marL="514350" indent="-514350">
              <a:buFont typeface="Century Gothic" pitchFamily="34" charset="0"/>
              <a:buAutoNum type="arabicPeriod" startAt="11"/>
            </a:pPr>
            <a:r>
              <a:rPr lang="en-US" smtClean="0"/>
              <a:t>prototype</a:t>
            </a:r>
          </a:p>
          <a:p>
            <a:pPr marL="514350" indent="-514350">
              <a:buFont typeface="Century Gothic" pitchFamily="34" charset="0"/>
              <a:buAutoNum type="arabicPeriod" startAt="11"/>
            </a:pPr>
            <a:r>
              <a:rPr lang="en-US" smtClean="0"/>
              <a:t>product managers</a:t>
            </a:r>
          </a:p>
          <a:p>
            <a:pPr marL="514350" indent="-514350">
              <a:buFont typeface="Century Gothic" pitchFamily="34" charset="0"/>
              <a:buAutoNum type="arabicPeriod" startAt="11"/>
            </a:pPr>
            <a:r>
              <a:rPr lang="en-US" smtClean="0"/>
              <a:t>brand managers</a:t>
            </a:r>
          </a:p>
          <a:p>
            <a:pPr marL="514350" indent="-514350">
              <a:buFont typeface="Century Gothic" pitchFamily="34" charset="0"/>
              <a:buAutoNum type="arabicPeriod" startAt="11"/>
            </a:pPr>
            <a:r>
              <a:rPr lang="en-US" smtClean="0"/>
              <a:t>total quality management (TQM)</a:t>
            </a:r>
          </a:p>
          <a:p>
            <a:pPr marL="514350" indent="-514350">
              <a:buFont typeface="Century Gothic" pitchFamily="34" charset="0"/>
              <a:buAutoNum type="arabicPeriod" startAt="11"/>
            </a:pPr>
            <a:r>
              <a:rPr lang="en-US" smtClean="0"/>
              <a:t>continuous improvement</a:t>
            </a:r>
          </a:p>
          <a:p>
            <a:pPr marL="514350" indent="-514350">
              <a:buFont typeface="Century Gothic" pitchFamily="34" charset="0"/>
              <a:buAutoNum type="arabicPeriod" startAt="11"/>
            </a:pPr>
            <a:r>
              <a:rPr lang="en-US" smtClean="0"/>
              <a:t>empowerment</a:t>
            </a:r>
          </a:p>
          <a:p>
            <a:pPr marL="514350" indent="-514350">
              <a:buFont typeface="Century Gothic" pitchFamily="34" charset="0"/>
              <a:buAutoNum type="arabicPeriod" startAt="11"/>
            </a:pPr>
            <a:endParaRPr lang="en-US" smtClean="0"/>
          </a:p>
          <a:p>
            <a:pPr marL="514350" indent="-514350">
              <a:buFont typeface="Century Gothic" pitchFamily="34" charset="0"/>
              <a:buAutoNum type="arabicPeriod" startAt="11"/>
            </a:pPr>
            <a:endParaRPr lang="en-US" smtClean="0"/>
          </a:p>
        </p:txBody>
      </p:sp>
      <p:sp>
        <p:nvSpPr>
          <p:cNvPr id="83972"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9-</a:t>
            </a:r>
            <a:fld id="{1E663114-EEDB-409D-954D-8C79E07E8E48}" type="slidenum">
              <a:rPr lang="en-US" sz="1200">
                <a:latin typeface="Century Gothic" pitchFamily="34" charset="0"/>
              </a:rPr>
              <a:pPr algn="ctr"/>
              <a:t>36</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up)">
                                      <p:cBhvr>
                                        <p:cTn id="7" dur="500"/>
                                        <p:tgtEl>
                                          <p:spTgt spid="4915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animEffect transition="in" filter="wipe(up)">
                                      <p:cBhvr>
                                        <p:cTn id="11" dur="500"/>
                                        <p:tgtEl>
                                          <p:spTgt spid="49155">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animEffect transition="in" filter="wipe(up)">
                                      <p:cBhvr>
                                        <p:cTn id="15" dur="500"/>
                                        <p:tgtEl>
                                          <p:spTgt spid="49155">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Effect transition="in" filter="wipe(up)">
                                      <p:cBhvr>
                                        <p:cTn id="19" dur="500"/>
                                        <p:tgtEl>
                                          <p:spTgt spid="49155">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animEffect transition="in" filter="wipe(up)">
                                      <p:cBhvr>
                                        <p:cTn id="23" dur="500"/>
                                        <p:tgtEl>
                                          <p:spTgt spid="49155">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animEffect transition="in" filter="wipe(up)">
                                      <p:cBhvr>
                                        <p:cTn id="27" dur="500"/>
                                        <p:tgtEl>
                                          <p:spTgt spid="49155">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9155">
                                            <p:txEl>
                                              <p:pRg st="6" end="6"/>
                                            </p:txEl>
                                          </p:spTgt>
                                        </p:tgtEl>
                                        <p:attrNameLst>
                                          <p:attrName>style.visibility</p:attrName>
                                        </p:attrNameLst>
                                      </p:cBhvr>
                                      <p:to>
                                        <p:strVal val="visible"/>
                                      </p:to>
                                    </p:set>
                                    <p:animEffect transition="in" filter="wipe(up)">
                                      <p:cBhvr>
                                        <p:cTn id="31" dur="500"/>
                                        <p:tgtEl>
                                          <p:spTgt spid="49155">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9155">
                                            <p:txEl>
                                              <p:pRg st="7" end="7"/>
                                            </p:txEl>
                                          </p:spTgt>
                                        </p:tgtEl>
                                        <p:attrNameLst>
                                          <p:attrName>style.visibility</p:attrName>
                                        </p:attrNameLst>
                                      </p:cBhvr>
                                      <p:to>
                                        <p:strVal val="visible"/>
                                      </p:to>
                                    </p:set>
                                    <p:animEffect transition="in" filter="wipe(up)">
                                      <p:cBhvr>
                                        <p:cTn id="35" dur="500"/>
                                        <p:tgtEl>
                                          <p:spTgt spid="49155">
                                            <p:txEl>
                                              <p:pRg st="7" end="7"/>
                                            </p:txEl>
                                          </p:spTgt>
                                        </p:tgtEl>
                                      </p:cBhvr>
                                    </p:animEffect>
                                  </p:childTnLst>
                                </p:cTn>
                              </p:par>
                            </p:childTnLst>
                          </p:cTn>
                        </p:par>
                        <p:par>
                          <p:cTn id="36" fill="hold" nodeType="afterGroup">
                            <p:stCondLst>
                              <p:cond delay="4000"/>
                            </p:stCondLst>
                            <p:childTnLst>
                              <p:par>
                                <p:cTn id="37" presetID="22" presetClass="entr" presetSubtype="1" fill="hold" nodeType="afterEffect">
                                  <p:stCondLst>
                                    <p:cond delay="0"/>
                                  </p:stCondLst>
                                  <p:childTnLst>
                                    <p:set>
                                      <p:cBhvr>
                                        <p:cTn id="38" dur="1" fill="hold">
                                          <p:stCondLst>
                                            <p:cond delay="0"/>
                                          </p:stCondLst>
                                        </p:cTn>
                                        <p:tgtEl>
                                          <p:spTgt spid="49155">
                                            <p:txEl>
                                              <p:pRg st="8" end="8"/>
                                            </p:txEl>
                                          </p:spTgt>
                                        </p:tgtEl>
                                        <p:attrNameLst>
                                          <p:attrName>style.visibility</p:attrName>
                                        </p:attrNameLst>
                                      </p:cBhvr>
                                      <p:to>
                                        <p:strVal val="visible"/>
                                      </p:to>
                                    </p:set>
                                    <p:animEffect transition="in" filter="wipe(up)">
                                      <p:cBhvr>
                                        <p:cTn id="39" dur="500"/>
                                        <p:tgtEl>
                                          <p:spTgt spid="49155">
                                            <p:txEl>
                                              <p:pRg st="8" end="8"/>
                                            </p:txEl>
                                          </p:spTgt>
                                        </p:tgtEl>
                                      </p:cBhvr>
                                    </p:animEffect>
                                  </p:childTnLst>
                                </p:cTn>
                              </p:par>
                            </p:childTnLst>
                          </p:cTn>
                        </p:par>
                        <p:par>
                          <p:cTn id="40" fill="hold" nodeType="afterGroup">
                            <p:stCondLst>
                              <p:cond delay="4500"/>
                            </p:stCondLst>
                            <p:childTnLst>
                              <p:par>
                                <p:cTn id="41" presetID="22" presetClass="entr" presetSubtype="1" fill="hold" nodeType="afterEffect">
                                  <p:stCondLst>
                                    <p:cond delay="0"/>
                                  </p:stCondLst>
                                  <p:childTnLst>
                                    <p:set>
                                      <p:cBhvr>
                                        <p:cTn id="42" dur="1" fill="hold">
                                          <p:stCondLst>
                                            <p:cond delay="0"/>
                                          </p:stCondLst>
                                        </p:cTn>
                                        <p:tgtEl>
                                          <p:spTgt spid="49155">
                                            <p:txEl>
                                              <p:pRg st="9" end="9"/>
                                            </p:txEl>
                                          </p:spTgt>
                                        </p:tgtEl>
                                        <p:attrNameLst>
                                          <p:attrName>style.visibility</p:attrName>
                                        </p:attrNameLst>
                                      </p:cBhvr>
                                      <p:to>
                                        <p:strVal val="visible"/>
                                      </p:to>
                                    </p:set>
                                    <p:animEffect transition="in" filter="wipe(up)">
                                      <p:cBhvr>
                                        <p:cTn id="43" dur="500"/>
                                        <p:tgtEl>
                                          <p:spTgt spid="49155">
                                            <p:txEl>
                                              <p:pRg st="9" end="9"/>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wipe(up)">
                                      <p:cBhvr>
                                        <p:cTn id="47" dur="500"/>
                                        <p:tgtEl>
                                          <p:spTgt spid="4">
                                            <p:txEl>
                                              <p:pRg st="0" end="0"/>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Effect transition="in" filter="wipe(up)">
                                      <p:cBhvr>
                                        <p:cTn id="51" dur="500"/>
                                        <p:tgtEl>
                                          <p:spTgt spid="4">
                                            <p:txEl>
                                              <p:pRg st="1" end="1"/>
                                            </p:txEl>
                                          </p:spTgt>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wipe(up)">
                                      <p:cBhvr>
                                        <p:cTn id="55" dur="500"/>
                                        <p:tgtEl>
                                          <p:spTgt spid="4">
                                            <p:txEl>
                                              <p:pRg st="2" end="2"/>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Effect transition="in" filter="wipe(up)">
                                      <p:cBhvr>
                                        <p:cTn id="59" dur="500"/>
                                        <p:tgtEl>
                                          <p:spTgt spid="4">
                                            <p:txEl>
                                              <p:pRg st="3" end="3"/>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wipe(up)">
                                      <p:cBhvr>
                                        <p:cTn id="63" dur="500"/>
                                        <p:tgtEl>
                                          <p:spTgt spid="4">
                                            <p:txEl>
                                              <p:pRg st="4" end="4"/>
                                            </p:txEl>
                                          </p:spTgt>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wipe(up)">
                                      <p:cBhvr>
                                        <p:cTn id="67" dur="500"/>
                                        <p:tgtEl>
                                          <p:spTgt spid="4">
                                            <p:txEl>
                                              <p:pRg st="5" end="5"/>
                                            </p:txEl>
                                          </p:spTgt>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animEffect transition="in" filter="wipe(up)">
                                      <p:cBhvr>
                                        <p:cTn id="71" dur="500"/>
                                        <p:tgtEl>
                                          <p:spTgt spid="4">
                                            <p:txEl>
                                              <p:pRg st="6" end="6"/>
                                            </p:txEl>
                                          </p:spTgt>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animEffect transition="in" filter="wipe(up)">
                                      <p:cBhvr>
                                        <p:cTn id="7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0" y="1906588"/>
            <a:ext cx="9115425" cy="49514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 name="Picture 3" descr="21-4prodlifecycle1"/>
          <p:cNvPicPr>
            <a:picLocks noChangeAspect="1" noChangeArrowheads="1"/>
          </p:cNvPicPr>
          <p:nvPr/>
        </p:nvPicPr>
        <p:blipFill>
          <a:blip r:embed="rId3"/>
          <a:srcRect/>
          <a:stretch>
            <a:fillRect/>
          </a:stretch>
        </p:blipFill>
        <p:spPr bwMode="auto">
          <a:xfrm>
            <a:off x="0" y="1906588"/>
            <a:ext cx="9115425" cy="4402137"/>
          </a:xfrm>
          <a:prstGeom prst="rect">
            <a:avLst/>
          </a:prstGeom>
          <a:noFill/>
          <a:ln w="9525">
            <a:noFill/>
            <a:miter lim="800000"/>
            <a:headEnd/>
            <a:tailEnd/>
          </a:ln>
        </p:spPr>
      </p:pic>
      <p:pic>
        <p:nvPicPr>
          <p:cNvPr id="19" name="Picture 4" descr="21-4prodlifecycle2"/>
          <p:cNvPicPr>
            <a:picLocks noChangeAspect="1" noChangeArrowheads="1"/>
          </p:cNvPicPr>
          <p:nvPr/>
        </p:nvPicPr>
        <p:blipFill>
          <a:blip r:embed="rId4"/>
          <a:srcRect/>
          <a:stretch>
            <a:fillRect/>
          </a:stretch>
        </p:blipFill>
        <p:spPr bwMode="auto">
          <a:xfrm>
            <a:off x="0" y="1906588"/>
            <a:ext cx="9113838" cy="4402137"/>
          </a:xfrm>
          <a:prstGeom prst="rect">
            <a:avLst/>
          </a:prstGeom>
          <a:noFill/>
          <a:ln w="9525">
            <a:noFill/>
            <a:miter lim="800000"/>
            <a:headEnd/>
            <a:tailEnd/>
          </a:ln>
        </p:spPr>
      </p:pic>
      <p:pic>
        <p:nvPicPr>
          <p:cNvPr id="18" name="Picture 5" descr="21-4prodlifecycle3"/>
          <p:cNvPicPr>
            <a:picLocks noChangeAspect="1" noChangeArrowheads="1"/>
          </p:cNvPicPr>
          <p:nvPr/>
        </p:nvPicPr>
        <p:blipFill>
          <a:blip r:embed="rId5"/>
          <a:srcRect/>
          <a:stretch>
            <a:fillRect/>
          </a:stretch>
        </p:blipFill>
        <p:spPr bwMode="auto">
          <a:xfrm>
            <a:off x="0" y="1906588"/>
            <a:ext cx="9113838" cy="4402137"/>
          </a:xfrm>
          <a:prstGeom prst="rect">
            <a:avLst/>
          </a:prstGeom>
          <a:noFill/>
          <a:ln w="9525">
            <a:noFill/>
            <a:miter lim="800000"/>
            <a:headEnd/>
            <a:tailEnd/>
          </a:ln>
        </p:spPr>
      </p:pic>
      <p:pic>
        <p:nvPicPr>
          <p:cNvPr id="21" name="Picture 6" descr="21-4prodlifecycle4"/>
          <p:cNvPicPr>
            <a:picLocks noChangeAspect="1" noChangeArrowheads="1"/>
          </p:cNvPicPr>
          <p:nvPr/>
        </p:nvPicPr>
        <p:blipFill>
          <a:blip r:embed="rId6"/>
          <a:srcRect/>
          <a:stretch>
            <a:fillRect/>
          </a:stretch>
        </p:blipFill>
        <p:spPr bwMode="auto">
          <a:xfrm>
            <a:off x="0" y="1906588"/>
            <a:ext cx="9113838" cy="4402137"/>
          </a:xfrm>
          <a:prstGeom prst="rect">
            <a:avLst/>
          </a:prstGeom>
          <a:noFill/>
          <a:ln w="9525">
            <a:noFill/>
            <a:miter lim="800000"/>
            <a:headEnd/>
            <a:tailEnd/>
          </a:ln>
        </p:spPr>
      </p:pic>
      <p:sp>
        <p:nvSpPr>
          <p:cNvPr id="22" name="Text Box 7"/>
          <p:cNvSpPr txBox="1">
            <a:spLocks noChangeArrowheads="1"/>
          </p:cNvSpPr>
          <p:nvPr/>
        </p:nvSpPr>
        <p:spPr bwMode="auto">
          <a:xfrm>
            <a:off x="782638" y="6232525"/>
            <a:ext cx="3179762" cy="708025"/>
          </a:xfrm>
          <a:prstGeom prst="rect">
            <a:avLst/>
          </a:prstGeom>
          <a:noFill/>
          <a:ln w="38100">
            <a:noFill/>
            <a:miter lim="800000"/>
            <a:headEnd/>
            <a:tailEnd/>
          </a:ln>
          <a:effectLst/>
        </p:spPr>
        <p:txBody>
          <a:bodyPr>
            <a:spAutoFit/>
          </a:bodyPr>
          <a:lstStyle/>
          <a:p>
            <a:pPr algn="ctr">
              <a:defRPr/>
            </a:pPr>
            <a:r>
              <a:rPr lang="en-US" sz="2000" dirty="0">
                <a:solidFill>
                  <a:schemeClr val="bg1"/>
                </a:solidFill>
                <a:effectLst>
                  <a:outerShdw blurRad="38100" dist="38100" dir="2700000" algn="tl">
                    <a:srgbClr val="C0C0C0"/>
                  </a:outerShdw>
                </a:effectLst>
              </a:rPr>
              <a:t>Total industry </a:t>
            </a:r>
          </a:p>
          <a:p>
            <a:pPr algn="ctr">
              <a:defRPr/>
            </a:pPr>
            <a:r>
              <a:rPr lang="en-US" sz="2000" dirty="0">
                <a:solidFill>
                  <a:schemeClr val="bg1"/>
                </a:solidFill>
                <a:effectLst>
                  <a:outerShdw blurRad="38100" dist="38100" dir="2700000" algn="tl">
                    <a:srgbClr val="C0C0C0"/>
                  </a:outerShdw>
                </a:effectLst>
              </a:rPr>
              <a:t>profit (initially loss)</a:t>
            </a:r>
          </a:p>
        </p:txBody>
      </p:sp>
      <p:sp>
        <p:nvSpPr>
          <p:cNvPr id="23" name="Line 8"/>
          <p:cNvSpPr>
            <a:spLocks noChangeShapeType="1"/>
          </p:cNvSpPr>
          <p:nvPr/>
        </p:nvSpPr>
        <p:spPr bwMode="auto">
          <a:xfrm flipV="1">
            <a:off x="1939925" y="5546725"/>
            <a:ext cx="0" cy="779463"/>
          </a:xfrm>
          <a:prstGeom prst="line">
            <a:avLst/>
          </a:prstGeom>
          <a:noFill/>
          <a:ln w="12700" cap="rnd">
            <a:solidFill>
              <a:schemeClr val="tx1"/>
            </a:solidFill>
            <a:prstDash val="sysDot"/>
            <a:round/>
            <a:headEnd/>
            <a:tailEnd type="triangle" w="med" len="med"/>
          </a:ln>
        </p:spPr>
        <p:txBody>
          <a:bodyPr wrap="none" anchor="ctr"/>
          <a:lstStyle/>
          <a:p>
            <a:endParaRPr lang="en-US"/>
          </a:p>
        </p:txBody>
      </p:sp>
      <p:sp>
        <p:nvSpPr>
          <p:cNvPr id="24" name="Text Box 9"/>
          <p:cNvSpPr txBox="1">
            <a:spLocks noChangeArrowheads="1"/>
          </p:cNvSpPr>
          <p:nvPr/>
        </p:nvSpPr>
        <p:spPr bwMode="auto">
          <a:xfrm>
            <a:off x="649288" y="4251325"/>
            <a:ext cx="1617662" cy="1016000"/>
          </a:xfrm>
          <a:prstGeom prst="rect">
            <a:avLst/>
          </a:prstGeom>
          <a:noFill/>
          <a:ln w="38100">
            <a:noFill/>
            <a:miter lim="800000"/>
            <a:headEnd/>
            <a:tailEnd/>
          </a:ln>
          <a:effectLst/>
        </p:spPr>
        <p:txBody>
          <a:bodyPr>
            <a:spAutoFit/>
          </a:bodyPr>
          <a:lstStyle/>
          <a:p>
            <a:pPr algn="ctr">
              <a:defRPr/>
            </a:pPr>
            <a:r>
              <a:rPr lang="en-US" sz="2000" dirty="0">
                <a:effectLst>
                  <a:outerShdw blurRad="38100" dist="38100" dir="2700000" algn="tl">
                    <a:srgbClr val="C0C0C0"/>
                  </a:outerShdw>
                </a:effectLst>
              </a:rPr>
              <a:t>Total industry </a:t>
            </a:r>
          </a:p>
          <a:p>
            <a:pPr algn="ctr">
              <a:defRPr/>
            </a:pPr>
            <a:r>
              <a:rPr lang="en-US" sz="2000" dirty="0">
                <a:effectLst>
                  <a:outerShdw blurRad="38100" dist="38100" dir="2700000" algn="tl">
                    <a:srgbClr val="C0C0C0"/>
                  </a:outerShdw>
                </a:effectLst>
              </a:rPr>
              <a:t>sales</a:t>
            </a:r>
          </a:p>
        </p:txBody>
      </p:sp>
      <p:sp>
        <p:nvSpPr>
          <p:cNvPr id="25" name="Line 10"/>
          <p:cNvSpPr>
            <a:spLocks noChangeShapeType="1"/>
          </p:cNvSpPr>
          <p:nvPr/>
        </p:nvSpPr>
        <p:spPr bwMode="auto">
          <a:xfrm>
            <a:off x="1635125" y="4860925"/>
            <a:ext cx="277813" cy="311150"/>
          </a:xfrm>
          <a:prstGeom prst="line">
            <a:avLst/>
          </a:prstGeom>
          <a:noFill/>
          <a:ln w="12700" cap="rnd">
            <a:solidFill>
              <a:schemeClr val="tx1"/>
            </a:solidFill>
            <a:prstDash val="sysDot"/>
            <a:round/>
            <a:headEnd/>
            <a:tailEnd type="triangle" w="med" len="med"/>
          </a:ln>
        </p:spPr>
        <p:txBody>
          <a:bodyPr wrap="none" anchor="ctr"/>
          <a:lstStyle/>
          <a:p>
            <a:endParaRPr lang="en-US"/>
          </a:p>
        </p:txBody>
      </p:sp>
      <p:sp>
        <p:nvSpPr>
          <p:cNvPr id="12" name="Rectangle 2"/>
          <p:cNvSpPr>
            <a:spLocks noGrp="1" noChangeArrowheads="1"/>
          </p:cNvSpPr>
          <p:nvPr>
            <p:ph type="title"/>
          </p:nvPr>
        </p:nvSpPr>
        <p:spPr>
          <a:xfrm>
            <a:off x="569117" y="217488"/>
            <a:ext cx="8229600" cy="1399032"/>
          </a:xfrm>
        </p:spPr>
        <p:txBody>
          <a:bodyPr/>
          <a:lstStyle/>
          <a:p>
            <a:pPr>
              <a:defRPr/>
            </a:pPr>
            <a:r>
              <a:rPr lang="en-US" sz="4000" dirty="0" smtClean="0"/>
              <a:t>Typical Life Cycle of a New Product Concept (Exhibit 9-2) </a:t>
            </a:r>
          </a:p>
        </p:txBody>
      </p:sp>
      <p:sp>
        <p:nvSpPr>
          <p:cNvPr id="16395" name="Slide Number Placeholder 22"/>
          <p:cNvSpPr txBox="1">
            <a:spLocks/>
          </p:cNvSpPr>
          <p:nvPr/>
        </p:nvSpPr>
        <p:spPr bwMode="auto">
          <a:xfrm>
            <a:off x="0" y="635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F673B60A-FB13-4EAA-8EC0-CE799B0871A7}" type="slidenum">
              <a:rPr lang="en-US" sz="1200">
                <a:latin typeface="Century Gothic" pitchFamily="34" charset="0"/>
              </a:rPr>
              <a:pPr algn="ctr"/>
              <a:t>4</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par>
                                <p:cTn id="31" presetID="22" presetClass="exit" presetSubtype="4" fill="hold" grpId="1" nodeType="withEffect">
                                  <p:stCondLst>
                                    <p:cond delay="0"/>
                                  </p:stCondLst>
                                  <p:childTnLst>
                                    <p:animEffect transition="out" filter="wipe(down)">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par>
                                <p:cTn id="34" presetID="22" presetClass="exit" presetSubtype="4" fill="hold" grpId="1" nodeType="withEffect">
                                  <p:stCondLst>
                                    <p:cond delay="0"/>
                                  </p:stCondLst>
                                  <p:childTnLst>
                                    <p:animEffect transition="out" filter="wipe(down)">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par>
                                <p:cTn id="37" presetID="22" presetClass="exit" presetSubtype="4" fill="hold" grpId="1" nodeType="withEffect">
                                  <p:stCondLst>
                                    <p:cond delay="0"/>
                                  </p:stCondLst>
                                  <p:childTnLst>
                                    <p:animEffect transition="out" filter="wipe(down)">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par>
                                <p:cTn id="40" presetID="22" presetClass="exit" presetSubtype="4" fill="hold" grpId="1" nodeType="withEffect">
                                  <p:stCondLst>
                                    <p:cond delay="0"/>
                                  </p:stCondLst>
                                  <p:childTnLst>
                                    <p:animEffect transition="out" filter="wipe(down)">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animBg="1"/>
      <p:bldP spid="23" grpId="1" animBg="1"/>
      <p:bldP spid="24" grpId="0"/>
      <p:bldP spid="24" grpId="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3" descr="thermacare ad"/>
          <p:cNvPicPr>
            <a:picLocks noChangeAspect="1" noChangeArrowheads="1"/>
          </p:cNvPicPr>
          <p:nvPr/>
        </p:nvPicPr>
        <p:blipFill>
          <a:blip r:embed="rId3"/>
          <a:srcRect/>
          <a:stretch>
            <a:fillRect/>
          </a:stretch>
        </p:blipFill>
        <p:spPr bwMode="auto">
          <a:xfrm>
            <a:off x="3962400" y="0"/>
            <a:ext cx="5084763" cy="6781800"/>
          </a:xfrm>
          <a:prstGeom prst="rect">
            <a:avLst/>
          </a:prstGeom>
          <a:noFill/>
          <a:ln w="9525">
            <a:noFill/>
            <a:miter lim="800000"/>
            <a:headEnd/>
            <a:tailEnd/>
          </a:ln>
        </p:spPr>
      </p:pic>
      <p:sp>
        <p:nvSpPr>
          <p:cNvPr id="2" name="Title 1"/>
          <p:cNvSpPr>
            <a:spLocks noGrp="1"/>
          </p:cNvSpPr>
          <p:nvPr>
            <p:ph type="title"/>
          </p:nvPr>
        </p:nvSpPr>
        <p:spPr>
          <a:xfrm>
            <a:off x="457198" y="157163"/>
            <a:ext cx="3733800" cy="4075112"/>
          </a:xfrm>
        </p:spPr>
        <p:txBody>
          <a:bodyPr/>
          <a:lstStyle/>
          <a:p>
            <a:pPr>
              <a:defRPr/>
            </a:pPr>
            <a:r>
              <a:rPr lang="en-IN" dirty="0" smtClean="0"/>
              <a:t>Market Introduction—Investing in the Future</a:t>
            </a:r>
            <a:br>
              <a:rPr lang="en-IN" dirty="0" smtClean="0"/>
            </a:br>
            <a:endParaRPr lang="en-US" dirty="0"/>
          </a:p>
        </p:txBody>
      </p:sp>
      <p:sp>
        <p:nvSpPr>
          <p:cNvPr id="18435" name="Slide Number Placeholder 22"/>
          <p:cNvSpPr txBox="1">
            <a:spLocks/>
          </p:cNvSpPr>
          <p:nvPr/>
        </p:nvSpPr>
        <p:spPr bwMode="auto">
          <a:xfrm>
            <a:off x="-46038" y="4763"/>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DD98CF47-935B-42BB-B0FA-FB65E5ACAB4C}" type="slidenum">
              <a:rPr lang="en-US" sz="1200">
                <a:latin typeface="Century Gothic" pitchFamily="34" charset="0"/>
              </a:rPr>
              <a:pPr algn="ctr"/>
              <a:t>5</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08000" y="-52387"/>
            <a:ext cx="8229600" cy="1398587"/>
          </a:xfrm>
        </p:spPr>
        <p:txBody>
          <a:bodyPr/>
          <a:lstStyle/>
          <a:p>
            <a:pPr>
              <a:defRPr/>
            </a:pPr>
            <a:r>
              <a:rPr lang="en-US" altLang="en-US" dirty="0" smtClean="0"/>
              <a:t>Market Growth Stage—Profits Go Up and Down</a:t>
            </a:r>
            <a:endParaRPr lang="en-US" dirty="0" smtClean="0"/>
          </a:p>
        </p:txBody>
      </p:sp>
      <p:sp>
        <p:nvSpPr>
          <p:cNvPr id="6" name="Line 3"/>
          <p:cNvSpPr>
            <a:spLocks noChangeShapeType="1"/>
          </p:cNvSpPr>
          <p:nvPr/>
        </p:nvSpPr>
        <p:spPr bwMode="auto">
          <a:xfrm>
            <a:off x="3581400" y="3581400"/>
            <a:ext cx="1143000" cy="0"/>
          </a:xfrm>
          <a:prstGeom prst="line">
            <a:avLst/>
          </a:prstGeom>
          <a:noFill/>
          <a:ln w="38100">
            <a:solidFill>
              <a:schemeClr val="tx1"/>
            </a:solidFill>
            <a:round/>
            <a:headEnd/>
            <a:tailEnd/>
          </a:ln>
        </p:spPr>
        <p:txBody>
          <a:bodyPr/>
          <a:lstStyle/>
          <a:p>
            <a:endParaRPr lang="en-US"/>
          </a:p>
        </p:txBody>
      </p:sp>
      <p:sp>
        <p:nvSpPr>
          <p:cNvPr id="7" name="AutoShape 4"/>
          <p:cNvSpPr>
            <a:spLocks noChangeArrowheads="1"/>
          </p:cNvSpPr>
          <p:nvPr/>
        </p:nvSpPr>
        <p:spPr bwMode="auto">
          <a:xfrm>
            <a:off x="4724400" y="3073400"/>
            <a:ext cx="3962400" cy="9906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Monopolistic Competition Develops</a:t>
            </a:r>
          </a:p>
        </p:txBody>
      </p:sp>
      <p:sp>
        <p:nvSpPr>
          <p:cNvPr id="8" name="Line 7"/>
          <p:cNvSpPr>
            <a:spLocks noChangeShapeType="1"/>
          </p:cNvSpPr>
          <p:nvPr/>
        </p:nvSpPr>
        <p:spPr bwMode="auto">
          <a:xfrm flipV="1">
            <a:off x="3581400" y="1981200"/>
            <a:ext cx="1143000" cy="1600200"/>
          </a:xfrm>
          <a:prstGeom prst="line">
            <a:avLst/>
          </a:prstGeom>
          <a:noFill/>
          <a:ln w="38100">
            <a:solidFill>
              <a:schemeClr val="tx1"/>
            </a:solidFill>
            <a:round/>
            <a:headEnd/>
            <a:tailEnd/>
          </a:ln>
        </p:spPr>
        <p:txBody>
          <a:bodyPr/>
          <a:lstStyle/>
          <a:p>
            <a:endParaRPr lang="en-US"/>
          </a:p>
        </p:txBody>
      </p:sp>
      <p:sp>
        <p:nvSpPr>
          <p:cNvPr id="9" name="AutoShape 8"/>
          <p:cNvSpPr>
            <a:spLocks noChangeArrowheads="1"/>
          </p:cNvSpPr>
          <p:nvPr/>
        </p:nvSpPr>
        <p:spPr bwMode="auto">
          <a:xfrm>
            <a:off x="4724400" y="1524000"/>
            <a:ext cx="3962400" cy="9906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Innovation Attracts Competition</a:t>
            </a:r>
          </a:p>
        </p:txBody>
      </p:sp>
      <p:sp>
        <p:nvSpPr>
          <p:cNvPr id="10" name="Line 12"/>
          <p:cNvSpPr>
            <a:spLocks noChangeShapeType="1"/>
          </p:cNvSpPr>
          <p:nvPr/>
        </p:nvSpPr>
        <p:spPr bwMode="auto">
          <a:xfrm>
            <a:off x="3581400" y="3581400"/>
            <a:ext cx="1143000" cy="1600200"/>
          </a:xfrm>
          <a:prstGeom prst="line">
            <a:avLst/>
          </a:prstGeom>
          <a:noFill/>
          <a:ln w="38100">
            <a:solidFill>
              <a:schemeClr val="tx1"/>
            </a:solidFill>
            <a:round/>
            <a:headEnd/>
            <a:tailEnd/>
          </a:ln>
        </p:spPr>
        <p:txBody>
          <a:bodyPr/>
          <a:lstStyle/>
          <a:p>
            <a:endParaRPr lang="en-US"/>
          </a:p>
        </p:txBody>
      </p:sp>
      <p:sp>
        <p:nvSpPr>
          <p:cNvPr id="11" name="AutoShape 13"/>
          <p:cNvSpPr>
            <a:spLocks noChangeArrowheads="1"/>
          </p:cNvSpPr>
          <p:nvPr/>
        </p:nvSpPr>
        <p:spPr bwMode="auto">
          <a:xfrm>
            <a:off x="4724400" y="4648200"/>
            <a:ext cx="3962400" cy="9906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Profits Peak and Then Decline</a:t>
            </a:r>
          </a:p>
        </p:txBody>
      </p:sp>
      <p:pic>
        <p:nvPicPr>
          <p:cNvPr id="21513" name="Picture 14" descr="palm"/>
          <p:cNvPicPr>
            <a:picLocks noChangeAspect="1" noChangeArrowheads="1"/>
          </p:cNvPicPr>
          <p:nvPr/>
        </p:nvPicPr>
        <p:blipFill>
          <a:blip r:embed="rId3">
            <a:extLst>
              <a:ext uri="{28A0092B-C50C-407E-A947-70E740481C1C}"/>
            </a:extLst>
          </a:blip>
          <a:srcRect/>
          <a:stretch>
            <a:fillRect/>
          </a:stretch>
        </p:blipFill>
        <p:spPr bwMode="auto">
          <a:xfrm>
            <a:off x="355600" y="1968500"/>
            <a:ext cx="3276600"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14" name="Text Box 16"/>
          <p:cNvSpPr txBox="1">
            <a:spLocks noChangeArrowheads="1"/>
          </p:cNvSpPr>
          <p:nvPr/>
        </p:nvSpPr>
        <p:spPr bwMode="auto">
          <a:xfrm>
            <a:off x="0" y="6034088"/>
            <a:ext cx="9144000" cy="519112"/>
          </a:xfrm>
          <a:prstGeom prst="rect">
            <a:avLst/>
          </a:prstGeom>
          <a:noFill/>
          <a:ln>
            <a:noFill/>
          </a:ln>
          <a:effectLst>
            <a:outerShdw blurRad="50800" dist="38100" dir="2700000" algn="tl" rotWithShape="0">
              <a:prstClr val="black">
                <a:alpha val="40000"/>
              </a:prstClr>
            </a:outerShdw>
          </a:effectLst>
          <a:extLst>
            <a:ext uri="{909E8E84-426E-40DD-AFC4-6F175D3DCCD1}"/>
            <a:ext uri="{91240B29-F687-4F45-9708-019B960494DF}"/>
          </a:extLst>
        </p:spPr>
        <p:txBody>
          <a:bodyPr>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algn="ctr" eaLnBrk="1" hangingPunct="1">
              <a:spcBef>
                <a:spcPct val="50000"/>
              </a:spcBef>
              <a:defRPr/>
            </a:pPr>
            <a:r>
              <a:rPr lang="en-US" sz="2800" b="1" dirty="0"/>
              <a:t>Don’t Ignore Long-Term Competitive Trends!</a:t>
            </a:r>
          </a:p>
        </p:txBody>
      </p:sp>
      <p:sp>
        <p:nvSpPr>
          <p:cNvPr id="20490" name="Slide Number Placeholder 22"/>
          <p:cNvSpPr txBox="1">
            <a:spLocks/>
          </p:cNvSpPr>
          <p:nvPr/>
        </p:nvSpPr>
        <p:spPr bwMode="auto">
          <a:xfrm>
            <a:off x="-6350" y="635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FB09A3F0-4C05-4B9C-8FC4-75B19EEAC9B0}" type="slidenum">
              <a:rPr lang="en-US" sz="1200">
                <a:latin typeface="Century Gothic" pitchFamily="34" charset="0"/>
              </a:rPr>
              <a:pPr algn="ctr"/>
              <a:t>6</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9"/>
                                        </p:tgtEl>
                                        <p:attrNameLst>
                                          <p:attrName>style.color</p:attrName>
                                        </p:attrNameLst>
                                      </p:cBhvr>
                                      <p:by>
                                        <p:hsl h="0" s="-70588" l="0"/>
                                      </p:by>
                                    </p:animClr>
                                    <p:animClr clrSpc="hsl" dir="cw">
                                      <p:cBhvr>
                                        <p:cTn id="16" dur="500" fill="hold"/>
                                        <p:tgtEl>
                                          <p:spTgt spid="9"/>
                                        </p:tgtEl>
                                        <p:attrNameLst>
                                          <p:attrName>fillcolor</p:attrName>
                                        </p:attrNameLst>
                                      </p:cBhvr>
                                      <p:by>
                                        <p:hsl h="0" s="-70588" l="0"/>
                                      </p:by>
                                    </p:animClr>
                                    <p:animClr clrSpc="hsl" dir="cw">
                                      <p:cBhvr>
                                        <p:cTn id="17" dur="500" fill="hold"/>
                                        <p:tgtEl>
                                          <p:spTgt spid="9"/>
                                        </p:tgtEl>
                                        <p:attrNameLst>
                                          <p:attrName>stroke.color</p:attrName>
                                        </p:attrNameLst>
                                      </p:cBhvr>
                                      <p:by>
                                        <p:hsl h="0" s="-70588" l="0"/>
                                      </p:by>
                                    </p:animClr>
                                    <p:set>
                                      <p:cBhvr>
                                        <p:cTn id="18" dur="500" fill="hold"/>
                                        <p:tgtEl>
                                          <p:spTgt spid="9"/>
                                        </p:tgtEl>
                                        <p:attrNameLst>
                                          <p:attrName>fill.type</p:attrName>
                                        </p:attrNameLst>
                                      </p:cBhvr>
                                      <p:to>
                                        <p:strVal val="solid"/>
                                      </p:to>
                                    </p:set>
                                  </p:childTnLst>
                                </p:cTn>
                              </p:par>
                            </p:childTnLst>
                          </p:cTn>
                        </p:par>
                        <p:par>
                          <p:cTn id="19" fill="hold" nodeType="afterGroup">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mph" presetSubtype="0" fill="hold" grpId="1" nodeType="clickEffect">
                                  <p:stCondLst>
                                    <p:cond delay="0"/>
                                  </p:stCondLst>
                                  <p:childTnLst>
                                    <p:animClr clrSpc="hsl" dir="cw">
                                      <p:cBhvr override="childStyle">
                                        <p:cTn id="30" dur="500" fill="hold"/>
                                        <p:tgtEl>
                                          <p:spTgt spid="7"/>
                                        </p:tgtEl>
                                        <p:attrNameLst>
                                          <p:attrName>style.color</p:attrName>
                                        </p:attrNameLst>
                                      </p:cBhvr>
                                      <p:by>
                                        <p:hsl h="0" s="-70588" l="0"/>
                                      </p:by>
                                    </p:animClr>
                                    <p:animClr clrSpc="hsl" dir="cw">
                                      <p:cBhvr>
                                        <p:cTn id="31" dur="500" fill="hold"/>
                                        <p:tgtEl>
                                          <p:spTgt spid="7"/>
                                        </p:tgtEl>
                                        <p:attrNameLst>
                                          <p:attrName>fillcolor</p:attrName>
                                        </p:attrNameLst>
                                      </p:cBhvr>
                                      <p:by>
                                        <p:hsl h="0" s="-70588" l="0"/>
                                      </p:by>
                                    </p:animClr>
                                    <p:animClr clrSpc="hsl" dir="cw">
                                      <p:cBhvr>
                                        <p:cTn id="32" dur="500" fill="hold"/>
                                        <p:tgtEl>
                                          <p:spTgt spid="7"/>
                                        </p:tgtEl>
                                        <p:attrNameLst>
                                          <p:attrName>stroke.color</p:attrName>
                                        </p:attrNameLst>
                                      </p:cBhvr>
                                      <p:by>
                                        <p:hsl h="0" s="-70588" l="0"/>
                                      </p:by>
                                    </p:animClr>
                                    <p:set>
                                      <p:cBhvr>
                                        <p:cTn id="33" dur="500" fill="hold"/>
                                        <p:tgtEl>
                                          <p:spTgt spid="7"/>
                                        </p:tgtEl>
                                        <p:attrNameLst>
                                          <p:attrName>fill.type</p:attrName>
                                        </p:attrNameLst>
                                      </p:cBhvr>
                                      <p:to>
                                        <p:strVal val="solid"/>
                                      </p:to>
                                    </p:se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5" presetClass="emph" presetSubtype="0" fill="hold" grpId="1" nodeType="clickEffect">
                                  <p:stCondLst>
                                    <p:cond delay="0"/>
                                  </p:stCondLst>
                                  <p:childTnLst>
                                    <p:animClr clrSpc="hsl" dir="cw">
                                      <p:cBhvr override="childStyle">
                                        <p:cTn id="45" dur="500" fill="hold"/>
                                        <p:tgtEl>
                                          <p:spTgt spid="11"/>
                                        </p:tgtEl>
                                        <p:attrNameLst>
                                          <p:attrName>style.color</p:attrName>
                                        </p:attrNameLst>
                                      </p:cBhvr>
                                      <p:by>
                                        <p:hsl h="0" s="-70588" l="0"/>
                                      </p:by>
                                    </p:animClr>
                                    <p:animClr clrSpc="hsl" dir="cw">
                                      <p:cBhvr>
                                        <p:cTn id="46" dur="500" fill="hold"/>
                                        <p:tgtEl>
                                          <p:spTgt spid="11"/>
                                        </p:tgtEl>
                                        <p:attrNameLst>
                                          <p:attrName>fillcolor</p:attrName>
                                        </p:attrNameLst>
                                      </p:cBhvr>
                                      <p:by>
                                        <p:hsl h="0" s="-70588" l="0"/>
                                      </p:by>
                                    </p:animClr>
                                    <p:animClr clrSpc="hsl" dir="cw">
                                      <p:cBhvr>
                                        <p:cTn id="47" dur="500" fill="hold"/>
                                        <p:tgtEl>
                                          <p:spTgt spid="11"/>
                                        </p:tgtEl>
                                        <p:attrNameLst>
                                          <p:attrName>stroke.color</p:attrName>
                                        </p:attrNameLst>
                                      </p:cBhvr>
                                      <p:by>
                                        <p:hsl h="0" s="-70588" l="0"/>
                                      </p:by>
                                    </p:animClr>
                                    <p:set>
                                      <p:cBhvr>
                                        <p:cTn id="48" dur="500" fill="hold"/>
                                        <p:tgtEl>
                                          <p:spTgt spid="11"/>
                                        </p:tgtEl>
                                        <p:attrNameLst>
                                          <p:attrName>fill.type</p:attrName>
                                        </p:attrNameLst>
                                      </p:cBhvr>
                                      <p:to>
                                        <p:strVal val="solid"/>
                                      </p:to>
                                    </p:set>
                                  </p:childTnLst>
                                </p:cTn>
                              </p:par>
                            </p:childTnLst>
                          </p:cTn>
                        </p:par>
                        <p:par>
                          <p:cTn id="49" fill="hold" nodeType="afterGroup">
                            <p:stCondLst>
                              <p:cond delay="500"/>
                            </p:stCondLst>
                            <p:childTnLst>
                              <p:par>
                                <p:cTn id="50" presetID="4" presetClass="entr" presetSubtype="3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ox(ou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9" grpId="0" animBg="1"/>
      <p:bldP spid="9" grpId="1" animBg="1"/>
      <p:bldP spid="10" grpId="0" animBg="1"/>
      <p:bldP spid="11" grpId="0" animBg="1"/>
      <p:bldP spid="11" grpId="1" animBg="1"/>
      <p:bldP spid="1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6200"/>
            <a:ext cx="8229600" cy="1398587"/>
          </a:xfrm>
        </p:spPr>
        <p:txBody>
          <a:bodyPr>
            <a:normAutofit fontScale="90000"/>
          </a:bodyPr>
          <a:lstStyle/>
          <a:p>
            <a:pPr>
              <a:defRPr/>
            </a:pPr>
            <a:r>
              <a:rPr lang="en-US" dirty="0" smtClean="0"/>
              <a:t>Market Maturity Stage—Sales Level Off, Profits Continue Down</a:t>
            </a:r>
          </a:p>
        </p:txBody>
      </p:sp>
      <p:sp>
        <p:nvSpPr>
          <p:cNvPr id="15" name="AutoShape 3"/>
          <p:cNvSpPr>
            <a:spLocks noChangeArrowheads="1"/>
          </p:cNvSpPr>
          <p:nvPr/>
        </p:nvSpPr>
        <p:spPr bwMode="auto">
          <a:xfrm>
            <a:off x="4724400" y="1600200"/>
            <a:ext cx="3962400" cy="990600"/>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200" b="1">
                <a:latin typeface="Arial" pitchFamily="34" charset="0"/>
                <a:cs typeface="Arial" pitchFamily="34" charset="0"/>
              </a:rPr>
              <a:t>Persuasive, More Costly Promotion</a:t>
            </a:r>
          </a:p>
        </p:txBody>
      </p:sp>
      <p:sp>
        <p:nvSpPr>
          <p:cNvPr id="16" name="Line 4"/>
          <p:cNvSpPr>
            <a:spLocks noChangeShapeType="1"/>
          </p:cNvSpPr>
          <p:nvPr/>
        </p:nvSpPr>
        <p:spPr bwMode="auto">
          <a:xfrm flipV="1">
            <a:off x="3429000" y="2057400"/>
            <a:ext cx="1295400" cy="1981200"/>
          </a:xfrm>
          <a:prstGeom prst="line">
            <a:avLst/>
          </a:prstGeom>
          <a:noFill/>
          <a:ln w="38100">
            <a:solidFill>
              <a:schemeClr val="tx1"/>
            </a:solidFill>
            <a:round/>
            <a:headEnd/>
            <a:tailEnd/>
          </a:ln>
        </p:spPr>
        <p:txBody>
          <a:bodyPr wrap="none" anchor="ctr"/>
          <a:lstStyle/>
          <a:p>
            <a:endParaRPr lang="en-US"/>
          </a:p>
        </p:txBody>
      </p:sp>
      <p:sp>
        <p:nvSpPr>
          <p:cNvPr id="17" name="AutoShape 6"/>
          <p:cNvSpPr>
            <a:spLocks noChangeArrowheads="1"/>
          </p:cNvSpPr>
          <p:nvPr/>
        </p:nvSpPr>
        <p:spPr bwMode="auto">
          <a:xfrm>
            <a:off x="4724400" y="2895600"/>
            <a:ext cx="3962400" cy="990600"/>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200" b="1">
                <a:latin typeface="Arial" pitchFamily="34" charset="0"/>
                <a:cs typeface="Arial" pitchFamily="34" charset="0"/>
              </a:rPr>
              <a:t>Brands Are More Similar</a:t>
            </a:r>
          </a:p>
        </p:txBody>
      </p:sp>
      <p:sp>
        <p:nvSpPr>
          <p:cNvPr id="18" name="Line 7"/>
          <p:cNvSpPr>
            <a:spLocks noChangeShapeType="1"/>
          </p:cNvSpPr>
          <p:nvPr/>
        </p:nvSpPr>
        <p:spPr bwMode="auto">
          <a:xfrm flipV="1">
            <a:off x="3429000" y="3352800"/>
            <a:ext cx="1295400" cy="685800"/>
          </a:xfrm>
          <a:prstGeom prst="line">
            <a:avLst/>
          </a:prstGeom>
          <a:noFill/>
          <a:ln w="38100">
            <a:solidFill>
              <a:schemeClr val="tx1"/>
            </a:solidFill>
            <a:round/>
            <a:headEnd/>
            <a:tailEnd/>
          </a:ln>
        </p:spPr>
        <p:txBody>
          <a:bodyPr wrap="none" anchor="ctr"/>
          <a:lstStyle/>
          <a:p>
            <a:endParaRPr lang="en-US"/>
          </a:p>
        </p:txBody>
      </p:sp>
      <p:sp>
        <p:nvSpPr>
          <p:cNvPr id="19" name="AutoShape 9"/>
          <p:cNvSpPr>
            <a:spLocks noChangeArrowheads="1"/>
          </p:cNvSpPr>
          <p:nvPr/>
        </p:nvSpPr>
        <p:spPr bwMode="auto">
          <a:xfrm>
            <a:off x="4724400" y="4191000"/>
            <a:ext cx="3962400" cy="990600"/>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200" b="1">
                <a:latin typeface="Arial" pitchFamily="34" charset="0"/>
                <a:cs typeface="Arial" pitchFamily="34" charset="0"/>
              </a:rPr>
              <a:t>Greater Price Competition/Price Sensitivity</a:t>
            </a:r>
          </a:p>
        </p:txBody>
      </p:sp>
      <p:sp>
        <p:nvSpPr>
          <p:cNvPr id="20" name="Line 10"/>
          <p:cNvSpPr>
            <a:spLocks noChangeShapeType="1"/>
          </p:cNvSpPr>
          <p:nvPr/>
        </p:nvSpPr>
        <p:spPr bwMode="auto">
          <a:xfrm>
            <a:off x="3429000" y="4038600"/>
            <a:ext cx="1295400" cy="609600"/>
          </a:xfrm>
          <a:prstGeom prst="line">
            <a:avLst/>
          </a:prstGeom>
          <a:noFill/>
          <a:ln w="38100">
            <a:solidFill>
              <a:schemeClr val="tx1"/>
            </a:solidFill>
            <a:round/>
            <a:headEnd/>
            <a:tailEnd/>
          </a:ln>
        </p:spPr>
        <p:txBody>
          <a:bodyPr wrap="none" anchor="ctr"/>
          <a:lstStyle/>
          <a:p>
            <a:endParaRPr lang="en-US"/>
          </a:p>
        </p:txBody>
      </p:sp>
      <p:sp>
        <p:nvSpPr>
          <p:cNvPr id="22" name="AutoShape 18"/>
          <p:cNvSpPr>
            <a:spLocks noChangeArrowheads="1"/>
          </p:cNvSpPr>
          <p:nvPr/>
        </p:nvSpPr>
        <p:spPr bwMode="auto">
          <a:xfrm>
            <a:off x="4724400" y="5486400"/>
            <a:ext cx="3962400" cy="990600"/>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200" b="1">
                <a:latin typeface="Arial" pitchFamily="34" charset="0"/>
                <a:cs typeface="Arial" pitchFamily="34" charset="0"/>
              </a:rPr>
              <a:t>Maturity May Last a Long Time</a:t>
            </a:r>
          </a:p>
        </p:txBody>
      </p:sp>
      <p:sp>
        <p:nvSpPr>
          <p:cNvPr id="23" name="Line 19"/>
          <p:cNvSpPr>
            <a:spLocks noChangeShapeType="1"/>
          </p:cNvSpPr>
          <p:nvPr/>
        </p:nvSpPr>
        <p:spPr bwMode="auto">
          <a:xfrm>
            <a:off x="3429000" y="4038600"/>
            <a:ext cx="1295400" cy="1905000"/>
          </a:xfrm>
          <a:prstGeom prst="line">
            <a:avLst/>
          </a:prstGeom>
          <a:noFill/>
          <a:ln w="38100">
            <a:solidFill>
              <a:schemeClr val="tx1"/>
            </a:solidFill>
            <a:round/>
            <a:headEnd/>
            <a:tailEnd/>
          </a:ln>
        </p:spPr>
        <p:txBody>
          <a:bodyPr wrap="none" anchor="ctr"/>
          <a:lstStyle/>
          <a:p>
            <a:endParaRPr lang="en-US"/>
          </a:p>
        </p:txBody>
      </p:sp>
      <p:pic>
        <p:nvPicPr>
          <p:cNvPr id="22537" name="Picture 15" descr="collage"/>
          <p:cNvPicPr>
            <a:picLocks noChangeAspect="1" noChangeArrowheads="1"/>
          </p:cNvPicPr>
          <p:nvPr/>
        </p:nvPicPr>
        <p:blipFill>
          <a:blip r:embed="rId3">
            <a:extLst>
              <a:ext uri="{28A0092B-C50C-407E-A947-70E740481C1C}"/>
            </a:extLst>
          </a:blip>
          <a:srcRect/>
          <a:stretch>
            <a:fillRect/>
          </a:stretch>
        </p:blipFill>
        <p:spPr bwMode="auto">
          <a:xfrm>
            <a:off x="469900" y="2527300"/>
            <a:ext cx="2954338" cy="29543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22539" name="Slide Number Placeholder 22"/>
          <p:cNvSpPr txBox="1">
            <a:spLocks/>
          </p:cNvSpPr>
          <p:nvPr/>
        </p:nvSpPr>
        <p:spPr bwMode="auto">
          <a:xfrm>
            <a:off x="0" y="635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A5781011-EE8B-48DF-B013-2D99A5D68815}" type="slidenum">
              <a:rPr lang="en-US" sz="1200">
                <a:latin typeface="Century Gothic" pitchFamily="34" charset="0"/>
              </a:rPr>
              <a:pPr algn="ctr"/>
              <a:t>7</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5"/>
                                        </p:tgtEl>
                                        <p:attrNameLst>
                                          <p:attrName>style.color</p:attrName>
                                        </p:attrNameLst>
                                      </p:cBhvr>
                                      <p:by>
                                        <p:hsl h="0" s="-70588" l="0"/>
                                      </p:by>
                                    </p:animClr>
                                    <p:animClr clrSpc="hsl" dir="cw">
                                      <p:cBhvr>
                                        <p:cTn id="16" dur="500" fill="hold"/>
                                        <p:tgtEl>
                                          <p:spTgt spid="15"/>
                                        </p:tgtEl>
                                        <p:attrNameLst>
                                          <p:attrName>fillcolor</p:attrName>
                                        </p:attrNameLst>
                                      </p:cBhvr>
                                      <p:by>
                                        <p:hsl h="0" s="-70588" l="0"/>
                                      </p:by>
                                    </p:animClr>
                                    <p:animClr clrSpc="hsl" dir="cw">
                                      <p:cBhvr>
                                        <p:cTn id="17" dur="500" fill="hold"/>
                                        <p:tgtEl>
                                          <p:spTgt spid="15"/>
                                        </p:tgtEl>
                                        <p:attrNameLst>
                                          <p:attrName>stroke.color</p:attrName>
                                        </p:attrNameLst>
                                      </p:cBhvr>
                                      <p:by>
                                        <p:hsl h="0" s="-70588" l="0"/>
                                      </p:by>
                                    </p:animClr>
                                    <p:set>
                                      <p:cBhvr>
                                        <p:cTn id="18" dur="500" fill="hold"/>
                                        <p:tgtEl>
                                          <p:spTgt spid="15"/>
                                        </p:tgtEl>
                                        <p:attrNameLst>
                                          <p:attrName>fill.type</p:attrName>
                                        </p:attrNameLst>
                                      </p:cBhvr>
                                      <p:to>
                                        <p:strVal val="solid"/>
                                      </p:to>
                                    </p:set>
                                  </p:childTnLst>
                                </p:cTn>
                              </p:par>
                            </p:childTnLst>
                          </p:cTn>
                        </p:par>
                        <p:par>
                          <p:cTn id="19" fill="hold" nodeType="afterGroup">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mph" presetSubtype="0" fill="hold" grpId="1" nodeType="clickEffect">
                                  <p:stCondLst>
                                    <p:cond delay="0"/>
                                  </p:stCondLst>
                                  <p:childTnLst>
                                    <p:animClr clrSpc="hsl" dir="cw">
                                      <p:cBhvr override="childStyle">
                                        <p:cTn id="30" dur="500" fill="hold"/>
                                        <p:tgtEl>
                                          <p:spTgt spid="17"/>
                                        </p:tgtEl>
                                        <p:attrNameLst>
                                          <p:attrName>style.color</p:attrName>
                                        </p:attrNameLst>
                                      </p:cBhvr>
                                      <p:by>
                                        <p:hsl h="0" s="-70588" l="0"/>
                                      </p:by>
                                    </p:animClr>
                                    <p:animClr clrSpc="hsl" dir="cw">
                                      <p:cBhvr>
                                        <p:cTn id="31" dur="500" fill="hold"/>
                                        <p:tgtEl>
                                          <p:spTgt spid="17"/>
                                        </p:tgtEl>
                                        <p:attrNameLst>
                                          <p:attrName>fillcolor</p:attrName>
                                        </p:attrNameLst>
                                      </p:cBhvr>
                                      <p:by>
                                        <p:hsl h="0" s="-70588" l="0"/>
                                      </p:by>
                                    </p:animClr>
                                    <p:animClr clrSpc="hsl" dir="cw">
                                      <p:cBhvr>
                                        <p:cTn id="32" dur="500" fill="hold"/>
                                        <p:tgtEl>
                                          <p:spTgt spid="17"/>
                                        </p:tgtEl>
                                        <p:attrNameLst>
                                          <p:attrName>stroke.color</p:attrName>
                                        </p:attrNameLst>
                                      </p:cBhvr>
                                      <p:by>
                                        <p:hsl h="0" s="-70588" l="0"/>
                                      </p:by>
                                    </p:animClr>
                                    <p:set>
                                      <p:cBhvr>
                                        <p:cTn id="33" dur="500" fill="hold"/>
                                        <p:tgtEl>
                                          <p:spTgt spid="17"/>
                                        </p:tgtEl>
                                        <p:attrNameLst>
                                          <p:attrName>fill.type</p:attrName>
                                        </p:attrNameLst>
                                      </p:cBhvr>
                                      <p:to>
                                        <p:strVal val="solid"/>
                                      </p:to>
                                    </p:se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5" presetClass="emph" presetSubtype="0" fill="hold" grpId="1" nodeType="clickEffect">
                                  <p:stCondLst>
                                    <p:cond delay="0"/>
                                  </p:stCondLst>
                                  <p:childTnLst>
                                    <p:animClr clrSpc="hsl" dir="cw">
                                      <p:cBhvr override="childStyle">
                                        <p:cTn id="45" dur="500" fill="hold"/>
                                        <p:tgtEl>
                                          <p:spTgt spid="19"/>
                                        </p:tgtEl>
                                        <p:attrNameLst>
                                          <p:attrName>style.color</p:attrName>
                                        </p:attrNameLst>
                                      </p:cBhvr>
                                      <p:by>
                                        <p:hsl h="0" s="-70588" l="0"/>
                                      </p:by>
                                    </p:animClr>
                                    <p:animClr clrSpc="hsl" dir="cw">
                                      <p:cBhvr>
                                        <p:cTn id="46" dur="500" fill="hold"/>
                                        <p:tgtEl>
                                          <p:spTgt spid="19"/>
                                        </p:tgtEl>
                                        <p:attrNameLst>
                                          <p:attrName>fillcolor</p:attrName>
                                        </p:attrNameLst>
                                      </p:cBhvr>
                                      <p:by>
                                        <p:hsl h="0" s="-70588" l="0"/>
                                      </p:by>
                                    </p:animClr>
                                    <p:animClr clrSpc="hsl" dir="cw">
                                      <p:cBhvr>
                                        <p:cTn id="47" dur="500" fill="hold"/>
                                        <p:tgtEl>
                                          <p:spTgt spid="19"/>
                                        </p:tgtEl>
                                        <p:attrNameLst>
                                          <p:attrName>stroke.color</p:attrName>
                                        </p:attrNameLst>
                                      </p:cBhvr>
                                      <p:by>
                                        <p:hsl h="0" s="-70588" l="0"/>
                                      </p:by>
                                    </p:animClr>
                                    <p:set>
                                      <p:cBhvr>
                                        <p:cTn id="48" dur="500" fill="hold"/>
                                        <p:tgtEl>
                                          <p:spTgt spid="19"/>
                                        </p:tgtEl>
                                        <p:attrNameLst>
                                          <p:attrName>fill.type</p:attrName>
                                        </p:attrNameLst>
                                      </p:cBhvr>
                                      <p:to>
                                        <p:strVal val="solid"/>
                                      </p:to>
                                    </p:set>
                                  </p:childTnLst>
                                </p:cTn>
                              </p:par>
                            </p:childTnLst>
                          </p:cTn>
                        </p:par>
                        <p:par>
                          <p:cTn id="49" fill="hold" nodeType="afterGroup">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up)">
                                      <p:cBhvr>
                                        <p:cTn id="52" dur="500"/>
                                        <p:tgtEl>
                                          <p:spTgt spid="23"/>
                                        </p:tgtEl>
                                      </p:cBhvr>
                                    </p:animEffect>
                                  </p:childTnLst>
                                </p:cTn>
                              </p:par>
                            </p:childTnLst>
                          </p:cTn>
                        </p:par>
                        <p:par>
                          <p:cTn id="53" fill="hold" nodeType="afterGroup">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7" grpId="0" animBg="1"/>
      <p:bldP spid="17" grpId="1" animBg="1"/>
      <p:bldP spid="18" grpId="0" animBg="1"/>
      <p:bldP spid="19" grpId="0" animBg="1"/>
      <p:bldP spid="19" grpId="1" animBg="1"/>
      <p:bldP spid="20"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3" descr="per35067_168"/>
          <p:cNvPicPr>
            <a:picLocks noChangeAspect="1" noChangeArrowheads="1"/>
          </p:cNvPicPr>
          <p:nvPr/>
        </p:nvPicPr>
        <p:blipFill>
          <a:blip r:embed="rId3"/>
          <a:srcRect/>
          <a:stretch>
            <a:fillRect/>
          </a:stretch>
        </p:blipFill>
        <p:spPr bwMode="auto">
          <a:xfrm>
            <a:off x="4017963" y="228600"/>
            <a:ext cx="4946650" cy="6019800"/>
          </a:xfrm>
          <a:prstGeom prst="rect">
            <a:avLst/>
          </a:prstGeom>
          <a:noFill/>
          <a:ln w="9525">
            <a:noFill/>
            <a:miter lim="800000"/>
            <a:headEnd/>
            <a:tailEnd/>
          </a:ln>
        </p:spPr>
      </p:pic>
      <p:sp>
        <p:nvSpPr>
          <p:cNvPr id="2" name="Title 1"/>
          <p:cNvSpPr>
            <a:spLocks noGrp="1"/>
          </p:cNvSpPr>
          <p:nvPr>
            <p:ph type="title"/>
          </p:nvPr>
        </p:nvSpPr>
        <p:spPr>
          <a:xfrm>
            <a:off x="304800" y="344488"/>
            <a:ext cx="3429000" cy="2703512"/>
          </a:xfrm>
        </p:spPr>
        <p:txBody>
          <a:bodyPr>
            <a:normAutofit fontScale="90000"/>
          </a:bodyPr>
          <a:lstStyle/>
          <a:p>
            <a:pPr>
              <a:defRPr/>
            </a:pPr>
            <a:r>
              <a:rPr lang="en-IN" dirty="0" smtClean="0"/>
              <a:t>Sales Decline —A Time of Replacement</a:t>
            </a:r>
            <a:br>
              <a:rPr lang="en-IN" dirty="0" smtClean="0"/>
            </a:br>
            <a:endParaRPr lang="en-US" dirty="0"/>
          </a:p>
        </p:txBody>
      </p:sp>
      <p:sp>
        <p:nvSpPr>
          <p:cNvPr id="24579" name="Slide Number Placeholder 22"/>
          <p:cNvSpPr txBox="1">
            <a:spLocks/>
          </p:cNvSpPr>
          <p:nvPr/>
        </p:nvSpPr>
        <p:spPr bwMode="auto">
          <a:xfrm>
            <a:off x="0" y="77788"/>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B1A0514A-8EA1-4CCA-B948-90442BAB0273}" type="slidenum">
              <a:rPr lang="en-US" sz="1200">
                <a:latin typeface="Century Gothic" pitchFamily="34" charset="0"/>
              </a:rPr>
              <a:pPr algn="ctr"/>
              <a:t>8</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a:defRPr/>
            </a:pPr>
            <a:r>
              <a:rPr lang="en-US" smtClean="0"/>
              <a:t>Which Stage of PLC?</a:t>
            </a:r>
          </a:p>
        </p:txBody>
      </p:sp>
      <p:sp>
        <p:nvSpPr>
          <p:cNvPr id="1045" name="Slide Number Placeholder 22"/>
          <p:cNvSpPr txBox="1">
            <a:spLocks/>
          </p:cNvSpPr>
          <p:nvPr/>
        </p:nvSpPr>
        <p:spPr bwMode="auto">
          <a:xfrm>
            <a:off x="0" y="6350"/>
            <a:ext cx="503238" cy="301625"/>
          </a:xfrm>
          <a:prstGeom prst="rect">
            <a:avLst/>
          </a:prstGeom>
          <a:noFill/>
          <a:ln w="9525">
            <a:noFill/>
            <a:miter lim="800000"/>
            <a:headEnd/>
            <a:tailEnd/>
          </a:ln>
        </p:spPr>
        <p:txBody>
          <a:bodyPr anchor="b"/>
          <a:lstStyle/>
          <a:p>
            <a:pPr algn="ctr"/>
            <a:r>
              <a:rPr lang="en-US" sz="1200">
                <a:latin typeface="Century Gothic" pitchFamily="34" charset="0"/>
              </a:rPr>
              <a:t>9-</a:t>
            </a:r>
            <a:fld id="{72220189-E16A-43E0-A614-685873ADF019}" type="slidenum">
              <a:rPr lang="en-US" sz="1200">
                <a:latin typeface="Century Gothic" pitchFamily="34" charset="0"/>
              </a:rPr>
              <a:pPr algn="ctr"/>
              <a:t>9</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Template>
  <TotalTime>4129</TotalTime>
  <Words>6725</Words>
  <Application>Microsoft Office PowerPoint</Application>
  <PresentationFormat>On-screen Show (4:3)</PresentationFormat>
  <Paragraphs>678</Paragraphs>
  <Slides>36</Slides>
  <Notes>36</Notes>
  <HiddenSlides>0</HiddenSlides>
  <MMClips>0</MMClips>
  <ScaleCrop>false</ScaleCrop>
  <HeadingPairs>
    <vt:vector size="6" baseType="variant">
      <vt:variant>
        <vt:lpstr>Fonts Used</vt:lpstr>
      </vt:variant>
      <vt:variant>
        <vt:i4>10</vt:i4>
      </vt:variant>
      <vt:variant>
        <vt:lpstr>Design Template</vt:lpstr>
      </vt:variant>
      <vt:variant>
        <vt:i4>4</vt:i4>
      </vt:variant>
      <vt:variant>
        <vt:lpstr>Slide Titles</vt:lpstr>
      </vt:variant>
      <vt:variant>
        <vt:i4>36</vt:i4>
      </vt:variant>
    </vt:vector>
  </HeadingPairs>
  <TitlesOfParts>
    <vt:vector size="50" baseType="lpstr">
      <vt:lpstr>Arial</vt:lpstr>
      <vt:lpstr>Century Gothic</vt:lpstr>
      <vt:lpstr>Wingdings 2</vt:lpstr>
      <vt:lpstr>Verdana</vt:lpstr>
      <vt:lpstr>Times</vt:lpstr>
      <vt:lpstr>ヒラギノ角ゴ ProN W3</vt:lpstr>
      <vt:lpstr>Calibri</vt:lpstr>
      <vt:lpstr>Times New Roman</vt:lpstr>
      <vt:lpstr>Wingdings</vt:lpstr>
      <vt:lpstr>+mj-lt</vt:lpstr>
      <vt:lpstr>Verve</vt:lpstr>
      <vt:lpstr>Verve</vt:lpstr>
      <vt:lpstr>Verve</vt:lpstr>
      <vt:lpstr>Verve</vt:lpstr>
      <vt:lpstr>Chapter 9</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Jagruti</dc:creator>
  <cp:lastModifiedBy>sherbert</cp:lastModifiedBy>
  <cp:revision>1096</cp:revision>
  <dcterms:created xsi:type="dcterms:W3CDTF">2010-05-28T04:39:50Z</dcterms:created>
  <dcterms:modified xsi:type="dcterms:W3CDTF">2014-01-08T21:21:42Z</dcterms:modified>
</cp:coreProperties>
</file>