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300" r:id="rId3"/>
    <p:sldId id="256" r:id="rId4"/>
    <p:sldId id="303" r:id="rId5"/>
    <p:sldId id="257" r:id="rId6"/>
    <p:sldId id="261" r:id="rId7"/>
    <p:sldId id="259" r:id="rId8"/>
    <p:sldId id="260" r:id="rId9"/>
    <p:sldId id="309" r:id="rId10"/>
    <p:sldId id="310" r:id="rId11"/>
    <p:sldId id="262" r:id="rId12"/>
    <p:sldId id="311" r:id="rId13"/>
    <p:sldId id="263" r:id="rId14"/>
    <p:sldId id="264" r:id="rId15"/>
    <p:sldId id="306" r:id="rId16"/>
    <p:sldId id="265" r:id="rId17"/>
    <p:sldId id="267" r:id="rId18"/>
    <p:sldId id="269" r:id="rId19"/>
    <p:sldId id="268" r:id="rId20"/>
    <p:sldId id="271" r:id="rId21"/>
    <p:sldId id="314" r:id="rId22"/>
    <p:sldId id="272" r:id="rId23"/>
    <p:sldId id="273" r:id="rId24"/>
    <p:sldId id="313" r:id="rId25"/>
    <p:sldId id="315" r:id="rId26"/>
    <p:sldId id="305" r:id="rId27"/>
    <p:sldId id="304" r:id="rId28"/>
    <p:sldId id="276" r:id="rId29"/>
    <p:sldId id="277" r:id="rId30"/>
    <p:sldId id="319" r:id="rId31"/>
    <p:sldId id="280" r:id="rId32"/>
    <p:sldId id="281" r:id="rId33"/>
    <p:sldId id="312" r:id="rId34"/>
    <p:sldId id="282" r:id="rId35"/>
    <p:sldId id="283" r:id="rId36"/>
    <p:sldId id="288" r:id="rId37"/>
    <p:sldId id="289" r:id="rId38"/>
    <p:sldId id="290" r:id="rId39"/>
    <p:sldId id="322" r:id="rId40"/>
    <p:sldId id="292" r:id="rId41"/>
    <p:sldId id="293" r:id="rId42"/>
    <p:sldId id="321" r:id="rId43"/>
    <p:sldId id="294" r:id="rId44"/>
    <p:sldId id="318" r:id="rId45"/>
    <p:sldId id="317" r:id="rId46"/>
    <p:sldId id="295" r:id="rId47"/>
    <p:sldId id="323" r:id="rId48"/>
    <p:sldId id="307" r:id="rId49"/>
    <p:sldId id="30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184" autoAdjust="0"/>
  </p:normalViewPr>
  <p:slideViewPr>
    <p:cSldViewPr snapToGrid="0">
      <p:cViewPr varScale="1">
        <p:scale>
          <a:sx n="57" d="100"/>
          <a:sy n="57" d="100"/>
        </p:scale>
        <p:origin x="157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CC494-1937-4CDA-AB0F-8CFE5C1D4E39}"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1CFA4-A7F1-4DA8-8AD2-35A02B364E1B}" type="slidenum">
              <a:rPr lang="en-US" smtClean="0"/>
              <a:t>‹#›</a:t>
            </a:fld>
            <a:endParaRPr lang="en-US"/>
          </a:p>
        </p:txBody>
      </p:sp>
    </p:spTree>
    <p:extLst>
      <p:ext uri="{BB962C8B-B14F-4D97-AF65-F5344CB8AC3E}">
        <p14:creationId xmlns:p14="http://schemas.microsoft.com/office/powerpoint/2010/main" val="119410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41133A3A-E775-4011-A353-63AF71387B74}" type="slidenum">
              <a:rPr lang="en-US" altLang="en-US" smtClean="0">
                <a:solidFill>
                  <a:prstClr val="black"/>
                </a:solidFill>
              </a:rPr>
              <a:pPr eaLnBrk="1" hangingPunct="1">
                <a:spcBef>
                  <a:spcPct val="0"/>
                </a:spcBef>
              </a:pPr>
              <a:t>1</a:t>
            </a:fld>
            <a:endParaRPr lang="en-US" altLang="en-US" smtClean="0">
              <a:solidFill>
                <a:prstClr val="black"/>
              </a:solidFill>
            </a:endParaRPr>
          </a:p>
        </p:txBody>
      </p:sp>
    </p:spTree>
    <p:extLst>
      <p:ext uri="{BB962C8B-B14F-4D97-AF65-F5344CB8AC3E}">
        <p14:creationId xmlns:p14="http://schemas.microsoft.com/office/powerpoint/2010/main" val="253975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Stores may use POS systems to create </a:t>
            </a:r>
            <a:r>
              <a:rPr lang="en-US" sz="1200" b="1" i="0" u="none" strike="noStrike" kern="1200" baseline="0" dirty="0" smtClean="0">
                <a:solidFill>
                  <a:schemeClr val="tx1"/>
                </a:solidFill>
                <a:latin typeface="+mn-lt"/>
                <a:ea typeface="+mn-ea"/>
                <a:cs typeface="+mn-cs"/>
              </a:rPr>
              <a:t>perpetual inventory unit control systems </a:t>
            </a:r>
            <a:r>
              <a:rPr lang="en-US" sz="1200" b="0" i="0" u="none" strike="noStrike" kern="1200" baseline="0" dirty="0" smtClean="0">
                <a:solidFill>
                  <a:schemeClr val="tx1"/>
                </a:solidFill>
                <a:latin typeface="+mn-lt"/>
                <a:ea typeface="+mn-ea"/>
                <a:cs typeface="+mn-cs"/>
              </a:rPr>
              <a:t>that keep a running total on sales, returns, transfers to other stores, and so 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This technology allows stores to develop computerized </a:t>
            </a:r>
            <a:r>
              <a:rPr lang="en-US" sz="1200" b="1" i="0" u="none" strike="noStrike" kern="1200" baseline="0" dirty="0" smtClean="0">
                <a:solidFill>
                  <a:schemeClr val="tx1"/>
                </a:solidFill>
                <a:latin typeface="+mn-lt"/>
                <a:ea typeface="+mn-ea"/>
                <a:cs typeface="+mn-cs"/>
              </a:rPr>
              <a:t>automatic reordering systems </a:t>
            </a:r>
            <a:r>
              <a:rPr lang="en-US" sz="1200" b="0" i="0" u="none" strike="noStrike" kern="1200" baseline="0" dirty="0" smtClean="0">
                <a:solidFill>
                  <a:schemeClr val="tx1"/>
                </a:solidFill>
                <a:latin typeface="+mn-lt"/>
                <a:ea typeface="+mn-ea"/>
                <a:cs typeface="+mn-cs"/>
              </a:rPr>
              <a:t>that are activated when inventories reach a certain level.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store of the future will use RFID tags (and other technology) to assist the shopper in ways we haven’t even thought of. For example, an RFID tag on a bottle of wine can tip off a nearby plasma screen that will project an ad for Barilla pasta and provide a neat recipe for fettuccine with bell peppers and shrimp.</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e-menus </a:t>
            </a:r>
            <a:r>
              <a:rPr lang="en-US" sz="1200" b="0" i="0" u="none" strike="noStrike" kern="1200" baseline="0" dirty="0" smtClean="0">
                <a:solidFill>
                  <a:schemeClr val="tx1"/>
                </a:solidFill>
                <a:latin typeface="+mn-lt"/>
                <a:ea typeface="+mn-ea"/>
                <a:cs typeface="+mn-cs"/>
              </a:rPr>
              <a:t>help customers because they can see what every item on the menu will look like and, it is hoped, avoid a surprise when the waiter arrives. This innovation also increases sales for the restaurant—who can avoid that mouth-watering picture of the eight-layer chocolate cake with peppermint-stick ice cream on top?</a:t>
            </a: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10</a:t>
            </a:fld>
            <a:endParaRPr lang="en-US"/>
          </a:p>
        </p:txBody>
      </p:sp>
    </p:spTree>
    <p:extLst>
      <p:ext uri="{BB962C8B-B14F-4D97-AF65-F5344CB8AC3E}">
        <p14:creationId xmlns:p14="http://schemas.microsoft.com/office/powerpoint/2010/main" val="414588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Retailers are busy expanding to other countries, and they bring with them innovations and new management philosophies. McDonald’s, T.G.I. Friday’s, Starbucks, and the Hard Rock Café are global success stories for U.S. retailers. Similarly, Spanish fashion retailers Zara and Mango are now global brands, while Swedish home goods company IKEA furnishes rooms around the world. Even French </a:t>
            </a:r>
            <a:r>
              <a:rPr lang="en-US" sz="1200" b="0" i="0" u="none" strike="noStrike" kern="1200" baseline="0" dirty="0" err="1" smtClean="0">
                <a:solidFill>
                  <a:schemeClr val="tx1"/>
                </a:solidFill>
                <a:latin typeface="+mn-lt"/>
                <a:ea typeface="+mn-ea"/>
                <a:cs typeface="+mn-cs"/>
              </a:rPr>
              <a:t>hyperstore</a:t>
            </a:r>
            <a:r>
              <a:rPr lang="en-US" sz="1200" b="0" i="0" u="none" strike="noStrike" kern="1200" baseline="0" dirty="0" smtClean="0">
                <a:solidFill>
                  <a:schemeClr val="tx1"/>
                </a:solidFill>
                <a:latin typeface="+mn-lt"/>
                <a:ea typeface="+mn-ea"/>
                <a:cs typeface="+mn-cs"/>
              </a:rPr>
              <a:t> chain Carrefour has stores in Europe, South America, Asia, North Africa, and the U.S.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Still, retailers need to adjust to different conditions around the world. In countries in the Middle East with large Muslim populations, you won’t find the </a:t>
            </a:r>
            <a:r>
              <a:rPr lang="en-US" sz="1200" b="0" i="0" u="none" strike="noStrike" kern="1200" baseline="0" dirty="0" err="1" smtClean="0">
                <a:solidFill>
                  <a:schemeClr val="tx1"/>
                </a:solidFill>
                <a:latin typeface="+mn-lt"/>
                <a:ea typeface="+mn-ea"/>
                <a:cs typeface="+mn-cs"/>
              </a:rPr>
              <a:t>riblet</a:t>
            </a:r>
            <a:r>
              <a:rPr lang="en-US" sz="1200" b="0" i="0" u="none" strike="noStrike" kern="1200" baseline="0" dirty="0" smtClean="0">
                <a:solidFill>
                  <a:schemeClr val="tx1"/>
                </a:solidFill>
                <a:latin typeface="+mn-lt"/>
                <a:ea typeface="+mn-ea"/>
                <a:cs typeface="+mn-cs"/>
              </a:rPr>
              <a:t> basket on the Applebee’s menu, and McDonald’s offers customers </a:t>
            </a:r>
            <a:r>
              <a:rPr lang="en-US" sz="1200" b="0" i="0" u="none" strike="noStrike" kern="1200" baseline="0" dirty="0" err="1" smtClean="0">
                <a:solidFill>
                  <a:schemeClr val="tx1"/>
                </a:solidFill>
                <a:latin typeface="+mn-lt"/>
                <a:ea typeface="+mn-ea"/>
                <a:cs typeface="+mn-cs"/>
              </a:rPr>
              <a:t>McArabia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Kofta</a:t>
            </a:r>
            <a:r>
              <a:rPr lang="en-US" sz="1200" b="0" i="0" u="none" strike="noStrike" kern="1200" baseline="0" dirty="0" smtClean="0">
                <a:solidFill>
                  <a:schemeClr val="tx1"/>
                </a:solidFill>
                <a:latin typeface="+mn-lt"/>
                <a:ea typeface="+mn-ea"/>
                <a:cs typeface="+mn-cs"/>
              </a:rPr>
              <a:t> sandwiches.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And some countries require that certain percentages, often over half, of goods sold in retail stores are locally produced.</a:t>
            </a: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11</a:t>
            </a:fld>
            <a:endParaRPr lang="en-US"/>
          </a:p>
        </p:txBody>
      </p:sp>
    </p:spTree>
    <p:extLst>
      <p:ext uri="{BB962C8B-B14F-4D97-AF65-F5344CB8AC3E}">
        <p14:creationId xmlns:p14="http://schemas.microsoft.com/office/powerpoint/2010/main" val="124618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1100" b="1" dirty="0" smtClean="0"/>
              <a:t>LECTURE NOTES:</a:t>
            </a:r>
          </a:p>
          <a:p>
            <a:pPr marL="228600" indent="-228600">
              <a:lnSpc>
                <a:spcPct val="90000"/>
              </a:lnSpc>
              <a:buFontTx/>
              <a:buChar char="•"/>
            </a:pPr>
            <a:r>
              <a:rPr lang="en-US" altLang="en-US" sz="1200" dirty="0" smtClean="0"/>
              <a:t>Stores need to position themselves in a manner that demonstrates their competitive advantage over other stores while attracting the interest and attention of the consumer. </a:t>
            </a:r>
          </a:p>
          <a:p>
            <a:pPr marL="228600" indent="-228600">
              <a:lnSpc>
                <a:spcPct val="90000"/>
              </a:lnSpc>
              <a:buFontTx/>
              <a:buChar char="•"/>
            </a:pPr>
            <a:r>
              <a:rPr lang="en-US" altLang="en-US" sz="1200" dirty="0" smtClean="0"/>
              <a:t>Many retailers recognize that there is a “theatre” aspect to what they do.  Shoppers represent the audience to be entertained, while the store design sets the stage.  When salespeople – the equivalent of actors in retail – are added to the mix, the scene is set.  Employee uniforms often serve as costumes . . . For example, consider the referee shirts worn by Foot Locker employees.</a:t>
            </a:r>
          </a:p>
          <a:p>
            <a:pPr marL="228600" indent="-228600">
              <a:lnSpc>
                <a:spcPct val="90000"/>
              </a:lnSpc>
              <a:buFontTx/>
              <a:buChar char="•"/>
            </a:pPr>
            <a:r>
              <a:rPr lang="en-US" altLang="en-US" sz="1200" dirty="0" smtClean="0"/>
              <a:t>Merchandising displays can be very creative, making the buying experience less about buying and more about having an experience. It’s clear that the line between entertainment and retail is blurring.</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12</a:t>
            </a:fld>
            <a:endParaRPr lang="en-US"/>
          </a:p>
        </p:txBody>
      </p:sp>
    </p:spTree>
    <p:extLst>
      <p:ext uri="{BB962C8B-B14F-4D97-AF65-F5344CB8AC3E}">
        <p14:creationId xmlns:p14="http://schemas.microsoft.com/office/powerpoint/2010/main" val="82466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228600" indent="-228600">
              <a:buFont typeface="Arial" pitchFamily="34" charset="0"/>
              <a:buChar char="•"/>
              <a:defRPr/>
            </a:pPr>
            <a:r>
              <a:rPr lang="en-US" dirty="0" smtClean="0"/>
              <a:t>Retailers experience ethical problems with both their customers and employees.  Losses due to shrinkage are a growing problem.  Shrinkage occurs due to shoplifting, employee theft or merchandise damage, or retail borrowing.</a:t>
            </a:r>
          </a:p>
          <a:p>
            <a:pPr marL="685800" lvl="1" indent="-228600">
              <a:buFont typeface="Arial" pitchFamily="34" charset="0"/>
              <a:buChar char="•"/>
              <a:defRPr/>
            </a:pPr>
            <a:r>
              <a:rPr lang="en-US" dirty="0" smtClean="0"/>
              <a:t>Shoplifting has increased substantially in recent years and accounts for 35% of all shrinkage.  In 2009, shoplifting accounted for $15.1 billion in losses.  Thus while the text labels shrinkage an ethical problem, it certainly has legal overtones.  In fact, shoplifting is often an organized criminal activity in which thieves take various measures to evade security sensors.  Items are then easily sold via E-bay.</a:t>
            </a:r>
          </a:p>
          <a:p>
            <a:pPr marL="685800" lvl="1" indent="-228600">
              <a:buFont typeface="Arial" pitchFamily="34" charset="0"/>
              <a:buChar char="•"/>
              <a:defRPr/>
            </a:pPr>
            <a:r>
              <a:rPr lang="en-US" dirty="0" smtClean="0"/>
              <a:t>Employee theft of both merchandise and cash represents a second form of shrinkage.  While some employees unconsciously take pens from work home in their pocket and forget to bring them back to work, the real damage comes from systematic, planned efforts to steal from the store.  Theft of store gift cards is common, as is “</a:t>
            </a:r>
            <a:r>
              <a:rPr lang="en-US" dirty="0" err="1" smtClean="0"/>
              <a:t>sweethearting</a:t>
            </a:r>
            <a:r>
              <a:rPr lang="en-US" dirty="0" smtClean="0"/>
              <a:t>”, a practice in which a cashier consciously undercharges or provides a cash refund to a friend.  In extreme instances, unethical cashiers allow friends to walk away with merchandise without paying anything.</a:t>
            </a:r>
          </a:p>
          <a:p>
            <a:pPr marL="685800" lvl="1" indent="-228600">
              <a:buFont typeface="Arial" pitchFamily="34" charset="0"/>
              <a:buChar char="•"/>
              <a:defRPr/>
            </a:pPr>
            <a:r>
              <a:rPr lang="en-US" dirty="0" smtClean="0"/>
              <a:t>Retail borrowing occurs when </a:t>
            </a:r>
            <a:r>
              <a:rPr lang="en-US" dirty="0" err="1" smtClean="0"/>
              <a:t>nondefective</a:t>
            </a:r>
            <a:r>
              <a:rPr lang="en-US" dirty="0" smtClean="0"/>
              <a:t> products are returned and a refund is received for items that have already been used for the purpose for which they were bought.  Liberal return policies of many merchandisers have allowed consumers to take advantage of “the system” in this fashion.  Retail borrowing often occurs with special occasion clothing (suits, cocktail dresses for weddings, etc.).  Unfortunately, sometimes this practice damages the merchandise in a manner that it makes unsuitable for resale, costing the retailer and manufacturer money.</a:t>
            </a:r>
          </a:p>
          <a:p>
            <a:pPr marL="228600" indent="-228600">
              <a:buFont typeface="Arial" pitchFamily="34" charset="0"/>
              <a:buChar char="•"/>
              <a:defRPr/>
            </a:pPr>
            <a:r>
              <a:rPr lang="en-US" dirty="0" smtClean="0"/>
              <a:t>Ethical treatment of customers: Some retailers treat their customers in an unethical manner, particularly when “snobbery” on the part of clerks discourages people who appear socially or economically disadvantaged from shopping.  While preventing these individuals from entering the store outright is illegal, making snide comments, delaying service to the individual, or demeaning them by demanding to see their money upfront it not.   Obviously, such treatment is unethical, though retail management may turn a blind eye to these tactics when they feel they are helpful in protecting the store’s image.</a:t>
            </a:r>
          </a:p>
          <a:p>
            <a:pPr marL="228600" indent="-228600">
              <a:buFont typeface="Arial" pitchFamily="34" charset="0"/>
              <a:buChar char="•"/>
              <a:defRPr/>
            </a:pPr>
            <a:r>
              <a:rPr lang="en-US" dirty="0" smtClean="0"/>
              <a:t>Some individuals believe that retailers have an obligation not to sell products that can be harmful to at risk groups.  Retailers are obligated to follow the law, meaning that they must card those who purchase alcohol and tobacco products and follow appropriate regulations for the purchase of firearms and drug products.  But there are limits to what retailers can be realistically asked to do.  Expecting retailers to police the purchase of every item that could be potentially dangerous or harmful (particularly if misused) is irrational.</a:t>
            </a:r>
          </a:p>
        </p:txBody>
      </p:sp>
      <p:sp>
        <p:nvSpPr>
          <p:cNvPr id="4" name="Slide Number Placeholder 3"/>
          <p:cNvSpPr>
            <a:spLocks noGrp="1"/>
          </p:cNvSpPr>
          <p:nvPr>
            <p:ph type="sldNum" sz="quarter" idx="10"/>
          </p:nvPr>
        </p:nvSpPr>
        <p:spPr/>
        <p:txBody>
          <a:bodyPr/>
          <a:lstStyle/>
          <a:p>
            <a:fld id="{EDB1CFA4-A7F1-4DA8-8AD2-35A02B364E1B}" type="slidenum">
              <a:rPr lang="en-US" smtClean="0"/>
              <a:t>13</a:t>
            </a:fld>
            <a:endParaRPr lang="en-US"/>
          </a:p>
        </p:txBody>
      </p:sp>
    </p:spTree>
    <p:extLst>
      <p:ext uri="{BB962C8B-B14F-4D97-AF65-F5344CB8AC3E}">
        <p14:creationId xmlns:p14="http://schemas.microsoft.com/office/powerpoint/2010/main" val="189355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 Notes:</a:t>
            </a:r>
          </a:p>
          <a:p>
            <a:endParaRPr lang="en-US" b="0" dirty="0" smtClean="0"/>
          </a:p>
          <a:p>
            <a:pPr marL="171450" indent="-171450">
              <a:buFont typeface="Arial" panose="020B0604020202020204" pitchFamily="34" charset="0"/>
              <a:buChar char="•"/>
            </a:pPr>
            <a:r>
              <a:rPr lang="en-US" b="0" dirty="0" smtClean="0"/>
              <a:t>Instructor</a:t>
            </a:r>
            <a:r>
              <a:rPr lang="en-US" b="0" baseline="0" dirty="0" smtClean="0"/>
              <a:t> may ask students whether they have had experiences shopping at </a:t>
            </a:r>
            <a:r>
              <a:rPr lang="en-US" b="0" baseline="0" dirty="0" err="1" smtClean="0"/>
              <a:t>Abercombie</a:t>
            </a:r>
            <a:r>
              <a:rPr lang="en-US" b="0" baseline="0" dirty="0" smtClean="0"/>
              <a:t> &amp; Fitch. Do they have a generally positive or negative impression?</a:t>
            </a:r>
          </a:p>
          <a:p>
            <a:pPr marL="171450" indent="-171450">
              <a:buFont typeface="Arial" panose="020B0604020202020204" pitchFamily="34" charset="0"/>
              <a:buChar char="•"/>
            </a:pPr>
            <a:r>
              <a:rPr lang="en-US" b="0" baseline="0" dirty="0" smtClean="0"/>
              <a:t>How would they describe the retailer’s image? Is it distinctive from that of other retailers? How essential is the physical appearance of the retail personnel in conveying this image?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Can students think of other retailers that seem to attract employees that match their store image (</a:t>
            </a:r>
            <a:r>
              <a:rPr lang="en-US" b="0" baseline="0" dirty="0" err="1" smtClean="0"/>
              <a:t>e.g</a:t>
            </a:r>
            <a:r>
              <a:rPr lang="en-US" b="0" baseline="0" dirty="0" smtClean="0"/>
              <a:t>, Chic-</a:t>
            </a:r>
            <a:r>
              <a:rPr lang="en-US" b="0" baseline="0" dirty="0" err="1" smtClean="0"/>
              <a:t>fil</a:t>
            </a:r>
            <a:r>
              <a:rPr lang="en-US" b="0" baseline="0" dirty="0" smtClean="0"/>
              <a:t>-a)? Do they hold positive or negative perceptions of these retailers?</a:t>
            </a:r>
            <a:endParaRPr lang="en-US" b="0" dirty="0" smtClean="0"/>
          </a:p>
          <a:p>
            <a:pPr marL="171450" indent="-171450">
              <a:buFont typeface="Arial" panose="020B0604020202020204" pitchFamily="34" charset="0"/>
              <a:buChar char="•"/>
            </a:pPr>
            <a:r>
              <a:rPr lang="en-US" b="0" baseline="0" dirty="0" smtClean="0"/>
              <a:t>Should physical appearance be a factor in retail hiring decisions?</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15</a:t>
            </a:fld>
            <a:endParaRPr lang="en-US"/>
          </a:p>
        </p:txBody>
      </p:sp>
    </p:spTree>
    <p:extLst>
      <p:ext uri="{BB962C8B-B14F-4D97-AF65-F5344CB8AC3E}">
        <p14:creationId xmlns:p14="http://schemas.microsoft.com/office/powerpoint/2010/main" val="1293700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r>
              <a:rPr lang="en-US" sz="1200" b="1" i="0" u="none" strike="noStrike" kern="1200" baseline="0" dirty="0" smtClean="0">
                <a:solidFill>
                  <a:schemeClr val="tx1"/>
                </a:solidFill>
                <a:latin typeface="+mn-lt"/>
                <a:ea typeface="+mn-ea"/>
                <a:cs typeface="+mn-cs"/>
              </a:rPr>
              <a:t>Merchandise breadth</a:t>
            </a:r>
            <a:r>
              <a:rPr lang="en-US" sz="1200" b="0" i="0" u="none" strike="noStrike" kern="1200" baseline="0" dirty="0" smtClean="0">
                <a:solidFill>
                  <a:schemeClr val="tx1"/>
                </a:solidFill>
                <a:latin typeface="+mn-lt"/>
                <a:ea typeface="+mn-ea"/>
                <a:cs typeface="+mn-cs"/>
              </a:rPr>
              <a:t>, or variety, is the number of different product lines available.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a:t>
            </a:r>
            <a:r>
              <a:rPr lang="en-US" sz="1200" b="0" i="1" u="none" strike="noStrike" kern="1200" baseline="0" dirty="0" smtClean="0">
                <a:solidFill>
                  <a:schemeClr val="tx1"/>
                </a:solidFill>
                <a:latin typeface="+mn-lt"/>
                <a:ea typeface="+mn-ea"/>
                <a:cs typeface="+mn-cs"/>
              </a:rPr>
              <a:t>narrow assortment</a:t>
            </a:r>
            <a:r>
              <a:rPr lang="en-US" sz="1200" b="0" i="0" u="none" strike="noStrike" kern="1200" baseline="0" dirty="0" smtClean="0">
                <a:solidFill>
                  <a:schemeClr val="tx1"/>
                </a:solidFill>
                <a:latin typeface="+mn-lt"/>
                <a:ea typeface="+mn-ea"/>
                <a:cs typeface="+mn-cs"/>
              </a:rPr>
              <a:t>, such as we encounter in convenience stores, means that shoppers will find only a limited selection of product lines, such as candy, cigarettes, and soft drinks.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a:t>
            </a:r>
            <a:r>
              <a:rPr lang="en-US" sz="1200" b="0" i="1" u="none" strike="noStrike" kern="1200" baseline="0" dirty="0" smtClean="0">
                <a:solidFill>
                  <a:schemeClr val="tx1"/>
                </a:solidFill>
                <a:latin typeface="+mn-lt"/>
                <a:ea typeface="+mn-ea"/>
                <a:cs typeface="+mn-cs"/>
              </a:rPr>
              <a:t>broad assortment</a:t>
            </a:r>
            <a:r>
              <a:rPr lang="en-US" sz="1200" b="0" i="0" u="none" strike="noStrike" kern="1200" baseline="0" dirty="0" smtClean="0">
                <a:solidFill>
                  <a:schemeClr val="tx1"/>
                </a:solidFill>
                <a:latin typeface="+mn-lt"/>
                <a:ea typeface="+mn-ea"/>
                <a:cs typeface="+mn-cs"/>
              </a:rPr>
              <a:t>, such as a warehouse store like Costco or Sam’s Club offers, means there is a wide range of items from eyeglasses to barbecue grills.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Merchandise depth </a:t>
            </a:r>
            <a:r>
              <a:rPr lang="en-US" sz="1200" b="0" i="0" u="none" strike="noStrike" kern="1200" baseline="0" dirty="0" smtClean="0">
                <a:solidFill>
                  <a:schemeClr val="tx1"/>
                </a:solidFill>
                <a:latin typeface="+mn-lt"/>
                <a:ea typeface="+mn-ea"/>
                <a:cs typeface="+mn-cs"/>
              </a:rPr>
              <a:t>is the variety of choices available within each specific product line.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a:t>
            </a:r>
            <a:r>
              <a:rPr lang="en-US" sz="1200" b="0" i="1" u="none" strike="noStrike" kern="1200" baseline="0" dirty="0" smtClean="0">
                <a:solidFill>
                  <a:schemeClr val="tx1"/>
                </a:solidFill>
                <a:latin typeface="+mn-lt"/>
                <a:ea typeface="+mn-ea"/>
                <a:cs typeface="+mn-cs"/>
              </a:rPr>
              <a:t>shallow assortment </a:t>
            </a:r>
            <a:r>
              <a:rPr lang="en-US" sz="1200" b="0" i="0" u="none" strike="noStrike" kern="1200" baseline="0" dirty="0" smtClean="0">
                <a:solidFill>
                  <a:schemeClr val="tx1"/>
                </a:solidFill>
                <a:latin typeface="+mn-lt"/>
                <a:ea typeface="+mn-ea"/>
                <a:cs typeface="+mn-cs"/>
              </a:rPr>
              <a:t>means that the selection within a product category is limited, so a factory outlet store may sell only white and blue men’s dress shirts (all made by the same manufacturer, of course) and only in standard sizes.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contrast, a men’s specialty store may feature a </a:t>
            </a:r>
            <a:r>
              <a:rPr lang="en-US" sz="1200" b="0" i="1" u="none" strike="noStrike" kern="1200" baseline="0" dirty="0" smtClean="0">
                <a:solidFill>
                  <a:schemeClr val="tx1"/>
                </a:solidFill>
                <a:latin typeface="+mn-lt"/>
                <a:ea typeface="+mn-ea"/>
                <a:cs typeface="+mn-cs"/>
              </a:rPr>
              <a:t>deep assortment </a:t>
            </a:r>
            <a:r>
              <a:rPr lang="en-US" sz="1200" b="0" i="0" u="none" strike="noStrike" kern="1200" baseline="0" dirty="0" smtClean="0">
                <a:solidFill>
                  <a:schemeClr val="tx1"/>
                </a:solidFill>
                <a:latin typeface="+mn-lt"/>
                <a:ea typeface="+mn-ea"/>
                <a:cs typeface="+mn-cs"/>
              </a:rPr>
              <a:t>of dress shirts (but not much else) in varying shades and in hard-to-find sizes.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12.2 (next slide) illustrates these assortment differences for one product: science fiction books.</a:t>
            </a: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16</a:t>
            </a:fld>
            <a:endParaRPr lang="en-US"/>
          </a:p>
        </p:txBody>
      </p:sp>
    </p:spTree>
    <p:extLst>
      <p:ext uri="{BB962C8B-B14F-4D97-AF65-F5344CB8AC3E}">
        <p14:creationId xmlns:p14="http://schemas.microsoft.com/office/powerpoint/2010/main" val="3335916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900" b="1" dirty="0" smtClean="0"/>
              <a:t>LECTURE NOTES:</a:t>
            </a:r>
          </a:p>
          <a:p>
            <a:pPr marL="228600" indent="-228600">
              <a:lnSpc>
                <a:spcPct val="90000"/>
              </a:lnSpc>
              <a:buFontTx/>
              <a:buChar char="•"/>
            </a:pPr>
            <a:r>
              <a:rPr lang="en-US" altLang="en-US" dirty="0" smtClean="0"/>
              <a:t>A retailer’s merchandise assortment has two dimensions:  breadth and depth.  </a:t>
            </a:r>
          </a:p>
          <a:p>
            <a:pPr marL="228600" indent="-228600">
              <a:lnSpc>
                <a:spcPct val="90000"/>
              </a:lnSpc>
              <a:buFontTx/>
              <a:buChar char="•"/>
            </a:pPr>
            <a:r>
              <a:rPr lang="en-US" altLang="en-US" dirty="0" smtClean="0"/>
              <a:t>Breadth refers to the number of different product lines that a retailer carries.  Narrow breadth means that the store specializes in a few product lines, while many product lines are available from retailers with a wide, or broad breadth.  </a:t>
            </a:r>
          </a:p>
          <a:p>
            <a:pPr marL="228600" indent="-228600">
              <a:lnSpc>
                <a:spcPct val="90000"/>
              </a:lnSpc>
              <a:buFontTx/>
              <a:buChar char="•"/>
            </a:pPr>
            <a:r>
              <a:rPr lang="en-US" altLang="en-US" dirty="0" smtClean="0"/>
              <a:t>By contrast, depth refers to the variety of choices within a given product line.  Stores with shallow depth offer few items with a given product line while those with deep selections offer a large number of choices.</a:t>
            </a:r>
          </a:p>
          <a:p>
            <a:pPr marL="228600" indent="-228600">
              <a:lnSpc>
                <a:spcPct val="90000"/>
              </a:lnSpc>
              <a:buFontTx/>
              <a:buChar char="•"/>
            </a:pPr>
            <a:r>
              <a:rPr lang="en-US" altLang="en-US" dirty="0" smtClean="0"/>
              <a:t>Figure 12.2 illustrates how breadth and depth can be used to create a four cell table for classification purposes.</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17</a:t>
            </a:fld>
            <a:endParaRPr lang="en-US"/>
          </a:p>
        </p:txBody>
      </p:sp>
    </p:spTree>
    <p:extLst>
      <p:ext uri="{BB962C8B-B14F-4D97-AF65-F5344CB8AC3E}">
        <p14:creationId xmlns:p14="http://schemas.microsoft.com/office/powerpoint/2010/main" val="153303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r>
              <a:rPr lang="en-US" sz="1200" b="0" i="0" u="none" strike="noStrike" kern="1200" baseline="0" dirty="0" smtClean="0">
                <a:solidFill>
                  <a:schemeClr val="tx1"/>
                </a:solidFill>
                <a:latin typeface="+mn-lt"/>
                <a:ea typeface="+mn-ea"/>
                <a:cs typeface="+mn-cs"/>
              </a:rPr>
              <a:t>Retailers differ in the amount of service they provide for consumers. </a:t>
            </a:r>
          </a:p>
          <a:p>
            <a:r>
              <a:rPr lang="en-US" sz="1200" b="0" i="0" u="none" strike="noStrike" kern="1200" baseline="0" dirty="0" smtClean="0">
                <a:solidFill>
                  <a:schemeClr val="tx1"/>
                </a:solidFill>
                <a:latin typeface="+mn-lt"/>
                <a:ea typeface="+mn-ea"/>
                <a:cs typeface="+mn-cs"/>
              </a:rPr>
              <a:t>Firms recognize that there is a trade-off between service and low prices, so they tailor their strategies to the level of service they offer. </a:t>
            </a:r>
          </a:p>
          <a:p>
            <a:r>
              <a:rPr lang="en-US" sz="1200" b="0" i="0" u="none" strike="noStrike" kern="1200" baseline="0" dirty="0" smtClean="0">
                <a:solidFill>
                  <a:schemeClr val="tx1"/>
                </a:solidFill>
                <a:latin typeface="+mn-lt"/>
                <a:ea typeface="+mn-ea"/>
                <a:cs typeface="+mn-cs"/>
              </a:rPr>
              <a:t>Customers who demand  higher levels of service must be willing to pay for that service, and those who want lower prices must be willing to give up services.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Retailers like Sam’s Club that promise cut-rate prices often are self-service operations. When customers shop at </a:t>
            </a:r>
            <a:r>
              <a:rPr lang="en-US" sz="1200" b="0" i="1" u="none" strike="noStrike" kern="1200" baseline="0" dirty="0" smtClean="0">
                <a:solidFill>
                  <a:schemeClr val="tx1"/>
                </a:solidFill>
                <a:latin typeface="+mn-lt"/>
                <a:ea typeface="+mn-ea"/>
                <a:cs typeface="+mn-cs"/>
              </a:rPr>
              <a:t>self-service retailers</a:t>
            </a:r>
            <a:r>
              <a:rPr lang="en-US" sz="1200" b="0" i="0" u="none" strike="noStrike" kern="1200" baseline="0" dirty="0" smtClean="0">
                <a:solidFill>
                  <a:schemeClr val="tx1"/>
                </a:solidFill>
                <a:latin typeface="+mn-lt"/>
                <a:ea typeface="+mn-ea"/>
                <a:cs typeface="+mn-cs"/>
              </a:rPr>
              <a:t>, they make their product selection without any assistance, they often must bring their own bags or containers to carry their purchases, and they may even handle the checkout process with self-service scanners.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Contrast that experience to visiting a </a:t>
            </a:r>
            <a:r>
              <a:rPr lang="en-US" sz="1200" b="0" i="1" u="none" strike="noStrike" kern="1200" baseline="0" dirty="0" smtClean="0">
                <a:solidFill>
                  <a:schemeClr val="tx1"/>
                </a:solidFill>
                <a:latin typeface="+mn-lt"/>
                <a:ea typeface="+mn-ea"/>
                <a:cs typeface="+mn-cs"/>
              </a:rPr>
              <a:t>full-service retailer</a:t>
            </a:r>
            <a:r>
              <a:rPr lang="en-US" sz="1200" b="0" i="0" u="none" strike="noStrike" kern="1200" baseline="0" dirty="0" smtClean="0">
                <a:solidFill>
                  <a:schemeClr val="tx1"/>
                </a:solidFill>
                <a:latin typeface="+mn-lt"/>
                <a:ea typeface="+mn-ea"/>
                <a:cs typeface="+mn-cs"/>
              </a:rPr>
              <a:t>. Department stores like Bloomingdale’s and specialty stores like Victoria’s Secret provide supporting services such as gift wrapping, and they offer trained sales associates who can help us select that perfect gift.</a:t>
            </a: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18</a:t>
            </a:fld>
            <a:endParaRPr lang="en-US"/>
          </a:p>
        </p:txBody>
      </p:sp>
    </p:spTree>
    <p:extLst>
      <p:ext uri="{BB962C8B-B14F-4D97-AF65-F5344CB8AC3E}">
        <p14:creationId xmlns:p14="http://schemas.microsoft.com/office/powerpoint/2010/main" val="3767631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r>
              <a:rPr lang="en-US" dirty="0" smtClean="0"/>
              <a:t>Characteristics of various</a:t>
            </a:r>
            <a:r>
              <a:rPr lang="en-US" baseline="0" dirty="0" smtClean="0"/>
              <a:t> types of retailers.</a:t>
            </a: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19</a:t>
            </a:fld>
            <a:endParaRPr lang="en-US"/>
          </a:p>
        </p:txBody>
      </p:sp>
    </p:spTree>
    <p:extLst>
      <p:ext uri="{BB962C8B-B14F-4D97-AF65-F5344CB8AC3E}">
        <p14:creationId xmlns:p14="http://schemas.microsoft.com/office/powerpoint/2010/main" val="4271116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228600" indent="-228600">
              <a:buFont typeface="Arial" pitchFamily="34" charset="0"/>
              <a:buChar char="•"/>
              <a:defRPr/>
            </a:pPr>
            <a:r>
              <a:rPr lang="en-US" dirty="0" smtClean="0"/>
              <a:t>A category killer is a specialty store that carries a large selection of products in categories.  These stores have become especially important in American retailing.  Examples include Office Depot, Staples, Home Depot, Lowe’s, Best Buy, and Toys “R” Us.</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20</a:t>
            </a:fld>
            <a:endParaRPr lang="en-US"/>
          </a:p>
        </p:txBody>
      </p:sp>
    </p:spTree>
    <p:extLst>
      <p:ext uri="{BB962C8B-B14F-4D97-AF65-F5344CB8AC3E}">
        <p14:creationId xmlns:p14="http://schemas.microsoft.com/office/powerpoint/2010/main" val="266823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a:t>
            </a:r>
            <a:r>
              <a:rPr lang="en-US" b="1" baseline="0" dirty="0" smtClean="0"/>
              <a:t> Notes:</a:t>
            </a:r>
          </a:p>
          <a:p>
            <a:endParaRPr lang="en-US" baseline="0" dirty="0" smtClean="0"/>
          </a:p>
          <a:p>
            <a:r>
              <a:rPr lang="en-US" baseline="0" dirty="0" smtClean="0"/>
              <a:t>Learning objectives associated for Chapter 12 (Retailing).</a:t>
            </a: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2</a:t>
            </a:fld>
            <a:endParaRPr lang="en-US"/>
          </a:p>
        </p:txBody>
      </p:sp>
    </p:spTree>
    <p:extLst>
      <p:ext uri="{BB962C8B-B14F-4D97-AF65-F5344CB8AC3E}">
        <p14:creationId xmlns:p14="http://schemas.microsoft.com/office/powerpoint/2010/main" val="1191564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r>
              <a:rPr lang="en-US" dirty="0" smtClean="0"/>
              <a:t>Characteristics of various</a:t>
            </a:r>
            <a:r>
              <a:rPr lang="en-US" baseline="0" dirty="0" smtClean="0"/>
              <a:t> types of retailers.</a:t>
            </a:r>
            <a:endParaRPr lang="en-US"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21</a:t>
            </a:fld>
            <a:endParaRPr lang="en-US"/>
          </a:p>
        </p:txBody>
      </p:sp>
    </p:spTree>
    <p:extLst>
      <p:ext uri="{BB962C8B-B14F-4D97-AF65-F5344CB8AC3E}">
        <p14:creationId xmlns:p14="http://schemas.microsoft.com/office/powerpoint/2010/main" val="145191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Department stores </a:t>
            </a:r>
            <a:r>
              <a:rPr lang="en-US" sz="1200" b="0" i="0" u="none" strike="noStrike" kern="1200" baseline="0" dirty="0" smtClean="0">
                <a:solidFill>
                  <a:schemeClr val="tx1"/>
                </a:solidFill>
                <a:latin typeface="+mn-lt"/>
                <a:ea typeface="+mn-ea"/>
                <a:cs typeface="+mn-cs"/>
              </a:rPr>
              <a:t>sell a broad range of items and offer a deep selection organized into different sections of the store.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Grand department stores dominated urban centers in the early part of the twentieth century. In their heyday, these stores even sold airplanes and auctioned fine art.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many countries, department stores continue to thrive, and they remain consumers’ primary place to shop. In Japan, department stores are always crowded with shoppers who buy everything from a takeaway sushi dinner to a string of fine pearls. In Spain, a single department store chain, El Corte </a:t>
            </a:r>
            <a:r>
              <a:rPr lang="en-US" sz="1200" b="0" i="0" u="none" strike="noStrike" kern="1200" baseline="0" dirty="0" err="1" smtClean="0">
                <a:solidFill>
                  <a:schemeClr val="tx1"/>
                </a:solidFill>
                <a:latin typeface="+mn-lt"/>
                <a:ea typeface="+mn-ea"/>
                <a:cs typeface="+mn-cs"/>
              </a:rPr>
              <a:t>Inglés</a:t>
            </a:r>
            <a:r>
              <a:rPr lang="en-US" sz="1200" b="0" i="0" u="none" strike="noStrike" kern="1200" baseline="0" dirty="0" smtClean="0">
                <a:solidFill>
                  <a:schemeClr val="tx1"/>
                </a:solidFill>
                <a:latin typeface="+mn-lt"/>
                <a:ea typeface="+mn-ea"/>
                <a:cs typeface="+mn-cs"/>
              </a:rPr>
              <a:t>, dominates retailing.</a:t>
            </a:r>
          </a:p>
          <a:p>
            <a:endParaRPr lang="en-US" dirty="0" smtClean="0"/>
          </a:p>
          <a:p>
            <a:r>
              <a:rPr lang="en-US" sz="1200" b="0" i="0" u="none" strike="noStrike" kern="1200" baseline="0" dirty="0" smtClean="0">
                <a:solidFill>
                  <a:schemeClr val="tx1"/>
                </a:solidFill>
                <a:latin typeface="+mn-lt"/>
                <a:ea typeface="+mn-ea"/>
                <a:cs typeface="+mn-cs"/>
              </a:rPr>
              <a:t>In the U.S., however, department stores have struggled in recent years. On the one hand, specialty stores lure department store shoppers away with deeper, more cutting-edge fashion selections and better service. On the other hand, department stores have also been squeezed by discount stores, catalogs, and online stores that offer the same items at lower prices because they don’t have the expense of rent, elaborate store displays and fixtures, or high salaries for salespeople.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Discussion Notes: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full service department stores like Sears and JCP have struggled, discount department stores like Kohl’s are doing much better and have even become go-to source for fashion today (see Britney Spears ad depicted in slide).</a:t>
            </a: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22</a:t>
            </a:fld>
            <a:endParaRPr lang="en-US"/>
          </a:p>
        </p:txBody>
      </p:sp>
    </p:spTree>
    <p:extLst>
      <p:ext uri="{BB962C8B-B14F-4D97-AF65-F5344CB8AC3E}">
        <p14:creationId xmlns:p14="http://schemas.microsoft.com/office/powerpoint/2010/main" val="1050921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r>
              <a:rPr lang="en-US" dirty="0" smtClean="0"/>
              <a:t>Characteristics of various</a:t>
            </a:r>
            <a:r>
              <a:rPr lang="en-US" baseline="0" dirty="0" smtClean="0"/>
              <a:t> types of retailers.</a:t>
            </a:r>
            <a:endParaRPr lang="en-US"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23</a:t>
            </a:fld>
            <a:endParaRPr lang="en-US"/>
          </a:p>
        </p:txBody>
      </p:sp>
    </p:spTree>
    <p:extLst>
      <p:ext uri="{BB962C8B-B14F-4D97-AF65-F5344CB8AC3E}">
        <p14:creationId xmlns:p14="http://schemas.microsoft.com/office/powerpoint/2010/main" val="79673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900" b="1" dirty="0" smtClean="0"/>
              <a:t>LECTURE NOTES:</a:t>
            </a:r>
          </a:p>
          <a:p>
            <a:pPr marL="228600" indent="-228600">
              <a:lnSpc>
                <a:spcPct val="90000"/>
              </a:lnSpc>
              <a:buFontTx/>
              <a:buChar char="•"/>
            </a:pPr>
            <a:r>
              <a:rPr lang="en-US" altLang="en-US" dirty="0" smtClean="0"/>
              <a:t>Popup stores are temporary retail spaces that a company erects to help build buzz for its products.  </a:t>
            </a:r>
          </a:p>
          <a:p>
            <a:pPr marL="228600" indent="-228600">
              <a:lnSpc>
                <a:spcPct val="90000"/>
              </a:lnSpc>
              <a:buFontTx/>
              <a:buChar char="•"/>
            </a:pPr>
            <a:r>
              <a:rPr lang="en-US" altLang="en-US" dirty="0" smtClean="0"/>
              <a:t>With the economic downturn creating problems for many retailers, this concept is a popular way to test new product ideas or even whether neighborhoods are a good fit for a new store, with going to the expense of renting a full-blown retail space.  </a:t>
            </a:r>
          </a:p>
          <a:p>
            <a:pPr marL="228600" indent="-228600">
              <a:lnSpc>
                <a:spcPct val="90000"/>
              </a:lnSpc>
              <a:buFontTx/>
              <a:buChar char="•"/>
            </a:pPr>
            <a:r>
              <a:rPr lang="en-US" altLang="en-US" dirty="0" smtClean="0"/>
              <a:t>A range of marketers have bought into this concept, include upscale Hermes.</a:t>
            </a:r>
          </a:p>
          <a:p>
            <a:pPr marL="228600" indent="-228600">
              <a:lnSpc>
                <a:spcPct val="90000"/>
              </a:lnSpc>
              <a:buFontTx/>
              <a:buChar char="•"/>
            </a:pPr>
            <a:r>
              <a:rPr lang="en-US" sz="1200" b="0" i="0" u="none" strike="noStrike" kern="1200" baseline="0" dirty="0" smtClean="0">
                <a:solidFill>
                  <a:schemeClr val="tx1"/>
                </a:solidFill>
                <a:latin typeface="+mn-lt"/>
                <a:ea typeface="+mn-ea"/>
                <a:cs typeface="+mn-cs"/>
              </a:rPr>
              <a:t>Seasonal pop-up stores are frequently opened to sell Halloween costumes, Christmas gifts and decorations, and fireworks, and traditional retailers, such as Target, Kate Spade, Gucci, and Louis Vuitton, have experimented with pop-ups.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24</a:t>
            </a:fld>
            <a:endParaRPr lang="en-US"/>
          </a:p>
        </p:txBody>
      </p:sp>
    </p:spTree>
    <p:extLst>
      <p:ext uri="{BB962C8B-B14F-4D97-AF65-F5344CB8AC3E}">
        <p14:creationId xmlns:p14="http://schemas.microsoft.com/office/powerpoint/2010/main" val="3394654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a:t>
            </a:r>
            <a:r>
              <a:rPr lang="en-US" b="1" baseline="0" dirty="0" smtClean="0"/>
              <a:t> Notes:</a:t>
            </a:r>
          </a:p>
          <a:p>
            <a:endParaRPr lang="en-US" baseline="0" dirty="0" smtClean="0"/>
          </a:p>
          <a:p>
            <a:r>
              <a:rPr lang="en-US" baseline="0" dirty="0" smtClean="0"/>
              <a:t>Summary slide for Chapter 12, learning objective 2.</a:t>
            </a:r>
          </a:p>
          <a:p>
            <a:endParaRPr lang="en-US" baseline="0" dirty="0" smtClean="0"/>
          </a:p>
          <a:p>
            <a:r>
              <a:rPr lang="en-US" b="1" baseline="0" dirty="0" smtClean="0"/>
              <a:t>Discussion Notes:</a:t>
            </a:r>
          </a:p>
          <a:p>
            <a:endParaRPr lang="en-US" b="1" baseline="0" dirty="0" smtClean="0"/>
          </a:p>
          <a:p>
            <a:r>
              <a:rPr lang="en-US" b="0" baseline="0" dirty="0" smtClean="0"/>
              <a:t>Instructor can begin by asking students where they purchased their last gallon of milk? Most likely a variety of retail formats will be represented in the answers.</a:t>
            </a:r>
          </a:p>
          <a:p>
            <a:r>
              <a:rPr lang="en-US" b="0" baseline="0" dirty="0" smtClean="0"/>
              <a:t>Despite key differences in format, retailers compete against store-based and </a:t>
            </a:r>
            <a:r>
              <a:rPr lang="en-US" b="0" baseline="0" dirty="0" err="1" smtClean="0"/>
              <a:t>nonstore</a:t>
            </a:r>
            <a:r>
              <a:rPr lang="en-US" b="0" baseline="0" dirty="0" smtClean="0"/>
              <a:t> retailers of various types.</a:t>
            </a:r>
          </a:p>
          <a:p>
            <a:r>
              <a:rPr lang="en-US" b="0" baseline="0" dirty="0" smtClean="0"/>
              <a:t>Consumers can even purchase cereal and other dry goods (plus receive free shipping if they are Amazon Prime customers) from Amazon.com.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25</a:t>
            </a:fld>
            <a:endParaRPr lang="en-US"/>
          </a:p>
        </p:txBody>
      </p:sp>
    </p:spTree>
    <p:extLst>
      <p:ext uri="{BB962C8B-B14F-4D97-AF65-F5344CB8AC3E}">
        <p14:creationId xmlns:p14="http://schemas.microsoft.com/office/powerpoint/2010/main" val="1863502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900" b="1" dirty="0" smtClean="0"/>
              <a:t>LECTURE NOTES:</a:t>
            </a:r>
          </a:p>
          <a:p>
            <a:pPr marL="228600" indent="-228600">
              <a:lnSpc>
                <a:spcPct val="90000"/>
              </a:lnSpc>
              <a:buFontTx/>
              <a:buChar char="•"/>
            </a:pPr>
            <a:r>
              <a:rPr lang="en-US" altLang="en-US" dirty="0" err="1" smtClean="0"/>
              <a:t>Nonstore</a:t>
            </a:r>
            <a:r>
              <a:rPr lang="en-US" altLang="en-US" dirty="0" smtClean="0"/>
              <a:t> retailing efforts are increasingly successful at reaching those consumers who don’t like shopping at malls or retail venues, or whose time commitments limit when they can shop. </a:t>
            </a:r>
            <a:r>
              <a:rPr lang="en-US" altLang="en-US" dirty="0" err="1" smtClean="0"/>
              <a:t>Nonstore</a:t>
            </a:r>
            <a:r>
              <a:rPr lang="en-US" altLang="en-US" dirty="0" smtClean="0"/>
              <a:t> retailing describes any method used to complete an exchange with a product end user that does not require a customer visit to the store. One type is direct selling, which as Figure 16.4 illustrates, may include door-to-door sales, parties and networks, and multilevel networks.  Automatic vending and B2C E-commerce represent the other key forms of </a:t>
            </a:r>
            <a:r>
              <a:rPr lang="en-US" altLang="en-US" dirty="0" err="1" smtClean="0"/>
              <a:t>nonstore</a:t>
            </a:r>
            <a:r>
              <a:rPr lang="en-US" altLang="en-US" dirty="0" smtClean="0"/>
              <a:t> retailing.</a:t>
            </a:r>
          </a:p>
          <a:p>
            <a:pPr marL="685800" lvl="1" indent="-228600">
              <a:lnSpc>
                <a:spcPct val="90000"/>
              </a:lnSpc>
              <a:buFontTx/>
              <a:buChar char="•"/>
            </a:pPr>
            <a:r>
              <a:rPr lang="en-US" altLang="en-US" dirty="0" smtClean="0"/>
              <a:t>Door-to-door selling is still popular in some countries, but is rarely used anymore in the U.S.  Door-to-door selling is illegal where Green River Ordinances exist.  These are essentially community regulations that prohibit door-to-door selling unless given prior permission on a per household basis. </a:t>
            </a:r>
          </a:p>
          <a:p>
            <a:pPr marL="685800" lvl="1" indent="-228600">
              <a:lnSpc>
                <a:spcPct val="90000"/>
              </a:lnSpc>
              <a:buFontTx/>
              <a:buChar char="•"/>
            </a:pPr>
            <a:r>
              <a:rPr lang="en-US" altLang="en-US" dirty="0" smtClean="0"/>
              <a:t>Pampered Chef is an example of a firm that sell products via the party plan system, in which a company representative makes a sales presentation to a group of people who have gathered at the home of a friend who typically provides food and often alcoholic beverages. Attendees often get caught up in the spirit of the event and buy things they wouldn’t normally purchase.</a:t>
            </a:r>
          </a:p>
          <a:p>
            <a:pPr marL="685800" lvl="1" indent="-228600">
              <a:lnSpc>
                <a:spcPct val="90000"/>
              </a:lnSpc>
              <a:buFontTx/>
              <a:buChar char="•"/>
            </a:pPr>
            <a:r>
              <a:rPr lang="en-US" altLang="en-US" dirty="0" smtClean="0"/>
              <a:t>Multilevel networks and activities work for firms such as Amway, in which a master distributor recruits others to become distributors of the firms’ products as well, thereby ensuring him or herself a commission on every sale made by those he or she recruits.  A benefit of this system is that it can sometimes reach consumers who belong to tightly knit groups when a member of the group is one of the recruits.</a:t>
            </a:r>
          </a:p>
          <a:p>
            <a:pPr marL="685800" lvl="1" indent="-228600">
              <a:lnSpc>
                <a:spcPct val="90000"/>
              </a:lnSpc>
              <a:buFontTx/>
              <a:buChar char="•"/>
            </a:pPr>
            <a:r>
              <a:rPr lang="en-US" altLang="en-US" dirty="0" smtClean="0">
                <a:solidFill>
                  <a:srgbClr val="000066"/>
                </a:solidFill>
              </a:rPr>
              <a:t>However, some network systems are illegal and are properly referred to as illegal pyramid schemes.</a:t>
            </a:r>
            <a:r>
              <a:rPr lang="en-US" altLang="en-US" dirty="0" smtClean="0"/>
              <a:t> These promise large profits from recruiting others to join the program rather than from any real investment or sale of goods, and typically require that those at the bottom of the pyramid pay a fee to advance to the top where they can allegedly benefit from others who are recruited.  Other pyramid schemes disguise their true nature by requiring members to buy large costly quantities of merchandise upfront.</a:t>
            </a:r>
          </a:p>
          <a:p>
            <a:pPr marL="228600" indent="-228600">
              <a:lnSpc>
                <a:spcPct val="90000"/>
              </a:lnSpc>
              <a:buFontTx/>
              <a:buChar char="•"/>
            </a:pPr>
            <a:endParaRPr lang="en-US" alt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26</a:t>
            </a:fld>
            <a:endParaRPr lang="en-US"/>
          </a:p>
        </p:txBody>
      </p:sp>
    </p:spTree>
    <p:extLst>
      <p:ext uri="{BB962C8B-B14F-4D97-AF65-F5344CB8AC3E}">
        <p14:creationId xmlns:p14="http://schemas.microsoft.com/office/powerpoint/2010/main" val="2658332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r>
              <a:rPr lang="en-US" sz="1200" b="1" i="0" u="none" strike="noStrike" kern="1200" baseline="0" dirty="0" smtClean="0">
                <a:solidFill>
                  <a:schemeClr val="tx1"/>
                </a:solidFill>
                <a:latin typeface="+mn-lt"/>
                <a:ea typeface="+mn-ea"/>
                <a:cs typeface="+mn-cs"/>
              </a:rPr>
              <a:t>Direct selling </a:t>
            </a:r>
            <a:r>
              <a:rPr lang="en-US" sz="1200" b="0" i="0" u="none" strike="noStrike" kern="1200" baseline="0" dirty="0" smtClean="0">
                <a:solidFill>
                  <a:schemeClr val="tx1"/>
                </a:solidFill>
                <a:latin typeface="+mn-lt"/>
                <a:ea typeface="+mn-ea"/>
                <a:cs typeface="+mn-cs"/>
              </a:rPr>
              <a:t>occurs when a salesperson presents a product to one individual or a small group, takes orders, and delivers the merchandise. </a:t>
            </a:r>
          </a:p>
          <a:p>
            <a:r>
              <a:rPr lang="en-US" sz="1200" b="0" i="0" u="none" strike="noStrike" kern="1200" baseline="0" dirty="0" smtClean="0">
                <a:solidFill>
                  <a:schemeClr val="tx1"/>
                </a:solidFill>
                <a:latin typeface="+mn-lt"/>
                <a:ea typeface="+mn-ea"/>
                <a:cs typeface="+mn-cs"/>
              </a:rPr>
              <a:t>The Direct Selling Association reported that in 2012, 15.9 million people engaged in direct selling in the U.S., and these activities generated $31.63 billion in sales.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Door-to-door selling is still popular in some countries, such as China. But it’s declining in the U.S., where two-income households are the norm, because fewer people are home during the day and those who </a:t>
            </a:r>
            <a:r>
              <a:rPr lang="en-US" sz="1200" b="0" i="1" u="none" strike="noStrike" kern="1200" baseline="0" dirty="0" smtClean="0">
                <a:solidFill>
                  <a:schemeClr val="tx1"/>
                </a:solidFill>
                <a:latin typeface="+mn-lt"/>
                <a:ea typeface="+mn-ea"/>
                <a:cs typeface="+mn-cs"/>
              </a:rPr>
              <a:t>are </a:t>
            </a:r>
            <a:r>
              <a:rPr lang="en-US" sz="1200" b="0" i="0" u="none" strike="noStrike" kern="1200" baseline="0" dirty="0" smtClean="0">
                <a:solidFill>
                  <a:schemeClr val="tx1"/>
                </a:solidFill>
                <a:latin typeface="+mn-lt"/>
                <a:ea typeface="+mn-ea"/>
                <a:cs typeface="+mn-cs"/>
              </a:rPr>
              <a:t>home are reluctant to open their doors to strangers.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At </a:t>
            </a:r>
            <a:r>
              <a:rPr lang="en-US" sz="1200" b="0" i="1" u="none" strike="noStrike" kern="1200" baseline="0" dirty="0" smtClean="0">
                <a:solidFill>
                  <a:schemeClr val="tx1"/>
                </a:solidFill>
                <a:latin typeface="+mn-lt"/>
                <a:ea typeface="+mn-ea"/>
                <a:cs typeface="+mn-cs"/>
              </a:rPr>
              <a:t>home shopping parties</a:t>
            </a:r>
            <a:r>
              <a:rPr lang="en-US" sz="1200" b="0" i="0" u="none" strike="noStrike" kern="1200" baseline="0" dirty="0" smtClean="0">
                <a:solidFill>
                  <a:schemeClr val="tx1"/>
                </a:solidFill>
                <a:latin typeface="+mn-lt"/>
                <a:ea typeface="+mn-ea"/>
                <a:cs typeface="+mn-cs"/>
              </a:rPr>
              <a:t>, also called </a:t>
            </a:r>
            <a:r>
              <a:rPr lang="en-US" sz="1200" b="0" i="1" u="none" strike="noStrike" kern="1200" baseline="0" dirty="0" smtClean="0">
                <a:solidFill>
                  <a:schemeClr val="tx1"/>
                </a:solidFill>
                <a:latin typeface="+mn-lt"/>
                <a:ea typeface="+mn-ea"/>
                <a:cs typeface="+mn-cs"/>
              </a:rPr>
              <a:t>in-home selling</a:t>
            </a:r>
            <a:r>
              <a:rPr lang="en-US" sz="1200" b="0" i="0" u="none" strike="noStrike" kern="1200" baseline="0" dirty="0" smtClean="0">
                <a:solidFill>
                  <a:schemeClr val="tx1"/>
                </a:solidFill>
                <a:latin typeface="+mn-lt"/>
                <a:ea typeface="+mn-ea"/>
                <a:cs typeface="+mn-cs"/>
              </a:rPr>
              <a:t>, a company representative known as a consultant, distributor, or adviser makes a sales presentation to a group of people who have gathered in the home of a friend. One reason that these parties are so effective is that people who attend may get caught up in the “group spirit” and buy things they would not normally purchase if they were alone.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Another form of direct selling, which the Amway Company epitomizes, is </a:t>
            </a:r>
            <a:r>
              <a:rPr lang="en-US" sz="1200" b="1" i="0" u="none" strike="noStrike" kern="1200" baseline="0" dirty="0" smtClean="0">
                <a:solidFill>
                  <a:schemeClr val="tx1"/>
                </a:solidFill>
                <a:latin typeface="+mn-lt"/>
                <a:ea typeface="+mn-ea"/>
                <a:cs typeface="+mn-cs"/>
              </a:rPr>
              <a:t>multilevel marketing or network marketing</a:t>
            </a:r>
            <a:r>
              <a:rPr lang="en-US" sz="1200" b="0" i="0" u="none" strike="noStrike" kern="1200" baseline="0" dirty="0" smtClean="0">
                <a:solidFill>
                  <a:schemeClr val="tx1"/>
                </a:solidFill>
                <a:latin typeface="+mn-lt"/>
                <a:ea typeface="+mn-ea"/>
                <a:cs typeface="+mn-cs"/>
              </a:rPr>
              <a:t>. In this system, a </a:t>
            </a:r>
            <a:r>
              <a:rPr lang="en-US" sz="1200" b="0" i="1" u="none" strike="noStrike" kern="1200" baseline="0" dirty="0" smtClean="0">
                <a:solidFill>
                  <a:schemeClr val="tx1"/>
                </a:solidFill>
                <a:latin typeface="+mn-lt"/>
                <a:ea typeface="+mn-ea"/>
                <a:cs typeface="+mn-cs"/>
              </a:rPr>
              <a:t>master distributor </a:t>
            </a:r>
            <a:r>
              <a:rPr lang="en-US" sz="1200" b="0" i="0" u="none" strike="noStrike" kern="1200" baseline="0" dirty="0" smtClean="0">
                <a:solidFill>
                  <a:schemeClr val="tx1"/>
                </a:solidFill>
                <a:latin typeface="+mn-lt"/>
                <a:ea typeface="+mn-ea"/>
                <a:cs typeface="+mn-cs"/>
              </a:rPr>
              <a:t>recruits other people to become distributors. The master distributor sells the company’s products to the people he or she entices to join and then receives commissions on all the merchandise sold by the people he or she recruits. Today, Amway has over 3 million independent business owners who distribute personal care, home care, and nutrition and commercial products in more than 100 countries.</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27</a:t>
            </a:fld>
            <a:endParaRPr lang="en-US"/>
          </a:p>
        </p:txBody>
      </p:sp>
    </p:spTree>
    <p:extLst>
      <p:ext uri="{BB962C8B-B14F-4D97-AF65-F5344CB8AC3E}">
        <p14:creationId xmlns:p14="http://schemas.microsoft.com/office/powerpoint/2010/main" val="1511414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228600" indent="-228600">
              <a:buFont typeface="Arial" pitchFamily="34" charset="0"/>
              <a:buChar char="•"/>
              <a:defRPr/>
            </a:pPr>
            <a:r>
              <a:rPr lang="en-US" dirty="0" smtClean="0"/>
              <a:t>When consumers can’t or won’t visit the store, automatic vending machines serve as a tried-and-true method of selling convenience goods.  Vending units require relatively little space and personnel to maintain, and offer the advantage of providing products when and where it is convenient for consumers to buy.  Lately it seems as if everything from ice, to fishing bait, to DVDs can be purchased from vending units.   This is particularly true as touchscreen technology and credit cards make it possible to purchase more costly items.  </a:t>
            </a:r>
          </a:p>
          <a:p>
            <a:pPr marL="228600" indent="-228600">
              <a:buFont typeface="Arial" pitchFamily="34" charset="0"/>
              <a:buChar char="•"/>
              <a:defRPr/>
            </a:pPr>
            <a:r>
              <a:rPr lang="en-US" dirty="0" smtClean="0"/>
              <a:t>Japan has the highest number of automatic vending machines per capita, and marketers have developed some very creative vending opportunities.  Let’s visit the website on this slide and take a look.</a:t>
            </a:r>
          </a:p>
          <a:p>
            <a:pPr marL="228600" indent="-228600">
              <a:buFont typeface="Arial" pitchFamily="34" charset="0"/>
              <a:buNone/>
              <a:defRPr/>
            </a:pPr>
            <a:endParaRPr lang="en-US" dirty="0" smtClean="0"/>
          </a:p>
          <a:p>
            <a:pPr marL="228600" indent="-228600">
              <a:buFont typeface="Arial" pitchFamily="34" charset="0"/>
              <a:buNone/>
              <a:defRPr/>
            </a:pPr>
            <a:r>
              <a:rPr lang="en-US" b="1" dirty="0" smtClean="0"/>
              <a:t>WEBSITE NOTES:</a:t>
            </a:r>
          </a:p>
          <a:p>
            <a:pPr marL="228600" indent="-228600">
              <a:buFont typeface="Arial" pitchFamily="34" charset="0"/>
              <a:buChar char="•"/>
              <a:defRPr/>
            </a:pPr>
            <a:r>
              <a:rPr lang="en-US" dirty="0" smtClean="0"/>
              <a:t>This site offers 14 examples of creative vending machines that sell everything from traditional beverages like Coca-Cola to non-traditional items such as sneakers.  While </a:t>
            </a:r>
            <a:r>
              <a:rPr lang="en-US" dirty="0" err="1" smtClean="0"/>
              <a:t>Coca-cola</a:t>
            </a:r>
            <a:r>
              <a:rPr lang="en-US" dirty="0" smtClean="0"/>
              <a:t> video is not functioning, the 36 second “egg” video demonstrates </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28</a:t>
            </a:fld>
            <a:endParaRPr lang="en-US"/>
          </a:p>
        </p:txBody>
      </p:sp>
    </p:spTree>
    <p:extLst>
      <p:ext uri="{BB962C8B-B14F-4D97-AF65-F5344CB8AC3E}">
        <p14:creationId xmlns:p14="http://schemas.microsoft.com/office/powerpoint/2010/main" val="3317938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Lecture Notes:</a:t>
            </a:r>
          </a:p>
          <a:p>
            <a:r>
              <a:rPr lang="en-US" sz="1200" b="1" i="0" u="none" strike="noStrike" kern="1200" baseline="0" dirty="0" smtClean="0">
                <a:solidFill>
                  <a:schemeClr val="tx1"/>
                </a:solidFill>
                <a:latin typeface="+mn-lt"/>
                <a:ea typeface="+mn-ea"/>
                <a:cs typeface="+mn-cs"/>
              </a:rPr>
              <a:t>B2C e-commerce </a:t>
            </a:r>
            <a:r>
              <a:rPr lang="en-US" sz="1200" b="0" i="0" u="none" strike="noStrike" kern="1200" baseline="0" dirty="0" smtClean="0">
                <a:solidFill>
                  <a:schemeClr val="tx1"/>
                </a:solidFill>
                <a:latin typeface="+mn-lt"/>
                <a:ea typeface="+mn-ea"/>
                <a:cs typeface="+mn-cs"/>
              </a:rPr>
              <a:t>is online exchange between companies and individual consumers.</a:t>
            </a:r>
          </a:p>
          <a:p>
            <a:r>
              <a:rPr lang="en-US" sz="1200" b="0" i="0" u="none" strike="noStrike" kern="1200" baseline="0" dirty="0" smtClean="0">
                <a:solidFill>
                  <a:schemeClr val="tx1"/>
                </a:solidFill>
                <a:latin typeface="+mn-lt"/>
                <a:ea typeface="+mn-ea"/>
                <a:cs typeface="+mn-cs"/>
              </a:rPr>
              <a:t>Forrester Research reports that in 2012, shoppers bought $231 billion worth of consume goods online growing to $370 billion by 2017.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number of factors prevent online sales from growing even more.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Most consumers prefer stores where they can touch and feel items and avoid issues with returns and shipping costs.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Also, many consumers don’t like to buy online because they want the product immediately.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address some of these issues, many retailers, such as Best Buy, have merged their online and in-store sales functions so that </a:t>
            </a:r>
            <a:r>
              <a:rPr lang="en-US" sz="1200" b="0" i="0" u="none" strike="noStrike" kern="1200" baseline="0" dirty="0" err="1" smtClean="0">
                <a:solidFill>
                  <a:schemeClr val="tx1"/>
                </a:solidFill>
                <a:latin typeface="+mn-lt"/>
                <a:ea typeface="+mn-ea"/>
                <a:cs typeface="+mn-cs"/>
              </a:rPr>
              <a:t>cnsumers</a:t>
            </a:r>
            <a:r>
              <a:rPr lang="en-US" sz="1200" b="0" i="0" u="none" strike="noStrike" kern="1200" baseline="0" dirty="0" smtClean="0">
                <a:solidFill>
                  <a:schemeClr val="tx1"/>
                </a:solidFill>
                <a:latin typeface="+mn-lt"/>
                <a:ea typeface="+mn-ea"/>
                <a:cs typeface="+mn-cs"/>
              </a:rPr>
              <a:t> can select an item and pay for it online, then pick it up at their local store within hours</a:t>
            </a:r>
          </a:p>
        </p:txBody>
      </p:sp>
      <p:sp>
        <p:nvSpPr>
          <p:cNvPr id="4" name="Slide Number Placeholder 3"/>
          <p:cNvSpPr>
            <a:spLocks noGrp="1"/>
          </p:cNvSpPr>
          <p:nvPr>
            <p:ph type="sldNum" sz="quarter" idx="10"/>
          </p:nvPr>
        </p:nvSpPr>
        <p:spPr/>
        <p:txBody>
          <a:bodyPr/>
          <a:lstStyle/>
          <a:p>
            <a:fld id="{EDB1CFA4-A7F1-4DA8-8AD2-35A02B364E1B}" type="slidenum">
              <a:rPr lang="en-US" smtClean="0"/>
              <a:t>29</a:t>
            </a:fld>
            <a:endParaRPr lang="en-US"/>
          </a:p>
        </p:txBody>
      </p:sp>
    </p:spTree>
    <p:extLst>
      <p:ext uri="{BB962C8B-B14F-4D97-AF65-F5344CB8AC3E}">
        <p14:creationId xmlns:p14="http://schemas.microsoft.com/office/powerpoint/2010/main" val="3243868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800" b="1" dirty="0" smtClean="0"/>
              <a:t>LECTURE NOTES:</a:t>
            </a:r>
          </a:p>
          <a:p>
            <a:pPr marL="228600" indent="-228600">
              <a:buFont typeface="Arial" pitchFamily="34" charset="0"/>
              <a:buChar char="•"/>
              <a:defRPr/>
            </a:pPr>
            <a:r>
              <a:rPr lang="en-US" sz="800" dirty="0" smtClean="0"/>
              <a:t>As Table 16-2 illustrates, business-to-consumer e-commerce offers a number of benefits to both marketers and consumers.</a:t>
            </a:r>
          </a:p>
          <a:p>
            <a:pPr marL="228600" indent="-228600">
              <a:buFont typeface="Arial" pitchFamily="34" charset="0"/>
              <a:buChar char="•"/>
              <a:defRPr/>
            </a:pPr>
            <a:r>
              <a:rPr lang="en-US" sz="1200" dirty="0" smtClean="0"/>
              <a:t>Clearly B2C e-commerce increases the convenience for consumers by eliminating travelling and allowing for shopping to occur 24 hours a day, from any location.  In less developed countries, consumers can find products that can’t be located locally.</a:t>
            </a:r>
          </a:p>
          <a:p>
            <a:pPr marL="228600" indent="-228600">
              <a:buFont typeface="Arial" pitchFamily="34" charset="0"/>
              <a:buChar char="•"/>
              <a:defRPr/>
            </a:pPr>
            <a:r>
              <a:rPr lang="en-US" sz="1200" dirty="0" smtClean="0"/>
              <a:t>For experiential shoppers, a key benefit of online shopping stems from the fact that they enjoy the “thrill of the hunt” when searching for items.  Consumers enjoy other benefits as well, such as the ease with which shopping bots allow consumers to price items sold by different vendors.</a:t>
            </a:r>
          </a:p>
          <a:p>
            <a:pPr marL="228600" indent="-228600">
              <a:buFont typeface="Arial" pitchFamily="34" charset="0"/>
              <a:buChar char="•"/>
              <a:defRPr/>
            </a:pPr>
            <a:r>
              <a:rPr lang="en-US" sz="1200" dirty="0" smtClean="0"/>
              <a:t>For marketers, the key benefits include the ability to expand their customer base – globally, if desired, and the ability to develop specialized businesses that would not be profitable if bound to a brick-and-mortar store.  Excess inventory can be easily be sold by online retailers, or sold through online liquidators such as Overstock.com.  E-commerce also reduces business costs – facility rentals and store interior design costs go out the window in the virtual environment, while product and packaging costs disappear for items that can be downloaded virtually such as software or music.</a:t>
            </a:r>
          </a:p>
          <a:p>
            <a:pPr marL="228600" indent="-228600">
              <a:buFont typeface="Arial" pitchFamily="34" charset="0"/>
              <a:buChar char="•"/>
              <a:defRPr/>
            </a:pPr>
            <a:r>
              <a:rPr lang="en-US" sz="1200" dirty="0" smtClean="0"/>
              <a:t>With respect to the limitations of B2C E-commerce, as fast delivery options may be, consumers must still wait longer to receive most goods than if they went to the local mall and bought purchased the item off of the shelf. Poorly designed web sites can frustrate consumers with poor navigation, disappearing shopping baskets, or lack of FAQs or other access to customer service.  Security concerns remain for both the consumer and the marketer.  As consumers often want to touch and feel certain items prior to purchase, the Internet is at disadvantage when tactile considerations are important, or when consumers wish to be absolutely certain about how something fits, or the exact color of the item.</a:t>
            </a:r>
          </a:p>
          <a:p>
            <a:pPr marL="228600" indent="-228600">
              <a:buFont typeface="Arial" pitchFamily="34" charset="0"/>
              <a:buChar char="•"/>
              <a:defRPr/>
            </a:pPr>
            <a:r>
              <a:rPr lang="en-US" sz="1200" dirty="0" smtClean="0"/>
              <a:t>Developing countries operating on primarily cash economies are difficult targets for marketers, as few people use credit cards or banks that protect against the fraudulent use of their card. However, PayPal and similar services provides an alternative for these global consumers.</a:t>
            </a:r>
          </a:p>
          <a:p>
            <a:pPr marL="228600" indent="-228600">
              <a:buFont typeface="Arial" pitchFamily="34" charset="0"/>
              <a:buChar char="•"/>
              <a:defRPr/>
            </a:pPr>
            <a:r>
              <a:rPr lang="en-US" sz="1200" dirty="0" smtClean="0"/>
              <a:t>For Brick and Click stores, meaning those that have both an online presence as well as physical retail stores, cannibalization of in-store sales by the online alternative can be problematic.  Some stores solve this problem by offering online items that are not stocked in the store.</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30</a:t>
            </a:fld>
            <a:endParaRPr lang="en-US"/>
          </a:p>
        </p:txBody>
      </p:sp>
    </p:spTree>
    <p:extLst>
      <p:ext uri="{BB962C8B-B14F-4D97-AF65-F5344CB8AC3E}">
        <p14:creationId xmlns:p14="http://schemas.microsoft.com/office/powerpoint/2010/main" val="220790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DB1CFA4-A7F1-4DA8-8AD2-35A02B364E1B}" type="slidenum">
              <a:rPr lang="en-US" smtClean="0"/>
              <a:t>3</a:t>
            </a:fld>
            <a:endParaRPr lang="en-US"/>
          </a:p>
        </p:txBody>
      </p:sp>
    </p:spTree>
    <p:extLst>
      <p:ext uri="{BB962C8B-B14F-4D97-AF65-F5344CB8AC3E}">
        <p14:creationId xmlns:p14="http://schemas.microsoft.com/office/powerpoint/2010/main" val="4076333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228600" indent="-228600">
              <a:buFont typeface="Arial" pitchFamily="34" charset="0"/>
              <a:buChar char="•"/>
              <a:defRPr/>
            </a:pPr>
            <a:r>
              <a:rPr lang="en-US" dirty="0" smtClean="0"/>
              <a:t>Despite the growth of B2C e-commerce, it is unlikely that e-commerce will ever completely replace physical store locations. Even in banking, consumers seem to value the choice of being able to go to an actual location for F2F transactions, as well as being able to shift funds or pay bills over the Internet.  While many retailers would prefer to avoid  the cost and hassle of staffing physical stores, it doesn’t seem to be in the cards anytime soon.  However, more and more brick-and-mortar retailers are finding it necessary to entertain consumers as part of the shopping experience in order to lure them away from their computers.  One destination retailers is Cabalas in Forth Worth Texas.  This store enhances the shopping experience by maintaining huge freshwater aquariums containing a variety of American sporting fish.  They also offer a wildlife museum of trophy deer heads and various wildlife animals.</a:t>
            </a:r>
          </a:p>
          <a:p>
            <a:pPr marL="228600" indent="-228600">
              <a:buFont typeface="Arial" pitchFamily="34" charset="0"/>
              <a:buNone/>
              <a:defRPr/>
            </a:pPr>
            <a:endParaRPr lang="en-US" dirty="0" smtClean="0"/>
          </a:p>
          <a:p>
            <a:pPr marL="228600" indent="-228600">
              <a:buFont typeface="Arial" pitchFamily="34" charset="0"/>
              <a:buNone/>
              <a:defRPr/>
            </a:pPr>
            <a:r>
              <a:rPr lang="en-US" b="1" dirty="0" smtClean="0"/>
              <a:t>WEBSITE INFORMATION:</a:t>
            </a:r>
          </a:p>
          <a:p>
            <a:pPr marL="228600" indent="-228600">
              <a:buFont typeface="Arial" pitchFamily="34" charset="0"/>
              <a:buChar char="•"/>
              <a:defRPr/>
            </a:pPr>
            <a:r>
              <a:rPr lang="en-US" dirty="0" smtClean="0"/>
              <a:t>Mall of America, one of the largest destination retailing centers, features an aquarium, a flight simulation, an 18-hole miniature golf course, a comedy club, and a massive four-story Lego playground.  Click the “Attractions Button” to see the various offerings.</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31</a:t>
            </a:fld>
            <a:endParaRPr lang="en-US"/>
          </a:p>
        </p:txBody>
      </p:sp>
    </p:spTree>
    <p:extLst>
      <p:ext uri="{BB962C8B-B14F-4D97-AF65-F5344CB8AC3E}">
        <p14:creationId xmlns:p14="http://schemas.microsoft.com/office/powerpoint/2010/main" val="1843378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r>
              <a:rPr lang="en-US" dirty="0" smtClean="0"/>
              <a:t>Summary slide for Chapter 12, learning objective</a:t>
            </a:r>
            <a:r>
              <a:rPr lang="en-US" baseline="0" dirty="0" smtClean="0"/>
              <a:t> 3.</a:t>
            </a:r>
          </a:p>
          <a:p>
            <a:endParaRPr lang="en-US" baseline="0" dirty="0" smtClean="0"/>
          </a:p>
          <a:p>
            <a:r>
              <a:rPr lang="en-US" b="1" baseline="0" dirty="0" smtClean="0"/>
              <a:t>Discussion Notes:</a:t>
            </a:r>
          </a:p>
          <a:p>
            <a:endParaRPr lang="en-US" b="1" baseline="0"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Pyramid schemes are illegal scams that promise consumers or investors large profits from recruiting others to join the program rather than from any real investment or sale of goods to the public.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Often, large numbers of people at the bottom of the pyramid pay money to advance to the top and to profit from others who might join. At recruiting meetings, pyramid promoters create a frenzied, enthusiastic atmosphere complete with promises of easy money.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Promoters also use high-pressure tactics to get people to sign up, suggesting that if they don’t sign on now, the opportunity won’t come around again.</a:t>
            </a:r>
            <a:endParaRPr lang="en-US" b="1"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Pyramid schemes are sometimes disguised as multilevel marketing—that is, people entering the pyramid do not pay fees to advance, but they are forced to buy large, costly quantities of nonreturnable merchandise.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That’s one of the crucial differences between pyramid schemes and legitimate network marketers.</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32</a:t>
            </a:fld>
            <a:endParaRPr lang="en-US"/>
          </a:p>
        </p:txBody>
      </p:sp>
    </p:spTree>
    <p:extLst>
      <p:ext uri="{BB962C8B-B14F-4D97-AF65-F5344CB8AC3E}">
        <p14:creationId xmlns:p14="http://schemas.microsoft.com/office/powerpoint/2010/main" val="263443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Services satisfy needs when they provide pleasure (movie theatre showings), information (advertising), or convenience (online banking).</a:t>
            </a:r>
          </a:p>
          <a:p>
            <a:pPr>
              <a:buFontTx/>
              <a:buChar char="•"/>
            </a:pPr>
            <a:r>
              <a:rPr lang="en-US" altLang="en-US" dirty="0" smtClean="0"/>
              <a:t>Services in the US accounted for over 2/3 of the US gross domestic product.  Many forms of marketing careers fall within the service industry (advertising, research, sales, retail, etc.)</a:t>
            </a:r>
          </a:p>
          <a:p>
            <a:pPr>
              <a:buFontTx/>
              <a:buChar char="•"/>
            </a:pPr>
            <a:r>
              <a:rPr lang="en-US" altLang="en-US" dirty="0" smtClean="0"/>
              <a:t>Consumer services are easy to identify.  Many of these same services (lawn care, insurance, security for example), are also targeted towards businesses, though the scope of services provided to consumers vs. businesses may differ substantially.  However, there are also some services and service providers who specifically target businesses exclusively.  </a:t>
            </a:r>
          </a:p>
          <a:p>
            <a:pPr>
              <a:buFontTx/>
              <a:buChar char="•"/>
            </a:pPr>
            <a:r>
              <a:rPr lang="en-US" altLang="en-US" dirty="0" smtClean="0"/>
              <a:t>Intangibles include services and other experience-based products that cannot be touched. </a:t>
            </a:r>
          </a:p>
          <a:p>
            <a:pPr>
              <a:buFontTx/>
              <a:buChar char="•"/>
            </a:pPr>
            <a:r>
              <a:rPr lang="en-US" altLang="en-US" dirty="0" smtClean="0"/>
              <a:t>Of course many services actually combine experiences with physical goods as part of the delivery of that service.  For example, many movies are seen in a theatres – theatre seats and the sound system are goods that compliment the delivery of the movie experience.</a:t>
            </a:r>
          </a:p>
          <a:p>
            <a:endParaRPr lang="en-US" altLang="en-US" dirty="0" smtClean="0"/>
          </a:p>
          <a:p>
            <a:endParaRPr lang="en-US" altLang="en-US" dirty="0" smtClean="0"/>
          </a:p>
          <a:p>
            <a:r>
              <a:rPr lang="en-US" altLang="en-US" b="1" dirty="0" smtClean="0"/>
              <a:t>DISCUSSION NOTE:</a:t>
            </a:r>
          </a:p>
          <a:p>
            <a:pPr>
              <a:buFontTx/>
              <a:buChar char="•"/>
            </a:pPr>
            <a:r>
              <a:rPr lang="en-US" altLang="en-US" dirty="0" smtClean="0"/>
              <a:t>Ask students if they can come up with some examples of services</a:t>
            </a:r>
            <a:r>
              <a:rPr lang="en-US" altLang="en-US" baseline="0" dirty="0" smtClean="0"/>
              <a:t> that are marketed to both individuals and organizations</a:t>
            </a:r>
            <a:r>
              <a:rPr lang="en-US" altLang="en-US" dirty="0" smtClean="0"/>
              <a:t>.</a:t>
            </a:r>
          </a:p>
          <a:p>
            <a:pPr>
              <a:buFontTx/>
              <a:buChar char="•"/>
            </a:pPr>
            <a:r>
              <a:rPr lang="en-US" altLang="en-US" dirty="0" smtClean="0"/>
              <a:t>POTENTIAL ANSWERS:  Consulting, food services</a:t>
            </a: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33</a:t>
            </a:fld>
            <a:endParaRPr lang="en-US"/>
          </a:p>
        </p:txBody>
      </p:sp>
    </p:spTree>
    <p:extLst>
      <p:ext uri="{BB962C8B-B14F-4D97-AF65-F5344CB8AC3E}">
        <p14:creationId xmlns:p14="http://schemas.microsoft.com/office/powerpoint/2010/main" val="1285115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b="1" dirty="0" smtClean="0">
                <a:latin typeface="Arial" pitchFamily="34" charset="0"/>
              </a:rPr>
              <a:t>LECTURE NOTES:</a:t>
            </a:r>
          </a:p>
          <a:p>
            <a:r>
              <a:rPr lang="en-US" sz="1200" b="0" i="0" u="none" strike="noStrike" kern="1200" baseline="0" dirty="0" smtClean="0">
                <a:solidFill>
                  <a:schemeClr val="tx1"/>
                </a:solidFill>
                <a:latin typeface="+mn-lt"/>
                <a:ea typeface="+mn-ea"/>
                <a:cs typeface="+mn-cs"/>
              </a:rPr>
              <a:t>Services come in many forms, from those done </a:t>
            </a:r>
            <a:r>
              <a:rPr lang="en-US" sz="1200" b="0" i="1" u="none" strike="noStrike" kern="1200" baseline="0" dirty="0" smtClean="0">
                <a:solidFill>
                  <a:schemeClr val="tx1"/>
                </a:solidFill>
                <a:latin typeface="+mn-lt"/>
                <a:ea typeface="+mn-ea"/>
                <a:cs typeface="+mn-cs"/>
              </a:rPr>
              <a:t>to </a:t>
            </a:r>
            <a:r>
              <a:rPr lang="en-US" sz="1200" b="0" i="0" u="none" strike="noStrike" kern="1200" baseline="0" dirty="0" smtClean="0">
                <a:solidFill>
                  <a:schemeClr val="tx1"/>
                </a:solidFill>
                <a:latin typeface="+mn-lt"/>
                <a:ea typeface="+mn-ea"/>
                <a:cs typeface="+mn-cs"/>
              </a:rPr>
              <a:t>you, such as a massage r a teeth cleaning, to those done to </a:t>
            </a:r>
            <a:r>
              <a:rPr lang="en-US" sz="1200" b="0" i="1" u="none" strike="noStrike" kern="1200" baseline="0" dirty="0" smtClean="0">
                <a:solidFill>
                  <a:schemeClr val="tx1"/>
                </a:solidFill>
                <a:latin typeface="+mn-lt"/>
                <a:ea typeface="+mn-ea"/>
                <a:cs typeface="+mn-cs"/>
              </a:rPr>
              <a:t>something you own</a:t>
            </a:r>
            <a:r>
              <a:rPr lang="en-US" sz="1200" b="0" i="0" u="none" strike="noStrike" kern="1200" baseline="0" dirty="0" smtClean="0">
                <a:solidFill>
                  <a:schemeClr val="tx1"/>
                </a:solidFill>
                <a:latin typeface="+mn-lt"/>
                <a:ea typeface="+mn-ea"/>
                <a:cs typeface="+mn-cs"/>
              </a:rPr>
              <a:t>, such as having your house painted or your computer fixed.</a:t>
            </a:r>
            <a:endParaRPr lang="en-US" altLang="en-US" sz="1000" b="1" dirty="0" smtClean="0">
              <a:latin typeface="Arial" pitchFamily="34" charset="0"/>
            </a:endParaRPr>
          </a:p>
          <a:p>
            <a:pPr>
              <a:buFontTx/>
              <a:buChar char="•"/>
            </a:pPr>
            <a:r>
              <a:rPr lang="en-US" altLang="en-US" sz="1000" dirty="0" smtClean="0">
                <a:latin typeface="Arial" pitchFamily="34" charset="0"/>
              </a:rPr>
              <a:t>All services,</a:t>
            </a:r>
            <a:r>
              <a:rPr lang="en-US" altLang="en-US" sz="1000" baseline="0" dirty="0" smtClean="0">
                <a:latin typeface="Arial" pitchFamily="34" charset="0"/>
              </a:rPr>
              <a:t> however, </a:t>
            </a:r>
            <a:r>
              <a:rPr lang="en-US" altLang="en-US" sz="1000" dirty="0" smtClean="0">
                <a:latin typeface="Arial" pitchFamily="34" charset="0"/>
              </a:rPr>
              <a:t>share four key characteristics.</a:t>
            </a:r>
          </a:p>
          <a:p>
            <a:pPr>
              <a:buFontTx/>
              <a:buChar char="•"/>
            </a:pPr>
            <a:r>
              <a:rPr lang="en-US" altLang="en-US" sz="1000" b="1" dirty="0" smtClean="0">
                <a:latin typeface="Arial" pitchFamily="34" charset="0"/>
              </a:rPr>
              <a:t>Intangibility:</a:t>
            </a:r>
            <a:r>
              <a:rPr lang="en-US" altLang="en-US" sz="1000" dirty="0" smtClean="0">
                <a:latin typeface="Arial" pitchFamily="34" charset="0"/>
              </a:rPr>
              <a:t> Can’t see, touch, or smell a service. This means services can’t be inspected or tried prior to purchase, which makes it much more difficult to evaluate services offered by different providers.  Thus marketers rely on physical cues to reassure the buyer that they are buying a good service.  Cues might include the “look” of the facility, its furnishings, lighting, cleanliness, employee appearance, web site or advertising.</a:t>
            </a:r>
          </a:p>
          <a:p>
            <a:pPr>
              <a:buFontTx/>
              <a:buChar char="•"/>
            </a:pPr>
            <a:r>
              <a:rPr lang="en-US" altLang="en-US" sz="1000" b="1" dirty="0" smtClean="0">
                <a:latin typeface="Arial" pitchFamily="34" charset="0"/>
              </a:rPr>
              <a:t>Perishability:</a:t>
            </a:r>
            <a:r>
              <a:rPr lang="en-US" altLang="en-US" sz="1000" dirty="0" smtClean="0">
                <a:latin typeface="Arial" pitchFamily="34" charset="0"/>
              </a:rPr>
              <a:t> Services can’t be stored for later sale or consumption and instead MUST be used at the time they are available.  There are so many appointment periods in a doctor’s day . . . An empty slot at 8 am cannot be saved and used later. </a:t>
            </a:r>
            <a:r>
              <a:rPr lang="en-US" altLang="en-US" sz="1000" b="1" i="1" dirty="0" smtClean="0">
                <a:latin typeface="Arial" pitchFamily="34" charset="0"/>
              </a:rPr>
              <a:t>Capacity management</a:t>
            </a:r>
            <a:r>
              <a:rPr lang="en-US" altLang="en-US" sz="1000" dirty="0" smtClean="0">
                <a:latin typeface="Arial" pitchFamily="34" charset="0"/>
              </a:rPr>
              <a:t> allows firms to adjust their services to match supply with demand.  We’ll discuss capacity management in more detail soon.</a:t>
            </a:r>
          </a:p>
          <a:p>
            <a:pPr>
              <a:buFontTx/>
              <a:buChar char="•"/>
            </a:pPr>
            <a:r>
              <a:rPr lang="en-US" altLang="en-US" sz="1000" b="1" dirty="0" smtClean="0">
                <a:latin typeface="Arial" pitchFamily="34" charset="0"/>
              </a:rPr>
              <a:t>Variability:</a:t>
            </a:r>
            <a:r>
              <a:rPr lang="en-US" altLang="en-US" sz="1000" dirty="0" smtClean="0">
                <a:latin typeface="Arial" pitchFamily="34" charset="0"/>
              </a:rPr>
              <a:t>  Even the same service performed by the same person will vary when delivered on different days or at different times. Lack of standardization is often perceived as a problem.  Training can minimize wide variations in service delivery, but it is often difficult to eliminate entirely.  Explicit standards and operating procedures may also help to minimize variability, while mystery shoppers and customer feedback can be used to identify cases of poor service quality.  However, in many cases, the variability of services actually allows different customers to customize services to their preferences (unique hairstyles). </a:t>
            </a:r>
          </a:p>
          <a:p>
            <a:pPr>
              <a:buFontTx/>
              <a:buChar char="•"/>
            </a:pPr>
            <a:r>
              <a:rPr lang="en-US" altLang="en-US" sz="1000" b="1" dirty="0" smtClean="0">
                <a:latin typeface="Arial" pitchFamily="34" charset="0"/>
              </a:rPr>
              <a:t>Inseparability:</a:t>
            </a:r>
            <a:r>
              <a:rPr lang="en-US" altLang="en-US" sz="1000" dirty="0" smtClean="0">
                <a:latin typeface="Arial" pitchFamily="34" charset="0"/>
              </a:rPr>
              <a:t> Because services must be experienced to be used, it is impossible to separate the production of a service from its consumption.  Its difficult to detach the expertise, skill, and personality of a provider from the firm’s employees (especially when services are delivered by people).</a:t>
            </a:r>
          </a:p>
          <a:p>
            <a:pPr marL="742950" lvl="1" indent="-285750"/>
            <a:endParaRPr lang="en-US" altLang="en-US" sz="1000" dirty="0" smtClean="0">
              <a:latin typeface="Arial" pitchFamily="34" charset="0"/>
            </a:endParaRPr>
          </a:p>
          <a:p>
            <a:pPr marL="742950" lvl="1" indent="-285750"/>
            <a:endParaRPr lang="en-US" altLang="en-US" sz="1000" dirty="0" smtClean="0">
              <a:latin typeface="Arial" pitchFamily="34" charset="0"/>
            </a:endParaRPr>
          </a:p>
          <a:p>
            <a:pPr marL="742950" lvl="1" indent="-285750"/>
            <a:endParaRPr lang="en-US" altLang="en-US" sz="100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34</a:t>
            </a:fld>
            <a:endParaRPr lang="en-US"/>
          </a:p>
        </p:txBody>
      </p:sp>
    </p:spTree>
    <p:extLst>
      <p:ext uri="{BB962C8B-B14F-4D97-AF65-F5344CB8AC3E}">
        <p14:creationId xmlns:p14="http://schemas.microsoft.com/office/powerpoint/2010/main" val="540127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The social contact dimension refers to that fact that in many service encounters, one person (say a server), interacts with another person (customer).  Often, it’s the interaction itself that can make or break a service encounter.  The most delicious meal can be ruined by a server who doesn’t get it to the table on time, who forgets the wine, or who is rude to the customers that he or she serves. The interaction element often results in a “moment of truth” meaning that the employee determines whether the customer leaves with a positive or negative impression.  The quality of the service is only as good as the business’ worst employee.</a:t>
            </a:r>
          </a:p>
          <a:p>
            <a:pPr>
              <a:buFontTx/>
              <a:buChar char="•"/>
            </a:pPr>
            <a:r>
              <a:rPr lang="en-US" altLang="en-US" dirty="0" smtClean="0"/>
              <a:t>The physical dimension of the service encounter means that customers pay close attention to facilities as cues of what to expect in the way of service quality.  For example, where would you expect a better experience --  at a well-lit, clean restaurant with attractive furnishings or one that has sticky, stained menus with prices crossed out and rewritten, booths with cuts in the faux leather and sprung springs, and flickering lights?</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The quality of the service encounter exerts a big impact on how we feel about the service we receive. In other words, </a:t>
            </a:r>
            <a:r>
              <a:rPr lang="en-US" sz="1200" b="0" i="1" u="none" strike="noStrike" kern="1200" baseline="0" dirty="0" smtClean="0">
                <a:solidFill>
                  <a:schemeClr val="tx1"/>
                </a:solidFill>
                <a:latin typeface="+mn-lt"/>
                <a:ea typeface="+mn-ea"/>
                <a:cs typeface="+mn-cs"/>
              </a:rPr>
              <a:t>the quality of a service is only as good as its worst employee</a:t>
            </a:r>
            <a:r>
              <a:rPr lang="en-US"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However, the customer also plays a part in the type of experience that results from a service encounter. When you visit a doctor, the quality of the health care you receive depends not only on the physician’s competence. It’s also influenced by your ability to accurately and clearly communicate the symptoms you experience and how well you follow the regimen he or she prescribes to treat you.</a:t>
            </a:r>
          </a:p>
          <a:p>
            <a:pPr marL="171450" indent="-171450">
              <a:buFont typeface="Arial" panose="020B0604020202020204" pitchFamily="34" charset="0"/>
              <a:buChar char="•"/>
            </a:pPr>
            <a:endParaRPr lang="en-US" alt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altLang="en-US" sz="1200" b="1" i="0" u="none" strike="noStrike" kern="1200" baseline="0" dirty="0" smtClean="0">
                <a:solidFill>
                  <a:schemeClr val="tx1"/>
                </a:solidFill>
                <a:latin typeface="+mn-lt"/>
                <a:ea typeface="+mn-ea"/>
                <a:cs typeface="+mn-cs"/>
              </a:rPr>
              <a:t>Discussion Note:</a:t>
            </a:r>
          </a:p>
          <a:p>
            <a:pPr marL="0" indent="0">
              <a:buFont typeface="Arial" panose="020B0604020202020204" pitchFamily="34" charset="0"/>
              <a:buNone/>
            </a:pPr>
            <a:endParaRPr lang="en-US" altLang="en-US" sz="1200" b="1"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altLang="en-US" sz="1200" b="0" i="0" u="none" strike="noStrike" kern="1200" baseline="0" dirty="0" smtClean="0">
                <a:solidFill>
                  <a:schemeClr val="tx1"/>
                </a:solidFill>
                <a:latin typeface="+mn-lt"/>
                <a:ea typeface="+mn-ea"/>
                <a:cs typeface="+mn-cs"/>
              </a:rPr>
              <a:t>Ask students whether they have ever been to a restaurant that didn’t look great from the outside and the furnishing were poor, but provided great food and service?</a:t>
            </a:r>
          </a:p>
          <a:p>
            <a:pPr marL="0" indent="0">
              <a:buFont typeface="Arial" panose="020B0604020202020204" pitchFamily="34" charset="0"/>
              <a:buNone/>
            </a:pPr>
            <a:r>
              <a:rPr lang="en-US" altLang="en-US" sz="1200" b="0" i="0" u="none" strike="noStrike" kern="1200" baseline="0" dirty="0" smtClean="0">
                <a:solidFill>
                  <a:schemeClr val="tx1"/>
                </a:solidFill>
                <a:latin typeface="+mn-lt"/>
                <a:ea typeface="+mn-ea"/>
                <a:cs typeface="+mn-cs"/>
              </a:rPr>
              <a:t>Conversely, have they ever been poorly treated by a service provider that had a wonderfully designed and decorated physical environment?</a:t>
            </a:r>
          </a:p>
          <a:p>
            <a:pPr marL="0" indent="0">
              <a:buFont typeface="Arial" panose="020B0604020202020204" pitchFamily="34" charset="0"/>
              <a:buNone/>
            </a:pPr>
            <a:endParaRPr lang="en-US" alt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altLang="en-US" dirty="0" smtClean="0"/>
          </a:p>
        </p:txBody>
      </p:sp>
      <p:sp>
        <p:nvSpPr>
          <p:cNvPr id="4" name="Slide Number Placeholder 3"/>
          <p:cNvSpPr>
            <a:spLocks noGrp="1"/>
          </p:cNvSpPr>
          <p:nvPr>
            <p:ph type="sldNum" sz="quarter" idx="10"/>
          </p:nvPr>
        </p:nvSpPr>
        <p:spPr/>
        <p:txBody>
          <a:bodyPr/>
          <a:lstStyle/>
          <a:p>
            <a:fld id="{EDB1CFA4-A7F1-4DA8-8AD2-35A02B364E1B}" type="slidenum">
              <a:rPr lang="en-US" smtClean="0"/>
              <a:t>35</a:t>
            </a:fld>
            <a:endParaRPr lang="en-US"/>
          </a:p>
        </p:txBody>
      </p:sp>
    </p:spTree>
    <p:extLst>
      <p:ext uri="{BB962C8B-B14F-4D97-AF65-F5344CB8AC3E}">
        <p14:creationId xmlns:p14="http://schemas.microsoft.com/office/powerpoint/2010/main" val="2723973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Because services are intangible, marketers must pay careful attention to the physical evidence of the service, called the </a:t>
            </a:r>
            <a:r>
              <a:rPr lang="en-US" altLang="en-US" dirty="0" err="1" smtClean="0"/>
              <a:t>servicescape</a:t>
            </a:r>
            <a:r>
              <a:rPr lang="en-US" altLang="en-US" dirty="0" smtClean="0"/>
              <a:t>.</a:t>
            </a:r>
          </a:p>
          <a:p>
            <a:pPr>
              <a:buFontTx/>
              <a:buChar char="•"/>
            </a:pPr>
            <a:r>
              <a:rPr lang="en-US" altLang="en-US" dirty="0" err="1" smtClean="0"/>
              <a:t>Servicescapes</a:t>
            </a:r>
            <a:r>
              <a:rPr lang="en-US" altLang="en-US" dirty="0" smtClean="0"/>
              <a:t> include facility exteriors – the outer building, the landscape, parking lot, etc., as well as facility interior elements – design, color, air quality, temperature, smells, etc.</a:t>
            </a:r>
          </a:p>
          <a:p>
            <a:pPr>
              <a:buFontTx/>
              <a:buChar char="•"/>
            </a:pPr>
            <a:r>
              <a:rPr lang="en-US" altLang="en-US" dirty="0" smtClean="0"/>
              <a:t>Consideration of the </a:t>
            </a:r>
            <a:r>
              <a:rPr lang="en-US" altLang="en-US" dirty="0" err="1" smtClean="0"/>
              <a:t>servicescape</a:t>
            </a:r>
            <a:r>
              <a:rPr lang="en-US" altLang="en-US" dirty="0" smtClean="0"/>
              <a:t> is critical, as they influence consumer perceptions in a number of ways.  Thus the </a:t>
            </a:r>
            <a:r>
              <a:rPr lang="en-US" altLang="en-US" dirty="0" err="1" smtClean="0"/>
              <a:t>servicescape</a:t>
            </a:r>
            <a:r>
              <a:rPr lang="en-US" altLang="en-US" dirty="0" smtClean="0"/>
              <a:t> should project the image desired for the business.</a:t>
            </a:r>
          </a:p>
          <a:p>
            <a:pPr>
              <a:buFontTx/>
              <a:buChar char="•"/>
            </a:pPr>
            <a:r>
              <a:rPr lang="en-US" altLang="en-US" dirty="0" smtClean="0"/>
              <a:t>However, there are some services that come to customers instead of relying on customers to visit a designated location (leak detection services, some fencing companies, pop-a-lock) etc.  If the customer doesn’t visit the service providers office, facility exterior and interior considerations will not influence customer perceptions.</a:t>
            </a:r>
          </a:p>
          <a:p>
            <a:pPr>
              <a:buFontTx/>
              <a:buChar char="•"/>
            </a:pPr>
            <a:r>
              <a:rPr lang="en-US" altLang="en-US" dirty="0" smtClean="0"/>
              <a:t>Instead, customers may look towards the VEHICLE delivering the service provider for cues that can influence their perceptions.  (Is the car or truck clean?  New?  Dented?  Well-maintained?)</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36</a:t>
            </a:fld>
            <a:endParaRPr lang="en-US"/>
          </a:p>
        </p:txBody>
      </p:sp>
    </p:spTree>
    <p:extLst>
      <p:ext uri="{BB962C8B-B14F-4D97-AF65-F5344CB8AC3E}">
        <p14:creationId xmlns:p14="http://schemas.microsoft.com/office/powerpoint/2010/main" val="880429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If a service experience is not positive, dissatisfied customers will often complain to other people.  This is called negative word-of-mouth, and the effects of negative WOM can be very powerful, as some people may be influenced to avoid a particular service provider while others may share the negative WOM second hand with their friends or contacts.</a:t>
            </a:r>
          </a:p>
          <a:p>
            <a:pPr>
              <a:buFontTx/>
              <a:buChar char="•"/>
            </a:pPr>
            <a:r>
              <a:rPr lang="en-US" altLang="en-US" dirty="0" smtClean="0"/>
              <a:t>Unfortunately, satisfaction with services is relative because  each service user will compare the service provided to a set of expectations.  Expectations can be formed on the basis of marketing communications (which is why marketers should NEVER promise more than a service provider can offer); they can also be formed on the basis of previous service encounters.  Thus the same service might be perceived as “great” by individual “A” but as mediocre by individual “B” who has been spoiled by outstanding service in earlier encounters.  Marketers’ goal should be to exceed the customer’s expectations, thereby creating strong customer satisfaction. </a:t>
            </a:r>
          </a:p>
          <a:p>
            <a:pPr>
              <a:buFontTx/>
              <a:buChar char="•"/>
            </a:pPr>
            <a:r>
              <a:rPr lang="en-US" altLang="en-US" dirty="0" smtClean="0"/>
              <a:t>Furthermore, it is not always possible to meet, much less exceed, expectations.  Exaggerated expectations account for 75%of customer complaints.  Explanations for service failures, and compensating customers for bad experiences can help to retail customers over time.</a:t>
            </a:r>
          </a:p>
          <a:p>
            <a:endParaRPr lang="en-US" dirty="0" smtClean="0"/>
          </a:p>
          <a:p>
            <a:r>
              <a:rPr lang="en-US" b="1" dirty="0" smtClean="0"/>
              <a:t>Discussion</a:t>
            </a:r>
            <a:r>
              <a:rPr lang="en-US" b="1" baseline="0" dirty="0" smtClean="0"/>
              <a:t> Note:</a:t>
            </a:r>
          </a:p>
          <a:p>
            <a:endParaRPr lang="en-US" baseline="0" dirty="0" smtClean="0"/>
          </a:p>
          <a:p>
            <a:pPr>
              <a:buFontTx/>
              <a:buChar char="•"/>
            </a:pPr>
            <a:r>
              <a:rPr lang="en-US" altLang="en-US" dirty="0" smtClean="0"/>
              <a:t>Disney makes all employees, or “Cast Members” (whether they sell ice cream on Main Street USA or they come in from another company to fill an executive role), go through “Traditions” training, as well as many other training programs, to help ensure that all Disney cast members know how they should interact with guests. </a:t>
            </a:r>
          </a:p>
          <a:p>
            <a:pPr>
              <a:buFontTx/>
              <a:buChar char="•"/>
            </a:pPr>
            <a:r>
              <a:rPr lang="en-US" altLang="en-US" dirty="0" smtClean="0"/>
              <a:t>They follow up frequently with refresher seminars and meetings to remind everyone of the company’s history and traditions.</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37</a:t>
            </a:fld>
            <a:endParaRPr lang="en-US"/>
          </a:p>
        </p:txBody>
      </p:sp>
    </p:spTree>
    <p:extLst>
      <p:ext uri="{BB962C8B-B14F-4D97-AF65-F5344CB8AC3E}">
        <p14:creationId xmlns:p14="http://schemas.microsoft.com/office/powerpoint/2010/main" val="3938508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b="1" dirty="0" smtClean="0"/>
              <a:t>LECTURE NOTES:</a:t>
            </a:r>
          </a:p>
          <a:p>
            <a:r>
              <a:rPr lang="en-US" sz="1200" b="0" i="0" u="none" strike="noStrike" kern="1200" baseline="0" dirty="0" smtClean="0">
                <a:solidFill>
                  <a:schemeClr val="tx1"/>
                </a:solidFill>
                <a:latin typeface="+mn-lt"/>
                <a:ea typeface="+mn-ea"/>
                <a:cs typeface="+mn-cs"/>
              </a:rPr>
              <a:t>What can the firm do to maximize the likelihood that a customer will choose its service and become a loyal customer?</a:t>
            </a:r>
            <a:endParaRPr lang="en-US" altLang="en-US" b="1" dirty="0" smtClean="0"/>
          </a:p>
          <a:p>
            <a:pPr marL="228600" indent="-228600">
              <a:buFontTx/>
              <a:buChar char="•"/>
            </a:pPr>
            <a:r>
              <a:rPr lang="en-US" altLang="en-US" dirty="0" smtClean="0"/>
              <a:t>Table 12.3 illustrates how three different types of service organizations could devise effective strategies.  Let’s take a quick look at these examples now.</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39</a:t>
            </a:fld>
            <a:endParaRPr lang="en-US"/>
          </a:p>
        </p:txBody>
      </p:sp>
    </p:spTree>
    <p:extLst>
      <p:ext uri="{BB962C8B-B14F-4D97-AF65-F5344CB8AC3E}">
        <p14:creationId xmlns:p14="http://schemas.microsoft.com/office/powerpoint/2010/main" val="3396142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Services are just one type of intangible – People, places, and ideas are other intangibles requiring marketing.</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40</a:t>
            </a:fld>
            <a:endParaRPr lang="en-US"/>
          </a:p>
        </p:txBody>
      </p:sp>
    </p:spTree>
    <p:extLst>
      <p:ext uri="{BB962C8B-B14F-4D97-AF65-F5344CB8AC3E}">
        <p14:creationId xmlns:p14="http://schemas.microsoft.com/office/powerpoint/2010/main" val="2780614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b="1" dirty="0" smtClean="0"/>
              <a:t>Lecture Notes:</a:t>
            </a:r>
          </a:p>
          <a:p>
            <a:pPr marL="0" indent="0">
              <a:buFont typeface="Arial" panose="020B0604020202020204" pitchFamily="34" charset="0"/>
              <a:buNone/>
            </a:pPr>
            <a:r>
              <a:rPr lang="en-US" altLang="en-US" dirty="0" smtClean="0"/>
              <a:t>Whether it’s a job candidate marketing themselves to a potential employer or an actress auditioning for a movie role, people often find themselves in need of marketing. </a:t>
            </a:r>
          </a:p>
          <a:p>
            <a:pPr marL="171450" indent="-171450">
              <a:buFont typeface="Arial" panose="020B0604020202020204" pitchFamily="34" charset="0"/>
              <a:buChar char="•"/>
            </a:pPr>
            <a:r>
              <a:rPr lang="en-US" altLang="en-US" dirty="0" smtClean="0"/>
              <a:t>Actresses and politicians</a:t>
            </a:r>
            <a:r>
              <a:rPr lang="en-US" altLang="en-US" baseline="0" dirty="0" smtClean="0"/>
              <a:t> </a:t>
            </a:r>
            <a:r>
              <a:rPr lang="en-US" altLang="en-US" dirty="0" smtClean="0"/>
              <a:t>routinely undergo facelifts or other forms of plastic surgery to improve their marketability.    </a:t>
            </a:r>
          </a:p>
          <a:p>
            <a:pPr marL="171450" indent="-171450">
              <a:buFont typeface="Arial" panose="020B0604020202020204" pitchFamily="34" charset="0"/>
              <a:buChar char="•"/>
            </a:pPr>
            <a:r>
              <a:rPr lang="en-US" altLang="en-US" dirty="0" smtClean="0"/>
              <a:t>Image consultants recommend changes in grooming, hair styles, and wardrobe for politicians, celebrities, CEOs, or even “regular people”.  These activities represent “packaging” for people.</a:t>
            </a:r>
          </a:p>
          <a:p>
            <a:pPr>
              <a:buFontTx/>
              <a:buNone/>
            </a:pPr>
            <a:endParaRPr lang="en-US" altLang="en-US" dirty="0" smtClean="0"/>
          </a:p>
          <a:p>
            <a:pPr>
              <a:buFontTx/>
              <a:buNone/>
            </a:pPr>
            <a:r>
              <a:rPr lang="en-US" altLang="en-US" b="1" dirty="0" smtClean="0"/>
              <a:t>Discussion Note:</a:t>
            </a:r>
          </a:p>
          <a:p>
            <a:pPr>
              <a:buFontTx/>
              <a:buNone/>
            </a:pPr>
            <a:endParaRPr lang="en-US" altLang="en-US" dirty="0" smtClean="0"/>
          </a:p>
          <a:p>
            <a:pPr>
              <a:buFontTx/>
              <a:buChar char="•"/>
            </a:pPr>
            <a:r>
              <a:rPr lang="en-US" altLang="en-US" dirty="0" smtClean="0"/>
              <a:t>Sometimes celebrities rename themselves to craft a brand identity. Stefani Joanne Angelina </a:t>
            </a:r>
            <a:r>
              <a:rPr lang="en-US" altLang="en-US" dirty="0" err="1" smtClean="0"/>
              <a:t>Germanotta</a:t>
            </a:r>
            <a:r>
              <a:rPr lang="en-US" altLang="en-US" dirty="0" smtClean="0"/>
              <a:t> is better known as Lady Gaga, for example. Her stage name was inspired by the Queen song “Radio Ga </a:t>
            </a:r>
            <a:r>
              <a:rPr lang="en-US" altLang="en-US" dirty="0" err="1" smtClean="0"/>
              <a:t>Ga</a:t>
            </a:r>
            <a:r>
              <a:rPr lang="en-US" altLang="en-US" dirty="0" smtClean="0"/>
              <a:t>” and in 2010 she laid claim to the most Facebook friends of any living person with over 11 million. A lot of corporate marketing gurus could take a lesson or two from Lady </a:t>
            </a:r>
            <a:r>
              <a:rPr lang="en-US" altLang="en-US" dirty="0" err="1" smtClean="0"/>
              <a:t>Gaga’s</a:t>
            </a:r>
            <a:r>
              <a:rPr lang="en-US" altLang="en-US" dirty="0" smtClean="0"/>
              <a:t> marketing playbook! </a:t>
            </a:r>
          </a:p>
          <a:p>
            <a:pPr>
              <a:buFontTx/>
              <a:buChar char="•"/>
            </a:pPr>
            <a:r>
              <a:rPr lang="en-US" altLang="en-US" dirty="0" smtClean="0"/>
              <a:t>Memorability, suitability, and distinctiveness are benefits associated with renaming.</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41</a:t>
            </a:fld>
            <a:endParaRPr lang="en-US"/>
          </a:p>
        </p:txBody>
      </p:sp>
    </p:spTree>
    <p:extLst>
      <p:ext uri="{BB962C8B-B14F-4D97-AF65-F5344CB8AC3E}">
        <p14:creationId xmlns:p14="http://schemas.microsoft.com/office/powerpoint/2010/main" val="392252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r>
              <a:rPr lang="en-US" dirty="0" smtClean="0"/>
              <a:t>Introductory slide for Chapter 12</a:t>
            </a:r>
            <a:r>
              <a:rPr lang="en-US" baseline="0" dirty="0" smtClean="0"/>
              <a:t> (Retailing),</a:t>
            </a:r>
            <a:r>
              <a:rPr lang="en-US" dirty="0" smtClean="0"/>
              <a:t> learning objective 1</a:t>
            </a:r>
            <a:r>
              <a:rPr lang="en-US" baseline="0" dirty="0" smtClean="0"/>
              <a:t>.</a:t>
            </a:r>
          </a:p>
          <a:p>
            <a:endParaRPr lang="en-US" baseline="0" dirty="0" smtClean="0"/>
          </a:p>
          <a:p>
            <a:r>
              <a:rPr lang="en-US" sz="1200" b="0" i="0" u="none" strike="noStrike" kern="1200" baseline="0" dirty="0" smtClean="0">
                <a:solidFill>
                  <a:schemeClr val="tx1"/>
                </a:solidFill>
                <a:latin typeface="+mn-lt"/>
                <a:ea typeface="+mn-ea"/>
                <a:cs typeface="+mn-cs"/>
              </a:rPr>
              <a:t>A few quick facts to start off the conversation about retailing: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Retailing is big business. In 2013, U.S. retail sales totaled $4.53 trillion. E-commerce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accounted for 16.9 percent, or over $263 billion, and m-commerce accounted for $42.13 billion.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Over 1 million retail businesses employ over 15.3 million workers—more than 1 of every 10 U.S. workers</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Globally, retailing may have a very different face.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some European countries, don’t even think about squeezing a tomato to see if it’s too soft or picking up a cantaloupe to see if it smells ripe. Such mistakes will quickly gain you a reprimand from the store clerk, who will choose your oranges and bananas for you.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developing countries like those in Asia, Africa, and South America, retailing often includes many small butcher shops where sides of beef and lamb proudly hang in store windows so everyone will be assured that the meat comes from healthy animals.</a:t>
            </a: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4</a:t>
            </a:fld>
            <a:endParaRPr lang="en-US"/>
          </a:p>
        </p:txBody>
      </p:sp>
    </p:spTree>
    <p:extLst>
      <p:ext uri="{BB962C8B-B14F-4D97-AF65-F5344CB8AC3E}">
        <p14:creationId xmlns:p14="http://schemas.microsoft.com/office/powerpoint/2010/main" val="4271589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LECTURE NOTES:</a:t>
            </a:r>
          </a:p>
          <a:p>
            <a:pPr eaLnBrk="1" hangingPunct="1">
              <a:buFontTx/>
              <a:buChar char="•"/>
            </a:pPr>
            <a:r>
              <a:rPr lang="en-US" altLang="en-US" dirty="0" smtClean="0"/>
              <a:t>Table 12.4 lists three approaches that are commonly used to cell strategies.</a:t>
            </a:r>
          </a:p>
          <a:p>
            <a:pPr eaLnBrk="1" hangingPunct="1">
              <a:buFontTx/>
              <a:buChar char="•"/>
            </a:pPr>
            <a:r>
              <a:rPr lang="en-US" altLang="en-US" b="1" dirty="0" smtClean="0"/>
              <a:t>The Pure Selling Approach</a:t>
            </a:r>
            <a:r>
              <a:rPr lang="en-US" altLang="en-US" dirty="0" smtClean="0"/>
              <a:t> – agents present their celebrities qualifications to various intermediaries who might need the individual’s services.</a:t>
            </a:r>
          </a:p>
          <a:p>
            <a:pPr eaLnBrk="1" hangingPunct="1">
              <a:buFontTx/>
              <a:buChar char="•"/>
            </a:pPr>
            <a:r>
              <a:rPr lang="en-US" altLang="en-US" b="1" dirty="0" smtClean="0"/>
              <a:t>Product Improvement Approach</a:t>
            </a:r>
            <a:r>
              <a:rPr lang="en-US" altLang="en-US" dirty="0" smtClean="0"/>
              <a:t> – The agent works with the client to modify certain characteristics that will increase his/her market value.</a:t>
            </a:r>
          </a:p>
          <a:p>
            <a:pPr eaLnBrk="1" hangingPunct="1">
              <a:buFontTx/>
              <a:buChar char="•"/>
            </a:pPr>
            <a:r>
              <a:rPr lang="en-US" altLang="en-US" b="1" dirty="0" smtClean="0"/>
              <a:t>The Market Fulfillment Approach</a:t>
            </a:r>
            <a:r>
              <a:rPr lang="en-US" altLang="en-US" dirty="0" smtClean="0"/>
              <a:t> – an agent scans the market to ID unmet needs.  After identifying a need, the agent finds a person or group that meets a set of minimum qualifications and develops a “new product” that matches what consumers want</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42</a:t>
            </a:fld>
            <a:endParaRPr lang="en-US"/>
          </a:p>
        </p:txBody>
      </p:sp>
    </p:spTree>
    <p:extLst>
      <p:ext uri="{BB962C8B-B14F-4D97-AF65-F5344CB8AC3E}">
        <p14:creationId xmlns:p14="http://schemas.microsoft.com/office/powerpoint/2010/main" val="3177492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Marketing places can involve creating appeals that promote a city, state, country, or other locale (e.g., Mall of America) to one or more traveler segments. Segments that may be targeted include meeting planners, convention, association, or trade show planners, business travelers and/or corporate travel agents (who book general travel or incentive/rewards travel) or individual/family tourists and tour groups who comprise the leisure segment. </a:t>
            </a:r>
          </a:p>
          <a:p>
            <a:pPr>
              <a:buFontTx/>
              <a:buChar char="•"/>
            </a:pPr>
            <a:r>
              <a:rPr lang="en-US" altLang="en-US" dirty="0" smtClean="0"/>
              <a:t>The marketing of Las Vegas as a tourist destination has changed course several times. First they tried to clean up the city’s original image as a den of corruption and vice to encourage family visits. Then they switched direction and plugged the city’s bawdy roots with the slogan “What happens in Vegas stays in Vegas.” Oops, then the recession hit and companies clamped down on business and convention travel to “Sin City.” Now, Vegas no longer promotes its famous tagline as it opens its arms to families once again with all sorts of kid-friendly activities and incentives.</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43</a:t>
            </a:fld>
            <a:endParaRPr lang="en-US"/>
          </a:p>
        </p:txBody>
      </p:sp>
    </p:spTree>
    <p:extLst>
      <p:ext uri="{BB962C8B-B14F-4D97-AF65-F5344CB8AC3E}">
        <p14:creationId xmlns:p14="http://schemas.microsoft.com/office/powerpoint/2010/main" val="1145414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Idea marketing refers to marketing strategies designed to gain market share for a concept, philosophy, belief, or issue.  Charities market the idea that donations to worthy causes can make a difference; religions market faith; antidrug ads market the negative consequences of drug use.</a:t>
            </a:r>
          </a:p>
          <a:p>
            <a:pPr>
              <a:buFontTx/>
              <a:buChar char="•"/>
            </a:pPr>
            <a:r>
              <a:rPr lang="en-US" altLang="en-US" dirty="0" smtClean="0"/>
              <a:t>Unfortunately, the marketing of ideas is often very difficult because consumers do not perceive when they act in accordance with a particular idea or philosophy.  Others fail to believe that an idea is worth the cost (e.g., minimizing global warming).</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44</a:t>
            </a:fld>
            <a:endParaRPr lang="en-US"/>
          </a:p>
        </p:txBody>
      </p:sp>
    </p:spTree>
    <p:extLst>
      <p:ext uri="{BB962C8B-B14F-4D97-AF65-F5344CB8AC3E}">
        <p14:creationId xmlns:p14="http://schemas.microsoft.com/office/powerpoint/2010/main" val="3575468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LECTURE NOTES:</a:t>
            </a:r>
          </a:p>
          <a:p>
            <a:pPr>
              <a:buFontTx/>
              <a:buChar char="•"/>
            </a:pPr>
            <a:r>
              <a:rPr lang="en-US" altLang="en-US" dirty="0" smtClean="0"/>
              <a:t>The new dominant logic for marketing means that we must rethink our traditional distinction between services and goods.  Physical products involved are relatively minor in terms of their contribution to the value proposition while the service aspect is the central element in each exchange.</a:t>
            </a:r>
          </a:p>
          <a:p>
            <a:pPr>
              <a:buFontTx/>
              <a:buChar char="•"/>
            </a:pPr>
            <a:r>
              <a:rPr lang="en-US" altLang="en-US" dirty="0" smtClean="0"/>
              <a:t>A number of trends exist that will present challenges and opportunities to service marketers in the future.</a:t>
            </a:r>
          </a:p>
          <a:p>
            <a:pPr lvl="1">
              <a:buFontTx/>
              <a:buChar char="•"/>
            </a:pPr>
            <a:r>
              <a:rPr lang="en-US" altLang="en-US" b="1" dirty="0" smtClean="0"/>
              <a:t>Changing demographics:</a:t>
            </a:r>
            <a:r>
              <a:rPr lang="en-US" altLang="en-US" dirty="0" smtClean="0"/>
              <a:t> The surge in the birth rate following World War II created the baby boom.  As this large group continues to age, service industries which appeal to this demographic will be in high demand (retirement communities, health care, assisted living, etc.)</a:t>
            </a:r>
          </a:p>
          <a:p>
            <a:pPr lvl="1">
              <a:buFontTx/>
              <a:buChar char="•"/>
            </a:pPr>
            <a:r>
              <a:rPr lang="en-US" altLang="en-US" b="1" dirty="0" smtClean="0"/>
              <a:t>Globalization:</a:t>
            </a:r>
            <a:r>
              <a:rPr lang="en-US" altLang="en-US" dirty="0" smtClean="0"/>
              <a:t> This trend will increase the need for distribution, logistical, accounting, and legal services that have specialized international knowledge. Globalization also means greater competition; for example, US Hospitals will need to compete for elective surgeries with medical facilities in other countries that cost much less.</a:t>
            </a:r>
          </a:p>
          <a:p>
            <a:pPr lvl="1">
              <a:buFontTx/>
              <a:buChar char="•"/>
            </a:pPr>
            <a:r>
              <a:rPr lang="en-US" altLang="en-US" b="1" dirty="0" smtClean="0"/>
              <a:t>Technological advances:</a:t>
            </a:r>
            <a:r>
              <a:rPr lang="en-US" altLang="en-US" dirty="0" smtClean="0"/>
              <a:t> Improvements in technology offer service providers opportunity for growth in the telecommunications, health care, and Internet service industries.  Innovation is also likely as some services which will be offered in the future haven’t even been thought of yet.</a:t>
            </a:r>
          </a:p>
          <a:p>
            <a:pPr lvl="1">
              <a:buFontTx/>
              <a:buChar char="•"/>
            </a:pPr>
            <a:r>
              <a:rPr lang="en-US" altLang="en-US" b="1" dirty="0" smtClean="0"/>
              <a:t>Proliferation of information:</a:t>
            </a:r>
            <a:r>
              <a:rPr lang="en-US" altLang="en-US" dirty="0" smtClean="0"/>
              <a:t> The availability, flow and access to information are critical to the success of organizations.  Database services, artificial intelligence systems and communications systems in general stand to benefit in the future.</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45</a:t>
            </a:fld>
            <a:endParaRPr lang="en-US"/>
          </a:p>
        </p:txBody>
      </p:sp>
    </p:spTree>
    <p:extLst>
      <p:ext uri="{BB962C8B-B14F-4D97-AF65-F5344CB8AC3E}">
        <p14:creationId xmlns:p14="http://schemas.microsoft.com/office/powerpoint/2010/main" val="714540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r>
              <a:rPr lang="en-US" dirty="0" smtClean="0"/>
              <a:t>Summary slide for Chapter 12, learning objective 4.</a:t>
            </a:r>
          </a:p>
          <a:p>
            <a:endParaRPr lang="en-US" dirty="0" smtClean="0"/>
          </a:p>
          <a:p>
            <a:r>
              <a:rPr lang="en-US" b="1" dirty="0" smtClean="0"/>
              <a:t>Discussion Notes:</a:t>
            </a:r>
          </a:p>
          <a:p>
            <a:endParaRPr lang="en-US" b="1" dirty="0" smtClean="0"/>
          </a:p>
          <a:p>
            <a:r>
              <a:rPr lang="en-US" b="0" dirty="0" smtClean="0"/>
              <a:t>Have</a:t>
            </a:r>
            <a:r>
              <a:rPr lang="en-US" b="0" baseline="0" dirty="0" smtClean="0"/>
              <a:t> students pick their favorite sports or entertainment celebrity. How might the marketing mix for this person be altered so as to help them earn more income as a spokesperson?</a:t>
            </a:r>
          </a:p>
          <a:p>
            <a:r>
              <a:rPr lang="en-US" b="0" baseline="0" dirty="0" smtClean="0"/>
              <a:t>Instructor may wish to refer to Table 12.4.</a:t>
            </a:r>
            <a:endParaRPr lang="en-US" b="0" dirty="0"/>
          </a:p>
        </p:txBody>
      </p:sp>
      <p:sp>
        <p:nvSpPr>
          <p:cNvPr id="4" name="Slide Number Placeholder 3"/>
          <p:cNvSpPr>
            <a:spLocks noGrp="1"/>
          </p:cNvSpPr>
          <p:nvPr>
            <p:ph type="sldNum" sz="quarter" idx="10"/>
          </p:nvPr>
        </p:nvSpPr>
        <p:spPr/>
        <p:txBody>
          <a:bodyPr/>
          <a:lstStyle/>
          <a:p>
            <a:fld id="{EDB1CFA4-A7F1-4DA8-8AD2-35A02B364E1B}" type="slidenum">
              <a:rPr lang="en-US" smtClean="0"/>
              <a:t>46</a:t>
            </a:fld>
            <a:endParaRPr lang="en-US"/>
          </a:p>
        </p:txBody>
      </p:sp>
    </p:spTree>
    <p:extLst>
      <p:ext uri="{BB962C8B-B14F-4D97-AF65-F5344CB8AC3E}">
        <p14:creationId xmlns:p14="http://schemas.microsoft.com/office/powerpoint/2010/main" val="4102272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48</a:t>
            </a:fld>
            <a:endParaRPr lang="en-US"/>
          </a:p>
        </p:txBody>
      </p:sp>
    </p:spTree>
    <p:extLst>
      <p:ext uri="{BB962C8B-B14F-4D97-AF65-F5344CB8AC3E}">
        <p14:creationId xmlns:p14="http://schemas.microsoft.com/office/powerpoint/2010/main" val="284386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Lecture Notes:</a:t>
            </a:r>
          </a:p>
          <a:p>
            <a:endParaRPr lang="en-US"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Retailing has taken many forms over time, including the peddler who hawked his wares from a horse-drawn cart, a majestic urban department store, an intimate boutique, and a huge “</a:t>
            </a:r>
            <a:r>
              <a:rPr lang="en-US" sz="1200" b="0" i="0" u="none" strike="noStrike" kern="1200" baseline="0" dirty="0" err="1" smtClean="0">
                <a:solidFill>
                  <a:schemeClr val="tx1"/>
                </a:solidFill>
                <a:latin typeface="+mn-lt"/>
                <a:ea typeface="+mn-ea"/>
                <a:cs typeface="+mn-cs"/>
              </a:rPr>
              <a:t>hyperstore</a:t>
            </a:r>
            <a:r>
              <a:rPr lang="en-US" sz="1200" b="0" i="0" u="none" strike="noStrike" kern="1200" baseline="0" dirty="0" smtClean="0">
                <a:solidFill>
                  <a:schemeClr val="tx1"/>
                </a:solidFill>
                <a:latin typeface="+mn-lt"/>
                <a:ea typeface="+mn-ea"/>
                <a:cs typeface="+mn-cs"/>
              </a:rPr>
              <a:t>” that sells everything from potato chips to snow tires.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But now the cart you see at your local mall that sells new-age jewelry or monogrammed golf balls to passersby has replaced the horse-drawn cart.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 the economic, social, and cultural pictures change, different types of retailers emerge—and they often squeeze out older, outmoded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types.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This pattern of change is explained by the Wheel of Retailing </a:t>
            </a:r>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5</a:t>
            </a:fld>
            <a:endParaRPr lang="en-US"/>
          </a:p>
        </p:txBody>
      </p:sp>
    </p:spTree>
    <p:extLst>
      <p:ext uri="{BB962C8B-B14F-4D97-AF65-F5344CB8AC3E}">
        <p14:creationId xmlns:p14="http://schemas.microsoft.com/office/powerpoint/2010/main" val="91034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900" b="1" dirty="0" smtClean="0"/>
              <a:t>LECTURE NOTES:</a:t>
            </a:r>
          </a:p>
          <a:p>
            <a:pPr marL="228600" indent="-228600">
              <a:lnSpc>
                <a:spcPct val="90000"/>
              </a:lnSpc>
              <a:buFontTx/>
              <a:buChar char="•"/>
            </a:pPr>
            <a:r>
              <a:rPr lang="en-US" altLang="en-US" dirty="0" smtClean="0"/>
              <a:t>The Wheel of Retailing Theory explains how retail firms change, becoming more upscale as they go through their life cycle.  Visually, the Wheel of Retailing is displayed in Figure 16.1.</a:t>
            </a:r>
          </a:p>
          <a:p>
            <a:pPr marL="685800" lvl="1" indent="-228600">
              <a:lnSpc>
                <a:spcPct val="90000"/>
              </a:lnSpc>
              <a:buFontTx/>
              <a:buChar char="•"/>
            </a:pPr>
            <a:r>
              <a:rPr lang="en-US" altLang="en-US" dirty="0" smtClean="0"/>
              <a:t>During the entry phrase, new types of retailers enter the market by offering lower-priced goods with little focus on additional services or the facility itself.</a:t>
            </a:r>
          </a:p>
          <a:p>
            <a:pPr marL="685800" lvl="1" indent="-228600">
              <a:lnSpc>
                <a:spcPct val="90000"/>
              </a:lnSpc>
              <a:buFontTx/>
              <a:buChar char="•"/>
            </a:pPr>
            <a:r>
              <a:rPr lang="en-US" altLang="en-US" dirty="0" smtClean="0"/>
              <a:t>During the trading-up phrase, these retailers gradually improve their facilities, quality and assortment of merchandise, and amenities and also increase prices.</a:t>
            </a:r>
          </a:p>
          <a:p>
            <a:pPr marL="685800" lvl="1" indent="-228600">
              <a:lnSpc>
                <a:spcPct val="90000"/>
              </a:lnSpc>
              <a:buFontTx/>
              <a:buChar char="•"/>
            </a:pPr>
            <a:r>
              <a:rPr lang="en-US" altLang="en-US" dirty="0" smtClean="0"/>
              <a:t>Finally, retailers move up to a high-end strategy with superior facilities, desirable amenities (free gift wrapping), higher operating costs, and of course higher prices.  However, this leaves them vulnerable to the entry of new competitors, who undercut their price, offer limited services, and etc., as the entry phrase begins anew.</a:t>
            </a:r>
          </a:p>
          <a:p>
            <a:pPr marL="685800" lvl="1" indent="-228600">
              <a:lnSpc>
                <a:spcPct val="90000"/>
              </a:lnSpc>
              <a:buFontTx/>
              <a:buChar char="•"/>
            </a:pPr>
            <a:r>
              <a:rPr lang="en-US" altLang="en-US" dirty="0" smtClean="0"/>
              <a:t>New ways to sell products are constantly appearing.  American Airlines tested the concept of selling services such as Heathrow Express train tickets on London-bound flights, and items from the </a:t>
            </a:r>
            <a:r>
              <a:rPr lang="en-US" altLang="en-US" dirty="0" err="1" smtClean="0"/>
              <a:t>SkyMall</a:t>
            </a:r>
            <a:r>
              <a:rPr lang="en-US" altLang="en-US" dirty="0" smtClean="0"/>
              <a:t> catalog on 165 of its planes.</a:t>
            </a:r>
          </a:p>
          <a:p>
            <a:pPr marL="685800" lvl="1" indent="-228600">
              <a:lnSpc>
                <a:spcPct val="90000"/>
              </a:lnSpc>
              <a:buFontTx/>
              <a:buChar char="•"/>
            </a:pPr>
            <a:r>
              <a:rPr lang="en-US" altLang="en-US" dirty="0" smtClean="0"/>
              <a:t>Still, trading up or upgrading too quickly can spell disaster for a retailer. Walmart attempt to upgrade its clothing line from the basic t-shirt, shorts, and pants collections to brand-name apparel that proved to be out-of-reach of the loyal core user.</a:t>
            </a:r>
          </a:p>
          <a:p>
            <a:pPr marL="685800" lvl="1" indent="-228600">
              <a:lnSpc>
                <a:spcPct val="90000"/>
              </a:lnSpc>
              <a:buFontTx/>
              <a:buChar char="•"/>
            </a:pPr>
            <a:r>
              <a:rPr lang="en-US" altLang="en-US" dirty="0" smtClean="0"/>
              <a:t>While the wheel of retailing helps explain how some retailing forms develop, it doesn’t explain everything.  For example, some retailers never trade-up but instead choose to continue to serve their niche as discounters.  Still other retailers strategically choose to begin their life as upscale specialty stores, though the sometimes choose to open “sister” stores at the lower end of the price spectrum (as was the case when Gap Stores chose to open Old Navy).</a:t>
            </a:r>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6</a:t>
            </a:fld>
            <a:endParaRPr lang="en-US"/>
          </a:p>
        </p:txBody>
      </p:sp>
    </p:spTree>
    <p:extLst>
      <p:ext uri="{BB962C8B-B14F-4D97-AF65-F5344CB8AC3E}">
        <p14:creationId xmlns:p14="http://schemas.microsoft.com/office/powerpoint/2010/main" val="228260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LECTURE NOTES:</a:t>
            </a:r>
          </a:p>
          <a:p>
            <a:pPr marL="228600" indent="-228600">
              <a:buFont typeface="Arial" pitchFamily="34" charset="0"/>
              <a:buChar char="•"/>
              <a:defRPr/>
            </a:pPr>
            <a:r>
              <a:rPr lang="en-US" dirty="0" smtClean="0"/>
              <a:t>Innovation in retailing that retailers keep pace with four key factors change regularly, requiring merchants to reinvent the way they do business.</a:t>
            </a:r>
          </a:p>
          <a:p>
            <a:pPr marL="1143000" lvl="2" indent="-228600">
              <a:buFont typeface="Arial" pitchFamily="34" charset="0"/>
              <a:buChar char="•"/>
              <a:defRPr/>
            </a:pPr>
            <a:r>
              <a:rPr lang="en-US" sz="2600" b="1" dirty="0" smtClean="0">
                <a:solidFill>
                  <a:srgbClr val="3333FF"/>
                </a:solidFill>
              </a:rPr>
              <a:t>Cultural trends are also important.  </a:t>
            </a:r>
            <a:r>
              <a:rPr lang="en-US" sz="2600" dirty="0" smtClean="0">
                <a:solidFill>
                  <a:srgbClr val="3333FF"/>
                </a:solidFill>
              </a:rPr>
              <a:t>The anti-fur movement and focus on sustainability are just two examples of how trends may impact the retail merchandising mix.  Sustainability concerns also make certain forms of marketing less attractive, such as direct mail, which “wastes” papers and kills trees.</a:t>
            </a:r>
          </a:p>
          <a:p>
            <a:pPr marL="228600" indent="-228600">
              <a:buFont typeface="Arial" pitchFamily="34" charset="0"/>
              <a:buNone/>
              <a:defRPr/>
            </a:pPr>
            <a:endParaRPr lang="en-US" dirty="0" smtClean="0"/>
          </a:p>
          <a:p>
            <a:pPr marL="228600" indent="-228600">
              <a:buFont typeface="Arial" pitchFamily="34" charset="0"/>
              <a:buNone/>
              <a:defRPr/>
            </a:pPr>
            <a:r>
              <a:rPr lang="en-US" b="1" dirty="0" smtClean="0"/>
              <a:t>WEBSITE NOTES:</a:t>
            </a:r>
          </a:p>
          <a:p>
            <a:pPr marL="228600" indent="-228600">
              <a:buFont typeface="Arial" pitchFamily="34" charset="0"/>
              <a:buChar char="•"/>
              <a:defRPr/>
            </a:pPr>
            <a:r>
              <a:rPr lang="en-US" dirty="0" smtClean="0"/>
              <a:t>The consumer confidence link leads to http://www.tradingeconomics.com/united-states/consumer-confidence where the instructor can not only find information about the current consumer confidence level, but also create a custom graph showing the changes in the index over whatever period of time the instructor chooses.</a:t>
            </a:r>
          </a:p>
          <a:p>
            <a:pPr marL="228600" indent="-228600">
              <a:buFont typeface="Arial" pitchFamily="34" charset="0"/>
              <a:buChar char="•"/>
              <a:defRPr/>
            </a:pPr>
            <a:r>
              <a:rPr lang="en-US" dirty="0" smtClean="0"/>
              <a:t>The National Retail Federation Web site provides a wealth of information related to retailing. It is suggested that instructors visit the Web site prior to class, as the site offers a number of reports, briefs, and news releases, which instructors may wish to download or purchase, including the Top 100 Hot Retailers, Top 100 Retailers, and a variety of other reports.  These reports can be found in the retail industry research portion of the Web site (www.nrf.com/modules.php?name=Pages&amp;sp_id=429). Many other areas of the Web site are worth exploring before class begins, as the site offers a great deal of information which could be integrated into various portions of the retailing lecture.</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7</a:t>
            </a:fld>
            <a:endParaRPr lang="en-US"/>
          </a:p>
        </p:txBody>
      </p:sp>
    </p:spTree>
    <p:extLst>
      <p:ext uri="{BB962C8B-B14F-4D97-AF65-F5344CB8AC3E}">
        <p14:creationId xmlns:p14="http://schemas.microsoft.com/office/powerpoint/2010/main" val="57758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defRPr/>
            </a:pPr>
            <a:r>
              <a:rPr lang="en-US" sz="2600" b="1" dirty="0" smtClean="0">
                <a:solidFill>
                  <a:srgbClr val="3333FF"/>
                </a:solidFill>
              </a:rPr>
              <a:t>The changing economy:  </a:t>
            </a:r>
            <a:r>
              <a:rPr lang="en-US" sz="2600" dirty="0" smtClean="0">
                <a:solidFill>
                  <a:srgbClr val="3333FF"/>
                </a:solidFill>
              </a:rPr>
              <a:t>The 2008-2010 economic downturn drastically affected the retail environment as consumers worldwide lost consumer confidence and became less willing to spend their discretionary income.  The consumer confidence index is an economic measure that reflects consumer’s optimism in a given country about their personal financial situation and the state of the economy as a whole.  In January of 2008,  the US consumer confidence was high, hovering just under 90, but immediately began a steep decline dropping approximately 20 points by July of the same year.  Consumer confidence dropped below 25 in the first quarter of 2009, but gradually climbed throughout the remainder of 2009 and 2010, finally surpassing 60 in February of 2011. </a:t>
            </a:r>
          </a:p>
          <a:p>
            <a:pPr marL="457200" lvl="1" indent="0">
              <a:buFont typeface="Arial" pitchFamily="34" charset="0"/>
              <a:buNone/>
              <a:defRPr/>
            </a:pPr>
            <a:endParaRPr lang="en-US" sz="2600" dirty="0" smtClean="0">
              <a:solidFill>
                <a:srgbClr val="3333FF"/>
              </a:solidFill>
            </a:endParaRPr>
          </a:p>
          <a:p>
            <a:pPr marL="457200" lvl="1" indent="0">
              <a:buFont typeface="Arial" pitchFamily="34" charset="0"/>
              <a:buNone/>
              <a:defRPr/>
            </a:pPr>
            <a:r>
              <a:rPr lang="en-US" sz="2600" dirty="0" smtClean="0">
                <a:solidFill>
                  <a:srgbClr val="3333FF"/>
                </a:solidFill>
              </a:rPr>
              <a:t>Unfortunately, the lower consumer confidence levels during this time period caused many consumers to minimize spending of their discretionary income and focus instead on lowering their debt level and increasing their savings. </a:t>
            </a:r>
          </a:p>
          <a:p>
            <a:pPr marL="457200" lvl="1" indent="0">
              <a:buFont typeface="Arial" pitchFamily="34" charset="0"/>
              <a:buNone/>
              <a:defRPr/>
            </a:pPr>
            <a:endParaRPr lang="en-US" sz="2600" dirty="0" smtClean="0">
              <a:solidFill>
                <a:srgbClr val="3333FF"/>
              </a:solidFill>
            </a:endParaRPr>
          </a:p>
          <a:p>
            <a:pPr marL="457200" lvl="1" indent="0">
              <a:buFont typeface="Arial" pitchFamily="34" charset="0"/>
              <a:buNone/>
              <a:defRPr/>
            </a:pPr>
            <a:r>
              <a:rPr lang="en-US" sz="2600" dirty="0" smtClean="0">
                <a:solidFill>
                  <a:srgbClr val="3333FF"/>
                </a:solidFill>
              </a:rPr>
              <a:t>During economic downturns, many retailers choose to use sales, promotions, and free shipping in attempts to attract price conscious consumers.  Others change their merchandise assortment to better meet consumer’s needs – sales of private labels brands for example reached an all time high in 2009. Discount merchandisers such as Walmart thrive, while a number of retailers often find themselves unable to compete. In fact, Sharper Image, Circuit City, Waldenbooks, and CompUSA are among the many retailing firms that went bankrupt at least in part due to the recent economic downturn.</a:t>
            </a:r>
          </a:p>
        </p:txBody>
      </p:sp>
      <p:sp>
        <p:nvSpPr>
          <p:cNvPr id="4" name="Slide Number Placeholder 3"/>
          <p:cNvSpPr>
            <a:spLocks noGrp="1"/>
          </p:cNvSpPr>
          <p:nvPr>
            <p:ph type="sldNum" sz="quarter" idx="10"/>
          </p:nvPr>
        </p:nvSpPr>
        <p:spPr/>
        <p:txBody>
          <a:bodyPr/>
          <a:lstStyle/>
          <a:p>
            <a:fld id="{EDB1CFA4-A7F1-4DA8-8AD2-35A02B364E1B}" type="slidenum">
              <a:rPr lang="en-US" smtClean="0"/>
              <a:t>8</a:t>
            </a:fld>
            <a:endParaRPr lang="en-US"/>
          </a:p>
        </p:txBody>
      </p:sp>
    </p:spTree>
    <p:extLst>
      <p:ext uri="{BB962C8B-B14F-4D97-AF65-F5344CB8AC3E}">
        <p14:creationId xmlns:p14="http://schemas.microsoft.com/office/powerpoint/2010/main" val="27288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t>Demographics and cultural changes also require adjustments on the retailer’s part.</a:t>
            </a:r>
          </a:p>
          <a:p>
            <a:pPr marL="685800" lvl="1" indent="-228600">
              <a:buFont typeface="Arial" pitchFamily="34" charset="0"/>
              <a:buChar char="•"/>
              <a:defRPr/>
            </a:pPr>
            <a:r>
              <a:rPr lang="en-US" sz="2600" dirty="0" smtClean="0">
                <a:solidFill>
                  <a:srgbClr val="3333FF"/>
                </a:solidFill>
              </a:rPr>
              <a:t>Some of the key trends affecting retailing include:</a:t>
            </a:r>
          </a:p>
          <a:p>
            <a:pPr marL="1143000" lvl="2" indent="-228600">
              <a:buFont typeface="Arial" pitchFamily="34" charset="0"/>
              <a:buChar char="•"/>
              <a:defRPr/>
            </a:pPr>
            <a:r>
              <a:rPr lang="en-US" sz="2600" b="1" dirty="0" smtClean="0">
                <a:solidFill>
                  <a:srgbClr val="3333FF"/>
                </a:solidFill>
              </a:rPr>
              <a:t>Convenience:</a:t>
            </a:r>
            <a:r>
              <a:rPr lang="en-US" sz="2600" dirty="0" smtClean="0">
                <a:solidFill>
                  <a:srgbClr val="3333FF"/>
                </a:solidFill>
              </a:rPr>
              <a:t>  Expanding store hours to meet the needs of working consumers is one method by which many retailers have adjusted to changing demographics.  Drive-up windows, or mobile retailing (bringing windshield repair to the consumer), and walk-in medical clinics located at retailer, pharmacy or even grocery stores are some other adaptations made by innovative retailers.</a:t>
            </a:r>
          </a:p>
          <a:p>
            <a:pPr marL="1143000" lvl="2" indent="-228600">
              <a:buFont typeface="Arial" pitchFamily="34" charset="0"/>
              <a:buChar char="•"/>
              <a:defRPr/>
            </a:pPr>
            <a:r>
              <a:rPr lang="en-US" sz="2600" b="1" dirty="0" smtClean="0">
                <a:solidFill>
                  <a:srgbClr val="3333FF"/>
                </a:solidFill>
              </a:rPr>
              <a:t>Ethnic diversity: </a:t>
            </a:r>
            <a:r>
              <a:rPr lang="en-US" sz="2600" dirty="0" smtClean="0">
                <a:solidFill>
                  <a:srgbClr val="3333FF"/>
                </a:solidFill>
              </a:rPr>
              <a:t>Larger firms have recognized that they must recognize and celebrate ethnic diversity specific to the cultural makeup of the areas within which they operate. Texas, California, and Florida contain large numbers of consumers who speak only Spanish; catering to this group includes hiring multi-lingual sales clerks, and use culturally connected events, such as Cinco De Mayo as an opportunity for special sales targeting this group.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B1CFA4-A7F1-4DA8-8AD2-35A02B364E1B}" type="slidenum">
              <a:rPr lang="en-US" smtClean="0"/>
              <a:t>9</a:t>
            </a:fld>
            <a:endParaRPr lang="en-US"/>
          </a:p>
        </p:txBody>
      </p:sp>
    </p:spTree>
    <p:extLst>
      <p:ext uri="{BB962C8B-B14F-4D97-AF65-F5344CB8AC3E}">
        <p14:creationId xmlns:p14="http://schemas.microsoft.com/office/powerpoint/2010/main" val="298054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12/6/2014</a:t>
            </a:r>
            <a:endParaRPr lang="en-US"/>
          </a:p>
        </p:txBody>
      </p:sp>
      <p:sp>
        <p:nvSpPr>
          <p:cNvPr id="5" name="Footer Placeholder 4"/>
          <p:cNvSpPr>
            <a:spLocks noGrp="1"/>
          </p:cNvSpPr>
          <p:nvPr>
            <p:ph type="ftr" sz="quarter" idx="11"/>
          </p:nvPr>
        </p:nvSpPr>
        <p:spPr/>
        <p:txBody>
          <a:bodyPr/>
          <a:lstStyle/>
          <a:p>
            <a:r>
              <a:rPr lang="en-US"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28088691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12/6/2014</a:t>
            </a:r>
            <a:endParaRPr lang="en-US"/>
          </a:p>
        </p:txBody>
      </p:sp>
      <p:sp>
        <p:nvSpPr>
          <p:cNvPr id="5" name="Footer Placeholder 4"/>
          <p:cNvSpPr>
            <a:spLocks noGrp="1"/>
          </p:cNvSpPr>
          <p:nvPr>
            <p:ph type="ftr" sz="quarter" idx="11"/>
          </p:nvPr>
        </p:nvSpPr>
        <p:spPr/>
        <p:txBody>
          <a:bodyPr/>
          <a:lstStyle/>
          <a:p>
            <a:r>
              <a:rPr lang="en-US"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130294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12/6/2014</a:t>
            </a:r>
            <a:endParaRPr lang="en-US"/>
          </a:p>
        </p:txBody>
      </p:sp>
      <p:sp>
        <p:nvSpPr>
          <p:cNvPr id="5" name="Footer Placeholder 4"/>
          <p:cNvSpPr>
            <a:spLocks noGrp="1"/>
          </p:cNvSpPr>
          <p:nvPr>
            <p:ph type="ftr" sz="quarter" idx="11"/>
          </p:nvPr>
        </p:nvSpPr>
        <p:spPr/>
        <p:txBody>
          <a:bodyPr/>
          <a:lstStyle/>
          <a:p>
            <a:r>
              <a:rPr lang="en-US"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81253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186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r>
              <a:rPr lang="en-US" dirty="0" smtClean="0">
                <a:solidFill>
                  <a:prstClr val="black">
                    <a:tint val="75000"/>
                  </a:prstClr>
                </a:solidFill>
              </a:rPr>
              <a:t>12--&lt;#&gt;</a:t>
            </a:r>
            <a:endParaRPr lang="en-US" dirty="0">
              <a:solidFill>
                <a:prstClr val="black">
                  <a:tint val="75000"/>
                </a:prstClr>
              </a:solidFill>
            </a:endParaRPr>
          </a:p>
        </p:txBody>
      </p:sp>
    </p:spTree>
    <p:extLst>
      <p:ext uri="{BB962C8B-B14F-4D97-AF65-F5344CB8AC3E}">
        <p14:creationId xmlns:p14="http://schemas.microsoft.com/office/powerpoint/2010/main" val="1520402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316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6" name="Footer Placeholder 5"/>
          <p:cNvSpPr>
            <a:spLocks noGrp="1"/>
          </p:cNvSpPr>
          <p:nvPr>
            <p:ph type="ftr" sz="quarter" idx="11"/>
          </p:nvPr>
        </p:nvSpPr>
        <p:spPr>
          <a:xfrm>
            <a:off x="3124200" y="6324600"/>
            <a:ext cx="3124200" cy="365125"/>
          </a:xfrm>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702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1420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787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3491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287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12/6/2014</a:t>
            </a:r>
            <a:endParaRPr lang="en-US"/>
          </a:p>
        </p:txBody>
      </p:sp>
      <p:sp>
        <p:nvSpPr>
          <p:cNvPr id="5" name="Footer Placeholder 4"/>
          <p:cNvSpPr>
            <a:spLocks noGrp="1"/>
          </p:cNvSpPr>
          <p:nvPr>
            <p:ph type="ftr" sz="quarter" idx="11"/>
          </p:nvPr>
        </p:nvSpPr>
        <p:spPr/>
        <p:txBody>
          <a:bodyPr/>
          <a:lstStyle/>
          <a:p>
            <a:r>
              <a:rPr lang="en-US"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35324868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8273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6636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12/6/2014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200"/>
            </a:lvl1pPr>
          </a:lstStyle>
          <a:p>
            <a:endParaRPr lang="en-US" altLang="en-US" dirty="0" smtClean="0">
              <a:solidFill>
                <a:prstClr val="black">
                  <a:tint val="75000"/>
                </a:prstClr>
              </a:solidFill>
            </a:endParaRPr>
          </a:p>
          <a:p>
            <a:r>
              <a:rPr lang="en-US" altLang="en-US" dirty="0" smtClean="0">
                <a:solidFill>
                  <a:prstClr val="black">
                    <a:tint val="75000"/>
                  </a:prstClr>
                </a:solidFill>
              </a:rPr>
              <a:t>Copyright © 2016 Pearson Education, Inc.</a:t>
            </a:r>
          </a:p>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777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12/6/2014</a:t>
            </a:r>
            <a:endParaRPr lang="en-US"/>
          </a:p>
        </p:txBody>
      </p:sp>
      <p:sp>
        <p:nvSpPr>
          <p:cNvPr id="5" name="Footer Placeholder 4"/>
          <p:cNvSpPr>
            <a:spLocks noGrp="1"/>
          </p:cNvSpPr>
          <p:nvPr>
            <p:ph type="ftr" sz="quarter" idx="11"/>
          </p:nvPr>
        </p:nvSpPr>
        <p:spPr/>
        <p:txBody>
          <a:bodyPr/>
          <a:lstStyle/>
          <a:p>
            <a:r>
              <a:rPr lang="en-US"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3127653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12/6/2014</a:t>
            </a:r>
            <a:endParaRPr lang="en-US"/>
          </a:p>
        </p:txBody>
      </p:sp>
      <p:sp>
        <p:nvSpPr>
          <p:cNvPr id="6" name="Footer Placeholder 5"/>
          <p:cNvSpPr>
            <a:spLocks noGrp="1"/>
          </p:cNvSpPr>
          <p:nvPr>
            <p:ph type="ftr" sz="quarter" idx="11"/>
          </p:nvPr>
        </p:nvSpPr>
        <p:spPr/>
        <p:txBody>
          <a:bodyPr/>
          <a:lstStyle/>
          <a:p>
            <a:r>
              <a:rPr lang="en-US" smtClean="0"/>
              <a:t> Copyright © 2016 Pearson Education, Inc. </a:t>
            </a:r>
            <a:endParaRPr lang="en-US" dirty="0"/>
          </a:p>
        </p:txBody>
      </p:sp>
      <p:sp>
        <p:nvSpPr>
          <p:cNvPr id="7" name="Slide Number Placeholder 6"/>
          <p:cNvSpPr>
            <a:spLocks noGrp="1"/>
          </p:cNvSpPr>
          <p:nvPr>
            <p:ph type="sldNum" sz="quarter" idx="12"/>
          </p:nvPr>
        </p:nvSpPr>
        <p:spPr/>
        <p:txBody>
          <a:body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166292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12/6/2014</a:t>
            </a:r>
            <a:endParaRPr lang="en-US"/>
          </a:p>
        </p:txBody>
      </p:sp>
      <p:sp>
        <p:nvSpPr>
          <p:cNvPr id="8" name="Footer Placeholder 7"/>
          <p:cNvSpPr>
            <a:spLocks noGrp="1"/>
          </p:cNvSpPr>
          <p:nvPr>
            <p:ph type="ftr" sz="quarter" idx="11"/>
          </p:nvPr>
        </p:nvSpPr>
        <p:spPr/>
        <p:txBody>
          <a:bodyPr/>
          <a:lstStyle/>
          <a:p>
            <a:r>
              <a:rPr lang="en-US" smtClean="0"/>
              <a:t> Copyright © 2016 Pearson Education, Inc. </a:t>
            </a:r>
            <a:endParaRPr lang="en-US" dirty="0"/>
          </a:p>
        </p:txBody>
      </p:sp>
      <p:sp>
        <p:nvSpPr>
          <p:cNvPr id="9" name="Slide Number Placeholder 8"/>
          <p:cNvSpPr>
            <a:spLocks noGrp="1"/>
          </p:cNvSpPr>
          <p:nvPr>
            <p:ph type="sldNum" sz="quarter" idx="12"/>
          </p:nvPr>
        </p:nvSpPr>
        <p:spPr/>
        <p:txBody>
          <a:bodyPr/>
          <a:lstStyle>
            <a:lvl1pPr>
              <a:defRPr/>
            </a:lvl1pPr>
          </a:lstStyle>
          <a:p>
            <a:r>
              <a:rPr lang="en-US" dirty="0" smtClean="0"/>
              <a:t>12-&lt;#&gt;</a:t>
            </a:r>
            <a:endParaRPr lang="en-US" dirty="0"/>
          </a:p>
        </p:txBody>
      </p:sp>
    </p:spTree>
    <p:extLst>
      <p:ext uri="{BB962C8B-B14F-4D97-AF65-F5344CB8AC3E}">
        <p14:creationId xmlns:p14="http://schemas.microsoft.com/office/powerpoint/2010/main" val="181520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12/6/2014</a:t>
            </a:r>
            <a:endParaRPr lang="en-US"/>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397687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12/6/2014</a:t>
            </a:r>
            <a:endParaRPr lang="en-US"/>
          </a:p>
        </p:txBody>
      </p:sp>
      <p:sp>
        <p:nvSpPr>
          <p:cNvPr id="3" name="Footer Placeholder 2"/>
          <p:cNvSpPr>
            <a:spLocks noGrp="1"/>
          </p:cNvSpPr>
          <p:nvPr>
            <p:ph type="ftr" sz="quarter" idx="11"/>
          </p:nvPr>
        </p:nvSpPr>
        <p:spPr/>
        <p:txBody>
          <a:bodyPr/>
          <a:lstStyle/>
          <a:p>
            <a:r>
              <a:rPr lang="en-US" smtClean="0"/>
              <a:t> Copyright © 2016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109773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12/6/2014</a:t>
            </a:r>
            <a:endParaRPr lang="en-US"/>
          </a:p>
        </p:txBody>
      </p:sp>
      <p:sp>
        <p:nvSpPr>
          <p:cNvPr id="6" name="Footer Placeholder 5"/>
          <p:cNvSpPr>
            <a:spLocks noGrp="1"/>
          </p:cNvSpPr>
          <p:nvPr>
            <p:ph type="ftr" sz="quarter" idx="11"/>
          </p:nvPr>
        </p:nvSpPr>
        <p:spPr/>
        <p:txBody>
          <a:bodyPr/>
          <a:lstStyle/>
          <a:p>
            <a:r>
              <a:rPr lang="en-US" smtClean="0"/>
              <a:t> Copyright © 2016 Pearson Education, Inc. </a:t>
            </a:r>
            <a:endParaRPr lang="en-US" dirty="0"/>
          </a:p>
        </p:txBody>
      </p:sp>
      <p:sp>
        <p:nvSpPr>
          <p:cNvPr id="7" name="Slide Number Placeholder 6"/>
          <p:cNvSpPr>
            <a:spLocks noGrp="1"/>
          </p:cNvSpPr>
          <p:nvPr>
            <p:ph type="sldNum" sz="quarter" idx="12"/>
          </p:nvPr>
        </p:nvSpPr>
        <p:spPr/>
        <p:txBody>
          <a:body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407068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12/6/2014</a:t>
            </a:r>
            <a:endParaRPr lang="en-US"/>
          </a:p>
        </p:txBody>
      </p:sp>
      <p:sp>
        <p:nvSpPr>
          <p:cNvPr id="6" name="Footer Placeholder 5"/>
          <p:cNvSpPr>
            <a:spLocks noGrp="1"/>
          </p:cNvSpPr>
          <p:nvPr>
            <p:ph type="ftr" sz="quarter" idx="11"/>
          </p:nvPr>
        </p:nvSpPr>
        <p:spPr/>
        <p:txBody>
          <a:bodyPr/>
          <a:lstStyle/>
          <a:p>
            <a:r>
              <a:rPr lang="en-US" smtClean="0"/>
              <a:t> Copyright © 2016 Pearson Education, Inc. </a:t>
            </a:r>
            <a:endParaRPr lang="en-US" dirty="0"/>
          </a:p>
        </p:txBody>
      </p:sp>
      <p:sp>
        <p:nvSpPr>
          <p:cNvPr id="7" name="Slide Number Placeholder 6"/>
          <p:cNvSpPr>
            <a:spLocks noGrp="1"/>
          </p:cNvSpPr>
          <p:nvPr>
            <p:ph type="sldNum" sz="quarter" idx="12"/>
          </p:nvPr>
        </p:nvSpPr>
        <p:spPr/>
        <p:txBody>
          <a:body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296011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12/6/2014</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Copyright © 2016 Pearson Education, Inc.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12-</a:t>
            </a:r>
            <a:fld id="{5F951941-A004-46BD-AC29-D7C1C69671B0}" type="slidenum">
              <a:rPr lang="en-US" smtClean="0"/>
              <a:pPr/>
              <a:t>‹#›</a:t>
            </a:fld>
            <a:endParaRPr lang="en-US" dirty="0"/>
          </a:p>
        </p:txBody>
      </p:sp>
    </p:spTree>
    <p:extLst>
      <p:ext uri="{BB962C8B-B14F-4D97-AF65-F5344CB8AC3E}">
        <p14:creationId xmlns:p14="http://schemas.microsoft.com/office/powerpoint/2010/main" val="76369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12/6/2014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 Copyright © 2016 Pearson Education, Inc.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12-</a:t>
            </a:r>
            <a:fld id="{0A49F835-7521-402A-88A4-2BB57B53A4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473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higan.org/"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7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163286"/>
            <a:ext cx="6781800" cy="2286000"/>
          </a:xfrm>
        </p:spPr>
        <p:txBody>
          <a:bodyPr>
            <a:normAutofit fontScale="90000"/>
          </a:bodyPr>
          <a:lstStyle/>
          <a:p>
            <a:pPr>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Chapter Twelve</a:t>
            </a:r>
            <a:br>
              <a:rPr lang="en-US" sz="4000" dirty="0" smtClean="0"/>
            </a:br>
            <a:r>
              <a:rPr lang="en-US" sz="4000" dirty="0" smtClean="0"/>
              <a:t/>
            </a:r>
            <a:br>
              <a:rPr lang="en-US" sz="4000" dirty="0" smtClean="0"/>
            </a:br>
            <a:r>
              <a:rPr lang="en-US" sz="5400" dirty="0" smtClean="0">
                <a:solidFill>
                  <a:schemeClr val="tx1"/>
                </a:solidFill>
              </a:rPr>
              <a:t>Deliver the Customer Experience: </a:t>
            </a:r>
            <a:br>
              <a:rPr lang="en-US" sz="5400" dirty="0" smtClean="0">
                <a:solidFill>
                  <a:schemeClr val="tx1"/>
                </a:solidFill>
              </a:rPr>
            </a:br>
            <a:r>
              <a:rPr lang="en-US" sz="5400" dirty="0" smtClean="0">
                <a:solidFill>
                  <a:schemeClr val="tx1"/>
                </a:solidFill>
              </a:rPr>
              <a:t>Bricks and Clicks</a:t>
            </a:r>
            <a:endParaRPr lang="en-US" sz="3600" dirty="0">
              <a:solidFill>
                <a:schemeClr val="tx1"/>
              </a:solidFill>
            </a:endParaRPr>
          </a:p>
        </p:txBody>
      </p:sp>
      <p:sp>
        <p:nvSpPr>
          <p:cNvPr id="8195" name="Rectangle 3"/>
          <p:cNvSpPr>
            <a:spLocks noGrp="1" noChangeArrowheads="1"/>
          </p:cNvSpPr>
          <p:nvPr>
            <p:ph type="subTitle" idx="1"/>
          </p:nvPr>
        </p:nvSpPr>
        <p:spPr>
          <a:xfrm>
            <a:off x="1447800" y="5257800"/>
            <a:ext cx="4114800" cy="609600"/>
          </a:xfrm>
        </p:spPr>
        <p:txBody>
          <a:bodyPr rtlCol="0">
            <a:normAutofit fontScale="70000" lnSpcReduction="20000"/>
          </a:bodyPr>
          <a:lstStyle/>
          <a:p>
            <a:pPr algn="l" fontAlgn="auto">
              <a:spcAft>
                <a:spcPts val="0"/>
              </a:spcAft>
              <a:buFont typeface="Arial" pitchFamily="34" charset="0"/>
              <a:buNone/>
              <a:defRPr/>
            </a:pPr>
            <a:r>
              <a:rPr lang="en-US" sz="2400" i="1" dirty="0" smtClean="0"/>
              <a:t>Marketing: Real People, Real Choices, 8e</a:t>
            </a:r>
          </a:p>
          <a:p>
            <a:pPr algn="l" fontAlgn="auto">
              <a:spcAft>
                <a:spcPts val="0"/>
              </a:spcAft>
              <a:buFont typeface="Arial" pitchFamily="34" charset="0"/>
              <a:buNone/>
              <a:defRPr/>
            </a:pPr>
            <a:r>
              <a:rPr lang="en-US" sz="2400" dirty="0" smtClean="0"/>
              <a:t>Solomon, Marshall, and Stuart</a:t>
            </a:r>
            <a:endParaRPr lang="en-US" sz="2400" dirty="0"/>
          </a:p>
        </p:txBody>
      </p:sp>
      <p:pic>
        <p:nvPicPr>
          <p:cNvPr id="2" name="Picture 1" descr="Screen shot 2014-11-24 at 1.28.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819400"/>
            <a:ext cx="2930202" cy="3048000"/>
          </a:xfrm>
          <a:prstGeom prst="rect">
            <a:avLst/>
          </a:prstGeom>
          <a:ln w="12700" cmpd="sng">
            <a:solidFill>
              <a:schemeClr val="tx1"/>
            </a:solidFill>
          </a:ln>
        </p:spPr>
      </p:pic>
      <p:sp>
        <p:nvSpPr>
          <p:cNvPr id="6" name="Footer Placeholder 3"/>
          <p:cNvSpPr>
            <a:spLocks noGrp="1"/>
          </p:cNvSpPr>
          <p:nvPr>
            <p:ph type="ftr" sz="quarter" idx="11"/>
          </p:nvPr>
        </p:nvSpPr>
        <p:spPr>
          <a:xfrm>
            <a:off x="3124200" y="6356350"/>
            <a:ext cx="3048000" cy="365125"/>
          </a:xfrm>
        </p:spPr>
        <p:txBody>
          <a:bodyPr/>
          <a:lstStyle/>
          <a:p>
            <a:r>
              <a:rPr lang="en-US" smtClean="0">
                <a:solidFill>
                  <a:prstClr val="black"/>
                </a:solidFill>
              </a:rPr>
              <a:t> Copyright © 2016 Pearson Education, Inc. </a:t>
            </a:r>
            <a:endParaRPr lang="en-US" dirty="0">
              <a:solidFill>
                <a:prstClr val="black"/>
              </a:solidFill>
            </a:endParaRPr>
          </a:p>
        </p:txBody>
      </p:sp>
      <p:sp>
        <p:nvSpPr>
          <p:cNvPr id="7" name="Slide Number Placeholder 4"/>
          <p:cNvSpPr>
            <a:spLocks noGrp="1"/>
          </p:cNvSpPr>
          <p:nvPr>
            <p:ph type="sldNum" sz="quarter" idx="12"/>
          </p:nvPr>
        </p:nvSpPr>
        <p:spPr>
          <a:xfrm>
            <a:off x="6553200" y="6356350"/>
            <a:ext cx="2133600" cy="365125"/>
          </a:xfrm>
        </p:spPr>
        <p:txBody>
          <a:bodyPr/>
          <a:lstStyle/>
          <a:p>
            <a:r>
              <a:rPr lang="en-US" dirty="0" smtClean="0">
                <a:solidFill>
                  <a:prstClr val="black"/>
                </a:solidFill>
              </a:rPr>
              <a:t>12-</a:t>
            </a:r>
            <a:fld id="{0A49F835-7521-402A-88A4-2BB57B53A43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37741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Technology</a:t>
            </a:r>
            <a:endParaRPr lang="en-US" dirty="0"/>
          </a:p>
        </p:txBody>
      </p:sp>
      <p:sp>
        <p:nvSpPr>
          <p:cNvPr id="5" name="Content Placeholder 4"/>
          <p:cNvSpPr>
            <a:spLocks noGrp="1"/>
          </p:cNvSpPr>
          <p:nvPr>
            <p:ph idx="1"/>
          </p:nvPr>
        </p:nvSpPr>
        <p:spPr/>
        <p:txBody>
          <a:bodyPr>
            <a:normAutofit/>
          </a:bodyPr>
          <a:lstStyle/>
          <a:p>
            <a:r>
              <a:rPr lang="en-US" sz="3200" dirty="0"/>
              <a:t>T</a:t>
            </a:r>
            <a:r>
              <a:rPr lang="en-US" sz="3200" dirty="0" smtClean="0"/>
              <a:t>echnology is revolutionizing retailing!</a:t>
            </a:r>
          </a:p>
          <a:p>
            <a:pPr marL="514350" indent="-285750">
              <a:buFont typeface="Calibri" panose="020F0502020204030204" pitchFamily="34" charset="0"/>
              <a:buChar char="­"/>
            </a:pPr>
            <a:r>
              <a:rPr lang="en-US" dirty="0"/>
              <a:t>S</a:t>
            </a:r>
            <a:r>
              <a:rPr lang="en-US" dirty="0" smtClean="0"/>
              <a:t>tore </a:t>
            </a:r>
            <a:r>
              <a:rPr lang="en-US" dirty="0"/>
              <a:t>associates </a:t>
            </a:r>
            <a:r>
              <a:rPr lang="en-US" dirty="0" smtClean="0"/>
              <a:t>carrying an iPod Touch to quickly </a:t>
            </a:r>
            <a:r>
              <a:rPr lang="en-US" dirty="0"/>
              <a:t>ring up a sale from </a:t>
            </a:r>
            <a:r>
              <a:rPr lang="en-US" dirty="0" smtClean="0"/>
              <a:t>anywhere in </a:t>
            </a:r>
            <a:r>
              <a:rPr lang="en-US" dirty="0"/>
              <a:t>the </a:t>
            </a:r>
            <a:r>
              <a:rPr lang="en-US" dirty="0" smtClean="0"/>
              <a:t>store</a:t>
            </a:r>
          </a:p>
          <a:p>
            <a:pPr marL="514350" indent="-285750">
              <a:buFont typeface="Calibri" panose="020F0502020204030204" pitchFamily="34" charset="0"/>
              <a:buChar char="­"/>
            </a:pPr>
            <a:r>
              <a:rPr lang="en-US" dirty="0" smtClean="0"/>
              <a:t>Electronic POS systems feed data into inventory control and auto replenishment systems</a:t>
            </a:r>
          </a:p>
          <a:p>
            <a:pPr marL="514350" indent="-285750">
              <a:buFont typeface="Calibri" panose="020F0502020204030204" pitchFamily="34" charset="0"/>
              <a:buChar char="­"/>
            </a:pPr>
            <a:r>
              <a:rPr lang="en-US" dirty="0" smtClean="0"/>
              <a:t>RFID tags on items</a:t>
            </a:r>
          </a:p>
          <a:p>
            <a:pPr marL="514350" indent="-285750">
              <a:buFont typeface="Calibri" panose="020F0502020204030204" pitchFamily="34" charset="0"/>
              <a:buChar char="­"/>
            </a:pPr>
            <a:r>
              <a:rPr lang="en-US" dirty="0" smtClean="0"/>
              <a:t>E-menus and other electronic ordering systems</a:t>
            </a:r>
          </a:p>
          <a:p>
            <a:pPr marL="514350" indent="-285750">
              <a:buFont typeface="Calibri" panose="020F0502020204030204" pitchFamily="34" charset="0"/>
              <a:buChar char="­"/>
            </a:pPr>
            <a:r>
              <a:rPr lang="en-US" dirty="0" smtClean="0"/>
              <a:t>Electronic banking</a:t>
            </a:r>
          </a:p>
          <a:p>
            <a:endParaRPr lang="en-US" dirty="0"/>
          </a:p>
        </p:txBody>
      </p:sp>
      <p:sp>
        <p:nvSpPr>
          <p:cNvPr id="3" name="Footer Placeholder 2"/>
          <p:cNvSpPr>
            <a:spLocks noGrp="1"/>
          </p:cNvSpPr>
          <p:nvPr>
            <p:ph type="ftr" sz="quarter" idx="11"/>
          </p:nvPr>
        </p:nvSpPr>
        <p:spPr/>
        <p:txBody>
          <a:bodyPr/>
          <a:lstStyle/>
          <a:p>
            <a:r>
              <a:rPr lang="en-US" smtClean="0"/>
              <a:t> Copyright © 2016 Pearson Education, Inc. </a:t>
            </a:r>
            <a:endParaRPr lang="en-US" dirty="0"/>
          </a:p>
        </p:txBody>
      </p:sp>
      <p:sp>
        <p:nvSpPr>
          <p:cNvPr id="4" name="Slide Number Placeholder 3"/>
          <p:cNvSpPr>
            <a:spLocks noGrp="1"/>
          </p:cNvSpPr>
          <p:nvPr>
            <p:ph type="sldNum" sz="quarter" idx="12"/>
          </p:nvPr>
        </p:nvSpPr>
        <p:spPr/>
        <p:txBody>
          <a:bodyPr/>
          <a:lstStyle/>
          <a:p>
            <a:r>
              <a:rPr lang="en-US" smtClean="0"/>
              <a:t>12-</a:t>
            </a:r>
            <a:fld id="{5F951941-A004-46BD-AC29-D7C1C69671B0}" type="slidenum">
              <a:rPr lang="en-US" smtClean="0"/>
              <a:pPr/>
              <a:t>10</a:t>
            </a:fld>
            <a:endParaRPr lang="en-US" dirty="0"/>
          </a:p>
        </p:txBody>
      </p:sp>
    </p:spTree>
    <p:extLst>
      <p:ext uri="{BB962C8B-B14F-4D97-AF65-F5344CB8AC3E}">
        <p14:creationId xmlns:p14="http://schemas.microsoft.com/office/powerpoint/2010/main" val="2417435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Globalization</a:t>
            </a:r>
            <a:endParaRPr lang="en-US" dirty="0"/>
          </a:p>
        </p:txBody>
      </p:sp>
      <p:sp>
        <p:nvSpPr>
          <p:cNvPr id="3" name="Content Placeholder 2"/>
          <p:cNvSpPr>
            <a:spLocks noGrp="1"/>
          </p:cNvSpPr>
          <p:nvPr>
            <p:ph idx="1"/>
          </p:nvPr>
        </p:nvSpPr>
        <p:spPr/>
        <p:txBody>
          <a:bodyPr>
            <a:normAutofit/>
          </a:bodyPr>
          <a:lstStyle/>
          <a:p>
            <a:r>
              <a:rPr lang="en-US" sz="3200" dirty="0" smtClean="0"/>
              <a:t>Many retailers have expanded operations into new countries</a:t>
            </a:r>
          </a:p>
          <a:p>
            <a:pPr marL="457200">
              <a:buFont typeface="Calibri" panose="020F0502020204030204" pitchFamily="34" charset="0"/>
              <a:buChar char="­"/>
            </a:pPr>
            <a:r>
              <a:rPr lang="en-US" sz="3200" dirty="0"/>
              <a:t>R</a:t>
            </a:r>
            <a:r>
              <a:rPr lang="en-US" sz="3200" dirty="0" smtClean="0"/>
              <a:t>etailers must adjust to global differences in culture, law, and regulations</a:t>
            </a:r>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11</a:t>
            </a:fld>
            <a:endParaRPr lang="en-US" dirty="0"/>
          </a:p>
        </p:txBody>
      </p:sp>
    </p:spTree>
    <p:extLst>
      <p:ext uri="{BB962C8B-B14F-4D97-AF65-F5344CB8AC3E}">
        <p14:creationId xmlns:p14="http://schemas.microsoft.com/office/powerpoint/2010/main" val="2291235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Retailtainment</a:t>
            </a:r>
            <a:r>
              <a:rPr lang="en-US" dirty="0" smtClean="0"/>
              <a:t> to Satisfy </a:t>
            </a:r>
            <a:br>
              <a:rPr lang="en-US" dirty="0" smtClean="0"/>
            </a:br>
            <a:r>
              <a:rPr lang="en-US" dirty="0" smtClean="0"/>
              <a:t>Experiential Shoppers</a:t>
            </a:r>
            <a:endParaRPr lang="en-US" dirty="0"/>
          </a:p>
        </p:txBody>
      </p:sp>
      <p:sp>
        <p:nvSpPr>
          <p:cNvPr id="4" name="Content Placeholder 3"/>
          <p:cNvSpPr>
            <a:spLocks noGrp="1"/>
          </p:cNvSpPr>
          <p:nvPr>
            <p:ph sz="half" idx="2"/>
          </p:nvPr>
        </p:nvSpPr>
        <p:spPr>
          <a:xfrm>
            <a:off x="4000501" y="1825625"/>
            <a:ext cx="4514850" cy="4351338"/>
          </a:xfrm>
        </p:spPr>
        <p:txBody>
          <a:bodyPr>
            <a:normAutofit lnSpcReduction="10000"/>
          </a:bodyPr>
          <a:lstStyle/>
          <a:p>
            <a:r>
              <a:rPr lang="en-US" b="1" dirty="0" err="1"/>
              <a:t>Retailtainment</a:t>
            </a:r>
            <a:r>
              <a:rPr lang="en-US" b="1" dirty="0"/>
              <a:t> </a:t>
            </a:r>
            <a:r>
              <a:rPr lang="en-US" dirty="0"/>
              <a:t>is all about </a:t>
            </a:r>
            <a:r>
              <a:rPr lang="en-US" dirty="0" smtClean="0"/>
              <a:t>marketing strategies </a:t>
            </a:r>
            <a:r>
              <a:rPr lang="en-US" dirty="0"/>
              <a:t>that enhance the shopping experience</a:t>
            </a:r>
            <a:endParaRPr lang="en-US" dirty="0" smtClean="0"/>
          </a:p>
          <a:p>
            <a:pPr marL="457200">
              <a:buFont typeface="Calibri" panose="020F0502020204030204" pitchFamily="34" charset="0"/>
              <a:buChar char="­"/>
            </a:pPr>
            <a:r>
              <a:rPr lang="en-US" dirty="0" smtClean="0"/>
              <a:t>Many consumers are seeking fun!</a:t>
            </a:r>
          </a:p>
          <a:p>
            <a:pPr marL="457200">
              <a:buFont typeface="Calibri" panose="020F0502020204030204" pitchFamily="34" charset="0"/>
              <a:buChar char="­"/>
            </a:pPr>
            <a:r>
              <a:rPr lang="en-US" dirty="0" smtClean="0"/>
              <a:t>Retail experiences that incorporate elements of surprise, excitement, and novelty lead to increased purchase likelihood </a:t>
            </a:r>
            <a:endParaRPr lang="en-US" dirty="0"/>
          </a:p>
        </p:txBody>
      </p:sp>
      <p:pic>
        <p:nvPicPr>
          <p:cNvPr id="5" name="Picture 4"/>
          <p:cNvPicPr>
            <a:picLocks noChangeAspect="1"/>
          </p:cNvPicPr>
          <p:nvPr/>
        </p:nvPicPr>
        <p:blipFill>
          <a:blip r:embed="rId3"/>
          <a:stretch>
            <a:fillRect/>
          </a:stretch>
        </p:blipFill>
        <p:spPr>
          <a:xfrm>
            <a:off x="628651" y="1825625"/>
            <a:ext cx="3203120" cy="4351338"/>
          </a:xfrm>
          <a:prstGeom prst="rect">
            <a:avLst/>
          </a:prstGeom>
        </p:spPr>
      </p:pic>
      <p:sp>
        <p:nvSpPr>
          <p:cNvPr id="3" name="Footer Placeholder 2"/>
          <p:cNvSpPr>
            <a:spLocks noGrp="1"/>
          </p:cNvSpPr>
          <p:nvPr>
            <p:ph type="ftr" sz="quarter" idx="11"/>
          </p:nvPr>
        </p:nvSpPr>
        <p:spPr/>
        <p:txBody>
          <a:bodyPr/>
          <a:lstStyle/>
          <a:p>
            <a:r>
              <a:rPr lang="en-US"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smtClean="0"/>
              <a:t>12-</a:t>
            </a:r>
            <a:fld id="{5F951941-A004-46BD-AC29-D7C1C69671B0}" type="slidenum">
              <a:rPr lang="en-US" smtClean="0"/>
              <a:pPr/>
              <a:t>12</a:t>
            </a:fld>
            <a:endParaRPr lang="en-US" dirty="0"/>
          </a:p>
        </p:txBody>
      </p:sp>
    </p:spTree>
    <p:extLst>
      <p:ext uri="{BB962C8B-B14F-4D97-AF65-F5344CB8AC3E}">
        <p14:creationId xmlns:p14="http://schemas.microsoft.com/office/powerpoint/2010/main" val="425406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Ethical Problems in Retailing</a:t>
            </a:r>
            <a:endParaRPr lang="en-US" dirty="0"/>
          </a:p>
        </p:txBody>
      </p:sp>
      <p:sp>
        <p:nvSpPr>
          <p:cNvPr id="3" name="Content Placeholder 2"/>
          <p:cNvSpPr>
            <a:spLocks noGrp="1"/>
          </p:cNvSpPr>
          <p:nvPr>
            <p:ph idx="1"/>
          </p:nvPr>
        </p:nvSpPr>
        <p:spPr/>
        <p:txBody>
          <a:bodyPr/>
          <a:lstStyle/>
          <a:p>
            <a:r>
              <a:rPr lang="en-US" sz="3200" dirty="0"/>
              <a:t>Retailers must deal with ethical problems that involve both </a:t>
            </a:r>
            <a:r>
              <a:rPr lang="en-US" sz="3200" dirty="0" smtClean="0"/>
              <a:t>customers </a:t>
            </a:r>
            <a:r>
              <a:rPr lang="en-US" sz="3200" dirty="0"/>
              <a:t>and </a:t>
            </a:r>
            <a:r>
              <a:rPr lang="en-US" sz="3200" dirty="0" smtClean="0"/>
              <a:t>employees.</a:t>
            </a:r>
          </a:p>
          <a:p>
            <a:pPr marL="457200">
              <a:buFont typeface="Calibri" panose="020F0502020204030204" pitchFamily="34" charset="0"/>
              <a:buChar char="­"/>
            </a:pPr>
            <a:r>
              <a:rPr lang="en-US" dirty="0" smtClean="0"/>
              <a:t>Shoplifting</a:t>
            </a:r>
          </a:p>
          <a:p>
            <a:pPr marL="457200">
              <a:buFont typeface="Calibri" panose="020F0502020204030204" pitchFamily="34" charset="0"/>
              <a:buChar char="­"/>
            </a:pPr>
            <a:r>
              <a:rPr lang="en-US" dirty="0" smtClean="0"/>
              <a:t>Employee theft</a:t>
            </a:r>
          </a:p>
          <a:p>
            <a:pPr marL="457200">
              <a:buFont typeface="Calibri" panose="020F0502020204030204" pitchFamily="34" charset="0"/>
              <a:buChar char="­"/>
            </a:pPr>
            <a:r>
              <a:rPr lang="en-US" dirty="0" smtClean="0"/>
              <a:t>Retail “borrowing”</a:t>
            </a:r>
          </a:p>
          <a:p>
            <a:pPr marL="457200">
              <a:buFont typeface="Calibri" panose="020F0502020204030204" pitchFamily="34" charset="0"/>
              <a:buChar char="­"/>
            </a:pPr>
            <a:r>
              <a:rPr lang="en-US" dirty="0" smtClean="0"/>
              <a:t>Ethical treatment of customers</a:t>
            </a:r>
          </a:p>
          <a:p>
            <a:pPr marL="457200">
              <a:buFont typeface="Calibri" panose="020F0502020204030204" pitchFamily="34" charset="0"/>
              <a:buChar char="­"/>
            </a:pPr>
            <a:r>
              <a:rPr lang="en-US" dirty="0" smtClean="0"/>
              <a:t>Customer profiling</a:t>
            </a:r>
          </a:p>
          <a:p>
            <a:pPr marL="457200">
              <a:buFont typeface="Calibri" panose="020F0502020204030204" pitchFamily="34" charset="0"/>
              <a:buChar char="­"/>
            </a:pPr>
            <a:r>
              <a:rPr lang="en-US" dirty="0" smtClean="0"/>
              <a:t>Sale of harmful products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13</a:t>
            </a:fld>
            <a:endParaRPr lang="en-US" dirty="0"/>
          </a:p>
        </p:txBody>
      </p:sp>
    </p:spTree>
    <p:extLst>
      <p:ext uri="{BB962C8B-B14F-4D97-AF65-F5344CB8AC3E}">
        <p14:creationId xmlns:p14="http://schemas.microsoft.com/office/powerpoint/2010/main" val="3345569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Retailing is </a:t>
            </a:r>
            <a:r>
              <a:rPr lang="en-US" dirty="0" smtClean="0"/>
              <a:t>Big Business </a:t>
            </a:r>
            <a:r>
              <a:rPr lang="en-US" dirty="0"/>
              <a:t>– </a:t>
            </a:r>
            <a:r>
              <a:rPr lang="en-US" dirty="0" smtClean="0"/>
              <a:t>All Around </a:t>
            </a:r>
            <a:r>
              <a:rPr lang="en-US" dirty="0"/>
              <a:t>the </a:t>
            </a:r>
            <a:r>
              <a:rPr lang="en-US" dirty="0" smtClean="0"/>
              <a:t>World</a:t>
            </a:r>
            <a:r>
              <a:rPr lang="en-US" dirty="0"/>
              <a:t>!</a:t>
            </a:r>
          </a:p>
        </p:txBody>
      </p:sp>
      <p:sp>
        <p:nvSpPr>
          <p:cNvPr id="3" name="Content Placeholder 2"/>
          <p:cNvSpPr>
            <a:spLocks noGrp="1"/>
          </p:cNvSpPr>
          <p:nvPr>
            <p:ph idx="1"/>
          </p:nvPr>
        </p:nvSpPr>
        <p:spPr/>
        <p:txBody>
          <a:bodyPr/>
          <a:lstStyle/>
          <a:p>
            <a:r>
              <a:rPr lang="en-US" dirty="0" smtClean="0"/>
              <a:t>Retail formats and practices are constantly evolving due to economic, social and cultural changes</a:t>
            </a:r>
          </a:p>
          <a:p>
            <a:pPr marL="395288" indent="-166688">
              <a:buFont typeface="Calibri" panose="020F0502020204030204" pitchFamily="34" charset="0"/>
              <a:buChar char="­"/>
            </a:pPr>
            <a:r>
              <a:rPr lang="en-US" i="1" dirty="0" smtClean="0"/>
              <a:t>Wheel of Retailing </a:t>
            </a:r>
            <a:r>
              <a:rPr lang="en-US" dirty="0" smtClean="0"/>
              <a:t>hypothesis explains retail change</a:t>
            </a:r>
          </a:p>
          <a:p>
            <a:r>
              <a:rPr lang="en-US" dirty="0" smtClean="0"/>
              <a:t>Many Western consumers are today seeking out entertainment in their retail experiences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14</a:t>
            </a:fld>
            <a:endParaRPr lang="en-US" dirty="0"/>
          </a:p>
        </p:txBody>
      </p:sp>
    </p:spTree>
    <p:extLst>
      <p:ext uri="{BB962C8B-B14F-4D97-AF65-F5344CB8AC3E}">
        <p14:creationId xmlns:p14="http://schemas.microsoft.com/office/powerpoint/2010/main" val="747955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Ethical/Sustainable Decisions in the Real World</a:t>
            </a:r>
            <a:endParaRPr lang="en-US" dirty="0"/>
          </a:p>
        </p:txBody>
      </p:sp>
      <p:sp>
        <p:nvSpPr>
          <p:cNvPr id="3" name="Content Placeholder 2"/>
          <p:cNvSpPr>
            <a:spLocks noGrp="1"/>
          </p:cNvSpPr>
          <p:nvPr>
            <p:ph idx="1"/>
          </p:nvPr>
        </p:nvSpPr>
        <p:spPr/>
        <p:txBody>
          <a:bodyPr>
            <a:normAutofit fontScale="92500"/>
          </a:bodyPr>
          <a:lstStyle/>
          <a:p>
            <a:r>
              <a:rPr lang="en-US" sz="3200" dirty="0" smtClean="0"/>
              <a:t>Abercrombie &amp; Fitch stores have a certain look!</a:t>
            </a:r>
          </a:p>
          <a:p>
            <a:pPr marL="457200">
              <a:buFont typeface="Calibri" panose="020F0502020204030204" pitchFamily="34" charset="0"/>
              <a:buChar char="­"/>
            </a:pPr>
            <a:r>
              <a:rPr lang="en-US" dirty="0" smtClean="0"/>
              <a:t>Store </a:t>
            </a:r>
            <a:r>
              <a:rPr lang="en-US" dirty="0"/>
              <a:t>layout, </a:t>
            </a:r>
            <a:r>
              <a:rPr lang="en-US" dirty="0" smtClean="0"/>
              <a:t>designer clothes, and </a:t>
            </a:r>
            <a:r>
              <a:rPr lang="en-US" dirty="0"/>
              <a:t>even the attractive sales </a:t>
            </a:r>
            <a:r>
              <a:rPr lang="en-US" dirty="0" smtClean="0"/>
              <a:t>associates serve to reinforce the brand’s image</a:t>
            </a:r>
          </a:p>
          <a:p>
            <a:r>
              <a:rPr lang="en-US" sz="3200" dirty="0" smtClean="0"/>
              <a:t>Since 2004, the retailer has had to settle two discrimination lawsuits </a:t>
            </a:r>
          </a:p>
          <a:p>
            <a:pPr marL="0" indent="0">
              <a:buNone/>
            </a:pPr>
            <a:endParaRPr lang="en-US" dirty="0" smtClean="0">
              <a:solidFill>
                <a:schemeClr val="tx2"/>
              </a:solidFill>
            </a:endParaRPr>
          </a:p>
          <a:p>
            <a:pPr marL="0" indent="0">
              <a:buNone/>
            </a:pPr>
            <a:r>
              <a:rPr lang="en-US" b="1" dirty="0" smtClean="0">
                <a:solidFill>
                  <a:schemeClr val="tx2"/>
                </a:solidFill>
              </a:rPr>
              <a:t>Should retailers be free to hire a sales force that is representative of their brand even if this policy means that some applicants won’t be hired due to their appearance?</a:t>
            </a:r>
            <a:endParaRPr lang="en-US" b="1" dirty="0">
              <a:solidFill>
                <a:schemeClr val="tx2"/>
              </a:solidFill>
            </a:endParaRP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15</a:t>
            </a:fld>
            <a:endParaRPr lang="en-US" dirty="0"/>
          </a:p>
        </p:txBody>
      </p:sp>
    </p:spTree>
    <p:extLst>
      <p:ext uri="{BB962C8B-B14F-4D97-AF65-F5344CB8AC3E}">
        <p14:creationId xmlns:p14="http://schemas.microsoft.com/office/powerpoint/2010/main" val="3643800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Classifying Retailers by </a:t>
            </a:r>
            <a:br>
              <a:rPr lang="en-US" dirty="0" smtClean="0"/>
            </a:br>
            <a:r>
              <a:rPr lang="en-US" dirty="0" smtClean="0"/>
              <a:t>Merchandise Mix</a:t>
            </a:r>
            <a:endParaRPr lang="en-US" dirty="0"/>
          </a:p>
        </p:txBody>
      </p:sp>
      <p:sp>
        <p:nvSpPr>
          <p:cNvPr id="3" name="Content Placeholder 2"/>
          <p:cNvSpPr>
            <a:spLocks noGrp="1"/>
          </p:cNvSpPr>
          <p:nvPr>
            <p:ph idx="1"/>
          </p:nvPr>
        </p:nvSpPr>
        <p:spPr/>
        <p:txBody>
          <a:bodyPr>
            <a:normAutofit/>
          </a:bodyPr>
          <a:lstStyle/>
          <a:p>
            <a:r>
              <a:rPr lang="en-US" sz="3200" dirty="0"/>
              <a:t>One of the most important strategic decisions a retailer </a:t>
            </a:r>
            <a:r>
              <a:rPr lang="en-US" sz="3200" dirty="0" smtClean="0"/>
              <a:t>makes </a:t>
            </a:r>
            <a:r>
              <a:rPr lang="en-US" sz="3200" dirty="0"/>
              <a:t>is </a:t>
            </a:r>
            <a:r>
              <a:rPr lang="en-US" sz="3200" dirty="0" smtClean="0"/>
              <a:t>what to </a:t>
            </a:r>
            <a:r>
              <a:rPr lang="en-US" sz="3200" dirty="0"/>
              <a:t>sell—its </a:t>
            </a:r>
            <a:r>
              <a:rPr lang="en-US" sz="3200" b="1" dirty="0"/>
              <a:t>merchandise </a:t>
            </a:r>
            <a:r>
              <a:rPr lang="en-US" sz="3200" b="1" dirty="0" smtClean="0"/>
              <a:t>mix</a:t>
            </a:r>
          </a:p>
          <a:p>
            <a:pPr marL="457200">
              <a:buFont typeface="Calibri" panose="020F0502020204030204" pitchFamily="34" charset="0"/>
              <a:buChar char="­"/>
            </a:pPr>
            <a:r>
              <a:rPr lang="en-US" sz="3200" dirty="0" smtClean="0"/>
              <a:t>Merchandise breadth: Narrow vs. broad assortment</a:t>
            </a:r>
          </a:p>
          <a:p>
            <a:pPr marL="457200">
              <a:buFont typeface="Calibri" panose="020F0502020204030204" pitchFamily="34" charset="0"/>
              <a:buChar char="­"/>
            </a:pPr>
            <a:r>
              <a:rPr lang="en-US" sz="3200" dirty="0" smtClean="0"/>
              <a:t>Merchandise depth: Shallow vs. deep assortment</a:t>
            </a:r>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16</a:t>
            </a:fld>
            <a:endParaRPr lang="en-US" dirty="0"/>
          </a:p>
        </p:txBody>
      </p:sp>
    </p:spTree>
    <p:extLst>
      <p:ext uri="{BB962C8B-B14F-4D97-AF65-F5344CB8AC3E}">
        <p14:creationId xmlns:p14="http://schemas.microsoft.com/office/powerpoint/2010/main" val="404171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Figure 12.2: Classification of Book Retailers by Merchandise Selection</a:t>
            </a:r>
            <a:endParaRPr lang="en-US" dirty="0"/>
          </a:p>
        </p:txBody>
      </p:sp>
      <p:pic>
        <p:nvPicPr>
          <p:cNvPr id="3" name="Picture 2"/>
          <p:cNvPicPr>
            <a:picLocks noChangeAspect="1"/>
          </p:cNvPicPr>
          <p:nvPr/>
        </p:nvPicPr>
        <p:blipFill>
          <a:blip r:embed="rId3"/>
          <a:stretch>
            <a:fillRect/>
          </a:stretch>
        </p:blipFill>
        <p:spPr>
          <a:xfrm>
            <a:off x="420914" y="1824084"/>
            <a:ext cx="8026400" cy="4311664"/>
          </a:xfrm>
          <a:prstGeom prst="rect">
            <a:avLst/>
          </a:prstGeom>
        </p:spPr>
      </p:pic>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17</a:t>
            </a:fld>
            <a:endParaRPr lang="en-US" dirty="0"/>
          </a:p>
        </p:txBody>
      </p:sp>
    </p:spTree>
    <p:extLst>
      <p:ext uri="{BB962C8B-B14F-4D97-AF65-F5344CB8AC3E}">
        <p14:creationId xmlns:p14="http://schemas.microsoft.com/office/powerpoint/2010/main" val="1586363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Classify Retailers by </a:t>
            </a:r>
            <a:br>
              <a:rPr lang="en-US" dirty="0" smtClean="0"/>
            </a:br>
            <a:r>
              <a:rPr lang="en-US" dirty="0" smtClean="0"/>
              <a:t>Level of Service</a:t>
            </a:r>
            <a:endParaRPr lang="en-US" dirty="0"/>
          </a:p>
        </p:txBody>
      </p:sp>
      <p:sp>
        <p:nvSpPr>
          <p:cNvPr id="3" name="Content Placeholder 2"/>
          <p:cNvSpPr>
            <a:spLocks noGrp="1"/>
          </p:cNvSpPr>
          <p:nvPr>
            <p:ph idx="1"/>
          </p:nvPr>
        </p:nvSpPr>
        <p:spPr/>
        <p:txBody>
          <a:bodyPr>
            <a:normAutofit/>
          </a:bodyPr>
          <a:lstStyle/>
          <a:p>
            <a:r>
              <a:rPr lang="en-US" sz="3200" dirty="0" smtClean="0"/>
              <a:t>Firms recognize trade-off between service and low prices and tailor strategies</a:t>
            </a:r>
          </a:p>
          <a:p>
            <a:r>
              <a:rPr lang="en-US" sz="3200" dirty="0" smtClean="0"/>
              <a:t>Retailers </a:t>
            </a:r>
            <a:r>
              <a:rPr lang="en-US" sz="3200" dirty="0"/>
              <a:t>differ </a:t>
            </a:r>
            <a:r>
              <a:rPr lang="en-US" sz="3200" dirty="0" smtClean="0"/>
              <a:t>along a continuum based on amount </a:t>
            </a:r>
            <a:r>
              <a:rPr lang="en-US" sz="3200" dirty="0"/>
              <a:t>of service </a:t>
            </a:r>
            <a:r>
              <a:rPr lang="en-US" sz="3200" dirty="0" smtClean="0"/>
              <a:t>provided to customers</a:t>
            </a:r>
          </a:p>
          <a:p>
            <a:pPr marL="519113">
              <a:buFont typeface="Calibri" panose="020F0502020204030204" pitchFamily="34" charset="0"/>
              <a:buChar char="­"/>
            </a:pPr>
            <a:r>
              <a:rPr lang="en-US" sz="3200" dirty="0" smtClean="0"/>
              <a:t>Self service retailers (</a:t>
            </a:r>
            <a:r>
              <a:rPr lang="en-US" sz="3200" dirty="0" err="1" smtClean="0"/>
              <a:t>e.g</a:t>
            </a:r>
            <a:r>
              <a:rPr lang="en-US" sz="3200" dirty="0" smtClean="0"/>
              <a:t>, Sam’s Club)</a:t>
            </a:r>
          </a:p>
          <a:p>
            <a:pPr marL="519113">
              <a:buFont typeface="Calibri" panose="020F0502020204030204" pitchFamily="34" charset="0"/>
              <a:buChar char="­"/>
            </a:pPr>
            <a:r>
              <a:rPr lang="en-US" sz="3200" dirty="0" smtClean="0"/>
              <a:t>Full service retailers (</a:t>
            </a:r>
            <a:r>
              <a:rPr lang="en-US" sz="3200" dirty="0" err="1" smtClean="0"/>
              <a:t>e.g</a:t>
            </a:r>
            <a:r>
              <a:rPr lang="en-US" sz="3200" dirty="0" smtClean="0"/>
              <a:t>, Bloomingdales)</a:t>
            </a:r>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18</a:t>
            </a:fld>
            <a:endParaRPr lang="en-US" dirty="0"/>
          </a:p>
        </p:txBody>
      </p:sp>
    </p:spTree>
    <p:extLst>
      <p:ext uri="{BB962C8B-B14F-4D97-AF65-F5344CB8AC3E}">
        <p14:creationId xmlns:p14="http://schemas.microsoft.com/office/powerpoint/2010/main" val="1486899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Table 12.1: </a:t>
            </a:r>
            <a:r>
              <a:rPr lang="en-US" dirty="0" smtClean="0"/>
              <a:t>Different Retailers Offer Varying Product Assortments, Levels of Service, Store Sizes, and Prices</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19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5" y="2229878"/>
            <a:ext cx="8666019" cy="329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024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31859C"/>
                </a:solidFill>
              </a:rPr>
              <a:t>Chapter Objectives</a:t>
            </a:r>
            <a:endParaRPr lang="en-US" dirty="0">
              <a:solidFill>
                <a:schemeClr val="accent1">
                  <a:lumMod val="50000"/>
                </a:schemeClr>
              </a:solidFill>
            </a:endParaRPr>
          </a:p>
        </p:txBody>
      </p:sp>
      <p:sp>
        <p:nvSpPr>
          <p:cNvPr id="5" name="Content Placeholder 4"/>
          <p:cNvSpPr>
            <a:spLocks noGrp="1"/>
          </p:cNvSpPr>
          <p:nvPr>
            <p:ph idx="1"/>
          </p:nvPr>
        </p:nvSpPr>
        <p:spPr/>
        <p:txBody>
          <a:bodyPr/>
          <a:lstStyle/>
          <a:p>
            <a:r>
              <a:rPr lang="en-US" dirty="0" smtClean="0"/>
              <a:t>Define retailing; understand how retailing evolves and consider some ethical issues in retailing</a:t>
            </a:r>
          </a:p>
          <a:p>
            <a:r>
              <a:rPr lang="en-US" dirty="0" smtClean="0"/>
              <a:t>Understand how we classify traditional retailers</a:t>
            </a:r>
          </a:p>
          <a:p>
            <a:r>
              <a:rPr lang="en-US" dirty="0" smtClean="0"/>
              <a:t>Describe the more common forms of nonstore retailing, including B2C e-commerce</a:t>
            </a:r>
          </a:p>
          <a:p>
            <a:r>
              <a:rPr lang="en-US" dirty="0" smtClean="0"/>
              <a:t>Understand the marketing of services and other intangibles</a:t>
            </a:r>
            <a:r>
              <a:rPr lang="en-US" dirty="0"/>
              <a:t/>
            </a:r>
            <a:br>
              <a:rPr lang="en-US" dirty="0"/>
            </a:br>
            <a:endParaRPr lang="en-US" dirty="0"/>
          </a:p>
        </p:txBody>
      </p:sp>
      <p:sp>
        <p:nvSpPr>
          <p:cNvPr id="2" name="Footer Placeholder 1"/>
          <p:cNvSpPr>
            <a:spLocks noGrp="1"/>
          </p:cNvSpPr>
          <p:nvPr>
            <p:ph type="ftr" sz="quarter" idx="11"/>
          </p:nvPr>
        </p:nvSpPr>
        <p:spPr/>
        <p:txBody>
          <a:bodyPr/>
          <a:lstStyle/>
          <a:p>
            <a:r>
              <a:rPr lang="en-US" smtClean="0"/>
              <a:t> Copyright © 2016 Pearson Education, Inc. </a:t>
            </a:r>
            <a:endParaRPr lang="en-US" dirty="0"/>
          </a:p>
        </p:txBody>
      </p:sp>
      <p:sp>
        <p:nvSpPr>
          <p:cNvPr id="3" name="Slide Number Placeholder 2"/>
          <p:cNvSpPr>
            <a:spLocks noGrp="1"/>
          </p:cNvSpPr>
          <p:nvPr>
            <p:ph type="sldNum" sz="quarter" idx="12"/>
          </p:nvPr>
        </p:nvSpPr>
        <p:spPr/>
        <p:txBody>
          <a:bodyPr/>
          <a:lstStyle/>
          <a:p>
            <a:r>
              <a:rPr lang="en-US" smtClean="0"/>
              <a:t>12-</a:t>
            </a:r>
            <a:fld id="{5F951941-A004-46BD-AC29-D7C1C69671B0}" type="slidenum">
              <a:rPr lang="en-US" smtClean="0"/>
              <a:pPr/>
              <a:t>2</a:t>
            </a:fld>
            <a:endParaRPr lang="en-US" dirty="0"/>
          </a:p>
        </p:txBody>
      </p:sp>
    </p:spTree>
    <p:extLst>
      <p:ext uri="{BB962C8B-B14F-4D97-AF65-F5344CB8AC3E}">
        <p14:creationId xmlns:p14="http://schemas.microsoft.com/office/powerpoint/2010/main" val="1156164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Category Killer</a:t>
            </a:r>
            <a:endParaRPr lang="en-US" dirty="0"/>
          </a:p>
        </p:txBody>
      </p:sp>
      <p:sp>
        <p:nvSpPr>
          <p:cNvPr id="10" name="Content Placeholder 9"/>
          <p:cNvSpPr>
            <a:spLocks noGrp="1"/>
          </p:cNvSpPr>
          <p:nvPr>
            <p:ph sz="half" idx="2"/>
          </p:nvPr>
        </p:nvSpPr>
        <p:spPr>
          <a:xfrm>
            <a:off x="4779818" y="1825625"/>
            <a:ext cx="3735532" cy="4351338"/>
          </a:xfrm>
        </p:spPr>
        <p:txBody>
          <a:bodyPr/>
          <a:lstStyle/>
          <a:p>
            <a:r>
              <a:rPr lang="en-US" dirty="0" smtClean="0"/>
              <a:t>A </a:t>
            </a:r>
            <a:r>
              <a:rPr lang="en-US" b="1" dirty="0" smtClean="0"/>
              <a:t>category killer </a:t>
            </a:r>
            <a:r>
              <a:rPr lang="en-US" dirty="0" smtClean="0"/>
              <a:t>is a specialty store that carries a large section of products within a given category</a:t>
            </a:r>
          </a:p>
          <a:p>
            <a:pPr lvl="1">
              <a:buFont typeface="Calibri" panose="020F0502020204030204" pitchFamily="34" charset="0"/>
              <a:buChar char="­"/>
            </a:pPr>
            <a:r>
              <a:rPr lang="en-US" dirty="0" smtClean="0"/>
              <a:t>Best Buy</a:t>
            </a:r>
          </a:p>
          <a:p>
            <a:pPr lvl="1">
              <a:buFont typeface="Calibri" panose="020F0502020204030204" pitchFamily="34" charset="0"/>
              <a:buChar char="­"/>
            </a:pPr>
            <a:r>
              <a:rPr lang="en-US" dirty="0" smtClean="0"/>
              <a:t>Lowe’s</a:t>
            </a:r>
          </a:p>
          <a:p>
            <a:pPr lvl="1">
              <a:buFont typeface="Calibri" panose="020F0502020204030204" pitchFamily="34" charset="0"/>
              <a:buChar char="­"/>
            </a:pPr>
            <a:r>
              <a:rPr lang="en-US" dirty="0" smtClean="0"/>
              <a:t>Toys-R-Us</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20</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07" y="1868166"/>
            <a:ext cx="4021129" cy="296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251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Table 12.1: </a:t>
            </a:r>
            <a:r>
              <a:rPr lang="en-US" dirty="0" smtClean="0"/>
              <a:t>Different Retailers Offer Varying Product Assortments, Levels of Service, Store Sizes, and Prices</a:t>
            </a:r>
            <a:endParaRPr lang="en-US" dirty="0"/>
          </a:p>
        </p:txBody>
      </p:sp>
      <p:pic>
        <p:nvPicPr>
          <p:cNvPr id="3" name="Picture 2"/>
          <p:cNvPicPr>
            <a:picLocks noChangeAspect="1"/>
          </p:cNvPicPr>
          <p:nvPr/>
        </p:nvPicPr>
        <p:blipFill>
          <a:blip r:embed="rId3"/>
          <a:stretch>
            <a:fillRect/>
          </a:stretch>
        </p:blipFill>
        <p:spPr>
          <a:xfrm>
            <a:off x="498764" y="2010989"/>
            <a:ext cx="8333942" cy="518925"/>
          </a:xfrm>
          <a:prstGeom prst="rect">
            <a:avLst/>
          </a:prstGeom>
        </p:spPr>
      </p:pic>
      <p:sp>
        <p:nvSpPr>
          <p:cNvPr id="5" name="Footer Placeholder 4"/>
          <p:cNvSpPr>
            <a:spLocks noGrp="1"/>
          </p:cNvSpPr>
          <p:nvPr>
            <p:ph type="ftr" sz="quarter" idx="11"/>
          </p:nvPr>
        </p:nvSpPr>
        <p:spPr/>
        <p:txBody>
          <a:bodyPr/>
          <a:lstStyle/>
          <a:p>
            <a:r>
              <a:rPr lang="en-US" dirty="0" smtClean="0"/>
              <a:t> Copyright © 2016 Pearson Education, Inc. </a:t>
            </a:r>
            <a:endParaRPr lang="en-US" dirty="0"/>
          </a:p>
        </p:txBody>
      </p:sp>
      <p:sp>
        <p:nvSpPr>
          <p:cNvPr id="6" name="Slide Number Placeholder 5"/>
          <p:cNvSpPr>
            <a:spLocks noGrp="1"/>
          </p:cNvSpPr>
          <p:nvPr>
            <p:ph type="sldNum" sz="quarter" idx="12"/>
          </p:nvPr>
        </p:nvSpPr>
        <p:spPr/>
        <p:txBody>
          <a:bodyPr/>
          <a:lstStyle/>
          <a:p>
            <a:r>
              <a:rPr lang="en-US" smtClean="0"/>
              <a:t>12-</a:t>
            </a:r>
            <a:fld id="{5F951941-A004-46BD-AC29-D7C1C69671B0}" type="slidenum">
              <a:rPr lang="en-US" smtClean="0"/>
              <a:pPr/>
              <a:t>21</a:t>
            </a:fld>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64" y="2529914"/>
            <a:ext cx="8333942" cy="299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720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Department Stores</a:t>
            </a:r>
            <a:endParaRPr lang="en-US" dirty="0"/>
          </a:p>
        </p:txBody>
      </p:sp>
      <p:sp>
        <p:nvSpPr>
          <p:cNvPr id="4" name="Content Placeholder 3"/>
          <p:cNvSpPr>
            <a:spLocks noGrp="1"/>
          </p:cNvSpPr>
          <p:nvPr>
            <p:ph sz="half" idx="1"/>
          </p:nvPr>
        </p:nvSpPr>
        <p:spPr>
          <a:xfrm>
            <a:off x="628651" y="1825625"/>
            <a:ext cx="4480378" cy="4351338"/>
          </a:xfrm>
        </p:spPr>
        <p:txBody>
          <a:bodyPr>
            <a:normAutofit/>
          </a:bodyPr>
          <a:lstStyle/>
          <a:p>
            <a:r>
              <a:rPr lang="en-US" sz="3200" b="1" dirty="0"/>
              <a:t>Department stores </a:t>
            </a:r>
            <a:r>
              <a:rPr lang="en-US" sz="3200" dirty="0"/>
              <a:t>sell a broad range of items and offer a deep selection organized into different </a:t>
            </a:r>
            <a:r>
              <a:rPr lang="en-US" sz="3200" dirty="0" smtClean="0"/>
              <a:t>sections</a:t>
            </a:r>
          </a:p>
          <a:p>
            <a:pPr marL="519113">
              <a:buFont typeface="Calibri" panose="020F0502020204030204" pitchFamily="34" charset="0"/>
              <a:buChar char="­"/>
            </a:pPr>
            <a:r>
              <a:rPr lang="en-US" sz="3200" dirty="0" smtClean="0"/>
              <a:t>Full-service U.S. department stores have struggled in recent years</a:t>
            </a:r>
          </a:p>
          <a:p>
            <a:endParaRPr lang="en-US" sz="3200" dirty="0"/>
          </a:p>
        </p:txBody>
      </p:sp>
      <p:pic>
        <p:nvPicPr>
          <p:cNvPr id="6" name="Picture 5"/>
          <p:cNvPicPr>
            <a:picLocks noChangeAspect="1"/>
          </p:cNvPicPr>
          <p:nvPr/>
        </p:nvPicPr>
        <p:blipFill>
          <a:blip r:embed="rId3"/>
          <a:stretch>
            <a:fillRect/>
          </a:stretch>
        </p:blipFill>
        <p:spPr>
          <a:xfrm>
            <a:off x="5442858" y="1825625"/>
            <a:ext cx="3072494" cy="4351338"/>
          </a:xfrm>
          <a:prstGeom prst="rect">
            <a:avLst/>
          </a:prstGeom>
        </p:spPr>
      </p:pic>
      <p:sp>
        <p:nvSpPr>
          <p:cNvPr id="3" name="Footer Placeholder 2"/>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22</a:t>
            </a:fld>
            <a:endParaRPr lang="en-US" dirty="0"/>
          </a:p>
        </p:txBody>
      </p:sp>
    </p:spTree>
    <p:extLst>
      <p:ext uri="{BB962C8B-B14F-4D97-AF65-F5344CB8AC3E}">
        <p14:creationId xmlns:p14="http://schemas.microsoft.com/office/powerpoint/2010/main" val="3221322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Table 12.1: </a:t>
            </a:r>
            <a:r>
              <a:rPr lang="en-US" dirty="0" smtClean="0"/>
              <a:t>Different Retailers Offer Varying Product Assortments, Levels of Service, Store Sizes, and Prices</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23</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997075"/>
            <a:ext cx="8334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2514600"/>
            <a:ext cx="8334375" cy="338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726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Popup Stores</a:t>
            </a:r>
            <a:endParaRPr lang="en-US" dirty="0"/>
          </a:p>
        </p:txBody>
      </p:sp>
      <p:sp>
        <p:nvSpPr>
          <p:cNvPr id="5" name="Content Placeholder 4"/>
          <p:cNvSpPr>
            <a:spLocks noGrp="1"/>
          </p:cNvSpPr>
          <p:nvPr>
            <p:ph idx="1"/>
          </p:nvPr>
        </p:nvSpPr>
        <p:spPr/>
        <p:txBody>
          <a:bodyPr>
            <a:normAutofit/>
          </a:bodyPr>
          <a:lstStyle/>
          <a:p>
            <a:r>
              <a:rPr lang="en-US" altLang="en-US" sz="3200" b="1" dirty="0"/>
              <a:t>Popup stores </a:t>
            </a:r>
            <a:r>
              <a:rPr lang="en-US" altLang="en-US" sz="3200" dirty="0"/>
              <a:t>are temporary retail spaces that a company erects to help build buzz for its products</a:t>
            </a:r>
            <a:endParaRPr lang="en-US" sz="3200" dirty="0"/>
          </a:p>
        </p:txBody>
      </p:sp>
      <p:sp>
        <p:nvSpPr>
          <p:cNvPr id="3" name="Footer Placeholder 2"/>
          <p:cNvSpPr>
            <a:spLocks noGrp="1"/>
          </p:cNvSpPr>
          <p:nvPr>
            <p:ph type="ftr" sz="quarter" idx="11"/>
          </p:nvPr>
        </p:nvSpPr>
        <p:spPr/>
        <p:txBody>
          <a:bodyPr/>
          <a:lstStyle/>
          <a:p>
            <a:r>
              <a:rPr lang="en-US" smtClean="0"/>
              <a:t> Copyright © 2016 Pearson Education, Inc. </a:t>
            </a:r>
            <a:endParaRPr lang="en-US" dirty="0"/>
          </a:p>
        </p:txBody>
      </p:sp>
      <p:sp>
        <p:nvSpPr>
          <p:cNvPr id="4" name="Slide Number Placeholder 3"/>
          <p:cNvSpPr>
            <a:spLocks noGrp="1"/>
          </p:cNvSpPr>
          <p:nvPr>
            <p:ph type="sldNum" sz="quarter" idx="12"/>
          </p:nvPr>
        </p:nvSpPr>
        <p:spPr/>
        <p:txBody>
          <a:bodyPr/>
          <a:lstStyle/>
          <a:p>
            <a:r>
              <a:rPr lang="en-US" smtClean="0"/>
              <a:t>12-</a:t>
            </a:r>
            <a:fld id="{5F951941-A004-46BD-AC29-D7C1C69671B0}" type="slidenum">
              <a:rPr lang="en-US" smtClean="0"/>
              <a:pPr/>
              <a:t>24</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729" y="3249900"/>
            <a:ext cx="4354615" cy="286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177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Retail Stores</a:t>
            </a:r>
            <a:endParaRPr lang="en-US" dirty="0"/>
          </a:p>
        </p:txBody>
      </p:sp>
      <p:sp>
        <p:nvSpPr>
          <p:cNvPr id="3" name="Content Placeholder 2"/>
          <p:cNvSpPr>
            <a:spLocks noGrp="1"/>
          </p:cNvSpPr>
          <p:nvPr>
            <p:ph idx="1"/>
          </p:nvPr>
        </p:nvSpPr>
        <p:spPr/>
        <p:txBody>
          <a:bodyPr>
            <a:normAutofit fontScale="92500"/>
          </a:bodyPr>
          <a:lstStyle/>
          <a:p>
            <a:r>
              <a:rPr lang="en-US" sz="3200" dirty="0" smtClean="0"/>
              <a:t>Retailers may be categorized based on a variety of factors, including: </a:t>
            </a:r>
          </a:p>
          <a:p>
            <a:pPr marL="519113" indent="-290513">
              <a:buFont typeface="Calibri" panose="020F0502020204030204" pitchFamily="34" charset="0"/>
              <a:buChar char="­"/>
            </a:pPr>
            <a:r>
              <a:rPr lang="en-US" sz="3200" dirty="0"/>
              <a:t>M</a:t>
            </a:r>
            <a:r>
              <a:rPr lang="en-US" sz="3200" dirty="0" smtClean="0"/>
              <a:t>erchandise mix – both breadth and depth of assortment</a:t>
            </a:r>
          </a:p>
          <a:p>
            <a:pPr marL="519113" indent="-290513">
              <a:buFont typeface="Calibri" panose="020F0502020204030204" pitchFamily="34" charset="0"/>
              <a:buChar char="­"/>
            </a:pPr>
            <a:r>
              <a:rPr lang="en-US" sz="3200" dirty="0" smtClean="0"/>
              <a:t>Service levels offered to customers</a:t>
            </a:r>
          </a:p>
          <a:p>
            <a:pPr marL="519113" indent="-290513">
              <a:buFont typeface="Calibri" panose="020F0502020204030204" pitchFamily="34" charset="0"/>
              <a:buChar char="­"/>
            </a:pPr>
            <a:r>
              <a:rPr lang="en-US" sz="3200" dirty="0" smtClean="0"/>
              <a:t>Store size</a:t>
            </a:r>
            <a:endParaRPr lang="en-US" sz="3200" dirty="0"/>
          </a:p>
          <a:p>
            <a:pPr marL="0" indent="0">
              <a:buNone/>
            </a:pPr>
            <a:endParaRPr lang="en-US" b="1" dirty="0" smtClean="0">
              <a:solidFill>
                <a:schemeClr val="tx2"/>
              </a:solidFill>
            </a:endParaRPr>
          </a:p>
          <a:p>
            <a:pPr marL="0" indent="0">
              <a:buNone/>
            </a:pPr>
            <a:r>
              <a:rPr lang="en-US" b="1" dirty="0" smtClean="0">
                <a:solidFill>
                  <a:schemeClr val="tx2"/>
                </a:solidFill>
              </a:rPr>
              <a:t>At how many different retailer types can a consumer purchase a gallon milk? A greeting card? Gasoline?</a:t>
            </a: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25</a:t>
            </a:fld>
            <a:endParaRPr lang="en-US" dirty="0"/>
          </a:p>
        </p:txBody>
      </p:sp>
    </p:spTree>
    <p:extLst>
      <p:ext uri="{BB962C8B-B14F-4D97-AF65-F5344CB8AC3E}">
        <p14:creationId xmlns:p14="http://schemas.microsoft.com/office/powerpoint/2010/main" val="4252668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E-Commerce and Other Types </a:t>
            </a:r>
            <a:br>
              <a:rPr lang="en-US" dirty="0" smtClean="0"/>
            </a:br>
            <a:r>
              <a:rPr lang="en-US" dirty="0" smtClean="0"/>
              <a:t>of Non-store Retailing</a:t>
            </a:r>
            <a:endParaRPr lang="en-US" dirty="0"/>
          </a:p>
        </p:txBody>
      </p:sp>
      <p:sp>
        <p:nvSpPr>
          <p:cNvPr id="3" name="Content Placeholder 2"/>
          <p:cNvSpPr>
            <a:spLocks noGrp="1"/>
          </p:cNvSpPr>
          <p:nvPr>
            <p:ph idx="1"/>
          </p:nvPr>
        </p:nvSpPr>
        <p:spPr>
          <a:xfrm>
            <a:off x="628650" y="1825625"/>
            <a:ext cx="7886700" cy="1811193"/>
          </a:xfrm>
        </p:spPr>
        <p:txBody>
          <a:bodyPr>
            <a:normAutofit/>
          </a:bodyPr>
          <a:lstStyle/>
          <a:p>
            <a:r>
              <a:rPr lang="en-US" sz="3200" b="1" dirty="0" err="1"/>
              <a:t>N</a:t>
            </a:r>
            <a:r>
              <a:rPr lang="en-US" sz="3200" b="1" dirty="0" err="1" smtClean="0"/>
              <a:t>onstore</a:t>
            </a:r>
            <a:r>
              <a:rPr lang="en-US" sz="3200" b="1" dirty="0" smtClean="0"/>
              <a:t> retailing</a:t>
            </a:r>
            <a:r>
              <a:rPr lang="en-US" sz="3200" dirty="0"/>
              <a:t> </a:t>
            </a:r>
            <a:r>
              <a:rPr lang="en-US" sz="3200" dirty="0" smtClean="0"/>
              <a:t>is </a:t>
            </a:r>
            <a:r>
              <a:rPr lang="en-US" sz="3200" dirty="0"/>
              <a:t>any method a firm uses to complete an exchange that </a:t>
            </a:r>
            <a:r>
              <a:rPr lang="en-US" sz="3200" dirty="0" smtClean="0"/>
              <a:t>does not </a:t>
            </a:r>
            <a:r>
              <a:rPr lang="en-US" sz="3200" dirty="0"/>
              <a:t>require a customer to visit a </a:t>
            </a:r>
            <a:r>
              <a:rPr lang="en-US" sz="3200" dirty="0" smtClean="0"/>
              <a:t>store</a:t>
            </a: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26</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202" y="3302591"/>
            <a:ext cx="4454670" cy="28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118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 Selling</a:t>
            </a:r>
            <a:endParaRPr lang="en-US" dirty="0"/>
          </a:p>
        </p:txBody>
      </p:sp>
      <p:sp>
        <p:nvSpPr>
          <p:cNvPr id="3" name="Content Placeholder 2"/>
          <p:cNvSpPr>
            <a:spLocks noGrp="1"/>
          </p:cNvSpPr>
          <p:nvPr>
            <p:ph idx="1"/>
          </p:nvPr>
        </p:nvSpPr>
        <p:spPr/>
        <p:txBody>
          <a:bodyPr>
            <a:normAutofit/>
          </a:bodyPr>
          <a:lstStyle/>
          <a:p>
            <a:r>
              <a:rPr lang="en-US" sz="3200" b="1" dirty="0"/>
              <a:t>Direct selling </a:t>
            </a:r>
            <a:r>
              <a:rPr lang="en-US" sz="3200" dirty="0"/>
              <a:t>occurs when a salesperson presents a product to one individual or a </a:t>
            </a:r>
            <a:r>
              <a:rPr lang="en-US" sz="3200" dirty="0" smtClean="0"/>
              <a:t>small group</a:t>
            </a:r>
            <a:r>
              <a:rPr lang="en-US" sz="3200" dirty="0"/>
              <a:t>, takes orders, and delivers the </a:t>
            </a:r>
            <a:r>
              <a:rPr lang="en-US" sz="3200" dirty="0" smtClean="0"/>
              <a:t>merchandise</a:t>
            </a:r>
          </a:p>
          <a:p>
            <a:pPr marL="457200">
              <a:buFont typeface="Calibri" panose="020F0502020204030204" pitchFamily="34" charset="0"/>
              <a:buChar char="­"/>
            </a:pPr>
            <a:r>
              <a:rPr lang="en-US" sz="3200" dirty="0" smtClean="0"/>
              <a:t>Door-to-door sales</a:t>
            </a:r>
          </a:p>
          <a:p>
            <a:pPr marL="457200">
              <a:buFont typeface="Calibri" panose="020F0502020204030204" pitchFamily="34" charset="0"/>
              <a:buChar char="­"/>
            </a:pPr>
            <a:r>
              <a:rPr lang="en-US" sz="3200" dirty="0" smtClean="0"/>
              <a:t>Party and networks</a:t>
            </a:r>
          </a:p>
          <a:p>
            <a:pPr marL="457200">
              <a:buFont typeface="Calibri" panose="020F0502020204030204" pitchFamily="34" charset="0"/>
              <a:buChar char="­"/>
            </a:pPr>
            <a:r>
              <a:rPr lang="en-US" sz="3200" dirty="0" smtClean="0"/>
              <a:t>Multilevel marketing</a:t>
            </a:r>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27</a:t>
            </a:fld>
            <a:endParaRPr lang="en-US" dirty="0"/>
          </a:p>
        </p:txBody>
      </p:sp>
    </p:spTree>
    <p:extLst>
      <p:ext uri="{BB962C8B-B14F-4D97-AF65-F5344CB8AC3E}">
        <p14:creationId xmlns:p14="http://schemas.microsoft.com/office/powerpoint/2010/main" val="1491454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Automatic Vending</a:t>
            </a:r>
            <a:endParaRPr lang="en-US" dirty="0"/>
          </a:p>
        </p:txBody>
      </p:sp>
      <p:sp>
        <p:nvSpPr>
          <p:cNvPr id="6" name="Content Placeholder 5"/>
          <p:cNvSpPr>
            <a:spLocks noGrp="1"/>
          </p:cNvSpPr>
          <p:nvPr>
            <p:ph sz="half" idx="2"/>
          </p:nvPr>
        </p:nvSpPr>
        <p:spPr>
          <a:xfrm>
            <a:off x="4397828" y="1825625"/>
            <a:ext cx="4117521" cy="4351338"/>
          </a:xfrm>
        </p:spPr>
        <p:txBody>
          <a:bodyPr/>
          <a:lstStyle/>
          <a:p>
            <a:pPr>
              <a:defRPr/>
            </a:pPr>
            <a:r>
              <a:rPr lang="en-US" sz="3200" dirty="0"/>
              <a:t>Automatic vending</a:t>
            </a:r>
          </a:p>
          <a:p>
            <a:pPr marL="457200" lvl="1">
              <a:buFont typeface="Calibri" panose="020F0502020204030204" pitchFamily="34" charset="0"/>
              <a:buChar char="­"/>
              <a:defRPr/>
            </a:pPr>
            <a:r>
              <a:rPr lang="en-US" sz="2800" dirty="0"/>
              <a:t>Usually best suited to low-cost convenience goods</a:t>
            </a:r>
          </a:p>
          <a:p>
            <a:pPr marL="457200" lvl="1">
              <a:buFont typeface="Calibri" panose="020F0502020204030204" pitchFamily="34" charset="0"/>
              <a:buChar char="­"/>
              <a:defRPr/>
            </a:pPr>
            <a:r>
              <a:rPr lang="en-US" sz="2800" dirty="0"/>
              <a:t>Offers many benefits to consumers and marketers</a:t>
            </a:r>
          </a:p>
          <a:p>
            <a:pPr marL="0" indent="0">
              <a:buNone/>
            </a:pPr>
            <a:endParaRPr lang="en-US" dirty="0"/>
          </a:p>
        </p:txBody>
      </p:sp>
      <p:pic>
        <p:nvPicPr>
          <p:cNvPr id="7" name="Picture 6"/>
          <p:cNvPicPr>
            <a:picLocks noChangeAspect="1"/>
          </p:cNvPicPr>
          <p:nvPr/>
        </p:nvPicPr>
        <p:blipFill>
          <a:blip r:embed="rId3"/>
          <a:stretch>
            <a:fillRect/>
          </a:stretch>
        </p:blipFill>
        <p:spPr>
          <a:xfrm>
            <a:off x="833043" y="1923825"/>
            <a:ext cx="3427229" cy="2866062"/>
          </a:xfrm>
          <a:prstGeom prst="rect">
            <a:avLst/>
          </a:prstGeom>
        </p:spPr>
      </p:pic>
      <p:sp>
        <p:nvSpPr>
          <p:cNvPr id="2" name="Footer Placeholder 1"/>
          <p:cNvSpPr>
            <a:spLocks noGrp="1"/>
          </p:cNvSpPr>
          <p:nvPr>
            <p:ph type="ftr" sz="quarter" idx="11"/>
          </p:nvPr>
        </p:nvSpPr>
        <p:spPr/>
        <p:txBody>
          <a:bodyPr/>
          <a:lstStyle/>
          <a:p>
            <a:r>
              <a:rPr lang="en-US" smtClean="0"/>
              <a:t> Copyright © 2016 Pearson Education, Inc. </a:t>
            </a:r>
            <a:endParaRPr lang="en-US" dirty="0"/>
          </a:p>
        </p:txBody>
      </p:sp>
      <p:sp>
        <p:nvSpPr>
          <p:cNvPr id="3" name="Slide Number Placeholder 2"/>
          <p:cNvSpPr>
            <a:spLocks noGrp="1"/>
          </p:cNvSpPr>
          <p:nvPr>
            <p:ph type="sldNum" sz="quarter" idx="12"/>
          </p:nvPr>
        </p:nvSpPr>
        <p:spPr/>
        <p:txBody>
          <a:bodyPr/>
          <a:lstStyle/>
          <a:p>
            <a:r>
              <a:rPr lang="en-US" smtClean="0"/>
              <a:t>12-</a:t>
            </a:r>
            <a:fld id="{5F951941-A004-46BD-AC29-D7C1C69671B0}" type="slidenum">
              <a:rPr lang="en-US" smtClean="0"/>
              <a:pPr/>
              <a:t>28</a:t>
            </a:fld>
            <a:endParaRPr lang="en-US" dirty="0"/>
          </a:p>
        </p:txBody>
      </p:sp>
    </p:spTree>
    <p:extLst>
      <p:ext uri="{BB962C8B-B14F-4D97-AF65-F5344CB8AC3E}">
        <p14:creationId xmlns:p14="http://schemas.microsoft.com/office/powerpoint/2010/main" val="2499131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B2C E-Commerce</a:t>
            </a:r>
            <a:endParaRPr lang="en-US" dirty="0"/>
          </a:p>
        </p:txBody>
      </p:sp>
      <p:sp>
        <p:nvSpPr>
          <p:cNvPr id="3" name="Content Placeholder 2"/>
          <p:cNvSpPr>
            <a:spLocks noGrp="1"/>
          </p:cNvSpPr>
          <p:nvPr>
            <p:ph idx="1"/>
          </p:nvPr>
        </p:nvSpPr>
        <p:spPr/>
        <p:txBody>
          <a:bodyPr>
            <a:normAutofit lnSpcReduction="10000"/>
          </a:bodyPr>
          <a:lstStyle/>
          <a:p>
            <a:r>
              <a:rPr lang="en-US" sz="3200" b="1" dirty="0"/>
              <a:t>B2C e-commerce </a:t>
            </a:r>
            <a:r>
              <a:rPr lang="en-US" sz="3200" dirty="0"/>
              <a:t>is online exchange between companies and individual </a:t>
            </a:r>
            <a:r>
              <a:rPr lang="en-US" sz="3200" dirty="0" smtClean="0"/>
              <a:t>consumers</a:t>
            </a:r>
          </a:p>
          <a:p>
            <a:pPr marL="519113" indent="-290513">
              <a:buFont typeface="Calibri" panose="020F0502020204030204" pitchFamily="34" charset="0"/>
              <a:buChar char="­"/>
            </a:pPr>
            <a:r>
              <a:rPr lang="en-US" sz="3200" dirty="0" smtClean="0"/>
              <a:t>Shoppers purchased $231 billion in consumer goods online in 2012</a:t>
            </a:r>
          </a:p>
          <a:p>
            <a:r>
              <a:rPr lang="en-US" sz="3200" dirty="0" smtClean="0"/>
              <a:t>Experts predict that by 2017:</a:t>
            </a:r>
          </a:p>
          <a:p>
            <a:pPr marL="519113" indent="-290513">
              <a:buFont typeface="Calibri" panose="020F0502020204030204" pitchFamily="34" charset="0"/>
              <a:buChar char="­"/>
            </a:pPr>
            <a:r>
              <a:rPr lang="en-US" sz="3200" dirty="0" smtClean="0"/>
              <a:t>60% of all U.S. retail sales will involve Web</a:t>
            </a:r>
          </a:p>
          <a:p>
            <a:pPr marL="519113" indent="-290513">
              <a:buFont typeface="Calibri" panose="020F0502020204030204" pitchFamily="34" charset="0"/>
              <a:buChar char="­"/>
            </a:pPr>
            <a:r>
              <a:rPr lang="en-US" sz="3200" dirty="0" smtClean="0"/>
              <a:t>Web-influenced sales will </a:t>
            </a:r>
            <a:r>
              <a:rPr lang="en-US" sz="3200" dirty="0"/>
              <a:t>increase to $1.8 </a:t>
            </a:r>
            <a:r>
              <a:rPr lang="en-US" sz="3200" dirty="0" smtClean="0"/>
              <a:t>trillion</a:t>
            </a:r>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29</a:t>
            </a:fld>
            <a:endParaRPr lang="en-US" dirty="0"/>
          </a:p>
        </p:txBody>
      </p:sp>
    </p:spTree>
    <p:extLst>
      <p:ext uri="{BB962C8B-B14F-4D97-AF65-F5344CB8AC3E}">
        <p14:creationId xmlns:p14="http://schemas.microsoft.com/office/powerpoint/2010/main" val="1731048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accent2">
                    <a:lumMod val="50000"/>
                  </a:schemeClr>
                </a:solidFill>
                <a:latin typeface="+mn-lt"/>
              </a:rPr>
              <a:t>Real People, Real Choices: </a:t>
            </a:r>
            <a:br>
              <a:rPr lang="en-US" sz="3600" dirty="0">
                <a:solidFill>
                  <a:schemeClr val="accent2">
                    <a:lumMod val="50000"/>
                  </a:schemeClr>
                </a:solidFill>
                <a:latin typeface="+mn-lt"/>
              </a:rPr>
            </a:br>
            <a:r>
              <a:rPr lang="en-US" sz="3600" dirty="0">
                <a:solidFill>
                  <a:schemeClr val="accent2">
                    <a:lumMod val="50000"/>
                  </a:schemeClr>
                </a:solidFill>
                <a:latin typeface="+mn-lt"/>
              </a:rPr>
              <a:t>Decision Time at </a:t>
            </a:r>
            <a:r>
              <a:rPr lang="en-US" sz="3600" dirty="0" smtClean="0">
                <a:solidFill>
                  <a:schemeClr val="accent2">
                    <a:lumMod val="50000"/>
                  </a:schemeClr>
                </a:solidFill>
                <a:latin typeface="+mn-lt"/>
              </a:rPr>
              <a:t>Eskimo Joe’s</a:t>
            </a:r>
            <a:endParaRPr lang="en-US" sz="3600" dirty="0">
              <a:latin typeface="+mn-lt"/>
            </a:endParaRPr>
          </a:p>
        </p:txBody>
      </p:sp>
      <p:sp>
        <p:nvSpPr>
          <p:cNvPr id="3" name="Content Placeholder 2"/>
          <p:cNvSpPr>
            <a:spLocks noGrp="1"/>
          </p:cNvSpPr>
          <p:nvPr>
            <p:ph idx="1"/>
          </p:nvPr>
        </p:nvSpPr>
        <p:spPr/>
        <p:txBody>
          <a:bodyPr/>
          <a:lstStyle/>
          <a:p>
            <a:r>
              <a:rPr lang="en-US" altLang="en-US" sz="3200" dirty="0">
                <a:solidFill>
                  <a:schemeClr val="accent2">
                    <a:lumMod val="50000"/>
                  </a:schemeClr>
                </a:solidFill>
                <a:ea typeface="ＭＳ Ｐゴシック" pitchFamily="34" charset="-128"/>
              </a:rPr>
              <a:t>Which option should </a:t>
            </a:r>
            <a:r>
              <a:rPr lang="en-US" altLang="en-US" sz="3200" dirty="0" smtClean="0">
                <a:solidFill>
                  <a:schemeClr val="accent2">
                    <a:lumMod val="50000"/>
                  </a:schemeClr>
                </a:solidFill>
                <a:ea typeface="ＭＳ Ｐゴシック" pitchFamily="34" charset="-128"/>
              </a:rPr>
              <a:t>Stan </a:t>
            </a:r>
            <a:r>
              <a:rPr lang="en-US" altLang="en-US" sz="3200" dirty="0">
                <a:solidFill>
                  <a:schemeClr val="accent2">
                    <a:lumMod val="50000"/>
                  </a:schemeClr>
                </a:solidFill>
                <a:ea typeface="ＭＳ Ｐゴシック" pitchFamily="34" charset="-128"/>
              </a:rPr>
              <a:t>pursue? </a:t>
            </a:r>
          </a:p>
          <a:p>
            <a:pPr lvl="1"/>
            <a:r>
              <a:rPr lang="en-US" altLang="en-US" sz="2800" i="1" dirty="0">
                <a:solidFill>
                  <a:srgbClr val="000066"/>
                </a:solidFill>
                <a:ea typeface="ＭＳ Ｐゴシック" pitchFamily="34" charset="-128"/>
              </a:rPr>
              <a:t>Option 1:</a:t>
            </a:r>
            <a:r>
              <a:rPr lang="en-US" altLang="en-US" sz="2800" dirty="0">
                <a:ea typeface="ＭＳ Ｐゴシック" pitchFamily="34" charset="-128"/>
              </a:rPr>
              <a:t> </a:t>
            </a:r>
            <a:r>
              <a:rPr lang="en-US" altLang="en-US" sz="2800" i="1" dirty="0" smtClean="0">
                <a:ea typeface="ＭＳ Ｐゴシック" pitchFamily="34" charset="-128"/>
              </a:rPr>
              <a:t>Convert the beer bar into a full-service restaurant that focuses on selling great food.</a:t>
            </a:r>
            <a:endParaRPr lang="en-US" altLang="en-US" sz="2800" i="1" dirty="0">
              <a:ea typeface="ＭＳ Ｐゴシック" pitchFamily="34" charset="-128"/>
            </a:endParaRPr>
          </a:p>
          <a:p>
            <a:pPr lvl="1"/>
            <a:r>
              <a:rPr lang="en-US" altLang="en-US" sz="2800" i="1" dirty="0">
                <a:solidFill>
                  <a:srgbClr val="000066"/>
                </a:solidFill>
                <a:ea typeface="ＭＳ Ｐゴシック" pitchFamily="34" charset="-128"/>
              </a:rPr>
              <a:t>Option 2</a:t>
            </a:r>
            <a:r>
              <a:rPr lang="en-US" altLang="en-US" sz="2800" i="1" dirty="0" smtClean="0">
                <a:solidFill>
                  <a:srgbClr val="000066"/>
                </a:solidFill>
                <a:ea typeface="ＭＳ Ｐゴシック" pitchFamily="34" charset="-128"/>
              </a:rPr>
              <a:t>: </a:t>
            </a:r>
            <a:r>
              <a:rPr lang="en-US" altLang="en-US" sz="2800" i="1" dirty="0" smtClean="0">
                <a:ea typeface="ＭＳ Ｐゴシック" pitchFamily="34" charset="-128"/>
              </a:rPr>
              <a:t>Continue operating as a beer bar at the core and work to offset declining beer sales with an increase in apparel sales.</a:t>
            </a:r>
            <a:r>
              <a:rPr lang="en-US" altLang="en-US" sz="2800" dirty="0" smtClean="0">
                <a:ea typeface="ＭＳ Ｐゴシック" pitchFamily="34" charset="-128"/>
              </a:rPr>
              <a:t>  </a:t>
            </a:r>
            <a:endParaRPr lang="en-US" altLang="en-US" sz="2800" dirty="0">
              <a:ea typeface="ＭＳ Ｐゴシック" pitchFamily="34" charset="-128"/>
            </a:endParaRPr>
          </a:p>
          <a:p>
            <a:pPr lvl="1"/>
            <a:r>
              <a:rPr lang="en-US" altLang="en-US" sz="2800" i="1" dirty="0">
                <a:solidFill>
                  <a:srgbClr val="000066"/>
                </a:solidFill>
                <a:ea typeface="ＭＳ Ｐゴシック" pitchFamily="34" charset="-128"/>
              </a:rPr>
              <a:t>Option 3</a:t>
            </a:r>
            <a:r>
              <a:rPr lang="en-US" altLang="en-US" sz="2800" i="1" dirty="0" smtClean="0">
                <a:solidFill>
                  <a:srgbClr val="000066"/>
                </a:solidFill>
                <a:ea typeface="ＭＳ Ｐゴシック" pitchFamily="34" charset="-128"/>
              </a:rPr>
              <a:t>: </a:t>
            </a:r>
            <a:r>
              <a:rPr lang="en-US" altLang="en-US" sz="2800" i="1" dirty="0" smtClean="0">
                <a:ea typeface="ＭＳ Ｐゴシック" pitchFamily="34" charset="-128"/>
              </a:rPr>
              <a:t>Close Eskimo Joe’s bar and refocus resources on building the growing apparel business.</a:t>
            </a:r>
            <a:endParaRPr lang="en-US" dirty="0"/>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3</a:t>
            </a:fld>
            <a:endParaRPr lang="en-US" dirty="0"/>
          </a:p>
        </p:txBody>
      </p:sp>
    </p:spTree>
    <p:extLst>
      <p:ext uri="{BB962C8B-B14F-4D97-AF65-F5344CB8AC3E}">
        <p14:creationId xmlns:p14="http://schemas.microsoft.com/office/powerpoint/2010/main" val="1880927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Table 12.2: Benefits and Limitations of E-Commerce</a:t>
            </a:r>
            <a:endParaRPr lang="en-US" dirty="0"/>
          </a:p>
        </p:txBody>
      </p:sp>
      <p:pic>
        <p:nvPicPr>
          <p:cNvPr id="3" name="Picture 2"/>
          <p:cNvPicPr>
            <a:picLocks noChangeAspect="1"/>
          </p:cNvPicPr>
          <p:nvPr/>
        </p:nvPicPr>
        <p:blipFill>
          <a:blip r:embed="rId3"/>
          <a:stretch>
            <a:fillRect/>
          </a:stretch>
        </p:blipFill>
        <p:spPr>
          <a:xfrm>
            <a:off x="1373306" y="1934999"/>
            <a:ext cx="6425144" cy="4295400"/>
          </a:xfrm>
          <a:prstGeom prst="rect">
            <a:avLst/>
          </a:prstGeom>
        </p:spPr>
      </p:pic>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30</a:t>
            </a:fld>
            <a:endParaRPr lang="en-US" dirty="0"/>
          </a:p>
        </p:txBody>
      </p:sp>
    </p:spTree>
    <p:extLst>
      <p:ext uri="{BB962C8B-B14F-4D97-AF65-F5344CB8AC3E}">
        <p14:creationId xmlns:p14="http://schemas.microsoft.com/office/powerpoint/2010/main" val="632512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B2C and the Future of Retailing</a:t>
            </a:r>
            <a:endParaRPr lang="en-US" dirty="0"/>
          </a:p>
        </p:txBody>
      </p:sp>
      <p:sp>
        <p:nvSpPr>
          <p:cNvPr id="3" name="Content Placeholder 2"/>
          <p:cNvSpPr>
            <a:spLocks noGrp="1"/>
          </p:cNvSpPr>
          <p:nvPr>
            <p:ph idx="1"/>
          </p:nvPr>
        </p:nvSpPr>
        <p:spPr/>
        <p:txBody>
          <a:bodyPr>
            <a:normAutofit/>
          </a:bodyPr>
          <a:lstStyle/>
          <a:p>
            <a:r>
              <a:rPr lang="en-US" sz="3200" dirty="0"/>
              <a:t>Does </a:t>
            </a:r>
            <a:r>
              <a:rPr lang="en-US" sz="3200" dirty="0" smtClean="0"/>
              <a:t>growth </a:t>
            </a:r>
            <a:r>
              <a:rPr lang="en-US" sz="3200" dirty="0"/>
              <a:t>of B2C e-commerce mean the death of bricks-and-mortar stores as </a:t>
            </a:r>
            <a:r>
              <a:rPr lang="en-US" sz="3200" dirty="0" smtClean="0"/>
              <a:t>we know </a:t>
            </a:r>
            <a:r>
              <a:rPr lang="en-US" sz="3200" dirty="0"/>
              <a:t>them</a:t>
            </a:r>
            <a:r>
              <a:rPr lang="en-US" sz="3200" dirty="0" smtClean="0"/>
              <a:t>?</a:t>
            </a:r>
          </a:p>
          <a:p>
            <a:pPr marL="514350" indent="-285750">
              <a:buFont typeface="Calibri" panose="020F0502020204030204" pitchFamily="34" charset="0"/>
              <a:buChar char="­"/>
            </a:pPr>
            <a:r>
              <a:rPr lang="en-US" dirty="0" smtClean="0"/>
              <a:t>Virtual channels unlikely to replace traditional ones</a:t>
            </a:r>
          </a:p>
          <a:p>
            <a:r>
              <a:rPr lang="en-US" sz="3200" dirty="0" smtClean="0"/>
              <a:t>Stores must evolve to lure customers away from the computer</a:t>
            </a:r>
          </a:p>
          <a:p>
            <a:pPr marL="457200">
              <a:buFont typeface="Calibri" panose="020F0502020204030204" pitchFamily="34" charset="0"/>
              <a:buChar char="­"/>
            </a:pPr>
            <a:r>
              <a:rPr lang="en-US" dirty="0" smtClean="0"/>
              <a:t>Consumers </a:t>
            </a:r>
            <a:r>
              <a:rPr lang="en-US" dirty="0"/>
              <a:t>will visit </a:t>
            </a:r>
            <a:r>
              <a:rPr lang="en-US" dirty="0" smtClean="0"/>
              <a:t>retailer more for </a:t>
            </a:r>
            <a:r>
              <a:rPr lang="en-US" dirty="0"/>
              <a:t>the </a:t>
            </a:r>
            <a:r>
              <a:rPr lang="en-US" dirty="0" smtClean="0"/>
              <a:t>fun they </a:t>
            </a:r>
            <a:r>
              <a:rPr lang="en-US" dirty="0"/>
              <a:t>receive from the total experience.</a:t>
            </a: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31</a:t>
            </a:fld>
            <a:endParaRPr lang="en-US" dirty="0"/>
          </a:p>
        </p:txBody>
      </p:sp>
    </p:spTree>
    <p:extLst>
      <p:ext uri="{BB962C8B-B14F-4D97-AF65-F5344CB8AC3E}">
        <p14:creationId xmlns:p14="http://schemas.microsoft.com/office/powerpoint/2010/main" val="4242404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Nonstore</a:t>
            </a:r>
            <a:r>
              <a:rPr lang="en-US" dirty="0" smtClean="0"/>
              <a:t> Retailing</a:t>
            </a:r>
            <a:endParaRPr lang="en-US" dirty="0"/>
          </a:p>
        </p:txBody>
      </p:sp>
      <p:sp>
        <p:nvSpPr>
          <p:cNvPr id="3" name="Content Placeholder 2"/>
          <p:cNvSpPr>
            <a:spLocks noGrp="1"/>
          </p:cNvSpPr>
          <p:nvPr>
            <p:ph idx="1"/>
          </p:nvPr>
        </p:nvSpPr>
        <p:spPr/>
        <p:txBody>
          <a:bodyPr>
            <a:normAutofit lnSpcReduction="10000"/>
          </a:bodyPr>
          <a:lstStyle/>
          <a:p>
            <a:r>
              <a:rPr lang="en-US" sz="3200" dirty="0" err="1" smtClean="0"/>
              <a:t>Nonstore</a:t>
            </a:r>
            <a:r>
              <a:rPr lang="en-US" sz="3200" dirty="0" smtClean="0"/>
              <a:t> retailing encompasses:</a:t>
            </a:r>
          </a:p>
          <a:p>
            <a:pPr marL="457200">
              <a:buFont typeface="Calibri" panose="020F0502020204030204" pitchFamily="34" charset="0"/>
              <a:buChar char="­"/>
            </a:pPr>
            <a:r>
              <a:rPr lang="en-US" dirty="0" smtClean="0"/>
              <a:t>Direct selling</a:t>
            </a:r>
          </a:p>
          <a:p>
            <a:pPr marL="457200">
              <a:buFont typeface="Calibri" panose="020F0502020204030204" pitchFamily="34" charset="0"/>
              <a:buChar char="­"/>
            </a:pPr>
            <a:r>
              <a:rPr lang="en-US" dirty="0" smtClean="0"/>
              <a:t>Automatic vending</a:t>
            </a:r>
          </a:p>
          <a:p>
            <a:pPr marL="457200">
              <a:buFont typeface="Calibri" panose="020F0502020204030204" pitchFamily="34" charset="0"/>
              <a:buChar char="­"/>
            </a:pPr>
            <a:r>
              <a:rPr lang="en-US" dirty="0" smtClean="0"/>
              <a:t>B2C e-commerce</a:t>
            </a:r>
          </a:p>
          <a:p>
            <a:r>
              <a:rPr lang="en-US" sz="3200" dirty="0" smtClean="0"/>
              <a:t>Many conventional retailers—from Tiffany’s </a:t>
            </a:r>
            <a:r>
              <a:rPr lang="en-US" sz="3200" dirty="0"/>
              <a:t>to </a:t>
            </a:r>
            <a:r>
              <a:rPr lang="en-US" sz="3200" dirty="0" smtClean="0"/>
              <a:t>Walmart—offer </a:t>
            </a:r>
            <a:r>
              <a:rPr lang="en-US" sz="3200" dirty="0" err="1"/>
              <a:t>nonstore</a:t>
            </a:r>
            <a:r>
              <a:rPr lang="en-US" sz="3200" dirty="0"/>
              <a:t> </a:t>
            </a:r>
            <a:r>
              <a:rPr lang="en-US" sz="3200" dirty="0" smtClean="0"/>
              <a:t>alternatives</a:t>
            </a:r>
          </a:p>
          <a:p>
            <a:pPr marL="0" indent="0">
              <a:buNone/>
            </a:pPr>
            <a:endParaRPr lang="en-US" b="1" dirty="0" smtClean="0">
              <a:solidFill>
                <a:schemeClr val="tx2"/>
              </a:solidFill>
            </a:endParaRPr>
          </a:p>
          <a:p>
            <a:pPr marL="0" indent="0">
              <a:buNone/>
            </a:pPr>
            <a:r>
              <a:rPr lang="en-US" b="1" dirty="0" smtClean="0">
                <a:solidFill>
                  <a:schemeClr val="tx2"/>
                </a:solidFill>
              </a:rPr>
              <a:t>Is multilevel marketing the same as a pyramid scheme?</a:t>
            </a:r>
            <a:endParaRPr lang="en-US" b="1" dirty="0">
              <a:solidFill>
                <a:schemeClr val="tx2"/>
              </a:solidFill>
            </a:endParaRPr>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32</a:t>
            </a:fld>
            <a:endParaRPr lang="en-US" dirty="0"/>
          </a:p>
        </p:txBody>
      </p:sp>
    </p:spTree>
    <p:extLst>
      <p:ext uri="{BB962C8B-B14F-4D97-AF65-F5344CB8AC3E}">
        <p14:creationId xmlns:p14="http://schemas.microsoft.com/office/powerpoint/2010/main" val="3809454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 as a Core Source of Value</a:t>
            </a:r>
            <a:endParaRPr lang="en-US" dirty="0"/>
          </a:p>
        </p:txBody>
      </p:sp>
      <p:sp>
        <p:nvSpPr>
          <p:cNvPr id="3" name="Content Placeholder 2"/>
          <p:cNvSpPr>
            <a:spLocks noGrp="1"/>
          </p:cNvSpPr>
          <p:nvPr>
            <p:ph idx="1"/>
          </p:nvPr>
        </p:nvSpPr>
        <p:spPr/>
        <p:txBody>
          <a:bodyPr>
            <a:normAutofit/>
          </a:bodyPr>
          <a:lstStyle/>
          <a:p>
            <a:r>
              <a:rPr lang="en-US" sz="3200" b="1" dirty="0"/>
              <a:t>Services </a:t>
            </a:r>
            <a:r>
              <a:rPr lang="en-US" sz="3200" dirty="0"/>
              <a:t>are acts, efforts, or performances exchanged from producer to user </a:t>
            </a:r>
            <a:r>
              <a:rPr lang="en-US" sz="3200" dirty="0" smtClean="0"/>
              <a:t>without ownership </a:t>
            </a:r>
            <a:r>
              <a:rPr lang="en-US" sz="3200" dirty="0"/>
              <a:t>rights. </a:t>
            </a:r>
            <a:endParaRPr lang="en-US" sz="3200" dirty="0" smtClean="0"/>
          </a:p>
          <a:p>
            <a:pPr marL="395288" indent="-166688">
              <a:buFont typeface="Calibri" panose="020F0502020204030204" pitchFamily="34" charset="0"/>
              <a:buChar char="­"/>
            </a:pPr>
            <a:r>
              <a:rPr lang="en-US" dirty="0"/>
              <a:t>S</a:t>
            </a:r>
            <a:r>
              <a:rPr lang="en-US" dirty="0" smtClean="0"/>
              <a:t>ervice </a:t>
            </a:r>
            <a:r>
              <a:rPr lang="en-US" dirty="0"/>
              <a:t>i</a:t>
            </a:r>
            <a:r>
              <a:rPr lang="en-US" dirty="0" smtClean="0"/>
              <a:t>ndustry account for </a:t>
            </a:r>
            <a:r>
              <a:rPr lang="en-US" dirty="0"/>
              <a:t>four out of every five jobs </a:t>
            </a:r>
            <a:r>
              <a:rPr lang="en-US" dirty="0" smtClean="0"/>
              <a:t>in the U.S. and nearly 80% of GDP</a:t>
            </a:r>
          </a:p>
          <a:p>
            <a:pPr marL="395288" indent="-166688">
              <a:buFont typeface="Calibri" panose="020F0502020204030204" pitchFamily="34" charset="0"/>
              <a:buChar char="­"/>
            </a:pPr>
            <a:r>
              <a:rPr lang="en-US" dirty="0" smtClean="0"/>
              <a:t>Services are targeted toward both consumers and organizations</a:t>
            </a:r>
          </a:p>
          <a:p>
            <a:pPr marL="395288" indent="-166688">
              <a:buFont typeface="Calibri" panose="020F0502020204030204" pitchFamily="34" charset="0"/>
              <a:buChar char="­"/>
            </a:pPr>
            <a:r>
              <a:rPr lang="en-US" dirty="0" smtClean="0"/>
              <a:t>Intangibility of services creates unique opportunities and challenges for marketing</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33</a:t>
            </a:fld>
            <a:endParaRPr lang="en-US" dirty="0"/>
          </a:p>
        </p:txBody>
      </p:sp>
    </p:spTree>
    <p:extLst>
      <p:ext uri="{BB962C8B-B14F-4D97-AF65-F5344CB8AC3E}">
        <p14:creationId xmlns:p14="http://schemas.microsoft.com/office/powerpoint/2010/main" val="4189479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Figure12.4: Characteristics </a:t>
            </a:r>
            <a:br>
              <a:rPr lang="en-US" dirty="0" smtClean="0"/>
            </a:br>
            <a:r>
              <a:rPr lang="en-US" dirty="0" smtClean="0"/>
              <a:t>of Services</a:t>
            </a:r>
            <a:endParaRPr lang="en-US" dirty="0"/>
          </a:p>
        </p:txBody>
      </p:sp>
      <p:pic>
        <p:nvPicPr>
          <p:cNvPr id="5" name="Picture 4"/>
          <p:cNvPicPr>
            <a:picLocks noChangeAspect="1"/>
          </p:cNvPicPr>
          <p:nvPr/>
        </p:nvPicPr>
        <p:blipFill>
          <a:blip r:embed="rId3"/>
          <a:stretch>
            <a:fillRect/>
          </a:stretch>
        </p:blipFill>
        <p:spPr>
          <a:xfrm>
            <a:off x="2851498" y="1834158"/>
            <a:ext cx="3571545" cy="4551848"/>
          </a:xfrm>
          <a:prstGeom prst="rect">
            <a:avLst/>
          </a:prstGeom>
        </p:spPr>
      </p:pic>
      <p:sp>
        <p:nvSpPr>
          <p:cNvPr id="2" name="Footer Placeholder 1"/>
          <p:cNvSpPr>
            <a:spLocks noGrp="1"/>
          </p:cNvSpPr>
          <p:nvPr>
            <p:ph type="ftr" sz="quarter" idx="11"/>
          </p:nvPr>
        </p:nvSpPr>
        <p:spPr/>
        <p:txBody>
          <a:bodyPr/>
          <a:lstStyle/>
          <a:p>
            <a:r>
              <a:rPr lang="en-US" smtClean="0"/>
              <a:t> Copyright © 2016 Pearson Education, Inc. </a:t>
            </a:r>
            <a:endParaRPr lang="en-US" dirty="0"/>
          </a:p>
        </p:txBody>
      </p:sp>
      <p:sp>
        <p:nvSpPr>
          <p:cNvPr id="3" name="Slide Number Placeholder 2"/>
          <p:cNvSpPr>
            <a:spLocks noGrp="1"/>
          </p:cNvSpPr>
          <p:nvPr>
            <p:ph type="sldNum" sz="quarter" idx="12"/>
          </p:nvPr>
        </p:nvSpPr>
        <p:spPr/>
        <p:txBody>
          <a:bodyPr/>
          <a:lstStyle/>
          <a:p>
            <a:r>
              <a:rPr lang="en-US" smtClean="0"/>
              <a:t>12-</a:t>
            </a:r>
            <a:fld id="{5F951941-A004-46BD-AC29-D7C1C69671B0}" type="slidenum">
              <a:rPr lang="en-US" smtClean="0"/>
              <a:pPr/>
              <a:t>34</a:t>
            </a:fld>
            <a:endParaRPr lang="en-US" dirty="0"/>
          </a:p>
        </p:txBody>
      </p:sp>
    </p:spTree>
    <p:extLst>
      <p:ext uri="{BB962C8B-B14F-4D97-AF65-F5344CB8AC3E}">
        <p14:creationId xmlns:p14="http://schemas.microsoft.com/office/powerpoint/2010/main" val="38811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Service Encounter</a:t>
            </a:r>
            <a:endParaRPr lang="en-US" dirty="0"/>
          </a:p>
        </p:txBody>
      </p:sp>
      <p:sp>
        <p:nvSpPr>
          <p:cNvPr id="3" name="Content Placeholder 2"/>
          <p:cNvSpPr>
            <a:spLocks noGrp="1"/>
          </p:cNvSpPr>
          <p:nvPr>
            <p:ph idx="1"/>
          </p:nvPr>
        </p:nvSpPr>
        <p:spPr/>
        <p:txBody>
          <a:bodyPr>
            <a:normAutofit/>
          </a:bodyPr>
          <a:lstStyle/>
          <a:p>
            <a:r>
              <a:rPr lang="en-US" sz="3200" dirty="0" smtClean="0"/>
              <a:t>A </a:t>
            </a:r>
            <a:r>
              <a:rPr lang="en-US" sz="3200" b="1" dirty="0" smtClean="0"/>
              <a:t>service </a:t>
            </a:r>
            <a:r>
              <a:rPr lang="en-US" sz="3200" b="1" dirty="0"/>
              <a:t>encounter </a:t>
            </a:r>
            <a:r>
              <a:rPr lang="en-US" sz="3200" dirty="0"/>
              <a:t>occurs when the customer comes into contact </a:t>
            </a:r>
            <a:r>
              <a:rPr lang="en-US" sz="3200" dirty="0" smtClean="0"/>
              <a:t>with the organization</a:t>
            </a:r>
          </a:p>
          <a:p>
            <a:pPr marL="519113" indent="-290513">
              <a:buFont typeface="Calibri" panose="020F0502020204030204" pitchFamily="34" charset="0"/>
              <a:buChar char="­"/>
            </a:pPr>
            <a:r>
              <a:rPr lang="en-US" dirty="0" smtClean="0"/>
              <a:t>Social dimension</a:t>
            </a:r>
          </a:p>
          <a:p>
            <a:pPr marL="519113" indent="-290513">
              <a:buFont typeface="Calibri" panose="020F0502020204030204" pitchFamily="34" charset="0"/>
              <a:buChar char="­"/>
            </a:pPr>
            <a:r>
              <a:rPr lang="en-US" dirty="0" smtClean="0"/>
              <a:t>Physical dimension</a:t>
            </a:r>
          </a:p>
          <a:p>
            <a:r>
              <a:rPr lang="en-US" sz="3200" dirty="0"/>
              <a:t>Q</a:t>
            </a:r>
            <a:r>
              <a:rPr lang="en-US" sz="3200" dirty="0" smtClean="0"/>
              <a:t>uality </a:t>
            </a:r>
            <a:r>
              <a:rPr lang="en-US" sz="3200" dirty="0"/>
              <a:t>of the service encounter exerts a big impact on </a:t>
            </a:r>
            <a:r>
              <a:rPr lang="en-US" sz="3200" dirty="0" smtClean="0"/>
              <a:t>service quality evaluations </a:t>
            </a:r>
          </a:p>
          <a:p>
            <a:pPr marL="457200">
              <a:buFont typeface="Calibri" panose="020F0502020204030204" pitchFamily="34" charset="0"/>
              <a:buChar char="­"/>
            </a:pPr>
            <a:r>
              <a:rPr lang="en-US" dirty="0"/>
              <a:t>C</a:t>
            </a:r>
            <a:r>
              <a:rPr lang="en-US" dirty="0" smtClean="0"/>
              <a:t>ustomer also plays a role in service experiences</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35</a:t>
            </a:fld>
            <a:endParaRPr lang="en-US" dirty="0"/>
          </a:p>
        </p:txBody>
      </p:sp>
    </p:spTree>
    <p:extLst>
      <p:ext uri="{BB962C8B-B14F-4D97-AF65-F5344CB8AC3E}">
        <p14:creationId xmlns:p14="http://schemas.microsoft.com/office/powerpoint/2010/main" val="3583550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Physical Elements of </a:t>
            </a:r>
            <a:br>
              <a:rPr lang="en-US" dirty="0" smtClean="0"/>
            </a:br>
            <a:r>
              <a:rPr lang="en-US" dirty="0" smtClean="0"/>
              <a:t>the Service Encounter</a:t>
            </a:r>
            <a:endParaRPr lang="en-US" dirty="0"/>
          </a:p>
        </p:txBody>
      </p:sp>
      <p:sp>
        <p:nvSpPr>
          <p:cNvPr id="3" name="Content Placeholder 2"/>
          <p:cNvSpPr>
            <a:spLocks noGrp="1"/>
          </p:cNvSpPr>
          <p:nvPr>
            <p:ph idx="1"/>
          </p:nvPr>
        </p:nvSpPr>
        <p:spPr/>
        <p:txBody>
          <a:bodyPr>
            <a:normAutofit lnSpcReduction="10000"/>
          </a:bodyPr>
          <a:lstStyle/>
          <a:p>
            <a:r>
              <a:rPr lang="en-US" sz="3200" b="1" dirty="0" err="1" smtClean="0"/>
              <a:t>Servicescapes</a:t>
            </a:r>
            <a:r>
              <a:rPr lang="en-US" sz="3200" b="1" dirty="0" smtClean="0"/>
              <a:t> </a:t>
            </a:r>
            <a:r>
              <a:rPr lang="en-US" sz="3200" dirty="0" smtClean="0"/>
              <a:t>are </a:t>
            </a:r>
            <a:r>
              <a:rPr lang="en-US" sz="3200" dirty="0"/>
              <a:t>t</a:t>
            </a:r>
            <a:r>
              <a:rPr lang="en-US" sz="3200" dirty="0" smtClean="0"/>
              <a:t>he </a:t>
            </a:r>
            <a:r>
              <a:rPr lang="en-US" sz="3200" dirty="0"/>
              <a:t>actual physical facility where the service </a:t>
            </a:r>
            <a:r>
              <a:rPr lang="en-US" sz="3200" dirty="0" smtClean="0"/>
              <a:t>is performed</a:t>
            </a:r>
            <a:r>
              <a:rPr lang="en-US" sz="3200" dirty="0"/>
              <a:t>, delivered, and </a:t>
            </a:r>
            <a:r>
              <a:rPr lang="en-US" sz="3200" dirty="0" smtClean="0"/>
              <a:t>consumed</a:t>
            </a:r>
          </a:p>
          <a:p>
            <a:pPr marL="457200">
              <a:buFont typeface="Calibri" panose="020F0502020204030204" pitchFamily="34" charset="0"/>
              <a:buChar char="­"/>
            </a:pPr>
            <a:r>
              <a:rPr lang="en-US" sz="3200" dirty="0" smtClean="0"/>
              <a:t>Comprise exterior and interior elements of the service facility</a:t>
            </a:r>
          </a:p>
          <a:p>
            <a:pPr marL="457200">
              <a:buFont typeface="Calibri" panose="020F0502020204030204" pitchFamily="34" charset="0"/>
              <a:buChar char="­"/>
            </a:pPr>
            <a:r>
              <a:rPr lang="en-US" sz="3200" dirty="0" err="1" smtClean="0"/>
              <a:t>Servicescapes</a:t>
            </a:r>
            <a:r>
              <a:rPr lang="en-US" sz="3200" dirty="0" smtClean="0"/>
              <a:t> can influence customer perceptions </a:t>
            </a:r>
          </a:p>
          <a:p>
            <a:pPr marL="457200">
              <a:buFont typeface="Calibri" panose="020F0502020204030204" pitchFamily="34" charset="0"/>
              <a:buChar char="­"/>
            </a:pPr>
            <a:r>
              <a:rPr lang="en-US" sz="3200" dirty="0" smtClean="0"/>
              <a:t>Not as important if customer does not have to visit a designated location</a:t>
            </a:r>
          </a:p>
          <a:p>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36</a:t>
            </a:fld>
            <a:endParaRPr lang="en-US" dirty="0"/>
          </a:p>
        </p:txBody>
      </p:sp>
    </p:spTree>
    <p:extLst>
      <p:ext uri="{BB962C8B-B14F-4D97-AF65-F5344CB8AC3E}">
        <p14:creationId xmlns:p14="http://schemas.microsoft.com/office/powerpoint/2010/main" val="1773472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we Provide Quality Service</a:t>
            </a:r>
            <a:endParaRPr lang="en-US" dirty="0"/>
          </a:p>
        </p:txBody>
      </p:sp>
      <p:sp>
        <p:nvSpPr>
          <p:cNvPr id="3" name="Content Placeholder 2"/>
          <p:cNvSpPr>
            <a:spLocks noGrp="1"/>
          </p:cNvSpPr>
          <p:nvPr>
            <p:ph sz="half" idx="1"/>
          </p:nvPr>
        </p:nvSpPr>
        <p:spPr/>
        <p:txBody>
          <a:bodyPr>
            <a:normAutofit fontScale="85000" lnSpcReduction="10000"/>
          </a:bodyPr>
          <a:lstStyle/>
          <a:p>
            <a:pPr>
              <a:spcBef>
                <a:spcPct val="15000"/>
              </a:spcBef>
            </a:pPr>
            <a:r>
              <a:rPr lang="en-US" altLang="en-US" sz="3200" dirty="0"/>
              <a:t>Quality service ensures that customers are satisfied with what they have paid for</a:t>
            </a:r>
          </a:p>
          <a:p>
            <a:pPr>
              <a:spcBef>
                <a:spcPct val="15000"/>
              </a:spcBef>
            </a:pPr>
            <a:r>
              <a:rPr lang="en-US" altLang="en-US" sz="3200" dirty="0"/>
              <a:t>Satisfaction is based on customer expectations</a:t>
            </a:r>
          </a:p>
          <a:p>
            <a:pPr marL="457200">
              <a:spcBef>
                <a:spcPct val="15000"/>
              </a:spcBef>
              <a:buFont typeface="Calibri" panose="020F0502020204030204" pitchFamily="34" charset="0"/>
              <a:buChar char="­"/>
            </a:pPr>
            <a:r>
              <a:rPr lang="en-US" altLang="en-US" sz="3200" dirty="0"/>
              <a:t>Not all customers expect the same level of service</a:t>
            </a:r>
          </a:p>
          <a:p>
            <a:pPr marL="457200">
              <a:spcBef>
                <a:spcPct val="15000"/>
              </a:spcBef>
              <a:buFont typeface="Calibri" panose="020F0502020204030204" pitchFamily="34" charset="0"/>
              <a:buChar char="­"/>
            </a:pPr>
            <a:r>
              <a:rPr lang="en-US" altLang="en-US" sz="3200" dirty="0"/>
              <a:t>Not all customers can be satisfied</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37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651" y="1849580"/>
            <a:ext cx="3893051" cy="290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673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Measuring Service Quality</a:t>
            </a:r>
            <a:endParaRPr lang="en-US" dirty="0"/>
          </a:p>
        </p:txBody>
      </p:sp>
      <p:sp>
        <p:nvSpPr>
          <p:cNvPr id="3" name="Content Placeholder 2"/>
          <p:cNvSpPr>
            <a:spLocks noGrp="1"/>
          </p:cNvSpPr>
          <p:nvPr>
            <p:ph idx="1"/>
          </p:nvPr>
        </p:nvSpPr>
        <p:spPr/>
        <p:txBody>
          <a:bodyPr>
            <a:normAutofit lnSpcReduction="10000"/>
          </a:bodyPr>
          <a:lstStyle/>
          <a:p>
            <a:r>
              <a:rPr lang="en-US" sz="3200" dirty="0"/>
              <a:t>The </a:t>
            </a:r>
            <a:r>
              <a:rPr lang="en-US" sz="3200" b="1" dirty="0"/>
              <a:t>SERVQUAL </a:t>
            </a:r>
            <a:r>
              <a:rPr lang="en-US" sz="3200" dirty="0"/>
              <a:t>scale is a popular instrument to measure customer service quality.</a:t>
            </a:r>
          </a:p>
          <a:p>
            <a:r>
              <a:rPr lang="en-US" sz="3200" dirty="0"/>
              <a:t>SERVQUAL identifies consumer perceptions of service quality on five components:</a:t>
            </a:r>
          </a:p>
          <a:p>
            <a:pPr marL="457200">
              <a:buFont typeface="Calibri" panose="020F0502020204030204" pitchFamily="34" charset="0"/>
              <a:buChar char="­"/>
            </a:pPr>
            <a:r>
              <a:rPr lang="en-US" sz="3000" dirty="0"/>
              <a:t>Tangibles</a:t>
            </a:r>
          </a:p>
          <a:p>
            <a:pPr marL="457200">
              <a:buFont typeface="Calibri" panose="020F0502020204030204" pitchFamily="34" charset="0"/>
              <a:buChar char="­"/>
            </a:pPr>
            <a:r>
              <a:rPr lang="en-US" sz="3000" dirty="0"/>
              <a:t>Reliability</a:t>
            </a:r>
          </a:p>
          <a:p>
            <a:pPr marL="457200">
              <a:buFont typeface="Calibri" panose="020F0502020204030204" pitchFamily="34" charset="0"/>
              <a:buChar char="­"/>
            </a:pPr>
            <a:r>
              <a:rPr lang="en-US" sz="3000" dirty="0"/>
              <a:t>Responsiveness</a:t>
            </a:r>
          </a:p>
          <a:p>
            <a:pPr marL="457200">
              <a:buFont typeface="Calibri" panose="020F0502020204030204" pitchFamily="34" charset="0"/>
              <a:buChar char="­"/>
            </a:pPr>
            <a:r>
              <a:rPr lang="en-US" sz="3000" dirty="0"/>
              <a:t>Empathy</a:t>
            </a:r>
          </a:p>
          <a:p>
            <a:pPr marL="457200">
              <a:buFont typeface="Calibri" panose="020F0502020204030204" pitchFamily="34" charset="0"/>
              <a:buChar char="­"/>
            </a:pPr>
            <a:r>
              <a:rPr lang="en-US" sz="3000" dirty="0"/>
              <a:t>Assurance</a:t>
            </a:r>
          </a:p>
          <a:p>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38</a:t>
            </a:fld>
            <a:endParaRPr lang="en-US" dirty="0"/>
          </a:p>
        </p:txBody>
      </p:sp>
    </p:spTree>
    <p:extLst>
      <p:ext uri="{BB962C8B-B14F-4D97-AF65-F5344CB8AC3E}">
        <p14:creationId xmlns:p14="http://schemas.microsoft.com/office/powerpoint/2010/main" val="2913495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Table 12.3: Marketing Strategies for Service Organizations</a:t>
            </a:r>
            <a:endParaRPr lang="en-US" dirty="0"/>
          </a:p>
        </p:txBody>
      </p:sp>
      <p:pic>
        <p:nvPicPr>
          <p:cNvPr id="5" name="Picture 4"/>
          <p:cNvPicPr>
            <a:picLocks noChangeAspect="1"/>
          </p:cNvPicPr>
          <p:nvPr/>
        </p:nvPicPr>
        <p:blipFill>
          <a:blip r:embed="rId3"/>
          <a:stretch>
            <a:fillRect/>
          </a:stretch>
        </p:blipFill>
        <p:spPr>
          <a:xfrm>
            <a:off x="1875111" y="1765379"/>
            <a:ext cx="5502434" cy="4411483"/>
          </a:xfrm>
          <a:prstGeom prst="rect">
            <a:avLst/>
          </a:prstGeom>
        </p:spPr>
      </p:pic>
      <p:sp>
        <p:nvSpPr>
          <p:cNvPr id="2" name="Footer Placeholder 1"/>
          <p:cNvSpPr>
            <a:spLocks noGrp="1"/>
          </p:cNvSpPr>
          <p:nvPr>
            <p:ph type="ftr" sz="quarter" idx="11"/>
          </p:nvPr>
        </p:nvSpPr>
        <p:spPr/>
        <p:txBody>
          <a:bodyPr/>
          <a:lstStyle/>
          <a:p>
            <a:r>
              <a:rPr lang="en-US" smtClean="0"/>
              <a:t> Copyright © 2016 Pearson Education, Inc. </a:t>
            </a:r>
            <a:endParaRPr lang="en-US" dirty="0"/>
          </a:p>
        </p:txBody>
      </p:sp>
      <p:sp>
        <p:nvSpPr>
          <p:cNvPr id="3" name="Slide Number Placeholder 2"/>
          <p:cNvSpPr>
            <a:spLocks noGrp="1"/>
          </p:cNvSpPr>
          <p:nvPr>
            <p:ph type="sldNum" sz="quarter" idx="12"/>
          </p:nvPr>
        </p:nvSpPr>
        <p:spPr/>
        <p:txBody>
          <a:bodyPr/>
          <a:lstStyle/>
          <a:p>
            <a:r>
              <a:rPr lang="en-US" smtClean="0"/>
              <a:t>12-</a:t>
            </a:r>
            <a:fld id="{5F951941-A004-46BD-AC29-D7C1C69671B0}" type="slidenum">
              <a:rPr lang="en-US" smtClean="0"/>
              <a:pPr/>
              <a:t>39</a:t>
            </a:fld>
            <a:endParaRPr lang="en-US" dirty="0"/>
          </a:p>
        </p:txBody>
      </p:sp>
    </p:spTree>
    <p:extLst>
      <p:ext uri="{BB962C8B-B14F-4D97-AF65-F5344CB8AC3E}">
        <p14:creationId xmlns:p14="http://schemas.microsoft.com/office/powerpoint/2010/main" val="1530531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Retailing: A Mixed (Shopping) Bag</a:t>
            </a:r>
          </a:p>
        </p:txBody>
      </p:sp>
      <p:sp>
        <p:nvSpPr>
          <p:cNvPr id="3" name="Content Placeholder 2"/>
          <p:cNvSpPr>
            <a:spLocks noGrp="1"/>
          </p:cNvSpPr>
          <p:nvPr>
            <p:ph idx="1"/>
          </p:nvPr>
        </p:nvSpPr>
        <p:spPr/>
        <p:txBody>
          <a:bodyPr>
            <a:normAutofit/>
          </a:bodyPr>
          <a:lstStyle/>
          <a:p>
            <a:r>
              <a:rPr lang="en-US" sz="3200" b="1" dirty="0" smtClean="0"/>
              <a:t>Retailing </a:t>
            </a:r>
            <a:r>
              <a:rPr lang="en-US" sz="3200" dirty="0" smtClean="0"/>
              <a:t>is</a:t>
            </a:r>
            <a:r>
              <a:rPr lang="en-US" sz="3200" b="1" dirty="0" smtClean="0"/>
              <a:t> </a:t>
            </a:r>
            <a:r>
              <a:rPr lang="en-US" sz="3200" dirty="0" smtClean="0"/>
              <a:t>the </a:t>
            </a:r>
            <a:r>
              <a:rPr lang="en-US" sz="3200" dirty="0"/>
              <a:t>process by which organizations sell goods and services to consumers for their personal </a:t>
            </a:r>
            <a:r>
              <a:rPr lang="en-US" sz="3200" dirty="0" smtClean="0"/>
              <a:t>use</a:t>
            </a:r>
          </a:p>
          <a:p>
            <a:pPr marL="514350" lvl="1" indent="-285750">
              <a:buFont typeface="Calibri" panose="020F0502020204030204" pitchFamily="34" charset="0"/>
              <a:buChar char="­"/>
              <a:defRPr/>
            </a:pPr>
            <a:r>
              <a:rPr lang="en-US" sz="2800" dirty="0" smtClean="0"/>
              <a:t>Provide </a:t>
            </a:r>
            <a:r>
              <a:rPr lang="en-US" sz="2800" dirty="0"/>
              <a:t>time, place, and ownership </a:t>
            </a:r>
            <a:r>
              <a:rPr lang="en-US" sz="2800" dirty="0" smtClean="0"/>
              <a:t>utility</a:t>
            </a:r>
          </a:p>
          <a:p>
            <a:pPr>
              <a:defRPr/>
            </a:pPr>
            <a:r>
              <a:rPr lang="en-US" sz="3200" dirty="0" smtClean="0"/>
              <a:t>Retailing is big business:</a:t>
            </a:r>
          </a:p>
          <a:p>
            <a:pPr marL="514350" lvl="1" indent="-285750">
              <a:buFont typeface="Calibri" panose="020F0502020204030204" pitchFamily="34" charset="0"/>
              <a:buChar char="­"/>
              <a:defRPr/>
            </a:pPr>
            <a:r>
              <a:rPr lang="en-US" sz="2800" dirty="0" smtClean="0"/>
              <a:t>2013 </a:t>
            </a:r>
            <a:r>
              <a:rPr lang="en-US" sz="2800" dirty="0"/>
              <a:t>U.S. sales totaled $</a:t>
            </a:r>
            <a:r>
              <a:rPr lang="en-US" sz="2800" dirty="0" smtClean="0"/>
              <a:t>4.53 </a:t>
            </a:r>
            <a:r>
              <a:rPr lang="en-US" sz="2800" dirty="0"/>
              <a:t>trillion</a:t>
            </a:r>
          </a:p>
          <a:p>
            <a:pPr marL="514350" lvl="1" indent="-285750">
              <a:buFont typeface="Calibri" panose="020F0502020204030204" pitchFamily="34" charset="0"/>
              <a:buChar char="­"/>
              <a:defRPr/>
            </a:pPr>
            <a:r>
              <a:rPr lang="en-US" sz="2800" dirty="0"/>
              <a:t>More than </a:t>
            </a:r>
            <a:r>
              <a:rPr lang="en-US" sz="2800" dirty="0" smtClean="0"/>
              <a:t>1 in 10 U.S</a:t>
            </a:r>
            <a:r>
              <a:rPr lang="en-US" sz="2800" dirty="0"/>
              <a:t>. workers </a:t>
            </a:r>
            <a:r>
              <a:rPr lang="en-US" sz="2800" dirty="0" smtClean="0"/>
              <a:t>employed </a:t>
            </a:r>
            <a:r>
              <a:rPr lang="en-US" sz="2800" dirty="0"/>
              <a:t>in </a:t>
            </a:r>
            <a:r>
              <a:rPr lang="en-US" sz="2800" dirty="0" smtClean="0"/>
              <a:t>retail</a:t>
            </a:r>
          </a:p>
          <a:p>
            <a:pPr marL="285750" lvl="1" indent="-285750">
              <a:defRPr/>
            </a:pPr>
            <a:r>
              <a:rPr lang="en-US" sz="3200" dirty="0" smtClean="0"/>
              <a:t>Retailing practices vary around the world</a:t>
            </a:r>
            <a:endParaRPr lang="en-US" sz="3200"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12-</a:t>
            </a:r>
            <a:fld id="{5F951941-A004-46BD-AC29-D7C1C69671B0}" type="slidenum">
              <a:rPr lang="en-US" smtClean="0"/>
              <a:pPr/>
              <a:t>4</a:t>
            </a:fld>
            <a:endParaRPr lang="en-US" dirty="0"/>
          </a:p>
        </p:txBody>
      </p:sp>
    </p:spTree>
    <p:extLst>
      <p:ext uri="{BB962C8B-B14F-4D97-AF65-F5344CB8AC3E}">
        <p14:creationId xmlns:p14="http://schemas.microsoft.com/office/powerpoint/2010/main" val="1882186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Marketing People, </a:t>
            </a:r>
            <a:br>
              <a:rPr lang="en-US" dirty="0" smtClean="0"/>
            </a:br>
            <a:r>
              <a:rPr lang="en-US" dirty="0" smtClean="0"/>
              <a:t>Places, and Ideas</a:t>
            </a:r>
            <a:endParaRPr lang="en-US" dirty="0"/>
          </a:p>
        </p:txBody>
      </p:sp>
      <p:sp>
        <p:nvSpPr>
          <p:cNvPr id="5" name="Content Placeholder 4"/>
          <p:cNvSpPr>
            <a:spLocks noGrp="1"/>
          </p:cNvSpPr>
          <p:nvPr>
            <p:ph idx="1"/>
          </p:nvPr>
        </p:nvSpPr>
        <p:spPr/>
        <p:txBody>
          <a:bodyPr>
            <a:normAutofit/>
          </a:bodyPr>
          <a:lstStyle/>
          <a:p>
            <a:r>
              <a:rPr lang="en-US" sz="3200" dirty="0"/>
              <a:t>S</a:t>
            </a:r>
            <a:r>
              <a:rPr lang="en-US" sz="3200" dirty="0" smtClean="0"/>
              <a:t>ervices </a:t>
            </a:r>
            <a:r>
              <a:rPr lang="en-US" sz="3200" dirty="0"/>
              <a:t>are not the only intangibles that organizations need to </a:t>
            </a:r>
            <a:r>
              <a:rPr lang="en-US" sz="3200" dirty="0" smtClean="0"/>
              <a:t>market</a:t>
            </a:r>
          </a:p>
          <a:p>
            <a:pPr marL="457200">
              <a:buFont typeface="Calibri" panose="020F0502020204030204" pitchFamily="34" charset="0"/>
              <a:buChar char="­"/>
            </a:pPr>
            <a:r>
              <a:rPr lang="en-US" sz="3200" dirty="0" smtClean="0"/>
              <a:t>Intangibles </a:t>
            </a:r>
            <a:r>
              <a:rPr lang="en-US" sz="3200" dirty="0"/>
              <a:t>such as people, places, and ideas </a:t>
            </a:r>
            <a:r>
              <a:rPr lang="en-US" sz="3200" dirty="0" smtClean="0"/>
              <a:t>must also be marketed</a:t>
            </a:r>
            <a:endParaRPr lang="en-US" sz="3200" dirty="0"/>
          </a:p>
        </p:txBody>
      </p:sp>
      <p:sp>
        <p:nvSpPr>
          <p:cNvPr id="2" name="Footer Placeholder 1"/>
          <p:cNvSpPr>
            <a:spLocks noGrp="1"/>
          </p:cNvSpPr>
          <p:nvPr>
            <p:ph type="ftr" sz="quarter" idx="11"/>
          </p:nvPr>
        </p:nvSpPr>
        <p:spPr/>
        <p:txBody>
          <a:bodyPr/>
          <a:lstStyle/>
          <a:p>
            <a:r>
              <a:rPr lang="en-US" smtClean="0"/>
              <a:t> Copyright © 2016 Pearson Education, Inc. </a:t>
            </a:r>
            <a:endParaRPr lang="en-US" dirty="0"/>
          </a:p>
        </p:txBody>
      </p:sp>
      <p:sp>
        <p:nvSpPr>
          <p:cNvPr id="3" name="Slide Number Placeholder 2"/>
          <p:cNvSpPr>
            <a:spLocks noGrp="1"/>
          </p:cNvSpPr>
          <p:nvPr>
            <p:ph type="sldNum" sz="quarter" idx="12"/>
          </p:nvPr>
        </p:nvSpPr>
        <p:spPr/>
        <p:txBody>
          <a:bodyPr/>
          <a:lstStyle/>
          <a:p>
            <a:r>
              <a:rPr lang="en-US" smtClean="0"/>
              <a:t>12-</a:t>
            </a:r>
            <a:fld id="{5F951941-A004-46BD-AC29-D7C1C69671B0}" type="slidenum">
              <a:rPr lang="en-US" smtClean="0"/>
              <a:pPr/>
              <a:t>40</a:t>
            </a:fld>
            <a:endParaRPr lang="en-US" dirty="0"/>
          </a:p>
        </p:txBody>
      </p:sp>
    </p:spTree>
    <p:extLst>
      <p:ext uri="{BB962C8B-B14F-4D97-AF65-F5344CB8AC3E}">
        <p14:creationId xmlns:p14="http://schemas.microsoft.com/office/powerpoint/2010/main" val="1166198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Marketing People</a:t>
            </a:r>
            <a:endParaRPr lang="en-US" dirty="0"/>
          </a:p>
        </p:txBody>
      </p:sp>
      <p:sp>
        <p:nvSpPr>
          <p:cNvPr id="3" name="Content Placeholder 2"/>
          <p:cNvSpPr>
            <a:spLocks noGrp="1"/>
          </p:cNvSpPr>
          <p:nvPr>
            <p:ph sz="half" idx="1"/>
          </p:nvPr>
        </p:nvSpPr>
        <p:spPr>
          <a:xfrm>
            <a:off x="628649" y="1825625"/>
            <a:ext cx="4130387" cy="4351338"/>
          </a:xfrm>
        </p:spPr>
        <p:txBody>
          <a:bodyPr/>
          <a:lstStyle/>
          <a:p>
            <a:r>
              <a:rPr lang="en-US" altLang="en-US" sz="3200" dirty="0" smtClean="0"/>
              <a:t>Politicians, athletes, and </a:t>
            </a:r>
            <a:r>
              <a:rPr lang="en-US" altLang="en-US" sz="3200" dirty="0"/>
              <a:t>celebrities are commonly marketed </a:t>
            </a:r>
          </a:p>
          <a:p>
            <a:pPr lvl="1"/>
            <a:r>
              <a:rPr lang="en-US" altLang="en-US" sz="2800" dirty="0" smtClean="0"/>
              <a:t>Consultants “package</a:t>
            </a:r>
            <a:r>
              <a:rPr lang="en-US" altLang="en-US" sz="2800" dirty="0"/>
              <a:t>” celebrities </a:t>
            </a:r>
          </a:p>
          <a:p>
            <a:pPr lvl="1"/>
            <a:r>
              <a:rPr lang="en-US" altLang="en-US" sz="2800" dirty="0"/>
              <a:t>Name changes </a:t>
            </a:r>
            <a:r>
              <a:rPr lang="en-US" altLang="en-US" sz="2800" dirty="0" smtClean="0"/>
              <a:t>and rebranding are </a:t>
            </a:r>
            <a:r>
              <a:rPr lang="en-US" altLang="en-US" sz="2800" dirty="0"/>
              <a:t>common</a:t>
            </a:r>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41</a:t>
            </a:fld>
            <a:endParaRPr lang="en-US" dirty="0"/>
          </a:p>
        </p:txBody>
      </p:sp>
      <p:pic>
        <p:nvPicPr>
          <p:cNvPr id="9" name="Picture 8"/>
          <p:cNvPicPr>
            <a:picLocks noChangeAspect="1"/>
          </p:cNvPicPr>
          <p:nvPr/>
        </p:nvPicPr>
        <p:blipFill>
          <a:blip r:embed="rId3"/>
          <a:stretch>
            <a:fillRect/>
          </a:stretch>
        </p:blipFill>
        <p:spPr>
          <a:xfrm>
            <a:off x="4886398" y="1991881"/>
            <a:ext cx="3670516" cy="3182792"/>
          </a:xfrm>
          <a:prstGeom prst="rect">
            <a:avLst/>
          </a:prstGeom>
        </p:spPr>
      </p:pic>
    </p:spTree>
    <p:extLst>
      <p:ext uri="{BB962C8B-B14F-4D97-AF65-F5344CB8AC3E}">
        <p14:creationId xmlns:p14="http://schemas.microsoft.com/office/powerpoint/2010/main" val="3192905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12.4: Strategies to </a:t>
            </a:r>
            <a:br>
              <a:rPr lang="en-US" dirty="0" smtClean="0"/>
            </a:br>
            <a:r>
              <a:rPr lang="en-US" dirty="0" smtClean="0"/>
              <a:t>Sell a Celebrity</a:t>
            </a:r>
            <a:endParaRPr lang="en-US" dirty="0"/>
          </a:p>
        </p:txBody>
      </p:sp>
      <p:pic>
        <p:nvPicPr>
          <p:cNvPr id="4" name="Picture 3"/>
          <p:cNvPicPr>
            <a:picLocks noChangeAspect="1"/>
          </p:cNvPicPr>
          <p:nvPr/>
        </p:nvPicPr>
        <p:blipFill>
          <a:blip r:embed="rId3"/>
          <a:stretch>
            <a:fillRect/>
          </a:stretch>
        </p:blipFill>
        <p:spPr>
          <a:xfrm>
            <a:off x="2324100" y="1690688"/>
            <a:ext cx="5158014" cy="4681662"/>
          </a:xfrm>
          <a:prstGeom prst="rect">
            <a:avLst/>
          </a:prstGeom>
        </p:spPr>
      </p:pic>
      <p:sp>
        <p:nvSpPr>
          <p:cNvPr id="3" name="Footer Placeholder 2"/>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42</a:t>
            </a:fld>
            <a:endParaRPr lang="en-US" dirty="0"/>
          </a:p>
        </p:txBody>
      </p:sp>
    </p:spTree>
    <p:extLst>
      <p:ext uri="{BB962C8B-B14F-4D97-AF65-F5344CB8AC3E}">
        <p14:creationId xmlns:p14="http://schemas.microsoft.com/office/powerpoint/2010/main" val="3225216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Place Marketing</a:t>
            </a:r>
            <a:endParaRPr lang="en-US" dirty="0"/>
          </a:p>
        </p:txBody>
      </p:sp>
      <p:sp>
        <p:nvSpPr>
          <p:cNvPr id="3" name="Content Placeholder 2"/>
          <p:cNvSpPr>
            <a:spLocks noGrp="1"/>
          </p:cNvSpPr>
          <p:nvPr>
            <p:ph sz="half" idx="1"/>
          </p:nvPr>
        </p:nvSpPr>
        <p:spPr>
          <a:xfrm>
            <a:off x="628651" y="1825625"/>
            <a:ext cx="3693968" cy="4351338"/>
          </a:xfrm>
        </p:spPr>
        <p:txBody>
          <a:bodyPr/>
          <a:lstStyle/>
          <a:p>
            <a:r>
              <a:rPr lang="en-US" altLang="en-US" sz="3200" dirty="0"/>
              <a:t>Place marketing strategies treat a city, state, country, or other locale as a </a:t>
            </a:r>
            <a:r>
              <a:rPr lang="en-US" altLang="en-US" sz="3200" dirty="0" smtClean="0"/>
              <a:t>brand</a:t>
            </a:r>
          </a:p>
          <a:p>
            <a:pPr marL="457200">
              <a:buFont typeface="Calibri" panose="020F0502020204030204" pitchFamily="34" charset="0"/>
              <a:buChar char="­"/>
            </a:pPr>
            <a:r>
              <a:rPr lang="en-US" altLang="en-US" dirty="0" smtClean="0">
                <a:hlinkClick r:id="rId3"/>
              </a:rPr>
              <a:t>Michigan Travel and Tourism Site</a:t>
            </a:r>
            <a:endParaRPr lang="en-US" altLang="en-US" dirty="0"/>
          </a:p>
          <a:p>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43</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352" y="1932705"/>
            <a:ext cx="3847788" cy="2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944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Marketing Ideas</a:t>
            </a:r>
            <a:endParaRPr lang="en-US" dirty="0"/>
          </a:p>
        </p:txBody>
      </p:sp>
      <p:sp>
        <p:nvSpPr>
          <p:cNvPr id="3" name="Content Placeholder 2"/>
          <p:cNvSpPr>
            <a:spLocks noGrp="1"/>
          </p:cNvSpPr>
          <p:nvPr>
            <p:ph idx="1"/>
          </p:nvPr>
        </p:nvSpPr>
        <p:spPr/>
        <p:txBody>
          <a:bodyPr>
            <a:normAutofit/>
          </a:bodyPr>
          <a:lstStyle/>
          <a:p>
            <a:r>
              <a:rPr lang="en-US" altLang="en-US" sz="3200" dirty="0"/>
              <a:t>Marketing ideas</a:t>
            </a:r>
          </a:p>
          <a:p>
            <a:pPr lvl="1">
              <a:buFont typeface="Calibri" panose="020F0502020204030204" pitchFamily="34" charset="0"/>
              <a:buChar char="­"/>
            </a:pPr>
            <a:r>
              <a:rPr lang="en-US" altLang="en-US" sz="2800" dirty="0"/>
              <a:t>Gaining market share for a concept, philosophy, belief, or </a:t>
            </a:r>
            <a:r>
              <a:rPr lang="en-US" altLang="en-US" sz="2800" dirty="0" smtClean="0"/>
              <a:t>issue (e.g., religious </a:t>
            </a:r>
            <a:r>
              <a:rPr lang="en-US" altLang="en-US" sz="2800" dirty="0"/>
              <a:t>institutions market ideas about </a:t>
            </a:r>
            <a:r>
              <a:rPr lang="en-US" altLang="en-US" sz="2800" dirty="0" smtClean="0"/>
              <a:t>faith)</a:t>
            </a:r>
            <a:endParaRPr lang="en-US" altLang="en-US" sz="2800" dirty="0"/>
          </a:p>
          <a:p>
            <a:pPr lvl="1">
              <a:buFont typeface="Calibri" panose="020F0502020204030204" pitchFamily="34" charset="0"/>
              <a:buChar char="­"/>
            </a:pPr>
            <a:r>
              <a:rPr lang="en-US" altLang="en-US" sz="2800" dirty="0"/>
              <a:t>Consumers often do not perceive the value they receive when they conform with an idea or fail to believe an idea is worth its ultimate cost</a:t>
            </a:r>
          </a:p>
          <a:p>
            <a:pPr marL="0" indent="0">
              <a:buNone/>
            </a:pPr>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44</a:t>
            </a:fld>
            <a:endParaRPr lang="en-US" dirty="0"/>
          </a:p>
        </p:txBody>
      </p:sp>
    </p:spTree>
    <p:extLst>
      <p:ext uri="{BB962C8B-B14F-4D97-AF65-F5344CB8AC3E}">
        <p14:creationId xmlns:p14="http://schemas.microsoft.com/office/powerpoint/2010/main" val="600174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Figure 12.5: Factors that Shape </a:t>
            </a:r>
            <a:br>
              <a:rPr lang="en-US" dirty="0" smtClean="0"/>
            </a:br>
            <a:r>
              <a:rPr lang="en-US" dirty="0" smtClean="0"/>
              <a:t>the Future of Services</a:t>
            </a:r>
            <a:endParaRPr lang="en-US" dirty="0"/>
          </a:p>
        </p:txBody>
      </p:sp>
      <p:pic>
        <p:nvPicPr>
          <p:cNvPr id="3" name="Picture 2"/>
          <p:cNvPicPr>
            <a:picLocks noChangeAspect="1"/>
          </p:cNvPicPr>
          <p:nvPr/>
        </p:nvPicPr>
        <p:blipFill>
          <a:blip r:embed="rId3"/>
          <a:stretch>
            <a:fillRect/>
          </a:stretch>
        </p:blipFill>
        <p:spPr>
          <a:xfrm>
            <a:off x="1696109" y="1876239"/>
            <a:ext cx="5910036" cy="4312915"/>
          </a:xfrm>
          <a:prstGeom prst="rect">
            <a:avLst/>
          </a:prstGeom>
        </p:spPr>
      </p:pic>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45</a:t>
            </a:fld>
            <a:endParaRPr lang="en-US" dirty="0"/>
          </a:p>
        </p:txBody>
      </p:sp>
    </p:spTree>
    <p:extLst>
      <p:ext uri="{BB962C8B-B14F-4D97-AF65-F5344CB8AC3E}">
        <p14:creationId xmlns:p14="http://schemas.microsoft.com/office/powerpoint/2010/main" val="1090372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Marketing the Intangible</a:t>
            </a:r>
            <a:endParaRPr lang="en-US" dirty="0"/>
          </a:p>
        </p:txBody>
      </p:sp>
      <p:sp>
        <p:nvSpPr>
          <p:cNvPr id="3" name="Content Placeholder 2"/>
          <p:cNvSpPr>
            <a:spLocks noGrp="1"/>
          </p:cNvSpPr>
          <p:nvPr>
            <p:ph idx="1"/>
          </p:nvPr>
        </p:nvSpPr>
        <p:spPr/>
        <p:txBody>
          <a:bodyPr>
            <a:normAutofit fontScale="85000" lnSpcReduction="10000"/>
          </a:bodyPr>
          <a:lstStyle/>
          <a:p>
            <a:r>
              <a:rPr lang="en-US" sz="3800" dirty="0" smtClean="0"/>
              <a:t>Services make up the predominant share of the U.S. economy and jobs</a:t>
            </a:r>
          </a:p>
          <a:p>
            <a:r>
              <a:rPr lang="en-US" sz="3800" dirty="0" smtClean="0"/>
              <a:t>Service are characterized by: intangibility, </a:t>
            </a:r>
            <a:r>
              <a:rPr lang="en-US" sz="3800" dirty="0"/>
              <a:t>inseparability, </a:t>
            </a:r>
            <a:r>
              <a:rPr lang="en-US" sz="3800" dirty="0" smtClean="0"/>
              <a:t>perishability, and variability</a:t>
            </a:r>
          </a:p>
          <a:p>
            <a:r>
              <a:rPr lang="en-US" sz="3800" dirty="0" smtClean="0"/>
              <a:t>Other intangible marketing offerings include people, places and ideas</a:t>
            </a:r>
          </a:p>
          <a:p>
            <a:pPr marL="0" indent="0">
              <a:buNone/>
            </a:pPr>
            <a:endParaRPr lang="en-US" sz="3200" b="1" dirty="0" smtClean="0">
              <a:solidFill>
                <a:schemeClr val="tx2"/>
              </a:solidFill>
            </a:endParaRPr>
          </a:p>
          <a:p>
            <a:pPr marL="0" indent="0">
              <a:buNone/>
            </a:pPr>
            <a:r>
              <a:rPr lang="en-US" sz="3200" b="1" dirty="0" smtClean="0">
                <a:solidFill>
                  <a:schemeClr val="tx2"/>
                </a:solidFill>
              </a:rPr>
              <a:t>Imagine you have been hired as a consultant for your favorite celebrity. How would you alter the marketing mix for their brand to enhance endorsement income?</a:t>
            </a:r>
          </a:p>
          <a:p>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46</a:t>
            </a:fld>
            <a:endParaRPr lang="en-US" dirty="0"/>
          </a:p>
        </p:txBody>
      </p:sp>
    </p:spTree>
    <p:extLst>
      <p:ext uri="{BB962C8B-B14F-4D97-AF65-F5344CB8AC3E}">
        <p14:creationId xmlns:p14="http://schemas.microsoft.com/office/powerpoint/2010/main" val="40851035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Real People, Real Choices: </a:t>
            </a:r>
            <a:br>
              <a:rPr lang="en-US" dirty="0">
                <a:solidFill>
                  <a:schemeClr val="accent2">
                    <a:lumMod val="50000"/>
                  </a:schemeClr>
                </a:solidFill>
              </a:rPr>
            </a:br>
            <a:r>
              <a:rPr lang="en-US" dirty="0">
                <a:solidFill>
                  <a:schemeClr val="accent2">
                    <a:lumMod val="50000"/>
                  </a:schemeClr>
                </a:solidFill>
              </a:rPr>
              <a:t>Decision Made at </a:t>
            </a:r>
            <a:r>
              <a:rPr lang="en-US" dirty="0" smtClean="0">
                <a:solidFill>
                  <a:schemeClr val="accent2">
                    <a:lumMod val="50000"/>
                  </a:schemeClr>
                </a:solidFill>
              </a:rPr>
              <a:t>Eskimo Joe’s </a:t>
            </a:r>
            <a:endParaRPr lang="en-US" dirty="0"/>
          </a:p>
        </p:txBody>
      </p:sp>
      <p:sp>
        <p:nvSpPr>
          <p:cNvPr id="3" name="Content Placeholder 2"/>
          <p:cNvSpPr>
            <a:spLocks noGrp="1"/>
          </p:cNvSpPr>
          <p:nvPr>
            <p:ph idx="1"/>
          </p:nvPr>
        </p:nvSpPr>
        <p:spPr/>
        <p:txBody>
          <a:bodyPr>
            <a:normAutofit/>
          </a:bodyPr>
          <a:lstStyle/>
          <a:p>
            <a:r>
              <a:rPr lang="en-US" altLang="en-US" sz="3200" dirty="0" smtClean="0">
                <a:ea typeface="ＭＳ Ｐゴシック" pitchFamily="34" charset="-128"/>
              </a:rPr>
              <a:t>Stan </a:t>
            </a:r>
            <a:r>
              <a:rPr lang="en-US" altLang="en-US" sz="3200" dirty="0">
                <a:ea typeface="ＭＳ Ｐゴシック" pitchFamily="34" charset="-128"/>
              </a:rPr>
              <a:t>chose option 1</a:t>
            </a:r>
          </a:p>
          <a:p>
            <a:pPr marL="685800" indent="-285750">
              <a:buFont typeface="Calibri" panose="020F0502020204030204" pitchFamily="34" charset="0"/>
              <a:buChar char="­"/>
            </a:pPr>
            <a:r>
              <a:rPr lang="en-US" altLang="en-US" sz="2800" i="1" dirty="0">
                <a:solidFill>
                  <a:srgbClr val="000066"/>
                </a:solidFill>
                <a:ea typeface="ＭＳ Ｐゴシック" pitchFamily="34" charset="-128"/>
              </a:rPr>
              <a:t>Implementation: </a:t>
            </a:r>
            <a:r>
              <a:rPr lang="en-US" sz="2400" dirty="0"/>
              <a:t>Stan reopened Eskimo Joe’s as a trendy restaurant. Today the company consists of </a:t>
            </a:r>
            <a:r>
              <a:rPr lang="en-US" sz="2400" dirty="0" smtClean="0"/>
              <a:t>three eateries: the original Eskimo Joe’s, Mexico Joe’s and </a:t>
            </a:r>
            <a:r>
              <a:rPr lang="en-US" sz="2400" dirty="0" err="1" smtClean="0"/>
              <a:t>Joseppi’s</a:t>
            </a:r>
            <a:r>
              <a:rPr lang="en-US" sz="2400" dirty="0" smtClean="0"/>
              <a:t>. The continued cult-like </a:t>
            </a:r>
            <a:r>
              <a:rPr lang="en-US" sz="2400" dirty="0"/>
              <a:t>status of the logo </a:t>
            </a:r>
            <a:r>
              <a:rPr lang="en-US" sz="2400" dirty="0" smtClean="0"/>
              <a:t>has </a:t>
            </a:r>
            <a:r>
              <a:rPr lang="en-US" sz="2400" dirty="0"/>
              <a:t>driven </a:t>
            </a:r>
            <a:r>
              <a:rPr lang="en-US" sz="2400" dirty="0" smtClean="0"/>
              <a:t>Eskimo </a:t>
            </a:r>
            <a:r>
              <a:rPr lang="en-US" sz="2400" dirty="0"/>
              <a:t>Joe’s clothing business to unanticipated heights.</a:t>
            </a:r>
            <a:endParaRPr lang="en-US" altLang="en-US" sz="2400" i="1" dirty="0">
              <a:ea typeface="ＭＳ Ｐゴシック" pitchFamily="34" charset="-128"/>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47</a:t>
            </a:fld>
            <a:endParaRPr lang="en-US" dirty="0"/>
          </a:p>
        </p:txBody>
      </p:sp>
    </p:spTree>
    <p:extLst>
      <p:ext uri="{BB962C8B-B14F-4D97-AF65-F5344CB8AC3E}">
        <p14:creationId xmlns:p14="http://schemas.microsoft.com/office/powerpoint/2010/main" val="1900017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Copyright © 2016 Pearson Education, Inc. </a:t>
            </a:r>
            <a:endParaRPr lang="en-US" dirty="0"/>
          </a:p>
        </p:txBody>
      </p:sp>
      <p:sp>
        <p:nvSpPr>
          <p:cNvPr id="3" name="Slide Number Placeholder 2"/>
          <p:cNvSpPr>
            <a:spLocks noGrp="1"/>
          </p:cNvSpPr>
          <p:nvPr>
            <p:ph type="sldNum" sz="quarter" idx="12"/>
          </p:nvPr>
        </p:nvSpPr>
        <p:spPr/>
        <p:txBody>
          <a:bodyPr/>
          <a:lstStyle/>
          <a:p>
            <a:r>
              <a:rPr lang="en-US" smtClean="0"/>
              <a:t>12-</a:t>
            </a:r>
            <a:fld id="{5F951941-A004-46BD-AC29-D7C1C69671B0}" type="slidenum">
              <a:rPr lang="en-US" smtClean="0"/>
              <a:pPr/>
              <a:t>48</a:t>
            </a:fld>
            <a:endParaRPr lang="en-US" dirty="0"/>
          </a:p>
        </p:txBody>
      </p:sp>
      <p:pic>
        <p:nvPicPr>
          <p:cNvPr id="4" name="Picture 6" descr="cid:3287383400_2177562"/>
          <p:cNvPicPr>
            <a:picLocks noChangeAspect="1" noChangeArrowheads="1"/>
          </p:cNvPicPr>
          <p:nvPr/>
        </p:nvPicPr>
        <p:blipFill>
          <a:blip r:embed="rId3" r:link="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1000" y="1600200"/>
            <a:ext cx="8423275"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5" name="Rectangle 7"/>
          <p:cNvSpPr>
            <a:spLocks noChangeArrowheads="1"/>
          </p:cNvSpPr>
          <p:nvPr/>
        </p:nvSpPr>
        <p:spPr bwMode="auto">
          <a:xfrm>
            <a:off x="746125" y="4384675"/>
            <a:ext cx="75898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dirty="0">
                <a:solidFill>
                  <a:srgbClr val="000066"/>
                </a:solidFill>
                <a:ea typeface="ヒラギノ角ゴ Pro W3" pitchFamily="-112" charset="-128"/>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extLst>
      <p:ext uri="{BB962C8B-B14F-4D97-AF65-F5344CB8AC3E}">
        <p14:creationId xmlns:p14="http://schemas.microsoft.com/office/powerpoint/2010/main" val="2986683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Evolution of Retailing</a:t>
            </a:r>
            <a:endParaRPr lang="en-US" dirty="0"/>
          </a:p>
        </p:txBody>
      </p:sp>
      <p:sp>
        <p:nvSpPr>
          <p:cNvPr id="3" name="Content Placeholder 2"/>
          <p:cNvSpPr>
            <a:spLocks noGrp="1"/>
          </p:cNvSpPr>
          <p:nvPr>
            <p:ph idx="1"/>
          </p:nvPr>
        </p:nvSpPr>
        <p:spPr/>
        <p:txBody>
          <a:bodyPr/>
          <a:lstStyle/>
          <a:p>
            <a:r>
              <a:rPr lang="en-US" sz="3200" dirty="0"/>
              <a:t>Retailing has taken many forms over </a:t>
            </a:r>
            <a:r>
              <a:rPr lang="en-US" sz="3200" dirty="0" smtClean="0"/>
              <a:t>time – </a:t>
            </a:r>
          </a:p>
          <a:p>
            <a:pPr marL="457200">
              <a:buFont typeface="Calibri" panose="020F0502020204030204" pitchFamily="34" charset="0"/>
              <a:buChar char="­"/>
            </a:pPr>
            <a:r>
              <a:rPr lang="en-US" dirty="0"/>
              <a:t>F</a:t>
            </a:r>
            <a:r>
              <a:rPr lang="en-US" dirty="0" smtClean="0"/>
              <a:t>rom the </a:t>
            </a:r>
            <a:r>
              <a:rPr lang="en-US" dirty="0"/>
              <a:t>peddler </a:t>
            </a:r>
            <a:r>
              <a:rPr lang="en-US" dirty="0" smtClean="0"/>
              <a:t>hawking wares from </a:t>
            </a:r>
            <a:r>
              <a:rPr lang="en-US" dirty="0"/>
              <a:t>a horse-drawn </a:t>
            </a:r>
            <a:r>
              <a:rPr lang="en-US" dirty="0" smtClean="0"/>
              <a:t>cart</a:t>
            </a:r>
            <a:r>
              <a:rPr lang="en-US" dirty="0"/>
              <a:t> </a:t>
            </a:r>
            <a:r>
              <a:rPr lang="en-US" dirty="0" smtClean="0"/>
              <a:t>to a majestic, urban </a:t>
            </a:r>
            <a:r>
              <a:rPr lang="en-US" dirty="0"/>
              <a:t>department </a:t>
            </a:r>
            <a:r>
              <a:rPr lang="en-US" dirty="0" smtClean="0"/>
              <a:t>store</a:t>
            </a:r>
          </a:p>
          <a:p>
            <a:r>
              <a:rPr lang="en-US" sz="3200" dirty="0"/>
              <a:t>As the economic, social, and cultural </a:t>
            </a:r>
            <a:r>
              <a:rPr lang="en-US" sz="3200" dirty="0" smtClean="0"/>
              <a:t>climates change</a:t>
            </a:r>
            <a:r>
              <a:rPr lang="en-US" sz="3200" dirty="0"/>
              <a:t>, different </a:t>
            </a:r>
            <a:r>
              <a:rPr lang="en-US" sz="3200" dirty="0" smtClean="0"/>
              <a:t>retail types emerge …</a:t>
            </a:r>
          </a:p>
          <a:p>
            <a:pPr marL="514350" indent="-285750">
              <a:buFont typeface="Calibri" panose="020F0502020204030204" pitchFamily="34" charset="0"/>
              <a:buChar char="­"/>
            </a:pPr>
            <a:r>
              <a:rPr lang="en-US" dirty="0"/>
              <a:t>O</a:t>
            </a:r>
            <a:r>
              <a:rPr lang="en-US" dirty="0" smtClean="0"/>
              <a:t>ften squeezing out </a:t>
            </a:r>
            <a:r>
              <a:rPr lang="en-US" dirty="0"/>
              <a:t>older, </a:t>
            </a:r>
            <a:r>
              <a:rPr lang="en-US" dirty="0" smtClean="0"/>
              <a:t>outdated models</a:t>
            </a:r>
            <a:endParaRPr lang="en-US" dirty="0"/>
          </a:p>
          <a:p>
            <a:pPr marL="457200">
              <a:buFont typeface="Calibri" panose="020F0502020204030204" pitchFamily="34" charset="0"/>
              <a:buChar char="­"/>
            </a:pPr>
            <a:r>
              <a:rPr lang="en-US" i="1" dirty="0" smtClean="0"/>
              <a:t>Wheel of Retailing </a:t>
            </a:r>
            <a:r>
              <a:rPr lang="en-US" dirty="0" smtClean="0"/>
              <a:t>hypothesis</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5</a:t>
            </a:fld>
            <a:endParaRPr lang="en-US" dirty="0"/>
          </a:p>
        </p:txBody>
      </p:sp>
    </p:spTree>
    <p:extLst>
      <p:ext uri="{BB962C8B-B14F-4D97-AF65-F5344CB8AC3E}">
        <p14:creationId xmlns:p14="http://schemas.microsoft.com/office/powerpoint/2010/main" val="915583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Figure 12.1: The </a:t>
            </a:r>
            <a:r>
              <a:rPr lang="en-US" dirty="0" smtClean="0"/>
              <a:t>Wheel of Retailing</a:t>
            </a:r>
            <a:endParaRPr lang="en-US"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 y="2000250"/>
            <a:ext cx="725644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294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Continues: What’s “In-Store” for the Future?</a:t>
            </a:r>
            <a:endParaRPr lang="en-US" dirty="0"/>
          </a:p>
        </p:txBody>
      </p:sp>
      <p:sp>
        <p:nvSpPr>
          <p:cNvPr id="4" name="Content Placeholder 3"/>
          <p:cNvSpPr>
            <a:spLocks noGrp="1"/>
          </p:cNvSpPr>
          <p:nvPr>
            <p:ph sz="half" idx="1"/>
          </p:nvPr>
        </p:nvSpPr>
        <p:spPr>
          <a:xfrm>
            <a:off x="628650" y="1776520"/>
            <a:ext cx="4038600" cy="4400443"/>
          </a:xfrm>
        </p:spPr>
        <p:txBody>
          <a:bodyPr>
            <a:normAutofit lnSpcReduction="10000"/>
          </a:bodyPr>
          <a:lstStyle/>
          <a:p>
            <a:r>
              <a:rPr lang="en-US" dirty="0" smtClean="0"/>
              <a:t>Four </a:t>
            </a:r>
            <a:r>
              <a:rPr lang="en-US" dirty="0"/>
              <a:t>factors </a:t>
            </a:r>
            <a:r>
              <a:rPr lang="en-US" dirty="0" smtClean="0"/>
              <a:t>motivate innovative </a:t>
            </a:r>
            <a:r>
              <a:rPr lang="en-US" dirty="0"/>
              <a:t>merchants to reinvent the way they do business: </a:t>
            </a:r>
            <a:endParaRPr lang="en-US" dirty="0" smtClean="0"/>
          </a:p>
          <a:p>
            <a:pPr marL="457200">
              <a:buFont typeface="Calibri" panose="020F0502020204030204" pitchFamily="34" charset="0"/>
              <a:buChar char="­"/>
            </a:pPr>
            <a:r>
              <a:rPr lang="en-US" dirty="0" smtClean="0"/>
              <a:t>Changes in economic conditions</a:t>
            </a:r>
            <a:endParaRPr lang="en-US" dirty="0"/>
          </a:p>
          <a:p>
            <a:pPr marL="457200">
              <a:buFont typeface="Calibri" panose="020F0502020204030204" pitchFamily="34" charset="0"/>
              <a:buChar char="­"/>
            </a:pPr>
            <a:r>
              <a:rPr lang="en-US" dirty="0" smtClean="0"/>
              <a:t>Demographic and cultural change</a:t>
            </a:r>
          </a:p>
          <a:p>
            <a:pPr marL="457200">
              <a:buFont typeface="Calibri" panose="020F0502020204030204" pitchFamily="34" charset="0"/>
              <a:buChar char="­"/>
            </a:pPr>
            <a:r>
              <a:rPr lang="en-US" dirty="0" smtClean="0"/>
              <a:t>Technology</a:t>
            </a:r>
            <a:endParaRPr lang="en-US" dirty="0"/>
          </a:p>
          <a:p>
            <a:pPr marL="457200">
              <a:buFont typeface="Calibri" panose="020F0502020204030204" pitchFamily="34" charset="0"/>
              <a:buChar char="­"/>
            </a:pPr>
            <a:r>
              <a:rPr lang="en-US" dirty="0" smtClean="0"/>
              <a:t>Globalization</a:t>
            </a:r>
            <a:endParaRPr lang="en-US" dirty="0"/>
          </a:p>
        </p:txBody>
      </p:sp>
      <p:sp>
        <p:nvSpPr>
          <p:cNvPr id="3" name="Footer Placeholder 2"/>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874" y="1757470"/>
            <a:ext cx="3761825" cy="430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03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Change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Economic downturn that began in 2008 had great impact on retailers</a:t>
            </a:r>
          </a:p>
          <a:p>
            <a:pPr marL="519113" indent="-290513">
              <a:buFont typeface="Calibri" panose="020F0502020204030204" pitchFamily="34" charset="0"/>
              <a:buChar char="­"/>
            </a:pPr>
            <a:r>
              <a:rPr lang="en-US" sz="3200" dirty="0" smtClean="0"/>
              <a:t>Lowered consumer confidence resulted in less discretionary spending.</a:t>
            </a:r>
          </a:p>
          <a:p>
            <a:r>
              <a:rPr lang="en-US" sz="3200" dirty="0" smtClean="0"/>
              <a:t>Sales for upscale stores especially vulnerable</a:t>
            </a:r>
          </a:p>
          <a:p>
            <a:pPr marL="519113" indent="-290513">
              <a:buFont typeface="Calibri" panose="020F0502020204030204" pitchFamily="34" charset="0"/>
              <a:buChar char="­"/>
            </a:pPr>
            <a:r>
              <a:rPr lang="en-US" sz="3200" dirty="0" smtClean="0"/>
              <a:t>While stores like TJ Maxx, Marshall’s, and Amazon.com thrived</a:t>
            </a:r>
          </a:p>
          <a:p>
            <a:pPr marL="519113" indent="-290513">
              <a:buFont typeface="Calibri" panose="020F0502020204030204" pitchFamily="34" charset="0"/>
              <a:buChar char="­"/>
            </a:pPr>
            <a:r>
              <a:rPr lang="en-US" sz="3200" dirty="0" smtClean="0"/>
              <a:t>Some retailers responded by allocating more shelf space to private label brands</a:t>
            </a:r>
            <a:endParaRPr lang="en-US" dirty="0" smtClean="0"/>
          </a:p>
          <a:p>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8</a:t>
            </a:fld>
            <a:endParaRPr lang="en-US" dirty="0"/>
          </a:p>
        </p:txBody>
      </p:sp>
    </p:spTree>
    <p:extLst>
      <p:ext uri="{BB962C8B-B14F-4D97-AF65-F5344CB8AC3E}">
        <p14:creationId xmlns:p14="http://schemas.microsoft.com/office/powerpoint/2010/main" val="1325244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in Demographics </a:t>
            </a:r>
            <a:br>
              <a:rPr lang="en-US" dirty="0" smtClean="0"/>
            </a:br>
            <a:r>
              <a:rPr lang="en-US" dirty="0" smtClean="0"/>
              <a:t>and Culture</a:t>
            </a:r>
            <a:endParaRPr lang="en-US" dirty="0"/>
          </a:p>
        </p:txBody>
      </p:sp>
      <p:sp>
        <p:nvSpPr>
          <p:cNvPr id="3" name="Content Placeholder 2"/>
          <p:cNvSpPr>
            <a:spLocks noGrp="1"/>
          </p:cNvSpPr>
          <p:nvPr>
            <p:ph idx="1"/>
          </p:nvPr>
        </p:nvSpPr>
        <p:spPr/>
        <p:txBody>
          <a:bodyPr>
            <a:normAutofit/>
          </a:bodyPr>
          <a:lstStyle/>
          <a:p>
            <a:r>
              <a:rPr lang="en-US" sz="3500" dirty="0" smtClean="0"/>
              <a:t>More dual-career families places greater emphasis on convenience</a:t>
            </a:r>
          </a:p>
          <a:p>
            <a:pPr marL="457200" indent="-166688">
              <a:buFont typeface="Calibri" panose="020F0502020204030204" pitchFamily="34" charset="0"/>
              <a:buChar char="­"/>
            </a:pPr>
            <a:r>
              <a:rPr lang="en-US" sz="3200" dirty="0" smtClean="0"/>
              <a:t>Increased number of locations and format</a:t>
            </a:r>
          </a:p>
          <a:p>
            <a:pPr marL="457200" indent="-166688">
              <a:buFont typeface="Calibri" panose="020F0502020204030204" pitchFamily="34" charset="0"/>
              <a:buChar char="­"/>
            </a:pPr>
            <a:r>
              <a:rPr lang="en-US" sz="3200" dirty="0" smtClean="0"/>
              <a:t>Extended hours</a:t>
            </a:r>
            <a:endParaRPr lang="en-US" dirty="0" smtClean="0"/>
          </a:p>
          <a:p>
            <a:r>
              <a:rPr lang="en-US" sz="3500" dirty="0" smtClean="0"/>
              <a:t>Ethnic Diversity</a:t>
            </a:r>
          </a:p>
          <a:p>
            <a:pPr marL="457200" indent="-166688">
              <a:buFont typeface="Calibri" panose="020F0502020204030204" pitchFamily="34" charset="0"/>
              <a:buChar char="­"/>
            </a:pPr>
            <a:r>
              <a:rPr lang="en-US" sz="3200" dirty="0" smtClean="0"/>
              <a:t>Need to adjust retail mix to attract consumers in areas with high concentration of ethnic population</a:t>
            </a:r>
            <a:endParaRPr lang="en-US" sz="3200" dirty="0"/>
          </a:p>
        </p:txBody>
      </p:sp>
      <p:sp>
        <p:nvSpPr>
          <p:cNvPr id="4" name="Footer Placeholder 3"/>
          <p:cNvSpPr>
            <a:spLocks noGrp="1"/>
          </p:cNvSpPr>
          <p:nvPr>
            <p:ph type="ftr" sz="quarter" idx="11"/>
          </p:nvPr>
        </p:nvSpPr>
        <p:spPr/>
        <p:txBody>
          <a:bodyPr/>
          <a:lstStyle/>
          <a:p>
            <a:r>
              <a:rPr lang="en-US" smtClean="0"/>
              <a:t> Copyright © 2016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5F951941-A004-46BD-AC29-D7C1C69671B0}" type="slidenum">
              <a:rPr lang="en-US" smtClean="0"/>
              <a:pPr/>
              <a:t>9</a:t>
            </a:fld>
            <a:endParaRPr lang="en-US" dirty="0"/>
          </a:p>
        </p:txBody>
      </p:sp>
    </p:spTree>
    <p:extLst>
      <p:ext uri="{BB962C8B-B14F-4D97-AF65-F5344CB8AC3E}">
        <p14:creationId xmlns:p14="http://schemas.microsoft.com/office/powerpoint/2010/main" val="2960181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TotalTime>
  <Words>9721</Words>
  <Application>Microsoft Office PowerPoint</Application>
  <PresentationFormat>On-screen Show (4:3)</PresentationFormat>
  <Paragraphs>605</Paragraphs>
  <Slides>48</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ＭＳ Ｐゴシック</vt:lpstr>
      <vt:lpstr>Arial</vt:lpstr>
      <vt:lpstr>Calibri</vt:lpstr>
      <vt:lpstr>Calibri Light</vt:lpstr>
      <vt:lpstr>Times New Roman</vt:lpstr>
      <vt:lpstr>ヒラギノ角ゴ Pro W3</vt:lpstr>
      <vt:lpstr>Office Theme</vt:lpstr>
      <vt:lpstr>1_Office Theme</vt:lpstr>
      <vt:lpstr>   Chapter Twelve  Deliver the Customer Experience:  Bricks and Clicks</vt:lpstr>
      <vt:lpstr>Chapter Objectives</vt:lpstr>
      <vt:lpstr>Real People, Real Choices:  Decision Time at Eskimo Joe’s</vt:lpstr>
      <vt:lpstr>Retailing: A Mixed (Shopping) Bag</vt:lpstr>
      <vt:lpstr>The Evolution of Retailing</vt:lpstr>
      <vt:lpstr>Figure 12.1: The Wheel of Retailing</vt:lpstr>
      <vt:lpstr>The Evolution Continues: What’s “In-Store” for the Future?</vt:lpstr>
      <vt:lpstr>Economic Change</vt:lpstr>
      <vt:lpstr>Changes in Demographics  and Culture</vt:lpstr>
      <vt:lpstr>Technology</vt:lpstr>
      <vt:lpstr>Globalization</vt:lpstr>
      <vt:lpstr>Retailtainment to Satisfy  Experiential Shoppers</vt:lpstr>
      <vt:lpstr>Ethical Problems in Retailing</vt:lpstr>
      <vt:lpstr>Retailing is Big Business – All Around the World!</vt:lpstr>
      <vt:lpstr>Ethical/Sustainable Decisions in the Real World</vt:lpstr>
      <vt:lpstr>Classifying Retailers by  Merchandise Mix</vt:lpstr>
      <vt:lpstr>Figure 12.2: Classification of Book Retailers by Merchandise Selection</vt:lpstr>
      <vt:lpstr>Classify Retailers by  Level of Service</vt:lpstr>
      <vt:lpstr>Table 12.1: Different Retailers Offer Varying Product Assortments, Levels of Service, Store Sizes, and Prices</vt:lpstr>
      <vt:lpstr>Category Killer</vt:lpstr>
      <vt:lpstr>Table 12.1: Different Retailers Offer Varying Product Assortments, Levels of Service, Store Sizes, and Prices</vt:lpstr>
      <vt:lpstr>Department Stores</vt:lpstr>
      <vt:lpstr>Table 12.1: Different Retailers Offer Varying Product Assortments, Levels of Service, Store Sizes, and Prices</vt:lpstr>
      <vt:lpstr>Popup Stores</vt:lpstr>
      <vt:lpstr>Types of Retail Stores</vt:lpstr>
      <vt:lpstr>E-Commerce and Other Types  of Non-store Retailing</vt:lpstr>
      <vt:lpstr>Direct Selling</vt:lpstr>
      <vt:lpstr>Automatic Vending</vt:lpstr>
      <vt:lpstr>B2C E-Commerce</vt:lpstr>
      <vt:lpstr>Table 12.2: Benefits and Limitations of E-Commerce</vt:lpstr>
      <vt:lpstr>B2C and the Future of Retailing</vt:lpstr>
      <vt:lpstr>Nonstore Retailing</vt:lpstr>
      <vt:lpstr>Service as a Core Source of Value</vt:lpstr>
      <vt:lpstr>Figure12.4: Characteristics  of Services</vt:lpstr>
      <vt:lpstr>The Service Encounter</vt:lpstr>
      <vt:lpstr>Physical Elements of  the Service Encounter</vt:lpstr>
      <vt:lpstr>How we Provide Quality Service</vt:lpstr>
      <vt:lpstr>Measuring Service Quality</vt:lpstr>
      <vt:lpstr>Table 12.3: Marketing Strategies for Service Organizations</vt:lpstr>
      <vt:lpstr>Marketing People,  Places, and Ideas</vt:lpstr>
      <vt:lpstr>Marketing People</vt:lpstr>
      <vt:lpstr>Table 12.4: Strategies to  Sell a Celebrity</vt:lpstr>
      <vt:lpstr>Place Marketing</vt:lpstr>
      <vt:lpstr>Marketing Ideas</vt:lpstr>
      <vt:lpstr>Figure 12.5: Factors that Shape  the Future of Services</vt:lpstr>
      <vt:lpstr>Marketing the Intangible</vt:lpstr>
      <vt:lpstr>Real People, Real Choices:  Decision Made at Eskimo Joe’s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Objectives</dc:title>
  <dc:creator>George Deitz</dc:creator>
  <cp:lastModifiedBy>Collins, Jennifer M</cp:lastModifiedBy>
  <cp:revision>62</cp:revision>
  <dcterms:created xsi:type="dcterms:W3CDTF">2014-11-29T20:41:38Z</dcterms:created>
  <dcterms:modified xsi:type="dcterms:W3CDTF">2015-04-29T16:19:09Z</dcterms:modified>
</cp:coreProperties>
</file>