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15" r:id="rId17"/>
    <p:sldId id="316" r:id="rId18"/>
    <p:sldId id="317" r:id="rId19"/>
    <p:sldId id="319" r:id="rId20"/>
    <p:sldId id="273" r:id="rId21"/>
    <p:sldId id="274" r:id="rId22"/>
    <p:sldId id="275" r:id="rId23"/>
    <p:sldId id="276" r:id="rId24"/>
    <p:sldId id="277" r:id="rId25"/>
    <p:sldId id="321" r:id="rId26"/>
    <p:sldId id="279" r:id="rId27"/>
    <p:sldId id="280" r:id="rId28"/>
    <p:sldId id="281" r:id="rId29"/>
    <p:sldId id="322" r:id="rId30"/>
    <p:sldId id="283" r:id="rId31"/>
    <p:sldId id="284" r:id="rId32"/>
    <p:sldId id="285" r:id="rId33"/>
    <p:sldId id="286" r:id="rId34"/>
    <p:sldId id="287" r:id="rId35"/>
    <p:sldId id="288" r:id="rId36"/>
    <p:sldId id="289" r:id="rId37"/>
    <p:sldId id="291" r:id="rId38"/>
    <p:sldId id="292" r:id="rId39"/>
    <p:sldId id="293" r:id="rId40"/>
    <p:sldId id="313" r:id="rId41"/>
    <p:sldId id="311" r:id="rId42"/>
    <p:sldId id="314" r:id="rId43"/>
    <p:sldId id="312" r:id="rId44"/>
    <p:sldId id="309" r:id="rId45"/>
    <p:sldId id="310" r:id="rId46"/>
    <p:sldId id="320" r:id="rId47"/>
    <p:sldId id="298" r:id="rId48"/>
    <p:sldId id="2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77" autoAdjust="0"/>
  </p:normalViewPr>
  <p:slideViewPr>
    <p:cSldViewPr>
      <p:cViewPr varScale="1">
        <p:scale>
          <a:sx n="32" d="100"/>
          <a:sy n="32" d="100"/>
        </p:scale>
        <p:origin x="14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8C15F-BB2C-430D-9675-E73E6F5C8D71}"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B2AFC-1193-4AAA-B865-A7C9852AA50B}" type="slidenum">
              <a:rPr lang="en-US" smtClean="0"/>
              <a:t>‹#›</a:t>
            </a:fld>
            <a:endParaRPr lang="en-US"/>
          </a:p>
        </p:txBody>
      </p:sp>
    </p:spTree>
    <p:extLst>
      <p:ext uri="{BB962C8B-B14F-4D97-AF65-F5344CB8AC3E}">
        <p14:creationId xmlns:p14="http://schemas.microsoft.com/office/powerpoint/2010/main" val="214205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1133A3A-E775-4011-A353-63AF71387B74}"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Tree>
    <p:extLst>
      <p:ext uri="{BB962C8B-B14F-4D97-AF65-F5344CB8AC3E}">
        <p14:creationId xmlns:p14="http://schemas.microsoft.com/office/powerpoint/2010/main" val="201043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r>
              <a:rPr lang="en-US" sz="1200" b="1" i="0" u="none" strike="noStrike" kern="1200" baseline="0" dirty="0" smtClean="0">
                <a:solidFill>
                  <a:schemeClr val="tx1"/>
                </a:solidFill>
                <a:latin typeface="+mn-lt"/>
                <a:ea typeface="+mn-ea"/>
                <a:cs typeface="+mn-cs"/>
              </a:rPr>
              <a:t>Social networks </a:t>
            </a:r>
            <a:r>
              <a:rPr lang="en-US" sz="1200" b="0" i="0" u="none" strike="noStrike" kern="1200" baseline="0" dirty="0" smtClean="0">
                <a:solidFill>
                  <a:schemeClr val="tx1"/>
                </a:solidFill>
                <a:latin typeface="+mn-lt"/>
                <a:ea typeface="+mn-ea"/>
                <a:cs typeface="+mn-cs"/>
              </a:rPr>
              <a:t>are sites that connect people with other people. Successful networking sites ask users to develop profiles of themselves so that those with similar backgrounds, interests, hobbies, religious beliefs, racial identities, or political views can “meet” online. Social networks such as Facebook and LinkedIn are some of the most popular sites on the Internet with millions of users from around the globe.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What’s in all this social networking for marketers?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By monitoring social networks, marketers learn what consumers are thinking and what they are saying to each other about their brand and about the competition. Such information can be invaluable to improve advertising messages or even to correct defects in products.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By participating in the conversations, marketers can reach influential people such as journalists and consumers who are opinion leaders.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Most importantly, social networks provide firms the opportunity to create a </a:t>
            </a:r>
            <a:r>
              <a:rPr lang="en-US" sz="1200" b="1" i="0" u="none" strike="noStrike" kern="1200" baseline="0" dirty="0" smtClean="0">
                <a:solidFill>
                  <a:schemeClr val="tx1"/>
                </a:solidFill>
                <a:latin typeface="+mn-lt"/>
                <a:ea typeface="+mn-ea"/>
                <a:cs typeface="+mn-cs"/>
              </a:rPr>
              <a:t>brand community</a:t>
            </a:r>
            <a:r>
              <a:rPr lang="en-US" sz="1200" b="0" i="0" u="none" strike="noStrike" kern="1200" baseline="0" dirty="0" smtClean="0">
                <a:solidFill>
                  <a:schemeClr val="tx1"/>
                </a:solidFill>
                <a:latin typeface="+mn-lt"/>
                <a:ea typeface="+mn-ea"/>
                <a:cs typeface="+mn-cs"/>
              </a:rPr>
              <a:t>, a group of social network users who share an attachment to a product or brand. Members of the brand community interact with each other, sharing information about the brand or just expressing their affection for it. As a result, the relationships between the consumers and the brand grow even stronger.</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10</a:t>
            </a:fld>
            <a:endParaRPr lang="en-US"/>
          </a:p>
        </p:txBody>
      </p:sp>
    </p:spTree>
    <p:extLst>
      <p:ext uri="{BB962C8B-B14F-4D97-AF65-F5344CB8AC3E}">
        <p14:creationId xmlns:p14="http://schemas.microsoft.com/office/powerpoint/2010/main" val="85658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Virtual worlds are online, highly engaging digital environments where </a:t>
            </a:r>
            <a:r>
              <a:rPr lang="en-US" sz="1200" b="1" i="0" u="none" strike="noStrike" kern="1200" baseline="0" dirty="0" smtClean="0">
                <a:solidFill>
                  <a:schemeClr val="tx1"/>
                </a:solidFill>
                <a:latin typeface="+mn-lt"/>
                <a:ea typeface="+mn-ea"/>
                <a:cs typeface="+mn-cs"/>
              </a:rPr>
              <a:t>avatars</a:t>
            </a:r>
            <a:r>
              <a:rPr lang="en-US" sz="1200" b="0" i="0" u="none" strike="noStrike" kern="1200" baseline="0" dirty="0" smtClean="0">
                <a:solidFill>
                  <a:schemeClr val="tx1"/>
                </a:solidFill>
                <a:latin typeface="+mn-lt"/>
                <a:ea typeface="+mn-ea"/>
                <a:cs typeface="+mn-cs"/>
              </a:rPr>
              <a:t>—graphic representations of users—interact with other avatars in real time.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virtual worlds, residents can hang out at virtual clubs, shop for clothing and bling for their avatars, buy furniture to deck out virtual homes, and, yes, even go to college in virtual universities.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Some people find it hard to believe, but it’s common for people to spend real money to buy digital products that don’t exist in the real world. Indeed, the </a:t>
            </a:r>
            <a:r>
              <a:rPr lang="en-US" sz="1200" b="1" i="0" u="none" strike="noStrike" kern="1200" baseline="0" dirty="0" smtClean="0">
                <a:solidFill>
                  <a:schemeClr val="tx1"/>
                </a:solidFill>
                <a:latin typeface="+mn-lt"/>
                <a:ea typeface="+mn-ea"/>
                <a:cs typeface="+mn-cs"/>
              </a:rPr>
              <a:t>virtual goods </a:t>
            </a:r>
            <a:r>
              <a:rPr lang="en-US" sz="1200" b="0" i="0" u="none" strike="noStrike" kern="1200" baseline="0" dirty="0" smtClean="0">
                <a:solidFill>
                  <a:schemeClr val="tx1"/>
                </a:solidFill>
                <a:latin typeface="+mn-lt"/>
                <a:ea typeface="+mn-ea"/>
                <a:cs typeface="+mn-cs"/>
              </a:rPr>
              <a:t>market is booming: By 2016, consumers across the globe are expected to spend over $11 billion to buy items they use only in virtual worlds.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Second Life </a:t>
            </a:r>
            <a:r>
              <a:rPr lang="en-US" sz="1200" b="0" i="0" u="none" strike="noStrike" kern="1200" baseline="0" dirty="0" smtClean="0">
                <a:solidFill>
                  <a:schemeClr val="tx1"/>
                </a:solidFill>
                <a:latin typeface="+mn-lt"/>
                <a:ea typeface="+mn-ea"/>
                <a:cs typeface="+mn-cs"/>
              </a:rPr>
              <a:t>is one of the largest and best-known virtual worlds, although in reality there are several hundred of these environments up and running.</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11</a:t>
            </a:fld>
            <a:endParaRPr lang="en-US"/>
          </a:p>
        </p:txBody>
      </p:sp>
    </p:spTree>
    <p:extLst>
      <p:ext uri="{BB962C8B-B14F-4D97-AF65-F5344CB8AC3E}">
        <p14:creationId xmlns:p14="http://schemas.microsoft.com/office/powerpoint/2010/main" val="153549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Product review sites </a:t>
            </a:r>
            <a:r>
              <a:rPr lang="en-US" sz="1200" b="0" i="0" u="none" strike="noStrike" kern="1200" baseline="0" dirty="0" smtClean="0">
                <a:solidFill>
                  <a:schemeClr val="tx1"/>
                </a:solidFill>
                <a:latin typeface="+mn-lt"/>
                <a:ea typeface="+mn-ea"/>
                <a:cs typeface="+mn-cs"/>
              </a:rPr>
              <a:t>are social media sites that enable people to post stories about their experiences with products and services.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Marketers hope that product review sites create a connection between the consumer and the brand.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Product review sites give users both positive and negative information about companies.</a:t>
            </a: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12</a:t>
            </a:fld>
            <a:endParaRPr lang="en-US"/>
          </a:p>
        </p:txBody>
      </p:sp>
    </p:spTree>
    <p:extLst>
      <p:ext uri="{BB962C8B-B14F-4D97-AF65-F5344CB8AC3E}">
        <p14:creationId xmlns:p14="http://schemas.microsoft.com/office/powerpoint/2010/main" val="91990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r>
              <a:rPr lang="en-US" sz="1200" b="0" i="0" u="none" strike="noStrike" kern="1200" baseline="0" dirty="0" smtClean="0">
                <a:solidFill>
                  <a:schemeClr val="tx1"/>
                </a:solidFill>
                <a:latin typeface="+mn-lt"/>
                <a:ea typeface="+mn-ea"/>
                <a:cs typeface="+mn-cs"/>
              </a:rPr>
              <a:t>It’s obvious to almost anyone who has a pulse today that the future of marketing communication lies in that magic little device you practically sleep with—your smart phone. Combine Web-browsing capability with built-in cameras, and the race is on to bring to the world to your belt or purse.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Everyone is scrambling to “monetize” the mobile market. A few to watch include the following: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ShopSavvy</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finds the lowest prices online and at nearby bricks-and-mortar retailers. Users can like products to get price alerts or follow their favorites stores to get alerts about when items go on sale.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Hot5 Fitness </a:t>
            </a:r>
            <a:r>
              <a:rPr lang="en-US" sz="1200" b="0" i="0" u="none" strike="noStrike" kern="1200" baseline="0" dirty="0" smtClean="0">
                <a:solidFill>
                  <a:schemeClr val="tx1"/>
                </a:solidFill>
                <a:latin typeface="+mn-lt"/>
                <a:ea typeface="+mn-ea"/>
                <a:cs typeface="+mn-cs"/>
              </a:rPr>
              <a:t>is a fitness app that offers hundreds of five-minute video workouts that you can add on to the end of your current fitness routine or mix together to create a longer workout. The high-quality videos feature custom music synced to the workout for maximum intensity.</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Location-based social networks </a:t>
            </a:r>
            <a:r>
              <a:rPr lang="en-US" sz="1200" b="0" i="0" u="none" strike="noStrike" kern="1200" baseline="0" dirty="0" smtClean="0">
                <a:solidFill>
                  <a:schemeClr val="tx1"/>
                </a:solidFill>
                <a:latin typeface="+mn-lt"/>
                <a:ea typeface="+mn-ea"/>
                <a:cs typeface="+mn-cs"/>
              </a:rPr>
              <a:t>integrate sophisticated GPS technology (like the navigation system you may have in your car) that enables users to alert friends of their exact whereabouts via their mobile phones. </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Foursquare </a:t>
            </a:r>
            <a:r>
              <a:rPr lang="en-US" sz="1200" b="0" i="0" u="none" strike="noStrike" kern="1200" baseline="0" dirty="0" smtClean="0">
                <a:solidFill>
                  <a:schemeClr val="tx1"/>
                </a:solidFill>
                <a:latin typeface="+mn-lt"/>
                <a:ea typeface="+mn-ea"/>
                <a:cs typeface="+mn-cs"/>
              </a:rPr>
              <a:t>was one of the most popular of these sites with over 50 million users, but in May 2014, the </a:t>
            </a:r>
            <a:r>
              <a:rPr lang="en-US" sz="1200" b="0" i="1" u="none" strike="noStrike" kern="1200" baseline="0" dirty="0" smtClean="0">
                <a:solidFill>
                  <a:schemeClr val="tx1"/>
                </a:solidFill>
                <a:latin typeface="+mn-lt"/>
                <a:ea typeface="+mn-ea"/>
                <a:cs typeface="+mn-cs"/>
              </a:rPr>
              <a:t>Foursquare </a:t>
            </a:r>
            <a:r>
              <a:rPr lang="en-US" sz="1200" b="0" i="0" u="none" strike="noStrike" kern="1200" baseline="0" dirty="0" smtClean="0">
                <a:solidFill>
                  <a:schemeClr val="tx1"/>
                </a:solidFill>
                <a:latin typeface="+mn-lt"/>
                <a:ea typeface="+mn-ea"/>
                <a:cs typeface="+mn-cs"/>
              </a:rPr>
              <a:t>folks announced they were splitting the app in two: </a:t>
            </a:r>
            <a:r>
              <a:rPr lang="en-US" sz="1200" b="0" i="1" u="none" strike="noStrike" kern="1200" baseline="0" dirty="0" smtClean="0">
                <a:solidFill>
                  <a:schemeClr val="tx1"/>
                </a:solidFill>
                <a:latin typeface="+mn-lt"/>
                <a:ea typeface="+mn-ea"/>
                <a:cs typeface="+mn-cs"/>
              </a:rPr>
              <a:t>Foursquare </a:t>
            </a:r>
            <a:r>
              <a:rPr lang="en-US" sz="1200" b="0" i="0" u="none" strike="noStrike" kern="1200" baseline="0" dirty="0" smtClean="0">
                <a:solidFill>
                  <a:schemeClr val="tx1"/>
                </a:solidFill>
                <a:latin typeface="+mn-lt"/>
                <a:ea typeface="+mn-ea"/>
                <a:cs typeface="+mn-cs"/>
              </a:rPr>
              <a:t>for discovering new places and </a:t>
            </a:r>
            <a:r>
              <a:rPr lang="en-US" sz="1200" b="0" i="1" u="none" strike="noStrike" kern="1200" baseline="0" dirty="0" smtClean="0">
                <a:solidFill>
                  <a:schemeClr val="tx1"/>
                </a:solidFill>
                <a:latin typeface="+mn-lt"/>
                <a:ea typeface="+mn-ea"/>
                <a:cs typeface="+mn-cs"/>
              </a:rPr>
              <a:t>Swarm </a:t>
            </a:r>
            <a:r>
              <a:rPr lang="en-US" sz="1200" b="0" i="0" u="none" strike="noStrike" kern="1200" baseline="0" dirty="0" smtClean="0">
                <a:solidFill>
                  <a:schemeClr val="tx1"/>
                </a:solidFill>
                <a:latin typeface="+mn-lt"/>
                <a:ea typeface="+mn-ea"/>
                <a:cs typeface="+mn-cs"/>
              </a:rPr>
              <a:t>for checking in at places you visit.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Businesses can ride this wave by offering discounts or free services to people who check in to their locations. For example, </a:t>
            </a:r>
            <a:r>
              <a:rPr lang="en-US" sz="1200" b="0" i="0" u="none" strike="noStrike" kern="1200" baseline="0" dirty="0" err="1" smtClean="0">
                <a:solidFill>
                  <a:schemeClr val="tx1"/>
                </a:solidFill>
                <a:latin typeface="+mn-lt"/>
                <a:ea typeface="+mn-ea"/>
                <a:cs typeface="+mn-cs"/>
              </a:rPr>
              <a:t>Boloco</a:t>
            </a:r>
            <a:r>
              <a:rPr lang="en-US" sz="1200" b="0" i="0" u="none" strike="noStrike" kern="1200" baseline="0" dirty="0" smtClean="0">
                <a:solidFill>
                  <a:schemeClr val="tx1"/>
                </a:solidFill>
                <a:latin typeface="+mn-lt"/>
                <a:ea typeface="+mn-ea"/>
                <a:cs typeface="+mn-cs"/>
              </a:rPr>
              <a:t>, a burrito chain in Boston, used a feature from the </a:t>
            </a:r>
            <a:r>
              <a:rPr lang="en-US" sz="1200" b="0" i="0" u="none" strike="noStrike" kern="1200" baseline="0" dirty="0" err="1" smtClean="0">
                <a:solidFill>
                  <a:schemeClr val="tx1"/>
                </a:solidFill>
                <a:latin typeface="+mn-lt"/>
                <a:ea typeface="+mn-ea"/>
                <a:cs typeface="+mn-cs"/>
              </a:rPr>
              <a:t>LevelUp</a:t>
            </a:r>
            <a:r>
              <a:rPr lang="en-US" sz="1200" b="0" i="0" u="none" strike="noStrike" kern="1200" baseline="0" dirty="0" smtClean="0">
                <a:solidFill>
                  <a:schemeClr val="tx1"/>
                </a:solidFill>
                <a:latin typeface="+mn-lt"/>
                <a:ea typeface="+mn-ea"/>
                <a:cs typeface="+mn-cs"/>
              </a:rPr>
              <a:t> app, which offered customers $5 off of a food and drink purchase of $10. To “level up,” customers returned to the restaurant for $10 off a $25 purchase and then $14 off a $45 purchase. </a:t>
            </a:r>
            <a:r>
              <a:rPr lang="en-US" sz="1200" b="0" i="0" u="none" strike="noStrike" kern="1200" baseline="0" dirty="0" err="1" smtClean="0">
                <a:solidFill>
                  <a:schemeClr val="tx1"/>
                </a:solidFill>
                <a:latin typeface="+mn-lt"/>
                <a:ea typeface="+mn-ea"/>
                <a:cs typeface="+mn-cs"/>
              </a:rPr>
              <a:t>Boloco</a:t>
            </a:r>
            <a:r>
              <a:rPr lang="en-US" sz="1200" b="0" i="0" u="none" strike="noStrike" kern="1200" baseline="0" dirty="0" smtClean="0">
                <a:solidFill>
                  <a:schemeClr val="tx1"/>
                </a:solidFill>
                <a:latin typeface="+mn-lt"/>
                <a:ea typeface="+mn-ea"/>
                <a:cs typeface="+mn-cs"/>
              </a:rPr>
              <a:t> saw 26 percent of its customers return for the Level 3 reward.</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13</a:t>
            </a:fld>
            <a:endParaRPr lang="en-US"/>
          </a:p>
        </p:txBody>
      </p:sp>
    </p:spTree>
    <p:extLst>
      <p:ext uri="{BB962C8B-B14F-4D97-AF65-F5344CB8AC3E}">
        <p14:creationId xmlns:p14="http://schemas.microsoft.com/office/powerpoint/2010/main" val="47354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Summary slide for Chapter 14, learning objective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Instructor may begin discussion by asking students what social media platforms do they use on a regular basis. For what purposes do they use them? How often?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Ask students to recall the four main goals of all marketing communications (inform, remind, persuade, build relationships). How might the food truck owner utilize social media platforms to help her achieve objectives in each of these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Briefly review the many-to-many communications model. How might the food truck owner take advantage of social media to create “buzz” around her business?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14</a:t>
            </a:fld>
            <a:endParaRPr lang="en-US"/>
          </a:p>
        </p:txBody>
      </p:sp>
    </p:spTree>
    <p:extLst>
      <p:ext uri="{BB962C8B-B14F-4D97-AF65-F5344CB8AC3E}">
        <p14:creationId xmlns:p14="http://schemas.microsoft.com/office/powerpoint/2010/main" val="179992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b="1" dirty="0" smtClean="0"/>
              <a:t>LECTURE NOTES:</a:t>
            </a:r>
          </a:p>
          <a:p>
            <a:pPr marL="228600" indent="-228600">
              <a:lnSpc>
                <a:spcPct val="90000"/>
              </a:lnSpc>
              <a:buFontTx/>
              <a:buChar char="•"/>
            </a:pPr>
            <a:r>
              <a:rPr lang="en-US" altLang="en-US" dirty="0" smtClean="0"/>
              <a:t>The four key forms of direct marketing are shown in Figure 14.2.  Each is explained in more detail on the following slides.</a:t>
            </a:r>
          </a:p>
          <a:p>
            <a:pPr marL="228600" indent="-228600">
              <a:lnSpc>
                <a:spcPct val="90000"/>
              </a:lnSpc>
              <a:buFontTx/>
              <a:buChar char="•"/>
            </a:pPr>
            <a:r>
              <a:rPr lang="en-US" altLang="en-US" dirty="0" smtClean="0"/>
              <a:t>Desired responses to direct marketing include:</a:t>
            </a:r>
          </a:p>
          <a:p>
            <a:pPr marL="457200" indent="-228600">
              <a:buFont typeface="Calibri" panose="020F0502020204030204" pitchFamily="34" charset="0"/>
              <a:buChar char="­"/>
            </a:pPr>
            <a:r>
              <a:rPr lang="en-US" sz="1200" dirty="0" smtClean="0"/>
              <a:t>An order</a:t>
            </a:r>
          </a:p>
          <a:p>
            <a:pPr marL="457200" indent="-228600">
              <a:buFont typeface="Calibri" panose="020F0502020204030204" pitchFamily="34" charset="0"/>
              <a:buChar char="­"/>
            </a:pPr>
            <a:r>
              <a:rPr lang="en-US" sz="1200" dirty="0" smtClean="0"/>
              <a:t>A request for further information</a:t>
            </a:r>
          </a:p>
          <a:p>
            <a:pPr marL="457200" indent="-228600">
              <a:buFont typeface="Calibri" panose="020F0502020204030204" pitchFamily="34" charset="0"/>
              <a:buChar char="­"/>
            </a:pPr>
            <a:r>
              <a:rPr lang="en-US" sz="1200" dirty="0" smtClean="0"/>
              <a:t>A visit to a store or other place of business for purchase of a product</a:t>
            </a:r>
          </a:p>
          <a:p>
            <a:pPr marL="228600" indent="-228600">
              <a:lnSpc>
                <a:spcPct val="90000"/>
              </a:lnSpc>
              <a:buFontTx/>
              <a:buChar cha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15</a:t>
            </a:fld>
            <a:endParaRPr lang="en-US"/>
          </a:p>
        </p:txBody>
      </p:sp>
    </p:spTree>
    <p:extLst>
      <p:ext uri="{BB962C8B-B14F-4D97-AF65-F5344CB8AC3E}">
        <p14:creationId xmlns:p14="http://schemas.microsoft.com/office/powerpoint/2010/main" val="279409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indent="0">
              <a:buFont typeface="Arial" pitchFamily="34" charset="0"/>
              <a:buNone/>
              <a:defRPr/>
            </a:pPr>
            <a:r>
              <a:rPr lang="en-US" dirty="0" smtClean="0"/>
              <a:t>Both direct mail and catalog marketing are forms of mail order.  </a:t>
            </a:r>
          </a:p>
          <a:p>
            <a:pPr marL="171450" indent="-171450">
              <a:buFont typeface="Arial" pitchFamily="34" charset="0"/>
              <a:buChar char="•"/>
              <a:defRPr/>
            </a:pPr>
            <a:r>
              <a:rPr lang="en-US" dirty="0" smtClean="0"/>
              <a:t>Catalogs are ordered from by over two-thirds of US adults at least once a year.  Computers, clothing, pond accessories and more.  Catalogs were originally created as a method for stores such as Sears to reach people who lived in areas to small to support an actual store.  Recently, catalogs have provided an excellent method of reaching overseas customers.</a:t>
            </a:r>
          </a:p>
          <a:p>
            <a:pPr marL="228600" indent="-228600">
              <a:buFont typeface="Arial" pitchFamily="34" charset="0"/>
              <a:buChar char="•"/>
              <a:defRPr/>
            </a:pPr>
            <a:r>
              <a:rPr lang="en-US" dirty="0" smtClean="0"/>
              <a:t>Of course many consumers receive catalogs unsolicited, and as such consider them junk mail.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Direct mail offers are so prevalent today, that many recipients simply send them straight to the trash.  In fact, half the battle in direct mail marketing is simply to get the consumer to open the direct mail piece.  One creative tactic for breaking through the clutter and getting mail opened includes disguising direct mail solicitations as greeting cards (complete with what appears to be a sticker return address from a “real” person).  </a:t>
            </a:r>
          </a:p>
          <a:p>
            <a:pPr marL="0" indent="0">
              <a:buFont typeface="Arial" pitchFamily="34" charset="0"/>
              <a:buNone/>
              <a:defRPr/>
            </a:pPr>
            <a:endParaRPr lang="en-US" dirty="0" smtClean="0"/>
          </a:p>
          <a:p>
            <a:pPr marL="0" indent="0">
              <a:buFont typeface="Arial" pitchFamily="34" charset="0"/>
              <a:buNone/>
              <a:defRPr/>
            </a:pPr>
            <a:r>
              <a:rPr lang="en-US" dirty="0" smtClean="0"/>
              <a:t>Website Note: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CatalogChoice.org allows consumers to communicate with over 3,000 cataloguers and request that their names be removed from mailing lists.  This non-profit site seeks to reduce the waste that unwanted catalogs create. As the cost of paper and postage continues to increase, it is really to marketers advantage to limit catalog distribution to only those who have a true desire to receive them.</a:t>
            </a:r>
          </a:p>
          <a:p>
            <a:pPr marL="0" indent="0">
              <a:buFont typeface="Arial" pitchFamily="34" charset="0"/>
              <a:buNone/>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16</a:t>
            </a:fld>
            <a:endParaRPr lang="en-US"/>
          </a:p>
        </p:txBody>
      </p:sp>
    </p:spTree>
    <p:extLst>
      <p:ext uri="{BB962C8B-B14F-4D97-AF65-F5344CB8AC3E}">
        <p14:creationId xmlns:p14="http://schemas.microsoft.com/office/powerpoint/2010/main" val="67582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228600" indent="-228600">
              <a:buFont typeface="Arial" pitchFamily="34" charset="0"/>
              <a:buChar char="•"/>
              <a:defRPr/>
            </a:pPr>
            <a:r>
              <a:rPr lang="en-US" dirty="0" smtClean="0"/>
              <a:t>Everyone’s familiar with telemarketing, but you may not realize that telemarketing efforts directed towards businesses are actually more profitable than are efforts directed towards consumers.  Why?  Phone calls are less expensive when keeping in contact with low volume accounts compared to sending an actual sales representative to there place of business.</a:t>
            </a:r>
          </a:p>
          <a:p>
            <a:pPr marL="228600" indent="-228600">
              <a:buFont typeface="Arial" pitchFamily="34" charset="0"/>
              <a:buChar char="•"/>
              <a:defRPr/>
            </a:pPr>
            <a:r>
              <a:rPr lang="en-US" dirty="0" smtClean="0"/>
              <a:t>The Federal Trade Commission established the National Do No Call Registry to eliminate unwanted phone solicitations.  Telemarketing firms are supposed to check the registry at least every 31 days and purge their phone lists accordingly.   Both land line and cell phones can be registered with registry.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17</a:t>
            </a:fld>
            <a:endParaRPr lang="en-US"/>
          </a:p>
        </p:txBody>
      </p:sp>
    </p:spTree>
    <p:extLst>
      <p:ext uri="{BB962C8B-B14F-4D97-AF65-F5344CB8AC3E}">
        <p14:creationId xmlns:p14="http://schemas.microsoft.com/office/powerpoint/2010/main" val="2921638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Direct response TV includes commercials less than 2 minutes long, such as this one, as well as home shopping networks such as QVC and HSN.</a:t>
            </a:r>
            <a:endParaRPr lang="en-US" b="1" baseline="0" dirty="0" smtClean="0"/>
          </a:p>
          <a:p>
            <a:pPr marL="228600" indent="-228600">
              <a:buFont typeface="Arial" pitchFamily="34" charset="0"/>
              <a:buChar char="•"/>
              <a:defRPr/>
            </a:pPr>
            <a:r>
              <a:rPr lang="en-US" dirty="0" smtClean="0"/>
              <a:t>A classic example of </a:t>
            </a:r>
            <a:r>
              <a:rPr lang="en-US" b="1" dirty="0" smtClean="0"/>
              <a:t>direct-response TV</a:t>
            </a:r>
            <a:r>
              <a:rPr lang="en-US" dirty="0" smtClean="0"/>
              <a:t> is the “</a:t>
            </a:r>
            <a:r>
              <a:rPr lang="en-US" dirty="0" err="1" smtClean="0"/>
              <a:t>Snuggie</a:t>
            </a:r>
            <a:r>
              <a:rPr lang="en-US" dirty="0" smtClean="0"/>
              <a:t>” add which is linked to this slide. </a:t>
            </a:r>
          </a:p>
          <a:p>
            <a:pPr marL="228600" indent="-228600">
              <a:buFont typeface="Arial" pitchFamily="34" charset="0"/>
              <a:buChar char="•"/>
              <a:defRPr/>
            </a:pPr>
            <a:r>
              <a:rPr lang="en-US" dirty="0" smtClean="0"/>
              <a:t>Not everything sells equally well; exercise equipment, self-improvement products, and health products are among the top selling categories.</a:t>
            </a:r>
          </a:p>
          <a:p>
            <a:pPr marL="228600" indent="-228600">
              <a:buFont typeface="Arial" pitchFamily="34" charset="0"/>
              <a:buChar char="•"/>
              <a:defRPr/>
            </a:pPr>
            <a:r>
              <a:rPr lang="en-US" b="1" dirty="0" smtClean="0"/>
              <a:t>Infomercials  </a:t>
            </a:r>
            <a:r>
              <a:rPr lang="en-US" dirty="0" smtClean="0"/>
              <a:t>are half-hour or longer commercials that involve extensive product demonstrations, often with audience involvement.  Infomercials are typically shown on cable channels late at night when programming time is less expensive.</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18</a:t>
            </a:fld>
            <a:endParaRPr lang="en-US"/>
          </a:p>
        </p:txBody>
      </p:sp>
    </p:spTree>
    <p:extLst>
      <p:ext uri="{BB962C8B-B14F-4D97-AF65-F5344CB8AC3E}">
        <p14:creationId xmlns:p14="http://schemas.microsoft.com/office/powerpoint/2010/main" val="98939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indent="0">
              <a:buFont typeface="Arial" pitchFamily="34" charset="0"/>
              <a:buNone/>
              <a:defRPr/>
            </a:pPr>
            <a:r>
              <a:rPr lang="en-US" dirty="0" smtClean="0"/>
              <a:t>The final form of direct marketing is m-commerce. The Coda Research Consultancy predicts that online sales by mobile devices will increase from 1.2 billion in 2009, to nearly 24 billion by 2015.  (SOURCE: http://www.dmnews.com/m-commerce-gets-a-growth-spurt/article/172952/ retrieved on 4/29/2011).</a:t>
            </a:r>
          </a:p>
          <a:p>
            <a:pPr marL="228600" indent="-228600">
              <a:buFont typeface="Arial" pitchFamily="34" charset="0"/>
              <a:buChar char="•"/>
              <a:defRPr/>
            </a:pPr>
            <a:r>
              <a:rPr lang="en-US" dirty="0" smtClean="0"/>
              <a:t>The text discusses SMS text messaging as one form of mobile commerce.  A growing form m-commerce is location-based, in which consumers are targeted with discounts, specials, or other offers based on their current location.  And smart phones are increasingly likely to be able to access the Internet.</a:t>
            </a:r>
          </a:p>
          <a:p>
            <a:pPr marL="228600" indent="-228600">
              <a:buFont typeface="Arial" pitchFamily="34" charset="0"/>
              <a:buChar char="•"/>
              <a:defRPr/>
            </a:pPr>
            <a:r>
              <a:rPr lang="en-US" dirty="0" smtClean="0"/>
              <a:t>As smart phones become more widely adopted, m-commerce efforts will continue to become more sophisticated.  Many ads now contain visual displays, animations, and links back to websites.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19</a:t>
            </a:fld>
            <a:endParaRPr lang="en-US"/>
          </a:p>
        </p:txBody>
      </p:sp>
    </p:spTree>
    <p:extLst>
      <p:ext uri="{BB962C8B-B14F-4D97-AF65-F5344CB8AC3E}">
        <p14:creationId xmlns:p14="http://schemas.microsoft.com/office/powerpoint/2010/main" val="247598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b="1" dirty="0" smtClean="0"/>
          </a:p>
          <a:p>
            <a:r>
              <a:rPr lang="en-US" b="0" dirty="0" smtClean="0"/>
              <a:t>Learning objectives for Chapter 14.</a:t>
            </a:r>
            <a:endParaRPr lang="en-US" b="0" dirty="0"/>
          </a:p>
        </p:txBody>
      </p:sp>
      <p:sp>
        <p:nvSpPr>
          <p:cNvPr id="4" name="Slide Number Placeholder 3"/>
          <p:cNvSpPr>
            <a:spLocks noGrp="1"/>
          </p:cNvSpPr>
          <p:nvPr>
            <p:ph type="sldNum" sz="quarter" idx="10"/>
          </p:nvPr>
        </p:nvSpPr>
        <p:spPr/>
        <p:txBody>
          <a:bodyPr/>
          <a:lstStyle/>
          <a:p>
            <a:fld id="{106B2AFC-1193-4AAA-B865-A7C9852AA50B}" type="slidenum">
              <a:rPr lang="en-US" smtClean="0"/>
              <a:t>2</a:t>
            </a:fld>
            <a:endParaRPr lang="en-US"/>
          </a:p>
        </p:txBody>
      </p:sp>
    </p:spTree>
    <p:extLst>
      <p:ext uri="{BB962C8B-B14F-4D97-AF65-F5344CB8AC3E}">
        <p14:creationId xmlns:p14="http://schemas.microsoft.com/office/powerpoint/2010/main" val="1179972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Summary slide for Chapter 14, learning objective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Notes:</a:t>
            </a:r>
          </a:p>
          <a:p>
            <a:endParaRPr lang="en-US" dirty="0" smtClean="0"/>
          </a:p>
          <a:p>
            <a:pPr marL="171450" indent="-171450">
              <a:buFont typeface="Arial" panose="020B0604020202020204" pitchFamily="34" charset="0"/>
              <a:buChar char="•"/>
            </a:pPr>
            <a:r>
              <a:rPr lang="en-US" dirty="0" smtClean="0"/>
              <a:t>Instructor may begin discussion with a review of earlier</a:t>
            </a:r>
            <a:r>
              <a:rPr lang="en-US" baseline="0" dirty="0" smtClean="0"/>
              <a:t> concepts, such as direct and indirect channels of distribution.</a:t>
            </a:r>
            <a:endParaRPr lang="en-US" dirty="0" smtClean="0"/>
          </a:p>
          <a:p>
            <a:pPr marL="171450" indent="-171450">
              <a:buFont typeface="Arial" panose="020B0604020202020204" pitchFamily="34" charset="0"/>
              <a:buChar char="•"/>
            </a:pPr>
            <a:r>
              <a:rPr lang="en-US" baseline="0" dirty="0" smtClean="0"/>
              <a:t>The link is to a compilation of the best of  “As Seen on TV” infomercial channel on </a:t>
            </a:r>
            <a:r>
              <a:rPr lang="en-US" baseline="0" dirty="0" err="1" smtClean="0"/>
              <a:t>Youtube</a:t>
            </a:r>
            <a:r>
              <a:rPr lang="en-US" baseline="0" dirty="0" smtClean="0"/>
              <a:t>: https://www.youtube.com/user/infomercials</a:t>
            </a:r>
          </a:p>
          <a:p>
            <a:pPr marL="171450" indent="-171450">
              <a:buFont typeface="Arial" panose="020B0604020202020204" pitchFamily="34" charset="0"/>
              <a:buChar char="•"/>
            </a:pPr>
            <a:r>
              <a:rPr lang="en-US" baseline="0" dirty="0" smtClean="0"/>
              <a:t>Ask students which infomercials they are familiar with?  Have any of them purchased items they learned about via an infomercial?  Did they order online or purchase in a retail store (stores like Wal-Mart, Best Buy, and Lowe’s now offer many of these items).</a:t>
            </a:r>
          </a:p>
          <a:p>
            <a:pPr marL="171450" indent="-171450">
              <a:buFont typeface="Arial" panose="020B0604020202020204" pitchFamily="34" charset="0"/>
              <a:buChar char="•"/>
            </a:pPr>
            <a:r>
              <a:rPr lang="en-US" baseline="0" dirty="0" smtClean="0"/>
              <a:t>What was their product experience? Did the product perform as suggested in the video presentation? Do they feel like they received acceptable value relative to what they paid for the item?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Why do students think that the inventors/owners of the product went with an infomercial instead of a more (indirect) traditional distribution channel?</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6B2AFC-1193-4AAA-B865-A7C9852AA50B}" type="slidenum">
              <a:rPr lang="en-US" smtClean="0"/>
              <a:t>20</a:t>
            </a:fld>
            <a:endParaRPr lang="en-US"/>
          </a:p>
        </p:txBody>
      </p:sp>
    </p:spTree>
    <p:extLst>
      <p:ext uri="{BB962C8B-B14F-4D97-AF65-F5344CB8AC3E}">
        <p14:creationId xmlns:p14="http://schemas.microsoft.com/office/powerpoint/2010/main" val="384583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171450" indent="-171450">
              <a:buFont typeface="Arial" pitchFamily="34" charset="0"/>
              <a:buChar char="•"/>
              <a:defRPr/>
            </a:pPr>
            <a:r>
              <a:rPr lang="en-US" dirty="0" smtClean="0"/>
              <a:t>On a cost-per-contact basis, personal selling is the most expensive form of marketing communication.  However, the</a:t>
            </a:r>
            <a:r>
              <a:rPr lang="en-US" dirty="0" smtClean="0">
                <a:solidFill>
                  <a:srgbClr val="000066"/>
                </a:solidFill>
              </a:rPr>
              <a:t> </a:t>
            </a:r>
            <a:r>
              <a:rPr lang="en-US" dirty="0" smtClean="0"/>
              <a:t>“Personal touch” aspect of the one-on-one communication is essential for developing relationships between businesses.  Plus salespeople provide information back to the firm regarding what customers think, what competitors are doing, and what concerns clients might have.</a:t>
            </a:r>
          </a:p>
          <a:p>
            <a:pPr marL="228600" indent="-228600">
              <a:buFont typeface="Arial" pitchFamily="34" charset="0"/>
              <a:buChar char="•"/>
              <a:defRPr/>
            </a:pPr>
            <a:r>
              <a:rPr lang="en-US" dirty="0" smtClean="0"/>
              <a:t>Personal selling is highly effective for products that are technically complex or too expensive to market via mass media or by other methods.  Intangible products are also more likely to be promoted via personal selling.</a:t>
            </a:r>
          </a:p>
          <a:p>
            <a:pPr marL="228600" indent="-228600">
              <a:buFont typeface="Arial" pitchFamily="34" charset="0"/>
              <a:buChar char="•"/>
              <a:defRPr/>
            </a:pPr>
            <a:r>
              <a:rPr lang="en-US" dirty="0" smtClean="0"/>
              <a:t>Selling is one of the major career paths that many students take following graduation.  Sales jobs provide high mobility – many CEOs began their company career in sales.  Let’s visit the occupational outlook handbook and take a look at current predictions for growth in jobs for sales representatives in the wholesale and manufacturing industries.</a:t>
            </a:r>
          </a:p>
          <a:p>
            <a:pPr marL="228600" indent="-228600">
              <a:buFont typeface="Arial" pitchFamily="34" charset="0"/>
              <a:buNone/>
              <a:defRPr/>
            </a:pPr>
            <a:endParaRPr lang="en-US" dirty="0" smtClean="0"/>
          </a:p>
          <a:p>
            <a:pPr marL="228600" indent="-228600">
              <a:buFont typeface="Arial" pitchFamily="34" charset="0"/>
              <a:buNone/>
              <a:defRPr/>
            </a:pPr>
            <a:r>
              <a:rPr lang="en-US" b="1" dirty="0" smtClean="0"/>
              <a:t>WEBSITE NOTE:</a:t>
            </a:r>
          </a:p>
          <a:p>
            <a:pPr marL="228600" indent="-228600">
              <a:buFont typeface="Arial" pitchFamily="34" charset="0"/>
              <a:buChar char="•"/>
              <a:defRPr/>
            </a:pPr>
            <a:r>
              <a:rPr lang="en-US" dirty="0" smtClean="0"/>
              <a:t>The link will lead to the occupational outlook handbook home page.  From there, select SALES from the left-hand menu, then select sales representatives, wholesale and manufacturing from the list of links shown under the sales and related occupations.  This will access the most current information regarding the job outlook, projections data (which shows growth), and earnings for different types of industries.  NOTE:  The 2014</a:t>
            </a:r>
            <a:r>
              <a:rPr lang="en-US" baseline="0" dirty="0" smtClean="0"/>
              <a:t> </a:t>
            </a:r>
            <a:r>
              <a:rPr lang="en-US" dirty="0" smtClean="0"/>
              <a:t>Handbook shows data from 2011.  The data lag is usually 2 – 3 years behind the publication date of the Handbook.</a:t>
            </a:r>
          </a:p>
          <a:p>
            <a:pPr marL="228600" indent="-228600">
              <a:buFont typeface="Arial" pitchFamily="34" charset="0"/>
              <a:buChar char="•"/>
              <a:defRPr/>
            </a:pPr>
            <a:r>
              <a:rPr lang="en-US" dirty="0" smtClean="0"/>
              <a:t>Another excellent source for demonstrating the earning potentials of various jobs is via the salary.com website.  Students will benefit from this site because they can access actual salary and benefit information for particular states or cities.  </a:t>
            </a:r>
          </a:p>
          <a:p>
            <a:pPr marL="228600" indent="-228600">
              <a:buFont typeface="Arial" pitchFamily="34" charset="0"/>
              <a:buNone/>
              <a:defRPr/>
            </a:pPr>
            <a:endParaRPr lang="en-US" dirty="0" smtClean="0"/>
          </a:p>
          <a:p>
            <a:pPr marL="228600" indent="-228600">
              <a:buFont typeface="Arial" pitchFamily="34" charset="0"/>
              <a:buNone/>
              <a:defRPr/>
            </a:pPr>
            <a:r>
              <a:rPr lang="en-US" b="1" dirty="0" smtClean="0"/>
              <a:t>WEBSITE NOTE:</a:t>
            </a:r>
          </a:p>
          <a:p>
            <a:pPr marL="228600" indent="-228600">
              <a:buFont typeface="Arial" pitchFamily="34" charset="0"/>
              <a:buChar char="•"/>
              <a:defRPr/>
            </a:pPr>
            <a:r>
              <a:rPr lang="en-US" dirty="0" smtClean="0"/>
              <a:t>The link will lead to the occupational outlook handbook home page.  From there, select SALES / SALES OCCUPATIONS from the left-hand menu, then select sales representatives, wholesale and manufacturing from the list of links shown under the sales and related occupations.  This will access the most current information regarding the job outlook, projections data (which shows growth), and earnings for different types of industries.  NOTE:  The 2011 Handbook shows data from 2008.  The data lag is usually 2 – 3 years behind the publication date of the Handbook.</a:t>
            </a:r>
          </a:p>
          <a:p>
            <a:pPr marL="228600" indent="-228600">
              <a:buFont typeface="Arial" pitchFamily="34" charset="0"/>
              <a:buChar char="•"/>
              <a:defRPr/>
            </a:pPr>
            <a:r>
              <a:rPr lang="en-US" dirty="0" smtClean="0"/>
              <a:t>Another excellent source for demonstrating the earning potentials of various jobs is via the salary.com website.  Students will benefit from this site because they can access actual salary and benefit information for particular states or cities.  </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21</a:t>
            </a:fld>
            <a:endParaRPr lang="en-US"/>
          </a:p>
        </p:txBody>
      </p:sp>
    </p:spTree>
    <p:extLst>
      <p:ext uri="{BB962C8B-B14F-4D97-AF65-F5344CB8AC3E}">
        <p14:creationId xmlns:p14="http://schemas.microsoft.com/office/powerpoint/2010/main" val="262628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228600" indent="-228600">
              <a:lnSpc>
                <a:spcPct val="90000"/>
              </a:lnSpc>
              <a:buFontTx/>
              <a:buChar char="•"/>
            </a:pPr>
            <a:r>
              <a:rPr lang="en-US" altLang="en-US" dirty="0" smtClean="0"/>
              <a:t>Personal selling is often essential if firms seek to land a commitment of some type, such as a contract or purchase. But what’s it’s role in the overall promotional mix?  Figure 14.3 lists the various factors that make personal selling more or less important in the promotional mix compared to advertising, and other elements.</a:t>
            </a:r>
          </a:p>
          <a:p>
            <a:pPr marL="228600" indent="-228600">
              <a:lnSpc>
                <a:spcPct val="90000"/>
              </a:lnSpc>
              <a:buFontTx/>
              <a:buChar char="•"/>
            </a:pPr>
            <a:r>
              <a:rPr lang="en-US" altLang="en-US" dirty="0" smtClean="0"/>
              <a:t>Obviously, a strong focus on personal selling is needed when a firm engages in a push strategy, because this strategy dictates that sales and trade promotions be targeted at wholesalers, retailers or other members of the distribution channel.  Some advertising may still be used of course, but the push strategy expects the retailer to bear the brunt of efforts meant to reach the ultimate consumer.</a:t>
            </a:r>
          </a:p>
          <a:p>
            <a:pPr marL="228600" indent="-228600">
              <a:lnSpc>
                <a:spcPct val="90000"/>
              </a:lnSpc>
              <a:buFontTx/>
              <a:buChar char="•"/>
            </a:pPr>
            <a:r>
              <a:rPr lang="en-US" altLang="en-US" dirty="0" smtClean="0"/>
              <a:t>Personal selling is also critical when the selling firm interacts with upper level management of the client firm, and certainly when negotiations are required concerning price, trade-ins, or the need for customized or personalized services.</a:t>
            </a:r>
          </a:p>
          <a:p>
            <a:pPr marL="228600" indent="-228600">
              <a:lnSpc>
                <a:spcPct val="90000"/>
              </a:lnSpc>
              <a:buFontTx/>
              <a:buChar char="•"/>
            </a:pPr>
            <a:r>
              <a:rPr lang="en-US" altLang="en-US" dirty="0" smtClean="0"/>
              <a:t>Personal selling is also extremely helpful when the buying firm is undertaking a “new task” purchase for a product or service with which they have no experience.  As mentioned earlier, the more complex or technical a product, the more likely it is that personal selling will be necessary to explain the benefits to the client, as well as how the product works.</a:t>
            </a:r>
          </a:p>
          <a:p>
            <a:pPr marL="228600" indent="-228600">
              <a:lnSpc>
                <a:spcPct val="90000"/>
              </a:lnSpc>
              <a:buFontTx/>
              <a:buChar char="•"/>
            </a:pPr>
            <a:r>
              <a:rPr lang="en-US" altLang="en-US" dirty="0" smtClean="0"/>
              <a:t>Because personal selling is expensive, it tends to restricted to larger customers for whom the high dollar sales volume will justify the time and expense associated with personal selling.</a:t>
            </a: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22</a:t>
            </a:fld>
            <a:endParaRPr lang="en-US"/>
          </a:p>
        </p:txBody>
      </p:sp>
    </p:spTree>
    <p:extLst>
      <p:ext uri="{BB962C8B-B14F-4D97-AF65-F5344CB8AC3E}">
        <p14:creationId xmlns:p14="http://schemas.microsoft.com/office/powerpoint/2010/main" val="895827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defRPr/>
            </a:pPr>
            <a:r>
              <a:rPr lang="en-US" b="1" dirty="0" smtClean="0"/>
              <a:t>Lecture</a:t>
            </a:r>
            <a:r>
              <a:rPr lang="en-US" b="1" baseline="0" dirty="0" smtClean="0"/>
              <a:t> Notes:</a:t>
            </a:r>
            <a:endParaRPr lang="en-US" b="1" dirty="0" smtClean="0"/>
          </a:p>
          <a:p>
            <a:pPr marL="228600" indent="-228600">
              <a:buFont typeface="Arial" pitchFamily="34" charset="0"/>
              <a:buChar char="•"/>
              <a:defRPr/>
            </a:pPr>
            <a:r>
              <a:rPr lang="en-US" dirty="0" smtClean="0"/>
              <a:t>Many technologies can enhance the personal selling process.  Smart phones provide easy and instant access to information that clients need to know, as well as offering an excellent communication channel.  Although the internet access to email and website information is convenient, it can’t replace the face-to-face contact necessary when high-dollar sales are on the line, which is why smart phones are simply a tool used as part of the overall selling process.  Laptops, various types of software, VoIP, wireless, teleconferencing, videoconferencing, and corporate web sites are also helpful tools.</a:t>
            </a:r>
          </a:p>
          <a:p>
            <a:pPr marL="685800" lvl="1" indent="-228600">
              <a:buFont typeface="Arial" pitchFamily="34" charset="0"/>
              <a:buChar char="•"/>
              <a:defRPr/>
            </a:pPr>
            <a:r>
              <a:rPr lang="en-US" b="1" dirty="0" smtClean="0"/>
              <a:t>Customer relationship management (CRM) </a:t>
            </a:r>
            <a:r>
              <a:rPr lang="en-US" dirty="0" smtClean="0"/>
              <a:t>and</a:t>
            </a:r>
            <a:r>
              <a:rPr lang="en-US" b="1" dirty="0" smtClean="0"/>
              <a:t> account management software </a:t>
            </a:r>
            <a:r>
              <a:rPr lang="en-US" dirty="0" smtClean="0"/>
              <a:t>such as Goldmine and ACT have helped salespeople manage their client information and prospect databases.  Relatively inexpensive, these programs are easy to use and offer salespeople drop down menus, customizable information fields, and easy report generation features, all of which help the sales rep to be more productive and save valuable time. </a:t>
            </a:r>
          </a:p>
          <a:p>
            <a:pPr marL="685800" lvl="1" indent="-228600">
              <a:buFont typeface="Arial" pitchFamily="34" charset="0"/>
              <a:buChar char="•"/>
              <a:defRPr/>
            </a:pPr>
            <a:r>
              <a:rPr lang="en-US" i="1" dirty="0" smtClean="0"/>
              <a:t>Cloud computing applications </a:t>
            </a:r>
            <a:r>
              <a:rPr lang="en-US" dirty="0" smtClean="0"/>
              <a:t>are more customizable and integrative than either ACT or Goldmine.  Salesforce.com offers one of the leading applications in the industry.  Cloud platforms have the advantage of low monthly costs, as clients rent the CRM system on a monthly basis, rather than paying major capital outlays to own advanced CRM software systems.</a:t>
            </a:r>
          </a:p>
          <a:p>
            <a:pPr marL="685800" lvl="1" indent="-228600">
              <a:buFont typeface="Arial" pitchFamily="34" charset="0"/>
              <a:buChar char="•"/>
              <a:defRPr/>
            </a:pPr>
            <a:r>
              <a:rPr lang="en-US" dirty="0" smtClean="0"/>
              <a:t>Some firms use </a:t>
            </a:r>
            <a:r>
              <a:rPr lang="en-US" b="1" dirty="0" smtClean="0"/>
              <a:t>partner relationship management </a:t>
            </a:r>
            <a:r>
              <a:rPr lang="en-US" dirty="0" smtClean="0"/>
              <a:t>to link information between the selling and buying firm.  This requires that both supplier and buyers share access to at least some of their data via Intranets or systems that allow each firm to maximize the usefulness of the data. </a:t>
            </a:r>
          </a:p>
          <a:p>
            <a:pPr marL="685800" lvl="1" indent="-228600">
              <a:buFont typeface="Arial" pitchFamily="34" charset="0"/>
              <a:buChar char="•"/>
              <a:defRPr/>
            </a:pPr>
            <a:r>
              <a:rPr lang="en-US" b="1" dirty="0" smtClean="0"/>
              <a:t>Teleconferencing</a:t>
            </a:r>
            <a:r>
              <a:rPr lang="en-US" dirty="0" smtClean="0"/>
              <a:t> and </a:t>
            </a:r>
            <a:r>
              <a:rPr lang="en-US" b="1" dirty="0" smtClean="0"/>
              <a:t>videoconferencing</a:t>
            </a:r>
            <a:r>
              <a:rPr lang="en-US" dirty="0" smtClean="0"/>
              <a:t> offer excellent methods of bringing together interested parties from different locations at minimal costs, and corporate websites often offer customers the opportunity to self-serve via FAQs or access to shipment tracking / account management information.</a:t>
            </a:r>
          </a:p>
          <a:p>
            <a:pPr marL="685800" lvl="1" indent="-228600">
              <a:buFont typeface="Arial" pitchFamily="34" charset="0"/>
              <a:buChar char="•"/>
              <a:defRPr/>
            </a:pPr>
            <a:r>
              <a:rPr lang="en-US" dirty="0" smtClean="0"/>
              <a:t>VoIP systems like Skype help salespeople on the road to talk to other Skype users for free, or very inexpensively to regular phone lines. Customers and salespeople alike are also becoming more comfortable with webcam usage and instant message technology.</a:t>
            </a:r>
          </a:p>
          <a:p>
            <a:pPr marL="685800" lvl="1" indent="-228600">
              <a:buFont typeface="Arial" pitchFamily="34" charset="0"/>
              <a:buChar char="•"/>
              <a:defRPr/>
            </a:pPr>
            <a:r>
              <a:rPr lang="en-US" dirty="0" smtClean="0"/>
              <a:t>Finally, many salespeople use video demonstrations via their laptop to demonstrate product usage or other factors that would be difficult to do otherwise.</a:t>
            </a:r>
          </a:p>
          <a:p>
            <a:pPr marL="685800" lvl="1" indent="-228600">
              <a:buFont typeface="Arial" pitchFamily="34" charset="0"/>
              <a:buChar char="•"/>
              <a:defRPr/>
            </a:pPr>
            <a:endParaRPr lang="en-US" dirty="0" smtClean="0"/>
          </a:p>
          <a:p>
            <a:pPr marL="228600" indent="-228600">
              <a:buFont typeface="Arial" pitchFamily="34" charset="0"/>
              <a:buNone/>
              <a:defRPr/>
            </a:pPr>
            <a:r>
              <a:rPr lang="en-US" b="1" dirty="0" smtClean="0"/>
              <a:t>WEBSITE NOTES:</a:t>
            </a:r>
          </a:p>
          <a:p>
            <a:pPr marL="228600" indent="-228600">
              <a:buFont typeface="Arial" pitchFamily="34" charset="0"/>
              <a:buChar char="•"/>
              <a:defRPr/>
            </a:pPr>
            <a:r>
              <a:rPr lang="en-US" dirty="0" smtClean="0"/>
              <a:t>As of April 2011, all key CRM sites (ACT, Goldmine, </a:t>
            </a:r>
            <a:r>
              <a:rPr lang="en-US" dirty="0" err="1" smtClean="0"/>
              <a:t>Salesforce.com’s</a:t>
            </a:r>
            <a:r>
              <a:rPr lang="en-US" dirty="0" smtClean="0"/>
              <a:t> Sales Cloud) required individuals to register prior to being allowed to view demos of the software in question.  Demos found on YouTube for Goldmine and ACT tended to be too long for class usage (6 – 9 minutes).  Therefore, instructors may wish to visit the salesforce.com website prior to class, register, and preview the demo before deciding whether or not to leave the link shown on this slide in the presentation.  Click the “View demo” link to begin the registration process.</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23</a:t>
            </a:fld>
            <a:endParaRPr lang="en-US"/>
          </a:p>
        </p:txBody>
      </p:sp>
    </p:spTree>
    <p:extLst>
      <p:ext uri="{BB962C8B-B14F-4D97-AF65-F5344CB8AC3E}">
        <p14:creationId xmlns:p14="http://schemas.microsoft.com/office/powerpoint/2010/main" val="1032163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Summary slide for Chapter 14, learning objective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Notes:</a:t>
            </a:r>
          </a:p>
          <a:p>
            <a:endParaRPr lang="en-US" dirty="0" smtClean="0"/>
          </a:p>
          <a:p>
            <a:pPr marL="171450" indent="-171450">
              <a:buFont typeface="Arial" panose="020B0604020202020204" pitchFamily="34" charset="0"/>
              <a:buChar char="•"/>
            </a:pPr>
            <a:r>
              <a:rPr lang="en-US" dirty="0" smtClean="0"/>
              <a:t>The instructor</a:t>
            </a:r>
            <a:r>
              <a:rPr lang="en-US" baseline="0" dirty="0" smtClean="0"/>
              <a:t> should reiterate that </a:t>
            </a:r>
            <a:r>
              <a:rPr lang="en-US" dirty="0" smtClean="0"/>
              <a:t>salesperson’s most important resource is time. An initial discussion</a:t>
            </a:r>
            <a:r>
              <a:rPr lang="en-US" baseline="0" dirty="0" smtClean="0"/>
              <a:t> </a:t>
            </a:r>
            <a:r>
              <a:rPr lang="en-US" dirty="0" smtClean="0"/>
              <a:t>might begin with how field</a:t>
            </a:r>
            <a:r>
              <a:rPr lang="en-US" baseline="0" dirty="0" smtClean="0"/>
              <a:t> sales personnel accomplished routine sales tasks before the introduction of mobile phones, smartphones, laptop PCs, CRM systems, VoIP, etc.</a:t>
            </a:r>
            <a:endParaRPr lang="en-US" dirty="0" smtClean="0"/>
          </a:p>
          <a:p>
            <a:pPr marL="171450" indent="-171450">
              <a:buFont typeface="Arial" panose="020B0604020202020204" pitchFamily="34" charset="0"/>
              <a:buChar char="•"/>
            </a:pPr>
            <a:r>
              <a:rPr lang="en-US" dirty="0" smtClean="0"/>
              <a:t>To the extent that technology enables</a:t>
            </a:r>
            <a:r>
              <a:rPr lang="en-US" baseline="0" dirty="0" smtClean="0"/>
              <a:t> salespeople to accomplish tasks more quickly, it should (in theory) allow them to communicate and respond to customers in a more personalized and timely manner.</a:t>
            </a:r>
          </a:p>
          <a:p>
            <a:pPr marL="171450" indent="-171450">
              <a:buFont typeface="Arial" panose="020B0604020202020204" pitchFamily="34" charset="0"/>
              <a:buChar char="•"/>
            </a:pPr>
            <a:r>
              <a:rPr lang="en-US" baseline="0" dirty="0" smtClean="0"/>
              <a:t>Technology also enables salespeople to perform administrative functions more efficiently and accurately.</a:t>
            </a:r>
          </a:p>
          <a:p>
            <a:pPr marL="171450" indent="-171450">
              <a:buFont typeface="Arial" panose="020B0604020202020204" pitchFamily="34" charset="0"/>
              <a:buChar char="•"/>
            </a:pPr>
            <a:r>
              <a:rPr lang="en-US" baseline="0" dirty="0" smtClean="0"/>
              <a:t>Technology also enables salespeople to put together more effective communications, including proposals and sales presentations.</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24</a:t>
            </a:fld>
            <a:endParaRPr lang="en-US"/>
          </a:p>
        </p:txBody>
      </p:sp>
    </p:spTree>
    <p:extLst>
      <p:ext uri="{BB962C8B-B14F-4D97-AF65-F5344CB8AC3E}">
        <p14:creationId xmlns:p14="http://schemas.microsoft.com/office/powerpoint/2010/main" val="346783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smtClean="0"/>
              <a:t>LECTURE NOTES:</a:t>
            </a:r>
          </a:p>
          <a:p>
            <a:pPr marL="228600" indent="-228600">
              <a:buFont typeface="Arial" pitchFamily="34" charset="0"/>
              <a:buChar char="•"/>
              <a:defRPr/>
            </a:pPr>
            <a:r>
              <a:rPr lang="en-US" sz="1200" dirty="0" smtClean="0"/>
              <a:t>Many different forms of sales jobs exist; retail sales are just one example, and tend to be classified as </a:t>
            </a:r>
            <a:r>
              <a:rPr lang="en-US" sz="1200" b="1" dirty="0" smtClean="0"/>
              <a:t>Order takers.  </a:t>
            </a:r>
            <a:r>
              <a:rPr lang="en-US" sz="1200" dirty="0" smtClean="0"/>
              <a:t>This category also includes in-store salespeople and catalog sales order takers who essentially wait for the customer to initiate a transaction or to place the phone call to a 1-800 number. Order takers then assist consumers with the paperwork or other transactional aspects of the sale. Order takers typically exhibit little initiative</a:t>
            </a:r>
            <a:r>
              <a:rPr lang="en-US" sz="1200" dirty="0" smtClean="0">
                <a:cs typeface="Arial" pitchFamily="34" charset="0"/>
              </a:rPr>
              <a:t>—</a:t>
            </a:r>
            <a:r>
              <a:rPr lang="en-US" sz="1200" dirty="0" smtClean="0"/>
              <a:t>they do not actively pursue new accounts and rarely exhibit any creative selling techniques.  While some order taker positions exist in the B2B selling arena, most tend to be found in B2C selling situations.</a:t>
            </a:r>
          </a:p>
          <a:p>
            <a:pPr marL="228600" indent="-228600">
              <a:buFont typeface="Arial" pitchFamily="34" charset="0"/>
              <a:buChar char="•"/>
              <a:defRPr/>
            </a:pPr>
            <a:r>
              <a:rPr lang="en-US" sz="1200" b="1" dirty="0" smtClean="0"/>
              <a:t>Technical specialists</a:t>
            </a:r>
            <a:r>
              <a:rPr lang="en-US" sz="1200" dirty="0" smtClean="0"/>
              <a:t> assist or support in the selling effort rather than attempt to close a sale. For example, a technical specialist may set up a new piece of equipment when delivered to the customer. Retail demonstrators</a:t>
            </a:r>
            <a:r>
              <a:rPr lang="en-US" sz="1200" dirty="0" smtClean="0">
                <a:cs typeface="Arial" pitchFamily="34" charset="0"/>
              </a:rPr>
              <a:t>—</a:t>
            </a:r>
            <a:r>
              <a:rPr lang="en-US" sz="1200" dirty="0" smtClean="0"/>
              <a:t>such as the “food ladies” in the grocery store who prepare and offer food samples to shoppers</a:t>
            </a:r>
            <a:r>
              <a:rPr lang="en-US" sz="1200" dirty="0" smtClean="0">
                <a:cs typeface="Arial" pitchFamily="34" charset="0"/>
              </a:rPr>
              <a:t>—</a:t>
            </a:r>
            <a:r>
              <a:rPr lang="en-US" sz="1200" dirty="0" smtClean="0"/>
              <a:t>are another form of technical specialist.  </a:t>
            </a:r>
          </a:p>
          <a:p>
            <a:pPr marL="228600" indent="-228600">
              <a:buFont typeface="Arial" pitchFamily="34" charset="0"/>
              <a:buChar char="•"/>
              <a:defRPr/>
            </a:pPr>
            <a:r>
              <a:rPr lang="en-US" sz="1200" b="1" dirty="0" smtClean="0"/>
              <a:t>Missionary sales people</a:t>
            </a:r>
            <a:r>
              <a:rPr lang="en-US" sz="1200" dirty="0" smtClean="0"/>
              <a:t> include pharmaceutical sales representatives who visit physicians for the purpose of educating them about the benefits and side effects of prescription drugs, in the hope that the doctors will prescribe their brand to patients as appropriate. Missionary sales people are sometimes called </a:t>
            </a:r>
            <a:r>
              <a:rPr lang="en-US" sz="1200" i="1" dirty="0" smtClean="0"/>
              <a:t>detail sales representatives.  </a:t>
            </a:r>
            <a:r>
              <a:rPr lang="en-US" sz="1200" dirty="0" smtClean="0"/>
              <a:t>Their job may include leaving samples for the physicians, and encouraging them to prescribe the drug to their customers.  However, missionary salespeople do not take orders.</a:t>
            </a:r>
          </a:p>
          <a:p>
            <a:pPr marL="228600" indent="-228600">
              <a:buFont typeface="Arial" pitchFamily="34" charset="0"/>
              <a:buChar char="•"/>
              <a:defRPr/>
            </a:pPr>
            <a:r>
              <a:rPr lang="en-US" sz="1200" b="1" dirty="0" smtClean="0"/>
              <a:t>New-business salespeople</a:t>
            </a:r>
            <a:r>
              <a:rPr lang="en-US" sz="1200" dirty="0" smtClean="0"/>
              <a:t> is a broad term for any sales representative that is responsible for creating new customers. Several specific forms of new business salespeople exist, including account representatives, who service many existing accounts while attempting to attract new business; industrial sales representatives who sell non-technical products such as lubricants that are used in manufacturing; service salespeople who sell ISP or Web design services, long-distance service, or any of a host of other services, and sales engineers, who sell highly technical customized solutions to customers’ problem.  Once a new-business sales person has established a relationship with a new client, they continue to service the account.  In the context of long-term-relationship building, this type of salesperson is also considered to be an </a:t>
            </a:r>
            <a:r>
              <a:rPr lang="en-US" sz="1200" b="1" dirty="0" smtClean="0"/>
              <a:t>order getter</a:t>
            </a:r>
            <a:r>
              <a:rPr lang="en-US" sz="1200" dirty="0" smtClean="0"/>
              <a:t> – the person most directly responsible for a particular client’s business.  Sometimes these individuals are called account managers.</a:t>
            </a:r>
          </a:p>
          <a:p>
            <a:pPr marL="228600" indent="-228600">
              <a:buFont typeface="Arial" pitchFamily="34" charset="0"/>
              <a:buChar char="•"/>
              <a:defRPr/>
            </a:pPr>
            <a:r>
              <a:rPr lang="en-US" sz="1200" dirty="0" smtClean="0"/>
              <a:t>As a final note, more and more firms are finding that the selling function works best when </a:t>
            </a:r>
            <a:r>
              <a:rPr lang="en-US" sz="1200" b="1" dirty="0" smtClean="0"/>
              <a:t>team selling </a:t>
            </a:r>
            <a:r>
              <a:rPr lang="en-US" sz="1200" dirty="0" smtClean="0"/>
              <a:t>is used.  In this context, a sales representative, technical specialist, and perhaps other players all perform a role in the sales process.  When individuals from a variety of areas are used it may be called a </a:t>
            </a:r>
            <a:r>
              <a:rPr lang="en-US" sz="1200" i="1" dirty="0" smtClean="0"/>
              <a:t>cross-functional</a:t>
            </a:r>
            <a:r>
              <a:rPr lang="en-US" sz="1200" dirty="0" smtClean="0"/>
              <a:t> team.</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26</a:t>
            </a:fld>
            <a:endParaRPr lang="en-US"/>
          </a:p>
        </p:txBody>
      </p:sp>
    </p:spTree>
    <p:extLst>
      <p:ext uri="{BB962C8B-B14F-4D97-AF65-F5344CB8AC3E}">
        <p14:creationId xmlns:p14="http://schemas.microsoft.com/office/powerpoint/2010/main" val="584951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indent="0">
              <a:buFont typeface="Arial" pitchFamily="34" charset="0"/>
              <a:buNone/>
              <a:defRPr/>
            </a:pPr>
            <a:r>
              <a:rPr lang="en-US" dirty="0" smtClean="0"/>
              <a:t>Personal selling has transformed itself over the last twenty years.  </a:t>
            </a:r>
          </a:p>
          <a:p>
            <a:pPr marL="171450" indent="-171450">
              <a:buFont typeface="Arial" pitchFamily="34" charset="0"/>
              <a:buChar char="•"/>
              <a:defRPr/>
            </a:pPr>
            <a:r>
              <a:rPr lang="en-US" dirty="0" smtClean="0"/>
              <a:t>The “old style” mode of personal selling focused on the </a:t>
            </a:r>
            <a:r>
              <a:rPr lang="en-US" b="1" dirty="0" smtClean="0"/>
              <a:t>transaction, </a:t>
            </a:r>
            <a:r>
              <a:rPr lang="en-US" dirty="0" smtClean="0"/>
              <a:t>meaning that effort was devoted to making the sale at any cost, and little time and effort was spent on trying to understand whether what was being sold was best for the customer’s situation.  Nothing was sacred – salespeople would lie to clients about the product’s capability and pressure potential customers to sign the deal.  Very little attempt was made to build relationships with the customers, and customers who were subjected to the tricks and tactics used by manipulative salespeople often ended up feeling resentful towards the manufacturer and less satisfied with the experience.</a:t>
            </a:r>
          </a:p>
          <a:p>
            <a:pPr marL="228600" indent="-228600">
              <a:buFont typeface="Arial" pitchFamily="34" charset="0"/>
              <a:buChar char="•"/>
              <a:defRPr/>
            </a:pPr>
            <a:r>
              <a:rPr lang="en-US" dirty="0" smtClean="0"/>
              <a:t>While transactional selling sometimes still occurs in B2C sales, fortunately, professional business-to-business selling has evolved well beyond this mode of thinking.  Today, B2B salespeople focus on building relationships with clients.  They focus their efforts on understanding the customer’s needs, then presenting the product or service solution that can best satisfy those needs in a manner that offers a win-win solution for both parties. Follow-up by the salesperson is extremely important; salespeople train users of the equipment, handle complaints, and check regularly with the client to be certain that they are satisfied.  The benefit of relationship building in this manner is that it creates satisfied customers who return for repeat business.</a:t>
            </a: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27</a:t>
            </a:fld>
            <a:endParaRPr lang="en-US"/>
          </a:p>
        </p:txBody>
      </p:sp>
    </p:spTree>
    <p:extLst>
      <p:ext uri="{BB962C8B-B14F-4D97-AF65-F5344CB8AC3E}">
        <p14:creationId xmlns:p14="http://schemas.microsoft.com/office/powerpoint/2010/main" val="1685644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Summary slide for Chapter 14, learning objective 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Notes:</a:t>
            </a:r>
          </a:p>
          <a:p>
            <a:endParaRPr lang="en-US" dirty="0" smtClean="0"/>
          </a:p>
          <a:p>
            <a:pPr marL="171450" indent="-171450">
              <a:buFont typeface="Arial" panose="020B0604020202020204" pitchFamily="34" charset="0"/>
              <a:buChar char="•"/>
            </a:pPr>
            <a:r>
              <a:rPr lang="en-US" dirty="0" smtClean="0"/>
              <a:t>Students</a:t>
            </a:r>
            <a:r>
              <a:rPr lang="en-US" baseline="0" dirty="0" smtClean="0"/>
              <a:t> are most likely to have interacted last with a retail salesperson (order taker). Some may have recent experiences with new business salespeople (e.g., automobile sales). If the salesperson represented a service provider with whom the individual maintains an ongoing relationship (e.g., insurance), a few might categorize their salesperson as an order-getter.</a:t>
            </a:r>
          </a:p>
          <a:p>
            <a:pPr marL="171450" indent="-171450">
              <a:buFont typeface="Arial" panose="020B0604020202020204" pitchFamily="34" charset="0"/>
              <a:buChar char="•"/>
            </a:pPr>
            <a:r>
              <a:rPr lang="en-US" baseline="0" dirty="0" smtClean="0"/>
              <a:t>Regardless of whether students identified their salesperson as using a transactional or relational approach, the instructor should ask them to support their answer based on details of the interaction. Would the outcome have been different if the salesperson had utilized the opposing approach?</a:t>
            </a:r>
          </a:p>
          <a:p>
            <a:pPr marL="171450" indent="-171450">
              <a:buFont typeface="Arial" panose="020B0604020202020204" pitchFamily="34" charset="0"/>
              <a:buChar char="•"/>
            </a:pPr>
            <a:r>
              <a:rPr lang="en-US" baseline="0" dirty="0" smtClean="0"/>
              <a:t>Ask students to consider how factors such as compensation and incentives influence sales approaches? What about training? Organizational culture?</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28</a:t>
            </a:fld>
            <a:endParaRPr lang="en-US"/>
          </a:p>
        </p:txBody>
      </p:sp>
    </p:spTree>
    <p:extLst>
      <p:ext uri="{BB962C8B-B14F-4D97-AF65-F5344CB8AC3E}">
        <p14:creationId xmlns:p14="http://schemas.microsoft.com/office/powerpoint/2010/main" val="1479397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14.4 lists the steps in the creative selling process which salespeople follow as they attempt to build relationships with customers.</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30</a:t>
            </a:fld>
            <a:endParaRPr lang="en-US"/>
          </a:p>
        </p:txBody>
      </p:sp>
    </p:spTree>
    <p:extLst>
      <p:ext uri="{BB962C8B-B14F-4D97-AF65-F5344CB8AC3E}">
        <p14:creationId xmlns:p14="http://schemas.microsoft.com/office/powerpoint/2010/main" val="3342411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0" indent="0">
              <a:buFont typeface="Arial" pitchFamily="34" charset="0"/>
              <a:buNone/>
              <a:defRPr/>
            </a:pPr>
            <a:r>
              <a:rPr lang="en-US" dirty="0" smtClean="0"/>
              <a:t>The first step of the selling process involves prospecting for potential customers, and qualifying whether these sales leads are truly worth visiting.</a:t>
            </a:r>
          </a:p>
          <a:p>
            <a:pPr marL="228600" indent="-228600">
              <a:buFont typeface="Arial" pitchFamily="34" charset="0"/>
              <a:buChar char="•"/>
              <a:defRPr/>
            </a:pPr>
            <a:r>
              <a:rPr lang="en-US" dirty="0" smtClean="0"/>
              <a:t>Business and telephone directories, commercially available databases, and web search engines may provide sales leads as well. Past customers who no longer do business with the firm represent an excellent sales lead, assuming they still have a need for the product.  </a:t>
            </a:r>
          </a:p>
          <a:p>
            <a:pPr marL="228600" indent="-228600">
              <a:buFont typeface="Arial" pitchFamily="34" charset="0"/>
              <a:buChar char="•"/>
              <a:defRPr/>
            </a:pPr>
            <a:r>
              <a:rPr lang="en-US" dirty="0" smtClean="0"/>
              <a:t>Current customers are an outstanding source of sales leads when they provide </a:t>
            </a:r>
            <a:r>
              <a:rPr lang="en-US" b="1" dirty="0" smtClean="0"/>
              <a:t>referrals</a:t>
            </a:r>
            <a:r>
              <a:rPr lang="en-US" dirty="0" smtClean="0"/>
              <a:t> to sales people of people whom they know to be in need of a good or service. This makes it easier for the sales representative to get an appointment with the prospect, and helps determine that the lead is in fact qualified (a term we will discuss in just a moment). </a:t>
            </a:r>
          </a:p>
          <a:p>
            <a:pPr marL="228600" indent="-228600">
              <a:buFont typeface="Arial" pitchFamily="34" charset="0"/>
              <a:buChar char="•"/>
              <a:defRPr/>
            </a:pPr>
            <a:r>
              <a:rPr lang="en-US" dirty="0" smtClean="0"/>
              <a:t>Trade shows also offer an efficient method of gathering sales leads, as do web site generated inquiries.</a:t>
            </a:r>
          </a:p>
          <a:p>
            <a:pPr marL="228600" indent="-228600">
              <a:buFont typeface="Arial" pitchFamily="34" charset="0"/>
              <a:buChar char="•"/>
              <a:defRPr/>
            </a:pPr>
            <a:r>
              <a:rPr lang="en-US" dirty="0" smtClean="0"/>
              <a:t>The least efficient method of finding sales leads is via </a:t>
            </a:r>
            <a:r>
              <a:rPr lang="en-US" b="1" dirty="0" smtClean="0"/>
              <a:t>cold calling</a:t>
            </a:r>
            <a:r>
              <a:rPr lang="en-US" dirty="0" smtClean="0"/>
              <a:t>, a process by which salespeople visit a place of business with no prior appointment or introduction.  Busy buyers often resent the intrusion of a sales person who doesn’t make an appointment; many times the person who the sales representative needs to see is unavailable or out of the office.  Even when the salesperson gets in to see the buyer, many contacts end in disappointments because the prospect has no need for the good or service being sold. </a:t>
            </a:r>
          </a:p>
          <a:p>
            <a:pPr marL="228600" indent="-228600">
              <a:buFont typeface="Arial" pitchFamily="34" charset="0"/>
              <a:buChar char="•"/>
              <a:defRPr/>
            </a:pPr>
            <a:r>
              <a:rPr lang="en-US" dirty="0" smtClean="0"/>
              <a:t>The most successful salespeople tend to be very efficient prospectors. They also spend time </a:t>
            </a:r>
            <a:r>
              <a:rPr lang="en-US" b="1" dirty="0" smtClean="0"/>
              <a:t>qualifying</a:t>
            </a:r>
            <a:r>
              <a:rPr lang="en-US" dirty="0" smtClean="0"/>
              <a:t> sales leads to be certain that there is a need for the good or service, that their firm can afford to purchase the item in question, and that they know the correct individual to contact who has the authority to make the buy.  While it isn’t always possible to learn all of this information prior to the first meeting, qualifying helps salespeople avoid wasted meeting time. Time is a salesperson’s most precious commodity.</a:t>
            </a:r>
          </a:p>
          <a:p>
            <a:r>
              <a:rPr lang="en-US" sz="1200" b="0" i="0" u="none" strike="noStrike" kern="1200" baseline="0" dirty="0" smtClean="0">
                <a:solidFill>
                  <a:schemeClr val="tx1"/>
                </a:solidFill>
                <a:latin typeface="+mn-lt"/>
                <a:ea typeface="+mn-ea"/>
                <a:cs typeface="+mn-cs"/>
              </a:rPr>
              <a:t>the mere fact that someone is willing to talk to a salesperson doesn’t guarantee</a:t>
            </a:r>
          </a:p>
          <a:p>
            <a:r>
              <a:rPr lang="en-US" sz="1200" b="0" i="0" u="none" strike="noStrike" kern="1200" baseline="0" dirty="0" smtClean="0">
                <a:solidFill>
                  <a:schemeClr val="tx1"/>
                </a:solidFill>
                <a:latin typeface="+mn-lt"/>
                <a:ea typeface="+mn-ea"/>
                <a:cs typeface="+mn-cs"/>
              </a:rPr>
              <a:t>a sale. After they identify potential customers, salespeople need to </a:t>
            </a:r>
            <a:r>
              <a:rPr lang="en-US" sz="1200" b="0" i="1" u="none" strike="noStrike" kern="1200" baseline="0" dirty="0" smtClean="0">
                <a:solidFill>
                  <a:schemeClr val="tx1"/>
                </a:solidFill>
                <a:latin typeface="+mn-lt"/>
                <a:ea typeface="+mn-ea"/>
                <a:cs typeface="+mn-cs"/>
              </a:rPr>
              <a:t>qualify </a:t>
            </a:r>
            <a:r>
              <a:rPr lang="en-US" sz="1200" b="0" i="0" u="none" strike="noStrike" kern="1200" baseline="0" dirty="0" smtClean="0">
                <a:solidFill>
                  <a:schemeClr val="tx1"/>
                </a:solidFill>
                <a:latin typeface="+mn-lt"/>
                <a:ea typeface="+mn-ea"/>
                <a:cs typeface="+mn-cs"/>
              </a:rPr>
              <a:t>these prospects</a:t>
            </a:r>
          </a:p>
          <a:p>
            <a:r>
              <a:rPr lang="en-US" sz="1200" b="0" i="0" u="none" strike="noStrike" kern="1200" baseline="0" dirty="0" smtClean="0">
                <a:solidFill>
                  <a:schemeClr val="tx1"/>
                </a:solidFill>
                <a:latin typeface="+mn-lt"/>
                <a:ea typeface="+mn-ea"/>
                <a:cs typeface="+mn-cs"/>
              </a:rPr>
              <a:t>to determine how likely they are to become customers. To do this, they ask questions</a:t>
            </a:r>
          </a:p>
          <a:p>
            <a:r>
              <a:rPr lang="en-US" sz="1200" b="0" i="0" u="none" strike="noStrike" kern="1200" baseline="0" dirty="0" smtClean="0">
                <a:solidFill>
                  <a:schemeClr val="tx1"/>
                </a:solidFill>
                <a:latin typeface="+mn-lt"/>
                <a:ea typeface="+mn-ea"/>
                <a:cs typeface="+mn-cs"/>
              </a:rPr>
              <a:t>such as the following:</a:t>
            </a:r>
          </a:p>
          <a:p>
            <a:r>
              <a:rPr lang="en-US" sz="1200" b="0" i="0" u="none" strike="noStrike" kern="1200" baseline="0" dirty="0" smtClean="0">
                <a:solidFill>
                  <a:schemeClr val="tx1"/>
                </a:solidFill>
                <a:latin typeface="+mn-lt"/>
                <a:ea typeface="+mn-ea"/>
                <a:cs typeface="+mn-cs"/>
              </a:rPr>
              <a:t>• Are the prospects likely to be interested in what I’m selling?</a:t>
            </a:r>
          </a:p>
          <a:p>
            <a:r>
              <a:rPr lang="en-US" sz="1200" b="0" i="0" u="none" strike="noStrike" kern="1200" baseline="0" dirty="0" smtClean="0">
                <a:solidFill>
                  <a:schemeClr val="tx1"/>
                </a:solidFill>
                <a:latin typeface="+mn-lt"/>
                <a:ea typeface="+mn-ea"/>
                <a:cs typeface="+mn-cs"/>
              </a:rPr>
              <a:t>• Are they likely to switch their allegiance from another supplier or product?</a:t>
            </a:r>
          </a:p>
          <a:p>
            <a:r>
              <a:rPr lang="en-US" sz="1200" b="0" i="0" u="none" strike="noStrike" kern="1200" baseline="0" dirty="0" smtClean="0">
                <a:solidFill>
                  <a:schemeClr val="tx1"/>
                </a:solidFill>
                <a:latin typeface="+mn-lt"/>
                <a:ea typeface="+mn-ea"/>
                <a:cs typeface="+mn-cs"/>
              </a:rPr>
              <a:t>• Is the potential sales volume large enough to make a relationship profitable?</a:t>
            </a:r>
          </a:p>
          <a:p>
            <a:r>
              <a:rPr lang="en-US" sz="1200" b="0" i="0" u="none" strike="noStrike" kern="1200" baseline="0" dirty="0" smtClean="0">
                <a:solidFill>
                  <a:schemeClr val="tx1"/>
                </a:solidFill>
                <a:latin typeface="+mn-lt"/>
                <a:ea typeface="+mn-ea"/>
                <a:cs typeface="+mn-cs"/>
              </a:rPr>
              <a:t>• Can they afford the purchase?</a:t>
            </a:r>
          </a:p>
          <a:p>
            <a:r>
              <a:rPr lang="en-US" sz="1200" b="0" i="0" u="none" strike="noStrike" kern="1200" baseline="0" dirty="0" smtClean="0">
                <a:solidFill>
                  <a:schemeClr val="tx1"/>
                </a:solidFill>
                <a:latin typeface="+mn-lt"/>
                <a:ea typeface="+mn-ea"/>
                <a:cs typeface="+mn-cs"/>
              </a:rPr>
              <a:t>• If they must borrow money to buy the product, what is their credit history?</a:t>
            </a:r>
            <a:endParaRPr lang="en-US" dirty="0" smtClean="0"/>
          </a:p>
          <a:p>
            <a:pPr marL="228600" indent="-228600">
              <a:buFont typeface="Arial" pitchFamily="34" charset="0"/>
              <a:buNone/>
              <a:defRPr/>
            </a:pPr>
            <a:endParaRPr lang="en-US" dirty="0" smtClean="0"/>
          </a:p>
          <a:p>
            <a:pPr marL="228600" indent="-228600">
              <a:buFont typeface="Arial" pitchFamily="34" charset="0"/>
              <a:buNone/>
              <a:defRPr/>
            </a:pPr>
            <a:r>
              <a:rPr lang="en-US" b="1" dirty="0" smtClean="0"/>
              <a:t>WEBSITE NOTES:</a:t>
            </a:r>
          </a:p>
          <a:p>
            <a:pPr marL="228600" indent="-228600">
              <a:buFont typeface="Arial" pitchFamily="34" charset="0"/>
              <a:buChar char="•"/>
              <a:defRPr/>
            </a:pPr>
            <a:r>
              <a:rPr lang="en-US" i="1" dirty="0" smtClean="0"/>
              <a:t>Inc.</a:t>
            </a:r>
            <a:r>
              <a:rPr lang="en-US" dirty="0" smtClean="0"/>
              <a:t> magazine has long been a respected source of information for entrepreneurs. The sales resource section on the Inc.com Web site offers articles, how-to-guides, articles, slides, blogs and Inc.TV on a variety of topics which can be reached by navigating from the landing page linked to the PPT, or via http://www.inc.com/sales.  </a:t>
            </a:r>
          </a:p>
          <a:p>
            <a:pPr marL="228600" indent="-228600">
              <a:buFont typeface="Arial" pitchFamily="34" charset="0"/>
              <a:buChar char="•"/>
              <a:defRPr/>
            </a:pPr>
            <a:r>
              <a:rPr lang="en-US" dirty="0" smtClean="0"/>
              <a:t>Similarly, SalesResources.com has compiled several sales related short tutorial videos, articles, RSS feeds related to sales, and many other resources. </a:t>
            </a:r>
          </a:p>
          <a:p>
            <a:pPr>
              <a:defRPr/>
            </a:pPr>
            <a:endParaRPr lang="en-US" dirty="0" smtClean="0"/>
          </a:p>
          <a:p>
            <a:pPr>
              <a:defRPr/>
            </a:pPr>
            <a:r>
              <a:rPr lang="en-US" dirty="0" smtClean="0"/>
              <a:t>Either of the Web sites could provide current information or videos that could be used to enhance any part of the “creative selling process” lecture. However, instructors with bandwidth constraints will most likely wish to avoid playing video in class.</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31</a:t>
            </a:fld>
            <a:endParaRPr lang="en-US"/>
          </a:p>
        </p:txBody>
      </p:sp>
    </p:spTree>
    <p:extLst>
      <p:ext uri="{BB962C8B-B14F-4D97-AF65-F5344CB8AC3E}">
        <p14:creationId xmlns:p14="http://schemas.microsoft.com/office/powerpoint/2010/main" val="170534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b="1" dirty="0" smtClean="0"/>
          </a:p>
          <a:p>
            <a:r>
              <a:rPr lang="en-US" b="0" dirty="0" smtClean="0"/>
              <a:t>Learning objectives for Chapter 14.</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a:t>
            </a:fld>
            <a:endParaRPr lang="en-US"/>
          </a:p>
        </p:txBody>
      </p:sp>
    </p:spTree>
    <p:extLst>
      <p:ext uri="{BB962C8B-B14F-4D97-AF65-F5344CB8AC3E}">
        <p14:creationId xmlns:p14="http://schemas.microsoft.com/office/powerpoint/2010/main" val="2862892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0" indent="0">
              <a:buFont typeface="Arial" pitchFamily="34" charset="0"/>
              <a:buNone/>
              <a:defRPr/>
            </a:pPr>
            <a:r>
              <a:rPr lang="en-US" dirty="0" smtClean="0"/>
              <a:t>Once an appointment has been made with a prospect, the sales person begins his or her preparation in earnest.  The second step of the process, called the </a:t>
            </a:r>
            <a:r>
              <a:rPr lang="en-US" b="1" dirty="0" smtClean="0"/>
              <a:t>preapproach</a:t>
            </a:r>
            <a:r>
              <a:rPr lang="en-US" dirty="0" smtClean="0"/>
              <a:t> (or </a:t>
            </a:r>
            <a:r>
              <a:rPr lang="en-US" dirty="0" err="1" smtClean="0"/>
              <a:t>precall</a:t>
            </a:r>
            <a:r>
              <a:rPr lang="en-US" dirty="0" smtClean="0"/>
              <a:t> planning) involves </a:t>
            </a:r>
            <a:r>
              <a:rPr lang="en-US" dirty="0" smtClean="0">
                <a:solidFill>
                  <a:srgbClr val="000066"/>
                </a:solidFill>
              </a:rPr>
              <a:t>compiling background information about prospective customers and planning for the sales interview. </a:t>
            </a:r>
          </a:p>
          <a:p>
            <a:pPr marL="171450" indent="-171450">
              <a:buFont typeface="Arial" pitchFamily="34" charset="0"/>
              <a:buChar char="•"/>
              <a:defRPr/>
            </a:pPr>
            <a:r>
              <a:rPr lang="en-US" dirty="0" smtClean="0"/>
              <a:t>Information is gathered from informal sources, the CRM system when the prospect is a current or former customer, customers’ Web sites, and/or business publications. Any information source that provides insight into the prospect’s purchase history, current needs, and customer’s interests can be helpful.</a:t>
            </a:r>
          </a:p>
          <a:p>
            <a:pPr marL="228600" indent="-228600">
              <a:buFont typeface="Arial" pitchFamily="34" charset="0"/>
              <a:buChar char="•"/>
              <a:defRPr/>
            </a:pPr>
            <a:r>
              <a:rPr lang="en-US" dirty="0" smtClean="0"/>
              <a:t>Salespeople who sell non-competing products are an excellent source of information about prospective customers (as well as the problems that they may be experiencing with existing equipment). Very often these individuals can provide valuable insights into the personality or communication style of the prospective buyer, or offer other valuable information that sales representatives typically attempts to learn during the preapproach. Many times salespeople who sell non-competing but complimentary products will create an informal association (sometimes called a </a:t>
            </a:r>
            <a:r>
              <a:rPr lang="en-US" i="1" dirty="0" smtClean="0"/>
              <a:t>sales club</a:t>
            </a:r>
            <a:r>
              <a:rPr lang="en-US" dirty="0" smtClean="0"/>
              <a:t> or </a:t>
            </a:r>
            <a:r>
              <a:rPr lang="en-US" i="1" dirty="0" smtClean="0"/>
              <a:t>swapping club</a:t>
            </a:r>
            <a:r>
              <a:rPr lang="en-US" dirty="0" smtClean="0"/>
              <a:t>) for the purpose of sharing leads, perhaps by meeting for breakfast every other Friday morning. </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32</a:t>
            </a:fld>
            <a:endParaRPr lang="en-US"/>
          </a:p>
        </p:txBody>
      </p:sp>
    </p:spTree>
    <p:extLst>
      <p:ext uri="{BB962C8B-B14F-4D97-AF65-F5344CB8AC3E}">
        <p14:creationId xmlns:p14="http://schemas.microsoft.com/office/powerpoint/2010/main" val="2220733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0" indent="0">
              <a:buFont typeface="Arial" pitchFamily="34" charset="0"/>
              <a:buNone/>
              <a:defRPr/>
            </a:pPr>
            <a:r>
              <a:rPr lang="en-US" dirty="0" smtClean="0"/>
              <a:t>The approach is a commonly used term to describe the first few minutes of a face-to-face conversation with the prospect.  </a:t>
            </a:r>
          </a:p>
          <a:p>
            <a:pPr marL="228600" indent="-228600">
              <a:buFont typeface="Arial" pitchFamily="34" charset="0"/>
              <a:buChar char="•"/>
              <a:defRPr/>
            </a:pPr>
            <a:r>
              <a:rPr lang="en-US" dirty="0" smtClean="0"/>
              <a:t>During these early minutes, the sales representative seeks to build rapport or common ground with the prospect, by discussing mutual interests, common acquaintances or other “small talk” topics.  While the salesperson hopes to be able to learn even more about the prospect’s needs, he or she must first focus on creating a good impression.</a:t>
            </a:r>
          </a:p>
          <a:p>
            <a:pPr marL="228600" indent="-228600">
              <a:buFont typeface="Arial" pitchFamily="34" charset="0"/>
              <a:buChar char="•"/>
              <a:defRPr/>
            </a:pPr>
            <a:r>
              <a:rPr lang="en-US" dirty="0" smtClean="0"/>
              <a:t>Creating a strong first impression has many aspects.  Salespeople should be well-groomed and wear business attire that is appropriate to the industry.  Chewing gum, swearing, using poor grammar, and mispronouncing the customer’s name can make a terrible first impression from which the sales representative may never recover. Visible tattoos and body piercings are likely to be poorly received in personal selling, and are discouraged among those who wish to be considered professionals.</a:t>
            </a:r>
          </a:p>
          <a:p>
            <a:pPr marL="228600" indent="-228600">
              <a:buFont typeface="Arial" pitchFamily="34" charset="0"/>
              <a:buChar char="•"/>
              <a:defRPr/>
            </a:pPr>
            <a:r>
              <a:rPr lang="en-US" dirty="0" smtClean="0"/>
              <a:t>The initial handshake is also critical to creating a first impression when it takes place at the beginning of the meeting.  A sweaty hand, or “limp” handshake makes a bad impression as does too strong a handshake which seems to challenge the client to a squeezing contest.  Of course shaking hands in the first place is the choice of the prospect.  If the prospect doesn’t offer his or her hand first, the appropriate thing to do is to hold off on offering your hand.  Very often in these cases handshakes may take place at the end of the meeting instead.</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33</a:t>
            </a:fld>
            <a:endParaRPr lang="en-US"/>
          </a:p>
        </p:txBody>
      </p:sp>
    </p:spTree>
    <p:extLst>
      <p:ext uri="{BB962C8B-B14F-4D97-AF65-F5344CB8AC3E}">
        <p14:creationId xmlns:p14="http://schemas.microsoft.com/office/powerpoint/2010/main" val="2236966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Many sales calls involve a formal </a:t>
            </a:r>
            <a:r>
              <a:rPr lang="en-US" sz="1200" b="1" i="0" u="none" strike="noStrike" kern="1200" baseline="0" dirty="0" smtClean="0">
                <a:solidFill>
                  <a:schemeClr val="tx1"/>
                </a:solidFill>
                <a:latin typeface="+mn-lt"/>
                <a:ea typeface="+mn-ea"/>
                <a:cs typeface="+mn-cs"/>
              </a:rPr>
              <a:t>sales presentation</a:t>
            </a:r>
            <a:r>
              <a:rPr lang="en-US" sz="1200" b="0" i="0" u="none" strike="noStrike" kern="1200" baseline="0" dirty="0" smtClean="0">
                <a:solidFill>
                  <a:schemeClr val="tx1"/>
                </a:solidFill>
                <a:latin typeface="+mn-lt"/>
                <a:ea typeface="+mn-ea"/>
                <a:cs typeface="+mn-cs"/>
              </a:rPr>
              <a:t>, which lays out the benefits of the product and its advantages over the competition.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focus of the sales presentation should always be on ways the salesperson, the goods and services, and the company can add value to the customer (and in a B2B setting, to the customer’s company). It is important for the salesperson to present this value proposition clearly and to invite the customer’s involvement in the conversation. Let the customer ask questions, give feedback, and discuss his or her needs.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Canned approaches to sales presentations are a poor choice for salespeople who want to build long-term relationships. In fact, sales managers rate </a:t>
            </a:r>
            <a:r>
              <a:rPr lang="en-US" sz="1200" b="0" i="1" u="none" strike="noStrike" kern="1200" baseline="0" dirty="0" smtClean="0">
                <a:solidFill>
                  <a:schemeClr val="tx1"/>
                </a:solidFill>
                <a:latin typeface="+mn-lt"/>
                <a:ea typeface="+mn-ea"/>
                <a:cs typeface="+mn-cs"/>
              </a:rPr>
              <a:t>listening </a:t>
            </a:r>
            <a:r>
              <a:rPr lang="en-US" sz="1200" b="0" i="0" u="none" strike="noStrike" kern="1200" baseline="0" dirty="0" smtClean="0">
                <a:solidFill>
                  <a:schemeClr val="tx1"/>
                </a:solidFill>
                <a:latin typeface="+mn-lt"/>
                <a:ea typeface="+mn-ea"/>
                <a:cs typeface="+mn-cs"/>
              </a:rPr>
              <a:t>skills, not talking skills, as the single most important attribute they look for when they hire relationship salespeople.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 sales call, it’s a good idea to put the </a:t>
            </a:r>
            <a:r>
              <a:rPr lang="en-US" sz="1200" b="0" i="1" u="none" strike="noStrike" kern="1200" baseline="0" dirty="0" smtClean="0">
                <a:solidFill>
                  <a:schemeClr val="tx1"/>
                </a:solidFill>
                <a:latin typeface="+mn-lt"/>
                <a:ea typeface="+mn-ea"/>
                <a:cs typeface="+mn-cs"/>
              </a:rPr>
              <a:t>80/20 rule </a:t>
            </a:r>
            <a:r>
              <a:rPr lang="en-US" sz="1200" b="0" i="0" u="none" strike="noStrike" kern="1200" baseline="0" dirty="0" smtClean="0">
                <a:solidFill>
                  <a:schemeClr val="tx1"/>
                </a:solidFill>
                <a:latin typeface="+mn-lt"/>
                <a:ea typeface="+mn-ea"/>
                <a:cs typeface="+mn-cs"/>
              </a:rPr>
              <a:t>to work—that is, spend 80 percent of your time listening to the client and assessing his or her needs and only 20 percent talking.</a:t>
            </a: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34</a:t>
            </a:fld>
            <a:endParaRPr lang="en-US"/>
          </a:p>
        </p:txBody>
      </p:sp>
    </p:spTree>
    <p:extLst>
      <p:ext uri="{BB962C8B-B14F-4D97-AF65-F5344CB8AC3E}">
        <p14:creationId xmlns:p14="http://schemas.microsoft.com/office/powerpoint/2010/main" val="1313373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228600" indent="-228600">
              <a:buFont typeface="Arial" pitchFamily="34" charset="0"/>
              <a:buChar char="•"/>
              <a:defRPr/>
            </a:pPr>
            <a:r>
              <a:rPr lang="en-US" dirty="0" smtClean="0"/>
              <a:t>During the sale presentation, the prospect should be prepared to answer questions and to respond to reasons why a prospect is reluctant to make the purchase or lease commitment. Part of planning for the sales presentation involves anticipating common objections and planning how to respond. </a:t>
            </a:r>
          </a:p>
          <a:p>
            <a:pPr marL="228600" indent="-228600">
              <a:buFont typeface="Arial" pitchFamily="34" charset="0"/>
              <a:buChar char="•"/>
              <a:defRPr/>
            </a:pPr>
            <a:r>
              <a:rPr lang="en-US" dirty="0" smtClean="0"/>
              <a:t>Common objections relate to price, quality, satisfaction with the current vendor, buying now vs. later, among others.  </a:t>
            </a:r>
          </a:p>
          <a:p>
            <a:pPr marL="228600" indent="-228600">
              <a:buFont typeface="Arial" pitchFamily="34" charset="0"/>
              <a:buChar char="•"/>
              <a:defRPr/>
            </a:pPr>
            <a:r>
              <a:rPr lang="en-US" dirty="0" smtClean="0"/>
              <a:t>New salespeople often dread dealing with objections and may take steps during the sales presentation to minimize questions or feedback on the part of the buyer.  However, this attitude is counterproductive.  Salespeople need to actively welcome questions and objections – without hearing what’s standing in the way of the sale, the sales representative has little chance of addressing those concerns and closing the deal.</a:t>
            </a:r>
          </a:p>
          <a:p>
            <a:pPr marL="228600" indent="-228600">
              <a:buFont typeface="Arial" pitchFamily="34" charset="0"/>
              <a:buChar char="•"/>
              <a:defRPr/>
            </a:pPr>
            <a:r>
              <a:rPr lang="en-US" dirty="0" smtClean="0"/>
              <a:t>The process for dealing with an objection typically involves rephrasing or clarifying the nature of the issue, responding to the issue in a way that addresses the concern, then seeing whether the buyer accepts the explanation and whether the objection is overcome.</a:t>
            </a:r>
          </a:p>
          <a:p>
            <a:pPr marL="228600" indent="-228600">
              <a:buFont typeface="Arial" pitchFamily="34" charset="0"/>
              <a:buChar char="•"/>
              <a:defRPr/>
            </a:pPr>
            <a:r>
              <a:rPr lang="en-US" dirty="0" smtClean="0"/>
              <a:t>For example, a prospect may tell the sales representative, “Our budget is tight right now.  We can’t make any major purchases until after the first of the year.”   The salesperson could deal with this objection by discussing leasing options, or even negotiating a win-win situation by saying something like, “I understand that it’s difficult to find funding for major buys at the end of the year.  What if you signed a contract today, took possession of the product now, and we deferred billing your firm until January 5</a:t>
            </a:r>
            <a:r>
              <a:rPr lang="en-US" baseline="30000" dirty="0" smtClean="0"/>
              <a:t>th</a:t>
            </a:r>
            <a:r>
              <a:rPr lang="en-US" dirty="0" smtClean="0"/>
              <a:t>?  Would that take care of the problem?”</a:t>
            </a:r>
          </a:p>
          <a:p>
            <a:pPr marL="228600" indent="-228600">
              <a:buFont typeface="Arial" pitchFamily="34" charset="0"/>
              <a:buChar char="•"/>
              <a:defRPr/>
            </a:pPr>
            <a:r>
              <a:rPr lang="en-US" dirty="0" smtClean="0"/>
              <a:t>If the budget problem is legitimate, such an offer may well secure the sale.  However, prospects don’t always give salespeople the true reason why they are unwilling to buy.  If another objection exists, offering to fix the stated objection may well reveal the hidden objection that is truly blocking the sale.</a:t>
            </a:r>
          </a:p>
          <a:p>
            <a:pPr marL="228600" indent="-228600">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35</a:t>
            </a:fld>
            <a:endParaRPr lang="en-US"/>
          </a:p>
        </p:txBody>
      </p:sp>
    </p:spTree>
    <p:extLst>
      <p:ext uri="{BB962C8B-B14F-4D97-AF65-F5344CB8AC3E}">
        <p14:creationId xmlns:p14="http://schemas.microsoft.com/office/powerpoint/2010/main" val="2386839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0" indent="0">
              <a:buFont typeface="Arial" pitchFamily="34" charset="0"/>
              <a:buNone/>
              <a:defRPr/>
            </a:pPr>
            <a:r>
              <a:rPr lang="en-US" dirty="0" smtClean="0"/>
              <a:t>If a salesperson has done his or her job well and successfully handled objections, closing the sale should not be the painful process that many salespeople have come to dread, but rather the natural next step to take in the sales process.</a:t>
            </a:r>
          </a:p>
          <a:p>
            <a:pPr marL="228600" indent="-228600">
              <a:buFont typeface="Arial" pitchFamily="34" charset="0"/>
              <a:buChar char="•"/>
              <a:defRPr/>
            </a:pPr>
            <a:r>
              <a:rPr lang="en-US" dirty="0" smtClean="0"/>
              <a:t>Closing the sale involves gaining the prospect’s commitment to lease or purchase the product.  A variety of techniques can be used, but our discussion today will focus only the three shown on this slide.</a:t>
            </a:r>
          </a:p>
          <a:p>
            <a:pPr marL="685800" lvl="1" indent="-228600">
              <a:buFont typeface="Arial" pitchFamily="34" charset="0"/>
              <a:buChar char="•"/>
              <a:defRPr/>
            </a:pPr>
            <a:r>
              <a:rPr lang="en-US" dirty="0" smtClean="0"/>
              <a:t>The last objection close asks customers if they are ready to buy, assuming that the sales representative can address any concerns they have about the product.  “Are you ready to order, assuming we can prove that our product quality meets your specifications?”</a:t>
            </a:r>
          </a:p>
          <a:p>
            <a:pPr marL="685800" lvl="1" indent="-228600">
              <a:buFont typeface="Arial" pitchFamily="34" charset="0"/>
              <a:buChar char="•"/>
              <a:defRPr/>
            </a:pPr>
            <a:r>
              <a:rPr lang="en-US" dirty="0" smtClean="0"/>
              <a:t>An assumptive or minor points close is used to “warm-up” the buyer to the inevitable by asking them to make a decision on a point related to the sale in some way.  “Would you prefer the green or blue model?”  or  “Are you interested in buying or leasing?” or “Would you be interested in 5,000 units, or would you prefer to pay the lower price that accompanies a larger order of 10,000 units?”</a:t>
            </a:r>
          </a:p>
          <a:p>
            <a:pPr marL="685800" lvl="1" indent="-228600">
              <a:buFont typeface="Arial" pitchFamily="34" charset="0"/>
              <a:buChar char="•"/>
              <a:defRPr/>
            </a:pPr>
            <a:r>
              <a:rPr lang="en-US" dirty="0" smtClean="0"/>
              <a:t>The standing room only close must be used ethically, as the salesperson typically attempts to motivate immediate action by implying the quantities are limited and buy run out, or that a special incentive or price discount is on the verge of expiring.</a:t>
            </a:r>
          </a:p>
          <a:p>
            <a:pPr marL="685800" lvl="1" indent="-228600">
              <a:buFont typeface="Arial" pitchFamily="34" charset="0"/>
              <a:buChar char="•"/>
              <a:defRPr/>
            </a:pPr>
            <a:r>
              <a:rPr lang="en-US" dirty="0" smtClean="0"/>
              <a:t>What happens if a prospect says no?  Salespeople typically try to uncover objections that haven’t been raised, deal with them, then ask with the order again.  A good salesperson can ask for the order between 3 and 5 times (using different tactics and phrasing) without offending the prospect.  Even if the salesperson doesn’t get order, they don’t give up.  They simply leave the sales meeting, but retain that contact as a prospect, and attempt to schedule another sales call in the future where the sales process begins all over again. This is a critical point to realize – business is dynamic.  The clients needs may change in the future and the salesperson’s firm may develop new products that more capable of meeting the client’s needs.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salesperson’s obligations to a customer don’t end with the order taking.  Salespeople must be available when the product or service is delivered/installed, and should help train users at the buying firm as needed.  Questions related to payments, ordering,  problems, etc., are also part of the follow-up process, as are additional sales calls designed to upgrade the product or check on the status of supplies that are used in conjunction with the product.</a:t>
            </a:r>
          </a:p>
          <a:p>
            <a:pPr marL="457200" lvl="1" indent="0">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fld id="{106B2AFC-1193-4AAA-B865-A7C9852AA50B}" type="slidenum">
              <a:rPr lang="en-US" smtClean="0"/>
              <a:t>36</a:t>
            </a:fld>
            <a:endParaRPr lang="en-US"/>
          </a:p>
        </p:txBody>
      </p:sp>
    </p:spTree>
    <p:extLst>
      <p:ext uri="{BB962C8B-B14F-4D97-AF65-F5344CB8AC3E}">
        <p14:creationId xmlns:p14="http://schemas.microsoft.com/office/powerpoint/2010/main" val="1369656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Summary slide for Chapter 14, learning objective 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instructor may begin the discussion by highlighting information from the Metrics Moments feature on page 463, which details input and output measures of salesperson performance.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With this information in hand, it should become much easier for students to come up with ideas for </a:t>
            </a:r>
            <a:r>
              <a:rPr lang="en-US" b="0" baseline="0" dirty="0" err="1" smtClean="0"/>
              <a:t>postential</a:t>
            </a:r>
            <a:r>
              <a:rPr lang="en-US" b="0" baseline="0" dirty="0" smtClean="0"/>
              <a:t> salesperson effectiveness and efficiency metrics for each stage of the creative selling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37</a:t>
            </a:fld>
            <a:endParaRPr lang="en-US"/>
          </a:p>
        </p:txBody>
      </p:sp>
    </p:spTree>
    <p:extLst>
      <p:ext uri="{BB962C8B-B14F-4D97-AF65-F5344CB8AC3E}">
        <p14:creationId xmlns:p14="http://schemas.microsoft.com/office/powerpoint/2010/main" val="486482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a:lnSpc>
                <a:spcPct val="90000"/>
              </a:lnSpc>
              <a:buFontTx/>
              <a:buChar char="•"/>
            </a:pPr>
            <a:r>
              <a:rPr lang="en-US" altLang="en-US" b="0" dirty="0" smtClean="0">
                <a:latin typeface="Arial" pitchFamily="34" charset="0"/>
                <a:ea typeface="ＭＳ Ｐゴシック" pitchFamily="34" charset="-128"/>
              </a:rPr>
              <a:t>Public relations </a:t>
            </a:r>
            <a:r>
              <a:rPr lang="en-US" altLang="en-US" dirty="0" smtClean="0">
                <a:latin typeface="Arial" pitchFamily="34" charset="0"/>
                <a:ea typeface="ＭＳ Ｐゴシック" pitchFamily="34" charset="-128"/>
              </a:rPr>
              <a:t>efforts generally target more than just consumers.  Annual reports convey important information to stockholders and investment analysts, and other communication efforts may target members of the legislature or other stakeholders.</a:t>
            </a:r>
          </a:p>
          <a:p>
            <a:pPr>
              <a:lnSpc>
                <a:spcPct val="90000"/>
              </a:lnSpc>
              <a:buFontTx/>
              <a:buChar char="•"/>
            </a:pPr>
            <a:r>
              <a:rPr lang="en-US" altLang="en-US" dirty="0" smtClean="0">
                <a:latin typeface="Arial" pitchFamily="34" charset="0"/>
                <a:ea typeface="ＭＳ Ｐゴシック" pitchFamily="34" charset="-128"/>
              </a:rPr>
              <a:t>From a brand marketing standpoint though, proactive PR efforts confined to publicity are of key importance.  </a:t>
            </a:r>
            <a:r>
              <a:rPr lang="en-US" altLang="en-US" b="1" dirty="0" smtClean="0">
                <a:latin typeface="Arial" pitchFamily="34" charset="0"/>
                <a:ea typeface="ＭＳ Ｐゴシック" pitchFamily="34" charset="-128"/>
              </a:rPr>
              <a:t>Publicity</a:t>
            </a:r>
            <a:r>
              <a:rPr lang="en-US" altLang="en-US" dirty="0" smtClean="0">
                <a:latin typeface="Arial" pitchFamily="34" charset="0"/>
                <a:ea typeface="ＭＳ Ｐゴシック" pitchFamily="34" charset="-128"/>
              </a:rPr>
              <a:t> is any form of unpaid  communication about an organization that appears in the mass media.  Publicity efforts often support other activities such as event marketing, or transcend easy categorization.  For example, many people consider buzz building activities to be a specific form of publicity.</a:t>
            </a:r>
          </a:p>
          <a:p>
            <a:pPr>
              <a:lnSpc>
                <a:spcPct val="90000"/>
              </a:lnSpc>
              <a:buFontTx/>
              <a:buChar char="•"/>
            </a:pPr>
            <a:r>
              <a:rPr lang="en-US" altLang="en-US" dirty="0" smtClean="0">
                <a:latin typeface="Arial" pitchFamily="34" charset="0"/>
                <a:ea typeface="ＭＳ Ｐゴシック" pitchFamily="34" charset="-128"/>
              </a:rPr>
              <a:t>One function that is entirely unique to public relations comes in the form of crisis management.  </a:t>
            </a:r>
            <a:r>
              <a:rPr lang="en-US" altLang="en-US" b="1" dirty="0" smtClean="0">
                <a:latin typeface="Arial" pitchFamily="34" charset="0"/>
                <a:ea typeface="ＭＳ Ｐゴシック" pitchFamily="34" charset="-128"/>
              </a:rPr>
              <a:t>Crisis management </a:t>
            </a:r>
            <a:r>
              <a:rPr lang="en-US" altLang="en-US" dirty="0" smtClean="0">
                <a:latin typeface="Arial" pitchFamily="34" charset="0"/>
                <a:ea typeface="ＭＳ Ｐゴシック" pitchFamily="34" charset="-128"/>
              </a:rPr>
              <a:t>is defined as the process of managing a firm</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reputation when some negative event threatens the organization</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image.  Members of the PR staff work with corporate executives to respond to the crisis and address concerns so neither the public nor supply chain members panic. This may involve initiating product recalls or taking other actions to ensure safety or inform the public of what</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happening. Crisis management may also draw upon corporate advertising  or cause-related marketing activities as part of an image recovery strategy.  Firms that are well-prepared for disasters are those that have a crisis management plan in place prior to the actual occurrence of a negative event.</a:t>
            </a:r>
          </a:p>
        </p:txBody>
      </p:sp>
      <p:sp>
        <p:nvSpPr>
          <p:cNvPr id="4" name="Slide Number Placeholder 3"/>
          <p:cNvSpPr>
            <a:spLocks noGrp="1"/>
          </p:cNvSpPr>
          <p:nvPr>
            <p:ph type="sldNum" sz="quarter" idx="10"/>
          </p:nvPr>
        </p:nvSpPr>
        <p:spPr/>
        <p:txBody>
          <a:bodyPr/>
          <a:lstStyle/>
          <a:p>
            <a:fld id="{106B2AFC-1193-4AAA-B865-A7C9852AA50B}" type="slidenum">
              <a:rPr lang="en-US" smtClean="0"/>
              <a:t>38</a:t>
            </a:fld>
            <a:endParaRPr lang="en-US"/>
          </a:p>
        </p:txBody>
      </p:sp>
    </p:spTree>
    <p:extLst>
      <p:ext uri="{BB962C8B-B14F-4D97-AF65-F5344CB8AC3E}">
        <p14:creationId xmlns:p14="http://schemas.microsoft.com/office/powerpoint/2010/main" val="2838491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indent="-228600">
              <a:buFontTx/>
              <a:buChar char="•"/>
            </a:pPr>
            <a:r>
              <a:rPr lang="en-US" altLang="en-US" dirty="0" smtClean="0">
                <a:latin typeface="Arial" pitchFamily="34" charset="0"/>
                <a:ea typeface="ＭＳ Ｐゴシック" pitchFamily="34" charset="-128"/>
              </a:rPr>
              <a:t>Planning a public relations campaign is a multi-step process which includes developing clearly defined PR objectives, executing a plan designed to fulfill the objectives, than measuring whether or not the objectives were met.</a:t>
            </a:r>
          </a:p>
          <a:p>
            <a:pPr marL="228600" indent="-228600">
              <a:lnSpc>
                <a:spcPct val="90000"/>
              </a:lnSpc>
              <a:buFontTx/>
              <a:buChar char="•"/>
            </a:pPr>
            <a:r>
              <a:rPr lang="en-US" altLang="en-US" dirty="0" smtClean="0">
                <a:latin typeface="Arial" pitchFamily="34" charset="0"/>
                <a:ea typeface="ＭＳ Ｐゴシック" pitchFamily="34" charset="-128"/>
              </a:rPr>
              <a:t>Figure 14.5 illustrates the variety of PR objectives that a plan might attempt to accomplish, and the various activities which be executed in an attempt to meet the objectives set.  </a:t>
            </a:r>
          </a:p>
          <a:p>
            <a:pPr marL="228600" indent="-228600">
              <a:lnSpc>
                <a:spcPct val="90000"/>
              </a:lnSpc>
              <a:buFontTx/>
              <a:buChar char="•"/>
            </a:pPr>
            <a:r>
              <a:rPr lang="en-US" altLang="en-US" dirty="0" smtClean="0">
                <a:latin typeface="Arial" pitchFamily="34" charset="0"/>
                <a:ea typeface="ＭＳ Ｐゴシック" pitchFamily="34" charset="-128"/>
              </a:rPr>
              <a:t>Compared to other marketing communication forms, it has proven difficult to develop metrics to gauge the effectiveness of publicity efforts, so this portion of the campaign process is particularly challenging.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39</a:t>
            </a:fld>
            <a:endParaRPr lang="en-US"/>
          </a:p>
        </p:txBody>
      </p:sp>
    </p:spTree>
    <p:extLst>
      <p:ext uri="{BB962C8B-B14F-4D97-AF65-F5344CB8AC3E}">
        <p14:creationId xmlns:p14="http://schemas.microsoft.com/office/powerpoint/2010/main" val="322555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a:lnSpc>
                <a:spcPct val="90000"/>
              </a:lnSpc>
              <a:buFontTx/>
              <a:buChar char="•"/>
            </a:pPr>
            <a:r>
              <a:rPr lang="en-US" altLang="en-US" dirty="0" smtClean="0">
                <a:latin typeface="Arial" pitchFamily="34" charset="0"/>
                <a:ea typeface="ＭＳ Ｐゴシック" pitchFamily="34" charset="-128"/>
              </a:rPr>
              <a:t>Most of the objectives listed on this slide are self-explanatory.  Instead, let</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focus our discussion on the specific PR tools that can be used to accomplish each.</a:t>
            </a:r>
          </a:p>
          <a:p>
            <a:pPr marL="685800" lvl="1" indent="-228600">
              <a:lnSpc>
                <a:spcPct val="90000"/>
              </a:lnSpc>
              <a:buFontTx/>
              <a:buChar char="•"/>
            </a:pPr>
            <a:r>
              <a:rPr lang="en-US" altLang="en-US" dirty="0" smtClean="0">
                <a:latin typeface="Arial" pitchFamily="34" charset="0"/>
                <a:ea typeface="ＭＳ Ｐゴシック" pitchFamily="34" charset="-128"/>
              </a:rPr>
              <a:t>Introducing new products to retailers and consumers often involves the use of press releases, which distribute information to the media and press conferences which invite members of the press to a central location from which they can film a company spokesperson or the CEO making an important announcement.  </a:t>
            </a:r>
          </a:p>
          <a:p>
            <a:pPr marL="685800" lvl="1" indent="-228600">
              <a:lnSpc>
                <a:spcPct val="90000"/>
              </a:lnSpc>
              <a:buFontTx/>
              <a:buChar char="•"/>
            </a:pPr>
            <a:r>
              <a:rPr lang="en-US" altLang="en-US" dirty="0" smtClean="0">
                <a:latin typeface="Arial" pitchFamily="34" charset="0"/>
                <a:ea typeface="ＭＳ Ｐゴシック" pitchFamily="34" charset="-128"/>
              </a:rPr>
              <a:t>Influencing government legislation is a specialized task that many firms employ professional lobbyists to perform.  Informational videos may also be sent to legislative aids as well as position papers or other informational packets prepared by the public relations staff.  The PR staff may also engage in speech writing if a key member of the firm is expected to appear before Congress to make a statement.</a:t>
            </a:r>
          </a:p>
          <a:p>
            <a:pPr marL="685800" lvl="1" indent="-228600">
              <a:lnSpc>
                <a:spcPct val="90000"/>
              </a:lnSpc>
              <a:buFontTx/>
              <a:buChar char="•"/>
            </a:pPr>
            <a:r>
              <a:rPr lang="en-US" altLang="en-US" dirty="0" smtClean="0">
                <a:latin typeface="Arial" pitchFamily="34" charset="0"/>
                <a:ea typeface="ＭＳ Ｐゴシック" pitchFamily="34" charset="-128"/>
              </a:rPr>
              <a:t>Enhancing the image of the firm may involve the use of corporate advertising featuring celebrity endorsers, to the use of social networking and viral marketing efforts.  Cause-related marketing events can also help to enhance the image of the firm.</a:t>
            </a:r>
          </a:p>
          <a:p>
            <a:pPr marL="685800" lvl="1" indent="-228600">
              <a:lnSpc>
                <a:spcPct val="90000"/>
              </a:lnSpc>
              <a:buFontTx/>
              <a:buChar char="•"/>
            </a:pPr>
            <a:r>
              <a:rPr lang="en-US" altLang="en-US" dirty="0" smtClean="0">
                <a:latin typeface="Arial" pitchFamily="34" charset="0"/>
                <a:ea typeface="ＭＳ Ｐゴシック" pitchFamily="34" charset="-128"/>
              </a:rPr>
              <a:t>Providing advice and counsel to top management regarding changes in public opinion which might stem from unpopular decisions is one task in which PR staff engage.   They provide input on the best way to handle the situation, how to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spin</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corporate communications, including press releases, and write speeches as needed for company spokespeople.</a:t>
            </a:r>
          </a:p>
          <a:p>
            <a:pPr marL="685800" lvl="1" indent="-228600">
              <a:lnSpc>
                <a:spcPct val="90000"/>
              </a:lnSpc>
              <a:buFontTx/>
              <a:buChar char="•"/>
            </a:pPr>
            <a:r>
              <a:rPr lang="en-US" altLang="en-US" dirty="0" smtClean="0">
                <a:latin typeface="Arial" pitchFamily="34" charset="0"/>
                <a:ea typeface="ＭＳ Ｐゴシック" pitchFamily="34" charset="-128"/>
              </a:rPr>
              <a:t>Enhancing the image of a city, region, or country makes use of a variety of techniques, including news releases, special events, and much more.</a:t>
            </a:r>
          </a:p>
          <a:p>
            <a:pPr marL="685800" lvl="1" indent="-228600">
              <a:lnSpc>
                <a:spcPct val="90000"/>
              </a:lnSpc>
              <a:buFontTx/>
              <a:buChar char="•"/>
            </a:pPr>
            <a:r>
              <a:rPr lang="en-US" altLang="en-US" dirty="0" smtClean="0">
                <a:latin typeface="Arial" pitchFamily="34" charset="0"/>
                <a:ea typeface="ＭＳ Ｐゴシック" pitchFamily="34" charset="-128"/>
              </a:rPr>
              <a:t>Managing a crisis as previously discussed requires pulling out all the stops.  Advising top management, interacting with the media, organizing news conferences, preparing press releases and developing special events, sponsorships, cause-related marketing or corporate advertising to help mitigate the damage may all be used.</a:t>
            </a:r>
          </a:p>
          <a:p>
            <a:pPr marL="685800" lvl="1" indent="-228600">
              <a:lnSpc>
                <a:spcPct val="90000"/>
              </a:lnSpc>
              <a:buFontTx/>
              <a:buChar char="•"/>
            </a:pPr>
            <a:r>
              <a:rPr lang="en-US" altLang="en-US" dirty="0" smtClean="0">
                <a:latin typeface="Arial" pitchFamily="34" charset="0"/>
                <a:ea typeface="ＭＳ Ｐゴシック" pitchFamily="34" charset="-128"/>
              </a:rPr>
              <a:t>Cause-related marketing and sponsorships are tow activities that successfully call attention to a firm</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involvement with the community.  Of course news conferences and press releases may occur as part of this process.</a:t>
            </a:r>
          </a:p>
          <a:p>
            <a:pPr>
              <a:lnSpc>
                <a:spcPct val="90000"/>
              </a:lnSpc>
            </a:pPr>
            <a:endParaRPr lang="en-US" altLang="en-US"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40</a:t>
            </a:fld>
            <a:endParaRPr lang="en-US"/>
          </a:p>
        </p:txBody>
      </p:sp>
    </p:spTree>
    <p:extLst>
      <p:ext uri="{BB962C8B-B14F-4D97-AF65-F5344CB8AC3E}">
        <p14:creationId xmlns:p14="http://schemas.microsoft.com/office/powerpoint/2010/main" val="2140066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Notes: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Instructor should review the case presented in the feature (excerpts below). </a:t>
            </a:r>
          </a:p>
          <a:p>
            <a:pPr marL="171450" indent="-171450">
              <a:buFont typeface="Arial" panose="020B0604020202020204" pitchFamily="34" charset="0"/>
              <a:buChar char="•"/>
            </a:pPr>
            <a:r>
              <a:rPr lang="en-US" dirty="0" smtClean="0"/>
              <a:t>The</a:t>
            </a:r>
            <a:r>
              <a:rPr lang="en-US" baseline="0" dirty="0" smtClean="0"/>
              <a:t> instructor should point out that </a:t>
            </a:r>
            <a:r>
              <a:rPr lang="en-US" dirty="0" smtClean="0"/>
              <a:t>no existing U.S. laws were broken in this sequence of events. However,</a:t>
            </a:r>
            <a:r>
              <a:rPr lang="en-US" baseline="0" dirty="0" smtClean="0"/>
              <a:t> contemporary marketing proclaims it is interested in developing mutually-beneficial, trust-based relationships with customers</a:t>
            </a:r>
            <a:r>
              <a:rPr lang="en-US" dirty="0" smtClean="0"/>
              <a:t>.</a:t>
            </a:r>
            <a:r>
              <a:rPr lang="en-US" baseline="0" dirty="0" smtClean="0"/>
              <a:t> In many respects, these actions run contrary to those goals.</a:t>
            </a:r>
          </a:p>
          <a:p>
            <a:pPr marL="171450" indent="-171450">
              <a:buFont typeface="Arial" panose="020B0604020202020204" pitchFamily="34" charset="0"/>
              <a:buChar char="•"/>
            </a:pPr>
            <a:r>
              <a:rPr lang="en-US" dirty="0" smtClean="0"/>
              <a:t>While</a:t>
            </a:r>
            <a:r>
              <a:rPr lang="en-US" baseline="0" dirty="0" smtClean="0"/>
              <a:t> most students would agree that both industries had the right to defend their products, the real question is what is the right (and best) way for them to do so.</a:t>
            </a:r>
          </a:p>
          <a:p>
            <a:pPr marL="171450" indent="-171450">
              <a:buFont typeface="Arial" panose="020B0604020202020204" pitchFamily="34" charset="0"/>
              <a:buChar char="•"/>
            </a:pPr>
            <a:r>
              <a:rPr lang="en-US" baseline="0" dirty="0" smtClean="0"/>
              <a:t>In the student’s opinion, do </a:t>
            </a:r>
            <a:r>
              <a:rPr lang="en-US" dirty="0" smtClean="0"/>
              <a:t>marketers</a:t>
            </a:r>
            <a:r>
              <a:rPr lang="en-US" baseline="0" dirty="0" smtClean="0"/>
              <a:t> have the obligation to fully disclose all PR efforts? Or are stealth campaigns acceptable, depending upon the circumstances?</a:t>
            </a:r>
          </a:p>
          <a:p>
            <a:pPr marL="171450" indent="-171450">
              <a:buFont typeface="Arial" panose="020B0604020202020204" pitchFamily="34" charset="0"/>
              <a:buChar char="•"/>
            </a:pPr>
            <a:endParaRPr lang="en-US" dirty="0" smtClean="0"/>
          </a:p>
          <a:p>
            <a:r>
              <a:rPr lang="en-US" sz="1200" b="1" i="0" u="none" strike="noStrike" kern="1200" baseline="0" dirty="0" smtClean="0">
                <a:solidFill>
                  <a:schemeClr val="tx1"/>
                </a:solidFill>
                <a:latin typeface="+mn-lt"/>
                <a:ea typeface="+mn-ea"/>
                <a:cs typeface="+mn-cs"/>
              </a:rPr>
              <a:t>Details of Ethics Case: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corn refinery and sugar industries have spent tens of millions of dollars to influence public opinion about the risks and benefits of high fructose corn syrup, sometimes without fully disclosing their efforts to the public. The rivalry began more than a decade ago when research suggested that high-fructose syrup might be a less healthy sweetener than sugar, and market share for the food additive declined as products like Gatorade and Wheat Thins changed the sweeteners they used.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Corn-refining industry execs hired an advertising and PR firm to secretly fund a PR campaign to defend its products. They also paid a hefty monthly retainer to a doctor who led a research study that disputed the health consequences associated with high-fructose corn syrup to dispute claims that the product was any more dangerous than sugar. The Sugar Association supported the nonprofit group Citizens for Health—but the group did not publicly disclose this financial support, which during one year amounted to half of its annual budget.</a:t>
            </a:r>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fld id="{106B2AFC-1193-4AAA-B865-A7C9852AA50B}" type="slidenum">
              <a:rPr lang="en-US" smtClean="0"/>
              <a:t>41</a:t>
            </a:fld>
            <a:endParaRPr lang="en-US"/>
          </a:p>
        </p:txBody>
      </p:sp>
    </p:spTree>
    <p:extLst>
      <p:ext uri="{BB962C8B-B14F-4D97-AF65-F5344CB8AC3E}">
        <p14:creationId xmlns:p14="http://schemas.microsoft.com/office/powerpoint/2010/main" val="131466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Discussion Notes:</a:t>
            </a:r>
          </a:p>
          <a:p>
            <a:pPr>
              <a:lnSpc>
                <a:spcPct val="80000"/>
              </a:lnSpc>
            </a:pPr>
            <a:endParaRPr lang="en-US" altLang="en-US" sz="1200" b="1" dirty="0" smtClean="0">
              <a:ea typeface="ＭＳ Ｐゴシック" pitchFamily="34" charset="-128"/>
            </a:endParaRPr>
          </a:p>
          <a:p>
            <a:pPr>
              <a:lnSpc>
                <a:spcPct val="80000"/>
              </a:lnSpc>
            </a:pPr>
            <a:r>
              <a:rPr lang="en-US" altLang="en-US" sz="1200" dirty="0" smtClean="0">
                <a:ea typeface="ＭＳ Ｐゴシック" pitchFamily="34" charset="-128"/>
              </a:rPr>
              <a:t>This slide is best introduced by playing the full-length video corresponding to the </a:t>
            </a:r>
            <a:r>
              <a:rPr lang="en-US" altLang="en-US" sz="1200" dirty="0" err="1" smtClean="0">
                <a:ea typeface="ＭＳ Ｐゴシック" pitchFamily="34" charset="-128"/>
              </a:rPr>
              <a:t>Stylitics</a:t>
            </a:r>
            <a:r>
              <a:rPr lang="en-US" altLang="en-US" sz="1200" dirty="0" smtClean="0">
                <a:ea typeface="ＭＳ Ｐゴシック" pitchFamily="34" charset="-128"/>
              </a:rPr>
              <a:t>,</a:t>
            </a:r>
            <a:r>
              <a:rPr lang="en-US" altLang="en-US" sz="1200" baseline="0" dirty="0" smtClean="0">
                <a:ea typeface="ＭＳ Ｐゴシック" pitchFamily="34" charset="-128"/>
              </a:rPr>
              <a:t> Inc. </a:t>
            </a:r>
            <a:r>
              <a:rPr lang="en-US" altLang="en-US" sz="1200" dirty="0" smtClean="0">
                <a:ea typeface="ＭＳ Ｐゴシック" pitchFamily="34" charset="-128"/>
              </a:rPr>
              <a:t>case.</a:t>
            </a:r>
            <a:br>
              <a:rPr lang="en-US" altLang="en-US" sz="1200" dirty="0" smtClean="0">
                <a:ea typeface="ＭＳ Ｐゴシック" pitchFamily="34" charset="-128"/>
              </a:rPr>
            </a:br>
            <a:endParaRPr lang="en-US" altLang="en-US" sz="1200" dirty="0" smtClean="0">
              <a:ea typeface="ＭＳ Ｐゴシック" pitchFamily="34" charset="-128"/>
            </a:endParaRPr>
          </a:p>
          <a:p>
            <a:pPr eaLnBrk="1" hangingPunct="1">
              <a:lnSpc>
                <a:spcPct val="80000"/>
              </a:lnSpc>
            </a:pPr>
            <a:r>
              <a:rPr lang="en-US" altLang="en-US" sz="1200" dirty="0" smtClean="0">
                <a:ea typeface="ＭＳ Ｐゴシック" pitchFamily="34" charset="-128"/>
              </a:rPr>
              <a:t>Explain to students that you want them to think about each option, and that you will return to this question at the end of the chapter.</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4</a:t>
            </a:fld>
            <a:endParaRPr lang="en-US"/>
          </a:p>
        </p:txBody>
      </p:sp>
    </p:spTree>
    <p:extLst>
      <p:ext uri="{BB962C8B-B14F-4D97-AF65-F5344CB8AC3E}">
        <p14:creationId xmlns:p14="http://schemas.microsoft.com/office/powerpoint/2010/main" val="179468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a:buFontTx/>
              <a:buChar char="•"/>
            </a:pPr>
            <a:r>
              <a:rPr lang="en-US" altLang="en-US" dirty="0" smtClean="0">
                <a:latin typeface="Arial" pitchFamily="34" charset="0"/>
                <a:ea typeface="ＭＳ Ｐゴシック" pitchFamily="34" charset="-128"/>
              </a:rPr>
              <a:t>Many public relations activities occur in conjunction with other marketing communications activities. For example, publicists for the firm may issue press releases or hold a news conference to announce the winner of a major contest, the signing of a famous celebrity endorser as an advertising spokesperson, or the participation by the firm in a charitable fundraiser or sponsored activity, etc.  Press releases should focus on timely topics that the media perceive as being newsworthy.  Consumer information releases provide information that may help consumers to make product decisions, such as providing helpful tips on how to cook a Thanksgiving meal, courtesy of Butterball.  Product releases discuss new or revised products and research project stories are published by Universities to highlight faculty research accomplishments.</a:t>
            </a:r>
          </a:p>
          <a:p>
            <a:pPr>
              <a:buFontTx/>
              <a:buChar char="•"/>
            </a:pPr>
            <a:r>
              <a:rPr lang="en-US" altLang="en-US" dirty="0" smtClean="0">
                <a:latin typeface="Arial" pitchFamily="34" charset="0"/>
                <a:ea typeface="ＭＳ Ｐゴシック" pitchFamily="34" charset="-128"/>
              </a:rPr>
              <a:t>Internal PR activities target employees via newsletters, email, and closed circuit TV systems.</a:t>
            </a:r>
          </a:p>
          <a:p>
            <a:pPr>
              <a:buFontTx/>
              <a:buChar char="•"/>
            </a:pPr>
            <a:r>
              <a:rPr lang="en-US" altLang="en-US" dirty="0" smtClean="0">
                <a:latin typeface="Arial" pitchFamily="34" charset="0"/>
                <a:ea typeface="ＭＳ Ｐゴシック" pitchFamily="34" charset="-128"/>
              </a:rPr>
              <a:t>Investor relations include preparation of the annual report and other communications targeting investors and financial analysts.</a:t>
            </a:r>
          </a:p>
          <a:p>
            <a:pPr>
              <a:buFontTx/>
              <a:buChar char="•"/>
            </a:pPr>
            <a:r>
              <a:rPr lang="en-US" altLang="en-US" dirty="0" smtClean="0">
                <a:latin typeface="Arial" pitchFamily="34" charset="0"/>
                <a:ea typeface="ＭＳ Ｐゴシック" pitchFamily="34" charset="-128"/>
              </a:rPr>
              <a:t>Lobbying was discussed earlier as a method of providing information to government officials in an attempt to influence legislation in a manner favorable to the firm.</a:t>
            </a:r>
          </a:p>
          <a:p>
            <a:pPr>
              <a:buFontTx/>
              <a:buChar char="•"/>
            </a:pPr>
            <a:r>
              <a:rPr lang="en-US" altLang="en-US" dirty="0" smtClean="0">
                <a:latin typeface="Arial" pitchFamily="34" charset="0"/>
                <a:ea typeface="ＭＳ Ｐゴシック" pitchFamily="34" charset="-128"/>
              </a:rPr>
              <a:t>PR staffers provide speeches for corporate executives.</a:t>
            </a:r>
          </a:p>
          <a:p>
            <a:pPr>
              <a:buFontTx/>
              <a:buChar char="•"/>
            </a:pPr>
            <a:r>
              <a:rPr lang="en-US" altLang="en-US" dirty="0" smtClean="0">
                <a:latin typeface="Arial" pitchFamily="34" charset="0"/>
                <a:ea typeface="ＭＳ Ｐゴシック" pitchFamily="34" charset="-128"/>
              </a:rPr>
              <a:t>They may also contribute ideas towards corporate identity materials such as logos, letterhead, brochures, or building design.</a:t>
            </a:r>
          </a:p>
          <a:p>
            <a:pPr>
              <a:buFontTx/>
              <a:buChar char="•"/>
            </a:pPr>
            <a:r>
              <a:rPr lang="en-US" altLang="en-US" dirty="0" smtClean="0">
                <a:latin typeface="Arial" pitchFamily="34" charset="0"/>
                <a:ea typeface="ＭＳ Ｐゴシック" pitchFamily="34" charset="-128"/>
              </a:rPr>
              <a:t>PR staffers are often spokespeople for the firm, so part of their job is to develop close media relations with reporters and news entities in an attempt to influence the most positive coverage possible.</a:t>
            </a:r>
          </a:p>
          <a:p>
            <a:pPr>
              <a:buFontTx/>
              <a:buChar char="•"/>
            </a:pPr>
            <a:r>
              <a:rPr lang="en-US" altLang="en-US" dirty="0" smtClean="0">
                <a:latin typeface="Arial" pitchFamily="34" charset="0"/>
                <a:ea typeface="ＭＳ Ｐゴシック" pitchFamily="34" charset="-128"/>
              </a:rPr>
              <a:t>Sponsorships may take the form of event sponsorships, such as underwriting the costs of a concert, golf tournament, little league team, World Cup soccer team competition.  This sponsorships can occur at the local, regional, national, or global level.</a:t>
            </a:r>
          </a:p>
          <a:p>
            <a:pPr>
              <a:buFontTx/>
              <a:buChar char="•"/>
            </a:pPr>
            <a:r>
              <a:rPr lang="en-US" altLang="en-US" dirty="0" smtClean="0">
                <a:latin typeface="Arial" pitchFamily="34" charset="0"/>
                <a:ea typeface="ＭＳ Ｐゴシック" pitchFamily="34" charset="-128"/>
              </a:rPr>
              <a:t>Special events are also planned and implemented by the PR department, and can take a variety of forms, from an annual event such as Bossier City</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Mudbug Madness or the annual Triton boat owner</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fishing tournament.</a:t>
            </a:r>
          </a:p>
          <a:p>
            <a:endParaRPr lang="en-US" altLang="en-US" dirty="0" smtClean="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42</a:t>
            </a:fld>
            <a:endParaRPr lang="en-US"/>
          </a:p>
        </p:txBody>
      </p:sp>
    </p:spTree>
    <p:extLst>
      <p:ext uri="{BB962C8B-B14F-4D97-AF65-F5344CB8AC3E}">
        <p14:creationId xmlns:p14="http://schemas.microsoft.com/office/powerpoint/2010/main" val="2015810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r>
              <a:rPr lang="en-US" sz="1200" b="0" i="0" u="none" strike="noStrike" kern="1200" baseline="0" dirty="0" smtClean="0">
                <a:solidFill>
                  <a:schemeClr val="tx1"/>
                </a:solidFill>
                <a:latin typeface="+mn-lt"/>
                <a:ea typeface="+mn-ea"/>
                <a:cs typeface="+mn-cs"/>
              </a:rPr>
              <a:t>Organizations with tiny advertising budgets need to develop innovative—and cheap—ways to capture consumers’ attention. </a:t>
            </a:r>
            <a:r>
              <a:rPr lang="en-US" altLang="en-US" dirty="0" smtClean="0">
                <a:latin typeface="Arial" pitchFamily="34" charset="0"/>
                <a:ea typeface="ＭＳ Ｐゴシック" pitchFamily="34" charset="-128"/>
              </a:rPr>
              <a:t>Guerilla marketing efforts expose consumers to promotional content in places that they are not expecting to encounter this activity.  This might include putting advertising stickers on fruit, or ads on the back of grocery store receipts or movie tickets,  or other unique activities that undertaken at the grass roots level.</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guerrilla marketing strategy involves “ambushing” consumers with promotional content in places where they don’t expect to encounter these messages.</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Ambient advertising </a:t>
            </a:r>
            <a:r>
              <a:rPr lang="en-US" sz="1200" b="0" i="0" u="none" strike="noStrike" kern="1200" baseline="0" dirty="0" smtClean="0">
                <a:solidFill>
                  <a:schemeClr val="tx1"/>
                </a:solidFill>
                <a:latin typeface="+mn-lt"/>
                <a:ea typeface="+mn-ea"/>
                <a:cs typeface="+mn-cs"/>
              </a:rPr>
              <a:t>is a popular type of guerilla marketing. This term describes the placement of messages in nontraditional media Some examples include the backs of garage and theater receipts, screens attached to the back of supermarket carts, signs on elevator doors, or the ever popular signs on urinals in bars and restaurants—the possibilities are endless.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Another type of guerilla marketing is to stage an elaborate </a:t>
            </a:r>
            <a:r>
              <a:rPr lang="en-US" sz="1200" b="0" i="1" u="none" strike="noStrike" kern="1200" baseline="0" dirty="0" smtClean="0">
                <a:solidFill>
                  <a:schemeClr val="tx1"/>
                </a:solidFill>
                <a:latin typeface="+mn-lt"/>
                <a:ea typeface="+mn-ea"/>
                <a:cs typeface="+mn-cs"/>
              </a:rPr>
              <a:t>flash mob</a:t>
            </a:r>
            <a:r>
              <a:rPr lang="en-US" sz="1200" b="0" i="0" u="none" strike="noStrike" kern="1200" baseline="0" dirty="0" smtClean="0">
                <a:solidFill>
                  <a:schemeClr val="tx1"/>
                </a:solidFill>
                <a:latin typeface="+mn-lt"/>
                <a:ea typeface="+mn-ea"/>
                <a:cs typeface="+mn-cs"/>
              </a:rPr>
              <a:t>, where tens if not hundreds of people suddenly launch into a well-rehearsed dance routine in an unexpected place such as a train station or an airport. T-Mobile pulled this off at the Liverpool station in the U.K. as 350 pedestrians suddenly congregated in the center and launched into an elaborate group routine as the song </a:t>
            </a:r>
            <a:r>
              <a:rPr lang="en-US" sz="1200" b="0" i="1" u="none" strike="noStrike" kern="1200" baseline="0" dirty="0" smtClean="0">
                <a:solidFill>
                  <a:schemeClr val="tx1"/>
                </a:solidFill>
                <a:latin typeface="+mn-lt"/>
                <a:ea typeface="+mn-ea"/>
                <a:cs typeface="+mn-cs"/>
              </a:rPr>
              <a:t>Shout! </a:t>
            </a:r>
            <a:r>
              <a:rPr lang="en-US" sz="1200" b="0" i="0" u="none" strike="noStrike" kern="1200" baseline="0" dirty="0" smtClean="0">
                <a:solidFill>
                  <a:schemeClr val="tx1"/>
                </a:solidFill>
                <a:latin typeface="+mn-lt"/>
                <a:ea typeface="+mn-ea"/>
                <a:cs typeface="+mn-cs"/>
              </a:rPr>
              <a:t>played on huge speakers (video linked on slide).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Today, big companies buy into guerrilla marketing strategies big time. Consider the “Wallet Drop” campaign in Singapore to help launch BK </a:t>
            </a:r>
            <a:r>
              <a:rPr lang="en-US" sz="1200" b="0" i="0" u="none" strike="noStrike" kern="1200" baseline="0" dirty="0" err="1" smtClean="0">
                <a:solidFill>
                  <a:schemeClr val="tx1"/>
                </a:solidFill>
                <a:latin typeface="+mn-lt"/>
                <a:ea typeface="+mn-ea"/>
                <a:cs typeface="+mn-cs"/>
              </a:rPr>
              <a:t>affordables</a:t>
            </a:r>
            <a:r>
              <a:rPr lang="en-US" sz="1200" b="0" i="0" u="none" strike="noStrike" kern="1200" baseline="0" dirty="0" smtClean="0">
                <a:solidFill>
                  <a:schemeClr val="tx1"/>
                </a:solidFill>
                <a:latin typeface="+mn-lt"/>
                <a:ea typeface="+mn-ea"/>
                <a:cs typeface="+mn-cs"/>
              </a:rPr>
              <a:t>—food so affordable it was like BK was putting money back in your wallet. To attract customers, BK dropped wallets loaded with BK coupons on park benches, under clothes racks, and in other locations through Singapore.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Companies use guerrilla marketing to promote new drinks, cars, clothing styles, or even computer systems. Much to the annoyance of city officials in San Francisco and Chicago, IBM painted hundreds of “Peace Love Linux” logos on sidewalks to publicize the company’s adoption of the Linux operating system. Even though the company got hit with a hefty bill to pay for cleaning up the “corporate graffiti,” one marketing journalist noted that they “got the publicity they were looking for.</a:t>
            </a: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43</a:t>
            </a:fld>
            <a:endParaRPr lang="en-US"/>
          </a:p>
        </p:txBody>
      </p:sp>
    </p:spTree>
    <p:extLst>
      <p:ext uri="{BB962C8B-B14F-4D97-AF65-F5344CB8AC3E}">
        <p14:creationId xmlns:p14="http://schemas.microsoft.com/office/powerpoint/2010/main" val="4227665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One of the barriers to greater reliance on PR campaigns is </a:t>
            </a:r>
            <a:r>
              <a:rPr lang="en-US" sz="1200" b="0" i="1" u="none" strike="noStrike" kern="1200" baseline="0" dirty="0" smtClean="0">
                <a:solidFill>
                  <a:schemeClr val="tx1"/>
                </a:solidFill>
                <a:latin typeface="+mn-lt"/>
                <a:ea typeface="+mn-ea"/>
                <a:cs typeface="+mn-cs"/>
              </a:rPr>
              <a:t>evaluation</a:t>
            </a:r>
            <a:r>
              <a:rPr lang="en-US" sz="1200" b="0" i="0" u="none" strike="noStrike" kern="1200" baseline="0" dirty="0" smtClean="0">
                <a:solidFill>
                  <a:schemeClr val="tx1"/>
                </a:solidFill>
                <a:latin typeface="+mn-lt"/>
                <a:ea typeface="+mn-ea"/>
                <a:cs typeface="+mn-cs"/>
              </a:rPr>
              <a:t>; compared to many other forms of marketing communications, it’s difficult to devise metrics to gauge their effectiveness.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Who can say precisely what impact an appearance by Josh </a:t>
            </a:r>
            <a:r>
              <a:rPr lang="en-US" sz="1200" b="0" i="0" u="none" strike="noStrike" kern="1200" baseline="0" dirty="0" err="1" smtClean="0">
                <a:solidFill>
                  <a:schemeClr val="tx1"/>
                </a:solidFill>
                <a:latin typeface="+mn-lt"/>
                <a:ea typeface="+mn-ea"/>
                <a:cs typeface="+mn-cs"/>
              </a:rPr>
              <a:t>Rogen</a:t>
            </a:r>
            <a:r>
              <a:rPr lang="en-US" sz="1200" b="0" i="0" u="none" strike="noStrike" kern="1200" baseline="0" dirty="0" smtClean="0">
                <a:solidFill>
                  <a:schemeClr val="tx1"/>
                </a:solidFill>
                <a:latin typeface="+mn-lt"/>
                <a:ea typeface="+mn-ea"/>
                <a:cs typeface="+mn-cs"/>
              </a:rPr>
              <a:t> on </a:t>
            </a:r>
            <a:r>
              <a:rPr lang="en-US" sz="1200" b="0" i="1" u="none" strike="noStrike" kern="1200" baseline="0" dirty="0" smtClean="0">
                <a:solidFill>
                  <a:schemeClr val="tx1"/>
                </a:solidFill>
                <a:latin typeface="+mn-lt"/>
                <a:ea typeface="+mn-ea"/>
                <a:cs typeface="+mn-cs"/>
              </a:rPr>
              <a:t>The Tonight Show </a:t>
            </a:r>
            <a:r>
              <a:rPr lang="en-US" sz="1200" b="0" i="0" u="none" strike="noStrike" kern="1200" baseline="0" dirty="0" smtClean="0">
                <a:solidFill>
                  <a:schemeClr val="tx1"/>
                </a:solidFill>
                <a:latin typeface="+mn-lt"/>
                <a:ea typeface="+mn-ea"/>
                <a:cs typeface="+mn-cs"/>
              </a:rPr>
              <a:t>to plug his new movie exerts on ticket sales or whether Virgin’s sponsorship of the London Marathon boosted purchases of airline tickets?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is possible to tell if a PR campaign gets media exposure, though compared to advertising it’s much more difficult to assess bottom-line impact.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Table 14.1 describes some of the most common PR measurement techniques.</a:t>
            </a:r>
            <a:endParaRPr lang="en-US"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44</a:t>
            </a:fld>
            <a:endParaRPr lang="en-US"/>
          </a:p>
        </p:txBody>
      </p:sp>
    </p:spTree>
    <p:extLst>
      <p:ext uri="{BB962C8B-B14F-4D97-AF65-F5344CB8AC3E}">
        <p14:creationId xmlns:p14="http://schemas.microsoft.com/office/powerpoint/2010/main" val="1104935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p:txBody>
      </p:sp>
      <p:sp>
        <p:nvSpPr>
          <p:cNvPr id="4" name="Slide Number Placeholder 3"/>
          <p:cNvSpPr>
            <a:spLocks noGrp="1"/>
          </p:cNvSpPr>
          <p:nvPr>
            <p:ph type="sldNum" sz="quarter" idx="10"/>
          </p:nvPr>
        </p:nvSpPr>
        <p:spPr/>
        <p:txBody>
          <a:bodyPr/>
          <a:lstStyle/>
          <a:p>
            <a:fld id="{106B2AFC-1193-4AAA-B865-A7C9852AA50B}" type="slidenum">
              <a:rPr lang="en-US" smtClean="0"/>
              <a:t>45</a:t>
            </a:fld>
            <a:endParaRPr lang="en-US"/>
          </a:p>
        </p:txBody>
      </p:sp>
    </p:spTree>
    <p:extLst>
      <p:ext uri="{BB962C8B-B14F-4D97-AF65-F5344CB8AC3E}">
        <p14:creationId xmlns:p14="http://schemas.microsoft.com/office/powerpoint/2010/main" val="2563599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Summary slide for Chapter 14, learning objective 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Notes:</a:t>
            </a:r>
          </a:p>
          <a:p>
            <a:endParaRPr lang="en-US" dirty="0" smtClean="0"/>
          </a:p>
          <a:p>
            <a:pPr marL="171450" indent="-171450">
              <a:buFont typeface="Arial" panose="020B0604020202020204" pitchFamily="34" charset="0"/>
              <a:buChar char="•"/>
            </a:pPr>
            <a:r>
              <a:rPr lang="en-US" dirty="0" smtClean="0"/>
              <a:t>The concept of “guerilla</a:t>
            </a:r>
            <a:r>
              <a:rPr lang="en-US" baseline="0" dirty="0" smtClean="0"/>
              <a:t> marketing” draws from the military term “guerilla warfare,” which refers to how small bands of fighters can take advantage of their surprise, stealth and small footprint to stymie larger occupying forces. </a:t>
            </a:r>
          </a:p>
          <a:p>
            <a:pPr marL="171450" indent="-171450">
              <a:buFont typeface="Arial" panose="020B0604020202020204" pitchFamily="34" charset="0"/>
              <a:buChar char="•"/>
            </a:pPr>
            <a:r>
              <a:rPr lang="en-US" dirty="0" smtClean="0"/>
              <a:t>The instructor may begin conversation</a:t>
            </a:r>
            <a:r>
              <a:rPr lang="en-US" baseline="0" dirty="0" smtClean="0"/>
              <a:t> b</a:t>
            </a:r>
            <a:r>
              <a:rPr lang="en-US" dirty="0" smtClean="0"/>
              <a:t>y asking students</a:t>
            </a:r>
            <a:r>
              <a:rPr lang="en-US" baseline="0" dirty="0" smtClean="0"/>
              <a:t> what types of guerilla marketing efforts they’ve been exposed to as consumers. Were they effective? What did they like or dislike about them?</a:t>
            </a:r>
          </a:p>
          <a:p>
            <a:pPr marL="171450" indent="-171450">
              <a:buFont typeface="Arial" panose="020B0604020202020204" pitchFamily="34" charset="0"/>
              <a:buChar char="•"/>
            </a:pPr>
            <a:r>
              <a:rPr lang="en-US" baseline="0" dirty="0" smtClean="0"/>
              <a:t>If students struggle coming up with ideas, begin by revisiting the ambient advertising concept. As the book suggests, the possibilities for ambient advertising are endless.</a:t>
            </a:r>
          </a:p>
          <a:p>
            <a:pPr marL="171450" indent="-171450">
              <a:buFont typeface="Arial" panose="020B0604020202020204" pitchFamily="34" charset="0"/>
              <a:buChar char="•"/>
            </a:pPr>
            <a:r>
              <a:rPr lang="en-US" baseline="0" dirty="0" smtClean="0"/>
              <a:t>How might social media be utilized to amplify the impact of guerilla marketing efforts?</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46</a:t>
            </a:fld>
            <a:endParaRPr lang="en-US"/>
          </a:p>
        </p:txBody>
      </p:sp>
    </p:spTree>
    <p:extLst>
      <p:ext uri="{BB962C8B-B14F-4D97-AF65-F5344CB8AC3E}">
        <p14:creationId xmlns:p14="http://schemas.microsoft.com/office/powerpoint/2010/main" val="2318862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Discussion </a:t>
            </a:r>
            <a:r>
              <a:rPr lang="en-US" b="1" baseline="0" dirty="0" smtClean="0"/>
              <a:t>Notes:</a:t>
            </a:r>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47</a:t>
            </a:fld>
            <a:endParaRPr lang="en-US"/>
          </a:p>
        </p:txBody>
      </p:sp>
    </p:spTree>
    <p:extLst>
      <p:ext uri="{BB962C8B-B14F-4D97-AF65-F5344CB8AC3E}">
        <p14:creationId xmlns:p14="http://schemas.microsoft.com/office/powerpoint/2010/main" val="2253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a:t>
            </a:r>
            <a:r>
              <a:rPr lang="en-US" b="1" baseline="0" dirty="0" smtClean="0"/>
              <a:t> Notes: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Web Revolution is here! What has led to this new communication model, and how is it altering the face of marketing? Much of the answer lies in changing technology.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Everyone is online now. Millions of people around the globe surf the Web, talk with their friends, watch TV, and purchase products from traditional marketers, from Internet-only marketers, and from each other on their computers, smart phones, or tablets. For example, at last report, Facebook had over 1.28 billion active users, more than the population of any country except China.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All these users have the potential to connect with each other and to share feedback—whether it’s about how hard that statistics test was this morning or where they bought a great new swimsuit for summer and how much they paid for it. That’s why we’re moving from a one-to-many communication model to the new world of many to many.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Authors Charlene Li and Josh </a:t>
            </a:r>
            <a:r>
              <a:rPr lang="en-US" sz="1200" b="0" i="0" u="none" strike="noStrike" kern="1200" baseline="0" dirty="0" err="1" smtClean="0">
                <a:solidFill>
                  <a:schemeClr val="tx1"/>
                </a:solidFill>
                <a:latin typeface="+mn-lt"/>
                <a:ea typeface="+mn-ea"/>
                <a:cs typeface="+mn-cs"/>
              </a:rPr>
              <a:t>Bernoff</a:t>
            </a:r>
            <a:r>
              <a:rPr lang="en-US" sz="1200" b="0" i="0" u="none" strike="noStrike" kern="1200" baseline="0" dirty="0" smtClean="0">
                <a:solidFill>
                  <a:schemeClr val="tx1"/>
                </a:solidFill>
                <a:latin typeface="+mn-lt"/>
                <a:ea typeface="+mn-ea"/>
                <a:cs typeface="+mn-cs"/>
              </a:rPr>
              <a:t> refer to the changing communication landscape as the </a:t>
            </a:r>
            <a:r>
              <a:rPr lang="en-US" sz="1200" b="1" i="0" u="none" strike="noStrike" kern="1200" baseline="0" dirty="0" smtClean="0">
                <a:solidFill>
                  <a:schemeClr val="tx1"/>
                </a:solidFill>
                <a:latin typeface="+mn-lt"/>
                <a:ea typeface="+mn-ea"/>
                <a:cs typeface="+mn-cs"/>
              </a:rPr>
              <a:t>groundswell</a:t>
            </a:r>
            <a:r>
              <a:rPr lang="en-US" sz="1200" b="0" i="0" u="none" strike="noStrike" kern="1200" baseline="0" dirty="0" smtClean="0">
                <a:solidFill>
                  <a:schemeClr val="tx1"/>
                </a:solidFill>
                <a:latin typeface="+mn-lt"/>
                <a:ea typeface="+mn-ea"/>
                <a:cs typeface="+mn-cs"/>
              </a:rPr>
              <a:t>: “a social trend in which people use technology to get the things they need from each other, rather than from traditional institutions like corporations.”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other words, today’s consumers increasingly get their information on running shoes, nightclubs, cars, new bands, or even today’s economics class lecture from one another rather than from the original source.</a:t>
            </a: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5</a:t>
            </a:fld>
            <a:endParaRPr lang="en-US"/>
          </a:p>
        </p:txBody>
      </p:sp>
    </p:spTree>
    <p:extLst>
      <p:ext uri="{BB962C8B-B14F-4D97-AF65-F5344CB8AC3E}">
        <p14:creationId xmlns:p14="http://schemas.microsoft.com/office/powerpoint/2010/main" val="261784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many-to-many communication model relies on consumers like you to talk to one another about goods, services, and organizations. Marketers think of </a:t>
            </a:r>
            <a:r>
              <a:rPr lang="en-US" sz="1200" b="1" i="0" u="none" strike="noStrike" kern="1200" baseline="0" dirty="0" smtClean="0">
                <a:solidFill>
                  <a:schemeClr val="tx1"/>
                </a:solidFill>
                <a:latin typeface="+mn-lt"/>
                <a:ea typeface="+mn-ea"/>
                <a:cs typeface="+mn-cs"/>
              </a:rPr>
              <a:t>buzz </a:t>
            </a:r>
            <a:r>
              <a:rPr lang="en-US" sz="1200" b="0" i="0" u="none" strike="noStrike" kern="1200" baseline="0" dirty="0" smtClean="0">
                <a:solidFill>
                  <a:schemeClr val="tx1"/>
                </a:solidFill>
                <a:latin typeface="+mn-lt"/>
                <a:ea typeface="+mn-ea"/>
                <a:cs typeface="+mn-cs"/>
              </a:rPr>
              <a:t>as everyday people helping their marketing efforts when they share their opinions with their friends and neighbors. The trick is to create buzz that works for you, not against you.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Specifically, buzz marketing refers to specific marketing activities designed to create conversation, excitement, and enthusiasm, that is, buzz, about a brand.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Companies today spend millions to create consumer positive buzz. Firms like Apple specifically hire word-of-mouth (WOM) marketing managers, and the Word of Mouth Marketing Association (WOMMA) membership roster includes most of the top consumer brand companies.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Techniques to encourage consumers to spread information about companies and their products come under a variety of names, such as </a:t>
            </a:r>
            <a:r>
              <a:rPr lang="en-US" sz="1200" b="0" i="1" u="none" strike="noStrike" kern="1200" baseline="0" dirty="0" smtClean="0">
                <a:solidFill>
                  <a:schemeClr val="tx1"/>
                </a:solidFill>
                <a:latin typeface="+mn-lt"/>
                <a:ea typeface="+mn-ea"/>
                <a:cs typeface="+mn-cs"/>
              </a:rPr>
              <a:t>word-of-mouth marketing</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viral marketing</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buzz marketing</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evangelist marketing</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Discussion Notes:</a:t>
            </a:r>
          </a:p>
          <a:p>
            <a:r>
              <a:rPr lang="en-US" sz="1200" b="0" i="0" u="none" strike="noStrike" kern="1200" baseline="0" dirty="0" smtClean="0">
                <a:solidFill>
                  <a:schemeClr val="tx1"/>
                </a:solidFill>
                <a:latin typeface="+mn-lt"/>
                <a:ea typeface="+mn-ea"/>
                <a:cs typeface="+mn-cs"/>
              </a:rPr>
              <a:t>How does buzz happen, or, more specifically, how do marketers make sure it happens? Let’s take a look at Samsung. </a:t>
            </a:r>
          </a:p>
          <a:p>
            <a:r>
              <a:rPr lang="en-US" sz="1200" b="0" i="0" u="none" strike="noStrike" kern="1200" baseline="0" dirty="0" smtClean="0">
                <a:solidFill>
                  <a:schemeClr val="tx1"/>
                </a:solidFill>
                <a:latin typeface="+mn-lt"/>
                <a:ea typeface="+mn-ea"/>
                <a:cs typeface="+mn-cs"/>
              </a:rPr>
              <a:t>As part of a PR stunt to promote its new Galaxy Note III smart phone, Samsung (which sponsored the Oscars) got Oscars host Ellen </a:t>
            </a:r>
            <a:r>
              <a:rPr lang="en-US" sz="1200" b="0" i="0" u="none" strike="noStrike" kern="1200" baseline="0" dirty="0" err="1" smtClean="0">
                <a:solidFill>
                  <a:schemeClr val="tx1"/>
                </a:solidFill>
                <a:latin typeface="+mn-lt"/>
                <a:ea typeface="+mn-ea"/>
                <a:cs typeface="+mn-cs"/>
              </a:rPr>
              <a:t>Degeneres</a:t>
            </a:r>
            <a:r>
              <a:rPr lang="en-US" sz="1200" b="0" i="0" u="none" strike="noStrike" kern="1200" baseline="0" dirty="0" smtClean="0">
                <a:solidFill>
                  <a:schemeClr val="tx1"/>
                </a:solidFill>
                <a:latin typeface="+mn-lt"/>
                <a:ea typeface="+mn-ea"/>
                <a:cs typeface="+mn-cs"/>
              </a:rPr>
              <a:t> to get a bunch of celebrities together during the show to pose for a selfie—captured, of course, with none other than the Galaxy Note III. </a:t>
            </a:r>
          </a:p>
          <a:p>
            <a:r>
              <a:rPr lang="en-US" sz="1200" b="0" i="0" u="none" strike="noStrike" kern="1200" baseline="0" dirty="0" err="1" smtClean="0">
                <a:solidFill>
                  <a:schemeClr val="tx1"/>
                </a:solidFill>
                <a:latin typeface="+mn-lt"/>
                <a:ea typeface="+mn-ea"/>
                <a:cs typeface="+mn-cs"/>
              </a:rPr>
              <a:t>Degeneres</a:t>
            </a:r>
            <a:r>
              <a:rPr lang="en-US" sz="1200" b="0" i="0" u="none" strike="noStrike" kern="1200" baseline="0" dirty="0" smtClean="0">
                <a:solidFill>
                  <a:schemeClr val="tx1"/>
                </a:solidFill>
                <a:latin typeface="+mn-lt"/>
                <a:ea typeface="+mn-ea"/>
                <a:cs typeface="+mn-cs"/>
              </a:rPr>
              <a:t> then tweeted the selfie, which went on to become the most retweeted photo ever.</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6</a:t>
            </a:fld>
            <a:endParaRPr lang="en-US"/>
          </a:p>
        </p:txBody>
      </p:sp>
    </p:spTree>
    <p:extLst>
      <p:ext uri="{BB962C8B-B14F-4D97-AF65-F5344CB8AC3E}">
        <p14:creationId xmlns:p14="http://schemas.microsoft.com/office/powerpoint/2010/main" val="295108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r>
              <a:rPr lang="en-US" sz="1200" b="0" i="0" u="none" strike="noStrike" kern="1200" baseline="0" dirty="0" smtClean="0">
                <a:solidFill>
                  <a:schemeClr val="tx1"/>
                </a:solidFill>
                <a:latin typeface="+mn-lt"/>
                <a:ea typeface="+mn-ea"/>
                <a:cs typeface="+mn-cs"/>
              </a:rPr>
              <a:t>Just as firms are discovering there are a myriad of opportunities for buzz marketing, there are equally large opportunities for unethical or at least questionable marketing behavior. A few major concerns are:</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Activities designed to deceive consumers: </a:t>
            </a:r>
            <a:r>
              <a:rPr lang="en-US" sz="1200" b="0" i="0" u="none" strike="noStrike" kern="1200" baseline="0" dirty="0" smtClean="0">
                <a:solidFill>
                  <a:schemeClr val="tx1"/>
                </a:solidFill>
                <a:latin typeface="+mn-lt"/>
                <a:ea typeface="+mn-ea"/>
                <a:cs typeface="+mn-cs"/>
              </a:rPr>
              <a:t>Buzz works best when companies put unpaid consumers in charge of creating their own messages. The WOMMA Standards of Conduct include the need of its members to require their representatives to disclose their relationships or identities to consumers and to disclose aspects of their commercial relationship with a marketer, including the specific type of any remuneration or consideration received.</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Directing buzz marketing at children or teens: </a:t>
            </a:r>
            <a:r>
              <a:rPr lang="en-US" sz="1200" b="0" i="0" u="none" strike="noStrike" kern="1200" baseline="0" dirty="0" smtClean="0">
                <a:solidFill>
                  <a:schemeClr val="tx1"/>
                </a:solidFill>
                <a:latin typeface="+mn-lt"/>
                <a:ea typeface="+mn-ea"/>
                <a:cs typeface="+mn-cs"/>
              </a:rPr>
              <a:t>Some critics say buzz marketing should never do this, as these younger consumers are more impressionable and easier to deceive than adults.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Buzz marketing activities that damage property. </a:t>
            </a:r>
            <a:r>
              <a:rPr lang="en-US" sz="1200" b="0" i="0" u="none" strike="noStrike" kern="1200" baseline="0" dirty="0" smtClean="0">
                <a:solidFill>
                  <a:schemeClr val="tx1"/>
                </a:solidFill>
                <a:latin typeface="+mn-lt"/>
                <a:ea typeface="+mn-ea"/>
                <a:cs typeface="+mn-cs"/>
              </a:rPr>
              <a:t>Puma encouraged consumers to stencil its cat logo all over Paris. Such activities lead to damage or vandalism, which the company will ultimately have to pay for. In addition, individual consumers could find themselves in trouble with the law, a problem that could ultimately backfire and damage the company image.</a:t>
            </a: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7</a:t>
            </a:fld>
            <a:endParaRPr lang="en-US"/>
          </a:p>
        </p:txBody>
      </p:sp>
    </p:spTree>
    <p:extLst>
      <p:ext uri="{BB962C8B-B14F-4D97-AF65-F5344CB8AC3E}">
        <p14:creationId xmlns:p14="http://schemas.microsoft.com/office/powerpoint/2010/main" val="46793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r>
              <a:rPr lang="en-US" sz="1200" b="0" i="0" u="none" strike="noStrike" kern="1200" baseline="0" dirty="0" smtClean="0">
                <a:solidFill>
                  <a:schemeClr val="tx1"/>
                </a:solidFill>
                <a:latin typeface="+mn-lt"/>
                <a:ea typeface="+mn-ea"/>
                <a:cs typeface="+mn-cs"/>
              </a:rPr>
              <a:t>The term </a:t>
            </a:r>
            <a:r>
              <a:rPr lang="en-US" sz="1200" b="1" i="0" u="none" strike="noStrike" kern="1200" baseline="0" dirty="0" smtClean="0">
                <a:solidFill>
                  <a:schemeClr val="tx1"/>
                </a:solidFill>
                <a:latin typeface="+mn-lt"/>
                <a:ea typeface="+mn-ea"/>
                <a:cs typeface="+mn-cs"/>
              </a:rPr>
              <a:t>viral marketing</a:t>
            </a:r>
            <a:r>
              <a:rPr lang="en-US" sz="1200" b="0" i="0" u="none" strike="noStrike" kern="1200" baseline="0" dirty="0" smtClean="0">
                <a:solidFill>
                  <a:schemeClr val="tx1"/>
                </a:solidFill>
                <a:latin typeface="+mn-lt"/>
                <a:ea typeface="+mn-ea"/>
                <a:cs typeface="+mn-cs"/>
              </a:rPr>
              <a:t> refers to marketing activities that aim to increase brand awareness or sales by consumers passing a message along to other</a:t>
            </a:r>
          </a:p>
          <a:p>
            <a:r>
              <a:rPr lang="en-US" sz="1200" b="0" i="0" u="none" strike="noStrike" kern="1200" baseline="0" dirty="0" smtClean="0">
                <a:solidFill>
                  <a:schemeClr val="tx1"/>
                </a:solidFill>
                <a:latin typeface="+mn-lt"/>
                <a:ea typeface="+mn-ea"/>
                <a:cs typeface="+mn-cs"/>
              </a:rPr>
              <a:t>consumers, hopefully in an exponential fashion.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Some of the earliest examples of viral marketing were messages at the bottom of e-mails by Yahoo! and Hotmail that advertised the free e-mail services.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Today, most viral marketing tactics are more subtle; they consist of marketers’ use of video clips, interactive games, or other activities that consumers will find so interesting or unique that they want to share them with their friends using digital technology.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Many marketers realize that they can’t create buzz by themselves; they recruit loyal customers as </a:t>
            </a:r>
            <a:r>
              <a:rPr lang="en-US" sz="1200" b="1" i="0" u="none" strike="noStrike" kern="1200" baseline="0" dirty="0" smtClean="0">
                <a:solidFill>
                  <a:schemeClr val="tx1"/>
                </a:solidFill>
                <a:latin typeface="+mn-lt"/>
                <a:ea typeface="+mn-ea"/>
                <a:cs typeface="+mn-cs"/>
              </a:rPr>
              <a:t>brand ambassadors or brand evangelists </a:t>
            </a:r>
            <a:r>
              <a:rPr lang="en-US" sz="1200" b="0" i="0" u="none" strike="noStrike" kern="1200" baseline="0" dirty="0" smtClean="0">
                <a:solidFill>
                  <a:schemeClr val="tx1"/>
                </a:solidFill>
                <a:latin typeface="+mn-lt"/>
                <a:ea typeface="+mn-ea"/>
                <a:cs typeface="+mn-cs"/>
              </a:rPr>
              <a:t>to help them.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zealous consumers can be the best salespeople a company can ever find—and they often work for free. They are heavy users, take a product seriously, care a great deal about it, and want it to succeed.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8</a:t>
            </a:fld>
            <a:endParaRPr lang="en-US"/>
          </a:p>
        </p:txBody>
      </p:sp>
    </p:spTree>
    <p:extLst>
      <p:ext uri="{BB962C8B-B14F-4D97-AF65-F5344CB8AC3E}">
        <p14:creationId xmlns:p14="http://schemas.microsoft.com/office/powerpoint/2010/main" val="336969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Lecture</a:t>
            </a:r>
            <a:r>
              <a:rPr lang="en-US" b="1" baseline="0" dirty="0" smtClean="0"/>
              <a:t> Notes:</a:t>
            </a:r>
          </a:p>
          <a:p>
            <a:r>
              <a:rPr lang="en-US" sz="1200" b="1" i="0" u="none" strike="noStrike" kern="1200" baseline="0" dirty="0" smtClean="0">
                <a:solidFill>
                  <a:schemeClr val="tx1"/>
                </a:solidFill>
                <a:latin typeface="+mn-lt"/>
                <a:ea typeface="+mn-ea"/>
                <a:cs typeface="+mn-cs"/>
              </a:rPr>
              <a:t>Social media </a:t>
            </a:r>
            <a:r>
              <a:rPr lang="en-US" sz="1200" b="0" i="0" u="none" strike="noStrike" kern="1200" baseline="0" dirty="0" smtClean="0">
                <a:solidFill>
                  <a:schemeClr val="tx1"/>
                </a:solidFill>
                <a:latin typeface="+mn-lt"/>
                <a:ea typeface="+mn-ea"/>
                <a:cs typeface="+mn-cs"/>
              </a:rPr>
              <a:t>is an important part of the </a:t>
            </a:r>
            <a:r>
              <a:rPr lang="en-US" sz="1200" b="0" i="1" u="none" strike="noStrike" kern="1200" baseline="0" dirty="0" smtClean="0">
                <a:solidFill>
                  <a:schemeClr val="tx1"/>
                </a:solidFill>
                <a:latin typeface="+mn-lt"/>
                <a:ea typeface="+mn-ea"/>
                <a:cs typeface="+mn-cs"/>
              </a:rPr>
              <a:t>updated communication model</a:t>
            </a:r>
            <a:r>
              <a:rPr lang="en-US" sz="1200" b="0" i="0" u="none" strike="noStrike" kern="1200" baseline="0" dirty="0" smtClean="0">
                <a:solidFill>
                  <a:schemeClr val="tx1"/>
                </a:solidFill>
                <a:latin typeface="+mn-lt"/>
                <a:ea typeface="+mn-ea"/>
                <a:cs typeface="+mn-cs"/>
              </a:rPr>
              <a:t>. This term refers to Internet-based platforms that allow users to create their own</a:t>
            </a:r>
          </a:p>
          <a:p>
            <a:r>
              <a:rPr lang="en-US" sz="1200" b="0" i="0" u="none" strike="noStrike" kern="1200" baseline="0" dirty="0" smtClean="0">
                <a:solidFill>
                  <a:schemeClr val="tx1"/>
                </a:solidFill>
                <a:latin typeface="+mn-lt"/>
                <a:ea typeface="+mn-ea"/>
                <a:cs typeface="+mn-cs"/>
              </a:rPr>
              <a:t>content and share it with others who access these sites.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Social media include social networking sites such as Facebook, blogs and microblogs such as Twitter, picture- and video-sharing sites such as Pinterest and YouTube, product review sites such as Yelp, wikis and other collaborative projects such as Wikipedia, and virtual worlds such as Second Life.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new formats are transforming the way we interact with marketers; they “democratize” messages because they give individual consumers a seat at the table where organizations shape brand meanings and promote themselves in the marketplace.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makes it much easier for companies to tap into their brand evangelists to help them spread the word.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flip side is that the bad stuff also gets out much quicker and reaches people a lot faster: In one survey, 20 percent of respondents said they had used social media to share a negative experience with a brand or service.</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06B2AFC-1193-4AAA-B865-A7C9852AA50B}" type="slidenum">
              <a:rPr lang="en-US" smtClean="0"/>
              <a:t>9</a:t>
            </a:fld>
            <a:endParaRPr lang="en-US"/>
          </a:p>
        </p:txBody>
      </p:sp>
    </p:spTree>
    <p:extLst>
      <p:ext uri="{BB962C8B-B14F-4D97-AF65-F5344CB8AC3E}">
        <p14:creationId xmlns:p14="http://schemas.microsoft.com/office/powerpoint/2010/main" val="333171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67850-6349-4FBE-B443-8B5957AA1853}" type="datetime1">
              <a:rPr lang="en-US" smtClean="0"/>
              <a:t>4/29/2015</a:t>
            </a:fld>
            <a:endParaRPr lang="en-US"/>
          </a:p>
        </p:txBody>
      </p:sp>
      <p:sp>
        <p:nvSpPr>
          <p:cNvPr id="5" name="Footer Placeholder 4"/>
          <p:cNvSpPr>
            <a:spLocks noGrp="1"/>
          </p:cNvSpPr>
          <p:nvPr>
            <p:ph type="ftr" sz="quarter" idx="11"/>
          </p:nvPr>
        </p:nvSpPr>
        <p:spPr/>
        <p:txBody>
          <a:bodyPr/>
          <a:lstStyle/>
          <a:p>
            <a:r>
              <a:rPr lang="en-US" dirty="0"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213111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E4C5B-8292-4EBF-8583-6A65A05CA7DD}" type="datetime1">
              <a:rPr lang="en-US" smtClean="0"/>
              <a:t>4/29/2015</a:t>
            </a:fld>
            <a:endParaRPr lang="en-US"/>
          </a:p>
        </p:txBody>
      </p:sp>
      <p:sp>
        <p:nvSpPr>
          <p:cNvPr id="5" name="Footer Placeholder 4"/>
          <p:cNvSpPr>
            <a:spLocks noGrp="1"/>
          </p:cNvSpPr>
          <p:nvPr>
            <p:ph type="ftr" sz="quarter" idx="11"/>
          </p:nvPr>
        </p:nvSpPr>
        <p:spPr/>
        <p:txBody>
          <a:bodyPr/>
          <a:lstStyle/>
          <a:p>
            <a:r>
              <a:rPr lang="en-US" dirty="0"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223026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0E11A-192B-4C75-AA6C-DF5D8624CB3E}" type="datetime1">
              <a:rPr lang="en-US" smtClean="0"/>
              <a:t>4/29/2015</a:t>
            </a:fld>
            <a:endParaRPr lang="en-US"/>
          </a:p>
        </p:txBody>
      </p:sp>
      <p:sp>
        <p:nvSpPr>
          <p:cNvPr id="5" name="Footer Placeholder 4"/>
          <p:cNvSpPr>
            <a:spLocks noGrp="1"/>
          </p:cNvSpPr>
          <p:nvPr>
            <p:ph type="ftr" sz="quarter" idx="11"/>
          </p:nvPr>
        </p:nvSpPr>
        <p:spPr/>
        <p:txBody>
          <a:bodyPr/>
          <a:lstStyle/>
          <a:p>
            <a:r>
              <a:rPr lang="en-US" dirty="0"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58887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0CBAD-7749-41AA-86EF-8E66E3DB9064}" type="datetime1">
              <a:rPr lang="en-US" smtClean="0"/>
              <a:t>4/29/2015</a:t>
            </a:fld>
            <a:endParaRPr lang="en-US"/>
          </a:p>
        </p:txBody>
      </p:sp>
      <p:sp>
        <p:nvSpPr>
          <p:cNvPr id="5" name="Footer Placeholder 4"/>
          <p:cNvSpPr>
            <a:spLocks noGrp="1"/>
          </p:cNvSpPr>
          <p:nvPr>
            <p:ph type="ftr" sz="quarter" idx="11"/>
          </p:nvPr>
        </p:nvSpPr>
        <p:spPr/>
        <p:txBody>
          <a:bodyPr/>
          <a:lstStyle/>
          <a:p>
            <a:r>
              <a:rPr lang="en-US" dirty="0"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389549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F047E-4DA3-424B-939C-27BB740E9F43}" type="datetime1">
              <a:rPr lang="en-US" smtClean="0"/>
              <a:t>4/29/2015</a:t>
            </a:fld>
            <a:endParaRPr lang="en-US"/>
          </a:p>
        </p:txBody>
      </p:sp>
      <p:sp>
        <p:nvSpPr>
          <p:cNvPr id="5" name="Footer Placeholder 4"/>
          <p:cNvSpPr>
            <a:spLocks noGrp="1"/>
          </p:cNvSpPr>
          <p:nvPr>
            <p:ph type="ftr" sz="quarter" idx="11"/>
          </p:nvPr>
        </p:nvSpPr>
        <p:spPr/>
        <p:txBody>
          <a:bodyPr/>
          <a:lstStyle/>
          <a:p>
            <a:r>
              <a:rPr lang="en-US" dirty="0"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330064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86DE97-9CC7-48AF-B7C6-A5F46CF14C0B}" type="datetime1">
              <a:rPr lang="en-US" smtClean="0"/>
              <a:t>4/29/2015</a:t>
            </a:fld>
            <a:endParaRPr lang="en-US"/>
          </a:p>
        </p:txBody>
      </p:sp>
      <p:sp>
        <p:nvSpPr>
          <p:cNvPr id="6" name="Footer Placeholder 5"/>
          <p:cNvSpPr>
            <a:spLocks noGrp="1"/>
          </p:cNvSpPr>
          <p:nvPr>
            <p:ph type="ftr" sz="quarter" idx="11"/>
          </p:nvPr>
        </p:nvSpPr>
        <p:spPr/>
        <p:txBody>
          <a:bodyPr/>
          <a:lstStyle/>
          <a:p>
            <a:r>
              <a:rPr lang="en-US" dirty="0" smtClean="0"/>
              <a:t> Copyright © 2016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19080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7BCA6-9CCE-43C2-9EE1-79BC7752B8C2}" type="datetime1">
              <a:rPr lang="en-US" smtClean="0"/>
              <a:t>4/29/2015</a:t>
            </a:fld>
            <a:endParaRPr lang="en-US"/>
          </a:p>
        </p:txBody>
      </p:sp>
      <p:sp>
        <p:nvSpPr>
          <p:cNvPr id="8" name="Footer Placeholder 7"/>
          <p:cNvSpPr>
            <a:spLocks noGrp="1"/>
          </p:cNvSpPr>
          <p:nvPr>
            <p:ph type="ftr" sz="quarter" idx="11"/>
          </p:nvPr>
        </p:nvSpPr>
        <p:spPr/>
        <p:txBody>
          <a:bodyPr/>
          <a:lstStyle/>
          <a:p>
            <a:r>
              <a:rPr lang="en-US" dirty="0" smtClean="0"/>
              <a:t> Copyright © 2016 Pearson Education, Inc. </a:t>
            </a:r>
            <a:endParaRPr lang="en-US" dirty="0"/>
          </a:p>
        </p:txBody>
      </p:sp>
      <p:sp>
        <p:nvSpPr>
          <p:cNvPr id="9" name="Slide Number Placeholder 8"/>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41440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DE02B-C15F-4FC8-9C15-7C74F6113A31}" type="datetime1">
              <a:rPr lang="en-US" smtClean="0"/>
              <a:t>4/29/2015</a:t>
            </a:fld>
            <a:endParaRPr lang="en-US"/>
          </a:p>
        </p:txBody>
      </p:sp>
      <p:sp>
        <p:nvSpPr>
          <p:cNvPr id="4" name="Footer Placeholder 3"/>
          <p:cNvSpPr>
            <a:spLocks noGrp="1"/>
          </p:cNvSpPr>
          <p:nvPr>
            <p:ph type="ftr" sz="quarter" idx="11"/>
          </p:nvPr>
        </p:nvSpPr>
        <p:spPr/>
        <p:txBody>
          <a:bodyPr/>
          <a:lstStyle/>
          <a:p>
            <a:r>
              <a:rPr lang="en-US" dirty="0"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337303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10A73-C7D3-4975-A493-083E9DFC1B5D}" type="datetime1">
              <a:rPr lang="en-US" smtClean="0"/>
              <a:t>4/29/2015</a:t>
            </a:fld>
            <a:endParaRPr lang="en-US"/>
          </a:p>
        </p:txBody>
      </p:sp>
      <p:sp>
        <p:nvSpPr>
          <p:cNvPr id="3" name="Footer Placeholder 2"/>
          <p:cNvSpPr>
            <a:spLocks noGrp="1"/>
          </p:cNvSpPr>
          <p:nvPr>
            <p:ph type="ftr" sz="quarter" idx="11"/>
          </p:nvPr>
        </p:nvSpPr>
        <p:spPr/>
        <p:txBody>
          <a:bodyPr/>
          <a:lstStyle/>
          <a:p>
            <a:r>
              <a:rPr lang="en-US" dirty="0" smtClean="0"/>
              <a:t> Copyright © 2016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424076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60666-5B5A-407C-8C7C-06508342F5EB}" type="datetime1">
              <a:rPr lang="en-US" smtClean="0"/>
              <a:t>4/29/2015</a:t>
            </a:fld>
            <a:endParaRPr lang="en-US"/>
          </a:p>
        </p:txBody>
      </p:sp>
      <p:sp>
        <p:nvSpPr>
          <p:cNvPr id="6" name="Footer Placeholder 5"/>
          <p:cNvSpPr>
            <a:spLocks noGrp="1"/>
          </p:cNvSpPr>
          <p:nvPr>
            <p:ph type="ftr" sz="quarter" idx="11"/>
          </p:nvPr>
        </p:nvSpPr>
        <p:spPr/>
        <p:txBody>
          <a:bodyPr/>
          <a:lstStyle/>
          <a:p>
            <a:r>
              <a:rPr lang="en-US" dirty="0" smtClean="0"/>
              <a:t> Copyright © 2016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32015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36BA0-FB20-4B58-889A-CEA3DFB576CA}" type="datetime1">
              <a:rPr lang="en-US" smtClean="0"/>
              <a:t>4/29/2015</a:t>
            </a:fld>
            <a:endParaRPr lang="en-US"/>
          </a:p>
        </p:txBody>
      </p:sp>
      <p:sp>
        <p:nvSpPr>
          <p:cNvPr id="6" name="Footer Placeholder 5"/>
          <p:cNvSpPr>
            <a:spLocks noGrp="1"/>
          </p:cNvSpPr>
          <p:nvPr>
            <p:ph type="ftr" sz="quarter" idx="11"/>
          </p:nvPr>
        </p:nvSpPr>
        <p:spPr/>
        <p:txBody>
          <a:bodyPr/>
          <a:lstStyle/>
          <a:p>
            <a:r>
              <a:rPr lang="en-US" dirty="0" smtClean="0"/>
              <a:t> Copyright © 2016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409557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01BF5-FF13-4F9D-84DE-FBD13599A12A}" type="datetime1">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Copyright © 2016 Pearson Education, Inc. </a:t>
            </a:r>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14</a:t>
            </a:r>
            <a:fld id="{946F3528-D7BE-4154-B94F-609DB9D802FC}" type="slidenum">
              <a:rPr lang="en-US" smtClean="0"/>
              <a:pPr/>
              <a:t>‹#›</a:t>
            </a:fld>
            <a:endParaRPr lang="en-US" dirty="0"/>
          </a:p>
        </p:txBody>
      </p:sp>
    </p:spTree>
    <p:extLst>
      <p:ext uri="{BB962C8B-B14F-4D97-AF65-F5344CB8AC3E}">
        <p14:creationId xmlns:p14="http://schemas.microsoft.com/office/powerpoint/2010/main" val="141373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ripadviso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angieslist.com/" TargetMode="External"/><Relationship Id="rId4" Type="http://schemas.openxmlformats.org/officeDocument/2006/relationships/hyperlink" Target="http://www.yelp.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oursquar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thelevelup.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atalogchoic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donotcall.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2xZp-GLMMJ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user/infomercia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ls.gov/oo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lesforce.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uVFNM8f9WnI"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7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762000"/>
            <a:ext cx="5715000" cy="2286000"/>
          </a:xfrm>
        </p:spPr>
        <p:txBody>
          <a:bodyPr>
            <a:normAutofit fontScale="90000"/>
          </a:bodyPr>
          <a:lstStyle/>
          <a:p>
            <a:pPr>
              <a:defRPr/>
            </a:pPr>
            <a:r>
              <a:rPr lang="en-US" sz="4000" dirty="0" smtClean="0"/>
              <a:t/>
            </a:r>
            <a:br>
              <a:rPr lang="en-US" sz="4000" dirty="0" smtClean="0"/>
            </a:br>
            <a:r>
              <a:rPr lang="en-US" sz="4000" dirty="0" smtClean="0"/>
              <a:t/>
            </a:r>
            <a:br>
              <a:rPr lang="en-US" sz="4000" dirty="0" smtClean="0"/>
            </a:br>
            <a:r>
              <a:rPr lang="en-US" sz="4000" dirty="0" smtClean="0"/>
              <a:t>Chapter Fourteen</a:t>
            </a:r>
            <a:br>
              <a:rPr lang="en-US" sz="4000" dirty="0" smtClean="0"/>
            </a:br>
            <a:r>
              <a:rPr lang="en-US" sz="4000" dirty="0" smtClean="0"/>
              <a:t/>
            </a:r>
            <a:br>
              <a:rPr lang="en-US" sz="4000" dirty="0" smtClean="0"/>
            </a:br>
            <a:r>
              <a:rPr lang="en-US" sz="4900" dirty="0" smtClean="0">
                <a:solidFill>
                  <a:schemeClr val="tx1"/>
                </a:solidFill>
              </a:rPr>
              <a:t>Promotion II: Social Media, Direct/Database Marketing, Personal Selling and Public </a:t>
            </a:r>
            <a:br>
              <a:rPr lang="en-US" sz="4900" dirty="0" smtClean="0">
                <a:solidFill>
                  <a:schemeClr val="tx1"/>
                </a:solidFill>
              </a:rPr>
            </a:br>
            <a:r>
              <a:rPr lang="en-US" sz="4900" dirty="0" smtClean="0">
                <a:solidFill>
                  <a:schemeClr val="tx1"/>
                </a:solidFill>
              </a:rPr>
              <a:t>Relations</a:t>
            </a:r>
            <a:endParaRPr lang="en-US" sz="4900" dirty="0">
              <a:solidFill>
                <a:schemeClr val="tx1"/>
              </a:solidFill>
            </a:endParaRPr>
          </a:p>
        </p:txBody>
      </p:sp>
      <p:sp>
        <p:nvSpPr>
          <p:cNvPr id="8195" name="Rectangle 3"/>
          <p:cNvSpPr>
            <a:spLocks noGrp="1" noChangeArrowheads="1"/>
          </p:cNvSpPr>
          <p:nvPr>
            <p:ph type="subTitle" idx="1"/>
          </p:nvPr>
        </p:nvSpPr>
        <p:spPr>
          <a:xfrm>
            <a:off x="1447800" y="5257800"/>
            <a:ext cx="4114800" cy="609600"/>
          </a:xfrm>
        </p:spPr>
        <p:txBody>
          <a:bodyPr rtlCol="0">
            <a:normAutofit fontScale="70000" lnSpcReduction="20000"/>
          </a:bodyPr>
          <a:lstStyle/>
          <a:p>
            <a:pPr algn="l" fontAlgn="auto">
              <a:spcAft>
                <a:spcPts val="0"/>
              </a:spcAft>
              <a:buFont typeface="Arial" pitchFamily="34" charset="0"/>
              <a:buNone/>
              <a:defRPr/>
            </a:pPr>
            <a:r>
              <a:rPr lang="en-US" sz="2400" i="1" dirty="0" smtClean="0"/>
              <a:t>Marketing: Real People, Real Choices, 8e</a:t>
            </a:r>
          </a:p>
          <a:p>
            <a:pPr algn="l" fontAlgn="auto">
              <a:spcAft>
                <a:spcPts val="0"/>
              </a:spcAft>
              <a:buFont typeface="Arial" pitchFamily="34" charset="0"/>
              <a:buNone/>
              <a:defRPr/>
            </a:pPr>
            <a:r>
              <a:rPr lang="en-US" sz="2400" dirty="0" smtClean="0"/>
              <a:t>Solomon, Marshall, and Stuart</a:t>
            </a:r>
            <a:endParaRPr lang="en-US" sz="2400" dirty="0"/>
          </a:p>
        </p:txBody>
      </p:sp>
      <p:sp>
        <p:nvSpPr>
          <p:cNvPr id="6" name="Footer Placeholder 3"/>
          <p:cNvSpPr>
            <a:spLocks noGrp="1"/>
          </p:cNvSpPr>
          <p:nvPr>
            <p:ph type="ftr" sz="quarter" idx="11"/>
          </p:nvPr>
        </p:nvSpPr>
        <p:spPr/>
        <p:txBody>
          <a:bodyPr/>
          <a:lstStyle/>
          <a:p>
            <a:r>
              <a:rPr lang="en-US" dirty="0" smtClean="0">
                <a:solidFill>
                  <a:prstClr val="black"/>
                </a:solidFill>
              </a:rPr>
              <a:t> Copyright © 2016 Pearson Education, Inc. </a:t>
            </a:r>
            <a:endParaRPr lang="en-US" dirty="0">
              <a:solidFill>
                <a:prstClr val="black"/>
              </a:solidFill>
            </a:endParaRPr>
          </a:p>
        </p:txBody>
      </p:sp>
      <p:sp>
        <p:nvSpPr>
          <p:cNvPr id="7" name="Slide Number Placeholder 4"/>
          <p:cNvSpPr>
            <a:spLocks noGrp="1"/>
          </p:cNvSpPr>
          <p:nvPr>
            <p:ph type="sldNum" sz="quarter" idx="12"/>
          </p:nvPr>
        </p:nvSpPr>
        <p:spPr/>
        <p:txBody>
          <a:bodyPr/>
          <a:lstStyle/>
          <a:p>
            <a:r>
              <a:rPr lang="en-US" dirty="0" smtClean="0">
                <a:solidFill>
                  <a:prstClr val="black"/>
                </a:solidFill>
              </a:rPr>
              <a:t>14-</a:t>
            </a:r>
            <a:fld id="{0A49F835-7521-402A-88A4-2BB57B53A43C}" type="slidenum">
              <a:rPr lang="en-US" smtClean="0">
                <a:solidFill>
                  <a:prstClr val="black"/>
                </a:solidFill>
              </a:rPr>
              <a:pPr/>
              <a:t>1</a:t>
            </a:fld>
            <a:endParaRPr lang="en-US" dirty="0">
              <a:solidFill>
                <a:prstClr val="black"/>
              </a:solidFill>
            </a:endParaRPr>
          </a:p>
        </p:txBody>
      </p:sp>
      <p:pic>
        <p:nvPicPr>
          <p:cNvPr id="2" name="Picture 1" descr="Screen shot 2014-11-24 at 1.28.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819400"/>
            <a:ext cx="2930202" cy="3048000"/>
          </a:xfrm>
          <a:prstGeom prst="rect">
            <a:avLst/>
          </a:prstGeom>
          <a:ln w="12700" cmpd="sng">
            <a:solidFill>
              <a:schemeClr val="tx1"/>
            </a:solidFill>
          </a:ln>
        </p:spPr>
      </p:pic>
    </p:spTree>
    <p:extLst>
      <p:ext uri="{BB962C8B-B14F-4D97-AF65-F5344CB8AC3E}">
        <p14:creationId xmlns:p14="http://schemas.microsoft.com/office/powerpoint/2010/main" val="201054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Networks</a:t>
            </a:r>
            <a:endParaRPr lang="en-US" dirty="0"/>
          </a:p>
        </p:txBody>
      </p:sp>
      <p:sp>
        <p:nvSpPr>
          <p:cNvPr id="3" name="Content Placeholder 2"/>
          <p:cNvSpPr>
            <a:spLocks noGrp="1"/>
          </p:cNvSpPr>
          <p:nvPr>
            <p:ph idx="1"/>
          </p:nvPr>
        </p:nvSpPr>
        <p:spPr/>
        <p:txBody>
          <a:bodyPr>
            <a:normAutofit/>
          </a:bodyPr>
          <a:lstStyle/>
          <a:p>
            <a:pPr marL="233363" indent="-233363"/>
            <a:r>
              <a:rPr lang="en-US" b="1" dirty="0"/>
              <a:t>Social </a:t>
            </a:r>
            <a:r>
              <a:rPr lang="en-US" b="1" dirty="0" smtClean="0"/>
              <a:t>networks, </a:t>
            </a:r>
            <a:r>
              <a:rPr lang="en-US" dirty="0" smtClean="0"/>
              <a:t>like Facebook and Twitter, </a:t>
            </a:r>
            <a:r>
              <a:rPr lang="en-US" dirty="0"/>
              <a:t>are sites that connect people with other </a:t>
            </a:r>
            <a:r>
              <a:rPr lang="en-US" dirty="0" smtClean="0"/>
              <a:t>people</a:t>
            </a:r>
          </a:p>
          <a:p>
            <a:pPr marL="457200" indent="-225425">
              <a:buFont typeface="Calibri" panose="020F0502020204030204" pitchFamily="34" charset="0"/>
              <a:buChar char="­"/>
            </a:pPr>
            <a:r>
              <a:rPr lang="en-US" sz="2800" dirty="0" smtClean="0"/>
              <a:t>By </a:t>
            </a:r>
            <a:r>
              <a:rPr lang="en-US" sz="2800" dirty="0"/>
              <a:t>monitoring </a:t>
            </a:r>
            <a:r>
              <a:rPr lang="en-US" sz="2800" dirty="0" smtClean="0"/>
              <a:t>brand communities, marketers </a:t>
            </a:r>
            <a:r>
              <a:rPr lang="en-US" sz="2800" dirty="0"/>
              <a:t>learn what consumers are thinking </a:t>
            </a:r>
            <a:r>
              <a:rPr lang="en-US" sz="2800" dirty="0" smtClean="0"/>
              <a:t>about the brand </a:t>
            </a:r>
            <a:r>
              <a:rPr lang="en-US" sz="2800" dirty="0"/>
              <a:t>and </a:t>
            </a:r>
            <a:r>
              <a:rPr lang="en-US" sz="2800" dirty="0" smtClean="0"/>
              <a:t>the competition.</a:t>
            </a:r>
          </a:p>
          <a:p>
            <a:pPr marL="457200" indent="-225425">
              <a:buFont typeface="Calibri" panose="020F0502020204030204" pitchFamily="34" charset="0"/>
              <a:buChar char="­"/>
            </a:pPr>
            <a:r>
              <a:rPr lang="en-US" sz="2800" dirty="0"/>
              <a:t>By participating in </a:t>
            </a:r>
            <a:r>
              <a:rPr lang="en-US" sz="2800" dirty="0" smtClean="0"/>
              <a:t>conversations</a:t>
            </a:r>
            <a:r>
              <a:rPr lang="en-US" sz="2800" dirty="0"/>
              <a:t>, marketers can reach influential </a:t>
            </a:r>
            <a:r>
              <a:rPr lang="en-US" sz="2800" dirty="0" smtClean="0"/>
              <a:t>opinion leaders</a:t>
            </a:r>
          </a:p>
          <a:p>
            <a:pPr marL="0" indent="0">
              <a:buNone/>
            </a:pPr>
            <a:endParaRPr lang="en-US" dirty="0" smtClean="0"/>
          </a:p>
          <a:p>
            <a:pPr marL="233363" indent="-233363"/>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10</a:t>
            </a:fld>
            <a:endParaRPr lang="en-US" dirty="0"/>
          </a:p>
        </p:txBody>
      </p:sp>
    </p:spTree>
    <p:extLst>
      <p:ext uri="{BB962C8B-B14F-4D97-AF65-F5344CB8AC3E}">
        <p14:creationId xmlns:p14="http://schemas.microsoft.com/office/powerpoint/2010/main" val="2397724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Virtual Worlds</a:t>
            </a:r>
            <a:endParaRPr lang="en-US" dirty="0"/>
          </a:p>
        </p:txBody>
      </p:sp>
      <p:sp>
        <p:nvSpPr>
          <p:cNvPr id="3" name="Content Placeholder 2"/>
          <p:cNvSpPr>
            <a:spLocks noGrp="1"/>
          </p:cNvSpPr>
          <p:nvPr>
            <p:ph idx="1"/>
          </p:nvPr>
        </p:nvSpPr>
        <p:spPr/>
        <p:txBody>
          <a:bodyPr>
            <a:normAutofit/>
          </a:bodyPr>
          <a:lstStyle/>
          <a:p>
            <a:pPr marL="233363" indent="-233363"/>
            <a:r>
              <a:rPr lang="en-US" b="1" dirty="0"/>
              <a:t>Virtual </a:t>
            </a:r>
            <a:r>
              <a:rPr lang="en-US" b="1" dirty="0" smtClean="0"/>
              <a:t>worlds: </a:t>
            </a:r>
            <a:r>
              <a:rPr lang="en-US" dirty="0" smtClean="0"/>
              <a:t>highly </a:t>
            </a:r>
            <a:r>
              <a:rPr lang="en-US" dirty="0"/>
              <a:t>engaging digital environments where </a:t>
            </a:r>
            <a:r>
              <a:rPr lang="en-US" dirty="0" smtClean="0"/>
              <a:t>avatars “live” </a:t>
            </a:r>
            <a:r>
              <a:rPr lang="en-US" dirty="0"/>
              <a:t>and interact </a:t>
            </a:r>
            <a:r>
              <a:rPr lang="en-US" dirty="0" smtClean="0"/>
              <a:t>in </a:t>
            </a:r>
            <a:r>
              <a:rPr lang="en-US" dirty="0"/>
              <a:t>real </a:t>
            </a:r>
            <a:r>
              <a:rPr lang="en-US" dirty="0" smtClean="0"/>
              <a:t>time</a:t>
            </a:r>
          </a:p>
          <a:p>
            <a:pPr marL="466725" indent="-234950">
              <a:buFont typeface="Calibri" panose="020F0502020204030204" pitchFamily="34" charset="0"/>
              <a:buChar char="­"/>
            </a:pPr>
            <a:r>
              <a:rPr lang="en-US" sz="2800" dirty="0"/>
              <a:t>By 2016, consumers are expected to spend over $11 billion to buy items they use only in virtual worlds!</a:t>
            </a:r>
          </a:p>
          <a:p>
            <a:pPr marL="466725" indent="-234950">
              <a:buFont typeface="Calibri" panose="020F0502020204030204" pitchFamily="34" charset="0"/>
              <a:buChar char="­"/>
            </a:pPr>
            <a:r>
              <a:rPr lang="en-US" sz="2800" i="1" dirty="0" smtClean="0"/>
              <a:t>Second </a:t>
            </a:r>
            <a:r>
              <a:rPr lang="en-US" sz="2800" i="1" dirty="0"/>
              <a:t>Life </a:t>
            </a:r>
            <a:r>
              <a:rPr lang="en-US" sz="2800" dirty="0"/>
              <a:t>is one of the largest and best-known virtual </a:t>
            </a:r>
            <a:r>
              <a:rPr lang="en-US" sz="2800" dirty="0" smtClean="0"/>
              <a:t>worlds</a:t>
            </a:r>
          </a:p>
          <a:p>
            <a:pPr marL="466725" indent="-234950">
              <a:buFont typeface="Calibri" panose="020F0502020204030204" pitchFamily="34" charset="0"/>
              <a:buChar char="­"/>
            </a:pPr>
            <a:r>
              <a:rPr lang="en-US" sz="2800" dirty="0" smtClean="0"/>
              <a:t>Others include Disney’s </a:t>
            </a:r>
            <a:r>
              <a:rPr lang="en-US" sz="2800" i="1" dirty="0" smtClean="0"/>
              <a:t>Club Penguin</a:t>
            </a:r>
            <a:r>
              <a:rPr lang="en-US" sz="2800" dirty="0" smtClean="0"/>
              <a:t>, </a:t>
            </a:r>
            <a:r>
              <a:rPr lang="en-US" sz="2800" i="1" dirty="0" err="1" smtClean="0"/>
              <a:t>Habbo</a:t>
            </a:r>
            <a:r>
              <a:rPr lang="en-US" sz="2800" i="1" dirty="0" smtClean="0"/>
              <a:t> Hotel</a:t>
            </a:r>
            <a:r>
              <a:rPr lang="en-US" sz="2800" dirty="0" smtClean="0"/>
              <a:t>, and </a:t>
            </a:r>
            <a:r>
              <a:rPr lang="en-US" sz="2800" i="1" dirty="0" err="1" smtClean="0"/>
              <a:t>Smeet</a:t>
            </a:r>
            <a:endParaRPr lang="en-US" sz="2800" i="1"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11</a:t>
            </a:fld>
            <a:endParaRPr lang="en-US" dirty="0"/>
          </a:p>
        </p:txBody>
      </p:sp>
    </p:spTree>
    <p:extLst>
      <p:ext uri="{BB962C8B-B14F-4D97-AF65-F5344CB8AC3E}">
        <p14:creationId xmlns:p14="http://schemas.microsoft.com/office/powerpoint/2010/main" val="2077749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Review Sites</a:t>
            </a:r>
            <a:endParaRPr lang="en-US" dirty="0"/>
          </a:p>
        </p:txBody>
      </p:sp>
      <p:sp>
        <p:nvSpPr>
          <p:cNvPr id="3" name="Content Placeholder 2"/>
          <p:cNvSpPr>
            <a:spLocks noGrp="1"/>
          </p:cNvSpPr>
          <p:nvPr>
            <p:ph idx="1"/>
          </p:nvPr>
        </p:nvSpPr>
        <p:spPr/>
        <p:txBody>
          <a:bodyPr/>
          <a:lstStyle/>
          <a:p>
            <a:pPr marL="233363" indent="-233363"/>
            <a:r>
              <a:rPr lang="en-US" b="1" dirty="0"/>
              <a:t>Product review </a:t>
            </a:r>
            <a:r>
              <a:rPr lang="en-US" b="1" dirty="0" smtClean="0"/>
              <a:t>sites: </a:t>
            </a:r>
            <a:r>
              <a:rPr lang="en-US" dirty="0"/>
              <a:t>S</a:t>
            </a:r>
            <a:r>
              <a:rPr lang="en-US" dirty="0" smtClean="0"/>
              <a:t>ocial </a:t>
            </a:r>
            <a:r>
              <a:rPr lang="en-US" dirty="0"/>
              <a:t>media sites that enable people to post </a:t>
            </a:r>
            <a:r>
              <a:rPr lang="en-US" dirty="0" smtClean="0"/>
              <a:t>stories about their experiences with goods and services</a:t>
            </a:r>
          </a:p>
          <a:p>
            <a:pPr marL="457200" indent="-228600">
              <a:buFont typeface="Calibri" panose="020F0502020204030204" pitchFamily="34" charset="0"/>
              <a:buChar char="­"/>
            </a:pPr>
            <a:r>
              <a:rPr lang="en-US" sz="2800" dirty="0" smtClean="0"/>
              <a:t>Popular review sites include </a:t>
            </a:r>
            <a:r>
              <a:rPr lang="en-US" sz="2800" i="1" dirty="0" err="1" smtClean="0">
                <a:hlinkClick r:id="rId3"/>
              </a:rPr>
              <a:t>TripAdvisor</a:t>
            </a:r>
            <a:r>
              <a:rPr lang="en-US" sz="2800" dirty="0" smtClean="0"/>
              <a:t>, </a:t>
            </a:r>
            <a:r>
              <a:rPr lang="en-US" sz="2800" i="1" dirty="0" smtClean="0">
                <a:hlinkClick r:id="rId4"/>
              </a:rPr>
              <a:t>Yelp</a:t>
            </a:r>
            <a:r>
              <a:rPr lang="en-US" sz="2800" dirty="0" smtClean="0"/>
              <a:t>, and </a:t>
            </a:r>
            <a:r>
              <a:rPr lang="en-US" sz="2800" i="1" dirty="0" smtClean="0">
                <a:hlinkClick r:id="rId5"/>
              </a:rPr>
              <a:t>Angie’s List</a:t>
            </a:r>
            <a:endParaRPr lang="en-US" sz="2800" i="1" dirty="0" smtClean="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12</a:t>
            </a:fld>
            <a:endParaRPr lang="en-US" dirty="0"/>
          </a:p>
        </p:txBody>
      </p:sp>
    </p:spTree>
    <p:extLst>
      <p:ext uri="{BB962C8B-B14F-4D97-AF65-F5344CB8AC3E}">
        <p14:creationId xmlns:p14="http://schemas.microsoft.com/office/powerpoint/2010/main" val="2271709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Apps and Location-Based </a:t>
            </a:r>
            <a:br>
              <a:rPr lang="en-US" dirty="0" smtClean="0"/>
            </a:br>
            <a:r>
              <a:rPr lang="en-US" dirty="0" smtClean="0"/>
              <a:t>Social Networks</a:t>
            </a:r>
            <a:endParaRPr lang="en-US" dirty="0"/>
          </a:p>
        </p:txBody>
      </p:sp>
      <p:sp>
        <p:nvSpPr>
          <p:cNvPr id="3" name="Content Placeholder 2"/>
          <p:cNvSpPr>
            <a:spLocks noGrp="1"/>
          </p:cNvSpPr>
          <p:nvPr>
            <p:ph idx="1"/>
          </p:nvPr>
        </p:nvSpPr>
        <p:spPr/>
        <p:txBody>
          <a:bodyPr>
            <a:normAutofit lnSpcReduction="10000"/>
          </a:bodyPr>
          <a:lstStyle/>
          <a:p>
            <a:pPr marL="228600" indent="-228600"/>
            <a:r>
              <a:rPr lang="en-US" b="1" dirty="0" smtClean="0"/>
              <a:t>Mobile apps </a:t>
            </a:r>
            <a:r>
              <a:rPr lang="en-US" dirty="0" smtClean="0"/>
              <a:t>are software programs designed for smartphones and other devices that entertain, educate, and inform users.</a:t>
            </a:r>
          </a:p>
          <a:p>
            <a:pPr marL="457200" indent="-171450">
              <a:buFont typeface="Calibri" panose="020F0502020204030204" pitchFamily="34" charset="0"/>
              <a:buChar char="­"/>
            </a:pPr>
            <a:r>
              <a:rPr lang="en-US" sz="2800" dirty="0" smtClean="0"/>
              <a:t>Marketing uses include coupon distribution, price comparison, and interactive maps  </a:t>
            </a:r>
            <a:endParaRPr lang="en-US" sz="2800" b="1" dirty="0" smtClean="0"/>
          </a:p>
          <a:p>
            <a:pPr marL="228600" indent="-228600"/>
            <a:r>
              <a:rPr lang="en-US" b="1" dirty="0" smtClean="0"/>
              <a:t>Location-based </a:t>
            </a:r>
            <a:r>
              <a:rPr lang="en-US" b="1" dirty="0"/>
              <a:t>social networks </a:t>
            </a:r>
            <a:r>
              <a:rPr lang="en-US" dirty="0" smtClean="0"/>
              <a:t>integrate </a:t>
            </a:r>
            <a:r>
              <a:rPr lang="en-US" dirty="0"/>
              <a:t>sophisticated GPS technology </a:t>
            </a:r>
            <a:r>
              <a:rPr lang="en-US" dirty="0" smtClean="0"/>
              <a:t>embedded in smartphones with a social networking platform</a:t>
            </a:r>
          </a:p>
          <a:p>
            <a:pPr marL="457200" indent="-228600">
              <a:buFont typeface="Calibri" panose="020F0502020204030204" pitchFamily="34" charset="0"/>
              <a:buChar char="­"/>
            </a:pPr>
            <a:r>
              <a:rPr lang="en-US" i="1" dirty="0" smtClean="0">
                <a:hlinkClick r:id="rId3"/>
              </a:rPr>
              <a:t>Foursquare</a:t>
            </a:r>
            <a:r>
              <a:rPr lang="en-US" i="1" dirty="0" smtClean="0"/>
              <a:t>, </a:t>
            </a:r>
            <a:r>
              <a:rPr lang="en-US" i="1" dirty="0" err="1" smtClean="0">
                <a:hlinkClick r:id="rId4"/>
              </a:rPr>
              <a:t>LevelUp</a:t>
            </a:r>
            <a:endParaRPr lang="en-US" i="1"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13</a:t>
            </a:fld>
            <a:endParaRPr lang="en-US" dirty="0"/>
          </a:p>
        </p:txBody>
      </p:sp>
    </p:spTree>
    <p:extLst>
      <p:ext uri="{BB962C8B-B14F-4D97-AF65-F5344CB8AC3E}">
        <p14:creationId xmlns:p14="http://schemas.microsoft.com/office/powerpoint/2010/main" val="895016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“Many-to-Many” Marketing</a:t>
            </a:r>
            <a:endParaRPr lang="en-US" dirty="0"/>
          </a:p>
        </p:txBody>
      </p:sp>
      <p:sp>
        <p:nvSpPr>
          <p:cNvPr id="3" name="Content Placeholder 2"/>
          <p:cNvSpPr>
            <a:spLocks noGrp="1"/>
          </p:cNvSpPr>
          <p:nvPr>
            <p:ph idx="1"/>
          </p:nvPr>
        </p:nvSpPr>
        <p:spPr/>
        <p:txBody>
          <a:bodyPr>
            <a:normAutofit lnSpcReduction="10000"/>
          </a:bodyPr>
          <a:lstStyle/>
          <a:p>
            <a:pPr marL="288925" indent="-288925"/>
            <a:r>
              <a:rPr lang="en-US" dirty="0" smtClean="0"/>
              <a:t>Social media platforms have fueled the rise of the “many-to-many” communication model</a:t>
            </a:r>
          </a:p>
          <a:p>
            <a:pPr marL="288925" indent="-288925"/>
            <a:r>
              <a:rPr lang="en-US" dirty="0" smtClean="0"/>
              <a:t>Companies build buzz for their brands using viral marketing and brand ambassadors</a:t>
            </a:r>
          </a:p>
          <a:p>
            <a:pPr marL="457200" indent="-168275">
              <a:buFont typeface="Calibri" panose="020F0502020204030204" pitchFamily="34" charset="0"/>
              <a:buChar char="­"/>
            </a:pPr>
            <a:r>
              <a:rPr lang="en-US" sz="2800" dirty="0" smtClean="0"/>
              <a:t>When consumers talk, both positive and negative brand information spreads rapidly</a:t>
            </a:r>
          </a:p>
          <a:p>
            <a:pPr marL="47625" indent="0">
              <a:buNone/>
            </a:pPr>
            <a:endParaRPr lang="en-US" sz="2800" b="1" dirty="0" smtClean="0">
              <a:solidFill>
                <a:schemeClr val="tx2"/>
              </a:solidFill>
            </a:endParaRPr>
          </a:p>
          <a:p>
            <a:pPr marL="47625" indent="0">
              <a:buNone/>
            </a:pPr>
            <a:r>
              <a:rPr lang="en-US" sz="2800" b="1" dirty="0" smtClean="0">
                <a:solidFill>
                  <a:schemeClr val="tx2"/>
                </a:solidFill>
              </a:rPr>
              <a:t>A </a:t>
            </a:r>
            <a:r>
              <a:rPr lang="en-US" sz="2800" b="1" dirty="0">
                <a:solidFill>
                  <a:schemeClr val="tx2"/>
                </a:solidFill>
              </a:rPr>
              <a:t>friend owns a food truck </a:t>
            </a:r>
            <a:r>
              <a:rPr lang="en-US" sz="2800" b="1" dirty="0" smtClean="0">
                <a:solidFill>
                  <a:schemeClr val="tx2"/>
                </a:solidFill>
              </a:rPr>
              <a:t>business and </a:t>
            </a:r>
            <a:r>
              <a:rPr lang="en-US" sz="2800" b="1" dirty="0">
                <a:solidFill>
                  <a:schemeClr val="tx2"/>
                </a:solidFill>
              </a:rPr>
              <a:t>has asked your advice </a:t>
            </a:r>
            <a:r>
              <a:rPr lang="en-US" sz="2800" b="1" dirty="0" smtClean="0">
                <a:solidFill>
                  <a:schemeClr val="tx2"/>
                </a:solidFill>
              </a:rPr>
              <a:t>on using social media to promote his business. </a:t>
            </a:r>
            <a:r>
              <a:rPr lang="en-US" sz="2800" b="1" dirty="0">
                <a:solidFill>
                  <a:schemeClr val="tx2"/>
                </a:solidFill>
              </a:rPr>
              <a:t>What direction would you offer?</a:t>
            </a:r>
          </a:p>
          <a:p>
            <a:pPr marL="47625" indent="0">
              <a:buNone/>
            </a:pP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14</a:t>
            </a:fld>
            <a:endParaRPr lang="en-US" dirty="0"/>
          </a:p>
        </p:txBody>
      </p:sp>
    </p:spTree>
    <p:extLst>
      <p:ext uri="{BB962C8B-B14F-4D97-AF65-F5344CB8AC3E}">
        <p14:creationId xmlns:p14="http://schemas.microsoft.com/office/powerpoint/2010/main" val="131055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14.1: Key Forms of Direct Marketing</a:t>
            </a:r>
            <a:endParaRPr lang="en-US" dirty="0"/>
          </a:p>
        </p:txBody>
      </p:sp>
      <p:sp>
        <p:nvSpPr>
          <p:cNvPr id="3" name="Content Placeholder 2"/>
          <p:cNvSpPr>
            <a:spLocks noGrp="1"/>
          </p:cNvSpPr>
          <p:nvPr>
            <p:ph idx="1"/>
          </p:nvPr>
        </p:nvSpPr>
        <p:spPr>
          <a:xfrm>
            <a:off x="457200" y="1600201"/>
            <a:ext cx="8229600" cy="2133600"/>
          </a:xfrm>
        </p:spPr>
        <p:txBody>
          <a:bodyPr>
            <a:normAutofit/>
          </a:bodyPr>
          <a:lstStyle/>
          <a:p>
            <a:pPr marL="228600" indent="-228600"/>
            <a:r>
              <a:rPr lang="en-US" b="1" dirty="0"/>
              <a:t>Direct </a:t>
            </a:r>
            <a:r>
              <a:rPr lang="en-US" b="1" dirty="0" smtClean="0"/>
              <a:t>marketing</a:t>
            </a:r>
            <a:r>
              <a:rPr lang="en-US" dirty="0" smtClean="0"/>
              <a:t>: direct communication </a:t>
            </a:r>
            <a:r>
              <a:rPr lang="en-US" dirty="0"/>
              <a:t>to a </a:t>
            </a:r>
            <a:r>
              <a:rPr lang="en-US" dirty="0" smtClean="0"/>
              <a:t>customer designed </a:t>
            </a:r>
            <a:r>
              <a:rPr lang="en-US" dirty="0"/>
              <a:t>to generate a </a:t>
            </a:r>
            <a:r>
              <a:rPr lang="en-US" dirty="0" smtClean="0"/>
              <a:t>response </a:t>
            </a: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95600"/>
            <a:ext cx="3957637" cy="3269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305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 </a:t>
            </a:r>
            <a:r>
              <a:rPr lang="en-US" dirty="0"/>
              <a:t>Order</a:t>
            </a:r>
          </a:p>
        </p:txBody>
      </p:sp>
      <p:sp>
        <p:nvSpPr>
          <p:cNvPr id="3" name="Content Placeholder 2"/>
          <p:cNvSpPr>
            <a:spLocks noGrp="1"/>
          </p:cNvSpPr>
          <p:nvPr>
            <p:ph idx="1"/>
          </p:nvPr>
        </p:nvSpPr>
        <p:spPr/>
        <p:txBody>
          <a:bodyPr/>
          <a:lstStyle/>
          <a:p>
            <a:pPr>
              <a:defRPr/>
            </a:pPr>
            <a:r>
              <a:rPr lang="en-US" dirty="0"/>
              <a:t>Mail order comes in two forms:</a:t>
            </a:r>
          </a:p>
          <a:p>
            <a:pPr lvl="1">
              <a:defRPr/>
            </a:pPr>
            <a:r>
              <a:rPr lang="en-US" b="1" dirty="0"/>
              <a:t>Catalog: </a:t>
            </a:r>
            <a:r>
              <a:rPr lang="en-US" dirty="0"/>
              <a:t>a collection of products offered in book form, usually consisting of product descriptions and accompanied by photos of the item</a:t>
            </a:r>
          </a:p>
          <a:p>
            <a:pPr lvl="1">
              <a:defRPr/>
            </a:pPr>
            <a:r>
              <a:rPr lang="en-US" b="1" dirty="0"/>
              <a:t>Direct mail: </a:t>
            </a:r>
            <a:r>
              <a:rPr lang="en-US" dirty="0">
                <a:solidFill>
                  <a:srgbClr val="000066"/>
                </a:solidFill>
              </a:rPr>
              <a:t> </a:t>
            </a:r>
            <a:r>
              <a:rPr lang="en-US" dirty="0"/>
              <a:t>A brochure/pamphlet offering a specific good or service at one point in time</a:t>
            </a:r>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16</a:t>
            </a:fld>
            <a:endParaRPr lang="en-US" dirty="0"/>
          </a:p>
        </p:txBody>
      </p:sp>
      <p:sp>
        <p:nvSpPr>
          <p:cNvPr id="6" name="Rectangle 5"/>
          <p:cNvSpPr>
            <a:spLocks noChangeArrowheads="1"/>
          </p:cNvSpPr>
          <p:nvPr/>
        </p:nvSpPr>
        <p:spPr bwMode="auto">
          <a:xfrm>
            <a:off x="2209800" y="5181600"/>
            <a:ext cx="24240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solidFill>
                  <a:srgbClr val="0000FF"/>
                </a:solidFill>
                <a:hlinkClick r:id="rId3"/>
              </a:rPr>
              <a:t>Catalog </a:t>
            </a:r>
            <a:r>
              <a:rPr lang="en-US" altLang="en-US" sz="2400" b="1" dirty="0">
                <a:solidFill>
                  <a:srgbClr val="0000FF"/>
                </a:solidFill>
                <a:hlinkClick r:id="rId3"/>
              </a:rPr>
              <a:t>Choice</a:t>
            </a:r>
            <a:endParaRPr lang="en-US" altLang="en-US" sz="2400" b="1" dirty="0">
              <a:solidFill>
                <a:srgbClr val="0000FF"/>
              </a:solidFill>
            </a:endParaRPr>
          </a:p>
        </p:txBody>
      </p:sp>
    </p:spTree>
    <p:extLst>
      <p:ext uri="{BB962C8B-B14F-4D97-AF65-F5344CB8AC3E}">
        <p14:creationId xmlns:p14="http://schemas.microsoft.com/office/powerpoint/2010/main" val="79570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Telemarketing</a:t>
            </a:r>
            <a:endParaRPr lang="en-US" dirty="0"/>
          </a:p>
        </p:txBody>
      </p:sp>
      <p:sp>
        <p:nvSpPr>
          <p:cNvPr id="7" name="Content Placeholder 6"/>
          <p:cNvSpPr>
            <a:spLocks noGrp="1"/>
          </p:cNvSpPr>
          <p:nvPr>
            <p:ph sz="half" idx="1"/>
          </p:nvPr>
        </p:nvSpPr>
        <p:spPr/>
        <p:txBody>
          <a:bodyPr>
            <a:normAutofit fontScale="92500" lnSpcReduction="10000"/>
          </a:bodyPr>
          <a:lstStyle/>
          <a:p>
            <a:pPr marL="228600" indent="-228600">
              <a:lnSpc>
                <a:spcPct val="90000"/>
              </a:lnSpc>
              <a:tabLst>
                <a:tab pos="4514850" algn="l"/>
              </a:tabLst>
              <a:defRPr/>
            </a:pPr>
            <a:r>
              <a:rPr lang="en-US" sz="3200" b="1" dirty="0"/>
              <a:t>Telemarketing: </a:t>
            </a:r>
            <a:r>
              <a:rPr lang="en-US" sz="3200" dirty="0"/>
              <a:t> Direct marketing conducted by telephone</a:t>
            </a:r>
          </a:p>
          <a:p>
            <a:pPr marL="457200" indent="-228600">
              <a:lnSpc>
                <a:spcPct val="90000"/>
              </a:lnSpc>
              <a:buFont typeface="Calibri" panose="020F0502020204030204" pitchFamily="34" charset="0"/>
              <a:buChar char="­"/>
              <a:tabLst>
                <a:tab pos="4514850" algn="l"/>
              </a:tabLst>
              <a:defRPr/>
            </a:pPr>
            <a:r>
              <a:rPr lang="en-US" dirty="0"/>
              <a:t>Profitable way for B2B marketers to keep in touch with small clients</a:t>
            </a:r>
          </a:p>
          <a:p>
            <a:pPr marL="457200" indent="-228600">
              <a:lnSpc>
                <a:spcPct val="90000"/>
              </a:lnSpc>
              <a:buFont typeface="Calibri" panose="020F0502020204030204" pitchFamily="34" charset="0"/>
              <a:buChar char="­"/>
              <a:tabLst>
                <a:tab pos="4514850" algn="l"/>
              </a:tabLst>
              <a:defRPr/>
            </a:pPr>
            <a:r>
              <a:rPr lang="en-US" dirty="0"/>
              <a:t>FTC established the </a:t>
            </a:r>
            <a:r>
              <a:rPr lang="en-US" i="1" dirty="0"/>
              <a:t>National Do Not Call Registry </a:t>
            </a:r>
            <a:r>
              <a:rPr lang="en-US" dirty="0"/>
              <a:t>to allow consumers to limit number of telemarketing calls they receive</a:t>
            </a:r>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17</a:t>
            </a:fld>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85925"/>
            <a:ext cx="3533775" cy="2311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5"/>
          <p:cNvSpPr>
            <a:spLocks noChangeArrowheads="1"/>
          </p:cNvSpPr>
          <p:nvPr/>
        </p:nvSpPr>
        <p:spPr bwMode="auto">
          <a:xfrm>
            <a:off x="5140324" y="5226844"/>
            <a:ext cx="31591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0000FF"/>
                </a:solidFill>
                <a:hlinkClick r:id="rId4"/>
              </a:rPr>
              <a:t>Do Not Call Registry</a:t>
            </a:r>
            <a:endParaRPr lang="en-US" altLang="en-US" sz="2400" b="1" dirty="0">
              <a:solidFill>
                <a:srgbClr val="0000FF"/>
              </a:solidFill>
            </a:endParaRPr>
          </a:p>
        </p:txBody>
      </p:sp>
    </p:spTree>
    <p:extLst>
      <p:ext uri="{BB962C8B-B14F-4D97-AF65-F5344CB8AC3E}">
        <p14:creationId xmlns:p14="http://schemas.microsoft.com/office/powerpoint/2010/main" val="48262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Direct Response </a:t>
            </a:r>
            <a:r>
              <a:rPr lang="en-US" dirty="0"/>
              <a:t>Advertising</a:t>
            </a:r>
          </a:p>
        </p:txBody>
      </p:sp>
      <p:sp>
        <p:nvSpPr>
          <p:cNvPr id="3" name="Content Placeholder 2"/>
          <p:cNvSpPr>
            <a:spLocks noGrp="1"/>
          </p:cNvSpPr>
          <p:nvPr>
            <p:ph idx="1"/>
          </p:nvPr>
        </p:nvSpPr>
        <p:spPr/>
        <p:txBody>
          <a:bodyPr/>
          <a:lstStyle/>
          <a:p>
            <a:pPr>
              <a:lnSpc>
                <a:spcPct val="90000"/>
              </a:lnSpc>
              <a:tabLst>
                <a:tab pos="4514850" algn="l"/>
              </a:tabLst>
              <a:defRPr/>
            </a:pPr>
            <a:r>
              <a:rPr lang="en-US" b="1" dirty="0"/>
              <a:t>Direct-response </a:t>
            </a:r>
            <a:r>
              <a:rPr lang="en-US" b="1" dirty="0" smtClean="0"/>
              <a:t>advertising </a:t>
            </a:r>
            <a:r>
              <a:rPr lang="en-US" dirty="0" smtClean="0"/>
              <a:t>allows </a:t>
            </a:r>
            <a:r>
              <a:rPr lang="en-US" dirty="0"/>
              <a:t>consumer to respond by immediately contacting the provider with questions or an order</a:t>
            </a:r>
          </a:p>
          <a:p>
            <a:pPr lvl="1">
              <a:lnSpc>
                <a:spcPct val="90000"/>
              </a:lnSpc>
              <a:tabLst>
                <a:tab pos="4514850" algn="l"/>
              </a:tabLst>
              <a:defRPr/>
            </a:pPr>
            <a:r>
              <a:rPr lang="en-US" b="1" dirty="0"/>
              <a:t>Direct-response TV (DRTV) </a:t>
            </a:r>
            <a:r>
              <a:rPr lang="en-US" dirty="0"/>
              <a:t>includes short commercials of less than 2 minutes</a:t>
            </a:r>
          </a:p>
          <a:p>
            <a:pPr lvl="1">
              <a:lnSpc>
                <a:spcPct val="90000"/>
              </a:lnSpc>
              <a:tabLst>
                <a:tab pos="4514850" algn="l"/>
              </a:tabLst>
              <a:defRPr/>
            </a:pPr>
            <a:r>
              <a:rPr lang="en-US" b="1" dirty="0"/>
              <a:t>Infomercials </a:t>
            </a:r>
            <a:r>
              <a:rPr lang="en-US" dirty="0"/>
              <a:t>are typically half-hour or hour-long commercials resemble a talk show, often with heavy product demonstration elements</a:t>
            </a:r>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18</a:t>
            </a:fld>
            <a:endParaRPr lang="en-US" dirty="0"/>
          </a:p>
        </p:txBody>
      </p:sp>
      <p:sp>
        <p:nvSpPr>
          <p:cNvPr id="6" name="Rectangle 5"/>
          <p:cNvSpPr>
            <a:spLocks noChangeArrowheads="1"/>
          </p:cNvSpPr>
          <p:nvPr/>
        </p:nvSpPr>
        <p:spPr bwMode="auto">
          <a:xfrm>
            <a:off x="3048000" y="5233988"/>
            <a:ext cx="23727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err="1" smtClean="0">
                <a:solidFill>
                  <a:srgbClr val="0000FF"/>
                </a:solidFill>
                <a:hlinkClick r:id="rId3"/>
              </a:rPr>
              <a:t>Snuggie</a:t>
            </a:r>
            <a:r>
              <a:rPr lang="en-US" altLang="en-US" sz="2400" b="1" dirty="0" smtClean="0">
                <a:solidFill>
                  <a:srgbClr val="0000FF"/>
                </a:solidFill>
                <a:hlinkClick r:id="rId3"/>
              </a:rPr>
              <a:t> (2008)</a:t>
            </a:r>
            <a:endParaRPr lang="en-US" altLang="en-US" sz="2400" b="1" dirty="0">
              <a:solidFill>
                <a:srgbClr val="0000FF"/>
              </a:solidFill>
            </a:endParaRPr>
          </a:p>
        </p:txBody>
      </p:sp>
    </p:spTree>
    <p:extLst>
      <p:ext uri="{BB962C8B-B14F-4D97-AF65-F5344CB8AC3E}">
        <p14:creationId xmlns:p14="http://schemas.microsoft.com/office/powerpoint/2010/main" val="3296125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M-Commerce</a:t>
            </a:r>
            <a:endParaRPr lang="en-US" dirty="0"/>
          </a:p>
        </p:txBody>
      </p:sp>
      <p:sp>
        <p:nvSpPr>
          <p:cNvPr id="3" name="Content Placeholder 2"/>
          <p:cNvSpPr>
            <a:spLocks noGrp="1"/>
          </p:cNvSpPr>
          <p:nvPr>
            <p:ph idx="1"/>
          </p:nvPr>
        </p:nvSpPr>
        <p:spPr/>
        <p:txBody>
          <a:bodyPr/>
          <a:lstStyle/>
          <a:p>
            <a:pPr>
              <a:defRPr/>
            </a:pPr>
            <a:r>
              <a:rPr lang="en-US" b="1" dirty="0" smtClean="0"/>
              <a:t>M-commerce </a:t>
            </a:r>
            <a:r>
              <a:rPr lang="en-US" dirty="0" smtClean="0"/>
              <a:t>refers to </a:t>
            </a:r>
            <a:r>
              <a:rPr lang="en-US" dirty="0"/>
              <a:t>p</a:t>
            </a:r>
            <a:r>
              <a:rPr lang="en-US" dirty="0" smtClean="0"/>
              <a:t>romotional </a:t>
            </a:r>
            <a:r>
              <a:rPr lang="en-US" dirty="0"/>
              <a:t>and other e-commerce activities transmitted over mobile phones and other mobile devices</a:t>
            </a:r>
          </a:p>
          <a:p>
            <a:pPr lvl="1">
              <a:defRPr/>
            </a:pPr>
            <a:r>
              <a:rPr lang="en-US" dirty="0" smtClean="0"/>
              <a:t>M-commerce </a:t>
            </a:r>
            <a:r>
              <a:rPr lang="en-US" dirty="0"/>
              <a:t>through text messages is known as </a:t>
            </a:r>
            <a:r>
              <a:rPr lang="en-US" b="1" dirty="0"/>
              <a:t>short-messaging system (SMS) marketing </a:t>
            </a:r>
          </a:p>
          <a:p>
            <a:pPr lvl="1">
              <a:defRPr/>
            </a:pPr>
            <a:r>
              <a:rPr lang="en-US" dirty="0"/>
              <a:t>M-commerce has same “dark side” potential as other forms of direct marketing in terms of unwanted “junk mail”</a:t>
            </a:r>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19</a:t>
            </a:fld>
            <a:endParaRPr lang="en-US" dirty="0"/>
          </a:p>
        </p:txBody>
      </p:sp>
    </p:spTree>
    <p:extLst>
      <p:ext uri="{BB962C8B-B14F-4D97-AF65-F5344CB8AC3E}">
        <p14:creationId xmlns:p14="http://schemas.microsoft.com/office/powerpoint/2010/main" val="1324941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1859C"/>
                </a:solidFill>
              </a:rPr>
              <a:t>Chapter Objectives</a:t>
            </a:r>
            <a:endParaRPr lang="en-US" dirty="0"/>
          </a:p>
        </p:txBody>
      </p:sp>
      <p:sp>
        <p:nvSpPr>
          <p:cNvPr id="5" name="Content Placeholder 4"/>
          <p:cNvSpPr>
            <a:spLocks noGrp="1"/>
          </p:cNvSpPr>
          <p:nvPr>
            <p:ph idx="1"/>
          </p:nvPr>
        </p:nvSpPr>
        <p:spPr/>
        <p:txBody>
          <a:bodyPr>
            <a:normAutofit/>
          </a:bodyPr>
          <a:lstStyle/>
          <a:p>
            <a:pPr marL="233363" indent="-233363"/>
            <a:r>
              <a:rPr lang="en-US" dirty="0" smtClean="0"/>
              <a:t>Understand how marketers communicate using an updated communication model that incorporates buzz marketing activities and new social media</a:t>
            </a:r>
          </a:p>
          <a:p>
            <a:pPr marL="233363" indent="-233363"/>
            <a:r>
              <a:rPr lang="en-US" dirty="0" smtClean="0"/>
              <a:t>Understand the elements of direct marketing</a:t>
            </a:r>
          </a:p>
          <a:p>
            <a:pPr marL="233363" indent="-233363"/>
            <a:r>
              <a:rPr lang="en-US" dirty="0" smtClean="0"/>
              <a:t>Appreciate the important role of personal selling and how it fits into the promotion mix</a:t>
            </a:r>
          </a:p>
        </p:txBody>
      </p:sp>
      <p:sp>
        <p:nvSpPr>
          <p:cNvPr id="6" name="Footer Placeholder 5"/>
          <p:cNvSpPr>
            <a:spLocks noGrp="1"/>
          </p:cNvSpPr>
          <p:nvPr>
            <p:ph type="ftr" sz="quarter" idx="11"/>
          </p:nvPr>
        </p:nvSpPr>
        <p:spPr/>
        <p:txBody>
          <a:bodyPr/>
          <a:lstStyle/>
          <a:p>
            <a:r>
              <a:rPr lang="en-US" smtClean="0"/>
              <a:t> Copyright © 2016 Pearson Education, Inc. </a:t>
            </a:r>
            <a:endParaRPr lang="en-US" dirty="0"/>
          </a:p>
        </p:txBody>
      </p:sp>
      <p:sp>
        <p:nvSpPr>
          <p:cNvPr id="7" name="Slide Number Placeholder 6"/>
          <p:cNvSpPr>
            <a:spLocks noGrp="1"/>
          </p:cNvSpPr>
          <p:nvPr>
            <p:ph type="sldNum" sz="quarter" idx="12"/>
          </p:nvPr>
        </p:nvSpPr>
        <p:spPr/>
        <p:txBody>
          <a:bodyPr/>
          <a:lstStyle/>
          <a:p>
            <a:r>
              <a:rPr lang="en-US" smtClean="0"/>
              <a:t>14-</a:t>
            </a:r>
            <a:fld id="{946F3528-D7BE-4154-B94F-609DB9D802FC}" type="slidenum">
              <a:rPr lang="en-US" smtClean="0"/>
              <a:pPr/>
              <a:t>2</a:t>
            </a:fld>
            <a:endParaRPr lang="en-US" dirty="0"/>
          </a:p>
        </p:txBody>
      </p:sp>
    </p:spTree>
    <p:extLst>
      <p:ext uri="{BB962C8B-B14F-4D97-AF65-F5344CB8AC3E}">
        <p14:creationId xmlns:p14="http://schemas.microsoft.com/office/powerpoint/2010/main" val="404043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Elements of Direct Marketing</a:t>
            </a:r>
            <a:endParaRPr lang="en-US" dirty="0"/>
          </a:p>
        </p:txBody>
      </p:sp>
      <p:sp>
        <p:nvSpPr>
          <p:cNvPr id="3" name="Content Placeholder 2"/>
          <p:cNvSpPr>
            <a:spLocks noGrp="1"/>
          </p:cNvSpPr>
          <p:nvPr>
            <p:ph idx="1"/>
          </p:nvPr>
        </p:nvSpPr>
        <p:spPr/>
        <p:txBody>
          <a:bodyPr>
            <a:normAutofit fontScale="92500" lnSpcReduction="20000"/>
          </a:bodyPr>
          <a:lstStyle/>
          <a:p>
            <a:pPr marL="241300" indent="-241300"/>
            <a:r>
              <a:rPr lang="en-US" sz="3500" dirty="0" smtClean="0"/>
              <a:t>Direct marketing involves making appeals directly to customers through various methods </a:t>
            </a:r>
          </a:p>
          <a:p>
            <a:pPr marL="457200" indent="-215900">
              <a:buFont typeface="Calibri" panose="020F0502020204030204" pitchFamily="34" charset="0"/>
              <a:buChar char="­"/>
            </a:pPr>
            <a:r>
              <a:rPr lang="en-US" sz="3000" dirty="0" smtClean="0"/>
              <a:t>Mail order</a:t>
            </a:r>
          </a:p>
          <a:p>
            <a:pPr marL="457200" indent="-215900">
              <a:buFont typeface="Calibri" panose="020F0502020204030204" pitchFamily="34" charset="0"/>
              <a:buChar char="­"/>
            </a:pPr>
            <a:r>
              <a:rPr lang="en-US" sz="3000" dirty="0" smtClean="0"/>
              <a:t>Telemarketing</a:t>
            </a:r>
          </a:p>
          <a:p>
            <a:pPr marL="457200" indent="-215900">
              <a:buFont typeface="Calibri" panose="020F0502020204030204" pitchFamily="34" charset="0"/>
              <a:buChar char="­"/>
            </a:pPr>
            <a:r>
              <a:rPr lang="en-US" sz="3000" dirty="0" smtClean="0"/>
              <a:t>Direct response advertising</a:t>
            </a:r>
          </a:p>
          <a:p>
            <a:pPr marL="457200" indent="-215900">
              <a:buFont typeface="Calibri" panose="020F0502020204030204" pitchFamily="34" charset="0"/>
              <a:buChar char="­"/>
            </a:pPr>
            <a:r>
              <a:rPr lang="en-US" sz="3000" dirty="0" smtClean="0"/>
              <a:t>M-commerce</a:t>
            </a:r>
          </a:p>
          <a:p>
            <a:pPr marL="0" indent="0">
              <a:buNone/>
            </a:pPr>
            <a:endParaRPr lang="en-US" sz="3000" b="1" dirty="0" smtClean="0">
              <a:solidFill>
                <a:schemeClr val="tx2"/>
              </a:solidFill>
            </a:endParaRPr>
          </a:p>
          <a:p>
            <a:pPr marL="0" indent="0">
              <a:buNone/>
            </a:pPr>
            <a:r>
              <a:rPr lang="en-US" sz="3000" b="1" dirty="0" smtClean="0">
                <a:solidFill>
                  <a:schemeClr val="tx2"/>
                </a:solidFill>
              </a:rPr>
              <a:t>Have you ever purchased an item you had originally seen promoted during an </a:t>
            </a:r>
            <a:r>
              <a:rPr lang="en-US" sz="3000" b="1" dirty="0" smtClean="0">
                <a:solidFill>
                  <a:schemeClr val="tx2"/>
                </a:solidFill>
                <a:hlinkClick r:id="rId3"/>
              </a:rPr>
              <a:t>infomercial</a:t>
            </a:r>
            <a:r>
              <a:rPr lang="en-US" sz="3000" b="1" dirty="0" smtClean="0">
                <a:solidFill>
                  <a:schemeClr val="tx2"/>
                </a:solidFill>
              </a:rPr>
              <a:t>? What was your experience with the product?</a:t>
            </a: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20</a:t>
            </a:fld>
            <a:endParaRPr lang="en-US" dirty="0"/>
          </a:p>
        </p:txBody>
      </p:sp>
    </p:spTree>
    <p:extLst>
      <p:ext uri="{BB962C8B-B14F-4D97-AF65-F5344CB8AC3E}">
        <p14:creationId xmlns:p14="http://schemas.microsoft.com/office/powerpoint/2010/main" val="716164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Selling: Adding the Personal Touch to the Marketing Mix</a:t>
            </a:r>
            <a:endParaRPr lang="en-US" dirty="0"/>
          </a:p>
        </p:txBody>
      </p:sp>
      <p:sp>
        <p:nvSpPr>
          <p:cNvPr id="3" name="Content Placeholder 2"/>
          <p:cNvSpPr>
            <a:spLocks noGrp="1"/>
          </p:cNvSpPr>
          <p:nvPr>
            <p:ph idx="1"/>
          </p:nvPr>
        </p:nvSpPr>
        <p:spPr>
          <a:xfrm>
            <a:off x="457200" y="1600201"/>
            <a:ext cx="8229600" cy="4038600"/>
          </a:xfrm>
        </p:spPr>
        <p:txBody>
          <a:bodyPr>
            <a:normAutofit/>
          </a:bodyPr>
          <a:lstStyle/>
          <a:p>
            <a:pPr marL="228600" indent="-228600"/>
            <a:r>
              <a:rPr lang="en-US" b="1" dirty="0"/>
              <a:t>Personal selling </a:t>
            </a:r>
            <a:r>
              <a:rPr lang="en-US" dirty="0"/>
              <a:t>occurs when a company </a:t>
            </a:r>
            <a:r>
              <a:rPr lang="en-US" dirty="0" smtClean="0"/>
              <a:t>rep interacts directly </a:t>
            </a:r>
            <a:r>
              <a:rPr lang="en-US" dirty="0"/>
              <a:t>with a </a:t>
            </a:r>
            <a:r>
              <a:rPr lang="en-US" dirty="0" smtClean="0"/>
              <a:t>prospective </a:t>
            </a:r>
            <a:r>
              <a:rPr lang="en-US" dirty="0"/>
              <a:t>customer to </a:t>
            </a:r>
            <a:r>
              <a:rPr lang="en-US" dirty="0" smtClean="0"/>
              <a:t>communicate about </a:t>
            </a:r>
            <a:r>
              <a:rPr lang="en-US" dirty="0"/>
              <a:t>a good or service. </a:t>
            </a:r>
            <a:endParaRPr lang="en-US" dirty="0" smtClean="0"/>
          </a:p>
          <a:p>
            <a:pPr marL="457200" indent="-228600">
              <a:buFont typeface="Calibri" panose="020F0502020204030204" pitchFamily="34" charset="0"/>
              <a:buChar char="­"/>
            </a:pPr>
            <a:r>
              <a:rPr lang="en-US" sz="2800" dirty="0"/>
              <a:t>F</a:t>
            </a:r>
            <a:r>
              <a:rPr lang="en-US" sz="2800" dirty="0" smtClean="0"/>
              <a:t>ar </a:t>
            </a:r>
            <a:r>
              <a:rPr lang="en-US" sz="2800" dirty="0"/>
              <a:t>more intimate </a:t>
            </a:r>
            <a:r>
              <a:rPr lang="en-US" sz="2800" dirty="0" smtClean="0"/>
              <a:t>form of promotion compared to mass-media material</a:t>
            </a:r>
          </a:p>
          <a:p>
            <a:pPr marL="457200" indent="-228600">
              <a:buFont typeface="Calibri" panose="020F0502020204030204" pitchFamily="34" charset="0"/>
              <a:buChar char="­"/>
            </a:pPr>
            <a:r>
              <a:rPr lang="en-US" sz="2800" dirty="0" smtClean="0"/>
              <a:t>Salespeople </a:t>
            </a:r>
            <a:r>
              <a:rPr lang="en-US" sz="2800" dirty="0"/>
              <a:t>are the </a:t>
            </a:r>
            <a:r>
              <a:rPr lang="en-US" sz="2800" dirty="0" smtClean="0"/>
              <a:t>eyes </a:t>
            </a:r>
            <a:r>
              <a:rPr lang="en-US" sz="2800" dirty="0"/>
              <a:t>and </a:t>
            </a:r>
            <a:r>
              <a:rPr lang="en-US" sz="2800" dirty="0" smtClean="0"/>
              <a:t>ears of firm</a:t>
            </a:r>
          </a:p>
          <a:p>
            <a:pPr marL="457200" indent="-228600">
              <a:buFont typeface="Calibri" panose="020F0502020204030204" pitchFamily="34" charset="0"/>
              <a:buChar char="­"/>
            </a:pPr>
            <a:r>
              <a:rPr lang="en-US" sz="2800" dirty="0" smtClean="0"/>
              <a:t>Many </a:t>
            </a:r>
            <a:r>
              <a:rPr lang="en-US" sz="2800" dirty="0"/>
              <a:t>opportunities in sales for marketing students</a:t>
            </a:r>
            <a:r>
              <a:rPr lang="en-US" sz="2800" dirty="0" smtClean="0"/>
              <a:t>!</a:t>
            </a:r>
          </a:p>
          <a:p>
            <a:pPr marL="228600" indent="0">
              <a:buNone/>
            </a:pP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21</a:t>
            </a:fld>
            <a:endParaRPr lang="en-US" dirty="0"/>
          </a:p>
        </p:txBody>
      </p:sp>
      <p:sp>
        <p:nvSpPr>
          <p:cNvPr id="6" name="TextBox 5"/>
          <p:cNvSpPr txBox="1"/>
          <p:nvPr/>
        </p:nvSpPr>
        <p:spPr>
          <a:xfrm>
            <a:off x="2743200" y="5148789"/>
            <a:ext cx="4259820" cy="738664"/>
          </a:xfrm>
          <a:prstGeom prst="rect">
            <a:avLst/>
          </a:prstGeom>
          <a:noFill/>
        </p:spPr>
        <p:txBody>
          <a:bodyPr wrap="none" rtlCol="0">
            <a:spAutoFit/>
          </a:bodyPr>
          <a:lstStyle/>
          <a:p>
            <a:r>
              <a:rPr lang="en-US" sz="2400" dirty="0">
                <a:hlinkClick r:id="rId3"/>
              </a:rPr>
              <a:t>Occupational Outlook Handbook</a:t>
            </a:r>
            <a:endParaRPr lang="en-US" sz="2400" dirty="0"/>
          </a:p>
          <a:p>
            <a:endParaRPr lang="en-US" dirty="0"/>
          </a:p>
        </p:txBody>
      </p:sp>
    </p:spTree>
    <p:extLst>
      <p:ext uri="{BB962C8B-B14F-4D97-AF65-F5344CB8AC3E}">
        <p14:creationId xmlns:p14="http://schemas.microsoft.com/office/powerpoint/2010/main" val="1997219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14.2: Factors That Influence a Firm’s Emphasis on Personal Selling</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724400" cy="4613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359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Personal Selling</a:t>
            </a:r>
            <a:endParaRPr lang="en-US" dirty="0"/>
          </a:p>
        </p:txBody>
      </p:sp>
      <p:sp>
        <p:nvSpPr>
          <p:cNvPr id="6" name="Content Placeholder 5"/>
          <p:cNvSpPr>
            <a:spLocks noGrp="1"/>
          </p:cNvSpPr>
          <p:nvPr>
            <p:ph sz="half" idx="2"/>
          </p:nvPr>
        </p:nvSpPr>
        <p:spPr>
          <a:xfrm>
            <a:off x="4221209" y="1600200"/>
            <a:ext cx="4465591" cy="4525963"/>
          </a:xfrm>
        </p:spPr>
        <p:txBody>
          <a:bodyPr/>
          <a:lstStyle/>
          <a:p>
            <a:pPr marL="285750" indent="-285750"/>
            <a:r>
              <a:rPr lang="en-US" sz="3000" dirty="0" smtClean="0"/>
              <a:t>Technology makes </a:t>
            </a:r>
            <a:r>
              <a:rPr lang="en-US" sz="3000" dirty="0"/>
              <a:t>it easier for salespeople to </a:t>
            </a:r>
            <a:r>
              <a:rPr lang="en-US" sz="3000" dirty="0" smtClean="0"/>
              <a:t>do their jobs </a:t>
            </a:r>
          </a:p>
          <a:p>
            <a:pPr marL="457200" indent="-171450">
              <a:buFont typeface="Calibri" panose="020F0502020204030204" pitchFamily="34" charset="0"/>
              <a:buChar char="­"/>
            </a:pPr>
            <a:r>
              <a:rPr lang="en-US" sz="2400" dirty="0" smtClean="0"/>
              <a:t>CRM (</a:t>
            </a:r>
            <a:r>
              <a:rPr lang="en-US" sz="2400" dirty="0" smtClean="0">
                <a:hlinkClick r:id="rId3"/>
              </a:rPr>
              <a:t>Salesforce.com</a:t>
            </a:r>
            <a:r>
              <a:rPr lang="en-US" sz="2400" dirty="0" smtClean="0"/>
              <a:t>)</a:t>
            </a:r>
          </a:p>
          <a:p>
            <a:pPr marL="457200" indent="-171450">
              <a:buFont typeface="Calibri" panose="020F0502020204030204" pitchFamily="34" charset="0"/>
              <a:buChar char="­"/>
            </a:pPr>
            <a:r>
              <a:rPr lang="en-US" sz="2400" dirty="0" smtClean="0"/>
              <a:t>Partner relationship management (PRM)</a:t>
            </a:r>
          </a:p>
          <a:p>
            <a:pPr marL="457200" indent="-171450">
              <a:buFont typeface="Calibri" panose="020F0502020204030204" pitchFamily="34" charset="0"/>
              <a:buChar char="­"/>
            </a:pPr>
            <a:r>
              <a:rPr lang="en-US" sz="2400" dirty="0" smtClean="0"/>
              <a:t>VoIP systems</a:t>
            </a:r>
            <a:endParaRPr lang="en-US" sz="2400" dirty="0"/>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14-</a:t>
            </a:r>
            <a:fld id="{946F3528-D7BE-4154-B94F-609DB9D802FC}" type="slidenum">
              <a:rPr lang="en-US" smtClean="0"/>
              <a:pPr/>
              <a:t>23</a:t>
            </a:fld>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3383009" cy="4219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362450" y="5187912"/>
            <a:ext cx="3294748" cy="707886"/>
          </a:xfrm>
          <a:prstGeom prst="rect">
            <a:avLst/>
          </a:prstGeom>
          <a:noFill/>
        </p:spPr>
        <p:txBody>
          <a:bodyPr wrap="none" rtlCol="0">
            <a:spAutoFit/>
          </a:bodyPr>
          <a:lstStyle/>
          <a:p>
            <a:r>
              <a:rPr lang="en-US" sz="2000" b="1" dirty="0" smtClean="0">
                <a:solidFill>
                  <a:schemeClr val="tx2"/>
                </a:solidFill>
              </a:rPr>
              <a:t>Salesforce.com is one widely </a:t>
            </a:r>
          </a:p>
          <a:p>
            <a:r>
              <a:rPr lang="en-US" sz="2000" b="1" dirty="0" smtClean="0">
                <a:solidFill>
                  <a:schemeClr val="tx2"/>
                </a:solidFill>
              </a:rPr>
              <a:t>used  CRM system</a:t>
            </a:r>
            <a:endParaRPr lang="en-US" sz="2000" b="1" dirty="0">
              <a:solidFill>
                <a:schemeClr val="tx2"/>
              </a:solidFill>
            </a:endParaRPr>
          </a:p>
        </p:txBody>
      </p:sp>
    </p:spTree>
    <p:extLst>
      <p:ext uri="{BB962C8B-B14F-4D97-AF65-F5344CB8AC3E}">
        <p14:creationId xmlns:p14="http://schemas.microsoft.com/office/powerpoint/2010/main" val="93922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Personal Selling</a:t>
            </a:r>
            <a:endParaRPr lang="en-US" dirty="0"/>
          </a:p>
        </p:txBody>
      </p:sp>
      <p:sp>
        <p:nvSpPr>
          <p:cNvPr id="3" name="Content Placeholder 2"/>
          <p:cNvSpPr>
            <a:spLocks noGrp="1"/>
          </p:cNvSpPr>
          <p:nvPr>
            <p:ph idx="1"/>
          </p:nvPr>
        </p:nvSpPr>
        <p:spPr/>
        <p:txBody>
          <a:bodyPr>
            <a:normAutofit fontScale="92500" lnSpcReduction="10000"/>
          </a:bodyPr>
          <a:lstStyle/>
          <a:p>
            <a:pPr marL="241300" indent="-241300"/>
            <a:r>
              <a:rPr lang="en-US" sz="3500" dirty="0" smtClean="0"/>
              <a:t>One-to-one communication is essential for certain product types and business markets</a:t>
            </a:r>
          </a:p>
          <a:p>
            <a:pPr marL="457200" indent="-215900">
              <a:buFont typeface="Calibri" panose="020F0502020204030204" pitchFamily="34" charset="0"/>
              <a:buChar char="­"/>
            </a:pPr>
            <a:r>
              <a:rPr lang="en-US" altLang="en-US" sz="3000" dirty="0" smtClean="0"/>
              <a:t>Personal selling is </a:t>
            </a:r>
            <a:r>
              <a:rPr lang="en-US" altLang="en-US" sz="3000" dirty="0"/>
              <a:t>needed when a firm engages in a push </a:t>
            </a:r>
            <a:r>
              <a:rPr lang="en-US" altLang="en-US" sz="3000" dirty="0" smtClean="0"/>
              <a:t>strategy</a:t>
            </a:r>
          </a:p>
          <a:p>
            <a:pPr marL="241300" indent="-241300"/>
            <a:r>
              <a:rPr lang="en-US" sz="3500" dirty="0" smtClean="0"/>
              <a:t>Technology has enabled salespeople to become more efficient</a:t>
            </a:r>
          </a:p>
          <a:p>
            <a:pPr marL="0" indent="0">
              <a:buNone/>
            </a:pPr>
            <a:endParaRPr lang="en-US" sz="2800" b="1" dirty="0" smtClean="0">
              <a:solidFill>
                <a:schemeClr val="tx2"/>
              </a:solidFill>
            </a:endParaRPr>
          </a:p>
          <a:p>
            <a:pPr marL="0" indent="0">
              <a:buNone/>
            </a:pPr>
            <a:r>
              <a:rPr lang="en-US" sz="2800" b="1" dirty="0" smtClean="0">
                <a:solidFill>
                  <a:schemeClr val="tx2"/>
                </a:solidFill>
              </a:rPr>
              <a:t>How have technology advances enabled salespeople to provide more personalized and timely one-to-one communications?</a:t>
            </a:r>
            <a:endParaRPr lang="en-US" sz="2800" b="1" dirty="0">
              <a:solidFill>
                <a:schemeClr val="tx2"/>
              </a:solidFill>
            </a:endParaRP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24</a:t>
            </a:fld>
            <a:endParaRPr lang="en-US" dirty="0"/>
          </a:p>
        </p:txBody>
      </p:sp>
    </p:spTree>
    <p:extLst>
      <p:ext uri="{BB962C8B-B14F-4D97-AF65-F5344CB8AC3E}">
        <p14:creationId xmlns:p14="http://schemas.microsoft.com/office/powerpoint/2010/main" val="838213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Landscape of Modern Personal Selling</a:t>
            </a:r>
            <a:endParaRPr lang="en-US" dirty="0"/>
          </a:p>
        </p:txBody>
      </p:sp>
      <p:sp>
        <p:nvSpPr>
          <p:cNvPr id="3" name="Content Placeholder 2"/>
          <p:cNvSpPr>
            <a:spLocks noGrp="1"/>
          </p:cNvSpPr>
          <p:nvPr>
            <p:ph idx="1"/>
          </p:nvPr>
        </p:nvSpPr>
        <p:spPr/>
        <p:txBody>
          <a:bodyPr/>
          <a:lstStyle/>
          <a:p>
            <a:r>
              <a:rPr lang="en-US" dirty="0"/>
              <a:t>P</a:t>
            </a:r>
            <a:r>
              <a:rPr lang="en-US" dirty="0" smtClean="0"/>
              <a:t>rofessional </a:t>
            </a:r>
            <a:r>
              <a:rPr lang="en-US" dirty="0"/>
              <a:t>salespeople have very dynamic career </a:t>
            </a:r>
            <a:r>
              <a:rPr lang="en-US" dirty="0" smtClean="0"/>
              <a:t>opportunities</a:t>
            </a:r>
          </a:p>
          <a:p>
            <a:pPr marL="698500" indent="-241300">
              <a:buFont typeface="Calibri" panose="020F0502020204030204" pitchFamily="34" charset="0"/>
              <a:buChar char="­"/>
            </a:pPr>
            <a:r>
              <a:rPr lang="en-US" dirty="0"/>
              <a:t>S</a:t>
            </a:r>
            <a:r>
              <a:rPr lang="en-US" dirty="0" smtClean="0"/>
              <a:t>everal </a:t>
            </a:r>
            <a:r>
              <a:rPr lang="en-US" dirty="0"/>
              <a:t>different types of sales jobs from which you can </a:t>
            </a:r>
            <a:r>
              <a:rPr lang="en-US" dirty="0" smtClean="0"/>
              <a:t>choose</a:t>
            </a:r>
          </a:p>
          <a:p>
            <a:pPr marL="698500" indent="-241300">
              <a:buFont typeface="Calibri" panose="020F0502020204030204" pitchFamily="34" charset="0"/>
              <a:buChar char="­"/>
            </a:pPr>
            <a:r>
              <a:rPr lang="en-US" dirty="0" smtClean="0"/>
              <a:t>Salespeople approach their roles in distinctly different ways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25</a:t>
            </a:fld>
            <a:endParaRPr lang="en-US" dirty="0"/>
          </a:p>
        </p:txBody>
      </p:sp>
    </p:spTree>
    <p:extLst>
      <p:ext uri="{BB962C8B-B14F-4D97-AF65-F5344CB8AC3E}">
        <p14:creationId xmlns:p14="http://schemas.microsoft.com/office/powerpoint/2010/main" val="2379903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14.3: Types of Sales Jobs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26</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30847"/>
            <a:ext cx="7391400" cy="4746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5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Approaches to Personal Selling</a:t>
            </a:r>
            <a:endParaRPr lang="en-US" dirty="0"/>
          </a:p>
        </p:txBody>
      </p:sp>
      <p:sp>
        <p:nvSpPr>
          <p:cNvPr id="3" name="Content Placeholder 2"/>
          <p:cNvSpPr>
            <a:spLocks noGrp="1"/>
          </p:cNvSpPr>
          <p:nvPr>
            <p:ph idx="1"/>
          </p:nvPr>
        </p:nvSpPr>
        <p:spPr/>
        <p:txBody>
          <a:bodyPr>
            <a:normAutofit/>
          </a:bodyPr>
          <a:lstStyle/>
          <a:p>
            <a:r>
              <a:rPr lang="en-US" b="1" dirty="0" smtClean="0"/>
              <a:t>Transactional selling</a:t>
            </a:r>
            <a:r>
              <a:rPr lang="en-US" dirty="0" smtClean="0"/>
              <a:t>: approach </a:t>
            </a:r>
            <a:r>
              <a:rPr lang="en-US" dirty="0"/>
              <a:t>that focuses on making an immediate sale with little concern for </a:t>
            </a:r>
            <a:r>
              <a:rPr lang="en-US" dirty="0" smtClean="0"/>
              <a:t>developing a </a:t>
            </a:r>
            <a:r>
              <a:rPr lang="en-US" dirty="0"/>
              <a:t>long-term relationship with the customer.</a:t>
            </a:r>
            <a:endParaRPr lang="en-US" b="1" dirty="0" smtClean="0"/>
          </a:p>
          <a:p>
            <a:r>
              <a:rPr lang="en-US" b="1" dirty="0" smtClean="0"/>
              <a:t>Relationship selling: </a:t>
            </a:r>
            <a:r>
              <a:rPr lang="en-US" dirty="0" smtClean="0"/>
              <a:t>process </a:t>
            </a:r>
            <a:r>
              <a:rPr lang="en-US" dirty="0"/>
              <a:t>by which a salesperson secures, develops, and </a:t>
            </a:r>
            <a:r>
              <a:rPr lang="en-US" dirty="0" smtClean="0"/>
              <a:t>maintains long-term, profitable customer relationships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27</a:t>
            </a:fld>
            <a:endParaRPr lang="en-US" dirty="0"/>
          </a:p>
        </p:txBody>
      </p:sp>
    </p:spTree>
    <p:extLst>
      <p:ext uri="{BB962C8B-B14F-4D97-AF65-F5344CB8AC3E}">
        <p14:creationId xmlns:p14="http://schemas.microsoft.com/office/powerpoint/2010/main" val="985730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Different Types of Sales Jobs</a:t>
            </a:r>
            <a:endParaRPr lang="en-US" dirty="0"/>
          </a:p>
        </p:txBody>
      </p:sp>
      <p:sp>
        <p:nvSpPr>
          <p:cNvPr id="3" name="Content Placeholder 2"/>
          <p:cNvSpPr>
            <a:spLocks noGrp="1"/>
          </p:cNvSpPr>
          <p:nvPr>
            <p:ph idx="1"/>
          </p:nvPr>
        </p:nvSpPr>
        <p:spPr/>
        <p:txBody>
          <a:bodyPr>
            <a:normAutofit fontScale="92500" lnSpcReduction="20000"/>
          </a:bodyPr>
          <a:lstStyle/>
          <a:p>
            <a:pPr marL="241300" indent="-241300"/>
            <a:r>
              <a:rPr lang="en-US" sz="3500" dirty="0" smtClean="0"/>
              <a:t>There are several different types of sales jobs found in B2B and B2C environments</a:t>
            </a:r>
          </a:p>
          <a:p>
            <a:pPr marL="457200" indent="-215900">
              <a:buFont typeface="Calibri" panose="020F0502020204030204" pitchFamily="34" charset="0"/>
              <a:buChar char="­"/>
            </a:pPr>
            <a:r>
              <a:rPr lang="en-US" sz="3000" dirty="0" smtClean="0"/>
              <a:t>Team-based selling is gaining popularity in certain industries </a:t>
            </a:r>
          </a:p>
          <a:p>
            <a:pPr marL="241300" indent="-241300"/>
            <a:r>
              <a:rPr lang="en-US" sz="3500" dirty="0" smtClean="0"/>
              <a:t>Sales approaches may be broadly categorized as either transactional or relationship selling</a:t>
            </a:r>
          </a:p>
          <a:p>
            <a:pPr marL="0" indent="0">
              <a:buNone/>
            </a:pPr>
            <a:endParaRPr lang="en-US" dirty="0"/>
          </a:p>
          <a:p>
            <a:pPr marL="0" indent="0">
              <a:buNone/>
            </a:pPr>
            <a:r>
              <a:rPr lang="en-US" sz="3000" b="1" dirty="0" smtClean="0">
                <a:solidFill>
                  <a:schemeClr val="tx2"/>
                </a:solidFill>
              </a:rPr>
              <a:t>Think about the last salesperson with whom you personally interacted. How would you classify them? Did they use a transactional or relational approach?</a:t>
            </a:r>
            <a:endParaRPr lang="en-US" sz="3000" b="1" dirty="0">
              <a:solidFill>
                <a:schemeClr val="tx2"/>
              </a:solidFill>
            </a:endParaRP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28</a:t>
            </a:fld>
            <a:endParaRPr lang="en-US" dirty="0"/>
          </a:p>
        </p:txBody>
      </p:sp>
    </p:spTree>
    <p:extLst>
      <p:ext uri="{BB962C8B-B14F-4D97-AF65-F5344CB8AC3E}">
        <p14:creationId xmlns:p14="http://schemas.microsoft.com/office/powerpoint/2010/main" val="1612792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Creative Selling Process</a:t>
            </a:r>
            <a:endParaRPr lang="en-US" dirty="0"/>
          </a:p>
        </p:txBody>
      </p:sp>
      <p:sp>
        <p:nvSpPr>
          <p:cNvPr id="3" name="Content Placeholder 2"/>
          <p:cNvSpPr>
            <a:spLocks noGrp="1"/>
          </p:cNvSpPr>
          <p:nvPr>
            <p:ph idx="1"/>
          </p:nvPr>
        </p:nvSpPr>
        <p:spPr/>
        <p:txBody>
          <a:bodyPr>
            <a:normAutofit/>
          </a:bodyPr>
          <a:lstStyle/>
          <a:p>
            <a:r>
              <a:rPr lang="en-US" dirty="0"/>
              <a:t>Every customer, every </a:t>
            </a:r>
            <a:r>
              <a:rPr lang="en-US" dirty="0" smtClean="0"/>
              <a:t>sales call</a:t>
            </a:r>
            <a:r>
              <a:rPr lang="en-US" dirty="0"/>
              <a:t>, and every salesperson is </a:t>
            </a:r>
            <a:r>
              <a:rPr lang="en-US" dirty="0" smtClean="0"/>
              <a:t>unique</a:t>
            </a:r>
          </a:p>
          <a:p>
            <a:pPr marL="698500" indent="-241300">
              <a:buFont typeface="Calibri" panose="020F0502020204030204" pitchFamily="34" charset="0"/>
              <a:buChar char="­"/>
            </a:pPr>
            <a:r>
              <a:rPr lang="en-US" sz="2800" dirty="0"/>
              <a:t>Some salespeople are </a:t>
            </a:r>
            <a:r>
              <a:rPr lang="en-US" sz="2800" dirty="0" smtClean="0"/>
              <a:t>successful because </a:t>
            </a:r>
            <a:r>
              <a:rPr lang="en-US" sz="2800" dirty="0"/>
              <a:t>they know so much about what they </a:t>
            </a:r>
            <a:r>
              <a:rPr lang="en-US" sz="2800" dirty="0" smtClean="0"/>
              <a:t>sell</a:t>
            </a:r>
          </a:p>
          <a:p>
            <a:pPr marL="698500" indent="-241300">
              <a:buFont typeface="Calibri" panose="020F0502020204030204" pitchFamily="34" charset="0"/>
              <a:buChar char="­"/>
            </a:pPr>
            <a:r>
              <a:rPr lang="en-US" sz="2800" dirty="0" smtClean="0"/>
              <a:t>Others are successful because they build strong customer relationships</a:t>
            </a:r>
          </a:p>
          <a:p>
            <a:r>
              <a:rPr lang="en-US" dirty="0"/>
              <a:t>S</a:t>
            </a:r>
            <a:r>
              <a:rPr lang="en-US" dirty="0" smtClean="0"/>
              <a:t>uccessful </a:t>
            </a:r>
            <a:r>
              <a:rPr lang="en-US" dirty="0"/>
              <a:t>salespeople </a:t>
            </a:r>
            <a:r>
              <a:rPr lang="en-US" dirty="0" smtClean="0"/>
              <a:t>engage </a:t>
            </a:r>
            <a:r>
              <a:rPr lang="en-US" dirty="0"/>
              <a:t>in a series of activities to </a:t>
            </a:r>
            <a:r>
              <a:rPr lang="en-US" dirty="0" smtClean="0"/>
              <a:t>create win-win sales encounters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14-</a:t>
            </a:r>
            <a:fld id="{946F3528-D7BE-4154-B94F-609DB9D802FC}" type="slidenum">
              <a:rPr lang="en-US" smtClean="0"/>
              <a:pPr/>
              <a:t>29</a:t>
            </a:fld>
            <a:endParaRPr lang="en-US" dirty="0"/>
          </a:p>
        </p:txBody>
      </p:sp>
    </p:spTree>
    <p:extLst>
      <p:ext uri="{BB962C8B-B14F-4D97-AF65-F5344CB8AC3E}">
        <p14:creationId xmlns:p14="http://schemas.microsoft.com/office/powerpoint/2010/main" val="350952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rPr>
              <a:t>Chapter Objectives</a:t>
            </a:r>
            <a:endParaRPr lang="en-US" dirty="0"/>
          </a:p>
        </p:txBody>
      </p:sp>
      <p:sp>
        <p:nvSpPr>
          <p:cNvPr id="3" name="Content Placeholder 2"/>
          <p:cNvSpPr>
            <a:spLocks noGrp="1"/>
          </p:cNvSpPr>
          <p:nvPr>
            <p:ph idx="1"/>
          </p:nvPr>
        </p:nvSpPr>
        <p:spPr/>
        <p:txBody>
          <a:bodyPr/>
          <a:lstStyle/>
          <a:p>
            <a:pPr marL="233363" indent="-233363"/>
            <a:r>
              <a:rPr lang="en-US" dirty="0" smtClean="0"/>
              <a:t>Identify the different types of sales jobs</a:t>
            </a:r>
          </a:p>
          <a:p>
            <a:pPr marL="233363" indent="-233363"/>
            <a:r>
              <a:rPr lang="en-US" dirty="0" smtClean="0"/>
              <a:t>List the steps of the creative selling process</a:t>
            </a:r>
          </a:p>
          <a:p>
            <a:pPr marL="233363" indent="-233363"/>
            <a:r>
              <a:rPr lang="en-US" dirty="0" smtClean="0"/>
              <a:t>Explain the role of public relations and the steps in developing a public relations campaign</a:t>
            </a:r>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a:t>
            </a:fld>
            <a:endParaRPr lang="en-US" dirty="0"/>
          </a:p>
        </p:txBody>
      </p:sp>
    </p:spTree>
    <p:extLst>
      <p:ext uri="{BB962C8B-B14F-4D97-AF65-F5344CB8AC3E}">
        <p14:creationId xmlns:p14="http://schemas.microsoft.com/office/powerpoint/2010/main" val="4205406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14.4: Steps in the Creative Selling Process</a:t>
            </a:r>
            <a:endParaRPr lang="en-US" dirty="0"/>
          </a:p>
        </p:txBody>
      </p:sp>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4" name="Slide Number Placeholder 3"/>
          <p:cNvSpPr>
            <a:spLocks noGrp="1"/>
          </p:cNvSpPr>
          <p:nvPr>
            <p:ph type="sldNum" sz="quarter" idx="12"/>
          </p:nvPr>
        </p:nvSpPr>
        <p:spPr/>
        <p:txBody>
          <a:bodyPr/>
          <a:lstStyle/>
          <a:p>
            <a:r>
              <a:rPr lang="en-US" smtClean="0"/>
              <a:t>14-</a:t>
            </a:r>
            <a:fld id="{946F3528-D7BE-4154-B94F-609DB9D802FC}" type="slidenum">
              <a:rPr lang="en-US" smtClean="0"/>
              <a:pPr/>
              <a:t>30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3" y="1493226"/>
            <a:ext cx="2566987" cy="4739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088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and Qualify</a:t>
            </a:r>
            <a:endParaRPr lang="en-US" dirty="0"/>
          </a:p>
        </p:txBody>
      </p:sp>
      <p:sp>
        <p:nvSpPr>
          <p:cNvPr id="3" name="Content Placeholder 2"/>
          <p:cNvSpPr>
            <a:spLocks noGrp="1"/>
          </p:cNvSpPr>
          <p:nvPr>
            <p:ph idx="1"/>
          </p:nvPr>
        </p:nvSpPr>
        <p:spPr/>
        <p:txBody>
          <a:bodyPr>
            <a:normAutofit/>
          </a:bodyPr>
          <a:lstStyle/>
          <a:p>
            <a:pPr marL="228600" indent="-228600"/>
            <a:r>
              <a:rPr lang="en-US" b="1" dirty="0" smtClean="0"/>
              <a:t>Prospecting </a:t>
            </a:r>
            <a:r>
              <a:rPr lang="en-US" dirty="0" smtClean="0"/>
              <a:t>is the process </a:t>
            </a:r>
            <a:r>
              <a:rPr lang="en-US" dirty="0"/>
              <a:t>by which </a:t>
            </a:r>
            <a:r>
              <a:rPr lang="en-US" dirty="0" smtClean="0"/>
              <a:t>salespeople identify </a:t>
            </a:r>
            <a:r>
              <a:rPr lang="en-US" dirty="0"/>
              <a:t>and </a:t>
            </a:r>
            <a:r>
              <a:rPr lang="en-US" dirty="0" smtClean="0"/>
              <a:t>develop prospect lists. </a:t>
            </a:r>
          </a:p>
          <a:p>
            <a:pPr marL="457200" lvl="0" indent="-228600">
              <a:buFont typeface="Calibri" panose="020F0502020204030204" pitchFamily="34" charset="0"/>
              <a:buChar char="­"/>
            </a:pPr>
            <a:r>
              <a:rPr lang="en-US" sz="3000" dirty="0">
                <a:solidFill>
                  <a:prstClr val="black"/>
                </a:solidFill>
              </a:rPr>
              <a:t>Sources include: Directories and commercial databases, Web search engines, customer referrals, trade shows, and cold calling</a:t>
            </a:r>
          </a:p>
          <a:p>
            <a:pPr marL="228600" indent="-228600"/>
            <a:r>
              <a:rPr lang="en-US" dirty="0" smtClean="0"/>
              <a:t>Once prospects are identified, salesperson must then </a:t>
            </a:r>
            <a:r>
              <a:rPr lang="en-US" b="1" dirty="0" smtClean="0"/>
              <a:t>qualify</a:t>
            </a:r>
            <a:r>
              <a:rPr lang="en-US" dirty="0" smtClean="0"/>
              <a:t> leads</a:t>
            </a:r>
          </a:p>
          <a:p>
            <a:pPr marL="514350" indent="-285750">
              <a:buFont typeface="Calibri" panose="020F0502020204030204" pitchFamily="34" charset="0"/>
              <a:buChar char="­"/>
            </a:pPr>
            <a:r>
              <a:rPr lang="en-US" sz="2800" dirty="0" smtClean="0"/>
              <a:t>Time is the salesperson’s most precious commodity</a:t>
            </a:r>
          </a:p>
          <a:p>
            <a:pPr marL="228600" indent="-228600"/>
            <a:endParaRPr lang="en-US" sz="3500" dirty="0" smtClean="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31</a:t>
            </a:fld>
            <a:endParaRPr lang="en-US" dirty="0"/>
          </a:p>
        </p:txBody>
      </p:sp>
    </p:spTree>
    <p:extLst>
      <p:ext uri="{BB962C8B-B14F-4D97-AF65-F5344CB8AC3E}">
        <p14:creationId xmlns:p14="http://schemas.microsoft.com/office/powerpoint/2010/main" val="1473280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Preapproach</a:t>
            </a:r>
            <a:endParaRPr lang="en-US" dirty="0"/>
          </a:p>
        </p:txBody>
      </p:sp>
      <p:sp>
        <p:nvSpPr>
          <p:cNvPr id="3" name="Content Placeholder 2"/>
          <p:cNvSpPr>
            <a:spLocks noGrp="1"/>
          </p:cNvSpPr>
          <p:nvPr>
            <p:ph idx="1"/>
          </p:nvPr>
        </p:nvSpPr>
        <p:spPr/>
        <p:txBody>
          <a:bodyPr>
            <a:normAutofit/>
          </a:bodyPr>
          <a:lstStyle/>
          <a:p>
            <a:pPr marL="285750" indent="-285750"/>
            <a:r>
              <a:rPr lang="en-US" dirty="0"/>
              <a:t>In the </a:t>
            </a:r>
            <a:r>
              <a:rPr lang="en-US" b="1" dirty="0"/>
              <a:t>preapproach </a:t>
            </a:r>
            <a:r>
              <a:rPr lang="en-US" dirty="0"/>
              <a:t>stage, </a:t>
            </a:r>
            <a:r>
              <a:rPr lang="en-US" dirty="0" smtClean="0"/>
              <a:t>salespeople </a:t>
            </a:r>
            <a:r>
              <a:rPr lang="en-US" dirty="0"/>
              <a:t>try to learn as much as possible about </a:t>
            </a:r>
            <a:r>
              <a:rPr lang="en-US" dirty="0" smtClean="0"/>
              <a:t>prospects</a:t>
            </a:r>
          </a:p>
          <a:p>
            <a:pPr marL="457200" indent="-171450">
              <a:buFont typeface="Calibri" panose="020F0502020204030204" pitchFamily="34" charset="0"/>
              <a:buChar char="­"/>
            </a:pPr>
            <a:r>
              <a:rPr lang="en-US" sz="2800" dirty="0" smtClean="0"/>
              <a:t>Customer website can provide rich information about a prospects likely needs</a:t>
            </a:r>
          </a:p>
          <a:p>
            <a:pPr marL="457200" indent="-171450">
              <a:buFont typeface="Calibri" panose="020F0502020204030204" pitchFamily="34" charset="0"/>
              <a:buChar char="­"/>
            </a:pPr>
            <a:r>
              <a:rPr lang="en-US" sz="2800" dirty="0" smtClean="0"/>
              <a:t>Paid sources include D&amp;B’s </a:t>
            </a:r>
            <a:r>
              <a:rPr lang="en-US" sz="2800" i="1" dirty="0" smtClean="0"/>
              <a:t>Million Dollar Directory</a:t>
            </a:r>
          </a:p>
          <a:p>
            <a:pPr marL="457200" indent="-171450">
              <a:buFont typeface="Calibri" panose="020F0502020204030204" pitchFamily="34" charset="0"/>
              <a:buChar char="­"/>
            </a:pPr>
            <a:r>
              <a:rPr lang="en-US" sz="2800" dirty="0" smtClean="0"/>
              <a:t>Informal sources may include non-competing salespeople and the company’s service employees</a:t>
            </a: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32</a:t>
            </a:fld>
            <a:endParaRPr lang="en-US" dirty="0"/>
          </a:p>
        </p:txBody>
      </p:sp>
    </p:spTree>
    <p:extLst>
      <p:ext uri="{BB962C8B-B14F-4D97-AF65-F5344CB8AC3E}">
        <p14:creationId xmlns:p14="http://schemas.microsoft.com/office/powerpoint/2010/main" val="2255778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sz="half" idx="1"/>
          </p:nvPr>
        </p:nvSpPr>
        <p:spPr>
          <a:xfrm>
            <a:off x="457200" y="1600200"/>
            <a:ext cx="4114800" cy="4525963"/>
          </a:xfrm>
        </p:spPr>
        <p:txBody>
          <a:bodyPr>
            <a:normAutofit fontScale="92500"/>
          </a:bodyPr>
          <a:lstStyle/>
          <a:p>
            <a:pPr marL="228600" indent="-228600"/>
            <a:r>
              <a:rPr lang="en-US" sz="3000" dirty="0" smtClean="0"/>
              <a:t>Once preapproach is done, time to </a:t>
            </a:r>
            <a:r>
              <a:rPr lang="en-US" sz="3000" b="1" dirty="0" smtClean="0"/>
              <a:t>approach</a:t>
            </a:r>
            <a:r>
              <a:rPr lang="en-US" sz="3000" dirty="0"/>
              <a:t>, </a:t>
            </a:r>
            <a:r>
              <a:rPr lang="en-US" sz="3000" dirty="0" smtClean="0"/>
              <a:t>or contact</a:t>
            </a:r>
            <a:r>
              <a:rPr lang="en-US" sz="3000" dirty="0"/>
              <a:t>, the </a:t>
            </a:r>
            <a:r>
              <a:rPr lang="en-US" sz="3000" dirty="0" smtClean="0"/>
              <a:t>prospect</a:t>
            </a:r>
          </a:p>
          <a:p>
            <a:pPr marL="228600" indent="-228600"/>
            <a:r>
              <a:rPr lang="en-US" sz="3000" dirty="0" smtClean="0"/>
              <a:t>Several key events occur within first minutes:</a:t>
            </a:r>
          </a:p>
          <a:p>
            <a:pPr marL="457200" indent="-228600">
              <a:buFont typeface="Calibri" panose="020F0502020204030204" pitchFamily="34" charset="0"/>
              <a:buChar char="­"/>
            </a:pPr>
            <a:r>
              <a:rPr lang="en-US" sz="2600" dirty="0" smtClean="0"/>
              <a:t>Salesperson tries to learn more about customer</a:t>
            </a:r>
          </a:p>
          <a:p>
            <a:pPr marL="457200" indent="-228600">
              <a:buFont typeface="Calibri" panose="020F0502020204030204" pitchFamily="34" charset="0"/>
              <a:buChar char="­"/>
            </a:pPr>
            <a:r>
              <a:rPr lang="en-US" sz="2600" dirty="0" smtClean="0"/>
              <a:t>Create a positive first impression </a:t>
            </a:r>
          </a:p>
          <a:p>
            <a:pPr marL="457200" indent="-228600">
              <a:buFont typeface="Calibri" panose="020F0502020204030204" pitchFamily="34" charset="0"/>
              <a:buChar char="­"/>
            </a:pPr>
            <a:r>
              <a:rPr lang="en-US" sz="2600" dirty="0" smtClean="0"/>
              <a:t>Build rapport</a:t>
            </a:r>
            <a:endParaRPr lang="en-US" sz="26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31186"/>
            <a:ext cx="3467100" cy="2274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6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Presentation</a:t>
            </a:r>
            <a:endParaRPr lang="en-US" dirty="0"/>
          </a:p>
        </p:txBody>
      </p:sp>
      <p:sp>
        <p:nvSpPr>
          <p:cNvPr id="3" name="Content Placeholder 2"/>
          <p:cNvSpPr>
            <a:spLocks noGrp="1"/>
          </p:cNvSpPr>
          <p:nvPr>
            <p:ph idx="1"/>
          </p:nvPr>
        </p:nvSpPr>
        <p:spPr/>
        <p:txBody>
          <a:bodyPr>
            <a:normAutofit/>
          </a:bodyPr>
          <a:lstStyle/>
          <a:p>
            <a:pPr marL="228600" indent="-228600"/>
            <a:r>
              <a:rPr lang="en-US" dirty="0" smtClean="0"/>
              <a:t>Many sales calls involve a formal presentation</a:t>
            </a:r>
          </a:p>
          <a:p>
            <a:pPr marL="457200" indent="-228600">
              <a:buFont typeface="Calibri" panose="020F0502020204030204" pitchFamily="34" charset="0"/>
              <a:buChar char="­"/>
            </a:pPr>
            <a:r>
              <a:rPr lang="en-US" sz="2800" dirty="0" smtClean="0"/>
              <a:t>Lays out benefits of product and advantages over alternatives, including rivals</a:t>
            </a:r>
          </a:p>
          <a:p>
            <a:pPr marL="228600" indent="-228600"/>
            <a:r>
              <a:rPr lang="en-US" dirty="0" smtClean="0"/>
              <a:t>Focus should be on ways salesperson and their company can add value to the customer</a:t>
            </a:r>
          </a:p>
          <a:p>
            <a:pPr marL="228600" indent="-228600"/>
            <a:r>
              <a:rPr lang="en-US" dirty="0" smtClean="0"/>
              <a:t>Value proposition must be presented clearly and in a way that invites customer dialogue</a:t>
            </a:r>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34</a:t>
            </a:fld>
            <a:endParaRPr lang="en-US" dirty="0"/>
          </a:p>
        </p:txBody>
      </p:sp>
    </p:spTree>
    <p:extLst>
      <p:ext uri="{BB962C8B-B14F-4D97-AF65-F5344CB8AC3E}">
        <p14:creationId xmlns:p14="http://schemas.microsoft.com/office/powerpoint/2010/main" val="2244373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Handle Objections</a:t>
            </a:r>
            <a:endParaRPr lang="en-US" dirty="0"/>
          </a:p>
        </p:txBody>
      </p:sp>
      <p:sp>
        <p:nvSpPr>
          <p:cNvPr id="3" name="Content Placeholder 2"/>
          <p:cNvSpPr>
            <a:spLocks noGrp="1"/>
          </p:cNvSpPr>
          <p:nvPr>
            <p:ph idx="1"/>
          </p:nvPr>
        </p:nvSpPr>
        <p:spPr/>
        <p:txBody>
          <a:bodyPr>
            <a:normAutofit lnSpcReduction="10000"/>
          </a:bodyPr>
          <a:lstStyle/>
          <a:p>
            <a:pPr marL="228600" indent="-228600"/>
            <a:r>
              <a:rPr lang="en-US" dirty="0" smtClean="0"/>
              <a:t>Rarely does a prospect accept everything put forth by the salesperson without question</a:t>
            </a:r>
          </a:p>
          <a:p>
            <a:pPr marL="228600" indent="-228600"/>
            <a:r>
              <a:rPr lang="en-US" b="1" dirty="0" smtClean="0"/>
              <a:t>Objections</a:t>
            </a:r>
            <a:r>
              <a:rPr lang="en-US" dirty="0" smtClean="0"/>
              <a:t> are reasons why a prospect is reluctant to make a commitment</a:t>
            </a:r>
          </a:p>
          <a:p>
            <a:pPr marL="457200" indent="-228600">
              <a:buFont typeface="Calibri" panose="020F0502020204030204" pitchFamily="34" charset="0"/>
              <a:buChar char="­"/>
            </a:pPr>
            <a:r>
              <a:rPr lang="en-US" sz="2800" dirty="0" smtClean="0"/>
              <a:t>Effective salespeople anticipate objections </a:t>
            </a:r>
          </a:p>
          <a:p>
            <a:pPr marL="457200" indent="-228600">
              <a:buFont typeface="Calibri" panose="020F0502020204030204" pitchFamily="34" charset="0"/>
              <a:buChar char="­"/>
            </a:pPr>
            <a:r>
              <a:rPr lang="en-US" sz="2800" dirty="0" smtClean="0"/>
              <a:t>They are ready to respond with information or persuasive arguments</a:t>
            </a:r>
          </a:p>
          <a:p>
            <a:pPr marL="457200" indent="-228600">
              <a:buFont typeface="Calibri" panose="020F0502020204030204" pitchFamily="34" charset="0"/>
              <a:buChar char="­"/>
            </a:pPr>
            <a:r>
              <a:rPr lang="en-US" sz="2800" dirty="0" smtClean="0"/>
              <a:t>Skillful handling of objections can move prospect to the decision stage</a:t>
            </a: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35</a:t>
            </a:fld>
            <a:endParaRPr lang="en-US" dirty="0"/>
          </a:p>
        </p:txBody>
      </p:sp>
    </p:spTree>
    <p:extLst>
      <p:ext uri="{BB962C8B-B14F-4D97-AF65-F5344CB8AC3E}">
        <p14:creationId xmlns:p14="http://schemas.microsoft.com/office/powerpoint/2010/main" val="3929565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the Sale and Follow-Up</a:t>
            </a:r>
            <a:endParaRPr lang="en-US" dirty="0"/>
          </a:p>
        </p:txBody>
      </p:sp>
      <p:sp>
        <p:nvSpPr>
          <p:cNvPr id="3" name="Content Placeholder 2"/>
          <p:cNvSpPr>
            <a:spLocks noGrp="1"/>
          </p:cNvSpPr>
          <p:nvPr>
            <p:ph idx="1"/>
          </p:nvPr>
        </p:nvSpPr>
        <p:spPr/>
        <p:txBody>
          <a:bodyPr>
            <a:normAutofit fontScale="92500" lnSpcReduction="10000"/>
          </a:bodyPr>
          <a:lstStyle/>
          <a:p>
            <a:pPr marL="285750" indent="-285750"/>
            <a:r>
              <a:rPr lang="en-US" sz="3500" dirty="0" smtClean="0"/>
              <a:t>If salesperson has done earlier steps well, </a:t>
            </a:r>
            <a:r>
              <a:rPr lang="en-US" sz="3500" b="1" dirty="0" smtClean="0"/>
              <a:t>closing the sale </a:t>
            </a:r>
            <a:r>
              <a:rPr lang="en-US" sz="3500" dirty="0" smtClean="0"/>
              <a:t>is a natural conclusion to the dialogue </a:t>
            </a:r>
          </a:p>
          <a:p>
            <a:pPr marL="285750" indent="-285750"/>
            <a:r>
              <a:rPr lang="en-US" sz="3500" dirty="0"/>
              <a:t>Common </a:t>
            </a:r>
            <a:r>
              <a:rPr lang="en-US" sz="3500" dirty="0" smtClean="0"/>
              <a:t>closing techniques include:</a:t>
            </a:r>
            <a:endParaRPr lang="en-US" sz="3500" dirty="0"/>
          </a:p>
          <a:p>
            <a:pPr marL="457200" indent="-171450">
              <a:buFont typeface="Calibri" panose="020F0502020204030204" pitchFamily="34" charset="0"/>
              <a:buChar char="­"/>
            </a:pPr>
            <a:r>
              <a:rPr lang="en-US" sz="3000" i="1" dirty="0"/>
              <a:t>Last objection </a:t>
            </a:r>
            <a:r>
              <a:rPr lang="en-US" sz="3000" dirty="0"/>
              <a:t>close</a:t>
            </a:r>
          </a:p>
          <a:p>
            <a:pPr marL="457200" indent="-171450">
              <a:buFont typeface="Calibri" panose="020F0502020204030204" pitchFamily="34" charset="0"/>
              <a:buChar char="­"/>
            </a:pPr>
            <a:r>
              <a:rPr lang="en-US" sz="3000" i="1" dirty="0"/>
              <a:t>Assumptive</a:t>
            </a:r>
            <a:r>
              <a:rPr lang="en-US" sz="3000" dirty="0"/>
              <a:t> or </a:t>
            </a:r>
            <a:r>
              <a:rPr lang="en-US" sz="3000" i="1" dirty="0"/>
              <a:t>minor points </a:t>
            </a:r>
            <a:r>
              <a:rPr lang="en-US" sz="3000" dirty="0"/>
              <a:t>close</a:t>
            </a:r>
          </a:p>
          <a:p>
            <a:pPr marL="457200" indent="-171450">
              <a:buFont typeface="Calibri" panose="020F0502020204030204" pitchFamily="34" charset="0"/>
              <a:buChar char="­"/>
            </a:pPr>
            <a:r>
              <a:rPr lang="en-US" sz="3000" i="1" dirty="0"/>
              <a:t>Buy-now</a:t>
            </a:r>
            <a:r>
              <a:rPr lang="en-US" sz="3000" dirty="0"/>
              <a:t> close</a:t>
            </a:r>
          </a:p>
          <a:p>
            <a:pPr marL="285750" indent="-285750"/>
            <a:r>
              <a:rPr lang="en-US" sz="3500" b="1" dirty="0" smtClean="0"/>
              <a:t>Follow-up </a:t>
            </a:r>
            <a:r>
              <a:rPr lang="en-US" sz="3500" dirty="0" smtClean="0"/>
              <a:t>after the sale includes arranging for delivery, payment, and purchase terms</a:t>
            </a: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36</a:t>
            </a:fld>
            <a:endParaRPr lang="en-US" dirty="0"/>
          </a:p>
        </p:txBody>
      </p:sp>
    </p:spTree>
    <p:extLst>
      <p:ext uri="{BB962C8B-B14F-4D97-AF65-F5344CB8AC3E}">
        <p14:creationId xmlns:p14="http://schemas.microsoft.com/office/powerpoint/2010/main" val="2357178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Creative Selling Process</a:t>
            </a:r>
            <a:endParaRPr lang="en-US" dirty="0"/>
          </a:p>
        </p:txBody>
      </p:sp>
      <p:sp>
        <p:nvSpPr>
          <p:cNvPr id="3" name="Content Placeholder 2"/>
          <p:cNvSpPr>
            <a:spLocks noGrp="1"/>
          </p:cNvSpPr>
          <p:nvPr>
            <p:ph idx="1"/>
          </p:nvPr>
        </p:nvSpPr>
        <p:spPr/>
        <p:txBody>
          <a:bodyPr>
            <a:normAutofit fontScale="92500" lnSpcReduction="20000"/>
          </a:bodyPr>
          <a:lstStyle/>
          <a:p>
            <a:pPr marL="241300" indent="-241300"/>
            <a:r>
              <a:rPr lang="en-US" sz="3500" dirty="0" smtClean="0"/>
              <a:t>The creative selling process details a sequence of seven steps</a:t>
            </a:r>
          </a:p>
          <a:p>
            <a:pPr marL="457200" indent="-215900">
              <a:buFont typeface="Calibri" panose="020F0502020204030204" pitchFamily="34" charset="0"/>
              <a:buChar char="­"/>
            </a:pPr>
            <a:r>
              <a:rPr lang="en-US" sz="3000" dirty="0"/>
              <a:t>Begins with identifying and qualifying leads</a:t>
            </a:r>
          </a:p>
          <a:p>
            <a:pPr marL="457200" indent="-215900">
              <a:buFont typeface="Calibri" panose="020F0502020204030204" pitchFamily="34" charset="0"/>
              <a:buChar char="­"/>
            </a:pPr>
            <a:r>
              <a:rPr lang="en-US" sz="3000" dirty="0"/>
              <a:t>Ends with closing the sale and follow-up</a:t>
            </a:r>
          </a:p>
          <a:p>
            <a:pPr marL="241300" indent="-241300"/>
            <a:r>
              <a:rPr lang="en-US" sz="3500" dirty="0" smtClean="0"/>
              <a:t>Effective salespeople skillfully handle objection to move customers to a decision stage</a:t>
            </a:r>
          </a:p>
          <a:p>
            <a:pPr marL="0" indent="0">
              <a:buNone/>
            </a:pPr>
            <a:endParaRPr lang="en-US" sz="2800" b="1" dirty="0" smtClean="0">
              <a:solidFill>
                <a:schemeClr val="tx2"/>
              </a:solidFill>
            </a:endParaRPr>
          </a:p>
          <a:p>
            <a:pPr marL="0" indent="0">
              <a:buNone/>
            </a:pPr>
            <a:r>
              <a:rPr lang="en-US" sz="3000" b="1" dirty="0" smtClean="0">
                <a:solidFill>
                  <a:schemeClr val="tx2"/>
                </a:solidFill>
              </a:rPr>
              <a:t>What metrics might a manager use to evaluate salesperson  effectiveness for each stage of the creative selling process?</a:t>
            </a: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37</a:t>
            </a:fld>
            <a:endParaRPr lang="en-US" dirty="0"/>
          </a:p>
        </p:txBody>
      </p:sp>
    </p:spTree>
    <p:extLst>
      <p:ext uri="{BB962C8B-B14F-4D97-AF65-F5344CB8AC3E}">
        <p14:creationId xmlns:p14="http://schemas.microsoft.com/office/powerpoint/2010/main" val="714580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Relations</a:t>
            </a:r>
            <a:endParaRPr lang="en-US" dirty="0"/>
          </a:p>
        </p:txBody>
      </p:sp>
      <p:sp>
        <p:nvSpPr>
          <p:cNvPr id="3" name="Content Placeholder 2"/>
          <p:cNvSpPr>
            <a:spLocks noGrp="1"/>
          </p:cNvSpPr>
          <p:nvPr>
            <p:ph idx="1"/>
          </p:nvPr>
        </p:nvSpPr>
        <p:spPr/>
        <p:txBody>
          <a:bodyPr/>
          <a:lstStyle/>
          <a:p>
            <a:pPr marL="285750" indent="-285750"/>
            <a:r>
              <a:rPr lang="en-US" b="1" dirty="0" smtClean="0"/>
              <a:t>Public relations (PR) </a:t>
            </a:r>
            <a:r>
              <a:rPr lang="en-US" dirty="0" smtClean="0"/>
              <a:t>is the communication function that seeks to build good relationships with an organization’s publics</a:t>
            </a:r>
          </a:p>
          <a:p>
            <a:pPr marL="457200" indent="-171450">
              <a:buFont typeface="Calibri" panose="020F0502020204030204" pitchFamily="34" charset="0"/>
              <a:buChar char="­"/>
            </a:pPr>
            <a:r>
              <a:rPr lang="en-US" sz="2800" dirty="0" smtClean="0"/>
              <a:t>Marketers create and manage </a:t>
            </a:r>
            <a:r>
              <a:rPr lang="en-US" sz="2800" b="1" dirty="0" smtClean="0"/>
              <a:t>publicity</a:t>
            </a:r>
            <a:r>
              <a:rPr lang="en-US" sz="2800" dirty="0" smtClean="0"/>
              <a:t>, which is unpaid media exposure about a company</a:t>
            </a:r>
          </a:p>
          <a:p>
            <a:pPr marL="457200" indent="-171450">
              <a:buFont typeface="Calibri" panose="020F0502020204030204" pitchFamily="34" charset="0"/>
              <a:buChar char="­"/>
            </a:pPr>
            <a:r>
              <a:rPr lang="en-US" sz="2800" b="1" dirty="0" smtClean="0"/>
              <a:t>Crisis management: </a:t>
            </a:r>
            <a:r>
              <a:rPr lang="en-US" sz="2800" dirty="0" smtClean="0"/>
              <a:t>process of managing firm reputation in face of a negative event</a:t>
            </a: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38</a:t>
            </a:fld>
            <a:endParaRPr lang="en-US" dirty="0"/>
          </a:p>
        </p:txBody>
      </p:sp>
    </p:spTree>
    <p:extLst>
      <p:ext uri="{BB962C8B-B14F-4D97-AF65-F5344CB8AC3E}">
        <p14:creationId xmlns:p14="http://schemas.microsoft.com/office/powerpoint/2010/main" val="4111640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 PR Campaign</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39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64082"/>
            <a:ext cx="5638800" cy="3738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A public relations campaign is a coordinated effort to communicate with the firm’s public(s)</a:t>
            </a:r>
          </a:p>
        </p:txBody>
      </p:sp>
    </p:spTree>
    <p:extLst>
      <p:ext uri="{BB962C8B-B14F-4D97-AF65-F5344CB8AC3E}">
        <p14:creationId xmlns:p14="http://schemas.microsoft.com/office/powerpoint/2010/main" val="2963398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2">
                    <a:lumMod val="50000"/>
                  </a:schemeClr>
                </a:solidFill>
              </a:rPr>
              <a:t>Real People, Real Choices: </a:t>
            </a:r>
            <a:br>
              <a:rPr lang="en-US" sz="3600" dirty="0" smtClean="0">
                <a:solidFill>
                  <a:schemeClr val="accent2">
                    <a:lumMod val="50000"/>
                  </a:schemeClr>
                </a:solidFill>
              </a:rPr>
            </a:br>
            <a:r>
              <a:rPr lang="en-US" sz="3600" dirty="0" smtClean="0">
                <a:solidFill>
                  <a:schemeClr val="accent2">
                    <a:lumMod val="50000"/>
                  </a:schemeClr>
                </a:solidFill>
              </a:rPr>
              <a:t>Decision Time at </a:t>
            </a:r>
            <a:r>
              <a:rPr lang="en-US" sz="3600" dirty="0" err="1" smtClean="0">
                <a:solidFill>
                  <a:schemeClr val="accent2">
                    <a:lumMod val="50000"/>
                  </a:schemeClr>
                </a:solidFill>
              </a:rPr>
              <a:t>Stylitics</a:t>
            </a:r>
            <a:r>
              <a:rPr lang="en-US" sz="3600" dirty="0" smtClean="0">
                <a:solidFill>
                  <a:schemeClr val="accent2">
                    <a:lumMod val="50000"/>
                  </a:schemeClr>
                </a:solidFill>
              </a:rPr>
              <a:t>, Inc.</a:t>
            </a:r>
            <a:endParaRPr lang="en-US" sz="3600" dirty="0">
              <a:solidFill>
                <a:schemeClr val="accent2">
                  <a:lumMod val="50000"/>
                </a:schemeClr>
              </a:solidFill>
            </a:endParaRPr>
          </a:p>
        </p:txBody>
      </p:sp>
      <p:sp>
        <p:nvSpPr>
          <p:cNvPr id="3" name="Content Placeholder 2"/>
          <p:cNvSpPr>
            <a:spLocks noGrp="1"/>
          </p:cNvSpPr>
          <p:nvPr>
            <p:ph idx="1"/>
          </p:nvPr>
        </p:nvSpPr>
        <p:spPr/>
        <p:txBody>
          <a:bodyPr>
            <a:normAutofit fontScale="92500"/>
          </a:bodyPr>
          <a:lstStyle/>
          <a:p>
            <a:pPr marL="233363" indent="-233363"/>
            <a:r>
              <a:rPr lang="en-US" altLang="en-US" sz="3500" dirty="0">
                <a:solidFill>
                  <a:schemeClr val="accent2">
                    <a:lumMod val="50000"/>
                  </a:schemeClr>
                </a:solidFill>
                <a:ea typeface="ＭＳ Ｐゴシック" pitchFamily="34" charset="-128"/>
              </a:rPr>
              <a:t>Which option should </a:t>
            </a:r>
            <a:r>
              <a:rPr lang="en-US" altLang="en-US" sz="3500" dirty="0" smtClean="0">
                <a:solidFill>
                  <a:schemeClr val="accent2">
                    <a:lumMod val="50000"/>
                  </a:schemeClr>
                </a:solidFill>
                <a:ea typeface="ＭＳ Ｐゴシック" pitchFamily="34" charset="-128"/>
              </a:rPr>
              <a:t>Rohan </a:t>
            </a:r>
            <a:r>
              <a:rPr lang="en-US" altLang="en-US" sz="3500" dirty="0">
                <a:solidFill>
                  <a:schemeClr val="accent2">
                    <a:lumMod val="50000"/>
                  </a:schemeClr>
                </a:solidFill>
                <a:ea typeface="ＭＳ Ｐゴシック" pitchFamily="34" charset="-128"/>
              </a:rPr>
              <a:t>pursue? </a:t>
            </a:r>
          </a:p>
          <a:p>
            <a:pPr marL="563563" lvl="1" indent="-330200"/>
            <a:r>
              <a:rPr lang="en-US" altLang="en-US" i="1" dirty="0">
                <a:solidFill>
                  <a:srgbClr val="000066"/>
                </a:solidFill>
                <a:ea typeface="ＭＳ Ｐゴシック" pitchFamily="34" charset="-128"/>
              </a:rPr>
              <a:t>Option 1:</a:t>
            </a:r>
            <a:r>
              <a:rPr lang="en-US" altLang="en-US" dirty="0">
                <a:ea typeface="ＭＳ Ｐゴシック" pitchFamily="34" charset="-128"/>
              </a:rPr>
              <a:t> </a:t>
            </a:r>
            <a:r>
              <a:rPr lang="en-US" altLang="en-US" i="1" dirty="0" smtClean="0">
                <a:ea typeface="ＭＳ Ｐゴシック" pitchFamily="34" charset="-128"/>
              </a:rPr>
              <a:t> Spend more money by increasing budget to pay a social media agency to create a campaign or pay for advertising on social platforms.</a:t>
            </a:r>
            <a:endParaRPr lang="en-US" altLang="en-US" i="1" dirty="0">
              <a:ea typeface="ＭＳ Ｐゴシック" pitchFamily="34" charset="-128"/>
            </a:endParaRPr>
          </a:p>
          <a:p>
            <a:pPr marL="563563" lvl="1" indent="-330200"/>
            <a:r>
              <a:rPr lang="en-US" altLang="en-US" i="1" dirty="0">
                <a:solidFill>
                  <a:srgbClr val="000066"/>
                </a:solidFill>
                <a:ea typeface="ＭＳ Ｐゴシック" pitchFamily="34" charset="-128"/>
              </a:rPr>
              <a:t>Option 2: </a:t>
            </a:r>
            <a:r>
              <a:rPr lang="en-US" altLang="en-US" i="1" dirty="0" smtClean="0">
                <a:ea typeface="ＭＳ Ｐゴシック" pitchFamily="34" charset="-128"/>
              </a:rPr>
              <a:t>Create our own campaign, coming up with a concept for a social media campaign internally and identifying external partners to promote our content. </a:t>
            </a:r>
            <a:endParaRPr lang="en-US" altLang="en-US" dirty="0">
              <a:ea typeface="ＭＳ Ｐゴシック" pitchFamily="34" charset="-128"/>
            </a:endParaRPr>
          </a:p>
          <a:p>
            <a:pPr marL="563563" lvl="1" indent="-330200"/>
            <a:r>
              <a:rPr lang="en-US" altLang="en-US" i="1" dirty="0">
                <a:solidFill>
                  <a:srgbClr val="000066"/>
                </a:solidFill>
                <a:ea typeface="ＭＳ Ｐゴシック" pitchFamily="34" charset="-128"/>
              </a:rPr>
              <a:t>Option 3: </a:t>
            </a:r>
            <a:r>
              <a:rPr lang="en-US" altLang="en-US" i="1" dirty="0" smtClean="0">
                <a:ea typeface="ＭＳ Ｐゴシック" pitchFamily="34" charset="-128"/>
              </a:rPr>
              <a:t>Continue as we had been, accepting that until we had resources to upgrade our social media efforts, we weren’t going to be able to do much.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a:t>
            </a:fld>
            <a:endParaRPr lang="en-US" dirty="0"/>
          </a:p>
        </p:txBody>
      </p:sp>
    </p:spTree>
    <p:extLst>
      <p:ext uri="{BB962C8B-B14F-4D97-AF65-F5344CB8AC3E}">
        <p14:creationId xmlns:p14="http://schemas.microsoft.com/office/powerpoint/2010/main" val="3372905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 Objectives</a:t>
            </a:r>
            <a:endParaRPr lang="en-US" dirty="0"/>
          </a:p>
        </p:txBody>
      </p:sp>
      <p:sp>
        <p:nvSpPr>
          <p:cNvPr id="3" name="Content Placeholder 2"/>
          <p:cNvSpPr>
            <a:spLocks noGrp="1"/>
          </p:cNvSpPr>
          <p:nvPr>
            <p:ph idx="1"/>
          </p:nvPr>
        </p:nvSpPr>
        <p:spPr/>
        <p:txBody>
          <a:bodyPr>
            <a:normAutofit/>
          </a:bodyPr>
          <a:lstStyle/>
          <a:p>
            <a:pPr marL="285750" indent="-285750"/>
            <a:r>
              <a:rPr lang="en-US" dirty="0" smtClean="0"/>
              <a:t>PR strategies are best used in concert with other promotion mix elements</a:t>
            </a:r>
          </a:p>
          <a:p>
            <a:pPr marL="285750" indent="-285750"/>
            <a:r>
              <a:rPr lang="en-US" dirty="0" smtClean="0"/>
              <a:t>PR is counted on to achieve objectives like:</a:t>
            </a:r>
          </a:p>
          <a:p>
            <a:pPr marL="457200" indent="-171450">
              <a:buFont typeface="Calibri" panose="020F0502020204030204" pitchFamily="34" charset="0"/>
              <a:buChar char="­"/>
            </a:pPr>
            <a:r>
              <a:rPr lang="en-US" sz="2800" dirty="0" smtClean="0"/>
              <a:t>Introduce products to retailers and consumers</a:t>
            </a:r>
          </a:p>
          <a:p>
            <a:pPr marL="457200" indent="-171450">
              <a:buFont typeface="Calibri" panose="020F0502020204030204" pitchFamily="34" charset="0"/>
              <a:buChar char="­"/>
            </a:pPr>
            <a:r>
              <a:rPr lang="en-US" sz="2800" dirty="0" smtClean="0"/>
              <a:t>Influence government legislation</a:t>
            </a:r>
          </a:p>
          <a:p>
            <a:pPr marL="457200" indent="-171450">
              <a:buFont typeface="Calibri" panose="020F0502020204030204" pitchFamily="34" charset="0"/>
              <a:buChar char="­"/>
            </a:pPr>
            <a:r>
              <a:rPr lang="en-US" sz="2800" dirty="0" smtClean="0"/>
              <a:t>Enhance organizational image</a:t>
            </a:r>
          </a:p>
          <a:p>
            <a:pPr marL="457200" indent="-171450">
              <a:buFont typeface="Calibri" panose="020F0502020204030204" pitchFamily="34" charset="0"/>
              <a:buChar char="­"/>
            </a:pPr>
            <a:r>
              <a:rPr lang="en-US" sz="2800" dirty="0" smtClean="0"/>
              <a:t>Manage a crisis</a:t>
            </a:r>
          </a:p>
          <a:p>
            <a:pPr marL="457200" indent="-171450">
              <a:buFont typeface="Calibri" panose="020F0502020204030204" pitchFamily="34" charset="0"/>
              <a:buChar char="­"/>
            </a:pPr>
            <a:r>
              <a:rPr lang="en-US" sz="2800" dirty="0" smtClean="0"/>
              <a:t>Call attention to a firm’s community involvement</a:t>
            </a: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40</a:t>
            </a:fld>
            <a:endParaRPr lang="en-US" dirty="0"/>
          </a:p>
        </p:txBody>
      </p:sp>
    </p:spTree>
    <p:extLst>
      <p:ext uri="{BB962C8B-B14F-4D97-AF65-F5344CB8AC3E}">
        <p14:creationId xmlns:p14="http://schemas.microsoft.com/office/powerpoint/2010/main" val="3402802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Ethical/Sustainable Decisions in the Real World</a:t>
            </a:r>
            <a:endParaRPr lang="en-US" dirty="0"/>
          </a:p>
        </p:txBody>
      </p:sp>
      <p:sp>
        <p:nvSpPr>
          <p:cNvPr id="3" name="Content Placeholder 2"/>
          <p:cNvSpPr>
            <a:spLocks noGrp="1"/>
          </p:cNvSpPr>
          <p:nvPr>
            <p:ph idx="1"/>
          </p:nvPr>
        </p:nvSpPr>
        <p:spPr/>
        <p:txBody>
          <a:bodyPr>
            <a:normAutofit lnSpcReduction="10000"/>
          </a:bodyPr>
          <a:lstStyle/>
          <a:p>
            <a:pPr marL="228600" indent="-228600"/>
            <a:r>
              <a:rPr lang="en-US" dirty="0" smtClean="0"/>
              <a:t>Many PR activities by marketers appear out in the open</a:t>
            </a:r>
          </a:p>
          <a:p>
            <a:pPr marL="228600" indent="-228600"/>
            <a:r>
              <a:rPr lang="en-US" dirty="0" smtClean="0"/>
              <a:t>Others are more convert and perhaps not in the best interests of customers</a:t>
            </a:r>
          </a:p>
          <a:p>
            <a:pPr marL="457200" indent="-228600">
              <a:buFont typeface="Calibri" panose="020F0502020204030204" pitchFamily="34" charset="0"/>
              <a:buChar char="­"/>
            </a:pPr>
            <a:r>
              <a:rPr lang="en-US" sz="2800" dirty="0" smtClean="0"/>
              <a:t>The Corn Refiners Association’s secret PR campaign and the Sugar Association’s stealth response</a:t>
            </a:r>
            <a:endParaRPr lang="en-US" sz="2800" dirty="0"/>
          </a:p>
          <a:p>
            <a:pPr marL="0" indent="0">
              <a:buNone/>
            </a:pPr>
            <a:endParaRPr lang="en-US" sz="2800" b="1" dirty="0" smtClean="0">
              <a:solidFill>
                <a:schemeClr val="accent1">
                  <a:lumMod val="50000"/>
                </a:schemeClr>
              </a:solidFill>
            </a:endParaRPr>
          </a:p>
          <a:p>
            <a:pPr marL="0" indent="0">
              <a:buNone/>
            </a:pPr>
            <a:r>
              <a:rPr lang="en-US" sz="2800" b="1" dirty="0" smtClean="0">
                <a:solidFill>
                  <a:schemeClr val="accent1">
                    <a:lumMod val="50000"/>
                  </a:schemeClr>
                </a:solidFill>
              </a:rPr>
              <a:t>Is it ethical for marketers to secretly fund PR campaigns to defend their products</a:t>
            </a:r>
            <a:endParaRPr lang="en-US" sz="2800" b="1" dirty="0">
              <a:solidFill>
                <a:schemeClr val="accent1">
                  <a:lumMod val="50000"/>
                </a:schemeClr>
              </a:solidFill>
            </a:endParaRP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41</a:t>
            </a:fld>
            <a:endParaRPr lang="en-US" dirty="0"/>
          </a:p>
        </p:txBody>
      </p:sp>
    </p:spTree>
    <p:extLst>
      <p:ext uri="{BB962C8B-B14F-4D97-AF65-F5344CB8AC3E}">
        <p14:creationId xmlns:p14="http://schemas.microsoft.com/office/powerpoint/2010/main" val="487397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 Tactics</a:t>
            </a:r>
            <a:endParaRPr lang="en-US" dirty="0"/>
          </a:p>
        </p:txBody>
      </p:sp>
      <p:sp>
        <p:nvSpPr>
          <p:cNvPr id="3" name="Content Placeholder 2"/>
          <p:cNvSpPr>
            <a:spLocks noGrp="1"/>
          </p:cNvSpPr>
          <p:nvPr>
            <p:ph idx="1"/>
          </p:nvPr>
        </p:nvSpPr>
        <p:spPr/>
        <p:txBody>
          <a:bodyPr>
            <a:normAutofit/>
          </a:bodyPr>
          <a:lstStyle/>
          <a:p>
            <a:pPr marL="285750" indent="-285750"/>
            <a:r>
              <a:rPr lang="en-US" dirty="0" smtClean="0"/>
              <a:t>In order to accomplish their objectives, PR professionals choose from a variety of tactics:</a:t>
            </a:r>
          </a:p>
          <a:p>
            <a:pPr marL="457200" indent="-171450">
              <a:buFont typeface="Calibri" panose="020F0502020204030204" pitchFamily="34" charset="0"/>
              <a:buChar char="­"/>
            </a:pPr>
            <a:r>
              <a:rPr lang="en-US" sz="2800" dirty="0" smtClean="0"/>
              <a:t>Press release</a:t>
            </a:r>
          </a:p>
          <a:p>
            <a:pPr marL="457200" indent="-171450">
              <a:buFont typeface="Calibri" panose="020F0502020204030204" pitchFamily="34" charset="0"/>
              <a:buChar char="­"/>
            </a:pPr>
            <a:r>
              <a:rPr lang="en-US" sz="2800" dirty="0" smtClean="0"/>
              <a:t>Investor relations activities</a:t>
            </a:r>
          </a:p>
          <a:p>
            <a:pPr marL="457200" indent="-171450">
              <a:buFont typeface="Calibri" panose="020F0502020204030204" pitchFamily="34" charset="0"/>
              <a:buChar char="­"/>
            </a:pPr>
            <a:r>
              <a:rPr lang="en-US" sz="2800" dirty="0" smtClean="0"/>
              <a:t>Lobbying</a:t>
            </a:r>
          </a:p>
          <a:p>
            <a:pPr marL="457200" indent="-171450">
              <a:buFont typeface="Calibri" panose="020F0502020204030204" pitchFamily="34" charset="0"/>
              <a:buChar char="­"/>
            </a:pPr>
            <a:r>
              <a:rPr lang="en-US" sz="2800" dirty="0" smtClean="0"/>
              <a:t>Speech writing</a:t>
            </a:r>
          </a:p>
          <a:p>
            <a:pPr marL="457200" indent="-171450">
              <a:buFont typeface="Calibri" panose="020F0502020204030204" pitchFamily="34" charset="0"/>
              <a:buChar char="­"/>
            </a:pPr>
            <a:r>
              <a:rPr lang="en-US" sz="2800" dirty="0" smtClean="0"/>
              <a:t>Media relations</a:t>
            </a:r>
          </a:p>
          <a:p>
            <a:pPr marL="457200" indent="-171450">
              <a:buFont typeface="Calibri" panose="020F0502020204030204" pitchFamily="34" charset="0"/>
              <a:buChar char="­"/>
            </a:pPr>
            <a:r>
              <a:rPr lang="en-US" sz="2800" dirty="0" smtClean="0"/>
              <a:t>Sponsorships and special events</a:t>
            </a: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42</a:t>
            </a:fld>
            <a:endParaRPr lang="en-US" dirty="0"/>
          </a:p>
        </p:txBody>
      </p:sp>
    </p:spTree>
    <p:extLst>
      <p:ext uri="{BB962C8B-B14F-4D97-AF65-F5344CB8AC3E}">
        <p14:creationId xmlns:p14="http://schemas.microsoft.com/office/powerpoint/2010/main" val="753881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Guerilla Marketing</a:t>
            </a:r>
            <a:endParaRPr lang="en-US" dirty="0"/>
          </a:p>
        </p:txBody>
      </p:sp>
      <p:sp>
        <p:nvSpPr>
          <p:cNvPr id="3" name="Content Placeholder 2"/>
          <p:cNvSpPr>
            <a:spLocks noGrp="1"/>
          </p:cNvSpPr>
          <p:nvPr>
            <p:ph idx="1"/>
          </p:nvPr>
        </p:nvSpPr>
        <p:spPr/>
        <p:txBody>
          <a:bodyPr>
            <a:normAutofit/>
          </a:bodyPr>
          <a:lstStyle/>
          <a:p>
            <a:pPr marL="171450" indent="-171450"/>
            <a:r>
              <a:rPr lang="en-US" b="1" dirty="0" smtClean="0"/>
              <a:t>Guerrilla </a:t>
            </a:r>
            <a:r>
              <a:rPr lang="en-US" b="1" dirty="0"/>
              <a:t>marketing </a:t>
            </a:r>
            <a:r>
              <a:rPr lang="en-US" dirty="0" smtClean="0"/>
              <a:t>involves “ambushing</a:t>
            </a:r>
            <a:r>
              <a:rPr lang="en-US" dirty="0"/>
              <a:t>” consumers with promotional content in places </a:t>
            </a:r>
            <a:r>
              <a:rPr lang="en-US" dirty="0" smtClean="0"/>
              <a:t>they </a:t>
            </a:r>
            <a:r>
              <a:rPr lang="en-US" dirty="0"/>
              <a:t>don’t </a:t>
            </a:r>
            <a:r>
              <a:rPr lang="en-US" dirty="0" smtClean="0"/>
              <a:t>expect to </a:t>
            </a:r>
            <a:r>
              <a:rPr lang="en-US" dirty="0"/>
              <a:t>encounter </a:t>
            </a:r>
            <a:r>
              <a:rPr lang="en-US" dirty="0" smtClean="0"/>
              <a:t>such messages</a:t>
            </a:r>
            <a:endParaRPr lang="en-US" dirty="0"/>
          </a:p>
          <a:p>
            <a:pPr marL="457200" indent="-285750">
              <a:buFont typeface="Calibri" panose="020F0502020204030204" pitchFamily="34" charset="0"/>
              <a:buChar char="­"/>
            </a:pPr>
            <a:r>
              <a:rPr lang="en-US" sz="2800" dirty="0" smtClean="0"/>
              <a:t>Ambient advertising</a:t>
            </a:r>
          </a:p>
          <a:p>
            <a:pPr marL="457200" indent="-285750">
              <a:buFont typeface="Calibri" panose="020F0502020204030204" pitchFamily="34" charset="0"/>
              <a:buChar char="­"/>
            </a:pPr>
            <a:r>
              <a:rPr lang="en-US" sz="2800" dirty="0" smtClean="0"/>
              <a:t>Staging </a:t>
            </a:r>
            <a:r>
              <a:rPr lang="en-US" sz="2800" dirty="0" smtClean="0">
                <a:hlinkClick r:id="rId3"/>
              </a:rPr>
              <a:t>“flash mobs”</a:t>
            </a:r>
            <a:endParaRPr lang="en-US" sz="2800" dirty="0" smtClean="0"/>
          </a:p>
          <a:p>
            <a:pPr marL="457200" indent="-285750">
              <a:buFont typeface="Calibri" panose="020F0502020204030204" pitchFamily="34" charset="0"/>
              <a:buChar char="­"/>
            </a:pPr>
            <a:r>
              <a:rPr lang="en-US" sz="2800" dirty="0"/>
              <a:t>IBM painted hundreds of “Peace Love Linux” logos on </a:t>
            </a:r>
            <a:r>
              <a:rPr lang="en-US" sz="2800" dirty="0" smtClean="0"/>
              <a:t>sidewalks in San Francisco</a:t>
            </a:r>
          </a:p>
          <a:p>
            <a:pPr marL="457200" indent="-285750">
              <a:buFont typeface="Calibri" panose="020F0502020204030204" pitchFamily="34" charset="0"/>
              <a:buChar char="­"/>
            </a:pPr>
            <a:r>
              <a:rPr lang="en-US" sz="2800" i="1" dirty="0" smtClean="0"/>
              <a:t>BK </a:t>
            </a:r>
            <a:r>
              <a:rPr lang="en-US" sz="2800" i="1" dirty="0" err="1"/>
              <a:t>A</a:t>
            </a:r>
            <a:r>
              <a:rPr lang="en-US" sz="2800" i="1" dirty="0" err="1" smtClean="0"/>
              <a:t>ffordables</a:t>
            </a:r>
            <a:r>
              <a:rPr lang="en-US" sz="2800" i="1" dirty="0" smtClean="0"/>
              <a:t> </a:t>
            </a:r>
            <a:r>
              <a:rPr lang="en-US" sz="2800" dirty="0" smtClean="0"/>
              <a:t>“Wallet Drop” campaign in Singapore</a:t>
            </a: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43</a:t>
            </a:fld>
            <a:endParaRPr lang="en-US" dirty="0"/>
          </a:p>
        </p:txBody>
      </p:sp>
    </p:spTree>
    <p:extLst>
      <p:ext uri="{BB962C8B-B14F-4D97-AF65-F5344CB8AC3E}">
        <p14:creationId xmlns:p14="http://schemas.microsoft.com/office/powerpoint/2010/main" val="4071106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14.1: Measuring the Effectiveness of PR Tactics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44</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35538"/>
            <a:ext cx="7086600" cy="46815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88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14.1: Measuring the Effectiveness of PR </a:t>
            </a:r>
            <a:r>
              <a:rPr lang="en-US" dirty="0" smtClean="0"/>
              <a:t>Tactics, cont.</a:t>
            </a:r>
            <a:endParaRPr lang="en-US" dirty="0"/>
          </a:p>
        </p:txBody>
      </p:sp>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4" name="Slide Number Placeholder 3"/>
          <p:cNvSpPr>
            <a:spLocks noGrp="1"/>
          </p:cNvSpPr>
          <p:nvPr>
            <p:ph type="sldNum" sz="quarter" idx="12"/>
          </p:nvPr>
        </p:nvSpPr>
        <p:spPr/>
        <p:txBody>
          <a:bodyPr/>
          <a:lstStyle/>
          <a:p>
            <a:r>
              <a:rPr lang="en-US" smtClean="0"/>
              <a:t>14-</a:t>
            </a:r>
            <a:fld id="{946F3528-D7BE-4154-B94F-609DB9D802FC}" type="slidenum">
              <a:rPr lang="en-US" smtClean="0"/>
              <a:pPr/>
              <a:t>45</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937604" y="1820768"/>
            <a:ext cx="7444396" cy="295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541" y="2116062"/>
            <a:ext cx="7468459" cy="3940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821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Public Relations</a:t>
            </a:r>
            <a:endParaRPr lang="en-US" dirty="0"/>
          </a:p>
        </p:txBody>
      </p:sp>
      <p:sp>
        <p:nvSpPr>
          <p:cNvPr id="3" name="Content Placeholder 2"/>
          <p:cNvSpPr>
            <a:spLocks noGrp="1"/>
          </p:cNvSpPr>
          <p:nvPr>
            <p:ph idx="1"/>
          </p:nvPr>
        </p:nvSpPr>
        <p:spPr/>
        <p:txBody>
          <a:bodyPr>
            <a:normAutofit fontScale="77500" lnSpcReduction="20000"/>
          </a:bodyPr>
          <a:lstStyle/>
          <a:p>
            <a:pPr marL="288925" indent="-288925"/>
            <a:r>
              <a:rPr lang="en-US" sz="4100" dirty="0" smtClean="0"/>
              <a:t>Public relations is charged with managing relationships with all stakeholders and maintaining a favorable image</a:t>
            </a:r>
          </a:p>
          <a:p>
            <a:pPr marL="457200" indent="-215900">
              <a:buFont typeface="Calibri" panose="020F0502020204030204" pitchFamily="34" charset="0"/>
              <a:buChar char="­"/>
            </a:pPr>
            <a:r>
              <a:rPr lang="en-US" altLang="en-US" sz="3600" dirty="0" smtClean="0">
                <a:ea typeface="ＭＳ Ｐゴシック" pitchFamily="34" charset="-128"/>
              </a:rPr>
              <a:t>Generating publicity and crisis management are key functions unique to PR</a:t>
            </a:r>
          </a:p>
          <a:p>
            <a:pPr marL="288925" indent="-288925"/>
            <a:r>
              <a:rPr lang="en-US" altLang="en-US" sz="4100" dirty="0" smtClean="0">
                <a:ea typeface="ＭＳ Ｐゴシック" pitchFamily="34" charset="-128"/>
              </a:rPr>
              <a:t>It can be challenging to assess effectiveness of PR tactics relative to objectives</a:t>
            </a:r>
          </a:p>
          <a:p>
            <a:pPr marL="0" indent="0">
              <a:buNone/>
            </a:pPr>
            <a:endParaRPr lang="en-US" sz="3600" b="1" dirty="0" smtClean="0">
              <a:solidFill>
                <a:schemeClr val="tx2"/>
              </a:solidFill>
              <a:ea typeface="ＭＳ Ｐゴシック" pitchFamily="34" charset="-128"/>
            </a:endParaRPr>
          </a:p>
          <a:p>
            <a:pPr marL="0" indent="0">
              <a:buNone/>
            </a:pPr>
            <a:r>
              <a:rPr lang="en-US" sz="3600" b="1" dirty="0" smtClean="0">
                <a:solidFill>
                  <a:schemeClr val="tx2"/>
                </a:solidFill>
                <a:ea typeface="ＭＳ Ｐゴシック" pitchFamily="34" charset="-128"/>
              </a:rPr>
              <a:t>The owner of a local sporting goods store has asked you to plan a guerilla marketing campaign to compete against larger rivals. What tactics might you consider?</a:t>
            </a:r>
            <a:endParaRPr lang="en-US" sz="3600" b="1" dirty="0">
              <a:solidFill>
                <a:schemeClr val="tx2"/>
              </a:solidFill>
            </a:endParaRP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46</a:t>
            </a:fld>
            <a:endParaRPr lang="en-US" dirty="0"/>
          </a:p>
        </p:txBody>
      </p:sp>
    </p:spTree>
    <p:extLst>
      <p:ext uri="{BB962C8B-B14F-4D97-AF65-F5344CB8AC3E}">
        <p14:creationId xmlns:p14="http://schemas.microsoft.com/office/powerpoint/2010/main" val="2644681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2">
                    <a:lumMod val="50000"/>
                  </a:schemeClr>
                </a:solidFill>
              </a:rPr>
              <a:t>Real People, Real Choices: </a:t>
            </a:r>
            <a:br>
              <a:rPr lang="en-US" sz="3600" dirty="0" smtClean="0">
                <a:solidFill>
                  <a:schemeClr val="accent2">
                    <a:lumMod val="50000"/>
                  </a:schemeClr>
                </a:solidFill>
              </a:rPr>
            </a:br>
            <a:r>
              <a:rPr lang="en-US" sz="3600" dirty="0" smtClean="0">
                <a:solidFill>
                  <a:schemeClr val="accent2">
                    <a:lumMod val="50000"/>
                  </a:schemeClr>
                </a:solidFill>
              </a:rPr>
              <a:t>Decision Made at </a:t>
            </a:r>
            <a:r>
              <a:rPr lang="en-US" sz="3600" dirty="0" err="1" smtClean="0">
                <a:solidFill>
                  <a:schemeClr val="accent2">
                    <a:lumMod val="50000"/>
                  </a:schemeClr>
                </a:solidFill>
              </a:rPr>
              <a:t>Stylitics</a:t>
            </a:r>
            <a:r>
              <a:rPr lang="en-US" sz="3600" dirty="0" smtClean="0">
                <a:solidFill>
                  <a:schemeClr val="accent2">
                    <a:lumMod val="50000"/>
                  </a:schemeClr>
                </a:solidFill>
              </a:rPr>
              <a:t>, Inc.</a:t>
            </a:r>
            <a:endParaRPr lang="en-US" sz="3600" dirty="0"/>
          </a:p>
        </p:txBody>
      </p:sp>
      <p:sp>
        <p:nvSpPr>
          <p:cNvPr id="3" name="Content Placeholder 2"/>
          <p:cNvSpPr>
            <a:spLocks noGrp="1"/>
          </p:cNvSpPr>
          <p:nvPr>
            <p:ph idx="1"/>
          </p:nvPr>
        </p:nvSpPr>
        <p:spPr/>
        <p:txBody>
          <a:bodyPr>
            <a:normAutofit fontScale="92500" lnSpcReduction="20000"/>
          </a:bodyPr>
          <a:lstStyle/>
          <a:p>
            <a:r>
              <a:rPr lang="en-US" altLang="en-US" sz="3500" dirty="0" smtClean="0">
                <a:solidFill>
                  <a:schemeClr val="accent2">
                    <a:lumMod val="50000"/>
                  </a:schemeClr>
                </a:solidFill>
                <a:ea typeface="ＭＳ Ｐゴシック" pitchFamily="34" charset="-128"/>
              </a:rPr>
              <a:t>Rohan </a:t>
            </a:r>
            <a:r>
              <a:rPr lang="en-US" altLang="en-US" sz="3500" dirty="0">
                <a:solidFill>
                  <a:schemeClr val="accent2">
                    <a:lumMod val="50000"/>
                  </a:schemeClr>
                </a:solidFill>
                <a:ea typeface="ＭＳ Ｐゴシック" pitchFamily="34" charset="-128"/>
              </a:rPr>
              <a:t>chose option </a:t>
            </a:r>
            <a:r>
              <a:rPr lang="en-US" altLang="en-US" sz="3500" dirty="0" smtClean="0">
                <a:solidFill>
                  <a:schemeClr val="accent2">
                    <a:lumMod val="50000"/>
                  </a:schemeClr>
                </a:solidFill>
                <a:ea typeface="ＭＳ Ｐゴシック" pitchFamily="34" charset="-128"/>
              </a:rPr>
              <a:t>2</a:t>
            </a:r>
            <a:endParaRPr lang="en-US" altLang="en-US" sz="3500" dirty="0">
              <a:solidFill>
                <a:schemeClr val="accent2">
                  <a:lumMod val="50000"/>
                </a:schemeClr>
              </a:solidFill>
              <a:ea typeface="ＭＳ Ｐゴシック" pitchFamily="34" charset="-128"/>
            </a:endParaRPr>
          </a:p>
          <a:p>
            <a:pPr lvl="1">
              <a:buFont typeface="Calibri" panose="020F0502020204030204" pitchFamily="34" charset="0"/>
              <a:buChar char="­"/>
            </a:pPr>
            <a:r>
              <a:rPr lang="en-US" altLang="en-US" i="1" dirty="0">
                <a:solidFill>
                  <a:srgbClr val="000066"/>
                </a:solidFill>
                <a:ea typeface="ＭＳ Ｐゴシック" pitchFamily="34" charset="-128"/>
              </a:rPr>
              <a:t>Implementation: </a:t>
            </a:r>
            <a:r>
              <a:rPr lang="en-US" altLang="en-US" dirty="0" err="1" smtClean="0"/>
              <a:t>Stylitics’s</a:t>
            </a:r>
            <a:r>
              <a:rPr lang="en-US" altLang="en-US" dirty="0" smtClean="0"/>
              <a:t> campaign, called Dream Closet Giveaway, leveraged the strengths of their digital closet platform. They worked with a fashion industry association breast cancer charity to donate a 25,000 designer closet to the winner of a ti-shirt design contest.</a:t>
            </a:r>
          </a:p>
          <a:p>
            <a:pPr lvl="1">
              <a:buFont typeface="Calibri" panose="020F0502020204030204" pitchFamily="34" charset="0"/>
              <a:buChar char="­"/>
            </a:pPr>
            <a:r>
              <a:rPr lang="en-US" altLang="en-US" i="1" dirty="0" smtClean="0">
                <a:solidFill>
                  <a:srgbClr val="000066"/>
                </a:solidFill>
                <a:ea typeface="ＭＳ Ｐゴシック" pitchFamily="34" charset="-128"/>
              </a:rPr>
              <a:t>Measuring </a:t>
            </a:r>
            <a:r>
              <a:rPr lang="en-US" altLang="en-US" i="1" dirty="0">
                <a:solidFill>
                  <a:srgbClr val="000066"/>
                </a:solidFill>
                <a:ea typeface="ＭＳ Ｐゴシック" pitchFamily="34" charset="-128"/>
              </a:rPr>
              <a:t>Success: </a:t>
            </a:r>
            <a:r>
              <a:rPr lang="en-US" altLang="en-US" i="1" dirty="0" smtClean="0">
                <a:ea typeface="ＭＳ Ｐゴシック" pitchFamily="34" charset="-128"/>
              </a:rPr>
              <a:t>The $5000 social media budget produced a campaign that reached over 25 million people. </a:t>
            </a:r>
            <a:r>
              <a:rPr lang="en-US" altLang="en-US" i="1" dirty="0" err="1" smtClean="0">
                <a:ea typeface="ＭＳ Ｐゴシック" pitchFamily="34" charset="-128"/>
              </a:rPr>
              <a:t>Stylitics</a:t>
            </a:r>
            <a:r>
              <a:rPr lang="en-US" altLang="en-US" i="1" dirty="0" smtClean="0">
                <a:ea typeface="ＭＳ Ｐゴシック" pitchFamily="34" charset="-128"/>
              </a:rPr>
              <a:t> achieved campaign goals for new sign-ups and brand awareness, with over 50,000 page views. And the company raised tens of thousands of dollars for cancer research.</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47</a:t>
            </a:fld>
            <a:endParaRPr lang="en-US" dirty="0"/>
          </a:p>
        </p:txBody>
      </p:sp>
    </p:spTree>
    <p:extLst>
      <p:ext uri="{BB962C8B-B14F-4D97-AF65-F5344CB8AC3E}">
        <p14:creationId xmlns:p14="http://schemas.microsoft.com/office/powerpoint/2010/main" val="1249713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Copyright © 2016 Pearson Education, Inc. </a:t>
            </a:r>
            <a:endParaRPr lang="en-US" dirty="0"/>
          </a:p>
        </p:txBody>
      </p:sp>
      <p:sp>
        <p:nvSpPr>
          <p:cNvPr id="3" name="Slide Number Placeholder 2"/>
          <p:cNvSpPr>
            <a:spLocks noGrp="1"/>
          </p:cNvSpPr>
          <p:nvPr>
            <p:ph type="sldNum" sz="quarter" idx="12"/>
          </p:nvPr>
        </p:nvSpPr>
        <p:spPr/>
        <p:txBody>
          <a:bodyPr/>
          <a:lstStyle/>
          <a:p>
            <a:r>
              <a:rPr lang="en-US" smtClean="0"/>
              <a:t>14-</a:t>
            </a:r>
            <a:fld id="{946F3528-D7BE-4154-B94F-609DB9D802FC}" type="slidenum">
              <a:rPr lang="en-US" smtClean="0"/>
              <a:pPr/>
              <a:t>48</a:t>
            </a:fld>
            <a:endParaRPr lang="en-US" dirty="0"/>
          </a:p>
        </p:txBody>
      </p:sp>
      <p:pic>
        <p:nvPicPr>
          <p:cNvPr id="4" name="Picture 6" descr="cid:3287383400_2177562"/>
          <p:cNvPicPr>
            <a:picLocks noChangeAspect="1" noChangeArrowheads="1"/>
          </p:cNvPicPr>
          <p:nvPr/>
        </p:nvPicPr>
        <p:blipFill>
          <a:blip r:embed="rId2" r:link="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1000" y="1600200"/>
            <a:ext cx="8423275" cy="274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sp>
        <p:nvSpPr>
          <p:cNvPr id="5" name="Rectangle 7"/>
          <p:cNvSpPr>
            <a:spLocks noChangeArrowheads="1"/>
          </p:cNvSpPr>
          <p:nvPr/>
        </p:nvSpPr>
        <p:spPr bwMode="auto">
          <a:xfrm>
            <a:off x="746125" y="4384675"/>
            <a:ext cx="758983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dirty="0">
                <a:solidFill>
                  <a:srgbClr val="000066"/>
                </a:solidFill>
                <a:ea typeface="ヒラギノ角ゴ Pro W3" pitchFamily="-112" charset="-128"/>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extLst>
      <p:ext uri="{BB962C8B-B14F-4D97-AF65-F5344CB8AC3E}">
        <p14:creationId xmlns:p14="http://schemas.microsoft.com/office/powerpoint/2010/main" val="169854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rmAutofit/>
          </a:bodyPr>
          <a:lstStyle/>
          <a:p>
            <a:pPr marL="233363" indent="-233363"/>
            <a:r>
              <a:rPr lang="en-US" dirty="0"/>
              <a:t>Marketers no longer are the only ones who talk about </a:t>
            </a:r>
            <a:r>
              <a:rPr lang="en-US" dirty="0" smtClean="0"/>
              <a:t>their products</a:t>
            </a:r>
          </a:p>
          <a:p>
            <a:pPr marL="563563" lvl="1" indent="-388938"/>
            <a:r>
              <a:rPr lang="en-US" dirty="0"/>
              <a:t>M</a:t>
            </a:r>
            <a:r>
              <a:rPr lang="en-US" dirty="0" smtClean="0"/>
              <a:t>illions </a:t>
            </a:r>
            <a:r>
              <a:rPr lang="en-US" dirty="0"/>
              <a:t>of consumers </a:t>
            </a:r>
            <a:r>
              <a:rPr lang="en-US" dirty="0" smtClean="0"/>
              <a:t>have </a:t>
            </a:r>
            <a:r>
              <a:rPr lang="en-US" dirty="0"/>
              <a:t>the ability </a:t>
            </a:r>
            <a:r>
              <a:rPr lang="en-US" dirty="0" smtClean="0"/>
              <a:t>and desire </a:t>
            </a:r>
            <a:r>
              <a:rPr lang="en-US" dirty="0"/>
              <a:t>to spread </a:t>
            </a:r>
            <a:r>
              <a:rPr lang="en-US" dirty="0" smtClean="0"/>
              <a:t>good </a:t>
            </a:r>
            <a:r>
              <a:rPr lang="en-US" dirty="0"/>
              <a:t>(or bad) news about </a:t>
            </a:r>
            <a:r>
              <a:rPr lang="en-US" dirty="0" smtClean="0"/>
              <a:t>products</a:t>
            </a:r>
          </a:p>
          <a:p>
            <a:pPr marL="563563" lvl="1" indent="-388938"/>
            <a:r>
              <a:rPr lang="en-US" dirty="0" smtClean="0"/>
              <a:t>The many-to-many </a:t>
            </a:r>
            <a:r>
              <a:rPr lang="en-US" dirty="0"/>
              <a:t>communication model </a:t>
            </a:r>
            <a:r>
              <a:rPr lang="en-US" dirty="0" smtClean="0"/>
              <a:t>is based on consumers talking to </a:t>
            </a:r>
            <a:r>
              <a:rPr lang="en-US" dirty="0"/>
              <a:t>one another about goods, services, and </a:t>
            </a:r>
            <a:r>
              <a:rPr lang="en-US" dirty="0" smtClean="0"/>
              <a:t>organizations</a:t>
            </a:r>
          </a:p>
          <a:p>
            <a:pPr marL="563563" lvl="1" indent="-388938"/>
            <a:r>
              <a:rPr lang="en-US" dirty="0" smtClean="0"/>
              <a:t>Changing communication landscape has been referred to as the </a:t>
            </a:r>
            <a:r>
              <a:rPr lang="en-US" b="1" dirty="0" smtClean="0"/>
              <a:t>groundswell</a:t>
            </a:r>
            <a:r>
              <a:rPr lang="en-US" dirty="0" smtClean="0"/>
              <a: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5</a:t>
            </a:fld>
            <a:endParaRPr lang="en-US" dirty="0"/>
          </a:p>
        </p:txBody>
      </p:sp>
    </p:spTree>
    <p:extLst>
      <p:ext uri="{BB962C8B-B14F-4D97-AF65-F5344CB8AC3E}">
        <p14:creationId xmlns:p14="http://schemas.microsoft.com/office/powerpoint/2010/main" val="964048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Buzz Marketing</a:t>
            </a:r>
            <a:endParaRPr lang="en-US" dirty="0"/>
          </a:p>
        </p:txBody>
      </p:sp>
      <p:sp>
        <p:nvSpPr>
          <p:cNvPr id="3" name="Content Placeholder 2"/>
          <p:cNvSpPr>
            <a:spLocks noGrp="1"/>
          </p:cNvSpPr>
          <p:nvPr>
            <p:ph sz="half" idx="1"/>
          </p:nvPr>
        </p:nvSpPr>
        <p:spPr>
          <a:xfrm>
            <a:off x="457200" y="1600200"/>
            <a:ext cx="4419600" cy="4525963"/>
          </a:xfrm>
        </p:spPr>
        <p:txBody>
          <a:bodyPr>
            <a:normAutofit fontScale="92500"/>
          </a:bodyPr>
          <a:lstStyle/>
          <a:p>
            <a:pPr marL="233363" indent="-233363"/>
            <a:r>
              <a:rPr lang="en-US" sz="3500" dirty="0" smtClean="0"/>
              <a:t>Companies </a:t>
            </a:r>
            <a:r>
              <a:rPr lang="en-US" sz="3500" dirty="0"/>
              <a:t>today spend millions to create </a:t>
            </a:r>
            <a:r>
              <a:rPr lang="en-US" sz="3500" dirty="0" smtClean="0"/>
              <a:t>positive consumer buzz about their brands </a:t>
            </a:r>
          </a:p>
          <a:p>
            <a:pPr marL="511175" indent="-231775">
              <a:buFont typeface="Calibri" panose="020F0502020204030204" pitchFamily="34" charset="0"/>
              <a:buChar char="­"/>
            </a:pPr>
            <a:r>
              <a:rPr lang="en-US" sz="2800" dirty="0" smtClean="0"/>
              <a:t>People like to share their brand experiences</a:t>
            </a:r>
          </a:p>
          <a:p>
            <a:pPr marL="511175" indent="-231775">
              <a:buFont typeface="Calibri" panose="020F0502020204030204" pitchFamily="34" charset="0"/>
              <a:buChar char="­"/>
            </a:pPr>
            <a:r>
              <a:rPr lang="en-US" sz="2800" dirty="0" smtClean="0"/>
              <a:t>Firms </a:t>
            </a:r>
            <a:r>
              <a:rPr lang="en-US" sz="2800" dirty="0"/>
              <a:t>like </a:t>
            </a:r>
            <a:r>
              <a:rPr lang="en-US" sz="2800" dirty="0" smtClean="0"/>
              <a:t>Apple hire WOM marketing managers</a:t>
            </a:r>
          </a:p>
          <a:p>
            <a:pPr marL="511175" indent="-231775">
              <a:buFont typeface="Calibri" panose="020F0502020204030204" pitchFamily="34" charset="0"/>
              <a:buChar char="­"/>
            </a:pPr>
            <a:endParaRPr lang="en-US" sz="28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906" y="1981201"/>
            <a:ext cx="3710950" cy="2417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192779" y="4456524"/>
            <a:ext cx="3607203" cy="923330"/>
          </a:xfrm>
          <a:prstGeom prst="rect">
            <a:avLst/>
          </a:prstGeom>
          <a:noFill/>
        </p:spPr>
        <p:txBody>
          <a:bodyPr wrap="square" rtlCol="0">
            <a:spAutoFit/>
          </a:bodyPr>
          <a:lstStyle/>
          <a:p>
            <a:r>
              <a:rPr lang="en-US" b="1" dirty="0" smtClean="0">
                <a:solidFill>
                  <a:schemeClr val="tx2"/>
                </a:solidFill>
              </a:rPr>
              <a:t>With the rise of social media, competition for consumer attention</a:t>
            </a:r>
          </a:p>
          <a:p>
            <a:r>
              <a:rPr lang="en-US" b="1" dirty="0" smtClean="0">
                <a:solidFill>
                  <a:schemeClr val="tx2"/>
                </a:solidFill>
              </a:rPr>
              <a:t>has grown ever more fierce.</a:t>
            </a:r>
          </a:p>
        </p:txBody>
      </p:sp>
    </p:spTree>
    <p:extLst>
      <p:ext uri="{BB962C8B-B14F-4D97-AF65-F5344CB8AC3E}">
        <p14:creationId xmlns:p14="http://schemas.microsoft.com/office/powerpoint/2010/main" val="562136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Problems in Buzz Marketing</a:t>
            </a:r>
            <a:endParaRPr lang="en-US" dirty="0"/>
          </a:p>
        </p:txBody>
      </p:sp>
      <p:sp>
        <p:nvSpPr>
          <p:cNvPr id="3" name="Content Placeholder 2"/>
          <p:cNvSpPr>
            <a:spLocks noGrp="1"/>
          </p:cNvSpPr>
          <p:nvPr>
            <p:ph idx="1"/>
          </p:nvPr>
        </p:nvSpPr>
        <p:spPr/>
        <p:txBody>
          <a:bodyPr/>
          <a:lstStyle/>
          <a:p>
            <a:pPr marL="233363" indent="-233363"/>
            <a:r>
              <a:rPr lang="en-US" dirty="0" smtClean="0"/>
              <a:t>Buzz marketing efforts create potential for ethically questionable behaviors</a:t>
            </a:r>
          </a:p>
          <a:p>
            <a:pPr marL="457200" indent="-228600">
              <a:buFont typeface="Calibri" panose="020F0502020204030204" pitchFamily="34" charset="0"/>
              <a:buChar char="­"/>
            </a:pPr>
            <a:r>
              <a:rPr lang="en-US" sz="2800" i="1" dirty="0" smtClean="0"/>
              <a:t>Activities </a:t>
            </a:r>
            <a:r>
              <a:rPr lang="en-US" sz="2800" i="1" dirty="0"/>
              <a:t>designed to deceive consumers</a:t>
            </a:r>
            <a:endParaRPr lang="en-US" sz="2800" i="1" dirty="0" smtClean="0"/>
          </a:p>
          <a:p>
            <a:pPr marL="457200" indent="-228600">
              <a:buFont typeface="Calibri" panose="020F0502020204030204" pitchFamily="34" charset="0"/>
              <a:buChar char="­"/>
            </a:pPr>
            <a:r>
              <a:rPr lang="en-US" sz="2800" i="1" dirty="0" smtClean="0"/>
              <a:t>Directing </a:t>
            </a:r>
            <a:r>
              <a:rPr lang="en-US" sz="2800" i="1" dirty="0"/>
              <a:t>buzz marketing at children or </a:t>
            </a:r>
            <a:r>
              <a:rPr lang="en-US" sz="2800" i="1" dirty="0" smtClean="0"/>
              <a:t>teens</a:t>
            </a:r>
          </a:p>
          <a:p>
            <a:pPr marL="457200" indent="-228600">
              <a:buFont typeface="Calibri" panose="020F0502020204030204" pitchFamily="34" charset="0"/>
              <a:buChar char="­"/>
            </a:pPr>
            <a:r>
              <a:rPr lang="en-US" sz="2800" i="1" dirty="0" smtClean="0"/>
              <a:t>Buzz </a:t>
            </a:r>
            <a:r>
              <a:rPr lang="en-US" sz="2800" i="1" dirty="0"/>
              <a:t>marketing activities that damage </a:t>
            </a:r>
            <a:r>
              <a:rPr lang="en-US" sz="2800" i="1" dirty="0" smtClean="0"/>
              <a:t>property </a:t>
            </a:r>
            <a:endParaRPr lang="en-US" sz="2800" i="1"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7</a:t>
            </a:fld>
            <a:endParaRPr lang="en-US" dirty="0"/>
          </a:p>
        </p:txBody>
      </p:sp>
    </p:spTree>
    <p:extLst>
      <p:ext uri="{BB962C8B-B14F-4D97-AF65-F5344CB8AC3E}">
        <p14:creationId xmlns:p14="http://schemas.microsoft.com/office/powerpoint/2010/main" val="247818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Buzz Building</a:t>
            </a:r>
            <a:endParaRPr lang="en-US" dirty="0"/>
          </a:p>
        </p:txBody>
      </p:sp>
      <p:sp>
        <p:nvSpPr>
          <p:cNvPr id="3" name="Content Placeholder 2"/>
          <p:cNvSpPr>
            <a:spLocks noGrp="1"/>
          </p:cNvSpPr>
          <p:nvPr>
            <p:ph idx="1"/>
          </p:nvPr>
        </p:nvSpPr>
        <p:spPr/>
        <p:txBody>
          <a:bodyPr>
            <a:normAutofit/>
          </a:bodyPr>
          <a:lstStyle/>
          <a:p>
            <a:pPr marL="285750" indent="-285750"/>
            <a:r>
              <a:rPr lang="en-US" b="1" dirty="0"/>
              <a:t>V</a:t>
            </a:r>
            <a:r>
              <a:rPr lang="en-US" b="1" dirty="0" smtClean="0"/>
              <a:t>iral marketing</a:t>
            </a:r>
            <a:r>
              <a:rPr lang="en-US" dirty="0"/>
              <a:t> </a:t>
            </a:r>
            <a:r>
              <a:rPr lang="en-US" dirty="0" smtClean="0"/>
              <a:t>refers </a:t>
            </a:r>
            <a:r>
              <a:rPr lang="en-US" dirty="0"/>
              <a:t>to </a:t>
            </a:r>
            <a:r>
              <a:rPr lang="en-US" dirty="0" smtClean="0"/>
              <a:t>activities aimed at increasing </a:t>
            </a:r>
            <a:r>
              <a:rPr lang="en-US" dirty="0"/>
              <a:t>brand awareness or sales </a:t>
            </a:r>
            <a:r>
              <a:rPr lang="en-US" dirty="0" smtClean="0"/>
              <a:t>via many-to-many communication</a:t>
            </a:r>
          </a:p>
          <a:p>
            <a:pPr marL="457200" indent="-171450">
              <a:buFont typeface="Calibri" panose="020F0502020204030204" pitchFamily="34" charset="0"/>
              <a:buChar char="­"/>
            </a:pPr>
            <a:r>
              <a:rPr lang="en-US" sz="2800" dirty="0" smtClean="0"/>
              <a:t>Apple implements viral marketing when it inserts the message “Sent from my iPad/iPhone” in a text</a:t>
            </a:r>
          </a:p>
          <a:p>
            <a:pPr marL="285750" indent="-285750"/>
            <a:r>
              <a:rPr lang="en-US" sz="2800" dirty="0"/>
              <a:t>Marketers realize that they can’t create buzz by themselves </a:t>
            </a:r>
          </a:p>
          <a:p>
            <a:pPr marL="466725" indent="-180975">
              <a:buFont typeface="Calibri" panose="020F0502020204030204" pitchFamily="34" charset="0"/>
              <a:buChar char="­"/>
            </a:pPr>
            <a:r>
              <a:rPr lang="en-US" sz="2800" dirty="0"/>
              <a:t>Recruit loyal customers as </a:t>
            </a:r>
            <a:r>
              <a:rPr lang="en-US" sz="2800" b="1" dirty="0"/>
              <a:t>brand ambassadors or brand evangelists </a:t>
            </a:r>
            <a:r>
              <a:rPr lang="en-US" sz="2800" dirty="0"/>
              <a:t>to help</a:t>
            </a:r>
          </a:p>
          <a:p>
            <a:pPr marL="174625" indent="0">
              <a:buNone/>
            </a:pPr>
            <a:endParaRPr lang="en-US" sz="2800" dirty="0" smtClean="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14-</a:t>
            </a:r>
            <a:fld id="{946F3528-D7BE-4154-B94F-609DB9D802FC}" type="slidenum">
              <a:rPr lang="en-US" smtClean="0"/>
              <a:pPr/>
              <a:t>8</a:t>
            </a:fld>
            <a:endParaRPr lang="en-US" dirty="0"/>
          </a:p>
        </p:txBody>
      </p:sp>
    </p:spTree>
    <p:extLst>
      <p:ext uri="{BB962C8B-B14F-4D97-AF65-F5344CB8AC3E}">
        <p14:creationId xmlns:p14="http://schemas.microsoft.com/office/powerpoint/2010/main" val="3353083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Social Media</a:t>
            </a:r>
            <a:endParaRPr lang="en-US" dirty="0"/>
          </a:p>
        </p:txBody>
      </p:sp>
      <p:sp>
        <p:nvSpPr>
          <p:cNvPr id="5" name="Content Placeholder 4"/>
          <p:cNvSpPr>
            <a:spLocks noGrp="1"/>
          </p:cNvSpPr>
          <p:nvPr>
            <p:ph idx="1"/>
          </p:nvPr>
        </p:nvSpPr>
        <p:spPr/>
        <p:txBody>
          <a:bodyPr/>
          <a:lstStyle/>
          <a:p>
            <a:pPr marL="228600" indent="-228600"/>
            <a:r>
              <a:rPr lang="en-US" dirty="0" smtClean="0"/>
              <a:t>Social media is an important part of the </a:t>
            </a:r>
            <a:r>
              <a:rPr lang="en-US" b="1" dirty="0" smtClean="0"/>
              <a:t>updated communication model</a:t>
            </a:r>
          </a:p>
          <a:p>
            <a:pPr marL="457200" indent="-228600">
              <a:buFont typeface="Calibri" panose="020F0502020204030204" pitchFamily="34" charset="0"/>
              <a:buChar char="­"/>
            </a:pPr>
            <a:r>
              <a:rPr lang="en-US" dirty="0" smtClean="0"/>
              <a:t>Internet based platforms allow users to create and share content with other users</a:t>
            </a:r>
          </a:p>
          <a:p>
            <a:pPr marL="228600" indent="-228600"/>
            <a:r>
              <a:rPr lang="en-US" dirty="0" smtClean="0"/>
              <a:t>Makes it much easier for marketers to spread the word …</a:t>
            </a:r>
          </a:p>
          <a:p>
            <a:pPr marL="457200" indent="-228600">
              <a:buFont typeface="Calibri" panose="020F0502020204030204" pitchFamily="34" charset="0"/>
              <a:buChar char="­"/>
            </a:pPr>
            <a:r>
              <a:rPr lang="en-US" dirty="0" smtClean="0"/>
              <a:t>But bad stuff also gets out much quicker!</a:t>
            </a:r>
            <a:endParaRPr lang="en-US" dirty="0"/>
          </a:p>
        </p:txBody>
      </p:sp>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4" name="Slide Number Placeholder 3"/>
          <p:cNvSpPr>
            <a:spLocks noGrp="1"/>
          </p:cNvSpPr>
          <p:nvPr>
            <p:ph type="sldNum" sz="quarter" idx="12"/>
          </p:nvPr>
        </p:nvSpPr>
        <p:spPr/>
        <p:txBody>
          <a:bodyPr/>
          <a:lstStyle/>
          <a:p>
            <a:r>
              <a:rPr lang="en-US" smtClean="0"/>
              <a:t>14-</a:t>
            </a:r>
            <a:fld id="{946F3528-D7BE-4154-B94F-609DB9D802FC}" type="slidenum">
              <a:rPr lang="en-US" smtClean="0"/>
              <a:pPr/>
              <a:t>9</a:t>
            </a:fld>
            <a:endParaRPr lang="en-US" dirty="0"/>
          </a:p>
        </p:txBody>
      </p:sp>
    </p:spTree>
    <p:extLst>
      <p:ext uri="{BB962C8B-B14F-4D97-AF65-F5344CB8AC3E}">
        <p14:creationId xmlns:p14="http://schemas.microsoft.com/office/powerpoint/2010/main" val="1489091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TotalTime>
  <Words>11978</Words>
  <Application>Microsoft Office PowerPoint</Application>
  <PresentationFormat>On-screen Show (4:3)</PresentationFormat>
  <Paragraphs>666</Paragraphs>
  <Slides>48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Calibri</vt:lpstr>
      <vt:lpstr>Times New Roman</vt:lpstr>
      <vt:lpstr>ヒラギノ角ゴ Pro W3</vt:lpstr>
      <vt:lpstr>Office Theme</vt:lpstr>
      <vt:lpstr>  Chapter Fourteen  Promotion II: Social Media, Direct/Database Marketing, Personal Selling and Public  Relations</vt:lpstr>
      <vt:lpstr>Chapter Objectives</vt:lpstr>
      <vt:lpstr>Chapter Objectives</vt:lpstr>
      <vt:lpstr>Real People, Real Choices:  Decision Time at Stylitics, Inc.</vt:lpstr>
      <vt:lpstr>Social Media</vt:lpstr>
      <vt:lpstr>Buzz Marketing</vt:lpstr>
      <vt:lpstr>Ethical Problems in Buzz Marketing</vt:lpstr>
      <vt:lpstr>Buzz Building</vt:lpstr>
      <vt:lpstr>New Social Media</vt:lpstr>
      <vt:lpstr>Social Networks</vt:lpstr>
      <vt:lpstr>Virtual Worlds</vt:lpstr>
      <vt:lpstr>Product Review Sites</vt:lpstr>
      <vt:lpstr>Mobile Apps and Location-Based  Social Networks</vt:lpstr>
      <vt:lpstr>“Many-to-Many” Marketing</vt:lpstr>
      <vt:lpstr>Figure 14.1: Key Forms of Direct Marketing</vt:lpstr>
      <vt:lpstr>Mail Order</vt:lpstr>
      <vt:lpstr>Telemarketing</vt:lpstr>
      <vt:lpstr>Direct Response Advertising</vt:lpstr>
      <vt:lpstr>M-Commerce</vt:lpstr>
      <vt:lpstr>The Elements of Direct Marketing</vt:lpstr>
      <vt:lpstr>Personal Selling: Adding the Personal Touch to the Marketing Mix</vt:lpstr>
      <vt:lpstr>Figure 14.2: Factors That Influence a Firm’s Emphasis on Personal Selling</vt:lpstr>
      <vt:lpstr>Technology and Personal Selling</vt:lpstr>
      <vt:lpstr>Role of Personal Selling</vt:lpstr>
      <vt:lpstr>Landscape of Modern Personal Selling</vt:lpstr>
      <vt:lpstr>Figure 14.3: Types of Sales Jobs</vt:lpstr>
      <vt:lpstr>Two Approaches to Personal Selling</vt:lpstr>
      <vt:lpstr>The Different Types of Sales Jobs</vt:lpstr>
      <vt:lpstr>The Creative Selling Process</vt:lpstr>
      <vt:lpstr>Figure 14.4: Steps in the Creative Selling Process</vt:lpstr>
      <vt:lpstr>Prospect and Qualify</vt:lpstr>
      <vt:lpstr>Preapproach</vt:lpstr>
      <vt:lpstr>Approach</vt:lpstr>
      <vt:lpstr>Sales Presentation</vt:lpstr>
      <vt:lpstr>Handle Objections</vt:lpstr>
      <vt:lpstr>Close the Sale and Follow-Up</vt:lpstr>
      <vt:lpstr>Steps in the Creative Selling Process</vt:lpstr>
      <vt:lpstr>Public Relations</vt:lpstr>
      <vt:lpstr>Planning a PR Campaign</vt:lpstr>
      <vt:lpstr>PR Objectives</vt:lpstr>
      <vt:lpstr>Ethical/Sustainable Decisions in the Real World</vt:lpstr>
      <vt:lpstr>PR Tactics</vt:lpstr>
      <vt:lpstr>Guerilla Marketing</vt:lpstr>
      <vt:lpstr>Table 14.1: Measuring the Effectiveness of PR Tactics</vt:lpstr>
      <vt:lpstr>Table 14.1: Measuring the Effectiveness of PR Tactics, cont.</vt:lpstr>
      <vt:lpstr>The Role of Public Relations</vt:lpstr>
      <vt:lpstr>Real People, Real Choices:  Decision Made at Stylitics, Inc.</vt:lpstr>
      <vt:lpstr>PowerPoint Presentation</vt:lpstr>
    </vt:vector>
  </TitlesOfParts>
  <Company>University of Memphis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Deitz (gdeitz)</dc:creator>
  <cp:lastModifiedBy>Collins, Jennifer M</cp:lastModifiedBy>
  <cp:revision>84</cp:revision>
  <dcterms:created xsi:type="dcterms:W3CDTF">2014-12-09T22:53:27Z</dcterms:created>
  <dcterms:modified xsi:type="dcterms:W3CDTF">2015-04-29T17:57:32Z</dcterms:modified>
</cp:coreProperties>
</file>