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handoutMasterIdLst>
    <p:handoutMasterId r:id="rId48"/>
  </p:handoutMasterIdLst>
  <p:sldIdLst>
    <p:sldId id="280" r:id="rId3"/>
    <p:sldId id="256" r:id="rId4"/>
    <p:sldId id="281" r:id="rId5"/>
    <p:sldId id="257" r:id="rId6"/>
    <p:sldId id="258" r:id="rId7"/>
    <p:sldId id="259" r:id="rId8"/>
    <p:sldId id="262" r:id="rId9"/>
    <p:sldId id="289" r:id="rId10"/>
    <p:sldId id="260" r:id="rId11"/>
    <p:sldId id="290" r:id="rId12"/>
    <p:sldId id="291" r:id="rId13"/>
    <p:sldId id="263" r:id="rId14"/>
    <p:sldId id="261" r:id="rId15"/>
    <p:sldId id="292" r:id="rId16"/>
    <p:sldId id="282" r:id="rId17"/>
    <p:sldId id="293" r:id="rId18"/>
    <p:sldId id="295" r:id="rId19"/>
    <p:sldId id="284" r:id="rId20"/>
    <p:sldId id="266" r:id="rId21"/>
    <p:sldId id="267" r:id="rId22"/>
    <p:sldId id="296" r:id="rId23"/>
    <p:sldId id="297" r:id="rId24"/>
    <p:sldId id="268" r:id="rId25"/>
    <p:sldId id="298" r:id="rId26"/>
    <p:sldId id="269" r:id="rId27"/>
    <p:sldId id="270" r:id="rId28"/>
    <p:sldId id="272" r:id="rId29"/>
    <p:sldId id="303" r:id="rId30"/>
    <p:sldId id="299" r:id="rId31"/>
    <p:sldId id="286" r:id="rId32"/>
    <p:sldId id="300" r:id="rId33"/>
    <p:sldId id="305" r:id="rId34"/>
    <p:sldId id="273" r:id="rId35"/>
    <p:sldId id="274" r:id="rId36"/>
    <p:sldId id="275" r:id="rId37"/>
    <p:sldId id="276" r:id="rId38"/>
    <p:sldId id="277" r:id="rId39"/>
    <p:sldId id="306" r:id="rId40"/>
    <p:sldId id="307" r:id="rId41"/>
    <p:sldId id="308" r:id="rId42"/>
    <p:sldId id="309" r:id="rId43"/>
    <p:sldId id="310" r:id="rId44"/>
    <p:sldId id="304" r:id="rId45"/>
    <p:sldId id="27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63" autoAdjust="0"/>
    <p:restoredTop sz="70763" autoAdjust="0"/>
  </p:normalViewPr>
  <p:slideViewPr>
    <p:cSldViewPr snapToGrid="0">
      <p:cViewPr varScale="1">
        <p:scale>
          <a:sx n="56" d="100"/>
          <a:sy n="56" d="100"/>
        </p:scale>
        <p:origin x="100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B7FC52-1CE4-430C-B620-8035CAC2F791}" type="datetimeFigureOut">
              <a:rPr lang="en-US" smtClean="0"/>
              <a:t>4/29/2015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B3D8A7-4E44-4890-9E33-9B1C36229799}" type="slidenum">
              <a:rPr lang="en-US" smtClean="0"/>
              <a:t>‹#›</a:t>
            </a:fld>
            <a:endParaRPr lang="en-US"/>
          </a:p>
        </p:txBody>
      </p:sp>
    </p:spTree>
    <p:extLst>
      <p:ext uri="{BB962C8B-B14F-4D97-AF65-F5344CB8AC3E}">
        <p14:creationId xmlns:p14="http://schemas.microsoft.com/office/powerpoint/2010/main" val="1087801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B0E96-9C57-431D-AF8E-F1584F27F0F9}" type="datetimeFigureOut">
              <a:rPr lang="en-US" smtClean="0"/>
              <a:t>4/29/2015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26B67-3170-448D-96C2-B57D667F3A4E}" type="slidenum">
              <a:rPr lang="en-US" smtClean="0"/>
              <a:t>‹#›</a:t>
            </a:fld>
            <a:endParaRPr lang="en-US"/>
          </a:p>
        </p:txBody>
      </p:sp>
    </p:spTree>
    <p:extLst>
      <p:ext uri="{BB962C8B-B14F-4D97-AF65-F5344CB8AC3E}">
        <p14:creationId xmlns:p14="http://schemas.microsoft.com/office/powerpoint/2010/main" val="366334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41133A3A-E775-4011-A353-63AF71387B74}" type="slidenum">
              <a:rPr lang="en-US" altLang="en-US" smtClean="0">
                <a:solidFill>
                  <a:prstClr val="black"/>
                </a:solidFill>
              </a:rPr>
              <a:pPr eaLnBrk="1" hangingPunct="1">
                <a:spcBef>
                  <a:spcPct val="0"/>
                </a:spcBef>
              </a:pPr>
              <a:t>1</a:t>
            </a:fld>
            <a:endParaRPr lang="en-US" altLang="en-US" smtClean="0">
              <a:solidFill>
                <a:prstClr val="black"/>
              </a:solidFill>
            </a:endParaRPr>
          </a:p>
        </p:txBody>
      </p:sp>
    </p:spTree>
    <p:extLst>
      <p:ext uri="{BB962C8B-B14F-4D97-AF65-F5344CB8AC3E}">
        <p14:creationId xmlns:p14="http://schemas.microsoft.com/office/powerpoint/2010/main" val="414451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a:t>
            </a:r>
            <a:r>
              <a:rPr lang="en-US" b="1" baseline="0" dirty="0" smtClean="0"/>
              <a:t> Notes</a:t>
            </a:r>
          </a:p>
          <a:p>
            <a:endParaRPr lang="en-US" b="1" baseline="0" dirty="0" smtClean="0"/>
          </a:p>
          <a:p>
            <a:r>
              <a:rPr lang="en-US" b="0" baseline="0" dirty="0" smtClean="0"/>
              <a:t>Marketers classify products based on where and how they buy the product. </a:t>
            </a:r>
          </a:p>
          <a:p>
            <a:endParaRPr lang="en-US" b="0" baseline="0" dirty="0" smtClean="0"/>
          </a:p>
          <a:p>
            <a:r>
              <a:rPr lang="en-US" b="1" baseline="0" dirty="0" smtClean="0"/>
              <a:t>Discussion Notes:</a:t>
            </a:r>
          </a:p>
          <a:p>
            <a:endParaRPr lang="en-US" b="0" baseline="0" dirty="0" smtClean="0"/>
          </a:p>
          <a:p>
            <a:r>
              <a:rPr lang="en-US" b="0" baseline="0" dirty="0" smtClean="0"/>
              <a:t>The instructor should point out how this framework parallels ideas presented in Chapter 6 on consumer decision-making </a:t>
            </a:r>
            <a:endParaRPr lang="en-US" b="0" dirty="0"/>
          </a:p>
        </p:txBody>
      </p:sp>
      <p:sp>
        <p:nvSpPr>
          <p:cNvPr id="4" name="Slide Number Placeholder 3"/>
          <p:cNvSpPr>
            <a:spLocks noGrp="1"/>
          </p:cNvSpPr>
          <p:nvPr>
            <p:ph type="sldNum" sz="quarter" idx="10"/>
          </p:nvPr>
        </p:nvSpPr>
        <p:spPr/>
        <p:txBody>
          <a:bodyPr/>
          <a:lstStyle/>
          <a:p>
            <a:fld id="{60526B67-3170-448D-96C2-B57D667F3A4E}" type="slidenum">
              <a:rPr lang="en-US" smtClean="0"/>
              <a:t>10</a:t>
            </a:fld>
            <a:endParaRPr lang="en-US"/>
          </a:p>
        </p:txBody>
      </p:sp>
    </p:spTree>
    <p:extLst>
      <p:ext uri="{BB962C8B-B14F-4D97-AF65-F5344CB8AC3E}">
        <p14:creationId xmlns:p14="http://schemas.microsoft.com/office/powerpoint/2010/main" val="2462290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80000"/>
              </a:lnSpc>
            </a:pPr>
            <a:r>
              <a:rPr lang="en-US" altLang="en-US" sz="700" b="1" dirty="0" smtClean="0"/>
              <a:t>LECTURE NOTES:</a:t>
            </a:r>
          </a:p>
          <a:p>
            <a:pPr marL="228600" indent="-228600">
              <a:lnSpc>
                <a:spcPct val="95000"/>
              </a:lnSpc>
              <a:spcBef>
                <a:spcPct val="15000"/>
              </a:spcBef>
              <a:buFontTx/>
              <a:buChar char="•"/>
            </a:pPr>
            <a:r>
              <a:rPr lang="en-US" altLang="en-US" sz="800" i="1" dirty="0" smtClean="0">
                <a:solidFill>
                  <a:srgbClr val="000066"/>
                </a:solidFill>
              </a:rPr>
              <a:t>Convenience products</a:t>
            </a:r>
            <a:r>
              <a:rPr lang="en-US" altLang="en-US" sz="800" dirty="0" smtClean="0"/>
              <a:t> are frequently purchased nondurable products that are purchased with a minimum of time and effort. As the name implies, consumers want easy and convenient access to these products, so marketers often try to make them available in as many locations as possible that make sense given the specific type of product in question.  Consumers who can’t find their preferred brand will simply purchase a competitive product because they aren’t that invested in the purchase decision.</a:t>
            </a:r>
          </a:p>
          <a:p>
            <a:pPr marL="228600" indent="-228600">
              <a:lnSpc>
                <a:spcPct val="95000"/>
              </a:lnSpc>
              <a:spcBef>
                <a:spcPct val="15000"/>
              </a:spcBef>
              <a:buFontTx/>
              <a:buChar char="•"/>
            </a:pPr>
            <a:r>
              <a:rPr lang="en-US" altLang="en-US" sz="800" dirty="0" smtClean="0"/>
              <a:t>There are three common subtypes of convenience products:.</a:t>
            </a:r>
          </a:p>
          <a:p>
            <a:pPr marL="685800" lvl="1" indent="-228600">
              <a:lnSpc>
                <a:spcPct val="95000"/>
              </a:lnSpc>
              <a:spcBef>
                <a:spcPct val="15000"/>
              </a:spcBef>
              <a:buFontTx/>
              <a:buChar char="•"/>
            </a:pPr>
            <a:r>
              <a:rPr lang="en-US" altLang="en-US" sz="800" b="1" dirty="0" smtClean="0"/>
              <a:t>Staple products</a:t>
            </a:r>
            <a:r>
              <a:rPr lang="en-US" altLang="en-US" sz="800" dirty="0" smtClean="0"/>
              <a:t> are basic or necessary items that we simply can’t do without.  Gasoline and milk are a couple of examples.  Can you think of some others?</a:t>
            </a:r>
          </a:p>
          <a:p>
            <a:pPr marL="685800" lvl="1" indent="-228600">
              <a:lnSpc>
                <a:spcPct val="95000"/>
              </a:lnSpc>
              <a:spcBef>
                <a:spcPct val="15000"/>
              </a:spcBef>
              <a:buFontTx/>
              <a:buChar char="•"/>
            </a:pPr>
            <a:r>
              <a:rPr lang="en-US" altLang="en-US" sz="800" b="1" dirty="0" smtClean="0"/>
              <a:t>Impulse products</a:t>
            </a:r>
            <a:r>
              <a:rPr lang="en-US" altLang="en-US" sz="800" dirty="0" smtClean="0"/>
              <a:t> are bought on the spur of the moment.  Package designs of items like candy bars need to be bright and colorful so they catch the consumers attention, enhancing the likelihood of an impulse by.  In-store placement is also important; many manufacturers of impulse items try to obtain special point-of-purchase displays to make the product standout, or seek to have them stocked near the cash registers where they may be noticed by bored shoppers waiting their turn in line.  What’s another example of an impulse item?</a:t>
            </a:r>
          </a:p>
          <a:p>
            <a:pPr marL="685800" lvl="1" indent="-228600">
              <a:lnSpc>
                <a:spcPct val="95000"/>
              </a:lnSpc>
              <a:spcBef>
                <a:spcPct val="15000"/>
              </a:spcBef>
              <a:buFontTx/>
              <a:buChar char="•"/>
            </a:pPr>
            <a:r>
              <a:rPr lang="en-US" altLang="en-US" sz="800" b="1" dirty="0" smtClean="0"/>
              <a:t>Emergency products</a:t>
            </a:r>
            <a:r>
              <a:rPr lang="en-US" altLang="en-US" sz="800" dirty="0" smtClean="0"/>
              <a:t> are items that have to be purchased immediately because of dire need. Because immediate access to the product takes priority, consumers may not consider price or product quality when making their choice.  Some examples of emergency products include drain cleaner (when the sink is stopped or overflowing), diapers (when the baby is wet and none are in the house), or an umbrella when you’re outside somewhere and have to stay there, despite the fact that it is raining.  Other examples?</a:t>
            </a:r>
          </a:p>
        </p:txBody>
      </p:sp>
      <p:sp>
        <p:nvSpPr>
          <p:cNvPr id="4" name="Slide Number Placeholder 3"/>
          <p:cNvSpPr>
            <a:spLocks noGrp="1"/>
          </p:cNvSpPr>
          <p:nvPr>
            <p:ph type="sldNum" sz="quarter" idx="10"/>
          </p:nvPr>
        </p:nvSpPr>
        <p:spPr/>
        <p:txBody>
          <a:bodyPr/>
          <a:lstStyle/>
          <a:p>
            <a:fld id="{60526B67-3170-448D-96C2-B57D667F3A4E}" type="slidenum">
              <a:rPr lang="en-US" smtClean="0"/>
              <a:t>11</a:t>
            </a:fld>
            <a:endParaRPr lang="en-US"/>
          </a:p>
        </p:txBody>
      </p:sp>
    </p:spTree>
    <p:extLst>
      <p:ext uri="{BB962C8B-B14F-4D97-AF65-F5344CB8AC3E}">
        <p14:creationId xmlns:p14="http://schemas.microsoft.com/office/powerpoint/2010/main" val="2462290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5000"/>
              </a:lnSpc>
              <a:spcBef>
                <a:spcPct val="15000"/>
              </a:spcBef>
              <a:buFontTx/>
              <a:buNone/>
            </a:pPr>
            <a:r>
              <a:rPr lang="en-US" altLang="en-US" sz="1200" b="1" i="0" dirty="0" smtClean="0">
                <a:solidFill>
                  <a:srgbClr val="000066"/>
                </a:solidFill>
              </a:rPr>
              <a:t>Lecture Notes:</a:t>
            </a:r>
          </a:p>
          <a:p>
            <a:pPr marL="228600" indent="-228600">
              <a:lnSpc>
                <a:spcPct val="95000"/>
              </a:lnSpc>
              <a:spcBef>
                <a:spcPct val="15000"/>
              </a:spcBef>
              <a:buFontTx/>
              <a:buChar char="•"/>
            </a:pPr>
            <a:r>
              <a:rPr lang="en-US" altLang="en-US" sz="1200" i="1" dirty="0" smtClean="0">
                <a:solidFill>
                  <a:srgbClr val="000066"/>
                </a:solidFill>
              </a:rPr>
              <a:t>Shopping products</a:t>
            </a:r>
            <a:r>
              <a:rPr lang="en-US" altLang="en-US" sz="1200" dirty="0" smtClean="0"/>
              <a:t> are purchased after considerable time and effort is spent gathering information related to prices, stores, different features offered by different manufacturers, and product quality.  Since consumers are likely to compare alternatives before making a decision, advertising that facilitates these comparisons can be helpful.</a:t>
            </a:r>
          </a:p>
          <a:p>
            <a:pPr marL="228600" indent="-228600">
              <a:lnSpc>
                <a:spcPct val="95000"/>
              </a:lnSpc>
              <a:spcBef>
                <a:spcPct val="15000"/>
              </a:spcBef>
              <a:buFontTx/>
              <a:buChar char="•"/>
            </a:pPr>
            <a:r>
              <a:rPr lang="en-US" altLang="en-US" sz="1200" dirty="0" smtClean="0"/>
              <a:t>There are a variety of intelligent agents or </a:t>
            </a:r>
            <a:r>
              <a:rPr lang="en-US" altLang="en-US" sz="1200" dirty="0" err="1" smtClean="0"/>
              <a:t>shopbots</a:t>
            </a:r>
            <a:r>
              <a:rPr lang="en-US" altLang="en-US" sz="1200" dirty="0" smtClean="0"/>
              <a:t> that can help both businesses and consumers make comparisons among shopping products.  Intelligent agents are computer programs that find sites selling a particular product.  </a:t>
            </a:r>
          </a:p>
          <a:p>
            <a:pPr marL="228600" indent="-228600">
              <a:lnSpc>
                <a:spcPct val="95000"/>
              </a:lnSpc>
              <a:spcBef>
                <a:spcPct val="15000"/>
              </a:spcBef>
              <a:buFontTx/>
              <a:buChar char="•"/>
            </a:pPr>
            <a:r>
              <a:rPr lang="en-US" altLang="en-US" sz="1200" dirty="0" smtClean="0"/>
              <a:t>For example, CNET.com hosts a shopping bot that finds not only different web sites that sell a particular product, but also different brands within a product category or class.  Let’s visit CNET now and see how this works.</a:t>
            </a:r>
          </a:p>
          <a:p>
            <a:pPr marL="228600" indent="-228600">
              <a:lnSpc>
                <a:spcPct val="95000"/>
              </a:lnSpc>
              <a:spcBef>
                <a:spcPct val="15000"/>
              </a:spcBef>
              <a:buFontTx/>
              <a:buChar char="•"/>
            </a:pPr>
            <a:endParaRPr lang="en-US" altLang="en-US" sz="1200" dirty="0" smtClean="0"/>
          </a:p>
          <a:p>
            <a:pPr marL="228600" indent="-228600">
              <a:lnSpc>
                <a:spcPct val="95000"/>
              </a:lnSpc>
              <a:spcBef>
                <a:spcPct val="15000"/>
              </a:spcBef>
            </a:pPr>
            <a:r>
              <a:rPr lang="en-US" altLang="en-US" sz="1200" b="1" dirty="0" smtClean="0"/>
              <a:t>WEB VISIT NOTES:</a:t>
            </a:r>
          </a:p>
          <a:p>
            <a:pPr marL="228600" indent="-228600">
              <a:lnSpc>
                <a:spcPct val="95000"/>
              </a:lnSpc>
              <a:spcBef>
                <a:spcPct val="15000"/>
              </a:spcBef>
              <a:buFontTx/>
              <a:buChar char="•"/>
            </a:pPr>
            <a:r>
              <a:rPr lang="en-US" altLang="en-US" sz="1200" dirty="0" smtClean="0"/>
              <a:t>Once you arrive at the CNET website, SEARCH for a particular product class or category, such as voice recorders  The search will review results for a number of different brands that fall within a product class or category, along with editor ratings, user ratings, and in some cases, full product reviews.  Clicking on the COMPARE box (right hand column) for multiple brands allows the user to compare the different products side-by-side in terms of ratings, features, and price.  At the bottom of the comparison, the locations where each brand can be found are shown, along with pricing and in-stock information.</a:t>
            </a:r>
          </a:p>
          <a:p>
            <a:pPr marL="228600" indent="-228600">
              <a:lnSpc>
                <a:spcPct val="95000"/>
              </a:lnSpc>
              <a:spcBef>
                <a:spcPct val="15000"/>
              </a:spcBef>
              <a:buFontTx/>
              <a:buChar char="•"/>
            </a:pPr>
            <a:r>
              <a:rPr lang="en-US" altLang="en-US" sz="1200" dirty="0" smtClean="0"/>
              <a:t>Alternately, if a buyer has selected a particular brand, clicking on the prices shown in the original search results page generated by CNET will bring up a list of vendors who sell the product, their customer rating, and price, inventory, tax, and shipping information.</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12</a:t>
            </a:fld>
            <a:endParaRPr lang="en-US"/>
          </a:p>
        </p:txBody>
      </p:sp>
    </p:spTree>
    <p:extLst>
      <p:ext uri="{BB962C8B-B14F-4D97-AF65-F5344CB8AC3E}">
        <p14:creationId xmlns:p14="http://schemas.microsoft.com/office/powerpoint/2010/main" val="226235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i="1" dirty="0" smtClean="0">
                <a:solidFill>
                  <a:srgbClr val="000066"/>
                </a:solidFill>
              </a:rPr>
              <a:t>Specialty products</a:t>
            </a:r>
            <a:r>
              <a:rPr lang="en-US" altLang="en-US" dirty="0" smtClean="0"/>
              <a:t> have unique characteristics important to buyers at almost any price. One example is the Rolex watch.  Can you think of another?  Consumers are usually pretty knowledgeable about specialty products and tend to be brand loyal.  That’s nice, because it means that consumers are willing to go out of their way and travel to purchase their preferred brand.</a:t>
            </a:r>
          </a:p>
          <a:p>
            <a:pPr>
              <a:buFontTx/>
              <a:buChar char="•"/>
            </a:pPr>
            <a:r>
              <a:rPr lang="en-US" altLang="en-US" dirty="0" smtClean="0"/>
              <a:t>Specialty products often involve extended problem-solving and consumers may require a lot of time to make their initial decision.  Marketers should strive to communicate any type of unique differential (or competitive) advantage offered by their product, if it could be important to the consumer.</a:t>
            </a:r>
          </a:p>
        </p:txBody>
      </p:sp>
      <p:sp>
        <p:nvSpPr>
          <p:cNvPr id="4" name="Slide Number Placeholder 3"/>
          <p:cNvSpPr>
            <a:spLocks noGrp="1"/>
          </p:cNvSpPr>
          <p:nvPr>
            <p:ph type="sldNum" sz="quarter" idx="10"/>
          </p:nvPr>
        </p:nvSpPr>
        <p:spPr/>
        <p:txBody>
          <a:bodyPr/>
          <a:lstStyle/>
          <a:p>
            <a:fld id="{60526B67-3170-448D-96C2-B57D667F3A4E}" type="slidenum">
              <a:rPr lang="en-US" smtClean="0"/>
              <a:t>13</a:t>
            </a:fld>
            <a:endParaRPr lang="en-US"/>
          </a:p>
        </p:txBody>
      </p:sp>
    </p:spTree>
    <p:extLst>
      <p:ext uri="{BB962C8B-B14F-4D97-AF65-F5344CB8AC3E}">
        <p14:creationId xmlns:p14="http://schemas.microsoft.com/office/powerpoint/2010/main" val="171874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b="1" i="0" dirty="0" smtClean="0">
                <a:solidFill>
                  <a:srgbClr val="000066"/>
                </a:solidFill>
              </a:rPr>
              <a:t>Lecture Notes:</a:t>
            </a:r>
          </a:p>
          <a:p>
            <a:pPr>
              <a:buFontTx/>
              <a:buNone/>
            </a:pPr>
            <a:endParaRPr lang="en-US" altLang="en-US" i="1" dirty="0" smtClean="0">
              <a:solidFill>
                <a:srgbClr val="000066"/>
              </a:solidFill>
            </a:endParaRPr>
          </a:p>
          <a:p>
            <a:pPr>
              <a:buFontTx/>
              <a:buChar char="•"/>
            </a:pPr>
            <a:r>
              <a:rPr lang="en-US" altLang="en-US" i="1" dirty="0" smtClean="0">
                <a:solidFill>
                  <a:srgbClr val="000066"/>
                </a:solidFill>
              </a:rPr>
              <a:t>Unsought products</a:t>
            </a:r>
            <a:r>
              <a:rPr lang="en-US" altLang="en-US" dirty="0" smtClean="0"/>
              <a:t> are those in which consumers have little interest until a need arises.  While the same could be said of emergency products, a type of convenience good , unsought products tend to be higher priced, and are often are much more important in the long-term.  The challenge then to the marketer is to convince consumers that not only should they be interested in the product, but that they need to buy it now.  For this reason, personal selling is often the key to selling many types of unsought products.</a:t>
            </a:r>
          </a:p>
          <a:p>
            <a:pPr>
              <a:buFontTx/>
              <a:buChar char="•"/>
            </a:pPr>
            <a:r>
              <a:rPr lang="en-US" altLang="en-US" dirty="0" smtClean="0"/>
              <a:t>Burial plots, and insurance are two examples of unsought products.</a:t>
            </a:r>
          </a:p>
        </p:txBody>
      </p:sp>
      <p:sp>
        <p:nvSpPr>
          <p:cNvPr id="4" name="Slide Number Placeholder 3"/>
          <p:cNvSpPr>
            <a:spLocks noGrp="1"/>
          </p:cNvSpPr>
          <p:nvPr>
            <p:ph type="sldNum" sz="quarter" idx="10"/>
          </p:nvPr>
        </p:nvSpPr>
        <p:spPr/>
        <p:txBody>
          <a:bodyPr/>
          <a:lstStyle/>
          <a:p>
            <a:fld id="{60526B67-3170-448D-96C2-B57D667F3A4E}" type="slidenum">
              <a:rPr lang="en-US" smtClean="0"/>
              <a:t>14</a:t>
            </a:fld>
            <a:endParaRPr lang="en-US"/>
          </a:p>
        </p:txBody>
      </p:sp>
    </p:spTree>
    <p:extLst>
      <p:ext uri="{BB962C8B-B14F-4D97-AF65-F5344CB8AC3E}">
        <p14:creationId xmlns:p14="http://schemas.microsoft.com/office/powerpoint/2010/main" val="35135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smtClean="0"/>
              <a:t>LECTURE NOTES:</a:t>
            </a:r>
          </a:p>
          <a:p>
            <a:pPr>
              <a:lnSpc>
                <a:spcPct val="90000"/>
              </a:lnSpc>
            </a:pPr>
            <a:endParaRPr lang="en-US" sz="1000" b="1" dirty="0" smtClean="0"/>
          </a:p>
          <a:p>
            <a:pPr>
              <a:lnSpc>
                <a:spcPct val="90000"/>
              </a:lnSpc>
            </a:pPr>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15</a:t>
            </a:fld>
            <a:endParaRPr lang="en-US"/>
          </a:p>
        </p:txBody>
      </p:sp>
    </p:spTree>
    <p:extLst>
      <p:ext uri="{BB962C8B-B14F-4D97-AF65-F5344CB8AC3E}">
        <p14:creationId xmlns:p14="http://schemas.microsoft.com/office/powerpoint/2010/main" val="2729408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dirty="0" smtClean="0"/>
          </a:p>
          <a:p>
            <a:pPr>
              <a:lnSpc>
                <a:spcPct val="90000"/>
              </a:lnSpc>
              <a:buFontTx/>
              <a:buChar char="•"/>
            </a:pPr>
            <a:r>
              <a:rPr lang="en-US" altLang="en-US" sz="1000" dirty="0" smtClean="0"/>
              <a:t>B2B products are classified by how organizational customers use them.</a:t>
            </a:r>
          </a:p>
          <a:p>
            <a:pPr>
              <a:lnSpc>
                <a:spcPct val="90000"/>
              </a:lnSpc>
              <a:buFontTx/>
              <a:buChar char="•"/>
            </a:pPr>
            <a:r>
              <a:rPr lang="en-US" altLang="en-US" sz="1000" i="1" dirty="0" smtClean="0">
                <a:solidFill>
                  <a:srgbClr val="000066"/>
                </a:solidFill>
              </a:rPr>
              <a:t>Equipment</a:t>
            </a:r>
            <a:r>
              <a:rPr lang="en-US" altLang="en-US" sz="1000" dirty="0" smtClean="0"/>
              <a:t> is used in daily operations. One form is </a:t>
            </a:r>
            <a:r>
              <a:rPr lang="en-US" altLang="en-US" sz="1000" b="1" dirty="0" smtClean="0"/>
              <a:t>heavy equipment</a:t>
            </a:r>
            <a:r>
              <a:rPr lang="en-US" altLang="en-US" sz="1000" dirty="0" smtClean="0"/>
              <a:t>, which is sometimes called capital equipment or installations. Examples might include a conveyor system used in a warehouse or as part of a production line, or the robotics used by Ford in the manufacturing of their vehicles.</a:t>
            </a:r>
            <a:r>
              <a:rPr lang="en-US" altLang="en-US" sz="1000" baseline="0" dirty="0" smtClean="0"/>
              <a:t> </a:t>
            </a:r>
            <a:r>
              <a:rPr lang="en-US" altLang="en-US" sz="1000" dirty="0" smtClean="0"/>
              <a:t>Computers, copy machines, and water fountains are examples of </a:t>
            </a:r>
            <a:r>
              <a:rPr lang="en-US" altLang="en-US" sz="1000" b="1" dirty="0" smtClean="0"/>
              <a:t>light or accessory equipment</a:t>
            </a:r>
            <a:r>
              <a:rPr lang="en-US" altLang="en-US" sz="1000" dirty="0" smtClean="0"/>
              <a:t>.  Normally these types of items are more portable, cost less, and do not last as long as heavy equipment.</a:t>
            </a:r>
          </a:p>
          <a:p>
            <a:pPr>
              <a:lnSpc>
                <a:spcPct val="90000"/>
              </a:lnSpc>
              <a:buFontTx/>
              <a:buChar char="•"/>
            </a:pPr>
            <a:r>
              <a:rPr lang="en-US" altLang="en-US" sz="1000" dirty="0" smtClean="0"/>
              <a:t>Regardless of the type of equipment, marketers commonly rely heavily upon personal selling of equipment in B2B situations.</a:t>
            </a:r>
          </a:p>
          <a:p>
            <a:pPr>
              <a:lnSpc>
                <a:spcPct val="90000"/>
              </a:lnSpc>
              <a:buFontTx/>
              <a:buChar char="•"/>
            </a:pPr>
            <a:endParaRPr lang="en-US" altLang="en-US" sz="1000" i="1" dirty="0" smtClean="0">
              <a:solidFill>
                <a:srgbClr val="000066"/>
              </a:solidFill>
            </a:endParaRPr>
          </a:p>
          <a:p>
            <a:pPr>
              <a:lnSpc>
                <a:spcPct val="90000"/>
              </a:lnSpc>
              <a:buFontTx/>
              <a:buChar char="•"/>
            </a:pPr>
            <a:r>
              <a:rPr lang="en-US" altLang="en-US" sz="1000" i="1" dirty="0" smtClean="0">
                <a:solidFill>
                  <a:srgbClr val="000066"/>
                </a:solidFill>
              </a:rPr>
              <a:t>Maintenance, repair, and operating (MRO) </a:t>
            </a:r>
            <a:r>
              <a:rPr lang="en-US" altLang="en-US" sz="1000" i="1" dirty="0" smtClean="0"/>
              <a:t>goods</a:t>
            </a:r>
            <a:r>
              <a:rPr lang="en-US" altLang="en-US" sz="1000" dirty="0" smtClean="0"/>
              <a:t> are consumed relatively quickly. </a:t>
            </a:r>
            <a:r>
              <a:rPr lang="en-US" altLang="en-US" sz="1000" b="1" dirty="0" smtClean="0"/>
              <a:t>Maintenance items</a:t>
            </a:r>
            <a:r>
              <a:rPr lang="en-US" altLang="en-US" sz="1000" dirty="0" smtClean="0"/>
              <a:t> include light bulbs, mops, etc., in comparison to </a:t>
            </a:r>
            <a:r>
              <a:rPr lang="en-US" altLang="en-US" sz="1000" b="1" dirty="0" smtClean="0"/>
              <a:t>repair products</a:t>
            </a:r>
            <a:r>
              <a:rPr lang="en-US" altLang="en-US" sz="1000" dirty="0" smtClean="0"/>
              <a:t>, which include small tools, nuts, bolts, and the like.  </a:t>
            </a:r>
            <a:r>
              <a:rPr lang="en-US" altLang="en-US" sz="1000" b="1" dirty="0" smtClean="0"/>
              <a:t>Operating supplies</a:t>
            </a:r>
            <a:r>
              <a:rPr lang="en-US" altLang="en-US" sz="1000" dirty="0" smtClean="0"/>
              <a:t> include paper, toner, and the oil that keeps machines running smoothly.</a:t>
            </a:r>
          </a:p>
          <a:p>
            <a:pPr>
              <a:lnSpc>
                <a:spcPct val="90000"/>
              </a:lnSpc>
              <a:buFontTx/>
              <a:buChar char="•"/>
            </a:pPr>
            <a:r>
              <a:rPr lang="en-US" altLang="en-US" sz="1000" dirty="0" smtClean="0"/>
              <a:t>The low cost and straightforward, non-technical nature of these items means most marketers use e-commerce or catalog marketing as the primary method of selling these items, as opposed to personal selling.  However, sometimes inside sales representatives will be used to telephone business buyers for supply orders.</a:t>
            </a:r>
          </a:p>
          <a:p>
            <a:pPr>
              <a:lnSpc>
                <a:spcPct val="90000"/>
              </a:lnSpc>
              <a:buFontTx/>
              <a:buNone/>
            </a:pPr>
            <a:endParaRPr lang="en-US" altLang="en-US" sz="1000" dirty="0" smtClean="0"/>
          </a:p>
          <a:p>
            <a:pPr>
              <a:lnSpc>
                <a:spcPct val="90000"/>
              </a:lnSpc>
              <a:buFontTx/>
              <a:buChar char="•"/>
            </a:pPr>
            <a:r>
              <a:rPr lang="en-US" altLang="en-US" sz="1000" i="1" dirty="0" smtClean="0">
                <a:solidFill>
                  <a:srgbClr val="000066"/>
                </a:solidFill>
              </a:rPr>
              <a:t>Raw materials</a:t>
            </a:r>
            <a:r>
              <a:rPr lang="en-US" altLang="en-US" sz="1000" dirty="0" smtClean="0"/>
              <a:t> are products of fishing, lumber, agricultural, and mining industries that are used in the manufacture of finished goods.  Milk, soybeans, trees, and ore would be considered examples of raw materials.</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16</a:t>
            </a:fld>
            <a:endParaRPr lang="en-US"/>
          </a:p>
        </p:txBody>
      </p:sp>
    </p:spTree>
    <p:extLst>
      <p:ext uri="{BB962C8B-B14F-4D97-AF65-F5344CB8AC3E}">
        <p14:creationId xmlns:p14="http://schemas.microsoft.com/office/powerpoint/2010/main" val="1459729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altLang="en-US" b="1" i="1" dirty="0" smtClean="0"/>
          </a:p>
          <a:p>
            <a:pPr marL="171450" indent="-171450">
              <a:buFont typeface="Arial" panose="020B0604020202020204" pitchFamily="34" charset="0"/>
              <a:buChar char="•"/>
            </a:pPr>
            <a:r>
              <a:rPr lang="en-US" altLang="en-US" i="1" dirty="0" smtClean="0"/>
              <a:t>Processed materials</a:t>
            </a:r>
            <a:r>
              <a:rPr lang="en-US" altLang="en-US" dirty="0" smtClean="0"/>
              <a:t> are produced by firms when they transform raw materials from their original state. So trees are trimmed, cut into boards, and treated.  This treated lumber is then purchased by contractors for use in building homes or decks.  </a:t>
            </a:r>
          </a:p>
          <a:p>
            <a:pPr marL="171450" indent="-171450">
              <a:buFont typeface="Arial" panose="020B0604020202020204" pitchFamily="34" charset="0"/>
              <a:buChar char="•"/>
            </a:pPr>
            <a:endParaRPr lang="en-US" altLang="en-US" i="1" dirty="0" smtClean="0"/>
          </a:p>
          <a:p>
            <a:pPr marL="171450" indent="-171450">
              <a:buFont typeface="Arial" panose="020B0604020202020204" pitchFamily="34" charset="0"/>
              <a:buChar char="•"/>
            </a:pPr>
            <a:r>
              <a:rPr lang="en-US" altLang="en-US" i="1" dirty="0" smtClean="0"/>
              <a:t>Specialized services</a:t>
            </a:r>
            <a:r>
              <a:rPr lang="en-US" altLang="en-US" dirty="0" smtClean="0"/>
              <a:t> are also purchased by business buyers.  For example, a company that manufactures steel panels for use in metal buildings or roofing may purchase painting services from an outside supplier.  Alternately, a firm may buy market research or legal services.</a:t>
            </a:r>
          </a:p>
          <a:p>
            <a:endParaRPr lang="en-US" altLang="en-US" dirty="0" smtClean="0"/>
          </a:p>
          <a:p>
            <a:pPr marL="171450" indent="-171450">
              <a:buFont typeface="Arial" panose="020B0604020202020204" pitchFamily="34" charset="0"/>
              <a:buChar char="•"/>
            </a:pPr>
            <a:r>
              <a:rPr lang="en-US" altLang="en-US" dirty="0" smtClean="0"/>
              <a:t>Finally, </a:t>
            </a:r>
            <a:r>
              <a:rPr lang="en-US" altLang="en-US" i="1" dirty="0" smtClean="0"/>
              <a:t>component parts</a:t>
            </a:r>
            <a:r>
              <a:rPr lang="en-US" altLang="en-US" dirty="0" smtClean="0"/>
              <a:t> are manufactured goods or subassemblies of finished items that organizations buy to incorporate into a larger product that are building.  Ford buys tires – a finished item – and puts those tires on the vehicles they manufacture.</a:t>
            </a:r>
          </a:p>
          <a:p>
            <a:endParaRPr lang="en-US" altLang="en-US" dirty="0" smtClean="0"/>
          </a:p>
          <a:p>
            <a:r>
              <a:rPr lang="en-US" altLang="en-US" dirty="0" smtClean="0"/>
              <a:t>Marketing strategies for component parts, specialized services, and processed materials involve creating and maintaining relationships with customers, a strength of personal selling. </a:t>
            </a:r>
          </a:p>
          <a:p>
            <a:pPr lvl="2">
              <a:buFontTx/>
              <a:buChar char="•"/>
            </a:pPr>
            <a:endParaRPr lang="en-US" altLang="en-US" dirty="0" smtClean="0"/>
          </a:p>
          <a:p>
            <a:pPr>
              <a:buFontTx/>
              <a:buChar char="•"/>
            </a:pPr>
            <a:endParaRPr lang="en-US" alt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17</a:t>
            </a:fld>
            <a:endParaRPr lang="en-US"/>
          </a:p>
        </p:txBody>
      </p:sp>
    </p:spTree>
    <p:extLst>
      <p:ext uri="{BB962C8B-B14F-4D97-AF65-F5344CB8AC3E}">
        <p14:creationId xmlns:p14="http://schemas.microsoft.com/office/powerpoint/2010/main" val="2229253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b="1" dirty="0" smtClean="0"/>
              <a:t>Lecture</a:t>
            </a:r>
            <a:r>
              <a:rPr lang="en-US" altLang="en-US" b="1" baseline="0" dirty="0" smtClean="0"/>
              <a:t> Notes:</a:t>
            </a:r>
          </a:p>
          <a:p>
            <a:pPr>
              <a:buFontTx/>
              <a:buNone/>
            </a:pPr>
            <a:endParaRPr lang="en-US" altLang="en-US" b="0" baseline="0" dirty="0" smtClean="0"/>
          </a:p>
          <a:p>
            <a:pPr>
              <a:buFontTx/>
              <a:buNone/>
            </a:pPr>
            <a:r>
              <a:rPr lang="en-US" altLang="en-US" b="0" baseline="0" dirty="0" smtClean="0"/>
              <a:t>Summary slide for Chapter 8, learning objective 2.</a:t>
            </a:r>
          </a:p>
          <a:p>
            <a:pPr>
              <a:buFontTx/>
              <a:buNone/>
            </a:pPr>
            <a:endParaRPr lang="en-US" altLang="en-US" b="0" baseline="0" dirty="0" smtClean="0"/>
          </a:p>
          <a:p>
            <a:pPr>
              <a:buFontTx/>
              <a:buNone/>
            </a:pPr>
            <a:r>
              <a:rPr lang="en-US" altLang="en-US" b="1" baseline="0" dirty="0" smtClean="0"/>
              <a:t>Discussion Note:</a:t>
            </a:r>
            <a:endParaRPr lang="en-US" altLang="en-US" b="1" dirty="0" smtClean="0"/>
          </a:p>
          <a:p>
            <a:pPr>
              <a:buFontTx/>
              <a:buChar char="•"/>
            </a:pPr>
            <a:endParaRPr lang="en-US" altLang="en-US" dirty="0" smtClean="0"/>
          </a:p>
          <a:p>
            <a:pPr>
              <a:buFontTx/>
              <a:buChar char="•"/>
            </a:pPr>
            <a:r>
              <a:rPr lang="en-US" altLang="en-US" dirty="0" smtClean="0"/>
              <a:t>Before we leave the consumer goods classification, it is worth noting that the classification of a product can change over the course of its’ life (high-definition TVs were specialty items when first introduced, and now have migrated into the shopping good classification).</a:t>
            </a:r>
          </a:p>
          <a:p>
            <a:pPr>
              <a:buFontTx/>
              <a:buChar char="•"/>
            </a:pPr>
            <a:r>
              <a:rPr lang="en-US" altLang="en-US" dirty="0" smtClean="0"/>
              <a:t>Another factor to consider is that types of products may span multiple categories at the same time, depending upon the nature of the specific brand or item being shopped.  For example, tropical fish (as a category) could be classified by different consumers as either a convenience, shopping, or specialty product. Consider . . . goldfish, guppies, betas, and other common low-cost freshwater fish would be convenience goods to harried mothers who shop at mass-merchandise stores such as Kmart and Wal-Mart for other items but don’t want to go out of their way to restock the family fish tank or goldfish bowl. </a:t>
            </a:r>
          </a:p>
          <a:p>
            <a:pPr>
              <a:buFontTx/>
              <a:buChar char="•"/>
            </a:pPr>
            <a:r>
              <a:rPr lang="en-US" altLang="en-US" dirty="0" smtClean="0"/>
              <a:t>Less common forms of freshwater fish such as the beautiful and expensive Cichlids, as well as and saltwater fish, are seen as shopping goods that are distributed through pet stores. Many consumers may often visit more than one store before carefully selecting which fish to add to their tanks. </a:t>
            </a:r>
          </a:p>
          <a:p>
            <a:pPr>
              <a:buFontTx/>
              <a:buChar char="•"/>
            </a:pPr>
            <a:r>
              <a:rPr lang="en-US" altLang="en-US" dirty="0" smtClean="0"/>
              <a:t>Very expensive saltwater fish, or rare and difficult to obtain fish such as breeding pairs of Angelfish may only be available from exclusive distributors or via mail order. In this case, these tropical fish would be considered specialty goods. Some individuals even schedule trips to the Amazon in order to collect fish from the wild. Obviously, this would be an extreme example of a specialty product.</a:t>
            </a:r>
          </a:p>
          <a:p>
            <a:endParaRPr lang="en-US" altLang="en-US" dirty="0" smtClean="0"/>
          </a:p>
          <a:p>
            <a:endParaRPr lang="en-US" alt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18</a:t>
            </a:fld>
            <a:endParaRPr lang="en-US"/>
          </a:p>
        </p:txBody>
      </p:sp>
    </p:spTree>
    <p:extLst>
      <p:ext uri="{BB962C8B-B14F-4D97-AF65-F5344CB8AC3E}">
        <p14:creationId xmlns:p14="http://schemas.microsoft.com/office/powerpoint/2010/main" val="2151131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dirty="0" smtClean="0"/>
              <a:t>Marketer’s are fond of using the phrase, “new and improved” on packaging and in advertising.  But what does this mean?  Well, according to the Federal Trade Commission . . . </a:t>
            </a:r>
          </a:p>
          <a:p>
            <a:pPr lvl="1">
              <a:buFontTx/>
              <a:buChar char="•"/>
            </a:pPr>
            <a:r>
              <a:rPr lang="en-US" altLang="en-US" dirty="0" smtClean="0"/>
              <a:t>A product must be entirely new or changed significantly to be called “new”, and</a:t>
            </a:r>
          </a:p>
          <a:p>
            <a:pPr lvl="1">
              <a:buFontTx/>
              <a:buChar char="•"/>
            </a:pPr>
            <a:r>
              <a:rPr lang="en-US" altLang="en-US" dirty="0" smtClean="0"/>
              <a:t>A product may be called “new” for only six months.</a:t>
            </a:r>
          </a:p>
          <a:p>
            <a:pPr>
              <a:buFontTx/>
              <a:buChar char="•"/>
            </a:pPr>
            <a:r>
              <a:rPr lang="en-US" altLang="en-US" dirty="0" smtClean="0"/>
              <a:t>While it’s good to know the legal definition of “new”, from a marketing perspective, we define an innovation as anything that a consumer PERCEIVES to be new or different from existing products. Remember, to the consumer, perception IS reality.</a:t>
            </a:r>
          </a:p>
          <a:p>
            <a:pPr>
              <a:buFontTx/>
              <a:buChar cha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19</a:t>
            </a:fld>
            <a:endParaRPr lang="en-US"/>
          </a:p>
        </p:txBody>
      </p:sp>
    </p:spTree>
    <p:extLst>
      <p:ext uri="{BB962C8B-B14F-4D97-AF65-F5344CB8AC3E}">
        <p14:creationId xmlns:p14="http://schemas.microsoft.com/office/powerpoint/2010/main" val="153886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0526B67-3170-448D-96C2-B57D667F3A4E}" type="slidenum">
              <a:rPr lang="en-US" smtClean="0"/>
              <a:t>2</a:t>
            </a:fld>
            <a:endParaRPr lang="en-US"/>
          </a:p>
        </p:txBody>
      </p:sp>
    </p:spTree>
    <p:extLst>
      <p:ext uri="{BB962C8B-B14F-4D97-AF65-F5344CB8AC3E}">
        <p14:creationId xmlns:p14="http://schemas.microsoft.com/office/powerpoint/2010/main" val="2848522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1000" b="1" dirty="0" smtClean="0"/>
              <a:t>LECTURE NOTES:</a:t>
            </a:r>
          </a:p>
          <a:p>
            <a:pPr marL="228600" indent="-228600">
              <a:lnSpc>
                <a:spcPct val="95000"/>
              </a:lnSpc>
              <a:spcBef>
                <a:spcPct val="15000"/>
              </a:spcBef>
              <a:buFontTx/>
              <a:buChar char="•"/>
            </a:pPr>
            <a:r>
              <a:rPr lang="en-US" altLang="en-US" dirty="0" smtClean="0"/>
              <a:t>Innovations, as perceived by consumers, differ in terms of their DEGREE of newness.  Innovations that are radically different from what we are used to require more time to learn, and tend to be more slowly adopted throughout the population as a result.</a:t>
            </a:r>
          </a:p>
          <a:p>
            <a:pPr marL="228600" indent="-228600">
              <a:lnSpc>
                <a:spcPct val="95000"/>
              </a:lnSpc>
              <a:spcBef>
                <a:spcPct val="15000"/>
              </a:spcBef>
              <a:buFontTx/>
              <a:buChar char="•"/>
            </a:pPr>
            <a:r>
              <a:rPr lang="en-US" altLang="en-US" dirty="0" smtClean="0"/>
              <a:t>Figure 8.3 shows that marketers often classify innovations as continuous innovations, dynamically continuous innovation, or discontinuous innovations.  The deciding factor that drives the classification is the degree to which the newness of the product changes people’s lives and consumption patterns.  </a:t>
            </a:r>
          </a:p>
          <a:p>
            <a:pPr marL="228600" indent="-228600">
              <a:lnSpc>
                <a:spcPct val="95000"/>
              </a:lnSpc>
              <a:spcBef>
                <a:spcPct val="15000"/>
              </a:spcBef>
              <a:buFontTx/>
              <a:buChar char="•"/>
            </a:pPr>
            <a:r>
              <a:rPr lang="en-US" altLang="en-US" dirty="0" smtClean="0"/>
              <a:t>For example, electricity and the light bulb fundamentally changed people’s lives.  No longer bound to the rising and setting of the sun, people’s work and life habits changed.  Electricity spawned entire new product categories of a wide variety of devices that changed the way people prepared food, cleaned their house, and completed a variety of tasks.</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20</a:t>
            </a:fld>
            <a:endParaRPr lang="en-US"/>
          </a:p>
        </p:txBody>
      </p:sp>
    </p:spTree>
    <p:extLst>
      <p:ext uri="{BB962C8B-B14F-4D97-AF65-F5344CB8AC3E}">
        <p14:creationId xmlns:p14="http://schemas.microsoft.com/office/powerpoint/2010/main" val="231113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dirty="0" smtClean="0"/>
              <a:t>Continuous innovations represent the bulk of new products, and are best described as </a:t>
            </a:r>
            <a:r>
              <a:rPr lang="en-US" altLang="en-US" dirty="0" smtClean="0">
                <a:solidFill>
                  <a:srgbClr val="000066"/>
                </a:solidFill>
              </a:rPr>
              <a:t>a modification to an existing product.  </a:t>
            </a:r>
          </a:p>
          <a:p>
            <a:pPr>
              <a:buFontTx/>
              <a:buChar char="•"/>
            </a:pPr>
            <a:r>
              <a:rPr lang="en-US" altLang="en-US" baseline="0" dirty="0" smtClean="0">
                <a:solidFill>
                  <a:srgbClr val="000066"/>
                </a:solidFill>
              </a:rPr>
              <a:t>Since customer don’t have to learn anything new to use a continuous innovation, they are very quickly adopted by the marketplace.</a:t>
            </a:r>
          </a:p>
          <a:p>
            <a:pPr>
              <a:buFontTx/>
              <a:buChar char="•"/>
            </a:pPr>
            <a:r>
              <a:rPr lang="en-US" altLang="en-US" dirty="0" smtClean="0"/>
              <a:t>This type of innovation is often enough to set a brand apart from the competition.  New flavors, bigger (or smaller) package sizes, or easy to open child-proof caps, as shown in the Aleve ad, are some examples.</a:t>
            </a:r>
          </a:p>
          <a:p>
            <a:pPr>
              <a:buFontTx/>
              <a:buChar char="•"/>
            </a:pPr>
            <a:r>
              <a:rPr lang="en-US" altLang="en-US" dirty="0" smtClean="0"/>
              <a:t>Some firms create knockoffs of successful products to sell to a different market.  Knockoffs change just enough of the original design of the product to avoid running a foul of the law, and often use cheaper and lower quality materials so the item can be sold for a lower price.  Knock-offs are common in the fashion industry, where it is difficult to protect designs (as opposed to technological innovations which are much easier to patent and protect legally).</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21</a:t>
            </a:fld>
            <a:endParaRPr lang="en-US"/>
          </a:p>
        </p:txBody>
      </p:sp>
    </p:spTree>
    <p:extLst>
      <p:ext uri="{BB962C8B-B14F-4D97-AF65-F5344CB8AC3E}">
        <p14:creationId xmlns:p14="http://schemas.microsoft.com/office/powerpoint/2010/main" val="3686370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dirty="0" smtClean="0"/>
              <a:t>Dynamically continuous innovations are characterized by a major product change.  These types of innovations are adopted more slowly than continuous innovations, as a modest amount of learning or behavior change is required before consumers can learn how to use the item.</a:t>
            </a:r>
          </a:p>
          <a:p>
            <a:pPr>
              <a:buFontTx/>
              <a:buChar char="•"/>
            </a:pPr>
            <a:r>
              <a:rPr lang="en-US" altLang="en-US" dirty="0" smtClean="0"/>
              <a:t>What are some examples of products that you would consider to be dynamically continuous? </a:t>
            </a:r>
          </a:p>
          <a:p>
            <a:pPr lvl="1">
              <a:buFontTx/>
              <a:buChar char="•"/>
            </a:pPr>
            <a:r>
              <a:rPr lang="en-US" altLang="en-US" dirty="0" smtClean="0">
                <a:solidFill>
                  <a:srgbClr val="000066"/>
                </a:solidFill>
              </a:rPr>
              <a:t>E.G., Audio products.  8-track tapes, cassette tapes, CDs, MP3</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22</a:t>
            </a:fld>
            <a:endParaRPr lang="en-US"/>
          </a:p>
        </p:txBody>
      </p:sp>
    </p:spTree>
    <p:extLst>
      <p:ext uri="{BB962C8B-B14F-4D97-AF65-F5344CB8AC3E}">
        <p14:creationId xmlns:p14="http://schemas.microsoft.com/office/powerpoint/2010/main" val="1987826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 Notes</a:t>
            </a:r>
            <a:r>
              <a:rPr lang="en-US" b="1" baseline="0" dirty="0" smtClean="0"/>
              <a:t>:</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Convergence is the blending of two or more technologies to create a new, better system</a:t>
            </a:r>
            <a:r>
              <a:rPr lang="en-US" sz="1200" baseline="0" dirty="0" smtClean="0"/>
              <a:t> and is </a:t>
            </a:r>
            <a:r>
              <a:rPr lang="en-US" sz="1200" b="0" i="0" u="none" strike="noStrike" kern="1200" baseline="0" dirty="0" smtClean="0">
                <a:solidFill>
                  <a:schemeClr val="tx1"/>
                </a:solidFill>
                <a:latin typeface="+mn-lt"/>
                <a:ea typeface="+mn-ea"/>
                <a:cs typeface="+mn-cs"/>
              </a:rPr>
              <a:t>one of the most talked-about forms of dynamically continuous innovations in the digital world.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Originally, the phone, organizer, and camera all came together in the Palm Treo and then the Motorola Q. Cable companies now provide cellular service, land phone lines, and high-speed Internet. Today devices like Apple’s iPad integrate numerous functions on one platform.</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Can students think of other examples of digital products that are the result of convergence?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23</a:t>
            </a:fld>
            <a:endParaRPr lang="en-US"/>
          </a:p>
        </p:txBody>
      </p:sp>
    </p:spTree>
    <p:extLst>
      <p:ext uri="{BB962C8B-B14F-4D97-AF65-F5344CB8AC3E}">
        <p14:creationId xmlns:p14="http://schemas.microsoft.com/office/powerpoint/2010/main" val="234306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b="1" dirty="0" smtClean="0"/>
          </a:p>
          <a:p>
            <a:r>
              <a:rPr lang="en-US" b="0" dirty="0" smtClean="0"/>
              <a:t>Examples of</a:t>
            </a:r>
            <a:r>
              <a:rPr lang="en-US" b="0" baseline="0" dirty="0" smtClean="0"/>
              <a:t> discontinuous innovation are the car, the airplane, the personal computer, etc.</a:t>
            </a:r>
            <a:endParaRPr lang="en-US" b="0" dirty="0" smtClean="0"/>
          </a:p>
          <a:p>
            <a:endParaRPr lang="en-US" dirty="0" smtClean="0"/>
          </a:p>
          <a:p>
            <a:r>
              <a:rPr lang="en-US" b="1" dirty="0" smtClean="0"/>
              <a:t>Discussion</a:t>
            </a:r>
            <a:r>
              <a:rPr lang="en-US" b="1" baseline="0" dirty="0" smtClean="0"/>
              <a:t> Notes:</a:t>
            </a:r>
          </a:p>
          <a:p>
            <a:endParaRPr lang="en-US" baseline="0" dirty="0" smtClean="0"/>
          </a:p>
          <a:p>
            <a:r>
              <a:rPr lang="en-US" baseline="0" dirty="0" smtClean="0"/>
              <a:t>What’s the next really “big thing?”</a:t>
            </a:r>
          </a:p>
          <a:p>
            <a:r>
              <a:rPr lang="en-US" baseline="0" dirty="0" smtClean="0"/>
              <a:t>Unlike continuous and dynamically continuous innovations, it’s hard to predict discontinuous innovations. Usually, marketers only know through 20/20 hindsight!</a:t>
            </a:r>
          </a:p>
          <a:p>
            <a:r>
              <a:rPr lang="en-US" dirty="0" smtClean="0"/>
              <a:t>What do students think will be the next “killer app?” Why</a:t>
            </a:r>
            <a:r>
              <a:rPr lang="en-US" baseline="0" dirty="0" smtClean="0"/>
              <a:t> do they say so?</a:t>
            </a:r>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24</a:t>
            </a:fld>
            <a:endParaRPr lang="en-US"/>
          </a:p>
        </p:txBody>
      </p:sp>
    </p:spTree>
    <p:extLst>
      <p:ext uri="{BB962C8B-B14F-4D97-AF65-F5344CB8AC3E}">
        <p14:creationId xmlns:p14="http://schemas.microsoft.com/office/powerpoint/2010/main" val="757195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dirty="0" smtClean="0"/>
              <a:t>For many firms, new products are critical for their long-term growth and success.</a:t>
            </a:r>
          </a:p>
          <a:p>
            <a:pPr>
              <a:buFontTx/>
              <a:buChar char="•"/>
            </a:pPr>
            <a:r>
              <a:rPr lang="en-US" altLang="en-US" dirty="0" smtClean="0"/>
              <a:t>Apple has often been heralded for their new product success stories, particularly the iPod. However, they’ve had their fair share of failures too. An interesting article lists Apple’s top 10 failures (with the Apple Newton taking “first place” honors) can be found at: www.newlaunches.com/archives/top_10_apple_products_which_flopped.php.</a:t>
            </a:r>
          </a:p>
          <a:p>
            <a:pPr>
              <a:buFontTx/>
              <a:buChar char="•"/>
            </a:pPr>
            <a:r>
              <a:rPr lang="en-US" altLang="en-US" dirty="0" smtClean="0"/>
              <a:t>Key reasons for new product failure include: 1) creating a product with no discernable benefit over existing alternatives; 2) overestimating the size of the market; 3) poor positioning strategy; 4) poor implementation of the marketing mix (bad product quality, pricing too high or low; inadequate distribution; targeting the wrong market; ineffective advertising).</a:t>
            </a:r>
          </a:p>
          <a:p>
            <a:pPr>
              <a:buFontTx/>
              <a:buChar char="•"/>
            </a:pPr>
            <a:r>
              <a:rPr lang="en-US" altLang="en-US" dirty="0" smtClean="0"/>
              <a:t>However, following the new-product development process can help firms avoid many of these pitfalls.  Let’s talk about this process now.</a:t>
            </a: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25</a:t>
            </a:fld>
            <a:endParaRPr lang="en-US"/>
          </a:p>
        </p:txBody>
      </p:sp>
    </p:spTree>
    <p:extLst>
      <p:ext uri="{BB962C8B-B14F-4D97-AF65-F5344CB8AC3E}">
        <p14:creationId xmlns:p14="http://schemas.microsoft.com/office/powerpoint/2010/main" val="406591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1200" b="1" dirty="0" smtClean="0"/>
              <a:t>LECTURE NOTES:</a:t>
            </a:r>
          </a:p>
          <a:p>
            <a:pPr marL="228600" indent="-228600" eaLnBrk="1" hangingPunct="1">
              <a:buFontTx/>
              <a:buChar char="•"/>
            </a:pPr>
            <a:r>
              <a:rPr lang="en-US" altLang="en-US" sz="1200" dirty="0" smtClean="0"/>
              <a:t>Seven phases or steps make-up the new product development process.  </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26</a:t>
            </a:fld>
            <a:endParaRPr lang="en-US"/>
          </a:p>
        </p:txBody>
      </p:sp>
    </p:spTree>
    <p:extLst>
      <p:ext uri="{BB962C8B-B14F-4D97-AF65-F5344CB8AC3E}">
        <p14:creationId xmlns:p14="http://schemas.microsoft.com/office/powerpoint/2010/main" val="969428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b="1" dirty="0" smtClean="0"/>
              <a:t>LECTURE NOTES:</a:t>
            </a:r>
          </a:p>
          <a:p>
            <a:pPr>
              <a:lnSpc>
                <a:spcPct val="90000"/>
              </a:lnSpc>
              <a:buFontTx/>
              <a:buChar char="•"/>
            </a:pPr>
            <a:r>
              <a:rPr lang="en-US" altLang="en-US" i="1" dirty="0" smtClean="0"/>
              <a:t>Phase 1: Idea generation. </a:t>
            </a:r>
          </a:p>
          <a:p>
            <a:pPr lvl="1">
              <a:lnSpc>
                <a:spcPct val="90000"/>
              </a:lnSpc>
              <a:buFontTx/>
              <a:buChar char="•"/>
            </a:pPr>
            <a:r>
              <a:rPr lang="en-US" altLang="en-US" dirty="0" smtClean="0"/>
              <a:t>In this stage, marketers brainstorm ideas generated by customers, employees, service providers, or others that provide customer benefits and which are compatible with the firm’s mission.  Focus groups can be particularly helpful in tapping into consumer ideas for new products that related to evolving or changing needs.</a:t>
            </a:r>
          </a:p>
          <a:p>
            <a:pPr lvl="1">
              <a:lnSpc>
                <a:spcPct val="90000"/>
              </a:lnSpc>
              <a:buFontTx/>
              <a:buChar char="•"/>
            </a:pPr>
            <a:r>
              <a:rPr lang="en-US" altLang="en-US" dirty="0" smtClean="0"/>
              <a:t>Some companies encourage their new product designers to “think outside the box” by exposing them to new ideas, people, and places. </a:t>
            </a:r>
          </a:p>
          <a:p>
            <a:pPr lvl="2">
              <a:lnSpc>
                <a:spcPct val="90000"/>
              </a:lnSpc>
              <a:buFontTx/>
              <a:buChar char="•"/>
            </a:pPr>
            <a:r>
              <a:rPr lang="en-US" altLang="en-US" dirty="0" smtClean="0"/>
              <a:t>The director of culinary innovation at McDonald’s runs the chain’s test kitchen and he’s challenged with finding new menu concepts that work within the context of a McDonald’s store. </a:t>
            </a:r>
          </a:p>
          <a:p>
            <a:pPr lvl="2">
              <a:lnSpc>
                <a:spcPct val="90000"/>
              </a:lnSpc>
              <a:buFontTx/>
              <a:buChar char="•"/>
            </a:pPr>
            <a:r>
              <a:rPr lang="en-US" altLang="en-US" dirty="0" smtClean="0"/>
              <a:t>Recently, he came up with a simple idea: He took the breaded chicken the chain uses in its Chicken Selects strips, topped it with shredded cheddar jack cheese and lettuce, added a few squirts of ranch sauce, and wrapped it in a flour tortilla. McDonald’s dubbed it the “Snack Wrap” and put it on the menu at a starter price of $1.29. </a:t>
            </a:r>
          </a:p>
          <a:p>
            <a:pPr lvl="2">
              <a:lnSpc>
                <a:spcPct val="90000"/>
              </a:lnSpc>
              <a:buFontTx/>
              <a:buChar char="•"/>
            </a:pPr>
            <a:r>
              <a:rPr lang="en-US" altLang="en-US" dirty="0" smtClean="0"/>
              <a:t>A hit was born—the Snack Wrap is one of the most successful new product launches in company history with sales exceeding projections by 20 percent.</a:t>
            </a:r>
          </a:p>
          <a:p>
            <a:endParaRPr lang="en-US"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Instructor may want to also introduce the idea of value co-creation, </a:t>
            </a:r>
            <a:r>
              <a:rPr lang="en-US" sz="3200" dirty="0" smtClean="0"/>
              <a:t>the process by which an organization creates value via collaboration with customers and other stakeholders</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27</a:t>
            </a:fld>
            <a:endParaRPr lang="en-US"/>
          </a:p>
        </p:txBody>
      </p:sp>
    </p:spTree>
    <p:extLst>
      <p:ext uri="{BB962C8B-B14F-4D97-AF65-F5344CB8AC3E}">
        <p14:creationId xmlns:p14="http://schemas.microsoft.com/office/powerpoint/2010/main" val="978076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dirty="0" smtClean="0"/>
              <a:t>Phase 2: Product-concept development and screening</a:t>
            </a:r>
          </a:p>
          <a:p>
            <a:pPr lvl="1">
              <a:buFontTx/>
              <a:buChar char="•"/>
            </a:pPr>
            <a:r>
              <a:rPr lang="en-US" altLang="en-US" dirty="0" smtClean="0"/>
              <a:t>The marketer takes the ideas generated in phase 1 of the process, and expands these ideas into more complete product concepts. Product concepts are screened – meaning they are tested – for both technical AND commercial success.  The idea is to weed out those concepts that have little chance of making it if actually produced and released for distribution. </a:t>
            </a:r>
          </a:p>
          <a:p>
            <a:pPr lvl="1">
              <a:buFontTx/>
              <a:buChar char="•"/>
            </a:pPr>
            <a:r>
              <a:rPr lang="en-US" altLang="en-US" dirty="0" smtClean="0"/>
              <a:t>Phase 3: Marketing strategy development</a:t>
            </a:r>
          </a:p>
          <a:p>
            <a:pPr lvl="1">
              <a:buFontTx/>
              <a:buChar char="•"/>
            </a:pPr>
            <a:r>
              <a:rPr lang="en-US" altLang="en-US" dirty="0" smtClean="0"/>
              <a:t>Marketers need to make some fundamental decisions at this stage, including identifying a target market, estimating its size and potential, and determining how to position the product to effectively appeal to the selected target market.  Next, planning for pricing, distribution, and promotion is undertaken.</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28</a:t>
            </a:fld>
            <a:endParaRPr lang="en-US"/>
          </a:p>
        </p:txBody>
      </p:sp>
    </p:spTree>
    <p:extLst>
      <p:ext uri="{BB962C8B-B14F-4D97-AF65-F5344CB8AC3E}">
        <p14:creationId xmlns:p14="http://schemas.microsoft.com/office/powerpoint/2010/main" val="978076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smtClean="0"/>
              <a:t>LECTURE NOTES:</a:t>
            </a:r>
          </a:p>
          <a:p>
            <a:pPr>
              <a:lnSpc>
                <a:spcPct val="90000"/>
              </a:lnSpc>
              <a:buFontTx/>
              <a:buChar char="•"/>
            </a:pPr>
            <a:r>
              <a:rPr lang="en-US" altLang="en-US" sz="1000" dirty="0" smtClean="0"/>
              <a:t>Phase 4: Business analysis</a:t>
            </a:r>
          </a:p>
          <a:p>
            <a:pPr lvl="1">
              <a:lnSpc>
                <a:spcPct val="90000"/>
              </a:lnSpc>
              <a:buFontTx/>
              <a:buChar char="•"/>
            </a:pPr>
            <a:r>
              <a:rPr lang="en-US" altLang="en-US" sz="1000" dirty="0" smtClean="0"/>
              <a:t>While the concept development and screening stage estimated the basic commercial viability of the product, the concept is scrutinized in greater detail during the business analysis phase. To be commercially viable, the product concept must make a positive contribution to the overall profit of the firm.  </a:t>
            </a:r>
          </a:p>
          <a:p>
            <a:pPr lvl="1">
              <a:lnSpc>
                <a:spcPct val="90000"/>
              </a:lnSpc>
              <a:buFontTx/>
              <a:buChar char="•"/>
            </a:pPr>
            <a:r>
              <a:rPr lang="en-US" altLang="en-US" sz="1000" dirty="0" smtClean="0"/>
              <a:t>Employees charged with determining the commercial viability of a product estimate product demand, and work hard to determine if the firm has adequate resources to introduce the new product.  The new items fit in the overall product mix is also analyzed.  In particular, marketers try to estimate if the new offering will cannibalize (e.g., steal sales from) existing brands.  Possible synergies with existing brands are also evaluated.  The business analysis must be thorough because the costs of new product development begin to climb rapidly from this stage forward. </a:t>
            </a:r>
          </a:p>
          <a:p>
            <a:pPr>
              <a:lnSpc>
                <a:spcPct val="90000"/>
              </a:lnSpc>
              <a:buFontTx/>
              <a:buChar char="•"/>
            </a:pPr>
            <a:r>
              <a:rPr lang="en-US" altLang="en-US" sz="1000" dirty="0" smtClean="0"/>
              <a:t>Phase 5: Technical Development</a:t>
            </a:r>
          </a:p>
          <a:p>
            <a:pPr lvl="1">
              <a:lnSpc>
                <a:spcPct val="90000"/>
              </a:lnSpc>
              <a:buFontTx/>
              <a:buChar char="•"/>
            </a:pPr>
            <a:r>
              <a:rPr lang="en-US" altLang="en-US" sz="1000" dirty="0" smtClean="0"/>
              <a:t>The technical development stage is expensive for firms because engineers begin refining the product concept, develop detailed blueprints, schemata, and models, and actual product prototypes.  Prototypes are fully functioning test versions of the product developed by the R&amp;D department.</a:t>
            </a:r>
          </a:p>
          <a:p>
            <a:pPr lvl="1">
              <a:lnSpc>
                <a:spcPct val="90000"/>
              </a:lnSpc>
              <a:buFontTx/>
              <a:buChar char="•"/>
            </a:pPr>
            <a:r>
              <a:rPr lang="en-US" altLang="en-US" sz="1000" dirty="0" smtClean="0"/>
              <a:t>Prototypes are often tested during focus groups, or by employees within the firm.  For example, Gillette employees constantly test new products by shaving when they first come to work.</a:t>
            </a:r>
          </a:p>
          <a:p>
            <a:pPr lvl="1">
              <a:lnSpc>
                <a:spcPct val="90000"/>
              </a:lnSpc>
              <a:buFontTx/>
              <a:buChar char="•"/>
            </a:pPr>
            <a:r>
              <a:rPr lang="en-US" altLang="en-US" sz="1000" dirty="0" smtClean="0"/>
              <a:t>Prototypes are used by employees responsible for writing instructions, determining which parts will be manufactured internally versus purchased from a supplier as well as what type of new machinery will be needed for the production process.</a:t>
            </a:r>
          </a:p>
          <a:p>
            <a:pPr lvl="1">
              <a:lnSpc>
                <a:spcPct val="90000"/>
              </a:lnSpc>
              <a:buFontTx/>
              <a:buChar char="•"/>
            </a:pPr>
            <a:r>
              <a:rPr lang="en-US" altLang="en-US" sz="1000" dirty="0" smtClean="0"/>
              <a:t>Often, firms will patent the product during the technical development stage to protect the firm’s investment.</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29</a:t>
            </a:fld>
            <a:endParaRPr lang="en-US"/>
          </a:p>
        </p:txBody>
      </p:sp>
    </p:spTree>
    <p:extLst>
      <p:ext uri="{BB962C8B-B14F-4D97-AF65-F5344CB8AC3E}">
        <p14:creationId xmlns:p14="http://schemas.microsoft.com/office/powerpoint/2010/main" val="97807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b="1" dirty="0" smtClean="0">
                <a:ea typeface="ＭＳ Ｐゴシック" pitchFamily="34" charset="-128"/>
              </a:rPr>
              <a:t>DISCUSSION NOTE:</a:t>
            </a:r>
          </a:p>
          <a:p>
            <a:pPr>
              <a:lnSpc>
                <a:spcPct val="80000"/>
              </a:lnSpc>
            </a:pPr>
            <a:r>
              <a:rPr lang="en-US" altLang="en-US" sz="1200" dirty="0" smtClean="0">
                <a:ea typeface="ＭＳ Ｐゴシック" pitchFamily="34" charset="-128"/>
              </a:rPr>
              <a:t>This slide is best introduced by playing the full-length video corresponding to the Under Armour</a:t>
            </a:r>
            <a:r>
              <a:rPr lang="en-US" altLang="en-US" sz="1200" baseline="0" dirty="0" smtClean="0">
                <a:ea typeface="ＭＳ Ｐゴシック" pitchFamily="34" charset="-128"/>
              </a:rPr>
              <a:t> </a:t>
            </a:r>
            <a:r>
              <a:rPr lang="en-US" altLang="en-US" sz="1200" dirty="0" smtClean="0">
                <a:ea typeface="ＭＳ Ｐゴシック" pitchFamily="34" charset="-128"/>
              </a:rPr>
              <a:t>case.</a:t>
            </a:r>
            <a:br>
              <a:rPr lang="en-US" altLang="en-US" sz="1200" dirty="0" smtClean="0">
                <a:ea typeface="ＭＳ Ｐゴシック" pitchFamily="34" charset="-128"/>
              </a:rPr>
            </a:br>
            <a:endParaRPr lang="en-US" altLang="en-US" sz="1200" dirty="0" smtClean="0">
              <a:ea typeface="ＭＳ Ｐゴシック" pitchFamily="34" charset="-128"/>
            </a:endParaRPr>
          </a:p>
          <a:p>
            <a:pPr eaLnBrk="1" hangingPunct="1">
              <a:lnSpc>
                <a:spcPct val="80000"/>
              </a:lnSpc>
            </a:pPr>
            <a:r>
              <a:rPr lang="en-US" altLang="en-US" sz="1200" dirty="0" smtClean="0">
                <a:ea typeface="ＭＳ Ｐゴシック" pitchFamily="34" charset="-128"/>
              </a:rPr>
              <a:t>Explain to students that you want them to think about each option, and that you will return to this question at the end of the chapter.</a:t>
            </a:r>
          </a:p>
        </p:txBody>
      </p:sp>
      <p:sp>
        <p:nvSpPr>
          <p:cNvPr id="4" name="Slide Number Placeholder 3"/>
          <p:cNvSpPr>
            <a:spLocks noGrp="1"/>
          </p:cNvSpPr>
          <p:nvPr>
            <p:ph type="sldNum" sz="quarter" idx="10"/>
          </p:nvPr>
        </p:nvSpPr>
        <p:spPr/>
        <p:txBody>
          <a:bodyPr/>
          <a:lstStyle/>
          <a:p>
            <a:fld id="{60526B67-3170-448D-96C2-B57D667F3A4E}" type="slidenum">
              <a:rPr lang="en-US" smtClean="0"/>
              <a:t>3</a:t>
            </a:fld>
            <a:endParaRPr lang="en-US"/>
          </a:p>
        </p:txBody>
      </p:sp>
    </p:spTree>
    <p:extLst>
      <p:ext uri="{BB962C8B-B14F-4D97-AF65-F5344CB8AC3E}">
        <p14:creationId xmlns:p14="http://schemas.microsoft.com/office/powerpoint/2010/main" val="3408047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dirty="0" smtClean="0"/>
              <a:t>Creating new beverages or other flavored foods can be tricky.  Multiple prototypes are often tested so that the variation which BEST satisfies consumers’ expectations is chosen.</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30</a:t>
            </a:fld>
            <a:endParaRPr lang="en-US"/>
          </a:p>
        </p:txBody>
      </p:sp>
    </p:spTree>
    <p:extLst>
      <p:ext uri="{BB962C8B-B14F-4D97-AF65-F5344CB8AC3E}">
        <p14:creationId xmlns:p14="http://schemas.microsoft.com/office/powerpoint/2010/main" val="1612721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900" b="1" dirty="0" smtClean="0"/>
              <a:t>LECTURE NOTES:</a:t>
            </a:r>
          </a:p>
          <a:p>
            <a:pPr>
              <a:lnSpc>
                <a:spcPct val="90000"/>
              </a:lnSpc>
              <a:buFontTx/>
              <a:buChar char="•"/>
            </a:pPr>
            <a:r>
              <a:rPr lang="en-US" altLang="en-US" sz="900" dirty="0" smtClean="0"/>
              <a:t>Phase 6: Test Marketing</a:t>
            </a:r>
          </a:p>
          <a:p>
            <a:pPr lvl="1">
              <a:lnSpc>
                <a:spcPct val="90000"/>
              </a:lnSpc>
              <a:buFontTx/>
              <a:buChar char="•"/>
            </a:pPr>
            <a:r>
              <a:rPr lang="en-US" altLang="en-US" sz="900" dirty="0" smtClean="0"/>
              <a:t>Once the final product configuration is created, a firm may decide to launch the product in a test market for a limited amount of time.  During the test market, the entire marketing plan is tested – the geographic market in which the test takes place is exposed to the actual promotion, distribution, and pricing strategy planned for the final product launch.</a:t>
            </a:r>
          </a:p>
          <a:p>
            <a:pPr lvl="1">
              <a:lnSpc>
                <a:spcPct val="90000"/>
              </a:lnSpc>
              <a:buFontTx/>
              <a:buChar char="•"/>
            </a:pPr>
            <a:r>
              <a:rPr lang="en-US" altLang="en-US" sz="900" dirty="0" smtClean="0"/>
              <a:t>Not all products warrant a test market though.  A new flavored beverage for an established manufacturer probably wouldn’t warrant the expense.  Aside from the tremendous cost associated with test market which often run in the millions of dollars, a firm runs the risk of alerting the competition to the new product, which allows them to begin developing a competitive product that much sooner.</a:t>
            </a:r>
          </a:p>
          <a:p>
            <a:pPr lvl="1">
              <a:lnSpc>
                <a:spcPct val="90000"/>
              </a:lnSpc>
              <a:buFontTx/>
              <a:buChar char="•"/>
            </a:pPr>
            <a:r>
              <a:rPr lang="en-US" altLang="en-US" sz="900" dirty="0" smtClean="0"/>
              <a:t>However, the benefits can outweigh the costs.  For example, test marketing allows marketers to fine tune their entire marketing strategy before taking the campaign and new product introduction national.  Sometimes flaws in the product are discovered and fixed. </a:t>
            </a:r>
          </a:p>
          <a:p>
            <a:pPr lvl="1">
              <a:lnSpc>
                <a:spcPct val="90000"/>
              </a:lnSpc>
              <a:buFontTx/>
              <a:buChar char="•"/>
            </a:pPr>
            <a:r>
              <a:rPr lang="en-US" altLang="en-US" sz="900" dirty="0" smtClean="0"/>
              <a:t>Sometimes, the firm saves millions of dollars by pulling a product that “fails” its test market.</a:t>
            </a:r>
          </a:p>
          <a:p>
            <a:pPr lvl="1">
              <a:lnSpc>
                <a:spcPct val="90000"/>
              </a:lnSpc>
              <a:buFontTx/>
              <a:buChar char="•"/>
            </a:pPr>
            <a:r>
              <a:rPr lang="en-US" altLang="en-US" sz="900" dirty="0" smtClean="0"/>
              <a:t>As an alternative to actual test marketing, more and more firms are opting for simulated test markets that take place online, or in controlled warehouses which mimic a grocery store.</a:t>
            </a:r>
          </a:p>
          <a:p>
            <a:pPr>
              <a:lnSpc>
                <a:spcPct val="90000"/>
              </a:lnSpc>
              <a:buFontTx/>
              <a:buChar char="•"/>
            </a:pPr>
            <a:r>
              <a:rPr lang="en-US" altLang="en-US" sz="900" dirty="0" smtClean="0"/>
              <a:t>Phase 7: Commercialization</a:t>
            </a:r>
          </a:p>
          <a:p>
            <a:pPr lvl="1">
              <a:lnSpc>
                <a:spcPct val="90000"/>
              </a:lnSpc>
              <a:buFontTx/>
              <a:buChar char="•"/>
            </a:pPr>
            <a:r>
              <a:rPr lang="en-US" altLang="en-US" sz="900" dirty="0" smtClean="0"/>
              <a:t>Commercialization is just what the name implies – a full scale launch of the new product.  Sometimes products are rolled nationally all at once; other times, a product may be released first into a specific geographic region, with future regional introductions occurring over time as production gears up or as sales grown in the original region.</a:t>
            </a:r>
          </a:p>
          <a:p>
            <a:pPr lvl="1">
              <a:lnSpc>
                <a:spcPct val="90000"/>
              </a:lnSpc>
              <a:buFontTx/>
              <a:buChar char="•"/>
            </a:pPr>
            <a:r>
              <a:rPr lang="en-US" altLang="en-US" sz="900" dirty="0" smtClean="0"/>
              <a:t>Commercialization requires careful preparation. Marketers begin by reaching out to the trade, such as retailers and wholesalers who are part of the distribution chain.  These organizations must be convinced to carry the product.  Publicity aimed at the media is often used to announce the new product, and accompanied by advertising, sales promotion, and other communication tactics geared towards consumers.</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31</a:t>
            </a:fld>
            <a:endParaRPr lang="en-US"/>
          </a:p>
        </p:txBody>
      </p:sp>
    </p:spTree>
    <p:extLst>
      <p:ext uri="{BB962C8B-B14F-4D97-AF65-F5344CB8AC3E}">
        <p14:creationId xmlns:p14="http://schemas.microsoft.com/office/powerpoint/2010/main" val="978076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 Note:</a:t>
            </a:r>
          </a:p>
          <a:p>
            <a:endParaRPr lang="en-US" b="1" dirty="0" smtClean="0"/>
          </a:p>
          <a:p>
            <a:r>
              <a:rPr lang="en-US" b="0" dirty="0" smtClean="0"/>
              <a:t>Are </a:t>
            </a:r>
            <a:r>
              <a:rPr lang="en-US" b="0" baseline="0" dirty="0" smtClean="0"/>
              <a:t>Adidas’ Design for Environment (</a:t>
            </a:r>
            <a:r>
              <a:rPr lang="en-US" b="0" baseline="0" dirty="0" err="1" smtClean="0"/>
              <a:t>DfE</a:t>
            </a:r>
            <a:r>
              <a:rPr lang="en-US" b="0" baseline="0" dirty="0" smtClean="0"/>
              <a:t>) principles applicable to other industries? </a:t>
            </a:r>
          </a:p>
          <a:p>
            <a:r>
              <a:rPr lang="en-US" b="0" baseline="0" dirty="0" smtClean="0"/>
              <a:t>How might colleges and universities apply this approach in creating a more sustainable approach to higher education?</a:t>
            </a:r>
            <a:endParaRPr lang="en-US" b="0" dirty="0"/>
          </a:p>
        </p:txBody>
      </p:sp>
      <p:sp>
        <p:nvSpPr>
          <p:cNvPr id="4" name="Slide Number Placeholder 3"/>
          <p:cNvSpPr>
            <a:spLocks noGrp="1"/>
          </p:cNvSpPr>
          <p:nvPr>
            <p:ph type="sldNum" sz="quarter" idx="10"/>
          </p:nvPr>
        </p:nvSpPr>
        <p:spPr/>
        <p:txBody>
          <a:bodyPr/>
          <a:lstStyle/>
          <a:p>
            <a:fld id="{60526B67-3170-448D-96C2-B57D667F3A4E}" type="slidenum">
              <a:rPr lang="en-US" smtClean="0"/>
              <a:t>33</a:t>
            </a:fld>
            <a:endParaRPr lang="en-US"/>
          </a:p>
        </p:txBody>
      </p:sp>
    </p:spTree>
    <p:extLst>
      <p:ext uri="{BB962C8B-B14F-4D97-AF65-F5344CB8AC3E}">
        <p14:creationId xmlns:p14="http://schemas.microsoft.com/office/powerpoint/2010/main" val="844052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None/>
            </a:pPr>
            <a:r>
              <a:rPr lang="en-US" altLang="en-US" dirty="0" smtClean="0"/>
              <a:t>The last stage of the new product development process occurs when a new product is introduced commercially.  Let’s talk about what happens after the product hits the marketplace.</a:t>
            </a:r>
          </a:p>
          <a:p>
            <a:pPr>
              <a:buFontTx/>
              <a:buChar char="•"/>
            </a:pPr>
            <a:r>
              <a:rPr lang="en-US" altLang="en-US" i="1" dirty="0" smtClean="0"/>
              <a:t>Product adoption</a:t>
            </a:r>
            <a:r>
              <a:rPr lang="en-US" altLang="en-US" dirty="0" smtClean="0"/>
              <a:t> is the process by which a consumer or business customer begins to buy and use a new good, service, or idea</a:t>
            </a:r>
          </a:p>
          <a:p>
            <a:pPr>
              <a:buFontTx/>
              <a:buChar char="•"/>
            </a:pPr>
            <a:r>
              <a:rPr lang="en-US" altLang="en-US" dirty="0" smtClean="0"/>
              <a:t>In contrast, </a:t>
            </a:r>
            <a:r>
              <a:rPr lang="en-US" altLang="en-US" i="1" dirty="0" smtClean="0"/>
              <a:t>Diffusion</a:t>
            </a:r>
            <a:r>
              <a:rPr lang="en-US" altLang="en-US" dirty="0" smtClean="0"/>
              <a:t> is a process by which the use of a product spreads throughout a population. The point where a product’s sales spike from a slow climb to a new level is called the tipping point.  Marketers work hard to reach the tipping point as soon as possible, and undertake a variety of actions to reach and motivate consumers during each stage in the consumer adoption process.</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34</a:t>
            </a:fld>
            <a:endParaRPr lang="en-US"/>
          </a:p>
        </p:txBody>
      </p:sp>
    </p:spTree>
    <p:extLst>
      <p:ext uri="{BB962C8B-B14F-4D97-AF65-F5344CB8AC3E}">
        <p14:creationId xmlns:p14="http://schemas.microsoft.com/office/powerpoint/2010/main" val="2872501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90000"/>
              </a:lnSpc>
            </a:pPr>
            <a:r>
              <a:rPr lang="en-US" altLang="en-US" sz="900" b="1" dirty="0" smtClean="0"/>
              <a:t>LECTURE NOTES:</a:t>
            </a:r>
          </a:p>
          <a:p>
            <a:pPr marL="228600" indent="-228600" eaLnBrk="1" hangingPunct="1">
              <a:lnSpc>
                <a:spcPct val="90000"/>
              </a:lnSpc>
              <a:buFontTx/>
              <a:buChar char="•"/>
            </a:pPr>
            <a:r>
              <a:rPr lang="en-US" altLang="en-US" sz="900" dirty="0" smtClean="0"/>
              <a:t>The process that leads to consumers’ adoption of an innovation is illustrated in Figure 8.5.  The process begins at the ground level, and marketers first task is to create awareness among consumers. Different tactics used by marketers to create interest, spur product evaluations, and stimulate trial, adoption and confirmation are also shown in figure 8.5.</a:t>
            </a:r>
          </a:p>
          <a:p>
            <a:pPr marL="228600" indent="-228600" eaLnBrk="1" hangingPunct="1">
              <a:lnSpc>
                <a:spcPct val="90000"/>
              </a:lnSpc>
              <a:buFontTx/>
              <a:buChar char="•"/>
            </a:pPr>
            <a:r>
              <a:rPr lang="en-US" altLang="en-US" sz="900" dirty="0" smtClean="0"/>
              <a:t>However, not everyone who becomes aware of an innovation is interested in learning more.  The pyramid shape of Figure 8.5 symbolizes the fact that some consumers “drop out” at each level despite the best efforts of marketers.</a:t>
            </a:r>
          </a:p>
          <a:p>
            <a:pPr marL="228600" indent="-228600" eaLnBrk="1" hangingPunct="1">
              <a:lnSpc>
                <a:spcPct val="90000"/>
              </a:lnSpc>
              <a:buFontTx/>
              <a:buChar char="•"/>
            </a:pPr>
            <a:r>
              <a:rPr lang="en-US" altLang="en-US" sz="900" dirty="0" smtClean="0"/>
              <a:t>Let’s briefly discuss each step of the adoption pyramid:</a:t>
            </a:r>
          </a:p>
          <a:p>
            <a:pPr marL="685800" lvl="1" indent="-228600" eaLnBrk="1" hangingPunct="1">
              <a:lnSpc>
                <a:spcPct val="90000"/>
              </a:lnSpc>
              <a:buFontTx/>
              <a:buChar char="•"/>
            </a:pPr>
            <a:r>
              <a:rPr lang="en-US" altLang="en-US" sz="1000" dirty="0" smtClean="0"/>
              <a:t>A media blitz, or massive advertising campaign and publicity efforts are commonly used to create awareness among the target market.</a:t>
            </a:r>
          </a:p>
          <a:p>
            <a:pPr marL="685800" lvl="1" indent="-228600" eaLnBrk="1" hangingPunct="1">
              <a:lnSpc>
                <a:spcPct val="90000"/>
              </a:lnSpc>
              <a:buFontTx/>
              <a:buChar char="•"/>
            </a:pPr>
            <a:r>
              <a:rPr lang="en-US" altLang="en-US" sz="1000" dirty="0" smtClean="0"/>
              <a:t>Prospective adopters become interested when they see how the new product might satisfy a need.  Teaser advertising is often used to stimulate curiosity and the desire to look for more information. </a:t>
            </a:r>
          </a:p>
          <a:p>
            <a:pPr marL="685800" lvl="1" indent="-228600" eaLnBrk="1" hangingPunct="1">
              <a:lnSpc>
                <a:spcPct val="90000"/>
              </a:lnSpc>
              <a:buFontTx/>
              <a:buChar char="•"/>
            </a:pPr>
            <a:r>
              <a:rPr lang="en-US" altLang="en-US" sz="1000" dirty="0" smtClean="0"/>
              <a:t>Consumers weigh the costs/benefits of the new innovation during the evaluation stage, though some types of products, such as those bought on impulse, may be bought with very little evaluation.</a:t>
            </a:r>
          </a:p>
          <a:p>
            <a:pPr marL="685800" lvl="1" indent="-228600" eaLnBrk="1" hangingPunct="1">
              <a:lnSpc>
                <a:spcPct val="90000"/>
              </a:lnSpc>
              <a:buFontTx/>
              <a:buChar char="•"/>
            </a:pPr>
            <a:r>
              <a:rPr lang="en-US" altLang="en-US" sz="1000" dirty="0" smtClean="0"/>
              <a:t>Sampling is the premiere technique for stimulating trial usage of the product among potential adopters, and demonstrations can be critical as well.</a:t>
            </a:r>
          </a:p>
          <a:p>
            <a:pPr marL="685800" lvl="1" indent="-228600" eaLnBrk="1" hangingPunct="1">
              <a:lnSpc>
                <a:spcPct val="90000"/>
              </a:lnSpc>
              <a:buFontTx/>
              <a:buChar char="•"/>
            </a:pPr>
            <a:r>
              <a:rPr lang="en-US" altLang="en-US" sz="1000" dirty="0" smtClean="0"/>
              <a:t>During Adoption, the prospect actually buys the product for the first time.  But that’s not the end of the process!</a:t>
            </a:r>
          </a:p>
          <a:p>
            <a:pPr marL="685800" lvl="1" indent="-228600" eaLnBrk="1" hangingPunct="1">
              <a:lnSpc>
                <a:spcPct val="90000"/>
              </a:lnSpc>
              <a:buFontTx/>
              <a:buChar char="•"/>
            </a:pPr>
            <a:r>
              <a:rPr lang="en-US" altLang="en-US" sz="1000" dirty="0" smtClean="0"/>
              <a:t>After initially adopting the product, the consumer weighs the expected vs. actual benefits and costs.  If he or she is satisfied following a favorable experience, the individual is likely to continue using the product for as long as it meets his or her needs better than the competition. Marketers can encourage confirmation via marketing communications by reinforcing the idea that the consumer made the correct choice.</a:t>
            </a:r>
          </a:p>
          <a:p>
            <a:pPr marL="685800" lvl="1" indent="-228600" eaLnBrk="1" hangingPunct="1">
              <a:lnSpc>
                <a:spcPct val="90000"/>
              </a:lnSpc>
              <a:buFontTx/>
              <a:buChar char="•"/>
            </a:pPr>
            <a:endParaRPr lang="en-US" altLang="en-US" sz="1000" dirty="0" smtClean="0"/>
          </a:p>
          <a:p>
            <a:pPr marL="685800" lvl="1" indent="-228600">
              <a:lnSpc>
                <a:spcPct val="90000"/>
              </a:lnSpc>
            </a:pPr>
            <a:endParaRPr lang="en-US" altLang="en-US" sz="900" dirty="0" smtClean="0"/>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35</a:t>
            </a:fld>
            <a:endParaRPr lang="en-US"/>
          </a:p>
        </p:txBody>
      </p:sp>
    </p:spTree>
    <p:extLst>
      <p:ext uri="{BB962C8B-B14F-4D97-AF65-F5344CB8AC3E}">
        <p14:creationId xmlns:p14="http://schemas.microsoft.com/office/powerpoint/2010/main" val="3748699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1100" b="1" dirty="0" smtClean="0"/>
              <a:t>LECTURE NOTES:</a:t>
            </a:r>
          </a:p>
          <a:p>
            <a:pPr marL="228600" indent="-228600">
              <a:lnSpc>
                <a:spcPct val="95000"/>
              </a:lnSpc>
              <a:spcBef>
                <a:spcPct val="15000"/>
              </a:spcBef>
              <a:buFontTx/>
              <a:buChar char="•"/>
            </a:pPr>
            <a:r>
              <a:rPr lang="en-US" altLang="en-US" sz="1200" dirty="0" smtClean="0"/>
              <a:t>Recall from our earlier discussion that diffusion describes how a product spreads throughout the marketplace.  Some consumers are eager to try new innovations, while others may take a “wait and see” attitude, or be downright skeptical of new offerings.  The simple fact is that different people adopt innovations at different times. </a:t>
            </a:r>
          </a:p>
          <a:p>
            <a:pPr marL="228600" indent="-228600">
              <a:lnSpc>
                <a:spcPct val="95000"/>
              </a:lnSpc>
              <a:spcBef>
                <a:spcPct val="15000"/>
              </a:spcBef>
              <a:buFontTx/>
              <a:buChar char="•"/>
            </a:pPr>
            <a:r>
              <a:rPr lang="en-US" altLang="en-US" sz="1200" dirty="0" smtClean="0"/>
              <a:t>Figure 8.6 illustrates this idea – the first to adopt a new product are innovators.  These risk-taking, adventurous individuals are young, well educated, and better off financially than most others.</a:t>
            </a:r>
          </a:p>
          <a:p>
            <a:pPr marL="228600" indent="-228600">
              <a:lnSpc>
                <a:spcPct val="95000"/>
              </a:lnSpc>
              <a:spcBef>
                <a:spcPct val="15000"/>
              </a:spcBef>
              <a:buFontTx/>
              <a:buChar char="•"/>
            </a:pPr>
            <a:r>
              <a:rPr lang="en-US" altLang="en-US" sz="1200" dirty="0" smtClean="0"/>
              <a:t>Early adopters are concerned about their standing with peers, and gravitate towards products that will enhance their social acceptance by making them appear to be fashionable or cutting-edge.  Marketers will often spend more money targeting the early adopters than they will innovators, knowing that innovators are going to try the product anyways if it is at all relevant to them.</a:t>
            </a:r>
          </a:p>
          <a:p>
            <a:pPr marL="228600" indent="-228600">
              <a:lnSpc>
                <a:spcPct val="95000"/>
              </a:lnSpc>
              <a:spcBef>
                <a:spcPct val="15000"/>
              </a:spcBef>
              <a:buFontTx/>
              <a:buChar char="•"/>
            </a:pPr>
            <a:r>
              <a:rPr lang="en-US" altLang="en-US" sz="1200" dirty="0" smtClean="0"/>
              <a:t>More cautious than either of the first two groups mentioned, those who fall under the early majority are cautious and deliberate in their decision-making. Once they adopt a product, it is no longer considered to be new or all that different.  Early majority are middle-class consumers, with slightly above average levels of education and income.</a:t>
            </a:r>
          </a:p>
          <a:p>
            <a:pPr marL="228600" indent="-228600">
              <a:lnSpc>
                <a:spcPct val="95000"/>
              </a:lnSpc>
              <a:spcBef>
                <a:spcPct val="15000"/>
              </a:spcBef>
              <a:buFontTx/>
              <a:buChar char="•"/>
            </a:pPr>
            <a:r>
              <a:rPr lang="en-US" altLang="en-US" sz="1200" dirty="0" smtClean="0"/>
              <a:t>The late majority tends to be comprised of older consumers with lower levels of education and income.  Those in the late majority are risk adverse, so they’ll only purchase a product once it has a proven track record and is no longer considered to be a risky buy.</a:t>
            </a:r>
          </a:p>
          <a:p>
            <a:pPr marL="228600" indent="-228600">
              <a:lnSpc>
                <a:spcPct val="95000"/>
              </a:lnSpc>
              <a:spcBef>
                <a:spcPct val="15000"/>
              </a:spcBef>
              <a:buFontTx/>
              <a:buChar char="•"/>
            </a:pPr>
            <a:r>
              <a:rPr lang="en-US" altLang="en-US" sz="1200" dirty="0" smtClean="0"/>
              <a:t>Laggards, the very last group to adopt a product, are rarely, if ever actively targeted by marketers. Tradition bound to the core, laggards often only adopt a product when there is no other alternative. For example, there is a still a small group of men who use a strait razor to shave.  As it becomes more difficult for these people to find a replacement razor or to sharpen and existing blade, straight razor users may be forced to purchase either an electric razor or disposable razor.</a:t>
            </a:r>
          </a:p>
          <a:p>
            <a:pPr marL="228600" indent="-228600">
              <a:lnSpc>
                <a:spcPct val="95000"/>
              </a:lnSpc>
              <a:spcBef>
                <a:spcPct val="15000"/>
              </a:spcBef>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36</a:t>
            </a:fld>
            <a:endParaRPr lang="en-US"/>
          </a:p>
        </p:txBody>
      </p:sp>
    </p:spTree>
    <p:extLst>
      <p:ext uri="{BB962C8B-B14F-4D97-AF65-F5344CB8AC3E}">
        <p14:creationId xmlns:p14="http://schemas.microsoft.com/office/powerpoint/2010/main" val="888251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800" b="1" dirty="0" smtClean="0"/>
              <a:t>LECTURE NOTES:</a:t>
            </a:r>
          </a:p>
          <a:p>
            <a:pPr>
              <a:lnSpc>
                <a:spcPct val="80000"/>
              </a:lnSpc>
              <a:buFontTx/>
              <a:buChar char="•"/>
            </a:pPr>
            <a:r>
              <a:rPr lang="en-US" altLang="en-US" sz="800" dirty="0" smtClean="0"/>
              <a:t>Not all products are successful, and the reason for most failures lies in the fact that consumers don’t perceive the new offering as better than what they are already using.  Lack of a relative advantage therefore is a key characteristic tied to new product failures.  Relative advantage is one of five product factors that researchers have found to affect the speed with which new innovations are adopted.</a:t>
            </a:r>
          </a:p>
          <a:p>
            <a:pPr>
              <a:lnSpc>
                <a:spcPct val="80000"/>
              </a:lnSpc>
            </a:pPr>
            <a:endParaRPr lang="en-US" altLang="en-US" sz="800" dirty="0" smtClean="0"/>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37</a:t>
            </a:fld>
            <a:endParaRPr lang="en-US"/>
          </a:p>
        </p:txBody>
      </p:sp>
    </p:spTree>
    <p:extLst>
      <p:ext uri="{BB962C8B-B14F-4D97-AF65-F5344CB8AC3E}">
        <p14:creationId xmlns:p14="http://schemas.microsoft.com/office/powerpoint/2010/main" val="1734078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altLang="en-US" sz="800" dirty="0" smtClean="0"/>
              <a:t>Lecture Notes:</a:t>
            </a:r>
          </a:p>
          <a:p>
            <a:pPr>
              <a:lnSpc>
                <a:spcPct val="80000"/>
              </a:lnSpc>
              <a:buFontTx/>
              <a:buNone/>
            </a:pPr>
            <a:endParaRPr lang="en-US" altLang="en-US" sz="800" dirty="0" smtClean="0"/>
          </a:p>
          <a:p>
            <a:pPr>
              <a:lnSpc>
                <a:spcPct val="80000"/>
              </a:lnSpc>
              <a:buFontTx/>
              <a:buNone/>
            </a:pPr>
            <a:r>
              <a:rPr lang="en-US" altLang="en-US" sz="800" dirty="0" smtClean="0"/>
              <a:t>Marketers must take care to promote the relative advantage of a new offering in such a way that its superiority to other products is clear.  However, no amount of promotion will make up for a LACK of relative advantage, so the desirability and superiority of the relative advantage needs to be carefully tested and evaluated during the new product development process.</a:t>
            </a:r>
          </a:p>
        </p:txBody>
      </p:sp>
      <p:sp>
        <p:nvSpPr>
          <p:cNvPr id="4" name="Slide Number Placeholder 3"/>
          <p:cNvSpPr>
            <a:spLocks noGrp="1"/>
          </p:cNvSpPr>
          <p:nvPr>
            <p:ph type="sldNum" sz="quarter" idx="10"/>
          </p:nvPr>
        </p:nvSpPr>
        <p:spPr/>
        <p:txBody>
          <a:bodyPr/>
          <a:lstStyle/>
          <a:p>
            <a:fld id="{60526B67-3170-448D-96C2-B57D667F3A4E}" type="slidenum">
              <a:rPr lang="en-US" smtClean="0"/>
              <a:t>38</a:t>
            </a:fld>
            <a:endParaRPr lang="en-US"/>
          </a:p>
        </p:txBody>
      </p:sp>
    </p:spTree>
    <p:extLst>
      <p:ext uri="{BB962C8B-B14F-4D97-AF65-F5344CB8AC3E}">
        <p14:creationId xmlns:p14="http://schemas.microsoft.com/office/powerpoint/2010/main" val="46915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smtClean="0"/>
              <a:t>Lecture Notes:</a:t>
            </a:r>
          </a:p>
          <a:p>
            <a:endParaRPr lang="en-US" altLang="en-US" sz="1200" b="1" dirty="0" smtClean="0"/>
          </a:p>
          <a:p>
            <a:r>
              <a:rPr lang="en-US" altLang="en-US" sz="1200" b="0" dirty="0" smtClean="0"/>
              <a:t>Compatibility</a:t>
            </a:r>
            <a:r>
              <a:rPr lang="en-US" altLang="en-US" sz="1200" dirty="0" smtClean="0"/>
              <a:t> is the extent to which the innovation is consistent with existing cultural values, customs, practices, and consumers way of “doing things.” </a:t>
            </a:r>
          </a:p>
          <a:p>
            <a:r>
              <a:rPr lang="en-US" altLang="en-US" sz="1200" dirty="0" smtClean="0"/>
              <a:t>For example, metal roofs are commonly used in manufacturing and retailing facilities, but are not very prevalent in the consumer market.</a:t>
            </a:r>
          </a:p>
          <a:p>
            <a:r>
              <a:rPr lang="en-US" altLang="en-US" sz="1200" dirty="0" smtClean="0"/>
              <a:t>This</a:t>
            </a:r>
            <a:r>
              <a:rPr lang="en-US" altLang="en-US" sz="1200" baseline="0" dirty="0" smtClean="0"/>
              <a:t> is for</a:t>
            </a:r>
            <a:r>
              <a:rPr lang="en-US" altLang="en-US" sz="1200" dirty="0" smtClean="0"/>
              <a:t> several reasons that relate to compatibility, including aesthetics and cost/benefit ratio (metal roofs easily last 30 or more years, but consumers rarely want to pay the higher cost in light of the fact that people move around on average every 5 to 7 years). </a:t>
            </a:r>
          </a:p>
        </p:txBody>
      </p:sp>
      <p:sp>
        <p:nvSpPr>
          <p:cNvPr id="4" name="Slide Number Placeholder 3"/>
          <p:cNvSpPr>
            <a:spLocks noGrp="1"/>
          </p:cNvSpPr>
          <p:nvPr>
            <p:ph type="sldNum" sz="quarter" idx="10"/>
          </p:nvPr>
        </p:nvSpPr>
        <p:spPr/>
        <p:txBody>
          <a:bodyPr/>
          <a:lstStyle/>
          <a:p>
            <a:fld id="{60526B67-3170-448D-96C2-B57D667F3A4E}" type="slidenum">
              <a:rPr lang="en-US" smtClean="0"/>
              <a:t>39</a:t>
            </a:fld>
            <a:endParaRPr lang="en-US"/>
          </a:p>
        </p:txBody>
      </p:sp>
    </p:spTree>
    <p:extLst>
      <p:ext uri="{BB962C8B-B14F-4D97-AF65-F5344CB8AC3E}">
        <p14:creationId xmlns:p14="http://schemas.microsoft.com/office/powerpoint/2010/main" val="1462990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40</a:t>
            </a:fld>
            <a:endParaRPr lang="en-US"/>
          </a:p>
        </p:txBody>
      </p:sp>
    </p:spTree>
    <p:extLst>
      <p:ext uri="{BB962C8B-B14F-4D97-AF65-F5344CB8AC3E}">
        <p14:creationId xmlns:p14="http://schemas.microsoft.com/office/powerpoint/2010/main" val="349103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a:t>
            </a:r>
            <a:r>
              <a:rPr lang="en-US" b="1" baseline="0" dirty="0" smtClean="0"/>
              <a:t> Notes:</a:t>
            </a:r>
          </a:p>
          <a:p>
            <a:endParaRPr lang="en-US" dirty="0" smtClean="0"/>
          </a:p>
          <a:p>
            <a:r>
              <a:rPr lang="en-US" dirty="0" smtClean="0"/>
              <a:t>Introductory Slide for Chapter 8, Learning Objective</a:t>
            </a:r>
            <a:r>
              <a:rPr lang="en-US" baseline="0" dirty="0" smtClean="0"/>
              <a:t> 1 (Innovation and New Product Development).</a:t>
            </a:r>
          </a:p>
          <a:p>
            <a:endParaRPr lang="en-US" baseline="0" dirty="0" smtClean="0"/>
          </a:p>
          <a:p>
            <a:r>
              <a:rPr lang="en-US" b="1" baseline="0" dirty="0" smtClean="0"/>
              <a:t>Discussion Notes:</a:t>
            </a:r>
          </a:p>
          <a:p>
            <a:endParaRPr lang="en-US" b="1" baseline="0"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Chapter opens with story about the </a:t>
            </a:r>
            <a:r>
              <a:rPr lang="en-US" sz="1200" b="0" i="0" u="none" strike="noStrike" kern="1200" baseline="0" dirty="0" err="1" smtClean="0">
                <a:solidFill>
                  <a:schemeClr val="tx1"/>
                </a:solidFill>
                <a:latin typeface="+mn-lt"/>
                <a:ea typeface="+mn-ea"/>
                <a:cs typeface="+mn-cs"/>
              </a:rPr>
              <a:t>Woodstream</a:t>
            </a:r>
            <a:r>
              <a:rPr lang="en-US" sz="1200" b="0" i="0" u="none" strike="noStrike" kern="1200" baseline="0" dirty="0" smtClean="0">
                <a:solidFill>
                  <a:schemeClr val="tx1"/>
                </a:solidFill>
                <a:latin typeface="+mn-lt"/>
                <a:ea typeface="+mn-ea"/>
                <a:cs typeface="+mn-cs"/>
              </a:rPr>
              <a:t> Co., which or decades built Victor brand wooden mousetraps.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Then the company decided to build a better one, investing R&amp;D funding into the eating, crawling, and nesting habits of mice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After building multiple prototypes to come up with the best possible design, the company unveiled the sleek-looking “Little Champ,” a black plastic miniature inverted bathtub with a hole. When the mouse went in and ate the bait, a spring snapped upward—and the mouse was history.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Despite the improved product, the Little Champ failed because </a:t>
            </a:r>
            <a:r>
              <a:rPr lang="en-US" sz="1200" b="0" i="0" u="none" strike="noStrike" kern="1200" baseline="0" dirty="0" err="1" smtClean="0">
                <a:solidFill>
                  <a:schemeClr val="tx1"/>
                </a:solidFill>
                <a:latin typeface="+mn-lt"/>
                <a:ea typeface="+mn-ea"/>
                <a:cs typeface="+mn-cs"/>
              </a:rPr>
              <a:t>Woodstream</a:t>
            </a:r>
            <a:r>
              <a:rPr lang="en-US" sz="1200" b="0" i="0" u="none" strike="noStrike" kern="1200" baseline="0" dirty="0" smtClean="0">
                <a:solidFill>
                  <a:schemeClr val="tx1"/>
                </a:solidFill>
                <a:latin typeface="+mn-lt"/>
                <a:ea typeface="+mn-ea"/>
                <a:cs typeface="+mn-cs"/>
              </a:rPr>
              <a:t> studied mouse habits, </a:t>
            </a:r>
            <a:r>
              <a:rPr lang="en-US" sz="1200" b="0" i="1" u="none" strike="noStrike" kern="1200" baseline="0" dirty="0" smtClean="0">
                <a:solidFill>
                  <a:schemeClr val="tx1"/>
                </a:solidFill>
                <a:latin typeface="+mn-lt"/>
                <a:ea typeface="+mn-ea"/>
                <a:cs typeface="+mn-cs"/>
              </a:rPr>
              <a:t>not </a:t>
            </a:r>
            <a:r>
              <a:rPr lang="en-US" sz="1200" b="0" i="0" u="none" strike="noStrike" kern="1200" baseline="0" dirty="0" smtClean="0">
                <a:solidFill>
                  <a:schemeClr val="tx1"/>
                </a:solidFill>
                <a:latin typeface="+mn-lt"/>
                <a:ea typeface="+mn-ea"/>
                <a:cs typeface="+mn-cs"/>
              </a:rPr>
              <a:t>consumer preferences.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company later discovered that husbands set the trap at night, but in the morning it was the wives who disposed of the “present” they found waiting for them. Unfortunately, many of them thought the Little Champ looked too expensive to throw away, so they felt they should empty the trap for reuse. This was a task most women weren’t willing to do—they wanted a trap they could happily toss into the garbage.</a:t>
            </a:r>
            <a:endParaRPr lang="en-US" b="1" dirty="0"/>
          </a:p>
        </p:txBody>
      </p:sp>
      <p:sp>
        <p:nvSpPr>
          <p:cNvPr id="4" name="Slide Number Placeholder 3"/>
          <p:cNvSpPr>
            <a:spLocks noGrp="1"/>
          </p:cNvSpPr>
          <p:nvPr>
            <p:ph type="sldNum" sz="quarter" idx="10"/>
          </p:nvPr>
        </p:nvSpPr>
        <p:spPr/>
        <p:txBody>
          <a:bodyPr/>
          <a:lstStyle/>
          <a:p>
            <a:fld id="{60526B67-3170-448D-96C2-B57D667F3A4E}" type="slidenum">
              <a:rPr lang="en-US" smtClean="0"/>
              <a:t>4</a:t>
            </a:fld>
            <a:endParaRPr lang="en-US"/>
          </a:p>
        </p:txBody>
      </p:sp>
    </p:spTree>
    <p:extLst>
      <p:ext uri="{BB962C8B-B14F-4D97-AF65-F5344CB8AC3E}">
        <p14:creationId xmlns:p14="http://schemas.microsoft.com/office/powerpoint/2010/main" val="3919224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800" b="1" dirty="0" smtClean="0"/>
              <a:t>Lecture Notes: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800" b="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800" b="0" dirty="0" smtClean="0"/>
              <a:t>Trialability </a:t>
            </a:r>
            <a:r>
              <a:rPr lang="en-US" altLang="en-US" sz="800" dirty="0" smtClean="0"/>
              <a:t>refers to the ease of sampling a new product and its benefits. The cost to both the consumer and manufacturer influences the degree of trialability.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800" dirty="0" smtClean="0"/>
              <a:t>For example, some samples are entirely free (in-store product demonstrations), yielding a high degree of trialability and speeding the rate of adoption. </a:t>
            </a:r>
            <a:r>
              <a:rPr lang="en-US" altLang="en-US" sz="800" baseline="0" dirty="0" smtClean="0"/>
              <a:t> </a:t>
            </a:r>
            <a:r>
              <a:rPr lang="en-US" altLang="en-US" sz="800" dirty="0" smtClean="0"/>
              <a:t>Other</a:t>
            </a:r>
            <a:r>
              <a:rPr lang="en-US" altLang="en-US" sz="800" baseline="0" dirty="0" smtClean="0"/>
              <a:t> </a:t>
            </a:r>
            <a:r>
              <a:rPr lang="en-US" altLang="en-US" sz="800" dirty="0" smtClean="0"/>
              <a:t>marketers make trial-size purchases available at a reduced rate, but this tactic also decreases the trialability factor because consumers must be willing to pay for the product in order to test it.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800" dirty="0" smtClean="0"/>
              <a:t>Some products simply aren’t “</a:t>
            </a:r>
            <a:r>
              <a:rPr lang="en-US" altLang="en-US" sz="800" dirty="0" err="1" smtClean="0"/>
              <a:t>trialable</a:t>
            </a:r>
            <a:r>
              <a:rPr lang="en-US" altLang="en-US" sz="800" dirty="0" smtClean="0"/>
              <a:t>,” however, due to either the cost to the manufacturer or due to the nature of the product (cures for male pattern baldness don’t work with a single application, but rather require longer periods of time and consecutive treatments).</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41</a:t>
            </a:fld>
            <a:endParaRPr lang="en-US"/>
          </a:p>
        </p:txBody>
      </p:sp>
    </p:spTree>
    <p:extLst>
      <p:ext uri="{BB962C8B-B14F-4D97-AF65-F5344CB8AC3E}">
        <p14:creationId xmlns:p14="http://schemas.microsoft.com/office/powerpoint/2010/main" val="2093279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42</a:t>
            </a:fld>
            <a:endParaRPr lang="en-US"/>
          </a:p>
        </p:txBody>
      </p:sp>
    </p:spTree>
    <p:extLst>
      <p:ext uri="{BB962C8B-B14F-4D97-AF65-F5344CB8AC3E}">
        <p14:creationId xmlns:p14="http://schemas.microsoft.com/office/powerpoint/2010/main" val="3752976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a:t>
            </a:r>
            <a:r>
              <a:rPr lang="en-US" b="1" baseline="0" dirty="0" smtClean="0"/>
              <a:t> </a:t>
            </a:r>
            <a:r>
              <a:rPr lang="en-US" b="1" dirty="0" smtClean="0"/>
              <a:t>Note:</a:t>
            </a:r>
          </a:p>
          <a:p>
            <a:endParaRPr lang="en-US" b="1" dirty="0" smtClean="0"/>
          </a:p>
          <a:p>
            <a:r>
              <a:rPr lang="en-US" b="0" dirty="0" smtClean="0"/>
              <a:t>In</a:t>
            </a:r>
            <a:r>
              <a:rPr lang="en-US" b="0" baseline="0" dirty="0" smtClean="0"/>
              <a:t> the face of all out assault on its “bread and butter” product line by its larger rival Nike, Under Armour abandoned a product strategy that helped catapult the company to success as opposed to simply ramping up its messaging.</a:t>
            </a:r>
          </a:p>
          <a:p>
            <a:endParaRPr lang="en-US" b="0" baseline="0" dirty="0" smtClean="0"/>
          </a:p>
          <a:p>
            <a:r>
              <a:rPr lang="en-US" b="0" baseline="0" dirty="0" smtClean="0"/>
              <a:t>Why do you think they ultimately chose this option?  </a:t>
            </a:r>
            <a:endParaRPr lang="en-US" dirty="0" smtClean="0"/>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43</a:t>
            </a:fld>
            <a:endParaRPr lang="en-US"/>
          </a:p>
        </p:txBody>
      </p:sp>
    </p:spTree>
    <p:extLst>
      <p:ext uri="{BB962C8B-B14F-4D97-AF65-F5344CB8AC3E}">
        <p14:creationId xmlns:p14="http://schemas.microsoft.com/office/powerpoint/2010/main" val="70523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dirty="0" smtClean="0"/>
          </a:p>
          <a:p>
            <a:r>
              <a:rPr lang="en-US" dirty="0" smtClean="0"/>
              <a:t>Slide</a:t>
            </a:r>
            <a:r>
              <a:rPr lang="en-US" baseline="0" dirty="0" smtClean="0"/>
              <a:t> introduces the layers of the product concept.</a:t>
            </a:r>
          </a:p>
          <a:p>
            <a:r>
              <a:rPr lang="en-US" baseline="0" dirty="0" smtClean="0"/>
              <a:t>When marketers develop strategies, they need to consider how to satisfy customers’ wants and needs at each of these three layers – that is, how they can create value.</a:t>
            </a:r>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5</a:t>
            </a:fld>
            <a:endParaRPr lang="en-US"/>
          </a:p>
        </p:txBody>
      </p:sp>
    </p:spTree>
    <p:extLst>
      <p:ext uri="{BB962C8B-B14F-4D97-AF65-F5344CB8AC3E}">
        <p14:creationId xmlns:p14="http://schemas.microsoft.com/office/powerpoint/2010/main" val="154087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900" b="1" dirty="0" smtClean="0"/>
              <a:t>LECTURE NOTES:</a:t>
            </a:r>
          </a:p>
          <a:p>
            <a:pPr marL="228600" indent="-228600">
              <a:lnSpc>
                <a:spcPct val="95000"/>
              </a:lnSpc>
              <a:spcBef>
                <a:spcPct val="15000"/>
              </a:spcBef>
              <a:buFontTx/>
              <a:buChar char="•"/>
            </a:pPr>
            <a:r>
              <a:rPr lang="en-US" altLang="en-US" sz="1000" dirty="0" smtClean="0"/>
              <a:t>A product is everything that a customer receives from a purchase.  Figure 8.1 illustrates how a product such an automobile can be broken down into three layers corresponding to the core product, actual product, and augmented product.  Marketers need to understand consumers’ needs and wants at EACH level and market their products appropriately.  Let’s discuss the three product layers in more detail.</a:t>
            </a:r>
          </a:p>
          <a:p>
            <a:pPr marL="685800" lvl="1" indent="-228600">
              <a:lnSpc>
                <a:spcPct val="95000"/>
              </a:lnSpc>
              <a:spcBef>
                <a:spcPct val="15000"/>
              </a:spcBef>
              <a:buFontTx/>
              <a:buChar char="•"/>
            </a:pPr>
            <a:r>
              <a:rPr lang="en-US" altLang="en-US" sz="1000" dirty="0" smtClean="0"/>
              <a:t>Basic benefits relate to the primary reason why consumers purchase a given product within a product category.  Obviously, anyone who purchases a vehicle is looking for transportation – this would be considered a basic benefit.  But basic benefits might also be less functional or practical in nature.  For example, an individual seeking to enhance their personal status would consider this a basic benefit when purchasing a luxury vehicle.  Fun, or driving excitement might also be a primary benefit sought by individuals who purchase sports cars.</a:t>
            </a:r>
          </a:p>
          <a:p>
            <a:pPr marL="685800" lvl="1" indent="-228600">
              <a:lnSpc>
                <a:spcPct val="95000"/>
              </a:lnSpc>
              <a:spcBef>
                <a:spcPct val="15000"/>
              </a:spcBef>
              <a:buFontTx/>
              <a:buChar char="•"/>
            </a:pPr>
            <a:r>
              <a:rPr lang="en-US" altLang="en-US" sz="1000" dirty="0" smtClean="0"/>
              <a:t>The core product is defined as the physical good or delivered service that supplies the desired benefits.  Thus the core product  includes specific features associated with the physical product, its appearance, the brand, or its package.</a:t>
            </a:r>
          </a:p>
          <a:p>
            <a:pPr marL="685800" lvl="1" indent="-228600">
              <a:lnSpc>
                <a:spcPct val="95000"/>
              </a:lnSpc>
              <a:spcBef>
                <a:spcPct val="15000"/>
              </a:spcBef>
              <a:buFontTx/>
              <a:buChar char="•"/>
            </a:pPr>
            <a:r>
              <a:rPr lang="en-US" altLang="en-US" sz="1000" dirty="0" smtClean="0"/>
              <a:t>The augmented product includes the actual product PLUS other supporting features such as the warranty, service contract, credit and delivery services, installation and training or product use instructions.  Many aspects of the augmented product can be adapted or changed much more easily than can the actual product itself.  For example, loan rates offered by manufacturer’s fluctuate – low rates may be used to entice consumers to buy at certain times of the year.  Similarly, warranties can change, though a change of this nature is more likely to coincide with the start of a new model year.</a:t>
            </a:r>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6</a:t>
            </a:fld>
            <a:endParaRPr lang="en-US"/>
          </a:p>
        </p:txBody>
      </p:sp>
    </p:spTree>
    <p:extLst>
      <p:ext uri="{BB962C8B-B14F-4D97-AF65-F5344CB8AC3E}">
        <p14:creationId xmlns:p14="http://schemas.microsoft.com/office/powerpoint/2010/main" val="34066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b="1" dirty="0" smtClean="0"/>
              <a:t>LECTURE NOTES:</a:t>
            </a:r>
          </a:p>
          <a:p>
            <a:pPr>
              <a:lnSpc>
                <a:spcPct val="90000"/>
              </a:lnSpc>
              <a:buFontTx/>
              <a:buChar char="•"/>
            </a:pPr>
            <a:r>
              <a:rPr lang="en-US" altLang="en-US" sz="1200" dirty="0" smtClean="0"/>
              <a:t>Products differ from one another in several ways and it is common for marketers to attempt to classify products in categories, especially when buyers feel differently or behave differently towards products of different categories.</a:t>
            </a:r>
          </a:p>
          <a:p>
            <a:pPr>
              <a:lnSpc>
                <a:spcPct val="90000"/>
              </a:lnSpc>
              <a:buFontTx/>
              <a:buChar char="•"/>
            </a:pPr>
            <a:r>
              <a:rPr lang="en-US" altLang="en-US" sz="1200" dirty="0" smtClean="0"/>
              <a:t>One way that marketers classify products is according to their level of durability, that is, how long they are expected to last.</a:t>
            </a:r>
          </a:p>
          <a:p>
            <a:pPr>
              <a:lnSpc>
                <a:spcPct val="90000"/>
              </a:lnSpc>
              <a:buFontTx/>
              <a:buChar char="•"/>
            </a:pPr>
            <a:r>
              <a:rPr lang="en-US" altLang="en-US" sz="1200" dirty="0" smtClean="0"/>
              <a:t>Nondurable goods are sometimes called consumables, because they are typically depleted or used up in a relatively short amount of time.  What are some other examples of nondurable, or consumable items?</a:t>
            </a:r>
          </a:p>
          <a:p>
            <a:pPr>
              <a:lnSpc>
                <a:spcPct val="90000"/>
              </a:lnSpc>
              <a:buFontTx/>
              <a:buChar char="•"/>
            </a:pPr>
            <a:r>
              <a:rPr lang="en-US" altLang="en-US" sz="1200" dirty="0" smtClean="0"/>
              <a:t>Durable goods last much longer and almost always cost more than nondurable goods.  Cost and longevity differences are two  reasons why durable goods are usually purchased under conditions of high involvement, compared to the low involvement levels which characterize nondurable good purchases.</a:t>
            </a:r>
          </a:p>
          <a:p>
            <a:pPr>
              <a:lnSpc>
                <a:spcPct val="90000"/>
              </a:lnSpc>
              <a:buFontTx/>
              <a:buChar char="•"/>
            </a:pPr>
            <a:r>
              <a:rPr lang="en-US" altLang="en-US" sz="1200" dirty="0" smtClean="0"/>
              <a:t>Marketers must understand how consumer needs for augmented products as well as information differ for durable and nondurable goods.  For example, all things being equal, would you expect the warranty to more important for a durable, or nondurable purchase?  {Answer:  Durable of course}.  </a:t>
            </a:r>
          </a:p>
          <a:p>
            <a:pPr>
              <a:lnSpc>
                <a:spcPct val="90000"/>
              </a:lnSpc>
              <a:buFontTx/>
              <a:buChar char="•"/>
            </a:pPr>
            <a:r>
              <a:rPr lang="en-US" altLang="en-US" sz="1200" dirty="0" smtClean="0"/>
              <a:t>Since those who are highly involved in a purchase decision spend more time gathering information and comparing alternatives, marketers can cater to the needs of those looking to purchase a durable good by providing extensive information on the website, via the FAQ section or specific web pages devoted to important actual product features or augmented product aspects. </a:t>
            </a:r>
          </a:p>
          <a:p>
            <a:pPr>
              <a:lnSpc>
                <a:spcPct val="90000"/>
              </a:lnSpc>
              <a:buFontTx/>
              <a:buChar char="•"/>
            </a:pPr>
            <a:r>
              <a:rPr lang="en-US" altLang="en-US" sz="1200" dirty="0" smtClean="0"/>
              <a:t>What other actions might marketers take to satisfy the needs of consumers of each type of good?</a:t>
            </a:r>
          </a:p>
          <a:p>
            <a:pPr>
              <a:lnSpc>
                <a:spcPct val="90000"/>
              </a:lnSpc>
              <a:buFontTx/>
              <a:buChar char="•"/>
            </a:pPr>
            <a:endParaRPr lang="en-US" altLang="en-US" sz="1200" dirty="0" smtClean="0"/>
          </a:p>
          <a:p>
            <a:pPr>
              <a:lnSpc>
                <a:spcPct val="90000"/>
              </a:lnSpc>
            </a:pPr>
            <a:endParaRPr lang="en-US" altLang="en-US" sz="1200" b="1" dirty="0" smtClean="0"/>
          </a:p>
          <a:p>
            <a:pPr>
              <a:lnSpc>
                <a:spcPct val="90000"/>
              </a:lnSpc>
            </a:pPr>
            <a:r>
              <a:rPr lang="en-US" altLang="en-US" sz="1200" b="1" dirty="0" smtClean="0"/>
              <a:t>DISCUSSION NOTE:</a:t>
            </a:r>
          </a:p>
          <a:p>
            <a:pPr>
              <a:lnSpc>
                <a:spcPct val="90000"/>
              </a:lnSpc>
              <a:buFontTx/>
              <a:buChar char="•"/>
            </a:pPr>
            <a:r>
              <a:rPr lang="en-US" altLang="en-US" sz="1200" dirty="0" smtClean="0"/>
              <a:t>Creating a Facebook page, monitoring and responding to tweets, creating a community forum or blog where users can talk about the product are all actions that may be appropriate for durable goods.</a:t>
            </a:r>
          </a:p>
          <a:p>
            <a:pPr>
              <a:lnSpc>
                <a:spcPct val="90000"/>
              </a:lnSpc>
              <a:buFontTx/>
              <a:buChar char="•"/>
            </a:pPr>
            <a:r>
              <a:rPr lang="en-US" altLang="en-US" sz="1200" dirty="0" smtClean="0"/>
              <a:t>Since those who purchase nondurable goods are less likely to spend much time and effort shopping for alternatives, marketers should strive to keep their current users of the brand happy.  As long as these users are satisfied, they are likely to continue purchasing the product.  Marketers might consider creating new uses for the existing product, rewarding their loyalty via a continuity program (such as a frequency card, buy X items get the X+1 item free), etc.</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7</a:t>
            </a:fld>
            <a:endParaRPr lang="en-US"/>
          </a:p>
        </p:txBody>
      </p:sp>
    </p:spTree>
    <p:extLst>
      <p:ext uri="{BB962C8B-B14F-4D97-AF65-F5344CB8AC3E}">
        <p14:creationId xmlns:p14="http://schemas.microsoft.com/office/powerpoint/2010/main" val="1429374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8</a:t>
            </a:fld>
            <a:endParaRPr lang="en-US"/>
          </a:p>
        </p:txBody>
      </p:sp>
    </p:spTree>
    <p:extLst>
      <p:ext uri="{BB962C8B-B14F-4D97-AF65-F5344CB8AC3E}">
        <p14:creationId xmlns:p14="http://schemas.microsoft.com/office/powerpoint/2010/main" val="320739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1000" b="1" dirty="0" smtClean="0"/>
              <a:t>LECTURE NOTES:</a:t>
            </a:r>
          </a:p>
          <a:p>
            <a:pPr marL="228600" indent="-228600">
              <a:buFontTx/>
              <a:buChar char="•"/>
            </a:pPr>
            <a:r>
              <a:rPr lang="en-US" altLang="en-US" dirty="0" smtClean="0"/>
              <a:t>Marketers also classify products based on their intended usage (by consumers for personal use vs. for business use) and according to either where it is bought (consumer) or the type of item it is (business).  </a:t>
            </a:r>
          </a:p>
          <a:p>
            <a:pPr marL="228600" indent="-228600">
              <a:buFontTx/>
              <a:buChar char="•"/>
            </a:pPr>
            <a:r>
              <a:rPr lang="en-US" altLang="en-US" dirty="0" smtClean="0"/>
              <a:t>In some cases, the same item (such as a laptop) may be sold to both consumers (as a shopping good) or to a business (as equipment). We’ll discuss the different classifications of consumer and business products in more detail on the following slides.</a:t>
            </a:r>
          </a:p>
          <a:p>
            <a:endParaRPr lang="en-US" dirty="0"/>
          </a:p>
        </p:txBody>
      </p:sp>
      <p:sp>
        <p:nvSpPr>
          <p:cNvPr id="4" name="Slide Number Placeholder 3"/>
          <p:cNvSpPr>
            <a:spLocks noGrp="1"/>
          </p:cNvSpPr>
          <p:nvPr>
            <p:ph type="sldNum" sz="quarter" idx="10"/>
          </p:nvPr>
        </p:nvSpPr>
        <p:spPr/>
        <p:txBody>
          <a:bodyPr/>
          <a:lstStyle/>
          <a:p>
            <a:fld id="{60526B67-3170-448D-96C2-B57D667F3A4E}" type="slidenum">
              <a:rPr lang="en-US" smtClean="0"/>
              <a:t>9</a:t>
            </a:fld>
            <a:endParaRPr lang="en-US"/>
          </a:p>
        </p:txBody>
      </p:sp>
    </p:spTree>
    <p:extLst>
      <p:ext uri="{BB962C8B-B14F-4D97-AF65-F5344CB8AC3E}">
        <p14:creationId xmlns:p14="http://schemas.microsoft.com/office/powerpoint/2010/main" val="387458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28C8A1-6950-4D9A-BB66-35505568081B}" type="datetime1">
              <a:rPr lang="en-US" smtClean="0"/>
              <a:t>4/29/2015</a:t>
            </a:fld>
            <a:endParaRPr lang="en-US"/>
          </a:p>
        </p:txBody>
      </p:sp>
      <p:sp>
        <p:nvSpPr>
          <p:cNvPr id="5" name="Footer Placeholder 4"/>
          <p:cNvSpPr>
            <a:spLocks noGrp="1"/>
          </p:cNvSpPr>
          <p:nvPr>
            <p:ph type="ftr" sz="quarter" idx="11"/>
          </p:nvPr>
        </p:nvSpPr>
        <p:spPr/>
        <p:txBody>
          <a:bodyPr/>
          <a:lstStyle/>
          <a:p>
            <a:endParaRPr lang="en-US" dirty="0" smtClean="0"/>
          </a:p>
          <a:p>
            <a:r>
              <a:rPr lang="en-US" dirty="0" smtClean="0"/>
              <a:t>Copyright © 2016 Pearson Education, Inc.</a:t>
            </a:r>
          </a:p>
          <a:p>
            <a:endParaRPr lang="en-US" dirty="0"/>
          </a:p>
        </p:txBody>
      </p:sp>
      <p:sp>
        <p:nvSpPr>
          <p:cNvPr id="6" name="Slide Number Placeholder 5"/>
          <p:cNvSpPr>
            <a:spLocks noGrp="1"/>
          </p:cNvSpPr>
          <p:nvPr>
            <p:ph type="sldNum" sz="quarter" idx="12"/>
          </p:nvPr>
        </p:nvSpPr>
        <p:spPr/>
        <p:txBody>
          <a:bodyPr/>
          <a:lstStyle/>
          <a:p>
            <a:r>
              <a:rPr lang="en-US" dirty="0" smtClean="0"/>
              <a:t>8-</a:t>
            </a:r>
            <a:fld id="{4A70F448-A361-4A57-987F-362FE9AD6394}" type="slidenum">
              <a:rPr lang="en-US" smtClean="0"/>
              <a:pPr/>
              <a:t>‹#›</a:t>
            </a:fld>
            <a:endParaRPr lang="en-US" dirty="0"/>
          </a:p>
        </p:txBody>
      </p:sp>
    </p:spTree>
    <p:extLst>
      <p:ext uri="{BB962C8B-B14F-4D97-AF65-F5344CB8AC3E}">
        <p14:creationId xmlns:p14="http://schemas.microsoft.com/office/powerpoint/2010/main" val="377806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EFDF0-88C7-4E12-B0B2-3CC25E4259E8}" type="datetime1">
              <a:rPr lang="en-US" smtClean="0"/>
              <a:t>4/29/2015</a:t>
            </a:fld>
            <a:endParaRPr lang="en-US"/>
          </a:p>
        </p:txBody>
      </p:sp>
      <p:sp>
        <p:nvSpPr>
          <p:cNvPr id="5" name="Footer Placeholder 4"/>
          <p:cNvSpPr>
            <a:spLocks noGrp="1"/>
          </p:cNvSpPr>
          <p:nvPr>
            <p:ph type="ftr" sz="quarter" idx="11"/>
          </p:nvPr>
        </p:nvSpPr>
        <p:spPr/>
        <p:txBody>
          <a:bodyPr/>
          <a:lstStyle/>
          <a:p>
            <a:endParaRPr lang="en-US" dirty="0" smtClean="0"/>
          </a:p>
          <a:p>
            <a:r>
              <a:rPr lang="en-US" dirty="0" smtClean="0"/>
              <a:t>Copyright © 2016 Pearson Education, Inc.</a:t>
            </a:r>
          </a:p>
          <a:p>
            <a:endParaRPr lang="en-US" dirty="0"/>
          </a:p>
        </p:txBody>
      </p:sp>
      <p:sp>
        <p:nvSpPr>
          <p:cNvPr id="6" name="Slide Number Placeholder 5"/>
          <p:cNvSpPr>
            <a:spLocks noGrp="1"/>
          </p:cNvSpPr>
          <p:nvPr>
            <p:ph type="sldNum" sz="quarter" idx="12"/>
          </p:nvPr>
        </p:nvSpPr>
        <p:spPr/>
        <p:txBody>
          <a:bodyPr/>
          <a:lstStyle/>
          <a:p>
            <a:r>
              <a:rPr lang="en-US" dirty="0" smtClean="0"/>
              <a:t>8-</a:t>
            </a:r>
            <a:fld id="{4A70F448-A361-4A57-987F-362FE9AD6394}" type="slidenum">
              <a:rPr lang="en-US" smtClean="0"/>
              <a:pPr/>
              <a:t>‹#›</a:t>
            </a:fld>
            <a:endParaRPr lang="en-US" dirty="0"/>
          </a:p>
        </p:txBody>
      </p:sp>
    </p:spTree>
    <p:extLst>
      <p:ext uri="{BB962C8B-B14F-4D97-AF65-F5344CB8AC3E}">
        <p14:creationId xmlns:p14="http://schemas.microsoft.com/office/powerpoint/2010/main" val="228710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F2357-0CD8-4312-A807-C53FC6C6537A}" type="datetime1">
              <a:rPr lang="en-US" smtClean="0"/>
              <a:t>4/29/2015</a:t>
            </a:fld>
            <a:endParaRPr lang="en-US"/>
          </a:p>
        </p:txBody>
      </p:sp>
      <p:sp>
        <p:nvSpPr>
          <p:cNvPr id="5" name="Footer Placeholder 4"/>
          <p:cNvSpPr>
            <a:spLocks noGrp="1"/>
          </p:cNvSpPr>
          <p:nvPr>
            <p:ph type="ftr" sz="quarter" idx="11"/>
          </p:nvPr>
        </p:nvSpPr>
        <p:spPr/>
        <p:txBody>
          <a:bodyPr/>
          <a:lstStyle/>
          <a:p>
            <a:endParaRPr lang="en-US" dirty="0" smtClean="0"/>
          </a:p>
          <a:p>
            <a:r>
              <a:rPr lang="en-US" dirty="0" smtClean="0"/>
              <a:t>Copyright © 2016 Pearson Education, Inc.</a:t>
            </a:r>
          </a:p>
          <a:p>
            <a:endParaRPr lang="en-US" dirty="0"/>
          </a:p>
        </p:txBody>
      </p:sp>
      <p:sp>
        <p:nvSpPr>
          <p:cNvPr id="6" name="Slide Number Placeholder 5"/>
          <p:cNvSpPr>
            <a:spLocks noGrp="1"/>
          </p:cNvSpPr>
          <p:nvPr>
            <p:ph type="sldNum" sz="quarter" idx="12"/>
          </p:nvPr>
        </p:nvSpPr>
        <p:spPr/>
        <p:txBody>
          <a:bodyPr/>
          <a:lstStyle/>
          <a:p>
            <a:r>
              <a:rPr lang="en-US" dirty="0" smtClean="0"/>
              <a:t>8-</a:t>
            </a:r>
            <a:fld id="{4A70F448-A361-4A57-987F-362FE9AD6394}" type="slidenum">
              <a:rPr lang="en-US" smtClean="0"/>
              <a:pPr/>
              <a:t>‹#›</a:t>
            </a:fld>
            <a:endParaRPr lang="en-US" dirty="0"/>
          </a:p>
        </p:txBody>
      </p:sp>
    </p:spTree>
    <p:extLst>
      <p:ext uri="{BB962C8B-B14F-4D97-AF65-F5344CB8AC3E}">
        <p14:creationId xmlns:p14="http://schemas.microsoft.com/office/powerpoint/2010/main" val="2404238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DDF9B-C248-4131-8E77-48CF11FB460C}" type="datetime1">
              <a:rPr lang="en-US" smtClean="0">
                <a:solidFill>
                  <a:prstClr val="black">
                    <a:tint val="75000"/>
                  </a:prstClr>
                </a:solidFill>
              </a:r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200"/>
            </a:lvl1pPr>
          </a:lstStyle>
          <a:p>
            <a:endParaRPr lang="en-US" altLang="en-US" dirty="0" smtClean="0">
              <a:solidFill>
                <a:prstClr val="black">
                  <a:tint val="75000"/>
                </a:prstClr>
              </a:solidFill>
              <a:latin typeface="Arial" charset="0"/>
            </a:endParaRPr>
          </a:p>
          <a:p>
            <a:r>
              <a:rPr lang="en-US" altLang="en-US" dirty="0" smtClean="0">
                <a:solidFill>
                  <a:prstClr val="black">
                    <a:tint val="75000"/>
                  </a:prstClr>
                </a:solidFill>
                <a:latin typeface="Arial" charset="0"/>
              </a:rPr>
              <a:t>Copyright © 2016 Pearson Education, Inc.</a:t>
            </a:r>
          </a:p>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8-</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865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D4C5C2-022D-430C-82EA-7812F2BCEC5E}" type="datetime1">
              <a:rPr lang="en-US" smtClean="0">
                <a:solidFill>
                  <a:prstClr val="black">
                    <a:tint val="75000"/>
                  </a:prstClr>
                </a:solidFill>
              </a:r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200"/>
            </a:lvl1pPr>
          </a:lstStyle>
          <a:p>
            <a:endParaRPr lang="en-US" altLang="en-US" dirty="0" smtClean="0">
              <a:solidFill>
                <a:prstClr val="black">
                  <a:tint val="75000"/>
                </a:prstClr>
              </a:solidFill>
              <a:latin typeface="Arial" charset="0"/>
            </a:endParaRPr>
          </a:p>
          <a:p>
            <a:r>
              <a:rPr lang="en-US" altLang="en-US" dirty="0" smtClean="0">
                <a:solidFill>
                  <a:prstClr val="black">
                    <a:tint val="75000"/>
                  </a:prstClr>
                </a:solidFill>
                <a:latin typeface="Arial" charset="0"/>
              </a:rPr>
              <a:t>Copyright © 2016 Pearson Education, Inc.</a:t>
            </a:r>
          </a:p>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r>
              <a:rPr lang="en-US" dirty="0" smtClean="0">
                <a:solidFill>
                  <a:prstClr val="black">
                    <a:tint val="75000"/>
                  </a:prstClr>
                </a:solidFill>
              </a:rPr>
              <a:t>8--&lt;#&gt;</a:t>
            </a:r>
            <a:endParaRPr lang="en-US" dirty="0">
              <a:solidFill>
                <a:prstClr val="black">
                  <a:tint val="75000"/>
                </a:prstClr>
              </a:solidFill>
            </a:endParaRPr>
          </a:p>
        </p:txBody>
      </p:sp>
    </p:spTree>
    <p:extLst>
      <p:ext uri="{BB962C8B-B14F-4D97-AF65-F5344CB8AC3E}">
        <p14:creationId xmlns:p14="http://schemas.microsoft.com/office/powerpoint/2010/main" val="1559583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B15E1-3B7A-4291-9C68-748928AF9722}" type="datetime1">
              <a:rPr lang="en-US" smtClean="0">
                <a:solidFill>
                  <a:prstClr val="black">
                    <a:tint val="75000"/>
                  </a:prstClr>
                </a:solidFill>
              </a:r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200"/>
            </a:lvl1pPr>
          </a:lstStyle>
          <a:p>
            <a:endParaRPr lang="en-US" altLang="en-US" dirty="0" smtClean="0">
              <a:solidFill>
                <a:prstClr val="black">
                  <a:tint val="75000"/>
                </a:prstClr>
              </a:solidFill>
              <a:latin typeface="Arial" charset="0"/>
            </a:endParaRPr>
          </a:p>
          <a:p>
            <a:r>
              <a:rPr lang="en-US" altLang="en-US" dirty="0" smtClean="0">
                <a:solidFill>
                  <a:prstClr val="black">
                    <a:tint val="75000"/>
                  </a:prstClr>
                </a:solidFill>
                <a:latin typeface="Arial" charset="0"/>
              </a:rPr>
              <a:t>Copyright © 2016 Pearson Education, Inc.</a:t>
            </a:r>
          </a:p>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8-</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11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ACD14-6D0A-4AE1-BE28-088CA0B149E9}" type="datetime1">
              <a:rPr lang="en-US" smtClean="0">
                <a:solidFill>
                  <a:prstClr val="black">
                    <a:tint val="75000"/>
                  </a:prstClr>
                </a:solidFill>
              </a:rPr>
              <a:t>4/29/2015</a:t>
            </a:fld>
            <a:endParaRPr lang="en-US">
              <a:solidFill>
                <a:prstClr val="black">
                  <a:tint val="75000"/>
                </a:prstClr>
              </a:solidFill>
            </a:endParaRPr>
          </a:p>
        </p:txBody>
      </p:sp>
      <p:sp>
        <p:nvSpPr>
          <p:cNvPr id="6" name="Footer Placeholder 5"/>
          <p:cNvSpPr>
            <a:spLocks noGrp="1"/>
          </p:cNvSpPr>
          <p:nvPr>
            <p:ph type="ftr" sz="quarter" idx="11"/>
          </p:nvPr>
        </p:nvSpPr>
        <p:spPr>
          <a:xfrm>
            <a:off x="3124200" y="6324600"/>
            <a:ext cx="3124200" cy="365125"/>
          </a:xfrm>
        </p:spPr>
        <p:txBody>
          <a:bodyPr/>
          <a:lstStyle>
            <a:lvl1pPr>
              <a:defRPr sz="1200"/>
            </a:lvl1pPr>
          </a:lstStyle>
          <a:p>
            <a:r>
              <a:rPr lang="en-US" altLang="en-US" dirty="0" smtClean="0">
                <a:solidFill>
                  <a:prstClr val="black">
                    <a:tint val="75000"/>
                  </a:prstClr>
                </a:solidFill>
                <a:latin typeface="Arial" charset="0"/>
              </a:rPr>
              <a:t> Copyright © 2016 Pearson Education,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8-</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3268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B5EC5B-6245-4469-95B9-349DD4DB1C55}" type="datetime1">
              <a:rPr lang="en-US" smtClean="0">
                <a:solidFill>
                  <a:prstClr val="black">
                    <a:tint val="75000"/>
                  </a:prstClr>
                </a:solidFill>
              </a:rPr>
              <a:t>4/29/2015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sz="1200"/>
            </a:lvl1pPr>
          </a:lstStyle>
          <a:p>
            <a:endParaRPr lang="en-US" altLang="en-US" dirty="0" smtClean="0">
              <a:solidFill>
                <a:prstClr val="black">
                  <a:tint val="75000"/>
                </a:prstClr>
              </a:solidFill>
              <a:latin typeface="Arial" charset="0"/>
            </a:endParaRPr>
          </a:p>
          <a:p>
            <a:r>
              <a:rPr lang="en-US" altLang="en-US" dirty="0" smtClean="0">
                <a:solidFill>
                  <a:prstClr val="black">
                    <a:tint val="75000"/>
                  </a:prstClr>
                </a:solidFill>
                <a:latin typeface="Arial" charset="0"/>
              </a:rPr>
              <a:t>Copyright © 2016 Pearson Education, Inc.</a:t>
            </a:r>
          </a:p>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r>
              <a:rPr lang="en-US" dirty="0" smtClean="0">
                <a:solidFill>
                  <a:prstClr val="black">
                    <a:tint val="75000"/>
                  </a:prstClr>
                </a:solidFill>
              </a:rPr>
              <a:t>8-</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31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84C331-36EA-4ACD-8EB3-E79952A8B0AD}" type="datetime1">
              <a:rPr lang="en-US" smtClean="0">
                <a:solidFill>
                  <a:prstClr val="black">
                    <a:tint val="75000"/>
                  </a:prstClr>
                </a:solidFill>
              </a:rPr>
              <a:t>4/29/2015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sz="1200"/>
            </a:lvl1pPr>
          </a:lstStyle>
          <a:p>
            <a:endParaRPr lang="en-US" altLang="en-US" dirty="0" smtClean="0">
              <a:solidFill>
                <a:prstClr val="black">
                  <a:tint val="75000"/>
                </a:prstClr>
              </a:solidFill>
              <a:latin typeface="Arial" charset="0"/>
            </a:endParaRPr>
          </a:p>
          <a:p>
            <a:r>
              <a:rPr lang="en-US" altLang="en-US" dirty="0" smtClean="0">
                <a:solidFill>
                  <a:prstClr val="black">
                    <a:tint val="75000"/>
                  </a:prstClr>
                </a:solidFill>
                <a:latin typeface="Arial" charset="0"/>
              </a:rPr>
              <a:t>Copyright © 2016 Pearson Education, Inc.</a:t>
            </a:r>
          </a:p>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8-</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5631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4CEE7-D09A-4013-B5C6-5A30DFA49412}" type="datetime1">
              <a:rPr lang="en-US" smtClean="0">
                <a:solidFill>
                  <a:prstClr val="black">
                    <a:tint val="75000"/>
                  </a:prstClr>
                </a:solidFill>
              </a:rPr>
              <a:t>4/29/2015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sz="1200"/>
            </a:lvl1pPr>
          </a:lstStyle>
          <a:p>
            <a:endParaRPr lang="en-US" altLang="en-US" dirty="0" smtClean="0">
              <a:solidFill>
                <a:prstClr val="black">
                  <a:tint val="75000"/>
                </a:prstClr>
              </a:solidFill>
              <a:latin typeface="Arial" charset="0"/>
            </a:endParaRPr>
          </a:p>
          <a:p>
            <a:r>
              <a:rPr lang="en-US" altLang="en-US" dirty="0" smtClean="0">
                <a:solidFill>
                  <a:prstClr val="black">
                    <a:tint val="75000"/>
                  </a:prstClr>
                </a:solidFill>
                <a:latin typeface="Arial" charset="0"/>
              </a:rPr>
              <a:t>Copyright © 2016 Pearson Education, Inc.</a:t>
            </a:r>
          </a:p>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8-</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0134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3D404-D4C4-4F9F-AC5A-87AB1444373A}" type="datetime1">
              <a:rPr lang="en-US" smtClean="0">
                <a:solidFill>
                  <a:prstClr val="black">
                    <a:tint val="75000"/>
                  </a:prstClr>
                </a:solidFill>
              </a:rPr>
              <a:t>4/29/2015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sz="1200"/>
            </a:lvl1pPr>
          </a:lstStyle>
          <a:p>
            <a:endParaRPr lang="en-US" altLang="en-US" dirty="0" smtClean="0">
              <a:solidFill>
                <a:prstClr val="black">
                  <a:tint val="75000"/>
                </a:prstClr>
              </a:solidFill>
              <a:latin typeface="Arial" charset="0"/>
            </a:endParaRPr>
          </a:p>
          <a:p>
            <a:r>
              <a:rPr lang="en-US" altLang="en-US" dirty="0" smtClean="0">
                <a:solidFill>
                  <a:prstClr val="black">
                    <a:tint val="75000"/>
                  </a:prstClr>
                </a:solidFill>
                <a:latin typeface="Arial" charset="0"/>
              </a:rPr>
              <a:t>Copyright © 2016 Pearson Education, Inc.</a:t>
            </a:r>
          </a:p>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8-</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551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9ECC3-234C-4FA3-A3B6-BB8BF67AF1B4}" type="datetime1">
              <a:rPr lang="en-US" smtClean="0"/>
              <a:t>4/29/2015</a:t>
            </a:fld>
            <a:endParaRPr lang="en-US"/>
          </a:p>
        </p:txBody>
      </p:sp>
      <p:sp>
        <p:nvSpPr>
          <p:cNvPr id="5" name="Footer Placeholder 4"/>
          <p:cNvSpPr>
            <a:spLocks noGrp="1"/>
          </p:cNvSpPr>
          <p:nvPr>
            <p:ph type="ftr" sz="quarter" idx="11"/>
          </p:nvPr>
        </p:nvSpPr>
        <p:spPr/>
        <p:txBody>
          <a:bodyPr/>
          <a:lstStyle/>
          <a:p>
            <a:endParaRPr lang="en-US" dirty="0" smtClean="0"/>
          </a:p>
          <a:p>
            <a:r>
              <a:rPr lang="en-US" dirty="0" smtClean="0"/>
              <a:t>Copyright © 2016 Pearson Education, Inc.</a:t>
            </a:r>
          </a:p>
          <a:p>
            <a:endParaRPr lang="en-US" dirty="0"/>
          </a:p>
        </p:txBody>
      </p:sp>
      <p:sp>
        <p:nvSpPr>
          <p:cNvPr id="6" name="Slide Number Placeholder 5"/>
          <p:cNvSpPr>
            <a:spLocks noGrp="1"/>
          </p:cNvSpPr>
          <p:nvPr>
            <p:ph type="sldNum" sz="quarter" idx="12"/>
          </p:nvPr>
        </p:nvSpPr>
        <p:spPr/>
        <p:txBody>
          <a:bodyPr/>
          <a:lstStyle/>
          <a:p>
            <a:r>
              <a:rPr lang="en-US" dirty="0" smtClean="0"/>
              <a:t>8-</a:t>
            </a:r>
            <a:fld id="{4A70F448-A361-4A57-987F-362FE9AD6394}" type="slidenum">
              <a:rPr lang="en-US" smtClean="0"/>
              <a:pPr/>
              <a:t>‹#›</a:t>
            </a:fld>
            <a:endParaRPr lang="en-US" dirty="0"/>
          </a:p>
        </p:txBody>
      </p:sp>
    </p:spTree>
    <p:extLst>
      <p:ext uri="{BB962C8B-B14F-4D97-AF65-F5344CB8AC3E}">
        <p14:creationId xmlns:p14="http://schemas.microsoft.com/office/powerpoint/2010/main" val="517031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A7AE3-272E-4C3B-878D-DBF77536AA60}" type="datetime1">
              <a:rPr lang="en-US" smtClean="0">
                <a:solidFill>
                  <a:prstClr val="black">
                    <a:tint val="75000"/>
                  </a:prstClr>
                </a:solidFill>
              </a:rPr>
              <a:t>4/29/2015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sz="1200"/>
            </a:lvl1pPr>
          </a:lstStyle>
          <a:p>
            <a:endParaRPr lang="en-US" altLang="en-US" dirty="0" smtClean="0">
              <a:solidFill>
                <a:prstClr val="black">
                  <a:tint val="75000"/>
                </a:prstClr>
              </a:solidFill>
              <a:latin typeface="Arial" charset="0"/>
            </a:endParaRPr>
          </a:p>
          <a:p>
            <a:r>
              <a:rPr lang="en-US" altLang="en-US" dirty="0" smtClean="0">
                <a:solidFill>
                  <a:prstClr val="black">
                    <a:tint val="75000"/>
                  </a:prstClr>
                </a:solidFill>
                <a:latin typeface="Arial" charset="0"/>
              </a:rPr>
              <a:t>Copyright © 2016 Pearson Education, Inc.</a:t>
            </a:r>
          </a:p>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8-</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9298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76110-94D1-4F16-87FB-71E30A02244F}" type="datetime1">
              <a:rPr lang="en-US" smtClean="0">
                <a:solidFill>
                  <a:prstClr val="black">
                    <a:tint val="75000"/>
                  </a:prstClr>
                </a:solidFill>
              </a:r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200"/>
            </a:lvl1pPr>
          </a:lstStyle>
          <a:p>
            <a:endParaRPr lang="en-US" altLang="en-US" dirty="0" smtClean="0">
              <a:solidFill>
                <a:prstClr val="black">
                  <a:tint val="75000"/>
                </a:prstClr>
              </a:solidFill>
              <a:latin typeface="Arial" charset="0"/>
            </a:endParaRPr>
          </a:p>
          <a:p>
            <a:r>
              <a:rPr lang="en-US" altLang="en-US" dirty="0" smtClean="0">
                <a:solidFill>
                  <a:prstClr val="black">
                    <a:tint val="75000"/>
                  </a:prstClr>
                </a:solidFill>
                <a:latin typeface="Arial" charset="0"/>
              </a:rPr>
              <a:t>Copyright © 2016 Pearson Education, Inc.</a:t>
            </a:r>
          </a:p>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8-</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6119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79EA6-0D8C-416A-BB1D-57C780C390DB}" type="datetime1">
              <a:rPr lang="en-US" smtClean="0">
                <a:solidFill>
                  <a:prstClr val="black">
                    <a:tint val="75000"/>
                  </a:prstClr>
                </a:solidFill>
              </a:r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200"/>
            </a:lvl1pPr>
          </a:lstStyle>
          <a:p>
            <a:endParaRPr lang="en-US" altLang="en-US" dirty="0" smtClean="0">
              <a:solidFill>
                <a:prstClr val="black">
                  <a:tint val="75000"/>
                </a:prstClr>
              </a:solidFill>
              <a:latin typeface="Arial" charset="0"/>
            </a:endParaRPr>
          </a:p>
          <a:p>
            <a:r>
              <a:rPr lang="en-US" altLang="en-US" dirty="0" smtClean="0">
                <a:solidFill>
                  <a:prstClr val="black">
                    <a:tint val="75000"/>
                  </a:prstClr>
                </a:solidFill>
                <a:latin typeface="Arial" charset="0"/>
              </a:rPr>
              <a:t>Copyright © 2016 Pearson Education, Inc.</a:t>
            </a:r>
          </a:p>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8-</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549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8A4B1-F3BE-4468-84A5-37ABBD4F35F4}" type="datetime1">
              <a:rPr lang="en-US" smtClean="0"/>
              <a:t>4/29/2015</a:t>
            </a:fld>
            <a:endParaRPr lang="en-US"/>
          </a:p>
        </p:txBody>
      </p:sp>
      <p:sp>
        <p:nvSpPr>
          <p:cNvPr id="5" name="Footer Placeholder 4"/>
          <p:cNvSpPr>
            <a:spLocks noGrp="1"/>
          </p:cNvSpPr>
          <p:nvPr>
            <p:ph type="ftr" sz="quarter" idx="11"/>
          </p:nvPr>
        </p:nvSpPr>
        <p:spPr/>
        <p:txBody>
          <a:bodyPr/>
          <a:lstStyle/>
          <a:p>
            <a:endParaRPr lang="en-US" dirty="0" smtClean="0"/>
          </a:p>
          <a:p>
            <a:r>
              <a:rPr lang="en-US" dirty="0" smtClean="0"/>
              <a:t>Copyright © 2016 Pearson Education, Inc.</a:t>
            </a:r>
          </a:p>
          <a:p>
            <a:endParaRPr lang="en-US" dirty="0"/>
          </a:p>
        </p:txBody>
      </p:sp>
      <p:sp>
        <p:nvSpPr>
          <p:cNvPr id="6" name="Slide Number Placeholder 5"/>
          <p:cNvSpPr>
            <a:spLocks noGrp="1"/>
          </p:cNvSpPr>
          <p:nvPr>
            <p:ph type="sldNum" sz="quarter" idx="12"/>
          </p:nvPr>
        </p:nvSpPr>
        <p:spPr/>
        <p:txBody>
          <a:bodyPr/>
          <a:lstStyle/>
          <a:p>
            <a:r>
              <a:rPr lang="en-US" dirty="0" smtClean="0"/>
              <a:t>8-</a:t>
            </a:r>
            <a:fld id="{4A70F448-A361-4A57-987F-362FE9AD6394}" type="slidenum">
              <a:rPr lang="en-US" smtClean="0"/>
              <a:pPr/>
              <a:t>‹#›</a:t>
            </a:fld>
            <a:endParaRPr lang="en-US" dirty="0"/>
          </a:p>
        </p:txBody>
      </p:sp>
    </p:spTree>
    <p:extLst>
      <p:ext uri="{BB962C8B-B14F-4D97-AF65-F5344CB8AC3E}">
        <p14:creationId xmlns:p14="http://schemas.microsoft.com/office/powerpoint/2010/main" val="246852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083594-025D-4CC9-87A1-1ED95405CD27}" type="datetime1">
              <a:rPr lang="en-US" smtClean="0"/>
              <a:t>4/29/2015</a:t>
            </a:fld>
            <a:endParaRPr lang="en-US"/>
          </a:p>
        </p:txBody>
      </p:sp>
      <p:sp>
        <p:nvSpPr>
          <p:cNvPr id="6" name="Footer Placeholder 5"/>
          <p:cNvSpPr>
            <a:spLocks noGrp="1"/>
          </p:cNvSpPr>
          <p:nvPr>
            <p:ph type="ftr" sz="quarter" idx="11"/>
          </p:nvPr>
        </p:nvSpPr>
        <p:spPr/>
        <p:txBody>
          <a:bodyPr/>
          <a:lstStyle/>
          <a:p>
            <a:endParaRPr lang="en-US" dirty="0" smtClean="0"/>
          </a:p>
          <a:p>
            <a:r>
              <a:rPr lang="en-US" dirty="0" smtClean="0"/>
              <a:t>Copyright © 2016 Pearson Education, Inc.</a:t>
            </a:r>
          </a:p>
          <a:p>
            <a:endParaRPr lang="en-US" dirty="0"/>
          </a:p>
        </p:txBody>
      </p:sp>
      <p:sp>
        <p:nvSpPr>
          <p:cNvPr id="7" name="Slide Number Placeholder 6"/>
          <p:cNvSpPr>
            <a:spLocks noGrp="1"/>
          </p:cNvSpPr>
          <p:nvPr>
            <p:ph type="sldNum" sz="quarter" idx="12"/>
          </p:nvPr>
        </p:nvSpPr>
        <p:spPr/>
        <p:txBody>
          <a:bodyPr/>
          <a:lstStyle/>
          <a:p>
            <a:r>
              <a:rPr lang="en-US" dirty="0" smtClean="0"/>
              <a:t>8-</a:t>
            </a:r>
            <a:fld id="{4A70F448-A361-4A57-987F-362FE9AD6394}" type="slidenum">
              <a:rPr lang="en-US" smtClean="0"/>
              <a:pPr/>
              <a:t>‹#›</a:t>
            </a:fld>
            <a:endParaRPr lang="en-US" dirty="0"/>
          </a:p>
        </p:txBody>
      </p:sp>
    </p:spTree>
    <p:extLst>
      <p:ext uri="{BB962C8B-B14F-4D97-AF65-F5344CB8AC3E}">
        <p14:creationId xmlns:p14="http://schemas.microsoft.com/office/powerpoint/2010/main" val="328929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53AAFA-423B-417A-8C85-5C058D8DB598}" type="datetime1">
              <a:rPr lang="en-US" smtClean="0"/>
              <a:t>4/29/2015</a:t>
            </a:fld>
            <a:endParaRPr lang="en-US"/>
          </a:p>
        </p:txBody>
      </p:sp>
      <p:sp>
        <p:nvSpPr>
          <p:cNvPr id="8" name="Footer Placeholder 7"/>
          <p:cNvSpPr>
            <a:spLocks noGrp="1"/>
          </p:cNvSpPr>
          <p:nvPr>
            <p:ph type="ftr" sz="quarter" idx="11"/>
          </p:nvPr>
        </p:nvSpPr>
        <p:spPr/>
        <p:txBody>
          <a:bodyPr/>
          <a:lstStyle/>
          <a:p>
            <a:endParaRPr lang="en-US" dirty="0" smtClean="0"/>
          </a:p>
          <a:p>
            <a:r>
              <a:rPr lang="en-US" dirty="0" smtClean="0"/>
              <a:t>Copyright © 2016 Pearson Education, Inc.</a:t>
            </a:r>
          </a:p>
          <a:p>
            <a:endParaRPr lang="en-US" dirty="0"/>
          </a:p>
        </p:txBody>
      </p:sp>
      <p:sp>
        <p:nvSpPr>
          <p:cNvPr id="9" name="Slide Number Placeholder 8"/>
          <p:cNvSpPr>
            <a:spLocks noGrp="1"/>
          </p:cNvSpPr>
          <p:nvPr>
            <p:ph type="sldNum" sz="quarter" idx="12"/>
          </p:nvPr>
        </p:nvSpPr>
        <p:spPr/>
        <p:txBody>
          <a:bodyPr/>
          <a:lstStyle/>
          <a:p>
            <a:r>
              <a:rPr lang="en-US" dirty="0" smtClean="0"/>
              <a:t>8-</a:t>
            </a:r>
            <a:fld id="{4A70F448-A361-4A57-987F-362FE9AD6394}" type="slidenum">
              <a:rPr lang="en-US" smtClean="0"/>
              <a:pPr/>
              <a:t>‹#›</a:t>
            </a:fld>
            <a:endParaRPr lang="en-US" dirty="0"/>
          </a:p>
        </p:txBody>
      </p:sp>
    </p:spTree>
    <p:extLst>
      <p:ext uri="{BB962C8B-B14F-4D97-AF65-F5344CB8AC3E}">
        <p14:creationId xmlns:p14="http://schemas.microsoft.com/office/powerpoint/2010/main" val="318838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9D0EB-BFEF-4148-8D20-834B5F797352}" type="datetime1">
              <a:rPr lang="en-US" smtClean="0"/>
              <a:t>4/29/2015</a:t>
            </a:fld>
            <a:endParaRPr lang="en-US"/>
          </a:p>
        </p:txBody>
      </p:sp>
      <p:sp>
        <p:nvSpPr>
          <p:cNvPr id="4" name="Footer Placeholder 3"/>
          <p:cNvSpPr>
            <a:spLocks noGrp="1"/>
          </p:cNvSpPr>
          <p:nvPr>
            <p:ph type="ftr" sz="quarter" idx="11"/>
          </p:nvPr>
        </p:nvSpPr>
        <p:spPr/>
        <p:txBody>
          <a:bodyPr/>
          <a:lstStyle/>
          <a:p>
            <a:endParaRPr lang="en-US" dirty="0" smtClean="0"/>
          </a:p>
          <a:p>
            <a:r>
              <a:rPr lang="en-US" dirty="0"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dirty="0" smtClean="0"/>
              <a:t>8-</a:t>
            </a:r>
            <a:fld id="{4A70F448-A361-4A57-987F-362FE9AD6394}" type="slidenum">
              <a:rPr lang="en-US" smtClean="0"/>
              <a:pPr/>
              <a:t>‹#›</a:t>
            </a:fld>
            <a:endParaRPr lang="en-US" dirty="0"/>
          </a:p>
        </p:txBody>
      </p:sp>
    </p:spTree>
    <p:extLst>
      <p:ext uri="{BB962C8B-B14F-4D97-AF65-F5344CB8AC3E}">
        <p14:creationId xmlns:p14="http://schemas.microsoft.com/office/powerpoint/2010/main" val="411433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A686A-B0EC-47E6-9E94-7698CDDDD31F}" type="datetime1">
              <a:rPr lang="en-US" smtClean="0"/>
              <a:t>4/29/2015</a:t>
            </a:fld>
            <a:endParaRPr lang="en-US"/>
          </a:p>
        </p:txBody>
      </p:sp>
      <p:sp>
        <p:nvSpPr>
          <p:cNvPr id="3" name="Footer Placeholder 2"/>
          <p:cNvSpPr>
            <a:spLocks noGrp="1"/>
          </p:cNvSpPr>
          <p:nvPr>
            <p:ph type="ftr" sz="quarter" idx="11"/>
          </p:nvPr>
        </p:nvSpPr>
        <p:spPr/>
        <p:txBody>
          <a:bodyPr/>
          <a:lstStyle/>
          <a:p>
            <a:endParaRPr lang="en-US" dirty="0" smtClean="0"/>
          </a:p>
          <a:p>
            <a:r>
              <a:rPr lang="en-US" dirty="0" smtClean="0"/>
              <a:t>Copyright © 2016 Pearson Education, Inc.</a:t>
            </a:r>
          </a:p>
          <a:p>
            <a:endParaRPr lang="en-US" dirty="0"/>
          </a:p>
        </p:txBody>
      </p:sp>
      <p:sp>
        <p:nvSpPr>
          <p:cNvPr id="4" name="Slide Number Placeholder 3"/>
          <p:cNvSpPr>
            <a:spLocks noGrp="1"/>
          </p:cNvSpPr>
          <p:nvPr>
            <p:ph type="sldNum" sz="quarter" idx="12"/>
          </p:nvPr>
        </p:nvSpPr>
        <p:spPr/>
        <p:txBody>
          <a:bodyPr/>
          <a:lstStyle/>
          <a:p>
            <a:r>
              <a:rPr lang="en-US" dirty="0" smtClean="0"/>
              <a:t>8-</a:t>
            </a:r>
            <a:fld id="{4A70F448-A361-4A57-987F-362FE9AD6394}" type="slidenum">
              <a:rPr lang="en-US" smtClean="0"/>
              <a:pPr/>
              <a:t>‹#›</a:t>
            </a:fld>
            <a:endParaRPr lang="en-US" dirty="0"/>
          </a:p>
        </p:txBody>
      </p:sp>
    </p:spTree>
    <p:extLst>
      <p:ext uri="{BB962C8B-B14F-4D97-AF65-F5344CB8AC3E}">
        <p14:creationId xmlns:p14="http://schemas.microsoft.com/office/powerpoint/2010/main" val="301120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626E0-766E-47B1-BA7F-3579D75AA04D}" type="datetime1">
              <a:rPr lang="en-US" smtClean="0"/>
              <a:t>4/29/2015</a:t>
            </a:fld>
            <a:endParaRPr lang="en-US"/>
          </a:p>
        </p:txBody>
      </p:sp>
      <p:sp>
        <p:nvSpPr>
          <p:cNvPr id="6" name="Footer Placeholder 5"/>
          <p:cNvSpPr>
            <a:spLocks noGrp="1"/>
          </p:cNvSpPr>
          <p:nvPr>
            <p:ph type="ftr" sz="quarter" idx="11"/>
          </p:nvPr>
        </p:nvSpPr>
        <p:spPr/>
        <p:txBody>
          <a:bodyPr/>
          <a:lstStyle/>
          <a:p>
            <a:endParaRPr lang="en-US" dirty="0" smtClean="0"/>
          </a:p>
          <a:p>
            <a:r>
              <a:rPr lang="en-US" dirty="0" smtClean="0"/>
              <a:t>Copyright © 2016 Pearson Education, Inc.</a:t>
            </a:r>
          </a:p>
          <a:p>
            <a:endParaRPr lang="en-US" dirty="0"/>
          </a:p>
        </p:txBody>
      </p:sp>
      <p:sp>
        <p:nvSpPr>
          <p:cNvPr id="7" name="Slide Number Placeholder 6"/>
          <p:cNvSpPr>
            <a:spLocks noGrp="1"/>
          </p:cNvSpPr>
          <p:nvPr>
            <p:ph type="sldNum" sz="quarter" idx="12"/>
          </p:nvPr>
        </p:nvSpPr>
        <p:spPr/>
        <p:txBody>
          <a:bodyPr/>
          <a:lstStyle/>
          <a:p>
            <a:r>
              <a:rPr lang="en-US" dirty="0" smtClean="0"/>
              <a:t>8-</a:t>
            </a:r>
            <a:fld id="{4A70F448-A361-4A57-987F-362FE9AD6394}" type="slidenum">
              <a:rPr lang="en-US" smtClean="0"/>
              <a:pPr/>
              <a:t>‹#›</a:t>
            </a:fld>
            <a:endParaRPr lang="en-US" dirty="0"/>
          </a:p>
        </p:txBody>
      </p:sp>
    </p:spTree>
    <p:extLst>
      <p:ext uri="{BB962C8B-B14F-4D97-AF65-F5344CB8AC3E}">
        <p14:creationId xmlns:p14="http://schemas.microsoft.com/office/powerpoint/2010/main" val="62978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DCB8C-FAAE-4AB8-A43E-9C132CE18A39}" type="datetime1">
              <a:rPr lang="en-US" smtClean="0"/>
              <a:t>4/29/2015</a:t>
            </a:fld>
            <a:endParaRPr lang="en-US"/>
          </a:p>
        </p:txBody>
      </p:sp>
      <p:sp>
        <p:nvSpPr>
          <p:cNvPr id="6" name="Footer Placeholder 5"/>
          <p:cNvSpPr>
            <a:spLocks noGrp="1"/>
          </p:cNvSpPr>
          <p:nvPr>
            <p:ph type="ftr" sz="quarter" idx="11"/>
          </p:nvPr>
        </p:nvSpPr>
        <p:spPr/>
        <p:txBody>
          <a:bodyPr/>
          <a:lstStyle/>
          <a:p>
            <a:endParaRPr lang="en-US" dirty="0" smtClean="0"/>
          </a:p>
          <a:p>
            <a:r>
              <a:rPr lang="en-US" dirty="0" smtClean="0"/>
              <a:t>Copyright © 2016 Pearson Education, Inc.</a:t>
            </a:r>
          </a:p>
          <a:p>
            <a:endParaRPr lang="en-US" dirty="0"/>
          </a:p>
        </p:txBody>
      </p:sp>
      <p:sp>
        <p:nvSpPr>
          <p:cNvPr id="7" name="Slide Number Placeholder 6"/>
          <p:cNvSpPr>
            <a:spLocks noGrp="1"/>
          </p:cNvSpPr>
          <p:nvPr>
            <p:ph type="sldNum" sz="quarter" idx="12"/>
          </p:nvPr>
        </p:nvSpPr>
        <p:spPr/>
        <p:txBody>
          <a:bodyPr/>
          <a:lstStyle/>
          <a:p>
            <a:r>
              <a:rPr lang="en-US" dirty="0" smtClean="0"/>
              <a:t>8-</a:t>
            </a:r>
            <a:fld id="{4A70F448-A361-4A57-987F-362FE9AD6394}" type="slidenum">
              <a:rPr lang="en-US" smtClean="0"/>
              <a:pPr/>
              <a:t>‹#›</a:t>
            </a:fld>
            <a:endParaRPr lang="en-US" dirty="0"/>
          </a:p>
        </p:txBody>
      </p:sp>
    </p:spTree>
    <p:extLst>
      <p:ext uri="{BB962C8B-B14F-4D97-AF65-F5344CB8AC3E}">
        <p14:creationId xmlns:p14="http://schemas.microsoft.com/office/powerpoint/2010/main" val="120969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184F5-9F9D-4CF0-B0D1-788C14BAF34D}" type="datetime1">
              <a:rPr lang="en-US" smtClean="0"/>
              <a:t>4/29/2015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smtClean="0"/>
          </a:p>
          <a:p>
            <a:r>
              <a:rPr lang="en-US" dirty="0" smtClean="0"/>
              <a:t>Copyright © 2016 Pearson Education, Inc.</a:t>
            </a:r>
          </a:p>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8-</a:t>
            </a:r>
            <a:fld id="{4A70F448-A361-4A57-987F-362FE9AD6394}" type="slidenum">
              <a:rPr lang="en-US" smtClean="0"/>
              <a:pPr/>
              <a:t>‹#›</a:t>
            </a:fld>
            <a:endParaRPr lang="en-US" dirty="0"/>
          </a:p>
        </p:txBody>
      </p:sp>
    </p:spTree>
    <p:extLst>
      <p:ext uri="{BB962C8B-B14F-4D97-AF65-F5344CB8AC3E}">
        <p14:creationId xmlns:p14="http://schemas.microsoft.com/office/powerpoint/2010/main" val="2753057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F3974-7990-40B4-9AA7-BF68923AB660}" type="datetime1">
              <a:rPr lang="en-US" smtClean="0">
                <a:solidFill>
                  <a:prstClr val="black">
                    <a:tint val="75000"/>
                  </a:prstClr>
                </a:solidFill>
              </a:rPr>
              <a:t>4/29/2015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smtClean="0">
              <a:solidFill>
                <a:prstClr val="black">
                  <a:tint val="75000"/>
                </a:prstClr>
              </a:solidFill>
              <a:latin typeface="Arial" charset="0"/>
            </a:endParaRPr>
          </a:p>
          <a:p>
            <a:r>
              <a:rPr lang="en-US" altLang="en-US" dirty="0" smtClean="0">
                <a:solidFill>
                  <a:prstClr val="black">
                    <a:tint val="75000"/>
                  </a:prstClr>
                </a:solidFill>
                <a:latin typeface="Arial" charset="0"/>
              </a:rPr>
              <a:t>Copyright © 2016 Pearson Education, Inc.</a:t>
            </a:r>
          </a:p>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8-</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366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net.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cid:3287383400_2177562"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57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8585" y="381000"/>
            <a:ext cx="6781800" cy="2286000"/>
          </a:xfrm>
        </p:spPr>
        <p:txBody>
          <a:bodyPr>
            <a:normAutofit fontScale="90000"/>
          </a:bodyPr>
          <a:lstStyle/>
          <a:p>
            <a:pPr>
              <a:defRPr/>
            </a:pPr>
            <a:r>
              <a:rPr lang="en-US" sz="4000" dirty="0" smtClean="0"/>
              <a:t/>
            </a:r>
            <a:br>
              <a:rPr lang="en-US" sz="4000" dirty="0" smtClean="0"/>
            </a:br>
            <a:r>
              <a:rPr lang="en-US" sz="4000" dirty="0" smtClean="0"/>
              <a:t>Chapter Eight</a:t>
            </a:r>
            <a:br>
              <a:rPr lang="en-US" sz="4000" dirty="0" smtClean="0"/>
            </a:br>
            <a:r>
              <a:rPr lang="en-US" sz="2700" i="1" dirty="0"/>
              <a:t/>
            </a:r>
            <a:br>
              <a:rPr lang="en-US" sz="2700" i="1" dirty="0"/>
            </a:br>
            <a:r>
              <a:rPr lang="en-US" sz="5400" dirty="0" smtClean="0">
                <a:solidFill>
                  <a:schemeClr val="tx1"/>
                </a:solidFill>
              </a:rPr>
              <a:t>Product I: Innovatio</a:t>
            </a:r>
            <a:r>
              <a:rPr lang="en-US" sz="5400" dirty="0" smtClean="0"/>
              <a:t>n </a:t>
            </a:r>
            <a:br>
              <a:rPr lang="en-US" sz="5400" dirty="0" smtClean="0"/>
            </a:br>
            <a:r>
              <a:rPr lang="en-US" sz="5400" dirty="0" smtClean="0"/>
              <a:t>and New Product Development</a:t>
            </a:r>
            <a:endParaRPr lang="en-US" sz="3600" dirty="0">
              <a:solidFill>
                <a:schemeClr val="tx1"/>
              </a:solidFill>
            </a:endParaRPr>
          </a:p>
        </p:txBody>
      </p:sp>
      <p:sp>
        <p:nvSpPr>
          <p:cNvPr id="8195" name="Rectangle 3"/>
          <p:cNvSpPr>
            <a:spLocks noGrp="1" noChangeArrowheads="1"/>
          </p:cNvSpPr>
          <p:nvPr>
            <p:ph type="subTitle" idx="1"/>
          </p:nvPr>
        </p:nvSpPr>
        <p:spPr>
          <a:xfrm>
            <a:off x="1447800" y="5257800"/>
            <a:ext cx="4114800" cy="609600"/>
          </a:xfrm>
        </p:spPr>
        <p:txBody>
          <a:bodyPr rtlCol="0">
            <a:normAutofit fontScale="70000" lnSpcReduction="20000"/>
          </a:bodyPr>
          <a:lstStyle/>
          <a:p>
            <a:pPr algn="l" fontAlgn="auto">
              <a:spcAft>
                <a:spcPts val="0"/>
              </a:spcAft>
              <a:buFont typeface="Arial" pitchFamily="34" charset="0"/>
              <a:buNone/>
              <a:defRPr/>
            </a:pPr>
            <a:r>
              <a:rPr lang="en-US" sz="2400" i="1" dirty="0" smtClean="0"/>
              <a:t>Marketing: Real People, Real Choices, 8e</a:t>
            </a:r>
          </a:p>
          <a:p>
            <a:pPr algn="l" fontAlgn="auto">
              <a:spcAft>
                <a:spcPts val="0"/>
              </a:spcAft>
              <a:buFont typeface="Arial" pitchFamily="34" charset="0"/>
              <a:buNone/>
              <a:defRPr/>
            </a:pPr>
            <a:r>
              <a:rPr lang="en-US" sz="2400" dirty="0" smtClean="0"/>
              <a:t>Solomon, Marshall, and Stuart</a:t>
            </a:r>
            <a:endParaRPr lang="en-US" sz="2400" dirty="0"/>
          </a:p>
        </p:txBody>
      </p:sp>
      <p:pic>
        <p:nvPicPr>
          <p:cNvPr id="2" name="Picture 1" descr="Screen shot 2014-11-24 at 1.28.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819400"/>
            <a:ext cx="2930202" cy="3048000"/>
          </a:xfrm>
          <a:prstGeom prst="rect">
            <a:avLst/>
          </a:prstGeom>
          <a:ln w="12700" cmpd="sng">
            <a:solidFill>
              <a:schemeClr val="tx1"/>
            </a:solidFill>
          </a:ln>
        </p:spPr>
      </p:pic>
      <p:sp>
        <p:nvSpPr>
          <p:cNvPr id="6" name="Footer Placeholder 3"/>
          <p:cNvSpPr>
            <a:spLocks noGrp="1"/>
          </p:cNvSpPr>
          <p:nvPr>
            <p:ph type="ftr" sz="quarter" idx="11"/>
          </p:nvPr>
        </p:nvSpPr>
        <p:spPr>
          <a:xfrm>
            <a:off x="3124200" y="6356350"/>
            <a:ext cx="3048000" cy="365125"/>
          </a:xfrm>
        </p:spPr>
        <p:txBody>
          <a:bodyPr/>
          <a:lstStyle/>
          <a:p>
            <a:endParaRPr lang="en-US" altLang="en-US" dirty="0" smtClean="0">
              <a:solidFill>
                <a:prstClr val="black"/>
              </a:solidFill>
              <a:latin typeface="Arial" charset="0"/>
            </a:endParaRPr>
          </a:p>
          <a:p>
            <a:r>
              <a:rPr lang="en-US" altLang="en-US" dirty="0" smtClean="0">
                <a:solidFill>
                  <a:prstClr val="black"/>
                </a:solidFill>
                <a:latin typeface="Arial" charset="0"/>
              </a:rPr>
              <a:t>Copyright © 2016 Pearson Education, Inc.</a:t>
            </a:r>
          </a:p>
          <a:p>
            <a:endParaRPr lang="en-US" dirty="0">
              <a:solidFill>
                <a:prstClr val="black"/>
              </a:solidFill>
            </a:endParaRPr>
          </a:p>
        </p:txBody>
      </p:sp>
      <p:sp>
        <p:nvSpPr>
          <p:cNvPr id="7" name="Slide Number Placeholder 4"/>
          <p:cNvSpPr>
            <a:spLocks noGrp="1"/>
          </p:cNvSpPr>
          <p:nvPr>
            <p:ph type="sldNum" sz="quarter" idx="12"/>
          </p:nvPr>
        </p:nvSpPr>
        <p:spPr>
          <a:xfrm>
            <a:off x="6553200" y="6356350"/>
            <a:ext cx="2133600" cy="365125"/>
          </a:xfrm>
        </p:spPr>
        <p:txBody>
          <a:bodyPr/>
          <a:lstStyle/>
          <a:p>
            <a:r>
              <a:rPr lang="en-US" dirty="0" smtClean="0">
                <a:solidFill>
                  <a:prstClr val="black"/>
                </a:solidFill>
              </a:rPr>
              <a:t>8-</a:t>
            </a:r>
            <a:fld id="{0A49F835-7521-402A-88A4-2BB57B53A43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24330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Figure 8.3: How </a:t>
            </a:r>
            <a:r>
              <a:rPr lang="en-US" dirty="0" smtClean="0"/>
              <a:t>do Consumers Buy Products?</a:t>
            </a:r>
            <a:endParaRPr lang="en-US" dirty="0"/>
          </a:p>
        </p:txBody>
      </p:sp>
      <p:sp>
        <p:nvSpPr>
          <p:cNvPr id="4" name="Content Placeholder 3"/>
          <p:cNvSpPr>
            <a:spLocks noGrp="1"/>
          </p:cNvSpPr>
          <p:nvPr>
            <p:ph sz="half" idx="2"/>
          </p:nvPr>
        </p:nvSpPr>
        <p:spPr>
          <a:xfrm>
            <a:off x="4286250" y="1825625"/>
            <a:ext cx="4229100" cy="4351338"/>
          </a:xfrm>
        </p:spPr>
        <p:txBody>
          <a:bodyPr/>
          <a:lstStyle/>
          <a:p>
            <a:r>
              <a:rPr lang="en-US" dirty="0" smtClean="0"/>
              <a:t>Marketers also classify products based on where and how consumers buy the product</a:t>
            </a:r>
          </a:p>
          <a:p>
            <a:pPr lvl="1"/>
            <a:r>
              <a:rPr lang="en-US" dirty="0" smtClean="0"/>
              <a:t>Similar to how consumer decisions differ in terms of effort they put into habitual decision making vs. limited problem solving vs. extended problem solving (Ch. 6)</a:t>
            </a:r>
            <a:endParaRPr lang="en-US" dirty="0"/>
          </a:p>
        </p:txBody>
      </p:sp>
      <p:sp>
        <p:nvSpPr>
          <p:cNvPr id="5" name="Footer Placeholder 4"/>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6" name="Slide Number Placeholder 5"/>
          <p:cNvSpPr>
            <a:spLocks noGrp="1"/>
          </p:cNvSpPr>
          <p:nvPr>
            <p:ph type="sldNum" sz="quarter" idx="12"/>
          </p:nvPr>
        </p:nvSpPr>
        <p:spPr/>
        <p:txBody>
          <a:bodyPr/>
          <a:lstStyle/>
          <a:p>
            <a:r>
              <a:rPr lang="en-US" smtClean="0"/>
              <a:t>8-</a:t>
            </a:r>
            <a:fld id="{4A70F448-A361-4A57-987F-362FE9AD6394}" type="slidenum">
              <a:rPr lang="en-US" smtClean="0"/>
              <a:pPr/>
              <a:t>10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1814513"/>
            <a:ext cx="2738438" cy="441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954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Convenience Products</a:t>
            </a:r>
            <a:endParaRPr lang="en-US" dirty="0"/>
          </a:p>
        </p:txBody>
      </p:sp>
      <p:sp>
        <p:nvSpPr>
          <p:cNvPr id="4" name="Content Placeholder 3"/>
          <p:cNvSpPr>
            <a:spLocks noGrp="1"/>
          </p:cNvSpPr>
          <p:nvPr>
            <p:ph idx="1"/>
          </p:nvPr>
        </p:nvSpPr>
        <p:spPr/>
        <p:txBody>
          <a:bodyPr>
            <a:normAutofit/>
          </a:bodyPr>
          <a:lstStyle/>
          <a:p>
            <a:r>
              <a:rPr lang="en-US" b="1" dirty="0" smtClean="0"/>
              <a:t>Convenience products </a:t>
            </a:r>
            <a:r>
              <a:rPr lang="en-US" dirty="0" smtClean="0"/>
              <a:t>are typically nondurable goods or services bought with minimal effort</a:t>
            </a:r>
          </a:p>
          <a:p>
            <a:pPr lvl="1">
              <a:buFont typeface="Calibri" panose="020F0502020204030204" pitchFamily="34" charset="0"/>
              <a:buChar char="­"/>
            </a:pPr>
            <a:r>
              <a:rPr lang="en-US" dirty="0" smtClean="0"/>
              <a:t>Staples (e.g., milk, bread)</a:t>
            </a:r>
          </a:p>
          <a:p>
            <a:pPr lvl="1">
              <a:buFont typeface="Calibri" panose="020F0502020204030204" pitchFamily="34" charset="0"/>
              <a:buChar char="­"/>
            </a:pPr>
            <a:r>
              <a:rPr lang="en-US" dirty="0" smtClean="0"/>
              <a:t>FMCG</a:t>
            </a:r>
          </a:p>
          <a:p>
            <a:pPr lvl="1">
              <a:buFont typeface="Calibri" panose="020F0502020204030204" pitchFamily="34" charset="0"/>
              <a:buChar char="­"/>
            </a:pPr>
            <a:r>
              <a:rPr lang="en-US" dirty="0" smtClean="0"/>
              <a:t>Impulse products</a:t>
            </a:r>
          </a:p>
          <a:p>
            <a:pPr lvl="1">
              <a:buFont typeface="Calibri" panose="020F0502020204030204" pitchFamily="34" charset="0"/>
              <a:buChar char="­"/>
            </a:pPr>
            <a:r>
              <a:rPr lang="en-US" dirty="0" smtClean="0"/>
              <a:t>Emergency products</a:t>
            </a:r>
          </a:p>
          <a:p>
            <a:r>
              <a:rPr lang="en-US" dirty="0" smtClean="0"/>
              <a:t>Consumers expect convenience products to be low priced and widely available</a:t>
            </a:r>
            <a:endParaRPr lang="en-US" dirty="0"/>
          </a:p>
        </p:txBody>
      </p:sp>
      <p:sp>
        <p:nvSpPr>
          <p:cNvPr id="5" name="Footer Placeholder 4"/>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6" name="Slide Number Placeholder 5"/>
          <p:cNvSpPr>
            <a:spLocks noGrp="1"/>
          </p:cNvSpPr>
          <p:nvPr>
            <p:ph type="sldNum" sz="quarter" idx="12"/>
          </p:nvPr>
        </p:nvSpPr>
        <p:spPr/>
        <p:txBody>
          <a:bodyPr/>
          <a:lstStyle/>
          <a:p>
            <a:r>
              <a:rPr lang="en-US" smtClean="0"/>
              <a:t>8-</a:t>
            </a:r>
            <a:fld id="{4A70F448-A361-4A57-987F-362FE9AD6394}" type="slidenum">
              <a:rPr lang="en-US" smtClean="0"/>
              <a:pPr/>
              <a:t>11</a:t>
            </a:fld>
            <a:endParaRPr lang="en-US" dirty="0"/>
          </a:p>
        </p:txBody>
      </p:sp>
    </p:spTree>
    <p:extLst>
      <p:ext uri="{BB962C8B-B14F-4D97-AF65-F5344CB8AC3E}">
        <p14:creationId xmlns:p14="http://schemas.microsoft.com/office/powerpoint/2010/main" val="1580759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Shopping Products</a:t>
            </a:r>
            <a:endParaRPr lang="en-US" dirty="0"/>
          </a:p>
        </p:txBody>
      </p:sp>
      <p:sp>
        <p:nvSpPr>
          <p:cNvPr id="3" name="Content Placeholder 2"/>
          <p:cNvSpPr>
            <a:spLocks noGrp="1"/>
          </p:cNvSpPr>
          <p:nvPr>
            <p:ph idx="1"/>
          </p:nvPr>
        </p:nvSpPr>
        <p:spPr/>
        <p:txBody>
          <a:bodyPr/>
          <a:lstStyle/>
          <a:p>
            <a:r>
              <a:rPr lang="en-US" b="1" dirty="0" smtClean="0"/>
              <a:t>Shopping products </a:t>
            </a:r>
            <a:r>
              <a:rPr lang="en-US" dirty="0" smtClean="0"/>
              <a:t>are goods and services for which consumers will spend time and effort to gather information on price, product attributes, and product quality</a:t>
            </a:r>
          </a:p>
          <a:p>
            <a:pPr lvl="1">
              <a:buFont typeface="Calibri" panose="020F0502020204030204" pitchFamily="34" charset="0"/>
              <a:buChar char="­"/>
            </a:pPr>
            <a:r>
              <a:rPr lang="en-US" sz="2800" dirty="0" smtClean="0"/>
              <a:t>Computers</a:t>
            </a:r>
          </a:p>
          <a:p>
            <a:pPr lvl="1">
              <a:buFont typeface="Calibri" panose="020F0502020204030204" pitchFamily="34" charset="0"/>
              <a:buChar char="­"/>
            </a:pPr>
            <a:r>
              <a:rPr lang="en-US" sz="2800" dirty="0" smtClean="0"/>
              <a:t>TVs</a:t>
            </a:r>
          </a:p>
          <a:p>
            <a:pPr lvl="1">
              <a:buFont typeface="Calibri" panose="020F0502020204030204" pitchFamily="34" charset="0"/>
              <a:buChar char="­"/>
            </a:pPr>
            <a:r>
              <a:rPr lang="en-US" sz="2800" dirty="0" smtClean="0"/>
              <a:t>Appliances</a:t>
            </a:r>
          </a:p>
          <a:p>
            <a:r>
              <a:rPr lang="en-US" dirty="0" smtClean="0"/>
              <a:t>Consumers are more likely to compare alternatives before they buy</a:t>
            </a:r>
          </a:p>
          <a:p>
            <a:pPr marL="0" indent="0">
              <a:buNone/>
            </a:pPr>
            <a:endParaRPr lang="en-US"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12</a:t>
            </a:fld>
            <a:endParaRPr lang="en-US" dirty="0"/>
          </a:p>
        </p:txBody>
      </p:sp>
      <p:sp>
        <p:nvSpPr>
          <p:cNvPr id="6" name="Rectangle 8"/>
          <p:cNvSpPr>
            <a:spLocks noChangeArrowheads="1"/>
          </p:cNvSpPr>
          <p:nvPr/>
        </p:nvSpPr>
        <p:spPr bwMode="auto">
          <a:xfrm>
            <a:off x="4362450" y="5715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b="1" i="1" dirty="0" smtClean="0">
                <a:solidFill>
                  <a:srgbClr val="000066"/>
                </a:solidFill>
                <a:ea typeface="ヒラギノ角ゴ Pro W3" pitchFamily="-112" charset="-128"/>
                <a:hlinkClick r:id="rId3"/>
              </a:rPr>
              <a:t>CNET.com</a:t>
            </a:r>
            <a:endParaRPr lang="en-US" altLang="en-US" sz="2400" b="1" i="1" dirty="0" smtClean="0">
              <a:solidFill>
                <a:srgbClr val="000066"/>
              </a:solidFill>
              <a:ea typeface="ヒラギノ角ゴ Pro W3" pitchFamily="-112" charset="-128"/>
            </a:endParaRPr>
          </a:p>
        </p:txBody>
      </p:sp>
    </p:spTree>
    <p:extLst>
      <p:ext uri="{BB962C8B-B14F-4D97-AF65-F5344CB8AC3E}">
        <p14:creationId xmlns:p14="http://schemas.microsoft.com/office/powerpoint/2010/main" val="2937879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Specialty Products</a:t>
            </a:r>
            <a:endParaRPr lang="en-US" dirty="0"/>
          </a:p>
        </p:txBody>
      </p:sp>
      <p:sp>
        <p:nvSpPr>
          <p:cNvPr id="3" name="Content Placeholder 2"/>
          <p:cNvSpPr>
            <a:spLocks noGrp="1"/>
          </p:cNvSpPr>
          <p:nvPr>
            <p:ph idx="1"/>
          </p:nvPr>
        </p:nvSpPr>
        <p:spPr/>
        <p:txBody>
          <a:bodyPr/>
          <a:lstStyle/>
          <a:p>
            <a:r>
              <a:rPr lang="en-US" sz="3200" b="1" dirty="0" smtClean="0"/>
              <a:t>Specialty products </a:t>
            </a:r>
            <a:r>
              <a:rPr lang="en-US" sz="3200" dirty="0" smtClean="0"/>
              <a:t>have unique characteristics that are important to buyers at almost any price</a:t>
            </a:r>
          </a:p>
          <a:p>
            <a:pPr lvl="1">
              <a:buFont typeface="Calibri" panose="020F0502020204030204" pitchFamily="34" charset="0"/>
              <a:buChar char="­"/>
            </a:pPr>
            <a:r>
              <a:rPr lang="en-US" sz="2800" dirty="0" smtClean="0"/>
              <a:t>Generally, an extended problem-solving purchase that requires a lot of effort to choose</a:t>
            </a:r>
          </a:p>
          <a:p>
            <a:pPr lvl="1">
              <a:buFont typeface="Calibri" panose="020F0502020204030204" pitchFamily="34" charset="0"/>
              <a:buChar char="­"/>
            </a:pPr>
            <a:r>
              <a:rPr lang="en-US" sz="2800" dirty="0" smtClean="0"/>
              <a:t>Marketers have to go to a lot of effort to make their products stand out</a:t>
            </a:r>
          </a:p>
          <a:p>
            <a:pPr lvl="1">
              <a:buFont typeface="Calibri" panose="020F0502020204030204" pitchFamily="34" charset="0"/>
              <a:buChar char="­"/>
            </a:pPr>
            <a:r>
              <a:rPr lang="en-US" sz="2800" dirty="0" smtClean="0"/>
              <a:t>Customers tend to be very loyal</a:t>
            </a:r>
            <a:endParaRPr lang="en-US" sz="28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13</a:t>
            </a:fld>
            <a:endParaRPr lang="en-US" dirty="0"/>
          </a:p>
        </p:txBody>
      </p:sp>
    </p:spTree>
    <p:extLst>
      <p:ext uri="{BB962C8B-B14F-4D97-AF65-F5344CB8AC3E}">
        <p14:creationId xmlns:p14="http://schemas.microsoft.com/office/powerpoint/2010/main" val="4205671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Unsought Products</a:t>
            </a:r>
            <a:endParaRPr lang="en-US" dirty="0"/>
          </a:p>
        </p:txBody>
      </p:sp>
      <p:sp>
        <p:nvSpPr>
          <p:cNvPr id="3" name="Content Placeholder 2"/>
          <p:cNvSpPr>
            <a:spLocks noGrp="1"/>
          </p:cNvSpPr>
          <p:nvPr>
            <p:ph idx="1"/>
          </p:nvPr>
        </p:nvSpPr>
        <p:spPr/>
        <p:txBody>
          <a:bodyPr/>
          <a:lstStyle/>
          <a:p>
            <a:r>
              <a:rPr lang="en-US" sz="3200" b="1" dirty="0" smtClean="0"/>
              <a:t>Unsought products </a:t>
            </a:r>
            <a:r>
              <a:rPr lang="en-US" sz="3200" dirty="0" smtClean="0"/>
              <a:t>are goods and services for which a consumer has little awareness or interest until a need arises</a:t>
            </a:r>
          </a:p>
          <a:p>
            <a:pPr lvl="1">
              <a:buFont typeface="Calibri" panose="020F0502020204030204" pitchFamily="34" charset="0"/>
              <a:buChar char="­"/>
            </a:pPr>
            <a:r>
              <a:rPr lang="en-US" sz="2800" dirty="0" smtClean="0"/>
              <a:t>Burial plots</a:t>
            </a:r>
          </a:p>
          <a:p>
            <a:pPr lvl="1">
              <a:buFont typeface="Calibri" panose="020F0502020204030204" pitchFamily="34" charset="0"/>
              <a:buChar char="­"/>
            </a:pPr>
            <a:r>
              <a:rPr lang="en-US" sz="2800" dirty="0" smtClean="0"/>
              <a:t>Life insurance for young people</a:t>
            </a:r>
          </a:p>
          <a:p>
            <a:r>
              <a:rPr lang="en-US" sz="3200" dirty="0"/>
              <a:t>O</a:t>
            </a:r>
            <a:r>
              <a:rPr lang="en-US" sz="3200" dirty="0" smtClean="0"/>
              <a:t>ften require a good deal of advertising or personal selling to interest buyers</a:t>
            </a:r>
            <a:endParaRPr lang="en-US" sz="32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14</a:t>
            </a:fld>
            <a:endParaRPr lang="en-US" dirty="0"/>
          </a:p>
        </p:txBody>
      </p:sp>
    </p:spTree>
    <p:extLst>
      <p:ext uri="{BB962C8B-B14F-4D97-AF65-F5344CB8AC3E}">
        <p14:creationId xmlns:p14="http://schemas.microsoft.com/office/powerpoint/2010/main" val="3121157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Business to Business Products</a:t>
            </a:r>
            <a:endParaRPr lang="en-US" dirty="0"/>
          </a:p>
        </p:txBody>
      </p:sp>
      <p:sp>
        <p:nvSpPr>
          <p:cNvPr id="11" name="Content Placeholder 10"/>
          <p:cNvSpPr>
            <a:spLocks noGrp="1"/>
          </p:cNvSpPr>
          <p:nvPr>
            <p:ph sz="half" idx="2"/>
          </p:nvPr>
        </p:nvSpPr>
        <p:spPr>
          <a:xfrm>
            <a:off x="3232297" y="1825625"/>
            <a:ext cx="5283053" cy="4351338"/>
          </a:xfrm>
        </p:spPr>
        <p:txBody>
          <a:bodyPr>
            <a:normAutofit/>
          </a:bodyPr>
          <a:lstStyle/>
          <a:p>
            <a:r>
              <a:rPr lang="en-US" sz="3200" dirty="0" smtClean="0"/>
              <a:t>Marketers classify B2B products based on how organizations use them</a:t>
            </a:r>
          </a:p>
          <a:p>
            <a:r>
              <a:rPr lang="en-US" sz="3200" dirty="0" smtClean="0"/>
              <a:t>Knowledge of customer product use enables marketers to:</a:t>
            </a:r>
          </a:p>
          <a:p>
            <a:pPr lvl="1">
              <a:buFont typeface="Calibri" panose="020F0502020204030204" pitchFamily="34" charset="0"/>
              <a:buChar char="­"/>
            </a:pPr>
            <a:r>
              <a:rPr lang="en-US" sz="2800" dirty="0" smtClean="0"/>
              <a:t>Improve product designs</a:t>
            </a:r>
          </a:p>
          <a:p>
            <a:pPr lvl="1">
              <a:buFont typeface="Calibri" panose="020F0502020204030204" pitchFamily="34" charset="0"/>
              <a:buChar char="­"/>
            </a:pPr>
            <a:r>
              <a:rPr lang="en-US" sz="2800" dirty="0" smtClean="0"/>
              <a:t>Craft an appropriate marketing mix</a:t>
            </a:r>
            <a:endParaRPr lang="en-US" sz="28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dirty="0" smtClean="0"/>
              <a:t>8-</a:t>
            </a:r>
            <a:fld id="{4A70F448-A361-4A57-987F-362FE9AD6394}" type="slidenum">
              <a:rPr lang="en-US" smtClean="0"/>
              <a:pPr/>
              <a:t>15</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13" y="1762123"/>
            <a:ext cx="2451053"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649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Categorizing B2B Products</a:t>
            </a:r>
            <a:endParaRPr lang="en-US" dirty="0"/>
          </a:p>
        </p:txBody>
      </p:sp>
      <p:sp>
        <p:nvSpPr>
          <p:cNvPr id="3" name="Content Placeholder 2"/>
          <p:cNvSpPr>
            <a:spLocks noGrp="1"/>
          </p:cNvSpPr>
          <p:nvPr>
            <p:ph idx="1"/>
          </p:nvPr>
        </p:nvSpPr>
        <p:spPr/>
        <p:txBody>
          <a:bodyPr/>
          <a:lstStyle/>
          <a:p>
            <a:pPr>
              <a:defRPr/>
            </a:pPr>
            <a:r>
              <a:rPr lang="en-US" sz="3600" b="1" dirty="0"/>
              <a:t>Equipment</a:t>
            </a:r>
            <a:r>
              <a:rPr lang="en-US" sz="3600" dirty="0"/>
              <a:t> is used in daily operations</a:t>
            </a:r>
          </a:p>
          <a:p>
            <a:pPr>
              <a:defRPr/>
            </a:pPr>
            <a:r>
              <a:rPr lang="en-US" sz="3600" b="1" dirty="0"/>
              <a:t>Maintenance, repair, and operating (MRO) </a:t>
            </a:r>
            <a:r>
              <a:rPr lang="en-US" sz="3600" dirty="0"/>
              <a:t>goods are consumed relatively quickly</a:t>
            </a:r>
          </a:p>
          <a:p>
            <a:pPr>
              <a:defRPr/>
            </a:pPr>
            <a:r>
              <a:rPr lang="en-US" sz="3600" b="1" dirty="0"/>
              <a:t>Raw materials </a:t>
            </a:r>
            <a:r>
              <a:rPr lang="en-US" sz="3600" dirty="0"/>
              <a:t>are products of fishing, lumber, agricultural, and mining industries </a:t>
            </a:r>
            <a:r>
              <a:rPr lang="en-US" sz="3600" dirty="0" smtClean="0"/>
              <a:t>used to manufacture finished </a:t>
            </a:r>
            <a:r>
              <a:rPr lang="en-US" sz="3600" dirty="0"/>
              <a:t>goods</a:t>
            </a:r>
          </a:p>
          <a:p>
            <a:endParaRPr lang="en-US"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16</a:t>
            </a:fld>
            <a:endParaRPr lang="en-US" dirty="0"/>
          </a:p>
        </p:txBody>
      </p:sp>
    </p:spTree>
    <p:extLst>
      <p:ext uri="{BB962C8B-B14F-4D97-AF65-F5344CB8AC3E}">
        <p14:creationId xmlns:p14="http://schemas.microsoft.com/office/powerpoint/2010/main" val="1208245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Categorizing B2B Products</a:t>
            </a:r>
            <a:endParaRPr lang="en-US" dirty="0"/>
          </a:p>
        </p:txBody>
      </p:sp>
      <p:sp>
        <p:nvSpPr>
          <p:cNvPr id="3" name="Content Placeholder 2"/>
          <p:cNvSpPr>
            <a:spLocks noGrp="1"/>
          </p:cNvSpPr>
          <p:nvPr>
            <p:ph idx="1"/>
          </p:nvPr>
        </p:nvSpPr>
        <p:spPr/>
        <p:txBody>
          <a:bodyPr>
            <a:noAutofit/>
          </a:bodyPr>
          <a:lstStyle/>
          <a:p>
            <a:r>
              <a:rPr lang="en-US" sz="3200" b="1" dirty="0" smtClean="0"/>
              <a:t>Processed materials </a:t>
            </a:r>
            <a:r>
              <a:rPr lang="en-US" sz="3200" dirty="0" smtClean="0"/>
              <a:t>are produced by firms when they transform raw materials from their original state</a:t>
            </a:r>
          </a:p>
          <a:p>
            <a:r>
              <a:rPr lang="en-US" sz="3200" b="1" dirty="0" smtClean="0"/>
              <a:t>Specialized services </a:t>
            </a:r>
            <a:r>
              <a:rPr lang="en-US" sz="3200" dirty="0" smtClean="0"/>
              <a:t>are those which are essential to the organization buy are not a part of the actual production of a product </a:t>
            </a:r>
          </a:p>
          <a:p>
            <a:r>
              <a:rPr lang="en-US" sz="3200" b="1" dirty="0" smtClean="0"/>
              <a:t>Component parts </a:t>
            </a:r>
            <a:r>
              <a:rPr lang="en-US" sz="3200" dirty="0" smtClean="0"/>
              <a:t>are manufactured goods or subassemblies of finished items that firms need to complete their own goods</a:t>
            </a:r>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17</a:t>
            </a:fld>
            <a:endParaRPr lang="en-US" dirty="0"/>
          </a:p>
        </p:txBody>
      </p:sp>
    </p:spTree>
    <p:extLst>
      <p:ext uri="{BB962C8B-B14F-4D97-AF65-F5344CB8AC3E}">
        <p14:creationId xmlns:p14="http://schemas.microsoft.com/office/powerpoint/2010/main" val="2934107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Classification of Consumer </a:t>
            </a:r>
            <a:br>
              <a:rPr lang="en-US" dirty="0" smtClean="0"/>
            </a:br>
            <a:r>
              <a:rPr lang="en-US" dirty="0" smtClean="0"/>
              <a:t>and B2B Products</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Categorizing consumer and B2B products helps marketers to:</a:t>
            </a:r>
          </a:p>
          <a:p>
            <a:pPr lvl="1">
              <a:buFont typeface="Calibri" panose="020F0502020204030204" pitchFamily="34" charset="0"/>
              <a:buChar char="­"/>
            </a:pPr>
            <a:r>
              <a:rPr lang="en-US" sz="2800" dirty="0"/>
              <a:t>D</a:t>
            </a:r>
            <a:r>
              <a:rPr lang="en-US" sz="2800" dirty="0" smtClean="0"/>
              <a:t>evelop better new products </a:t>
            </a:r>
          </a:p>
          <a:p>
            <a:pPr lvl="1">
              <a:buFont typeface="Calibri" panose="020F0502020204030204" pitchFamily="34" charset="0"/>
              <a:buChar char="­"/>
            </a:pPr>
            <a:r>
              <a:rPr lang="en-US" sz="2800" dirty="0"/>
              <a:t>I</a:t>
            </a:r>
            <a:r>
              <a:rPr lang="en-US" sz="2800" dirty="0" smtClean="0"/>
              <a:t>mproved marketing mixes</a:t>
            </a:r>
          </a:p>
          <a:p>
            <a:r>
              <a:rPr lang="en-US" sz="3200" dirty="0" smtClean="0"/>
              <a:t>Product durability, purchase process, and product use provide useful information</a:t>
            </a:r>
          </a:p>
          <a:p>
            <a:pPr marL="0" indent="0">
              <a:buNone/>
            </a:pPr>
            <a:endParaRPr lang="en-US" b="1" dirty="0" smtClean="0">
              <a:solidFill>
                <a:schemeClr val="tx2"/>
              </a:solidFill>
            </a:endParaRPr>
          </a:p>
          <a:p>
            <a:pPr marL="0" indent="0">
              <a:buNone/>
            </a:pPr>
            <a:r>
              <a:rPr lang="en-US" b="1" dirty="0" smtClean="0">
                <a:solidFill>
                  <a:schemeClr val="tx2"/>
                </a:solidFill>
              </a:rPr>
              <a:t>Are consumer product classifications for a given product permanent? Can you think of products that have moved from one class to another?</a:t>
            </a:r>
            <a:endParaRPr lang="en-US" b="1" dirty="0">
              <a:solidFill>
                <a:schemeClr val="tx2"/>
              </a:solidFill>
            </a:endParaRPr>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18</a:t>
            </a:fld>
            <a:endParaRPr lang="en-US" dirty="0"/>
          </a:p>
        </p:txBody>
      </p:sp>
    </p:spTree>
    <p:extLst>
      <p:ext uri="{BB962C8B-B14F-4D97-AF65-F5344CB8AC3E}">
        <p14:creationId xmlns:p14="http://schemas.microsoft.com/office/powerpoint/2010/main" val="1923833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and Improved:</a:t>
            </a:r>
            <a:br>
              <a:rPr lang="en-US" dirty="0" smtClean="0"/>
            </a:br>
            <a:r>
              <a:rPr lang="en-US" dirty="0" smtClean="0"/>
              <a:t>The Process of Innovation</a:t>
            </a:r>
            <a:endParaRPr lang="en-US" dirty="0"/>
          </a:p>
        </p:txBody>
      </p:sp>
      <p:sp>
        <p:nvSpPr>
          <p:cNvPr id="3" name="Content Placeholder 2"/>
          <p:cNvSpPr>
            <a:spLocks noGrp="1"/>
          </p:cNvSpPr>
          <p:nvPr>
            <p:ph idx="1"/>
          </p:nvPr>
        </p:nvSpPr>
        <p:spPr/>
        <p:txBody>
          <a:bodyPr>
            <a:normAutofit/>
          </a:bodyPr>
          <a:lstStyle/>
          <a:p>
            <a:r>
              <a:rPr lang="en-US" sz="3200" dirty="0" smtClean="0"/>
              <a:t>Innovation is a hot topic in the boardroom today!</a:t>
            </a:r>
          </a:p>
          <a:p>
            <a:r>
              <a:rPr lang="en-US" sz="3200" dirty="0" smtClean="0"/>
              <a:t>For marketers, an </a:t>
            </a:r>
            <a:r>
              <a:rPr lang="en-US" sz="3200" b="1" dirty="0" smtClean="0"/>
              <a:t>innovation </a:t>
            </a:r>
            <a:r>
              <a:rPr lang="en-US" sz="3200" dirty="0" smtClean="0"/>
              <a:t>is anything customers perceive as new or different</a:t>
            </a:r>
          </a:p>
          <a:p>
            <a:pPr lvl="1">
              <a:buFont typeface="Calibri" panose="020F0502020204030204" pitchFamily="34" charset="0"/>
              <a:buChar char="­"/>
            </a:pPr>
            <a:r>
              <a:rPr lang="en-US" sz="2800" dirty="0" smtClean="0"/>
              <a:t>May be a minor or game changing alteration to an existing good or service</a:t>
            </a:r>
          </a:p>
          <a:p>
            <a:pPr lvl="1">
              <a:buFont typeface="Calibri" panose="020F0502020204030204" pitchFamily="34" charset="0"/>
              <a:buChar char="­"/>
            </a:pPr>
            <a:r>
              <a:rPr lang="en-US" sz="2800" dirty="0" smtClean="0"/>
              <a:t>May be a brand new product entirely</a:t>
            </a:r>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19</a:t>
            </a:fld>
            <a:endParaRPr lang="en-US" dirty="0"/>
          </a:p>
        </p:txBody>
      </p:sp>
    </p:spTree>
    <p:extLst>
      <p:ext uri="{BB962C8B-B14F-4D97-AF65-F5344CB8AC3E}">
        <p14:creationId xmlns:p14="http://schemas.microsoft.com/office/powerpoint/2010/main" val="1813695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rgbClr val="31859C"/>
                </a:solidFill>
                <a:latin typeface="Calibri (Headings)"/>
              </a:rPr>
              <a:t>Chapter Objectives</a:t>
            </a:r>
            <a:endParaRPr lang="en-US" dirty="0">
              <a:solidFill>
                <a:schemeClr val="tx2"/>
              </a:solidFill>
              <a:latin typeface="Calibri (Headings)"/>
            </a:endParaRPr>
          </a:p>
        </p:txBody>
      </p:sp>
      <p:sp>
        <p:nvSpPr>
          <p:cNvPr id="5" name="Content Placeholder 4"/>
          <p:cNvSpPr>
            <a:spLocks noGrp="1"/>
          </p:cNvSpPr>
          <p:nvPr>
            <p:ph idx="1"/>
          </p:nvPr>
        </p:nvSpPr>
        <p:spPr/>
        <p:txBody>
          <a:bodyPr/>
          <a:lstStyle/>
          <a:p>
            <a:r>
              <a:rPr lang="en-US" dirty="0" smtClean="0"/>
              <a:t>Explain how value is derived through different product layers</a:t>
            </a:r>
          </a:p>
          <a:p>
            <a:r>
              <a:rPr lang="en-US" dirty="0" smtClean="0"/>
              <a:t>Describe how marketers classify products</a:t>
            </a:r>
          </a:p>
          <a:p>
            <a:r>
              <a:rPr lang="en-US" dirty="0" smtClean="0"/>
              <a:t>Understand the importance and types of product innovations</a:t>
            </a:r>
          </a:p>
          <a:p>
            <a:r>
              <a:rPr lang="en-US" dirty="0" smtClean="0"/>
              <a:t>Show how firms develop new products</a:t>
            </a:r>
          </a:p>
          <a:p>
            <a:r>
              <a:rPr lang="en-US" dirty="0" smtClean="0"/>
              <a:t>Explain the process of product adoption and diffusion of new innovations</a:t>
            </a:r>
          </a:p>
          <a:p>
            <a:endParaRPr lang="en-US" dirty="0"/>
          </a:p>
        </p:txBody>
      </p:sp>
      <p:sp>
        <p:nvSpPr>
          <p:cNvPr id="6" name="Footer Placeholder 5"/>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7" name="Slide Number Placeholder 6"/>
          <p:cNvSpPr>
            <a:spLocks noGrp="1"/>
          </p:cNvSpPr>
          <p:nvPr>
            <p:ph type="sldNum" sz="quarter" idx="12"/>
          </p:nvPr>
        </p:nvSpPr>
        <p:spPr/>
        <p:txBody>
          <a:bodyPr/>
          <a:lstStyle/>
          <a:p>
            <a:r>
              <a:rPr lang="en-US" smtClean="0"/>
              <a:t>8-</a:t>
            </a:r>
            <a:fld id="{4A70F448-A361-4A57-987F-362FE9AD6394}" type="slidenum">
              <a:rPr lang="en-US" smtClean="0"/>
              <a:pPr/>
              <a:t>2</a:t>
            </a:fld>
            <a:endParaRPr lang="en-US" dirty="0"/>
          </a:p>
        </p:txBody>
      </p:sp>
    </p:spTree>
    <p:extLst>
      <p:ext uri="{BB962C8B-B14F-4D97-AF65-F5344CB8AC3E}">
        <p14:creationId xmlns:p14="http://schemas.microsoft.com/office/powerpoint/2010/main" val="1825005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Innovations</a:t>
            </a:r>
            <a:endParaRPr lang="en-US" dirty="0"/>
          </a:p>
        </p:txBody>
      </p:sp>
      <p:pic>
        <p:nvPicPr>
          <p:cNvPr id="4" name="Picture 3"/>
          <p:cNvPicPr>
            <a:picLocks noChangeAspect="1"/>
          </p:cNvPicPr>
          <p:nvPr/>
        </p:nvPicPr>
        <p:blipFill>
          <a:blip r:embed="rId3"/>
          <a:stretch>
            <a:fillRect/>
          </a:stretch>
        </p:blipFill>
        <p:spPr>
          <a:xfrm>
            <a:off x="1850066" y="1587842"/>
            <a:ext cx="5550196" cy="4430185"/>
          </a:xfrm>
          <a:prstGeom prst="rect">
            <a:avLst/>
          </a:prstGeom>
        </p:spPr>
      </p:pic>
      <p:sp>
        <p:nvSpPr>
          <p:cNvPr id="3" name="Footer Placeholder 2"/>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20</a:t>
            </a:fld>
            <a:endParaRPr lang="en-US" dirty="0"/>
          </a:p>
        </p:txBody>
      </p:sp>
    </p:spTree>
    <p:extLst>
      <p:ext uri="{BB962C8B-B14F-4D97-AF65-F5344CB8AC3E}">
        <p14:creationId xmlns:p14="http://schemas.microsoft.com/office/powerpoint/2010/main" val="2799353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Continuous Innovation</a:t>
            </a:r>
            <a:endParaRPr lang="en-US" dirty="0"/>
          </a:p>
        </p:txBody>
      </p:sp>
      <p:sp>
        <p:nvSpPr>
          <p:cNvPr id="3" name="Content Placeholder 2"/>
          <p:cNvSpPr>
            <a:spLocks noGrp="1"/>
          </p:cNvSpPr>
          <p:nvPr>
            <p:ph idx="1"/>
          </p:nvPr>
        </p:nvSpPr>
        <p:spPr/>
        <p:txBody>
          <a:bodyPr>
            <a:normAutofit/>
          </a:bodyPr>
          <a:lstStyle/>
          <a:p>
            <a:r>
              <a:rPr lang="en-US" sz="3200" dirty="0" smtClean="0"/>
              <a:t>A </a:t>
            </a:r>
            <a:r>
              <a:rPr lang="en-US" sz="3200" b="1" dirty="0" smtClean="0"/>
              <a:t>continuous innovation </a:t>
            </a:r>
            <a:r>
              <a:rPr lang="en-US" sz="3200" dirty="0" smtClean="0"/>
              <a:t>is a modification to an existing product</a:t>
            </a:r>
          </a:p>
          <a:p>
            <a:pPr lvl="1">
              <a:buFont typeface="Calibri" panose="020F0502020204030204" pitchFamily="34" charset="0"/>
              <a:buChar char="­"/>
            </a:pPr>
            <a:r>
              <a:rPr lang="en-US" sz="2800" dirty="0" smtClean="0"/>
              <a:t>Most common form of innovation</a:t>
            </a:r>
          </a:p>
          <a:p>
            <a:r>
              <a:rPr lang="en-US" sz="3200" dirty="0" smtClean="0"/>
              <a:t>A </a:t>
            </a:r>
            <a:r>
              <a:rPr lang="en-US" sz="3200" b="1" dirty="0" smtClean="0"/>
              <a:t>knockoff</a:t>
            </a:r>
            <a:r>
              <a:rPr lang="en-US" sz="3200" dirty="0" smtClean="0"/>
              <a:t> is a new product that copies, with slight modification, the design of an original product</a:t>
            </a:r>
            <a:endParaRPr lang="en-US" dirty="0"/>
          </a:p>
          <a:p>
            <a:pPr lvl="1">
              <a:buFont typeface="Calibri" panose="020F0502020204030204" pitchFamily="34" charset="0"/>
              <a:buChar char="­"/>
            </a:pPr>
            <a:r>
              <a:rPr lang="en-US" sz="2800" dirty="0" smtClean="0"/>
              <a:t>Harder to legally protect designs than technological innovations</a:t>
            </a:r>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21</a:t>
            </a:fld>
            <a:endParaRPr lang="en-US" dirty="0"/>
          </a:p>
        </p:txBody>
      </p:sp>
    </p:spTree>
    <p:extLst>
      <p:ext uri="{BB962C8B-B14F-4D97-AF65-F5344CB8AC3E}">
        <p14:creationId xmlns:p14="http://schemas.microsoft.com/office/powerpoint/2010/main" val="2031483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Dynamically Continuous Innovation</a:t>
            </a:r>
            <a:endParaRPr lang="en-US" dirty="0"/>
          </a:p>
        </p:txBody>
      </p:sp>
      <p:sp>
        <p:nvSpPr>
          <p:cNvPr id="3" name="Content Placeholder 2"/>
          <p:cNvSpPr>
            <a:spLocks noGrp="1"/>
          </p:cNvSpPr>
          <p:nvPr>
            <p:ph sz="half" idx="1"/>
          </p:nvPr>
        </p:nvSpPr>
        <p:spPr>
          <a:xfrm>
            <a:off x="609600" y="1825625"/>
            <a:ext cx="4103077" cy="4351338"/>
          </a:xfrm>
        </p:spPr>
        <p:txBody>
          <a:bodyPr/>
          <a:lstStyle/>
          <a:p>
            <a:r>
              <a:rPr lang="en-US" sz="3200" dirty="0" smtClean="0"/>
              <a:t>A </a:t>
            </a:r>
            <a:r>
              <a:rPr lang="en-US" sz="3200" b="1" dirty="0" smtClean="0"/>
              <a:t>dynamically continuous innovation </a:t>
            </a:r>
            <a:r>
              <a:rPr lang="en-US" sz="3200" dirty="0" smtClean="0"/>
              <a:t>is a pronounced modification to an existing product</a:t>
            </a:r>
          </a:p>
          <a:p>
            <a:pPr lvl="1">
              <a:buFont typeface="Calibri" panose="020F0502020204030204" pitchFamily="34" charset="0"/>
              <a:buChar char="­"/>
            </a:pPr>
            <a:r>
              <a:rPr lang="en-US" sz="2800" dirty="0" smtClean="0"/>
              <a:t>Requires a modest amount of learning for consumers to use </a:t>
            </a:r>
            <a:endParaRPr lang="en-US" sz="28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22</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977" y="2016415"/>
            <a:ext cx="3842895" cy="330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132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Convergence</a:t>
            </a:r>
            <a:endParaRPr lang="en-US" dirty="0"/>
          </a:p>
        </p:txBody>
      </p:sp>
      <p:sp>
        <p:nvSpPr>
          <p:cNvPr id="5" name="Content Placeholder 4"/>
          <p:cNvSpPr>
            <a:spLocks noGrp="1"/>
          </p:cNvSpPr>
          <p:nvPr>
            <p:ph sz="half" idx="1"/>
          </p:nvPr>
        </p:nvSpPr>
        <p:spPr>
          <a:xfrm>
            <a:off x="628650" y="1825625"/>
            <a:ext cx="4453713" cy="4351338"/>
          </a:xfrm>
        </p:spPr>
        <p:txBody>
          <a:bodyPr/>
          <a:lstStyle/>
          <a:p>
            <a:r>
              <a:rPr lang="en-US" sz="3200" b="1" dirty="0" smtClean="0"/>
              <a:t>Convergence </a:t>
            </a:r>
            <a:r>
              <a:rPr lang="en-US" sz="3200" dirty="0"/>
              <a:t>is </a:t>
            </a:r>
            <a:r>
              <a:rPr lang="en-US" sz="3200" dirty="0" smtClean="0"/>
              <a:t>the coming </a:t>
            </a:r>
            <a:r>
              <a:rPr lang="en-US" sz="3200" dirty="0"/>
              <a:t>together of two </a:t>
            </a:r>
            <a:r>
              <a:rPr lang="en-US" sz="3200" dirty="0" smtClean="0"/>
              <a:t>or </a:t>
            </a:r>
            <a:r>
              <a:rPr lang="en-US" sz="3200" dirty="0"/>
              <a:t>more technologies to create a new system </a:t>
            </a:r>
          </a:p>
          <a:p>
            <a:r>
              <a:rPr lang="en-US" sz="3200" dirty="0" smtClean="0"/>
              <a:t>One of the most talked about forms of dynamically continuous innovation</a:t>
            </a:r>
          </a:p>
        </p:txBody>
      </p:sp>
      <p:pic>
        <p:nvPicPr>
          <p:cNvPr id="7" name="Picture 6"/>
          <p:cNvPicPr>
            <a:picLocks noChangeAspect="1"/>
          </p:cNvPicPr>
          <p:nvPr/>
        </p:nvPicPr>
        <p:blipFill>
          <a:blip r:embed="rId3"/>
          <a:stretch>
            <a:fillRect/>
          </a:stretch>
        </p:blipFill>
        <p:spPr>
          <a:xfrm>
            <a:off x="5449690" y="2126510"/>
            <a:ext cx="3301676" cy="2859409"/>
          </a:xfrm>
          <a:prstGeom prst="rect">
            <a:avLst/>
          </a:prstGeom>
        </p:spPr>
      </p:pic>
      <p:sp>
        <p:nvSpPr>
          <p:cNvPr id="2" name="Footer Placeholder 1"/>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3" name="Slide Number Placeholder 2"/>
          <p:cNvSpPr>
            <a:spLocks noGrp="1"/>
          </p:cNvSpPr>
          <p:nvPr>
            <p:ph type="sldNum" sz="quarter" idx="12"/>
          </p:nvPr>
        </p:nvSpPr>
        <p:spPr/>
        <p:txBody>
          <a:bodyPr/>
          <a:lstStyle/>
          <a:p>
            <a:r>
              <a:rPr lang="en-US" smtClean="0"/>
              <a:t>8-</a:t>
            </a:r>
            <a:fld id="{4A70F448-A361-4A57-987F-362FE9AD6394}" type="slidenum">
              <a:rPr lang="en-US" smtClean="0"/>
              <a:pPr/>
              <a:t>23</a:t>
            </a:fld>
            <a:endParaRPr lang="en-US" dirty="0"/>
          </a:p>
        </p:txBody>
      </p:sp>
    </p:spTree>
    <p:extLst>
      <p:ext uri="{BB962C8B-B14F-4D97-AF65-F5344CB8AC3E}">
        <p14:creationId xmlns:p14="http://schemas.microsoft.com/office/powerpoint/2010/main" val="61042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Discontinuous Innovation</a:t>
            </a:r>
            <a:endParaRPr lang="en-US" dirty="0"/>
          </a:p>
        </p:txBody>
      </p:sp>
      <p:sp>
        <p:nvSpPr>
          <p:cNvPr id="3" name="Content Placeholder 2"/>
          <p:cNvSpPr>
            <a:spLocks noGrp="1"/>
          </p:cNvSpPr>
          <p:nvPr>
            <p:ph idx="1"/>
          </p:nvPr>
        </p:nvSpPr>
        <p:spPr/>
        <p:txBody>
          <a:bodyPr>
            <a:normAutofit/>
          </a:bodyPr>
          <a:lstStyle/>
          <a:p>
            <a:r>
              <a:rPr lang="en-US" dirty="0" smtClean="0"/>
              <a:t>To qualify as a </a:t>
            </a:r>
            <a:r>
              <a:rPr lang="en-US" b="1" dirty="0" smtClean="0"/>
              <a:t>discontinuous innovation</a:t>
            </a:r>
            <a:r>
              <a:rPr lang="en-US" dirty="0" smtClean="0"/>
              <a:t>, the product must create major change in the way people live</a:t>
            </a:r>
          </a:p>
          <a:p>
            <a:pPr lvl="1">
              <a:buFont typeface="Calibri" panose="020F0502020204030204" pitchFamily="34" charset="0"/>
              <a:buChar char="­"/>
            </a:pPr>
            <a:r>
              <a:rPr lang="en-US" sz="2800" dirty="0" smtClean="0"/>
              <a:t>Consumers have to learn a great deal in order to be able to effectively use the product</a:t>
            </a:r>
          </a:p>
          <a:p>
            <a:pPr marL="0" indent="0">
              <a:buNone/>
            </a:pPr>
            <a:endParaRPr lang="en-US" dirty="0" smtClean="0">
              <a:solidFill>
                <a:srgbClr val="002060"/>
              </a:solidFill>
            </a:endParaRPr>
          </a:p>
          <a:p>
            <a:pPr marL="0" indent="0">
              <a:buNone/>
            </a:pPr>
            <a:endParaRPr lang="en-US" dirty="0" smtClean="0">
              <a:solidFill>
                <a:srgbClr val="002060"/>
              </a:solidFill>
            </a:endParaRPr>
          </a:p>
          <a:p>
            <a:pPr marL="0" indent="0">
              <a:buNone/>
            </a:pPr>
            <a:r>
              <a:rPr lang="en-US" b="1" dirty="0" smtClean="0">
                <a:solidFill>
                  <a:srgbClr val="002060"/>
                </a:solidFill>
              </a:rPr>
              <a:t>What’s the next “killer app?”</a:t>
            </a:r>
            <a:endParaRPr lang="en-US" b="1" dirty="0">
              <a:solidFill>
                <a:srgbClr val="002060"/>
              </a:solidFill>
            </a:endParaRPr>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24</a:t>
            </a:fld>
            <a:endParaRPr lang="en-US" dirty="0"/>
          </a:p>
        </p:txBody>
      </p:sp>
    </p:spTree>
    <p:extLst>
      <p:ext uri="{BB962C8B-B14F-4D97-AF65-F5344CB8AC3E}">
        <p14:creationId xmlns:p14="http://schemas.microsoft.com/office/powerpoint/2010/main" val="705583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Product Development</a:t>
            </a:r>
            <a:endParaRPr lang="en-US" dirty="0"/>
          </a:p>
        </p:txBody>
      </p:sp>
      <p:sp>
        <p:nvSpPr>
          <p:cNvPr id="3" name="Content Placeholder 2"/>
          <p:cNvSpPr>
            <a:spLocks noGrp="1"/>
          </p:cNvSpPr>
          <p:nvPr>
            <p:ph idx="1"/>
          </p:nvPr>
        </p:nvSpPr>
        <p:spPr/>
        <p:txBody>
          <a:bodyPr>
            <a:normAutofit/>
          </a:bodyPr>
          <a:lstStyle/>
          <a:p>
            <a:r>
              <a:rPr lang="en-US" sz="3200" dirty="0" smtClean="0"/>
              <a:t>The new product development model is based on categories of R&amp;D expenditures</a:t>
            </a:r>
          </a:p>
          <a:p>
            <a:pPr lvl="1">
              <a:buFont typeface="Calibri" panose="020F0502020204030204" pitchFamily="34" charset="0"/>
              <a:buChar char="­"/>
            </a:pPr>
            <a:r>
              <a:rPr lang="en-US" sz="2800" dirty="0" smtClean="0"/>
              <a:t>In most organizations, this process is well-defined and systematic</a:t>
            </a:r>
          </a:p>
          <a:p>
            <a:r>
              <a:rPr lang="en-US" sz="3200" dirty="0" smtClean="0"/>
              <a:t>R&amp;D is a central metric for measuring and organization’s commitment to innovation relative to its rivals</a:t>
            </a:r>
            <a:endParaRPr lang="en-US" sz="32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25</a:t>
            </a:fld>
            <a:endParaRPr lang="en-US" dirty="0"/>
          </a:p>
        </p:txBody>
      </p:sp>
    </p:spTree>
    <p:extLst>
      <p:ext uri="{BB962C8B-B14F-4D97-AF65-F5344CB8AC3E}">
        <p14:creationId xmlns:p14="http://schemas.microsoft.com/office/powerpoint/2010/main" val="4061686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Figure 8.4: Phases in New </a:t>
            </a:r>
            <a:br>
              <a:rPr lang="en-US" dirty="0" smtClean="0"/>
            </a:br>
            <a:r>
              <a:rPr lang="en-US" dirty="0" smtClean="0"/>
              <a:t>Product Development</a:t>
            </a:r>
            <a:endParaRPr lang="en-US" dirty="0"/>
          </a:p>
        </p:txBody>
      </p:sp>
      <p:pic>
        <p:nvPicPr>
          <p:cNvPr id="5" name="Picture 4"/>
          <p:cNvPicPr>
            <a:picLocks noChangeAspect="1"/>
          </p:cNvPicPr>
          <p:nvPr/>
        </p:nvPicPr>
        <p:blipFill>
          <a:blip r:embed="rId3"/>
          <a:stretch>
            <a:fillRect/>
          </a:stretch>
        </p:blipFill>
        <p:spPr>
          <a:xfrm>
            <a:off x="3981500" y="1743739"/>
            <a:ext cx="1405090" cy="4401880"/>
          </a:xfrm>
          <a:prstGeom prst="rect">
            <a:avLst/>
          </a:prstGeom>
        </p:spPr>
      </p:pic>
      <p:sp>
        <p:nvSpPr>
          <p:cNvPr id="2" name="Footer Placeholder 1"/>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3" name="Slide Number Placeholder 2"/>
          <p:cNvSpPr>
            <a:spLocks noGrp="1"/>
          </p:cNvSpPr>
          <p:nvPr>
            <p:ph type="sldNum" sz="quarter" idx="12"/>
          </p:nvPr>
        </p:nvSpPr>
        <p:spPr/>
        <p:txBody>
          <a:bodyPr/>
          <a:lstStyle/>
          <a:p>
            <a:r>
              <a:rPr lang="en-US" smtClean="0"/>
              <a:t>8-</a:t>
            </a:r>
            <a:fld id="{4A70F448-A361-4A57-987F-362FE9AD6394}" type="slidenum">
              <a:rPr lang="en-US" smtClean="0"/>
              <a:pPr/>
              <a:t>26</a:t>
            </a:fld>
            <a:endParaRPr lang="en-US" dirty="0"/>
          </a:p>
        </p:txBody>
      </p:sp>
    </p:spTree>
    <p:extLst>
      <p:ext uri="{BB962C8B-B14F-4D97-AF65-F5344CB8AC3E}">
        <p14:creationId xmlns:p14="http://schemas.microsoft.com/office/powerpoint/2010/main" val="2465891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Product Development</a:t>
            </a:r>
            <a:endParaRPr lang="en-US" dirty="0"/>
          </a:p>
        </p:txBody>
      </p:sp>
      <p:sp>
        <p:nvSpPr>
          <p:cNvPr id="6" name="Content Placeholder 5"/>
          <p:cNvSpPr>
            <a:spLocks noGrp="1"/>
          </p:cNvSpPr>
          <p:nvPr>
            <p:ph sz="half" idx="2"/>
          </p:nvPr>
        </p:nvSpPr>
        <p:spPr>
          <a:xfrm>
            <a:off x="2721935" y="1825625"/>
            <a:ext cx="5793415" cy="4351338"/>
          </a:xfrm>
        </p:spPr>
        <p:txBody>
          <a:bodyPr/>
          <a:lstStyle/>
          <a:p>
            <a:r>
              <a:rPr lang="en-US" sz="3500" b="1" dirty="0"/>
              <a:t>Phase 1: Idea generation</a:t>
            </a:r>
          </a:p>
          <a:p>
            <a:pPr lvl="1">
              <a:buFont typeface="Calibri" panose="020F0502020204030204" pitchFamily="34" charset="0"/>
              <a:buChar char="­"/>
            </a:pPr>
            <a:r>
              <a:rPr lang="en-US" sz="3000" dirty="0"/>
              <a:t>Marketers use a variety of sources to come up with ideas for new products</a:t>
            </a:r>
          </a:p>
          <a:p>
            <a:pPr lvl="1">
              <a:buFont typeface="Calibri" panose="020F0502020204030204" pitchFamily="34" charset="0"/>
              <a:buChar char="­"/>
            </a:pPr>
            <a:r>
              <a:rPr lang="en-US" sz="3000" dirty="0"/>
              <a:t>Value creation via collaboration with customers, salespeople, service personnel and other stakeholders</a:t>
            </a:r>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27</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651" y="1807534"/>
            <a:ext cx="1154163" cy="360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699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Product Development</a:t>
            </a:r>
            <a:endParaRPr lang="en-US" dirty="0"/>
          </a:p>
        </p:txBody>
      </p:sp>
      <p:sp>
        <p:nvSpPr>
          <p:cNvPr id="6" name="Content Placeholder 5"/>
          <p:cNvSpPr>
            <a:spLocks noGrp="1"/>
          </p:cNvSpPr>
          <p:nvPr>
            <p:ph sz="half" idx="2"/>
          </p:nvPr>
        </p:nvSpPr>
        <p:spPr>
          <a:xfrm>
            <a:off x="2721935" y="1825625"/>
            <a:ext cx="5793415" cy="4351338"/>
          </a:xfrm>
        </p:spPr>
        <p:txBody>
          <a:bodyPr/>
          <a:lstStyle/>
          <a:p>
            <a:r>
              <a:rPr lang="en-US" sz="3200" b="1" dirty="0" smtClean="0"/>
              <a:t>Phase 2: Product concept </a:t>
            </a:r>
            <a:r>
              <a:rPr lang="en-US" sz="3200" b="1" dirty="0"/>
              <a:t>d</a:t>
            </a:r>
            <a:r>
              <a:rPr lang="en-US" sz="3200" b="1" dirty="0" smtClean="0"/>
              <a:t>evelopment and screening</a:t>
            </a:r>
          </a:p>
          <a:p>
            <a:pPr lvl="1">
              <a:buFont typeface="Calibri" panose="020F0502020204030204" pitchFamily="34" charset="0"/>
              <a:buChar char="­"/>
            </a:pPr>
            <a:r>
              <a:rPr lang="en-US" sz="2800" dirty="0" smtClean="0"/>
              <a:t>Product ideas are tested for technical and commercial success</a:t>
            </a:r>
          </a:p>
          <a:p>
            <a:r>
              <a:rPr lang="en-US" sz="3200" b="1" dirty="0" smtClean="0"/>
              <a:t>Phase 3: Marketing strategy </a:t>
            </a:r>
            <a:r>
              <a:rPr lang="en-US" sz="3200" b="1" dirty="0"/>
              <a:t>d</a:t>
            </a:r>
            <a:r>
              <a:rPr lang="en-US" sz="3200" b="1" dirty="0" smtClean="0"/>
              <a:t>evelopment</a:t>
            </a:r>
          </a:p>
          <a:p>
            <a:pPr lvl="1">
              <a:buFont typeface="Calibri" panose="020F0502020204030204" pitchFamily="34" charset="0"/>
              <a:buChar char="­"/>
            </a:pPr>
            <a:r>
              <a:rPr lang="en-US" sz="2800" dirty="0" smtClean="0"/>
              <a:t>Developing a plan to deliver the product to the marketplace</a:t>
            </a:r>
            <a:endParaRPr lang="en-US" sz="28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28</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651" y="1807534"/>
            <a:ext cx="1154163" cy="360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171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Product Development</a:t>
            </a:r>
            <a:endParaRPr lang="en-US" dirty="0"/>
          </a:p>
        </p:txBody>
      </p:sp>
      <p:sp>
        <p:nvSpPr>
          <p:cNvPr id="6" name="Content Placeholder 5"/>
          <p:cNvSpPr>
            <a:spLocks noGrp="1"/>
          </p:cNvSpPr>
          <p:nvPr>
            <p:ph sz="half" idx="2"/>
          </p:nvPr>
        </p:nvSpPr>
        <p:spPr>
          <a:xfrm>
            <a:off x="2721935" y="1825625"/>
            <a:ext cx="5793415" cy="4351338"/>
          </a:xfrm>
        </p:spPr>
        <p:txBody>
          <a:bodyPr/>
          <a:lstStyle/>
          <a:p>
            <a:r>
              <a:rPr lang="en-US" sz="3200" b="1" dirty="0" smtClean="0"/>
              <a:t>Phase 4: Business analysis</a:t>
            </a:r>
          </a:p>
          <a:p>
            <a:pPr lvl="1">
              <a:buFont typeface="Calibri" panose="020F0502020204030204" pitchFamily="34" charset="0"/>
              <a:buChar char="­"/>
            </a:pPr>
            <a:r>
              <a:rPr lang="en-US" sz="2800" dirty="0" smtClean="0"/>
              <a:t>The product’s commercial viability is assessed</a:t>
            </a:r>
          </a:p>
          <a:p>
            <a:r>
              <a:rPr lang="en-US" sz="3200" b="1" dirty="0" smtClean="0"/>
              <a:t>Phase 5: Technical development</a:t>
            </a:r>
          </a:p>
          <a:p>
            <a:pPr lvl="1">
              <a:buFont typeface="Calibri" panose="020F0502020204030204" pitchFamily="34" charset="0"/>
              <a:buChar char="­"/>
            </a:pPr>
            <a:r>
              <a:rPr lang="en-US" sz="2800" dirty="0" smtClean="0"/>
              <a:t>Engineers work to develop and refine a working prototype</a:t>
            </a:r>
          </a:p>
          <a:p>
            <a:pPr lvl="1">
              <a:buFont typeface="Calibri" panose="020F0502020204030204" pitchFamily="34" charset="0"/>
              <a:buChar char="­"/>
            </a:pPr>
            <a:r>
              <a:rPr lang="en-US" sz="2800" dirty="0" smtClean="0"/>
              <a:t>Firm may need to apply for a patent</a:t>
            </a:r>
            <a:endParaRPr lang="en-US" sz="28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29</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916" y="1807534"/>
            <a:ext cx="1154163" cy="360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703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accent2">
                    <a:lumMod val="50000"/>
                  </a:schemeClr>
                </a:solidFill>
                <a:latin typeface="Calibri" panose="020F0502020204030204" pitchFamily="34" charset="0"/>
              </a:rPr>
              <a:t>Real People, Real Choices: </a:t>
            </a:r>
            <a:br>
              <a:rPr lang="en-US" sz="3600" dirty="0">
                <a:solidFill>
                  <a:schemeClr val="accent2">
                    <a:lumMod val="50000"/>
                  </a:schemeClr>
                </a:solidFill>
                <a:latin typeface="Calibri" panose="020F0502020204030204" pitchFamily="34" charset="0"/>
              </a:rPr>
            </a:br>
            <a:r>
              <a:rPr lang="en-US" sz="3600" dirty="0">
                <a:solidFill>
                  <a:schemeClr val="accent2">
                    <a:lumMod val="50000"/>
                  </a:schemeClr>
                </a:solidFill>
                <a:latin typeface="Calibri" panose="020F0502020204030204" pitchFamily="34" charset="0"/>
              </a:rPr>
              <a:t>Decision Time at </a:t>
            </a:r>
            <a:r>
              <a:rPr lang="en-US" sz="3600" dirty="0" smtClean="0">
                <a:solidFill>
                  <a:schemeClr val="accent2">
                    <a:lumMod val="50000"/>
                  </a:schemeClr>
                </a:solidFill>
                <a:latin typeface="Calibri" panose="020F0502020204030204" pitchFamily="34" charset="0"/>
              </a:rPr>
              <a:t>Under Armour</a:t>
            </a:r>
            <a:endParaRPr lang="en-US" sz="3600"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463550" lvl="1" indent="-457200"/>
            <a:r>
              <a:rPr lang="en-US" altLang="en-US" sz="3200" dirty="0">
                <a:solidFill>
                  <a:schemeClr val="accent2">
                    <a:lumMod val="50000"/>
                  </a:schemeClr>
                </a:solidFill>
                <a:ea typeface="ＭＳ Ｐゴシック" pitchFamily="34" charset="-128"/>
              </a:rPr>
              <a:t>Which option should </a:t>
            </a:r>
            <a:r>
              <a:rPr lang="en-US" altLang="en-US" sz="3200" dirty="0" smtClean="0">
                <a:solidFill>
                  <a:schemeClr val="accent2">
                    <a:lumMod val="50000"/>
                  </a:schemeClr>
                </a:solidFill>
                <a:ea typeface="ＭＳ Ｐゴシック" pitchFamily="34" charset="-128"/>
              </a:rPr>
              <a:t>Neil pursue? </a:t>
            </a:r>
            <a:endParaRPr lang="en-US" altLang="en-US" sz="3200" dirty="0">
              <a:solidFill>
                <a:schemeClr val="accent2">
                  <a:lumMod val="50000"/>
                </a:schemeClr>
              </a:solidFill>
              <a:ea typeface="ＭＳ Ｐゴシック" pitchFamily="34" charset="-128"/>
            </a:endParaRPr>
          </a:p>
          <a:p>
            <a:pPr marL="920750" lvl="2" indent="-457200">
              <a:buFont typeface="Calibri" panose="020F0502020204030204" pitchFamily="34" charset="0"/>
              <a:buChar char="­"/>
            </a:pPr>
            <a:r>
              <a:rPr lang="en-US" altLang="en-US" sz="2800" i="1" dirty="0" smtClean="0">
                <a:solidFill>
                  <a:schemeClr val="accent1">
                    <a:lumMod val="50000"/>
                  </a:schemeClr>
                </a:solidFill>
                <a:ea typeface="ＭＳ Ｐゴシック" pitchFamily="34" charset="-128"/>
              </a:rPr>
              <a:t>Option </a:t>
            </a:r>
            <a:r>
              <a:rPr lang="en-US" altLang="en-US" sz="2800" i="1" dirty="0">
                <a:solidFill>
                  <a:schemeClr val="accent1">
                    <a:lumMod val="50000"/>
                  </a:schemeClr>
                </a:solidFill>
                <a:ea typeface="ＭＳ Ｐゴシック" pitchFamily="34" charset="-128"/>
              </a:rPr>
              <a:t>1:</a:t>
            </a:r>
            <a:r>
              <a:rPr lang="en-US" altLang="en-US" sz="2800" dirty="0">
                <a:solidFill>
                  <a:schemeClr val="accent1">
                    <a:lumMod val="50000"/>
                  </a:schemeClr>
                </a:solidFill>
                <a:ea typeface="ＭＳ Ｐゴシック" pitchFamily="34" charset="-128"/>
              </a:rPr>
              <a:t> </a:t>
            </a:r>
            <a:r>
              <a:rPr lang="en-US" altLang="en-US" sz="2800" dirty="0" smtClean="0">
                <a:ea typeface="ＭＳ Ｐゴシック" pitchFamily="34" charset="-128"/>
              </a:rPr>
              <a:t>Approach the decision as a product problem, building new product offerings to get into retail ASAP</a:t>
            </a:r>
            <a:endParaRPr lang="en-US" altLang="en-US" sz="2800" dirty="0">
              <a:ea typeface="ＭＳ Ｐゴシック" pitchFamily="34" charset="-128"/>
            </a:endParaRPr>
          </a:p>
          <a:p>
            <a:pPr marL="920750" lvl="2" indent="-457200">
              <a:buFont typeface="Calibri" panose="020F0502020204030204" pitchFamily="34" charset="0"/>
              <a:buChar char="­"/>
            </a:pPr>
            <a:r>
              <a:rPr lang="en-US" altLang="en-US" sz="2800" i="1" dirty="0" smtClean="0">
                <a:solidFill>
                  <a:schemeClr val="accent1">
                    <a:lumMod val="50000"/>
                  </a:schemeClr>
                </a:solidFill>
                <a:ea typeface="ＭＳ Ｐゴシック" pitchFamily="34" charset="-128"/>
              </a:rPr>
              <a:t>Option </a:t>
            </a:r>
            <a:r>
              <a:rPr lang="en-US" altLang="en-US" sz="2800" i="1" dirty="0">
                <a:solidFill>
                  <a:schemeClr val="accent1">
                    <a:lumMod val="50000"/>
                  </a:schemeClr>
                </a:solidFill>
                <a:ea typeface="ＭＳ Ｐゴシック" pitchFamily="34" charset="-128"/>
              </a:rPr>
              <a:t>2</a:t>
            </a:r>
            <a:r>
              <a:rPr lang="en-US" altLang="en-US" sz="2800" i="1" dirty="0" smtClean="0">
                <a:solidFill>
                  <a:schemeClr val="accent1">
                    <a:lumMod val="50000"/>
                  </a:schemeClr>
                </a:solidFill>
                <a:ea typeface="ＭＳ Ｐゴシック" pitchFamily="34" charset="-128"/>
              </a:rPr>
              <a:t>: </a:t>
            </a:r>
            <a:r>
              <a:rPr lang="en-US" altLang="en-US" sz="2800" i="1" dirty="0" smtClean="0">
                <a:ea typeface="ＭＳ Ｐゴシック" pitchFamily="34" charset="-128"/>
              </a:rPr>
              <a:t>Approach the decision as a marketing problem</a:t>
            </a:r>
            <a:r>
              <a:rPr lang="en-US" altLang="en-US" sz="2800" dirty="0" smtClean="0">
                <a:ea typeface="ＭＳ Ｐゴシック" pitchFamily="34" charset="-128"/>
              </a:rPr>
              <a:t>. </a:t>
            </a:r>
            <a:r>
              <a:rPr lang="en-US" altLang="en-US" sz="2800" i="1" dirty="0" smtClean="0">
                <a:ea typeface="ＭＳ Ｐゴシック" pitchFamily="34" charset="-128"/>
              </a:rPr>
              <a:t>Stay the course with the current product line and invest resources into ramping up its messaging to target markets</a:t>
            </a:r>
            <a:endParaRPr lang="en-US" altLang="en-US" sz="2800" i="1" dirty="0">
              <a:ea typeface="ＭＳ Ｐゴシック" pitchFamily="34" charset="-128"/>
            </a:endParaRPr>
          </a:p>
          <a:p>
            <a:pPr marL="920750" lvl="2" indent="-457200">
              <a:buFont typeface="Calibri" panose="020F0502020204030204" pitchFamily="34" charset="0"/>
              <a:buChar char="­"/>
            </a:pPr>
            <a:r>
              <a:rPr lang="en-US" altLang="en-US" sz="2800" i="1" dirty="0" smtClean="0">
                <a:solidFill>
                  <a:schemeClr val="accent1">
                    <a:lumMod val="50000"/>
                  </a:schemeClr>
                </a:solidFill>
                <a:ea typeface="ＭＳ Ｐゴシック" pitchFamily="34" charset="-128"/>
              </a:rPr>
              <a:t>Option </a:t>
            </a:r>
            <a:r>
              <a:rPr lang="en-US" altLang="en-US" sz="2800" i="1" dirty="0">
                <a:solidFill>
                  <a:schemeClr val="accent1">
                    <a:lumMod val="50000"/>
                  </a:schemeClr>
                </a:solidFill>
                <a:ea typeface="ＭＳ Ｐゴシック" pitchFamily="34" charset="-128"/>
              </a:rPr>
              <a:t>3</a:t>
            </a:r>
            <a:r>
              <a:rPr lang="en-US" altLang="en-US" sz="2800" i="1" dirty="0" smtClean="0">
                <a:solidFill>
                  <a:schemeClr val="accent1">
                    <a:lumMod val="50000"/>
                  </a:schemeClr>
                </a:solidFill>
                <a:ea typeface="ＭＳ Ｐゴシック" pitchFamily="34" charset="-128"/>
              </a:rPr>
              <a:t>: </a:t>
            </a:r>
            <a:r>
              <a:rPr lang="en-US" altLang="en-US" sz="2800" i="1" dirty="0" smtClean="0">
                <a:ea typeface="ＭＳ Ｐゴシック" pitchFamily="34" charset="-128"/>
              </a:rPr>
              <a:t>Start over with a new business plan and rebuild the </a:t>
            </a:r>
            <a:r>
              <a:rPr lang="en-US" altLang="en-US" sz="2800" i="1" dirty="0" err="1" smtClean="0">
                <a:ea typeface="ＭＳ Ｐゴシック" pitchFamily="34" charset="-128"/>
              </a:rPr>
              <a:t>Baselayer</a:t>
            </a:r>
            <a:r>
              <a:rPr lang="en-US" altLang="en-US" sz="2800" i="1" dirty="0">
                <a:ea typeface="ＭＳ Ｐゴシック" pitchFamily="34" charset="-128"/>
              </a:rPr>
              <a:t> </a:t>
            </a:r>
            <a:r>
              <a:rPr lang="en-US" altLang="en-US" sz="2800" i="1" dirty="0" smtClean="0">
                <a:ea typeface="ＭＳ Ｐゴシック" pitchFamily="34" charset="-128"/>
              </a:rPr>
              <a:t>product from the ground up</a:t>
            </a:r>
            <a:endParaRPr lang="en-US" sz="28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3</a:t>
            </a:fld>
            <a:endParaRPr lang="en-US" dirty="0"/>
          </a:p>
        </p:txBody>
      </p:sp>
    </p:spTree>
    <p:extLst>
      <p:ext uri="{BB962C8B-B14F-4D97-AF65-F5344CB8AC3E}">
        <p14:creationId xmlns:p14="http://schemas.microsoft.com/office/powerpoint/2010/main" val="3927492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Development</a:t>
            </a:r>
            <a:endParaRPr lang="en-US" dirty="0"/>
          </a:p>
        </p:txBody>
      </p:sp>
      <p:sp>
        <p:nvSpPr>
          <p:cNvPr id="3" name="Content Placeholder 2"/>
          <p:cNvSpPr>
            <a:spLocks noGrp="1"/>
          </p:cNvSpPr>
          <p:nvPr>
            <p:ph sz="half" idx="1"/>
          </p:nvPr>
        </p:nvSpPr>
        <p:spPr>
          <a:xfrm>
            <a:off x="628649" y="1825625"/>
            <a:ext cx="4496244" cy="4351338"/>
          </a:xfrm>
        </p:spPr>
        <p:txBody>
          <a:bodyPr>
            <a:normAutofit/>
          </a:bodyPr>
          <a:lstStyle/>
          <a:p>
            <a:r>
              <a:rPr lang="en-US" sz="3200" dirty="0"/>
              <a:t>Even continuous innovations such as new beverage flavors may require multiple prototypes and consumer tests as part of the technical development phase</a:t>
            </a:r>
          </a:p>
        </p:txBody>
      </p:sp>
      <p:sp>
        <p:nvSpPr>
          <p:cNvPr id="5" name="Footer Placeholder 4"/>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6" name="Slide Number Placeholder 5"/>
          <p:cNvSpPr>
            <a:spLocks noGrp="1"/>
          </p:cNvSpPr>
          <p:nvPr>
            <p:ph type="sldNum" sz="quarter" idx="12"/>
          </p:nvPr>
        </p:nvSpPr>
        <p:spPr/>
        <p:txBody>
          <a:bodyPr/>
          <a:lstStyle/>
          <a:p>
            <a:r>
              <a:rPr lang="en-US" smtClean="0"/>
              <a:t>8-</a:t>
            </a:r>
            <a:fld id="{4A70F448-A361-4A57-987F-362FE9AD6394}" type="slidenum">
              <a:rPr lang="en-US" smtClean="0"/>
              <a:pPr/>
              <a:t>30</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212" y="1850065"/>
            <a:ext cx="2970262" cy="384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343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Product Development</a:t>
            </a:r>
            <a:endParaRPr lang="en-US" dirty="0"/>
          </a:p>
        </p:txBody>
      </p:sp>
      <p:sp>
        <p:nvSpPr>
          <p:cNvPr id="6" name="Content Placeholder 5"/>
          <p:cNvSpPr>
            <a:spLocks noGrp="1"/>
          </p:cNvSpPr>
          <p:nvPr>
            <p:ph sz="half" idx="2"/>
          </p:nvPr>
        </p:nvSpPr>
        <p:spPr>
          <a:xfrm>
            <a:off x="2721935" y="1825625"/>
            <a:ext cx="5793415" cy="4351338"/>
          </a:xfrm>
        </p:spPr>
        <p:txBody>
          <a:bodyPr>
            <a:normAutofit lnSpcReduction="10000"/>
          </a:bodyPr>
          <a:lstStyle/>
          <a:p>
            <a:r>
              <a:rPr lang="en-US" sz="3200" b="1" dirty="0" smtClean="0"/>
              <a:t>Phase 6: Test marketing</a:t>
            </a:r>
          </a:p>
          <a:p>
            <a:pPr lvl="1">
              <a:buFont typeface="Calibri" panose="020F0502020204030204" pitchFamily="34" charset="0"/>
              <a:buChar char="­"/>
              <a:defRPr/>
            </a:pPr>
            <a:r>
              <a:rPr lang="en-US" sz="2800" dirty="0"/>
              <a:t>The complete marketing plan is tested in a small geographic area similar to the larger market  </a:t>
            </a:r>
          </a:p>
          <a:p>
            <a:r>
              <a:rPr lang="en-US" sz="3200" b="1" dirty="0" smtClean="0"/>
              <a:t>Phase 7: Commercialization</a:t>
            </a:r>
          </a:p>
          <a:p>
            <a:pPr lvl="1">
              <a:buFont typeface="Calibri" panose="020F0502020204030204" pitchFamily="34" charset="0"/>
              <a:buChar char="­"/>
              <a:defRPr/>
            </a:pPr>
            <a:r>
              <a:rPr lang="en-US" sz="2800" dirty="0"/>
              <a:t>The new product is launched into the market</a:t>
            </a:r>
          </a:p>
          <a:p>
            <a:pPr lvl="1">
              <a:buFont typeface="Calibri" panose="020F0502020204030204" pitchFamily="34" charset="0"/>
              <a:buChar char="­"/>
              <a:defRPr/>
            </a:pPr>
            <a:r>
              <a:rPr lang="en-US" sz="2800" dirty="0"/>
              <a:t>Full-scale production, distribution, advertising, and sales promotion are begun</a:t>
            </a:r>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31</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916" y="1807534"/>
            <a:ext cx="1154163" cy="360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010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8.1: Products Yesterday </a:t>
            </a:r>
            <a:br>
              <a:rPr lang="en-US" dirty="0" smtClean="0"/>
            </a:br>
            <a:r>
              <a:rPr lang="en-US" dirty="0" smtClean="0"/>
              <a:t>and Beyond</a:t>
            </a:r>
            <a:endParaRPr lang="en-US" dirty="0"/>
          </a:p>
        </p:txBody>
      </p:sp>
      <p:sp>
        <p:nvSpPr>
          <p:cNvPr id="3" name="Footer Placeholder 2"/>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4" name="Slide Number Placeholder 3"/>
          <p:cNvSpPr>
            <a:spLocks noGrp="1"/>
          </p:cNvSpPr>
          <p:nvPr>
            <p:ph type="sldNum" sz="quarter" idx="12"/>
          </p:nvPr>
        </p:nvSpPr>
        <p:spPr/>
        <p:txBody>
          <a:bodyPr/>
          <a:lstStyle/>
          <a:p>
            <a:r>
              <a:rPr lang="en-US" smtClean="0"/>
              <a:t>8-</a:t>
            </a:r>
            <a:fld id="{4A70F448-A361-4A57-987F-362FE9AD6394}" type="slidenum">
              <a:rPr lang="en-US" smtClean="0"/>
              <a:pPr/>
              <a:t>32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94" y="2020185"/>
            <a:ext cx="8726890" cy="378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261" y="5991889"/>
            <a:ext cx="62769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275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Ethical/Sustainable Decisions in the Real World</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solidFill>
                  <a:schemeClr val="tx2"/>
                </a:solidFill>
              </a:rPr>
              <a:t>New product development is a greater challenge today as marketers must also keep sustainability in mind</a:t>
            </a:r>
          </a:p>
          <a:p>
            <a:r>
              <a:rPr lang="en-US" sz="3200" dirty="0" smtClean="0">
                <a:solidFill>
                  <a:schemeClr val="tx2"/>
                </a:solidFill>
              </a:rPr>
              <a:t>Adidas systematically applies environmental and health considerations at the design stage</a:t>
            </a:r>
          </a:p>
          <a:p>
            <a:pPr lvl="1"/>
            <a:r>
              <a:rPr lang="en-US" sz="2800" dirty="0" smtClean="0">
                <a:solidFill>
                  <a:schemeClr val="tx2"/>
                </a:solidFill>
              </a:rPr>
              <a:t>One new Adidas shoe, the Element Voyager, is made from sustainable fabrics and recycled polyester.</a:t>
            </a:r>
          </a:p>
          <a:p>
            <a:pPr marL="0" indent="0">
              <a:buNone/>
            </a:pPr>
            <a:endParaRPr lang="en-US" sz="3200" b="1" dirty="0" smtClean="0">
              <a:solidFill>
                <a:schemeClr val="tx2"/>
              </a:solidFill>
            </a:endParaRPr>
          </a:p>
          <a:p>
            <a:pPr marL="0" indent="0">
              <a:buNone/>
            </a:pPr>
            <a:r>
              <a:rPr lang="en-US" sz="3000" b="1" dirty="0" smtClean="0">
                <a:solidFill>
                  <a:schemeClr val="tx2"/>
                </a:solidFill>
              </a:rPr>
              <a:t>Do you believe marketers are doing enough to create sustainable products?</a:t>
            </a:r>
            <a:endParaRPr lang="en-US" sz="3000" b="1" dirty="0">
              <a:solidFill>
                <a:schemeClr val="tx2"/>
              </a:solidFill>
            </a:endParaRPr>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33</a:t>
            </a:fld>
            <a:endParaRPr lang="en-US" dirty="0"/>
          </a:p>
        </p:txBody>
      </p:sp>
    </p:spTree>
    <p:extLst>
      <p:ext uri="{BB962C8B-B14F-4D97-AF65-F5344CB8AC3E}">
        <p14:creationId xmlns:p14="http://schemas.microsoft.com/office/powerpoint/2010/main" val="1077244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Adoption and Diffusion of </a:t>
            </a:r>
            <a:br>
              <a:rPr lang="en-US" dirty="0" smtClean="0"/>
            </a:br>
            <a:r>
              <a:rPr lang="en-US" dirty="0" smtClean="0"/>
              <a:t>New Products</a:t>
            </a:r>
            <a:endParaRPr lang="en-US" dirty="0"/>
          </a:p>
        </p:txBody>
      </p:sp>
      <p:sp>
        <p:nvSpPr>
          <p:cNvPr id="3" name="Content Placeholder 2"/>
          <p:cNvSpPr>
            <a:spLocks noGrp="1"/>
          </p:cNvSpPr>
          <p:nvPr>
            <p:ph idx="1"/>
          </p:nvPr>
        </p:nvSpPr>
        <p:spPr/>
        <p:txBody>
          <a:bodyPr>
            <a:normAutofit/>
          </a:bodyPr>
          <a:lstStyle/>
          <a:p>
            <a:r>
              <a:rPr lang="en-US" sz="3200" b="1" dirty="0" smtClean="0"/>
              <a:t>Product adoption </a:t>
            </a:r>
            <a:r>
              <a:rPr lang="en-US" sz="3200" dirty="0" smtClean="0"/>
              <a:t>is the process by which a consumer or business customer begins to buy and use a new good, service, or idea</a:t>
            </a:r>
          </a:p>
          <a:p>
            <a:r>
              <a:rPr lang="en-US" sz="3200" b="1" dirty="0" smtClean="0"/>
              <a:t>Diffusion</a:t>
            </a:r>
            <a:r>
              <a:rPr lang="en-US" sz="3200" dirty="0" smtClean="0"/>
              <a:t> is the process by which a product or innovation spreads throughout a population</a:t>
            </a:r>
            <a:endParaRPr lang="en-US" sz="32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34</a:t>
            </a:fld>
            <a:endParaRPr lang="en-US" dirty="0"/>
          </a:p>
        </p:txBody>
      </p:sp>
    </p:spTree>
    <p:extLst>
      <p:ext uri="{BB962C8B-B14F-4D97-AF65-F5344CB8AC3E}">
        <p14:creationId xmlns:p14="http://schemas.microsoft.com/office/powerpoint/2010/main" val="876574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Figure 8.5: Adoption Pyramid </a:t>
            </a:r>
            <a:endParaRPr lang="en-US" dirty="0"/>
          </a:p>
        </p:txBody>
      </p:sp>
      <p:pic>
        <p:nvPicPr>
          <p:cNvPr id="5" name="Picture 4"/>
          <p:cNvPicPr>
            <a:picLocks noChangeAspect="1"/>
          </p:cNvPicPr>
          <p:nvPr/>
        </p:nvPicPr>
        <p:blipFill>
          <a:blip r:embed="rId3"/>
          <a:stretch>
            <a:fillRect/>
          </a:stretch>
        </p:blipFill>
        <p:spPr>
          <a:xfrm>
            <a:off x="1280230" y="1503465"/>
            <a:ext cx="6545333" cy="4727214"/>
          </a:xfrm>
          <a:prstGeom prst="rect">
            <a:avLst/>
          </a:prstGeom>
        </p:spPr>
      </p:pic>
      <p:sp>
        <p:nvSpPr>
          <p:cNvPr id="2" name="Footer Placeholder 1"/>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3" name="Slide Number Placeholder 2"/>
          <p:cNvSpPr>
            <a:spLocks noGrp="1"/>
          </p:cNvSpPr>
          <p:nvPr>
            <p:ph type="sldNum" sz="quarter" idx="12"/>
          </p:nvPr>
        </p:nvSpPr>
        <p:spPr/>
        <p:txBody>
          <a:bodyPr/>
          <a:lstStyle/>
          <a:p>
            <a:r>
              <a:rPr lang="en-US" smtClean="0"/>
              <a:t>8-</a:t>
            </a:r>
            <a:fld id="{4A70F448-A361-4A57-987F-362FE9AD6394}" type="slidenum">
              <a:rPr lang="en-US" smtClean="0"/>
              <a:pPr/>
              <a:t>35</a:t>
            </a:fld>
            <a:endParaRPr lang="en-US" dirty="0"/>
          </a:p>
        </p:txBody>
      </p:sp>
    </p:spTree>
    <p:extLst>
      <p:ext uri="{BB962C8B-B14F-4D97-AF65-F5344CB8AC3E}">
        <p14:creationId xmlns:p14="http://schemas.microsoft.com/office/powerpoint/2010/main" val="4170868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Figure 8.6: Categories of Adopters</a:t>
            </a:r>
            <a:endParaRPr lang="en-US" dirty="0"/>
          </a:p>
        </p:txBody>
      </p:sp>
      <p:pic>
        <p:nvPicPr>
          <p:cNvPr id="4" name="Picture 3"/>
          <p:cNvPicPr>
            <a:picLocks noChangeAspect="1"/>
          </p:cNvPicPr>
          <p:nvPr/>
        </p:nvPicPr>
        <p:blipFill>
          <a:blip r:embed="rId3"/>
          <a:stretch>
            <a:fillRect/>
          </a:stretch>
        </p:blipFill>
        <p:spPr>
          <a:xfrm>
            <a:off x="1247986" y="1770743"/>
            <a:ext cx="6803251" cy="3847091"/>
          </a:xfrm>
          <a:prstGeom prst="rect">
            <a:avLst/>
          </a:prstGeom>
        </p:spPr>
      </p:pic>
      <p:sp>
        <p:nvSpPr>
          <p:cNvPr id="3" name="Footer Placeholder 2"/>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36</a:t>
            </a:fld>
            <a:endParaRPr lang="en-US" dirty="0"/>
          </a:p>
        </p:txBody>
      </p:sp>
    </p:spTree>
    <p:extLst>
      <p:ext uri="{BB962C8B-B14F-4D97-AF65-F5344CB8AC3E}">
        <p14:creationId xmlns:p14="http://schemas.microsoft.com/office/powerpoint/2010/main" val="3079642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Product Factors that Affect </a:t>
            </a:r>
            <a:br>
              <a:rPr lang="en-US" dirty="0" smtClean="0"/>
            </a:br>
            <a:r>
              <a:rPr lang="en-US" dirty="0" smtClean="0"/>
              <a:t>the Rate of Adoption</a:t>
            </a:r>
            <a:endParaRPr lang="en-US" dirty="0"/>
          </a:p>
        </p:txBody>
      </p:sp>
      <p:sp>
        <p:nvSpPr>
          <p:cNvPr id="3" name="Content Placeholder 2"/>
          <p:cNvSpPr>
            <a:spLocks noGrp="1"/>
          </p:cNvSpPr>
          <p:nvPr>
            <p:ph idx="1"/>
          </p:nvPr>
        </p:nvSpPr>
        <p:spPr/>
        <p:txBody>
          <a:bodyPr/>
          <a:lstStyle/>
          <a:p>
            <a:r>
              <a:rPr lang="en-US" sz="3200" dirty="0" smtClean="0"/>
              <a:t>Each product characteristic affects the speed of innovation diffusion</a:t>
            </a:r>
          </a:p>
          <a:p>
            <a:pPr lvl="1">
              <a:buFont typeface="Calibri" panose="020F0502020204030204" pitchFamily="34" charset="0"/>
              <a:buChar char="­"/>
            </a:pPr>
            <a:r>
              <a:rPr lang="en-US" sz="2800" dirty="0" smtClean="0"/>
              <a:t>Relative advantage</a:t>
            </a:r>
          </a:p>
          <a:p>
            <a:pPr lvl="1">
              <a:buFont typeface="Calibri" panose="020F0502020204030204" pitchFamily="34" charset="0"/>
              <a:buChar char="­"/>
            </a:pPr>
            <a:r>
              <a:rPr lang="en-US" sz="2800" dirty="0" smtClean="0"/>
              <a:t>Compatibility</a:t>
            </a:r>
          </a:p>
          <a:p>
            <a:pPr lvl="1">
              <a:buFont typeface="Calibri" panose="020F0502020204030204" pitchFamily="34" charset="0"/>
              <a:buChar char="­"/>
            </a:pPr>
            <a:r>
              <a:rPr lang="en-US" sz="2800" dirty="0" smtClean="0"/>
              <a:t>Complexity</a:t>
            </a:r>
          </a:p>
          <a:p>
            <a:pPr lvl="1">
              <a:buFont typeface="Calibri" panose="020F0502020204030204" pitchFamily="34" charset="0"/>
              <a:buChar char="­"/>
            </a:pPr>
            <a:r>
              <a:rPr lang="en-US" sz="2800" dirty="0" smtClean="0"/>
              <a:t>Trialability</a:t>
            </a:r>
          </a:p>
          <a:p>
            <a:pPr lvl="1">
              <a:buFont typeface="Calibri" panose="020F0502020204030204" pitchFamily="34" charset="0"/>
              <a:buChar char="­"/>
            </a:pPr>
            <a:r>
              <a:rPr lang="en-US" sz="2800" dirty="0" smtClean="0"/>
              <a:t>Observability</a:t>
            </a:r>
            <a:endParaRPr lang="en-US" sz="28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37</a:t>
            </a:fld>
            <a:endParaRPr lang="en-US" dirty="0"/>
          </a:p>
        </p:txBody>
      </p:sp>
    </p:spTree>
    <p:extLst>
      <p:ext uri="{BB962C8B-B14F-4D97-AF65-F5344CB8AC3E}">
        <p14:creationId xmlns:p14="http://schemas.microsoft.com/office/powerpoint/2010/main" val="41619713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Relative Advantage</a:t>
            </a:r>
            <a:endParaRPr lang="en-US" dirty="0"/>
          </a:p>
        </p:txBody>
      </p:sp>
      <p:sp>
        <p:nvSpPr>
          <p:cNvPr id="3" name="Content Placeholder 2"/>
          <p:cNvSpPr>
            <a:spLocks noGrp="1"/>
          </p:cNvSpPr>
          <p:nvPr>
            <p:ph idx="1"/>
          </p:nvPr>
        </p:nvSpPr>
        <p:spPr/>
        <p:txBody>
          <a:bodyPr>
            <a:normAutofit fontScale="92500" lnSpcReduction="10000"/>
          </a:bodyPr>
          <a:lstStyle/>
          <a:p>
            <a:pPr marL="228600" lvl="1">
              <a:spcBef>
                <a:spcPts val="1000"/>
              </a:spcBef>
            </a:pPr>
            <a:r>
              <a:rPr lang="en-US" altLang="en-US" sz="3500" b="1" dirty="0"/>
              <a:t>Relative advantage</a:t>
            </a:r>
            <a:r>
              <a:rPr lang="en-US" altLang="en-US" sz="3500" dirty="0"/>
              <a:t> </a:t>
            </a:r>
            <a:r>
              <a:rPr lang="en-US" altLang="en-US" sz="3500" dirty="0" smtClean="0"/>
              <a:t>is </a:t>
            </a:r>
            <a:r>
              <a:rPr lang="en-US" altLang="en-US" sz="3500" dirty="0"/>
              <a:t>the degree to which a consumer perceives a new product as offering superior </a:t>
            </a:r>
            <a:r>
              <a:rPr lang="en-US" altLang="en-US" sz="3500" dirty="0" smtClean="0"/>
              <a:t>benefits</a:t>
            </a:r>
          </a:p>
          <a:p>
            <a:pPr marL="681038" lvl="2" indent="-223838">
              <a:spcBef>
                <a:spcPts val="1000"/>
              </a:spcBef>
              <a:buFont typeface="Calibri" panose="020F0502020204030204" pitchFamily="34" charset="0"/>
              <a:buChar char="­"/>
            </a:pPr>
            <a:r>
              <a:rPr lang="en-US" altLang="en-US" sz="3000" dirty="0"/>
              <a:t>T</a:t>
            </a:r>
            <a:r>
              <a:rPr lang="en-US" altLang="en-US" sz="3000" dirty="0" smtClean="0"/>
              <a:t>he </a:t>
            </a:r>
            <a:r>
              <a:rPr lang="en-US" altLang="en-US" sz="3000" dirty="0"/>
              <a:t>greater the relative advantage, the faster the product should be </a:t>
            </a:r>
            <a:r>
              <a:rPr lang="en-US" altLang="en-US" sz="3000" dirty="0" smtClean="0"/>
              <a:t>adopted</a:t>
            </a:r>
          </a:p>
          <a:p>
            <a:pPr marL="681038" lvl="2" indent="-223838">
              <a:spcBef>
                <a:spcPts val="1000"/>
              </a:spcBef>
              <a:buFont typeface="Calibri" panose="020F0502020204030204" pitchFamily="34" charset="0"/>
              <a:buChar char="­"/>
            </a:pPr>
            <a:r>
              <a:rPr lang="en-US" altLang="en-US" sz="3000" dirty="0"/>
              <a:t>Typically relates to functional benefits (e.g., higher quality, speed, lower cost)</a:t>
            </a:r>
          </a:p>
          <a:p>
            <a:pPr marL="228600" lvl="1">
              <a:spcBef>
                <a:spcPts val="1000"/>
              </a:spcBef>
            </a:pPr>
            <a:r>
              <a:rPr lang="en-US" altLang="en-US" sz="3500" dirty="0" smtClean="0"/>
              <a:t>Marketers should promote relative </a:t>
            </a:r>
            <a:r>
              <a:rPr lang="en-US" altLang="en-US" sz="3500" dirty="0"/>
              <a:t>advantage of </a:t>
            </a:r>
            <a:r>
              <a:rPr lang="en-US" altLang="en-US" sz="3500" dirty="0" smtClean="0"/>
              <a:t>a new </a:t>
            </a:r>
            <a:r>
              <a:rPr lang="en-US" altLang="en-US" sz="3500" dirty="0"/>
              <a:t>offering </a:t>
            </a:r>
            <a:r>
              <a:rPr lang="en-US" altLang="en-US" sz="3500" dirty="0" smtClean="0"/>
              <a:t>such that its </a:t>
            </a:r>
            <a:r>
              <a:rPr lang="en-US" altLang="en-US" sz="3500" dirty="0"/>
              <a:t>superiority </a:t>
            </a:r>
            <a:r>
              <a:rPr lang="en-US" altLang="en-US" sz="3500" dirty="0" smtClean="0"/>
              <a:t>is </a:t>
            </a:r>
            <a:r>
              <a:rPr lang="en-US" altLang="en-US" sz="3500" dirty="0"/>
              <a:t>clear</a:t>
            </a:r>
            <a:endParaRPr lang="en-US" altLang="en-US" sz="3500" dirty="0" smtClean="0"/>
          </a:p>
          <a:p>
            <a:pPr marL="228600" lvl="1">
              <a:spcBef>
                <a:spcPts val="1000"/>
              </a:spcBef>
            </a:pPr>
            <a:endParaRPr lang="en-US" altLang="en-US" sz="3500" dirty="0" smtClean="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38</a:t>
            </a:fld>
            <a:endParaRPr lang="en-US" dirty="0"/>
          </a:p>
        </p:txBody>
      </p:sp>
    </p:spTree>
    <p:extLst>
      <p:ext uri="{BB962C8B-B14F-4D97-AF65-F5344CB8AC3E}">
        <p14:creationId xmlns:p14="http://schemas.microsoft.com/office/powerpoint/2010/main" val="2348320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Compatibility</a:t>
            </a:r>
            <a:endParaRPr lang="en-US" dirty="0"/>
          </a:p>
        </p:txBody>
      </p:sp>
      <p:sp>
        <p:nvSpPr>
          <p:cNvPr id="3" name="Content Placeholder 2"/>
          <p:cNvSpPr>
            <a:spLocks noGrp="1"/>
          </p:cNvSpPr>
          <p:nvPr>
            <p:ph idx="1"/>
          </p:nvPr>
        </p:nvSpPr>
        <p:spPr/>
        <p:txBody>
          <a:bodyPr>
            <a:normAutofit/>
          </a:bodyPr>
          <a:lstStyle/>
          <a:p>
            <a:r>
              <a:rPr lang="en-US" altLang="en-US" sz="3200" b="1" dirty="0"/>
              <a:t>Compatibility</a:t>
            </a:r>
            <a:r>
              <a:rPr lang="en-US" altLang="en-US" sz="3200" dirty="0"/>
              <a:t> </a:t>
            </a:r>
            <a:r>
              <a:rPr lang="en-US" altLang="en-US" sz="3200" dirty="0" smtClean="0"/>
              <a:t>is the extent </a:t>
            </a:r>
            <a:r>
              <a:rPr lang="en-US" altLang="en-US" sz="3200" dirty="0"/>
              <a:t>to which </a:t>
            </a:r>
            <a:r>
              <a:rPr lang="en-US" altLang="en-US" sz="3200" dirty="0" smtClean="0"/>
              <a:t>an innovation </a:t>
            </a:r>
            <a:r>
              <a:rPr lang="en-US" altLang="en-US" sz="3200" dirty="0"/>
              <a:t>is consistent with </a:t>
            </a:r>
            <a:r>
              <a:rPr lang="en-US" altLang="en-US" sz="3200" dirty="0" smtClean="0"/>
              <a:t>existing </a:t>
            </a:r>
            <a:r>
              <a:rPr lang="en-US" altLang="en-US" sz="3200" dirty="0"/>
              <a:t>cultural values, customs, practices, </a:t>
            </a:r>
            <a:r>
              <a:rPr lang="en-US" altLang="en-US" sz="3200" dirty="0" smtClean="0"/>
              <a:t>and norms </a:t>
            </a:r>
          </a:p>
          <a:p>
            <a:pPr marL="457200" lvl="1" indent="-287338">
              <a:spcBef>
                <a:spcPts val="1000"/>
              </a:spcBef>
              <a:buFont typeface="Calibri" panose="020F0502020204030204" pitchFamily="34" charset="0"/>
              <a:buChar char="­"/>
            </a:pPr>
            <a:r>
              <a:rPr lang="en-US" altLang="en-US" sz="2800" dirty="0"/>
              <a:t>Lack of perceived compatibility slows adoption</a:t>
            </a:r>
            <a:endParaRPr lang="en-US" sz="2800" dirty="0"/>
          </a:p>
          <a:p>
            <a:r>
              <a:rPr lang="en-US" altLang="en-US" sz="3200" dirty="0" smtClean="0"/>
              <a:t>Marketers </a:t>
            </a:r>
            <a:r>
              <a:rPr lang="en-US" altLang="en-US" sz="3200" dirty="0"/>
              <a:t>can </a:t>
            </a:r>
            <a:r>
              <a:rPr lang="en-US" altLang="en-US" sz="3200" dirty="0" smtClean="0"/>
              <a:t>overcome </a:t>
            </a:r>
            <a:r>
              <a:rPr lang="en-US" altLang="en-US" sz="3200" dirty="0"/>
              <a:t>perceptions of incompatibility </a:t>
            </a:r>
            <a:r>
              <a:rPr lang="en-US" altLang="en-US" sz="3200" dirty="0" smtClean="0"/>
              <a:t>through careful planning of marketing communications</a:t>
            </a:r>
            <a:endParaRPr lang="en-US" sz="32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39</a:t>
            </a:fld>
            <a:endParaRPr lang="en-US" dirty="0"/>
          </a:p>
        </p:txBody>
      </p:sp>
    </p:spTree>
    <p:extLst>
      <p:ext uri="{BB962C8B-B14F-4D97-AF65-F5344CB8AC3E}">
        <p14:creationId xmlns:p14="http://schemas.microsoft.com/office/powerpoint/2010/main" val="3349415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 a Better Mousetrap … </a:t>
            </a:r>
            <a:br>
              <a:rPr lang="en-US" dirty="0" smtClean="0"/>
            </a:br>
            <a:r>
              <a:rPr lang="en-US" dirty="0" smtClean="0"/>
              <a:t>and Create Value</a:t>
            </a:r>
            <a:endParaRPr lang="en-US" dirty="0"/>
          </a:p>
        </p:txBody>
      </p:sp>
      <p:sp>
        <p:nvSpPr>
          <p:cNvPr id="3" name="Content Placeholder 2"/>
          <p:cNvSpPr>
            <a:spLocks noGrp="1"/>
          </p:cNvSpPr>
          <p:nvPr>
            <p:ph idx="1"/>
          </p:nvPr>
        </p:nvSpPr>
        <p:spPr/>
        <p:txBody>
          <a:bodyPr/>
          <a:lstStyle/>
          <a:p>
            <a:r>
              <a:rPr lang="en-US" i="1" dirty="0" smtClean="0"/>
              <a:t>“Build a better mousetrap and the world will beat a path to your door.”</a:t>
            </a:r>
          </a:p>
          <a:p>
            <a:pPr lvl="1"/>
            <a:r>
              <a:rPr lang="en-US" dirty="0" smtClean="0"/>
              <a:t>Old adage, but not always true!</a:t>
            </a:r>
          </a:p>
          <a:p>
            <a:pPr lvl="1"/>
            <a:r>
              <a:rPr lang="en-US" dirty="0" err="1" smtClean="0"/>
              <a:t>Woodstream</a:t>
            </a:r>
            <a:r>
              <a:rPr lang="en-US" dirty="0" smtClean="0"/>
              <a:t> Company’s “</a:t>
            </a:r>
            <a:r>
              <a:rPr lang="en-US" dirty="0"/>
              <a:t>L</a:t>
            </a:r>
            <a:r>
              <a:rPr lang="en-US" dirty="0" smtClean="0"/>
              <a:t>ittle Champ” failure …</a:t>
            </a:r>
          </a:p>
          <a:p>
            <a:r>
              <a:rPr lang="en-US" dirty="0" smtClean="0"/>
              <a:t>Next set of chapters relate to developing value propositions for the customer</a:t>
            </a:r>
          </a:p>
          <a:p>
            <a:pPr lvl="1"/>
            <a:r>
              <a:rPr lang="en-US" dirty="0" smtClean="0"/>
              <a:t>Emphasis on the word </a:t>
            </a:r>
            <a:r>
              <a:rPr lang="en-US" b="1" dirty="0" smtClean="0"/>
              <a:t>develop</a:t>
            </a:r>
            <a:endParaRPr lang="en-US" b="1"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4</a:t>
            </a:fld>
            <a:endParaRPr lang="en-US" dirty="0"/>
          </a:p>
        </p:txBody>
      </p:sp>
    </p:spTree>
    <p:extLst>
      <p:ext uri="{BB962C8B-B14F-4D97-AF65-F5344CB8AC3E}">
        <p14:creationId xmlns:p14="http://schemas.microsoft.com/office/powerpoint/2010/main" val="1523725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Complexity</a:t>
            </a:r>
            <a:endParaRPr lang="en-US" dirty="0"/>
          </a:p>
        </p:txBody>
      </p:sp>
      <p:sp>
        <p:nvSpPr>
          <p:cNvPr id="3" name="Content Placeholder 2"/>
          <p:cNvSpPr>
            <a:spLocks noGrp="1"/>
          </p:cNvSpPr>
          <p:nvPr>
            <p:ph idx="1"/>
          </p:nvPr>
        </p:nvSpPr>
        <p:spPr/>
        <p:txBody>
          <a:bodyPr>
            <a:normAutofit/>
          </a:bodyPr>
          <a:lstStyle/>
          <a:p>
            <a:pPr marL="228600" lvl="1">
              <a:spcBef>
                <a:spcPts val="1000"/>
              </a:spcBef>
            </a:pPr>
            <a:r>
              <a:rPr lang="en-US" altLang="en-US" sz="3200" b="1" dirty="0"/>
              <a:t>Complexity</a:t>
            </a:r>
            <a:r>
              <a:rPr lang="en-US" altLang="en-US" sz="3200" dirty="0"/>
              <a:t> refers to the degree to which consumers perceive a new product as difficult to understand and </a:t>
            </a:r>
            <a:r>
              <a:rPr lang="en-US" altLang="en-US" sz="3200" dirty="0" smtClean="0"/>
              <a:t>use</a:t>
            </a:r>
          </a:p>
          <a:p>
            <a:pPr marL="457200" lvl="1" indent="-180975">
              <a:spcBef>
                <a:spcPts val="1000"/>
              </a:spcBef>
              <a:buFont typeface="Calibri" panose="020F0502020204030204" pitchFamily="34" charset="0"/>
              <a:buChar char="­"/>
            </a:pPr>
            <a:r>
              <a:rPr lang="en-US" altLang="en-US" sz="2800" dirty="0"/>
              <a:t>Higher the degree of perceived complexity, the slower the rate of </a:t>
            </a:r>
            <a:r>
              <a:rPr lang="en-US" altLang="en-US" sz="2800" dirty="0" smtClean="0"/>
              <a:t>adoption</a:t>
            </a:r>
            <a:endParaRPr lang="en-US" altLang="en-US" sz="2800" dirty="0"/>
          </a:p>
          <a:p>
            <a:pPr marL="228600" lvl="1">
              <a:spcBef>
                <a:spcPts val="1000"/>
              </a:spcBef>
            </a:pPr>
            <a:r>
              <a:rPr lang="en-US" altLang="en-US" sz="3200" dirty="0" smtClean="0"/>
              <a:t>Well-executed </a:t>
            </a:r>
            <a:r>
              <a:rPr lang="en-US" altLang="en-US" sz="3200" dirty="0"/>
              <a:t>marketing communications can reduce </a:t>
            </a:r>
            <a:r>
              <a:rPr lang="en-US" altLang="en-US" sz="3200" dirty="0" smtClean="0"/>
              <a:t>perceptions </a:t>
            </a:r>
            <a:r>
              <a:rPr lang="en-US" altLang="en-US" sz="3200" dirty="0"/>
              <a:t>of </a:t>
            </a:r>
            <a:r>
              <a:rPr lang="en-US" altLang="en-US" sz="3200" dirty="0" smtClean="0"/>
              <a:t>complexity</a:t>
            </a:r>
            <a:endParaRPr lang="en-US" altLang="en-US" sz="3200" dirty="0"/>
          </a:p>
          <a:p>
            <a:pPr marL="228600" lvl="1">
              <a:spcBef>
                <a:spcPts val="1000"/>
              </a:spcBef>
            </a:pPr>
            <a:endParaRPr lang="en-US" altLang="en-US" sz="3200" dirty="0" smtClean="0"/>
          </a:p>
          <a:p>
            <a:endParaRPr lang="en-US" sz="32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40</a:t>
            </a:fld>
            <a:endParaRPr lang="en-US" dirty="0"/>
          </a:p>
        </p:txBody>
      </p:sp>
    </p:spTree>
    <p:extLst>
      <p:ext uri="{BB962C8B-B14F-4D97-AF65-F5344CB8AC3E}">
        <p14:creationId xmlns:p14="http://schemas.microsoft.com/office/powerpoint/2010/main" val="40351989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Trialability</a:t>
            </a:r>
            <a:endParaRPr lang="en-US" dirty="0"/>
          </a:p>
        </p:txBody>
      </p:sp>
      <p:sp>
        <p:nvSpPr>
          <p:cNvPr id="3" name="Content Placeholder 2"/>
          <p:cNvSpPr>
            <a:spLocks noGrp="1"/>
          </p:cNvSpPr>
          <p:nvPr>
            <p:ph idx="1"/>
          </p:nvPr>
        </p:nvSpPr>
        <p:spPr/>
        <p:txBody>
          <a:bodyPr>
            <a:normAutofit/>
          </a:bodyPr>
          <a:lstStyle/>
          <a:p>
            <a:r>
              <a:rPr lang="en-US" altLang="en-US" sz="3200" b="1" dirty="0"/>
              <a:t>Trialability</a:t>
            </a:r>
            <a:r>
              <a:rPr lang="en-US" altLang="en-US" sz="3200" dirty="0"/>
              <a:t> refers to the ease of sampling a new product and its </a:t>
            </a:r>
            <a:r>
              <a:rPr lang="en-US" altLang="en-US" sz="3200" dirty="0" smtClean="0"/>
              <a:t>benefits</a:t>
            </a:r>
          </a:p>
          <a:p>
            <a:pPr marL="509588" indent="-276225">
              <a:buFont typeface="Calibri" panose="020F0502020204030204" pitchFamily="34" charset="0"/>
              <a:buChar char="­"/>
            </a:pPr>
            <a:r>
              <a:rPr lang="en-US" altLang="en-US" dirty="0" smtClean="0"/>
              <a:t>Lower costs associated with trial usage can speed rate of adoption</a:t>
            </a:r>
          </a:p>
          <a:p>
            <a:r>
              <a:rPr lang="en-US" altLang="en-US" sz="3200" dirty="0" smtClean="0"/>
              <a:t>Sales </a:t>
            </a:r>
            <a:r>
              <a:rPr lang="en-US" altLang="en-US" sz="3200" dirty="0"/>
              <a:t>demonstrations and sampling can </a:t>
            </a:r>
            <a:r>
              <a:rPr lang="en-US" altLang="en-US" sz="3200" dirty="0" smtClean="0"/>
              <a:t>help to improve trialability</a:t>
            </a:r>
          </a:p>
          <a:p>
            <a:pPr marL="509588" indent="-276225">
              <a:buFont typeface="Calibri" panose="020F0502020204030204" pitchFamily="34" charset="0"/>
              <a:buChar char="­"/>
            </a:pPr>
            <a:r>
              <a:rPr lang="en-US" dirty="0" smtClean="0"/>
              <a:t>Some products do not lend themselves to trials, due to nature of product or high costs</a:t>
            </a:r>
            <a:endParaRPr lang="en-US"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41</a:t>
            </a:fld>
            <a:endParaRPr lang="en-US" dirty="0"/>
          </a:p>
        </p:txBody>
      </p:sp>
    </p:spTree>
    <p:extLst>
      <p:ext uri="{BB962C8B-B14F-4D97-AF65-F5344CB8AC3E}">
        <p14:creationId xmlns:p14="http://schemas.microsoft.com/office/powerpoint/2010/main" val="155876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Observability</a:t>
            </a:r>
            <a:endParaRPr lang="en-US" dirty="0"/>
          </a:p>
        </p:txBody>
      </p:sp>
      <p:sp>
        <p:nvSpPr>
          <p:cNvPr id="3" name="Content Placeholder 2"/>
          <p:cNvSpPr>
            <a:spLocks noGrp="1"/>
          </p:cNvSpPr>
          <p:nvPr>
            <p:ph idx="1"/>
          </p:nvPr>
        </p:nvSpPr>
        <p:spPr/>
        <p:txBody>
          <a:bodyPr>
            <a:normAutofit/>
          </a:bodyPr>
          <a:lstStyle/>
          <a:p>
            <a:pPr marL="228600" lvl="1">
              <a:spcBef>
                <a:spcPts val="1000"/>
              </a:spcBef>
            </a:pPr>
            <a:r>
              <a:rPr lang="en-US" altLang="en-US" sz="3200" b="1" dirty="0"/>
              <a:t>Observability</a:t>
            </a:r>
            <a:r>
              <a:rPr lang="en-US" altLang="en-US" sz="3200" dirty="0"/>
              <a:t> refers to the degree to which others can see the new product and the benefits it </a:t>
            </a:r>
            <a:r>
              <a:rPr lang="en-US" altLang="en-US" sz="3200" dirty="0" smtClean="0"/>
              <a:t>provides</a:t>
            </a:r>
          </a:p>
          <a:p>
            <a:pPr marL="457200" lvl="1" indent="-223838">
              <a:spcBef>
                <a:spcPts val="1000"/>
              </a:spcBef>
              <a:buFont typeface="Calibri" panose="020F0502020204030204" pitchFamily="34" charset="0"/>
              <a:buChar char="­"/>
            </a:pPr>
            <a:r>
              <a:rPr lang="en-US" sz="2800" dirty="0"/>
              <a:t>An innovation that is more visible will drive more word-of-mouth communication</a:t>
            </a:r>
          </a:p>
          <a:p>
            <a:pPr marL="228600" lvl="1">
              <a:spcBef>
                <a:spcPts val="1000"/>
              </a:spcBef>
            </a:pPr>
            <a:r>
              <a:rPr lang="en-US" sz="3200" dirty="0" smtClean="0"/>
              <a:t>Distinctive </a:t>
            </a:r>
            <a:r>
              <a:rPr lang="en-US" sz="3200" dirty="0"/>
              <a:t>product features or brand elements </a:t>
            </a:r>
            <a:r>
              <a:rPr lang="en-US" sz="3200" dirty="0" smtClean="0"/>
              <a:t>can </a:t>
            </a:r>
            <a:r>
              <a:rPr lang="en-US" sz="3200" dirty="0"/>
              <a:t>speed diffusion (e.g., Apple iPod’s white headphones</a:t>
            </a:r>
            <a:r>
              <a:rPr lang="en-US" sz="3200" dirty="0" smtClean="0"/>
              <a:t>)</a:t>
            </a:r>
            <a:endParaRPr lang="en-US" sz="36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42</a:t>
            </a:fld>
            <a:endParaRPr lang="en-US" dirty="0"/>
          </a:p>
        </p:txBody>
      </p:sp>
    </p:spTree>
    <p:extLst>
      <p:ext uri="{BB962C8B-B14F-4D97-AF65-F5344CB8AC3E}">
        <p14:creationId xmlns:p14="http://schemas.microsoft.com/office/powerpoint/2010/main" val="714950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accent2">
                    <a:lumMod val="50000"/>
                  </a:schemeClr>
                </a:solidFill>
                <a:latin typeface="Calibri" panose="020F0502020204030204" pitchFamily="34" charset="0"/>
              </a:rPr>
              <a:t>Real People, Real Choices: </a:t>
            </a:r>
            <a:br>
              <a:rPr lang="en-US" sz="3600" dirty="0">
                <a:solidFill>
                  <a:schemeClr val="accent2">
                    <a:lumMod val="50000"/>
                  </a:schemeClr>
                </a:solidFill>
                <a:latin typeface="Calibri" panose="020F0502020204030204" pitchFamily="34" charset="0"/>
              </a:rPr>
            </a:br>
            <a:r>
              <a:rPr lang="en-US" sz="3600" dirty="0">
                <a:solidFill>
                  <a:schemeClr val="accent2">
                    <a:lumMod val="50000"/>
                  </a:schemeClr>
                </a:solidFill>
                <a:latin typeface="Calibri" panose="020F0502020204030204" pitchFamily="34" charset="0"/>
              </a:rPr>
              <a:t>Decision Made at Under Armour</a:t>
            </a:r>
            <a:endParaRPr lang="en-US" sz="3600" dirty="0"/>
          </a:p>
        </p:txBody>
      </p:sp>
      <p:sp>
        <p:nvSpPr>
          <p:cNvPr id="3" name="Content Placeholder 2"/>
          <p:cNvSpPr>
            <a:spLocks noGrp="1"/>
          </p:cNvSpPr>
          <p:nvPr>
            <p:ph idx="1"/>
          </p:nvPr>
        </p:nvSpPr>
        <p:spPr/>
        <p:txBody>
          <a:bodyPr>
            <a:normAutofit fontScale="92500" lnSpcReduction="10000"/>
          </a:bodyPr>
          <a:lstStyle/>
          <a:p>
            <a:r>
              <a:rPr lang="en-US" altLang="en-US" sz="3500" dirty="0">
                <a:solidFill>
                  <a:schemeClr val="accent2">
                    <a:lumMod val="50000"/>
                  </a:schemeClr>
                </a:solidFill>
                <a:ea typeface="ＭＳ Ｐゴシック" pitchFamily="34" charset="-128"/>
              </a:rPr>
              <a:t>Neil chose option 3</a:t>
            </a:r>
          </a:p>
          <a:p>
            <a:pPr lvl="1"/>
            <a:r>
              <a:rPr lang="en-US" altLang="en-US" sz="2800" i="1" dirty="0">
                <a:solidFill>
                  <a:srgbClr val="000066"/>
                </a:solidFill>
                <a:ea typeface="ＭＳ Ｐゴシック" pitchFamily="34" charset="-128"/>
              </a:rPr>
              <a:t>Implementation: </a:t>
            </a:r>
            <a:r>
              <a:rPr lang="en-US" altLang="en-US" sz="2800" i="1" dirty="0">
                <a:ea typeface="ＭＳ Ｐゴシック" pitchFamily="34" charset="-128"/>
              </a:rPr>
              <a:t>After evaluating the negative sales performance, Under Armour decided to rewrite the </a:t>
            </a:r>
            <a:r>
              <a:rPr lang="en-US" altLang="en-US" sz="2800" i="1" dirty="0" err="1">
                <a:ea typeface="ＭＳ Ｐゴシック" pitchFamily="34" charset="-128"/>
              </a:rPr>
              <a:t>Baselayer</a:t>
            </a:r>
            <a:r>
              <a:rPr lang="en-US" altLang="en-US" sz="2800" i="1" dirty="0">
                <a:ea typeface="ＭＳ Ｐゴシック" pitchFamily="34" charset="-128"/>
              </a:rPr>
              <a:t> business plan. The new plan outlined a new design philosophy, pricing hierarchy, and event/athlete integration.</a:t>
            </a:r>
          </a:p>
          <a:p>
            <a:pPr lvl="1"/>
            <a:r>
              <a:rPr lang="en-US" altLang="en-US" sz="2800" i="1" dirty="0">
                <a:solidFill>
                  <a:srgbClr val="000066"/>
                </a:solidFill>
                <a:ea typeface="ＭＳ Ｐゴシック" pitchFamily="34" charset="-128"/>
              </a:rPr>
              <a:t>Measuring Success: </a:t>
            </a:r>
            <a:r>
              <a:rPr lang="en-US" altLang="en-US" sz="2800" i="1" dirty="0">
                <a:ea typeface="ＭＳ Ｐゴシック" pitchFamily="34" charset="-128"/>
              </a:rPr>
              <a:t>Neil measured success in two ways. The first approach assessed how retailers purchased the new product line. The second </a:t>
            </a:r>
            <a:r>
              <a:rPr lang="en-US" altLang="en-US" sz="2800" i="1" dirty="0" err="1">
                <a:ea typeface="ＭＳ Ｐゴシック" pitchFamily="34" charset="-128"/>
              </a:rPr>
              <a:t>meaure</a:t>
            </a:r>
            <a:r>
              <a:rPr lang="en-US" altLang="en-US" sz="2800" i="1" dirty="0">
                <a:ea typeface="ＭＳ Ｐゴシック" pitchFamily="34" charset="-128"/>
              </a:rPr>
              <a:t> assessed market share captured by new product development. Results were overwhelmingly positive on both metrics.</a:t>
            </a:r>
            <a:endParaRPr lang="en-US" altLang="en-US" sz="2800" dirty="0">
              <a:ea typeface="ＭＳ Ｐゴシック" pitchFamily="34" charset="-128"/>
            </a:endParaRPr>
          </a:p>
          <a:p>
            <a:endParaRPr lang="en-US"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43</a:t>
            </a:fld>
            <a:endParaRPr lang="en-US" dirty="0"/>
          </a:p>
        </p:txBody>
      </p:sp>
    </p:spTree>
    <p:extLst>
      <p:ext uri="{BB962C8B-B14F-4D97-AF65-F5344CB8AC3E}">
        <p14:creationId xmlns:p14="http://schemas.microsoft.com/office/powerpoint/2010/main" val="11307485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44</a:t>
            </a:fld>
            <a:endParaRPr lang="en-US" dirty="0"/>
          </a:p>
        </p:txBody>
      </p:sp>
      <p:pic>
        <p:nvPicPr>
          <p:cNvPr id="10" name="Picture 6" descr="cid:3287383400_2177562"/>
          <p:cNvPicPr>
            <a:picLocks noChangeAspect="1" noChangeArrowheads="1"/>
          </p:cNvPicPr>
          <p:nvPr/>
        </p:nvPicPr>
        <p:blipFill>
          <a:blip r:embed="rId2" r:link="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1000" y="1600200"/>
            <a:ext cx="8423275"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1" name="Rectangle 7"/>
          <p:cNvSpPr>
            <a:spLocks noChangeArrowheads="1"/>
          </p:cNvSpPr>
          <p:nvPr/>
        </p:nvSpPr>
        <p:spPr bwMode="auto">
          <a:xfrm>
            <a:off x="746125" y="4384675"/>
            <a:ext cx="75898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b="1">
                <a:solidFill>
                  <a:srgbClr val="000066"/>
                </a:solidFill>
                <a:ea typeface="ヒラギノ角ゴ Pro W3" pitchFamily="-112" charset="-128"/>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extLst>
      <p:ext uri="{BB962C8B-B14F-4D97-AF65-F5344CB8AC3E}">
        <p14:creationId xmlns:p14="http://schemas.microsoft.com/office/powerpoint/2010/main" val="3227616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Layers of the Product Concept</a:t>
            </a:r>
            <a:endParaRPr lang="en-US" dirty="0"/>
          </a:p>
        </p:txBody>
      </p:sp>
      <p:sp>
        <p:nvSpPr>
          <p:cNvPr id="3" name="Content Placeholder 2"/>
          <p:cNvSpPr>
            <a:spLocks noGrp="1"/>
          </p:cNvSpPr>
          <p:nvPr>
            <p:ph sz="half" idx="1"/>
          </p:nvPr>
        </p:nvSpPr>
        <p:spPr>
          <a:xfrm>
            <a:off x="628650" y="1825625"/>
            <a:ext cx="4495800" cy="4351338"/>
          </a:xfrm>
        </p:spPr>
        <p:txBody>
          <a:bodyPr>
            <a:normAutofit/>
          </a:bodyPr>
          <a:lstStyle/>
          <a:p>
            <a:r>
              <a:rPr lang="en-US" sz="3200" dirty="0" smtClean="0"/>
              <a:t>A product represents all that a customer receives in an exchange</a:t>
            </a:r>
          </a:p>
          <a:p>
            <a:r>
              <a:rPr lang="en-US" sz="3200" dirty="0" smtClean="0"/>
              <a:t>Marketers distinguish among three distinct “layers” of the product:</a:t>
            </a:r>
          </a:p>
          <a:p>
            <a:pPr lvl="1">
              <a:buFont typeface="Calibri" panose="020F0502020204030204" pitchFamily="34" charset="0"/>
              <a:buChar char="­"/>
            </a:pPr>
            <a:r>
              <a:rPr lang="en-US" sz="2800" dirty="0" smtClean="0"/>
              <a:t>Core product</a:t>
            </a:r>
          </a:p>
          <a:p>
            <a:pPr lvl="1">
              <a:buFont typeface="Calibri" panose="020F0502020204030204" pitchFamily="34" charset="0"/>
              <a:buChar char="­"/>
            </a:pPr>
            <a:r>
              <a:rPr lang="en-US" sz="2800" dirty="0" smtClean="0"/>
              <a:t>Actual product</a:t>
            </a:r>
          </a:p>
          <a:p>
            <a:pPr lvl="1">
              <a:buFont typeface="Calibri" panose="020F0502020204030204" pitchFamily="34" charset="0"/>
              <a:buChar char="­"/>
            </a:pPr>
            <a:r>
              <a:rPr lang="en-US" sz="2800" dirty="0" smtClean="0"/>
              <a:t>Augmented product</a:t>
            </a:r>
            <a:endParaRPr lang="en-US" sz="28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243" y="1866900"/>
            <a:ext cx="3220046" cy="430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314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Figure 8.1: Layers of the Product</a:t>
            </a:r>
            <a:endParaRPr lang="en-US" dirty="0"/>
          </a:p>
        </p:txBody>
      </p:sp>
      <p:pic>
        <p:nvPicPr>
          <p:cNvPr id="5" name="Picture 4"/>
          <p:cNvPicPr>
            <a:picLocks noChangeAspect="1"/>
          </p:cNvPicPr>
          <p:nvPr/>
        </p:nvPicPr>
        <p:blipFill>
          <a:blip r:embed="rId3"/>
          <a:stretch>
            <a:fillRect/>
          </a:stretch>
        </p:blipFill>
        <p:spPr>
          <a:xfrm>
            <a:off x="2481817" y="1696978"/>
            <a:ext cx="4591050" cy="4461827"/>
          </a:xfrm>
          <a:prstGeom prst="rect">
            <a:avLst/>
          </a:prstGeom>
        </p:spPr>
      </p:pic>
      <p:sp>
        <p:nvSpPr>
          <p:cNvPr id="2" name="Footer Placeholder 1"/>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3" name="Slide Number Placeholder 2"/>
          <p:cNvSpPr>
            <a:spLocks noGrp="1"/>
          </p:cNvSpPr>
          <p:nvPr>
            <p:ph type="sldNum" sz="quarter" idx="12"/>
          </p:nvPr>
        </p:nvSpPr>
        <p:spPr/>
        <p:txBody>
          <a:bodyPr/>
          <a:lstStyle/>
          <a:p>
            <a:r>
              <a:rPr lang="en-US" smtClean="0"/>
              <a:t>8-</a:t>
            </a:r>
            <a:fld id="{4A70F448-A361-4A57-987F-362FE9AD6394}" type="slidenum">
              <a:rPr lang="en-US" smtClean="0"/>
              <a:pPr/>
              <a:t>6</a:t>
            </a:fld>
            <a:endParaRPr lang="en-US" dirty="0"/>
          </a:p>
        </p:txBody>
      </p:sp>
    </p:spTree>
    <p:extLst>
      <p:ext uri="{BB962C8B-B14F-4D97-AF65-F5344CB8AC3E}">
        <p14:creationId xmlns:p14="http://schemas.microsoft.com/office/powerpoint/2010/main" val="1721012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Marketers Classify Products</a:t>
            </a:r>
            <a:endParaRPr lang="en-US" dirty="0"/>
          </a:p>
        </p:txBody>
      </p:sp>
      <p:sp>
        <p:nvSpPr>
          <p:cNvPr id="3" name="Content Placeholder 2"/>
          <p:cNvSpPr>
            <a:spLocks noGrp="1"/>
          </p:cNvSpPr>
          <p:nvPr>
            <p:ph idx="1"/>
          </p:nvPr>
        </p:nvSpPr>
        <p:spPr/>
        <p:txBody>
          <a:bodyPr/>
          <a:lstStyle/>
          <a:p>
            <a:r>
              <a:rPr lang="en-US" sz="3200" dirty="0" smtClean="0"/>
              <a:t>How do products differ from each other?</a:t>
            </a:r>
          </a:p>
          <a:p>
            <a:pPr lvl="1"/>
            <a:r>
              <a:rPr lang="en-US" sz="2800" dirty="0" smtClean="0"/>
              <a:t>Marketers classify products into categories because they represent differences in how consumers feel about, purchase, and consume products</a:t>
            </a:r>
          </a:p>
          <a:p>
            <a:r>
              <a:rPr lang="en-US" sz="3200" dirty="0" smtClean="0"/>
              <a:t>Categories relate to:</a:t>
            </a:r>
          </a:p>
          <a:p>
            <a:pPr lvl="1">
              <a:buFont typeface="Calibri" panose="020F0502020204030204" pitchFamily="34" charset="0"/>
              <a:buChar char="­"/>
            </a:pPr>
            <a:r>
              <a:rPr lang="en-US" sz="2800" dirty="0" smtClean="0"/>
              <a:t>How long do products last?</a:t>
            </a:r>
          </a:p>
          <a:p>
            <a:pPr lvl="1">
              <a:buFont typeface="Calibri" panose="020F0502020204030204" pitchFamily="34" charset="0"/>
              <a:buChar char="­"/>
            </a:pPr>
            <a:r>
              <a:rPr lang="en-US" sz="2800" dirty="0" smtClean="0"/>
              <a:t>How do consumers buy products?</a:t>
            </a:r>
          </a:p>
          <a:p>
            <a:pPr lvl="1">
              <a:buFont typeface="Calibri" panose="020F0502020204030204" pitchFamily="34" charset="0"/>
              <a:buChar char="­"/>
            </a:pPr>
            <a:r>
              <a:rPr lang="en-US" sz="2800" dirty="0" smtClean="0"/>
              <a:t>How do businesses buy products?</a:t>
            </a:r>
            <a:endParaRPr lang="en-US" sz="2800" dirty="0"/>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7</a:t>
            </a:fld>
            <a:endParaRPr lang="en-US" dirty="0"/>
          </a:p>
        </p:txBody>
      </p:sp>
    </p:spTree>
    <p:extLst>
      <p:ext uri="{BB962C8B-B14F-4D97-AF65-F5344CB8AC3E}">
        <p14:creationId xmlns:p14="http://schemas.microsoft.com/office/powerpoint/2010/main" val="4291744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long do products last?</a:t>
            </a:r>
            <a:endParaRPr lang="en-US" dirty="0"/>
          </a:p>
        </p:txBody>
      </p:sp>
      <p:sp>
        <p:nvSpPr>
          <p:cNvPr id="3" name="Content Placeholder 2"/>
          <p:cNvSpPr>
            <a:spLocks noGrp="1"/>
          </p:cNvSpPr>
          <p:nvPr>
            <p:ph idx="1"/>
          </p:nvPr>
        </p:nvSpPr>
        <p:spPr/>
        <p:txBody>
          <a:bodyPr>
            <a:normAutofit lnSpcReduction="10000"/>
          </a:bodyPr>
          <a:lstStyle/>
          <a:p>
            <a:r>
              <a:rPr lang="en-US" sz="3200" b="1" dirty="0" smtClean="0"/>
              <a:t>Durable goods </a:t>
            </a:r>
            <a:r>
              <a:rPr lang="en-US" sz="3200" dirty="0" smtClean="0"/>
              <a:t>are consumer products that provide benefits over a period of months, years, or even decades</a:t>
            </a:r>
          </a:p>
          <a:p>
            <a:pPr lvl="1">
              <a:buFont typeface="Calibri" panose="020F0502020204030204" pitchFamily="34" charset="0"/>
              <a:buChar char="­"/>
            </a:pPr>
            <a:r>
              <a:rPr lang="en-US" sz="2800" dirty="0" smtClean="0"/>
              <a:t>Cars</a:t>
            </a:r>
          </a:p>
          <a:p>
            <a:pPr lvl="1">
              <a:buFont typeface="Calibri" panose="020F0502020204030204" pitchFamily="34" charset="0"/>
              <a:buChar char="­"/>
            </a:pPr>
            <a:r>
              <a:rPr lang="en-US" sz="2800" dirty="0" smtClean="0"/>
              <a:t>Furniture</a:t>
            </a:r>
          </a:p>
          <a:p>
            <a:pPr lvl="1">
              <a:buFont typeface="Calibri" panose="020F0502020204030204" pitchFamily="34" charset="0"/>
              <a:buChar char="­"/>
            </a:pPr>
            <a:r>
              <a:rPr lang="en-US" sz="2800" dirty="0" smtClean="0"/>
              <a:t>Appliances</a:t>
            </a:r>
          </a:p>
          <a:p>
            <a:r>
              <a:rPr lang="en-US" sz="3200" b="1" dirty="0" smtClean="0"/>
              <a:t>Nondurable goods </a:t>
            </a:r>
            <a:r>
              <a:rPr lang="en-US" sz="3200" dirty="0" smtClean="0"/>
              <a:t>are consumed over the short term</a:t>
            </a:r>
          </a:p>
          <a:p>
            <a:pPr lvl="1">
              <a:buFont typeface="Calibri" panose="020F0502020204030204" pitchFamily="34" charset="0"/>
              <a:buChar char="­"/>
            </a:pPr>
            <a:r>
              <a:rPr lang="en-US" sz="2800" dirty="0" smtClean="0"/>
              <a:t>Magazines</a:t>
            </a:r>
          </a:p>
          <a:p>
            <a:pPr lvl="1">
              <a:buFont typeface="Calibri" panose="020F0502020204030204" pitchFamily="34" charset="0"/>
              <a:buChar char="­"/>
            </a:pPr>
            <a:r>
              <a:rPr lang="en-US" sz="2800" dirty="0" smtClean="0"/>
              <a:t>Sushi</a:t>
            </a:r>
          </a:p>
        </p:txBody>
      </p:sp>
      <p:sp>
        <p:nvSpPr>
          <p:cNvPr id="4" name="Footer Placeholder 3"/>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5" name="Slide Number Placeholder 4"/>
          <p:cNvSpPr>
            <a:spLocks noGrp="1"/>
          </p:cNvSpPr>
          <p:nvPr>
            <p:ph type="sldNum" sz="quarter" idx="12"/>
          </p:nvPr>
        </p:nvSpPr>
        <p:spPr/>
        <p:txBody>
          <a:bodyPr/>
          <a:lstStyle/>
          <a:p>
            <a:r>
              <a:rPr lang="en-US" smtClean="0"/>
              <a:t>8-</a:t>
            </a:r>
            <a:fld id="{4A70F448-A361-4A57-987F-362FE9AD6394}" type="slidenum">
              <a:rPr lang="en-US" smtClean="0"/>
              <a:pPr/>
              <a:t>8</a:t>
            </a:fld>
            <a:endParaRPr lang="en-US" dirty="0"/>
          </a:p>
        </p:txBody>
      </p:sp>
    </p:spTree>
    <p:extLst>
      <p:ext uri="{BB962C8B-B14F-4D97-AF65-F5344CB8AC3E}">
        <p14:creationId xmlns:p14="http://schemas.microsoft.com/office/powerpoint/2010/main" val="2645870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Figure 8.2: Classification of Products</a:t>
            </a:r>
            <a:endParaRPr lang="en-US" dirty="0"/>
          </a:p>
        </p:txBody>
      </p:sp>
      <p:pic>
        <p:nvPicPr>
          <p:cNvPr id="5" name="Picture 4"/>
          <p:cNvPicPr>
            <a:picLocks noChangeAspect="1"/>
          </p:cNvPicPr>
          <p:nvPr/>
        </p:nvPicPr>
        <p:blipFill>
          <a:blip r:embed="rId3"/>
          <a:stretch>
            <a:fillRect/>
          </a:stretch>
        </p:blipFill>
        <p:spPr>
          <a:xfrm>
            <a:off x="2878428" y="1906550"/>
            <a:ext cx="3274454" cy="4087078"/>
          </a:xfrm>
          <a:prstGeom prst="rect">
            <a:avLst/>
          </a:prstGeom>
        </p:spPr>
      </p:pic>
      <p:sp>
        <p:nvSpPr>
          <p:cNvPr id="2" name="Footer Placeholder 1"/>
          <p:cNvSpPr>
            <a:spLocks noGrp="1"/>
          </p:cNvSpPr>
          <p:nvPr>
            <p:ph type="ftr" sz="quarter" idx="11"/>
          </p:nvPr>
        </p:nvSpPr>
        <p:spPr/>
        <p:txBody>
          <a:bodyPr/>
          <a:lstStyle/>
          <a:p>
            <a:endParaRPr lang="en-US" smtClean="0"/>
          </a:p>
          <a:p>
            <a:r>
              <a:rPr lang="en-US" smtClean="0"/>
              <a:t>Copyright © 2016 Pearson Education, Inc.</a:t>
            </a:r>
          </a:p>
          <a:p>
            <a:endParaRPr lang="en-US" dirty="0"/>
          </a:p>
        </p:txBody>
      </p:sp>
      <p:sp>
        <p:nvSpPr>
          <p:cNvPr id="3" name="Slide Number Placeholder 2"/>
          <p:cNvSpPr>
            <a:spLocks noGrp="1"/>
          </p:cNvSpPr>
          <p:nvPr>
            <p:ph type="sldNum" sz="quarter" idx="12"/>
          </p:nvPr>
        </p:nvSpPr>
        <p:spPr/>
        <p:txBody>
          <a:bodyPr/>
          <a:lstStyle/>
          <a:p>
            <a:r>
              <a:rPr lang="en-US" smtClean="0"/>
              <a:t>8-</a:t>
            </a:r>
            <a:fld id="{4A70F448-A361-4A57-987F-362FE9AD6394}" type="slidenum">
              <a:rPr lang="en-US" smtClean="0"/>
              <a:pPr/>
              <a:t>9</a:t>
            </a:fld>
            <a:endParaRPr lang="en-US" dirty="0"/>
          </a:p>
        </p:txBody>
      </p:sp>
    </p:spTree>
    <p:extLst>
      <p:ext uri="{BB962C8B-B14F-4D97-AF65-F5344CB8AC3E}">
        <p14:creationId xmlns:p14="http://schemas.microsoft.com/office/powerpoint/2010/main" val="3051072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TotalTime>
  <Words>8076</Words>
  <Application>Microsoft Office PowerPoint</Application>
  <PresentationFormat>On-screen Show (4:3)</PresentationFormat>
  <Paragraphs>585</Paragraphs>
  <Slides>44</Slides>
  <Notes>42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ＭＳ Ｐゴシック</vt:lpstr>
      <vt:lpstr>Arial</vt:lpstr>
      <vt:lpstr>Calibri</vt:lpstr>
      <vt:lpstr>Calibri (Headings)</vt:lpstr>
      <vt:lpstr>Calibri Light</vt:lpstr>
      <vt:lpstr>Times New Roman</vt:lpstr>
      <vt:lpstr>ヒラギノ角ゴ Pro W3</vt:lpstr>
      <vt:lpstr>Office Theme</vt:lpstr>
      <vt:lpstr>1_Office Theme</vt:lpstr>
      <vt:lpstr> Chapter Eight  Product I: Innovation  and New Product Development</vt:lpstr>
      <vt:lpstr>Chapter Objectives</vt:lpstr>
      <vt:lpstr>Real People, Real Choices:  Decision Time at Under Armour</vt:lpstr>
      <vt:lpstr>Build a Better Mousetrap …  and Create Value</vt:lpstr>
      <vt:lpstr>Layers of the Product Concept</vt:lpstr>
      <vt:lpstr>Figure 8.1: Layers of the Product</vt:lpstr>
      <vt:lpstr>How Marketers Classify Products</vt:lpstr>
      <vt:lpstr>How long do products last?</vt:lpstr>
      <vt:lpstr>Figure 8.2: Classification of Products</vt:lpstr>
      <vt:lpstr>Figure 8.3: How do Consumers Buy Products?</vt:lpstr>
      <vt:lpstr>Convenience Products</vt:lpstr>
      <vt:lpstr>Shopping Products</vt:lpstr>
      <vt:lpstr>Specialty Products</vt:lpstr>
      <vt:lpstr>Unsought Products</vt:lpstr>
      <vt:lpstr>Business to Business Products</vt:lpstr>
      <vt:lpstr>Categorizing B2B Products</vt:lpstr>
      <vt:lpstr>Categorizing B2B Products</vt:lpstr>
      <vt:lpstr>Classification of Consumer  and B2B Products</vt:lpstr>
      <vt:lpstr>New and Improved: The Process of Innovation</vt:lpstr>
      <vt:lpstr>Types of Innovations</vt:lpstr>
      <vt:lpstr>Continuous Innovation</vt:lpstr>
      <vt:lpstr>Dynamically Continuous Innovation</vt:lpstr>
      <vt:lpstr>Convergence</vt:lpstr>
      <vt:lpstr>Discontinuous Innovation</vt:lpstr>
      <vt:lpstr>New Product Development</vt:lpstr>
      <vt:lpstr>Figure 8.4: Phases in New  Product Development</vt:lpstr>
      <vt:lpstr>New Product Development</vt:lpstr>
      <vt:lpstr>New Product Development</vt:lpstr>
      <vt:lpstr>New Product Development</vt:lpstr>
      <vt:lpstr>Technical Development</vt:lpstr>
      <vt:lpstr>New Product Development</vt:lpstr>
      <vt:lpstr>Table 8.1: Products Yesterday  and Beyond</vt:lpstr>
      <vt:lpstr>Ethical/Sustainable Decisions in the Real World</vt:lpstr>
      <vt:lpstr>Adoption and Diffusion of  New Products</vt:lpstr>
      <vt:lpstr>Figure 8.5: Adoption Pyramid </vt:lpstr>
      <vt:lpstr>Figure 8.6: Categories of Adopters</vt:lpstr>
      <vt:lpstr>Product Factors that Affect  the Rate of Adoption</vt:lpstr>
      <vt:lpstr>Relative Advantage</vt:lpstr>
      <vt:lpstr>Compatibility</vt:lpstr>
      <vt:lpstr>Complexity</vt:lpstr>
      <vt:lpstr>Trialability</vt:lpstr>
      <vt:lpstr>Observability</vt:lpstr>
      <vt:lpstr>Real People, Real Choices:  Decision Made at Under Armour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Objectives</dc:title>
  <dc:creator>George Deitz</dc:creator>
  <cp:lastModifiedBy>Collins, Jennifer M</cp:lastModifiedBy>
  <cp:revision>55</cp:revision>
  <cp:lastPrinted>2015-02-21T19:39:47Z</cp:lastPrinted>
  <dcterms:created xsi:type="dcterms:W3CDTF">2014-11-29T16:30:51Z</dcterms:created>
  <dcterms:modified xsi:type="dcterms:W3CDTF">2015-04-29T15:42:13Z</dcterms:modified>
</cp:coreProperties>
</file>