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515" r:id="rId2"/>
    <p:sldId id="380" r:id="rId3"/>
    <p:sldId id="474" r:id="rId4"/>
    <p:sldId id="475" r:id="rId5"/>
    <p:sldId id="476" r:id="rId6"/>
    <p:sldId id="477" r:id="rId7"/>
    <p:sldId id="478" r:id="rId8"/>
    <p:sldId id="479" r:id="rId9"/>
    <p:sldId id="480" r:id="rId10"/>
    <p:sldId id="481" r:id="rId11"/>
    <p:sldId id="482" r:id="rId12"/>
    <p:sldId id="483" r:id="rId13"/>
    <p:sldId id="484" r:id="rId14"/>
    <p:sldId id="485" r:id="rId15"/>
    <p:sldId id="486" r:id="rId16"/>
    <p:sldId id="487" r:id="rId17"/>
    <p:sldId id="488" r:id="rId18"/>
    <p:sldId id="489" r:id="rId19"/>
    <p:sldId id="490" r:id="rId20"/>
    <p:sldId id="491" r:id="rId21"/>
    <p:sldId id="49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17" r:id="rId36"/>
    <p:sldId id="518" r:id="rId37"/>
    <p:sldId id="519" r:id="rId38"/>
    <p:sldId id="508" r:id="rId39"/>
    <p:sldId id="509" r:id="rId40"/>
    <p:sldId id="510" r:id="rId41"/>
    <p:sldId id="511" r:id="rId42"/>
    <p:sldId id="512" r:id="rId43"/>
    <p:sldId id="513" r:id="rId44"/>
    <p:sldId id="51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FA3"/>
    <a:srgbClr val="FDB940"/>
    <a:srgbClr val="D4EAE4"/>
    <a:srgbClr val="0015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639" autoAdjust="0"/>
    <p:restoredTop sz="84357" autoAdjust="0"/>
  </p:normalViewPr>
  <p:slideViewPr>
    <p:cSldViewPr>
      <p:cViewPr varScale="1">
        <p:scale>
          <a:sx n="72" d="100"/>
          <a:sy n="72" d="100"/>
        </p:scale>
        <p:origin x="-1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xmlns="" val="85299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roles that individuals, businesses, and the government play in allocating a society’s resources depend on the society’s </a:t>
            </a:r>
            <a:r>
              <a:rPr lang="en-US" altLang="en-US" b="1" dirty="0" smtClean="0"/>
              <a:t>economic system</a:t>
            </a:r>
            <a:r>
              <a:rPr lang="en-US" altLang="en-US" dirty="0" smtClean="0"/>
              <a:t>, the basic set of rules for allocating resources to satisfy its citizens’ needs. Economic systems are generally categorized as either </a:t>
            </a:r>
            <a:r>
              <a:rPr lang="en-US" altLang="en-US" i="1" dirty="0" smtClean="0"/>
              <a:t>free-market systems </a:t>
            </a:r>
            <a:r>
              <a:rPr lang="en-US" altLang="en-US" dirty="0" smtClean="0"/>
              <a:t>or </a:t>
            </a:r>
            <a:r>
              <a:rPr lang="en-US" altLang="en-US" i="1" dirty="0" smtClean="0"/>
              <a:t>planned systems, </a:t>
            </a:r>
            <a:r>
              <a:rPr lang="en-US" altLang="en-US" dirty="0" smtClean="0"/>
              <a:t>although these are really theoretical extremes; every economy combines aspects of both approaches.</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xmlns="" val="3761668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a </a:t>
            </a:r>
            <a:r>
              <a:rPr lang="en-US" altLang="en-US" b="1" dirty="0" smtClean="0"/>
              <a:t>free-market system</a:t>
            </a:r>
            <a:r>
              <a:rPr lang="en-US" altLang="en-US" dirty="0" smtClean="0"/>
              <a:t>, individuals and companies are largely free to decide what products to produce, how to produce them, whom to sell them to, and at what price to sell them. In other words, they have the chance to succeed—or fail—by their own efforts. </a:t>
            </a:r>
            <a:r>
              <a:rPr lang="en-US" altLang="en-US" b="1" dirty="0" smtClean="0"/>
              <a:t>Capitalism </a:t>
            </a:r>
            <a:r>
              <a:rPr lang="en-US" altLang="en-US" dirty="0" smtClean="0"/>
              <a:t>and </a:t>
            </a:r>
            <a:r>
              <a:rPr lang="en-US" altLang="en-US" i="1" dirty="0" smtClean="0"/>
              <a:t>private enterprise </a:t>
            </a:r>
            <a:r>
              <a:rPr lang="en-US" altLang="en-US" dirty="0" smtClean="0"/>
              <a:t>are the terms most often used to describe the free-market system, one in which private parties (individuals, partnerships, or corporations) own and operate the majority of businesses, and where competition, supply, and demand determine which goods and services are produced.</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xmlns="" val="44564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a </a:t>
            </a:r>
            <a:r>
              <a:rPr lang="en-US" altLang="en-US" b="1" dirty="0" smtClean="0"/>
              <a:t>planned system</a:t>
            </a:r>
            <a:r>
              <a:rPr lang="en-US" altLang="en-US" dirty="0" smtClean="0"/>
              <a:t>, governments largely control the allocation of resources and limit freedom of choice in order to accomplish government goals. Because social equality is a major goal of planned systems, private enterprise and the pursuit of private gain are generally regarded as wasteful and exploitive.</a:t>
            </a:r>
          </a:p>
          <a:p>
            <a:endParaRPr lang="en-US" altLang="en-US" dirty="0" smtClean="0"/>
          </a:p>
          <a:p>
            <a:r>
              <a:rPr lang="en-US" altLang="en-US" b="1" dirty="0" smtClean="0"/>
              <a:t>Socialism </a:t>
            </a:r>
            <a:r>
              <a:rPr lang="en-US" altLang="en-US" dirty="0" smtClean="0"/>
              <a:t>lies somewhere between capitalism and communism, with a fairly high degree of government planning and some government ownership of capital resources. However, government ownership tends to be focused on industries considered vital to the common welfare, such as transportation, healthcare, and communications. Private ownership is permitted in other industries.</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xmlns="" val="287655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xmlns="" val="1315111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line between socialism and capitalism isn’t always easy to define, and it doesn’t always stay in the same place either. Governments can change the structure of the economy by </a:t>
            </a:r>
            <a:r>
              <a:rPr lang="en-US" altLang="en-US" b="1" dirty="0" smtClean="0"/>
              <a:t>nationalizing</a:t>
            </a:r>
            <a:r>
              <a:rPr lang="en-US" altLang="en-US" dirty="0" smtClean="0"/>
              <a:t>—taking ownership of—selected companies, or in extreme cases, even entire industries. They can also move in the opposite direction, </a:t>
            </a:r>
            <a:r>
              <a:rPr lang="en-US" altLang="en-US" b="1" dirty="0" smtClean="0"/>
              <a:t>privatizing </a:t>
            </a:r>
            <a:r>
              <a:rPr lang="en-US" altLang="en-US" dirty="0" smtClean="0"/>
              <a:t>services that were once performed by the government by allowing private businesses to perform them instead.</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xmlns="" val="301138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a free-market system, the marketplace (composed of individuals, firms, and industries) and the forces of demand and supply determine the quantity of goods and services produced and the prices at which they are sold. </a:t>
            </a:r>
            <a:r>
              <a:rPr lang="en-US" altLang="en-US" b="1" dirty="0" smtClean="0"/>
              <a:t>Demand </a:t>
            </a:r>
            <a:r>
              <a:rPr lang="en-US" altLang="en-US" dirty="0" smtClean="0"/>
              <a:t>refers to the amount of a good or service that customers will buy at a given time at various prices. </a:t>
            </a:r>
            <a:r>
              <a:rPr lang="en-US" altLang="en-US" b="1" dirty="0" smtClean="0"/>
              <a:t>Supply </a:t>
            </a:r>
            <a:r>
              <a:rPr lang="en-US" altLang="en-US" dirty="0" smtClean="0"/>
              <a:t>refers to the quantities of a good or service that producers will provide on a particular date at various prices. In other words, </a:t>
            </a:r>
            <a:r>
              <a:rPr lang="en-US" altLang="en-US" i="1" dirty="0" smtClean="0"/>
              <a:t>demand </a:t>
            </a:r>
            <a:r>
              <a:rPr lang="en-US" altLang="en-US" dirty="0" smtClean="0"/>
              <a:t>refers to the behavior of buyers, whereas </a:t>
            </a:r>
            <a:r>
              <a:rPr lang="en-US" altLang="en-US" i="1" dirty="0" smtClean="0"/>
              <a:t>supply </a:t>
            </a:r>
            <a:r>
              <a:rPr lang="en-US" altLang="en-US" dirty="0" smtClean="0"/>
              <a:t>refers to the behavior of sellers. The two forces work together to impose a kind of dynamic order on the free-market system.</a:t>
            </a:r>
          </a:p>
          <a:p>
            <a:endParaRPr lang="en-US" altLang="en-US" dirty="0" smtClean="0"/>
          </a:p>
          <a:p>
            <a:r>
              <a:rPr lang="en-US" altLang="en-US" dirty="0" smtClean="0"/>
              <a:t>The airline industry offers a helpful demonstration of supply and demand. A </a:t>
            </a:r>
            <a:r>
              <a:rPr lang="en-US" altLang="en-US" b="1" dirty="0" smtClean="0"/>
              <a:t>demand curve </a:t>
            </a:r>
            <a:r>
              <a:rPr lang="en-US" altLang="en-US" dirty="0" smtClean="0"/>
              <a:t>is a graph that shows the relationship between the amount of product that buyers will purchase at various prices, all other factors being equal. Demand curves typically slope downward, implying that as price drops, more people are willing to buy. </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xmlns="" val="2967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black line labeled “Initial demand” in Exhibit 2.3 shows a possible demand curve for the monthly number of economy tickets on one airline’s Chicago-to-Denver route. You can see that as price decreases, demand increases, and vice versa. If demand is strong, airlines can keep their prices consistent or perhaps even raise them. If demand weakens, they can lower prices to stimulate more purchases. (Airlines use sophisticated </a:t>
            </a:r>
            <a:r>
              <a:rPr lang="en-US" altLang="en-US" i="1" dirty="0" smtClean="0"/>
              <a:t>yield management </a:t>
            </a:r>
            <a:r>
              <a:rPr lang="en-US" altLang="en-US" dirty="0" smtClean="0"/>
              <a:t>software to constantly adjust prices in order to keep average ticket prices as high as possible while also keeping their planes as full as possible.)</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xmlns="" val="4153965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Demand alone is not enough to explain how a company operating in a free-market system sets its prices or production levels. In general, a firm’s willingness to produce and sell a product increases as the price it can charge and its profit potential per item increase. In  other words, as the price goes up, the quantity supplied generally goes up. The depiction of the relationship between prices and quantities that sellers will offer for sale, regardless of demand, is called a </a:t>
            </a:r>
            <a:r>
              <a:rPr lang="en-US" altLang="en-US" b="1" dirty="0" smtClean="0"/>
              <a:t>supply curve</a:t>
            </a:r>
            <a:r>
              <a:rPr lang="en-US" altLang="en-US" dirty="0" smtClean="0"/>
              <a:t>.</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xmlns="" val="34115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Exhibit 2.4 shows a possible supply curve for the monthly number of economy tickets (seats) supplied on an airline’s Chicago-to-Denver route at different prices. The graph shows that increasing prices for economy tickets on that route should increase the number of tickets (seats) an airline is willing to provide for that route, and vice versa.</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xmlns="" val="825214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market in effect arranges a compromise known as the </a:t>
            </a:r>
            <a:r>
              <a:rPr lang="en-US" altLang="en-US" b="1" dirty="0" smtClean="0"/>
              <a:t>equilibrium point</a:t>
            </a:r>
            <a:r>
              <a:rPr lang="en-US" altLang="en-US" dirty="0" smtClean="0"/>
              <a:t>, at which the demand and supply curves intersect.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xmlns="" val="373564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xmlns=""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Competition </a:t>
            </a:r>
            <a:r>
              <a:rPr lang="en-US" altLang="en-US" dirty="0" smtClean="0"/>
              <a:t>is the situation in which two or more suppliers of a product are rivals in the pursuit of the same customers. At one extreme is </a:t>
            </a:r>
            <a:r>
              <a:rPr lang="en-US" altLang="en-US" b="1" dirty="0" smtClean="0"/>
              <a:t>pure competition</a:t>
            </a:r>
            <a:r>
              <a:rPr lang="en-US" altLang="en-US" dirty="0" smtClean="0"/>
              <a:t>, in which no single firm becomes large enough to influence prices and thereby distort the workings of the free-market system. At the other extreme, in a </a:t>
            </a:r>
            <a:r>
              <a:rPr lang="en-US" altLang="en-US" b="1" dirty="0" smtClean="0"/>
              <a:t>monopoly</a:t>
            </a:r>
            <a:r>
              <a:rPr lang="en-US" altLang="en-US" dirty="0" smtClean="0"/>
              <a:t>, one supplier so thoroughly dominates a market that it can control prices and essentially shut out other competitors.</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xmlns="" val="2460243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Most of the competition in advanced free-market economies is </a:t>
            </a:r>
            <a:r>
              <a:rPr lang="en-US" altLang="en-US" b="1" dirty="0" smtClean="0"/>
              <a:t>monopolistic competition</a:t>
            </a:r>
            <a:r>
              <a:rPr lang="en-US" altLang="en-US" dirty="0" smtClean="0"/>
              <a:t>, in which numerous sellers offer products that can be distinguished from competing products in at least some small way.</a:t>
            </a:r>
          </a:p>
          <a:p>
            <a:endParaRPr lang="en-US" altLang="en-US" dirty="0" smtClean="0"/>
          </a:p>
          <a:p>
            <a:r>
              <a:rPr lang="en-US" altLang="en-US" dirty="0" smtClean="0"/>
              <a:t>The risk/reward nature of capitalism promotes constant innovation in pursuit of competitive advantage, rewarding companies that do the best job of satisfying customers.</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xmlns="" val="303154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the number of competitors in a market is quite small, a situation known as </a:t>
            </a:r>
            <a:r>
              <a:rPr lang="en-US" altLang="en-US" b="1" dirty="0" smtClean="0"/>
              <a:t>oligopoly </a:t>
            </a:r>
            <a:r>
              <a:rPr lang="en-US" altLang="en-US" dirty="0" smtClean="0"/>
              <a:t>is created. In an oligopoly, customers have some choice (unlike in a monopoly), but not as many choices as in monopolistic competition. </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xmlns="" val="3999781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xmlns="" val="4241016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If the period of downward swing is severe, the nation may enter into a </a:t>
            </a:r>
            <a:r>
              <a:rPr lang="en-US" altLang="en-US" b="1" dirty="0" smtClean="0"/>
              <a:t>recession</a:t>
            </a:r>
            <a:r>
              <a:rPr lang="en-US" altLang="en-US" dirty="0" smtClean="0"/>
              <a:t>, traditionally defined as two consecutive quarters of decline in the </a:t>
            </a:r>
            <a:r>
              <a:rPr lang="en-US" altLang="en-US" i="1" dirty="0" smtClean="0"/>
              <a:t>gross domestic product (GDP).</a:t>
            </a:r>
          </a:p>
          <a:p>
            <a:endParaRPr lang="en-US" altLang="en-US" i="1" dirty="0" smtClean="0"/>
          </a:p>
          <a:p>
            <a:r>
              <a:rPr lang="en-US" altLang="en-US" dirty="0" smtClean="0"/>
              <a:t>When a downward swing or recession is over, the economy enters into a period of recovery. These up-and-down swings are commonly known as </a:t>
            </a:r>
            <a:r>
              <a:rPr lang="en-US" altLang="en-US" b="1" dirty="0" smtClean="0"/>
              <a:t>business cycles</a:t>
            </a:r>
            <a:r>
              <a:rPr lang="en-US" altLang="en-US" dirty="0" smtClean="0"/>
              <a:t>, although this term is somewhat misleading, because real economies do not expand and contract in regular and predictable “cycles.”</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xmlns="" val="2238427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U.S. economy has a long history of expansion and contraction. This chart shows the year-to-year change (as a percentage of the previous year) in gross domestic product.</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xmlns="" val="2778933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a:t>
            </a:r>
            <a:r>
              <a:rPr lang="en-US" altLang="en-US" b="1" dirty="0" smtClean="0"/>
              <a:t>unemployment rate </a:t>
            </a:r>
            <a:r>
              <a:rPr lang="en-US" altLang="en-US" dirty="0" smtClean="0"/>
              <a:t>indicates the percentage of the </a:t>
            </a:r>
            <a:r>
              <a:rPr lang="en-US" altLang="en-US" i="1" dirty="0" smtClean="0"/>
              <a:t>labor force </a:t>
            </a:r>
            <a:r>
              <a:rPr lang="en-US" altLang="en-US" dirty="0" smtClean="0"/>
              <a:t>currently without employment. The labor force consists of people ages 16 and older who are either working or looking for jobs. However, not all cases of unemployment are the same.</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xmlns="" val="2779133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As Exhibit 2.8 explains, each of the four types of unemployment—</a:t>
            </a:r>
            <a:r>
              <a:rPr lang="en-US" altLang="en-US" i="1" dirty="0" smtClean="0"/>
              <a:t>frictional, structural, cyclical, </a:t>
            </a:r>
            <a:r>
              <a:rPr lang="en-US" altLang="en-US" dirty="0" smtClean="0"/>
              <a:t>and </a:t>
            </a:r>
            <a:r>
              <a:rPr lang="en-US" altLang="en-US" i="1" dirty="0" smtClean="0"/>
              <a:t>seasonal</a:t>
            </a:r>
            <a:r>
              <a:rPr lang="en-US" altLang="en-US" dirty="0" smtClean="0"/>
              <a:t>—has unique implications for business and political leaders.</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xmlns="" val="4140516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Like almost everything else in the economy, prices of goods and services rarely stay the same for very long. </a:t>
            </a:r>
            <a:r>
              <a:rPr lang="en-US" altLang="en-US" b="1" dirty="0" smtClean="0"/>
              <a:t>Inflation </a:t>
            </a:r>
            <a:r>
              <a:rPr lang="en-US" altLang="en-US" dirty="0" smtClean="0"/>
              <a:t>is a steady rise in the average prices of goods and services throughout the economy. </a:t>
            </a:r>
            <a:r>
              <a:rPr lang="en-US" altLang="en-US" b="1" dirty="0" smtClean="0"/>
              <a:t>Deflation</a:t>
            </a:r>
            <a:r>
              <a:rPr lang="en-US" altLang="en-US" dirty="0" smtClean="0"/>
              <a:t>, on the other hand, is a sustained fall in average prices. Inflation is a major concern for consumers, businesses, and government leaders because of its effect on </a:t>
            </a:r>
            <a:r>
              <a:rPr lang="en-US" altLang="en-US" i="1" dirty="0" smtClean="0"/>
              <a:t>purchasing power, </a:t>
            </a:r>
            <a:r>
              <a:rPr lang="en-US" altLang="en-US" dirty="0" smtClean="0"/>
              <a:t>or the amount of a good or service you can buy for a given amount of money.</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xmlns="" val="3971956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Much of the debate about the government’s role can be framed as a question of </a:t>
            </a:r>
            <a:r>
              <a:rPr lang="en-US" altLang="en-US" b="1" dirty="0" smtClean="0"/>
              <a:t>regulation </a:t>
            </a:r>
            <a:r>
              <a:rPr lang="en-US" altLang="en-US" dirty="0" smtClean="0"/>
              <a:t>versus </a:t>
            </a:r>
            <a:r>
              <a:rPr lang="en-US" altLang="en-US" b="1" dirty="0" smtClean="0"/>
              <a:t>deregulation</a:t>
            </a:r>
            <a:r>
              <a:rPr lang="en-US" altLang="en-US" dirty="0" smtClean="0"/>
              <a:t>—having more rules in place to govern economic activity (i.e., regulation) or having fewer rules in place and relying more on the market to prevent excesses and correct itself over time (i.e., deregulation).</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xmlns="" val="31807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xmlns="" val="2484087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Monetary policy </a:t>
            </a:r>
            <a:r>
              <a:rPr lang="en-US" altLang="en-US" dirty="0" smtClean="0"/>
              <a:t>involves adjusting the nation’s </a:t>
            </a:r>
            <a:r>
              <a:rPr lang="en-US" altLang="en-US" i="1" dirty="0" smtClean="0"/>
              <a:t>money supply </a:t>
            </a:r>
            <a:r>
              <a:rPr lang="en-US" altLang="en-US" dirty="0" smtClean="0"/>
              <a:t>– the amount of “spendable” money in the economy at any given time – by increasing or decreasing interest rates. In the United States, monetary policy is controlled primarily by the Federal Reserve Board (often called “the Fed”), a group of government officials who oversee the country’s central banking system. Chapter 20 discusses the objectives and activities of the Fed in more detail. </a:t>
            </a:r>
            <a:r>
              <a:rPr lang="en-US" altLang="en-US" b="1" dirty="0" smtClean="0"/>
              <a:t>Fiscal policy </a:t>
            </a:r>
            <a:r>
              <a:rPr lang="en-US" altLang="en-US" dirty="0" smtClean="0"/>
              <a:t>involves changes in the government’s revenues and expenditures to stimulate a slow economy or dampen a growing economy that is in danger of overheating and causing inflation.</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xmlns="" val="1729392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Running a government is an expensive affair. Here are the major types of taxes that national governments, states, counties, and cities collect to fund government operations and projects.</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xmlns="" val="2384875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Economic indicators </a:t>
            </a:r>
            <a:r>
              <a:rPr lang="en-US" altLang="en-US" dirty="0" smtClean="0"/>
              <a:t>are statistics such as interest rates, unemployment rates, housing data, and industrial productivity that let business and political leaders measure and monitor economic performance. </a:t>
            </a:r>
            <a:r>
              <a:rPr lang="en-US" altLang="en-US" i="1" dirty="0" smtClean="0"/>
              <a:t>Leading indicators </a:t>
            </a:r>
            <a:r>
              <a:rPr lang="en-US" altLang="en-US" dirty="0" smtClean="0"/>
              <a:t>suggest changes that may happen to the economy in the future and are therefore valuable for planning. In contrast, </a:t>
            </a:r>
            <a:r>
              <a:rPr lang="en-US" altLang="en-US" i="1" dirty="0" smtClean="0"/>
              <a:t>lagging indicators </a:t>
            </a:r>
            <a:r>
              <a:rPr lang="en-US" altLang="en-US" dirty="0" smtClean="0"/>
              <a:t>provide confirmation that something has occurred in the past.</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xmlns="" val="2587041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The  consumer price index (CPI)</a:t>
            </a:r>
            <a:r>
              <a:rPr lang="en-US" altLang="en-US" dirty="0" smtClean="0"/>
              <a:t>, measures the rate of inflation by comparing the change in prices of a representative “basket” of consumer goods and services, such as clothing, food, housing, and transportation (see Exhibit 2.11). The CPI has always been a hot topic because the government uses it to adjust Social Security payments, businesses use it to calculate cost-of-living increases for employees, and many use it as a gauge of how well the government is keeping inflation under control. In contrast to the CPI, the </a:t>
            </a:r>
            <a:r>
              <a:rPr lang="en-US" altLang="en-US" b="1" dirty="0" smtClean="0"/>
              <a:t>producer price index (PPI) </a:t>
            </a:r>
            <a:r>
              <a:rPr lang="en-US" altLang="en-US" dirty="0" smtClean="0"/>
              <a:t>measures prices at the producer or wholesaler level, reflecting what businesses are paying for the products they need. (Like the CPI, the PPI is often referred to as a single index, but it is actually a family of more than 600 industry-specific indexes.)</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xmlns="" val="121123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xmlns="" val="276065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broadest measure of an economy’s health is the </a:t>
            </a:r>
            <a:r>
              <a:rPr lang="en-US" altLang="en-US" b="1" dirty="0" smtClean="0"/>
              <a:t>gross domestic product (GDP)</a:t>
            </a:r>
            <a:r>
              <a:rPr lang="en-US" altLang="en-US" dirty="0" smtClean="0"/>
              <a:t>. The GDP measures a country’s output—its production, distribution, and use of goods and services— by computing the sum of all goods and services produced for </a:t>
            </a:r>
            <a:r>
              <a:rPr lang="en-US" altLang="en-US" i="1" dirty="0" smtClean="0"/>
              <a:t>final </a:t>
            </a:r>
            <a:r>
              <a:rPr lang="en-US" altLang="en-US" dirty="0" smtClean="0"/>
              <a:t>use in a country during a specified period (usually a year).</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xmlns="" val="1767805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xmlns="" val="305482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a:t>
            </a:r>
            <a:r>
              <a:rPr lang="en-US" altLang="en-US" b="1" dirty="0" smtClean="0"/>
              <a:t>economy </a:t>
            </a:r>
            <a:r>
              <a:rPr lang="en-US" altLang="en-US" dirty="0" smtClean="0"/>
              <a:t>is the sum total of all the economic activity within a given region, from a single city to a whole country to the entire world. The economy can be a difficult thing to get your mind wrapped around because it is so complex, constantly in motion, and at times hard to see—even though it’s everywhere around us.</a:t>
            </a:r>
          </a:p>
          <a:p>
            <a:endParaRPr lang="en-US" altLang="en-US" dirty="0" smtClean="0"/>
          </a:p>
          <a:p>
            <a:r>
              <a:rPr lang="en-US" altLang="en-US" b="1" dirty="0" smtClean="0"/>
              <a:t>Economics </a:t>
            </a:r>
            <a:r>
              <a:rPr lang="en-US" altLang="en-US" dirty="0" smtClean="0"/>
              <a:t>is the study of how a society uses its scarce resources to produce and distribute goods and services.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xmlns="" val="12584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Economics is roughly divided into a small-scale perspective and a large-scale perspective. The study of economic behavior among consumers, businesses, and industries that collectively determine the quantity of goods and services demanded and supplied at different prices is termed </a:t>
            </a:r>
            <a:r>
              <a:rPr lang="en-US" altLang="en-US" b="1" dirty="0" smtClean="0"/>
              <a:t>microeconomics</a:t>
            </a:r>
            <a:r>
              <a:rPr lang="en-US" altLang="en-US" dirty="0" smtClean="0"/>
              <a:t>. The study of a country’s larger economic issues, such as how firms compete, the effect of government policies, and how an economy maintains and allocates its scarce resources, is termed </a:t>
            </a:r>
            <a:r>
              <a:rPr lang="en-US" altLang="en-US" b="1" dirty="0" smtClean="0"/>
              <a:t>macroeconomics</a:t>
            </a:r>
            <a:r>
              <a:rPr lang="en-US" altLang="en-US" dirty="0" smtClean="0"/>
              <a:t>.</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xmlns="" val="670950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Each society must decide how to use its economic resources, or </a:t>
            </a:r>
            <a:r>
              <a:rPr lang="en-US" altLang="en-US" i="1" dirty="0" smtClean="0"/>
              <a:t>factors of production </a:t>
            </a:r>
            <a:r>
              <a:rPr lang="en-US" altLang="en-US" dirty="0" smtClean="0"/>
              <a:t>(see Exhibit 2.1). </a:t>
            </a:r>
            <a:r>
              <a:rPr lang="en-US" altLang="en-US" b="1" dirty="0" smtClean="0"/>
              <a:t>Natural resources </a:t>
            </a:r>
            <a:r>
              <a:rPr lang="en-US" altLang="en-US" dirty="0" smtClean="0"/>
              <a:t>are things that are useful in their natural state, such as land, forests, minerals, and water. </a:t>
            </a:r>
            <a:r>
              <a:rPr lang="en-US" altLang="en-US" b="1" dirty="0" smtClean="0"/>
              <a:t>Human resources </a:t>
            </a:r>
            <a:r>
              <a:rPr lang="en-US" altLang="en-US" dirty="0" smtClean="0"/>
              <a:t>are people and their individual talents and capacities. </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xmlns="" val="451633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Capital </a:t>
            </a:r>
            <a:r>
              <a:rPr lang="en-US" altLang="en-US" dirty="0" smtClean="0"/>
              <a:t>includes money, machines, tools, and buildings that a business needs in order to produce goods and services. </a:t>
            </a:r>
            <a:r>
              <a:rPr lang="en-US" altLang="en-US" b="1" dirty="0" smtClean="0"/>
              <a:t>Entrepreneurship </a:t>
            </a:r>
            <a:r>
              <a:rPr lang="en-US" altLang="en-US" dirty="0" smtClean="0"/>
              <a:t>is the spirit of innovation, the initiative, and the willingness to take the risks involved in creating and operating businesses.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xmlns="" val="22528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Knowledge </a:t>
            </a:r>
            <a:r>
              <a:rPr lang="en-US" altLang="en-US" dirty="0" smtClean="0"/>
              <a:t>is the collective intelligence of an organization. </a:t>
            </a:r>
            <a:r>
              <a:rPr lang="en-US" altLang="en-US" i="1" dirty="0" smtClean="0"/>
              <a:t>Knowledge workers, </a:t>
            </a:r>
            <a:r>
              <a:rPr lang="en-US" altLang="en-US" dirty="0" smtClean="0"/>
              <a:t>employees whose primary contribution is the acquisition and application of business knowledge, are a key economic resource for businesses in the 21st century.</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xmlns="" val="329328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impact of </a:t>
            </a:r>
            <a:r>
              <a:rPr lang="en-US" altLang="en-US" b="1" dirty="0" smtClean="0"/>
              <a:t>scarcity</a:t>
            </a:r>
            <a:r>
              <a:rPr lang="en-US" altLang="en-US" dirty="0" smtClean="0"/>
              <a:t>, meaning that a given resource has a finite supply, is fundamental to understanding economics. Looking back over the factors of production, you can see that the supply of all these resources is limited. Even entrepreneurial energy is limited in the sense that there are only so many entrepreneurs in the economy, and each entrepreneur can accomplish only so much during a given time span.</a:t>
            </a:r>
          </a:p>
          <a:p>
            <a:endParaRPr lang="en-US" altLang="en-US" dirty="0" smtClean="0"/>
          </a:p>
          <a:p>
            <a:r>
              <a:rPr lang="en-US" altLang="en-US" dirty="0" smtClean="0"/>
              <a:t>Economists have a name for the most-attractive option not selected when making a trade-off. </a:t>
            </a:r>
            <a:r>
              <a:rPr lang="en-US" altLang="en-US" b="1" dirty="0" smtClean="0"/>
              <a:t>Opportunity cost </a:t>
            </a:r>
            <a:r>
              <a:rPr lang="en-US" altLang="en-US" dirty="0" smtClean="0"/>
              <a:t>refers to the value of the most appealing alternative from all those that weren’t chosen. In other words, opportunity cost is a way to measure the value of what you gave up when you pursued a different opportunity.</a:t>
            </a:r>
          </a:p>
          <a:p>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xmlns="" val="1443269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5800" y="6434394"/>
            <a:ext cx="918000" cy="279915"/>
          </a:xfrm>
          <a:prstGeom prst="rect">
            <a:avLst/>
          </a:prstGeom>
        </p:spPr>
      </p:pic>
      <p:sp>
        <p:nvSpPr>
          <p:cNvPr id="9" name="TextBox 8"/>
          <p:cNvSpPr txBox="1"/>
          <p:nvPr userDrawn="1"/>
        </p:nvSpPr>
        <p:spPr>
          <a:xfrm>
            <a:off x="2743200" y="6400800"/>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xmlns="" val="887980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1/7/2018</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xmlns="" val="3754704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xmlns="" val="3711136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3600" y="6434394"/>
            <a:ext cx="918000" cy="279915"/>
          </a:xfrm>
          <a:prstGeom prst="rect">
            <a:avLst/>
          </a:prstGeom>
        </p:spPr>
      </p:pic>
      <p:sp>
        <p:nvSpPr>
          <p:cNvPr id="8" name="Text Placeholder 22"/>
          <p:cNvSpPr>
            <a:spLocks noGrp="1"/>
          </p:cNvSpPr>
          <p:nvPr>
            <p:ph type="body" sz="quarter" idx="16" hasCustomPrompt="1"/>
          </p:nvPr>
        </p:nvSpPr>
        <p:spPr>
          <a:xfrm>
            <a:off x="2834640" y="6400800"/>
            <a:ext cx="7159752" cy="274320"/>
          </a:xfrm>
        </p:spPr>
        <p:txBody>
          <a:bodyPr anchor="ctr"/>
          <a:lstStyle>
            <a:lvl1pPr marL="0" indent="0">
              <a:spcBef>
                <a:spcPts val="0"/>
              </a:spcBef>
              <a:buFontTx/>
              <a:buNone/>
              <a:defRPr sz="1200">
                <a:latin typeface="Verdana" pitchFamily="34" charset="0"/>
                <a:ea typeface="Verdana" pitchFamily="34" charset="0"/>
                <a:cs typeface="Verdana" pitchFamily="34" charset="0"/>
              </a:defRPr>
            </a:lvl1pPr>
          </a:lstStyle>
          <a:p>
            <a:pPr lvl="0"/>
            <a:r>
              <a:rPr lang="en-US" dirty="0" smtClean="0"/>
              <a:t>Copyright</a:t>
            </a:r>
            <a:endParaRPr lang="en-US" dirty="0"/>
          </a:p>
        </p:txBody>
      </p:sp>
    </p:spTree>
    <p:extLst>
      <p:ext uri="{BB962C8B-B14F-4D97-AF65-F5344CB8AC3E}">
        <p14:creationId xmlns:p14="http://schemas.microsoft.com/office/powerpoint/2010/main" xmlns="" val="2981062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xmlns="" val="2203796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1/7/2018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743200" y="6400800"/>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pic>
        <p:nvPicPr>
          <p:cNvPr id="9" name="Picture 8" descr="Pearson Logo"/>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922675"/>
          </a:xfrm>
        </p:spPr>
        <p:txBody>
          <a:bodyPr anchor="b"/>
          <a:lstStyle/>
          <a:p>
            <a:r>
              <a:rPr lang="en-US" dirty="0"/>
              <a:t>Business in Action</a:t>
            </a:r>
            <a:endParaRPr lang="en-IN" dirty="0"/>
          </a:p>
        </p:txBody>
      </p:sp>
      <p:sp>
        <p:nvSpPr>
          <p:cNvPr id="3" name="Text Placeholder 2"/>
          <p:cNvSpPr>
            <a:spLocks noGrp="1"/>
          </p:cNvSpPr>
          <p:nvPr>
            <p:ph type="body" sz="quarter" idx="13"/>
          </p:nvPr>
        </p:nvSpPr>
        <p:spPr>
          <a:xfrm>
            <a:off x="457200" y="1403532"/>
            <a:ext cx="8229600" cy="286431"/>
          </a:xfrm>
        </p:spPr>
        <p:txBody>
          <a:bodyPr/>
          <a:lstStyle/>
          <a:p>
            <a:r>
              <a:rPr lang="en-US" dirty="0"/>
              <a:t>Eighth Edition</a:t>
            </a:r>
            <a:endParaRPr lang="en-IN" dirty="0"/>
          </a:p>
        </p:txBody>
      </p:sp>
      <p:sp>
        <p:nvSpPr>
          <p:cNvPr id="4" name="Text Placeholder 3"/>
          <p:cNvSpPr>
            <a:spLocks noGrp="1"/>
          </p:cNvSpPr>
          <p:nvPr>
            <p:ph type="body" sz="quarter" idx="14"/>
          </p:nvPr>
        </p:nvSpPr>
        <p:spPr>
          <a:xfrm>
            <a:off x="4495800" y="2514600"/>
            <a:ext cx="3657600" cy="685800"/>
          </a:xfrm>
        </p:spPr>
        <p:txBody>
          <a:bodyPr/>
          <a:lstStyle/>
          <a:p>
            <a:pPr algn="ctr"/>
            <a:r>
              <a:rPr lang="en-US" b="1" dirty="0"/>
              <a:t>Chapter 2</a:t>
            </a:r>
            <a:endParaRPr lang="en-US" b="1" dirty="0" smtClean="0"/>
          </a:p>
        </p:txBody>
      </p:sp>
      <p:sp>
        <p:nvSpPr>
          <p:cNvPr id="5" name="Text Placeholder 4"/>
          <p:cNvSpPr>
            <a:spLocks noGrp="1"/>
          </p:cNvSpPr>
          <p:nvPr>
            <p:ph type="body" sz="quarter" idx="15"/>
          </p:nvPr>
        </p:nvSpPr>
        <p:spPr>
          <a:xfrm>
            <a:off x="4495800" y="3322637"/>
            <a:ext cx="3642610" cy="2925763"/>
          </a:xfrm>
        </p:spPr>
        <p:txBody>
          <a:bodyPr/>
          <a:lstStyle/>
          <a:p>
            <a:pPr algn="ctr"/>
            <a:r>
              <a:rPr lang="en-US" dirty="0">
                <a:ea typeface="ＭＳ Ｐゴシック" pitchFamily="34" charset="-128"/>
              </a:rPr>
              <a:t>Understanding Basic Economics</a:t>
            </a:r>
            <a:endParaRPr lang="en-IN" dirty="0"/>
          </a:p>
        </p:txBody>
      </p:sp>
      <p:pic>
        <p:nvPicPr>
          <p:cNvPr id="7" name="Picture 6" descr="Front Cover: Business in Action Eighth Edition by Bovée and Thill."/>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8139" y="2000418"/>
            <a:ext cx="3125169" cy="4050885"/>
          </a:xfrm>
          <a:prstGeom prst="rect">
            <a:avLst/>
          </a:prstGeom>
          <a:ln w="9525">
            <a:solidFill>
              <a:schemeClr val="tx1"/>
            </a:solidFill>
          </a:ln>
        </p:spPr>
      </p:pic>
      <p:sp>
        <p:nvSpPr>
          <p:cNvPr id="11" name="Text Placeholder 3"/>
          <p:cNvSpPr>
            <a:spLocks noGrp="1"/>
          </p:cNvSpPr>
          <p:nvPr>
            <p:ph type="body" sz="quarter" idx="14"/>
          </p:nvPr>
        </p:nvSpPr>
        <p:spPr>
          <a:xfrm>
            <a:off x="2142931" y="6400800"/>
            <a:ext cx="6477000" cy="228783"/>
          </a:xfrm>
        </p:spPr>
        <p:txBody>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a:t>
            </a:r>
            <a:r>
              <a:rPr lang="en-US" sz="1200" dirty="0" smtClean="0">
                <a:latin typeface="Verdana" panose="020B0604030504040204" pitchFamily="34" charset="0"/>
                <a:ea typeface="Verdana" panose="020B0604030504040204" pitchFamily="34" charset="0"/>
                <a:cs typeface="Verdana" panose="020B0604030504040204" pitchFamily="34" charset="0"/>
              </a:rPr>
              <a:t>2015, 2013 Pearson </a:t>
            </a:r>
            <a:r>
              <a:rPr lang="en-US" sz="1200" dirty="0">
                <a:latin typeface="Verdana" panose="020B0604030504040204" pitchFamily="34" charset="0"/>
                <a:ea typeface="Verdana" panose="020B0604030504040204" pitchFamily="34" charset="0"/>
                <a:cs typeface="Verdana" panose="020B0604030504040204" pitchFamily="34" charset="0"/>
              </a:rPr>
              <a:t>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7952690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2.1 Factors of Production</a:t>
            </a:r>
            <a:r>
              <a:rPr lang="en-US" sz="3600" dirty="0" smtClean="0">
                <a:solidFill>
                  <a:schemeClr val="bg2"/>
                </a:solidFill>
              </a:rPr>
              <a:t> </a:t>
            </a:r>
            <a:r>
              <a:rPr lang="en-US" sz="2000" b="0" dirty="0" smtClean="0">
                <a:solidFill>
                  <a:schemeClr val="bg2"/>
                </a:solidFill>
              </a:rPr>
              <a:t>(4 of 4)</a:t>
            </a:r>
            <a:endParaRPr lang="en-US" b="0" dirty="0">
              <a:solidFill>
                <a:schemeClr val="bg2"/>
              </a:solidFill>
            </a:endParaRPr>
          </a:p>
        </p:txBody>
      </p:sp>
      <p:pic>
        <p:nvPicPr>
          <p:cNvPr id="5" name="Picture 4" descr="Factors of production are divided into five areas. Knowledge involves the collective experience and wisdom of the organization. Human resources involve people who work in or for an organization and the talents they bring. Capital involves factories, tools, machinery, systems, and money. Entrepreneurship involves innovation, initiative, and willingness to take on risk. Natural resources involve land, water, minerals, and other things useful in their natural state. "/>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4600" y="1524000"/>
            <a:ext cx="3814436" cy="46841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The Economic Impact of Scarcity</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Scarcity</a:t>
            </a:r>
          </a:p>
          <a:p>
            <a:pPr lvl="1"/>
            <a:r>
              <a:rPr lang="en-US" sz="2400" dirty="0" smtClean="0">
                <a:ea typeface="Arial" pitchFamily="34" charset="0"/>
              </a:rPr>
              <a:t>A condition of any productive resource that has finite supply</a:t>
            </a:r>
          </a:p>
          <a:p>
            <a:r>
              <a:rPr lang="en-US" sz="2400" b="1" dirty="0" smtClean="0">
                <a:ea typeface="ＭＳ Ｐゴシック" pitchFamily="34" charset="-128"/>
              </a:rPr>
              <a:t>Opportunity cost</a:t>
            </a:r>
          </a:p>
          <a:p>
            <a:pPr lvl="1"/>
            <a:r>
              <a:rPr lang="en-US" sz="2400" dirty="0" smtClean="0">
                <a:ea typeface="Arial" pitchFamily="34" charset="0"/>
              </a:rPr>
              <a:t>The value of the most appealing alternative not chosen</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Economic Systems</a:t>
            </a:r>
            <a:r>
              <a:rPr lang="en-US" sz="3600" dirty="0" smtClean="0">
                <a:ea typeface="ＭＳ Ｐゴシック" pitchFamily="34" charset="-128"/>
              </a:rPr>
              <a:t> </a:t>
            </a:r>
            <a:r>
              <a:rPr lang="en-US" sz="2000" b="0" dirty="0" smtClean="0">
                <a:ea typeface="ＭＳ Ｐゴシック" pitchFamily="34" charset="-128"/>
              </a:rPr>
              <a:t>(1 of 2)</a:t>
            </a:r>
            <a:endParaRPr lang="en-US" b="0"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Economic system</a:t>
            </a:r>
          </a:p>
          <a:p>
            <a:pPr lvl="1"/>
            <a:r>
              <a:rPr lang="en-US" sz="2400" dirty="0" smtClean="0">
                <a:ea typeface="Arial" pitchFamily="34" charset="0"/>
              </a:rPr>
              <a:t>The policies that define a society</a:t>
            </a:r>
            <a:r>
              <a:rPr lang="en-US" altLang="en-US" sz="2400" dirty="0" smtClean="0">
                <a:ea typeface="Arial" pitchFamily="34" charset="0"/>
              </a:rPr>
              <a:t>’</a:t>
            </a:r>
            <a:r>
              <a:rPr lang="en-US" sz="2400" dirty="0" smtClean="0">
                <a:ea typeface="Arial" pitchFamily="34" charset="0"/>
              </a:rPr>
              <a:t>s particular economic structure; the rules by which a society allocates economic resources</a:t>
            </a:r>
          </a:p>
          <a:p>
            <a:pPr lvl="1"/>
            <a:r>
              <a:rPr lang="en-US" sz="2400" dirty="0" smtClean="0">
                <a:ea typeface="Arial" pitchFamily="34" charset="0"/>
              </a:rPr>
              <a:t>Free-market, planned</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Free Market Systems</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Free-market system </a:t>
            </a:r>
          </a:p>
          <a:p>
            <a:pPr lvl="1"/>
            <a:r>
              <a:rPr lang="en-US" sz="2400" dirty="0" smtClean="0">
                <a:ea typeface="Arial" pitchFamily="34" charset="0"/>
              </a:rPr>
              <a:t>An economic system in which decisions about what to produce and in what quantities are decided by the market</a:t>
            </a:r>
            <a:r>
              <a:rPr lang="en-US" altLang="en-US" sz="2400" dirty="0" smtClean="0">
                <a:ea typeface="Arial" pitchFamily="34" charset="0"/>
              </a:rPr>
              <a:t>’</a:t>
            </a:r>
            <a:r>
              <a:rPr lang="en-US" sz="2400" dirty="0" smtClean="0">
                <a:ea typeface="Arial" pitchFamily="34" charset="0"/>
              </a:rPr>
              <a:t>s buyers and sellers</a:t>
            </a:r>
          </a:p>
          <a:p>
            <a:r>
              <a:rPr lang="en-US" sz="2400" b="1" dirty="0" smtClean="0">
                <a:ea typeface="ＭＳ Ｐゴシック" pitchFamily="34" charset="-128"/>
              </a:rPr>
              <a:t>Capitalism </a:t>
            </a:r>
          </a:p>
          <a:p>
            <a:pPr lvl="1"/>
            <a:r>
              <a:rPr lang="en-US" sz="2400" dirty="0" smtClean="0">
                <a:ea typeface="Arial" pitchFamily="34" charset="0"/>
              </a:rPr>
              <a:t>Economic system based on economic freedom and competition</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a typeface="ＭＳ Ｐゴシック" pitchFamily="34" charset="-128"/>
              </a:rPr>
              <a:t>Planned Systems</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Planned system</a:t>
            </a:r>
          </a:p>
          <a:p>
            <a:pPr lvl="1"/>
            <a:r>
              <a:rPr lang="en-US" sz="2400" dirty="0" smtClean="0">
                <a:ea typeface="Arial" pitchFamily="34" charset="0"/>
              </a:rPr>
              <a:t>Economic system in which the government controls most of the factors of production and regulates their allocation</a:t>
            </a:r>
          </a:p>
          <a:p>
            <a:r>
              <a:rPr lang="en-US" sz="2400" b="1" dirty="0" smtClean="0">
                <a:ea typeface="ＭＳ Ｐゴシック" pitchFamily="34" charset="-128"/>
              </a:rPr>
              <a:t>Socialism</a:t>
            </a:r>
          </a:p>
          <a:p>
            <a:pPr lvl="1"/>
            <a:r>
              <a:rPr lang="en-US" sz="2400" dirty="0" smtClean="0">
                <a:ea typeface="Arial" pitchFamily="34" charset="0"/>
              </a:rPr>
              <a:t>Economic system characterized by public ownership and operation of key industries combined with private ownership and operation of less-vital industries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2.2 Economic Systems </a:t>
            </a:r>
            <a:r>
              <a:rPr lang="en-US" sz="2000" b="0" dirty="0" smtClean="0">
                <a:solidFill>
                  <a:schemeClr val="bg2"/>
                </a:solidFill>
              </a:rPr>
              <a:t>(2 of 2)</a:t>
            </a:r>
            <a:endParaRPr lang="en-US" sz="3600" b="0" dirty="0">
              <a:solidFill>
                <a:schemeClr val="bg2"/>
              </a:solidFill>
            </a:endParaRPr>
          </a:p>
        </p:txBody>
      </p:sp>
      <p:pic>
        <p:nvPicPr>
          <p:cNvPr id="8" name="Picture 7" descr="A chart shows three economic systems: communism, socialism, capitalism. Communism is the public/government ownership of productive resources; centralized economic planning and control. Communism consists of state ownership of all major productive resources; absence of economic classes; few opportunities for entrepreneurship. Capitalism is the private ownership of productive resources; emphasis on free-market economic principles. Capitalism consists of private ownership of most productive resources; few efforts to minimize differences between economic classes; government policies actively support entrepreneurship. Socialism is between public/government and private ownership of productive resources. Socialism consists of state ownership of certain productive resources; managed efforts to minimize dramatic differences between economic classes; opportunities for entrepreneurship, with varying degrees of restrictions. "/>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 y="1676400"/>
            <a:ext cx="7557025" cy="41885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Nationalization and Privatization</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Nationalization</a:t>
            </a:r>
          </a:p>
          <a:p>
            <a:pPr lvl="1"/>
            <a:r>
              <a:rPr lang="en-US" sz="2400" dirty="0" smtClean="0">
                <a:ea typeface="Arial" pitchFamily="34" charset="0"/>
              </a:rPr>
              <a:t>A government</a:t>
            </a:r>
            <a:r>
              <a:rPr lang="en-US" altLang="en-US" sz="2400" dirty="0" smtClean="0">
                <a:ea typeface="Arial" pitchFamily="34" charset="0"/>
              </a:rPr>
              <a:t>’</a:t>
            </a:r>
            <a:r>
              <a:rPr lang="en-US" sz="2400" dirty="0" smtClean="0">
                <a:ea typeface="Arial" pitchFamily="34" charset="0"/>
              </a:rPr>
              <a:t>s takeover of selected companies or industries</a:t>
            </a:r>
          </a:p>
          <a:p>
            <a:pPr>
              <a:defRPr/>
            </a:pPr>
            <a:r>
              <a:rPr lang="en-US" altLang="en-US" sz="2400" b="1" dirty="0" smtClean="0">
                <a:cs typeface="Arial" charset="0"/>
              </a:rPr>
              <a:t>Privatization</a:t>
            </a:r>
          </a:p>
          <a:p>
            <a:pPr lvl="1">
              <a:defRPr/>
            </a:pPr>
            <a:r>
              <a:rPr lang="en-US" altLang="en-US" sz="2400" dirty="0" smtClean="0">
                <a:cs typeface="Arial" charset="0"/>
              </a:rPr>
              <a:t>Turning over services once performed by the government and allowing private businesses to perform them instead</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The Forces of Demand and Supply</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Demand</a:t>
            </a:r>
          </a:p>
          <a:p>
            <a:pPr lvl="1"/>
            <a:r>
              <a:rPr lang="en-US" sz="2400" dirty="0" smtClean="0">
                <a:ea typeface="Arial" pitchFamily="34" charset="0"/>
              </a:rPr>
              <a:t>Buyers</a:t>
            </a:r>
            <a:r>
              <a:rPr lang="en-US" altLang="en-US" sz="2400" dirty="0" smtClean="0">
                <a:ea typeface="Arial" pitchFamily="34" charset="0"/>
              </a:rPr>
              <a:t>’</a:t>
            </a:r>
            <a:r>
              <a:rPr lang="en-US" sz="2400" dirty="0" smtClean="0">
                <a:ea typeface="Arial" pitchFamily="34" charset="0"/>
              </a:rPr>
              <a:t> willingness and ability to purchase products at various price points</a:t>
            </a:r>
          </a:p>
          <a:p>
            <a:r>
              <a:rPr lang="en-US" sz="2400" b="1" dirty="0" smtClean="0">
                <a:ea typeface="ＭＳ Ｐゴシック" pitchFamily="34" charset="-128"/>
              </a:rPr>
              <a:t>Supply</a:t>
            </a:r>
          </a:p>
          <a:p>
            <a:pPr lvl="1"/>
            <a:r>
              <a:rPr lang="en-US" sz="2400" dirty="0" smtClean="0">
                <a:ea typeface="Arial" pitchFamily="34" charset="0"/>
              </a:rPr>
              <a:t>A specific quantity of a product that the seller is able and willing to provide at various prices</a:t>
            </a:r>
          </a:p>
          <a:p>
            <a:r>
              <a:rPr lang="en-US" sz="2400" b="1" dirty="0" smtClean="0">
                <a:ea typeface="ＭＳ Ｐゴシック" pitchFamily="34" charset="-128"/>
              </a:rPr>
              <a:t>Demand curve</a:t>
            </a:r>
          </a:p>
          <a:p>
            <a:pPr lvl="1"/>
            <a:r>
              <a:rPr lang="en-US" sz="2400" dirty="0" smtClean="0">
                <a:ea typeface="Arial" pitchFamily="34" charset="0"/>
              </a:rPr>
              <a:t>A graph of the quantities of a product that buyers will purchase at various prices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2.3 Demand Curve</a:t>
            </a:r>
            <a:endParaRPr lang="en-US" dirty="0">
              <a:solidFill>
                <a:schemeClr val="bg2"/>
              </a:solidFill>
            </a:endParaRPr>
          </a:p>
        </p:txBody>
      </p:sp>
      <p:pic>
        <p:nvPicPr>
          <p:cNvPr id="4" name="Picture 3" descr="A graph of price per seat versus demand (economy seats per month, in thousands). The graph for initial demand is a downward curve that starts at (3.5, 700), then declines through (5, 480), (6, 370), (7, 300), (8, 250), (9, 200), (10, 180). All values estimated. The demand curve shifts left if one or more of these conditions occur: customer income decreases; customer preferences toward product decline; prices of substitute products decrease; prices of complementary products increase; marketing expenditures increase; customers become more pessimistic; number of customers decreases. The demand curve shifts right if one or more of these conditions occur: customer income increases; customer preferences toward product improve; prices of substitute products increase; prices of complementary products decrease; marketing expenditures increase; customers become more optimistic; number of customers increases. "/>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66800" y="1676400"/>
            <a:ext cx="6870023" cy="435982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Understanding Supply</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Supply curve</a:t>
            </a:r>
          </a:p>
          <a:p>
            <a:pPr lvl="1"/>
            <a:r>
              <a:rPr lang="en-US" sz="2400" dirty="0" smtClean="0">
                <a:ea typeface="Arial" pitchFamily="34" charset="0"/>
              </a:rPr>
              <a:t>A graph of the quantities of a product that sellers will offer for sale, regardless of demand, at various prices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a typeface="ＭＳ Ｐゴシック" pitchFamily="34" charset="-128"/>
              </a:rPr>
              <a:t>Introduction</a:t>
            </a:r>
            <a:endParaRPr lang="en-IN" sz="3600" b="0" dirty="0"/>
          </a:p>
        </p:txBody>
      </p:sp>
      <p:sp>
        <p:nvSpPr>
          <p:cNvPr id="4" name="Content Placeholder 3"/>
          <p:cNvSpPr>
            <a:spLocks noGrp="1"/>
          </p:cNvSpPr>
          <p:nvPr>
            <p:ph idx="1"/>
          </p:nvPr>
        </p:nvSpPr>
        <p:spPr/>
        <p:txBody>
          <a:bodyPr/>
          <a:lstStyle/>
          <a:p>
            <a:r>
              <a:rPr lang="en-US" sz="2400" dirty="0" smtClean="0">
                <a:ea typeface="ＭＳ Ｐゴシック" pitchFamily="34" charset="-128"/>
              </a:rPr>
              <a:t>This chapter offers</a:t>
            </a:r>
          </a:p>
          <a:p>
            <a:pPr lvl="1"/>
            <a:r>
              <a:rPr lang="en-US" sz="2400" dirty="0" smtClean="0">
                <a:ea typeface="Arial" pitchFamily="34" charset="0"/>
              </a:rPr>
              <a:t>A brief introduction to economics from a business professional</a:t>
            </a:r>
            <a:r>
              <a:rPr lang="en-IN" sz="2400" dirty="0" smtClean="0">
                <a:ea typeface="ＭＳ Ｐゴシック" pitchFamily="34" charset="-128"/>
              </a:rPr>
              <a:t>’</a:t>
            </a:r>
            <a:r>
              <a:rPr lang="en-US" altLang="ja-JP" sz="2400" dirty="0" smtClean="0">
                <a:ea typeface="ＭＳ Ｐゴシック" pitchFamily="34" charset="-128"/>
              </a:rPr>
              <a:t>s perspective</a:t>
            </a:r>
          </a:p>
          <a:p>
            <a:pPr lvl="1"/>
            <a:r>
              <a:rPr lang="en-US" sz="2400" dirty="0" smtClean="0">
                <a:ea typeface="Arial" pitchFamily="34" charset="0"/>
              </a:rPr>
              <a:t>A high-level look at the study of economics, types of economic systems, and the interaction of supply and demand</a:t>
            </a:r>
          </a:p>
          <a:p>
            <a:r>
              <a:rPr lang="en-US" sz="2400" dirty="0" smtClean="0">
                <a:ea typeface="ＭＳ Ｐゴシック" pitchFamily="34" charset="-128"/>
              </a:rPr>
              <a:t>Understanding basic economic principles is essential to successful business management</a:t>
            </a:r>
            <a:endParaRPr lang="en-US" sz="2400" dirty="0"/>
          </a:p>
        </p:txBody>
      </p:sp>
    </p:spTree>
    <p:extLst>
      <p:ext uri="{BB962C8B-B14F-4D97-AF65-F5344CB8AC3E}">
        <p14:creationId xmlns:p14="http://schemas.microsoft.com/office/powerpoint/2010/main" xmlns="" val="3925979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2.4 Supply Curve</a:t>
            </a:r>
            <a:endParaRPr lang="en-US" dirty="0">
              <a:solidFill>
                <a:schemeClr val="bg2"/>
              </a:solidFill>
            </a:endParaRPr>
          </a:p>
        </p:txBody>
      </p:sp>
      <p:pic>
        <p:nvPicPr>
          <p:cNvPr id="4" name="Picture 3" descr="A graph of price per seat versus supply (economy seats per month, in thousands). The graph for initial supply is an upward curve that starts at (2.5, 100), then increases through (4, 280), (5, 380), (6, 460), (7, 550), (8, 620), (9, 670). All values estimated. When there is a decreased supply, the curve shifts left if one or more of these conditions occur: cost of production increases; competition increase; technology increases production costs; taxes and regulatory costs increase. When there is an increased supply, the curve shifts right if one or more of these conditions occur: cost of production decreases; competition decreases; technology decreases production costs; taxes and regulatory costs decrease."/>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90600" y="1752600"/>
            <a:ext cx="6870023" cy="441644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Understanding How Demand and Supply Interact</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Equilibrium point</a:t>
            </a:r>
          </a:p>
          <a:p>
            <a:pPr lvl="1"/>
            <a:r>
              <a:rPr lang="en-US" sz="2400" dirty="0" smtClean="0">
                <a:ea typeface="Arial" pitchFamily="34" charset="0"/>
              </a:rPr>
              <a:t>The point at which quantity supplied equals quantity demanded</a:t>
            </a:r>
          </a:p>
          <a:p>
            <a:r>
              <a:rPr lang="en-US" sz="2400" dirty="0" smtClean="0">
                <a:ea typeface="ＭＳ Ｐゴシック" pitchFamily="34" charset="-128"/>
              </a:rPr>
              <a:t>Because the supply and demand curves are dynamic, so is the equilibrium point </a:t>
            </a:r>
          </a:p>
          <a:p>
            <a:r>
              <a:rPr lang="en-US" sz="2400" dirty="0" smtClean="0">
                <a:ea typeface="ＭＳ Ｐゴシック" pitchFamily="34" charset="-128"/>
              </a:rPr>
              <a:t>As variables affecting supply and demand change, so will the equilibrium price</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2.5 The Relationship Between Supply and Demand</a:t>
            </a:r>
            <a:endParaRPr lang="en-US" dirty="0">
              <a:solidFill>
                <a:schemeClr val="bg2"/>
              </a:solidFill>
            </a:endParaRPr>
          </a:p>
        </p:txBody>
      </p:sp>
      <p:pic>
        <p:nvPicPr>
          <p:cNvPr id="4" name="Picture 3" descr="A graph of equilibrium price per seat versus equilibrium quantity (economy seats per month, in thousands). The graph for demand is a downward curve. The graph for supply is an upward curve. When demand and supply intersect is the equilibrium price located at approximately (5, 37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1676400"/>
            <a:ext cx="6870023" cy="44420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Competition in a Free-Market System</a:t>
            </a:r>
            <a:r>
              <a:rPr lang="en-US" sz="3200" dirty="0" smtClean="0">
                <a:ea typeface="ＭＳ Ｐゴシック" pitchFamily="34" charset="-128"/>
              </a:rPr>
              <a:t> </a:t>
            </a:r>
            <a:r>
              <a:rPr lang="en-US" sz="2000" b="0" dirty="0" smtClean="0">
                <a:ea typeface="ＭＳ Ｐゴシック" pitchFamily="34" charset="-128"/>
              </a:rPr>
              <a:t>(1 of 3)</a:t>
            </a:r>
            <a:endParaRPr lang="en-US" sz="3600" b="0" dirty="0"/>
          </a:p>
        </p:txBody>
      </p:sp>
      <p:sp>
        <p:nvSpPr>
          <p:cNvPr id="3" name="Content Placeholder 2"/>
          <p:cNvSpPr>
            <a:spLocks noGrp="1"/>
          </p:cNvSpPr>
          <p:nvPr>
            <p:ph idx="1"/>
          </p:nvPr>
        </p:nvSpPr>
        <p:spPr/>
        <p:txBody>
          <a:bodyPr/>
          <a:lstStyle/>
          <a:p>
            <a:pPr>
              <a:defRPr/>
            </a:pPr>
            <a:r>
              <a:rPr lang="en-US" altLang="en-US" sz="2400" b="1" dirty="0" smtClean="0">
                <a:cs typeface="Arial" charset="0"/>
              </a:rPr>
              <a:t>Competition</a:t>
            </a:r>
          </a:p>
          <a:p>
            <a:pPr lvl="1">
              <a:defRPr/>
            </a:pPr>
            <a:r>
              <a:rPr lang="en-US" altLang="en-US" sz="2400" dirty="0" smtClean="0">
                <a:cs typeface="Arial" charset="0"/>
              </a:rPr>
              <a:t>Rivalry among businesses for the same customers</a:t>
            </a:r>
          </a:p>
          <a:p>
            <a:pPr>
              <a:defRPr/>
            </a:pPr>
            <a:r>
              <a:rPr lang="en-US" altLang="en-US" sz="2400" b="1" dirty="0" smtClean="0">
                <a:cs typeface="Arial" charset="0"/>
              </a:rPr>
              <a:t>Pure competition</a:t>
            </a:r>
          </a:p>
          <a:p>
            <a:pPr lvl="1">
              <a:defRPr/>
            </a:pPr>
            <a:r>
              <a:rPr lang="en-US" altLang="en-US" sz="2400" dirty="0" smtClean="0">
                <a:cs typeface="Arial" charset="0"/>
              </a:rPr>
              <a:t>A situation in which so many buyers and sellers exist that no single buyer or seller can individually influence market prices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Competition in a Free-Market System</a:t>
            </a:r>
            <a:r>
              <a:rPr lang="en-US" sz="3200" dirty="0" smtClean="0">
                <a:ea typeface="ＭＳ Ｐゴシック" pitchFamily="34" charset="-128"/>
              </a:rPr>
              <a:t> </a:t>
            </a:r>
            <a:r>
              <a:rPr lang="en-US" sz="2000" b="0" dirty="0" smtClean="0">
                <a:ea typeface="ＭＳ Ｐゴシック" pitchFamily="34" charset="-128"/>
              </a:rPr>
              <a:t>(2 of 3)</a:t>
            </a:r>
            <a:endParaRPr lang="en-US" sz="3200" b="0" dirty="0"/>
          </a:p>
        </p:txBody>
      </p:sp>
      <p:sp>
        <p:nvSpPr>
          <p:cNvPr id="3" name="Content Placeholder 2"/>
          <p:cNvSpPr>
            <a:spLocks noGrp="1"/>
          </p:cNvSpPr>
          <p:nvPr>
            <p:ph idx="1"/>
          </p:nvPr>
        </p:nvSpPr>
        <p:spPr/>
        <p:txBody>
          <a:bodyPr/>
          <a:lstStyle/>
          <a:p>
            <a:pPr>
              <a:defRPr/>
            </a:pPr>
            <a:r>
              <a:rPr lang="en-US" altLang="en-US" sz="2400" b="1" dirty="0" smtClean="0">
                <a:cs typeface="Arial" charset="0"/>
              </a:rPr>
              <a:t>Monopoly</a:t>
            </a:r>
          </a:p>
          <a:p>
            <a:pPr lvl="1">
              <a:defRPr/>
            </a:pPr>
            <a:r>
              <a:rPr lang="en-US" altLang="en-US" sz="2400" dirty="0" smtClean="0">
                <a:cs typeface="Arial" charset="0"/>
              </a:rPr>
              <a:t>A situation in which one company dominates a market to the degree that it can control prices</a:t>
            </a:r>
          </a:p>
          <a:p>
            <a:pPr>
              <a:defRPr/>
            </a:pPr>
            <a:r>
              <a:rPr lang="en-US" altLang="en-US" sz="2400" b="1" dirty="0" smtClean="0">
                <a:cs typeface="Arial" charset="0"/>
              </a:rPr>
              <a:t>Monopolistic competition</a:t>
            </a:r>
          </a:p>
          <a:p>
            <a:pPr lvl="1">
              <a:defRPr/>
            </a:pPr>
            <a:r>
              <a:rPr lang="en-US" altLang="en-US" sz="2400" dirty="0" smtClean="0">
                <a:cs typeface="Arial" charset="0"/>
              </a:rPr>
              <a:t>A situation in which many sellers differentiate their products from those of competitors in at least some small way</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Competition in a Free-Market System</a:t>
            </a:r>
            <a:r>
              <a:rPr lang="en-US" sz="3200" dirty="0" smtClean="0">
                <a:ea typeface="ＭＳ Ｐゴシック" pitchFamily="34" charset="-128"/>
              </a:rPr>
              <a:t> </a:t>
            </a:r>
            <a:r>
              <a:rPr lang="en-US" sz="2000" b="0" dirty="0" smtClean="0">
                <a:ea typeface="ＭＳ Ｐゴシック" pitchFamily="34" charset="-128"/>
              </a:rPr>
              <a:t>(3 of 3)</a:t>
            </a:r>
            <a:endParaRPr lang="en-US" sz="3200" b="0"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Oligopoly</a:t>
            </a:r>
          </a:p>
          <a:p>
            <a:pPr lvl="1"/>
            <a:r>
              <a:rPr lang="en-US" sz="2400" dirty="0" smtClean="0">
                <a:ea typeface="Arial" pitchFamily="34" charset="0"/>
              </a:rPr>
              <a:t>A market situation in which a very small number of suppliers, sometimes only two, provide a particular good or service</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2.6 Categories of Competition</a:t>
            </a:r>
            <a:endParaRPr lang="en-US" dirty="0">
              <a:solidFill>
                <a:schemeClr val="bg2"/>
              </a:solidFill>
            </a:endParaRPr>
          </a:p>
        </p:txBody>
      </p:sp>
      <p:pic>
        <p:nvPicPr>
          <p:cNvPr id="5" name="Picture 4" descr="There are five categories of competition. A pure competition has many small suppliers, virtually identical products, and low barriers to entry. In terms of price competition, no single firm can grow large enough to influence prices across the market. Buyers’ choices are extensive. A monopolistic competition can have few or many suppliers of varying size, products can be distinguished but are similar enough to be replacements, and there are variable barriers to entry but the market is open to all. In terms of price competition, firms that excel in one or more aspects can gain some control over pricing. Buyers’ choices are extensive.  An oligopoly has a small number of suppliers, even as few as just two (a duopoly), products can be distinguished in important ways, but replacements are still available, barriers to entry tend to be high, making entering the market difficult. In terms of price competition, individual firms can have considerable control over pricing.  Buyers’ choices are limited. A pure monopoly has only one supplier in a given market, monopoly is achieved without government intervention, by innovation, specialization, exclusive contracts, or a simple lack of competitors, products are unique, with no direct replacements available, and barriers to entry are extremely high, making entering the market difficult or impossible. In terms of price competition, supplier can charge as much as they want, at least until people stop buying. Buyers’ choices are none. A regulated monopoly has only one supplier in a given market, the monopoly is granted by government mandate, such as a license to provide cable T V and internet service, no product competition is allowed, and barriers to entry are infinitely high as new competitors are not allowed. In terms of price competition, the prices are set by a government mandate. Buyers’ choices are none."/>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49262" y="1676400"/>
            <a:ext cx="6245475" cy="446181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Business Cycles</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Recession</a:t>
            </a:r>
          </a:p>
          <a:p>
            <a:pPr lvl="1"/>
            <a:r>
              <a:rPr lang="en-US" sz="2400" dirty="0" smtClean="0">
                <a:ea typeface="Arial" pitchFamily="34" charset="0"/>
              </a:rPr>
              <a:t>A period during which national income, employment, and production all fall; defined as at least six months of decline in the GDP</a:t>
            </a:r>
          </a:p>
          <a:p>
            <a:r>
              <a:rPr lang="en-US" sz="2400" b="1" dirty="0" smtClean="0">
                <a:ea typeface="ＭＳ Ｐゴシック" pitchFamily="34" charset="-128"/>
              </a:rPr>
              <a:t>Business cycles</a:t>
            </a:r>
          </a:p>
          <a:p>
            <a:pPr lvl="1"/>
            <a:r>
              <a:rPr lang="en-US" sz="2400" dirty="0" smtClean="0">
                <a:ea typeface="Arial" pitchFamily="34" charset="0"/>
              </a:rPr>
              <a:t>Fluctuations in the rate of growth that an economy experiences over a period of several years</a:t>
            </a:r>
            <a:endParaRPr lang="en-US" sz="2400" dirty="0" smtClean="0">
              <a:ea typeface="ＭＳ Ｐゴシック" pitchFamily="34" charset="-128"/>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bg2"/>
                </a:solidFill>
              </a:rPr>
              <a:t>Exhibit 2.7 </a:t>
            </a:r>
            <a:r>
              <a:rPr lang="en-US" dirty="0" smtClean="0">
                <a:solidFill>
                  <a:schemeClr val="bg2"/>
                </a:solidFill>
                <a:ea typeface="ＭＳ Ｐゴシック" charset="0"/>
              </a:rPr>
              <a:t>Fluctuations in the U.S. Economy</a:t>
            </a:r>
            <a:endParaRPr lang="en-US" dirty="0">
              <a:solidFill>
                <a:schemeClr val="bg2"/>
              </a:solidFill>
            </a:endParaRPr>
          </a:p>
        </p:txBody>
      </p:sp>
      <p:pic>
        <p:nvPicPr>
          <p:cNvPr id="4" name="Picture 3" descr="A bar graph of percent change in U S gross domestic product per year. The Great Depression includes the following graphs: (1930, minus 7), (1932, minus 13), (1933, minus 2). Recovery includes the following graphs: (1934, 11), (1936, 13), (1938, minus 3), (1940, 8). World War two includes the following graphs: (1942, 18), (1944, 8). The wind down after World War two includes the following graphs: (1946, minus 11), (1948, 4), (1950, 8), (1952, 4), (1954, minus 1). From 1960 to 1973, the graphs remain between 7 and 3 percent change. The Recession in 1982 triggered in part by a surge in oil prices is shown as a graph of minus percent. All values estimated."/>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5636" y="1950008"/>
            <a:ext cx="8312728" cy="295798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Unemployment </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Unemployment rate</a:t>
            </a:r>
          </a:p>
          <a:p>
            <a:pPr lvl="1"/>
            <a:r>
              <a:rPr lang="en-US" sz="2400" dirty="0" smtClean="0">
                <a:ea typeface="Arial" pitchFamily="34" charset="0"/>
              </a:rPr>
              <a:t>The portion of the labor force (everyone over 16 who has or is looking for a job) currently without a job</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a typeface="ＭＳ Ｐゴシック" pitchFamily="34" charset="-128"/>
              </a:rPr>
              <a:t>Learning Objectives</a:t>
            </a:r>
            <a:r>
              <a:rPr lang="en-US" sz="3600" dirty="0" smtClean="0">
                <a:ea typeface="ＭＳ Ｐゴシック" pitchFamily="34" charset="-128"/>
              </a:rPr>
              <a:t> </a:t>
            </a:r>
            <a:r>
              <a:rPr lang="en-US" sz="2000" b="0" dirty="0" smtClean="0">
                <a:ea typeface="ＭＳ Ｐゴシック" pitchFamily="34" charset="-128"/>
              </a:rPr>
              <a:t>(1 of 2)</a:t>
            </a:r>
            <a:endParaRPr lang="en-US" b="0" dirty="0"/>
          </a:p>
        </p:txBody>
      </p:sp>
      <p:sp>
        <p:nvSpPr>
          <p:cNvPr id="7" name="Content Placeholder 6"/>
          <p:cNvSpPr>
            <a:spLocks noGrp="1"/>
          </p:cNvSpPr>
          <p:nvPr>
            <p:ph idx="1"/>
          </p:nvPr>
        </p:nvSpPr>
        <p:spPr/>
        <p:txBody>
          <a:bodyPr/>
          <a:lstStyle/>
          <a:p>
            <a:pPr marL="0" indent="0">
              <a:buSzPct val="100000"/>
              <a:buNone/>
              <a:defRPr/>
            </a:pPr>
            <a:r>
              <a:rPr lang="en-US" altLang="en-US" sz="2400" b="1" dirty="0" smtClean="0">
                <a:solidFill>
                  <a:srgbClr val="007FA3"/>
                </a:solidFill>
                <a:latin typeface="+mj-lt"/>
                <a:cs typeface="Arial" charset="0"/>
              </a:rPr>
              <a:t>2.1</a:t>
            </a:r>
            <a:r>
              <a:rPr lang="en-US" altLang="en-US" sz="2400" dirty="0" smtClean="0">
                <a:latin typeface="+mj-lt"/>
                <a:cs typeface="Arial" charset="0"/>
              </a:rPr>
              <a:t> Define </a:t>
            </a:r>
            <a:r>
              <a:rPr lang="en-US" altLang="en-US" sz="2400" b="1" dirty="0" smtClean="0">
                <a:latin typeface="+mj-lt"/>
                <a:cs typeface="Arial" charset="0"/>
              </a:rPr>
              <a:t>economics</a:t>
            </a:r>
            <a:r>
              <a:rPr lang="en-US" altLang="en-US" sz="2400" dirty="0" smtClean="0">
                <a:latin typeface="+mj-lt"/>
                <a:cs typeface="Arial" charset="0"/>
              </a:rPr>
              <a:t>, and explain why scarcity is central to economic decision making.</a:t>
            </a:r>
          </a:p>
          <a:p>
            <a:pPr marL="0" indent="0">
              <a:buSzPct val="100000"/>
              <a:buNone/>
              <a:defRPr/>
            </a:pPr>
            <a:r>
              <a:rPr lang="en-US" altLang="en-US" sz="2400" b="1" dirty="0" smtClean="0">
                <a:solidFill>
                  <a:srgbClr val="007FA3"/>
                </a:solidFill>
                <a:latin typeface="+mj-lt"/>
                <a:cs typeface="Arial" charset="0"/>
              </a:rPr>
              <a:t>2.2</a:t>
            </a:r>
            <a:r>
              <a:rPr lang="en-US" altLang="en-US" sz="2400" dirty="0" smtClean="0">
                <a:latin typeface="+mj-lt"/>
                <a:cs typeface="Arial" charset="0"/>
              </a:rPr>
              <a:t> Differentiate among the major types of economic systems.</a:t>
            </a:r>
          </a:p>
          <a:p>
            <a:pPr marL="0" indent="0">
              <a:buSzPct val="100000"/>
              <a:buNone/>
              <a:defRPr/>
            </a:pPr>
            <a:r>
              <a:rPr lang="en-US" altLang="en-US" sz="2400" b="1" dirty="0" smtClean="0">
                <a:solidFill>
                  <a:srgbClr val="007FA3"/>
                </a:solidFill>
                <a:latin typeface="+mj-lt"/>
                <a:cs typeface="Arial" charset="0"/>
              </a:rPr>
              <a:t>2.3</a:t>
            </a:r>
            <a:r>
              <a:rPr lang="en-US" altLang="en-US" sz="2400" dirty="0" smtClean="0">
                <a:latin typeface="+mj-lt"/>
                <a:cs typeface="Arial" charset="0"/>
              </a:rPr>
              <a:t> Explain the interaction between demand and supply.</a:t>
            </a:r>
            <a:endParaRPr lang="en-US" sz="24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2.8 Types of Unemployment</a:t>
            </a:r>
            <a:endParaRPr lang="en-US" dirty="0">
              <a:solidFill>
                <a:schemeClr val="bg2"/>
              </a:solidFill>
            </a:endParaRPr>
          </a:p>
        </p:txBody>
      </p:sp>
      <p:pic>
        <p:nvPicPr>
          <p:cNvPr id="4" name="Picture 3" descr="There are four types of unemployment: frictional, structural, cyclical, and seasonal. Frictional involves the natural flow of workers into and out of jobs, such as when a person leaves one job without first lining up a new job. There is always some level or frictional unemployment in the economy. Structural is a mismatch between worker’s skills and the current employer needs. Workers can’t find jobs that match their qualifications, and employers can’t find employees with the skills their job openings require. There is a never-ending concern as changes in the external environments of business make some skills obsolete and created demand for new skills.  Cyclical is caused by economic fluctuations. It occurs when demand for goods and services drops, and businesses reduce production, thereby requiring fewer workers.  An increasing number of people who want to work can’t find jobs. During catastrophic depressions, this unemployment can run as high as 20 or 25 percent. Seasonal involves predictable increases and decreases in the need for workers in industries with seasonal fluctuations in customer demand. This is common in agriculture, leisure and entertainment, retailing, and accounting services. "/>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66800" y="1676400"/>
            <a:ext cx="6870023" cy="449265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Inflation and Deflation</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Inflation</a:t>
            </a:r>
          </a:p>
          <a:p>
            <a:pPr lvl="1"/>
            <a:r>
              <a:rPr lang="en-US" sz="2400" dirty="0" smtClean="0">
                <a:ea typeface="Arial" pitchFamily="34" charset="0"/>
              </a:rPr>
              <a:t>An economic condition in which prices rise steadily throughout the economy</a:t>
            </a:r>
          </a:p>
          <a:p>
            <a:r>
              <a:rPr lang="en-US" sz="2400" b="1" dirty="0" smtClean="0">
                <a:ea typeface="ＭＳ Ｐゴシック" pitchFamily="34" charset="-128"/>
              </a:rPr>
              <a:t>Deflation</a:t>
            </a:r>
          </a:p>
          <a:p>
            <a:pPr lvl="1"/>
            <a:r>
              <a:rPr lang="en-US" sz="2400" dirty="0" smtClean="0">
                <a:ea typeface="Arial" pitchFamily="34" charset="0"/>
              </a:rPr>
              <a:t>An economic condition in which prices fall steadily throughout the economy</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Government</a:t>
            </a:r>
            <a:r>
              <a:rPr lang="en-US" altLang="en-US" dirty="0" smtClean="0">
                <a:ea typeface="ＭＳ Ｐゴシック" pitchFamily="34" charset="-128"/>
              </a:rPr>
              <a:t>’</a:t>
            </a:r>
            <a:r>
              <a:rPr lang="en-US" dirty="0" smtClean="0">
                <a:ea typeface="ＭＳ Ｐゴシック" pitchFamily="34" charset="-128"/>
              </a:rPr>
              <a:t>s Role in a Free-Market System</a:t>
            </a:r>
            <a:r>
              <a:rPr lang="en-US" sz="3600" dirty="0" smtClean="0">
                <a:ea typeface="ＭＳ Ｐゴシック" pitchFamily="34" charset="-128"/>
              </a:rPr>
              <a:t> </a:t>
            </a:r>
            <a:r>
              <a:rPr lang="en-US" sz="2000" b="0" dirty="0" smtClean="0">
                <a:ea typeface="ＭＳ Ｐゴシック" pitchFamily="34" charset="-128"/>
              </a:rPr>
              <a:t>(1 of 2)</a:t>
            </a:r>
            <a:endParaRPr lang="en-US" sz="3600" b="0" dirty="0"/>
          </a:p>
        </p:txBody>
      </p:sp>
      <p:sp>
        <p:nvSpPr>
          <p:cNvPr id="3" name="Content Placeholder 2"/>
          <p:cNvSpPr>
            <a:spLocks noGrp="1"/>
          </p:cNvSpPr>
          <p:nvPr>
            <p:ph idx="1"/>
          </p:nvPr>
        </p:nvSpPr>
        <p:spPr/>
        <p:txBody>
          <a:bodyPr/>
          <a:lstStyle/>
          <a:p>
            <a:r>
              <a:rPr lang="en-US" sz="2400" dirty="0" smtClean="0">
                <a:ea typeface="ＭＳ Ｐゴシック" pitchFamily="34" charset="-128"/>
              </a:rPr>
              <a:t>Protecting stakeholders</a:t>
            </a:r>
          </a:p>
          <a:p>
            <a:r>
              <a:rPr lang="en-US" sz="2400" dirty="0" smtClean="0">
                <a:ea typeface="ＭＳ Ｐゴシック" pitchFamily="34" charset="-128"/>
              </a:rPr>
              <a:t>Fostering competition</a:t>
            </a:r>
          </a:p>
          <a:p>
            <a:r>
              <a:rPr lang="en-US" sz="2400" dirty="0" smtClean="0">
                <a:ea typeface="ＭＳ Ｐゴシック" pitchFamily="34" charset="-128"/>
              </a:rPr>
              <a:t>Encouraging innovation and economic development</a:t>
            </a:r>
          </a:p>
          <a:p>
            <a:r>
              <a:rPr lang="en-US" sz="2400" dirty="0" smtClean="0">
                <a:ea typeface="ＭＳ Ｐゴシック" pitchFamily="34" charset="-128"/>
              </a:rPr>
              <a:t>Stabilizing and stimulating the economy</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Government</a:t>
            </a:r>
            <a:r>
              <a:rPr lang="en-US" altLang="en-US" dirty="0" smtClean="0">
                <a:ea typeface="ＭＳ Ｐゴシック" pitchFamily="34" charset="-128"/>
              </a:rPr>
              <a:t>’</a:t>
            </a:r>
            <a:r>
              <a:rPr lang="en-US" dirty="0" smtClean="0">
                <a:ea typeface="ＭＳ Ｐゴシック" pitchFamily="34" charset="-128"/>
              </a:rPr>
              <a:t>s Role in a Free-Market System</a:t>
            </a:r>
            <a:r>
              <a:rPr lang="en-US" sz="3600" dirty="0" smtClean="0">
                <a:ea typeface="ＭＳ Ｐゴシック" pitchFamily="34" charset="-128"/>
              </a:rPr>
              <a:t> </a:t>
            </a:r>
            <a:r>
              <a:rPr lang="en-US" sz="2000" b="0" dirty="0" smtClean="0">
                <a:ea typeface="ＭＳ Ｐゴシック" pitchFamily="34" charset="-128"/>
              </a:rPr>
              <a:t>(2 of 2)</a:t>
            </a:r>
            <a:endParaRPr lang="en-US" sz="3600" b="0"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Regulation</a:t>
            </a:r>
          </a:p>
          <a:p>
            <a:pPr lvl="1"/>
            <a:r>
              <a:rPr lang="en-US" sz="2400" dirty="0" smtClean="0">
                <a:ea typeface="Arial" pitchFamily="34" charset="0"/>
              </a:rPr>
              <a:t>Relying more on laws and policies than on market forces to govern economic activity</a:t>
            </a:r>
          </a:p>
          <a:p>
            <a:r>
              <a:rPr lang="en-US" sz="2400" b="1" dirty="0" smtClean="0">
                <a:ea typeface="ＭＳ Ｐゴシック" pitchFamily="34" charset="-128"/>
              </a:rPr>
              <a:t>Deregulation</a:t>
            </a:r>
          </a:p>
          <a:p>
            <a:pPr lvl="1"/>
            <a:r>
              <a:rPr lang="en-US" sz="2400" dirty="0" smtClean="0">
                <a:ea typeface="Arial" pitchFamily="34" charset="0"/>
              </a:rPr>
              <a:t>Removing regulations to allow the market to prevent excesses and correct itself over time</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Stabilizing and Stimulating the Economy </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Monetary policy</a:t>
            </a:r>
          </a:p>
          <a:p>
            <a:pPr lvl="1"/>
            <a:r>
              <a:rPr lang="en-US" sz="2400" dirty="0" smtClean="0">
                <a:ea typeface="Arial" pitchFamily="34" charset="0"/>
              </a:rPr>
              <a:t>Government policy and actions taken by the Federal Reserve Board to regulate the nation</a:t>
            </a:r>
            <a:r>
              <a:rPr lang="en-US" altLang="en-US" sz="2400" dirty="0" smtClean="0">
                <a:ea typeface="Arial" pitchFamily="34" charset="0"/>
              </a:rPr>
              <a:t>’</a:t>
            </a:r>
            <a:r>
              <a:rPr lang="en-US" sz="2400" dirty="0" smtClean="0">
                <a:ea typeface="Arial" pitchFamily="34" charset="0"/>
              </a:rPr>
              <a:t>s money supply</a:t>
            </a:r>
          </a:p>
          <a:p>
            <a:r>
              <a:rPr lang="en-US" sz="2400" b="1" dirty="0" smtClean="0">
                <a:ea typeface="ＭＳ Ｐゴシック" pitchFamily="34" charset="-128"/>
              </a:rPr>
              <a:t>Fiscal policy</a:t>
            </a:r>
          </a:p>
          <a:p>
            <a:pPr lvl="1"/>
            <a:r>
              <a:rPr lang="en-US" sz="2400" dirty="0" smtClean="0">
                <a:ea typeface="Arial" pitchFamily="34" charset="0"/>
              </a:rPr>
              <a:t>Strategy for the use of government revenue collection and spending to influence the business cycle</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2.9 Major Government Agencies and What They Do</a:t>
            </a:r>
            <a:r>
              <a:rPr lang="en-US" sz="3600" dirty="0" smtClean="0">
                <a:solidFill>
                  <a:schemeClr val="bg2"/>
                </a:solidFill>
              </a:rPr>
              <a:t> </a:t>
            </a:r>
            <a:r>
              <a:rPr lang="en-US" sz="2000" b="0" dirty="0" smtClean="0">
                <a:solidFill>
                  <a:schemeClr val="bg2"/>
                </a:solidFill>
              </a:rPr>
              <a:t>(1 of 2)</a:t>
            </a:r>
            <a:r>
              <a:rPr lang="en-US" sz="3600" dirty="0" smtClean="0">
                <a:solidFill>
                  <a:schemeClr val="bg2"/>
                </a:solidFill>
              </a:rPr>
              <a:t> </a:t>
            </a:r>
            <a:endParaRPr lang="en-US" sz="3600" dirty="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695483361"/>
              </p:ext>
            </p:extLst>
          </p:nvPr>
        </p:nvGraphicFramePr>
        <p:xfrm>
          <a:off x="533400" y="1524000"/>
          <a:ext cx="8153400" cy="4668520"/>
        </p:xfrm>
        <a:graphic>
          <a:graphicData uri="http://schemas.openxmlformats.org/drawingml/2006/table">
            <a:tbl>
              <a:tblPr firstRow="1" bandRow="1">
                <a:tableStyleId>{3B4B98B0-60AC-42C2-AFA5-B58CD77FA1E5}</a:tableStyleId>
              </a:tblPr>
              <a:tblGrid>
                <a:gridCol w="4076700">
                  <a:extLst>
                    <a:ext uri="{9D8B030D-6E8A-4147-A177-3AD203B41FA5}">
                      <a16:colId xmlns:a16="http://schemas.microsoft.com/office/drawing/2014/main" xmlns="" val="1565847302"/>
                    </a:ext>
                  </a:extLst>
                </a:gridCol>
                <a:gridCol w="4076700">
                  <a:extLst>
                    <a:ext uri="{9D8B030D-6E8A-4147-A177-3AD203B41FA5}">
                      <a16:colId xmlns:a16="http://schemas.microsoft.com/office/drawing/2014/main" xmlns="" val="1482973092"/>
                    </a:ext>
                  </a:extLst>
                </a:gridCol>
              </a:tblGrid>
              <a:tr h="370840">
                <a:tc>
                  <a:txBody>
                    <a:bodyPr/>
                    <a:lstStyle/>
                    <a:p>
                      <a:r>
                        <a:rPr lang="en-US" sz="1600" kern="1200" baseline="0" dirty="0" smtClean="0"/>
                        <a:t>Government Agency or Commission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kern="1200" baseline="0" dirty="0" smtClean="0"/>
                        <a:t>Major Areas of Responsibility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23958285"/>
                  </a:ext>
                </a:extLst>
              </a:tr>
              <a:tr h="370840">
                <a:tc>
                  <a:txBody>
                    <a:bodyPr/>
                    <a:lstStyle/>
                    <a:p>
                      <a:r>
                        <a:rPr lang="fr-FR" sz="1600" kern="1200" baseline="0" dirty="0" smtClean="0"/>
                        <a:t>Consumer Financial Protection Bureau (CFPB)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baseline="0" dirty="0" smtClean="0"/>
                        <a:t>Educates consumers about and supervises providers of consumer financial services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13683651"/>
                  </a:ext>
                </a:extLst>
              </a:tr>
              <a:tr h="370840">
                <a:tc>
                  <a:txBody>
                    <a:bodyPr/>
                    <a:lstStyle/>
                    <a:p>
                      <a:r>
                        <a:rPr lang="en-US" sz="1600" kern="1200" baseline="0" dirty="0" smtClean="0"/>
                        <a:t>Consumer Product Safety Commission (CPSC)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kern="1200" baseline="0" dirty="0" smtClean="0"/>
                        <a:t>Regulates and protects public from unreasonable risks of injury from consumer products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7915148"/>
                  </a:ext>
                </a:extLst>
              </a:tr>
              <a:tr h="370840">
                <a:tc>
                  <a:txBody>
                    <a:bodyPr/>
                    <a:lstStyle/>
                    <a:p>
                      <a:r>
                        <a:rPr lang="en-US" sz="1600" kern="1200" baseline="0" dirty="0" smtClean="0"/>
                        <a:t>Environmental Protection Agency (EPA)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baseline="0" dirty="0" smtClean="0"/>
                        <a:t>Develops and enforces standards to protect the environment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18897167"/>
                  </a:ext>
                </a:extLst>
              </a:tr>
              <a:tr h="370840">
                <a:tc>
                  <a:txBody>
                    <a:bodyPr/>
                    <a:lstStyle/>
                    <a:p>
                      <a:r>
                        <a:rPr lang="en-US" sz="1600" kern="1200" baseline="0" dirty="0" smtClean="0"/>
                        <a:t>Equal Employment Opportunity Commission (EEOC)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kern="1200" baseline="0" dirty="0" smtClean="0"/>
                        <a:t>Protects and resolves discriminatory employment practices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6039273"/>
                  </a:ext>
                </a:extLst>
              </a:tr>
              <a:tr h="370840">
                <a:tc>
                  <a:txBody>
                    <a:bodyPr/>
                    <a:lstStyle/>
                    <a:p>
                      <a:r>
                        <a:rPr lang="en-US" sz="1600" kern="1200" baseline="0" dirty="0" smtClean="0"/>
                        <a:t>Federal Aviation Administration (FAA)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baseline="0" dirty="0" smtClean="0"/>
                        <a:t>Sets rules for the commercial airline industry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5494326"/>
                  </a:ext>
                </a:extLst>
              </a:tr>
              <a:tr h="370840">
                <a:tc>
                  <a:txBody>
                    <a:bodyPr/>
                    <a:lstStyle/>
                    <a:p>
                      <a:r>
                        <a:rPr lang="en-US" sz="1600" kern="1200" baseline="0" dirty="0" smtClean="0"/>
                        <a:t>Federal Communications Commission (FCC)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kern="1200" baseline="0" dirty="0" smtClean="0"/>
                        <a:t>Oversees communication by telephone, telegraph, radio, and television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8759010"/>
                  </a:ext>
                </a:extLst>
              </a:tr>
              <a:tr h="370840">
                <a:tc>
                  <a:txBody>
                    <a:bodyPr/>
                    <a:lstStyle/>
                    <a:p>
                      <a:r>
                        <a:rPr lang="en-US" sz="1600" kern="1200" baseline="0" dirty="0" smtClean="0"/>
                        <a:t>Federal Energy Regulatory Commission (FERC)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baseline="0" dirty="0" smtClean="0"/>
                        <a:t>Regulates rates and sales of electric power and natural gas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37737186"/>
                  </a:ext>
                </a:extLst>
              </a:tr>
            </a:tbl>
          </a:graphicData>
        </a:graphic>
      </p:graphicFrame>
    </p:spTree>
    <p:extLst>
      <p:ext uri="{BB962C8B-B14F-4D97-AF65-F5344CB8AC3E}">
        <p14:creationId xmlns:p14="http://schemas.microsoft.com/office/powerpoint/2010/main" xmlns="" val="9877692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2.9 Major Government Agencies and What They Do</a:t>
            </a:r>
            <a:r>
              <a:rPr lang="en-US" sz="3600" dirty="0" smtClean="0">
                <a:solidFill>
                  <a:schemeClr val="bg2"/>
                </a:solidFill>
              </a:rPr>
              <a:t> </a:t>
            </a:r>
            <a:r>
              <a:rPr lang="en-US" sz="2000" b="0" dirty="0" smtClean="0">
                <a:solidFill>
                  <a:schemeClr val="bg2"/>
                </a:solidFill>
              </a:rPr>
              <a:t>(2 of 2)</a:t>
            </a:r>
            <a:r>
              <a:rPr lang="en-US" sz="3600" dirty="0" smtClean="0">
                <a:solidFill>
                  <a:schemeClr val="bg2"/>
                </a:solidFill>
              </a:rPr>
              <a:t> </a:t>
            </a:r>
            <a:endParaRPr lang="en-US" sz="3600" dirty="0">
              <a:solidFill>
                <a:schemeClr val="bg2"/>
              </a:solidFill>
            </a:endParaRPr>
          </a:p>
        </p:txBody>
      </p:sp>
      <p:graphicFrame>
        <p:nvGraphicFramePr>
          <p:cNvPr id="5" name="Table 4"/>
          <p:cNvGraphicFramePr>
            <a:graphicFrameLocks noGrp="1"/>
          </p:cNvGraphicFramePr>
          <p:nvPr/>
        </p:nvGraphicFramePr>
        <p:xfrm>
          <a:off x="533400" y="1524000"/>
          <a:ext cx="8153400" cy="4704080"/>
        </p:xfrm>
        <a:graphic>
          <a:graphicData uri="http://schemas.openxmlformats.org/drawingml/2006/table">
            <a:tbl>
              <a:tblPr firstRow="1" bandRow="1">
                <a:tableStyleId>{3B4B98B0-60AC-42C2-AFA5-B58CD77FA1E5}</a:tableStyleId>
              </a:tblPr>
              <a:tblGrid>
                <a:gridCol w="4076700">
                  <a:extLst>
                    <a:ext uri="{9D8B030D-6E8A-4147-A177-3AD203B41FA5}">
                      <a16:colId xmlns:a16="http://schemas.microsoft.com/office/drawing/2014/main" xmlns="" val="1565847302"/>
                    </a:ext>
                  </a:extLst>
                </a:gridCol>
                <a:gridCol w="4076700">
                  <a:extLst>
                    <a:ext uri="{9D8B030D-6E8A-4147-A177-3AD203B41FA5}">
                      <a16:colId xmlns:a16="http://schemas.microsoft.com/office/drawing/2014/main" xmlns="" val="1482973092"/>
                    </a:ext>
                  </a:extLst>
                </a:gridCol>
              </a:tblGrid>
              <a:tr h="370840">
                <a:tc>
                  <a:txBody>
                    <a:bodyPr/>
                    <a:lstStyle/>
                    <a:p>
                      <a:r>
                        <a:rPr lang="en-US" sz="1600" kern="1200" baseline="0" dirty="0" smtClean="0"/>
                        <a:t>Government Agency or Commission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kern="1200" baseline="0" dirty="0" smtClean="0"/>
                        <a:t>Major Areas of Responsibility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23958285"/>
                  </a:ext>
                </a:extLst>
              </a:tr>
              <a:tr h="370840">
                <a:tc>
                  <a:txBody>
                    <a:bodyPr/>
                    <a:lstStyle/>
                    <a:p>
                      <a:r>
                        <a:rPr lang="en-US" sz="1400" b="0" kern="1200" baseline="0" dirty="0" smtClean="0"/>
                        <a:t>Federal Highway Administration (FHA)</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1200" baseline="0" dirty="0" smtClean="0"/>
                        <a:t>Regulates vehicle safety requirements</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13683651"/>
                  </a:ext>
                </a:extLst>
              </a:tr>
              <a:tr h="370840">
                <a:tc>
                  <a:txBody>
                    <a:bodyPr/>
                    <a:lstStyle/>
                    <a:p>
                      <a:r>
                        <a:rPr lang="en-US" sz="1400" b="0" kern="1200" baseline="0" dirty="0" smtClean="0"/>
                        <a:t>Federal Trade Commission (FTC)</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kern="1200" baseline="0" dirty="0" smtClean="0"/>
                        <a:t>Enforces laws and guidelines regarding unfair business practices and acts to stop false and</a:t>
                      </a:r>
                    </a:p>
                    <a:p>
                      <a:r>
                        <a:rPr lang="en-US" sz="1400" b="0" kern="1200" baseline="0" dirty="0" smtClean="0"/>
                        <a:t>deceptive advertising and labeling</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7915148"/>
                  </a:ext>
                </a:extLst>
              </a:tr>
              <a:tr h="370840">
                <a:tc>
                  <a:txBody>
                    <a:bodyPr/>
                    <a:lstStyle/>
                    <a:p>
                      <a:r>
                        <a:rPr lang="en-US" sz="1400" b="0" kern="1200" baseline="0" dirty="0" smtClean="0"/>
                        <a:t>Food and Drug Administration (FDA)</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1200" baseline="0" dirty="0" smtClean="0"/>
                        <a:t>Enforces laws and regulations to prevent distribution of harmful foods, drugs, medical devices, and cosmetics</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18897167"/>
                  </a:ext>
                </a:extLst>
              </a:tr>
              <a:tr h="370840">
                <a:tc>
                  <a:txBody>
                    <a:bodyPr/>
                    <a:lstStyle/>
                    <a:p>
                      <a:r>
                        <a:rPr lang="en-US" sz="1400" b="0" kern="1200" baseline="0" dirty="0" smtClean="0"/>
                        <a:t>Interstate Commerce Commission (ICC)</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kern="1200" baseline="0" dirty="0" smtClean="0"/>
                        <a:t>Regulates and oversees carriers engaged in transportation between states: railroads, bus lines, trucking companies, oil pipelines, and waterways</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6039273"/>
                  </a:ext>
                </a:extLst>
              </a:tr>
              <a:tr h="370840">
                <a:tc>
                  <a:txBody>
                    <a:bodyPr/>
                    <a:lstStyle/>
                    <a:p>
                      <a:r>
                        <a:rPr lang="en-US" sz="1400" b="0" kern="1200" baseline="0" dirty="0" smtClean="0"/>
                        <a:t>Occupational Safety and Health Administration (OSHA)</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1200" baseline="0" dirty="0" smtClean="0"/>
                        <a:t>Promotes worker safety and health</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5494326"/>
                  </a:ext>
                </a:extLst>
              </a:tr>
              <a:tr h="370840">
                <a:tc>
                  <a:txBody>
                    <a:bodyPr/>
                    <a:lstStyle/>
                    <a:p>
                      <a:r>
                        <a:rPr lang="en-US" sz="1400" b="0" kern="1200" baseline="0" dirty="0" smtClean="0"/>
                        <a:t>Securities and Exchange Commission (SEC)</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kern="1200" baseline="0" dirty="0" smtClean="0"/>
                        <a:t>Protects investors and maintains the integrity of the securities markets</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8759010"/>
                  </a:ext>
                </a:extLst>
              </a:tr>
              <a:tr h="370840">
                <a:tc>
                  <a:txBody>
                    <a:bodyPr/>
                    <a:lstStyle/>
                    <a:p>
                      <a:r>
                        <a:rPr lang="en-US" sz="1400" b="0" kern="1200" baseline="0" dirty="0" smtClean="0"/>
                        <a:t>Transportation Security Administration (TSA)</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1200" baseline="0" dirty="0" smtClean="0"/>
                        <a:t>Transportation Security Administration (TSA) Protects the national transportation infrastructure</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37737186"/>
                  </a:ext>
                </a:extLst>
              </a:tr>
            </a:tbl>
          </a:graphicData>
        </a:graphic>
      </p:graphicFrame>
    </p:spTree>
    <p:extLst>
      <p:ext uri="{BB962C8B-B14F-4D97-AF65-F5344CB8AC3E}">
        <p14:creationId xmlns:p14="http://schemas.microsoft.com/office/powerpoint/2010/main" xmlns="" val="13115166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2.10 Major Types of Taxes</a:t>
            </a:r>
            <a:endParaRPr lang="en-US" dirty="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240660567"/>
              </p:ext>
            </p:extLst>
          </p:nvPr>
        </p:nvGraphicFramePr>
        <p:xfrm>
          <a:off x="533400" y="1686560"/>
          <a:ext cx="8153400" cy="3815080"/>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xmlns="" val="3918081056"/>
                    </a:ext>
                  </a:extLst>
                </a:gridCol>
                <a:gridCol w="5791200">
                  <a:extLst>
                    <a:ext uri="{9D8B030D-6E8A-4147-A177-3AD203B41FA5}">
                      <a16:colId xmlns:a16="http://schemas.microsoft.com/office/drawing/2014/main" xmlns="" val="2790870742"/>
                    </a:ext>
                  </a:extLst>
                </a:gridCol>
              </a:tblGrid>
              <a:tr h="370840">
                <a:tc>
                  <a:txBody>
                    <a:bodyPr/>
                    <a:lstStyle/>
                    <a:p>
                      <a:r>
                        <a:rPr lang="en-US" sz="1400" kern="1200" baseline="0" dirty="0" smtClean="0"/>
                        <a:t>Type of Tax</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baseline="0" dirty="0" smtClean="0"/>
                        <a:t>Levied 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2330430"/>
                  </a:ext>
                </a:extLst>
              </a:tr>
              <a:tr h="370840">
                <a:tc>
                  <a:txBody>
                    <a:bodyPr/>
                    <a:lstStyle/>
                    <a:p>
                      <a:r>
                        <a:rPr lang="en-US" sz="1400" kern="1200" baseline="0" dirty="0" smtClean="0"/>
                        <a:t>Income taxes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baseline="0" dirty="0" smtClean="0"/>
                        <a:t>Income earned by individuals and businesses. Income taxes are the government’s largest single source of revenue.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33385046"/>
                  </a:ext>
                </a:extLst>
              </a:tr>
              <a:tr h="370840">
                <a:tc>
                  <a:txBody>
                    <a:bodyPr/>
                    <a:lstStyle/>
                    <a:p>
                      <a:r>
                        <a:rPr lang="en-US" sz="1400" kern="1200" baseline="0" dirty="0" smtClean="0"/>
                        <a:t>Real property taxes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baseline="0" dirty="0" smtClean="0"/>
                        <a:t>Assessed value of the land and structures owned by businesses and individuals.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7470461"/>
                  </a:ext>
                </a:extLst>
              </a:tr>
              <a:tr h="370840">
                <a:tc>
                  <a:txBody>
                    <a:bodyPr/>
                    <a:lstStyle/>
                    <a:p>
                      <a:r>
                        <a:rPr lang="en-US" sz="1400" kern="1200" baseline="0" dirty="0" smtClean="0"/>
                        <a:t>Sales taxes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baseline="0" dirty="0" smtClean="0"/>
                        <a:t>Retail purchases made by customers. Sales taxes are collected by retail businesses at the time of the sale and then forwarded to state governments. Disputes continue over taxes e-commerce sales made across state lines.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73985817"/>
                  </a:ext>
                </a:extLst>
              </a:tr>
              <a:tr h="370840">
                <a:tc>
                  <a:txBody>
                    <a:bodyPr/>
                    <a:lstStyle/>
                    <a:p>
                      <a:r>
                        <a:rPr lang="en-US" sz="1400" kern="1200" baseline="0" dirty="0" smtClean="0"/>
                        <a:t>Excise taxes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baseline="0" dirty="0" smtClean="0"/>
                        <a:t>Selected items such as gasoline, tobacco, and liquor. Often referred to as “sin” taxes, excise taxes are implemented in part to help control potentially harmful practices.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73898682"/>
                  </a:ext>
                </a:extLst>
              </a:tr>
              <a:tr h="370840">
                <a:tc>
                  <a:txBody>
                    <a:bodyPr/>
                    <a:lstStyle/>
                    <a:p>
                      <a:r>
                        <a:rPr lang="en-US" sz="1400" kern="1200" baseline="0" dirty="0" smtClean="0"/>
                        <a:t>Payroll taxes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baseline="0" dirty="0" smtClean="0"/>
                        <a:t>Earnings of individuals to help fund Social Security, Medicare, and unemployment compensation. Corporations match employee contributions.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04356776"/>
                  </a:ext>
                </a:extLst>
              </a:tr>
            </a:tbl>
          </a:graphicData>
        </a:graphic>
      </p:graphicFrame>
    </p:spTree>
    <p:extLst>
      <p:ext uri="{BB962C8B-B14F-4D97-AF65-F5344CB8AC3E}">
        <p14:creationId xmlns:p14="http://schemas.microsoft.com/office/powerpoint/2010/main" xmlns="" val="35581983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Economic Measures and Monitors</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Economic indicators</a:t>
            </a:r>
          </a:p>
          <a:p>
            <a:pPr lvl="1"/>
            <a:r>
              <a:rPr lang="en-US" sz="2400" dirty="0" smtClean="0">
                <a:ea typeface="Arial" pitchFamily="34" charset="0"/>
              </a:rPr>
              <a:t>Statistics that measure the performance of the economy</a:t>
            </a:r>
          </a:p>
          <a:p>
            <a:pPr lvl="1"/>
            <a:r>
              <a:rPr lang="en-US" sz="2400" dirty="0" smtClean="0">
                <a:ea typeface="Arial" pitchFamily="34" charset="0"/>
              </a:rPr>
              <a:t>Leading, lagging</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a typeface="ＭＳ Ｐゴシック" pitchFamily="34" charset="-128"/>
              </a:rPr>
              <a:t>Price Indexes</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Consumer Price Index (CPI)</a:t>
            </a:r>
          </a:p>
          <a:p>
            <a:pPr lvl="1"/>
            <a:r>
              <a:rPr lang="en-US" sz="2400" dirty="0" smtClean="0">
                <a:ea typeface="Arial" pitchFamily="34" charset="0"/>
              </a:rPr>
              <a:t>A monthly statistic that measures changes in the prices of a representative collection of consumer goods and services</a:t>
            </a:r>
          </a:p>
          <a:p>
            <a:r>
              <a:rPr lang="en-US" sz="2400" b="1" dirty="0" smtClean="0">
                <a:ea typeface="ＭＳ Ｐゴシック" pitchFamily="34" charset="-128"/>
              </a:rPr>
              <a:t>Producer Price Index (PPI)</a:t>
            </a:r>
          </a:p>
          <a:p>
            <a:pPr lvl="1"/>
            <a:r>
              <a:rPr lang="en-US" sz="2400" dirty="0" smtClean="0">
                <a:ea typeface="Arial" pitchFamily="34" charset="0"/>
              </a:rPr>
              <a:t>A statistical measure of price trends at the producer and wholesaler levels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a typeface="ＭＳ Ｐゴシック" pitchFamily="34" charset="-128"/>
              </a:rPr>
              <a:t>Learning Objectives</a:t>
            </a:r>
            <a:r>
              <a:rPr lang="en-US" sz="3600" dirty="0" smtClean="0">
                <a:ea typeface="ＭＳ Ｐゴシック" pitchFamily="34" charset="-128"/>
              </a:rPr>
              <a:t> </a:t>
            </a:r>
            <a:r>
              <a:rPr lang="en-US" sz="2000" b="0" dirty="0" smtClean="0">
                <a:ea typeface="ＭＳ Ｐゴシック" pitchFamily="34" charset="-128"/>
              </a:rPr>
              <a:t>(2 of 2)</a:t>
            </a:r>
            <a:endParaRPr lang="en-US" sz="2000" b="0" dirty="0"/>
          </a:p>
        </p:txBody>
      </p:sp>
      <p:sp>
        <p:nvSpPr>
          <p:cNvPr id="5" name="Content Placeholder 4"/>
          <p:cNvSpPr>
            <a:spLocks noGrp="1"/>
          </p:cNvSpPr>
          <p:nvPr>
            <p:ph idx="1"/>
          </p:nvPr>
        </p:nvSpPr>
        <p:spPr/>
        <p:txBody>
          <a:bodyPr/>
          <a:lstStyle/>
          <a:p>
            <a:pPr marL="0" indent="0">
              <a:buNone/>
              <a:defRPr/>
            </a:pPr>
            <a:r>
              <a:rPr lang="en-US" altLang="en-US" sz="2400" b="1" dirty="0" smtClean="0">
                <a:solidFill>
                  <a:srgbClr val="007FA3"/>
                </a:solidFill>
                <a:cs typeface="Arial" charset="0"/>
              </a:rPr>
              <a:t>2.4</a:t>
            </a:r>
            <a:r>
              <a:rPr lang="en-US" altLang="en-US" sz="2400" dirty="0" smtClean="0">
                <a:cs typeface="Arial" charset="0"/>
              </a:rPr>
              <a:t> Identify four macroeconomic issues that are essential to understanding the behavior of the economy.</a:t>
            </a:r>
          </a:p>
          <a:p>
            <a:pPr marL="0" indent="0">
              <a:buNone/>
              <a:defRPr/>
            </a:pPr>
            <a:r>
              <a:rPr lang="en-US" altLang="en-US" sz="2400" b="1" dirty="0" smtClean="0">
                <a:solidFill>
                  <a:srgbClr val="007FA3"/>
                </a:solidFill>
                <a:cs typeface="Arial" charset="0"/>
              </a:rPr>
              <a:t>2.5</a:t>
            </a:r>
            <a:r>
              <a:rPr lang="en-US" altLang="en-US" sz="2400" dirty="0" smtClean="0">
                <a:cs typeface="Arial" charset="0"/>
              </a:rPr>
              <a:t> Outline the debate over deregulation, and identify four key roles that governments play in the economy.</a:t>
            </a:r>
          </a:p>
          <a:p>
            <a:pPr marL="0" indent="0">
              <a:buNone/>
              <a:defRPr/>
            </a:pPr>
            <a:r>
              <a:rPr lang="en-US" altLang="en-US" sz="2400" b="1" dirty="0" smtClean="0">
                <a:solidFill>
                  <a:srgbClr val="007FA3"/>
                </a:solidFill>
                <a:cs typeface="Arial" charset="0"/>
              </a:rPr>
              <a:t>2.6</a:t>
            </a:r>
            <a:r>
              <a:rPr lang="en-US" altLang="en-US" sz="2400" dirty="0" smtClean="0">
                <a:cs typeface="Arial" charset="0"/>
              </a:rPr>
              <a:t> Identify the major ways of measuring economic activity.</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dirty="0" smtClean="0">
                <a:solidFill>
                  <a:schemeClr val="bg2"/>
                </a:solidFill>
              </a:rPr>
              <a:t>Exhibit 2.11 Composition of the Consumer Price Index</a:t>
            </a:r>
            <a:endParaRPr lang="en-US" dirty="0">
              <a:solidFill>
                <a:schemeClr val="bg2"/>
              </a:solidFill>
            </a:endParaRPr>
          </a:p>
        </p:txBody>
      </p:sp>
      <p:pic>
        <p:nvPicPr>
          <p:cNvPr id="5" name="Picture 4" descr="The following list provides the composition of the Consumer Price Index: housing, 42 %; transportation, 15 %; food, 15 %; medical care, 8 %; recreation, 6 %; communication, 4 %; other, 4 %; apparel, 3 %; education, 3 %. "/>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28800" y="1600200"/>
            <a:ext cx="5444467" cy="46841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National Economic Output</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Gross domestic product (GDP)</a:t>
            </a:r>
          </a:p>
          <a:p>
            <a:pPr lvl="1"/>
            <a:r>
              <a:rPr lang="en-US" sz="2400" dirty="0" smtClean="0">
                <a:ea typeface="Arial" pitchFamily="34" charset="0"/>
              </a:rPr>
              <a:t>The value of all the final goods and services produced by businesses located within a nation</a:t>
            </a:r>
            <a:r>
              <a:rPr lang="en-US" altLang="en-US" sz="2400" dirty="0" smtClean="0">
                <a:ea typeface="Arial" pitchFamily="34" charset="0"/>
              </a:rPr>
              <a:t>’</a:t>
            </a:r>
            <a:r>
              <a:rPr lang="en-US" sz="2400" dirty="0" smtClean="0">
                <a:ea typeface="Arial" pitchFamily="34" charset="0"/>
              </a:rPr>
              <a:t>s borders; excludes outputs from overseas operations of domestic companies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Applying What You</a:t>
            </a:r>
            <a:r>
              <a:rPr lang="en-US" altLang="en-US" dirty="0" smtClean="0">
                <a:ea typeface="ＭＳ Ｐゴシック" pitchFamily="34" charset="-128"/>
              </a:rPr>
              <a:t>’</a:t>
            </a:r>
            <a:r>
              <a:rPr lang="en-US" dirty="0" smtClean="0">
                <a:ea typeface="ＭＳ Ｐゴシック" pitchFamily="34" charset="-128"/>
              </a:rPr>
              <a:t>ve Learned</a:t>
            </a:r>
            <a:r>
              <a:rPr lang="en-US" sz="3600" dirty="0" smtClean="0">
                <a:ea typeface="ＭＳ Ｐゴシック" pitchFamily="34" charset="-128"/>
              </a:rPr>
              <a:t> </a:t>
            </a:r>
            <a:r>
              <a:rPr lang="en-US" sz="2000" b="0" dirty="0" smtClean="0">
                <a:ea typeface="ＭＳ Ｐゴシック" pitchFamily="34" charset="-128"/>
              </a:rPr>
              <a:t>(1 of 2)</a:t>
            </a:r>
            <a:endParaRPr lang="en-US" sz="3600" b="0" dirty="0"/>
          </a:p>
        </p:txBody>
      </p:sp>
      <p:sp>
        <p:nvSpPr>
          <p:cNvPr id="3" name="Content Placeholder 2"/>
          <p:cNvSpPr>
            <a:spLocks noGrp="1"/>
          </p:cNvSpPr>
          <p:nvPr>
            <p:ph idx="1"/>
          </p:nvPr>
        </p:nvSpPr>
        <p:spPr/>
        <p:txBody>
          <a:bodyPr/>
          <a:lstStyle/>
          <a:p>
            <a:pPr marL="457200" indent="-457200">
              <a:buFont typeface="+mj-lt"/>
              <a:buAutoNum type="arabicPeriod"/>
              <a:defRPr/>
            </a:pPr>
            <a:r>
              <a:rPr lang="en-US" altLang="en-US" sz="2400" dirty="0" smtClean="0">
                <a:latin typeface="+mj-lt"/>
                <a:cs typeface="Arial" charset="0"/>
              </a:rPr>
              <a:t>Define </a:t>
            </a:r>
            <a:r>
              <a:rPr lang="en-US" altLang="en-US" sz="2400" b="1" dirty="0" smtClean="0">
                <a:latin typeface="+mj-lt"/>
                <a:cs typeface="Arial" charset="0"/>
              </a:rPr>
              <a:t>economics, </a:t>
            </a:r>
            <a:r>
              <a:rPr lang="en-US" altLang="en-US" sz="2400" dirty="0" smtClean="0">
                <a:latin typeface="+mj-lt"/>
                <a:cs typeface="Arial" charset="0"/>
              </a:rPr>
              <a:t>and explain why scarcity is central to economic decision making.</a:t>
            </a:r>
          </a:p>
          <a:p>
            <a:pPr marL="457200" indent="-457200">
              <a:buFont typeface="+mj-lt"/>
              <a:buAutoNum type="arabicPeriod"/>
              <a:defRPr/>
            </a:pPr>
            <a:r>
              <a:rPr lang="en-US" altLang="en-US" sz="2400" dirty="0" smtClean="0">
                <a:latin typeface="+mj-lt"/>
                <a:cs typeface="Arial" charset="0"/>
              </a:rPr>
              <a:t>Differentiate among the major types of economic systems.</a:t>
            </a:r>
          </a:p>
          <a:p>
            <a:pPr marL="457200" indent="-457200">
              <a:buFont typeface="+mj-lt"/>
              <a:buAutoNum type="arabicPeriod"/>
              <a:defRPr/>
            </a:pPr>
            <a:r>
              <a:rPr lang="en-US" altLang="en-US" sz="2400" dirty="0" smtClean="0">
                <a:latin typeface="+mj-lt"/>
                <a:cs typeface="Arial" charset="0"/>
              </a:rPr>
              <a:t>Explain the interaction between demand and supply.</a:t>
            </a:r>
            <a:endParaRPr lang="en-US" sz="24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Applying What You</a:t>
            </a:r>
            <a:r>
              <a:rPr lang="en-US" altLang="en-US" dirty="0" smtClean="0">
                <a:ea typeface="ＭＳ Ｐゴシック" pitchFamily="34" charset="-128"/>
              </a:rPr>
              <a:t>’</a:t>
            </a:r>
            <a:r>
              <a:rPr lang="en-US" dirty="0" smtClean="0">
                <a:ea typeface="ＭＳ Ｐゴシック" pitchFamily="34" charset="-128"/>
              </a:rPr>
              <a:t>ve Learned</a:t>
            </a:r>
            <a:r>
              <a:rPr lang="en-US" sz="3600" dirty="0" smtClean="0">
                <a:ea typeface="ＭＳ Ｐゴシック" pitchFamily="34" charset="-128"/>
              </a:rPr>
              <a:t> </a:t>
            </a:r>
            <a:r>
              <a:rPr lang="en-US" sz="2000" b="0" dirty="0" smtClean="0">
                <a:ea typeface="ＭＳ Ｐゴシック" pitchFamily="34" charset="-128"/>
              </a:rPr>
              <a:t>(2 of 2)</a:t>
            </a:r>
            <a:endParaRPr lang="en-US" sz="3600" b="0" dirty="0"/>
          </a:p>
        </p:txBody>
      </p:sp>
      <p:sp>
        <p:nvSpPr>
          <p:cNvPr id="3" name="Content Placeholder 2"/>
          <p:cNvSpPr>
            <a:spLocks noGrp="1"/>
          </p:cNvSpPr>
          <p:nvPr>
            <p:ph idx="1"/>
          </p:nvPr>
        </p:nvSpPr>
        <p:spPr/>
        <p:txBody>
          <a:bodyPr/>
          <a:lstStyle/>
          <a:p>
            <a:pPr marL="457200" indent="-457200">
              <a:buFont typeface="Calibri" pitchFamily="34" charset="0"/>
              <a:buAutoNum type="arabicPeriod" startAt="4"/>
            </a:pPr>
            <a:r>
              <a:rPr lang="en-US" sz="2400" dirty="0" smtClean="0">
                <a:ea typeface="ＭＳ Ｐゴシック" pitchFamily="34" charset="-128"/>
              </a:rPr>
              <a:t>Identify four macroeconomic issues that are essential to understanding the behavior of the economy.</a:t>
            </a:r>
          </a:p>
          <a:p>
            <a:pPr marL="457200" indent="-457200">
              <a:buFont typeface="Calibri" pitchFamily="34" charset="0"/>
              <a:buAutoNum type="arabicPeriod" startAt="4"/>
            </a:pPr>
            <a:r>
              <a:rPr lang="en-US" sz="2400" dirty="0" smtClean="0">
                <a:ea typeface="ＭＳ Ｐゴシック" pitchFamily="34" charset="-128"/>
              </a:rPr>
              <a:t>Outline the debate over deregulation, and identify four key roles that governments play in the economy.</a:t>
            </a:r>
          </a:p>
          <a:p>
            <a:pPr marL="457200" indent="-457200">
              <a:buFont typeface="Calibri" pitchFamily="34" charset="0"/>
              <a:buAutoNum type="arabicPeriod" startAt="4"/>
            </a:pPr>
            <a:r>
              <a:rPr lang="en-US" sz="2400" dirty="0" smtClean="0">
                <a:ea typeface="ＭＳ Ｐゴシック" pitchFamily="34" charset="-128"/>
              </a:rPr>
              <a:t>Identify the major ways of measuring economic activity.</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34626"/>
            <a:ext cx="2438400" cy="626852"/>
          </a:xfrm>
        </p:spPr>
        <p:txBody>
          <a:bodyPr/>
          <a:lstStyle/>
          <a:p>
            <a:r>
              <a:rPr lang="en-US" dirty="0"/>
              <a:t>Copyright</a:t>
            </a:r>
            <a:endParaRPr lang="en-US" b="0" dirty="0"/>
          </a:p>
        </p:txBody>
      </p:sp>
      <p:pic>
        <p:nvPicPr>
          <p:cNvPr id="6" name="Picture 5"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209800"/>
            <a:ext cx="7423150" cy="2438400"/>
          </a:xfrm>
          <a:prstGeom prst="rect">
            <a:avLst/>
          </a:prstGeom>
          <a:noFill/>
          <a:ln w="9525">
            <a:noFill/>
            <a:miter lim="800000"/>
            <a:headEnd/>
            <a:tailEnd/>
          </a:ln>
        </p:spPr>
      </p:pic>
    </p:spTree>
    <p:extLst>
      <p:ext uri="{BB962C8B-B14F-4D97-AF65-F5344CB8AC3E}">
        <p14:creationId xmlns:p14="http://schemas.microsoft.com/office/powerpoint/2010/main" xmlns="" val="30324728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2"/>
            <a:ext cx="7620000" cy="1097280"/>
          </a:xfrm>
        </p:spPr>
        <p:txBody>
          <a:bodyPr/>
          <a:lstStyle/>
          <a:p>
            <a:r>
              <a:rPr lang="en-US" dirty="0" smtClean="0">
                <a:ea typeface="ＭＳ Ｐゴシック" pitchFamily="34" charset="-128"/>
              </a:rPr>
              <a:t>What Is This Thing Called The Economy?</a:t>
            </a:r>
            <a:r>
              <a:rPr lang="en-US" sz="3600" dirty="0" smtClean="0">
                <a:ea typeface="ＭＳ Ｐゴシック" pitchFamily="34" charset="-128"/>
              </a:rPr>
              <a:t> </a:t>
            </a:r>
            <a:r>
              <a:rPr lang="en-US" sz="2000" b="0" dirty="0" smtClean="0">
                <a:ea typeface="ＭＳ Ｐゴシック" pitchFamily="34" charset="-128"/>
              </a:rPr>
              <a:t>(1 of 1)</a:t>
            </a:r>
            <a:endParaRPr lang="en-US" b="0" dirty="0"/>
          </a:p>
        </p:txBody>
      </p:sp>
      <p:sp>
        <p:nvSpPr>
          <p:cNvPr id="7" name="Content Placeholder 6"/>
          <p:cNvSpPr>
            <a:spLocks noGrp="1"/>
          </p:cNvSpPr>
          <p:nvPr>
            <p:ph idx="1"/>
          </p:nvPr>
        </p:nvSpPr>
        <p:spPr/>
        <p:txBody>
          <a:bodyPr/>
          <a:lstStyle/>
          <a:p>
            <a:pPr>
              <a:defRPr/>
            </a:pPr>
            <a:r>
              <a:rPr lang="en-US" altLang="en-US" sz="2400" b="1" dirty="0" smtClean="0">
                <a:cs typeface="Arial" charset="0"/>
              </a:rPr>
              <a:t>Economy</a:t>
            </a:r>
          </a:p>
          <a:p>
            <a:pPr lvl="1">
              <a:defRPr/>
            </a:pPr>
            <a:r>
              <a:rPr lang="en-US" altLang="en-US" sz="2400" dirty="0" smtClean="0">
                <a:cs typeface="Arial" charset="0"/>
              </a:rPr>
              <a:t>The sum total of all the economic activity within a given region</a:t>
            </a:r>
          </a:p>
          <a:p>
            <a:pPr>
              <a:defRPr/>
            </a:pPr>
            <a:r>
              <a:rPr lang="en-US" altLang="en-US" sz="2400" b="1" dirty="0" smtClean="0">
                <a:cs typeface="Arial" charset="0"/>
              </a:rPr>
              <a:t>Economics</a:t>
            </a:r>
          </a:p>
          <a:p>
            <a:pPr lvl="1">
              <a:defRPr/>
            </a:pPr>
            <a:r>
              <a:rPr lang="en-US" altLang="en-US" sz="2400" dirty="0" smtClean="0">
                <a:cs typeface="Arial" charset="0"/>
              </a:rPr>
              <a:t>The study of how a society uses its scarce resources to produce and distribute goods and services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543800" cy="1097280"/>
          </a:xfrm>
        </p:spPr>
        <p:txBody>
          <a:bodyPr/>
          <a:lstStyle/>
          <a:p>
            <a:r>
              <a:rPr lang="en-US" dirty="0" smtClean="0">
                <a:ea typeface="ＭＳ Ｐゴシック" pitchFamily="34" charset="-128"/>
              </a:rPr>
              <a:t>What Is This Thing Called The Economy?</a:t>
            </a:r>
            <a:r>
              <a:rPr lang="en-US" sz="3600" dirty="0" smtClean="0">
                <a:ea typeface="ＭＳ Ｐゴシック" pitchFamily="34" charset="-128"/>
              </a:rPr>
              <a:t> </a:t>
            </a:r>
            <a:r>
              <a:rPr lang="en-US" sz="2000" b="0" dirty="0" smtClean="0">
                <a:ea typeface="ＭＳ Ｐゴシック" pitchFamily="34" charset="-128"/>
              </a:rPr>
              <a:t>(2 of 2)</a:t>
            </a:r>
            <a:endParaRPr lang="en-US" b="0"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Microeconomics</a:t>
            </a:r>
          </a:p>
          <a:p>
            <a:pPr lvl="1"/>
            <a:r>
              <a:rPr lang="en-US" sz="2400" dirty="0" smtClean="0">
                <a:ea typeface="Arial" pitchFamily="34" charset="0"/>
              </a:rPr>
              <a:t>The study of how consumers, businesses, and industries collectively determine the quantity of goods and services demanded and supplied at different prices</a:t>
            </a:r>
          </a:p>
          <a:p>
            <a:r>
              <a:rPr lang="en-US" sz="2400" b="1" dirty="0" smtClean="0">
                <a:ea typeface="ＭＳ Ｐゴシック" pitchFamily="34" charset="-128"/>
              </a:rPr>
              <a:t>Macroeconomics</a:t>
            </a:r>
          </a:p>
          <a:p>
            <a:pPr lvl="1"/>
            <a:r>
              <a:rPr lang="en-US" sz="2400" dirty="0" smtClean="0">
                <a:ea typeface="Arial" pitchFamily="34" charset="0"/>
              </a:rPr>
              <a:t>The study of </a:t>
            </a:r>
            <a:r>
              <a:rPr lang="en-US" altLang="en-US" sz="2400" dirty="0" smtClean="0">
                <a:ea typeface="Arial" pitchFamily="34" charset="0"/>
              </a:rPr>
              <a:t>“</a:t>
            </a:r>
            <a:r>
              <a:rPr lang="en-US" sz="2400" dirty="0" smtClean="0">
                <a:ea typeface="Arial" pitchFamily="34" charset="0"/>
              </a:rPr>
              <a:t>big picture</a:t>
            </a:r>
            <a:r>
              <a:rPr lang="en-US" altLang="en-US" sz="2400" dirty="0" smtClean="0">
                <a:ea typeface="Arial" pitchFamily="34" charset="0"/>
              </a:rPr>
              <a:t>”</a:t>
            </a:r>
            <a:r>
              <a:rPr lang="en-US" sz="2400" dirty="0" smtClean="0">
                <a:ea typeface="Arial" pitchFamily="34" charset="0"/>
              </a:rPr>
              <a:t> issues in an economy, including competitive behavior among firms, the effect of government policies, and overall resource allocation issues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Factors of Production</a:t>
            </a:r>
            <a:r>
              <a:rPr lang="en-US" sz="3600" dirty="0" smtClean="0">
                <a:ea typeface="ＭＳ Ｐゴシック" pitchFamily="34" charset="-128"/>
              </a:rPr>
              <a:t> </a:t>
            </a:r>
            <a:r>
              <a:rPr lang="en-US" sz="2000" b="0" dirty="0" smtClean="0">
                <a:ea typeface="ＭＳ Ｐゴシック" pitchFamily="34" charset="-128"/>
              </a:rPr>
              <a:t>(1 of 4)</a:t>
            </a:r>
            <a:endParaRPr lang="en-US" b="0"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Natural resources</a:t>
            </a:r>
          </a:p>
          <a:p>
            <a:pPr lvl="1"/>
            <a:r>
              <a:rPr lang="en-US" sz="2400" dirty="0" smtClean="0">
                <a:ea typeface="Arial" pitchFamily="34" charset="0"/>
              </a:rPr>
              <a:t>Land, forests, minerals, water, and other tangible assets usable in their natural state</a:t>
            </a:r>
          </a:p>
          <a:p>
            <a:r>
              <a:rPr lang="en-US" sz="2400" b="1" dirty="0" smtClean="0">
                <a:ea typeface="ＭＳ Ｐゴシック" pitchFamily="34" charset="-128"/>
              </a:rPr>
              <a:t>Human resources</a:t>
            </a:r>
          </a:p>
          <a:p>
            <a:pPr lvl="1"/>
            <a:r>
              <a:rPr lang="en-US" sz="2400" dirty="0" smtClean="0">
                <a:ea typeface="Arial" pitchFamily="34" charset="0"/>
              </a:rPr>
              <a:t>All the people who work in an organization or on its behalf</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Factors of Production</a:t>
            </a:r>
            <a:r>
              <a:rPr lang="en-US" sz="3600" dirty="0" smtClean="0">
                <a:ea typeface="ＭＳ Ｐゴシック" pitchFamily="34" charset="-128"/>
              </a:rPr>
              <a:t> </a:t>
            </a:r>
            <a:r>
              <a:rPr lang="en-US" sz="2000" b="0" dirty="0" smtClean="0">
                <a:ea typeface="ＭＳ Ｐゴシック" pitchFamily="34" charset="-128"/>
              </a:rPr>
              <a:t>(2 of 4)</a:t>
            </a:r>
            <a:endParaRPr lang="en-US" b="0"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Capital</a:t>
            </a:r>
          </a:p>
          <a:p>
            <a:pPr lvl="1"/>
            <a:r>
              <a:rPr lang="en-US" sz="2400" dirty="0" smtClean="0">
                <a:ea typeface="Arial" pitchFamily="34" charset="0"/>
              </a:rPr>
              <a:t>The funds that finance the operations of a business as well as the physical, human-made elements used to produce goods and services, such as factories and computers</a:t>
            </a:r>
          </a:p>
          <a:p>
            <a:r>
              <a:rPr lang="en-US" sz="2400" b="1" dirty="0" smtClean="0">
                <a:ea typeface="ＭＳ Ｐゴシック" pitchFamily="34" charset="-128"/>
              </a:rPr>
              <a:t>Entrepreneurship</a:t>
            </a:r>
          </a:p>
          <a:p>
            <a:pPr lvl="1"/>
            <a:r>
              <a:rPr lang="en-US" sz="2400" dirty="0" smtClean="0">
                <a:ea typeface="Arial" pitchFamily="34" charset="0"/>
              </a:rPr>
              <a:t>The combination of innovation, initiative, and willingness to take the risks required to create and operate new businesses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Factors of Production</a:t>
            </a:r>
            <a:r>
              <a:rPr lang="en-US" sz="3600" dirty="0" smtClean="0">
                <a:ea typeface="ＭＳ Ｐゴシック" pitchFamily="34" charset="-128"/>
              </a:rPr>
              <a:t> </a:t>
            </a:r>
            <a:r>
              <a:rPr lang="en-US" sz="2000" b="0" dirty="0" smtClean="0">
                <a:ea typeface="ＭＳ Ｐゴシック" pitchFamily="34" charset="-128"/>
              </a:rPr>
              <a:t>(3 of 4)</a:t>
            </a:r>
            <a:endParaRPr lang="en-US" sz="3600" b="0"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Knowledge</a:t>
            </a:r>
          </a:p>
          <a:p>
            <a:pPr lvl="1"/>
            <a:r>
              <a:rPr lang="en-US" sz="2400" dirty="0" smtClean="0">
                <a:ea typeface="Arial" pitchFamily="34" charset="0"/>
              </a:rPr>
              <a:t>Expertise gained through experience or association</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4216</TotalTime>
  <Words>3956</Words>
  <Application>Microsoft Office PowerPoint</Application>
  <PresentationFormat>On-screen Show (4:3)</PresentationFormat>
  <Paragraphs>280</Paragraphs>
  <Slides>44</Slides>
  <Notes>36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508 Lecture</vt:lpstr>
      <vt:lpstr>Business in Action</vt:lpstr>
      <vt:lpstr>Introduction</vt:lpstr>
      <vt:lpstr>Learning Objectives (1 of 2)</vt:lpstr>
      <vt:lpstr>Learning Objectives (2 of 2)</vt:lpstr>
      <vt:lpstr>What Is This Thing Called The Economy? (1 of 1)</vt:lpstr>
      <vt:lpstr>What Is This Thing Called The Economy? (2 of 2)</vt:lpstr>
      <vt:lpstr>Factors of Production (1 of 4)</vt:lpstr>
      <vt:lpstr>Factors of Production (2 of 4)</vt:lpstr>
      <vt:lpstr>Factors of Production (3 of 4)</vt:lpstr>
      <vt:lpstr>Exhibit 2.1 Factors of Production (4 of 4)</vt:lpstr>
      <vt:lpstr>The Economic Impact of Scarcity</vt:lpstr>
      <vt:lpstr>Economic Systems (1 of 2)</vt:lpstr>
      <vt:lpstr>Free Market Systems</vt:lpstr>
      <vt:lpstr>Planned Systems</vt:lpstr>
      <vt:lpstr>Exhibit 2.2 Economic Systems (2 of 2)</vt:lpstr>
      <vt:lpstr>Nationalization and Privatization</vt:lpstr>
      <vt:lpstr>The Forces of Demand and Supply</vt:lpstr>
      <vt:lpstr>Exhibit 2.3 Demand Curve</vt:lpstr>
      <vt:lpstr>Understanding Supply</vt:lpstr>
      <vt:lpstr>Exhibit 2.4 Supply Curve</vt:lpstr>
      <vt:lpstr>Understanding How Demand and Supply Interact</vt:lpstr>
      <vt:lpstr>Exhibit 2.5 The Relationship Between Supply and Demand</vt:lpstr>
      <vt:lpstr>Competition in a Free-Market System (1 of 3)</vt:lpstr>
      <vt:lpstr>Competition in a Free-Market System (2 of 3)</vt:lpstr>
      <vt:lpstr>Competition in a Free-Market System (3 of 3)</vt:lpstr>
      <vt:lpstr>Exhibit 2.6 Categories of Competition</vt:lpstr>
      <vt:lpstr>Business Cycles</vt:lpstr>
      <vt:lpstr>Exhibit 2.7 Fluctuations in the U.S. Economy</vt:lpstr>
      <vt:lpstr>Unemployment </vt:lpstr>
      <vt:lpstr>Exhibit 2.8 Types of Unemployment</vt:lpstr>
      <vt:lpstr>Inflation and Deflation</vt:lpstr>
      <vt:lpstr>Government’s Role in a Free-Market System (1 of 2)</vt:lpstr>
      <vt:lpstr>Government’s Role in a Free-Market System (2 of 2)</vt:lpstr>
      <vt:lpstr>Stabilizing and Stimulating the Economy </vt:lpstr>
      <vt:lpstr>Exhibit 2.9 Major Government Agencies and What They Do (1 of 2) </vt:lpstr>
      <vt:lpstr>Exhibit 2.9 Major Government Agencies and What They Do (2 of 2) </vt:lpstr>
      <vt:lpstr>Exhibit 2.10 Major Types of Taxes</vt:lpstr>
      <vt:lpstr>Economic Measures and Monitors</vt:lpstr>
      <vt:lpstr>Price Indexes</vt:lpstr>
      <vt:lpstr>Exhibit 2.11 Composition of the Consumer Price Index</vt:lpstr>
      <vt:lpstr>National Economic Output</vt:lpstr>
      <vt:lpstr>Applying What You’ve Learned (1 of 2)</vt:lpstr>
      <vt:lpstr>Applying What You’ve Learned (2 of 2)</vt:lpstr>
      <vt:lpstr>Copyright</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 Action, Eighth Edition</dc:title>
  <dc:subject>Business</dc:subject>
  <dc:creator>Bovée/Thill</dc:creator>
  <cp:keywords>Business in Action</cp:keywords>
  <cp:lastModifiedBy>laura jivens</cp:lastModifiedBy>
  <cp:revision>954</cp:revision>
  <dcterms:created xsi:type="dcterms:W3CDTF">2014-07-14T20:04:21Z</dcterms:created>
  <dcterms:modified xsi:type="dcterms:W3CDTF">2018-01-08T01:30:57Z</dcterms:modified>
</cp:coreProperties>
</file>