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508" r:id="rId2"/>
    <p:sldId id="380" r:id="rId3"/>
    <p:sldId id="474" r:id="rId4"/>
    <p:sldId id="475" r:id="rId5"/>
    <p:sldId id="476" r:id="rId6"/>
    <p:sldId id="477" r:id="rId7"/>
    <p:sldId id="478" r:id="rId8"/>
    <p:sldId id="479" r:id="rId9"/>
    <p:sldId id="480" r:id="rId10"/>
    <p:sldId id="481" r:id="rId11"/>
    <p:sldId id="482" r:id="rId12"/>
    <p:sldId id="483" r:id="rId13"/>
    <p:sldId id="484" r:id="rId14"/>
    <p:sldId id="507" r:id="rId15"/>
    <p:sldId id="510" r:id="rId16"/>
    <p:sldId id="485"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a:srgbClr val="FDB940"/>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91" autoAdjust="0"/>
    <p:restoredTop sz="87370" autoAdjust="0"/>
  </p:normalViewPr>
  <p:slideViewPr>
    <p:cSldViewPr>
      <p:cViewPr varScale="1">
        <p:scale>
          <a:sx n="70" d="100"/>
          <a:sy n="70" d="100"/>
        </p:scale>
        <p:origin x="-90"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xmlns="" val="234977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Although no single personality profile fits all successful entrepreneurs, here are the qualities that entrepreneurs tend to have.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xmlns="" val="426361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Creating an all-new, independent business can be an exciting prospect, but this brief comparison highlights how much work it requires and how many risks are involved.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xmlns="" val="110215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Creating an all-new, independent business can be an exciting prospect, but this brief comparison highlights how much work it requires and how many risks are involved.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xmlns="" val="266680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a:t>
            </a:r>
            <a:r>
              <a:rPr lang="en-US" altLang="en-US" b="1" dirty="0" smtClean="0"/>
              <a:t>business plan </a:t>
            </a:r>
            <a:r>
              <a:rPr lang="en-US" altLang="en-US" dirty="0" smtClean="0"/>
              <a:t>summarizes a proposed business venture, communicates the company’s goals, highlights how management intends to achieve those goals, and shows how customers will benefit from the company’s goods or services. Preparing a business plan serves three important functions. First, it guides the company operations and outlines a strategy for turning an idea into reality. Second, it helps persuade lenders and investors to finance your business if outside money is required. Third, it can provide a reality check in case an idea just isn’t feasible.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xmlns="" val="271005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 Summary. </a:t>
            </a:r>
            <a:r>
              <a:rPr lang="en-US" altLang="en-US" dirty="0" smtClean="0"/>
              <a:t>In one or two paragraphs, summarize your business concept, particularly the </a:t>
            </a:r>
            <a:r>
              <a:rPr lang="en-US" altLang="en-US" i="1" dirty="0" smtClean="0"/>
              <a:t>business model</a:t>
            </a:r>
            <a:r>
              <a:rPr lang="en-US" altLang="en-US" dirty="0" smtClean="0"/>
              <a:t>, which defines how the company will generate revenue and produce a profit.</a:t>
            </a:r>
          </a:p>
          <a:p>
            <a:r>
              <a:rPr lang="en-US" altLang="en-US" b="1" dirty="0" smtClean="0"/>
              <a:t>• Mission and objectives. </a:t>
            </a:r>
            <a:r>
              <a:rPr lang="en-US" altLang="en-US" dirty="0" smtClean="0"/>
              <a:t>Explain the purpose of your business and what you hope to accomplish.</a:t>
            </a:r>
          </a:p>
          <a:p>
            <a:r>
              <a:rPr lang="en-US" altLang="en-US" b="1" dirty="0" smtClean="0"/>
              <a:t>• Company overview. </a:t>
            </a:r>
            <a:r>
              <a:rPr lang="en-US" altLang="en-US" dirty="0" smtClean="0"/>
              <a:t>Give full background information on the origins and structure of your venture.</a:t>
            </a:r>
          </a:p>
          <a:p>
            <a:r>
              <a:rPr lang="en-US" altLang="en-US" b="1" dirty="0" smtClean="0"/>
              <a:t>• Products or services. </a:t>
            </a:r>
            <a:r>
              <a:rPr lang="en-US" altLang="en-US" dirty="0" smtClean="0"/>
              <a:t>Concisely describe your products or services, focusing on their unique attributes and their appeal to customers.</a:t>
            </a:r>
          </a:p>
          <a:p>
            <a:r>
              <a:rPr lang="en-US" altLang="en-US" b="1" dirty="0" smtClean="0"/>
              <a:t>• Management and key personnel. </a:t>
            </a:r>
            <a:r>
              <a:rPr lang="en-US" altLang="en-US" dirty="0" smtClean="0"/>
              <a:t>Summarize the background and qualifications of the people most responsible for the company’s success.</a:t>
            </a:r>
          </a:p>
          <a:p>
            <a:r>
              <a:rPr lang="en-US" altLang="en-US" b="1" dirty="0" smtClean="0"/>
              <a:t>• Target market. </a:t>
            </a:r>
            <a:r>
              <a:rPr lang="en-US" altLang="en-US" dirty="0" smtClean="0"/>
              <a:t>Provide data that will persuade an investor that you understand your target market. Be sure to identify the strengths and weaknesses of your  competitors.</a:t>
            </a:r>
          </a:p>
          <a:p>
            <a:r>
              <a:rPr lang="en-US" altLang="en-US" b="1" dirty="0" smtClean="0"/>
              <a:t>• Marketing strategy. </a:t>
            </a:r>
            <a:r>
              <a:rPr lang="en-US" altLang="en-US" dirty="0" smtClean="0"/>
              <a:t>Provide projections of sales volume and market share; outline a strategy for identifying and reaching potential customers, setting prices, providing customer support, and physically delivering your products or services.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xmlns="" val="3553273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 Design and development plans. </a:t>
            </a:r>
            <a:r>
              <a:rPr lang="en-US" altLang="en-US" dirty="0" smtClean="0"/>
              <a:t>If your products require design or development, describe the nature and extent of what needs to be done, including costs and possible problems.</a:t>
            </a:r>
          </a:p>
          <a:p>
            <a:r>
              <a:rPr lang="en-US" altLang="en-US" b="1" dirty="0" smtClean="0"/>
              <a:t>• Operations plan. </a:t>
            </a:r>
            <a:r>
              <a:rPr lang="en-US" altLang="en-US" dirty="0" smtClean="0"/>
              <a:t>Provide information on facilities, equipment, and personnel requirements.</a:t>
            </a:r>
          </a:p>
          <a:p>
            <a:r>
              <a:rPr lang="en-US" altLang="en-US" b="1" dirty="0" smtClean="0"/>
              <a:t>• Start-up schedule. </a:t>
            </a:r>
            <a:r>
              <a:rPr lang="en-US" altLang="en-US" dirty="0" smtClean="0"/>
              <a:t>Forecast development of the company in terms of completion dates for major aspects of the business plan.</a:t>
            </a:r>
          </a:p>
          <a:p>
            <a:r>
              <a:rPr lang="en-US" altLang="en-US" b="1" dirty="0" smtClean="0"/>
              <a:t>• Major risk factors. </a:t>
            </a:r>
            <a:r>
              <a:rPr lang="en-US" altLang="en-US" dirty="0" smtClean="0"/>
              <a:t>Identify all potentially negative factors and discuss them honestly.</a:t>
            </a:r>
          </a:p>
          <a:p>
            <a:r>
              <a:rPr lang="en-US" altLang="en-US" b="1" dirty="0" smtClean="0"/>
              <a:t>• Financial projections and requirements. </a:t>
            </a:r>
            <a:r>
              <a:rPr lang="en-US" altLang="en-US" dirty="0" smtClean="0"/>
              <a:t>Include a detailed budget of start-up and operating costs, as well as projections for income, expenses, and cash flow for the first three years of business. Identify the company’s financing needs and potential sources.</a:t>
            </a:r>
          </a:p>
          <a:p>
            <a:r>
              <a:rPr lang="en-US" altLang="en-US" b="1" dirty="0" smtClean="0"/>
              <a:t>• Exit strategy. </a:t>
            </a:r>
            <a:r>
              <a:rPr lang="en-US" altLang="en-US" dirty="0" smtClean="0"/>
              <a:t>Explain how investors will be able to cash out or sell their investment, e.g., through a public stock offering, sale of the company, or a buyback of the investors’ interest.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xmlns="" val="114148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may have heard some frightening “statistics” about the failure rate of new businesses, with various sources saying that 70, 80, or even 90 percent of new business ventures fail. Unfortunately, calculating a precise figure that represents all types of businesses across all industries is probably impossible.</a:t>
            </a:r>
          </a:p>
          <a:p>
            <a:endParaRPr lang="en-US" altLang="en-US" dirty="0" smtClean="0"/>
          </a:p>
          <a:p>
            <a:r>
              <a:rPr lang="en-US" altLang="en-US" dirty="0" smtClean="0"/>
              <a:t>These 12 blunders are among the most common reasons for the failure of new businesses.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xmlns="" val="1810337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Keeping a business going is no simple task, to be sure. Fortunately, entrepreneurs can get advice and support from a wide variety of sources.</a:t>
            </a:r>
          </a:p>
          <a:p>
            <a:endParaRPr lang="en-US" altLang="en-US" dirty="0" smtClean="0"/>
          </a:p>
          <a:p>
            <a:r>
              <a:rPr lang="en-US" altLang="en-US" dirty="0" smtClean="0"/>
              <a:t>At the federal level, small businesses can apply for loans backed by the Small Business Administration (SBA), get management and financing advice, and learn about selling to the federal government. The Minority Business Development Agency offers advice and programs to minority owned businesses. Many state agencies also have offices to help small firms compete.</a:t>
            </a:r>
          </a:p>
          <a:p>
            <a:endParaRPr lang="en-US" altLang="en-US" dirty="0" smtClean="0"/>
          </a:p>
          <a:p>
            <a:r>
              <a:rPr lang="en-US" altLang="en-US" dirty="0" smtClean="0"/>
              <a:t>Some of the best advice available to small businesses is delivered by thousands of volunteers from the Service Corps of Retired Executives (SCORE), a resource partner of the SBA. These experienced business professionals offer free advice and one-on-one counseling to entrepreneurs. </a:t>
            </a:r>
          </a:p>
          <a:p>
            <a:endParaRPr lang="en-US" altLang="en-US" dirty="0" smtClean="0"/>
          </a:p>
          <a:p>
            <a:r>
              <a:rPr lang="en-US" altLang="en-US" dirty="0" smtClean="0"/>
              <a:t>Many colleges and universities also offer entrepreneurship and small-business programs. Check with your college’s business school to see whether resources are available to help you launch or expand a company. The U.S. Chamber of Commerce and its many local chambers offer advice and special programs for small businesses as well.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xmlns="" val="111678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 </a:t>
            </a:r>
            <a:r>
              <a:rPr lang="en-US" altLang="en-US" b="1" dirty="0" smtClean="0"/>
              <a:t>advisory board </a:t>
            </a:r>
            <a:r>
              <a:rPr lang="en-US" altLang="en-US" dirty="0" smtClean="0"/>
              <a:t>is a form of “group mentoring” in which you assemble a team of people with subject-area expertise or vital contacts to help review plans and decisions.</a:t>
            </a:r>
          </a:p>
          <a:p>
            <a:r>
              <a:rPr lang="en-US" altLang="en-US" dirty="0" smtClean="0"/>
              <a:t>Unlike a corporate board of directors, an advisory board does not have legal responsibilities, and you don’t have to incorporate to establish an advisory board. In some cases, advisors will agree to help for no financial compensation. In other cases, particularly for growth companies that want high-profile experts, advisors agree to serve in exchange for either a fee or a small portion of the company’s stock (up to 3 percent is standard).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xmlns="" val="3703839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Your local library and the Internet offer information to help any small-business owner face just about every challenge imaginable. For instance, blogs written by business owners, investors, and functional specialists such as marketing consultants can offer valuable insights. Websites such as entrepreneurship.org provide free advice on every aspect of managing an entrepreneurial organization. Also, the websites affiliated with these well-known business magazines should be on every small-business owner’s regular reading list:</a:t>
            </a:r>
          </a:p>
          <a:p>
            <a:r>
              <a:rPr lang="en-US" altLang="en-US" b="1" dirty="0" smtClean="0"/>
              <a:t>• </a:t>
            </a:r>
            <a:r>
              <a:rPr lang="en-US" altLang="en-US" b="1" i="1" dirty="0" smtClean="0"/>
              <a:t>Inc.</a:t>
            </a:r>
            <a:endParaRPr lang="en-US" altLang="en-US" dirty="0" smtClean="0"/>
          </a:p>
          <a:p>
            <a:r>
              <a:rPr lang="en-US" altLang="en-US" b="1" dirty="0" smtClean="0"/>
              <a:t>• </a:t>
            </a:r>
            <a:r>
              <a:rPr lang="en-US" altLang="en-US" b="1" i="1" dirty="0" smtClean="0"/>
              <a:t>Business 2.0 </a:t>
            </a:r>
          </a:p>
          <a:p>
            <a:r>
              <a:rPr lang="en-US" altLang="en-US" b="1" dirty="0" smtClean="0"/>
              <a:t>• </a:t>
            </a:r>
            <a:r>
              <a:rPr lang="en-US" altLang="en-US" b="1" i="1" dirty="0" smtClean="0"/>
              <a:t>Bloomberg Businessweek</a:t>
            </a:r>
            <a:endParaRPr lang="en-US" altLang="en-US" dirty="0" smtClean="0"/>
          </a:p>
          <a:p>
            <a:r>
              <a:rPr lang="en-US" altLang="en-US" b="1" dirty="0" smtClean="0"/>
              <a:t>• </a:t>
            </a:r>
            <a:r>
              <a:rPr lang="en-US" altLang="en-US" b="1" i="1" dirty="0" smtClean="0"/>
              <a:t>Fortune </a:t>
            </a:r>
            <a:r>
              <a:rPr lang="en-US" altLang="en-US" dirty="0" smtClean="0"/>
              <a:t>and </a:t>
            </a:r>
            <a:r>
              <a:rPr lang="en-US" altLang="en-US" b="1" i="1" dirty="0" smtClean="0"/>
              <a:t>Money</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xmlns="" val="293852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xmlns=""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are just a few of the many online networks that provide advice and vital connections for entrepreneurs.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xmlns="" val="3708830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Business incubators </a:t>
            </a:r>
            <a:r>
              <a:rPr lang="en-US" altLang="en-US" dirty="0" smtClean="0"/>
              <a:t>are centers that provide “newborn” businesses with various combinations of advice, financial support, access to industry insiders and connections, facilities, and other services a company needs to get started. Some incubators are not-for-profit organizations affiliated with the economic development agencies of local or state governments or universities, some are for-profit enterprises, some are run by venture capitalists, and some companies have internal incubators to encourage new ventures.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xmlns="" val="2510034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Private financing covers every source of funding except selling stocks and bonds. Nearly all companies start with private financing, even those that eventually “go public.” The range of private financing options is diverse, from personal savings to investment funds set up by large corporations looking for entrepreneurial innovations. Many firms get </a:t>
            </a:r>
            <a:r>
              <a:rPr lang="en-US" altLang="en-US" b="1" dirty="0" smtClean="0"/>
              <a:t>seed money</a:t>
            </a:r>
            <a:r>
              <a:rPr lang="en-US" altLang="en-US" dirty="0" smtClean="0"/>
              <a:t>, their very first infusion of capital, through family loans. If you go this route, be sure to make the process as formal as a bank loan would be, complete with a specified repayment plan. Otherwise, problems with the loan can cause problems in the family.</a:t>
            </a:r>
          </a:p>
          <a:p>
            <a:endParaRPr lang="en-US" altLang="en-US" dirty="0" smtClean="0"/>
          </a:p>
          <a:p>
            <a:r>
              <a:rPr lang="en-US" altLang="en-US" dirty="0" smtClean="0"/>
              <a:t>In response to the needs of entrepreneurs who don’t qualify for standard bank loans or who don’t need the amount of a regular loan, hundreds of organizations now serve as </a:t>
            </a:r>
            <a:r>
              <a:rPr lang="en-US" altLang="en-US" b="1" dirty="0" smtClean="0"/>
              <a:t>microlenders</a:t>
            </a:r>
            <a:r>
              <a:rPr lang="en-US" altLang="en-US" dirty="0" smtClean="0"/>
              <a:t>, offering loans up to $35,000 or so.</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xmlns="" val="334337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At the other end of the funding scale are </a:t>
            </a:r>
            <a:r>
              <a:rPr lang="en-US" altLang="en-US" b="1" dirty="0" smtClean="0"/>
              <a:t>venture capitalists (VCs)</a:t>
            </a:r>
            <a:r>
              <a:rPr lang="en-US" altLang="en-US" dirty="0" smtClean="0"/>
              <a:t>, investment specialists who raise pools of capital from large private and institutional sources (such as pension funds) to finance ventures that have high growth potential and need large amounts of capital. VC funding provides a crucial stimulus to the economy by making risky, early stage investments in firms that are likely to become major employers if their products succeed in the marketplace. Because one-third of VC-funded start-ups don’t succeed, those that do succeed need to really pay off to compensate. VCs are therefore extremely focused and selective; they invest in only a few thousand companies in the United States every year.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xmlns="" val="2254583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Start-up companies that can’t attract VC investment (perhaps because they are too early in their product development) often look for </a:t>
            </a:r>
            <a:r>
              <a:rPr lang="en-US" altLang="en-US" b="1" dirty="0" smtClean="0"/>
              <a:t>angel investors</a:t>
            </a:r>
            <a:r>
              <a:rPr lang="en-US" altLang="en-US" dirty="0" smtClean="0"/>
              <a:t>, private individuals who put their own money into start-ups, with the goal of eventually selling their interest for a profit. These individuals are willing to invest smaller amounts than VCs and often stay involved with the company for a longer period of time. Many of these investors join </a:t>
            </a:r>
            <a:r>
              <a:rPr lang="en-US" altLang="en-US" i="1" dirty="0" smtClean="0"/>
              <a:t>angel networks </a:t>
            </a:r>
            <a:r>
              <a:rPr lang="en-US" altLang="en-US" dirty="0" smtClean="0"/>
              <a:t>or </a:t>
            </a:r>
            <a:r>
              <a:rPr lang="en-US" altLang="en-US" i="1" dirty="0" smtClean="0"/>
              <a:t>angel groups </a:t>
            </a:r>
            <a:r>
              <a:rPr lang="en-US" altLang="en-US" dirty="0" smtClean="0"/>
              <a:t>that invest together in chosen companies. Angel investing tends to have a more local focus than venture capitalism, so you can search for angels through local business contacts and organizations.</a:t>
            </a:r>
          </a:p>
          <a:p>
            <a:endParaRPr lang="en-US" altLang="en-US" dirty="0" smtClean="0"/>
          </a:p>
          <a:p>
            <a:r>
              <a:rPr lang="en-US" altLang="en-US" dirty="0" smtClean="0"/>
              <a:t>Companies with solid growth potential may also seek funding from the public at large, although only a small fraction of the companies in the United States are publicly traded. Whenever a corporation offers its shares of ownership to the public for the first time, the company is said to be </a:t>
            </a:r>
            <a:r>
              <a:rPr lang="en-US" altLang="en-US" i="1" dirty="0" smtClean="0"/>
              <a:t>going public. </a:t>
            </a:r>
            <a:r>
              <a:rPr lang="en-US" altLang="en-US" dirty="0" smtClean="0"/>
              <a:t>The shares offered for sale at this point are the company’s </a:t>
            </a:r>
            <a:r>
              <a:rPr lang="en-US" altLang="en-US" b="1" dirty="0" smtClean="0"/>
              <a:t>initial public offering (IPO)</a:t>
            </a:r>
            <a:r>
              <a:rPr lang="en-US" altLang="en-US" dirty="0" smtClean="0"/>
              <a:t>. Going public is an effective method of raising needed capital, but it can be an expensive and time-consuming process with no guarantee of raising the amount of money needed.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xmlns="" val="922527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Crowdfunding </a:t>
            </a:r>
            <a:r>
              <a:rPr lang="en-US" altLang="en-US" dirty="0" smtClean="0"/>
              <a:t>is an intriguing twist to funding that combines elements of public and private financing. Kickstarter is perhaps the best known of these web services that provide a way for people and organizations to seek money from the public. Crowdfunding services fall into two general categories. Kickstarter and a number of other sites focus on individual projects or charitable endeavors, and people provide money in exchange for the product being created or simply to help people and causes they believe in. In contrast, services such as </a:t>
            </a:r>
            <a:r>
              <a:rPr lang="en-US" altLang="en-US" dirty="0" err="1" smtClean="0"/>
              <a:t>Crowdfunder</a:t>
            </a:r>
            <a:r>
              <a:rPr lang="en-US" altLang="en-US" dirty="0" smtClean="0"/>
              <a:t> and </a:t>
            </a:r>
            <a:r>
              <a:rPr lang="en-US" altLang="en-US" dirty="0" err="1" smtClean="0"/>
              <a:t>SoMoLend</a:t>
            </a:r>
            <a:r>
              <a:rPr lang="en-US" altLang="en-US" dirty="0" smtClean="0"/>
              <a:t> help business owners raise money to launch or expand companies, and the people who provide money are investing in or lending to the company.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xmlns="" val="98103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potential funding sources available to a business owner vary widely, depending on where the business is in its life cycle. Note that this is a general map and covers only the most common funding sources. Individual lending opportunities depend on the specific business owner(s), the state of the economy, and the type of business and its potential for growth. For example, venture capital is available only to firms with the potential to grow rapidly and only in a few industries.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xmlns="" val="381874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An alternative to creating or buying an independent company is to buy a </a:t>
            </a:r>
            <a:r>
              <a:rPr lang="en-US" altLang="en-US" b="1" dirty="0" smtClean="0"/>
              <a:t>franchise</a:t>
            </a:r>
            <a:r>
              <a:rPr lang="en-US" altLang="en-US" dirty="0" smtClean="0"/>
              <a:t>, which enables the buyer to use a larger company’s trade name and sell its goods or services in a specific territory.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xmlns="" val="2528480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exchange for this right, the </a:t>
            </a:r>
            <a:r>
              <a:rPr lang="en-US" altLang="en-US" b="1" dirty="0" smtClean="0"/>
              <a:t>franchisee </a:t>
            </a:r>
            <a:r>
              <a:rPr lang="en-US" altLang="en-US" dirty="0" smtClean="0"/>
              <a:t>(the small-business owner who contracts to sell the goods or services) pays the </a:t>
            </a:r>
            <a:r>
              <a:rPr lang="en-US" altLang="en-US" b="1" dirty="0" smtClean="0"/>
              <a:t>franchisor </a:t>
            </a:r>
            <a:r>
              <a:rPr lang="en-US" altLang="en-US" dirty="0" smtClean="0"/>
              <a:t>(the supplier) an initial startup fee, then monthly royalties based on sales volume. Franchises are a large and growing presence in the U.S. economy, accounting for roughly 10 percent of all employer businesses (those that hire employees).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xmlns="" val="197349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franchise agreement is a legally binding contract that defines the relationship between a franchisee and a franchisor. Before signing a franchise agreement, be sure to read the disclosure document and consult an attorney.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xmlns="" val="343239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Defining just what constitutes a small business is surprisingly tricky, but it is vitally important because billions of dollars are at stake when it comes to such things as employment regulations—from which the smallest companies are often exempt—and government contracts reserved for small businesses. Roughly speaking, a </a:t>
            </a:r>
            <a:r>
              <a:rPr lang="en-US" altLang="en-US" b="1" dirty="0" smtClean="0"/>
              <a:t>small business </a:t>
            </a:r>
            <a:r>
              <a:rPr lang="en-US" altLang="en-US" dirty="0" smtClean="0"/>
              <a:t>is an independently owned and operated company that employs fewer than 500 people and “is not dominant in its field of operation,” in the words of the U.S. Small Business Administration (SBA). Beyond that general starting point, the SBA defines the maximum size of “small” through either annual revenue or number of employees, and the limits vary by industry.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xmlns="" val="3941067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From employing millions of people to creating essential products, small businesses play a vital role in the U.S. economy. Here are some of the major contributions small firms make.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xmlns="" val="333845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these selected statistics show, small businesses are a major force in employment, economic activity, and global exports.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xmlns="" val="116766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Regardless of their primary objectives, small companies tend to differ from large ones in a variety of important ways. First, most small firms have a narrow focus, offering fewer goods and services to fewer market segments. Second, unless they are launched with generous financial backing, which is rare, small businesses have to get by with limited resources. Third, smaller businesses often have more freedom to innovate and move quickly. As they grow larger, companies tend to get slower and more bureaucratic. In contrast, entrepreneurial firms usually find it easier to operate “on the fly,” making decisions quickly and reacting to changes in the marketplace.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xmlns="" val="60436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Three factors are contributing to the increase in the number of small businesses today: e-commerce, social media, and other technological advances; the growing diversity in entrepreneurship; and corporate downsizing and outsourcing.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xmlns="" val="294077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Every professional should understand the </a:t>
            </a:r>
            <a:r>
              <a:rPr lang="en-US" altLang="en-US" b="1" dirty="0" smtClean="0"/>
              <a:t>entrepreneurial spirit</a:t>
            </a:r>
            <a:r>
              <a:rPr lang="en-US" altLang="en-US" dirty="0" smtClean="0"/>
              <a:t>—the positive, forward-thinking desire to create profitable, sustainable business enterprises—and the role it can play in </a:t>
            </a:r>
            <a:r>
              <a:rPr lang="en-US" altLang="en-US" i="1" dirty="0" smtClean="0"/>
              <a:t>every </a:t>
            </a:r>
            <a:r>
              <a:rPr lang="en-US" altLang="en-US" dirty="0" smtClean="0"/>
              <a:t>company, not just small or new firms. The entrepreneurial spirit is vital to the health of the economy and to everyone’s standard of living, and it can help even the largest and oldest companies become profitable and competitive.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xmlns="" val="392110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Starting a company is nearly always a difficult, risky, exhausting endeavor that requires significant sacrifice. Why do people do it? Some want more control over their future; others are simply tired of working for someone else. Another reason, and one that becomes more common during tough job markets, is the inability to find attractive employment anywhere else.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xmlns="" val="1003399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Box 8"/>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3600" y="6434394"/>
            <a:ext cx="918000" cy="279915"/>
          </a:xfrm>
          <a:prstGeom prst="rect">
            <a:avLst/>
          </a:prstGeom>
        </p:spPr>
      </p:pic>
      <p:sp>
        <p:nvSpPr>
          <p:cNvPr id="8" name="Text Placeholder 22"/>
          <p:cNvSpPr>
            <a:spLocks noGrp="1"/>
          </p:cNvSpPr>
          <p:nvPr>
            <p:ph type="body" sz="quarter" idx="16" hasCustomPrompt="1"/>
          </p:nvPr>
        </p:nvSpPr>
        <p:spPr>
          <a:xfrm>
            <a:off x="2834640" y="6400800"/>
            <a:ext cx="6004560" cy="274320"/>
          </a:xfrm>
        </p:spPr>
        <p:txBody>
          <a:bodyPr anchor="ctr"/>
          <a:lstStyle>
            <a:lvl1pPr marL="0" indent="0">
              <a:spcBef>
                <a:spcPts val="0"/>
              </a:spcBef>
              <a:buFontTx/>
              <a:buNone/>
              <a:defRPr sz="1200">
                <a:latin typeface="Verdana" pitchFamily="34" charset="0"/>
                <a:ea typeface="Verdana" pitchFamily="34" charset="0"/>
                <a:cs typeface="Verdana" pitchFamily="34" charset="0"/>
              </a:defRPr>
            </a:lvl1pPr>
          </a:lstStyle>
          <a:p>
            <a:pPr lvl="0"/>
            <a:r>
              <a:rPr lang="en-US" dirty="0" smtClean="0"/>
              <a:t>Copyright</a:t>
            </a:r>
            <a:endParaRPr lang="en-US" dirty="0"/>
          </a:p>
        </p:txBody>
      </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1/7/2018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1/7/2018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1/7/2018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1/7/2018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9" name="Picture 8" descr="Pearson Logo"/>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trepreneurship.org/" TargetMode="External"/><Relationship Id="rId7" Type="http://schemas.openxmlformats.org/officeDocument/2006/relationships/hyperlink" Target="http://money.cnn.com/smallbusines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www.bloomberg.com/businessweek" TargetMode="External"/><Relationship Id="rId5" Type="http://schemas.openxmlformats.org/officeDocument/2006/relationships/hyperlink" Target="http://money.cnn.com/magazines/business2/" TargetMode="External"/><Relationship Id="rId4" Type="http://schemas.openxmlformats.org/officeDocument/2006/relationships/hyperlink" Target="https://www.inc.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hyperlink" Target="https://startupnation.com/" TargetMode="External"/><Relationship Id="rId1" Type="http://schemas.openxmlformats.org/officeDocument/2006/relationships/slideLayout" Target="../slideLayouts/slideLayout5.xml"/><Relationship Id="rId5" Type="http://schemas.openxmlformats.org/officeDocument/2006/relationships/hyperlink" Target="https://www.facebook.com/" TargetMode="External"/><Relationship Id="rId4" Type="http://schemas.openxmlformats.org/officeDocument/2006/relationships/hyperlink" Target="https://www.xing.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thefunded.co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www.pinterest.com/" TargetMode="External"/><Relationship Id="rId5" Type="http://schemas.openxmlformats.org/officeDocument/2006/relationships/hyperlink" Target="https://twitter.com/" TargetMode="External"/><Relationship Id="rId4" Type="http://schemas.openxmlformats.org/officeDocument/2006/relationships/hyperlink" Target="https://www.facebook.com/Young%20Entrepreneur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922675"/>
          </a:xfrm>
        </p:spPr>
        <p:txBody>
          <a:bodyPr anchor="b"/>
          <a:lstStyle/>
          <a:p>
            <a:r>
              <a:rPr lang="en-US" dirty="0"/>
              <a:t>Business in Action</a:t>
            </a:r>
            <a:endParaRPr lang="en-IN" dirty="0"/>
          </a:p>
        </p:txBody>
      </p:sp>
      <p:sp>
        <p:nvSpPr>
          <p:cNvPr id="3" name="Text Placeholder 2"/>
          <p:cNvSpPr>
            <a:spLocks noGrp="1"/>
          </p:cNvSpPr>
          <p:nvPr>
            <p:ph type="body" sz="quarter" idx="13"/>
          </p:nvPr>
        </p:nvSpPr>
        <p:spPr>
          <a:xfrm>
            <a:off x="457200" y="1403532"/>
            <a:ext cx="8229600" cy="286431"/>
          </a:xfrm>
        </p:spPr>
        <p:txBody>
          <a:bodyPr/>
          <a:lstStyle/>
          <a:p>
            <a:r>
              <a:rPr lang="en-US" dirty="0"/>
              <a:t>Eighth Edition</a:t>
            </a:r>
            <a:endParaRPr lang="en-IN" dirty="0"/>
          </a:p>
        </p:txBody>
      </p:sp>
      <p:sp>
        <p:nvSpPr>
          <p:cNvPr id="4" name="Text Placeholder 3"/>
          <p:cNvSpPr>
            <a:spLocks noGrp="1"/>
          </p:cNvSpPr>
          <p:nvPr>
            <p:ph type="body" sz="quarter" idx="14"/>
          </p:nvPr>
        </p:nvSpPr>
        <p:spPr>
          <a:xfrm>
            <a:off x="4495800" y="2514600"/>
            <a:ext cx="3657600" cy="685800"/>
          </a:xfrm>
        </p:spPr>
        <p:txBody>
          <a:bodyPr/>
          <a:lstStyle/>
          <a:p>
            <a:pPr algn="ctr"/>
            <a:r>
              <a:rPr lang="en-US" b="1" dirty="0"/>
              <a:t>Chapter </a:t>
            </a:r>
            <a:r>
              <a:rPr lang="en-US" b="1" dirty="0" smtClean="0"/>
              <a:t>6</a:t>
            </a:r>
          </a:p>
        </p:txBody>
      </p:sp>
      <p:sp>
        <p:nvSpPr>
          <p:cNvPr id="5" name="Text Placeholder 4"/>
          <p:cNvSpPr>
            <a:spLocks noGrp="1"/>
          </p:cNvSpPr>
          <p:nvPr>
            <p:ph type="body" sz="quarter" idx="15"/>
          </p:nvPr>
        </p:nvSpPr>
        <p:spPr>
          <a:xfrm>
            <a:off x="4495800" y="3322637"/>
            <a:ext cx="3642610" cy="2925763"/>
          </a:xfrm>
        </p:spPr>
        <p:txBody>
          <a:bodyPr/>
          <a:lstStyle/>
          <a:p>
            <a:pPr algn="ctr"/>
            <a:r>
              <a:rPr lang="en-US" dirty="0">
                <a:ea typeface="ＭＳ Ｐゴシック" pitchFamily="34" charset="-128"/>
              </a:rPr>
              <a:t>Entrepreneurship </a:t>
            </a:r>
            <a:r>
              <a:rPr lang="en-US" dirty="0" smtClean="0">
                <a:ea typeface="ＭＳ Ｐゴシック" pitchFamily="34" charset="-128"/>
              </a:rPr>
              <a:t>and Small-Business </a:t>
            </a:r>
            <a:r>
              <a:rPr lang="en-US" dirty="0">
                <a:ea typeface="ＭＳ Ｐゴシック" pitchFamily="34" charset="-128"/>
              </a:rPr>
              <a:t>Ownership</a:t>
            </a:r>
            <a:endParaRPr lang="en-IN" dirty="0"/>
          </a:p>
        </p:txBody>
      </p:sp>
      <p:pic>
        <p:nvPicPr>
          <p:cNvPr id="7" name="Picture 6" descr="Front Cover: Business in Action Eighth Edition by Bovée and Thill."/>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8139" y="2000418"/>
            <a:ext cx="3125169" cy="4050885"/>
          </a:xfrm>
          <a:prstGeom prst="rect">
            <a:avLst/>
          </a:prstGeom>
          <a:ln w="9525">
            <a:solidFill>
              <a:schemeClr val="tx1"/>
            </a:solidFill>
          </a:ln>
        </p:spPr>
      </p:pic>
      <p:sp>
        <p:nvSpPr>
          <p:cNvPr id="11" name="Text Placeholder 3"/>
          <p:cNvSpPr>
            <a:spLocks noGrp="1"/>
          </p:cNvSpPr>
          <p:nvPr>
            <p:ph type="body" sz="quarter" idx="14"/>
          </p:nvPr>
        </p:nvSpPr>
        <p:spPr>
          <a:xfrm>
            <a:off x="2142931" y="6400800"/>
            <a:ext cx="6477000" cy="228783"/>
          </a:xfrm>
        </p:spPr>
        <p:txBody>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a:t>
            </a:r>
            <a:r>
              <a:rPr lang="en-US" sz="1200" dirty="0" smtClean="0">
                <a:latin typeface="Verdana" panose="020B0604030504040204" pitchFamily="34" charset="0"/>
                <a:ea typeface="Verdana" panose="020B0604030504040204" pitchFamily="34" charset="0"/>
                <a:cs typeface="Verdana" panose="020B0604030504040204" pitchFamily="34" charset="0"/>
              </a:rPr>
              <a:t>2015, 2013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6767960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The Entrepreneurial Spirit</a:t>
            </a:r>
            <a:endParaRPr lang="en-US" dirty="0"/>
          </a:p>
        </p:txBody>
      </p:sp>
      <p:sp>
        <p:nvSpPr>
          <p:cNvPr id="3" name="Content Placeholder 2"/>
          <p:cNvSpPr>
            <a:spLocks noGrp="1"/>
          </p:cNvSpPr>
          <p:nvPr>
            <p:ph idx="1"/>
          </p:nvPr>
        </p:nvSpPr>
        <p:spPr/>
        <p:txBody>
          <a:bodyPr/>
          <a:lstStyle/>
          <a:p>
            <a:pPr>
              <a:defRPr/>
            </a:pPr>
            <a:r>
              <a:rPr lang="en-US" altLang="en-US" sz="2400" b="1" dirty="0" smtClean="0">
                <a:cs typeface="Arial" charset="0"/>
              </a:rPr>
              <a:t>Entrepreneurial spirit </a:t>
            </a:r>
          </a:p>
          <a:p>
            <a:pPr lvl="1">
              <a:defRPr/>
            </a:pPr>
            <a:r>
              <a:rPr lang="en-US" altLang="en-US" sz="2400" dirty="0" smtClean="0">
                <a:cs typeface="Arial" charset="0"/>
              </a:rPr>
              <a:t>The positive, forward-thinking desire to create profitable, sustainable business enterprises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Why People Start Their Own Companies</a:t>
            </a:r>
            <a:endParaRPr lang="en-US" dirty="0"/>
          </a:p>
        </p:txBody>
      </p:sp>
      <p:sp>
        <p:nvSpPr>
          <p:cNvPr id="3" name="Content Placeholder 2"/>
          <p:cNvSpPr>
            <a:spLocks noGrp="1"/>
          </p:cNvSpPr>
          <p:nvPr>
            <p:ph idx="1"/>
          </p:nvPr>
        </p:nvSpPr>
        <p:spPr/>
        <p:txBody>
          <a:bodyPr/>
          <a:lstStyle/>
          <a:p>
            <a:pPr>
              <a:defRPr/>
            </a:pPr>
            <a:r>
              <a:rPr lang="en-US" altLang="en-US" sz="2400" dirty="0" smtClean="0">
                <a:cs typeface="Arial" charset="0"/>
              </a:rPr>
              <a:t>More control over their futures</a:t>
            </a:r>
          </a:p>
          <a:p>
            <a:pPr>
              <a:defRPr/>
            </a:pPr>
            <a:r>
              <a:rPr lang="en-US" altLang="en-US" sz="2400" dirty="0" smtClean="0">
                <a:cs typeface="Arial" charset="0"/>
              </a:rPr>
              <a:t>Tired of working for someone else</a:t>
            </a:r>
          </a:p>
          <a:p>
            <a:pPr>
              <a:defRPr/>
            </a:pPr>
            <a:r>
              <a:rPr lang="en-US" altLang="en-US" sz="2400" dirty="0" smtClean="0">
                <a:cs typeface="Arial" charset="0"/>
              </a:rPr>
              <a:t>Passion for new product ideas</a:t>
            </a:r>
          </a:p>
          <a:p>
            <a:pPr>
              <a:defRPr/>
            </a:pPr>
            <a:r>
              <a:rPr lang="en-US" altLang="en-US" sz="2400" dirty="0" smtClean="0">
                <a:cs typeface="Arial" charset="0"/>
              </a:rPr>
              <a:t>Pursue business goals that are important to them on a personal level</a:t>
            </a:r>
          </a:p>
          <a:p>
            <a:pPr>
              <a:defRPr/>
            </a:pPr>
            <a:r>
              <a:rPr lang="en-US" altLang="en-US" sz="2400" dirty="0" smtClean="0">
                <a:cs typeface="Arial" charset="0"/>
              </a:rPr>
              <a:t>Inability to find attractive employment anywhere else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6.2 Qualities Shared by Successful Entrepreneurs</a:t>
            </a:r>
            <a:endParaRPr lang="en-US" dirty="0">
              <a:solidFill>
                <a:schemeClr val="bg2"/>
              </a:solidFill>
            </a:endParaRPr>
          </a:p>
        </p:txBody>
      </p:sp>
      <p:pic>
        <p:nvPicPr>
          <p:cNvPr id="5" name="Picture 2" descr="The following lists the confidence qualities: like to control their destiny, and believe they can; curious and eager to learn to reach their goals; learn from mistakes and view failure as a chance to grow; highly adaptable and in tune with their markets; willing to take sensible risks but are not “gamblers”. The following lists the passion qualities: love what they do and are driven by a passion to succeed; often don’t measure success in strictly financial terms; have a high degree of confidence and optimism; relate well with diverse personalities; have a talent for inspiring others. The following lists the drive qualities: willing to work hard for sustained periods of time; extremely disciplined, no one has to motivate them; willing to make sacrifices in other areas of their lives."/>
          <p:cNvPicPr>
            <a:picLocks noGrp="1" noChangeAspect="1" noChangeArrowheads="1"/>
          </p:cNvPicPr>
          <p:nvPr>
            <p:ph idx="1"/>
          </p:nvPr>
        </p:nvPicPr>
        <p:blipFill>
          <a:blip r:embed="rId3" cstate="print"/>
          <a:srcRect/>
          <a:stretch>
            <a:fillRect/>
          </a:stretch>
        </p:blipFill>
        <p:spPr bwMode="auto">
          <a:xfrm>
            <a:off x="2158457" y="1600200"/>
            <a:ext cx="4827086" cy="4525963"/>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6.3 Business Start-Up Options </a:t>
            </a:r>
            <a:r>
              <a:rPr lang="en-US" sz="1800" b="0" dirty="0" smtClean="0">
                <a:solidFill>
                  <a:schemeClr val="bg2"/>
                </a:solidFill>
              </a:rPr>
              <a:t>(1 of 3)</a:t>
            </a:r>
            <a:endParaRPr lang="en-US" sz="3200" b="0" dirty="0">
              <a:solidFill>
                <a:schemeClr val="bg2"/>
              </a:solidFill>
            </a:endParaRPr>
          </a:p>
        </p:txBody>
      </p:sp>
      <p:graphicFrame>
        <p:nvGraphicFramePr>
          <p:cNvPr id="6" name="Table 1"/>
          <p:cNvGraphicFramePr>
            <a:graphicFrameLocks noGrp="1"/>
          </p:cNvGraphicFramePr>
          <p:nvPr>
            <p:ph idx="1"/>
            <p:extLst>
              <p:ext uri="{D42A27DB-BD31-4B8C-83A1-F6EECF244321}">
                <p14:modId xmlns:p14="http://schemas.microsoft.com/office/powerpoint/2010/main" xmlns="" val="3874970152"/>
              </p:ext>
            </p:extLst>
          </p:nvPr>
        </p:nvGraphicFramePr>
        <p:xfrm>
          <a:off x="457200" y="1600200"/>
          <a:ext cx="8305800" cy="4754880"/>
        </p:xfrm>
        <a:graphic>
          <a:graphicData uri="http://schemas.openxmlformats.org/drawingml/2006/table">
            <a:tbl>
              <a:tblPr firstRow="1" bandRow="1">
                <a:tableStyleId>{9D7B26C5-4107-4FEC-AEDC-1716B250A1EF}</a:tableStyleId>
              </a:tblPr>
              <a:tblGrid>
                <a:gridCol w="1143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9906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tblGrid>
              <a:tr h="370840">
                <a:tc>
                  <a:txBody>
                    <a:bodyPr/>
                    <a:lstStyle/>
                    <a:p>
                      <a:pPr algn="ctr"/>
                      <a:r>
                        <a:rPr lang="en-US" sz="1200" kern="1200" baseline="0" dirty="0" smtClean="0"/>
                        <a:t>Start-Up</a:t>
                      </a:r>
                    </a:p>
                    <a:p>
                      <a:pPr algn="ctr"/>
                      <a:r>
                        <a:rPr lang="en-US" sz="1200" kern="1200" baseline="0" dirty="0" smtClean="0"/>
                        <a:t>Strategy</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Financial Outlay</a:t>
                      </a:r>
                    </a:p>
                    <a:p>
                      <a:pPr algn="ctr"/>
                      <a:r>
                        <a:rPr lang="en-US" sz="1200" kern="1200" baseline="0" dirty="0" smtClean="0"/>
                        <a:t>at Start-Up</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Possibilities</a:t>
                      </a:r>
                    </a:p>
                    <a:p>
                      <a:pPr algn="ctr"/>
                      <a:r>
                        <a:rPr lang="en-US" sz="1200" kern="1200" baseline="0" dirty="0" smtClean="0"/>
                        <a:t>for Borrowing</a:t>
                      </a:r>
                    </a:p>
                    <a:p>
                      <a:pPr algn="ctr"/>
                      <a:r>
                        <a:rPr lang="en-US" sz="1200" kern="1200" baseline="0" dirty="0" smtClean="0"/>
                        <a:t>Start-Up Capital</a:t>
                      </a:r>
                    </a:p>
                    <a:p>
                      <a:pPr algn="ctr"/>
                      <a:r>
                        <a:rPr lang="en-US" sz="1200" kern="1200" baseline="0" dirty="0" smtClean="0"/>
                        <a:t>or Getting</a:t>
                      </a:r>
                    </a:p>
                    <a:p>
                      <a:pPr algn="ctr"/>
                      <a:r>
                        <a:rPr lang="en-US" sz="1200" kern="1200" baseline="0" dirty="0" smtClean="0"/>
                        <a:t>Investors</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Owner’s</a:t>
                      </a:r>
                    </a:p>
                    <a:p>
                      <a:pPr algn="ctr"/>
                      <a:r>
                        <a:rPr lang="en-US" sz="1200" kern="1200" baseline="0" dirty="0" smtClean="0"/>
                        <a:t>Freedom and</a:t>
                      </a:r>
                    </a:p>
                    <a:p>
                      <a:pPr algn="ctr"/>
                      <a:r>
                        <a:rPr lang="en-US" sz="1200" kern="1200" baseline="0" dirty="0" smtClean="0"/>
                        <a:t>Flexibility</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Business</a:t>
                      </a:r>
                    </a:p>
                    <a:p>
                      <a:pPr algn="ctr"/>
                      <a:r>
                        <a:rPr lang="en-US" sz="1200" kern="1200" baseline="0" dirty="0" smtClean="0"/>
                        <a:t>Processes and</a:t>
                      </a:r>
                    </a:p>
                    <a:p>
                      <a:pPr algn="ctr"/>
                      <a:r>
                        <a:rPr lang="en-US" sz="1200" kern="1200" baseline="0" dirty="0" smtClean="0"/>
                        <a:t>Systems</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Support</a:t>
                      </a:r>
                    </a:p>
                    <a:p>
                      <a:pPr algn="ctr"/>
                      <a:r>
                        <a:rPr lang="en-US" sz="1200" kern="1200" baseline="0" dirty="0" smtClean="0"/>
                        <a:t>Networks</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Workforce</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kern="1200" baseline="0" dirty="0" smtClean="0"/>
                        <a:t>Customer</a:t>
                      </a:r>
                    </a:p>
                    <a:p>
                      <a:pPr algn="ctr"/>
                      <a:r>
                        <a:rPr lang="en-US" sz="1200" kern="1200" baseline="0" dirty="0" smtClean="0"/>
                        <a:t>Base, Brand</a:t>
                      </a:r>
                    </a:p>
                    <a:p>
                      <a:pPr algn="ctr"/>
                      <a:r>
                        <a:rPr lang="en-US" sz="1200" kern="1200" baseline="0" dirty="0" smtClean="0"/>
                        <a:t>Recognition, and Sales</a:t>
                      </a:r>
                      <a:endParaRPr lang="en-US" sz="1200" dirty="0"/>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0"/>
                  </a:ext>
                </a:extLst>
              </a:tr>
              <a:tr h="370840">
                <a:tc>
                  <a:txBody>
                    <a:bodyPr/>
                    <a:lstStyle/>
                    <a:p>
                      <a:pPr algn="l"/>
                      <a:r>
                        <a:rPr lang="en-US" sz="1200" b="1" kern="1200" baseline="0" dirty="0" smtClean="0"/>
                        <a:t>Create a new,</a:t>
                      </a:r>
                    </a:p>
                    <a:p>
                      <a:pPr algn="l"/>
                      <a:r>
                        <a:rPr lang="en-US" sz="1200" b="1" kern="1200" baseline="0" dirty="0" smtClean="0"/>
                        <a:t>independent</a:t>
                      </a:r>
                    </a:p>
                    <a:p>
                      <a:pPr algn="l"/>
                      <a:r>
                        <a:rPr lang="en-US" sz="1200" b="1" kern="1200" baseline="0" dirty="0" smtClean="0"/>
                        <a:t>business</a:t>
                      </a:r>
                      <a:endParaRPr lang="en-US" sz="1200" b="1" dirty="0"/>
                    </a:p>
                  </a:txBody>
                  <a:tcPr>
                    <a:solidFill>
                      <a:schemeClr val="bg1"/>
                    </a:solidFill>
                  </a:tcPr>
                </a:tc>
                <a:tc>
                  <a:txBody>
                    <a:bodyPr/>
                    <a:lstStyle/>
                    <a:p>
                      <a:pPr algn="l"/>
                      <a:r>
                        <a:rPr lang="en-US" sz="1200" kern="1200" baseline="0" dirty="0" smtClean="0"/>
                        <a:t>Some businesses</a:t>
                      </a:r>
                    </a:p>
                    <a:p>
                      <a:pPr algn="l"/>
                      <a:r>
                        <a:rPr lang="en-US" sz="1200" kern="1200" baseline="0" dirty="0" smtClean="0"/>
                        <a:t>can be started</a:t>
                      </a:r>
                    </a:p>
                    <a:p>
                      <a:pPr algn="l"/>
                      <a:r>
                        <a:rPr lang="en-US" sz="1200" kern="1200" baseline="0" dirty="0" smtClean="0"/>
                        <a:t>with very little</a:t>
                      </a:r>
                    </a:p>
                    <a:p>
                      <a:pPr algn="l"/>
                      <a:r>
                        <a:rPr lang="en-US" sz="1200" kern="1200" baseline="0" dirty="0" smtClean="0"/>
                        <a:t>cash; others,</a:t>
                      </a:r>
                    </a:p>
                    <a:p>
                      <a:pPr algn="l"/>
                      <a:r>
                        <a:rPr lang="en-US" sz="1200" kern="1200" baseline="0" dirty="0" smtClean="0"/>
                        <a:t>particularly in</a:t>
                      </a:r>
                    </a:p>
                    <a:p>
                      <a:pPr algn="l"/>
                      <a:r>
                        <a:rPr lang="en-US" sz="1200" kern="1200" baseline="0" dirty="0" smtClean="0"/>
                        <a:t>manufacturing,</a:t>
                      </a:r>
                    </a:p>
                    <a:p>
                      <a:pPr algn="l"/>
                      <a:r>
                        <a:rPr lang="en-US" sz="1200" kern="1200" baseline="0" dirty="0" smtClean="0"/>
                        <a:t>may require a lot of capital</a:t>
                      </a:r>
                      <a:endParaRPr lang="en-US" sz="1200" dirty="0"/>
                    </a:p>
                  </a:txBody>
                  <a:tcPr>
                    <a:solidFill>
                      <a:schemeClr val="bg1"/>
                    </a:solidFill>
                  </a:tcPr>
                </a:tc>
                <a:tc>
                  <a:txBody>
                    <a:bodyPr/>
                    <a:lstStyle/>
                    <a:p>
                      <a:pPr algn="l"/>
                      <a:r>
                        <a:rPr lang="en-US" sz="1200" kern="1200" baseline="0" dirty="0" smtClean="0"/>
                        <a:t>Usually very</a:t>
                      </a:r>
                    </a:p>
                    <a:p>
                      <a:pPr algn="l"/>
                      <a:r>
                        <a:rPr lang="en-US" sz="1200" kern="1200" baseline="0" dirty="0" smtClean="0"/>
                        <a:t>limited; most</a:t>
                      </a:r>
                    </a:p>
                    <a:p>
                      <a:pPr algn="l"/>
                      <a:r>
                        <a:rPr lang="en-US" sz="1200" kern="1200" baseline="0" dirty="0" smtClean="0"/>
                        <a:t>lenders and many investors want evidence that</a:t>
                      </a:r>
                    </a:p>
                    <a:p>
                      <a:pPr algn="l"/>
                      <a:r>
                        <a:rPr lang="en-US" sz="1200" kern="1200" baseline="0" dirty="0" smtClean="0"/>
                        <a:t>the business can generate revenue</a:t>
                      </a:r>
                    </a:p>
                    <a:p>
                      <a:pPr algn="l"/>
                      <a:r>
                        <a:rPr lang="en-US" sz="1200" kern="1200" baseline="0" dirty="0" smtClean="0"/>
                        <a:t>before they’ll offer funds; venture</a:t>
                      </a:r>
                    </a:p>
                    <a:p>
                      <a:pPr algn="l"/>
                      <a:r>
                        <a:rPr lang="en-US" sz="1200" kern="1200" baseline="0" dirty="0" smtClean="0"/>
                        <a:t>capitalists invest in new firms, but only in a few industries</a:t>
                      </a:r>
                      <a:endParaRPr lang="en-US" sz="1200" dirty="0"/>
                    </a:p>
                  </a:txBody>
                  <a:tcPr>
                    <a:solidFill>
                      <a:schemeClr val="bg1"/>
                    </a:solidFill>
                  </a:tcPr>
                </a:tc>
                <a:tc>
                  <a:txBody>
                    <a:bodyPr/>
                    <a:lstStyle/>
                    <a:p>
                      <a:pPr algn="l"/>
                      <a:r>
                        <a:rPr lang="en-US" sz="1200" kern="1200" baseline="0" dirty="0" smtClean="0"/>
                        <a:t>Very high, particularly</a:t>
                      </a:r>
                    </a:p>
                    <a:p>
                      <a:pPr algn="l"/>
                      <a:r>
                        <a:rPr lang="en-US" sz="1200" kern="1200" baseline="0" dirty="0" smtClean="0"/>
                        <a:t>during</a:t>
                      </a:r>
                    </a:p>
                    <a:p>
                      <a:pPr algn="l"/>
                      <a:r>
                        <a:rPr lang="en-US" sz="1200" kern="1200" baseline="0" dirty="0" smtClean="0"/>
                        <a:t>early phases,</a:t>
                      </a:r>
                    </a:p>
                    <a:p>
                      <a:pPr algn="l"/>
                      <a:r>
                        <a:rPr lang="en-US" sz="1200" kern="1200" baseline="0" dirty="0" smtClean="0"/>
                        <a:t>although low</a:t>
                      </a:r>
                    </a:p>
                    <a:p>
                      <a:pPr algn="l"/>
                      <a:r>
                        <a:rPr lang="en-US" sz="1200" kern="1200" baseline="0" dirty="0" smtClean="0"/>
                        <a:t>capital can</a:t>
                      </a:r>
                    </a:p>
                    <a:p>
                      <a:pPr algn="l"/>
                      <a:r>
                        <a:rPr lang="en-US" sz="1200" kern="1200" baseline="0" dirty="0" smtClean="0"/>
                        <a:t>severely restrict</a:t>
                      </a:r>
                    </a:p>
                    <a:p>
                      <a:pPr algn="l"/>
                      <a:r>
                        <a:rPr lang="en-US" sz="1200" kern="1200" baseline="0" dirty="0" smtClean="0"/>
                        <a:t>the owner’s ability to maneuver</a:t>
                      </a:r>
                      <a:endParaRPr lang="en-US" sz="1200" dirty="0"/>
                    </a:p>
                  </a:txBody>
                  <a:tcPr>
                    <a:solidFill>
                      <a:schemeClr val="bg1"/>
                    </a:solidFill>
                  </a:tcPr>
                </a:tc>
                <a:tc>
                  <a:txBody>
                    <a:bodyPr/>
                    <a:lstStyle/>
                    <a:p>
                      <a:pPr algn="l"/>
                      <a:r>
                        <a:rPr lang="en-US" sz="1200" kern="1200" baseline="0" dirty="0" smtClean="0"/>
                        <a:t>Must be</a:t>
                      </a:r>
                    </a:p>
                    <a:p>
                      <a:pPr algn="l"/>
                      <a:r>
                        <a:rPr lang="en-US" sz="1200" kern="1200" baseline="0" dirty="0" smtClean="0"/>
                        <a:t>designed and</a:t>
                      </a:r>
                    </a:p>
                    <a:p>
                      <a:pPr algn="l"/>
                      <a:r>
                        <a:rPr lang="en-US" sz="1200" kern="1200" baseline="0" dirty="0" smtClean="0"/>
                        <a:t>created from</a:t>
                      </a:r>
                    </a:p>
                    <a:p>
                      <a:pPr algn="l"/>
                      <a:r>
                        <a:rPr lang="en-US" sz="1200" kern="1200" baseline="0" dirty="0" smtClean="0"/>
                        <a:t>scratch, which</a:t>
                      </a:r>
                    </a:p>
                    <a:p>
                      <a:pPr algn="l"/>
                      <a:r>
                        <a:rPr lang="en-US" sz="1200" kern="1200" baseline="0" dirty="0" smtClean="0"/>
                        <a:t>can be time consuming</a:t>
                      </a:r>
                    </a:p>
                    <a:p>
                      <a:pPr algn="l"/>
                      <a:r>
                        <a:rPr lang="en-US" sz="1200" kern="1200" baseline="0" dirty="0" smtClean="0"/>
                        <a:t>and</a:t>
                      </a:r>
                    </a:p>
                    <a:p>
                      <a:pPr algn="l"/>
                      <a:r>
                        <a:rPr lang="en-US" sz="1200" kern="1200" baseline="0" dirty="0" smtClean="0"/>
                        <a:t>expensive</a:t>
                      </a:r>
                      <a:endParaRPr lang="en-US" sz="1200" dirty="0"/>
                    </a:p>
                  </a:txBody>
                  <a:tcPr>
                    <a:solidFill>
                      <a:schemeClr val="bg1"/>
                    </a:solidFill>
                  </a:tcPr>
                </a:tc>
                <a:tc>
                  <a:txBody>
                    <a:bodyPr/>
                    <a:lstStyle/>
                    <a:p>
                      <a:pPr algn="l"/>
                      <a:r>
                        <a:rPr lang="en-US" sz="1200" kern="1200" baseline="0" dirty="0" smtClean="0"/>
                        <a:t>Suppliers, bankers,</a:t>
                      </a:r>
                    </a:p>
                    <a:p>
                      <a:pPr algn="l"/>
                      <a:r>
                        <a:rPr lang="en-US" sz="1200" kern="1200" baseline="0" dirty="0" smtClean="0"/>
                        <a:t>and other</a:t>
                      </a:r>
                    </a:p>
                    <a:p>
                      <a:pPr algn="l"/>
                      <a:r>
                        <a:rPr lang="en-US" sz="1200" kern="1200" baseline="0" dirty="0" smtClean="0"/>
                        <a:t>elements of the network must be selected; the good news is</a:t>
                      </a:r>
                    </a:p>
                    <a:p>
                      <a:pPr algn="l"/>
                      <a:r>
                        <a:rPr lang="en-US" sz="1200" kern="1200" baseline="0" dirty="0" smtClean="0"/>
                        <a:t>that the owner can select and</a:t>
                      </a:r>
                    </a:p>
                    <a:p>
                      <a:pPr algn="l"/>
                      <a:r>
                        <a:rPr lang="en-US" sz="1200" kern="1200" baseline="0" dirty="0" smtClean="0"/>
                        <a:t>recruit ones that he or she specifically</a:t>
                      </a:r>
                    </a:p>
                    <a:p>
                      <a:pPr algn="l"/>
                      <a:r>
                        <a:rPr lang="en-US" sz="1200" kern="1200" baseline="0" dirty="0" smtClean="0"/>
                        <a:t>wants</a:t>
                      </a:r>
                      <a:endParaRPr lang="en-US" sz="1200" dirty="0"/>
                    </a:p>
                  </a:txBody>
                  <a:tcPr>
                    <a:solidFill>
                      <a:schemeClr val="bg1"/>
                    </a:solidFill>
                  </a:tcPr>
                </a:tc>
                <a:tc>
                  <a:txBody>
                    <a:bodyPr/>
                    <a:lstStyle/>
                    <a:p>
                      <a:pPr algn="l"/>
                      <a:r>
                        <a:rPr lang="en-US" sz="1200" kern="1200" baseline="0" dirty="0" smtClean="0"/>
                        <a:t>Must be hired and trained at the owner’s</a:t>
                      </a:r>
                    </a:p>
                    <a:p>
                      <a:pPr algn="l"/>
                      <a:r>
                        <a:rPr lang="en-US" sz="1200" kern="1200" baseline="0" dirty="0" smtClean="0"/>
                        <a:t>expense</a:t>
                      </a:r>
                      <a:endParaRPr lang="en-US" sz="1200" dirty="0"/>
                    </a:p>
                  </a:txBody>
                  <a:tcPr>
                    <a:solidFill>
                      <a:schemeClr val="bg1"/>
                    </a:solidFill>
                  </a:tcPr>
                </a:tc>
                <a:tc>
                  <a:txBody>
                    <a:bodyPr/>
                    <a:lstStyle/>
                    <a:p>
                      <a:pPr algn="l"/>
                      <a:r>
                        <a:rPr lang="en-US" sz="1200" kern="1200" baseline="0" dirty="0" smtClean="0"/>
                        <a:t>None; must be built from the ground</a:t>
                      </a:r>
                    </a:p>
                    <a:p>
                      <a:pPr algn="l"/>
                      <a:r>
                        <a:rPr lang="en-US" sz="1200" kern="1200" baseline="0" dirty="0" smtClean="0"/>
                        <a:t>up, which can put serious strain on</a:t>
                      </a:r>
                    </a:p>
                    <a:p>
                      <a:pPr algn="l"/>
                      <a:r>
                        <a:rPr lang="en-US" sz="1200" kern="1200" baseline="0" dirty="0" smtClean="0"/>
                        <a:t>company finances</a:t>
                      </a:r>
                    </a:p>
                    <a:p>
                      <a:pPr algn="l"/>
                      <a:r>
                        <a:rPr lang="en-US" sz="1200" kern="1200" baseline="0" dirty="0" smtClean="0"/>
                        <a:t>until sales volume</a:t>
                      </a:r>
                    </a:p>
                    <a:p>
                      <a:pPr algn="l"/>
                      <a:r>
                        <a:rPr lang="en-US" sz="1200" kern="1200" baseline="0" dirty="0" smtClean="0"/>
                        <a:t>builds</a:t>
                      </a:r>
                      <a:endParaRPr lang="en-US" sz="1200" dirty="0"/>
                    </a:p>
                  </a:txBody>
                  <a:tcPr>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6.3 Business Start-Up Options </a:t>
            </a:r>
            <a:r>
              <a:rPr lang="en-US" sz="1800" b="0" dirty="0" smtClean="0">
                <a:solidFill>
                  <a:schemeClr val="bg2"/>
                </a:solidFill>
              </a:rPr>
              <a:t>(2 of 3)</a:t>
            </a:r>
            <a:endParaRPr lang="en-US" sz="3200" b="0" dirty="0"/>
          </a:p>
        </p:txBody>
      </p:sp>
      <p:graphicFrame>
        <p:nvGraphicFramePr>
          <p:cNvPr id="5" name="Table 1"/>
          <p:cNvGraphicFramePr>
            <a:graphicFrameLocks noGrp="1"/>
          </p:cNvGraphicFramePr>
          <p:nvPr>
            <p:ph idx="1"/>
            <p:extLst>
              <p:ext uri="{D42A27DB-BD31-4B8C-83A1-F6EECF244321}">
                <p14:modId xmlns:p14="http://schemas.microsoft.com/office/powerpoint/2010/main" xmlns="" val="3607192800"/>
              </p:ext>
            </p:extLst>
          </p:nvPr>
        </p:nvGraphicFramePr>
        <p:xfrm>
          <a:off x="457200" y="1600200"/>
          <a:ext cx="8229600" cy="4465320"/>
        </p:xfrm>
        <a:graphic>
          <a:graphicData uri="http://schemas.openxmlformats.org/drawingml/2006/table">
            <a:tbl>
              <a:tblPr firstRow="1" bandRow="1">
                <a:tableStyleId>{9D7B26C5-4107-4FEC-AEDC-1716B250A1EF}</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990600">
                  <a:extLst>
                    <a:ext uri="{9D8B030D-6E8A-4147-A177-3AD203B41FA5}">
                      <a16:colId xmlns:a16="http://schemas.microsoft.com/office/drawing/2014/main" xmlns="" val="20003"/>
                    </a:ext>
                  </a:extLst>
                </a:gridCol>
                <a:gridCol w="990600">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tblGrid>
              <a:tr h="1447800">
                <a:tc>
                  <a:txBody>
                    <a:bodyPr/>
                    <a:lstStyle/>
                    <a:p>
                      <a:pPr algn="ctr"/>
                      <a:r>
                        <a:rPr lang="en-US" sz="1200" kern="1200" baseline="0" dirty="0" smtClean="0"/>
                        <a:t>Start-Up</a:t>
                      </a:r>
                    </a:p>
                    <a:p>
                      <a:pPr algn="ctr"/>
                      <a:r>
                        <a:rPr lang="en-US" sz="1200" kern="1200" baseline="0" dirty="0" smtClean="0"/>
                        <a:t>Strategy</a:t>
                      </a:r>
                      <a:endParaRPr lang="en-US" sz="1200" dirty="0"/>
                    </a:p>
                  </a:txBody>
                  <a:tcPr anchor="ctr">
                    <a:solidFill>
                      <a:schemeClr val="bg1"/>
                    </a:solidFill>
                  </a:tcPr>
                </a:tc>
                <a:tc>
                  <a:txBody>
                    <a:bodyPr/>
                    <a:lstStyle/>
                    <a:p>
                      <a:pPr algn="ctr"/>
                      <a:r>
                        <a:rPr lang="en-US" sz="1200" kern="1200" baseline="0" dirty="0" smtClean="0"/>
                        <a:t>Financial Outlay</a:t>
                      </a:r>
                    </a:p>
                    <a:p>
                      <a:pPr algn="ctr"/>
                      <a:r>
                        <a:rPr lang="en-US" sz="1200" kern="1200" baseline="0" dirty="0" smtClean="0"/>
                        <a:t>at Start-Up</a:t>
                      </a:r>
                      <a:endParaRPr lang="en-US" sz="1200" dirty="0"/>
                    </a:p>
                  </a:txBody>
                  <a:tcPr anchor="ctr">
                    <a:solidFill>
                      <a:schemeClr val="bg1"/>
                    </a:solidFill>
                  </a:tcPr>
                </a:tc>
                <a:tc>
                  <a:txBody>
                    <a:bodyPr/>
                    <a:lstStyle/>
                    <a:p>
                      <a:pPr algn="ctr"/>
                      <a:r>
                        <a:rPr lang="en-US" sz="1200" kern="1200" baseline="0" dirty="0" smtClean="0"/>
                        <a:t>Possibilities</a:t>
                      </a:r>
                    </a:p>
                    <a:p>
                      <a:pPr algn="ctr"/>
                      <a:r>
                        <a:rPr lang="en-US" sz="1200" kern="1200" baseline="0" dirty="0" smtClean="0"/>
                        <a:t>for Borrowing</a:t>
                      </a:r>
                    </a:p>
                    <a:p>
                      <a:pPr algn="ctr"/>
                      <a:r>
                        <a:rPr lang="en-US" sz="1200" kern="1200" baseline="0" dirty="0" smtClean="0"/>
                        <a:t>Start-Up Capital</a:t>
                      </a:r>
                    </a:p>
                    <a:p>
                      <a:pPr algn="ctr"/>
                      <a:r>
                        <a:rPr lang="en-US" sz="1200" kern="1200" baseline="0" dirty="0" smtClean="0"/>
                        <a:t>or Getting</a:t>
                      </a:r>
                    </a:p>
                    <a:p>
                      <a:pPr algn="ctr"/>
                      <a:r>
                        <a:rPr lang="en-US" sz="1200" kern="1200" baseline="0" dirty="0" smtClean="0"/>
                        <a:t>Investors</a:t>
                      </a:r>
                      <a:endParaRPr lang="en-US" sz="1200" dirty="0"/>
                    </a:p>
                  </a:txBody>
                  <a:tcPr anchor="ctr">
                    <a:solidFill>
                      <a:schemeClr val="bg1"/>
                    </a:solidFill>
                  </a:tcPr>
                </a:tc>
                <a:tc>
                  <a:txBody>
                    <a:bodyPr/>
                    <a:lstStyle/>
                    <a:p>
                      <a:pPr algn="ctr"/>
                      <a:r>
                        <a:rPr lang="en-US" sz="1200" kern="1200" baseline="0" dirty="0" smtClean="0"/>
                        <a:t>Owner’s</a:t>
                      </a:r>
                    </a:p>
                    <a:p>
                      <a:pPr algn="ctr"/>
                      <a:r>
                        <a:rPr lang="en-US" sz="1200" kern="1200" baseline="0" dirty="0" smtClean="0"/>
                        <a:t>Freedom and</a:t>
                      </a:r>
                    </a:p>
                    <a:p>
                      <a:pPr algn="ctr"/>
                      <a:r>
                        <a:rPr lang="en-US" sz="1200" kern="1200" baseline="0" dirty="0" smtClean="0"/>
                        <a:t>Flexibility</a:t>
                      </a:r>
                      <a:endParaRPr lang="en-US" sz="1200" dirty="0"/>
                    </a:p>
                  </a:txBody>
                  <a:tcPr anchor="ctr">
                    <a:solidFill>
                      <a:schemeClr val="bg1"/>
                    </a:solidFill>
                  </a:tcPr>
                </a:tc>
                <a:tc>
                  <a:txBody>
                    <a:bodyPr/>
                    <a:lstStyle/>
                    <a:p>
                      <a:pPr algn="ctr"/>
                      <a:r>
                        <a:rPr lang="en-US" sz="1200" kern="1200" baseline="0" dirty="0" smtClean="0"/>
                        <a:t>Business</a:t>
                      </a:r>
                    </a:p>
                    <a:p>
                      <a:pPr algn="ctr"/>
                      <a:r>
                        <a:rPr lang="en-US" sz="1200" kern="1200" baseline="0" dirty="0" smtClean="0"/>
                        <a:t>Processes and</a:t>
                      </a:r>
                    </a:p>
                    <a:p>
                      <a:pPr algn="ctr"/>
                      <a:r>
                        <a:rPr lang="en-US" sz="1200" kern="1200" baseline="0" dirty="0" smtClean="0"/>
                        <a:t>Systems</a:t>
                      </a:r>
                      <a:endParaRPr lang="en-US" sz="1200" dirty="0"/>
                    </a:p>
                  </a:txBody>
                  <a:tcPr anchor="ctr">
                    <a:solidFill>
                      <a:schemeClr val="bg1"/>
                    </a:solidFill>
                  </a:tcPr>
                </a:tc>
                <a:tc>
                  <a:txBody>
                    <a:bodyPr/>
                    <a:lstStyle/>
                    <a:p>
                      <a:pPr algn="ctr"/>
                      <a:r>
                        <a:rPr lang="en-US" sz="1200" kern="1200" baseline="0" dirty="0" smtClean="0"/>
                        <a:t>Support</a:t>
                      </a:r>
                    </a:p>
                    <a:p>
                      <a:pPr algn="ctr"/>
                      <a:r>
                        <a:rPr lang="en-US" sz="1200" kern="1200" baseline="0" dirty="0" smtClean="0"/>
                        <a:t>Networks</a:t>
                      </a:r>
                      <a:endParaRPr lang="en-US" sz="1200" dirty="0"/>
                    </a:p>
                  </a:txBody>
                  <a:tcPr anchor="ctr">
                    <a:solidFill>
                      <a:schemeClr val="bg1"/>
                    </a:solidFill>
                  </a:tcPr>
                </a:tc>
                <a:tc>
                  <a:txBody>
                    <a:bodyPr/>
                    <a:lstStyle/>
                    <a:p>
                      <a:pPr algn="ctr"/>
                      <a:r>
                        <a:rPr lang="en-US" sz="1200" kern="1200" baseline="0" dirty="0" smtClean="0"/>
                        <a:t>Workforce</a:t>
                      </a:r>
                      <a:endParaRPr lang="en-US" sz="1200" dirty="0"/>
                    </a:p>
                  </a:txBody>
                  <a:tcPr anchor="ctr">
                    <a:solidFill>
                      <a:schemeClr val="bg1"/>
                    </a:solidFill>
                  </a:tcPr>
                </a:tc>
                <a:tc>
                  <a:txBody>
                    <a:bodyPr/>
                    <a:lstStyle/>
                    <a:p>
                      <a:pPr algn="ctr"/>
                      <a:r>
                        <a:rPr lang="en-US" sz="1200" kern="1200" baseline="0" dirty="0" smtClean="0"/>
                        <a:t>Customer</a:t>
                      </a:r>
                    </a:p>
                    <a:p>
                      <a:pPr algn="ctr"/>
                      <a:r>
                        <a:rPr lang="en-US" sz="1200" kern="1200" baseline="0" dirty="0" smtClean="0"/>
                        <a:t>Base, Brand</a:t>
                      </a:r>
                    </a:p>
                    <a:p>
                      <a:pPr algn="ctr"/>
                      <a:r>
                        <a:rPr lang="en-US" sz="1200" kern="1200" baseline="0" dirty="0" smtClean="0"/>
                        <a:t>Recognition, and Sales</a:t>
                      </a:r>
                      <a:endParaRPr lang="en-US" sz="1200" dirty="0"/>
                    </a:p>
                  </a:txBody>
                  <a:tcPr anchor="ctr">
                    <a:solidFill>
                      <a:schemeClr val="bg1"/>
                    </a:solidFill>
                  </a:tcPr>
                </a:tc>
                <a:extLst>
                  <a:ext uri="{0D108BD9-81ED-4DB2-BD59-A6C34878D82A}">
                    <a16:rowId xmlns:a16="http://schemas.microsoft.com/office/drawing/2014/main" xmlns="" val="3083408937"/>
                  </a:ext>
                </a:extLst>
              </a:tr>
              <a:tr h="2175105">
                <a:tc>
                  <a:txBody>
                    <a:bodyPr/>
                    <a:lstStyle/>
                    <a:p>
                      <a:r>
                        <a:rPr lang="en-US" sz="1200" kern="1200" baseline="0" dirty="0" smtClean="0"/>
                        <a:t>Buy an existing</a:t>
                      </a:r>
                    </a:p>
                    <a:p>
                      <a:r>
                        <a:rPr lang="en-US" sz="1200" kern="1200" baseline="0" dirty="0" smtClean="0"/>
                        <a:t>independent</a:t>
                      </a:r>
                    </a:p>
                    <a:p>
                      <a:r>
                        <a:rPr lang="en-US" sz="1200" kern="1200" baseline="0" dirty="0" smtClean="0"/>
                        <a:t>business</a:t>
                      </a:r>
                      <a:endParaRPr lang="en-US" sz="1200" dirty="0"/>
                    </a:p>
                  </a:txBody>
                  <a:tcPr>
                    <a:solidFill>
                      <a:schemeClr val="bg1"/>
                    </a:solidFill>
                  </a:tcPr>
                </a:tc>
                <a:tc>
                  <a:txBody>
                    <a:bodyPr/>
                    <a:lstStyle/>
                    <a:p>
                      <a:r>
                        <a:rPr lang="en-US" sz="1200" b="0" kern="1200" baseline="0" dirty="0" smtClean="0"/>
                        <a:t>Can be</a:t>
                      </a:r>
                    </a:p>
                    <a:p>
                      <a:r>
                        <a:rPr lang="en-US" sz="1200" b="0" kern="1200" baseline="0" dirty="0" smtClean="0"/>
                        <a:t>considerable;</a:t>
                      </a:r>
                    </a:p>
                    <a:p>
                      <a:r>
                        <a:rPr lang="en-US" sz="1200" b="0" kern="1200" baseline="0" dirty="0" smtClean="0"/>
                        <a:t>some companies</a:t>
                      </a:r>
                    </a:p>
                    <a:p>
                      <a:r>
                        <a:rPr lang="en-US" sz="1200" b="0" kern="1200" baseline="0" dirty="0" smtClean="0"/>
                        <a:t>sell for multiples of their annual</a:t>
                      </a:r>
                    </a:p>
                    <a:p>
                      <a:r>
                        <a:rPr lang="en-US" sz="1200" b="0" kern="1200" baseline="0" dirty="0" smtClean="0"/>
                        <a:t>revenue, for example</a:t>
                      </a:r>
                      <a:endParaRPr lang="en-US" sz="1200" b="0" dirty="0"/>
                    </a:p>
                  </a:txBody>
                  <a:tcPr>
                    <a:solidFill>
                      <a:schemeClr val="bg1"/>
                    </a:solidFill>
                  </a:tcPr>
                </a:tc>
                <a:tc>
                  <a:txBody>
                    <a:bodyPr/>
                    <a:lstStyle/>
                    <a:p>
                      <a:r>
                        <a:rPr lang="en-US" sz="1200" b="0" kern="1200" baseline="0" dirty="0" smtClean="0"/>
                        <a:t>Banks are more willing to lend to “going concerns,”</a:t>
                      </a:r>
                    </a:p>
                    <a:p>
                      <a:r>
                        <a:rPr lang="en-US" sz="1200" b="0" kern="1200" baseline="0" dirty="0" smtClean="0"/>
                        <a:t>and investors</a:t>
                      </a:r>
                    </a:p>
                    <a:p>
                      <a:r>
                        <a:rPr lang="en-US" sz="1200" b="0" kern="1200" baseline="0" dirty="0" smtClean="0"/>
                        <a:t>are more likely to invest in them</a:t>
                      </a:r>
                      <a:endParaRPr lang="en-US" sz="1200" b="0" dirty="0"/>
                    </a:p>
                  </a:txBody>
                  <a:tcPr>
                    <a:solidFill>
                      <a:schemeClr val="bg1"/>
                    </a:solidFill>
                  </a:tcPr>
                </a:tc>
                <a:tc>
                  <a:txBody>
                    <a:bodyPr/>
                    <a:lstStyle/>
                    <a:p>
                      <a:r>
                        <a:rPr lang="en-US" sz="1200" b="0" kern="1200" baseline="0" dirty="0" smtClean="0"/>
                        <a:t>Less than when</a:t>
                      </a:r>
                    </a:p>
                    <a:p>
                      <a:r>
                        <a:rPr lang="en-US" sz="1200" b="0" kern="1200" baseline="0" dirty="0" smtClean="0"/>
                        <a:t>creating a new business because</a:t>
                      </a:r>
                    </a:p>
                    <a:p>
                      <a:r>
                        <a:rPr lang="en-US" sz="1200" b="0" kern="1200" baseline="0" dirty="0" smtClean="0"/>
                        <a:t>facilities,</a:t>
                      </a:r>
                    </a:p>
                    <a:p>
                      <a:r>
                        <a:rPr lang="en-US" sz="1200" b="0" kern="1200" baseline="0" dirty="0" smtClean="0"/>
                        <a:t>workforce, and other assets are already in</a:t>
                      </a:r>
                    </a:p>
                    <a:p>
                      <a:r>
                        <a:rPr lang="en-US" sz="1200" b="0" kern="1200" baseline="0" dirty="0" smtClean="0"/>
                        <a:t>place—more</a:t>
                      </a:r>
                    </a:p>
                    <a:p>
                      <a:r>
                        <a:rPr lang="en-US" sz="1200" b="0" kern="1200" baseline="0" dirty="0" smtClean="0"/>
                        <a:t>than when buying a franchise</a:t>
                      </a:r>
                      <a:endParaRPr lang="en-US" sz="1200" b="0" dirty="0"/>
                    </a:p>
                  </a:txBody>
                  <a:tcPr>
                    <a:solidFill>
                      <a:schemeClr val="bg1"/>
                    </a:solidFill>
                  </a:tcPr>
                </a:tc>
                <a:tc>
                  <a:txBody>
                    <a:bodyPr/>
                    <a:lstStyle/>
                    <a:p>
                      <a:r>
                        <a:rPr lang="en-US" sz="1200" b="0" kern="1200" baseline="0" dirty="0" smtClean="0"/>
                        <a:t>Already in place, which can be a plus or minus,</a:t>
                      </a:r>
                    </a:p>
                    <a:p>
                      <a:r>
                        <a:rPr lang="en-US" sz="1200" b="0" kern="1200" baseline="0" dirty="0" smtClean="0"/>
                        <a:t>depending on how well they work</a:t>
                      </a:r>
                      <a:endParaRPr lang="en-US" sz="1200" b="0" dirty="0"/>
                    </a:p>
                  </a:txBody>
                  <a:tcPr>
                    <a:solidFill>
                      <a:schemeClr val="bg1"/>
                    </a:solidFill>
                  </a:tcPr>
                </a:tc>
                <a:tc>
                  <a:txBody>
                    <a:bodyPr/>
                    <a:lstStyle/>
                    <a:p>
                      <a:r>
                        <a:rPr lang="en-US" sz="1200" b="0" kern="1200" baseline="0" dirty="0" smtClean="0"/>
                        <a:t>Already in place; may need to be</a:t>
                      </a:r>
                    </a:p>
                    <a:p>
                      <a:r>
                        <a:rPr lang="en-US" sz="1200" b="0" kern="1200" baseline="0" dirty="0" smtClean="0"/>
                        <a:t>upgraded</a:t>
                      </a:r>
                      <a:endParaRPr lang="en-US" sz="1200" b="0" dirty="0"/>
                    </a:p>
                  </a:txBody>
                  <a:tcPr>
                    <a:solidFill>
                      <a:schemeClr val="bg1"/>
                    </a:solidFill>
                  </a:tcPr>
                </a:tc>
                <a:tc>
                  <a:txBody>
                    <a:bodyPr/>
                    <a:lstStyle/>
                    <a:p>
                      <a:r>
                        <a:rPr lang="en-US" sz="1200" b="0" kern="1200" baseline="0" dirty="0" smtClean="0"/>
                        <a:t>Already in</a:t>
                      </a:r>
                    </a:p>
                    <a:p>
                      <a:r>
                        <a:rPr lang="en-US" sz="1200" b="0" kern="1200" baseline="0" dirty="0" smtClean="0"/>
                        <a:t>place, which</a:t>
                      </a:r>
                    </a:p>
                    <a:p>
                      <a:r>
                        <a:rPr lang="en-US" sz="1200" b="0" kern="1200" baseline="0" dirty="0" smtClean="0"/>
                        <a:t>could a positive</a:t>
                      </a:r>
                    </a:p>
                    <a:p>
                      <a:r>
                        <a:rPr lang="en-US" sz="1200" b="0" kern="1200" baseline="0" dirty="0" smtClean="0"/>
                        <a:t>or a negative,</a:t>
                      </a:r>
                    </a:p>
                    <a:p>
                      <a:r>
                        <a:rPr lang="en-US" sz="1200" b="0" kern="1200" baseline="0" dirty="0" smtClean="0"/>
                        <a:t>but at least</a:t>
                      </a:r>
                    </a:p>
                    <a:p>
                      <a:r>
                        <a:rPr lang="en-US" sz="1200" b="0" kern="1200" baseline="0" dirty="0" smtClean="0"/>
                        <a:t>there are staff to operate the</a:t>
                      </a:r>
                    </a:p>
                    <a:p>
                      <a:r>
                        <a:rPr lang="en-US" sz="1200" b="0" kern="1200" baseline="0" dirty="0" smtClean="0"/>
                        <a:t>business</a:t>
                      </a:r>
                      <a:endParaRPr lang="en-US" sz="1200" b="0" dirty="0"/>
                    </a:p>
                  </a:txBody>
                  <a:tcPr>
                    <a:solidFill>
                      <a:schemeClr val="bg1"/>
                    </a:solidFill>
                  </a:tcPr>
                </a:tc>
                <a:tc>
                  <a:txBody>
                    <a:bodyPr/>
                    <a:lstStyle/>
                    <a:p>
                      <a:r>
                        <a:rPr lang="en-US" sz="1200" b="0" kern="1200" baseline="0" dirty="0" smtClean="0"/>
                        <a:t>Assuming that the business is at least  somewhat</a:t>
                      </a:r>
                    </a:p>
                    <a:p>
                      <a:r>
                        <a:rPr lang="en-US" sz="1200" b="0" kern="1200" baseline="0" dirty="0" smtClean="0"/>
                        <a:t>successful, it has a customer base with ongoing sales and some brand</a:t>
                      </a:r>
                    </a:p>
                    <a:p>
                      <a:r>
                        <a:rPr lang="en-US" sz="1200" b="0" kern="1200" baseline="0" dirty="0" smtClean="0"/>
                        <a:t>reputation (which could be positive or negative)</a:t>
                      </a:r>
                      <a:endParaRPr lang="en-US" sz="1200" b="0" dirty="0"/>
                    </a:p>
                  </a:txBody>
                  <a:tcPr>
                    <a:solidFill>
                      <a:schemeClr val="bg1"/>
                    </a:solid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6.3 Business Start-Up Options </a:t>
            </a:r>
            <a:r>
              <a:rPr lang="en-US" sz="1800" b="0" dirty="0" smtClean="0">
                <a:solidFill>
                  <a:schemeClr val="bg2"/>
                </a:solidFill>
              </a:rPr>
              <a:t>(3 of 3)</a:t>
            </a:r>
            <a:endParaRPr lang="en-US" sz="3200" b="0" dirty="0"/>
          </a:p>
        </p:txBody>
      </p:sp>
      <p:graphicFrame>
        <p:nvGraphicFramePr>
          <p:cNvPr id="5" name="Table 1"/>
          <p:cNvGraphicFramePr>
            <a:graphicFrameLocks noGrp="1"/>
          </p:cNvGraphicFramePr>
          <p:nvPr>
            <p:ph idx="1"/>
            <p:extLst>
              <p:ext uri="{D42A27DB-BD31-4B8C-83A1-F6EECF244321}">
                <p14:modId xmlns:p14="http://schemas.microsoft.com/office/powerpoint/2010/main" xmlns="" val="3362954073"/>
              </p:ext>
            </p:extLst>
          </p:nvPr>
        </p:nvGraphicFramePr>
        <p:xfrm>
          <a:off x="457200" y="1600200"/>
          <a:ext cx="8229600" cy="3657600"/>
        </p:xfrm>
        <a:graphic>
          <a:graphicData uri="http://schemas.openxmlformats.org/drawingml/2006/table">
            <a:tbl>
              <a:tblPr firstRow="1" bandRow="1">
                <a:tableStyleId>{9D7B26C5-4107-4FEC-AEDC-1716B250A1EF}</a:tableStyleId>
              </a:tblPr>
              <a:tblGrid>
                <a:gridCol w="9906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181100">
                  <a:extLst>
                    <a:ext uri="{9D8B030D-6E8A-4147-A177-3AD203B41FA5}">
                      <a16:colId xmlns:a16="http://schemas.microsoft.com/office/drawing/2014/main" xmlns="" val="20002"/>
                    </a:ext>
                  </a:extLst>
                </a:gridCol>
                <a:gridCol w="1028700">
                  <a:extLst>
                    <a:ext uri="{9D8B030D-6E8A-4147-A177-3AD203B41FA5}">
                      <a16:colId xmlns:a16="http://schemas.microsoft.com/office/drawing/2014/main" xmlns="" val="20003"/>
                    </a:ext>
                  </a:extLst>
                </a:gridCol>
                <a:gridCol w="1028700">
                  <a:extLst>
                    <a:ext uri="{9D8B030D-6E8A-4147-A177-3AD203B41FA5}">
                      <a16:colId xmlns:a16="http://schemas.microsoft.com/office/drawing/2014/main" xmlns="" val="20004"/>
                    </a:ext>
                  </a:extLst>
                </a:gridCol>
                <a:gridCol w="9525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gridCol w="1143000">
                  <a:extLst>
                    <a:ext uri="{9D8B030D-6E8A-4147-A177-3AD203B41FA5}">
                      <a16:colId xmlns:a16="http://schemas.microsoft.com/office/drawing/2014/main" xmlns="" val="20007"/>
                    </a:ext>
                  </a:extLst>
                </a:gridCol>
              </a:tblGrid>
              <a:tr h="1295400">
                <a:tc>
                  <a:txBody>
                    <a:bodyPr/>
                    <a:lstStyle/>
                    <a:p>
                      <a:pPr algn="ctr"/>
                      <a:r>
                        <a:rPr lang="en-US" sz="1200" kern="1200" baseline="0" dirty="0" smtClean="0"/>
                        <a:t>Start-Up</a:t>
                      </a:r>
                    </a:p>
                    <a:p>
                      <a:pPr algn="ctr"/>
                      <a:r>
                        <a:rPr lang="en-US" sz="1200" kern="1200" baseline="0" dirty="0" smtClean="0"/>
                        <a:t>Strategy</a:t>
                      </a:r>
                      <a:endParaRPr lang="en-US" sz="1200" dirty="0"/>
                    </a:p>
                  </a:txBody>
                  <a:tcPr anchor="ctr">
                    <a:solidFill>
                      <a:schemeClr val="bg1"/>
                    </a:solidFill>
                  </a:tcPr>
                </a:tc>
                <a:tc>
                  <a:txBody>
                    <a:bodyPr/>
                    <a:lstStyle/>
                    <a:p>
                      <a:pPr algn="ctr"/>
                      <a:r>
                        <a:rPr lang="en-US" sz="1200" kern="1200" baseline="0" dirty="0" smtClean="0"/>
                        <a:t>Financial Outlay</a:t>
                      </a:r>
                    </a:p>
                    <a:p>
                      <a:pPr algn="ctr"/>
                      <a:r>
                        <a:rPr lang="en-US" sz="1200" kern="1200" baseline="0" dirty="0" smtClean="0"/>
                        <a:t>at Start-Up</a:t>
                      </a:r>
                      <a:endParaRPr lang="en-US" sz="1200" dirty="0"/>
                    </a:p>
                  </a:txBody>
                  <a:tcPr anchor="ctr">
                    <a:solidFill>
                      <a:schemeClr val="bg1"/>
                    </a:solidFill>
                  </a:tcPr>
                </a:tc>
                <a:tc>
                  <a:txBody>
                    <a:bodyPr/>
                    <a:lstStyle/>
                    <a:p>
                      <a:pPr algn="ctr"/>
                      <a:r>
                        <a:rPr lang="en-US" sz="1200" kern="1200" baseline="0" dirty="0" smtClean="0"/>
                        <a:t>Possibilities</a:t>
                      </a:r>
                    </a:p>
                    <a:p>
                      <a:pPr algn="ctr"/>
                      <a:r>
                        <a:rPr lang="en-US" sz="1200" kern="1200" baseline="0" dirty="0" smtClean="0"/>
                        <a:t>for Borrowing</a:t>
                      </a:r>
                    </a:p>
                    <a:p>
                      <a:pPr algn="ctr"/>
                      <a:r>
                        <a:rPr lang="en-US" sz="1200" kern="1200" baseline="0" dirty="0" smtClean="0"/>
                        <a:t>Start-Up Capital</a:t>
                      </a:r>
                    </a:p>
                    <a:p>
                      <a:pPr algn="ctr"/>
                      <a:r>
                        <a:rPr lang="en-US" sz="1200" kern="1200" baseline="0" dirty="0" smtClean="0"/>
                        <a:t>or Getting</a:t>
                      </a:r>
                    </a:p>
                    <a:p>
                      <a:pPr algn="ctr"/>
                      <a:r>
                        <a:rPr lang="en-US" sz="1200" kern="1200" baseline="0" dirty="0" smtClean="0"/>
                        <a:t>Investors</a:t>
                      </a:r>
                      <a:endParaRPr lang="en-US" sz="1200" dirty="0"/>
                    </a:p>
                  </a:txBody>
                  <a:tcPr anchor="ctr">
                    <a:solidFill>
                      <a:schemeClr val="bg1"/>
                    </a:solidFill>
                  </a:tcPr>
                </a:tc>
                <a:tc>
                  <a:txBody>
                    <a:bodyPr/>
                    <a:lstStyle/>
                    <a:p>
                      <a:pPr algn="ctr"/>
                      <a:r>
                        <a:rPr lang="en-US" sz="1200" kern="1200" baseline="0" dirty="0" smtClean="0"/>
                        <a:t>Owner’s</a:t>
                      </a:r>
                    </a:p>
                    <a:p>
                      <a:pPr algn="ctr"/>
                      <a:r>
                        <a:rPr lang="en-US" sz="1200" kern="1200" baseline="0" dirty="0" smtClean="0"/>
                        <a:t>Freedom and</a:t>
                      </a:r>
                    </a:p>
                    <a:p>
                      <a:pPr algn="ctr"/>
                      <a:r>
                        <a:rPr lang="en-US" sz="1200" kern="1200" baseline="0" dirty="0" smtClean="0"/>
                        <a:t>Flexibility</a:t>
                      </a:r>
                      <a:endParaRPr lang="en-US" sz="1200" dirty="0"/>
                    </a:p>
                  </a:txBody>
                  <a:tcPr anchor="ctr">
                    <a:solidFill>
                      <a:schemeClr val="bg1"/>
                    </a:solidFill>
                  </a:tcPr>
                </a:tc>
                <a:tc>
                  <a:txBody>
                    <a:bodyPr/>
                    <a:lstStyle/>
                    <a:p>
                      <a:pPr algn="ctr"/>
                      <a:r>
                        <a:rPr lang="en-US" sz="1200" kern="1200" baseline="0" dirty="0" smtClean="0"/>
                        <a:t>Business</a:t>
                      </a:r>
                    </a:p>
                    <a:p>
                      <a:pPr algn="ctr"/>
                      <a:r>
                        <a:rPr lang="en-US" sz="1200" kern="1200" baseline="0" dirty="0" smtClean="0"/>
                        <a:t>Processes and</a:t>
                      </a:r>
                    </a:p>
                    <a:p>
                      <a:pPr algn="ctr"/>
                      <a:r>
                        <a:rPr lang="en-US" sz="1200" kern="1200" baseline="0" dirty="0" smtClean="0"/>
                        <a:t>Systems</a:t>
                      </a:r>
                      <a:endParaRPr lang="en-US" sz="1200" dirty="0"/>
                    </a:p>
                  </a:txBody>
                  <a:tcPr anchor="ctr">
                    <a:solidFill>
                      <a:schemeClr val="bg1"/>
                    </a:solidFill>
                  </a:tcPr>
                </a:tc>
                <a:tc>
                  <a:txBody>
                    <a:bodyPr/>
                    <a:lstStyle/>
                    <a:p>
                      <a:pPr algn="ctr"/>
                      <a:r>
                        <a:rPr lang="en-US" sz="1200" kern="1200" baseline="0" dirty="0" smtClean="0"/>
                        <a:t>Support</a:t>
                      </a:r>
                    </a:p>
                    <a:p>
                      <a:pPr algn="ctr"/>
                      <a:r>
                        <a:rPr lang="en-US" sz="1200" kern="1200" baseline="0" dirty="0" smtClean="0"/>
                        <a:t>Networks</a:t>
                      </a:r>
                      <a:endParaRPr lang="en-US" sz="1200" dirty="0"/>
                    </a:p>
                  </a:txBody>
                  <a:tcPr anchor="ctr">
                    <a:solidFill>
                      <a:schemeClr val="bg1"/>
                    </a:solidFill>
                  </a:tcPr>
                </a:tc>
                <a:tc>
                  <a:txBody>
                    <a:bodyPr/>
                    <a:lstStyle/>
                    <a:p>
                      <a:pPr algn="ctr"/>
                      <a:r>
                        <a:rPr lang="en-US" sz="1200" kern="1200" baseline="0" dirty="0" smtClean="0"/>
                        <a:t>Workforce</a:t>
                      </a:r>
                      <a:endParaRPr lang="en-US" sz="1200" dirty="0"/>
                    </a:p>
                  </a:txBody>
                  <a:tcPr anchor="ctr">
                    <a:solidFill>
                      <a:schemeClr val="bg1"/>
                    </a:solidFill>
                  </a:tcPr>
                </a:tc>
                <a:tc>
                  <a:txBody>
                    <a:bodyPr/>
                    <a:lstStyle/>
                    <a:p>
                      <a:pPr algn="ctr"/>
                      <a:r>
                        <a:rPr lang="en-US" sz="1200" kern="1200" baseline="0" dirty="0" smtClean="0"/>
                        <a:t>Customer</a:t>
                      </a:r>
                    </a:p>
                    <a:p>
                      <a:pPr algn="ctr"/>
                      <a:r>
                        <a:rPr lang="en-US" sz="1200" kern="1200" baseline="0" dirty="0" smtClean="0"/>
                        <a:t>Base, Brand</a:t>
                      </a:r>
                    </a:p>
                    <a:p>
                      <a:pPr algn="ctr"/>
                      <a:r>
                        <a:rPr lang="en-US" sz="1200" kern="1200" baseline="0" dirty="0" smtClean="0"/>
                        <a:t>Recognition, and Sales</a:t>
                      </a:r>
                      <a:endParaRPr lang="en-US" sz="1200" dirty="0"/>
                    </a:p>
                  </a:txBody>
                  <a:tcPr anchor="ctr">
                    <a:solidFill>
                      <a:schemeClr val="bg1"/>
                    </a:solidFill>
                  </a:tcPr>
                </a:tc>
                <a:extLst>
                  <a:ext uri="{0D108BD9-81ED-4DB2-BD59-A6C34878D82A}">
                    <a16:rowId xmlns:a16="http://schemas.microsoft.com/office/drawing/2014/main" xmlns="" val="3083408937"/>
                  </a:ext>
                </a:extLst>
              </a:tr>
              <a:tr h="1756815">
                <a:tc>
                  <a:txBody>
                    <a:bodyPr/>
                    <a:lstStyle/>
                    <a:p>
                      <a:r>
                        <a:rPr lang="en-US" sz="1200" b="1" kern="1200" baseline="0" dirty="0" smtClean="0"/>
                        <a:t>Buy into a</a:t>
                      </a:r>
                    </a:p>
                    <a:p>
                      <a:r>
                        <a:rPr lang="en-US" sz="1200" b="1" kern="1200" baseline="0" dirty="0" smtClean="0"/>
                        <a:t>franchise</a:t>
                      </a:r>
                    </a:p>
                    <a:p>
                      <a:r>
                        <a:rPr lang="en-US" sz="1200" b="1" kern="1200" baseline="0" dirty="0" smtClean="0"/>
                        <a:t>system</a:t>
                      </a:r>
                      <a:endParaRPr lang="en-US" sz="1200" b="1" dirty="0"/>
                    </a:p>
                  </a:txBody>
                  <a:tcPr>
                    <a:solidFill>
                      <a:schemeClr val="bg1"/>
                    </a:solidFill>
                  </a:tcPr>
                </a:tc>
                <a:tc>
                  <a:txBody>
                    <a:bodyPr/>
                    <a:lstStyle/>
                    <a:p>
                      <a:r>
                        <a:rPr lang="en-US" sz="1200" kern="1200" baseline="0" dirty="0" smtClean="0"/>
                        <a:t>Varies widely,</a:t>
                      </a:r>
                    </a:p>
                    <a:p>
                      <a:r>
                        <a:rPr lang="en-US" sz="1200" kern="1200" baseline="0" dirty="0" smtClean="0"/>
                        <a:t>from a few thousand</a:t>
                      </a:r>
                    </a:p>
                    <a:p>
                      <a:r>
                        <a:rPr lang="en-US" sz="1200" kern="1200" baseline="0" dirty="0" smtClean="0"/>
                        <a:t>to several</a:t>
                      </a:r>
                    </a:p>
                    <a:p>
                      <a:r>
                        <a:rPr lang="en-US" sz="1200" kern="1200" baseline="0" dirty="0" smtClean="0"/>
                        <a:t>hundred thousand</a:t>
                      </a:r>
                    </a:p>
                    <a:p>
                      <a:r>
                        <a:rPr lang="en-US" sz="1200" kern="1200" baseline="0" dirty="0" smtClean="0"/>
                        <a:t>dollars</a:t>
                      </a:r>
                      <a:endParaRPr lang="en-US" sz="1200" dirty="0"/>
                    </a:p>
                  </a:txBody>
                  <a:tcPr>
                    <a:solidFill>
                      <a:schemeClr val="bg1"/>
                    </a:solidFill>
                  </a:tcPr>
                </a:tc>
                <a:tc>
                  <a:txBody>
                    <a:bodyPr/>
                    <a:lstStyle/>
                    <a:p>
                      <a:r>
                        <a:rPr lang="en-US" sz="1200" kern="1200" baseline="0" dirty="0" smtClean="0"/>
                        <a:t>Varies, but many franchisors do not allow franchisees</a:t>
                      </a:r>
                    </a:p>
                    <a:p>
                      <a:r>
                        <a:rPr lang="en-US" sz="1200" kern="1200" baseline="0" dirty="0" smtClean="0"/>
                        <a:t>to buy a franchise</a:t>
                      </a:r>
                    </a:p>
                    <a:p>
                      <a:r>
                        <a:rPr lang="en-US" sz="1200" kern="1200" baseline="0" dirty="0" smtClean="0"/>
                        <a:t>with borrowed</a:t>
                      </a:r>
                    </a:p>
                    <a:p>
                      <a:r>
                        <a:rPr lang="en-US" sz="1200" kern="1200" baseline="0" dirty="0" smtClean="0"/>
                        <a:t>funds, so they</a:t>
                      </a:r>
                    </a:p>
                    <a:p>
                      <a:r>
                        <a:rPr lang="en-US" sz="1200" kern="1200" baseline="0" dirty="0" smtClean="0"/>
                        <a:t>must have their own capital</a:t>
                      </a:r>
                      <a:endParaRPr lang="en-US" sz="1200" dirty="0"/>
                    </a:p>
                  </a:txBody>
                  <a:tcPr>
                    <a:solidFill>
                      <a:schemeClr val="bg1"/>
                    </a:solidFill>
                  </a:tcPr>
                </a:tc>
                <a:tc>
                  <a:txBody>
                    <a:bodyPr/>
                    <a:lstStyle/>
                    <a:p>
                      <a:r>
                        <a:rPr lang="en-US" sz="1200" kern="1200" baseline="0" dirty="0" smtClean="0"/>
                        <a:t>Low to very low; most franchisors</a:t>
                      </a:r>
                    </a:p>
                    <a:p>
                      <a:r>
                        <a:rPr lang="en-US" sz="1200" kern="1200" baseline="0" dirty="0" smtClean="0"/>
                        <a:t>Require rigid adherence</a:t>
                      </a:r>
                    </a:p>
                    <a:p>
                      <a:r>
                        <a:rPr lang="en-US" sz="1200" kern="1200" baseline="0" dirty="0" smtClean="0"/>
                        <a:t>to company</a:t>
                      </a:r>
                    </a:p>
                    <a:p>
                      <a:r>
                        <a:rPr lang="en-US" sz="1200" kern="1200" baseline="0" dirty="0" smtClean="0"/>
                        <a:t>policies and</a:t>
                      </a:r>
                    </a:p>
                    <a:p>
                      <a:r>
                        <a:rPr lang="en-US" sz="1200" kern="1200" baseline="0" dirty="0" smtClean="0"/>
                        <a:t>Processes</a:t>
                      </a:r>
                      <a:endParaRPr lang="en-US" sz="1200" dirty="0"/>
                    </a:p>
                  </a:txBody>
                  <a:tcPr>
                    <a:solidFill>
                      <a:schemeClr val="bg1"/>
                    </a:solidFill>
                  </a:tcPr>
                </a:tc>
                <a:tc>
                  <a:txBody>
                    <a:bodyPr/>
                    <a:lstStyle/>
                    <a:p>
                      <a:r>
                        <a:rPr lang="en-US" sz="1200" kern="1200" baseline="0" dirty="0" smtClean="0"/>
                        <a:t>One of the key</a:t>
                      </a:r>
                    </a:p>
                    <a:p>
                      <a:r>
                        <a:rPr lang="en-US" sz="1200" kern="1200" baseline="0" dirty="0" smtClean="0"/>
                        <a:t>advantages</a:t>
                      </a:r>
                    </a:p>
                    <a:p>
                      <a:r>
                        <a:rPr lang="en-US" sz="1200" kern="1200" baseline="0" dirty="0" smtClean="0"/>
                        <a:t>of buying a</a:t>
                      </a:r>
                    </a:p>
                    <a:p>
                      <a:r>
                        <a:rPr lang="en-US" sz="1200" kern="1200" baseline="0" dirty="0" smtClean="0"/>
                        <a:t>franchise is that it comes with an established</a:t>
                      </a:r>
                    </a:p>
                    <a:p>
                      <a:r>
                        <a:rPr lang="en-US" sz="1200" kern="1200" baseline="0" dirty="0" smtClean="0"/>
                        <a:t>business system</a:t>
                      </a:r>
                      <a:endParaRPr lang="en-US" sz="1200" dirty="0"/>
                    </a:p>
                  </a:txBody>
                  <a:tcPr>
                    <a:solidFill>
                      <a:schemeClr val="bg1"/>
                    </a:solidFill>
                  </a:tcPr>
                </a:tc>
                <a:tc>
                  <a:txBody>
                    <a:bodyPr/>
                    <a:lstStyle/>
                    <a:p>
                      <a:r>
                        <a:rPr lang="en-US" sz="1200" kern="1200" baseline="0" dirty="0" smtClean="0"/>
                        <a:t>Varies; some</a:t>
                      </a:r>
                    </a:p>
                    <a:p>
                      <a:r>
                        <a:rPr lang="en-US" sz="1200" kern="1200" baseline="0" dirty="0" smtClean="0"/>
                        <a:t>franchise companies</a:t>
                      </a:r>
                    </a:p>
                    <a:p>
                      <a:r>
                        <a:rPr lang="en-US" sz="1200" kern="1200" baseline="0" dirty="0" smtClean="0"/>
                        <a:t>Specify which suppliers a franchisee can</a:t>
                      </a:r>
                    </a:p>
                    <a:p>
                      <a:r>
                        <a:rPr lang="en-US" sz="1200" kern="1200" baseline="0" dirty="0" smtClean="0"/>
                        <a:t>use</a:t>
                      </a:r>
                      <a:endParaRPr lang="en-US" sz="1200" dirty="0"/>
                    </a:p>
                  </a:txBody>
                  <a:tcPr>
                    <a:solidFill>
                      <a:schemeClr val="bg1"/>
                    </a:solidFill>
                  </a:tcPr>
                </a:tc>
                <a:tc>
                  <a:txBody>
                    <a:bodyPr/>
                    <a:lstStyle/>
                    <a:p>
                      <a:r>
                        <a:rPr lang="en-US" sz="1200" kern="1200" baseline="0" dirty="0" smtClean="0"/>
                        <a:t>Must be hired and trained,</a:t>
                      </a:r>
                    </a:p>
                    <a:p>
                      <a:r>
                        <a:rPr lang="en-US" sz="1200" kern="1200" baseline="0" dirty="0" smtClean="0"/>
                        <a:t>but a franchisor</a:t>
                      </a:r>
                    </a:p>
                    <a:p>
                      <a:r>
                        <a:rPr lang="en-US" sz="1200" kern="1200" baseline="0" dirty="0" smtClean="0"/>
                        <a:t>usually</a:t>
                      </a:r>
                    </a:p>
                    <a:p>
                      <a:r>
                        <a:rPr lang="en-US" sz="1200" kern="1200" baseline="0" dirty="0" smtClean="0"/>
                        <a:t>provides training</a:t>
                      </a:r>
                    </a:p>
                    <a:p>
                      <a:r>
                        <a:rPr lang="en-US" sz="1200" kern="1200" baseline="0" dirty="0" smtClean="0"/>
                        <a:t>or training</a:t>
                      </a:r>
                    </a:p>
                    <a:p>
                      <a:r>
                        <a:rPr lang="en-US" sz="1200" kern="1200" baseline="0" dirty="0" smtClean="0"/>
                        <a:t>support</a:t>
                      </a:r>
                      <a:endParaRPr lang="en-US" sz="1200" dirty="0"/>
                    </a:p>
                  </a:txBody>
                  <a:tcPr>
                    <a:solidFill>
                      <a:schemeClr val="bg1"/>
                    </a:solidFill>
                  </a:tcPr>
                </a:tc>
                <a:tc>
                  <a:txBody>
                    <a:bodyPr/>
                    <a:lstStyle/>
                    <a:p>
                      <a:r>
                        <a:rPr lang="en-US" sz="1200" kern="1200" baseline="0" dirty="0" smtClean="0"/>
                        <a:t>Customer base and</a:t>
                      </a:r>
                    </a:p>
                    <a:p>
                      <a:r>
                        <a:rPr lang="en-US" sz="1200" kern="1200" baseline="0" dirty="0" smtClean="0"/>
                        <a:t>repeat sales must be built up, but one</a:t>
                      </a:r>
                    </a:p>
                    <a:p>
                      <a:r>
                        <a:rPr lang="en-US" sz="1200" kern="1200" baseline="0" dirty="0" smtClean="0"/>
                        <a:t>of the major advantages</a:t>
                      </a:r>
                    </a:p>
                    <a:p>
                      <a:r>
                        <a:rPr lang="en-US" sz="1200" kern="1200" baseline="0" dirty="0" smtClean="0"/>
                        <a:t>of a franchise</a:t>
                      </a:r>
                    </a:p>
                    <a:p>
                      <a:r>
                        <a:rPr lang="en-US" sz="1200" kern="1200" baseline="0" dirty="0" smtClean="0"/>
                        <a:t>is established</a:t>
                      </a:r>
                    </a:p>
                    <a:p>
                      <a:r>
                        <a:rPr lang="en-US" sz="1200" kern="1200" baseline="0" dirty="0" smtClean="0"/>
                        <a:t>brand recognition</a:t>
                      </a:r>
                      <a:endParaRPr lang="en-US" sz="1200" dirty="0"/>
                    </a:p>
                  </a:txBody>
                  <a:tcPr>
                    <a:solidFill>
                      <a:schemeClr val="bg1"/>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88263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dirty="0" smtClean="0">
                <a:ea typeface="ＭＳ Ｐゴシック" pitchFamily="34" charset="-128"/>
              </a:rPr>
              <a:t>Blueprint for an Effective Business Plan </a:t>
            </a:r>
            <a:r>
              <a:rPr lang="en-US" sz="2000" b="0" dirty="0" smtClean="0">
                <a:ea typeface="ＭＳ Ｐゴシック" pitchFamily="34" charset="-128"/>
              </a:rPr>
              <a:t>(1 of 3)</a:t>
            </a:r>
            <a:endParaRPr lang="en-US" sz="2000" b="0" dirty="0"/>
          </a:p>
        </p:txBody>
      </p:sp>
      <p:sp>
        <p:nvSpPr>
          <p:cNvPr id="3" name="Content Placeholder 2"/>
          <p:cNvSpPr>
            <a:spLocks noGrp="1"/>
          </p:cNvSpPr>
          <p:nvPr>
            <p:ph idx="1"/>
          </p:nvPr>
        </p:nvSpPr>
        <p:spPr/>
        <p:txBody>
          <a:bodyPr/>
          <a:lstStyle/>
          <a:p>
            <a:pPr>
              <a:defRPr/>
            </a:pPr>
            <a:r>
              <a:rPr lang="en-US" altLang="en-US" sz="2400" b="1" dirty="0" smtClean="0">
                <a:cs typeface="Arial" charset="0"/>
              </a:rPr>
              <a:t>Business plan </a:t>
            </a:r>
          </a:p>
          <a:p>
            <a:pPr lvl="1">
              <a:defRPr/>
            </a:pPr>
            <a:r>
              <a:rPr lang="en-US" altLang="en-US" sz="2400" dirty="0" smtClean="0">
                <a:cs typeface="Arial" charset="0"/>
              </a:rPr>
              <a:t>A document that summarizes a proposed business venture, goals, and plans for achieving those goals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dirty="0" smtClean="0">
                <a:ea typeface="ＭＳ Ｐゴシック" pitchFamily="34" charset="-128"/>
              </a:rPr>
              <a:t>Blueprint for an Effective Business Plan </a:t>
            </a:r>
            <a:r>
              <a:rPr lang="en-US" sz="2000" b="0" dirty="0" smtClean="0">
                <a:ea typeface="ＭＳ Ｐゴシック" pitchFamily="34" charset="-128"/>
              </a:rPr>
              <a:t>(2 of 3)</a:t>
            </a:r>
            <a:endParaRPr lang="en-US" sz="3600" b="0" dirty="0"/>
          </a:p>
        </p:txBody>
      </p:sp>
      <p:sp>
        <p:nvSpPr>
          <p:cNvPr id="3" name="Content Placeholder 2"/>
          <p:cNvSpPr>
            <a:spLocks noGrp="1"/>
          </p:cNvSpPr>
          <p:nvPr>
            <p:ph idx="1"/>
          </p:nvPr>
        </p:nvSpPr>
        <p:spPr/>
        <p:txBody>
          <a:bodyPr/>
          <a:lstStyle/>
          <a:p>
            <a:pPr lvl="0"/>
            <a:r>
              <a:rPr lang="en-US" sz="2400" dirty="0" smtClean="0"/>
              <a:t>Summary</a:t>
            </a:r>
          </a:p>
          <a:p>
            <a:pPr lvl="0"/>
            <a:r>
              <a:rPr lang="en-US" sz="2400" dirty="0" smtClean="0"/>
              <a:t>Mission and objectives</a:t>
            </a:r>
          </a:p>
          <a:p>
            <a:pPr lvl="0"/>
            <a:r>
              <a:rPr lang="en-US" sz="2400" dirty="0" smtClean="0"/>
              <a:t>Company overview</a:t>
            </a:r>
          </a:p>
          <a:p>
            <a:pPr lvl="0"/>
            <a:r>
              <a:rPr lang="en-US" sz="2400" dirty="0" smtClean="0"/>
              <a:t>Products and services</a:t>
            </a:r>
          </a:p>
          <a:p>
            <a:pPr lvl="0"/>
            <a:r>
              <a:rPr lang="en-US" sz="2400" dirty="0" smtClean="0"/>
              <a:t>Management and key personnel</a:t>
            </a:r>
          </a:p>
          <a:p>
            <a:pPr lvl="0"/>
            <a:r>
              <a:rPr lang="en-US" sz="2400" dirty="0" smtClean="0"/>
              <a:t>Target market</a:t>
            </a:r>
          </a:p>
          <a:p>
            <a:pPr lvl="0"/>
            <a:r>
              <a:rPr lang="en-US" sz="2400" dirty="0" smtClean="0"/>
              <a:t>Marketing strategy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lstStyle/>
          <a:p>
            <a:r>
              <a:rPr lang="en-US" dirty="0" smtClean="0">
                <a:ea typeface="ＭＳ Ｐゴシック" pitchFamily="34" charset="-128"/>
              </a:rPr>
              <a:t>Blueprint for an Effective Business Plan </a:t>
            </a:r>
            <a:r>
              <a:rPr lang="en-US" sz="2000" b="0" dirty="0" smtClean="0">
                <a:ea typeface="ＭＳ Ｐゴシック" pitchFamily="34" charset="-128"/>
              </a:rPr>
              <a:t>(3 of 3)</a:t>
            </a:r>
            <a:endParaRPr lang="en-US" sz="3600" b="0" dirty="0"/>
          </a:p>
        </p:txBody>
      </p:sp>
      <p:sp>
        <p:nvSpPr>
          <p:cNvPr id="3" name="Content Placeholder 2"/>
          <p:cNvSpPr>
            <a:spLocks noGrp="1"/>
          </p:cNvSpPr>
          <p:nvPr>
            <p:ph idx="1"/>
          </p:nvPr>
        </p:nvSpPr>
        <p:spPr/>
        <p:txBody>
          <a:bodyPr/>
          <a:lstStyle/>
          <a:p>
            <a:pPr lvl="0"/>
            <a:r>
              <a:rPr lang="en-US" sz="2400" dirty="0" smtClean="0"/>
              <a:t>Design and development plans</a:t>
            </a:r>
          </a:p>
          <a:p>
            <a:pPr lvl="0"/>
            <a:r>
              <a:rPr lang="en-US" sz="2400" dirty="0" smtClean="0"/>
              <a:t>Operations plan</a:t>
            </a:r>
          </a:p>
          <a:p>
            <a:pPr lvl="0"/>
            <a:r>
              <a:rPr lang="en-US" sz="2400" dirty="0" smtClean="0"/>
              <a:t>Start-up schedule</a:t>
            </a:r>
          </a:p>
          <a:p>
            <a:pPr lvl="0"/>
            <a:r>
              <a:rPr lang="en-US" sz="2400" dirty="0" smtClean="0"/>
              <a:t>Major risk factors</a:t>
            </a:r>
          </a:p>
          <a:p>
            <a:pPr lvl="0"/>
            <a:r>
              <a:rPr lang="en-US" sz="2400" dirty="0" smtClean="0"/>
              <a:t>Financial projections</a:t>
            </a:r>
          </a:p>
          <a:p>
            <a:pPr lvl="0"/>
            <a:r>
              <a:rPr lang="en-US" sz="2400" dirty="0" smtClean="0"/>
              <a:t>Exit strategy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97280"/>
          </a:xfrm>
        </p:spPr>
        <p:txBody>
          <a:bodyPr/>
          <a:lstStyle/>
          <a:p>
            <a:r>
              <a:rPr lang="en-US" dirty="0" smtClean="0">
                <a:solidFill>
                  <a:schemeClr val="bg2"/>
                </a:solidFill>
              </a:rPr>
              <a:t>Exhibit 6.4 Why New Businesses Fail</a:t>
            </a:r>
            <a:endParaRPr lang="en-US" dirty="0">
              <a:solidFill>
                <a:schemeClr val="bg2"/>
              </a:solidFill>
            </a:endParaRPr>
          </a:p>
        </p:txBody>
      </p:sp>
      <p:graphicFrame>
        <p:nvGraphicFramePr>
          <p:cNvPr id="6" name="Table 2"/>
          <p:cNvGraphicFramePr>
            <a:graphicFrameLocks noGrp="1"/>
          </p:cNvGraphicFramePr>
          <p:nvPr>
            <p:ph idx="1"/>
            <p:extLst>
              <p:ext uri="{D42A27DB-BD31-4B8C-83A1-F6EECF244321}">
                <p14:modId xmlns:p14="http://schemas.microsoft.com/office/powerpoint/2010/main" xmlns="" val="3810466465"/>
              </p:ext>
            </p:extLst>
          </p:nvPr>
        </p:nvGraphicFramePr>
        <p:xfrm>
          <a:off x="457200" y="1600200"/>
          <a:ext cx="8229600" cy="4754880"/>
        </p:xfrm>
        <a:graphic>
          <a:graphicData uri="http://schemas.openxmlformats.org/drawingml/2006/table">
            <a:tbl>
              <a:tblPr firstRow="1" bandRow="1">
                <a:tableStyleId>{9D7B26C5-4107-4FEC-AEDC-1716B250A1EF}</a:tableStyleId>
              </a:tblPr>
              <a:tblGrid>
                <a:gridCol w="22860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1752600">
                  <a:extLst>
                    <a:ext uri="{9D8B030D-6E8A-4147-A177-3AD203B41FA5}">
                      <a16:colId xmlns:a16="http://schemas.microsoft.com/office/drawing/2014/main" xmlns="" val="20003"/>
                    </a:ext>
                  </a:extLst>
                </a:gridCol>
              </a:tblGrid>
              <a:tr h="370840">
                <a:tc>
                  <a:txBody>
                    <a:bodyPr/>
                    <a:lstStyle/>
                    <a:p>
                      <a:pPr algn="ctr"/>
                      <a:r>
                        <a:rPr lang="en-US" sz="1200" b="1" kern="1200" baseline="0" dirty="0" smtClean="0"/>
                        <a:t>Leadership Issues</a:t>
                      </a:r>
                      <a:endParaRPr lang="en-US" sz="1200" b="1"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1" kern="1200" baseline="0" dirty="0" smtClean="0"/>
                        <a:t>Marketing and Sales Issues</a:t>
                      </a:r>
                      <a:endParaRPr lang="en-US" sz="1200" b="1"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1" kern="1200" baseline="0" dirty="0" smtClean="0"/>
                        <a:t>Financial Issues</a:t>
                      </a:r>
                      <a:endParaRPr lang="en-US" sz="1200" b="1" dirty="0"/>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200" b="1" kern="1200" baseline="0" dirty="0" smtClean="0"/>
                        <a:t>Systems and Facilities Issues</a:t>
                      </a:r>
                      <a:endParaRPr lang="en-US" sz="1200" b="1" dirty="0"/>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0"/>
                  </a:ext>
                </a:extLst>
              </a:tr>
              <a:tr h="370840">
                <a:tc>
                  <a:txBody>
                    <a:bodyPr/>
                    <a:lstStyle/>
                    <a:p>
                      <a:r>
                        <a:rPr lang="en-US" sz="1200" b="1" kern="1200" baseline="0" dirty="0" smtClean="0"/>
                        <a:t>Managerial incompetence:</a:t>
                      </a:r>
                    </a:p>
                    <a:p>
                      <a:r>
                        <a:rPr lang="en-US" sz="1200" kern="1200" baseline="0" dirty="0" smtClean="0"/>
                        <a:t>Owner doesn’t know how to plan, lead, control, or organize.</a:t>
                      </a:r>
                    </a:p>
                    <a:p>
                      <a:r>
                        <a:rPr lang="en-US" sz="1200" b="1" kern="1200" baseline="0" dirty="0" smtClean="0"/>
                        <a:t>Lack of strategic planning:</a:t>
                      </a:r>
                    </a:p>
                    <a:p>
                      <a:r>
                        <a:rPr lang="en-US" sz="1200" kern="1200" baseline="0" dirty="0" smtClean="0"/>
                        <a:t>Owner didn’t think through all the variables needed to craft a viable business strategy.</a:t>
                      </a:r>
                    </a:p>
                    <a:p>
                      <a:r>
                        <a:rPr lang="en-US" sz="1200" b="1" kern="1200" baseline="0" dirty="0" smtClean="0"/>
                        <a:t>Lack of relevant experience:</a:t>
                      </a:r>
                    </a:p>
                    <a:p>
                      <a:r>
                        <a:rPr lang="en-US" sz="1200" kern="1200" baseline="0" dirty="0" smtClean="0"/>
                        <a:t>Owner may be experienced in Business but not in the particular markets or technologies that are</a:t>
                      </a:r>
                    </a:p>
                    <a:p>
                      <a:r>
                        <a:rPr lang="en-US" sz="1200" kern="1200" baseline="0" dirty="0" smtClean="0"/>
                        <a:t>vital to the new firm’s success.</a:t>
                      </a:r>
                    </a:p>
                    <a:p>
                      <a:r>
                        <a:rPr lang="en-US" sz="1200" b="1" kern="1200" baseline="0" dirty="0" smtClean="0"/>
                        <a:t>Inability to make the transition from corporate employee to entrepreneur:</a:t>
                      </a:r>
                    </a:p>
                    <a:p>
                      <a:r>
                        <a:rPr lang="en-US" sz="1200" kern="1200" baseline="0" dirty="0" smtClean="0"/>
                        <a:t>Owner can’t juggle the multiple and diverse responsibilities or survive the lack of support that comes with going solo.</a:t>
                      </a:r>
                      <a:endParaRPr lang="en-US" sz="1200" dirty="0"/>
                    </a:p>
                  </a:txBody>
                  <a:tcPr>
                    <a:solidFill>
                      <a:schemeClr val="bg1"/>
                    </a:solidFill>
                  </a:tcPr>
                </a:tc>
                <a:tc>
                  <a:txBody>
                    <a:bodyPr/>
                    <a:lstStyle/>
                    <a:p>
                      <a:r>
                        <a:rPr lang="en-US" sz="1200" b="1" kern="1200" baseline="0" dirty="0" smtClean="0"/>
                        <a:t>Ineffective marketing: </a:t>
                      </a:r>
                      <a:r>
                        <a:rPr lang="en-US" sz="1200" kern="1200" baseline="0" dirty="0" smtClean="0"/>
                        <a:t>Small companies—especially new small companies—face a tremendous challenge getting recognition in crowded markets.</a:t>
                      </a:r>
                    </a:p>
                    <a:p>
                      <a:r>
                        <a:rPr lang="en-US" sz="1200" b="1" kern="1200" baseline="0" dirty="0" smtClean="0"/>
                        <a:t>Uncontrolled growth: </a:t>
                      </a:r>
                      <a:r>
                        <a:rPr lang="en-US" sz="1200" kern="1200" baseline="0" dirty="0" smtClean="0"/>
                        <a:t>Company may add customers faster than it</a:t>
                      </a:r>
                    </a:p>
                    <a:p>
                      <a:r>
                        <a:rPr lang="en-US" sz="1200" kern="1200" baseline="0" dirty="0" smtClean="0"/>
                        <a:t>can handle them, leading to chaos, or may even “grow its way into bankruptcy” if it spends wildly to capture and support customers.</a:t>
                      </a:r>
                    </a:p>
                    <a:p>
                      <a:r>
                        <a:rPr lang="en-US" sz="1200" b="1" kern="1200" baseline="0" dirty="0" smtClean="0"/>
                        <a:t>Overreliance on a single Customer: </a:t>
                      </a:r>
                      <a:r>
                        <a:rPr lang="en-US" sz="1200" kern="1200" baseline="0" dirty="0" smtClean="0"/>
                        <a:t>One huge customer can disappear overnight, leaving the company in dire straits.</a:t>
                      </a:r>
                      <a:endParaRPr lang="en-US" sz="1200" dirty="0"/>
                    </a:p>
                  </a:txBody>
                  <a:tcPr>
                    <a:solidFill>
                      <a:schemeClr val="bg1"/>
                    </a:solidFill>
                  </a:tcPr>
                </a:tc>
                <a:tc>
                  <a:txBody>
                    <a:bodyPr/>
                    <a:lstStyle/>
                    <a:p>
                      <a:r>
                        <a:rPr lang="en-US" sz="1200" b="1" kern="1200" baseline="0" dirty="0" smtClean="0"/>
                        <a:t>Inadequate financing: </a:t>
                      </a:r>
                      <a:r>
                        <a:rPr lang="en-US" sz="1200" kern="1200" baseline="0" dirty="0" smtClean="0"/>
                        <a:t>Being undercapitalized can prevent a company from building the scale required to be successful or sustaining operations until sales revenues increase enough for the firm to be self-funding.</a:t>
                      </a:r>
                    </a:p>
                    <a:p>
                      <a:r>
                        <a:rPr lang="en-US" sz="1200" b="1" kern="1200" baseline="0" dirty="0" smtClean="0"/>
                        <a:t>Poor cash management: </a:t>
                      </a:r>
                      <a:r>
                        <a:rPr lang="en-US" sz="1200" kern="1200" baseline="0" dirty="0" smtClean="0"/>
                        <a:t>A company may spend too much on nonessentials, fail to balance expenditures with incoming revenues, fail to use loan or investment funds wisely, or fail to budget enough to pay its bills.</a:t>
                      </a:r>
                    </a:p>
                    <a:p>
                      <a:r>
                        <a:rPr lang="en-US" sz="1200" b="1" kern="1200" baseline="0" dirty="0" smtClean="0"/>
                        <a:t>Too much overhead: </a:t>
                      </a:r>
                      <a:r>
                        <a:rPr lang="en-US" sz="1200" kern="1200" baseline="0" dirty="0" smtClean="0"/>
                        <a:t>Company creates too many fixed expenses that aren’t directly related to creating or selling products, leaving it vulnerable to any slowdown in the economy.</a:t>
                      </a:r>
                      <a:endParaRPr lang="en-US" sz="1200" dirty="0"/>
                    </a:p>
                  </a:txBody>
                  <a:tcPr>
                    <a:solidFill>
                      <a:schemeClr val="bg1"/>
                    </a:solidFill>
                  </a:tcPr>
                </a:tc>
                <a:tc>
                  <a:txBody>
                    <a:bodyPr/>
                    <a:lstStyle/>
                    <a:p>
                      <a:r>
                        <a:rPr lang="en-US" sz="1200" b="1" kern="1200" baseline="0" dirty="0" smtClean="0"/>
                        <a:t>Poor location: </a:t>
                      </a:r>
                      <a:r>
                        <a:rPr lang="en-US" sz="1200" kern="1200" baseline="0" dirty="0" smtClean="0"/>
                        <a:t>Being in the wrong place will doom a retail operation and can raise costs for other types of business as well.</a:t>
                      </a:r>
                    </a:p>
                    <a:p>
                      <a:r>
                        <a:rPr lang="en-US" sz="1200" b="1" kern="1200" baseline="0" dirty="0" smtClean="0"/>
                        <a:t>Poor inventory control: </a:t>
                      </a:r>
                      <a:r>
                        <a:rPr lang="en-US" sz="1200" kern="1200" baseline="0" dirty="0" smtClean="0"/>
                        <a:t>Company may produce or buy too much inventory, raising costs too high— or it may do the opposite and be unable to satisfy demand.</a:t>
                      </a:r>
                      <a:endParaRPr lang="en-US" sz="1200" dirty="0"/>
                    </a:p>
                  </a:txBody>
                  <a:tcPr>
                    <a:solidFill>
                      <a:schemeClr val="bg1"/>
                    </a:solid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Learning Objectives </a:t>
            </a:r>
            <a:r>
              <a:rPr lang="en-US" sz="2000" b="0" dirty="0" smtClean="0">
                <a:ea typeface="ＭＳ Ｐゴシック" pitchFamily="34" charset="-128"/>
              </a:rPr>
              <a:t>(1 of 2) </a:t>
            </a:r>
            <a:endParaRPr lang="en-IN" sz="2000" b="0" dirty="0"/>
          </a:p>
        </p:txBody>
      </p:sp>
      <p:sp>
        <p:nvSpPr>
          <p:cNvPr id="3" name="Content Placeholder 2"/>
          <p:cNvSpPr>
            <a:spLocks noGrp="1"/>
          </p:cNvSpPr>
          <p:nvPr>
            <p:ph idx="1"/>
          </p:nvPr>
        </p:nvSpPr>
        <p:spPr>
          <a:xfrm>
            <a:off x="457200" y="1600200"/>
            <a:ext cx="8077200" cy="4525963"/>
          </a:xfrm>
        </p:spPr>
        <p:txBody>
          <a:bodyPr/>
          <a:lstStyle/>
          <a:p>
            <a:pPr marL="0" indent="0">
              <a:buSzPct val="100000"/>
              <a:buNone/>
            </a:pPr>
            <a:r>
              <a:rPr lang="en-US" sz="2400" b="1" dirty="0" smtClean="0">
                <a:solidFill>
                  <a:srgbClr val="007FA3"/>
                </a:solidFill>
                <a:ea typeface="ＭＳ Ｐゴシック" pitchFamily="34" charset="-128"/>
              </a:rPr>
              <a:t>6.1</a:t>
            </a:r>
            <a:r>
              <a:rPr lang="en-US" sz="2400" dirty="0" smtClean="0">
                <a:ea typeface="ＭＳ Ｐゴシック" pitchFamily="34" charset="-128"/>
              </a:rPr>
              <a:t> Highlight the contributions small businesses make to the U.S. economy.</a:t>
            </a:r>
          </a:p>
          <a:p>
            <a:pPr marL="0" indent="0">
              <a:buSzPct val="100000"/>
              <a:buNone/>
            </a:pPr>
            <a:r>
              <a:rPr lang="en-US" sz="2400" b="1" dirty="0" smtClean="0">
                <a:solidFill>
                  <a:srgbClr val="007FA3"/>
                </a:solidFill>
                <a:ea typeface="ＭＳ Ｐゴシック" pitchFamily="34" charset="-128"/>
              </a:rPr>
              <a:t>6.2</a:t>
            </a:r>
            <a:r>
              <a:rPr lang="en-US" sz="2400" dirty="0" smtClean="0">
                <a:ea typeface="ＭＳ Ｐゴシック" pitchFamily="34" charset="-128"/>
              </a:rPr>
              <a:t> List the most common reasons people start their own companies, and identify the common traits of successful entrepreneurs.</a:t>
            </a:r>
          </a:p>
          <a:p>
            <a:pPr marL="0" indent="0">
              <a:buSzPct val="100000"/>
              <a:buNone/>
            </a:pPr>
            <a:r>
              <a:rPr lang="en-US" sz="2400" b="1" dirty="0" smtClean="0">
                <a:solidFill>
                  <a:srgbClr val="007FA3"/>
                </a:solidFill>
                <a:ea typeface="ＭＳ Ｐゴシック" pitchFamily="34" charset="-128"/>
              </a:rPr>
              <a:t>6.3</a:t>
            </a:r>
            <a:r>
              <a:rPr lang="en-US" sz="2400" dirty="0" smtClean="0">
                <a:ea typeface="ＭＳ Ｐゴシック" pitchFamily="34" charset="-128"/>
              </a:rPr>
              <a:t> Explain the importance of planning a new business, and outline the key elements in a business plan.</a:t>
            </a:r>
            <a:endParaRPr lang="en-US" altLang="en-US" sz="2400" dirty="0" smtClean="0"/>
          </a:p>
        </p:txBody>
      </p:sp>
    </p:spTree>
    <p:extLst>
      <p:ext uri="{BB962C8B-B14F-4D97-AF65-F5344CB8AC3E}">
        <p14:creationId xmlns:p14="http://schemas.microsoft.com/office/powerpoint/2010/main" xmlns="" val="3925979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Government Agencies and Not-for-Profit Organizations</a:t>
            </a:r>
            <a:endParaRPr lang="en-US" dirty="0"/>
          </a:p>
        </p:txBody>
      </p:sp>
      <p:sp>
        <p:nvSpPr>
          <p:cNvPr id="3" name="Content Placeholder 2"/>
          <p:cNvSpPr>
            <a:spLocks noGrp="1"/>
          </p:cNvSpPr>
          <p:nvPr>
            <p:ph idx="1"/>
          </p:nvPr>
        </p:nvSpPr>
        <p:spPr/>
        <p:txBody>
          <a:bodyPr/>
          <a:lstStyle/>
          <a:p>
            <a:pPr>
              <a:defRPr/>
            </a:pPr>
            <a:r>
              <a:rPr lang="en-US" altLang="en-US" sz="2400" dirty="0" smtClean="0">
                <a:cs typeface="Arial" charset="0"/>
              </a:rPr>
              <a:t>Small Business Administration</a:t>
            </a:r>
          </a:p>
          <a:p>
            <a:pPr>
              <a:defRPr/>
            </a:pPr>
            <a:r>
              <a:rPr lang="en-US" altLang="en-US" sz="2400" dirty="0" smtClean="0">
                <a:cs typeface="Arial" charset="0"/>
              </a:rPr>
              <a:t>Minority Business Development Agency</a:t>
            </a:r>
          </a:p>
          <a:p>
            <a:pPr>
              <a:defRPr/>
            </a:pPr>
            <a:r>
              <a:rPr lang="en-US" altLang="en-US" sz="2400" dirty="0" smtClean="0">
                <a:cs typeface="Arial" charset="0"/>
              </a:rPr>
              <a:t>SCORE</a:t>
            </a:r>
          </a:p>
          <a:p>
            <a:pPr>
              <a:defRPr/>
            </a:pPr>
            <a:r>
              <a:rPr lang="en-US" altLang="en-US" sz="2400" dirty="0" smtClean="0">
                <a:cs typeface="Arial" charset="0"/>
              </a:rPr>
              <a:t>U.S. Chamber of Commerce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Mentors and Advisory Boards</a:t>
            </a:r>
            <a:endParaRPr lang="en-US" dirty="0"/>
          </a:p>
        </p:txBody>
      </p:sp>
      <p:sp>
        <p:nvSpPr>
          <p:cNvPr id="3" name="Content Placeholder 2"/>
          <p:cNvSpPr>
            <a:spLocks noGrp="1"/>
          </p:cNvSpPr>
          <p:nvPr>
            <p:ph idx="1"/>
          </p:nvPr>
        </p:nvSpPr>
        <p:spPr>
          <a:xfrm>
            <a:off x="457200" y="1600200"/>
            <a:ext cx="7924800" cy="4525963"/>
          </a:xfrm>
        </p:spPr>
        <p:txBody>
          <a:bodyPr/>
          <a:lstStyle/>
          <a:p>
            <a:pPr>
              <a:defRPr/>
            </a:pPr>
            <a:r>
              <a:rPr lang="en-US" altLang="en-US" sz="2400" b="1" dirty="0" smtClean="0">
                <a:cs typeface="Arial" charset="0"/>
              </a:rPr>
              <a:t>Advisory board </a:t>
            </a:r>
          </a:p>
          <a:p>
            <a:pPr lvl="1">
              <a:defRPr/>
            </a:pPr>
            <a:r>
              <a:rPr lang="en-US" altLang="en-US" sz="2400" dirty="0" smtClean="0">
                <a:cs typeface="Arial" charset="0"/>
              </a:rPr>
              <a:t>A team of people with subject-area expertise or vital contacts who help a business owner review plans and decisions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Print and Online Media</a:t>
            </a:r>
            <a:endParaRPr lang="en-US" dirty="0"/>
          </a:p>
        </p:txBody>
      </p:sp>
      <p:sp>
        <p:nvSpPr>
          <p:cNvPr id="3" name="Content Placeholder 2"/>
          <p:cNvSpPr>
            <a:spLocks noGrp="1"/>
          </p:cNvSpPr>
          <p:nvPr>
            <p:ph idx="1"/>
          </p:nvPr>
        </p:nvSpPr>
        <p:spPr/>
        <p:txBody>
          <a:bodyPr/>
          <a:lstStyle/>
          <a:p>
            <a:pPr>
              <a:defRPr/>
            </a:pPr>
            <a:r>
              <a:rPr lang="en-US" altLang="en-US" sz="2400" dirty="0" smtClean="0">
                <a:cs typeface="Arial" charset="0"/>
                <a:hlinkClick r:id="rId3"/>
              </a:rPr>
              <a:t>www.entrepreneurship.org</a:t>
            </a:r>
            <a:endParaRPr lang="en-US" altLang="en-US" sz="2400" dirty="0" smtClean="0">
              <a:cs typeface="Arial" charset="0"/>
            </a:endParaRPr>
          </a:p>
          <a:p>
            <a:pPr>
              <a:defRPr/>
            </a:pPr>
            <a:r>
              <a:rPr lang="en-US" altLang="en-US" sz="2400" dirty="0" smtClean="0">
                <a:cs typeface="Arial" charset="0"/>
              </a:rPr>
              <a:t>Inc.</a:t>
            </a:r>
            <a:r>
              <a:rPr lang="en-US" altLang="en-US" sz="2400" dirty="0" smtClean="0">
                <a:cs typeface="Arial" charset="0"/>
                <a:hlinkClick r:id="rId4"/>
              </a:rPr>
              <a:t>www.inc.com</a:t>
            </a:r>
            <a:r>
              <a:rPr lang="en-US" altLang="en-US" sz="2400" dirty="0" smtClean="0">
                <a:cs typeface="Arial" charset="0"/>
              </a:rPr>
              <a:t> </a:t>
            </a:r>
          </a:p>
          <a:p>
            <a:pPr>
              <a:defRPr/>
            </a:pPr>
            <a:r>
              <a:rPr lang="en-US" altLang="en-US" sz="2400" dirty="0" smtClean="0">
                <a:cs typeface="Arial" charset="0"/>
              </a:rPr>
              <a:t>Business 2.0 </a:t>
            </a:r>
            <a:r>
              <a:rPr lang="en-US" altLang="en-US" sz="2400" dirty="0" smtClean="0">
                <a:cs typeface="Arial" charset="0"/>
                <a:hlinkClick r:id="rId5"/>
              </a:rPr>
              <a:t>http://money.cnn.com/magazines/business2</a:t>
            </a:r>
            <a:r>
              <a:rPr lang="en-US" altLang="en-US" sz="2400" dirty="0" smtClean="0">
                <a:cs typeface="Arial" charset="0"/>
              </a:rPr>
              <a:t>  </a:t>
            </a:r>
          </a:p>
          <a:p>
            <a:pPr>
              <a:defRPr/>
            </a:pPr>
            <a:r>
              <a:rPr lang="en-US" altLang="en-US" sz="2400" dirty="0" smtClean="0">
                <a:cs typeface="Arial" charset="0"/>
              </a:rPr>
              <a:t>Bloomberg Business Week </a:t>
            </a:r>
            <a:r>
              <a:rPr lang="en-US" altLang="en-US" sz="2400" dirty="0" smtClean="0">
                <a:cs typeface="Arial" charset="0"/>
                <a:hlinkClick r:id="rId6"/>
              </a:rPr>
              <a:t>www.businessweek.com</a:t>
            </a:r>
            <a:r>
              <a:rPr lang="en-US" altLang="en-US" sz="2400" dirty="0" smtClean="0">
                <a:cs typeface="Arial" charset="0"/>
              </a:rPr>
              <a:t>/small-business </a:t>
            </a:r>
          </a:p>
          <a:p>
            <a:pPr>
              <a:defRPr/>
            </a:pPr>
            <a:r>
              <a:rPr lang="en-US" altLang="en-US" sz="2400" dirty="0" smtClean="0">
                <a:cs typeface="Arial" charset="0"/>
              </a:rPr>
              <a:t>Fortune and Money </a:t>
            </a:r>
            <a:r>
              <a:rPr lang="en-US" altLang="en-US" sz="2400" dirty="0" smtClean="0">
                <a:cs typeface="Arial" charset="0"/>
                <a:hlinkClick r:id="rId7"/>
              </a:rPr>
              <a:t>http://money.cnn.com/smallbusiness</a:t>
            </a:r>
            <a:r>
              <a:rPr lang="en-US" altLang="en-US" sz="2400" dirty="0" smtClean="0">
                <a:cs typeface="Arial" charset="0"/>
              </a:rPr>
              <a:t> </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6.5 Social Networking for Entrepreneurs </a:t>
            </a:r>
            <a:r>
              <a:rPr lang="en-US" sz="2000" b="0" dirty="0" smtClean="0">
                <a:solidFill>
                  <a:schemeClr val="bg2"/>
                </a:solidFill>
              </a:rPr>
              <a:t>(1 of 2)</a:t>
            </a:r>
            <a:endParaRPr lang="en-US" b="0" dirty="0">
              <a:solidFill>
                <a:schemeClr val="bg2"/>
              </a:solidFill>
            </a:endParaRPr>
          </a:p>
        </p:txBody>
      </p:sp>
      <p:graphicFrame>
        <p:nvGraphicFramePr>
          <p:cNvPr id="5" name="Table"/>
          <p:cNvGraphicFramePr>
            <a:graphicFrameLocks noGrp="1"/>
          </p:cNvGraphicFramePr>
          <p:nvPr>
            <p:ph idx="1"/>
            <p:extLst>
              <p:ext uri="{D42A27DB-BD31-4B8C-83A1-F6EECF244321}">
                <p14:modId xmlns:p14="http://schemas.microsoft.com/office/powerpoint/2010/main" xmlns="" val="3176905185"/>
              </p:ext>
            </p:extLst>
          </p:nvPr>
        </p:nvGraphicFramePr>
        <p:xfrm>
          <a:off x="457200" y="1600200"/>
          <a:ext cx="8229600" cy="3830659"/>
        </p:xfrm>
        <a:graphic>
          <a:graphicData uri="http://schemas.openxmlformats.org/drawingml/2006/table">
            <a:tbl>
              <a:tblPr firstRow="1" bandRow="1">
                <a:tableStyleId>{9D7B26C5-4107-4FEC-AEDC-1716B250A1EF}</a:tableStyleId>
              </a:tblPr>
              <a:tblGrid>
                <a:gridCol w="16002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05477">
                <a:tc>
                  <a:txBody>
                    <a:bodyPr/>
                    <a:lstStyle/>
                    <a:p>
                      <a:pPr algn="ctr"/>
                      <a:r>
                        <a:rPr lang="en-US" sz="1600" kern="1200" baseline="0" dirty="0" smtClean="0">
                          <a:solidFill>
                            <a:schemeClr val="tx1"/>
                          </a:solidFill>
                        </a:rPr>
                        <a:t>Network</a:t>
                      </a:r>
                      <a:endParaRPr lang="en-US" sz="16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kern="1200" baseline="0" dirty="0" smtClean="0">
                          <a:solidFill>
                            <a:schemeClr val="tx1"/>
                          </a:solidFill>
                        </a:rPr>
                        <a:t>Special Features</a:t>
                      </a:r>
                      <a:endParaRPr lang="en-US" sz="16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kern="1200" baseline="0" dirty="0" smtClean="0">
                          <a:solidFill>
                            <a:schemeClr val="tx1"/>
                          </a:solidFill>
                        </a:rPr>
                        <a:t>URL</a:t>
                      </a:r>
                      <a:endParaRPr lang="en-US" sz="16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0"/>
                  </a:ext>
                </a:extLst>
              </a:tr>
              <a:tr h="655320">
                <a:tc>
                  <a:txBody>
                    <a:bodyPr/>
                    <a:lstStyle/>
                    <a:p>
                      <a:r>
                        <a:rPr lang="en-US" sz="1600" b="1" kern="1200" baseline="0" dirty="0" smtClean="0">
                          <a:solidFill>
                            <a:schemeClr val="tx1"/>
                          </a:solidFill>
                        </a:rPr>
                        <a:t>Startup Nation</a:t>
                      </a:r>
                      <a:endParaRPr lang="en-US" sz="16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600" kern="1200" baseline="0" dirty="0" smtClean="0">
                          <a:solidFill>
                            <a:schemeClr val="tx1"/>
                          </a:solidFill>
                        </a:rPr>
                        <a:t>Provides articles, forums, blogs, seminars, and podcasts</a:t>
                      </a:r>
                      <a:endParaRPr lang="en-US"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600" kern="1200" baseline="0" dirty="0" smtClean="0">
                          <a:solidFill>
                            <a:schemeClr val="tx1"/>
                          </a:solidFill>
                          <a:hlinkClick r:id="rId2"/>
                        </a:rPr>
                        <a:t>www.startupnation.com</a:t>
                      </a:r>
                      <a:endParaRPr lang="en-US" sz="16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971973">
                <a:tc>
                  <a:txBody>
                    <a:bodyPr/>
                    <a:lstStyle/>
                    <a:p>
                      <a:r>
                        <a:rPr lang="en-US" sz="1600" b="1" kern="1200" baseline="0" dirty="0" smtClean="0">
                          <a:solidFill>
                            <a:schemeClr val="tx1"/>
                          </a:solidFill>
                        </a:rPr>
                        <a:t>LinkedIn</a:t>
                      </a:r>
                      <a:endParaRPr lang="en-US" sz="16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kern="1200" baseline="0" dirty="0" smtClean="0">
                          <a:solidFill>
                            <a:schemeClr val="tx1"/>
                          </a:solidFill>
                        </a:rPr>
                        <a:t>So many business professionals and corporate managers are members of this popular network that most entrepreneurs should have a presence as well</a:t>
                      </a:r>
                      <a:endParaRPr 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kern="1200" baseline="0" dirty="0" smtClean="0">
                          <a:solidFill>
                            <a:schemeClr val="tx1"/>
                          </a:solidFill>
                          <a:hlinkClick r:id="rId3"/>
                        </a:rPr>
                        <a:t>www.linkedin.com</a:t>
                      </a:r>
                      <a:endParaRPr 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27643">
                <a:tc>
                  <a:txBody>
                    <a:bodyPr/>
                    <a:lstStyle/>
                    <a:p>
                      <a:r>
                        <a:rPr lang="en-US" sz="1600" b="1" kern="1200" baseline="0" dirty="0" smtClean="0">
                          <a:solidFill>
                            <a:schemeClr val="tx1"/>
                          </a:solidFill>
                        </a:rPr>
                        <a:t>Xing</a:t>
                      </a:r>
                      <a:endParaRPr lang="en-US" sz="16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kern="1200" baseline="0" dirty="0" smtClean="0">
                          <a:solidFill>
                            <a:schemeClr val="tx1"/>
                          </a:solidFill>
                        </a:rPr>
                        <a:t>Similar to LinkedIn, with a European focus</a:t>
                      </a:r>
                      <a:endParaRPr 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kern="1200" baseline="0" dirty="0" smtClean="0">
                          <a:solidFill>
                            <a:schemeClr val="tx1"/>
                          </a:solidFill>
                          <a:hlinkClick r:id="rId4"/>
                        </a:rPr>
                        <a:t>www.xing.com</a:t>
                      </a:r>
                      <a:endParaRPr lang="en-US" sz="16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194139">
                <a:tc>
                  <a:txBody>
                    <a:bodyPr/>
                    <a:lstStyle/>
                    <a:p>
                      <a:r>
                        <a:rPr lang="en-US" sz="1600" b="1" kern="1200" baseline="0" dirty="0" smtClean="0">
                          <a:solidFill>
                            <a:schemeClr val="tx1"/>
                          </a:solidFill>
                        </a:rPr>
                        <a:t>Face book</a:t>
                      </a:r>
                      <a:endParaRPr lang="en-US" sz="1600"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1600" kern="1200" baseline="0" dirty="0" smtClean="0">
                          <a:solidFill>
                            <a:schemeClr val="tx1"/>
                          </a:solidFill>
                        </a:rPr>
                        <a:t>Not specifically for entrepreneurs or small business owners but has become a major marketing platform for</a:t>
                      </a:r>
                    </a:p>
                    <a:p>
                      <a:r>
                        <a:rPr lang="en-US" sz="1600" kern="1200" baseline="0" dirty="0" smtClean="0">
                          <a:solidFill>
                            <a:schemeClr val="tx1"/>
                          </a:solidFill>
                        </a:rPr>
                        <a:t>many small businesses</a:t>
                      </a:r>
                      <a:endParaRPr lang="en-US" sz="16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sz="1600" kern="1200" baseline="0" dirty="0" smtClean="0">
                        <a:solidFill>
                          <a:schemeClr val="tx1"/>
                        </a:solidFill>
                      </a:endParaRPr>
                    </a:p>
                    <a:p>
                      <a:r>
                        <a:rPr lang="en-US" sz="1600" kern="1200" baseline="0" dirty="0" smtClean="0">
                          <a:solidFill>
                            <a:schemeClr val="tx1"/>
                          </a:solidFill>
                          <a:hlinkClick r:id="rId5"/>
                        </a:rPr>
                        <a:t>www.facebook.com</a:t>
                      </a:r>
                      <a:endParaRPr lang="en-US" sz="16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6.5 Social Networking for Entrepreneurs </a:t>
            </a:r>
            <a:r>
              <a:rPr lang="en-US" sz="2000" b="0" dirty="0" smtClean="0">
                <a:solidFill>
                  <a:schemeClr val="bg2"/>
                </a:solidFill>
              </a:rPr>
              <a:t>(2 of 2)</a:t>
            </a:r>
            <a:endParaRPr lang="en-US" sz="3600" b="0" dirty="0"/>
          </a:p>
        </p:txBody>
      </p:sp>
      <p:graphicFrame>
        <p:nvGraphicFramePr>
          <p:cNvPr id="5" name="Table 1"/>
          <p:cNvGraphicFramePr>
            <a:graphicFrameLocks noGrp="1"/>
          </p:cNvGraphicFramePr>
          <p:nvPr>
            <p:ph idx="1"/>
            <p:extLst>
              <p:ext uri="{D42A27DB-BD31-4B8C-83A1-F6EECF244321}">
                <p14:modId xmlns:p14="http://schemas.microsoft.com/office/powerpoint/2010/main" xmlns="" val="3095452748"/>
              </p:ext>
            </p:extLst>
          </p:nvPr>
        </p:nvGraphicFramePr>
        <p:xfrm>
          <a:off x="457200" y="1600200"/>
          <a:ext cx="8229600" cy="4135902"/>
        </p:xfrm>
        <a:graphic>
          <a:graphicData uri="http://schemas.openxmlformats.org/drawingml/2006/table">
            <a:tbl>
              <a:tblPr firstRow="1" bandRow="1">
                <a:tableStyleId>{9D7B26C5-4107-4FEC-AEDC-1716B250A1EF}</a:tableStyleId>
              </a:tblPr>
              <a:tblGrid>
                <a:gridCol w="1905000">
                  <a:extLst>
                    <a:ext uri="{9D8B030D-6E8A-4147-A177-3AD203B41FA5}">
                      <a16:colId xmlns:a16="http://schemas.microsoft.com/office/drawing/2014/main" xmlns="" val="20000"/>
                    </a:ext>
                  </a:extLst>
                </a:gridCol>
                <a:gridCol w="35814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04800">
                <a:tc>
                  <a:txBody>
                    <a:bodyPr/>
                    <a:lstStyle/>
                    <a:p>
                      <a:pPr algn="ctr"/>
                      <a:r>
                        <a:rPr lang="en-US" sz="1600" kern="1200" baseline="0" dirty="0" smtClean="0">
                          <a:solidFill>
                            <a:schemeClr val="tx1"/>
                          </a:solidFill>
                        </a:rPr>
                        <a:t>Network</a:t>
                      </a:r>
                      <a:endParaRPr lang="en-US" sz="16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kern="1200" baseline="0" dirty="0" smtClean="0">
                          <a:solidFill>
                            <a:schemeClr val="tx1"/>
                          </a:solidFill>
                        </a:rPr>
                        <a:t>Special Features</a:t>
                      </a:r>
                      <a:endParaRPr lang="en-US" sz="16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600" kern="1200" baseline="0" dirty="0" smtClean="0">
                          <a:solidFill>
                            <a:schemeClr val="tx1"/>
                          </a:solidFill>
                        </a:rPr>
                        <a:t>URL</a:t>
                      </a:r>
                      <a:endParaRPr lang="en-US" sz="1600" dirty="0">
                        <a:solidFill>
                          <a:schemeClr val="tx1"/>
                        </a:solidFill>
                      </a:endParaRP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94845362"/>
                  </a:ext>
                </a:extLst>
              </a:tr>
              <a:tr h="775286">
                <a:tc>
                  <a:txBody>
                    <a:bodyPr/>
                    <a:lstStyle/>
                    <a:p>
                      <a:r>
                        <a:rPr lang="en-US" sz="1600" b="1" kern="1200" baseline="0" dirty="0" smtClean="0">
                          <a:solidFill>
                            <a:schemeClr val="tx1"/>
                          </a:solidFill>
                        </a:rPr>
                        <a:t>The Funded</a:t>
                      </a:r>
                      <a:endParaRPr lang="en-US" sz="1600" b="1"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fr-FR" sz="1600" b="0" kern="1200" baseline="0" dirty="0" smtClean="0">
                          <a:solidFill>
                            <a:schemeClr val="tx1"/>
                          </a:solidFill>
                        </a:rPr>
                        <a:t>Lets entrepreneurs share information on venture</a:t>
                      </a:r>
                      <a:r>
                        <a:rPr lang="en-US" sz="1600" b="0" kern="1200" baseline="0" dirty="0" smtClean="0">
                          <a:solidFill>
                            <a:schemeClr val="tx1"/>
                          </a:solidFill>
                        </a:rPr>
                        <a:t>capitalists and angel investors, including the amounts</a:t>
                      </a:r>
                    </a:p>
                    <a:p>
                      <a:r>
                        <a:rPr lang="en-US" sz="1600" b="0" kern="1200" baseline="0" dirty="0" smtClean="0">
                          <a:solidFill>
                            <a:schemeClr val="tx1"/>
                          </a:solidFill>
                        </a:rPr>
                        <a:t>and terms they’ve been offered</a:t>
                      </a:r>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600" b="0" kern="1200" baseline="0" dirty="0" smtClean="0">
                          <a:solidFill>
                            <a:schemeClr val="tx1"/>
                          </a:solidFill>
                          <a:hlinkClick r:id="rId3"/>
                        </a:rPr>
                        <a:t>http://thefunded.com</a:t>
                      </a:r>
                      <a:endParaRPr lang="en-US" sz="16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00222">
                <a:tc>
                  <a:txBody>
                    <a:bodyPr/>
                    <a:lstStyle/>
                    <a:p>
                      <a:r>
                        <a:rPr lang="en-US" sz="1600" b="1" kern="1200" baseline="0" dirty="0" smtClean="0">
                          <a:solidFill>
                            <a:schemeClr val="tx1"/>
                          </a:solidFill>
                        </a:rPr>
                        <a:t>Young Entrepreneur</a:t>
                      </a:r>
                      <a:endParaRPr lang="en-US" sz="16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kern="1200" baseline="0" dirty="0" smtClean="0">
                          <a:solidFill>
                            <a:schemeClr val="tx1"/>
                          </a:solidFill>
                        </a:rPr>
                        <a:t>For active entrepreneurs and those considering entrepreneurship</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kern="1200" baseline="0" dirty="0" smtClean="0">
                          <a:solidFill>
                            <a:schemeClr val="tx1"/>
                          </a:solidFill>
                          <a:hlinkClick r:id="rId4"/>
                        </a:rPr>
                        <a:t>www.facebook.com/</a:t>
                      </a:r>
                    </a:p>
                    <a:p>
                      <a:r>
                        <a:rPr lang="en-US" sz="1600" b="0" kern="1200" baseline="0" dirty="0" smtClean="0">
                          <a:solidFill>
                            <a:schemeClr val="tx1"/>
                          </a:solidFill>
                          <a:hlinkClick r:id="rId4"/>
                        </a:rPr>
                        <a:t>Young Entrepreneurs</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75286">
                <a:tc>
                  <a:txBody>
                    <a:bodyPr/>
                    <a:lstStyle/>
                    <a:p>
                      <a:r>
                        <a:rPr lang="en-US" sz="1600" b="1" kern="1200" baseline="0" dirty="0" smtClean="0">
                          <a:solidFill>
                            <a:schemeClr val="tx1"/>
                          </a:solidFill>
                        </a:rPr>
                        <a:t>Twitter</a:t>
                      </a:r>
                      <a:endParaRPr lang="en-US" sz="16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kern="1200" baseline="0" dirty="0" smtClean="0">
                          <a:solidFill>
                            <a:schemeClr val="tx1"/>
                          </a:solidFill>
                        </a:rPr>
                        <a:t>Not specifically for entrepreneurs or small business owners, but many use it to build connections and</a:t>
                      </a:r>
                    </a:p>
                    <a:p>
                      <a:r>
                        <a:rPr lang="en-US" sz="1600" b="0" kern="1200" baseline="0" dirty="0" smtClean="0">
                          <a:solidFill>
                            <a:schemeClr val="tx1"/>
                          </a:solidFill>
                        </a:rPr>
                        <a:t>conduct research</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b="0" kern="1200" baseline="0" dirty="0" smtClean="0">
                          <a:solidFill>
                            <a:schemeClr val="tx1"/>
                          </a:solidFill>
                          <a:hlinkClick r:id="rId5"/>
                        </a:rPr>
                        <a:t>https://twitter.com</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75286">
                <a:tc>
                  <a:txBody>
                    <a:bodyPr/>
                    <a:lstStyle/>
                    <a:p>
                      <a:r>
                        <a:rPr lang="en-US" sz="1600" b="1" kern="1200" baseline="0" dirty="0" smtClean="0">
                          <a:solidFill>
                            <a:schemeClr val="tx1"/>
                          </a:solidFill>
                        </a:rPr>
                        <a:t>Pinterest</a:t>
                      </a:r>
                      <a:endParaRPr lang="en-US" sz="1600" b="1"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1600" b="0" kern="1200" baseline="0" dirty="0" smtClean="0">
                          <a:solidFill>
                            <a:schemeClr val="tx1"/>
                          </a:solidFill>
                        </a:rPr>
                        <a:t>Many consumers use Pinterest to search for product ideas, so it can be a great promotional platform for</a:t>
                      </a:r>
                    </a:p>
                    <a:p>
                      <a:r>
                        <a:rPr lang="en-US" sz="1600" b="0" kern="1200" baseline="0" dirty="0" smtClean="0">
                          <a:solidFill>
                            <a:schemeClr val="tx1"/>
                          </a:solidFill>
                        </a:rPr>
                        <a:t>businesses</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r>
                        <a:rPr lang="en-US" sz="1600" b="0" kern="1200" baseline="0" dirty="0" smtClean="0">
                          <a:solidFill>
                            <a:schemeClr val="tx1"/>
                          </a:solidFill>
                          <a:hlinkClick r:id="rId6"/>
                        </a:rPr>
                        <a:t>www.pinterest.com</a:t>
                      </a:r>
                      <a:endParaRPr lang="en-US" sz="1600"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3"/>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Business Incubators</a:t>
            </a:r>
            <a:endParaRPr lang="en-US"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Business incubators </a:t>
            </a:r>
          </a:p>
          <a:p>
            <a:pPr lvl="1"/>
            <a:r>
              <a:rPr lang="en-US" sz="2400" dirty="0" smtClean="0">
                <a:ea typeface="Arial" pitchFamily="34" charset="0"/>
              </a:rPr>
              <a:t>Facilities that house small businesses and provide support services during the company</a:t>
            </a:r>
            <a:r>
              <a:rPr lang="en-US" altLang="en-US" sz="2400" dirty="0" smtClean="0">
                <a:ea typeface="Arial" pitchFamily="34" charset="0"/>
              </a:rPr>
              <a:t>’</a:t>
            </a:r>
            <a:r>
              <a:rPr lang="en-US" sz="2400" dirty="0" smtClean="0">
                <a:ea typeface="Arial" pitchFamily="34" charset="0"/>
              </a:rPr>
              <a:t>s early growth phases</a:t>
            </a:r>
            <a:endParaRPr lang="en-US" sz="2400" dirty="0" smtClean="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Financing Options for Small Businesses </a:t>
            </a:r>
            <a:r>
              <a:rPr lang="en-US" sz="2000" b="0" dirty="0" smtClean="0">
                <a:ea typeface="ＭＳ Ｐゴシック" pitchFamily="34" charset="-128"/>
              </a:rPr>
              <a:t>(1 of 4)</a:t>
            </a:r>
            <a:endParaRPr lang="en-US" sz="3600" b="0" dirty="0"/>
          </a:p>
        </p:txBody>
      </p:sp>
      <p:sp>
        <p:nvSpPr>
          <p:cNvPr id="3" name="Content Placeholder 2"/>
          <p:cNvSpPr>
            <a:spLocks noGrp="1"/>
          </p:cNvSpPr>
          <p:nvPr>
            <p:ph idx="1"/>
          </p:nvPr>
        </p:nvSpPr>
        <p:spPr>
          <a:xfrm>
            <a:off x="457200" y="1600200"/>
            <a:ext cx="7924800" cy="4525963"/>
          </a:xfrm>
        </p:spPr>
        <p:txBody>
          <a:bodyPr/>
          <a:lstStyle/>
          <a:p>
            <a:pPr>
              <a:defRPr/>
            </a:pPr>
            <a:r>
              <a:rPr lang="en-US" altLang="en-US" sz="2400" b="1" dirty="0" smtClean="0">
                <a:cs typeface="Arial" charset="0"/>
              </a:rPr>
              <a:t>Seed money </a:t>
            </a:r>
          </a:p>
          <a:p>
            <a:pPr lvl="1">
              <a:defRPr/>
            </a:pPr>
            <a:r>
              <a:rPr lang="en-US" altLang="en-US" sz="2400" dirty="0" smtClean="0">
                <a:cs typeface="Arial" charset="0"/>
              </a:rPr>
              <a:t>The first infusion of capital used to get a business started</a:t>
            </a:r>
          </a:p>
          <a:p>
            <a:pPr>
              <a:defRPr/>
            </a:pPr>
            <a:r>
              <a:rPr lang="en-US" altLang="en-US" sz="2400" b="1" dirty="0" smtClean="0">
                <a:cs typeface="Arial" charset="0"/>
              </a:rPr>
              <a:t>Micro lenders </a:t>
            </a:r>
          </a:p>
          <a:p>
            <a:pPr lvl="1">
              <a:defRPr/>
            </a:pPr>
            <a:r>
              <a:rPr lang="en-US" altLang="en-US" sz="2400" dirty="0" smtClean="0">
                <a:cs typeface="Arial" charset="0"/>
              </a:rPr>
              <a:t>Organizations, often not-for-profit, that lend smaller amounts of money to business owners who might not qualify for conventional bank loans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Financing Options for Small Businesses </a:t>
            </a:r>
            <a:r>
              <a:rPr lang="en-US" sz="2000" b="0" dirty="0" smtClean="0">
                <a:ea typeface="ＭＳ Ｐゴシック" pitchFamily="34" charset="-128"/>
              </a:rPr>
              <a:t>(2 of 4)</a:t>
            </a:r>
            <a:endParaRPr lang="en-US" sz="3600" b="0" dirty="0"/>
          </a:p>
        </p:txBody>
      </p:sp>
      <p:sp>
        <p:nvSpPr>
          <p:cNvPr id="3" name="Content Placeholder 2"/>
          <p:cNvSpPr>
            <a:spLocks noGrp="1"/>
          </p:cNvSpPr>
          <p:nvPr>
            <p:ph idx="1"/>
          </p:nvPr>
        </p:nvSpPr>
        <p:spPr>
          <a:xfrm>
            <a:off x="457200" y="1600200"/>
            <a:ext cx="8077200" cy="4525963"/>
          </a:xfrm>
        </p:spPr>
        <p:txBody>
          <a:bodyPr/>
          <a:lstStyle/>
          <a:p>
            <a:r>
              <a:rPr lang="en-US" sz="2400" b="1" dirty="0" smtClean="0">
                <a:ea typeface="ＭＳ Ｐゴシック" pitchFamily="34" charset="-128"/>
              </a:rPr>
              <a:t>Venture capitalists (VCs)</a:t>
            </a:r>
          </a:p>
          <a:p>
            <a:pPr lvl="1"/>
            <a:r>
              <a:rPr lang="en-US" sz="2400" dirty="0" smtClean="0">
                <a:ea typeface="Arial" pitchFamily="34" charset="0"/>
              </a:rPr>
              <a:t>Investors who provide money to finance new businesses or turnarounds in exchange for a portion of ownership, with the objective of reselling the business at a profit</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Financing Options for Small Businesses </a:t>
            </a:r>
            <a:r>
              <a:rPr lang="en-US" sz="2000" b="0" dirty="0" smtClean="0">
                <a:ea typeface="ＭＳ Ｐゴシック" pitchFamily="34" charset="-128"/>
              </a:rPr>
              <a:t>(3 of 4)</a:t>
            </a:r>
            <a:endParaRPr lang="en-US" sz="3600"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Angel investors </a:t>
            </a:r>
          </a:p>
          <a:p>
            <a:pPr lvl="1"/>
            <a:r>
              <a:rPr lang="en-US" sz="2400" dirty="0" smtClean="0">
                <a:ea typeface="Arial" pitchFamily="34" charset="0"/>
              </a:rPr>
              <a:t>Private individuals who invest money in start-ups, usually earlier in a business</a:t>
            </a:r>
            <a:r>
              <a:rPr lang="en-US" altLang="en-US" sz="2400" dirty="0" smtClean="0">
                <a:ea typeface="Arial" pitchFamily="34" charset="0"/>
              </a:rPr>
              <a:t>’</a:t>
            </a:r>
            <a:r>
              <a:rPr lang="en-US" sz="2400" dirty="0" smtClean="0">
                <a:ea typeface="Arial" pitchFamily="34" charset="0"/>
              </a:rPr>
              <a:t>s life and in smaller amounts than VCs are willing to invest or banks are willing to lend</a:t>
            </a:r>
          </a:p>
          <a:p>
            <a:r>
              <a:rPr lang="en-US" sz="2400" b="1" dirty="0" smtClean="0">
                <a:ea typeface="ＭＳ Ｐゴシック" pitchFamily="34" charset="-128"/>
              </a:rPr>
              <a:t>Initial public offering (IPO)</a:t>
            </a:r>
          </a:p>
          <a:p>
            <a:pPr lvl="1"/>
            <a:r>
              <a:rPr lang="en-US" sz="2400" dirty="0" smtClean="0">
                <a:ea typeface="Arial" pitchFamily="34" charset="0"/>
              </a:rPr>
              <a:t>A corporation</a:t>
            </a:r>
            <a:r>
              <a:rPr lang="en-US" altLang="en-US" sz="2400" dirty="0" smtClean="0">
                <a:ea typeface="Arial" pitchFamily="34" charset="0"/>
              </a:rPr>
              <a:t>’</a:t>
            </a:r>
            <a:r>
              <a:rPr lang="en-US" sz="2400" dirty="0" smtClean="0">
                <a:ea typeface="Arial" pitchFamily="34" charset="0"/>
              </a:rPr>
              <a:t>s first offering of shares to the public</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Financing Options for Small Businesses </a:t>
            </a:r>
            <a:r>
              <a:rPr lang="en-US" sz="2000" b="0" dirty="0" smtClean="0">
                <a:ea typeface="ＭＳ Ｐゴシック" pitchFamily="34" charset="-128"/>
              </a:rPr>
              <a:t>(4 of 4)</a:t>
            </a:r>
            <a:endParaRPr lang="en-US" sz="3600"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Crowd funding </a:t>
            </a:r>
          </a:p>
          <a:p>
            <a:pPr lvl="1"/>
            <a:r>
              <a:rPr lang="en-US" sz="2400" dirty="0" smtClean="0">
                <a:ea typeface="Arial" pitchFamily="34" charset="0"/>
              </a:rPr>
              <a:t>Soliciting project funds, business investment, or business loans from members of the public</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a typeface="ＭＳ Ｐゴシック" pitchFamily="34" charset="-128"/>
              </a:rPr>
              <a:t>Learning Objectives </a:t>
            </a:r>
            <a:r>
              <a:rPr lang="en-US" sz="2000" b="0" dirty="0" smtClean="0">
                <a:ea typeface="ＭＳ Ｐゴシック" pitchFamily="34" charset="-128"/>
              </a:rPr>
              <a:t>(2 of 2)</a:t>
            </a:r>
            <a:endParaRPr lang="en-US" sz="3600" b="0" dirty="0"/>
          </a:p>
        </p:txBody>
      </p:sp>
      <p:sp>
        <p:nvSpPr>
          <p:cNvPr id="5" name="Content Placeholder 4"/>
          <p:cNvSpPr>
            <a:spLocks noGrp="1"/>
          </p:cNvSpPr>
          <p:nvPr>
            <p:ph idx="1"/>
          </p:nvPr>
        </p:nvSpPr>
        <p:spPr/>
        <p:txBody>
          <a:bodyPr/>
          <a:lstStyle/>
          <a:p>
            <a:pPr marL="0" indent="0">
              <a:buSzPct val="100000"/>
              <a:buNone/>
            </a:pPr>
            <a:r>
              <a:rPr lang="en-US" sz="2400" b="1" dirty="0" smtClean="0">
                <a:solidFill>
                  <a:srgbClr val="007FA3"/>
                </a:solidFill>
                <a:ea typeface="ＭＳ Ｐゴシック" pitchFamily="34" charset="-128"/>
              </a:rPr>
              <a:t>6.4</a:t>
            </a:r>
            <a:r>
              <a:rPr lang="en-US" sz="2400" dirty="0" smtClean="0">
                <a:ea typeface="ＭＳ Ｐゴシック" pitchFamily="34" charset="-128"/>
              </a:rPr>
              <a:t> Identify the major causes of business failures, and identify sources of advice and support for struggling business owners.</a:t>
            </a:r>
          </a:p>
          <a:p>
            <a:pPr marL="0" indent="0">
              <a:buSzPct val="100000"/>
              <a:buNone/>
            </a:pPr>
            <a:r>
              <a:rPr lang="en-US" sz="2400" b="1" dirty="0" smtClean="0">
                <a:solidFill>
                  <a:srgbClr val="007FA3"/>
                </a:solidFill>
                <a:ea typeface="ＭＳ Ｐゴシック" pitchFamily="34" charset="-128"/>
              </a:rPr>
              <a:t>6.5</a:t>
            </a:r>
            <a:r>
              <a:rPr lang="en-US" sz="2400" dirty="0" smtClean="0">
                <a:ea typeface="ＭＳ Ｐゴシック" pitchFamily="34" charset="-128"/>
              </a:rPr>
              <a:t> Discuss the principal sources of small-business private financing.</a:t>
            </a:r>
          </a:p>
          <a:p>
            <a:pPr marL="0" indent="0">
              <a:buSzPct val="100000"/>
              <a:buNone/>
            </a:pPr>
            <a:r>
              <a:rPr lang="en-US" sz="2400" b="1" dirty="0" smtClean="0">
                <a:solidFill>
                  <a:srgbClr val="007FA3"/>
                </a:solidFill>
                <a:ea typeface="ＭＳ Ｐゴシック" pitchFamily="34" charset="-128"/>
              </a:rPr>
              <a:t>6.6</a:t>
            </a:r>
            <a:r>
              <a:rPr lang="en-US" sz="2400" dirty="0" smtClean="0">
                <a:ea typeface="ＭＳ Ｐゴシック" pitchFamily="34" charset="-128"/>
              </a:rPr>
              <a:t> Explain the advantages and disadvantages of franchising.</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6.6 Financing Possibilities Over the Life of a Small Business</a:t>
            </a:r>
            <a:endParaRPr lang="en-US" dirty="0">
              <a:solidFill>
                <a:schemeClr val="bg2"/>
              </a:solidFill>
            </a:endParaRPr>
          </a:p>
        </p:txBody>
      </p:sp>
      <p:pic>
        <p:nvPicPr>
          <p:cNvPr id="6146" name="Picture 2" descr="A graph of sales versus time. The graph shows the life of a small business as starting very low in sales and time, then sharply increasing at the midpoint, and finally leveling off high in sales. The graph is also divided into sections representing the small business’s financing possibilities. The following lists the possibilities starting from low in sales and early in time, to high in sales and further in time: private loans; personal lines of credit; credit cards; personal funds; crowdfunding; microloans; angel investments; venture capital; bank business loans; public stock sales."/>
          <p:cNvPicPr>
            <a:picLocks noGrp="1" noChangeAspect="1" noChangeArrowheads="1"/>
          </p:cNvPicPr>
          <p:nvPr>
            <p:ph idx="1"/>
          </p:nvPr>
        </p:nvPicPr>
        <p:blipFill>
          <a:blip r:embed="rId3" cstate="print"/>
          <a:srcRect/>
          <a:stretch>
            <a:fillRect/>
          </a:stretch>
        </p:blipFill>
        <p:spPr bwMode="auto">
          <a:xfrm>
            <a:off x="612976" y="1707507"/>
            <a:ext cx="7918048" cy="4311348"/>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The Franchise Alternative </a:t>
            </a:r>
            <a:r>
              <a:rPr lang="en-US" sz="2000" b="0" dirty="0" smtClean="0">
                <a:ea typeface="ＭＳ Ｐゴシック" pitchFamily="34" charset="-128"/>
              </a:rPr>
              <a:t>(1 of 2)</a:t>
            </a:r>
            <a:endParaRPr lang="en-US" sz="3600" b="0" dirty="0"/>
          </a:p>
        </p:txBody>
      </p:sp>
      <p:sp>
        <p:nvSpPr>
          <p:cNvPr id="3" name="Content Placeholder 2"/>
          <p:cNvSpPr>
            <a:spLocks noGrp="1"/>
          </p:cNvSpPr>
          <p:nvPr>
            <p:ph idx="1"/>
          </p:nvPr>
        </p:nvSpPr>
        <p:spPr/>
        <p:txBody>
          <a:bodyPr/>
          <a:lstStyle/>
          <a:p>
            <a:pPr>
              <a:defRPr/>
            </a:pPr>
            <a:r>
              <a:rPr lang="en-US" altLang="en-US" sz="2400" b="1" dirty="0" smtClean="0">
                <a:cs typeface="Arial" charset="0"/>
              </a:rPr>
              <a:t>Franchise </a:t>
            </a:r>
          </a:p>
          <a:p>
            <a:pPr lvl="1">
              <a:defRPr/>
            </a:pPr>
            <a:r>
              <a:rPr lang="en-US" altLang="en-US" sz="2400" dirty="0" smtClean="0">
                <a:cs typeface="Arial" charset="0"/>
              </a:rPr>
              <a:t>A business arrangement in which one company (the franchisee) obtains the rights to sell the products and use various elements of a business system of another company (the franchisor)</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The Franchise Alternative </a:t>
            </a:r>
            <a:r>
              <a:rPr lang="en-US" sz="2000" b="0" dirty="0" smtClean="0">
                <a:ea typeface="ＭＳ Ｐゴシック" pitchFamily="34" charset="-128"/>
              </a:rPr>
              <a:t>(2 of 2)</a:t>
            </a:r>
            <a:endParaRPr lang="en-US" sz="3600" b="0" dirty="0"/>
          </a:p>
        </p:txBody>
      </p:sp>
      <p:sp>
        <p:nvSpPr>
          <p:cNvPr id="3" name="Content Placeholder 2"/>
          <p:cNvSpPr>
            <a:spLocks noGrp="1"/>
          </p:cNvSpPr>
          <p:nvPr>
            <p:ph idx="1"/>
          </p:nvPr>
        </p:nvSpPr>
        <p:spPr/>
        <p:txBody>
          <a:bodyPr/>
          <a:lstStyle/>
          <a:p>
            <a:r>
              <a:rPr lang="en-US" sz="2400" b="1" dirty="0" smtClean="0">
                <a:ea typeface="ＭＳ Ｐゴシック" pitchFamily="34" charset="-128"/>
              </a:rPr>
              <a:t>Franchisee </a:t>
            </a:r>
          </a:p>
          <a:p>
            <a:pPr lvl="1"/>
            <a:r>
              <a:rPr lang="en-US" sz="2400" dirty="0" smtClean="0">
                <a:ea typeface="Arial" pitchFamily="34" charset="0"/>
              </a:rPr>
              <a:t>A business owner who pays for the rights to sell the products and use the business system of a franchisor</a:t>
            </a:r>
          </a:p>
          <a:p>
            <a:pPr>
              <a:defRPr/>
            </a:pPr>
            <a:r>
              <a:rPr lang="en-US" altLang="en-US" sz="2400" b="1" dirty="0" smtClean="0">
                <a:cs typeface="Arial" charset="0"/>
              </a:rPr>
              <a:t>Franchisor </a:t>
            </a:r>
          </a:p>
          <a:p>
            <a:pPr lvl="1">
              <a:defRPr/>
            </a:pPr>
            <a:r>
              <a:rPr lang="en-US" altLang="en-US" sz="2400" dirty="0" smtClean="0">
                <a:cs typeface="Arial" charset="0"/>
              </a:rPr>
              <a:t>A company that licenses elements of its business system to other companies (franchisees)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Advantages of Franchising</a:t>
            </a:r>
            <a:endParaRPr lang="en-US" dirty="0"/>
          </a:p>
        </p:txBody>
      </p:sp>
      <p:sp>
        <p:nvSpPr>
          <p:cNvPr id="3" name="Content Placeholder 2"/>
          <p:cNvSpPr>
            <a:spLocks noGrp="1"/>
          </p:cNvSpPr>
          <p:nvPr>
            <p:ph idx="1"/>
          </p:nvPr>
        </p:nvSpPr>
        <p:spPr/>
        <p:txBody>
          <a:bodyPr/>
          <a:lstStyle/>
          <a:p>
            <a:r>
              <a:rPr lang="en-US" sz="2400" dirty="0" smtClean="0">
                <a:ea typeface="ＭＳ Ｐゴシック" pitchFamily="34" charset="-128"/>
              </a:rPr>
              <a:t>Combines at least some of the freedom of working for yourself with many of the advantages of being part of a larger, established organization</a:t>
            </a:r>
          </a:p>
          <a:p>
            <a:r>
              <a:rPr lang="en-US" sz="2400" dirty="0" smtClean="0">
                <a:ea typeface="ＭＳ Ｐゴシック" pitchFamily="34" charset="-128"/>
              </a:rPr>
              <a:t>Name recognition, national advertising programs, standardized quality of goods and services, and a proven formula for success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Disadvantages of Franchising</a:t>
            </a:r>
            <a:endParaRPr lang="en-US" dirty="0"/>
          </a:p>
        </p:txBody>
      </p:sp>
      <p:sp>
        <p:nvSpPr>
          <p:cNvPr id="3" name="Content Placeholder 2"/>
          <p:cNvSpPr>
            <a:spLocks noGrp="1"/>
          </p:cNvSpPr>
          <p:nvPr>
            <p:ph idx="1"/>
          </p:nvPr>
        </p:nvSpPr>
        <p:spPr/>
        <p:txBody>
          <a:bodyPr/>
          <a:lstStyle/>
          <a:p>
            <a:r>
              <a:rPr lang="en-US" sz="2400" dirty="0" smtClean="0">
                <a:ea typeface="ＭＳ Ｐゴシック" pitchFamily="34" charset="-128"/>
              </a:rPr>
              <a:t>Typically agree to follow the business format</a:t>
            </a:r>
          </a:p>
          <a:p>
            <a:r>
              <a:rPr lang="en-US" sz="2400" dirty="0" smtClean="0">
                <a:ea typeface="ＭＳ Ｐゴシック" pitchFamily="34" charset="-128"/>
              </a:rPr>
              <a:t>Little control over decisions the franchisor makes that affect the entire system</a:t>
            </a:r>
          </a:p>
          <a:p>
            <a:r>
              <a:rPr lang="en-US" sz="2400" dirty="0" smtClean="0">
                <a:ea typeface="ＭＳ Ｐゴシック" pitchFamily="34" charset="-128"/>
              </a:rPr>
              <a:t>Don</a:t>
            </a:r>
            <a:r>
              <a:rPr lang="en-US" altLang="en-US" sz="2400" dirty="0" smtClean="0">
                <a:ea typeface="ＭＳ Ｐゴシック" pitchFamily="34" charset="-128"/>
              </a:rPr>
              <a:t>’</a:t>
            </a:r>
            <a:r>
              <a:rPr lang="en-US" sz="2400" dirty="0" smtClean="0">
                <a:ea typeface="ＭＳ Ｐゴシック" pitchFamily="34" charset="-128"/>
              </a:rPr>
              <a:t>t have the option of independently changing your business in response to market changes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6.7 Key Questions to Ask Before Signing a Franchise Agreement</a:t>
            </a:r>
            <a:endParaRPr lang="en-US" dirty="0">
              <a:solidFill>
                <a:schemeClr val="bg2"/>
              </a:solidFill>
            </a:endParaRPr>
          </a:p>
        </p:txBody>
      </p:sp>
      <p:graphicFrame>
        <p:nvGraphicFramePr>
          <p:cNvPr id="5" name="Table 1"/>
          <p:cNvGraphicFramePr>
            <a:graphicFrameLocks noGrp="1"/>
          </p:cNvGraphicFramePr>
          <p:nvPr>
            <p:ph idx="1"/>
            <p:extLst>
              <p:ext uri="{D42A27DB-BD31-4B8C-83A1-F6EECF244321}">
                <p14:modId xmlns:p14="http://schemas.microsoft.com/office/powerpoint/2010/main" xmlns="" val="1718924445"/>
              </p:ext>
            </p:extLst>
          </p:nvPr>
        </p:nvGraphicFramePr>
        <p:xfrm>
          <a:off x="457200" y="1600200"/>
          <a:ext cx="8229600" cy="4724400"/>
        </p:xfrm>
        <a:graphic>
          <a:graphicData uri="http://schemas.openxmlformats.org/drawingml/2006/table">
            <a:tbl>
              <a:tblPr firstRow="1" bandRow="1">
                <a:tableStyleId>{9D7B26C5-4107-4FEC-AEDC-1716B250A1EF}</a:tableStyleId>
              </a:tblPr>
              <a:tblGrid>
                <a:gridCol w="8229600">
                  <a:extLst>
                    <a:ext uri="{9D8B030D-6E8A-4147-A177-3AD203B41FA5}">
                      <a16:colId xmlns:a16="http://schemas.microsoft.com/office/drawing/2014/main" xmlns="" val="20000"/>
                    </a:ext>
                  </a:extLst>
                </a:gridCol>
              </a:tblGrid>
              <a:tr h="370840">
                <a:tc>
                  <a:txBody>
                    <a:bodyPr/>
                    <a:lstStyle/>
                    <a:p>
                      <a:pPr marL="354013" indent="-354013"/>
                      <a:r>
                        <a:rPr lang="en-US" sz="1600" b="0" kern="1200" baseline="0" dirty="0" smtClean="0"/>
                        <a:t>  </a:t>
                      </a:r>
                      <a:r>
                        <a:rPr lang="en-US" sz="1600" b="1" kern="1200" baseline="0" dirty="0" smtClean="0"/>
                        <a:t>1. </a:t>
                      </a:r>
                      <a:r>
                        <a:rPr lang="en-US" sz="1600" b="0" kern="1200" baseline="0" dirty="0" smtClean="0"/>
                        <a:t>What are the total start-up costs? What does the initial franchise fee cover? Does it include a starting inventory of supplies and products?</a:t>
                      </a:r>
                    </a:p>
                    <a:p>
                      <a:pPr marL="274320" indent="-274320"/>
                      <a:r>
                        <a:rPr lang="en-US" sz="1600" b="0" kern="1200" baseline="0" dirty="0" smtClean="0"/>
                        <a:t>  </a:t>
                      </a:r>
                      <a:r>
                        <a:rPr lang="en-US" sz="1600" b="1" kern="1200" baseline="0" dirty="0" smtClean="0"/>
                        <a:t>2.</a:t>
                      </a:r>
                      <a:r>
                        <a:rPr lang="en-US" sz="1600" b="0" kern="1200" baseline="0" dirty="0" smtClean="0"/>
                        <a:t> Who pays for employee training?</a:t>
                      </a:r>
                    </a:p>
                    <a:p>
                      <a:pPr marL="274320" indent="-274320"/>
                      <a:r>
                        <a:rPr lang="en-US" sz="1600" b="0" kern="1200" baseline="0" dirty="0" smtClean="0"/>
                        <a:t>  </a:t>
                      </a:r>
                      <a:r>
                        <a:rPr lang="en-US" sz="1600" b="1" kern="1200" baseline="0" dirty="0" smtClean="0"/>
                        <a:t>3.</a:t>
                      </a:r>
                      <a:r>
                        <a:rPr lang="en-US" sz="1600" b="0" kern="1200" baseline="0" dirty="0" smtClean="0"/>
                        <a:t> How are the periodic royalties calculated, and when must they be paid?</a:t>
                      </a:r>
                    </a:p>
                    <a:p>
                      <a:pPr marL="354013" indent="-354013"/>
                      <a:r>
                        <a:rPr lang="en-US" sz="1600" b="0" kern="1200" baseline="0" dirty="0" smtClean="0"/>
                        <a:t>  </a:t>
                      </a:r>
                      <a:r>
                        <a:rPr lang="en-US" sz="1600" b="1" kern="1200" baseline="0" dirty="0" smtClean="0"/>
                        <a:t>4.</a:t>
                      </a:r>
                      <a:r>
                        <a:rPr lang="en-US" sz="1600" b="0" kern="1200" baseline="0" dirty="0" smtClean="0"/>
                        <a:t> Who provides and pays for advertising and promotional items? Do you have to contribute to an advertising fund?</a:t>
                      </a:r>
                    </a:p>
                    <a:p>
                      <a:pPr marL="274320" indent="-274320"/>
                      <a:r>
                        <a:rPr lang="en-US" sz="1600" b="0" kern="1200" baseline="0" dirty="0" smtClean="0"/>
                        <a:t>  </a:t>
                      </a:r>
                      <a:r>
                        <a:rPr lang="en-US" sz="1600" b="1" kern="1200" baseline="0" dirty="0" smtClean="0"/>
                        <a:t>5.</a:t>
                      </a:r>
                      <a:r>
                        <a:rPr lang="en-US" sz="1600" b="0" kern="1200" baseline="0" dirty="0" smtClean="0"/>
                        <a:t> Are all trademarks and names legally protected?</a:t>
                      </a:r>
                    </a:p>
                    <a:p>
                      <a:pPr marL="274320" indent="-274320"/>
                      <a:r>
                        <a:rPr lang="en-US" sz="1600" b="0" kern="1200" baseline="0" dirty="0" smtClean="0"/>
                        <a:t>  </a:t>
                      </a:r>
                      <a:r>
                        <a:rPr lang="en-US" sz="1600" b="1" kern="1200" baseline="0" dirty="0" smtClean="0"/>
                        <a:t>6.</a:t>
                      </a:r>
                      <a:r>
                        <a:rPr lang="en-US" sz="1600" b="0" kern="1200" baseline="0" dirty="0" smtClean="0"/>
                        <a:t> Who selects or approves the location of the business?</a:t>
                      </a:r>
                    </a:p>
                    <a:p>
                      <a:pPr marL="274320" indent="-274320"/>
                      <a:r>
                        <a:rPr lang="en-US" sz="1600" b="0" kern="1200" baseline="0" dirty="0" smtClean="0"/>
                        <a:t>  </a:t>
                      </a:r>
                      <a:r>
                        <a:rPr lang="en-US" sz="1600" b="1" kern="1200" baseline="0" dirty="0" smtClean="0"/>
                        <a:t>7.</a:t>
                      </a:r>
                      <a:r>
                        <a:rPr lang="en-US" sz="1600" b="0" kern="1200" baseline="0" dirty="0" smtClean="0"/>
                        <a:t> Are you restricted to selling certain goods and services?</a:t>
                      </a:r>
                    </a:p>
                    <a:p>
                      <a:pPr marL="274320" indent="-274320"/>
                      <a:r>
                        <a:rPr lang="en-US" sz="1600" b="0" kern="1200" baseline="0" dirty="0" smtClean="0"/>
                        <a:t>  </a:t>
                      </a:r>
                      <a:r>
                        <a:rPr lang="en-US" sz="1600" b="1" kern="1200" baseline="0" dirty="0" smtClean="0"/>
                        <a:t>8.</a:t>
                      </a:r>
                      <a:r>
                        <a:rPr lang="en-US" sz="1600" b="0" kern="1200" baseline="0" dirty="0" smtClean="0"/>
                        <a:t> Are you allowed to sell online?</a:t>
                      </a:r>
                    </a:p>
                    <a:p>
                      <a:pPr marL="274320" indent="-274320"/>
                      <a:r>
                        <a:rPr lang="en-US" sz="1600" b="0" kern="1200" baseline="0" dirty="0" smtClean="0"/>
                        <a:t>  </a:t>
                      </a:r>
                      <a:r>
                        <a:rPr lang="en-US" sz="1600" b="1" kern="1200" baseline="0" dirty="0" smtClean="0"/>
                        <a:t>9.</a:t>
                      </a:r>
                      <a:r>
                        <a:rPr lang="en-US" sz="1600" b="0" kern="1200" baseline="0" dirty="0" smtClean="0"/>
                        <a:t> How much control will you have over the daily operation of the business?</a:t>
                      </a:r>
                    </a:p>
                    <a:p>
                      <a:pPr marL="274320" indent="-274320"/>
                      <a:r>
                        <a:rPr lang="en-US" sz="1600" b="1" kern="1200" baseline="0" dirty="0" smtClean="0"/>
                        <a:t>10.</a:t>
                      </a:r>
                      <a:r>
                        <a:rPr lang="en-US" sz="1600" b="0" kern="1200" baseline="0" dirty="0" smtClean="0"/>
                        <a:t> Is the franchise assigned an exclusive territory?</a:t>
                      </a:r>
                    </a:p>
                    <a:p>
                      <a:pPr marL="354013" indent="-354013"/>
                      <a:r>
                        <a:rPr lang="en-US" sz="1600" b="1" kern="1200" baseline="0" dirty="0" smtClean="0"/>
                        <a:t>11.</a:t>
                      </a:r>
                      <a:r>
                        <a:rPr lang="en-US" sz="1600" b="0" kern="1200" baseline="0" dirty="0" smtClean="0"/>
                        <a:t> If the territory is not exclusive, does the franchisee have the right of first refusal on additional franchises established in nearby locations?</a:t>
                      </a:r>
                    </a:p>
                    <a:p>
                      <a:pPr marL="354013" indent="-354013"/>
                      <a:r>
                        <a:rPr lang="en-US" sz="1600" b="1" kern="1200" baseline="0" dirty="0" smtClean="0"/>
                        <a:t>12.</a:t>
                      </a:r>
                      <a:r>
                        <a:rPr lang="en-US" sz="1600" b="0" kern="1200" baseline="0" dirty="0" smtClean="0"/>
                        <a:t> Is the franchisee required to purchase equipment and supplies from the franchisor or other suppliers?</a:t>
                      </a:r>
                    </a:p>
                    <a:p>
                      <a:pPr marL="354013" indent="-354013"/>
                      <a:r>
                        <a:rPr lang="en-US" sz="1600" b="1" kern="1200" baseline="0" dirty="0" smtClean="0"/>
                        <a:t>13.</a:t>
                      </a:r>
                      <a:r>
                        <a:rPr lang="en-US" sz="1600" b="0" kern="1200" baseline="0" dirty="0" smtClean="0"/>
                        <a:t> Under what conditions can the franchisor or the franchisee terminate the franchise agreement?</a:t>
                      </a:r>
                    </a:p>
                    <a:p>
                      <a:pPr marL="274320" indent="-274320"/>
                      <a:r>
                        <a:rPr lang="en-US" sz="1600" b="1" kern="1200" baseline="0" dirty="0" smtClean="0"/>
                        <a:t>14.</a:t>
                      </a:r>
                      <a:r>
                        <a:rPr lang="en-US" sz="1600" b="0" kern="1200" baseline="0" dirty="0" smtClean="0"/>
                        <a:t> Can the franchise be assigned to heirs?</a:t>
                      </a:r>
                      <a:endParaRPr lang="en-US" sz="1600" b="0" dirty="0"/>
                    </a:p>
                  </a:txBody>
                  <a:tcPr>
                    <a:solidFill>
                      <a:schemeClr val="bg1"/>
                    </a:solid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Applying What You</a:t>
            </a:r>
            <a:r>
              <a:rPr lang="en-US" altLang="en-US" dirty="0" smtClean="0">
                <a:ea typeface="ＭＳ Ｐゴシック" pitchFamily="34" charset="-128"/>
              </a:rPr>
              <a:t>’</a:t>
            </a:r>
            <a:r>
              <a:rPr lang="en-US" dirty="0" smtClean="0">
                <a:ea typeface="ＭＳ Ｐゴシック" pitchFamily="34" charset="-128"/>
              </a:rPr>
              <a:t>ve Learned </a:t>
            </a:r>
            <a:r>
              <a:rPr lang="en-US" sz="2000" b="0" dirty="0" smtClean="0">
                <a:ea typeface="ＭＳ Ｐゴシック" pitchFamily="34" charset="-128"/>
              </a:rPr>
              <a:t>(1 of 2)</a:t>
            </a:r>
            <a:endParaRPr lang="en-US" sz="3600" b="0" dirty="0"/>
          </a:p>
        </p:txBody>
      </p:sp>
      <p:sp>
        <p:nvSpPr>
          <p:cNvPr id="3" name="Content Placeholder 2"/>
          <p:cNvSpPr>
            <a:spLocks noGrp="1"/>
          </p:cNvSpPr>
          <p:nvPr>
            <p:ph idx="1"/>
          </p:nvPr>
        </p:nvSpPr>
        <p:spPr/>
        <p:txBody>
          <a:bodyPr/>
          <a:lstStyle/>
          <a:p>
            <a:pPr marL="432000" indent="-432000">
              <a:buFont typeface="Calibri" pitchFamily="34" charset="0"/>
              <a:buAutoNum type="arabicPeriod"/>
            </a:pPr>
            <a:r>
              <a:rPr lang="en-US" sz="2400" dirty="0" smtClean="0">
                <a:ea typeface="ＭＳ Ｐゴシック" pitchFamily="34" charset="-128"/>
              </a:rPr>
              <a:t>Highlight the contributions small businesses make to the U.S. economy.</a:t>
            </a:r>
          </a:p>
          <a:p>
            <a:pPr marL="432000" indent="-432000">
              <a:buFont typeface="Calibri" pitchFamily="34" charset="0"/>
              <a:buAutoNum type="arabicPeriod"/>
            </a:pPr>
            <a:r>
              <a:rPr lang="en-US" sz="2400" dirty="0" smtClean="0">
                <a:ea typeface="ＭＳ Ｐゴシック" pitchFamily="34" charset="-128"/>
              </a:rPr>
              <a:t>List the most common reasons people start their own companies, and identify the common traits of successful entrepreneurs.</a:t>
            </a:r>
          </a:p>
          <a:p>
            <a:pPr marL="432000" indent="-432000">
              <a:buFont typeface="Calibri" pitchFamily="34" charset="0"/>
              <a:buAutoNum type="arabicPeriod"/>
            </a:pPr>
            <a:r>
              <a:rPr lang="en-US" sz="2400" dirty="0" smtClean="0">
                <a:ea typeface="ＭＳ Ｐゴシック" pitchFamily="34" charset="-128"/>
              </a:rPr>
              <a:t>Explain the importance of planning a new business, and outline the key elements in a business plan.</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Applying What You</a:t>
            </a:r>
            <a:r>
              <a:rPr lang="en-US" altLang="en-US" dirty="0" smtClean="0">
                <a:ea typeface="ＭＳ Ｐゴシック" pitchFamily="34" charset="-128"/>
              </a:rPr>
              <a:t>’</a:t>
            </a:r>
            <a:r>
              <a:rPr lang="en-US" dirty="0" smtClean="0">
                <a:ea typeface="ＭＳ Ｐゴシック" pitchFamily="34" charset="-128"/>
              </a:rPr>
              <a:t>ve Learned </a:t>
            </a:r>
            <a:r>
              <a:rPr lang="en-US" sz="2000" b="0" dirty="0" smtClean="0">
                <a:ea typeface="ＭＳ Ｐゴシック" pitchFamily="34" charset="-128"/>
              </a:rPr>
              <a:t>(2 of 2)</a:t>
            </a:r>
            <a:endParaRPr lang="en-US" sz="3600" b="0" dirty="0"/>
          </a:p>
        </p:txBody>
      </p:sp>
      <p:sp>
        <p:nvSpPr>
          <p:cNvPr id="3" name="Content Placeholder 2"/>
          <p:cNvSpPr>
            <a:spLocks noGrp="1"/>
          </p:cNvSpPr>
          <p:nvPr>
            <p:ph idx="1"/>
          </p:nvPr>
        </p:nvSpPr>
        <p:spPr/>
        <p:txBody>
          <a:bodyPr/>
          <a:lstStyle/>
          <a:p>
            <a:pPr marL="432000" indent="-432000">
              <a:buFont typeface="Calibri" pitchFamily="34" charset="0"/>
              <a:buAutoNum type="arabicPeriod" startAt="4"/>
            </a:pPr>
            <a:r>
              <a:rPr lang="en-US" sz="2400" dirty="0" smtClean="0">
                <a:ea typeface="ＭＳ Ｐゴシック" pitchFamily="34" charset="-128"/>
              </a:rPr>
              <a:t>Identify the major causes of business failures, and identify sources of advice and support for struggling business owners.</a:t>
            </a:r>
          </a:p>
          <a:p>
            <a:pPr marL="432000" indent="-432000">
              <a:buFont typeface="Calibri" pitchFamily="34" charset="0"/>
              <a:buAutoNum type="arabicPeriod" startAt="4"/>
            </a:pPr>
            <a:r>
              <a:rPr lang="en-US" sz="2400" dirty="0" smtClean="0">
                <a:ea typeface="ＭＳ Ｐゴシック" pitchFamily="34" charset="-128"/>
              </a:rPr>
              <a:t>Discuss the principal sources of small-business private financing.</a:t>
            </a:r>
          </a:p>
          <a:p>
            <a:pPr marL="432000" indent="-432000">
              <a:buFont typeface="Calibri" pitchFamily="34" charset="0"/>
              <a:buAutoNum type="arabicPeriod" startAt="4"/>
            </a:pPr>
            <a:r>
              <a:rPr lang="en-US" sz="2400" dirty="0" smtClean="0">
                <a:ea typeface="ＭＳ Ｐゴシック" pitchFamily="34" charset="-128"/>
              </a:rPr>
              <a:t>Explain the advantages and disadvantages of franchising.</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34626"/>
            <a:ext cx="2438400" cy="626852"/>
          </a:xfrm>
        </p:spPr>
        <p:txBody>
          <a:bodyPr/>
          <a:lstStyle/>
          <a:p>
            <a:r>
              <a:rPr lang="en-US" dirty="0"/>
              <a:t>Copyright</a:t>
            </a:r>
            <a:endParaRPr lang="en-US" b="0" dirty="0"/>
          </a:p>
        </p:txBody>
      </p:sp>
      <p:pic>
        <p:nvPicPr>
          <p:cNvPr id="6" name="Picture 5"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209800"/>
            <a:ext cx="7423150" cy="2438400"/>
          </a:xfrm>
          <a:prstGeom prst="rect">
            <a:avLst/>
          </a:prstGeom>
          <a:noFill/>
          <a:ln w="9525">
            <a:noFill/>
            <a:miter lim="800000"/>
            <a:headEnd/>
            <a:tailEnd/>
          </a:ln>
        </p:spPr>
      </p:pic>
    </p:spTree>
    <p:extLst>
      <p:ext uri="{BB962C8B-B14F-4D97-AF65-F5344CB8AC3E}">
        <p14:creationId xmlns:p14="http://schemas.microsoft.com/office/powerpoint/2010/main" xmlns="" val="8966489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a typeface="ＭＳ Ｐゴシック" pitchFamily="34" charset="-128"/>
              </a:rPr>
              <a:t>The Big World of Small Business</a:t>
            </a:r>
            <a:endParaRPr lang="en-US" dirty="0"/>
          </a:p>
        </p:txBody>
      </p:sp>
      <p:sp>
        <p:nvSpPr>
          <p:cNvPr id="7" name="Content Placeholder 6"/>
          <p:cNvSpPr>
            <a:spLocks noGrp="1"/>
          </p:cNvSpPr>
          <p:nvPr>
            <p:ph idx="1"/>
          </p:nvPr>
        </p:nvSpPr>
        <p:spPr/>
        <p:txBody>
          <a:bodyPr/>
          <a:lstStyle/>
          <a:p>
            <a:pPr>
              <a:defRPr/>
            </a:pPr>
            <a:r>
              <a:rPr lang="en-US" altLang="en-US" sz="2400" b="1" dirty="0" smtClean="0">
                <a:cs typeface="Arial" charset="0"/>
              </a:rPr>
              <a:t>Small business </a:t>
            </a:r>
          </a:p>
          <a:p>
            <a:pPr lvl="1">
              <a:defRPr/>
            </a:pPr>
            <a:r>
              <a:rPr lang="en-US" altLang="en-US" sz="2400" dirty="0" smtClean="0">
                <a:cs typeface="Arial" charset="0"/>
              </a:rPr>
              <a:t>A company that is independently owned and operated, is not dominant in its field, and employs fewer than 500 people (although this number varies by industry)</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Economic Roles of Small Business</a:t>
            </a:r>
            <a:endParaRPr lang="en-US" dirty="0"/>
          </a:p>
        </p:txBody>
      </p:sp>
      <p:sp>
        <p:nvSpPr>
          <p:cNvPr id="3" name="Content Placeholder 2"/>
          <p:cNvSpPr>
            <a:spLocks noGrp="1"/>
          </p:cNvSpPr>
          <p:nvPr>
            <p:ph idx="1"/>
          </p:nvPr>
        </p:nvSpPr>
        <p:spPr/>
        <p:txBody>
          <a:bodyPr/>
          <a:lstStyle/>
          <a:p>
            <a:pPr>
              <a:defRPr/>
            </a:pPr>
            <a:r>
              <a:rPr lang="en-US" altLang="en-US" sz="2400" dirty="0" smtClean="0">
                <a:cs typeface="Arial" charset="0"/>
              </a:rPr>
              <a:t>They provide jobs.</a:t>
            </a:r>
          </a:p>
          <a:p>
            <a:pPr>
              <a:defRPr/>
            </a:pPr>
            <a:r>
              <a:rPr lang="en-US" altLang="en-US" sz="2400" dirty="0" smtClean="0">
                <a:cs typeface="Arial" charset="0"/>
              </a:rPr>
              <a:t>They introduce new products.</a:t>
            </a:r>
          </a:p>
          <a:p>
            <a:pPr>
              <a:defRPr/>
            </a:pPr>
            <a:r>
              <a:rPr lang="en-US" altLang="en-US" sz="2400" dirty="0" smtClean="0">
                <a:cs typeface="Arial" charset="0"/>
              </a:rPr>
              <a:t>They meet the needs of larger organizations.</a:t>
            </a:r>
          </a:p>
          <a:p>
            <a:pPr>
              <a:defRPr/>
            </a:pPr>
            <a:r>
              <a:rPr lang="en-US" altLang="en-US" sz="2400" dirty="0" smtClean="0">
                <a:cs typeface="Arial" charset="0"/>
              </a:rPr>
              <a:t>They inject a considerable amount of money into the economy.</a:t>
            </a:r>
          </a:p>
          <a:p>
            <a:pPr>
              <a:defRPr/>
            </a:pPr>
            <a:r>
              <a:rPr lang="en-US" altLang="en-US" sz="2400" dirty="0" smtClean="0">
                <a:cs typeface="Arial" charset="0"/>
              </a:rPr>
              <a:t>They take risks that larger companies sometimes avoid.</a:t>
            </a:r>
          </a:p>
          <a:p>
            <a:pPr>
              <a:defRPr/>
            </a:pPr>
            <a:r>
              <a:rPr lang="en-US" altLang="en-US" sz="2400" dirty="0" smtClean="0">
                <a:cs typeface="Arial" charset="0"/>
              </a:rPr>
              <a:t>They provide specialized goods and services.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6.1 The Impact of Small Business on the U.S. Economy </a:t>
            </a:r>
            <a:r>
              <a:rPr lang="en-US" sz="2000" b="0" dirty="0" smtClean="0">
                <a:solidFill>
                  <a:schemeClr val="bg2"/>
                </a:solidFill>
              </a:rPr>
              <a:t>(1 of 2)</a:t>
            </a:r>
            <a:endParaRPr lang="en-US" sz="3600" b="0" dirty="0">
              <a:solidFill>
                <a:schemeClr val="bg2"/>
              </a:solidFill>
            </a:endParaRPr>
          </a:p>
        </p:txBody>
      </p:sp>
      <p:pic>
        <p:nvPicPr>
          <p:cNvPr id="5" name="Picture 2" descr="Small business accounts for 99.7 percent of employer firms, 48.5 percent of private-sector employment, and 46 percent of private-sector output. The following lists business owners by age: 50 to 88 years old, 51 percent; 35 to 49 years old, 33 percent; less than 35 years old, 16 percent. The following lists business owners by military service status: 91 percent, non-veterans; 9 percent, veterans."/>
          <p:cNvPicPr>
            <a:picLocks noGrp="1" noChangeAspect="1" noChangeArrowheads="1"/>
          </p:cNvPicPr>
          <p:nvPr>
            <p:ph idx="1"/>
          </p:nvPr>
        </p:nvPicPr>
        <p:blipFill>
          <a:blip r:embed="rId3" cstate="print"/>
          <a:srcRect/>
          <a:stretch>
            <a:fillRect/>
          </a:stretch>
        </p:blipFill>
        <p:spPr bwMode="auto">
          <a:xfrm>
            <a:off x="1695929" y="1626239"/>
            <a:ext cx="5752142" cy="4473887"/>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Exhibit 6.1 The Impact of Small Business on the U.S. Economy </a:t>
            </a:r>
            <a:r>
              <a:rPr lang="en-US" sz="2000" b="0" dirty="0" smtClean="0">
                <a:solidFill>
                  <a:schemeClr val="bg2"/>
                </a:solidFill>
              </a:rPr>
              <a:t>(2 of 2)</a:t>
            </a:r>
            <a:endParaRPr lang="en-US" sz="3600" b="0" dirty="0">
              <a:solidFill>
                <a:schemeClr val="bg2"/>
              </a:solidFill>
            </a:endParaRPr>
          </a:p>
        </p:txBody>
      </p:sp>
      <p:pic>
        <p:nvPicPr>
          <p:cNvPr id="5" name="Picture 2" descr="Small business accounts for 37 percent of high-tech employment, 98 percent of firms that export goods, and 33 percent of export value. The following lists small businesses by employment status: 80 percent, no employees; 20 percent, have employees. The following lists new job creation in millions of new jobs in the years 1993 to 2013: small businesses, 14.3 percent; medium and big businesses, 8.5 percent. "/>
          <p:cNvPicPr>
            <a:picLocks noGrp="1" noChangeAspect="1" noChangeArrowheads="1"/>
          </p:cNvPicPr>
          <p:nvPr>
            <p:ph idx="1"/>
          </p:nvPr>
        </p:nvPicPr>
        <p:blipFill>
          <a:blip r:embed="rId2" cstate="print"/>
          <a:srcRect/>
          <a:stretch>
            <a:fillRect/>
          </a:stretch>
        </p:blipFill>
        <p:spPr bwMode="auto">
          <a:xfrm>
            <a:off x="1696530" y="1740714"/>
            <a:ext cx="5750940" cy="424493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Characteristics of Small Businesses</a:t>
            </a:r>
            <a:endParaRPr lang="en-US" dirty="0"/>
          </a:p>
        </p:txBody>
      </p:sp>
      <p:sp>
        <p:nvSpPr>
          <p:cNvPr id="3" name="Content Placeholder 2"/>
          <p:cNvSpPr>
            <a:spLocks noGrp="1"/>
          </p:cNvSpPr>
          <p:nvPr>
            <p:ph idx="1"/>
          </p:nvPr>
        </p:nvSpPr>
        <p:spPr/>
        <p:txBody>
          <a:bodyPr/>
          <a:lstStyle/>
          <a:p>
            <a:r>
              <a:rPr lang="en-US" sz="2400" dirty="0" smtClean="0">
                <a:ea typeface="ＭＳ Ｐゴシック" pitchFamily="34" charset="-128"/>
              </a:rPr>
              <a:t>Most small firms have a narrow focus.</a:t>
            </a:r>
          </a:p>
          <a:p>
            <a:r>
              <a:rPr lang="en-US" sz="2400" dirty="0" smtClean="0">
                <a:ea typeface="ＭＳ Ｐゴシック" pitchFamily="34" charset="-128"/>
              </a:rPr>
              <a:t>Small businesses have to get by with limited resources.</a:t>
            </a:r>
          </a:p>
          <a:p>
            <a:r>
              <a:rPr lang="en-US" sz="2400" dirty="0" smtClean="0">
                <a:ea typeface="ＭＳ Ｐゴシック" pitchFamily="34" charset="-128"/>
              </a:rPr>
              <a:t>Small businesses often have more freedom to innovate.</a:t>
            </a:r>
          </a:p>
          <a:p>
            <a:r>
              <a:rPr lang="en-US" sz="2400" dirty="0" smtClean="0">
                <a:ea typeface="ＭＳ Ｐゴシック" pitchFamily="34" charset="-128"/>
              </a:rPr>
              <a:t>Entrepreneurial firms find it easier to make decisions quickly and react to changes in the marketplace.</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Factors Contributing to the Increase in the Number of Small Businesses</a:t>
            </a:r>
            <a:endParaRPr lang="en-US" dirty="0"/>
          </a:p>
        </p:txBody>
      </p:sp>
      <p:sp>
        <p:nvSpPr>
          <p:cNvPr id="3" name="Content Placeholder 2"/>
          <p:cNvSpPr>
            <a:spLocks noGrp="1"/>
          </p:cNvSpPr>
          <p:nvPr>
            <p:ph idx="1"/>
          </p:nvPr>
        </p:nvSpPr>
        <p:spPr/>
        <p:txBody>
          <a:bodyPr/>
          <a:lstStyle/>
          <a:p>
            <a:pPr lvl="0"/>
            <a:r>
              <a:rPr lang="en-US" sz="2400" dirty="0" smtClean="0"/>
              <a:t>E-commerce</a:t>
            </a:r>
          </a:p>
          <a:p>
            <a:pPr lvl="0"/>
            <a:r>
              <a:rPr lang="en-US" sz="2400" dirty="0" smtClean="0"/>
              <a:t>Social media</a:t>
            </a:r>
          </a:p>
          <a:p>
            <a:pPr lvl="0"/>
            <a:r>
              <a:rPr lang="en-US" sz="2400" dirty="0" smtClean="0"/>
              <a:t>Technological advances</a:t>
            </a:r>
          </a:p>
          <a:p>
            <a:pPr lvl="0"/>
            <a:r>
              <a:rPr lang="en-US" sz="2400" dirty="0" smtClean="0"/>
              <a:t>Growing diversity in entrepreneurship</a:t>
            </a:r>
          </a:p>
          <a:p>
            <a:pPr lvl="0"/>
            <a:r>
              <a:rPr lang="en-US" sz="2400" dirty="0" smtClean="0"/>
              <a:t>Corporate downsizing and outsourcing</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4184</TotalTime>
  <Words>4815</Words>
  <Application>Microsoft Office PowerPoint</Application>
  <PresentationFormat>On-screen Show (4:3)</PresentationFormat>
  <Paragraphs>465</Paragraphs>
  <Slides>38</Slides>
  <Notes>29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508 Lecture</vt:lpstr>
      <vt:lpstr>Business in Action</vt:lpstr>
      <vt:lpstr>Learning Objectives (1 of 2) </vt:lpstr>
      <vt:lpstr>Learning Objectives (2 of 2)</vt:lpstr>
      <vt:lpstr>The Big World of Small Business</vt:lpstr>
      <vt:lpstr>Economic Roles of Small Business</vt:lpstr>
      <vt:lpstr>Exhibit 6.1 The Impact of Small Business on the U.S. Economy (1 of 2)</vt:lpstr>
      <vt:lpstr>Exhibit 6.1 The Impact of Small Business on the U.S. Economy (2 of 2)</vt:lpstr>
      <vt:lpstr>Characteristics of Small Businesses</vt:lpstr>
      <vt:lpstr>Factors Contributing to the Increase in the Number of Small Businesses</vt:lpstr>
      <vt:lpstr>The Entrepreneurial Spirit</vt:lpstr>
      <vt:lpstr>Why People Start Their Own Companies</vt:lpstr>
      <vt:lpstr>Exhibit 6.2 Qualities Shared by Successful Entrepreneurs</vt:lpstr>
      <vt:lpstr>Exhibit 6.3 Business Start-Up Options (1 of 3)</vt:lpstr>
      <vt:lpstr>Exhibit 6.3 Business Start-Up Options (2 of 3)</vt:lpstr>
      <vt:lpstr>Exhibit 6.3 Business Start-Up Options (3 of 3)</vt:lpstr>
      <vt:lpstr>Blueprint for an Effective Business Plan (1 of 3)</vt:lpstr>
      <vt:lpstr>Blueprint for an Effective Business Plan (2 of 3)</vt:lpstr>
      <vt:lpstr>Blueprint for an Effective Business Plan (3 of 3)</vt:lpstr>
      <vt:lpstr>Exhibit 6.4 Why New Businesses Fail</vt:lpstr>
      <vt:lpstr>Government Agencies and Not-for-Profit Organizations</vt:lpstr>
      <vt:lpstr>Mentors and Advisory Boards</vt:lpstr>
      <vt:lpstr>Print and Online Media</vt:lpstr>
      <vt:lpstr>Exhibit 6.5 Social Networking for Entrepreneurs (1 of 2)</vt:lpstr>
      <vt:lpstr>Exhibit 6.5 Social Networking for Entrepreneurs (2 of 2)</vt:lpstr>
      <vt:lpstr>Business Incubators</vt:lpstr>
      <vt:lpstr>Financing Options for Small Businesses (1 of 4)</vt:lpstr>
      <vt:lpstr>Financing Options for Small Businesses (2 of 4)</vt:lpstr>
      <vt:lpstr>Financing Options for Small Businesses (3 of 4)</vt:lpstr>
      <vt:lpstr>Financing Options for Small Businesses (4 of 4)</vt:lpstr>
      <vt:lpstr>Exhibit 6.6 Financing Possibilities Over the Life of a Small Business</vt:lpstr>
      <vt:lpstr>The Franchise Alternative (1 of 2)</vt:lpstr>
      <vt:lpstr>The Franchise Alternative (2 of 2)</vt:lpstr>
      <vt:lpstr>Advantages of Franchising</vt:lpstr>
      <vt:lpstr>Disadvantages of Franchising</vt:lpstr>
      <vt:lpstr>Exhibit 6.7 Key Questions to Ask Before Signing a Franchise Agreement</vt:lpstr>
      <vt:lpstr>Applying What You’ve Learned (1 of 2)</vt:lpstr>
      <vt:lpstr>Applying What You’ve Learned (2 of 2)</vt:lpstr>
      <vt:lpstr>Copyright</vt:lpstr>
    </vt:vector>
  </TitlesOfParts>
  <Company>SPi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 Action, Eighth Edition</dc:title>
  <dc:subject>Business</dc:subject>
  <dc:creator>Bovée/Thill</dc:creator>
  <cp:keywords>Business in Action</cp:keywords>
  <cp:lastModifiedBy>laura jivens</cp:lastModifiedBy>
  <cp:revision>1009</cp:revision>
  <dcterms:created xsi:type="dcterms:W3CDTF">2014-07-14T20:04:21Z</dcterms:created>
  <dcterms:modified xsi:type="dcterms:W3CDTF">2018-01-08T01:32:19Z</dcterms:modified>
</cp:coreProperties>
</file>