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3" r:id="rId4"/>
    <p:sldId id="258" r:id="rId5"/>
    <p:sldId id="260" r:id="rId6"/>
    <p:sldId id="259" r:id="rId7"/>
    <p:sldId id="261" r:id="rId8"/>
    <p:sldId id="274" r:id="rId9"/>
    <p:sldId id="262" r:id="rId10"/>
    <p:sldId id="267" r:id="rId11"/>
    <p:sldId id="263" r:id="rId12"/>
    <p:sldId id="265" r:id="rId13"/>
    <p:sldId id="275" r:id="rId14"/>
    <p:sldId id="264" r:id="rId15"/>
    <p:sldId id="266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2306-1B55-46A4-9B45-DD75188E0763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0D880-50EA-4C8F-976E-6C1837A63D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arwin-online.org.u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TYPES OF SELECTION</a:t>
            </a:r>
          </a:p>
          <a:p>
            <a:r>
              <a:rPr lang="en-US" dirty="0" smtClean="0"/>
              <a:t>What is the significance of selection?</a:t>
            </a:r>
          </a:p>
          <a:p>
            <a:endParaRPr lang="en-US" dirty="0"/>
          </a:p>
        </p:txBody>
      </p:sp>
      <p:pic>
        <p:nvPicPr>
          <p:cNvPr id="21506" name="Picture 2" descr="http://legacy.owensboro.kctcs.edu/gcaplan/bio/notes/Image68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362199"/>
            <a:ext cx="6934200" cy="43252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Mechanisms for Evolution</a:t>
            </a:r>
          </a:p>
          <a:p>
            <a:r>
              <a:rPr lang="en-US" dirty="0" smtClean="0"/>
              <a:t>Genetic Drift: random chance affects a gene pool</a:t>
            </a:r>
          </a:p>
          <a:p>
            <a:r>
              <a:rPr lang="en-US" dirty="0" smtClean="0"/>
              <a:t>Founder effect: certain individuals leave and start a new population</a:t>
            </a:r>
          </a:p>
          <a:p>
            <a:r>
              <a:rPr lang="en-US" dirty="0" smtClean="0"/>
              <a:t>Bottleneck effect: only certain individuals survive a catastrophic event</a:t>
            </a:r>
          </a:p>
          <a:p>
            <a:r>
              <a:rPr lang="en-US" dirty="0" smtClean="0"/>
              <a:t>Natural selection</a:t>
            </a:r>
          </a:p>
          <a:p>
            <a:r>
              <a:rPr lang="en-US" dirty="0" smtClean="0"/>
              <a:t>Mutations</a:t>
            </a:r>
          </a:p>
          <a:p>
            <a:r>
              <a:rPr lang="en-US" dirty="0" smtClean="0"/>
              <a:t>Gene Flow</a:t>
            </a:r>
          </a:p>
          <a:p>
            <a:r>
              <a:rPr lang="en-US" dirty="0" smtClean="0"/>
              <a:t>Sexual Selection: mates choose partners with specific traits.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Speciation: Forming New Species</a:t>
            </a:r>
          </a:p>
          <a:p>
            <a:r>
              <a:rPr lang="en-US" dirty="0" smtClean="0"/>
              <a:t>Species: interbreeding organisms that can produce fertile offspring</a:t>
            </a:r>
          </a:p>
          <a:p>
            <a:r>
              <a:rPr lang="en-US" dirty="0" smtClean="0"/>
              <a:t>Speciation rates can vary, especially when adaptive radiation occurs and new habitats become available.</a:t>
            </a:r>
          </a:p>
          <a:p>
            <a:r>
              <a:rPr lang="en-US" dirty="0" smtClean="0"/>
              <a:t>Species extinction rates are rapid at times of ecological stress (five major extinctions; human impact).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Speciation: Forming New Species</a:t>
            </a:r>
          </a:p>
          <a:p>
            <a:r>
              <a:rPr lang="en-US" dirty="0" smtClean="0"/>
              <a:t>Isolation of populations contribute to speciation (members cannot interbreed) which can be rapid or over millions of years</a:t>
            </a:r>
          </a:p>
          <a:p>
            <a:r>
              <a:rPr lang="en-US" dirty="0" smtClean="0"/>
              <a:t>Types of isolation: </a:t>
            </a:r>
            <a:r>
              <a:rPr lang="en-US" dirty="0" err="1" smtClean="0"/>
              <a:t>prezygotic</a:t>
            </a:r>
            <a:r>
              <a:rPr lang="en-US" dirty="0" smtClean="0"/>
              <a:t>- habitat, behavioral, temporal, or mechanical</a:t>
            </a:r>
          </a:p>
          <a:p>
            <a:r>
              <a:rPr lang="en-US" dirty="0" err="1" smtClean="0"/>
              <a:t>Allopatric</a:t>
            </a:r>
            <a:r>
              <a:rPr lang="en-US" dirty="0" smtClean="0"/>
              <a:t> Speciation – geographical isolation</a:t>
            </a:r>
          </a:p>
          <a:p>
            <a:r>
              <a:rPr lang="en-US" dirty="0" smtClean="0"/>
              <a:t>Sympatric </a:t>
            </a:r>
            <a:r>
              <a:rPr lang="en-US" dirty="0" smtClean="0"/>
              <a:t>Speciation</a:t>
            </a:r>
            <a:r>
              <a:rPr lang="en-US" dirty="0" smtClean="0"/>
              <a:t> – no geological isolation , but gene flow is reduced by polyploidy in plants, habitat differentiation, or sexual selection</a:t>
            </a:r>
          </a:p>
          <a:p>
            <a:r>
              <a:rPr lang="en-US" dirty="0" err="1" smtClean="0"/>
              <a:t>Postzygotic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Patterns of Evolution</a:t>
            </a:r>
          </a:p>
          <a:p>
            <a:r>
              <a:rPr lang="en-US" dirty="0" smtClean="0"/>
              <a:t>Gradualism: Gradual change through time. Example: Evolution of elephants</a:t>
            </a:r>
          </a:p>
          <a:p>
            <a:pPr lvl="1"/>
            <a:r>
              <a:rPr lang="en-US" dirty="0" smtClean="0"/>
              <a:t>I found this really cool website you may want to check this out</a:t>
            </a:r>
          </a:p>
          <a:p>
            <a:pPr lvl="1"/>
            <a:r>
              <a:rPr lang="en-US" dirty="0" smtClean="0"/>
              <a:t>http://www.sanparks.org/parks/kruger/elephants/about/evolution.php</a:t>
            </a:r>
          </a:p>
          <a:p>
            <a:r>
              <a:rPr lang="en-US" dirty="0" smtClean="0"/>
              <a:t>Punctuated equilibrium: long periods of stasis (stability) with bursts of rapid speciation due to environmental pressure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Phylogenetics and Math Models</a:t>
            </a:r>
          </a:p>
          <a:p>
            <a:r>
              <a:rPr lang="en-US" dirty="0" smtClean="0"/>
              <a:t>Phylogenetic trees and cladograms can represent traits that are either derived or lost due to evolution.</a:t>
            </a:r>
          </a:p>
          <a:p>
            <a:r>
              <a:rPr lang="en-US" dirty="0" smtClean="0"/>
              <a:t>Phylogenetic trees and cladograms illustrate speciation that has occurred, in that relatedness of any two groups on the tree is shown by how recently two groups had a common ancestor.</a:t>
            </a:r>
          </a:p>
          <a:p>
            <a:r>
              <a:rPr lang="en-US" dirty="0" smtClean="0"/>
              <a:t>Phylogenetic trees and cladograms can be constructed from morphological similarities of living or fossil species, and from DNA and protein sequence similarities by using computer programs (</a:t>
            </a:r>
            <a:r>
              <a:rPr lang="en-US" dirty="0" err="1" smtClean="0"/>
              <a:t>ie</a:t>
            </a:r>
            <a:r>
              <a:rPr lang="en-US" dirty="0" smtClean="0"/>
              <a:t> BLAST)</a:t>
            </a:r>
          </a:p>
          <a:p>
            <a:r>
              <a:rPr lang="en-US" dirty="0" smtClean="0"/>
              <a:t>Phylogenetic trees and cladograms are dynamic (constantly being revised) based on the biological data used, new mathematical and computational ideas, and current and emerging knowledge.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Early Theories of Evolution</a:t>
            </a:r>
          </a:p>
          <a:p>
            <a:pPr>
              <a:buNone/>
            </a:pPr>
            <a:r>
              <a:rPr lang="en-US" dirty="0" smtClean="0"/>
              <a:t>Aristotle: viewed species as fixed and unchanging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i="1" dirty="0" err="1" smtClean="0"/>
              <a:t>scala</a:t>
            </a:r>
            <a:r>
              <a:rPr lang="en-US" i="1" dirty="0" smtClean="0"/>
              <a:t> </a:t>
            </a:r>
            <a:r>
              <a:rPr lang="en-US" i="1" dirty="0" err="1" smtClean="0"/>
              <a:t>naturae</a:t>
            </a:r>
            <a:r>
              <a:rPr lang="en-US" i="1" dirty="0" smtClean="0"/>
              <a:t> </a:t>
            </a:r>
            <a:r>
              <a:rPr lang="en-US" dirty="0" smtClean="0"/>
              <a:t>“scale of nature”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Each form of life was perfect and unchanging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Each form of life had a place on a ladder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Early Theories of Evolution</a:t>
            </a:r>
          </a:p>
          <a:p>
            <a:pPr>
              <a:buNone/>
            </a:pPr>
            <a:r>
              <a:rPr lang="en-US" dirty="0" smtClean="0"/>
              <a:t>Lamarck: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Use and Disuse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Inheritance of Acquired Characteristics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Evolution happens because organism have an innate (inborn, natural) drive to become more complex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Darwin</a:t>
            </a:r>
          </a:p>
          <a:p>
            <a:r>
              <a:rPr lang="en-US" dirty="0" smtClean="0"/>
              <a:t>Sailed to the Galapagos Islands – studied finches and tortoises</a:t>
            </a:r>
          </a:p>
          <a:p>
            <a:r>
              <a:rPr lang="en-US" dirty="0" smtClean="0"/>
              <a:t>Published </a:t>
            </a:r>
            <a:r>
              <a:rPr lang="en-US" i="1" dirty="0" smtClean="0"/>
              <a:t>On the Origin of Species</a:t>
            </a:r>
          </a:p>
          <a:p>
            <a:pPr lvl="1"/>
            <a:r>
              <a:rPr lang="en-US" i="1" dirty="0" smtClean="0">
                <a:hlinkClick r:id="rId2"/>
              </a:rPr>
              <a:t>http://darwin-online.org.uk/</a:t>
            </a:r>
            <a:endParaRPr lang="en-US" i="1" dirty="0" smtClean="0"/>
          </a:p>
          <a:p>
            <a:r>
              <a:rPr lang="en-US" dirty="0" smtClean="0"/>
              <a:t>Natural Selection: A process in which organisms with certain inherited characteristics are more likely to survive and reproduce than are organisms with other characteristics.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Natural Selection</a:t>
            </a:r>
          </a:p>
          <a:p>
            <a:r>
              <a:rPr lang="en-US" dirty="0" smtClean="0"/>
              <a:t>More organisms/individuals are born than can survive</a:t>
            </a:r>
          </a:p>
          <a:p>
            <a:r>
              <a:rPr lang="en-US" dirty="0" smtClean="0"/>
              <a:t>There is variation (natural differences) within a species</a:t>
            </a:r>
          </a:p>
          <a:p>
            <a:r>
              <a:rPr lang="en-US" dirty="0" smtClean="0"/>
              <a:t>Individuals compete for resources. Resources may be limited – leads to a struggle for existence</a:t>
            </a:r>
          </a:p>
          <a:p>
            <a:r>
              <a:rPr lang="en-US" dirty="0" smtClean="0"/>
              <a:t>Those individuals who are most fit (have traits better suited) for their environment survive and reproduce</a:t>
            </a:r>
          </a:p>
          <a:p>
            <a:r>
              <a:rPr lang="en-US" dirty="0" smtClean="0"/>
              <a:t>Beneficial traits are selected for and will therefore increase – while other traits may decrease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EVIDENCE FOR EVOLUTION</a:t>
            </a:r>
          </a:p>
          <a:p>
            <a:r>
              <a:rPr lang="en-US" dirty="0" smtClean="0"/>
              <a:t>Paleontology: fossil record</a:t>
            </a:r>
          </a:p>
          <a:p>
            <a:r>
              <a:rPr lang="en-US" dirty="0" smtClean="0"/>
              <a:t>Embryology: similarities in embryonic development among different species</a:t>
            </a:r>
          </a:p>
          <a:p>
            <a:r>
              <a:rPr lang="en-US" dirty="0" smtClean="0"/>
              <a:t>Comparative Anatomy: homologous and analogous structures. Vestigial structures</a:t>
            </a:r>
          </a:p>
          <a:p>
            <a:r>
              <a:rPr lang="en-US" dirty="0" smtClean="0"/>
              <a:t>Biogeography: distribution of life on earth</a:t>
            </a:r>
          </a:p>
          <a:p>
            <a:r>
              <a:rPr lang="en-US" dirty="0" smtClean="0"/>
              <a:t>Molecular Biology: DNA and RNA are shared by all modern living systems. DNA (nucleotide) and Protein (amino acid) sequences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3434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Hardy Weinberg Equilibrium</a:t>
            </a:r>
          </a:p>
          <a:p>
            <a:r>
              <a:rPr lang="en-US" dirty="0" smtClean="0"/>
              <a:t>Large Population</a:t>
            </a:r>
          </a:p>
          <a:p>
            <a:r>
              <a:rPr lang="en-US" dirty="0" smtClean="0"/>
              <a:t>Random Mating</a:t>
            </a:r>
          </a:p>
          <a:p>
            <a:r>
              <a:rPr lang="en-US" dirty="0" smtClean="0"/>
              <a:t>No Migration</a:t>
            </a:r>
          </a:p>
          <a:p>
            <a:r>
              <a:rPr lang="en-US" dirty="0" smtClean="0"/>
              <a:t>No Mutations</a:t>
            </a:r>
          </a:p>
          <a:p>
            <a:r>
              <a:rPr lang="en-US" dirty="0" smtClean="0"/>
              <a:t>No Selection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p  +  q  =  1</a:t>
            </a:r>
          </a:p>
          <a:p>
            <a:pPr>
              <a:buNone/>
            </a:pPr>
            <a:r>
              <a:rPr lang="en-US" dirty="0" smtClean="0"/>
              <a:t>p2  +  2pq  +  q2  = 1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7338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en-US" dirty="0" smtClean="0"/>
              <a:t>A population’s allele frequencies   (p value and q value) WILL STAY THE SAME IF  these condition are met.</a:t>
            </a:r>
          </a:p>
          <a:p>
            <a:pPr>
              <a:lnSpc>
                <a:spcPct val="110000"/>
              </a:lnSpc>
              <a:buNone/>
            </a:pPr>
            <a:r>
              <a:rPr lang="en-US" dirty="0" smtClean="0"/>
              <a:t>No change in allele frequency means no evolution is taking place.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7912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This principle is important because it gives scientists a standard from which to measure changes allele frequencies in a population.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676400"/>
            <a:ext cx="3810000" cy="25908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038600" y="2514600"/>
            <a:ext cx="1143000" cy="838200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715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p  +  q  =  1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This equation is for the allele frequency – the dominant and/or the recessive allele frequency.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smtClean="0">
                <a:solidFill>
                  <a:srgbClr val="C00000"/>
                </a:solidFill>
              </a:rPr>
              <a:t>You must ALWAYS find ‘q’ before plugging and chugging.</a:t>
            </a:r>
            <a:endParaRPr lang="en-US" dirty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p2  +  2pq  +  q2  = 1</a:t>
            </a:r>
          </a:p>
          <a:p>
            <a:pPr>
              <a:buNone/>
            </a:pPr>
            <a:r>
              <a:rPr lang="en-US" dirty="0" smtClean="0"/>
              <a:t>This equation is used to find population percentages or numbers. p2 is homozygous dominant; 2pq is heterozygous q2 is homozygous recessive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 BIOLOGY: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TYPES OF SELECTION [see page 480 in text book]</a:t>
            </a:r>
          </a:p>
          <a:p>
            <a:r>
              <a:rPr lang="en-US" dirty="0" smtClean="0"/>
              <a:t>Stabilizing Selection: removes extreme variants from the population and preserves intermediate types.</a:t>
            </a:r>
          </a:p>
          <a:p>
            <a:r>
              <a:rPr lang="en-US" dirty="0" smtClean="0"/>
              <a:t>Directional Selection: shifts the overall makeup of the population by favoring variants that are at one extreme of the distribution.</a:t>
            </a:r>
          </a:p>
          <a:p>
            <a:r>
              <a:rPr lang="en-US" dirty="0" smtClean="0"/>
              <a:t>Disruptive or Diversifying Selection: favors variants at both ends of the distribution.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752</Words>
  <Application>Microsoft Office PowerPoint</Application>
  <PresentationFormat>On-screen Show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AP BIOLOGY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  <vt:lpstr>AP BIOLOGY: EVOLUTION</vt:lpstr>
    </vt:vector>
  </TitlesOfParts>
  <Company>Beaumont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BIOLOGY</dc:title>
  <dc:creator>drichardson</dc:creator>
  <cp:lastModifiedBy>drichardson</cp:lastModifiedBy>
  <cp:revision>33</cp:revision>
  <dcterms:created xsi:type="dcterms:W3CDTF">2014-09-19T17:05:55Z</dcterms:created>
  <dcterms:modified xsi:type="dcterms:W3CDTF">2014-09-20T00:03:20Z</dcterms:modified>
</cp:coreProperties>
</file>