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9"/>
  </p:notesMasterIdLst>
  <p:sldIdLst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1AF9B-7A2B-4346-A984-3D7B1AE1E251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766EF-6EF4-4100-ABB4-6D5D01AD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72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007870-54E8-408B-8230-588BFBD8487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8988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CDBC002-53AE-43C2-BAB4-48262669395E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3892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B6FF71B-DD9B-4955-8384-96A75C305268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4672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447045D-A87A-4081-AAFB-DB5340F9D098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7934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hidden">
          <a:xfrm>
            <a:off x="304800" y="3200400"/>
            <a:ext cx="11684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pic>
        <p:nvPicPr>
          <p:cNvPr id="5" name="Picture 1027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711200" y="3200400"/>
            <a:ext cx="112776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8"/>
          <p:cNvSpPr>
            <a:spLocks noChangeArrowheads="1"/>
          </p:cNvSpPr>
          <p:nvPr/>
        </p:nvSpPr>
        <p:spPr bwMode="hidden">
          <a:xfrm>
            <a:off x="1060451" y="2895600"/>
            <a:ext cx="4064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58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5240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58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2717800" y="4351338"/>
            <a:ext cx="85344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0C917681-4340-495E-9379-F832CE7D74CD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1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F9C0-E4D8-467E-9913-F783C1D7004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70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838200"/>
            <a:ext cx="25908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838200"/>
            <a:ext cx="75692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C2DD-EE05-439C-B77C-387AA6A8759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12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hidden">
          <a:xfrm>
            <a:off x="304800" y="3200400"/>
            <a:ext cx="11684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pic>
        <p:nvPicPr>
          <p:cNvPr id="5" name="Picture 1027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711200" y="3200400"/>
            <a:ext cx="112776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8"/>
          <p:cNvSpPr>
            <a:spLocks noChangeArrowheads="1"/>
          </p:cNvSpPr>
          <p:nvPr/>
        </p:nvSpPr>
        <p:spPr bwMode="hidden">
          <a:xfrm>
            <a:off x="1060451" y="2895600"/>
            <a:ext cx="4064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58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5240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58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2717800" y="4351338"/>
            <a:ext cx="85344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0C917681-4340-495E-9379-F832CE7D74CD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2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98199-A821-49F6-8727-1AA89D5C44C7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313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87FA2-229E-46AB-B270-CF93D744514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67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1322-61C5-49CD-8F63-1874E7B4611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116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121-30C9-4B07-A2A4-97C22BBEA06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000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B1B3-3756-466E-93D6-6DB6C9E1C81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47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FA94-EFB1-418D-AD98-AB51E65EC7F2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763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0EF1E-9B5E-4684-A778-C7EB0E847D9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15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98199-A821-49F6-8727-1AA89D5C44C7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646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6572-17A0-43AC-AA06-911698F8BA3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8043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F9C0-E4D8-467E-9913-F783C1D7004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14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838200"/>
            <a:ext cx="25908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838200"/>
            <a:ext cx="75692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C2DD-EE05-439C-B77C-387AA6A8759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414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hidden">
          <a:xfrm>
            <a:off x="304800" y="3200400"/>
            <a:ext cx="11684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pic>
        <p:nvPicPr>
          <p:cNvPr id="5" name="Picture 1027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711200" y="3200400"/>
            <a:ext cx="112776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8"/>
          <p:cNvSpPr>
            <a:spLocks noChangeArrowheads="1"/>
          </p:cNvSpPr>
          <p:nvPr/>
        </p:nvSpPr>
        <p:spPr bwMode="hidden">
          <a:xfrm>
            <a:off x="1060451" y="2895600"/>
            <a:ext cx="4064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58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5240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58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2717800" y="4351338"/>
            <a:ext cx="85344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0C917681-4340-495E-9379-F832CE7D74CD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9411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98199-A821-49F6-8727-1AA89D5C44C7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432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87FA2-229E-46AB-B270-CF93D744514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78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1322-61C5-49CD-8F63-1874E7B4611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39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121-30C9-4B07-A2A4-97C22BBEA06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483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B1B3-3756-466E-93D6-6DB6C9E1C81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258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FA94-EFB1-418D-AD98-AB51E65EC7F2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283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87FA2-229E-46AB-B270-CF93D744514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5235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0EF1E-9B5E-4684-A778-C7EB0E847D9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66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6572-17A0-43AC-AA06-911698F8BA3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67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F9C0-E4D8-467E-9913-F783C1D7004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999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838200"/>
            <a:ext cx="25908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838200"/>
            <a:ext cx="75692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C2DD-EE05-439C-B77C-387AA6A8759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7179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ChangeArrowheads="1"/>
          </p:cNvSpPr>
          <p:nvPr/>
        </p:nvSpPr>
        <p:spPr bwMode="hidden">
          <a:xfrm>
            <a:off x="304800" y="3200400"/>
            <a:ext cx="11684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pic>
        <p:nvPicPr>
          <p:cNvPr id="5" name="Picture 1027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711200" y="3200400"/>
            <a:ext cx="112776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28"/>
          <p:cNvSpPr>
            <a:spLocks noChangeArrowheads="1"/>
          </p:cNvSpPr>
          <p:nvPr/>
        </p:nvSpPr>
        <p:spPr bwMode="hidden">
          <a:xfrm>
            <a:off x="1060451" y="2895600"/>
            <a:ext cx="406400" cy="9906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58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1524000" y="19812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58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2717800" y="4351338"/>
            <a:ext cx="85344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324600"/>
            <a:ext cx="2540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24600"/>
            <a:ext cx="3860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24600"/>
            <a:ext cx="2540000" cy="45720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0C917681-4340-495E-9379-F832CE7D74CD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952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98199-A821-49F6-8727-1AA89D5C44C7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1096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87FA2-229E-46AB-B270-CF93D744514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08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1322-61C5-49CD-8F63-1874E7B4611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9903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121-30C9-4B07-A2A4-97C22BBEA06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0209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B1B3-3756-466E-93D6-6DB6C9E1C81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9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0185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C1322-61C5-49CD-8F63-1874E7B4611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7570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FA94-EFB1-418D-AD98-AB51E65EC7F2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540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0EF1E-9B5E-4684-A778-C7EB0E847D9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9513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6572-17A0-43AC-AA06-911698F8BA3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1377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F9C0-E4D8-467E-9913-F783C1D7004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2299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838200"/>
            <a:ext cx="25908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838200"/>
            <a:ext cx="75692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C2DD-EE05-439C-B77C-387AA6A8759F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31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19121-30C9-4B07-A2A4-97C22BBEA06A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8B1B3-3756-466E-93D6-6DB6C9E1C81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88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FA94-EFB1-418D-AD98-AB51E65EC7F2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74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0EF1E-9B5E-4684-A778-C7EB0E847D96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56572-17A0-43AC-AA06-911698F8BA31}" type="slidenum">
              <a:rPr lang="en-US">
                <a:solidFill>
                  <a:srgbClr val="2A3D7A"/>
                </a:solidFill>
              </a:rPr>
              <a:pPr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97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203200" y="0"/>
            <a:ext cx="19304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2235200" y="0"/>
            <a:ext cx="99568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609600" y="0"/>
            <a:ext cx="16256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838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13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4135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pic>
        <p:nvPicPr>
          <p:cNvPr id="1033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"/>
            <a:ext cx="10553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06400" y="457200"/>
            <a:ext cx="33528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72800" y="64135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E529A-2778-4AEE-9022-56835567EC36}" type="slidenum">
              <a:rPr lang="en-US" sz="2400">
                <a:solidFill>
                  <a:srgbClr val="2A3D7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10185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618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203200" y="0"/>
            <a:ext cx="19304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2235200" y="0"/>
            <a:ext cx="99568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609600" y="0"/>
            <a:ext cx="16256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838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13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4135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pic>
        <p:nvPicPr>
          <p:cNvPr id="1033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"/>
            <a:ext cx="10553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06400" y="457200"/>
            <a:ext cx="33528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72800" y="64135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E529A-2778-4AEE-9022-56835567EC36}" type="slidenum">
              <a:rPr lang="en-US" sz="2400">
                <a:solidFill>
                  <a:srgbClr val="2A3D7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10185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382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203200" y="0"/>
            <a:ext cx="19304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2235200" y="0"/>
            <a:ext cx="99568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609600" y="0"/>
            <a:ext cx="16256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838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13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4135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pic>
        <p:nvPicPr>
          <p:cNvPr id="1033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"/>
            <a:ext cx="10553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06400" y="457200"/>
            <a:ext cx="33528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72800" y="64135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E529A-2778-4AEE-9022-56835567EC36}" type="slidenum">
              <a:rPr lang="en-US" sz="2400">
                <a:solidFill>
                  <a:srgbClr val="2A3D7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10185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447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hidden">
          <a:xfrm>
            <a:off x="203200" y="0"/>
            <a:ext cx="19304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hidden">
          <a:xfrm>
            <a:off x="2235200" y="0"/>
            <a:ext cx="99568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8" name="Rectangle 4" descr="Stationery"/>
          <p:cNvSpPr>
            <a:spLocks noChangeArrowheads="1"/>
          </p:cNvSpPr>
          <p:nvPr/>
        </p:nvSpPr>
        <p:spPr bwMode="auto">
          <a:xfrm>
            <a:off x="609600" y="0"/>
            <a:ext cx="16256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29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838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135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48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4135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A3D7A"/>
              </a:solidFill>
            </a:endParaRPr>
          </a:p>
        </p:txBody>
      </p:sp>
      <p:pic>
        <p:nvPicPr>
          <p:cNvPr id="1033" name="Picture 9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1" y="1"/>
            <a:ext cx="10553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06400" y="457200"/>
            <a:ext cx="3352800" cy="304800"/>
          </a:xfrm>
          <a:prstGeom prst="rect">
            <a:avLst/>
          </a:prstGeom>
          <a:solidFill>
            <a:schemeClr val="accent2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5B5249"/>
              </a:solidFill>
            </a:endParaRP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72800" y="64135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DE529A-2778-4AEE-9022-56835567EC36}" type="slidenum">
              <a:rPr lang="en-US" sz="2400">
                <a:solidFill>
                  <a:srgbClr val="2A3D7A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>
              <a:solidFill>
                <a:srgbClr val="2A3D7A"/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10185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789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Implement proper </a:t>
            </a:r>
            <a:r>
              <a:rPr lang="en-US" altLang="en-US" smtClean="0"/>
              <a:t>posture and keyboarding </a:t>
            </a:r>
            <a:r>
              <a:rPr lang="en-US" altLang="en-US" dirty="0" smtClean="0"/>
              <a:t>techniques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Keyboarding Posture and Technique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08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990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chemeClr val="tx1"/>
                </a:solidFill>
              </a:rPr>
              <a:t>Proper Posture</a:t>
            </a:r>
            <a:br>
              <a:rPr lang="en-US" altLang="en-US" b="1" smtClean="0">
                <a:solidFill>
                  <a:schemeClr val="tx1"/>
                </a:solidFill>
              </a:rPr>
            </a:br>
            <a:r>
              <a:rPr lang="en-US" altLang="en-US" b="1" smtClean="0">
                <a:solidFill>
                  <a:schemeClr val="tx1"/>
                </a:solidFill>
              </a:rPr>
              <a:t>and Technique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Fingers in keying position are best described as </a:t>
            </a:r>
            <a:r>
              <a:rPr lang="en-US" altLang="en-US" sz="2400" dirty="0" smtClean="0"/>
              <a:t>curved</a:t>
            </a:r>
            <a:endParaRPr lang="en-US" altLang="en-US" sz="2400" dirty="0" smtClean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smtClean="0">
                <a:cs typeface="Times New Roman" panose="02020603050405020304" pitchFamily="18" charset="0"/>
              </a:rPr>
              <a:t>Posture is important to successful keying; the body should be well back in the chair with the back fairly straight</a:t>
            </a:r>
          </a:p>
          <a:p>
            <a:pPr eaLnBrk="1" hangingPunct="1"/>
            <a:r>
              <a:rPr lang="en-US" altLang="en-US" sz="2400" dirty="0"/>
              <a:t>Wrists should be low, but not touching the frame of the </a:t>
            </a:r>
            <a:r>
              <a:rPr lang="en-US" altLang="en-US" sz="2400" dirty="0" smtClean="0"/>
              <a:t>keyboard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Feet flat on the </a:t>
            </a:r>
            <a:r>
              <a:rPr lang="en-US" altLang="en-US" sz="2400" dirty="0" smtClean="0">
                <a:cs typeface="Times New Roman" panose="02020603050405020304" pitchFamily="18" charset="0"/>
              </a:rPr>
              <a:t>floor</a:t>
            </a:r>
          </a:p>
          <a:p>
            <a:pPr eaLnBrk="1" hangingPunct="1"/>
            <a:r>
              <a:rPr lang="en-US" altLang="en-US" sz="2400" dirty="0" smtClean="0"/>
              <a:t>Elbows </a:t>
            </a:r>
            <a:r>
              <a:rPr lang="en-US" altLang="en-US" sz="2400" dirty="0"/>
              <a:t>naturally by </a:t>
            </a:r>
            <a:r>
              <a:rPr lang="en-US" altLang="en-US" sz="2400" dirty="0" smtClean="0"/>
              <a:t>side</a:t>
            </a:r>
          </a:p>
          <a:p>
            <a:pPr eaLnBrk="1" hangingPunct="1"/>
            <a:r>
              <a:rPr lang="en-US" altLang="en-US" sz="2400" dirty="0"/>
              <a:t>Do not worry about correcting errors when working on building speed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eaLnBrk="1" hangingPunct="1"/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4778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67000" y="24384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The best control of eyes </a:t>
            </a:r>
            <a:r>
              <a:rPr lang="en-US" altLang="en-US" sz="2000" dirty="0"/>
              <a:t>on the </a:t>
            </a:r>
            <a:r>
              <a:rPr lang="en-US" altLang="en-US" sz="2000" dirty="0" smtClean="0"/>
              <a:t>reading copy </a:t>
            </a:r>
            <a:r>
              <a:rPr lang="en-US" altLang="en-US" sz="2000" dirty="0"/>
              <a:t>(what you are typing from, not the keyboard and your fingers</a:t>
            </a:r>
            <a:r>
              <a:rPr lang="en-US" altLang="en-US" sz="2000" dirty="0" smtClean="0"/>
              <a:t>)</a:t>
            </a:r>
          </a:p>
          <a:p>
            <a:pPr eaLnBrk="1" hangingPunct="1"/>
            <a:r>
              <a:rPr lang="en-US" altLang="en-US" sz="2000" dirty="0"/>
              <a:t>The form and keying style that a typist uses while operating the keyboard is called </a:t>
            </a:r>
            <a:r>
              <a:rPr lang="en-US" altLang="en-US" sz="2000" dirty="0" smtClean="0"/>
              <a:t>technique</a:t>
            </a:r>
          </a:p>
          <a:p>
            <a:pPr eaLnBrk="1" hangingPunct="1"/>
            <a:r>
              <a:rPr lang="en-US" altLang="en-US" sz="2000" dirty="0"/>
              <a:t>The correct keystroke technique is to use quick, snappy </a:t>
            </a:r>
            <a:r>
              <a:rPr lang="en-US" altLang="en-US" sz="2000" dirty="0" smtClean="0"/>
              <a:t>strokes</a:t>
            </a:r>
            <a:endParaRPr lang="en-US" altLang="en-US" sz="2000" dirty="0"/>
          </a:p>
          <a:p>
            <a:pPr eaLnBrk="1" hangingPunct="1"/>
            <a:r>
              <a:rPr lang="en-US" altLang="en-US" sz="2000" dirty="0"/>
              <a:t>Place your fingers on the center of each key with the fingers slightly curved</a:t>
            </a:r>
          </a:p>
          <a:p>
            <a:pPr eaLnBrk="1" hangingPunct="1"/>
            <a:r>
              <a:rPr lang="en-US" altLang="en-US" sz="2000" dirty="0"/>
              <a:t>Strike keys firmly and release them </a:t>
            </a:r>
            <a:r>
              <a:rPr lang="en-US" altLang="en-US" sz="2000" dirty="0" smtClean="0"/>
              <a:t>quickly</a:t>
            </a:r>
          </a:p>
          <a:p>
            <a:pPr eaLnBrk="1" hangingPunct="1"/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 keyboarding posture requires that the body be reasonably erect in front of the keyboard</a:t>
            </a:r>
          </a:p>
          <a:p>
            <a:pPr marL="0" indent="0" eaLnBrk="1" hangingPunct="1">
              <a:buNone/>
            </a:pPr>
            <a:endParaRPr lang="en-US" altLang="en-US" sz="2400" dirty="0"/>
          </a:p>
          <a:p>
            <a:pPr eaLnBrk="1" hangingPunct="1"/>
            <a:endParaRPr lang="en-US" altLang="en-US" sz="28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19400" y="1447801"/>
            <a:ext cx="685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5B5249"/>
                </a:solidFill>
              </a:rPr>
              <a:t>Proper Posture and Technique--continued</a:t>
            </a:r>
          </a:p>
        </p:txBody>
      </p:sp>
    </p:spTree>
    <p:extLst>
      <p:ext uri="{BB962C8B-B14F-4D97-AF65-F5344CB8AC3E}">
        <p14:creationId xmlns:p14="http://schemas.microsoft.com/office/powerpoint/2010/main" val="40158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981200"/>
            <a:ext cx="7772400" cy="39624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Quick down and in motion of the thumb</a:t>
            </a:r>
          </a:p>
          <a:p>
            <a:pPr eaLnBrk="1" hangingPunct="1"/>
            <a:r>
              <a:rPr lang="en-US" altLang="en-US" sz="2400" dirty="0" smtClean="0"/>
              <a:t>The enter key is controlled by the right </a:t>
            </a:r>
            <a:r>
              <a:rPr lang="en-US" altLang="en-US" sz="2400" dirty="0" smtClean="0"/>
              <a:t>little finger</a:t>
            </a:r>
            <a:r>
              <a:rPr lang="en-US" altLang="en-US" sz="2400" dirty="0" smtClean="0"/>
              <a:t>; </a:t>
            </a:r>
            <a:r>
              <a:rPr lang="en-US" altLang="en-US" sz="2400" dirty="0"/>
              <a:t>other fingers remain on the home row</a:t>
            </a:r>
          </a:p>
          <a:p>
            <a:pPr eaLnBrk="1" hangingPunct="1"/>
            <a:r>
              <a:rPr lang="en-US" altLang="en-US" sz="2400" dirty="0"/>
              <a:t>Use the appropriate pinky for each shift key</a:t>
            </a:r>
          </a:p>
          <a:p>
            <a:pPr eaLnBrk="1" hangingPunct="1"/>
            <a:r>
              <a:rPr lang="en-US" altLang="en-US" sz="2400" dirty="0"/>
              <a:t>Examine the keyboard carefully to form a mental picture of the layout. (You will memorize the entire keyboard</a:t>
            </a:r>
            <a:r>
              <a:rPr lang="en-US" altLang="en-US" sz="2400" dirty="0" smtClean="0"/>
              <a:t>.)</a:t>
            </a:r>
          </a:p>
          <a:p>
            <a:pPr eaLnBrk="1" hangingPunct="1"/>
            <a:r>
              <a:rPr lang="en-US" altLang="en-US" sz="2400" dirty="0" smtClean="0"/>
              <a:t>When a person is keying copy, the hands and arms should remain relatively stationary as each key is struck</a:t>
            </a:r>
          </a:p>
          <a:p>
            <a:pPr eaLnBrk="1" hangingPunct="1"/>
            <a:r>
              <a:rPr lang="en-US" altLang="en-US" sz="2400" dirty="0" smtClean="0"/>
              <a:t>In proper work area arrangement, the copy should be to the right of the monitor and keyboard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819400" y="1143001"/>
            <a:ext cx="685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5B5249"/>
                </a:solidFill>
              </a:rPr>
              <a:t>Proper Posture and Technique--continued</a:t>
            </a:r>
          </a:p>
        </p:txBody>
      </p:sp>
    </p:spTree>
    <p:extLst>
      <p:ext uri="{BB962C8B-B14F-4D97-AF65-F5344CB8AC3E}">
        <p14:creationId xmlns:p14="http://schemas.microsoft.com/office/powerpoint/2010/main" val="351780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271</Words>
  <Application>Microsoft Office PowerPoint</Application>
  <PresentationFormat>Widescreen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Times New Roman</vt:lpstr>
      <vt:lpstr>Wingdings</vt:lpstr>
      <vt:lpstr>Nature</vt:lpstr>
      <vt:lpstr>1_Nature</vt:lpstr>
      <vt:lpstr>2_Nature</vt:lpstr>
      <vt:lpstr>3_Nature</vt:lpstr>
      <vt:lpstr>Keyboarding Posture and Technique Review</vt:lpstr>
      <vt:lpstr>Proper Posture and Technique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Keyboarding Posture and Technique Review</dc:title>
  <dc:creator>Rosemary Hutchison</dc:creator>
  <cp:lastModifiedBy>Rosemary Hutchison</cp:lastModifiedBy>
  <cp:revision>4</cp:revision>
  <dcterms:created xsi:type="dcterms:W3CDTF">2016-11-07T13:01:19Z</dcterms:created>
  <dcterms:modified xsi:type="dcterms:W3CDTF">2016-11-09T15:04:54Z</dcterms:modified>
</cp:coreProperties>
</file>