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150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2B6B1C3-F92F-4A91-A341-DC3D7E1FD1F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33363"/>
            <a:ext cx="7772400" cy="18129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57538" y="2381250"/>
            <a:ext cx="5986462" cy="463550"/>
          </a:xfrm>
        </p:spPr>
        <p:txBody>
          <a:bodyPr anchor="ctr"/>
          <a:lstStyle>
            <a:lvl1pPr marL="0" indent="0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© 2004 by Delmar Learning, a division of Thomson Learning, Inc.  All Rights Reserved.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93F2477-C346-4F27-B4B2-9A3808BBCD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2004 by Delmar Learning, a division of Thomson Learning, Inc.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11-</a:t>
            </a:r>
            <a:fld id="{94493B84-63C4-461E-AB9D-A79EF0C11E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274638"/>
            <a:ext cx="206057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325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2004 by Delmar Learning, a division of Thomson Learning, Inc.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11-</a:t>
            </a:r>
            <a:fld id="{6FAA819D-14F6-4230-A651-2BE89B09BB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2004 by Delmar Learning, a division of Thomson Learning, Inc.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11-</a:t>
            </a:r>
            <a:fld id="{80F8A2A3-37D6-489B-A0AF-B20F2E8E1E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2004 by Delmar Learning, a division of Thomson Learning, Inc.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11-</a:t>
            </a:r>
            <a:fld id="{BBB919F7-12A4-4584-B299-4F2D389D6E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3075" y="1784350"/>
            <a:ext cx="403860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4075" y="1784350"/>
            <a:ext cx="403860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2004 by Delmar Learning, a division of Thomson Learning, Inc. 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11-</a:t>
            </a:r>
            <a:fld id="{A9A440E3-7B8F-4CE6-B35A-58576C4D51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2004 by Delmar Learning, a division of Thomson Learning, Inc.  All Rights Reserved.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11-</a:t>
            </a:r>
            <a:fld id="{2BE7A362-C81B-443E-BABA-E0563B1B7B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2004 by Delmar Learning, a division of Thomson Learning, Inc. 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11-</a:t>
            </a:r>
            <a:fld id="{1AFFBA92-E36C-46A4-BCD6-53E252060F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2004 by Delmar Learning, a division of Thomson Learning, Inc. 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11-</a:t>
            </a:r>
            <a:fld id="{BB4BBE71-1229-4108-9DD8-AC442C6920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2004 by Delmar Learning, a division of Thomson Learning, Inc. 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11-</a:t>
            </a:r>
            <a:fld id="{3BFFE36D-AD09-4AAE-B397-5F3E35C9A7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2004 by Delmar Learning, a division of Thomson Learning, Inc. 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11-</a:t>
            </a:r>
            <a:fld id="{BB560845-4021-487E-BB10-6EC6F1631A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3075" y="1784350"/>
            <a:ext cx="8229600" cy="434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85788" y="6477000"/>
            <a:ext cx="75676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© 2004 by Delmar Learning, a division of Thomson Learning, Inc.  All Rights Reserved.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9788" y="6477000"/>
            <a:ext cx="6842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11-</a:t>
            </a:r>
            <a:fld id="{6269CD7C-8E13-4B53-9F35-2B9A0857068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35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35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35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35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35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35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35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35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35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Wound Healing, Sutures, Needles, and </a:t>
            </a:r>
            <a:br>
              <a:rPr lang="en-US"/>
            </a:br>
            <a:r>
              <a:rPr lang="en-US"/>
              <a:t>Stapling Devices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/>
              <a:t>Chapter 11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2004 by Delmar Learning, a division of Thomson Learning, Inc.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11-</a:t>
            </a:r>
            <a:fld id="{F6D5D68C-60DD-4020-8B3A-44321DA1D331}" type="slidenum">
              <a:rPr lang="en-US"/>
              <a:pPr/>
              <a:t>10</a:t>
            </a:fld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Needles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Characteristics</a:t>
            </a:r>
          </a:p>
          <a:p>
            <a:pPr lvl="1"/>
            <a:r>
              <a:rPr lang="en-US"/>
              <a:t>Eye</a:t>
            </a:r>
          </a:p>
          <a:p>
            <a:pPr lvl="1"/>
            <a:r>
              <a:rPr lang="en-US"/>
              <a:t>Point</a:t>
            </a:r>
          </a:p>
          <a:p>
            <a:pPr lvl="1"/>
            <a:r>
              <a:rPr lang="en-US"/>
              <a:t>Body</a:t>
            </a:r>
          </a:p>
          <a:p>
            <a:pPr lvl="1"/>
            <a:r>
              <a:rPr lang="en-US"/>
              <a:t>Shape</a:t>
            </a:r>
          </a:p>
          <a:p>
            <a:r>
              <a:rPr lang="en-US"/>
              <a:t>Placement on needle holder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2004 by Delmar Learning, a division of Thomson Learning, Inc.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11-</a:t>
            </a:r>
            <a:fld id="{899592EC-E564-4FEC-B637-E7A0DAE2157D}" type="slidenum">
              <a:rPr lang="en-US"/>
              <a:pPr/>
              <a:t>11</a:t>
            </a:fld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Needle Point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Cutting</a:t>
            </a:r>
          </a:p>
          <a:p>
            <a:pPr lvl="1"/>
            <a:r>
              <a:rPr lang="en-US"/>
              <a:t>Tough tissue: skin</a:t>
            </a:r>
          </a:p>
          <a:p>
            <a:pPr lvl="1"/>
            <a:r>
              <a:rPr lang="en-US"/>
              <a:t>Reverse</a:t>
            </a:r>
          </a:p>
          <a:p>
            <a:pPr lvl="1"/>
            <a:r>
              <a:rPr lang="en-US"/>
              <a:t>Side: ophthalmology</a:t>
            </a:r>
          </a:p>
          <a:p>
            <a:r>
              <a:rPr lang="en-US"/>
              <a:t>Tapered</a:t>
            </a:r>
          </a:p>
          <a:p>
            <a:pPr lvl="1"/>
            <a:r>
              <a:rPr lang="en-US"/>
              <a:t>Delicate tissue: bowel, artery</a:t>
            </a:r>
          </a:p>
          <a:p>
            <a:pPr lvl="1"/>
            <a:r>
              <a:rPr lang="en-US"/>
              <a:t>Tapercut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2004 by Delmar Learning, a division of Thomson Learning, Inc.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11-</a:t>
            </a:r>
            <a:fld id="{D16032E5-B87A-4C3E-B5FF-490A7A182E6D}" type="slidenum">
              <a:rPr lang="en-US"/>
              <a:pPr/>
              <a:t>12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Needle Point </a:t>
            </a:r>
            <a:r>
              <a:rPr lang="en-US" sz="2800"/>
              <a:t>(continued)</a:t>
            </a: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Blunt</a:t>
            </a:r>
          </a:p>
          <a:p>
            <a:pPr lvl="1"/>
            <a:r>
              <a:rPr lang="en-US"/>
              <a:t>Kidney, liver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2004 by Delmar Learning, a division of Thomson Learning, Inc. 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11-</a:t>
            </a:r>
            <a:fld id="{E1B828D0-74F2-4BE1-A12B-631A7142EA8C}" type="slidenum">
              <a:rPr lang="en-US"/>
              <a:pPr/>
              <a:t>2</a:t>
            </a:fld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Wounds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3200"/>
              <a:t>Surgical Wound</a:t>
            </a:r>
          </a:p>
          <a:p>
            <a:pPr lvl="1"/>
            <a:r>
              <a:rPr lang="en-US" sz="2800"/>
              <a:t>Incisional </a:t>
            </a:r>
          </a:p>
          <a:p>
            <a:pPr lvl="1"/>
            <a:r>
              <a:rPr lang="en-US" sz="2800"/>
              <a:t>Excisional</a:t>
            </a:r>
          </a:p>
          <a:p>
            <a:endParaRPr lang="en-US" sz="320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/>
              <a:t>Traumatic Wound</a:t>
            </a:r>
          </a:p>
          <a:p>
            <a:pPr lvl="1"/>
            <a:r>
              <a:rPr lang="en-US" sz="2800"/>
              <a:t>Closed		</a:t>
            </a:r>
          </a:p>
          <a:p>
            <a:pPr lvl="1"/>
            <a:r>
              <a:rPr lang="en-US" sz="2800"/>
              <a:t>Open</a:t>
            </a:r>
          </a:p>
          <a:p>
            <a:pPr lvl="1"/>
            <a:r>
              <a:rPr lang="en-US" sz="2800"/>
              <a:t>Simple	</a:t>
            </a:r>
          </a:p>
          <a:p>
            <a:pPr lvl="1"/>
            <a:r>
              <a:rPr lang="en-US" sz="2800"/>
              <a:t>Complicated</a:t>
            </a:r>
          </a:p>
          <a:p>
            <a:pPr lvl="1"/>
            <a:r>
              <a:rPr lang="en-US" sz="2800"/>
              <a:t>Clean</a:t>
            </a:r>
          </a:p>
          <a:p>
            <a:pPr lvl="1"/>
            <a:r>
              <a:rPr lang="en-US" sz="2800"/>
              <a:t>Contaminated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2004 by Delmar Learning, a division of Thomson Learning, Inc.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11-</a:t>
            </a:r>
            <a:fld id="{61AD7DDD-12ED-466D-AC49-BE359A00B9A7}" type="slidenum">
              <a:rPr lang="en-US"/>
              <a:pPr/>
              <a:t>3</a:t>
            </a:fld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Inflammatory Process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Pain (dolor)</a:t>
            </a:r>
          </a:p>
          <a:p>
            <a:r>
              <a:rPr lang="en-US"/>
              <a:t>Heat (calor)</a:t>
            </a:r>
          </a:p>
          <a:p>
            <a:r>
              <a:rPr lang="en-US"/>
              <a:t>Redness (rubor)</a:t>
            </a:r>
          </a:p>
          <a:p>
            <a:r>
              <a:rPr lang="en-US"/>
              <a:t>Swelling (tumor)</a:t>
            </a:r>
          </a:p>
          <a:p>
            <a:r>
              <a:rPr lang="en-US"/>
              <a:t>Loss of function (functio laesa)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2004 by Delmar Learning, a division of Thomson Learning, Inc.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11-</a:t>
            </a:r>
            <a:fld id="{F32DB71B-E6CE-4862-9DA9-2176A48DC4CD}" type="slidenum">
              <a:rPr lang="en-US"/>
              <a:pPr/>
              <a:t>4</a:t>
            </a:fld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Phases of Wound Healing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First intention (primary union)</a:t>
            </a:r>
          </a:p>
          <a:p>
            <a:pPr lvl="1"/>
            <a:r>
              <a:rPr lang="en-US"/>
              <a:t>Lag/inflammatory response</a:t>
            </a:r>
          </a:p>
          <a:p>
            <a:pPr lvl="1"/>
            <a:r>
              <a:rPr lang="en-US"/>
              <a:t>Proliferation</a:t>
            </a:r>
          </a:p>
          <a:p>
            <a:pPr lvl="1"/>
            <a:r>
              <a:rPr lang="en-US"/>
              <a:t>Maturation/differentiation</a:t>
            </a:r>
          </a:p>
          <a:p>
            <a:r>
              <a:rPr lang="en-US"/>
              <a:t>Second intention (granulation)</a:t>
            </a:r>
          </a:p>
          <a:p>
            <a:r>
              <a:rPr lang="en-US"/>
              <a:t>Third intention (delayed primary closure)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2004 by Delmar Learning, a division of Thomson Learning, Inc.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11-</a:t>
            </a:r>
            <a:fld id="{733C9116-A58C-426D-B4CF-447675F1B868}" type="slidenum">
              <a:rPr lang="en-US"/>
              <a:pPr/>
              <a:t>5</a:t>
            </a:fld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Factors Influencing Wound Healing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Age			</a:t>
            </a:r>
          </a:p>
          <a:p>
            <a:r>
              <a:rPr lang="en-US"/>
              <a:t>Nutrition</a:t>
            </a:r>
          </a:p>
          <a:p>
            <a:r>
              <a:rPr lang="en-US"/>
              <a:t>Disease	</a:t>
            </a:r>
          </a:p>
          <a:p>
            <a:r>
              <a:rPr lang="en-US"/>
              <a:t>Smoking</a:t>
            </a:r>
          </a:p>
          <a:p>
            <a:r>
              <a:rPr lang="en-US"/>
              <a:t>Radiation</a:t>
            </a:r>
          </a:p>
          <a:p>
            <a:r>
              <a:rPr lang="en-US"/>
              <a:t>Immune deficiency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2004 by Delmar Learning, a division of Thomson Learning, Inc. 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11-</a:t>
            </a:r>
            <a:fld id="{89D54A5D-9158-42F0-9BF1-7F8620AD0865}" type="slidenum">
              <a:rPr lang="en-US"/>
              <a:pPr/>
              <a:t>6</a:t>
            </a:fld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Suture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3200"/>
              <a:t>Types</a:t>
            </a:r>
          </a:p>
          <a:p>
            <a:pPr lvl="1"/>
            <a:r>
              <a:rPr lang="en-US" sz="2800"/>
              <a:t>Absorbable</a:t>
            </a:r>
          </a:p>
          <a:p>
            <a:pPr lvl="1"/>
            <a:r>
              <a:rPr lang="en-US" sz="2800"/>
              <a:t>Nonabsorbable</a:t>
            </a:r>
          </a:p>
          <a:p>
            <a:pPr lvl="1"/>
            <a:r>
              <a:rPr lang="en-US" sz="2800"/>
              <a:t>Monofilament</a:t>
            </a:r>
          </a:p>
          <a:p>
            <a:pPr lvl="1"/>
            <a:r>
              <a:rPr lang="en-US" sz="2800"/>
              <a:t>Multifilament</a:t>
            </a:r>
          </a:p>
          <a:p>
            <a:pPr lvl="1"/>
            <a:r>
              <a:rPr lang="en-US" sz="2800"/>
              <a:t>Suture ties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/>
              <a:t>Size</a:t>
            </a:r>
          </a:p>
          <a:p>
            <a:pPr lvl="1"/>
            <a:r>
              <a:rPr lang="en-US" sz="2800"/>
              <a:t>Selected to correspond to type of tissue </a:t>
            </a:r>
          </a:p>
          <a:p>
            <a:pPr lvl="1"/>
            <a:r>
              <a:rPr lang="en-US" sz="2800"/>
              <a:t>11-0 to #6</a:t>
            </a:r>
          </a:p>
          <a:p>
            <a:endParaRPr lang="en-US" sz="3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2004 by Delmar Learning, a division of Thomson Learning, Inc. 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11-</a:t>
            </a:r>
            <a:fld id="{1085841A-F035-44EA-AA79-78F678E24D5F}" type="slidenum">
              <a:rPr lang="en-US"/>
              <a:pPr/>
              <a:t>7</a:t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Characteristics of a Common Suture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3200"/>
              <a:t>Absorption rate</a:t>
            </a:r>
          </a:p>
          <a:p>
            <a:r>
              <a:rPr lang="en-US" sz="3200"/>
              <a:t>Size</a:t>
            </a:r>
          </a:p>
          <a:p>
            <a:r>
              <a:rPr lang="en-US" sz="3200"/>
              <a:t>Tensile strength</a:t>
            </a:r>
          </a:p>
          <a:p>
            <a:r>
              <a:rPr lang="en-US" sz="3200"/>
              <a:t>Elasticity</a:t>
            </a:r>
          </a:p>
          <a:p>
            <a:endParaRPr lang="en-US" sz="3200"/>
          </a:p>
          <a:p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/>
              <a:t>Knot strength</a:t>
            </a:r>
          </a:p>
          <a:p>
            <a:r>
              <a:rPr lang="en-US" sz="3200"/>
              <a:t>Memory</a:t>
            </a:r>
          </a:p>
          <a:p>
            <a:r>
              <a:rPr lang="en-US" sz="3200"/>
              <a:t>Wicking</a:t>
            </a:r>
          </a:p>
          <a:p>
            <a:r>
              <a:rPr lang="en-US" sz="3200"/>
              <a:t>Tissue reaction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2004 by Delmar Learning, a division of Thomson Learning, Inc. 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11-</a:t>
            </a:r>
            <a:fld id="{B0BE1783-6545-4019-B128-07EE3A028478}" type="slidenum">
              <a:rPr lang="en-US"/>
              <a:pPr/>
              <a:t>8</a:t>
            </a:fld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 of Suture Types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/>
              <a:t>Plain and chromic gut</a:t>
            </a:r>
          </a:p>
          <a:p>
            <a:r>
              <a:rPr lang="en-US"/>
              <a:t>PDS II</a:t>
            </a:r>
          </a:p>
          <a:p>
            <a:r>
              <a:rPr lang="en-US"/>
              <a:t>Monocryl</a:t>
            </a:r>
          </a:p>
          <a:p>
            <a:r>
              <a:rPr lang="en-US"/>
              <a:t>Prolene, Surgilene</a:t>
            </a:r>
          </a:p>
          <a:p>
            <a:r>
              <a:rPr lang="en-US"/>
              <a:t>Ethilon, Dermalon</a:t>
            </a:r>
          </a:p>
          <a:p>
            <a:r>
              <a:rPr lang="en-US"/>
              <a:t>Steel</a:t>
            </a:r>
          </a:p>
          <a:p>
            <a:r>
              <a:rPr lang="en-US"/>
              <a:t>Novafil</a:t>
            </a:r>
          </a:p>
          <a:p>
            <a:r>
              <a:rPr lang="en-US"/>
              <a:t>Dermalene</a:t>
            </a:r>
          </a:p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Dexon</a:t>
            </a:r>
          </a:p>
          <a:p>
            <a:r>
              <a:rPr lang="en-US"/>
              <a:t>Silk</a:t>
            </a:r>
          </a:p>
          <a:p>
            <a:r>
              <a:rPr lang="en-US"/>
              <a:t>Nurolon, Surgilon</a:t>
            </a:r>
          </a:p>
          <a:p>
            <a:r>
              <a:rPr lang="en-US"/>
              <a:t>Mersilene</a:t>
            </a:r>
          </a:p>
          <a:p>
            <a:r>
              <a:rPr lang="en-US"/>
              <a:t>Ethibond, Dacron</a:t>
            </a:r>
          </a:p>
          <a:p>
            <a:r>
              <a:rPr lang="en-US"/>
              <a:t>Pronova</a:t>
            </a:r>
          </a:p>
          <a:p>
            <a:r>
              <a:rPr lang="en-US"/>
              <a:t>Vicryl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2004 by Delmar Learning, a division of Thomson Learning, Inc.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11-</a:t>
            </a:r>
            <a:fld id="{72BB22D2-DA46-4247-893B-B0AE8A75DFA6}" type="slidenum">
              <a:rPr lang="en-US"/>
              <a:pPr/>
              <a:t>9</a:t>
            </a:fld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Layer Closure for Abdominal Wounds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Peritoneum</a:t>
            </a:r>
          </a:p>
          <a:p>
            <a:r>
              <a:rPr lang="en-US"/>
              <a:t>Fascia</a:t>
            </a:r>
          </a:p>
          <a:p>
            <a:r>
              <a:rPr lang="en-US"/>
              <a:t>Muscle</a:t>
            </a:r>
          </a:p>
          <a:p>
            <a:r>
              <a:rPr lang="en-US"/>
              <a:t>Subcutaneous</a:t>
            </a:r>
          </a:p>
          <a:p>
            <a:r>
              <a:rPr lang="en-US"/>
              <a:t>Subcuticular</a:t>
            </a:r>
          </a:p>
          <a:p>
            <a:r>
              <a:rPr lang="en-US"/>
              <a:t>Skin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urg Tech">
  <a:themeElements>
    <a:clrScheme name="Surg Tec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urg Tec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urg Tec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rg Tec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rg Tec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rg Tec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rg Tec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rg Tec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rg Tec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rg Tec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rg Tec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rg Tec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rg Tec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rg Tec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Chapter 2</Template>
  <TotalTime>30</TotalTime>
  <Words>402</Words>
  <Application>Microsoft Office PowerPoint</Application>
  <PresentationFormat>On-screen Show (4:3)</PresentationFormat>
  <Paragraphs>115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Surg Tech</vt:lpstr>
      <vt:lpstr>Wound Healing, Sutures, Needles, and  Stapling Devices</vt:lpstr>
      <vt:lpstr>Types of Wounds</vt:lpstr>
      <vt:lpstr>Inflammatory Process</vt:lpstr>
      <vt:lpstr>Phases of Wound Healing</vt:lpstr>
      <vt:lpstr>Factors Influencing Wound Healing</vt:lpstr>
      <vt:lpstr>Suture</vt:lpstr>
      <vt:lpstr>Characteristics of a Common Suture</vt:lpstr>
      <vt:lpstr>Examples of Suture Types</vt:lpstr>
      <vt:lpstr>Layer Closure for Abdominal Wounds</vt:lpstr>
      <vt:lpstr>Needles</vt:lpstr>
      <vt:lpstr>Needle Point</vt:lpstr>
      <vt:lpstr>Needle Point (continued)</vt:lpstr>
    </vt:vector>
  </TitlesOfParts>
  <Company>Delmar Learning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Wound Healing, Sutures, Needles, and  Stapling Devices</dc:title>
  <dc:creator>Sherry Conners</dc:creator>
  <cp:lastModifiedBy>ajserba</cp:lastModifiedBy>
  <cp:revision>4</cp:revision>
  <dcterms:created xsi:type="dcterms:W3CDTF">2003-10-01T17:49:51Z</dcterms:created>
  <dcterms:modified xsi:type="dcterms:W3CDTF">2011-02-14T19:55:26Z</dcterms:modified>
</cp:coreProperties>
</file>