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397241-64BE-46EE-9A00-E6DD1CC6CE07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AD9E64-6200-43DE-A067-6329E0BC18B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AD9E64-6200-43DE-A067-6329E0BC18B9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94C00-5EDB-4DED-8C70-534FAE031154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33DA3-2500-41B8-BE8C-F63F3714D4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94C00-5EDB-4DED-8C70-534FAE031154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33DA3-2500-41B8-BE8C-F63F3714D4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94C00-5EDB-4DED-8C70-534FAE031154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33DA3-2500-41B8-BE8C-F63F3714D4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94C00-5EDB-4DED-8C70-534FAE031154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33DA3-2500-41B8-BE8C-F63F3714D4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94C00-5EDB-4DED-8C70-534FAE031154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33DA3-2500-41B8-BE8C-F63F3714D4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94C00-5EDB-4DED-8C70-534FAE031154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33DA3-2500-41B8-BE8C-F63F3714D4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94C00-5EDB-4DED-8C70-534FAE031154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33DA3-2500-41B8-BE8C-F63F3714D4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94C00-5EDB-4DED-8C70-534FAE031154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33DA3-2500-41B8-BE8C-F63F3714D4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94C00-5EDB-4DED-8C70-534FAE031154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33DA3-2500-41B8-BE8C-F63F3714D4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94C00-5EDB-4DED-8C70-534FAE031154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33DA3-2500-41B8-BE8C-F63F3714D4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94C00-5EDB-4DED-8C70-534FAE031154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33DA3-2500-41B8-BE8C-F63F3714D4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C94C00-5EDB-4DED-8C70-534FAE031154}" type="datetimeFigureOut">
              <a:rPr lang="en-US" smtClean="0"/>
              <a:pPr/>
              <a:t>1/25/2011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33DA3-2500-41B8-BE8C-F63F3714D47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1470025"/>
          </a:xfrm>
        </p:spPr>
        <p:txBody>
          <a:bodyPr/>
          <a:lstStyle/>
          <a:p>
            <a:r>
              <a:rPr lang="en-US" dirty="0" smtClean="0"/>
              <a:t>Prepping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667000"/>
            <a:ext cx="6400800" cy="1752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The surgical skin </a:t>
            </a:r>
            <a:r>
              <a:rPr lang="en-US" dirty="0" smtClean="0">
                <a:solidFill>
                  <a:srgbClr val="FF0000"/>
                </a:solidFill>
              </a:rPr>
              <a:t>prep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is performed on the surgical patient for the same reasons that the sterile surgical team members perform the surgical scrub prior to entry into the sterile field.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NOTE********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00B050"/>
                </a:solidFill>
              </a:rPr>
              <a:t>Some of the preparatory steps may also apply to the skin sites selected for placement of the dispersive electrodes for the ESU and the ECG electrodes</a:t>
            </a:r>
            <a:endParaRPr lang="en-US" i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Types of Skin Solutions used in the 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FFC000"/>
                </a:solidFill>
              </a:rPr>
              <a:t>Alcohol</a:t>
            </a:r>
            <a:r>
              <a:rPr lang="en-US" dirty="0" smtClean="0">
                <a:solidFill>
                  <a:srgbClr val="FFC000"/>
                </a:solidFill>
              </a:rPr>
              <a:t>:</a:t>
            </a:r>
            <a:r>
              <a:rPr lang="en-US" dirty="0" smtClean="0"/>
              <a:t>  Rapid and significant reduction in skin microbial counts</a:t>
            </a:r>
          </a:p>
          <a:p>
            <a:r>
              <a:rPr lang="en-US" i="1" dirty="0" err="1" smtClean="0">
                <a:solidFill>
                  <a:srgbClr val="FFC000"/>
                </a:solidFill>
              </a:rPr>
              <a:t>Iodophors</a:t>
            </a:r>
            <a:r>
              <a:rPr lang="en-US" dirty="0" smtClean="0"/>
              <a:t>:  Less likely to cause skin irritation and do not need to be removed</a:t>
            </a:r>
          </a:p>
          <a:p>
            <a:r>
              <a:rPr lang="en-US" i="1" dirty="0" err="1" smtClean="0">
                <a:solidFill>
                  <a:srgbClr val="FFC000"/>
                </a:solidFill>
              </a:rPr>
              <a:t>Chlorhexidine</a:t>
            </a:r>
            <a:r>
              <a:rPr lang="en-US" dirty="0" smtClean="0">
                <a:solidFill>
                  <a:srgbClr val="FFC000"/>
                </a:solidFill>
              </a:rPr>
              <a:t>:  </a:t>
            </a:r>
            <a:r>
              <a:rPr lang="en-US" dirty="0" smtClean="0"/>
              <a:t>Does not provide as rapid a reduction in skin microbial </a:t>
            </a:r>
            <a:r>
              <a:rPr lang="en-US" dirty="0" err="1" smtClean="0"/>
              <a:t>couns</a:t>
            </a:r>
            <a:r>
              <a:rPr lang="en-US" dirty="0" smtClean="0"/>
              <a:t> as alcohol, but provides longer residual effects (5-6 hours)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Several Products Available: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Scrub soaps</a:t>
            </a:r>
          </a:p>
          <a:p>
            <a:r>
              <a:rPr lang="en-US" dirty="0" smtClean="0"/>
              <a:t>Scrub solutions</a:t>
            </a:r>
          </a:p>
          <a:p>
            <a:r>
              <a:rPr lang="en-US" dirty="0" smtClean="0"/>
              <a:t>Single-use prep applicators (emergency C-Section)</a:t>
            </a:r>
          </a:p>
          <a:p>
            <a:pPr>
              <a:buNone/>
            </a:pPr>
            <a:r>
              <a:rPr lang="en-US" dirty="0" smtClean="0"/>
              <a:t>   These agents used should be a </a:t>
            </a:r>
            <a:r>
              <a:rPr lang="en-US" dirty="0" err="1" smtClean="0"/>
              <a:t>broadspectrum</a:t>
            </a:r>
            <a:r>
              <a:rPr lang="en-US" dirty="0" smtClean="0"/>
              <a:t> antimicrobial and should provide residual protection.  The agent chosen for use should be based on the particular patient and skin sensitivity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NOTE…………..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items necessary for final skin preparation should be arranged on a separate sterile Mayo stand or prep stand.  Prep packs are available in sterile form, containing all the necessary equipment except for the antiseptic scrub solution and “Paint” </a:t>
            </a:r>
            <a:r>
              <a:rPr lang="en-US" dirty="0" err="1" smtClean="0"/>
              <a:t>soulution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 Use Applicators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Alcohol based antiseptic solution that leaves an antimicrobial film.</a:t>
            </a:r>
          </a:p>
          <a:p>
            <a:r>
              <a:rPr lang="en-US" dirty="0" smtClean="0"/>
              <a:t>Self contained units (need to be activated)</a:t>
            </a:r>
          </a:p>
          <a:p>
            <a:r>
              <a:rPr lang="en-US" dirty="0" smtClean="0"/>
              <a:t>Shown to have long lasting antimicrobial effect</a:t>
            </a:r>
          </a:p>
          <a:p>
            <a:r>
              <a:rPr lang="en-US" dirty="0" smtClean="0"/>
              <a:t>Leave an antimicrobial film on the skin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PREPS!!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Abdominal and </a:t>
            </a:r>
            <a:r>
              <a:rPr lang="en-US" dirty="0" err="1" smtClean="0"/>
              <a:t>Thorcoabdominal</a:t>
            </a:r>
            <a:r>
              <a:rPr lang="en-US" dirty="0" smtClean="0"/>
              <a:t> </a:t>
            </a:r>
          </a:p>
          <a:p>
            <a:r>
              <a:rPr lang="en-US" dirty="0" smtClean="0"/>
              <a:t>Chest and Breast</a:t>
            </a:r>
          </a:p>
          <a:p>
            <a:r>
              <a:rPr lang="en-US" dirty="0" smtClean="0"/>
              <a:t>Eyes, Ears, Face and Nose</a:t>
            </a:r>
          </a:p>
          <a:p>
            <a:r>
              <a:rPr lang="en-US" dirty="0" smtClean="0"/>
              <a:t>Extremities</a:t>
            </a:r>
          </a:p>
          <a:p>
            <a:r>
              <a:rPr lang="en-US" dirty="0" err="1" smtClean="0"/>
              <a:t>Perineal</a:t>
            </a:r>
            <a:r>
              <a:rPr lang="en-US" dirty="0" smtClean="0"/>
              <a:t> and Vaginal </a:t>
            </a:r>
            <a:r>
              <a:rPr lang="en-US" dirty="0" smtClean="0"/>
              <a:t>Preps</a:t>
            </a:r>
          </a:p>
          <a:p>
            <a:endParaRPr lang="en-US" dirty="0" smtClean="0"/>
          </a:p>
          <a:p>
            <a:r>
              <a:rPr lang="en-US" dirty="0" smtClean="0"/>
              <a:t>Please see pages 356-357 Skin </a:t>
            </a:r>
            <a:r>
              <a:rPr lang="en-US" smtClean="0"/>
              <a:t>prep perimeters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Preps to be practiced in the 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Laparotomy</a:t>
            </a:r>
            <a:r>
              <a:rPr lang="en-US" dirty="0" smtClean="0"/>
              <a:t> - Supine</a:t>
            </a:r>
          </a:p>
          <a:p>
            <a:r>
              <a:rPr lang="en-US" dirty="0" smtClean="0"/>
              <a:t>Knee arthroscopy – Supine (extremity)</a:t>
            </a:r>
          </a:p>
          <a:p>
            <a:r>
              <a:rPr lang="en-US" dirty="0" err="1" smtClean="0"/>
              <a:t>Nephrectomy</a:t>
            </a:r>
            <a:r>
              <a:rPr lang="en-US" dirty="0" smtClean="0"/>
              <a:t> – Kidney (right or left) depends on which side patient </a:t>
            </a:r>
            <a:r>
              <a:rPr lang="en-US" smtClean="0"/>
              <a:t>is laying…</a:t>
            </a:r>
            <a:endParaRPr lang="en-US" dirty="0" smtClean="0"/>
          </a:p>
          <a:p>
            <a:r>
              <a:rPr lang="en-US" dirty="0" smtClean="0"/>
              <a:t>Vaginal hysterectomy - </a:t>
            </a:r>
            <a:r>
              <a:rPr lang="en-US" dirty="0" err="1" smtClean="0"/>
              <a:t>Lithotomy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WHY??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remove transient organisms from the patient’s skin</a:t>
            </a:r>
          </a:p>
          <a:p>
            <a:r>
              <a:rPr lang="en-US" dirty="0" smtClean="0"/>
              <a:t>To reduce the number of resident organisms on the patient’s skin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shave or NOT to shave?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Hair removal, does it interfere with the electrode placement, the surgical site, wound closure and dressing application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It may be removed according to surgeon’s preference, facility policy, age and gender of the patient, and the planned operative site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Hair removal continued…..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Shave as close as possible to the planned procedure to reduce the risk of microbial growth in any breaks in the skin</a:t>
            </a:r>
          </a:p>
          <a:p>
            <a:r>
              <a:rPr lang="en-US" dirty="0" smtClean="0"/>
              <a:t>Be sure that the privacy of the awake patient is ensured to avoid embarrassment during the process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Other Factors related to the Skin Prep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All necessary procedures must be carried out prior to performing the surgical skin prep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Anesthesia administration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Foley Catheterization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Positioning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Exposure of surgical site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Hair removal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Skin Marking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Gross soil &amp; skin oils must be removed from the planned operative site: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32037"/>
            <a:ext cx="8229600" cy="4525963"/>
          </a:xfrm>
        </p:spPr>
        <p:txBody>
          <a:bodyPr/>
          <a:lstStyle/>
          <a:p>
            <a:r>
              <a:rPr lang="en-US" dirty="0" smtClean="0"/>
              <a:t>May require use of a fat solvent or degreaser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May require us of a scrub brush and/or nail cleaner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Prep Fluids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May NOT be allowed to accumulate adjacent to or under the patient</a:t>
            </a:r>
          </a:p>
          <a:p>
            <a:r>
              <a:rPr lang="en-US" dirty="0" smtClean="0"/>
              <a:t>May cause a chemical irritation</a:t>
            </a:r>
          </a:p>
          <a:p>
            <a:r>
              <a:rPr lang="en-US" dirty="0" smtClean="0"/>
              <a:t>Increased the risk of ESU or Laser burn</a:t>
            </a:r>
          </a:p>
          <a:p>
            <a:r>
              <a:rPr lang="en-US" dirty="0" smtClean="0"/>
              <a:t>Consider the patient’s allergy status prior to application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r>
              <a:rPr lang="en-US" dirty="0" smtClean="0"/>
              <a:t>Certain Contaminated areas: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May require special attention</a:t>
            </a:r>
          </a:p>
          <a:p>
            <a:r>
              <a:rPr lang="en-US" dirty="0" smtClean="0"/>
              <a:t>General rule:  prepping the surrounding areas first and the contaminated areas last and to use a separate sponge for each area.</a:t>
            </a:r>
          </a:p>
          <a:p>
            <a:r>
              <a:rPr lang="en-US" b="1" dirty="0" smtClean="0"/>
              <a:t>Exceptions: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Mucous membranes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Stomas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Nonintact</a:t>
            </a:r>
            <a:r>
              <a:rPr lang="en-US" dirty="0" smtClean="0"/>
              <a:t> skin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Sinus tracts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Umbilicus</a:t>
            </a:r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Some more prepping considerations..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Two separate skin preps may be necessary in certain situations</a:t>
            </a:r>
          </a:p>
          <a:p>
            <a:r>
              <a:rPr lang="en-US" dirty="0" smtClean="0"/>
              <a:t>Prep is initiated at eh planned incision site and carried toward the periphery (circular motion)</a:t>
            </a:r>
          </a:p>
          <a:p>
            <a:r>
              <a:rPr lang="en-US" dirty="0" smtClean="0"/>
              <a:t>An assistant may be necessary to hold a limb that must be circumferentially prepped</a:t>
            </a:r>
          </a:p>
          <a:p>
            <a:r>
              <a:rPr lang="en-US" dirty="0" smtClean="0"/>
              <a:t>Recommendations of the antiseptic manufacturer must be followed</a:t>
            </a:r>
          </a:p>
          <a:p>
            <a:r>
              <a:rPr lang="en-US" dirty="0" smtClean="0"/>
              <a:t>Preoperative skin markings are not removed during the surgical skin prep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635</Words>
  <Application>Microsoft Office PowerPoint</Application>
  <PresentationFormat>On-screen Show (4:3)</PresentationFormat>
  <Paragraphs>76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Prepping</vt:lpstr>
      <vt:lpstr>WHY??</vt:lpstr>
      <vt:lpstr>To shave or NOT to shave?</vt:lpstr>
      <vt:lpstr>Hair removal continued…..</vt:lpstr>
      <vt:lpstr>Other Factors related to the Skin Prep</vt:lpstr>
      <vt:lpstr>Gross soil &amp; skin oils must be removed from the planned operative site:</vt:lpstr>
      <vt:lpstr>Prep Fluids</vt:lpstr>
      <vt:lpstr>Certain Contaminated areas:</vt:lpstr>
      <vt:lpstr>Some more prepping considerations..</vt:lpstr>
      <vt:lpstr>NOTE********</vt:lpstr>
      <vt:lpstr>Types of Skin Solutions used in the OR</vt:lpstr>
      <vt:lpstr>Several Products Available:</vt:lpstr>
      <vt:lpstr>NOTE…………..</vt:lpstr>
      <vt:lpstr>Single Use Applicators</vt:lpstr>
      <vt:lpstr>PREPS!!</vt:lpstr>
      <vt:lpstr>Preps to be practiced in the LAB</vt:lpstr>
    </vt:vector>
  </TitlesOfParts>
  <Company>Renton Technical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Prepping</dc:title>
  <dc:creator>ajserba</dc:creator>
  <cp:lastModifiedBy>ajserba</cp:lastModifiedBy>
  <cp:revision>11</cp:revision>
  <dcterms:created xsi:type="dcterms:W3CDTF">2011-01-25T17:23:20Z</dcterms:created>
  <dcterms:modified xsi:type="dcterms:W3CDTF">2011-01-25T19:56:38Z</dcterms:modified>
</cp:coreProperties>
</file>