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DF437-29B8-4D79-98D8-0C43AD2437E8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3F6AC-011D-4316-8086-50554FFC95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123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3F6AC-011D-4316-8086-50554FFC95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583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D661-D5C4-472B-8D3B-E8D9ABF147A9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C8480-7F3C-46AE-B49A-3B36FEC6E887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DA30-F313-4B9E-83A2-F41E6A1884FD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4332-7D74-4CBA-9E78-A4C5AD61E226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E690-541F-484C-AB2A-D2AD2E63A207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D6D-981C-4595-86B6-323EE7368E1A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C0C4-8A41-43CA-88AC-A98010A66C35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8DAA-F7ED-49C8-A5DB-D08EA1147E53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E010-A2B2-4319-9D4D-A9F9F5B8CDC6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A043C-4734-49B6-97A2-FBA971A7AD11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7BB6-264B-45C8-B20D-B1638F101AA5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00969D-C947-4F8B-B7F1-F6F15D37C2BE}" type="datetime1">
              <a:rPr lang="en-US" smtClean="0"/>
              <a:pPr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6F8DCE8-E7B8-4998-9EEA-568771F64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October 2</a:t>
            </a:r>
            <a:r>
              <a:rPr lang="en-US" smtClean="0"/>
              <a:t>,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Principles and Practice of Aseptic Technique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446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2399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How would you go about researching a question related to aseptic technique? Would you use Wikipedia?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3962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117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/>
              <a:t>Technical questions that arise in surgery should be answered by going to the website (or most recent publication) of the specific agency acknowledged to be an </a:t>
            </a:r>
            <a:r>
              <a:rPr lang="en-US" sz="3200" dirty="0">
                <a:solidFill>
                  <a:schemeClr val="accent1"/>
                </a:solidFill>
              </a:rPr>
              <a:t>authority</a:t>
            </a:r>
            <a:r>
              <a:rPr lang="en-US" sz="3200" dirty="0"/>
              <a:t>. In the case of aseptic technique, this is the </a:t>
            </a:r>
            <a:r>
              <a:rPr lang="en-US" sz="3200" dirty="0">
                <a:solidFill>
                  <a:schemeClr val="accent1"/>
                </a:solidFill>
              </a:rPr>
              <a:t>Agency for Healthcare Research and Quality (AHRQ) </a:t>
            </a:r>
            <a:r>
              <a:rPr lang="en-US" sz="3200" dirty="0"/>
              <a:t>and the </a:t>
            </a:r>
            <a:r>
              <a:rPr lang="en-US" sz="3200" dirty="0">
                <a:solidFill>
                  <a:schemeClr val="accent1"/>
                </a:solidFill>
              </a:rPr>
              <a:t>Centers for Disease Control and Prevention (CDC). </a:t>
            </a:r>
            <a:endParaRPr lang="en-US" sz="3200" dirty="0" smtClean="0">
              <a:solidFill>
                <a:schemeClr val="accent1"/>
              </a:solidFill>
            </a:endParaRPr>
          </a:p>
          <a:p>
            <a:r>
              <a:rPr lang="en-US" sz="3200" u="sng" dirty="0"/>
              <a:t>Never</a:t>
            </a:r>
            <a:r>
              <a:rPr lang="en-US" sz="3200" dirty="0"/>
              <a:t> use Wikipedia to determine a surgical protocol or medical or nursing process. Although the site is interesting to read, the information may not have been validated (evidence-based) and is not appropriate as an information source. A professional uses professional resources. </a:t>
            </a:r>
          </a:p>
          <a:p>
            <a:endParaRPr lang="en-US" sz="32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581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2399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chemeClr val="accent1"/>
                </a:solidFill>
              </a:rPr>
              <a:t>Transient</a:t>
            </a:r>
            <a:r>
              <a:rPr lang="en-US" b="1" dirty="0"/>
              <a:t> microorganisms are found on the uppermost layer of the skin. Where are </a:t>
            </a:r>
            <a:r>
              <a:rPr lang="en-US" b="1" dirty="0">
                <a:solidFill>
                  <a:schemeClr val="accent1"/>
                </a:solidFill>
              </a:rPr>
              <a:t>resident</a:t>
            </a:r>
            <a:r>
              <a:rPr lang="en-US" b="1" dirty="0"/>
              <a:t> microbes found?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590800"/>
            <a:ext cx="7772400" cy="3429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719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Resident microbes are found in the </a:t>
            </a:r>
            <a:r>
              <a:rPr lang="en-US" sz="5400" dirty="0">
                <a:solidFill>
                  <a:schemeClr val="accent1"/>
                </a:solidFill>
              </a:rPr>
              <a:t>gastrointestinal</a:t>
            </a:r>
            <a:r>
              <a:rPr lang="en-US" sz="5400" dirty="0"/>
              <a:t> </a:t>
            </a:r>
            <a:r>
              <a:rPr lang="en-US" sz="5400" dirty="0">
                <a:solidFill>
                  <a:schemeClr val="accent1"/>
                </a:solidFill>
              </a:rPr>
              <a:t>tract </a:t>
            </a:r>
            <a:r>
              <a:rPr lang="en-US" sz="5400" dirty="0"/>
              <a:t>and in the </a:t>
            </a:r>
            <a:r>
              <a:rPr lang="en-US" sz="5400" dirty="0">
                <a:solidFill>
                  <a:schemeClr val="accent1"/>
                </a:solidFill>
              </a:rPr>
              <a:t>distal</a:t>
            </a:r>
            <a:r>
              <a:rPr lang="en-US" sz="5400" dirty="0"/>
              <a:t> portions of </a:t>
            </a:r>
            <a:r>
              <a:rPr lang="en-US" sz="5400" dirty="0">
                <a:solidFill>
                  <a:schemeClr val="accent1"/>
                </a:solidFill>
              </a:rPr>
              <a:t>body orifices </a:t>
            </a:r>
            <a:r>
              <a:rPr lang="en-US" sz="5400" dirty="0"/>
              <a:t>and the </a:t>
            </a:r>
            <a:r>
              <a:rPr lang="en-US" sz="5400" dirty="0" smtClean="0">
                <a:solidFill>
                  <a:schemeClr val="accent1"/>
                </a:solidFill>
              </a:rPr>
              <a:t>skin</a:t>
            </a:r>
            <a:r>
              <a:rPr lang="en-US" sz="5400" dirty="0" smtClean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32808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What is the </a:t>
            </a:r>
            <a:r>
              <a:rPr lang="en-US" b="1" dirty="0">
                <a:solidFill>
                  <a:schemeClr val="accent1"/>
                </a:solidFill>
              </a:rPr>
              <a:t>sterile field</a:t>
            </a:r>
            <a:r>
              <a:rPr lang="en-US" b="1" dirty="0"/>
              <a:t>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11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/>
              <a:t>The center of the sterile field is the patient </a:t>
            </a:r>
            <a:r>
              <a:rPr lang="en-US" sz="3200" dirty="0">
                <a:solidFill>
                  <a:schemeClr val="accent1"/>
                </a:solidFill>
              </a:rPr>
              <a:t>operative site</a:t>
            </a:r>
            <a:r>
              <a:rPr lang="en-US" sz="3200" dirty="0"/>
              <a:t>, which has been prepped and draped and extends outward to include the </a:t>
            </a:r>
            <a:r>
              <a:rPr lang="en-US" sz="3200" dirty="0">
                <a:solidFill>
                  <a:schemeClr val="accent1"/>
                </a:solidFill>
              </a:rPr>
              <a:t>patient’s draped body, draped tables and equipment, and members of the surgical team who have donned sterile gown and gloves</a:t>
            </a:r>
            <a:r>
              <a:rPr lang="en-US" sz="3200" dirty="0"/>
              <a:t>. Gowns are considered sterile from </a:t>
            </a:r>
            <a:r>
              <a:rPr lang="en-US" sz="3200" dirty="0">
                <a:solidFill>
                  <a:schemeClr val="accent1"/>
                </a:solidFill>
              </a:rPr>
              <a:t>table height </a:t>
            </a:r>
            <a:r>
              <a:rPr lang="en-US" sz="3200" dirty="0"/>
              <a:t>to the </a:t>
            </a:r>
            <a:r>
              <a:rPr lang="en-US" sz="3200" dirty="0">
                <a:solidFill>
                  <a:schemeClr val="accent1"/>
                </a:solidFill>
              </a:rPr>
              <a:t>axillary line</a:t>
            </a:r>
            <a:r>
              <a:rPr lang="en-US" sz="3200" dirty="0"/>
              <a:t>, in </a:t>
            </a:r>
            <a:r>
              <a:rPr lang="en-US" sz="3200" dirty="0">
                <a:solidFill>
                  <a:schemeClr val="accent1"/>
                </a:solidFill>
              </a:rPr>
              <a:t>front</a:t>
            </a:r>
            <a:r>
              <a:rPr lang="en-US" sz="3200" dirty="0"/>
              <a:t> only.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05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316162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What is the purpose of aseptic technique?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438400"/>
            <a:ext cx="7772400" cy="3581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84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5400" dirty="0"/>
              <a:t>Aseptic technique</a:t>
            </a:r>
            <a:r>
              <a:rPr lang="en-US" sz="5400" i="1" dirty="0"/>
              <a:t> </a:t>
            </a:r>
            <a:r>
              <a:rPr lang="en-US" sz="5400" dirty="0"/>
              <a:t>is a set of practices and methods for </a:t>
            </a:r>
            <a:r>
              <a:rPr lang="en-US" sz="5400" dirty="0">
                <a:solidFill>
                  <a:srgbClr val="FF0000"/>
                </a:solidFill>
              </a:rPr>
              <a:t>prevention</a:t>
            </a:r>
            <a:r>
              <a:rPr lang="en-US" sz="5400" dirty="0"/>
              <a:t> of the </a:t>
            </a:r>
            <a:r>
              <a:rPr lang="en-US" sz="5400" dirty="0">
                <a:solidFill>
                  <a:srgbClr val="FF0000"/>
                </a:solidFill>
              </a:rPr>
              <a:t>transmission of dis</a:t>
            </a:r>
            <a:r>
              <a:rPr lang="en-US" sz="5400" dirty="0"/>
              <a:t>ease in the health care setting.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193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163762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How do standards agencies decide on rules of aseptic technique?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286000"/>
            <a:ext cx="7772400" cy="3733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160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8000" dirty="0"/>
              <a:t>They conduct </a:t>
            </a:r>
            <a:r>
              <a:rPr lang="en-US" sz="8000" dirty="0">
                <a:solidFill>
                  <a:srgbClr val="FF0000"/>
                </a:solidFill>
              </a:rPr>
              <a:t>research</a:t>
            </a:r>
            <a:r>
              <a:rPr lang="en-US" sz="8000" dirty="0"/>
              <a:t> and </a:t>
            </a:r>
            <a:r>
              <a:rPr lang="en-US" sz="8000" dirty="0">
                <a:solidFill>
                  <a:srgbClr val="FF0000"/>
                </a:solidFill>
              </a:rPr>
              <a:t>validate</a:t>
            </a:r>
            <a:r>
              <a:rPr lang="en-US" sz="8000" dirty="0"/>
              <a:t> a successful </a:t>
            </a:r>
            <a:r>
              <a:rPr lang="en-US" sz="8000" dirty="0">
                <a:solidFill>
                  <a:srgbClr val="FF0000"/>
                </a:solidFill>
              </a:rPr>
              <a:t>outcome</a:t>
            </a:r>
            <a:r>
              <a:rPr lang="en-US" sz="80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968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8495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What strategy would you advise for another student who is extremely nervous about gowning and gloving?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743200"/>
            <a:ext cx="7772400" cy="3276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66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400" dirty="0"/>
              <a:t>Re-enforce the correct method by practicing </a:t>
            </a:r>
            <a:r>
              <a:rPr lang="en-US" sz="4400" dirty="0">
                <a:solidFill>
                  <a:srgbClr val="FF0000"/>
                </a:solidFill>
              </a:rPr>
              <a:t>outside</a:t>
            </a:r>
            <a:r>
              <a:rPr lang="en-US" sz="4400" dirty="0"/>
              <a:t> of surgery, in a </a:t>
            </a:r>
            <a:r>
              <a:rPr lang="en-US" sz="4400" dirty="0">
                <a:solidFill>
                  <a:schemeClr val="accent1"/>
                </a:solidFill>
              </a:rPr>
              <a:t>no-pressure</a:t>
            </a:r>
            <a:r>
              <a:rPr lang="en-US" sz="4400" dirty="0"/>
              <a:t> situation. Ensure that the student understands the </a:t>
            </a:r>
            <a:r>
              <a:rPr lang="en-US" sz="4400" dirty="0">
                <a:solidFill>
                  <a:schemeClr val="accent1"/>
                </a:solidFill>
              </a:rPr>
              <a:t>reasoning</a:t>
            </a:r>
            <a:r>
              <a:rPr lang="en-US" sz="4400" dirty="0"/>
              <a:t> for each step and provide </a:t>
            </a:r>
            <a:r>
              <a:rPr lang="en-US" sz="4400" dirty="0">
                <a:solidFill>
                  <a:schemeClr val="accent1"/>
                </a:solidFill>
              </a:rPr>
              <a:t>confidence</a:t>
            </a:r>
            <a:r>
              <a:rPr lang="en-US" sz="4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51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6971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As a student, would you let the surgeon know if he contaminated his glove during surgery</a:t>
            </a:r>
            <a:r>
              <a:rPr lang="en-US" b="1" dirty="0" smtClean="0"/>
              <a:t>?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438400"/>
            <a:ext cx="7772400" cy="3581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196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Samantha Nelson 2013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/>
              <a:t>Any member of the team can and should immediately report a break in technique. </a:t>
            </a:r>
            <a:r>
              <a:rPr lang="en-US" sz="4000" dirty="0" smtClean="0"/>
              <a:t>(text book answer)</a:t>
            </a:r>
          </a:p>
          <a:p>
            <a:r>
              <a:rPr lang="en-US" sz="4000" dirty="0" smtClean="0"/>
              <a:t>Be diplomatic and use your best judgment, especially as you are a student.  (Samantha’s answer)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658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51</TotalTime>
  <Words>472</Words>
  <Application>Microsoft Office PowerPoint</Application>
  <PresentationFormat>On-screen Show (4:3)</PresentationFormat>
  <Paragraphs>34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The Principles and Practice of Aseptic Technique </vt:lpstr>
      <vt:lpstr>What is the purpose of aseptic technique?  </vt:lpstr>
      <vt:lpstr>Slide 3</vt:lpstr>
      <vt:lpstr>How do standards agencies decide on rules of aseptic technique?  </vt:lpstr>
      <vt:lpstr>Slide 5</vt:lpstr>
      <vt:lpstr>What strategy would you advise for another student who is extremely nervous about gowning and gloving? </vt:lpstr>
      <vt:lpstr>Slide 7</vt:lpstr>
      <vt:lpstr>As a student, would you let the surgeon know if he contaminated his glove during surgery?  </vt:lpstr>
      <vt:lpstr>Slide 9</vt:lpstr>
      <vt:lpstr>How would you go about researching a question related to aseptic technique? Would you use Wikipedia? </vt:lpstr>
      <vt:lpstr>Slide 11</vt:lpstr>
      <vt:lpstr>Transient microorganisms are found on the uppermost layer of the skin. Where are resident microbes found? </vt:lpstr>
      <vt:lpstr>Slide 13</vt:lpstr>
      <vt:lpstr>What is the sterile field? </vt:lpstr>
      <vt:lpstr>Slide 15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Principles and Practice of Aseptic Technique</dc:title>
  <dc:creator>Nelson, Samantha</dc:creator>
  <cp:lastModifiedBy>bkelso</cp:lastModifiedBy>
  <cp:revision>4</cp:revision>
  <dcterms:created xsi:type="dcterms:W3CDTF">2013-09-25T22:35:27Z</dcterms:created>
  <dcterms:modified xsi:type="dcterms:W3CDTF">2013-10-02T15:03:26Z</dcterms:modified>
</cp:coreProperties>
</file>