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C0F4E-B08A-4D83-A448-CDBEDA8C3D95}" type="datetimeFigureOut">
              <a:rPr lang="en-US" smtClean="0"/>
              <a:t>1/12/2011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05CED-EE07-4F1B-88C7-0CF461A1259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8A24-FE2F-4FDE-A510-6059296B0AF1}" type="datetimeFigureOut">
              <a:rPr lang="en-US" smtClean="0"/>
              <a:pPr/>
              <a:t>1/12/2011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722-891E-4048-92F3-849E3C85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8A24-FE2F-4FDE-A510-6059296B0AF1}" type="datetimeFigureOut">
              <a:rPr lang="en-US" smtClean="0"/>
              <a:pPr/>
              <a:t>1/12/2011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722-891E-4048-92F3-849E3C85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8A24-FE2F-4FDE-A510-6059296B0AF1}" type="datetimeFigureOut">
              <a:rPr lang="en-US" smtClean="0"/>
              <a:pPr/>
              <a:t>1/12/2011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722-891E-4048-92F3-849E3C85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8A24-FE2F-4FDE-A510-6059296B0AF1}" type="datetimeFigureOut">
              <a:rPr lang="en-US" smtClean="0"/>
              <a:pPr/>
              <a:t>1/12/2011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722-891E-4048-92F3-849E3C85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8A24-FE2F-4FDE-A510-6059296B0AF1}" type="datetimeFigureOut">
              <a:rPr lang="en-US" smtClean="0"/>
              <a:pPr/>
              <a:t>1/12/2011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722-891E-4048-92F3-849E3C85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8A24-FE2F-4FDE-A510-6059296B0AF1}" type="datetimeFigureOut">
              <a:rPr lang="en-US" smtClean="0"/>
              <a:pPr/>
              <a:t>1/12/2011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722-891E-4048-92F3-849E3C85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8A24-FE2F-4FDE-A510-6059296B0AF1}" type="datetimeFigureOut">
              <a:rPr lang="en-US" smtClean="0"/>
              <a:pPr/>
              <a:t>1/12/2011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722-891E-4048-92F3-849E3C85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8A24-FE2F-4FDE-A510-6059296B0AF1}" type="datetimeFigureOut">
              <a:rPr lang="en-US" smtClean="0"/>
              <a:pPr/>
              <a:t>1/12/2011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722-891E-4048-92F3-849E3C85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8A24-FE2F-4FDE-A510-6059296B0AF1}" type="datetimeFigureOut">
              <a:rPr lang="en-US" smtClean="0"/>
              <a:pPr/>
              <a:t>1/12/2011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722-891E-4048-92F3-849E3C85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8A24-FE2F-4FDE-A510-6059296B0AF1}" type="datetimeFigureOut">
              <a:rPr lang="en-US" smtClean="0"/>
              <a:pPr/>
              <a:t>1/12/2011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722-891E-4048-92F3-849E3C85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58A24-FE2F-4FDE-A510-6059296B0AF1}" type="datetimeFigureOut">
              <a:rPr lang="en-US" smtClean="0"/>
              <a:pPr/>
              <a:t>1/12/2011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6722-891E-4048-92F3-849E3C85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58A24-FE2F-4FDE-A510-6059296B0AF1}" type="datetimeFigureOut">
              <a:rPr lang="en-US" smtClean="0"/>
              <a:pPr/>
              <a:t>1/12/2011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B6722-891E-4048-92F3-849E3C85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70025"/>
          </a:xfrm>
        </p:spPr>
        <p:txBody>
          <a:bodyPr/>
          <a:lstStyle/>
          <a:p>
            <a:r>
              <a:rPr lang="en-US" dirty="0" smtClean="0"/>
              <a:t>SCRUB, GOWN AND GLOVE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657600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en-US" b="1" i="1" u="sng" dirty="0" smtClean="0"/>
              <a:t>Objective</a:t>
            </a:r>
            <a:r>
              <a:rPr lang="en-US" dirty="0" smtClean="0"/>
              <a:t>: Explain and demonstrate the proper techniques for the surgical hand scrub, gowning , gloving and assisting team members.</a:t>
            </a:r>
            <a:endParaRPr lang="en-US" dirty="0"/>
          </a:p>
        </p:txBody>
      </p:sp>
      <p:pic>
        <p:nvPicPr>
          <p:cNvPr id="1026" name="Picture 2" descr="C:\Documents and Settings\ajserba\Local Settings\Temporary Internet Files\Content.IE5\AOBCJC6J\MC90033167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5613" y="4686300"/>
            <a:ext cx="1470025" cy="1797050"/>
          </a:xfrm>
          <a:prstGeom prst="rect">
            <a:avLst/>
          </a:prstGeom>
          <a:noFill/>
        </p:spPr>
      </p:pic>
      <p:pic>
        <p:nvPicPr>
          <p:cNvPr id="1027" name="Picture 3" descr="C:\Documents and Settings\ajserba\Local Settings\Temporary Internet Files\Content.IE5\HUGZJLSR\MC90022734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1371600"/>
            <a:ext cx="3638550" cy="1476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Drying and Gowning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scrub is complete, proceed directly to OR suite</a:t>
            </a:r>
          </a:p>
          <a:p>
            <a:r>
              <a:rPr lang="en-US" dirty="0" smtClean="0"/>
              <a:t>Keeping hands between the waist and the mid-chest (avoid touching anything with hands and arms)</a:t>
            </a:r>
          </a:p>
          <a:p>
            <a:r>
              <a:rPr lang="en-US" dirty="0" smtClean="0"/>
              <a:t>Gown and gloves were opened by STSR on mayo stand prior to surgical scrub</a:t>
            </a:r>
            <a:endParaRPr lang="en-US" dirty="0"/>
          </a:p>
        </p:txBody>
      </p:sp>
      <p:pic>
        <p:nvPicPr>
          <p:cNvPr id="4" name="Picture 3" descr="surgical tow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1800" y="4953000"/>
            <a:ext cx="2171700" cy="173736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Drying and Gowning 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Approach sterile field with caution</a:t>
            </a:r>
          </a:p>
          <a:p>
            <a:r>
              <a:rPr lang="en-US" dirty="0" smtClean="0"/>
              <a:t>Keep elbows bent</a:t>
            </a:r>
          </a:p>
          <a:p>
            <a:r>
              <a:rPr lang="en-US" dirty="0" smtClean="0"/>
              <a:t>Pinch and Lift towel without dripping </a:t>
            </a:r>
          </a:p>
          <a:p>
            <a:r>
              <a:rPr lang="en-US" dirty="0" smtClean="0"/>
              <a:t>Step away, arms extended</a:t>
            </a:r>
          </a:p>
          <a:p>
            <a:r>
              <a:rPr lang="en-US" dirty="0" smtClean="0"/>
              <a:t>Unfold towel without allowing the edges to fall below waist.</a:t>
            </a:r>
          </a:p>
          <a:p>
            <a:r>
              <a:rPr lang="en-US" dirty="0" smtClean="0"/>
              <a:t>Bend slightly at waist</a:t>
            </a:r>
          </a:p>
          <a:p>
            <a:r>
              <a:rPr lang="en-US" dirty="0" smtClean="0"/>
              <a:t>Hold towel in palm of one hand</a:t>
            </a:r>
          </a:p>
          <a:p>
            <a:r>
              <a:rPr lang="en-US" dirty="0" smtClean="0"/>
              <a:t>Transfer towel to opposite hand</a:t>
            </a:r>
          </a:p>
          <a:p>
            <a:r>
              <a:rPr lang="en-US" dirty="0" smtClean="0"/>
              <a:t>Dry opposite hand and arm</a:t>
            </a:r>
          </a:p>
          <a:p>
            <a:r>
              <a:rPr lang="en-US" dirty="0" smtClean="0"/>
              <a:t>Discard towel in the proper manner</a:t>
            </a:r>
            <a:endParaRPr lang="en-US" dirty="0"/>
          </a:p>
        </p:txBody>
      </p:sp>
      <p:pic>
        <p:nvPicPr>
          <p:cNvPr id="4" name="Picture 3" descr="disposable gow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53200" y="4495800"/>
            <a:ext cx="201168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Gowning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Heightened awareness of the total environment</a:t>
            </a:r>
          </a:p>
          <a:p>
            <a:r>
              <a:rPr lang="en-US" dirty="0" smtClean="0"/>
              <a:t>Pick up gown after drying hand and arms</a:t>
            </a:r>
          </a:p>
          <a:p>
            <a:r>
              <a:rPr lang="en-US" dirty="0" smtClean="0"/>
              <a:t>Lift gown while keeping body away from Mayo stand</a:t>
            </a:r>
          </a:p>
          <a:p>
            <a:r>
              <a:rPr lang="en-US" dirty="0" smtClean="0"/>
              <a:t>Identify collar, orient gown</a:t>
            </a:r>
          </a:p>
          <a:p>
            <a:r>
              <a:rPr lang="en-US" dirty="0" smtClean="0"/>
              <a:t>Release lower portion and identify arm openings</a:t>
            </a:r>
          </a:p>
          <a:p>
            <a:r>
              <a:rPr lang="en-US" dirty="0" smtClean="0"/>
              <a:t>Enter sleeves</a:t>
            </a:r>
          </a:p>
          <a:p>
            <a:r>
              <a:rPr lang="en-US" dirty="0" smtClean="0"/>
              <a:t>Flex arms to hold gown in place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Gowning continued…..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Fasteners at shoulders and waist must be secured….by?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b="1" i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  Circulator</a:t>
            </a:r>
          </a:p>
          <a:p>
            <a:pPr>
              <a:buNone/>
            </a:pP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   </a:t>
            </a:r>
            <a:r>
              <a:rPr lang="en-US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Surgical Tech</a:t>
            </a:r>
          </a:p>
          <a:p>
            <a:pPr>
              <a:buNone/>
            </a:pP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   </a:t>
            </a:r>
            <a:r>
              <a:rPr lang="en-US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Anesthesia tech</a:t>
            </a:r>
          </a:p>
          <a:p>
            <a:pPr>
              <a:buNone/>
            </a:pPr>
            <a:r>
              <a:rPr lang="en-US" b="1" i="1" dirty="0">
                <a:solidFill>
                  <a:srgbClr val="7030A0"/>
                </a:solidFill>
              </a:rPr>
              <a:t> </a:t>
            </a:r>
            <a:r>
              <a:rPr lang="en-US" b="1" i="1" dirty="0" smtClean="0">
                <a:solidFill>
                  <a:srgbClr val="7030A0"/>
                </a:solidFill>
              </a:rPr>
              <a:t>   Anesthesiologist</a:t>
            </a:r>
          </a:p>
          <a:p>
            <a:pPr>
              <a:buNone/>
            </a:pP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   Surgeon</a:t>
            </a:r>
          </a:p>
          <a:p>
            <a:pPr>
              <a:buNone/>
            </a:pPr>
            <a:endParaRPr lang="en-US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Turning the gown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CLOSED GLOVED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Donning gloves following the surgical scrub and after the sterile gown has been donned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>
                <a:solidFill>
                  <a:schemeClr val="accent2"/>
                </a:solidFill>
              </a:rPr>
              <a:t>Working off the mayo stand (never the back table)</a:t>
            </a:r>
          </a:p>
          <a:p>
            <a:pPr marL="514350" indent="-514350">
              <a:buAutoNum type="arabicPeriod"/>
            </a:pPr>
            <a:r>
              <a:rPr lang="en-US" dirty="0" smtClean="0"/>
              <a:t>Secure the first glove, keeping the fingers within the cuff</a:t>
            </a:r>
          </a:p>
          <a:p>
            <a:pPr marL="514350" indent="-514350">
              <a:buAutoNum type="arabicPeriod"/>
            </a:pPr>
            <a:r>
              <a:rPr lang="en-US" dirty="0" smtClean="0"/>
              <a:t>Align the glove on the palm of the hand that will be gloved first, with thumb side of the glove toward your palm and the fingertips toward your elbows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Closed Glove Method 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3.  Pull the cuff of the glove over the cuff of the gown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  Unfold the cuff to completely cover the cuff of the gown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5.  Grasp the glove and the gown at wrist level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6.  Work the fingers into the glove as the glove is pulled into position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7.  Secure the second glove and apply using the same technique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8.  DOUBLE GLOVE</a:t>
            </a:r>
            <a:endParaRPr lang="en-US" dirty="0"/>
          </a:p>
        </p:txBody>
      </p:sp>
      <p:pic>
        <p:nvPicPr>
          <p:cNvPr id="4" name="Picture 3" descr="surgical glov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48400" y="4800600"/>
            <a:ext cx="1828800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“THE SURGICAL SCRUB”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the sterile field had been established</a:t>
            </a:r>
          </a:p>
          <a:p>
            <a:r>
              <a:rPr lang="en-US" dirty="0" smtClean="0"/>
              <a:t>All personal needs are taken care of….(necessary PPE’S)</a:t>
            </a:r>
          </a:p>
          <a:p>
            <a:r>
              <a:rPr lang="en-US" dirty="0" smtClean="0"/>
              <a:t>These items need to be donned, before the surgical scrub!</a:t>
            </a:r>
            <a:endParaRPr lang="en-US" dirty="0"/>
          </a:p>
        </p:txBody>
      </p:sp>
      <p:pic>
        <p:nvPicPr>
          <p:cNvPr id="2050" name="Picture 2" descr="C:\Documents and Settings\ajserba\Local Settings\Temporary Internet Files\Content.IE5\RUDQZE2Z\MP90042443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4038600"/>
            <a:ext cx="1748253" cy="2377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“SURGICAL SCRUB”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To remove as many microorganisms as possible from the hands and arms.</a:t>
            </a:r>
          </a:p>
          <a:p>
            <a:r>
              <a:rPr lang="en-US" dirty="0" smtClean="0"/>
              <a:t>TRANSIENT</a:t>
            </a:r>
          </a:p>
          <a:p>
            <a:r>
              <a:rPr lang="en-US" dirty="0" smtClean="0"/>
              <a:t>RESIDENT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render them </a:t>
            </a:r>
            <a:r>
              <a:rPr lang="en-US" b="1" dirty="0" smtClean="0"/>
              <a:t>surgically clean</a:t>
            </a:r>
            <a:r>
              <a:rPr lang="en-US" dirty="0" smtClean="0"/>
              <a:t>, prior to donning the sterile gown and gloves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074" name="Picture 2" descr="C:\Documents and Settings\ajserba\Local Settings\Temporary Internet Files\Content.IE5\W1BCT4H6\MC90044180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1600200"/>
            <a:ext cx="2743200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SURGICAL SCRUB…..Solution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 that provides a film of protection lasting for several hours:</a:t>
            </a:r>
          </a:p>
          <a:p>
            <a:endParaRPr lang="en-US" dirty="0"/>
          </a:p>
          <a:p>
            <a:r>
              <a:rPr lang="en-US" dirty="0" smtClean="0"/>
              <a:t>Chlorhexidine Gluconate-Hibiclens</a:t>
            </a:r>
          </a:p>
          <a:p>
            <a:r>
              <a:rPr lang="en-US" dirty="0" smtClean="0"/>
              <a:t>Iodophor-Povodine iodine in detergent</a:t>
            </a:r>
          </a:p>
          <a:p>
            <a:r>
              <a:rPr lang="en-US" dirty="0" smtClean="0"/>
              <a:t>Triclosan</a:t>
            </a:r>
          </a:p>
          <a:p>
            <a:r>
              <a:rPr lang="en-US" dirty="0" smtClean="0"/>
              <a:t>Alcohol</a:t>
            </a:r>
            <a:endParaRPr lang="en-US" dirty="0"/>
          </a:p>
        </p:txBody>
      </p:sp>
      <p:pic>
        <p:nvPicPr>
          <p:cNvPr id="4098" name="Picture 2" descr="C:\Documents and Settings\ajserba\Local Settings\Temporary Internet Files\Content.IE5\4RWXRIYL\MC90022655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78463" y="4616450"/>
            <a:ext cx="2559050" cy="1827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Equipment and Methods For the Surgical Scrub….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Disposable (impregnated) scrub brushes or plain scrub brushes (with nail cleaner)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Containers of various antiseptic solutions (operated by a foot pump)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scrub brush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5600" y="914400"/>
            <a:ext cx="1706880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Timed Method</a:t>
            </a:r>
          </a:p>
          <a:p>
            <a:endParaRPr lang="en-US" dirty="0"/>
          </a:p>
          <a:p>
            <a:r>
              <a:rPr lang="en-US" dirty="0" smtClean="0"/>
              <a:t>Counted Brush Stroke Method</a:t>
            </a:r>
            <a:endParaRPr lang="en-US" dirty="0"/>
          </a:p>
        </p:txBody>
      </p:sp>
      <p:pic>
        <p:nvPicPr>
          <p:cNvPr id="1026" name="Picture 2" descr="C:\Documents and Settings\ajserba\Local Settings\Temporary Internet Files\Content.IE5\4RWXRIYL\MC90029793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962400"/>
            <a:ext cx="928687" cy="1782763"/>
          </a:xfrm>
          <a:prstGeom prst="rect">
            <a:avLst/>
          </a:prstGeom>
          <a:noFill/>
        </p:spPr>
      </p:pic>
      <p:pic>
        <p:nvPicPr>
          <p:cNvPr id="1027" name="Picture 3" descr="C:\Documents and Settings\ajserba\Local Settings\Temporary Internet Files\Content.IE5\OGKUPY04\MC900441468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43575" y="328613"/>
            <a:ext cx="2743200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Timed Method: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hands and arms are scrubbed for a prescribed length of time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3 to 5 minutes- (maybe even 10)</a:t>
            </a:r>
            <a:endParaRPr lang="en-US" dirty="0"/>
          </a:p>
        </p:txBody>
      </p:sp>
      <p:pic>
        <p:nvPicPr>
          <p:cNvPr id="2050" name="Picture 2" descr="C:\Program Files\Microsoft Office\MEDIA\CAGCAT10\j023413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81688" y="3862388"/>
            <a:ext cx="1952625" cy="2076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Counted Brush-Stroke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Requires a measured number of brush strokes for each anatomical area to be scrubbed.</a:t>
            </a:r>
          </a:p>
          <a:p>
            <a:r>
              <a:rPr lang="en-US" sz="6000" b="1" i="1" dirty="0" smtClean="0"/>
              <a:t>Healthcare facility policy will dictate the method of scrub to be performed.</a:t>
            </a:r>
            <a:endParaRPr lang="en-US" sz="6000" b="1" i="1" dirty="0"/>
          </a:p>
        </p:txBody>
      </p:sp>
      <p:pic>
        <p:nvPicPr>
          <p:cNvPr id="1026" name="Picture 2" descr="C:\Program Files\Microsoft Office\MEDIA\CAGCAT10\j023531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4500" y="5003800"/>
            <a:ext cx="1784350" cy="1822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Avagard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Alternative to  surgical hand antisepsis</a:t>
            </a:r>
            <a:endParaRPr lang="en-US" dirty="0"/>
          </a:p>
        </p:txBody>
      </p:sp>
      <p:pic>
        <p:nvPicPr>
          <p:cNvPr id="4" name="Picture 3" descr="aviga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43374" y="3000374"/>
            <a:ext cx="3017520" cy="30175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546</Words>
  <Application>Microsoft Office PowerPoint</Application>
  <PresentationFormat>On-screen Show (4:3)</PresentationFormat>
  <Paragraphs>88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SCRUB, GOWN AND GLOVE</vt:lpstr>
      <vt:lpstr>“THE SURGICAL SCRUB”</vt:lpstr>
      <vt:lpstr>“SURGICAL SCRUB”</vt:lpstr>
      <vt:lpstr>SURGICAL SCRUB…..Solution</vt:lpstr>
      <vt:lpstr>Equipment and Methods For the Surgical Scrub…. </vt:lpstr>
      <vt:lpstr>Methods….</vt:lpstr>
      <vt:lpstr>Timed Method:</vt:lpstr>
      <vt:lpstr>Counted Brush-Stroke Method</vt:lpstr>
      <vt:lpstr>Avagard</vt:lpstr>
      <vt:lpstr>Drying and Gowning</vt:lpstr>
      <vt:lpstr>Drying and Gowning Continued…</vt:lpstr>
      <vt:lpstr>Gowning</vt:lpstr>
      <vt:lpstr>Gowning continued…..</vt:lpstr>
      <vt:lpstr>CLOSED GLOVED METHOD</vt:lpstr>
      <vt:lpstr>Closed Glove Method Continued…</vt:lpstr>
    </vt:vector>
  </TitlesOfParts>
  <Company>Renton Technical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SCRUB, GOWN AND GLOVE</dc:title>
  <dc:creator>ajserba</dc:creator>
  <cp:lastModifiedBy>ajserba</cp:lastModifiedBy>
  <cp:revision>15</cp:revision>
  <dcterms:created xsi:type="dcterms:W3CDTF">2010-09-28T15:16:41Z</dcterms:created>
  <dcterms:modified xsi:type="dcterms:W3CDTF">2011-01-12T17:43:44Z</dcterms:modified>
</cp:coreProperties>
</file>