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6858000" cy="9144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i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i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i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i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i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i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i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i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i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404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38CD4-DF5A-4453-8A47-C65740986C6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CC41FB-EC59-4985-A2AD-D68C4B0DF2E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FF5EE6-F6AF-4220-A9B2-4587A6C7B43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C43335-4B0C-4D0F-94CD-4F466A037AF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80758A-2957-458B-8748-BC4F5B3E3AF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ABB34F-2D03-4FBB-B098-F8961B6C113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85CB92-8848-4C68-B758-BF8E5E7C2F9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39F3C-5134-4920-BBE9-8D45B8E71A5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514207-DB20-4FB7-9106-D642AC3236B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ACE4B0-F5B2-46FE-86D4-F19A747CEED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B72C4F-6B35-4D4E-AC77-BD08128E1C2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i="0"/>
            </a:lvl1pPr>
          </a:lstStyle>
          <a:p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i="0"/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i="0"/>
            </a:lvl1pPr>
          </a:lstStyle>
          <a:p>
            <a:fld id="{6A34D185-1B1D-41F8-A253-9219368AA143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447800" y="0"/>
            <a:ext cx="39036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/>
              <a:t>COUNTS, SPONGES AND DRESSINGS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19100" y="228600"/>
            <a:ext cx="64389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0" i="0" dirty="0"/>
              <a:t> Counts are required for most procedures according to facility policy.  Countable</a:t>
            </a:r>
          </a:p>
          <a:p>
            <a:r>
              <a:rPr lang="en-US" sz="1400" b="0" i="0" dirty="0"/>
              <a:t> items include, but are not limited to, sharps, instruments, and sponges.  The </a:t>
            </a:r>
          </a:p>
          <a:p>
            <a:r>
              <a:rPr lang="en-US" sz="1400" b="0" i="0" dirty="0"/>
              <a:t> number of counts required for an individual case will also vary according to the</a:t>
            </a:r>
          </a:p>
          <a:p>
            <a:r>
              <a:rPr lang="en-US" sz="1400" b="0" i="0" dirty="0"/>
              <a:t> situation.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304800" y="2057400"/>
            <a:ext cx="2444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1600" i="0" dirty="0"/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533400" y="990600"/>
            <a:ext cx="4876800" cy="234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en-US" sz="1600" dirty="0"/>
              <a:t>                       PURPOSE OF COUNTING……</a:t>
            </a:r>
          </a:p>
          <a:p>
            <a:pPr marL="342900" indent="-342900"/>
            <a:endParaRPr lang="en-US" sz="1600" dirty="0"/>
          </a:p>
          <a:p>
            <a:pPr marL="342900" indent="-342900">
              <a:buFontTx/>
              <a:buAutoNum type="alphaUcPeriod"/>
            </a:pPr>
            <a:r>
              <a:rPr lang="en-US" sz="1400" dirty="0"/>
              <a:t>To protect the patient</a:t>
            </a:r>
          </a:p>
          <a:p>
            <a:pPr marL="342900" indent="-342900">
              <a:buFontTx/>
              <a:buAutoNum type="alphaUcPeriod"/>
            </a:pPr>
            <a:r>
              <a:rPr lang="en-US" sz="1400" dirty="0"/>
              <a:t>Protect you and your hospital</a:t>
            </a:r>
          </a:p>
          <a:p>
            <a:pPr marL="342900" indent="-342900"/>
            <a:r>
              <a:rPr lang="en-US" sz="1400" dirty="0"/>
              <a:t>       -- Each hospital has their own policy and procedure</a:t>
            </a:r>
          </a:p>
          <a:p>
            <a:pPr marL="342900" indent="-342900"/>
            <a:r>
              <a:rPr lang="en-US" sz="1400" dirty="0"/>
              <a:t>           according to AORN  standards.</a:t>
            </a:r>
          </a:p>
          <a:p>
            <a:pPr marL="342900" indent="-342900"/>
            <a:r>
              <a:rPr lang="en-US" sz="1400" dirty="0"/>
              <a:t>     </a:t>
            </a:r>
          </a:p>
          <a:p>
            <a:pPr marL="342900" indent="-342900"/>
            <a:endParaRPr lang="en-US" sz="1600" dirty="0"/>
          </a:p>
          <a:p>
            <a:pPr marL="342900" indent="-342900"/>
            <a:r>
              <a:rPr lang="en-US" sz="1400" dirty="0"/>
              <a:t>                        </a:t>
            </a:r>
            <a:r>
              <a:rPr lang="en-US" sz="1600" dirty="0"/>
              <a:t>WHEN DO WE DO A COUNT????</a:t>
            </a:r>
          </a:p>
          <a:p>
            <a:pPr marL="342900" indent="-342900"/>
            <a:endParaRPr lang="en-US" sz="1400" dirty="0"/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352425" y="3124200"/>
            <a:ext cx="6505575" cy="203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Tx/>
              <a:buAutoNum type="alphaUcPeriod"/>
            </a:pPr>
            <a:r>
              <a:rPr lang="en-US" sz="1400" i="0" dirty="0"/>
              <a:t>Initial count (before the Dr. makes the incision</a:t>
            </a:r>
          </a:p>
          <a:p>
            <a:pPr marL="342900" indent="-342900">
              <a:buFontTx/>
              <a:buAutoNum type="alphaUcPeriod"/>
            </a:pPr>
            <a:r>
              <a:rPr lang="en-US" sz="1400" i="0" dirty="0"/>
              <a:t>Intra-operatively (if a hollow organ is involved in the procedure)</a:t>
            </a:r>
          </a:p>
          <a:p>
            <a:pPr marL="342900" indent="-342900"/>
            <a:r>
              <a:rPr lang="en-US" sz="1400" i="0" dirty="0"/>
              <a:t>       (before certain layers are closed, abdominal hysterectomy, C-section; </a:t>
            </a:r>
          </a:p>
          <a:p>
            <a:pPr marL="342900" indent="-342900"/>
            <a:r>
              <a:rPr lang="en-US" sz="1400" i="0" dirty="0"/>
              <a:t>        uterus, vaginal cuff etc.</a:t>
            </a:r>
          </a:p>
          <a:p>
            <a:pPr marL="342900" indent="-342900">
              <a:buFontTx/>
              <a:buAutoNum type="alphaUcPeriod" startAt="3"/>
            </a:pPr>
            <a:r>
              <a:rPr lang="en-US" sz="1400" i="0" dirty="0"/>
              <a:t>When sponges are added to the field</a:t>
            </a:r>
          </a:p>
          <a:p>
            <a:pPr marL="342900" indent="-342900">
              <a:buFontTx/>
              <a:buAutoNum type="alphaUcPeriod" startAt="3"/>
            </a:pPr>
            <a:r>
              <a:rPr lang="en-US" sz="1400" i="0" dirty="0"/>
              <a:t>Changing shifts, relief</a:t>
            </a:r>
          </a:p>
          <a:p>
            <a:pPr marL="342900" indent="-342900">
              <a:buFontTx/>
              <a:buAutoNum type="alphaUcPeriod" startAt="3"/>
            </a:pPr>
            <a:r>
              <a:rPr lang="en-US" sz="1400" i="0" dirty="0"/>
              <a:t>Especially bloody cases, lots of sponges being added to the procedure</a:t>
            </a:r>
          </a:p>
          <a:p>
            <a:pPr marL="342900" indent="-342900"/>
            <a:endParaRPr lang="en-US" sz="1400" i="0" dirty="0"/>
          </a:p>
          <a:p>
            <a:pPr marL="342900" indent="-342900"/>
            <a:endParaRPr lang="en-US" sz="1600" i="0" dirty="0"/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295400" y="4953000"/>
            <a:ext cx="42037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/>
              <a:t>IMPORTANT THINGS TO REMEMBER!!!!!!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400050" y="5334000"/>
            <a:ext cx="6523004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sz="1400" dirty="0"/>
              <a:t>Silently or out-loud</a:t>
            </a:r>
          </a:p>
          <a:p>
            <a:pPr marL="342900" indent="-342900">
              <a:buFontTx/>
              <a:buAutoNum type="arabicPeriod"/>
            </a:pPr>
            <a:r>
              <a:rPr lang="en-US" sz="1400" dirty="0"/>
              <a:t>Appropriate talk and timing</a:t>
            </a:r>
          </a:p>
          <a:p>
            <a:pPr marL="342900" indent="-342900">
              <a:buFontTx/>
              <a:buAutoNum type="arabicPeriod"/>
            </a:pPr>
            <a:r>
              <a:rPr lang="en-US" sz="1400" dirty="0"/>
              <a:t>Count don’t add</a:t>
            </a:r>
          </a:p>
          <a:p>
            <a:pPr marL="342900" indent="-342900">
              <a:buFontTx/>
              <a:buAutoNum type="arabicPeriod"/>
            </a:pPr>
            <a:r>
              <a:rPr lang="en-US" sz="1400" dirty="0"/>
              <a:t>Always start your count from the field (don’t forget sponges in wound)</a:t>
            </a:r>
          </a:p>
          <a:p>
            <a:pPr marL="342900" indent="-342900">
              <a:buFontTx/>
              <a:buAutoNum type="arabicPeriod"/>
            </a:pPr>
            <a:r>
              <a:rPr lang="en-US" sz="1400" dirty="0"/>
              <a:t>Make sure you see each sponge when counting with circulator</a:t>
            </a:r>
          </a:p>
          <a:p>
            <a:pPr marL="342900" indent="-342900">
              <a:buFontTx/>
              <a:buAutoNum type="arabicPeriod"/>
            </a:pPr>
            <a:r>
              <a:rPr lang="en-US" sz="1400" dirty="0"/>
              <a:t>Open sponge all the way before discarding off the field</a:t>
            </a:r>
          </a:p>
          <a:p>
            <a:pPr marL="342900" indent="-342900">
              <a:buFontTx/>
              <a:buAutoNum type="arabicPeriod"/>
            </a:pPr>
            <a:r>
              <a:rPr lang="en-US" sz="1400" dirty="0"/>
              <a:t>Watch out for prep sponges (sponge sticks, D&amp;C, OB-</a:t>
            </a:r>
            <a:r>
              <a:rPr lang="en-US" sz="1400" dirty="0"/>
              <a:t>Gyn</a:t>
            </a:r>
            <a:r>
              <a:rPr lang="en-US" sz="1400" dirty="0"/>
              <a:t>, abdominal</a:t>
            </a:r>
          </a:p>
          <a:p>
            <a:pPr marL="342900" indent="-342900"/>
            <a:r>
              <a:rPr lang="en-US" sz="1400" dirty="0"/>
              <a:t>        vaginal hysterectomy</a:t>
            </a:r>
          </a:p>
          <a:p>
            <a:pPr marL="342900" indent="-342900">
              <a:buFontTx/>
              <a:buAutoNum type="arabicPeriod" startAt="8"/>
            </a:pPr>
            <a:r>
              <a:rPr lang="en-US" sz="1400" dirty="0"/>
              <a:t>Sponges are never to leave the OR suite</a:t>
            </a:r>
          </a:p>
          <a:p>
            <a:pPr marL="342900" indent="-342900">
              <a:buFontTx/>
              <a:buAutoNum type="arabicPeriod" startAt="8"/>
            </a:pPr>
            <a:r>
              <a:rPr lang="en-US" sz="1400" dirty="0"/>
              <a:t>Never use sponges to pass off specimens</a:t>
            </a:r>
          </a:p>
          <a:p>
            <a:pPr marL="342900" indent="-342900">
              <a:buFontTx/>
              <a:buAutoNum type="arabicPeriod" startAt="8"/>
            </a:pPr>
            <a:r>
              <a:rPr lang="en-US" sz="1400" dirty="0"/>
              <a:t>Circulator should bag them into count bags (hung from Iv pole)</a:t>
            </a:r>
          </a:p>
          <a:p>
            <a:pPr marL="342900" indent="-342900">
              <a:buFontTx/>
              <a:buAutoNum type="arabicPeriod" startAt="8"/>
            </a:pPr>
            <a:r>
              <a:rPr lang="en-US" sz="1400" dirty="0"/>
              <a:t>When using sponges blot do not rub tissue</a:t>
            </a:r>
          </a:p>
          <a:p>
            <a:pPr marL="342900" indent="-342900">
              <a:buFontTx/>
              <a:buAutoNum type="arabicPeriod" startAt="8"/>
            </a:pPr>
            <a:r>
              <a:rPr lang="en-US" sz="1400" dirty="0"/>
              <a:t>Make sure count goes up on dry erase board</a:t>
            </a:r>
          </a:p>
          <a:p>
            <a:pPr marL="342900" indent="-342900">
              <a:buFontTx/>
              <a:buAutoNum type="arabicPeriod" startAt="8"/>
            </a:pPr>
            <a:r>
              <a:rPr lang="en-US" sz="1400" dirty="0"/>
              <a:t>Utilize kick buckets</a:t>
            </a:r>
          </a:p>
          <a:p>
            <a:pPr marL="342900" indent="-342900">
              <a:buFontTx/>
              <a:buAutoNum type="arabicPeriod" startAt="8"/>
            </a:pPr>
            <a:r>
              <a:rPr lang="en-US" sz="1400" dirty="0"/>
              <a:t>Do not collect soiled sponges on surgical field</a:t>
            </a:r>
          </a:p>
          <a:p>
            <a:pPr marL="342900" indent="-342900">
              <a:buFontTx/>
              <a:buAutoNum type="arabicPeriod" startAt="8"/>
            </a:pPr>
            <a:r>
              <a:rPr lang="en-US" sz="1400" dirty="0"/>
              <a:t>Always have a clean sponge ready for the </a:t>
            </a:r>
            <a:r>
              <a:rPr lang="en-US" sz="1400" dirty="0" smtClean="0"/>
              <a:t>Doctor/assistant</a:t>
            </a:r>
            <a:endParaRPr lang="en-US" sz="1400" dirty="0"/>
          </a:p>
          <a:p>
            <a:pPr marL="342900" indent="-342900">
              <a:buFontTx/>
              <a:buAutoNum type="arabicPeriod" startAt="8"/>
            </a:pPr>
            <a:endParaRPr lang="en-US" sz="1400" dirty="0"/>
          </a:p>
        </p:txBody>
      </p:sp>
      <p:pic>
        <p:nvPicPr>
          <p:cNvPr id="2061" name="Picture 13" descr="MCj0134559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13363" y="1143000"/>
            <a:ext cx="1544637" cy="22907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990600" y="228600"/>
            <a:ext cx="4692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/>
              <a:t>VARIETIES OF SPONGES AND SPECIAL USES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752600" y="685800"/>
            <a:ext cx="2825750" cy="179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/>
              <a:t>RAY-TEC, 4x4, 4x8</a:t>
            </a:r>
          </a:p>
          <a:p>
            <a:pPr>
              <a:buFontTx/>
              <a:buChar char="•"/>
            </a:pPr>
            <a:r>
              <a:rPr lang="en-US" sz="1400" dirty="0"/>
              <a:t> </a:t>
            </a:r>
            <a:r>
              <a:rPr lang="en-US" sz="1200" dirty="0"/>
              <a:t>SM  INCISIONS</a:t>
            </a:r>
          </a:p>
          <a:p>
            <a:pPr>
              <a:buFontTx/>
              <a:buChar char="•"/>
            </a:pPr>
            <a:r>
              <a:rPr lang="en-US" sz="1200" dirty="0"/>
              <a:t> SKIN SPONGES</a:t>
            </a:r>
          </a:p>
          <a:p>
            <a:pPr>
              <a:buFontTx/>
              <a:buChar char="•"/>
            </a:pPr>
            <a:r>
              <a:rPr lang="en-US" sz="1200" dirty="0"/>
              <a:t> SPONGE STICKS</a:t>
            </a:r>
          </a:p>
          <a:p>
            <a:pPr>
              <a:buFontTx/>
              <a:buChar char="•"/>
            </a:pPr>
            <a:r>
              <a:rPr lang="en-US" sz="1200" dirty="0"/>
              <a:t> NOT LOOSE OR IN LARGE CAVITY</a:t>
            </a:r>
          </a:p>
          <a:p>
            <a:pPr>
              <a:buFontTx/>
              <a:buChar char="•"/>
            </a:pPr>
            <a:r>
              <a:rPr lang="en-US" sz="1200" dirty="0"/>
              <a:t> TIED OR SECURED</a:t>
            </a:r>
          </a:p>
          <a:p>
            <a:pPr>
              <a:buFontTx/>
              <a:buChar char="•"/>
            </a:pPr>
            <a:r>
              <a:rPr lang="en-US" sz="1200" dirty="0"/>
              <a:t> MOIST (DEPENDS)</a:t>
            </a:r>
          </a:p>
          <a:p>
            <a:pPr>
              <a:buFontTx/>
              <a:buChar char="•"/>
            </a:pPr>
            <a:r>
              <a:rPr lang="en-US" sz="1200" dirty="0"/>
              <a:t> NEVER USE FOR DRESSINGS</a:t>
            </a:r>
          </a:p>
          <a:p>
            <a:pPr>
              <a:buFontTx/>
              <a:buChar char="•"/>
            </a:pPr>
            <a:r>
              <a:rPr lang="en-US" sz="1200" dirty="0"/>
              <a:t> 10 to a pack</a:t>
            </a:r>
            <a:endParaRPr lang="en-US" sz="1400" dirty="0"/>
          </a:p>
        </p:txBody>
      </p:sp>
      <p:pic>
        <p:nvPicPr>
          <p:cNvPr id="3080" name="Picture 8" descr="10-19B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2590800"/>
            <a:ext cx="3692525" cy="326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11" descr="MPj0178949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4953000"/>
            <a:ext cx="2414588" cy="3657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447800" y="228600"/>
            <a:ext cx="334327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/>
              <a:t>LAP SPONGES (LAPAROTOMY) </a:t>
            </a:r>
          </a:p>
          <a:p>
            <a:endParaRPr lang="en-US" sz="1400" dirty="0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12725" y="746125"/>
            <a:ext cx="6693243" cy="3262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/>
              <a:t>Typically abbreviated as “lap” other examples include lap tape, lap</a:t>
            </a:r>
          </a:p>
          <a:p>
            <a:r>
              <a:rPr lang="en-US" sz="1600" dirty="0"/>
              <a:t>Pad, or lap pack.  Large piece of gauze with a </a:t>
            </a:r>
            <a:r>
              <a:rPr lang="en-US" sz="1600" dirty="0"/>
              <a:t>radiopaque</a:t>
            </a:r>
            <a:r>
              <a:rPr lang="en-US" sz="1600" dirty="0"/>
              <a:t> marker, </a:t>
            </a:r>
          </a:p>
          <a:p>
            <a:r>
              <a:rPr lang="en-US" sz="1600" dirty="0"/>
              <a:t>Most often used in the abdominal cavity to isolate an organ while</a:t>
            </a:r>
          </a:p>
          <a:p>
            <a:r>
              <a:rPr lang="en-US" sz="1600" dirty="0"/>
              <a:t>Keeping others moist and warm.</a:t>
            </a:r>
          </a:p>
          <a:p>
            <a:endParaRPr lang="en-US" sz="1600" dirty="0"/>
          </a:p>
          <a:p>
            <a:pPr>
              <a:buFontTx/>
              <a:buChar char="•"/>
            </a:pPr>
            <a:r>
              <a:rPr lang="en-US" sz="1400" dirty="0"/>
              <a:t>Abdominal, chest wounds</a:t>
            </a:r>
          </a:p>
          <a:p>
            <a:pPr>
              <a:buFontTx/>
              <a:buChar char="•"/>
            </a:pPr>
            <a:r>
              <a:rPr lang="en-US" sz="1400" dirty="0"/>
              <a:t>Other large incisions</a:t>
            </a:r>
          </a:p>
          <a:p>
            <a:pPr>
              <a:buFontTx/>
              <a:buChar char="•"/>
            </a:pPr>
            <a:r>
              <a:rPr lang="en-US" sz="1400" dirty="0"/>
              <a:t>Usually moist</a:t>
            </a:r>
          </a:p>
          <a:p>
            <a:pPr>
              <a:buFontTx/>
              <a:buChar char="•"/>
            </a:pPr>
            <a:r>
              <a:rPr lang="en-US" sz="1400" dirty="0"/>
              <a:t>Packing</a:t>
            </a:r>
          </a:p>
          <a:p>
            <a:pPr>
              <a:buFontTx/>
              <a:buChar char="•"/>
            </a:pPr>
            <a:r>
              <a:rPr lang="en-US" sz="1400" dirty="0"/>
              <a:t>Dry skin sponges</a:t>
            </a:r>
          </a:p>
          <a:p>
            <a:pPr>
              <a:buFontTx/>
              <a:buChar char="•"/>
            </a:pPr>
            <a:r>
              <a:rPr lang="en-US" sz="1400" dirty="0"/>
              <a:t>Protection wound, skin edges</a:t>
            </a:r>
          </a:p>
          <a:p>
            <a:pPr>
              <a:buFontTx/>
              <a:buChar char="•"/>
            </a:pPr>
            <a:r>
              <a:rPr lang="en-US" sz="1400" dirty="0"/>
              <a:t>Never to be used as dressings</a:t>
            </a:r>
          </a:p>
          <a:p>
            <a:pPr>
              <a:buFontTx/>
              <a:buChar char="•"/>
            </a:pPr>
            <a:r>
              <a:rPr lang="en-US" sz="1400" dirty="0"/>
              <a:t>5 to a pack</a:t>
            </a:r>
          </a:p>
          <a:p>
            <a:endParaRPr lang="en-US" sz="1400" dirty="0"/>
          </a:p>
        </p:txBody>
      </p:sp>
      <p:pic>
        <p:nvPicPr>
          <p:cNvPr id="5126" name="Picture 6" descr="10-19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1752600"/>
            <a:ext cx="2349500" cy="2632075"/>
          </a:xfrm>
          <a:prstGeom prst="rect">
            <a:avLst/>
          </a:prstGeom>
          <a:noFill/>
        </p:spPr>
      </p:pic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838200" y="4572000"/>
            <a:ext cx="48815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/>
              <a:t>DISSSECTORS, KITNERS, PEANUTS, CHERRIES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288925" y="4964113"/>
            <a:ext cx="5942396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1400" dirty="0"/>
              <a:t>Blunt dissection</a:t>
            </a:r>
          </a:p>
          <a:p>
            <a:pPr>
              <a:buFontTx/>
              <a:buChar char="•"/>
            </a:pPr>
            <a:r>
              <a:rPr lang="en-US" sz="1400" dirty="0"/>
              <a:t>Hold with instrument (</a:t>
            </a:r>
            <a:r>
              <a:rPr lang="en-US" sz="1400" dirty="0"/>
              <a:t>kelly</a:t>
            </a:r>
            <a:r>
              <a:rPr lang="en-US" sz="1400" dirty="0"/>
              <a:t>, peon usually longer) hole in the middle</a:t>
            </a:r>
          </a:p>
          <a:p>
            <a:pPr>
              <a:buFontTx/>
              <a:buChar char="•"/>
            </a:pPr>
            <a:r>
              <a:rPr lang="en-US" sz="1400" dirty="0"/>
              <a:t>Never loose</a:t>
            </a:r>
          </a:p>
          <a:p>
            <a:pPr>
              <a:buFontTx/>
              <a:buChar char="•"/>
            </a:pPr>
            <a:r>
              <a:rPr lang="en-US" sz="1400" dirty="0"/>
              <a:t>Do not discard form field</a:t>
            </a:r>
          </a:p>
          <a:p>
            <a:pPr>
              <a:buFontTx/>
              <a:buChar char="•"/>
            </a:pPr>
            <a:r>
              <a:rPr lang="en-US" sz="1400" dirty="0"/>
              <a:t>Used moist or dry</a:t>
            </a:r>
          </a:p>
          <a:p>
            <a:pPr>
              <a:buFontTx/>
              <a:buChar char="•"/>
            </a:pPr>
            <a:r>
              <a:rPr lang="en-US" sz="1400" dirty="0"/>
              <a:t>keep adhered to mayo-stand (sticky backing)</a:t>
            </a:r>
          </a:p>
          <a:p>
            <a:pPr>
              <a:buFontTx/>
              <a:buChar char="•"/>
            </a:pPr>
            <a:r>
              <a:rPr lang="en-US" sz="1400" dirty="0"/>
              <a:t>Always counted (comes 5 to a pack) </a:t>
            </a:r>
          </a:p>
        </p:txBody>
      </p:sp>
      <p:pic>
        <p:nvPicPr>
          <p:cNvPr id="5129" name="Picture 9" descr="10-20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6629400"/>
            <a:ext cx="1901825" cy="21637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209800" y="228600"/>
            <a:ext cx="19891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/>
              <a:t>TONSIL SPONGES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88925" y="773113"/>
            <a:ext cx="4849404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1400" dirty="0"/>
              <a:t>Used in tonsillectomies</a:t>
            </a:r>
          </a:p>
          <a:p>
            <a:pPr>
              <a:buFontTx/>
              <a:buChar char="•"/>
            </a:pPr>
            <a:r>
              <a:rPr lang="en-US" sz="1400" dirty="0"/>
              <a:t>Used with tonsil </a:t>
            </a:r>
            <a:r>
              <a:rPr lang="en-US" sz="1400" dirty="0"/>
              <a:t>tenaculum</a:t>
            </a:r>
            <a:endParaRPr lang="en-US" sz="1400" dirty="0"/>
          </a:p>
          <a:p>
            <a:pPr>
              <a:buFontTx/>
              <a:buChar char="•"/>
            </a:pPr>
            <a:r>
              <a:rPr lang="en-US" sz="1400" dirty="0"/>
              <a:t>Always counted</a:t>
            </a:r>
          </a:p>
          <a:p>
            <a:pPr>
              <a:buFontTx/>
              <a:buChar char="•"/>
            </a:pPr>
            <a:r>
              <a:rPr lang="en-US" sz="1400" dirty="0"/>
              <a:t>Sometimes soaked in local or saline depending on Dr.</a:t>
            </a:r>
          </a:p>
          <a:p>
            <a:pPr>
              <a:buFontTx/>
              <a:buChar char="•"/>
            </a:pPr>
            <a:r>
              <a:rPr lang="en-US" sz="1400" dirty="0"/>
              <a:t>Come with strings, do not cut or remove unless asked</a:t>
            </a:r>
          </a:p>
          <a:p>
            <a:pPr>
              <a:buFontTx/>
              <a:buChar char="•"/>
            </a:pPr>
            <a:r>
              <a:rPr lang="en-US" sz="1400" dirty="0"/>
              <a:t>radiopaque</a:t>
            </a:r>
            <a:r>
              <a:rPr lang="en-US" sz="1400" dirty="0"/>
              <a:t> embedded throughout\</a:t>
            </a:r>
          </a:p>
          <a:p>
            <a:pPr>
              <a:buFontTx/>
              <a:buChar char="•"/>
            </a:pPr>
            <a:r>
              <a:rPr lang="en-US" sz="1400" dirty="0"/>
              <a:t>5 to a pack</a:t>
            </a:r>
          </a:p>
          <a:p>
            <a:endParaRPr lang="en-US" sz="1400" dirty="0"/>
          </a:p>
        </p:txBody>
      </p:sp>
      <p:pic>
        <p:nvPicPr>
          <p:cNvPr id="6150" name="Picture 6" descr="10-20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2057400"/>
            <a:ext cx="1644650" cy="1449388"/>
          </a:xfrm>
          <a:prstGeom prst="rect">
            <a:avLst/>
          </a:prstGeom>
          <a:noFill/>
        </p:spPr>
      </p:pic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1524000" y="3810000"/>
            <a:ext cx="32972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/>
              <a:t>NEURO PATTIES, COTTONOIDS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212725" y="4506913"/>
            <a:ext cx="6689652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1400" dirty="0"/>
              <a:t>Used mostly in </a:t>
            </a:r>
            <a:r>
              <a:rPr lang="en-US" sz="1400" dirty="0"/>
              <a:t>neuro</a:t>
            </a:r>
            <a:r>
              <a:rPr lang="en-US" sz="1400" dirty="0"/>
              <a:t> cases (craniotomies, </a:t>
            </a:r>
            <a:r>
              <a:rPr lang="en-US" sz="1400" dirty="0"/>
              <a:t>laminectomies</a:t>
            </a:r>
            <a:r>
              <a:rPr lang="en-US" sz="1400" dirty="0"/>
              <a:t>, cervical fusions)</a:t>
            </a:r>
          </a:p>
          <a:p>
            <a:pPr>
              <a:buFontTx/>
              <a:buChar char="•"/>
            </a:pPr>
            <a:r>
              <a:rPr lang="en-US" sz="1400" dirty="0"/>
              <a:t>Sometimes ENT</a:t>
            </a:r>
          </a:p>
          <a:p>
            <a:pPr>
              <a:buFontTx/>
              <a:buChar char="•"/>
            </a:pPr>
            <a:r>
              <a:rPr lang="en-US" sz="1400" dirty="0"/>
              <a:t>Radiopaque</a:t>
            </a:r>
            <a:r>
              <a:rPr lang="en-US" sz="1400" dirty="0"/>
              <a:t> throughout do not cut strings</a:t>
            </a:r>
          </a:p>
          <a:p>
            <a:pPr>
              <a:buFontTx/>
              <a:buChar char="•"/>
            </a:pPr>
            <a:r>
              <a:rPr lang="en-US" sz="1400" dirty="0"/>
              <a:t>Do not throw off field</a:t>
            </a:r>
          </a:p>
          <a:p>
            <a:pPr>
              <a:buFontTx/>
              <a:buChar char="•"/>
            </a:pPr>
            <a:r>
              <a:rPr lang="en-US" sz="1400" dirty="0"/>
              <a:t>Be very careful </a:t>
            </a:r>
            <a:r>
              <a:rPr lang="en-US" sz="1400" dirty="0" smtClean="0"/>
              <a:t>handling </a:t>
            </a:r>
            <a:r>
              <a:rPr lang="en-US" sz="1400" dirty="0"/>
              <a:t>these</a:t>
            </a:r>
          </a:p>
          <a:p>
            <a:pPr>
              <a:buFontTx/>
              <a:buChar char="•"/>
            </a:pPr>
            <a:r>
              <a:rPr lang="en-US" sz="1400" dirty="0"/>
              <a:t>Lint free, always moist- saline, meds</a:t>
            </a:r>
          </a:p>
          <a:p>
            <a:pPr>
              <a:buFontTx/>
              <a:buChar char="•"/>
            </a:pPr>
            <a:r>
              <a:rPr lang="en-US" sz="1400" dirty="0"/>
              <a:t>10 to one size</a:t>
            </a:r>
          </a:p>
          <a:p>
            <a:endParaRPr lang="en-US" sz="1400" dirty="0"/>
          </a:p>
          <a:p>
            <a:endParaRPr lang="en-US" sz="1400" dirty="0"/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2133600" y="6248400"/>
            <a:ext cx="16922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/>
              <a:t>WECK SPEARS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288925" y="7021513"/>
            <a:ext cx="3376613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1400" dirty="0"/>
              <a:t>Used mostly in eye cases, or plastics</a:t>
            </a:r>
          </a:p>
          <a:p>
            <a:pPr>
              <a:buFontTx/>
              <a:buChar char="•"/>
            </a:pPr>
            <a:r>
              <a:rPr lang="en-US" sz="1400" dirty="0"/>
              <a:t>Lint free</a:t>
            </a:r>
          </a:p>
          <a:p>
            <a:pPr>
              <a:buFontTx/>
              <a:buChar char="•"/>
            </a:pPr>
            <a:r>
              <a:rPr lang="en-US" sz="1400" dirty="0"/>
              <a:t>No counting</a:t>
            </a:r>
          </a:p>
          <a:p>
            <a:pPr>
              <a:buFontTx/>
              <a:buChar char="•"/>
            </a:pPr>
            <a:r>
              <a:rPr lang="en-US" sz="1400" dirty="0"/>
              <a:t>Holds about 16 cc fluid</a:t>
            </a:r>
          </a:p>
        </p:txBody>
      </p:sp>
      <p:pic>
        <p:nvPicPr>
          <p:cNvPr id="6155" name="Picture 11" descr="MCSY01056_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6200" y="7315200"/>
            <a:ext cx="1196975" cy="8874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438400" y="0"/>
            <a:ext cx="13779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/>
              <a:t>DRESSINGS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00025" y="304800"/>
            <a:ext cx="6657975" cy="840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/>
              <a:t>Used to protect wound from contamination, </a:t>
            </a:r>
            <a:r>
              <a:rPr lang="en-US" sz="1600" dirty="0" smtClean="0"/>
              <a:t>absorption </a:t>
            </a:r>
            <a:r>
              <a:rPr lang="en-US" sz="1600" dirty="0"/>
              <a:t>of drainage</a:t>
            </a:r>
          </a:p>
          <a:p>
            <a:r>
              <a:rPr lang="en-US" sz="1600" dirty="0"/>
              <a:t>And support.  To enhance well being.  Support, application of </a:t>
            </a:r>
          </a:p>
          <a:p>
            <a:r>
              <a:rPr lang="en-US" sz="1600" dirty="0"/>
              <a:t>pressure</a:t>
            </a:r>
          </a:p>
          <a:p>
            <a:endParaRPr lang="en-US" sz="1600" dirty="0"/>
          </a:p>
          <a:p>
            <a:pPr>
              <a:buFontTx/>
              <a:buChar char="•"/>
            </a:pPr>
            <a:r>
              <a:rPr lang="en-US" sz="1600" dirty="0"/>
              <a:t>4x4</a:t>
            </a:r>
          </a:p>
          <a:p>
            <a:pPr>
              <a:buFontTx/>
              <a:buChar char="•"/>
            </a:pPr>
            <a:r>
              <a:rPr lang="en-US" sz="1600" dirty="0"/>
              <a:t>Telfa</a:t>
            </a:r>
            <a:endParaRPr lang="en-US" sz="1600" dirty="0"/>
          </a:p>
          <a:p>
            <a:pPr>
              <a:buFontTx/>
              <a:buChar char="•"/>
            </a:pPr>
            <a:r>
              <a:rPr lang="en-US" sz="1600" dirty="0"/>
              <a:t>ABD</a:t>
            </a:r>
          </a:p>
          <a:p>
            <a:pPr>
              <a:buFontTx/>
              <a:buChar char="•"/>
            </a:pPr>
            <a:r>
              <a:rPr lang="en-US" sz="1600" dirty="0"/>
              <a:t>Pants (mesh underwear) </a:t>
            </a:r>
          </a:p>
          <a:p>
            <a:pPr>
              <a:buFontTx/>
              <a:buChar char="•"/>
            </a:pPr>
            <a:r>
              <a:rPr lang="en-US" sz="1600" dirty="0"/>
              <a:t>Fluffs</a:t>
            </a:r>
          </a:p>
          <a:p>
            <a:pPr>
              <a:buFontTx/>
              <a:buChar char="•"/>
            </a:pPr>
            <a:r>
              <a:rPr lang="en-US" sz="1600" dirty="0"/>
              <a:t>Adaptic</a:t>
            </a:r>
            <a:endParaRPr lang="en-US" sz="1600" dirty="0"/>
          </a:p>
          <a:p>
            <a:pPr>
              <a:buFontTx/>
              <a:buChar char="•"/>
            </a:pPr>
            <a:r>
              <a:rPr lang="en-US" sz="1600" dirty="0"/>
              <a:t>Montgomery straps</a:t>
            </a:r>
          </a:p>
          <a:p>
            <a:pPr>
              <a:buFontTx/>
              <a:buChar char="•"/>
            </a:pPr>
            <a:r>
              <a:rPr lang="en-US" sz="1600" dirty="0"/>
              <a:t>Kling</a:t>
            </a:r>
          </a:p>
          <a:p>
            <a:pPr>
              <a:buFontTx/>
              <a:buChar char="•"/>
            </a:pPr>
            <a:r>
              <a:rPr lang="en-US" sz="1600" dirty="0"/>
              <a:t>Kerlix</a:t>
            </a:r>
            <a:endParaRPr lang="en-US" sz="1600" dirty="0"/>
          </a:p>
          <a:p>
            <a:pPr>
              <a:buFontTx/>
              <a:buChar char="•"/>
            </a:pPr>
            <a:r>
              <a:rPr lang="en-US" sz="1600" dirty="0"/>
              <a:t>Ace</a:t>
            </a:r>
          </a:p>
          <a:p>
            <a:pPr>
              <a:buFontTx/>
              <a:buChar char="•"/>
            </a:pPr>
            <a:r>
              <a:rPr lang="en-US" sz="1600" dirty="0"/>
              <a:t>Binders</a:t>
            </a:r>
          </a:p>
          <a:p>
            <a:pPr>
              <a:buFontTx/>
              <a:buChar char="•"/>
            </a:pPr>
            <a:r>
              <a:rPr lang="en-US" sz="1600" dirty="0"/>
              <a:t>Splints</a:t>
            </a:r>
          </a:p>
          <a:p>
            <a:pPr>
              <a:buFontTx/>
              <a:buChar char="•"/>
            </a:pPr>
            <a:r>
              <a:rPr lang="en-US" sz="1600" dirty="0"/>
              <a:t>Kotex</a:t>
            </a:r>
          </a:p>
          <a:p>
            <a:pPr>
              <a:buFontTx/>
              <a:buChar char="•"/>
            </a:pPr>
            <a:r>
              <a:rPr lang="en-US" sz="1600" dirty="0"/>
              <a:t>Bias rolls</a:t>
            </a:r>
          </a:p>
          <a:p>
            <a:pPr>
              <a:buFontTx/>
              <a:buChar char="•"/>
            </a:pPr>
            <a:r>
              <a:rPr lang="en-US" sz="1600" dirty="0"/>
              <a:t>Owens silk (plastics)</a:t>
            </a:r>
          </a:p>
          <a:p>
            <a:pPr>
              <a:buFontTx/>
              <a:buChar char="•"/>
            </a:pPr>
            <a:r>
              <a:rPr lang="en-US" sz="1600" dirty="0"/>
              <a:t>Bandaids</a:t>
            </a:r>
            <a:endParaRPr lang="en-US" sz="1600" dirty="0"/>
          </a:p>
          <a:p>
            <a:pPr>
              <a:buFontTx/>
              <a:buChar char="•"/>
            </a:pPr>
            <a:r>
              <a:rPr lang="en-US" sz="1600" dirty="0"/>
              <a:t>Xeroform</a:t>
            </a:r>
            <a:r>
              <a:rPr lang="en-US" sz="1600" dirty="0"/>
              <a:t> (impregnated with iodine)</a:t>
            </a:r>
          </a:p>
          <a:p>
            <a:pPr>
              <a:buFontTx/>
              <a:buChar char="•"/>
            </a:pPr>
            <a:r>
              <a:rPr lang="en-US" sz="1600" dirty="0"/>
              <a:t>Packing (used in body cavity long strips of gauze impregnated</a:t>
            </a:r>
          </a:p>
          <a:p>
            <a:r>
              <a:rPr lang="en-US" sz="1600" dirty="0"/>
              <a:t>  with meds, saline or lubricant</a:t>
            </a:r>
          </a:p>
          <a:p>
            <a:r>
              <a:rPr lang="en-US" sz="1600" dirty="0"/>
              <a:t>  --</a:t>
            </a:r>
            <a:r>
              <a:rPr lang="en-US" sz="1600" dirty="0"/>
              <a:t>vag</a:t>
            </a:r>
            <a:r>
              <a:rPr lang="en-US" sz="1600" dirty="0"/>
              <a:t> packing</a:t>
            </a:r>
          </a:p>
          <a:p>
            <a:r>
              <a:rPr lang="en-US" sz="1600" dirty="0"/>
              <a:t>.drain sponges</a:t>
            </a:r>
          </a:p>
          <a:p>
            <a:r>
              <a:rPr lang="en-US" sz="1600" dirty="0"/>
              <a:t> </a:t>
            </a:r>
          </a:p>
          <a:p>
            <a:r>
              <a:rPr lang="en-US" sz="1600" dirty="0"/>
              <a:t>Items used in conjunction with these dressings are as follows-</a:t>
            </a:r>
          </a:p>
          <a:p>
            <a:pPr>
              <a:buFontTx/>
              <a:buChar char="•"/>
            </a:pPr>
            <a:r>
              <a:rPr lang="en-US" sz="1600" dirty="0"/>
              <a:t>  tape (several different kinds)</a:t>
            </a:r>
          </a:p>
          <a:p>
            <a:pPr>
              <a:buFontTx/>
              <a:buChar char="•"/>
            </a:pPr>
            <a:r>
              <a:rPr lang="en-US" sz="1600" dirty="0"/>
              <a:t>Colloidian</a:t>
            </a:r>
            <a:endParaRPr lang="en-US" sz="1600" dirty="0"/>
          </a:p>
          <a:p>
            <a:pPr>
              <a:buFontTx/>
              <a:buChar char="•"/>
            </a:pPr>
            <a:r>
              <a:rPr lang="en-US" sz="1600" dirty="0"/>
              <a:t>Dermabond</a:t>
            </a:r>
            <a:endParaRPr lang="en-US" sz="1600" dirty="0"/>
          </a:p>
          <a:p>
            <a:pPr>
              <a:buFontTx/>
              <a:buChar char="•"/>
            </a:pPr>
            <a:r>
              <a:rPr lang="en-US" sz="1600" dirty="0"/>
              <a:t>Mastisol</a:t>
            </a:r>
            <a:endParaRPr lang="en-US" sz="1600" dirty="0"/>
          </a:p>
          <a:p>
            <a:pPr>
              <a:buFontTx/>
              <a:buChar char="•"/>
            </a:pPr>
            <a:r>
              <a:rPr lang="en-US" sz="1600" dirty="0"/>
              <a:t>Safety pins</a:t>
            </a:r>
          </a:p>
          <a:p>
            <a:pPr>
              <a:buFontTx/>
              <a:buChar char="•"/>
            </a:pPr>
            <a:endParaRPr lang="en-US" sz="1600" dirty="0"/>
          </a:p>
          <a:p>
            <a:endParaRPr lang="en-US" sz="1600" dirty="0"/>
          </a:p>
        </p:txBody>
      </p:sp>
      <p:pic>
        <p:nvPicPr>
          <p:cNvPr id="7176" name="Picture 8" descr="MCj0290917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1143000"/>
            <a:ext cx="793750" cy="1706563"/>
          </a:xfrm>
          <a:prstGeom prst="rect">
            <a:avLst/>
          </a:prstGeom>
          <a:noFill/>
        </p:spPr>
      </p:pic>
      <p:pic>
        <p:nvPicPr>
          <p:cNvPr id="7177" name="Picture 9" descr="MCj0368334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7162800"/>
            <a:ext cx="1812925" cy="1368425"/>
          </a:xfrm>
          <a:prstGeom prst="rect">
            <a:avLst/>
          </a:prstGeom>
          <a:noFill/>
        </p:spPr>
      </p:pic>
      <p:pic>
        <p:nvPicPr>
          <p:cNvPr id="7178" name="Picture 10" descr="MCj0281278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87500" y="2962275"/>
            <a:ext cx="2752725" cy="1695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50825" y="304800"/>
            <a:ext cx="6607175" cy="286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IT IS YOUR RESPONSIBILITY AS THE SURGCIAL</a:t>
            </a:r>
          </a:p>
          <a:p>
            <a:r>
              <a:rPr lang="en-US" dirty="0"/>
              <a:t>TECHNOLOGIST TO MAKE CERTAIN THAT YOU HAVE</a:t>
            </a:r>
          </a:p>
          <a:p>
            <a:r>
              <a:rPr lang="en-US" dirty="0"/>
              <a:t>CHECKED THE DR’S PREFRENCE CARD TO MAKE SURE</a:t>
            </a:r>
          </a:p>
          <a:p>
            <a:r>
              <a:rPr lang="en-US" dirty="0"/>
              <a:t>THAT YOU HAVE THE PROPER SURGICAL DRESSINGS</a:t>
            </a:r>
          </a:p>
          <a:p>
            <a:r>
              <a:rPr lang="en-US" dirty="0"/>
              <a:t>PREPARED AND READY TO ADHERE TO THE PATIENT, </a:t>
            </a:r>
          </a:p>
          <a:p>
            <a:r>
              <a:rPr lang="en-US" dirty="0"/>
              <a:t>PRIOR TO THE DRAPES BEING REMOVED.</a:t>
            </a:r>
          </a:p>
          <a:p>
            <a:endParaRPr lang="en-US" dirty="0"/>
          </a:p>
          <a:p>
            <a:pPr>
              <a:buFontTx/>
              <a:buChar char="•"/>
            </a:pPr>
            <a:r>
              <a:rPr lang="en-US" sz="1400" dirty="0"/>
              <a:t>4X4’S OPENED</a:t>
            </a:r>
          </a:p>
          <a:p>
            <a:pPr>
              <a:buFontTx/>
              <a:buChar char="•"/>
            </a:pPr>
            <a:r>
              <a:rPr lang="en-US" sz="1400" dirty="0"/>
              <a:t>BANDAIDS TAKEN OUT OF WRAPPER</a:t>
            </a:r>
          </a:p>
          <a:p>
            <a:pPr>
              <a:buFontTx/>
              <a:buChar char="•"/>
            </a:pPr>
            <a:r>
              <a:rPr lang="en-US" sz="1400" dirty="0"/>
              <a:t>TAPE CUT TO PROPER LENGTH</a:t>
            </a:r>
          </a:p>
          <a:p>
            <a:pPr>
              <a:buFontTx/>
              <a:buChar char="•"/>
            </a:pPr>
            <a:r>
              <a:rPr lang="en-US" sz="1400" dirty="0"/>
              <a:t>CLEAN ALL BLOOD AND BETADINE FROM PATIENT BEFORE DRESSINGS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304800" y="5943600"/>
            <a:ext cx="6000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Why is it so important not to use counted sponges as</a:t>
            </a:r>
          </a:p>
          <a:p>
            <a:r>
              <a:rPr lang="en-US" dirty="0"/>
              <a:t>Dressings on the surgical patient???????</a:t>
            </a:r>
          </a:p>
        </p:txBody>
      </p:sp>
      <p:pic>
        <p:nvPicPr>
          <p:cNvPr id="8199" name="Picture 7" descr="MCj0347473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3810000"/>
            <a:ext cx="1595438" cy="1854200"/>
          </a:xfrm>
          <a:prstGeom prst="rect">
            <a:avLst/>
          </a:prstGeom>
          <a:noFill/>
        </p:spPr>
      </p:pic>
      <p:pic>
        <p:nvPicPr>
          <p:cNvPr id="8201" name="Picture 9" descr="MCj0340448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3276600"/>
            <a:ext cx="1627188" cy="1835150"/>
          </a:xfrm>
          <a:prstGeom prst="rect">
            <a:avLst/>
          </a:prstGeom>
          <a:noFill/>
        </p:spPr>
      </p:pic>
      <p:pic>
        <p:nvPicPr>
          <p:cNvPr id="8202" name="Picture 10" descr="MCj0338814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16363" y="7405688"/>
            <a:ext cx="819150" cy="942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758</Words>
  <Application>Microsoft Office PowerPoint</Application>
  <PresentationFormat>On-screen Show (4:3)</PresentationFormat>
  <Paragraphs>137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</vt:vector>
  </TitlesOfParts>
  <Company>Seattle Central Community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AJ Serba</dc:creator>
  <cp:lastModifiedBy>ajserba</cp:lastModifiedBy>
  <cp:revision>6</cp:revision>
  <dcterms:created xsi:type="dcterms:W3CDTF">2004-11-01T03:09:54Z</dcterms:created>
  <dcterms:modified xsi:type="dcterms:W3CDTF">2011-02-01T17:56:28Z</dcterms:modified>
</cp:coreProperties>
</file>