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34"/>
  </p:notesMasterIdLst>
  <p:handoutMasterIdLst>
    <p:handoutMasterId r:id="rId35"/>
  </p:handoutMasterIdLst>
  <p:sldIdLst>
    <p:sldId id="312" r:id="rId2"/>
    <p:sldId id="258" r:id="rId3"/>
    <p:sldId id="295" r:id="rId4"/>
    <p:sldId id="260" r:id="rId5"/>
    <p:sldId id="309" r:id="rId6"/>
    <p:sldId id="313" r:id="rId7"/>
    <p:sldId id="259" r:id="rId8"/>
    <p:sldId id="261" r:id="rId9"/>
    <p:sldId id="296" r:id="rId10"/>
    <p:sldId id="298" r:id="rId11"/>
    <p:sldId id="310" r:id="rId12"/>
    <p:sldId id="314" r:id="rId13"/>
    <p:sldId id="311" r:id="rId14"/>
    <p:sldId id="263" r:id="rId15"/>
    <p:sldId id="266" r:id="rId16"/>
    <p:sldId id="267" r:id="rId17"/>
    <p:sldId id="315" r:id="rId18"/>
    <p:sldId id="268" r:id="rId19"/>
    <p:sldId id="269" r:id="rId20"/>
    <p:sldId id="270" r:id="rId21"/>
    <p:sldId id="297" r:id="rId22"/>
    <p:sldId id="302" r:id="rId23"/>
    <p:sldId id="316" r:id="rId24"/>
    <p:sldId id="303" r:id="rId25"/>
    <p:sldId id="265" r:id="rId26"/>
    <p:sldId id="306" r:id="rId27"/>
    <p:sldId id="291" r:id="rId28"/>
    <p:sldId id="317" r:id="rId29"/>
    <p:sldId id="307" r:id="rId30"/>
    <p:sldId id="318" r:id="rId31"/>
    <p:sldId id="308" r:id="rId32"/>
    <p:sldId id="31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3" autoAdjust="0"/>
  </p:normalViewPr>
  <p:slideViewPr>
    <p:cSldViewPr snapToGrid="0"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9FB571-20EF-4465-96C5-BFAFF3F75E2B}" type="datetimeFigureOut">
              <a:rPr lang="en-US"/>
              <a:pPr/>
              <a:t>10/21/2011</a:t>
            </a:fld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55443E2-259C-44B3-BCF7-6C74FC015F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2113B8A-0A38-4805-B7BA-684C3ED72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895600"/>
            <a:ext cx="7315200" cy="609600"/>
          </a:xfrm>
        </p:spPr>
        <p:txBody>
          <a:bodyPr anchor="t" anchorCtr="1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657600"/>
            <a:ext cx="7315200" cy="1371600"/>
          </a:xfrm>
        </p:spPr>
        <p:txBody>
          <a:bodyPr wrap="none" tIns="0" bIns="0" anchorCtr="1"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029200" y="6608763"/>
            <a:ext cx="4038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© 2008 Delmar Cengage Learning.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8208B-FB16-4BCA-8DFB-B9F4DB5CB5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381000"/>
            <a:ext cx="2044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5" y="381000"/>
            <a:ext cx="5981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747C1B-F59B-4E88-B363-83F55C55F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85F97C-6146-4497-819A-846E7F1BE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18F037-E089-484F-B2E3-637ED75AD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447800"/>
            <a:ext cx="401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447800"/>
            <a:ext cx="401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757647-9C90-4996-BD29-498B682DB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56C8BB-F748-4E7F-9424-A10215133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07FAE-61CB-49FD-A3FA-BEFFA08F44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8CE3F1-97DE-451F-BCDD-5EFAFB948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C0C9A0-A1DC-461C-A4B9-1EEE0E7CC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D8A408-6964-43B0-9D28-C2D0CA02C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381000"/>
            <a:ext cx="81486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447800"/>
            <a:ext cx="8178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00600" y="6608763"/>
            <a:ext cx="42672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© 2008 Delmar Cengage Learning. 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6400" y="6172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954F430-4A72-44CA-8AAD-9CC6A882CB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4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40008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40008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40008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40008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0008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0008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0008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0008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00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11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5988" y="3660775"/>
            <a:ext cx="7315200" cy="1371600"/>
          </a:xfrm>
          <a:noFill/>
        </p:spPr>
        <p:txBody>
          <a:bodyPr anchorCtr="0"/>
          <a:lstStyle/>
          <a:p>
            <a:r>
              <a:rPr lang="en-US"/>
              <a:t>Wound Healing, Sutures,</a:t>
            </a:r>
          </a:p>
          <a:p>
            <a:r>
              <a:rPr lang="en-US"/>
              <a:t>Needles, and Stapling Devices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4B04D-9DF1-42BD-B377-5D932D84680E}" type="slidenum">
              <a:rPr lang="en-US"/>
              <a:pPr/>
              <a:t>10</a:t>
            </a:fld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512763" y="504825"/>
            <a:ext cx="8148637" cy="774700"/>
          </a:xfrm>
        </p:spPr>
        <p:txBody>
          <a:bodyPr lIns="91440" tIns="45720" rIns="91440" bIns="45720"/>
          <a:lstStyle/>
          <a:p>
            <a:r>
              <a:rPr lang="en-US"/>
              <a:t>Suture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Two basic types:</a:t>
            </a:r>
          </a:p>
          <a:p>
            <a:pPr lvl="1"/>
            <a:r>
              <a:rPr lang="en-US"/>
              <a:t>Monofilament: Prolene, Nylon, Catgut, PDS, Monocryl</a:t>
            </a:r>
          </a:p>
          <a:p>
            <a:pPr lvl="1"/>
            <a:r>
              <a:rPr lang="en-US"/>
              <a:t>Multifilament (braided or twisted): Silk, Vicryl, Braided Polyester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0E627-ED8E-4F3A-A3FB-E7A852EE3CA7}" type="slidenum">
              <a:rPr lang="en-US"/>
              <a:pPr/>
              <a:t>11</a:t>
            </a:fld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Monofilament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Monofilament sutures </a:t>
            </a:r>
          </a:p>
          <a:p>
            <a:pPr lvl="1"/>
            <a:r>
              <a:rPr lang="en-US"/>
              <a:t>More difficult to handle and tie and require more knots</a:t>
            </a:r>
          </a:p>
          <a:p>
            <a:pPr lvl="1"/>
            <a:r>
              <a:rPr lang="en-US"/>
              <a:t>Preferred for closing an infected wound (no wicking)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F378-47D0-48DA-B17D-7354E0956E09}" type="slidenum">
              <a:rPr lang="en-US"/>
              <a:pPr/>
              <a:t>12</a:t>
            </a:fld>
            <a:endParaRPr lang="en-US"/>
          </a:p>
        </p:txBody>
      </p:sp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Monofilament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Prolene</a:t>
            </a:r>
          </a:p>
          <a:p>
            <a:r>
              <a:rPr lang="en-US"/>
              <a:t>Nylon</a:t>
            </a:r>
          </a:p>
          <a:p>
            <a:r>
              <a:rPr lang="en-US"/>
              <a:t>Catgut</a:t>
            </a:r>
          </a:p>
          <a:p>
            <a:r>
              <a:rPr lang="en-US"/>
              <a:t>PDS</a:t>
            </a:r>
          </a:p>
          <a:p>
            <a:r>
              <a:rPr lang="en-US"/>
              <a:t>Monocryl</a:t>
            </a:r>
          </a:p>
        </p:txBody>
      </p:sp>
      <p:sp>
        <p:nvSpPr>
          <p:cNvPr id="50180" name="Footer Placeholder 3"/>
          <p:cNvSpPr txBox="1">
            <a:spLocks noGrp="1"/>
          </p:cNvSpPr>
          <p:nvPr/>
        </p:nvSpPr>
        <p:spPr bwMode="auto">
          <a:xfrm>
            <a:off x="585788" y="6477000"/>
            <a:ext cx="75676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400">
                <a:latin typeface="Arial" charset="0"/>
              </a:rPr>
              <a:t>© 2004 by Delmar Learning, a division of Thomson Learning, Inc.  All Rights Reserved.</a:t>
            </a:r>
          </a:p>
        </p:txBody>
      </p:sp>
      <p:sp>
        <p:nvSpPr>
          <p:cNvPr id="50181" name="Slide Number Placeholder 4"/>
          <p:cNvSpPr txBox="1">
            <a:spLocks noGrp="1"/>
          </p:cNvSpPr>
          <p:nvPr/>
        </p:nvSpPr>
        <p:spPr bwMode="auto">
          <a:xfrm>
            <a:off x="8459788" y="6477000"/>
            <a:ext cx="6842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400">
                <a:latin typeface="Arial" charset="0"/>
              </a:rPr>
              <a:t>11-</a:t>
            </a:r>
            <a:fld id="{5E0DD3D9-4D3C-409B-A8C5-45392D17A24F}" type="slidenum">
              <a:rPr lang="en-US" sz="1400">
                <a:latin typeface="Arial" charset="0"/>
              </a:rPr>
              <a:pPr algn="ctr" eaLnBrk="1" hangingPunct="1"/>
              <a:t>12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A8E3-3A8D-4A8A-8459-98EE235A8A39}" type="slidenum">
              <a:rPr lang="en-US"/>
              <a:pPr/>
              <a:t>13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Multifilament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Multifilament sutures are reactive and prone to infection</a:t>
            </a:r>
          </a:p>
          <a:p>
            <a:r>
              <a:rPr lang="en-US"/>
              <a:t>Vicryl</a:t>
            </a:r>
          </a:p>
          <a:p>
            <a:r>
              <a:rPr lang="en-US"/>
              <a:t>Silk</a:t>
            </a:r>
          </a:p>
          <a:p>
            <a:r>
              <a:rPr lang="en-US"/>
              <a:t>Braided Polyester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04C31-EACF-46A3-A7F3-8A216DEF3E53}" type="slidenum">
              <a:rPr lang="en-US"/>
              <a:pPr/>
              <a:t>14</a:t>
            </a:fld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381000"/>
            <a:ext cx="8178800" cy="1222375"/>
          </a:xfrm>
        </p:spPr>
        <p:txBody>
          <a:bodyPr lIns="91440" tIns="45720" rIns="91440" bIns="45720"/>
          <a:lstStyle/>
          <a:p>
            <a:r>
              <a:rPr lang="en-US"/>
              <a:t>Characteristics </a:t>
            </a:r>
            <a:br>
              <a:rPr lang="en-US"/>
            </a:br>
            <a:r>
              <a:rPr lang="en-US"/>
              <a:t>of a Common Suture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175" y="1727200"/>
            <a:ext cx="4014788" cy="429260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/>
              <a:t>Absorption rate</a:t>
            </a:r>
          </a:p>
          <a:p>
            <a:r>
              <a:rPr lang="en-US"/>
              <a:t>Size</a:t>
            </a:r>
          </a:p>
          <a:p>
            <a:r>
              <a:rPr lang="en-US"/>
              <a:t>Tensile strength</a:t>
            </a:r>
          </a:p>
          <a:p>
            <a:r>
              <a:rPr lang="en-US"/>
              <a:t>Elasticity</a:t>
            </a:r>
          </a:p>
          <a:p>
            <a:endParaRPr lang="en-US"/>
          </a:p>
          <a:p>
            <a:endParaRPr lang="en-US" sz="280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188" y="1757363"/>
            <a:ext cx="4014787" cy="4262437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/>
              <a:t>Knot strength</a:t>
            </a:r>
          </a:p>
          <a:p>
            <a:r>
              <a:rPr lang="en-US"/>
              <a:t>Memory</a:t>
            </a:r>
          </a:p>
          <a:p>
            <a:r>
              <a:rPr lang="en-US"/>
              <a:t>Wicking</a:t>
            </a:r>
          </a:p>
          <a:p>
            <a:r>
              <a:rPr lang="en-US"/>
              <a:t>Tissue reaction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62599-0897-46E1-B3EE-02DF649F492E}" type="slidenum">
              <a:rPr lang="en-US"/>
              <a:pPr/>
              <a:t>15</a:t>
            </a:fld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8788"/>
            <a:ext cx="8148637" cy="912812"/>
          </a:xfrm>
        </p:spPr>
        <p:txBody>
          <a:bodyPr lIns="91440" tIns="45720" rIns="91440" bIns="45720"/>
          <a:lstStyle/>
          <a:p>
            <a:r>
              <a:rPr lang="en-US"/>
              <a:t>Needles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11175" y="1447800"/>
            <a:ext cx="3575050" cy="4572000"/>
          </a:xfrm>
        </p:spPr>
        <p:txBody>
          <a:bodyPr/>
          <a:lstStyle/>
          <a:p>
            <a:r>
              <a:rPr lang="en-US"/>
              <a:t>Characteristics</a:t>
            </a:r>
          </a:p>
          <a:p>
            <a:pPr lvl="1"/>
            <a:r>
              <a:rPr lang="en-US"/>
              <a:t>Eye</a:t>
            </a:r>
          </a:p>
          <a:p>
            <a:pPr lvl="1"/>
            <a:r>
              <a:rPr lang="en-US"/>
              <a:t>Point</a:t>
            </a:r>
          </a:p>
          <a:p>
            <a:pPr lvl="1"/>
            <a:r>
              <a:rPr lang="en-US"/>
              <a:t>Body</a:t>
            </a:r>
          </a:p>
          <a:p>
            <a:pPr lvl="1"/>
            <a:r>
              <a:rPr lang="en-US"/>
              <a:t>Shape</a:t>
            </a:r>
          </a:p>
          <a:p>
            <a:r>
              <a:rPr lang="en-US"/>
              <a:t>Placement on                                       needle holder</a:t>
            </a:r>
          </a:p>
          <a:p>
            <a:endParaRPr lang="en-US"/>
          </a:p>
        </p:txBody>
      </p:sp>
      <p:pic>
        <p:nvPicPr>
          <p:cNvPr id="18438" name="Picture 6" descr="E:\ImageLibrary\Images\11-0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213" y="1970088"/>
            <a:ext cx="4152900" cy="32670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2B583-B429-41CA-B6D4-454C0292FCB6}" type="slidenum">
              <a:rPr lang="en-US"/>
              <a:pPr/>
              <a:t>16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504825"/>
            <a:ext cx="8148637" cy="866775"/>
          </a:xfrm>
        </p:spPr>
        <p:txBody>
          <a:bodyPr lIns="91440" tIns="45720" rIns="91440" bIns="45720"/>
          <a:lstStyle/>
          <a:p>
            <a:r>
              <a:rPr lang="en-US"/>
              <a:t>Needle Point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Cutting</a:t>
            </a:r>
          </a:p>
          <a:p>
            <a:pPr lvl="1"/>
            <a:r>
              <a:rPr lang="en-US"/>
              <a:t>Tough tissue</a:t>
            </a:r>
          </a:p>
          <a:p>
            <a:pPr lvl="2"/>
            <a:r>
              <a:rPr lang="en-US"/>
              <a:t>Skin</a:t>
            </a:r>
          </a:p>
          <a:p>
            <a:pPr lvl="1"/>
            <a:r>
              <a:rPr lang="en-US"/>
              <a:t>Reverse</a:t>
            </a:r>
          </a:p>
          <a:p>
            <a:pPr lvl="1"/>
            <a:r>
              <a:rPr lang="en-US"/>
              <a:t>Side</a:t>
            </a:r>
          </a:p>
          <a:p>
            <a:pPr lvl="2"/>
            <a:r>
              <a:rPr lang="en-US"/>
              <a:t>Ophthalmology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B989-FA53-4BD3-A63B-A23B20DF3235}" type="slidenum">
              <a:rPr lang="en-US"/>
              <a:pPr/>
              <a:t>17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504825"/>
            <a:ext cx="8148637" cy="866775"/>
          </a:xfrm>
        </p:spPr>
        <p:txBody>
          <a:bodyPr lIns="91440" tIns="45720" rIns="91440" bIns="45720"/>
          <a:lstStyle/>
          <a:p>
            <a:r>
              <a:rPr lang="en-US"/>
              <a:t>Needle Point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Tapered</a:t>
            </a:r>
          </a:p>
          <a:p>
            <a:pPr lvl="1"/>
            <a:r>
              <a:rPr lang="en-US"/>
              <a:t>Delicate tissue</a:t>
            </a:r>
          </a:p>
          <a:p>
            <a:pPr lvl="2"/>
            <a:r>
              <a:rPr lang="en-US"/>
              <a:t>Bowel, artery</a:t>
            </a:r>
          </a:p>
          <a:p>
            <a:pPr lvl="1"/>
            <a:r>
              <a:rPr lang="en-US"/>
              <a:t>Tapercut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C7179-231B-41BF-AFFD-9E3C077BC5E3}" type="slidenum">
              <a:rPr lang="en-US"/>
              <a:pPr/>
              <a:t>18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8148637" cy="914400"/>
          </a:xfrm>
        </p:spPr>
        <p:txBody>
          <a:bodyPr lIns="91440" tIns="45720" rIns="91440" bIns="45720"/>
          <a:lstStyle/>
          <a:p>
            <a:r>
              <a:rPr lang="en-US"/>
              <a:t>Needle Point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Blunt</a:t>
            </a:r>
          </a:p>
          <a:p>
            <a:pPr lvl="1"/>
            <a:r>
              <a:rPr lang="en-US"/>
              <a:t>Kidney, liver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4EE2-D3EE-4545-86FA-33D882E465B2}" type="slidenum">
              <a:rPr lang="en-US"/>
              <a:pPr/>
              <a:t>19</a:t>
            </a:fld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Loading Needle</a:t>
            </a:r>
          </a:p>
        </p:txBody>
      </p:sp>
      <p:pic>
        <p:nvPicPr>
          <p:cNvPr id="21509" name="Picture 2" descr="E:\ImageLibrary\Images\11-06B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95775" y="1719263"/>
            <a:ext cx="3833813" cy="2871787"/>
          </a:xfrm>
          <a:noFill/>
          <a:ln w="28575">
            <a:solidFill>
              <a:schemeClr val="tx2"/>
            </a:solidFill>
          </a:ln>
        </p:spPr>
      </p:pic>
      <p:pic>
        <p:nvPicPr>
          <p:cNvPr id="21510" name="Picture 3" descr="E:\ImageLibrary\Images\11-0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675" y="4995863"/>
            <a:ext cx="2436813" cy="1266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1" name="Picture 4" descr="E:\ImageLibrary\Images\11-0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" y="1817688"/>
            <a:ext cx="3375025" cy="3765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FDEC-F89D-4E9E-BBAE-D6D476D7D23D}" type="slidenum">
              <a:rPr lang="en-US"/>
              <a:pPr/>
              <a:t>2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381000"/>
            <a:ext cx="8148637" cy="866775"/>
          </a:xfrm>
        </p:spPr>
        <p:txBody>
          <a:bodyPr lIns="91440" tIns="45720" rIns="91440" bIns="45720"/>
          <a:lstStyle/>
          <a:p>
            <a:r>
              <a:rPr lang="en-US"/>
              <a:t>Types of Wounds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175" y="1447800"/>
            <a:ext cx="4014788" cy="457200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/>
              <a:t>Surgical Wound</a:t>
            </a:r>
          </a:p>
          <a:p>
            <a:pPr lvl="1"/>
            <a:r>
              <a:rPr lang="en-US"/>
              <a:t>Incisional </a:t>
            </a:r>
          </a:p>
          <a:p>
            <a:pPr lvl="1"/>
            <a:r>
              <a:rPr lang="en-US"/>
              <a:t>Excisional</a:t>
            </a:r>
          </a:p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188" y="1447800"/>
            <a:ext cx="4014787" cy="457200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/>
              <a:t>Traumatic Wound</a:t>
            </a:r>
          </a:p>
          <a:p>
            <a:pPr lvl="1"/>
            <a:r>
              <a:rPr lang="en-US"/>
              <a:t>Closed	</a:t>
            </a:r>
          </a:p>
          <a:p>
            <a:pPr lvl="1"/>
            <a:r>
              <a:rPr lang="en-US"/>
              <a:t>Open</a:t>
            </a:r>
          </a:p>
          <a:p>
            <a:pPr lvl="1"/>
            <a:r>
              <a:rPr lang="en-US"/>
              <a:t>Simple	</a:t>
            </a:r>
          </a:p>
          <a:p>
            <a:pPr lvl="1"/>
            <a:r>
              <a:rPr lang="en-US"/>
              <a:t>Complicated</a:t>
            </a:r>
          </a:p>
          <a:p>
            <a:pPr lvl="1"/>
            <a:r>
              <a:rPr lang="en-US"/>
              <a:t>Clean</a:t>
            </a:r>
          </a:p>
          <a:p>
            <a:pPr lvl="1"/>
            <a:r>
              <a:rPr lang="en-US"/>
              <a:t>Contaminated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5B9C6-F824-4C29-B7EF-C4381DB53162}" type="slidenum">
              <a:rPr lang="en-US"/>
              <a:pPr/>
              <a:t>20</a:t>
            </a:fld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Passing Suture</a:t>
            </a:r>
          </a:p>
        </p:txBody>
      </p:sp>
      <p:pic>
        <p:nvPicPr>
          <p:cNvPr id="22533" name="Picture 2" descr="E:\ImageLibrary\Images\11-06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587500"/>
            <a:ext cx="6176963" cy="4432300"/>
          </a:xfr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C1689-712D-4063-8C94-4094930A9CDF}" type="slidenum">
              <a:rPr lang="en-US"/>
              <a:pPr/>
              <a:t>21</a:t>
            </a:fld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Terminology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Tensile strength</a:t>
            </a:r>
          </a:p>
          <a:p>
            <a:r>
              <a:rPr lang="en-US"/>
              <a:t>Absorbable</a:t>
            </a:r>
          </a:p>
          <a:p>
            <a:r>
              <a:rPr lang="en-US"/>
              <a:t>Nonabsorbable</a:t>
            </a:r>
          </a:p>
          <a:p>
            <a:r>
              <a:rPr lang="en-US"/>
              <a:t>Monofilament</a:t>
            </a:r>
          </a:p>
          <a:p>
            <a:r>
              <a:rPr lang="en-US"/>
              <a:t>Multifilament</a:t>
            </a:r>
          </a:p>
          <a:p>
            <a:r>
              <a:rPr lang="en-US"/>
              <a:t>Inert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E1F3-0457-4766-857E-3AD74DC5662B}" type="slidenum">
              <a:rPr lang="en-US"/>
              <a:pPr/>
              <a:t>22</a:t>
            </a:fld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512763" y="427038"/>
            <a:ext cx="8148637" cy="944562"/>
          </a:xfrm>
        </p:spPr>
        <p:txBody>
          <a:bodyPr lIns="91440" tIns="45720" rIns="91440" bIns="45720"/>
          <a:lstStyle/>
          <a:p>
            <a:r>
              <a:rPr lang="en-US"/>
              <a:t>Tie Terms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Free-tie </a:t>
            </a:r>
          </a:p>
          <a:p>
            <a:pPr lvl="1"/>
            <a:r>
              <a:rPr lang="en-US"/>
              <a:t>Place a tie into the surgeons hands</a:t>
            </a:r>
          </a:p>
          <a:p>
            <a:r>
              <a:rPr lang="en-US"/>
              <a:t>Stick-tie</a:t>
            </a:r>
          </a:p>
          <a:p>
            <a:pPr lvl="1"/>
            <a:r>
              <a:rPr lang="en-US"/>
              <a:t>A suture on a needle holder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7271A-71CB-42B7-91E1-E7AB0A60D21C}" type="slidenum">
              <a:rPr lang="en-US"/>
              <a:pPr/>
              <a:t>23</a:t>
            </a:fld>
            <a:endParaRPr lang="en-US"/>
          </a:p>
        </p:txBody>
      </p:sp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512763" y="427038"/>
            <a:ext cx="8148637" cy="944562"/>
          </a:xfrm>
        </p:spPr>
        <p:txBody>
          <a:bodyPr lIns="91440" tIns="45720" rIns="91440" bIns="45720"/>
          <a:lstStyle/>
          <a:p>
            <a:r>
              <a:rPr lang="en-US"/>
              <a:t>Tie Terms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Tie on a passer</a:t>
            </a:r>
          </a:p>
          <a:p>
            <a:pPr lvl="1"/>
            <a:r>
              <a:rPr lang="en-US"/>
              <a:t>Place just the tie on an instrument, usually a tonsil or right angle clamp</a:t>
            </a:r>
          </a:p>
          <a:p>
            <a:r>
              <a:rPr lang="en-US"/>
              <a:t>Ligate</a:t>
            </a:r>
          </a:p>
          <a:p>
            <a:pPr lvl="1"/>
            <a:r>
              <a:rPr lang="en-US"/>
              <a:t>To tie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89EC2-7E2A-45E7-B82E-7EA5420CF23D}" type="slidenum">
              <a:rPr lang="en-US"/>
              <a:pPr/>
              <a:t>24</a:t>
            </a:fld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Commonly Used Needle Codes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320675" y="1447800"/>
            <a:ext cx="8361363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- CP			- KS				- SH</a:t>
            </a:r>
          </a:p>
          <a:p>
            <a:pPr>
              <a:buFontTx/>
              <a:buNone/>
            </a:pPr>
            <a:r>
              <a:rPr lang="en-US"/>
              <a:t> - CT				- MO				- TF</a:t>
            </a:r>
          </a:p>
          <a:p>
            <a:pPr>
              <a:buFontTx/>
              <a:buNone/>
            </a:pPr>
            <a:r>
              <a:rPr lang="en-US"/>
              <a:t> - CTX			- OS				- UR</a:t>
            </a:r>
          </a:p>
          <a:p>
            <a:pPr>
              <a:buFontTx/>
              <a:buNone/>
            </a:pPr>
            <a:r>
              <a:rPr lang="en-US"/>
              <a:t> - CV			- PS</a:t>
            </a:r>
          </a:p>
          <a:p>
            <a:pPr>
              <a:buFontTx/>
              <a:buNone/>
            </a:pPr>
            <a:r>
              <a:rPr lang="en-US"/>
              <a:t> - FS				- RB</a:t>
            </a:r>
          </a:p>
          <a:p>
            <a:pPr>
              <a:buFontTx/>
              <a:buNone/>
            </a:pPr>
            <a:r>
              <a:rPr lang="en-US"/>
              <a:t> - FSL			- 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B7E0-24C0-4214-B8C1-9AAA2E92991E}" type="slidenum">
              <a:rPr lang="en-US"/>
              <a:pPr/>
              <a:t>25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381000"/>
            <a:ext cx="8164512" cy="1270000"/>
          </a:xfrm>
        </p:spPr>
        <p:txBody>
          <a:bodyPr lIns="91440" tIns="45720" rIns="91440" bIns="45720"/>
          <a:lstStyle/>
          <a:p>
            <a:r>
              <a:rPr lang="en-US"/>
              <a:t>Layer Closure </a:t>
            </a:r>
            <a:br>
              <a:rPr lang="en-US"/>
            </a:br>
            <a:r>
              <a:rPr lang="en-US"/>
              <a:t>for Abdominal Wounds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11175" y="1835150"/>
            <a:ext cx="8178800" cy="4184650"/>
          </a:xfrm>
        </p:spPr>
        <p:txBody>
          <a:bodyPr/>
          <a:lstStyle/>
          <a:p>
            <a:r>
              <a:rPr lang="en-US"/>
              <a:t>Peritoneum</a:t>
            </a:r>
          </a:p>
          <a:p>
            <a:r>
              <a:rPr lang="en-US"/>
              <a:t>Fascia</a:t>
            </a:r>
          </a:p>
          <a:p>
            <a:r>
              <a:rPr lang="en-US"/>
              <a:t>Muscle</a:t>
            </a:r>
          </a:p>
          <a:p>
            <a:r>
              <a:rPr lang="en-US"/>
              <a:t>Subcutaneous</a:t>
            </a:r>
          </a:p>
          <a:p>
            <a:r>
              <a:rPr lang="en-US"/>
              <a:t>Subcuticular</a:t>
            </a:r>
          </a:p>
          <a:p>
            <a:r>
              <a:rPr lang="en-US"/>
              <a:t>Skin</a:t>
            </a:r>
            <a:endParaRPr lang="en-US" b="1">
              <a:solidFill>
                <a:srgbClr val="FF0000"/>
              </a:solidFill>
            </a:endParaRPr>
          </a:p>
          <a:p>
            <a:endParaRPr lang="en-US"/>
          </a:p>
        </p:txBody>
      </p:sp>
      <p:pic>
        <p:nvPicPr>
          <p:cNvPr id="26633" name="Picture 9" descr="51683_f1116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063" y="2347913"/>
            <a:ext cx="4676775" cy="2327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C7F3-37FB-4996-B89F-1356B48D340D}" type="slidenum">
              <a:rPr lang="en-US"/>
              <a:pPr/>
              <a:t>26</a:t>
            </a:fld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Stapling Devices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511175" y="1697038"/>
            <a:ext cx="8178800" cy="4322762"/>
          </a:xfrm>
        </p:spPr>
        <p:txBody>
          <a:bodyPr/>
          <a:lstStyle/>
          <a:p>
            <a:r>
              <a:rPr lang="en-US"/>
              <a:t>Skin Stapler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7655" name="Picture 7" descr="51683_p1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525" y="2659063"/>
            <a:ext cx="4298950" cy="35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C31A-A654-4193-AFE1-018FE36DC974}" type="slidenum">
              <a:rPr lang="en-US"/>
              <a:pPr/>
              <a:t>27</a:t>
            </a:fld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Stapling Devices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4294967295"/>
          </p:nvPr>
        </p:nvSpPr>
        <p:spPr>
          <a:xfrm>
            <a:off x="511175" y="1539875"/>
            <a:ext cx="8167688" cy="4479925"/>
          </a:xfrm>
        </p:spPr>
        <p:txBody>
          <a:bodyPr/>
          <a:lstStyle/>
          <a:p>
            <a:r>
              <a:rPr lang="en-US"/>
              <a:t>Linear Stapler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8680" name="Picture 8" descr="51683_p1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3" y="2506663"/>
            <a:ext cx="7621587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6DF97-D083-46B8-A304-5274C53D2388}" type="slidenum">
              <a:rPr lang="en-US"/>
              <a:pPr/>
              <a:t>28</a:t>
            </a:fld>
            <a:endParaRPr lang="en-US"/>
          </a:p>
        </p:txBody>
      </p:sp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Stapling Devices</a:t>
            </a:r>
          </a:p>
        </p:txBody>
      </p:sp>
      <p:sp>
        <p:nvSpPr>
          <p:cNvPr id="53252" name="Content Placeholder 3"/>
          <p:cNvSpPr>
            <a:spLocks noGrp="1"/>
          </p:cNvSpPr>
          <p:nvPr>
            <p:ph sz="half" idx="4294967295"/>
          </p:nvPr>
        </p:nvSpPr>
        <p:spPr>
          <a:xfrm>
            <a:off x="474663" y="1447800"/>
            <a:ext cx="8199437" cy="4572000"/>
          </a:xfrm>
        </p:spPr>
        <p:txBody>
          <a:bodyPr/>
          <a:lstStyle/>
          <a:p>
            <a:r>
              <a:rPr lang="en-US"/>
              <a:t>Automated Ligating Clip Applier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3255" name="Picture 7" descr="51683_p1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2403475"/>
            <a:ext cx="5810250" cy="361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661A9-C24D-4072-A1F7-362842CD8FA5}" type="slidenum">
              <a:rPr lang="en-US"/>
              <a:pPr/>
              <a:t>29</a:t>
            </a:fld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Stapling Devices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4294967295"/>
          </p:nvPr>
        </p:nvSpPr>
        <p:spPr>
          <a:xfrm>
            <a:off x="511175" y="1447800"/>
            <a:ext cx="8167688" cy="4572000"/>
          </a:xfrm>
        </p:spPr>
        <p:txBody>
          <a:bodyPr/>
          <a:lstStyle/>
          <a:p>
            <a:r>
              <a:rPr lang="en-US"/>
              <a:t>Linear Cutter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9704" name="Picture 8" descr="51683_p1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3" y="2293938"/>
            <a:ext cx="7621587" cy="3608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ACD93-FEC6-4F9D-9B2B-20621257AF8B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Wound Classification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Class I : Clean</a:t>
            </a:r>
          </a:p>
          <a:p>
            <a:r>
              <a:rPr lang="en-US"/>
              <a:t>Class II: Clean Contaminated</a:t>
            </a:r>
          </a:p>
          <a:p>
            <a:r>
              <a:rPr lang="en-US"/>
              <a:t>Class III: Contaminated</a:t>
            </a:r>
          </a:p>
          <a:p>
            <a:r>
              <a:rPr lang="en-US"/>
              <a:t>Class IV: Dirty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8B-1880-4D08-A990-64FC8C86320D}" type="slidenum">
              <a:rPr lang="en-US"/>
              <a:pPr/>
              <a:t>30</a:t>
            </a:fld>
            <a:endParaRPr lang="en-US"/>
          </a:p>
        </p:txBody>
      </p:sp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Stapling Devices</a:t>
            </a:r>
          </a:p>
        </p:txBody>
      </p:sp>
      <p:sp>
        <p:nvSpPr>
          <p:cNvPr id="54276" name="Content Placeholder 3"/>
          <p:cNvSpPr>
            <a:spLocks noGrp="1"/>
          </p:cNvSpPr>
          <p:nvPr>
            <p:ph sz="half" idx="4294967295"/>
          </p:nvPr>
        </p:nvSpPr>
        <p:spPr>
          <a:xfrm>
            <a:off x="504825" y="1541463"/>
            <a:ext cx="8185150" cy="4478337"/>
          </a:xfrm>
        </p:spPr>
        <p:txBody>
          <a:bodyPr/>
          <a:lstStyle/>
          <a:p>
            <a:r>
              <a:rPr lang="en-US"/>
              <a:t>Endoscopic Linear Cutter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4279" name="Picture 7" descr="51683_p1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75" y="2395538"/>
            <a:ext cx="5937250" cy="372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834E5-28C2-40B1-B0E4-2F7EF47A8E65}" type="slidenum">
              <a:rPr lang="en-US"/>
              <a:pPr/>
              <a:t>31</a:t>
            </a:fld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Stapling Devices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1175" y="1525588"/>
            <a:ext cx="8151813" cy="4494212"/>
          </a:xfrm>
        </p:spPr>
        <p:txBody>
          <a:bodyPr/>
          <a:lstStyle/>
          <a:p>
            <a:r>
              <a:rPr lang="en-US"/>
              <a:t>Open Intraluminal Stapler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0729" name="Picture 9" descr="51683_p1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75" y="2330450"/>
            <a:ext cx="6216650" cy="3690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36193-0F45-4468-A82A-4589ABCB577A}" type="slidenum">
              <a:rPr lang="en-US"/>
              <a:pPr/>
              <a:t>32</a:t>
            </a:fld>
            <a:endParaRPr lang="en-US"/>
          </a:p>
        </p:txBody>
      </p:sp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512763" y="474663"/>
            <a:ext cx="8148637" cy="804862"/>
          </a:xfrm>
        </p:spPr>
        <p:txBody>
          <a:bodyPr lIns="91440" tIns="45720" rIns="91440" bIns="45720"/>
          <a:lstStyle/>
          <a:p>
            <a:r>
              <a:rPr lang="en-US"/>
              <a:t>Stapling Devices</a:t>
            </a:r>
          </a:p>
        </p:txBody>
      </p:sp>
      <p:sp>
        <p:nvSpPr>
          <p:cNvPr id="55300" name="Content Placeholder 3"/>
          <p:cNvSpPr>
            <a:spLocks noGrp="1"/>
          </p:cNvSpPr>
          <p:nvPr>
            <p:ph sz="half" idx="4294967295"/>
          </p:nvPr>
        </p:nvSpPr>
        <p:spPr>
          <a:xfrm>
            <a:off x="474663" y="1541463"/>
            <a:ext cx="8215312" cy="4478337"/>
          </a:xfrm>
        </p:spPr>
        <p:txBody>
          <a:bodyPr/>
          <a:lstStyle/>
          <a:p>
            <a:r>
              <a:rPr lang="en-US"/>
              <a:t>Closed Intraluminal Stapler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55303" name="Picture 7" descr="51683_p1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3" y="2908300"/>
            <a:ext cx="7621587" cy="2303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C6ED9-DAE5-4B0A-98E7-90EE3DF6E981}" type="slidenum">
              <a:rPr lang="en-US"/>
              <a:pPr/>
              <a:t>4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84188" y="381000"/>
            <a:ext cx="8191500" cy="990600"/>
          </a:xfrm>
        </p:spPr>
        <p:txBody>
          <a:bodyPr lIns="91440" tIns="45720" rIns="91440" bIns="45720"/>
          <a:lstStyle/>
          <a:p>
            <a:r>
              <a:rPr lang="en-US"/>
              <a:t>Phases of Wound Healing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447800"/>
            <a:ext cx="8159750" cy="4572000"/>
          </a:xfrm>
        </p:spPr>
        <p:txBody>
          <a:bodyPr/>
          <a:lstStyle/>
          <a:p>
            <a:r>
              <a:rPr lang="en-US"/>
              <a:t>First intention (primary union)</a:t>
            </a:r>
          </a:p>
          <a:p>
            <a:pPr lvl="1"/>
            <a:r>
              <a:rPr lang="en-US"/>
              <a:t>Lag/inflammatory response</a:t>
            </a:r>
          </a:p>
          <a:p>
            <a:pPr lvl="1"/>
            <a:r>
              <a:rPr lang="en-US"/>
              <a:t>Proliferation</a:t>
            </a:r>
          </a:p>
          <a:p>
            <a:pPr lvl="1"/>
            <a:r>
              <a:rPr lang="en-US"/>
              <a:t>Maturation/differentiation</a:t>
            </a:r>
          </a:p>
          <a:p>
            <a:r>
              <a:rPr lang="en-US"/>
              <a:t>Second intention (granulation)</a:t>
            </a:r>
          </a:p>
          <a:p>
            <a:r>
              <a:rPr lang="en-US"/>
              <a:t>Third intention (delayed primary closure)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010DB-2DC0-4B04-970C-6DFF218BEF5A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Principles of Wound Closure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Minimize bacterial contamination</a:t>
            </a:r>
          </a:p>
          <a:p>
            <a:r>
              <a:rPr lang="en-US">
                <a:cs typeface="Arial" charset="0"/>
              </a:rPr>
              <a:t>Remove foreign bodies and devitalized tissue </a:t>
            </a:r>
          </a:p>
          <a:p>
            <a:r>
              <a:rPr lang="en-US">
                <a:cs typeface="Arial" charset="0"/>
              </a:rPr>
              <a:t>Achieve hemostasis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9157-7DDD-4369-82C6-9EC7960F95E9}" type="slidenum">
              <a:rPr lang="en-US"/>
              <a:pPr/>
              <a:t>6</a:t>
            </a:fld>
            <a:endParaRPr lang="en-US"/>
          </a:p>
        </p:txBody>
      </p:sp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Principles of Wound Closure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Handle tissue gently </a:t>
            </a:r>
          </a:p>
          <a:p>
            <a:pPr lvl="1"/>
            <a:r>
              <a:rPr lang="en-US">
                <a:cs typeface="Arial" charset="0"/>
              </a:rPr>
              <a:t>Use toothed forcep ex: Adson</a:t>
            </a:r>
          </a:p>
          <a:p>
            <a:r>
              <a:rPr lang="en-US">
                <a:cs typeface="Arial" charset="0"/>
              </a:rPr>
              <a:t>Do not use smooth forceps</a:t>
            </a:r>
          </a:p>
          <a:p>
            <a:pPr lvl="1"/>
            <a:r>
              <a:rPr lang="en-US">
                <a:cs typeface="Arial" charset="0"/>
              </a:rPr>
              <a:t>Since these crush tissue because they require greater pressure to grasp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0DC8-CB29-464B-AE64-1B107C99D65A}" type="slidenum">
              <a:rPr lang="en-US"/>
              <a:pPr/>
              <a:t>7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Inflammatory Process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Pain (dolor)</a:t>
            </a:r>
          </a:p>
          <a:p>
            <a:r>
              <a:rPr lang="en-US"/>
              <a:t>Heat (calor)</a:t>
            </a:r>
          </a:p>
          <a:p>
            <a:r>
              <a:rPr lang="en-US"/>
              <a:t>Redness (rubor)</a:t>
            </a:r>
          </a:p>
          <a:p>
            <a:r>
              <a:rPr lang="en-US"/>
              <a:t>Swelling (tumor)</a:t>
            </a:r>
          </a:p>
          <a:p>
            <a:r>
              <a:rPr lang="en-US"/>
              <a:t>Loss of function (functio laesa)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39777-DFBE-42CC-B925-C0BBF1899D25}" type="slidenum">
              <a:rPr lang="en-US"/>
              <a:pPr/>
              <a:t>8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381000"/>
            <a:ext cx="8164512" cy="1239838"/>
          </a:xfrm>
        </p:spPr>
        <p:txBody>
          <a:bodyPr lIns="91440" tIns="45720" rIns="91440" bIns="45720"/>
          <a:lstStyle/>
          <a:p>
            <a:r>
              <a:rPr lang="en-US"/>
              <a:t>Factors </a:t>
            </a:r>
            <a:br>
              <a:rPr lang="en-US"/>
            </a:br>
            <a:r>
              <a:rPr lang="en-US"/>
              <a:t>Influencing Wound Healing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11175" y="1835150"/>
            <a:ext cx="8178800" cy="4184650"/>
          </a:xfrm>
        </p:spPr>
        <p:txBody>
          <a:bodyPr/>
          <a:lstStyle/>
          <a:p>
            <a:r>
              <a:rPr lang="en-US"/>
              <a:t>Age			</a:t>
            </a:r>
          </a:p>
          <a:p>
            <a:r>
              <a:rPr lang="en-US"/>
              <a:t>Nutrition</a:t>
            </a:r>
          </a:p>
          <a:p>
            <a:r>
              <a:rPr lang="en-US"/>
              <a:t>Disease	</a:t>
            </a:r>
          </a:p>
          <a:p>
            <a:r>
              <a:rPr lang="en-US"/>
              <a:t>Smoking</a:t>
            </a:r>
          </a:p>
          <a:p>
            <a:r>
              <a:rPr lang="en-US"/>
              <a:t>Radiation</a:t>
            </a:r>
          </a:p>
          <a:p>
            <a:r>
              <a:rPr lang="en-US"/>
              <a:t>Immune deficiency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B1E9-5E0F-4AFF-8F9A-7A685BC8A45A}" type="slidenum">
              <a:rPr lang="en-US"/>
              <a:pPr/>
              <a:t>9</a:t>
            </a:fld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/>
              <a:t>Terminology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Dehiscence</a:t>
            </a:r>
          </a:p>
          <a:p>
            <a:r>
              <a:rPr lang="en-US"/>
              <a:t>Evisceration</a:t>
            </a:r>
          </a:p>
          <a:p>
            <a:r>
              <a:rPr lang="en-US"/>
              <a:t>Adhesion</a:t>
            </a:r>
          </a:p>
          <a:p>
            <a:r>
              <a:rPr lang="en-US"/>
              <a:t>Herniation</a:t>
            </a:r>
          </a:p>
          <a:p>
            <a:r>
              <a:rPr lang="en-US"/>
              <a:t>Fistula</a:t>
            </a:r>
          </a:p>
          <a:p>
            <a:r>
              <a:rPr lang="en-US"/>
              <a:t>Sinus tract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T Template">
  <a:themeElements>
    <a:clrScheme name="AS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8" charset="0"/>
          </a:defRPr>
        </a:defPPr>
      </a:lstStyle>
    </a:lnDef>
  </a:objectDefaults>
  <a:extraClrSchemeLst>
    <a:extraClrScheme>
      <a:clrScheme name="AS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C:\Jane's Stuff\SLM\AST\Template\AST Template.ppt</Template>
  <TotalTime>177</TotalTime>
  <Words>414</Words>
  <Application>Microsoft Office PowerPoint</Application>
  <PresentationFormat>On-screen Show (4:3)</PresentationFormat>
  <Paragraphs>185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Times</vt:lpstr>
      <vt:lpstr>AST Template</vt:lpstr>
      <vt:lpstr>CHAPTER 11</vt:lpstr>
      <vt:lpstr>Types of Wounds</vt:lpstr>
      <vt:lpstr>Wound Classification</vt:lpstr>
      <vt:lpstr>Phases of Wound Healing</vt:lpstr>
      <vt:lpstr>Principles of Wound Closure</vt:lpstr>
      <vt:lpstr>Principles of Wound Closure</vt:lpstr>
      <vt:lpstr>Inflammatory Process</vt:lpstr>
      <vt:lpstr>Factors  Influencing Wound Healing</vt:lpstr>
      <vt:lpstr>Terminology</vt:lpstr>
      <vt:lpstr>Suture</vt:lpstr>
      <vt:lpstr>Monofilament</vt:lpstr>
      <vt:lpstr>Monofilament</vt:lpstr>
      <vt:lpstr>Multifilament</vt:lpstr>
      <vt:lpstr>Characteristics  of a Common Suture</vt:lpstr>
      <vt:lpstr>Needles</vt:lpstr>
      <vt:lpstr>Needle Point</vt:lpstr>
      <vt:lpstr>Needle Point</vt:lpstr>
      <vt:lpstr>Needle Point</vt:lpstr>
      <vt:lpstr>Loading Needle</vt:lpstr>
      <vt:lpstr>Passing Suture</vt:lpstr>
      <vt:lpstr>Terminology</vt:lpstr>
      <vt:lpstr>Tie Terms</vt:lpstr>
      <vt:lpstr>Tie Terms</vt:lpstr>
      <vt:lpstr>Commonly Used Needle Codes</vt:lpstr>
      <vt:lpstr>Layer Closure  for Abdominal Wounds</vt:lpstr>
      <vt:lpstr>Stapling Devices</vt:lpstr>
      <vt:lpstr>Stapling Devices</vt:lpstr>
      <vt:lpstr>Stapling Devices</vt:lpstr>
      <vt:lpstr>Stapling Devices</vt:lpstr>
      <vt:lpstr>Stapling Devices</vt:lpstr>
      <vt:lpstr>Stapling Devices</vt:lpstr>
      <vt:lpstr>Stapling Devices</vt:lpstr>
    </vt:vector>
  </TitlesOfParts>
  <Company>Delmar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 Healing, Sutures, Needles, and  Stapling Devices</dc:title>
  <dc:creator>Sherry Conners</dc:creator>
  <cp:lastModifiedBy>ajserba</cp:lastModifiedBy>
  <cp:revision>57</cp:revision>
  <dcterms:created xsi:type="dcterms:W3CDTF">2003-10-01T17:49:51Z</dcterms:created>
  <dcterms:modified xsi:type="dcterms:W3CDTF">2011-10-21T22:32:29Z</dcterms:modified>
</cp:coreProperties>
</file>