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9" r:id="rId4"/>
    <p:sldId id="260" r:id="rId5"/>
    <p:sldId id="261" r:id="rId6"/>
    <p:sldId id="262" r:id="rId7"/>
    <p:sldId id="263" r:id="rId8"/>
    <p:sldId id="264" r:id="rId9"/>
    <p:sldId id="266"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02"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06A94-0EA2-46D2-8878-DAA6091F0B36}" type="datetimeFigureOut">
              <a:rPr lang="en-US" smtClean="0"/>
              <a:pPr/>
              <a:t>9/30/2010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1BF3E2-FD03-44D6-965D-F649A26C1DC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a:t>
            </a:r>
            <a:r>
              <a:rPr lang="en-US" baseline="0" dirty="0" smtClean="0"/>
              <a:t> way of classifying traumatic wounds</a:t>
            </a:r>
            <a:endParaRPr lang="en-US" dirty="0"/>
          </a:p>
        </p:txBody>
      </p:sp>
      <p:sp>
        <p:nvSpPr>
          <p:cNvPr id="4" name="Slide Number Placeholder 3"/>
          <p:cNvSpPr>
            <a:spLocks noGrp="1"/>
          </p:cNvSpPr>
          <p:nvPr>
            <p:ph type="sldNum" sz="quarter" idx="10"/>
          </p:nvPr>
        </p:nvSpPr>
        <p:spPr/>
        <p:txBody>
          <a:bodyPr/>
          <a:lstStyle/>
          <a:p>
            <a:fld id="{1A1BF3E2-FD03-44D6-965D-F649A26C1DC8}"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page 281- 282</a:t>
            </a:r>
            <a:endParaRPr lang="en-US" dirty="0"/>
          </a:p>
        </p:txBody>
      </p:sp>
      <p:sp>
        <p:nvSpPr>
          <p:cNvPr id="4" name="Slide Number Placeholder 3"/>
          <p:cNvSpPr>
            <a:spLocks noGrp="1"/>
          </p:cNvSpPr>
          <p:nvPr>
            <p:ph type="sldNum" sz="quarter" idx="10"/>
          </p:nvPr>
        </p:nvSpPr>
        <p:spPr/>
        <p:txBody>
          <a:bodyPr/>
          <a:lstStyle/>
          <a:p>
            <a:fld id="{1A1BF3E2-FD03-44D6-965D-F649A26C1DC8}" type="slidenum">
              <a:rPr lang="en-US" smtClean="0"/>
              <a:pPr/>
              <a:t>15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Pg 282-283</a:t>
            </a:r>
            <a:endParaRPr lang="en-US" dirty="0"/>
          </a:p>
        </p:txBody>
      </p:sp>
      <p:sp>
        <p:nvSpPr>
          <p:cNvPr id="4" name="Slide Number Placeholder 3"/>
          <p:cNvSpPr>
            <a:spLocks noGrp="1"/>
          </p:cNvSpPr>
          <p:nvPr>
            <p:ph type="sldNum" sz="quarter" idx="10"/>
          </p:nvPr>
        </p:nvSpPr>
        <p:spPr/>
        <p:txBody>
          <a:bodyPr/>
          <a:lstStyle/>
          <a:p>
            <a:fld id="{1A1BF3E2-FD03-44D6-965D-F649A26C1DC8}"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7C495F-1782-45E9-90EB-E33E4906D25A}" type="datetimeFigureOut">
              <a:rPr lang="en-US" smtClean="0"/>
              <a:pPr/>
              <a:t>9/30/2010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08E50-EEB5-4EAA-8B1D-8CCF1F8DDD3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C495F-1782-45E9-90EB-E33E4906D25A}" type="datetimeFigureOut">
              <a:rPr lang="en-US" smtClean="0"/>
              <a:pPr/>
              <a:t>9/30/2010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08E50-EEB5-4EAA-8B1D-8CCF1F8DDD3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lstStyle/>
          <a:p>
            <a:r>
              <a:rPr lang="en-US" dirty="0" smtClean="0"/>
              <a:t>Wound Healing</a:t>
            </a:r>
            <a:br>
              <a:rPr lang="en-US" dirty="0" smtClean="0"/>
            </a:br>
            <a:r>
              <a:rPr lang="en-US" dirty="0" smtClean="0"/>
              <a:t>Objectives:</a:t>
            </a:r>
            <a:endParaRPr lang="en-US" dirty="0"/>
          </a:p>
        </p:txBody>
      </p:sp>
      <p:sp>
        <p:nvSpPr>
          <p:cNvPr id="4" name="TextBox 3"/>
          <p:cNvSpPr txBox="1"/>
          <p:nvPr/>
        </p:nvSpPr>
        <p:spPr>
          <a:xfrm>
            <a:off x="381000" y="2209800"/>
            <a:ext cx="8607228" cy="2246769"/>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marL="342900" indent="-342900">
              <a:buAutoNum type="arabicPeriod"/>
            </a:pPr>
            <a:r>
              <a:rPr lang="en-US" sz="2000" dirty="0" smtClean="0"/>
              <a:t>Indicate terms relevant to wound healing</a:t>
            </a:r>
          </a:p>
          <a:p>
            <a:pPr marL="342900" indent="-342900">
              <a:buAutoNum type="arabicPeriod"/>
            </a:pPr>
            <a:r>
              <a:rPr lang="en-US" sz="2000" dirty="0" smtClean="0"/>
              <a:t>Summarize the possible complications of wound healing</a:t>
            </a:r>
          </a:p>
          <a:p>
            <a:pPr marL="342900" indent="-342900">
              <a:buAutoNum type="arabicPeriod"/>
            </a:pPr>
            <a:r>
              <a:rPr lang="en-US" sz="2000" dirty="0" smtClean="0"/>
              <a:t>Recognize the classifications of surgical wounds</a:t>
            </a:r>
          </a:p>
          <a:p>
            <a:pPr marL="342900" indent="-342900">
              <a:buAutoNum type="arabicPeriod"/>
            </a:pPr>
            <a:r>
              <a:rPr lang="en-US" sz="2000" dirty="0" smtClean="0"/>
              <a:t>Indicate and give examples of types of traumatic wounds</a:t>
            </a:r>
          </a:p>
          <a:p>
            <a:pPr marL="342900" indent="-342900">
              <a:buAutoNum type="arabicPeriod"/>
            </a:pPr>
            <a:r>
              <a:rPr lang="en-US" sz="2000" dirty="0" smtClean="0"/>
              <a:t>Analyze the factors that influence healing and recognize the manner in which </a:t>
            </a:r>
          </a:p>
          <a:p>
            <a:pPr marL="342900" indent="-342900"/>
            <a:r>
              <a:rPr lang="en-US" sz="2000" dirty="0"/>
              <a:t> </a:t>
            </a:r>
            <a:r>
              <a:rPr lang="en-US" sz="2000" dirty="0" smtClean="0"/>
              <a:t>      affect the healing process</a:t>
            </a:r>
          </a:p>
          <a:p>
            <a:pPr marL="342900" indent="-342900"/>
            <a:r>
              <a:rPr lang="en-US" sz="2000" dirty="0" smtClean="0"/>
              <a:t>6.  </a:t>
            </a:r>
            <a:r>
              <a:rPr lang="en-US" sz="2000" dirty="0"/>
              <a:t> </a:t>
            </a:r>
            <a:r>
              <a:rPr lang="en-US" sz="2000" dirty="0" smtClean="0"/>
              <a:t> Recognize the characteristics of inflammation</a:t>
            </a:r>
          </a:p>
        </p:txBody>
      </p:sp>
      <p:pic>
        <p:nvPicPr>
          <p:cNvPr id="1026" name="Picture 2" descr="C:\Program Files\Microsoft Office\MEDIA\CAGCAT10\j0186002.wmf"/>
          <p:cNvPicPr>
            <a:picLocks noChangeAspect="1" noChangeArrowheads="1"/>
          </p:cNvPicPr>
          <p:nvPr/>
        </p:nvPicPr>
        <p:blipFill>
          <a:blip r:embed="rId2" cstate="print"/>
          <a:srcRect/>
          <a:stretch>
            <a:fillRect/>
          </a:stretch>
        </p:blipFill>
        <p:spPr bwMode="auto">
          <a:xfrm>
            <a:off x="6456363" y="4645025"/>
            <a:ext cx="1776412" cy="182562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WOUND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integrity of the skin is destroyed</a:t>
            </a:r>
          </a:p>
          <a:p>
            <a:endParaRPr lang="en-US" dirty="0"/>
          </a:p>
          <a:p>
            <a:r>
              <a:rPr lang="en-US" i="1" u="sng" dirty="0" smtClean="0">
                <a:solidFill>
                  <a:schemeClr val="accent1"/>
                </a:solidFill>
              </a:rPr>
              <a:t>Simple wound </a:t>
            </a:r>
            <a:r>
              <a:rPr lang="en-US" dirty="0" smtClean="0"/>
              <a:t>– The integrity of the skin is destroyed, there is no loss or destruction of tissue and there is no foreign body in the wound.</a:t>
            </a:r>
          </a:p>
          <a:p>
            <a:r>
              <a:rPr lang="en-US" i="1" dirty="0" smtClean="0">
                <a:solidFill>
                  <a:schemeClr val="accent1"/>
                </a:solidFill>
              </a:rPr>
              <a:t>Complicated wound </a:t>
            </a:r>
            <a:r>
              <a:rPr lang="en-US" dirty="0" smtClean="0"/>
              <a:t>– Tissue is lost or destroyed, or a foreign body remains in the wound.</a:t>
            </a:r>
          </a:p>
          <a:p>
            <a:r>
              <a:rPr lang="en-US" dirty="0" smtClean="0"/>
              <a:t>Clean wound – Wound edges can be </a:t>
            </a:r>
            <a:r>
              <a:rPr lang="en-US" dirty="0" smtClean="0">
                <a:solidFill>
                  <a:schemeClr val="accent2"/>
                </a:solidFill>
              </a:rPr>
              <a:t>approximated</a:t>
            </a:r>
            <a:r>
              <a:rPr lang="en-US" dirty="0" smtClean="0"/>
              <a:t> and secured.  A clean wound is expected to heal by </a:t>
            </a:r>
            <a:r>
              <a:rPr lang="en-US" dirty="0" smtClean="0">
                <a:solidFill>
                  <a:schemeClr val="accent2"/>
                </a:solidFill>
              </a:rPr>
              <a:t>first intention.</a:t>
            </a:r>
          </a:p>
          <a:p>
            <a:r>
              <a:rPr lang="en-US" i="1" dirty="0" smtClean="0">
                <a:solidFill>
                  <a:schemeClr val="accent1"/>
                </a:solidFill>
              </a:rPr>
              <a:t>Contaminated wound </a:t>
            </a:r>
            <a:r>
              <a:rPr lang="en-US" dirty="0" smtClean="0"/>
              <a:t>– Contamination occurs when a dirty object damages the integrity of  the skin.  </a:t>
            </a:r>
            <a:r>
              <a:rPr lang="en-US" dirty="0" smtClean="0">
                <a:solidFill>
                  <a:schemeClr val="accent2"/>
                </a:solidFill>
              </a:rPr>
              <a:t>Debridement</a:t>
            </a:r>
            <a:r>
              <a:rPr lang="en-US" dirty="0" smtClean="0"/>
              <a:t> of </a:t>
            </a:r>
            <a:r>
              <a:rPr lang="en-US" i="1" dirty="0" smtClean="0"/>
              <a:t>necrosed</a:t>
            </a:r>
            <a:r>
              <a:rPr lang="en-US" dirty="0" smtClean="0"/>
              <a:t> tissue may be necessary.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Mechanism of Injury:</a:t>
            </a:r>
            <a:endParaRPr lang="en-US" dirty="0"/>
          </a:p>
        </p:txBody>
      </p:sp>
      <p:sp>
        <p:nvSpPr>
          <p:cNvPr id="3" name="Content Placeholder 2"/>
          <p:cNvSpPr>
            <a:spLocks noGrp="1"/>
          </p:cNvSpPr>
          <p:nvPr>
            <p:ph idx="1"/>
          </p:nvPr>
        </p:nvSpPr>
        <p:spPr/>
        <p:txBody>
          <a:bodyPr/>
          <a:lstStyle/>
          <a:p>
            <a:r>
              <a:rPr lang="en-US" dirty="0" smtClean="0">
                <a:solidFill>
                  <a:schemeClr val="accent5">
                    <a:lumMod val="75000"/>
                  </a:schemeClr>
                </a:solidFill>
              </a:rPr>
              <a:t>Abrasion</a:t>
            </a:r>
          </a:p>
          <a:p>
            <a:r>
              <a:rPr lang="en-US" dirty="0" smtClean="0">
                <a:solidFill>
                  <a:schemeClr val="accent5">
                    <a:lumMod val="75000"/>
                  </a:schemeClr>
                </a:solidFill>
              </a:rPr>
              <a:t>Contusion</a:t>
            </a:r>
          </a:p>
          <a:p>
            <a:r>
              <a:rPr lang="en-US" dirty="0" smtClean="0">
                <a:solidFill>
                  <a:schemeClr val="accent5">
                    <a:lumMod val="75000"/>
                  </a:schemeClr>
                </a:solidFill>
              </a:rPr>
              <a:t>Laceration</a:t>
            </a:r>
          </a:p>
          <a:p>
            <a:r>
              <a:rPr lang="en-US" dirty="0" smtClean="0">
                <a:solidFill>
                  <a:schemeClr val="accent5">
                    <a:lumMod val="75000"/>
                  </a:schemeClr>
                </a:solidFill>
              </a:rPr>
              <a:t>Puncture</a:t>
            </a:r>
          </a:p>
          <a:p>
            <a:r>
              <a:rPr lang="en-US" dirty="0" smtClean="0">
                <a:solidFill>
                  <a:schemeClr val="accent5">
                    <a:lumMod val="75000"/>
                  </a:schemeClr>
                </a:solidFill>
              </a:rPr>
              <a:t>Thermal</a:t>
            </a:r>
            <a:endParaRPr lang="en-US" dirty="0">
              <a:solidFill>
                <a:schemeClr val="accent5">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Wounds</a:t>
            </a:r>
            <a:endParaRPr lang="en-US" dirty="0"/>
          </a:p>
        </p:txBody>
      </p:sp>
      <p:sp>
        <p:nvSpPr>
          <p:cNvPr id="3" name="Content Placeholder 2"/>
          <p:cNvSpPr>
            <a:spLocks noGrp="1"/>
          </p:cNvSpPr>
          <p:nvPr>
            <p:ph idx="1"/>
          </p:nvPr>
        </p:nvSpPr>
        <p:spPr/>
        <p:txBody>
          <a:bodyPr/>
          <a:lstStyle/>
          <a:p>
            <a:r>
              <a:rPr lang="en-US" dirty="0" smtClean="0"/>
              <a:t>Those that persist for an extended period of time.  A chronic wound may develop because of an underlying physical condition that the patient suffers from or it may be due to infection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Inflammatory Response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i="1" dirty="0" smtClean="0">
                <a:solidFill>
                  <a:schemeClr val="accent2"/>
                </a:solidFill>
              </a:rPr>
              <a:t>Inflammation</a:t>
            </a:r>
            <a:r>
              <a:rPr lang="en-US" dirty="0" smtClean="0"/>
              <a:t> is the body’s protective response to injury or tissue destruction, it serves to destroy, dilute, or wall off the injured tissue…</a:t>
            </a:r>
          </a:p>
          <a:p>
            <a:pPr>
              <a:buNone/>
            </a:pPr>
            <a:endParaRPr lang="en-US" dirty="0" smtClean="0"/>
          </a:p>
          <a:p>
            <a:pPr>
              <a:buNone/>
            </a:pPr>
            <a:r>
              <a:rPr lang="en-US" i="1" u="sng" dirty="0" smtClean="0">
                <a:solidFill>
                  <a:srgbClr val="00B050"/>
                </a:solidFill>
              </a:rPr>
              <a:t>Classic local signs:</a:t>
            </a:r>
          </a:p>
          <a:p>
            <a:r>
              <a:rPr lang="en-US" dirty="0" smtClean="0"/>
              <a:t>Pain</a:t>
            </a:r>
          </a:p>
          <a:p>
            <a:r>
              <a:rPr lang="en-US" dirty="0" smtClean="0"/>
              <a:t>Heat</a:t>
            </a:r>
          </a:p>
          <a:p>
            <a:r>
              <a:rPr lang="en-US" dirty="0" smtClean="0"/>
              <a:t>Redness</a:t>
            </a:r>
          </a:p>
          <a:p>
            <a:r>
              <a:rPr lang="en-US" dirty="0" smtClean="0"/>
              <a:t>Swelling</a:t>
            </a:r>
          </a:p>
          <a:p>
            <a:r>
              <a:rPr lang="en-US" dirty="0" smtClean="0"/>
              <a:t>Loss of function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 Healing</a:t>
            </a:r>
            <a:endParaRPr lang="en-US" dirty="0"/>
          </a:p>
        </p:txBody>
      </p:sp>
      <p:sp>
        <p:nvSpPr>
          <p:cNvPr id="3" name="Content Placeholder 2"/>
          <p:cNvSpPr>
            <a:spLocks noGrp="1"/>
          </p:cNvSpPr>
          <p:nvPr>
            <p:ph idx="1"/>
          </p:nvPr>
        </p:nvSpPr>
        <p:spPr/>
        <p:txBody>
          <a:bodyPr/>
          <a:lstStyle/>
          <a:p>
            <a:r>
              <a:rPr lang="en-US" dirty="0" smtClean="0"/>
              <a:t>First intention</a:t>
            </a:r>
          </a:p>
          <a:p>
            <a:endParaRPr lang="en-US" dirty="0" smtClean="0"/>
          </a:p>
          <a:p>
            <a:r>
              <a:rPr lang="en-US" dirty="0" smtClean="0"/>
              <a:t>Second intention</a:t>
            </a:r>
          </a:p>
          <a:p>
            <a:endParaRPr lang="en-US" dirty="0" smtClean="0"/>
          </a:p>
          <a:p>
            <a:r>
              <a:rPr lang="en-US" dirty="0" smtClean="0"/>
              <a:t>Third intention</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r>
              <a:rPr lang="en-US" i="1" u="sng" dirty="0" smtClean="0">
                <a:solidFill>
                  <a:schemeClr val="accent2"/>
                </a:solidFill>
              </a:rPr>
              <a:t>Phase I</a:t>
            </a:r>
            <a:r>
              <a:rPr lang="en-US" i="1" u="sng" dirty="0" smtClean="0"/>
              <a:t> </a:t>
            </a:r>
            <a:r>
              <a:rPr lang="en-US" dirty="0" smtClean="0"/>
              <a:t>Lag Phase/Inflammatory Response Phase</a:t>
            </a:r>
          </a:p>
          <a:p>
            <a:endParaRPr lang="en-US" dirty="0" smtClean="0"/>
          </a:p>
          <a:p>
            <a:r>
              <a:rPr lang="en-US" i="1" u="sng" dirty="0" smtClean="0">
                <a:solidFill>
                  <a:schemeClr val="accent4"/>
                </a:solidFill>
              </a:rPr>
              <a:t>Phase II </a:t>
            </a:r>
            <a:r>
              <a:rPr lang="en-US" dirty="0" smtClean="0"/>
              <a:t>Proliferation Phase</a:t>
            </a:r>
          </a:p>
          <a:p>
            <a:endParaRPr lang="en-US" dirty="0" smtClean="0"/>
          </a:p>
          <a:p>
            <a:r>
              <a:rPr lang="en-US" i="1" u="sng" dirty="0" smtClean="0">
                <a:solidFill>
                  <a:schemeClr val="accent6">
                    <a:lumMod val="75000"/>
                  </a:schemeClr>
                </a:solidFill>
              </a:rPr>
              <a:t>Maturation or Differentiation </a:t>
            </a:r>
            <a:r>
              <a:rPr lang="en-US" dirty="0" smtClean="0"/>
              <a:t>phase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Influencing Wound Healing</a:t>
            </a:r>
            <a:endParaRPr lang="en-US" dirty="0"/>
          </a:p>
        </p:txBody>
      </p:sp>
      <p:sp>
        <p:nvSpPr>
          <p:cNvPr id="3" name="Content Placeholder 2"/>
          <p:cNvSpPr>
            <a:spLocks noGrp="1"/>
          </p:cNvSpPr>
          <p:nvPr>
            <p:ph idx="1"/>
          </p:nvPr>
        </p:nvSpPr>
        <p:spPr/>
        <p:txBody>
          <a:bodyPr/>
          <a:lstStyle/>
          <a:p>
            <a:r>
              <a:rPr lang="en-US" dirty="0" smtClean="0"/>
              <a:t>Age</a:t>
            </a:r>
          </a:p>
          <a:p>
            <a:r>
              <a:rPr lang="en-US" dirty="0" smtClean="0"/>
              <a:t>Nutritional Status</a:t>
            </a:r>
          </a:p>
          <a:p>
            <a:r>
              <a:rPr lang="en-US" dirty="0" smtClean="0"/>
              <a:t>Disease (acute, Chronic)</a:t>
            </a:r>
          </a:p>
          <a:p>
            <a:r>
              <a:rPr lang="en-US" dirty="0" smtClean="0"/>
              <a:t>Smoking</a:t>
            </a:r>
          </a:p>
          <a:p>
            <a:r>
              <a:rPr lang="en-US" dirty="0" smtClean="0"/>
              <a:t>Radiation exposure</a:t>
            </a:r>
          </a:p>
          <a:p>
            <a:r>
              <a:rPr lang="en-US" dirty="0" smtClean="0"/>
              <a:t>Immunocompromised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 Considerations (</a:t>
            </a:r>
            <a:r>
              <a:rPr lang="en-US" dirty="0" smtClean="0"/>
              <a:t>Intraoperative</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Length and direction of incision</a:t>
            </a:r>
          </a:p>
          <a:p>
            <a:r>
              <a:rPr lang="en-US" dirty="0" smtClean="0"/>
              <a:t>Dissection technique</a:t>
            </a:r>
          </a:p>
          <a:p>
            <a:r>
              <a:rPr lang="en-US" dirty="0" smtClean="0"/>
              <a:t>Duration of Surgery</a:t>
            </a:r>
          </a:p>
          <a:p>
            <a:r>
              <a:rPr lang="en-US" dirty="0" smtClean="0"/>
              <a:t>Amount of tissue handling</a:t>
            </a:r>
          </a:p>
          <a:p>
            <a:r>
              <a:rPr lang="en-US" dirty="0" smtClean="0"/>
              <a:t>Achievement of </a:t>
            </a:r>
            <a:r>
              <a:rPr lang="en-US" dirty="0" smtClean="0"/>
              <a:t>hemostasis</a:t>
            </a:r>
            <a:endParaRPr lang="en-US" dirty="0"/>
          </a:p>
          <a:p>
            <a:r>
              <a:rPr lang="en-US" dirty="0" smtClean="0"/>
              <a:t>Precise tissue approximation</a:t>
            </a:r>
          </a:p>
          <a:p>
            <a:r>
              <a:rPr lang="en-US" dirty="0" smtClean="0"/>
              <a:t>Elimination of dead space</a:t>
            </a:r>
          </a:p>
          <a:p>
            <a:r>
              <a:rPr lang="en-US" dirty="0" smtClean="0"/>
              <a:t>Secure wound closure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Third consideration (Aseptic Technique)</a:t>
            </a:r>
            <a:endParaRPr lang="en-US" dirty="0"/>
          </a:p>
        </p:txBody>
      </p:sp>
      <p:sp>
        <p:nvSpPr>
          <p:cNvPr id="3" name="Content Placeholder 2"/>
          <p:cNvSpPr>
            <a:spLocks noGrp="1"/>
          </p:cNvSpPr>
          <p:nvPr>
            <p:ph idx="1"/>
          </p:nvPr>
        </p:nvSpPr>
        <p:spPr/>
        <p:txBody>
          <a:bodyPr/>
          <a:lstStyle/>
          <a:p>
            <a:r>
              <a:rPr lang="en-US" dirty="0" smtClean="0"/>
              <a:t>Microbial contamination, could lead to infection, increase in morbidity or mortality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Complications of the Healing Wound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Dehiscence</a:t>
            </a:r>
          </a:p>
          <a:p>
            <a:r>
              <a:rPr lang="en-US" dirty="0" smtClean="0"/>
              <a:t>Friable</a:t>
            </a:r>
          </a:p>
          <a:p>
            <a:r>
              <a:rPr lang="en-US" dirty="0" smtClean="0"/>
              <a:t>Evisceration</a:t>
            </a:r>
          </a:p>
          <a:p>
            <a:r>
              <a:rPr lang="en-US" dirty="0" smtClean="0"/>
              <a:t>Hemorrhage</a:t>
            </a:r>
          </a:p>
          <a:p>
            <a:r>
              <a:rPr lang="en-US" dirty="0" smtClean="0"/>
              <a:t>Infection</a:t>
            </a:r>
          </a:p>
          <a:p>
            <a:r>
              <a:rPr lang="en-US" dirty="0" smtClean="0"/>
              <a:t>Adhesion</a:t>
            </a:r>
          </a:p>
          <a:p>
            <a:r>
              <a:rPr lang="en-US" dirty="0" smtClean="0"/>
              <a:t>Herniation</a:t>
            </a:r>
            <a:endParaRPr lang="en-US" dirty="0" smtClean="0"/>
          </a:p>
          <a:p>
            <a:r>
              <a:rPr lang="en-US" dirty="0" smtClean="0"/>
              <a:t>Fistula</a:t>
            </a:r>
          </a:p>
          <a:p>
            <a:r>
              <a:rPr lang="en-US" dirty="0" smtClean="0"/>
              <a:t>Sinus tract</a:t>
            </a:r>
          </a:p>
          <a:p>
            <a:r>
              <a:rPr lang="en-US" dirty="0" smtClean="0"/>
              <a:t>Suture complications</a:t>
            </a:r>
          </a:p>
          <a:p>
            <a:r>
              <a:rPr lang="en-US" dirty="0" smtClean="0"/>
              <a:t>Keloid</a:t>
            </a:r>
            <a:r>
              <a:rPr lang="en-US" dirty="0" smtClean="0"/>
              <a:t> scar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Wound</a:t>
            </a:r>
            <a:endParaRPr lang="en-US" dirty="0"/>
          </a:p>
        </p:txBody>
      </p:sp>
      <p:sp>
        <p:nvSpPr>
          <p:cNvPr id="3" name="Content Placeholder 2"/>
          <p:cNvSpPr>
            <a:spLocks noGrp="1"/>
          </p:cNvSpPr>
          <p:nvPr>
            <p:ph idx="1"/>
          </p:nvPr>
        </p:nvSpPr>
        <p:spPr/>
        <p:txBody>
          <a:bodyPr/>
          <a:lstStyle/>
          <a:p>
            <a:r>
              <a:rPr lang="en-US" dirty="0" smtClean="0"/>
              <a:t>Any tissue that has been damaged by either intentional (surgical) or accidental (traumatic) means</a:t>
            </a:r>
          </a:p>
          <a:p>
            <a:pPr>
              <a:buNone/>
            </a:pPr>
            <a:endParaRPr lang="en-US" dirty="0"/>
          </a:p>
        </p:txBody>
      </p:sp>
      <p:pic>
        <p:nvPicPr>
          <p:cNvPr id="2050" name="Picture 2" descr="C:\Program Files\Microsoft Office\MEDIA\CAGCAT10\j0211949.wmf"/>
          <p:cNvPicPr>
            <a:picLocks noChangeAspect="1" noChangeArrowheads="1"/>
          </p:cNvPicPr>
          <p:nvPr/>
        </p:nvPicPr>
        <p:blipFill>
          <a:blip r:embed="rId2" cstate="print"/>
          <a:srcRect/>
          <a:stretch>
            <a:fillRect/>
          </a:stretch>
        </p:blipFill>
        <p:spPr bwMode="auto">
          <a:xfrm>
            <a:off x="5122862" y="4332282"/>
            <a:ext cx="3017520" cy="1850343"/>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Intraoperative</a:t>
            </a:r>
            <a:r>
              <a:rPr lang="en-US" dirty="0" smtClean="0"/>
              <a:t> Wound Care</a:t>
            </a:r>
            <a:endParaRPr lang="en-US" dirty="0"/>
          </a:p>
        </p:txBody>
      </p:sp>
      <p:sp>
        <p:nvSpPr>
          <p:cNvPr id="3" name="Content Placeholder 2"/>
          <p:cNvSpPr>
            <a:spLocks noGrp="1"/>
          </p:cNvSpPr>
          <p:nvPr>
            <p:ph idx="1"/>
          </p:nvPr>
        </p:nvSpPr>
        <p:spPr/>
        <p:txBody>
          <a:bodyPr/>
          <a:lstStyle/>
          <a:p>
            <a:r>
              <a:rPr lang="en-US" dirty="0" smtClean="0"/>
              <a:t>Sterile Techniques</a:t>
            </a:r>
          </a:p>
          <a:p>
            <a:r>
              <a:rPr lang="en-US" dirty="0" smtClean="0"/>
              <a:t>Proper suturing techniques</a:t>
            </a:r>
          </a:p>
          <a:p>
            <a:r>
              <a:rPr lang="en-US" dirty="0" smtClean="0"/>
              <a:t>Wound drains</a:t>
            </a:r>
          </a:p>
          <a:p>
            <a:r>
              <a:rPr lang="en-US" dirty="0" smtClean="0"/>
              <a:t>Different types of dressings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Postoperative Wound Care</a:t>
            </a:r>
            <a:endParaRPr lang="en-US" dirty="0"/>
          </a:p>
        </p:txBody>
      </p:sp>
      <p:sp>
        <p:nvSpPr>
          <p:cNvPr id="3" name="Content Placeholder 2"/>
          <p:cNvSpPr>
            <a:spLocks noGrp="1"/>
          </p:cNvSpPr>
          <p:nvPr>
            <p:ph idx="1"/>
          </p:nvPr>
        </p:nvSpPr>
        <p:spPr/>
        <p:txBody>
          <a:bodyPr/>
          <a:lstStyle/>
          <a:p>
            <a:r>
              <a:rPr lang="en-US" dirty="0" smtClean="0"/>
              <a:t>Wound Drains</a:t>
            </a:r>
          </a:p>
          <a:p>
            <a:endParaRPr lang="en-US" dirty="0" smtClean="0"/>
          </a:p>
          <a:p>
            <a:r>
              <a:rPr lang="en-US" dirty="0" smtClean="0"/>
              <a:t>Dressings</a:t>
            </a:r>
          </a:p>
          <a:p>
            <a:pPr>
              <a:buNone/>
            </a:pPr>
            <a:endParaRPr lang="en-US" dirty="0" smtClean="0"/>
          </a:p>
          <a:p>
            <a:r>
              <a:rPr lang="en-US" dirty="0" smtClean="0"/>
              <a:t>Packing</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Surgical Wounds</a:t>
            </a:r>
            <a:endParaRPr lang="en-US" dirty="0"/>
          </a:p>
        </p:txBody>
      </p:sp>
      <p:sp>
        <p:nvSpPr>
          <p:cNvPr id="3" name="Content Placeholder 2"/>
          <p:cNvSpPr>
            <a:spLocks noGrp="1"/>
          </p:cNvSpPr>
          <p:nvPr>
            <p:ph idx="1"/>
          </p:nvPr>
        </p:nvSpPr>
        <p:spPr/>
        <p:txBody>
          <a:bodyPr/>
          <a:lstStyle/>
          <a:p>
            <a:pPr>
              <a:buNone/>
            </a:pPr>
            <a:r>
              <a:rPr lang="en-US" i="1" dirty="0" smtClean="0">
                <a:solidFill>
                  <a:schemeClr val="accent2"/>
                </a:solidFill>
              </a:rPr>
              <a:t>Class I - Clean </a:t>
            </a:r>
          </a:p>
          <a:p>
            <a:r>
              <a:rPr lang="en-US" dirty="0" smtClean="0"/>
              <a:t>Incision made under ideal conditions</a:t>
            </a:r>
          </a:p>
          <a:p>
            <a:r>
              <a:rPr lang="en-US" dirty="0" smtClean="0"/>
              <a:t>No break in sterile technique during procedure</a:t>
            </a:r>
          </a:p>
          <a:p>
            <a:r>
              <a:rPr lang="en-US" dirty="0" smtClean="0"/>
              <a:t>Primary closure</a:t>
            </a:r>
          </a:p>
          <a:p>
            <a:r>
              <a:rPr lang="en-US" dirty="0" smtClean="0"/>
              <a:t>No wound drain</a:t>
            </a:r>
          </a:p>
          <a:p>
            <a:r>
              <a:rPr lang="en-US" dirty="0" smtClean="0"/>
              <a:t>No entry to </a:t>
            </a:r>
            <a:r>
              <a:rPr lang="en-US" dirty="0" smtClean="0"/>
              <a:t>aerodigestive</a:t>
            </a:r>
            <a:r>
              <a:rPr lang="en-US" dirty="0" smtClean="0"/>
              <a:t> tract or genitourinary tract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lstStyle/>
          <a:p>
            <a:pPr>
              <a:buNone/>
            </a:pPr>
            <a:r>
              <a:rPr lang="en-US" i="1" dirty="0" smtClean="0">
                <a:solidFill>
                  <a:schemeClr val="accent2"/>
                </a:solidFill>
              </a:rPr>
              <a:t>Class II – Clean Contaminated</a:t>
            </a:r>
          </a:p>
          <a:p>
            <a:r>
              <a:rPr lang="en-US" dirty="0" smtClean="0"/>
              <a:t>Primary closure</a:t>
            </a:r>
          </a:p>
          <a:p>
            <a:r>
              <a:rPr lang="en-US" dirty="0" smtClean="0"/>
              <a:t>Wound drained</a:t>
            </a:r>
          </a:p>
          <a:p>
            <a:r>
              <a:rPr lang="en-US" dirty="0" smtClean="0"/>
              <a:t>Minor break in sterile technique occurred</a:t>
            </a:r>
          </a:p>
          <a:p>
            <a:r>
              <a:rPr lang="en-US" dirty="0" smtClean="0"/>
              <a:t>Controlled entry to </a:t>
            </a:r>
            <a:r>
              <a:rPr lang="en-US" dirty="0" smtClean="0"/>
              <a:t>aerodigestive</a:t>
            </a:r>
            <a:r>
              <a:rPr lang="en-US" dirty="0" smtClean="0"/>
              <a:t>, </a:t>
            </a:r>
            <a:r>
              <a:rPr lang="en-US" dirty="0" smtClean="0"/>
              <a:t>biliary</a:t>
            </a:r>
            <a:r>
              <a:rPr lang="en-US" dirty="0" smtClean="0"/>
              <a:t> or </a:t>
            </a:r>
            <a:r>
              <a:rPr lang="en-US" dirty="0" smtClean="0"/>
              <a:t>genitourinary </a:t>
            </a:r>
            <a:r>
              <a:rPr lang="en-US" dirty="0" smtClean="0"/>
              <a:t>tract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lstStyle/>
          <a:p>
            <a:pPr>
              <a:buNone/>
            </a:pPr>
            <a:r>
              <a:rPr lang="en-US" dirty="0" smtClean="0"/>
              <a:t>Class III  - </a:t>
            </a:r>
            <a:r>
              <a:rPr lang="en-US" dirty="0" smtClean="0"/>
              <a:t>Contaminated</a:t>
            </a:r>
          </a:p>
          <a:p>
            <a:pPr>
              <a:buNone/>
            </a:pPr>
            <a:endParaRPr lang="en-US" dirty="0" smtClean="0"/>
          </a:p>
          <a:p>
            <a:r>
              <a:rPr lang="en-US" dirty="0" smtClean="0"/>
              <a:t>Open traumatic wound (less than 4 hours old)</a:t>
            </a:r>
          </a:p>
          <a:p>
            <a:r>
              <a:rPr lang="en-US" dirty="0" smtClean="0"/>
              <a:t>Major break in sterile technique</a:t>
            </a:r>
          </a:p>
          <a:p>
            <a:r>
              <a:rPr lang="en-US" dirty="0" smtClean="0"/>
              <a:t>Acute </a:t>
            </a:r>
            <a:r>
              <a:rPr lang="en-US" dirty="0" smtClean="0">
                <a:solidFill>
                  <a:schemeClr val="accent2"/>
                </a:solidFill>
              </a:rPr>
              <a:t>inflammation </a:t>
            </a:r>
            <a:r>
              <a:rPr lang="en-US" dirty="0" smtClean="0"/>
              <a:t>present</a:t>
            </a:r>
          </a:p>
          <a:p>
            <a:r>
              <a:rPr lang="en-US" dirty="0" smtClean="0"/>
              <a:t>Entry to </a:t>
            </a:r>
            <a:r>
              <a:rPr lang="en-US" dirty="0" smtClean="0"/>
              <a:t>aerodigestive</a:t>
            </a:r>
            <a:r>
              <a:rPr lang="en-US" dirty="0" smtClean="0"/>
              <a:t> tract or genitourinary tract with spillage</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229600" cy="4525963"/>
          </a:xfrm>
        </p:spPr>
        <p:txBody>
          <a:bodyPr/>
          <a:lstStyle/>
          <a:p>
            <a:pPr>
              <a:buNone/>
            </a:pPr>
            <a:r>
              <a:rPr lang="en-US" i="1" dirty="0" smtClean="0">
                <a:solidFill>
                  <a:schemeClr val="accent2"/>
                </a:solidFill>
              </a:rPr>
              <a:t>Class IV – Dirty/Infected </a:t>
            </a:r>
            <a:r>
              <a:rPr lang="en-US" i="1" dirty="0" smtClean="0">
                <a:solidFill>
                  <a:schemeClr val="accent2"/>
                </a:solidFill>
                <a:sym typeface="Wingdings" pitchFamily="2" charset="2"/>
              </a:rPr>
              <a:t></a:t>
            </a:r>
          </a:p>
          <a:p>
            <a:pPr>
              <a:buNone/>
            </a:pPr>
            <a:endParaRPr lang="en-US" i="1" dirty="0" smtClean="0">
              <a:solidFill>
                <a:schemeClr val="accent2"/>
              </a:solidFill>
              <a:sym typeface="Wingdings" pitchFamily="2" charset="2"/>
            </a:endParaRPr>
          </a:p>
          <a:p>
            <a:r>
              <a:rPr lang="en-US" dirty="0" smtClean="0">
                <a:sym typeface="Wingdings" pitchFamily="2" charset="2"/>
              </a:rPr>
              <a:t>Open traumatic wound (more than 4 hours old)</a:t>
            </a:r>
          </a:p>
          <a:p>
            <a:r>
              <a:rPr lang="en-US" dirty="0" smtClean="0">
                <a:sym typeface="Wingdings" pitchFamily="2" charset="2"/>
              </a:rPr>
              <a:t>Microbial contamination prior to procedure</a:t>
            </a:r>
          </a:p>
          <a:p>
            <a:r>
              <a:rPr lang="en-US" dirty="0" smtClean="0">
                <a:sym typeface="Wingdings" pitchFamily="2" charset="2"/>
              </a:rPr>
              <a:t>Perforated </a:t>
            </a:r>
            <a:r>
              <a:rPr lang="en-US" dirty="0" smtClean="0">
                <a:sym typeface="Wingdings" pitchFamily="2" charset="2"/>
              </a:rPr>
              <a:t>viscus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FF0000"/>
                </a:solidFill>
              </a:rPr>
              <a:t>Surgical Wound classification is subject to change during the procedure according to the situation.  The final wound classification is assigned at the end of the procedure and is included in the permanent documentation.</a:t>
            </a:r>
            <a:endParaRPr lang="en-US" i="1" dirty="0">
              <a:solidFill>
                <a:srgbClr val="FF0000"/>
              </a:solidFill>
            </a:endParaRPr>
          </a:p>
        </p:txBody>
      </p:sp>
      <p:pic>
        <p:nvPicPr>
          <p:cNvPr id="3074" name="Picture 2" descr="C:\Program Files\Microsoft Office\MEDIA\CAGCAT10\j0240719.wmf"/>
          <p:cNvPicPr>
            <a:picLocks noChangeAspect="1" noChangeArrowheads="1"/>
          </p:cNvPicPr>
          <p:nvPr/>
        </p:nvPicPr>
        <p:blipFill>
          <a:blip r:embed="rId2" cstate="print"/>
          <a:srcRect/>
          <a:stretch>
            <a:fillRect/>
          </a:stretch>
        </p:blipFill>
        <p:spPr bwMode="auto">
          <a:xfrm>
            <a:off x="6891338" y="4459288"/>
            <a:ext cx="1163637" cy="182721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TRAUMATIC WOUNDS</a:t>
            </a:r>
            <a:endParaRPr lang="en-US" i="1" dirty="0"/>
          </a:p>
        </p:txBody>
      </p:sp>
      <p:sp>
        <p:nvSpPr>
          <p:cNvPr id="3" name="Content Placeholder 2"/>
          <p:cNvSpPr>
            <a:spLocks noGrp="1"/>
          </p:cNvSpPr>
          <p:nvPr>
            <p:ph idx="1"/>
          </p:nvPr>
        </p:nvSpPr>
        <p:spPr/>
        <p:txBody>
          <a:bodyPr/>
          <a:lstStyle/>
          <a:p>
            <a:r>
              <a:rPr lang="en-US" sz="5400" dirty="0" smtClean="0"/>
              <a:t>Closed wound</a:t>
            </a:r>
          </a:p>
          <a:p>
            <a:endParaRPr lang="en-US" dirty="0"/>
          </a:p>
          <a:p>
            <a:endParaRPr lang="en-US" dirty="0" smtClean="0"/>
          </a:p>
          <a:p>
            <a:r>
              <a:rPr lang="en-US" sz="5400" dirty="0" smtClean="0"/>
              <a:t>Open wound</a:t>
            </a:r>
            <a:endParaRPr lang="en-US" sz="5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CLOSED WOUND</a:t>
            </a:r>
            <a:endParaRPr lang="en-US" dirty="0"/>
          </a:p>
        </p:txBody>
      </p:sp>
      <p:sp>
        <p:nvSpPr>
          <p:cNvPr id="3" name="Content Placeholder 2"/>
          <p:cNvSpPr>
            <a:spLocks noGrp="1"/>
          </p:cNvSpPr>
          <p:nvPr>
            <p:ph idx="1"/>
          </p:nvPr>
        </p:nvSpPr>
        <p:spPr/>
        <p:txBody>
          <a:bodyPr/>
          <a:lstStyle/>
          <a:p>
            <a:r>
              <a:rPr lang="en-US" dirty="0" smtClean="0"/>
              <a:t>The skin remains intact, but underlying tissues suffer damage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568</Words>
  <Application>Microsoft Office PowerPoint</Application>
  <PresentationFormat>On-screen Show (4:3)</PresentationFormat>
  <Paragraphs>123</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Wound Healing Objectives:</vt:lpstr>
      <vt:lpstr>Wound</vt:lpstr>
      <vt:lpstr>Classification of Surgical Wounds</vt:lpstr>
      <vt:lpstr>Slide 4</vt:lpstr>
      <vt:lpstr>Slide 5</vt:lpstr>
      <vt:lpstr>Slide 6</vt:lpstr>
      <vt:lpstr>Slide 7</vt:lpstr>
      <vt:lpstr>TRAUMATIC WOUNDS</vt:lpstr>
      <vt:lpstr>CLOSED WOUND</vt:lpstr>
      <vt:lpstr>OPEN WOUND</vt:lpstr>
      <vt:lpstr>Mechanism of Injury:</vt:lpstr>
      <vt:lpstr>Chronic Wounds</vt:lpstr>
      <vt:lpstr>Inflammatory Response</vt:lpstr>
      <vt:lpstr>Types of Wound Healing</vt:lpstr>
      <vt:lpstr>Slide 15</vt:lpstr>
      <vt:lpstr>Factors Influencing Wound Healing</vt:lpstr>
      <vt:lpstr>Second Considerations (Intraoperative)</vt:lpstr>
      <vt:lpstr>Third consideration (Aseptic Technique)</vt:lpstr>
      <vt:lpstr>Complications of the Healing Wound</vt:lpstr>
      <vt:lpstr>Intraoperative Wound Care</vt:lpstr>
      <vt:lpstr>Postoperative Wound Care</vt:lpstr>
    </vt:vector>
  </TitlesOfParts>
  <Company>Renton Technical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Wound Healing Objectives:</dc:title>
  <dc:creator>ajserba</dc:creator>
  <cp:lastModifiedBy>ajserba</cp:lastModifiedBy>
  <cp:revision>11</cp:revision>
  <dcterms:created xsi:type="dcterms:W3CDTF">2010-09-30T18:49:34Z</dcterms:created>
  <dcterms:modified xsi:type="dcterms:W3CDTF">2010-09-30T20:24:00Z</dcterms:modified>
</cp:coreProperties>
</file>