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41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slides/slide39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  <p:sldId id="273" r:id="rId19"/>
    <p:sldId id="274" r:id="rId20"/>
    <p:sldId id="278" r:id="rId21"/>
    <p:sldId id="277" r:id="rId22"/>
    <p:sldId id="276" r:id="rId23"/>
    <p:sldId id="275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7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3BA942F2-B33D-3C44-967D-A223FF6F3BD1}" type="datetimeFigureOut">
              <a:rPr lang="en-US" smtClean="0"/>
              <a:pPr/>
              <a:t>1/20/13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F1F7FF9C-E52F-0449-A5A3-E23FFC1478E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trex.com/metrex-pdf-action/whitepaper-77-1194-1.pdf" TargetMode="External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3FbOSSsu58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_l8dBbS41as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yUExWAKTVRI" TargetMode="External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6Y9pCL35C_A&amp;playnext=1&amp;list=PLFF6D1DB258191D4E&amp;feature=results_video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me16E6BDX20" TargetMode="External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5Y1VvNC85c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Disinfection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10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 Agencies regulating Germicides</a:t>
            </a:r>
          </a:p>
          <a:p>
            <a:pPr lvl="1"/>
            <a:r>
              <a:rPr lang="en-US" dirty="0" smtClean="0"/>
              <a:t>EPA</a:t>
            </a:r>
          </a:p>
          <a:p>
            <a:pPr lvl="1"/>
            <a:r>
              <a:rPr lang="en-US" dirty="0" smtClean="0"/>
              <a:t>FDA	</a:t>
            </a:r>
          </a:p>
          <a:p>
            <a:r>
              <a:rPr lang="en-US" dirty="0" smtClean="0"/>
              <a:t>Risk Levels – </a:t>
            </a:r>
            <a:r>
              <a:rPr lang="en-US" sz="2800" dirty="0" smtClean="0"/>
              <a:t>relationship between:</a:t>
            </a:r>
            <a:endParaRPr lang="en-US" dirty="0" smtClean="0"/>
          </a:p>
          <a:p>
            <a:pPr lvl="1"/>
            <a:r>
              <a:rPr lang="en-US" i="1" dirty="0" smtClean="0"/>
              <a:t>Intended Use </a:t>
            </a:r>
            <a:r>
              <a:rPr lang="en-US" dirty="0" smtClean="0"/>
              <a:t>of an item   AND</a:t>
            </a:r>
          </a:p>
          <a:p>
            <a:pPr lvl="1"/>
            <a:r>
              <a:rPr lang="en-US" dirty="0" smtClean="0"/>
              <a:t>Selecting a </a:t>
            </a:r>
            <a:r>
              <a:rPr lang="en-US" i="1" dirty="0" smtClean="0"/>
              <a:t>disinfectant </a:t>
            </a:r>
          </a:p>
          <a:p>
            <a:pPr lvl="1"/>
            <a:r>
              <a:rPr lang="en-US" dirty="0" smtClean="0"/>
              <a:t>Based on </a:t>
            </a:r>
            <a:r>
              <a:rPr lang="en-US" b="1" i="1" dirty="0" smtClean="0"/>
              <a:t>Spaulding Classification system</a:t>
            </a:r>
            <a:endParaRPr lang="en-US" dirty="0" smtClean="0"/>
          </a:p>
          <a:p>
            <a:pPr lvl="2"/>
            <a:r>
              <a:rPr lang="en-US" dirty="0" smtClean="0"/>
              <a:t>Adopted by the CDC and AAMI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274638"/>
            <a:ext cx="8271269" cy="620345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Selection based on:</a:t>
            </a:r>
          </a:p>
          <a:p>
            <a:pPr lvl="1"/>
            <a:r>
              <a:rPr lang="en-US" dirty="0" smtClean="0"/>
              <a:t>Intended us of device</a:t>
            </a:r>
          </a:p>
          <a:p>
            <a:pPr lvl="1"/>
            <a:r>
              <a:rPr lang="en-US" dirty="0" smtClean="0"/>
              <a:t>Degree of disinfection required</a:t>
            </a:r>
          </a:p>
          <a:p>
            <a:r>
              <a:rPr lang="en-US" dirty="0" smtClean="0"/>
              <a:t>3 categories based on risk of infection from pt.</a:t>
            </a:r>
          </a:p>
          <a:p>
            <a:pPr lvl="1"/>
            <a:r>
              <a:rPr lang="en-US" b="1" i="1" dirty="0" smtClean="0"/>
              <a:t>Critical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Used in blood steam / </a:t>
            </a:r>
            <a:r>
              <a:rPr lang="en-US" b="1" i="1" dirty="0" smtClean="0"/>
              <a:t>sterile areas </a:t>
            </a:r>
            <a:r>
              <a:rPr lang="en-US" dirty="0" smtClean="0"/>
              <a:t>of body</a:t>
            </a:r>
          </a:p>
          <a:p>
            <a:pPr lvl="3"/>
            <a:r>
              <a:rPr lang="en-US" dirty="0" smtClean="0"/>
              <a:t>Instruments, implants, catheters, dialysis</a:t>
            </a:r>
          </a:p>
          <a:p>
            <a:pPr lvl="2"/>
            <a:r>
              <a:rPr lang="en-US" dirty="0" smtClean="0"/>
              <a:t>Must be </a:t>
            </a:r>
            <a:r>
              <a:rPr lang="en-US" b="1" i="1" dirty="0" smtClean="0"/>
              <a:t>STERILE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9146" y="4952549"/>
            <a:ext cx="2117654" cy="14534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136" y="5342820"/>
            <a:ext cx="1068459" cy="14009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33274"/>
          </a:xfrm>
        </p:spPr>
        <p:txBody>
          <a:bodyPr>
            <a:normAutofit/>
          </a:bodyPr>
          <a:lstStyle/>
          <a:p>
            <a:pPr lvl="1"/>
            <a:r>
              <a:rPr lang="en-US" b="1" i="1" dirty="0" smtClean="0"/>
              <a:t>Semi-critical</a:t>
            </a:r>
          </a:p>
          <a:p>
            <a:pPr lvl="2"/>
            <a:r>
              <a:rPr lang="en-US" dirty="0" smtClean="0"/>
              <a:t>Contact </a:t>
            </a:r>
            <a:r>
              <a:rPr lang="en-US" b="1" i="1" dirty="0" smtClean="0"/>
              <a:t>intact mucous membranes </a:t>
            </a:r>
            <a:r>
              <a:rPr lang="en-US" dirty="0" smtClean="0"/>
              <a:t>– don’t penetrate</a:t>
            </a:r>
          </a:p>
          <a:p>
            <a:pPr lvl="3"/>
            <a:r>
              <a:rPr lang="en-US" dirty="0" smtClean="0"/>
              <a:t>Flexible </a:t>
            </a:r>
            <a:r>
              <a:rPr lang="en-US" dirty="0" err="1" smtClean="0"/>
              <a:t>fiberoptic</a:t>
            </a:r>
            <a:r>
              <a:rPr lang="en-US" dirty="0" smtClean="0"/>
              <a:t> endoscopes, </a:t>
            </a:r>
            <a:r>
              <a:rPr lang="en-US" dirty="0" err="1" smtClean="0"/>
              <a:t>endotracheal</a:t>
            </a:r>
            <a:r>
              <a:rPr lang="en-US" dirty="0" smtClean="0"/>
              <a:t> tubes,  anesthesia breathing circuits</a:t>
            </a:r>
          </a:p>
          <a:p>
            <a:pPr lvl="2"/>
            <a:r>
              <a:rPr lang="en-US" b="1" i="1" dirty="0" smtClean="0"/>
              <a:t>Sterilization is desirable </a:t>
            </a:r>
            <a:r>
              <a:rPr lang="en-US" dirty="0" smtClean="0"/>
              <a:t>– not essential</a:t>
            </a:r>
          </a:p>
          <a:p>
            <a:pPr lvl="2"/>
            <a:r>
              <a:rPr lang="en-US" dirty="0" smtClean="0"/>
              <a:t>Should have </a:t>
            </a:r>
            <a:r>
              <a:rPr lang="en-US" b="1" i="1" dirty="0" smtClean="0"/>
              <a:t>HIGH LEVEL DISINFECTION</a:t>
            </a:r>
            <a:endParaRPr lang="en-US" dirty="0" smtClean="0"/>
          </a:p>
          <a:p>
            <a:pPr lvl="3"/>
            <a:r>
              <a:rPr lang="en-US" dirty="0" smtClean="0"/>
              <a:t>Must destroy –</a:t>
            </a:r>
          </a:p>
          <a:p>
            <a:pPr lvl="4"/>
            <a:r>
              <a:rPr lang="en-US" dirty="0" smtClean="0"/>
              <a:t> Vegetative organisms</a:t>
            </a:r>
          </a:p>
          <a:p>
            <a:pPr lvl="4"/>
            <a:r>
              <a:rPr lang="en-US" dirty="0" smtClean="0"/>
              <a:t>Fungus spores</a:t>
            </a:r>
          </a:p>
          <a:p>
            <a:pPr lvl="4"/>
            <a:r>
              <a:rPr lang="en-US" dirty="0" smtClean="0"/>
              <a:t>TB (waxy coat)</a:t>
            </a:r>
          </a:p>
          <a:p>
            <a:pPr lvl="4"/>
            <a:r>
              <a:rPr lang="en-US" dirty="0" smtClean="0"/>
              <a:t>Viruses – lipid and non-lipid</a:t>
            </a:r>
          </a:p>
          <a:p>
            <a:pPr lvl="3"/>
            <a:r>
              <a:rPr lang="en-US" dirty="0" smtClean="0"/>
              <a:t>Must be CLEAN first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615" y="2968234"/>
            <a:ext cx="1965388" cy="20276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005" y="4488232"/>
            <a:ext cx="1746024" cy="16553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i="1" dirty="0" smtClean="0"/>
              <a:t>Non-critical</a:t>
            </a:r>
          </a:p>
          <a:p>
            <a:pPr lvl="2"/>
            <a:r>
              <a:rPr lang="en-US" dirty="0" smtClean="0"/>
              <a:t>Usually contact </a:t>
            </a:r>
            <a:r>
              <a:rPr lang="en-US" b="1" i="1" dirty="0" smtClean="0"/>
              <a:t>intact skin</a:t>
            </a:r>
          </a:p>
          <a:p>
            <a:pPr lvl="3"/>
            <a:r>
              <a:rPr lang="en-US" dirty="0" smtClean="0"/>
              <a:t>Blood pressure cuff, crutches, EKG electrodes</a:t>
            </a:r>
            <a:r>
              <a:rPr lang="en-US" b="1" i="1" dirty="0" smtClean="0"/>
              <a:t> </a:t>
            </a:r>
            <a:endParaRPr lang="en-US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0" y="3133902"/>
            <a:ext cx="2540000" cy="208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059" y="4271302"/>
            <a:ext cx="1681741" cy="18548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865605"/>
            <a:ext cx="1498936" cy="27798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8846" y="4137987"/>
            <a:ext cx="1668603" cy="250746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of Pt. Care Items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49275" y="1600200"/>
          <a:ext cx="8042274" cy="4297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0758"/>
                <a:gridCol w="2680758"/>
                <a:gridCol w="2680758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BODY</a:t>
                      </a:r>
                      <a:r>
                        <a:rPr lang="en-US" sz="2200" baseline="0" dirty="0" smtClean="0"/>
                        <a:t> CONTACT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ITEM CLASS</a:t>
                      </a:r>
                    </a:p>
                    <a:p>
                      <a:pPr algn="ctr"/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/>
                        <a:t>DESTRUCTION</a:t>
                      </a:r>
                      <a:r>
                        <a:rPr lang="en-US" sz="2200" baseline="0" dirty="0" smtClean="0"/>
                        <a:t> METHOD</a:t>
                      </a:r>
                      <a:endParaRPr lang="en-US" sz="2200" dirty="0" smtClean="0"/>
                    </a:p>
                    <a:p>
                      <a:pPr algn="ctr"/>
                      <a:endParaRPr lang="en-US" sz="2200" dirty="0"/>
                    </a:p>
                  </a:txBody>
                  <a:tcPr marL="89359" marR="89359"/>
                </a:tc>
              </a:tr>
              <a:tr h="858771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INTACT SKIN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NON-CRITICAL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LOW LEVEL</a:t>
                      </a:r>
                      <a:endParaRPr lang="en-US" sz="2200" dirty="0"/>
                    </a:p>
                  </a:txBody>
                  <a:tcPr marL="89359" marR="89359"/>
                </a:tc>
              </a:tr>
              <a:tr h="858771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MUCOUS MEMBRANES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SEMI-CRITICAL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HIGH-LEVEL</a:t>
                      </a:r>
                      <a:endParaRPr lang="en-US" sz="2200" dirty="0"/>
                    </a:p>
                  </a:txBody>
                  <a:tcPr marL="89359" marR="89359"/>
                </a:tc>
              </a:tr>
              <a:tr h="1482262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STERILE</a:t>
                      </a:r>
                      <a:r>
                        <a:rPr lang="en-US" sz="2200" baseline="0" dirty="0" smtClean="0"/>
                        <a:t> BODY CAVITY</a:t>
                      </a:r>
                    </a:p>
                    <a:p>
                      <a:pPr algn="ctr"/>
                      <a:r>
                        <a:rPr lang="en-US" sz="2200" baseline="0" dirty="0" smtClean="0"/>
                        <a:t>OR AREA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CRITICAL</a:t>
                      </a:r>
                      <a:endParaRPr lang="en-US" sz="2200" dirty="0"/>
                    </a:p>
                  </a:txBody>
                  <a:tcPr marL="89359" marR="8935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smtClean="0"/>
                        <a:t>STERILIZATION</a:t>
                      </a:r>
                      <a:endParaRPr lang="en-US" sz="2200" dirty="0"/>
                    </a:p>
                  </a:txBody>
                  <a:tcPr marL="89359" marR="89359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Disinfectant ACTIVITY  Levels</a:t>
            </a:r>
          </a:p>
          <a:p>
            <a:pPr lvl="1"/>
            <a:r>
              <a:rPr lang="en-US" b="1" i="1" dirty="0" smtClean="0"/>
              <a:t>High level</a:t>
            </a:r>
            <a:r>
              <a:rPr lang="en-US" dirty="0" smtClean="0"/>
              <a:t> if sterilization is not possible</a:t>
            </a:r>
          </a:p>
          <a:p>
            <a:pPr lvl="2"/>
            <a:r>
              <a:rPr lang="en-US" b="1" i="1" dirty="0" smtClean="0"/>
              <a:t>Per the CDC</a:t>
            </a:r>
            <a:endParaRPr lang="en-US" dirty="0" smtClean="0"/>
          </a:p>
          <a:p>
            <a:pPr lvl="2"/>
            <a:r>
              <a:rPr lang="en-US" i="1" dirty="0" smtClean="0"/>
              <a:t>Destroys  vegetative microorganisms, incl. TB, most fungi, non-lipid and small viruses</a:t>
            </a:r>
          </a:p>
          <a:p>
            <a:pPr lvl="3"/>
            <a:r>
              <a:rPr lang="en-US" b="1" i="1" dirty="0" smtClean="0"/>
              <a:t>Except </a:t>
            </a:r>
            <a:r>
              <a:rPr lang="en-US" sz="2400" b="1" i="1" dirty="0" smtClean="0"/>
              <a:t>high numbers of bacterial spores</a:t>
            </a:r>
          </a:p>
          <a:p>
            <a:pPr lvl="3"/>
            <a:endParaRPr lang="en-US" i="1" dirty="0" smtClean="0"/>
          </a:p>
          <a:p>
            <a:pPr lvl="3"/>
            <a:endParaRPr lang="en-US" i="1" dirty="0" smtClean="0"/>
          </a:p>
          <a:p>
            <a:pPr lvl="3"/>
            <a:r>
              <a:rPr lang="en-US" i="1" dirty="0" smtClean="0"/>
              <a:t>                                             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266" y="4470145"/>
            <a:ext cx="2737445" cy="2125546"/>
          </a:xfrm>
          <a:prstGeom prst="rect">
            <a:avLst/>
          </a:prstGeom>
        </p:spPr>
      </p:pic>
      <p:sp>
        <p:nvSpPr>
          <p:cNvPr id="5" name="&quot;No&quot; Symbol 4"/>
          <p:cNvSpPr/>
          <p:nvPr/>
        </p:nvSpPr>
        <p:spPr>
          <a:xfrm>
            <a:off x="2650535" y="5032289"/>
            <a:ext cx="1161248" cy="1093874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5265" y="5032289"/>
            <a:ext cx="47626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</a:rPr>
              <a:t>Except many Bacterial </a:t>
            </a:r>
            <a:r>
              <a:rPr lang="en-US" sz="2800" i="1" dirty="0" smtClean="0">
                <a:solidFill>
                  <a:srgbClr val="FF0000"/>
                </a:solidFill>
              </a:rPr>
              <a:t>SPORES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b="1" i="1" dirty="0" smtClean="0"/>
              <a:t>Intermediate-Level</a:t>
            </a:r>
          </a:p>
          <a:p>
            <a:pPr lvl="2"/>
            <a:r>
              <a:rPr lang="en-US" i="1" dirty="0" smtClean="0"/>
              <a:t>Destroys most microorganisms that high-level does, </a:t>
            </a:r>
            <a:r>
              <a:rPr lang="en-US" b="1" i="1" dirty="0" smtClean="0"/>
              <a:t>not necessarily Bacterial SPORES</a:t>
            </a:r>
          </a:p>
          <a:p>
            <a:pPr lvl="2"/>
            <a:endParaRPr lang="en-US" i="1" dirty="0" smtClean="0"/>
          </a:p>
          <a:p>
            <a:pPr lvl="1"/>
            <a:r>
              <a:rPr lang="en-US" b="1" i="1" dirty="0" smtClean="0"/>
              <a:t>Low-Level </a:t>
            </a:r>
          </a:p>
          <a:p>
            <a:pPr lvl="2"/>
            <a:r>
              <a:rPr lang="en-US" i="1" dirty="0" smtClean="0"/>
              <a:t>Destroys vegetative forms of bacteria, some fungi and lipid viruses</a:t>
            </a:r>
          </a:p>
          <a:p>
            <a:pPr lvl="2"/>
            <a:r>
              <a:rPr lang="en-US" i="1" dirty="0" smtClean="0"/>
              <a:t>Doesn’t kill any spores, Mycobacterium (TB), some fungi and some </a:t>
            </a:r>
            <a:r>
              <a:rPr lang="en-US" i="1" dirty="0" err="1" smtClean="0"/>
              <a:t>dviruses</a:t>
            </a:r>
            <a:endParaRPr lang="en-US" i="1" dirty="0" smtClean="0"/>
          </a:p>
          <a:p>
            <a:pPr lvl="1"/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Chemical Action</a:t>
            </a:r>
            <a:br>
              <a:rPr lang="en-US" dirty="0" smtClean="0"/>
            </a:br>
            <a:r>
              <a:rPr lang="en-US" dirty="0" smtClean="0"/>
              <a:t>&amp;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Effectiveness depends on:</a:t>
            </a:r>
          </a:p>
          <a:p>
            <a:pPr lvl="1"/>
            <a:r>
              <a:rPr lang="en-US" dirty="0" smtClean="0"/>
              <a:t>Type of material</a:t>
            </a:r>
          </a:p>
          <a:p>
            <a:pPr lvl="1"/>
            <a:r>
              <a:rPr lang="en-US" dirty="0" smtClean="0"/>
              <a:t>Are items disassembled partially or completely</a:t>
            </a:r>
          </a:p>
          <a:p>
            <a:pPr lvl="1"/>
            <a:r>
              <a:rPr lang="en-US" dirty="0" smtClean="0"/>
              <a:t>OEM’s recommended parameters for effectiveness</a:t>
            </a:r>
          </a:p>
          <a:p>
            <a:pPr lvl="2"/>
            <a:r>
              <a:rPr lang="en-US" dirty="0" smtClean="0"/>
              <a:t>For </a:t>
            </a:r>
            <a:r>
              <a:rPr lang="en-US" dirty="0" err="1" smtClean="0"/>
              <a:t>hIgh</a:t>
            </a:r>
            <a:r>
              <a:rPr lang="en-US" dirty="0" smtClean="0"/>
              <a:t>-level disinfection</a:t>
            </a:r>
          </a:p>
          <a:p>
            <a:pPr lvl="3"/>
            <a:r>
              <a:rPr lang="en-US" sz="2200" dirty="0" smtClean="0"/>
              <a:t>If dilution is needed, check:</a:t>
            </a:r>
          </a:p>
          <a:p>
            <a:pPr lvl="4"/>
            <a:r>
              <a:rPr lang="en-US" sz="2200" dirty="0" smtClean="0"/>
              <a:t>Quality of water</a:t>
            </a:r>
          </a:p>
          <a:p>
            <a:pPr lvl="4"/>
            <a:r>
              <a:rPr lang="en-US" sz="2200" dirty="0" smtClean="0"/>
              <a:t>Temperature of water</a:t>
            </a:r>
          </a:p>
          <a:p>
            <a:pPr lvl="3"/>
            <a:r>
              <a:rPr lang="en-US" sz="2200" dirty="0" smtClean="0"/>
              <a:t>How long or how many times it can be reused	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Positioning of device in the agent</a:t>
            </a:r>
          </a:p>
          <a:p>
            <a:pPr lvl="2"/>
            <a:r>
              <a:rPr lang="en-US" dirty="0" smtClean="0">
                <a:hlinkClick r:id="rId2"/>
              </a:rPr>
              <a:t>http://www.youtube.com/watch?v=3FbOSSsu58U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Testing to measure / monitor process effectiveness, how used and frequency</a:t>
            </a:r>
          </a:p>
          <a:p>
            <a:pPr lvl="2"/>
            <a:r>
              <a:rPr lang="en-US" dirty="0" smtClean="0"/>
              <a:t>	Test strips for a disinfectant – gluteraldehyde	</a:t>
            </a:r>
          </a:p>
          <a:p>
            <a:pPr lvl="2"/>
            <a:r>
              <a:rPr lang="en-US" dirty="0" smtClean="0">
                <a:hlinkClick r:id="rId3"/>
              </a:rPr>
              <a:t>ht</a:t>
            </a:r>
            <a:r>
              <a:rPr lang="en-US" sz="2000" dirty="0" smtClean="0">
                <a:hlinkClick r:id="rId3"/>
              </a:rPr>
              <a:t>tp://www.metrex.com/metrex-pdf-action/whitepaper-77-1194-1.pdf</a:t>
            </a:r>
            <a:endParaRPr lang="en-US" sz="2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6398" y="4856163"/>
            <a:ext cx="1507067" cy="15070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Chemical process</a:t>
            </a:r>
          </a:p>
          <a:p>
            <a:pPr lvl="1"/>
            <a:r>
              <a:rPr lang="en-US" dirty="0" smtClean="0"/>
              <a:t>Kills most pathogenic microorganisms </a:t>
            </a:r>
          </a:p>
          <a:p>
            <a:pPr lvl="1"/>
            <a:r>
              <a:rPr lang="en-US" dirty="0" smtClean="0"/>
              <a:t>Used on inanimate surface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Disinfectant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Chemical that kills most microorganisms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BUT DOES NOT KILL </a:t>
            </a:r>
            <a:r>
              <a:rPr lang="en-US" b="1" dirty="0" smtClean="0">
                <a:solidFill>
                  <a:srgbClr val="FF0000"/>
                </a:solidFill>
              </a:rPr>
              <a:t>SPORES</a:t>
            </a:r>
          </a:p>
          <a:p>
            <a:pPr lvl="1"/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Antiseptics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 – used on living tissue</a:t>
            </a:r>
          </a:p>
          <a:p>
            <a:pPr lvl="1"/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Slows the growth of microorganisms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307" y="4956260"/>
            <a:ext cx="1272877" cy="19017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307" y="1600199"/>
            <a:ext cx="1814524" cy="272674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indent="-342900"/>
            <a:r>
              <a:rPr lang="en-US" dirty="0" smtClean="0"/>
              <a:t>Expiration dates for shelf life and use </a:t>
            </a:r>
            <a:r>
              <a:rPr lang="en-US" dirty="0" smtClean="0"/>
              <a:t>life</a:t>
            </a:r>
          </a:p>
          <a:p>
            <a:pPr marL="342900" lvl="1" indent="-342900"/>
            <a:endParaRPr lang="en-US" dirty="0" smtClean="0"/>
          </a:p>
          <a:p>
            <a:pPr marL="742950" lvl="2" indent="-342900"/>
            <a:r>
              <a:rPr lang="en-US" dirty="0" smtClean="0"/>
              <a:t>Shelf life</a:t>
            </a:r>
          </a:p>
          <a:p>
            <a:pPr marL="1200150" lvl="3" indent="-342900"/>
            <a:r>
              <a:rPr lang="en-US" dirty="0" smtClean="0"/>
              <a:t>2 years</a:t>
            </a:r>
          </a:p>
          <a:p>
            <a:pPr marL="1200150" lvl="3" indent="-342900"/>
            <a:r>
              <a:rPr lang="en-US" dirty="0" smtClean="0"/>
              <a:t>Couldn’t find it</a:t>
            </a:r>
          </a:p>
          <a:p>
            <a:pPr marL="742950" lvl="2" indent="-342900">
              <a:buNone/>
            </a:pPr>
            <a:endParaRPr lang="en-US" dirty="0" smtClean="0"/>
          </a:p>
          <a:p>
            <a:pPr marL="742950" lvl="2" indent="-342900"/>
            <a:r>
              <a:rPr lang="en-US" dirty="0" smtClean="0"/>
              <a:t>Use life</a:t>
            </a:r>
          </a:p>
          <a:p>
            <a:pPr marL="1200150" lvl="3" indent="-342900"/>
            <a:r>
              <a:rPr lang="en-US" dirty="0" smtClean="0"/>
              <a:t>14 days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2573866"/>
            <a:ext cx="3894667" cy="389466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/>
            <a:r>
              <a:rPr lang="en-US" dirty="0" smtClean="0"/>
              <a:t>Preparation by mixing or other </a:t>
            </a:r>
            <a:r>
              <a:rPr lang="en-US" dirty="0" smtClean="0"/>
              <a:t>method</a:t>
            </a:r>
          </a:p>
          <a:p>
            <a:pPr marL="742950" lvl="2" indent="-342900"/>
            <a:r>
              <a:rPr lang="en-US" dirty="0" smtClean="0"/>
              <a:t>Must follow manufacturer’s instructions</a:t>
            </a:r>
          </a:p>
          <a:p>
            <a:pPr marL="742950" lvl="2" indent="-342900"/>
            <a:endParaRPr lang="en-US" dirty="0" smtClean="0"/>
          </a:p>
          <a:p>
            <a:pPr lvl="1"/>
            <a:r>
              <a:rPr lang="en-US" dirty="0" smtClean="0"/>
              <a:t>Reuse factors</a:t>
            </a:r>
          </a:p>
          <a:p>
            <a:pPr lvl="2"/>
            <a:r>
              <a:rPr lang="en-US" dirty="0" smtClean="0"/>
              <a:t>Dilution</a:t>
            </a:r>
          </a:p>
          <a:p>
            <a:pPr lvl="2"/>
            <a:r>
              <a:rPr lang="en-US" dirty="0" smtClean="0"/>
              <a:t>Time</a:t>
            </a:r>
          </a:p>
          <a:p>
            <a:pPr lvl="2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Organic soil </a:t>
            </a:r>
          </a:p>
          <a:p>
            <a:pPr lvl="2"/>
            <a:r>
              <a:rPr lang="en-US" dirty="0" smtClean="0"/>
              <a:t>Bio-burden</a:t>
            </a:r>
          </a:p>
          <a:p>
            <a:pPr marL="342900" lvl="1" indent="-342900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Dedicated container?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Measuring efficacy?</a:t>
            </a:r>
          </a:p>
          <a:p>
            <a:pPr lvl="1"/>
            <a:r>
              <a:rPr lang="en-US" dirty="0" smtClean="0"/>
              <a:t>How often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999" y="1975111"/>
            <a:ext cx="3293534" cy="1951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7488" y="4216400"/>
            <a:ext cx="1720911" cy="26416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Limitations of product or process?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How to clean item?</a:t>
            </a:r>
          </a:p>
          <a:p>
            <a:endParaRPr lang="en-US" dirty="0" smtClean="0"/>
          </a:p>
          <a:p>
            <a:r>
              <a:rPr lang="en-US" dirty="0" smtClean="0"/>
              <a:t>Time required for process?</a:t>
            </a:r>
          </a:p>
          <a:p>
            <a:endParaRPr lang="en-US" dirty="0" smtClean="0"/>
          </a:p>
          <a:p>
            <a:r>
              <a:rPr lang="en-US" dirty="0" smtClean="0"/>
              <a:t> How many steps are required?</a:t>
            </a:r>
          </a:p>
          <a:p>
            <a:pPr lvl="1"/>
            <a:r>
              <a:rPr lang="en-US" dirty="0" smtClean="0"/>
              <a:t>Are High level disinfection parameters required?</a:t>
            </a:r>
          </a:p>
          <a:p>
            <a:pPr lvl="2"/>
            <a:r>
              <a:rPr lang="en-US" dirty="0" smtClean="0"/>
              <a:t>Time, Temp, and concentration???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prep for item before processing</a:t>
            </a:r>
          </a:p>
          <a:p>
            <a:endParaRPr lang="en-US" dirty="0" smtClean="0"/>
          </a:p>
          <a:p>
            <a:r>
              <a:rPr lang="en-US" dirty="0" smtClean="0"/>
              <a:t>Is water quality critical?</a:t>
            </a:r>
          </a:p>
          <a:p>
            <a:endParaRPr lang="en-US" dirty="0" smtClean="0"/>
          </a:p>
          <a:p>
            <a:r>
              <a:rPr lang="en-US" dirty="0" smtClean="0"/>
              <a:t>Is it potentially toxic to staff?</a:t>
            </a:r>
          </a:p>
          <a:p>
            <a:endParaRPr lang="en-US" dirty="0" smtClean="0"/>
          </a:p>
          <a:p>
            <a:r>
              <a:rPr lang="en-US" dirty="0" smtClean="0"/>
              <a:t>Instructions to avoid toxicity?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an exhaust hood required?</a:t>
            </a:r>
          </a:p>
          <a:p>
            <a:endParaRPr lang="en-US" dirty="0" smtClean="0"/>
          </a:p>
          <a:p>
            <a:r>
              <a:rPr lang="en-US" dirty="0" smtClean="0"/>
              <a:t>Special storage conditions?</a:t>
            </a:r>
          </a:p>
          <a:p>
            <a:endParaRPr lang="en-US" dirty="0" smtClean="0"/>
          </a:p>
          <a:p>
            <a:r>
              <a:rPr lang="en-US" dirty="0" smtClean="0"/>
              <a:t>Are there toxic residues on items?</a:t>
            </a:r>
          </a:p>
          <a:p>
            <a:pPr lvl="1"/>
            <a:r>
              <a:rPr lang="en-US" dirty="0" smtClean="0"/>
              <a:t>Method to reduce to nontoxic levels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there physical hazards?</a:t>
            </a:r>
          </a:p>
          <a:p>
            <a:pPr lvl="1"/>
            <a:r>
              <a:rPr lang="en-US" dirty="0" smtClean="0"/>
              <a:t>Fire / explosion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Environmental conditions that can change chemical makeup of disinfectant?</a:t>
            </a:r>
          </a:p>
          <a:p>
            <a:pPr lvl="1"/>
            <a:r>
              <a:rPr lang="en-US" dirty="0" smtClean="0"/>
              <a:t>Heat?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Care Disinfectants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Quaternary Ammonium Compounds</a:t>
            </a:r>
          </a:p>
          <a:p>
            <a:pPr lvl="1"/>
            <a:r>
              <a:rPr lang="en-US" dirty="0" smtClean="0"/>
              <a:t>“</a:t>
            </a:r>
            <a:r>
              <a:rPr lang="en-US" dirty="0" err="1" smtClean="0"/>
              <a:t>Quats</a:t>
            </a:r>
            <a:r>
              <a:rPr lang="en-US" dirty="0" smtClean="0"/>
              <a:t>” – Low Level Disinfectant</a:t>
            </a:r>
          </a:p>
          <a:p>
            <a:pPr lvl="2"/>
            <a:r>
              <a:rPr lang="en-US" dirty="0" smtClean="0"/>
              <a:t>Environmental housekeeping – floors, walls, furniture</a:t>
            </a:r>
          </a:p>
          <a:p>
            <a:pPr lvl="1"/>
            <a:r>
              <a:rPr lang="en-US" dirty="0" smtClean="0"/>
              <a:t>Surface active “wetting agent”</a:t>
            </a:r>
          </a:p>
          <a:p>
            <a:pPr lvl="2"/>
            <a:r>
              <a:rPr lang="en-US" dirty="0" smtClean="0"/>
              <a:t>Allows more penetration of disinfectant into the soil</a:t>
            </a:r>
          </a:p>
          <a:p>
            <a:pPr lvl="2"/>
            <a:r>
              <a:rPr lang="en-US" b="1" i="1" dirty="0" smtClean="0"/>
              <a:t>Cationic</a:t>
            </a:r>
            <a:r>
              <a:rPr lang="en-US" dirty="0" smtClean="0"/>
              <a:t> – carry a positive charge</a:t>
            </a:r>
          </a:p>
          <a:p>
            <a:pPr lvl="3"/>
            <a:r>
              <a:rPr lang="en-US" b="1" i="1" dirty="0" smtClean="0"/>
              <a:t>Soap </a:t>
            </a:r>
            <a:r>
              <a:rPr lang="en-US" i="1" dirty="0" smtClean="0"/>
              <a:t>is</a:t>
            </a:r>
            <a:r>
              <a:rPr lang="en-US" b="1" i="1" dirty="0" smtClean="0"/>
              <a:t> anionic</a:t>
            </a:r>
            <a:r>
              <a:rPr lang="en-US" i="1" dirty="0" smtClean="0"/>
              <a:t> – they are incompatible</a:t>
            </a:r>
          </a:p>
          <a:p>
            <a:pPr lvl="1"/>
            <a:r>
              <a:rPr lang="en-US" i="1" dirty="0" smtClean="0"/>
              <a:t>Action</a:t>
            </a:r>
            <a:endParaRPr lang="en-US" dirty="0" smtClean="0"/>
          </a:p>
          <a:p>
            <a:pPr lvl="2"/>
            <a:r>
              <a:rPr lang="en-US" i="1" dirty="0" smtClean="0"/>
              <a:t>Inactivates enzymes</a:t>
            </a:r>
          </a:p>
          <a:p>
            <a:pPr lvl="2"/>
            <a:r>
              <a:rPr lang="en-US" i="1" dirty="0" smtClean="0"/>
              <a:t>Denatures protein</a:t>
            </a:r>
          </a:p>
          <a:p>
            <a:pPr lvl="2"/>
            <a:r>
              <a:rPr lang="en-US" i="1" dirty="0" smtClean="0"/>
              <a:t>Disrupts cell membranes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716" y="5055569"/>
            <a:ext cx="2459567" cy="180243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8280" y="4456552"/>
            <a:ext cx="1599436" cy="119803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8333"/>
          </a:xfrm>
        </p:spPr>
        <p:txBody>
          <a:bodyPr>
            <a:normAutofit/>
          </a:bodyPr>
          <a:lstStyle/>
          <a:p>
            <a:r>
              <a:rPr lang="en-US" dirty="0" smtClean="0"/>
              <a:t>Phenol </a:t>
            </a:r>
            <a:r>
              <a:rPr lang="en-US" sz="2800" dirty="0" smtClean="0"/>
              <a:t>(carbolic acid)</a:t>
            </a:r>
          </a:p>
          <a:p>
            <a:pPr lvl="1"/>
            <a:r>
              <a:rPr lang="en-US" dirty="0" smtClean="0"/>
              <a:t>Intermediate to low-level disinfectant</a:t>
            </a:r>
          </a:p>
          <a:p>
            <a:pPr lvl="2"/>
            <a:r>
              <a:rPr lang="en-US" dirty="0" err="1" smtClean="0"/>
              <a:t>Bacteriocidal</a:t>
            </a:r>
            <a:r>
              <a:rPr lang="en-US" dirty="0" smtClean="0"/>
              <a:t> –kill bacteria</a:t>
            </a:r>
          </a:p>
          <a:p>
            <a:pPr lvl="2"/>
            <a:r>
              <a:rPr lang="en-US" dirty="0" err="1" smtClean="0"/>
              <a:t>Bacteriostatic</a:t>
            </a:r>
            <a:r>
              <a:rPr lang="en-US" dirty="0" smtClean="0"/>
              <a:t> – inhibits growth</a:t>
            </a:r>
          </a:p>
          <a:p>
            <a:pPr lvl="1"/>
            <a:r>
              <a:rPr lang="en-US" dirty="0" smtClean="0"/>
              <a:t>Used for housekeeping</a:t>
            </a:r>
          </a:p>
          <a:p>
            <a:pPr lvl="2"/>
            <a:r>
              <a:rPr lang="en-US" dirty="0" smtClean="0"/>
              <a:t>Leaves film – reactivated when it becomes wet again</a:t>
            </a:r>
          </a:p>
          <a:p>
            <a:pPr lvl="3"/>
            <a:r>
              <a:rPr lang="en-US" dirty="0" smtClean="0"/>
              <a:t>Mopping floors – should be wet for 20 minutes</a:t>
            </a:r>
          </a:p>
          <a:p>
            <a:pPr lvl="3"/>
            <a:r>
              <a:rPr lang="en-US" dirty="0" smtClean="0"/>
              <a:t>Can be removed by copious rinsing</a:t>
            </a:r>
          </a:p>
          <a:p>
            <a:pPr lvl="2"/>
            <a:r>
              <a:rPr lang="en-US" dirty="0" smtClean="0"/>
              <a:t>Inactivated by organic material – milk, serum, feces	</a:t>
            </a:r>
          </a:p>
          <a:p>
            <a:pPr lvl="1"/>
            <a:r>
              <a:rPr lang="en-US" dirty="0" smtClean="0"/>
              <a:t>Skin irritant</a:t>
            </a:r>
          </a:p>
          <a:p>
            <a:pPr lvl="2"/>
            <a:r>
              <a:rPr lang="en-US" dirty="0" smtClean="0"/>
              <a:t>Don’t use on items in contact with skin</a:t>
            </a:r>
          </a:p>
          <a:p>
            <a:pPr lvl="1"/>
            <a:r>
              <a:rPr lang="en-US" dirty="0" smtClean="0"/>
              <a:t>Corrosive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180" y="863599"/>
            <a:ext cx="1993620" cy="261408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1267"/>
          </a:xfrm>
        </p:spPr>
        <p:txBody>
          <a:bodyPr>
            <a:normAutofit/>
          </a:bodyPr>
          <a:lstStyle/>
          <a:p>
            <a:r>
              <a:rPr lang="en-US" dirty="0" smtClean="0"/>
              <a:t>Alcohol </a:t>
            </a:r>
          </a:p>
          <a:p>
            <a:pPr lvl="1"/>
            <a:r>
              <a:rPr lang="en-US" dirty="0" smtClean="0"/>
              <a:t>70% - </a:t>
            </a:r>
          </a:p>
          <a:p>
            <a:pPr lvl="2"/>
            <a:r>
              <a:rPr lang="en-US" dirty="0" smtClean="0"/>
              <a:t>Used on surfaces, </a:t>
            </a:r>
            <a:r>
              <a:rPr lang="en-US" dirty="0" err="1" smtClean="0"/>
              <a:t>stethescope</a:t>
            </a:r>
            <a:r>
              <a:rPr lang="en-US" dirty="0" smtClean="0"/>
              <a:t>, ear specula</a:t>
            </a:r>
          </a:p>
          <a:p>
            <a:pPr lvl="2"/>
            <a:r>
              <a:rPr lang="en-US" dirty="0" smtClean="0"/>
              <a:t>Most common concentration –</a:t>
            </a:r>
          </a:p>
          <a:p>
            <a:pPr lvl="3"/>
            <a:r>
              <a:rPr lang="en-US" dirty="0" smtClean="0"/>
              <a:t>90% is available, but must have water to enter cell</a:t>
            </a:r>
          </a:p>
          <a:p>
            <a:pPr lvl="2"/>
            <a:r>
              <a:rPr lang="en-US" dirty="0" smtClean="0"/>
              <a:t>Must be clean – residual proteins deactivate disinfectants</a:t>
            </a:r>
          </a:p>
          <a:p>
            <a:pPr lvl="1"/>
            <a:r>
              <a:rPr lang="en-US" dirty="0" smtClean="0"/>
              <a:t>Prolonged contact </a:t>
            </a:r>
          </a:p>
          <a:p>
            <a:pPr lvl="2"/>
            <a:r>
              <a:rPr lang="en-US" dirty="0" smtClean="0"/>
              <a:t>Effectiveness requires wet contact for at least 5 minutes</a:t>
            </a:r>
          </a:p>
          <a:p>
            <a:pPr lvl="2"/>
            <a:r>
              <a:rPr lang="en-US" dirty="0" smtClean="0"/>
              <a:t>Can work in 2 – 20 minutes for veg. organisms</a:t>
            </a:r>
          </a:p>
          <a:p>
            <a:pPr lvl="2"/>
            <a:r>
              <a:rPr lang="en-US" dirty="0" smtClean="0"/>
              <a:t>Viruses can take longer – they live inside of proteins</a:t>
            </a:r>
          </a:p>
          <a:p>
            <a:pPr lvl="3"/>
            <a:r>
              <a:rPr lang="en-US" dirty="0" smtClean="0"/>
              <a:t>Proteins precipitate in alcohol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0583" y="274638"/>
            <a:ext cx="2326217" cy="2326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038345">
            <a:off x="6908800" y="4914901"/>
            <a:ext cx="3556000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sz="4480" dirty="0" smtClean="0"/>
              <a:t>Sterilization</a:t>
            </a:r>
          </a:p>
          <a:p>
            <a:pPr lvl="1"/>
            <a:r>
              <a:rPr lang="en-US" sz="4480" dirty="0" smtClean="0"/>
              <a:t>Process that </a:t>
            </a:r>
            <a:r>
              <a:rPr lang="en-US" sz="4480" dirty="0" smtClean="0">
                <a:solidFill>
                  <a:srgbClr val="FF0000"/>
                </a:solidFill>
              </a:rPr>
              <a:t>kills / destroys</a:t>
            </a:r>
          </a:p>
          <a:p>
            <a:pPr lvl="1"/>
            <a:r>
              <a:rPr lang="en-US" sz="4480" dirty="0" smtClean="0">
                <a:solidFill>
                  <a:srgbClr val="FF0000"/>
                </a:solidFill>
              </a:rPr>
              <a:t>ALL</a:t>
            </a:r>
            <a:r>
              <a:rPr lang="en-US" sz="4480" dirty="0" smtClean="0"/>
              <a:t> FORMS OF </a:t>
            </a:r>
            <a:r>
              <a:rPr lang="en-US" sz="4480" dirty="0" smtClean="0">
                <a:solidFill>
                  <a:srgbClr val="FF0000"/>
                </a:solidFill>
              </a:rPr>
              <a:t>MICROORGANISMS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Processes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Steam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Dry heat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ETO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Hydrogen peroxide / Plasma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Parasitic Acid / Steris</a:t>
            </a:r>
          </a:p>
          <a:p>
            <a:pPr lvl="1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Except Prions  - 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We will discuss them later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Halogens</a:t>
            </a:r>
          </a:p>
          <a:p>
            <a:pPr lvl="1"/>
            <a:r>
              <a:rPr lang="en-US" dirty="0" smtClean="0"/>
              <a:t>Intermediate-level – </a:t>
            </a:r>
            <a:r>
              <a:rPr lang="en-US" sz="2400" dirty="0" smtClean="0"/>
              <a:t>can disinfect and sterilize</a:t>
            </a:r>
          </a:p>
          <a:p>
            <a:pPr lvl="2"/>
            <a:r>
              <a:rPr lang="en-US" dirty="0" smtClean="0"/>
              <a:t>Chlorine – used as disinfectant – </a:t>
            </a:r>
          </a:p>
          <a:p>
            <a:pPr lvl="3"/>
            <a:r>
              <a:rPr lang="en-US" dirty="0" smtClean="0"/>
              <a:t>housekeeping    and   sanitizer for dishwashing </a:t>
            </a:r>
          </a:p>
          <a:p>
            <a:pPr lvl="4"/>
            <a:r>
              <a:rPr lang="en-US" dirty="0" smtClean="0"/>
              <a:t>Rapid acting</a:t>
            </a:r>
          </a:p>
          <a:p>
            <a:pPr lvl="4"/>
            <a:r>
              <a:rPr lang="en-US" dirty="0" smtClean="0"/>
              <a:t>Corrosive</a:t>
            </a:r>
          </a:p>
          <a:p>
            <a:pPr lvl="4"/>
            <a:r>
              <a:rPr lang="en-US" dirty="0" smtClean="0"/>
              <a:t>Stains</a:t>
            </a:r>
          </a:p>
          <a:p>
            <a:pPr lvl="4"/>
            <a:r>
              <a:rPr lang="en-US" dirty="0" smtClean="0"/>
              <a:t>Unstable</a:t>
            </a:r>
          </a:p>
          <a:p>
            <a:pPr lvl="4"/>
            <a:r>
              <a:rPr lang="en-US" dirty="0" smtClean="0"/>
              <a:t>NOT SPORICIDAL</a:t>
            </a:r>
          </a:p>
          <a:p>
            <a:pPr lvl="3"/>
            <a:r>
              <a:rPr lang="en-US" dirty="0" smtClean="0"/>
              <a:t>SOLUTION OF Hypochlorite</a:t>
            </a:r>
          </a:p>
          <a:p>
            <a:pPr lvl="4"/>
            <a:r>
              <a:rPr lang="en-US" dirty="0" smtClean="0"/>
              <a:t>1:10 solution</a:t>
            </a:r>
          </a:p>
          <a:p>
            <a:pPr lvl="4"/>
            <a:r>
              <a:rPr lang="en-US" dirty="0" smtClean="0"/>
              <a:t>Used in lab for surfaces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34" y="3540431"/>
            <a:ext cx="1913466" cy="29122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en-US" dirty="0" smtClean="0"/>
              <a:t>Iodine – </a:t>
            </a:r>
            <a:r>
              <a:rPr lang="en-US" dirty="0" err="1" smtClean="0"/>
              <a:t>iodophor</a:t>
            </a:r>
            <a:r>
              <a:rPr lang="en-US" dirty="0" smtClean="0"/>
              <a:t> (Buffered with detergent)</a:t>
            </a:r>
          </a:p>
          <a:p>
            <a:pPr lvl="4"/>
            <a:r>
              <a:rPr lang="en-US" dirty="0" smtClean="0"/>
              <a:t>Becomes water soluble</a:t>
            </a:r>
          </a:p>
          <a:p>
            <a:pPr lvl="3"/>
            <a:r>
              <a:rPr lang="en-US" dirty="0" smtClean="0"/>
              <a:t>Used as surface disinfectant</a:t>
            </a:r>
          </a:p>
          <a:p>
            <a:pPr lvl="4"/>
            <a:r>
              <a:rPr lang="en-US" dirty="0" smtClean="0"/>
              <a:t>Rapid action against vegetative organisms</a:t>
            </a:r>
          </a:p>
          <a:p>
            <a:pPr lvl="4"/>
            <a:r>
              <a:rPr lang="en-US" dirty="0" smtClean="0"/>
              <a:t>Corrosive – (use with anticorrosive agent)</a:t>
            </a:r>
          </a:p>
          <a:p>
            <a:pPr lvl="4"/>
            <a:r>
              <a:rPr lang="en-US" dirty="0" smtClean="0"/>
              <a:t>Harms rubber and some plastic</a:t>
            </a:r>
          </a:p>
          <a:p>
            <a:pPr lvl="4"/>
            <a:r>
              <a:rPr lang="en-US" dirty="0" smtClean="0"/>
              <a:t>Can burn tissue</a:t>
            </a:r>
          </a:p>
          <a:p>
            <a:pPr lvl="4"/>
            <a:r>
              <a:rPr lang="en-US" dirty="0" smtClean="0"/>
              <a:t>Stains</a:t>
            </a:r>
          </a:p>
          <a:p>
            <a:pPr lvl="4"/>
            <a:r>
              <a:rPr lang="en-US" dirty="0" smtClean="0"/>
              <a:t>May need LONG CONTACT TIME</a:t>
            </a:r>
          </a:p>
          <a:p>
            <a:pPr lvl="3"/>
            <a:r>
              <a:rPr lang="en-US" dirty="0" smtClean="0"/>
              <a:t>Primarily – used as ANTISEPTIC</a:t>
            </a:r>
          </a:p>
          <a:p>
            <a:pPr lvl="4"/>
            <a:r>
              <a:rPr lang="en-US" dirty="0" smtClean="0"/>
              <a:t>Inhibits the growth of microorganisms on the skin</a:t>
            </a:r>
          </a:p>
          <a:p>
            <a:pPr lvl="4"/>
            <a:r>
              <a:rPr lang="en-US" dirty="0" smtClean="0"/>
              <a:t>Antiseptic only used on animate objects</a:t>
            </a:r>
          </a:p>
          <a:p>
            <a:pPr lvl="3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4279" y="274638"/>
            <a:ext cx="1570252" cy="461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Gluteraldehyde</a:t>
            </a:r>
          </a:p>
          <a:p>
            <a:pPr lvl="1"/>
            <a:r>
              <a:rPr lang="en-US" dirty="0" smtClean="0"/>
              <a:t>High-level disinfectant</a:t>
            </a:r>
          </a:p>
          <a:p>
            <a:pPr lvl="2"/>
            <a:r>
              <a:rPr lang="en-US" dirty="0" smtClean="0"/>
              <a:t>Used for semi-critical devices</a:t>
            </a:r>
          </a:p>
          <a:p>
            <a:pPr lvl="3"/>
            <a:r>
              <a:rPr lang="en-US" dirty="0" smtClean="0"/>
              <a:t>Endoscopes</a:t>
            </a:r>
          </a:p>
          <a:p>
            <a:pPr lvl="3"/>
            <a:r>
              <a:rPr lang="en-US" dirty="0" smtClean="0"/>
              <a:t>Ultrasound probes</a:t>
            </a:r>
          </a:p>
          <a:p>
            <a:pPr lvl="2"/>
            <a:r>
              <a:rPr lang="en-US" dirty="0" smtClean="0"/>
              <a:t>Conditions</a:t>
            </a:r>
          </a:p>
          <a:p>
            <a:pPr lvl="3"/>
            <a:r>
              <a:rPr lang="en-US" dirty="0" smtClean="0"/>
              <a:t>Time </a:t>
            </a:r>
          </a:p>
          <a:p>
            <a:pPr lvl="4"/>
            <a:r>
              <a:rPr lang="en-US" dirty="0" smtClean="0"/>
              <a:t>At 10  hours – is </a:t>
            </a:r>
            <a:r>
              <a:rPr lang="en-US" dirty="0" err="1" smtClean="0"/>
              <a:t>sterilant</a:t>
            </a:r>
            <a:r>
              <a:rPr lang="en-US" dirty="0" smtClean="0"/>
              <a:t> </a:t>
            </a:r>
          </a:p>
          <a:p>
            <a:pPr lvl="4"/>
            <a:r>
              <a:rPr lang="en-US" dirty="0" smtClean="0"/>
              <a:t>Different concentrations may require different time</a:t>
            </a:r>
          </a:p>
          <a:p>
            <a:pPr lvl="3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Activated by pre-measured activator</a:t>
            </a:r>
          </a:p>
          <a:p>
            <a:pPr lvl="3"/>
            <a:r>
              <a:rPr lang="en-US" dirty="0" smtClean="0"/>
              <a:t>Turns green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Safety</a:t>
            </a:r>
          </a:p>
          <a:p>
            <a:pPr lvl="3"/>
            <a:r>
              <a:rPr lang="en-US" dirty="0" smtClean="0"/>
              <a:t>Has strong odor</a:t>
            </a:r>
          </a:p>
          <a:p>
            <a:pPr lvl="3"/>
            <a:r>
              <a:rPr lang="en-US" dirty="0" smtClean="0"/>
              <a:t>Respiratory irritant</a:t>
            </a:r>
          </a:p>
          <a:p>
            <a:pPr lvl="3"/>
            <a:r>
              <a:rPr lang="en-US" dirty="0" smtClean="0"/>
              <a:t>Eye irritant</a:t>
            </a:r>
          </a:p>
          <a:p>
            <a:pPr lvl="4"/>
            <a:r>
              <a:rPr lang="en-US" dirty="0" smtClean="0"/>
              <a:t>Should have eye wash available</a:t>
            </a:r>
          </a:p>
          <a:p>
            <a:pPr lvl="3"/>
            <a:r>
              <a:rPr lang="en-US" dirty="0" smtClean="0"/>
              <a:t>Should be in it’s own area / room</a:t>
            </a:r>
          </a:p>
          <a:p>
            <a:pPr lvl="3"/>
            <a:r>
              <a:rPr lang="en-US" dirty="0" smtClean="0"/>
              <a:t>Requires at least 10 air exchanges / hour</a:t>
            </a:r>
          </a:p>
          <a:p>
            <a:pPr lvl="3"/>
            <a:r>
              <a:rPr lang="en-US" dirty="0" smtClean="0"/>
              <a:t>Local exhaust ventilation </a:t>
            </a:r>
            <a:r>
              <a:rPr lang="en-US" dirty="0" smtClean="0"/>
              <a:t>should                                            </a:t>
            </a:r>
            <a:r>
              <a:rPr lang="en-US" dirty="0" smtClean="0"/>
              <a:t>control the </a:t>
            </a:r>
            <a:r>
              <a:rPr lang="en-US" dirty="0" smtClean="0"/>
              <a:t>vapor</a:t>
            </a:r>
          </a:p>
          <a:p>
            <a:pPr lvl="3"/>
            <a:r>
              <a:rPr lang="en-US" dirty="0" smtClean="0"/>
              <a:t>Must wear special gloves	</a:t>
            </a:r>
          </a:p>
          <a:p>
            <a:pPr lvl="2"/>
            <a:r>
              <a:rPr lang="en-US" dirty="0" smtClean="0"/>
              <a:t>Automated equipment </a:t>
            </a:r>
          </a:p>
          <a:p>
            <a:pPr lvl="3"/>
            <a:r>
              <a:rPr lang="en-US" dirty="0" smtClean="0"/>
              <a:t>Still requires vapor control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8482" y="230452"/>
            <a:ext cx="4325518" cy="27394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4578" y="4326466"/>
            <a:ext cx="3059289" cy="2294467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/>
            <a:r>
              <a:rPr lang="en-US" dirty="0" smtClean="0"/>
              <a:t>Use</a:t>
            </a:r>
          </a:p>
          <a:p>
            <a:pPr lvl="2"/>
            <a:r>
              <a:rPr lang="en-US" dirty="0" smtClean="0"/>
              <a:t>Kept in properly marked location</a:t>
            </a:r>
          </a:p>
          <a:p>
            <a:pPr lvl="2"/>
            <a:r>
              <a:rPr lang="en-US" dirty="0" smtClean="0"/>
              <a:t>Kept in a rightly closed container labeled with activation date</a:t>
            </a:r>
          </a:p>
          <a:p>
            <a:pPr lvl="3"/>
            <a:r>
              <a:rPr lang="en-US" dirty="0" smtClean="0"/>
              <a:t>Can be reused 14 to 28 days</a:t>
            </a:r>
          </a:p>
          <a:p>
            <a:pPr lvl="3"/>
            <a:r>
              <a:rPr lang="en-US" dirty="0" smtClean="0"/>
              <a:t>Must be tested for recommended solution</a:t>
            </a:r>
          </a:p>
          <a:p>
            <a:pPr lvl="3"/>
            <a:r>
              <a:rPr lang="en-US" dirty="0" smtClean="0"/>
              <a:t>Record is kept of results</a:t>
            </a:r>
          </a:p>
          <a:p>
            <a:pPr lvl="2"/>
            <a:r>
              <a:rPr lang="en-US" dirty="0" smtClean="0"/>
              <a:t>Automated processors</a:t>
            </a:r>
          </a:p>
          <a:p>
            <a:pPr lvl="3"/>
            <a:r>
              <a:rPr lang="en-US" dirty="0" smtClean="0"/>
              <a:t>Control temperature</a:t>
            </a:r>
          </a:p>
          <a:p>
            <a:pPr lvl="3"/>
            <a:r>
              <a:rPr lang="en-US" dirty="0" smtClean="0"/>
              <a:t>Computerized reprocessing cycles</a:t>
            </a:r>
          </a:p>
          <a:p>
            <a:pPr lvl="3"/>
            <a:r>
              <a:rPr lang="en-US" dirty="0" smtClean="0"/>
              <a:t>Filters for rinse water</a:t>
            </a:r>
          </a:p>
          <a:p>
            <a:pPr lvl="3"/>
            <a:r>
              <a:rPr lang="en-US" dirty="0" smtClean="0"/>
              <a:t>Filters to remove suspended materials </a:t>
            </a:r>
          </a:p>
          <a:p>
            <a:pPr lvl="4"/>
            <a:r>
              <a:rPr lang="en-US" dirty="0" smtClean="0"/>
              <a:t>Able to reuse solution</a:t>
            </a:r>
          </a:p>
          <a:p>
            <a:pPr lvl="2"/>
            <a:r>
              <a:rPr lang="en-US" dirty="0" smtClean="0"/>
              <a:t>Compatible with many devices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8533" y="4767263"/>
            <a:ext cx="2675467" cy="2006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274638"/>
            <a:ext cx="2370667" cy="18866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1867" y="2921000"/>
            <a:ext cx="2032000" cy="14732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36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Ortho-</a:t>
            </a:r>
            <a:r>
              <a:rPr lang="en-US" dirty="0" err="1" smtClean="0"/>
              <a:t>Phthalaldehyde</a:t>
            </a:r>
            <a:r>
              <a:rPr lang="en-US" dirty="0" smtClean="0"/>
              <a:t> – OPA</a:t>
            </a:r>
          </a:p>
          <a:p>
            <a:pPr lvl="1"/>
            <a:r>
              <a:rPr lang="en-US" dirty="0" smtClean="0"/>
              <a:t>High-level disinfectant</a:t>
            </a:r>
          </a:p>
          <a:p>
            <a:pPr lvl="2"/>
            <a:r>
              <a:rPr lang="en-US" dirty="0" smtClean="0"/>
              <a:t>Compatible with many materials</a:t>
            </a:r>
          </a:p>
          <a:p>
            <a:pPr lvl="2"/>
            <a:r>
              <a:rPr lang="en-US" dirty="0" smtClean="0"/>
              <a:t>0.55% is effective at room temperature</a:t>
            </a:r>
          </a:p>
          <a:p>
            <a:pPr lvl="3"/>
            <a:r>
              <a:rPr lang="en-US" dirty="0" smtClean="0"/>
              <a:t>Excellent </a:t>
            </a:r>
            <a:r>
              <a:rPr lang="en-US" dirty="0" err="1" smtClean="0"/>
              <a:t>tuberulodcidal</a:t>
            </a:r>
            <a:endParaRPr lang="en-US" dirty="0" smtClean="0"/>
          </a:p>
          <a:p>
            <a:pPr lvl="3"/>
            <a:r>
              <a:rPr lang="en-US" dirty="0" smtClean="0"/>
              <a:t>NOT A STERILANT</a:t>
            </a:r>
          </a:p>
          <a:p>
            <a:pPr lvl="3"/>
            <a:r>
              <a:rPr lang="en-US" dirty="0" smtClean="0"/>
              <a:t>Soak time is 12 minutes</a:t>
            </a:r>
          </a:p>
          <a:p>
            <a:pPr lvl="3"/>
            <a:r>
              <a:rPr lang="en-US" dirty="0" smtClean="0"/>
              <a:t>Higher temperature reduced soak time</a:t>
            </a:r>
          </a:p>
          <a:p>
            <a:pPr lvl="3"/>
            <a:r>
              <a:rPr lang="en-US" dirty="0" smtClean="0"/>
              <a:t>Must be rinsed at least 2X with fresh water</a:t>
            </a:r>
          </a:p>
          <a:p>
            <a:pPr lvl="3"/>
            <a:r>
              <a:rPr lang="en-US" dirty="0" smtClean="0"/>
              <a:t>Checked for Minimum Effective Concentration – MEC</a:t>
            </a:r>
          </a:p>
          <a:p>
            <a:pPr lvl="4"/>
            <a:r>
              <a:rPr lang="en-US" dirty="0" smtClean="0"/>
              <a:t>Before each use</a:t>
            </a:r>
          </a:p>
          <a:p>
            <a:pPr lvl="3"/>
            <a:r>
              <a:rPr lang="en-US" dirty="0" smtClean="0"/>
              <a:t>Reuse for 14 days – Shelf Life – 2 years</a:t>
            </a:r>
          </a:p>
          <a:p>
            <a:pPr lvl="3"/>
            <a:r>
              <a:rPr lang="en-US" dirty="0" smtClean="0">
                <a:hlinkClick r:id="rId2"/>
              </a:rPr>
              <a:t>http://www.youtube.com/watch?v=_l8dBbS41as</a:t>
            </a:r>
            <a:endParaRPr lang="en-U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Safety</a:t>
            </a:r>
          </a:p>
          <a:p>
            <a:pPr lvl="2"/>
            <a:r>
              <a:rPr lang="en-US" dirty="0" smtClean="0"/>
              <a:t>No odor – still requires </a:t>
            </a:r>
            <a:r>
              <a:rPr lang="en-US" dirty="0" smtClean="0"/>
              <a:t>ventilation</a:t>
            </a:r>
          </a:p>
          <a:p>
            <a:pPr lvl="2"/>
            <a:r>
              <a:rPr lang="en-US" dirty="0" smtClean="0"/>
              <a:t>Gloves are required</a:t>
            </a:r>
          </a:p>
          <a:p>
            <a:pPr lvl="3"/>
            <a:r>
              <a:rPr lang="en-US" dirty="0" smtClean="0"/>
              <a:t>STAINS tissue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Must be clean before disinfecting</a:t>
            </a:r>
          </a:p>
          <a:p>
            <a:pPr lvl="2"/>
            <a:r>
              <a:rPr lang="en-US" dirty="0" smtClean="0"/>
              <a:t>Items must be fairly dry before submerging</a:t>
            </a:r>
          </a:p>
          <a:p>
            <a:pPr lvl="2"/>
            <a:r>
              <a:rPr lang="en-US" dirty="0" smtClean="0"/>
              <a:t>Items still wet will dilute the solution </a:t>
            </a:r>
          </a:p>
          <a:p>
            <a:pPr lvl="3"/>
            <a:r>
              <a:rPr lang="en-US" dirty="0" smtClean="0"/>
              <a:t>Decreases concentration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Formaldehyde</a:t>
            </a:r>
          </a:p>
          <a:p>
            <a:pPr lvl="1"/>
            <a:r>
              <a:rPr lang="en-US" dirty="0" smtClean="0"/>
              <a:t>Can be all levels of disinfectant</a:t>
            </a:r>
          </a:p>
          <a:p>
            <a:pPr lvl="2"/>
            <a:r>
              <a:rPr lang="en-US" dirty="0" smtClean="0"/>
              <a:t>High level – 8% with 70% alcohol</a:t>
            </a:r>
          </a:p>
          <a:p>
            <a:pPr lvl="2"/>
            <a:r>
              <a:rPr lang="en-US" dirty="0" smtClean="0"/>
              <a:t>Intermediate level  - 4 -8% with water</a:t>
            </a:r>
          </a:p>
          <a:p>
            <a:pPr lvl="2"/>
            <a:r>
              <a:rPr lang="en-US" dirty="0" smtClean="0"/>
              <a:t>Low level – 4%	</a:t>
            </a:r>
          </a:p>
          <a:p>
            <a:pPr lvl="1"/>
            <a:r>
              <a:rPr lang="en-US" dirty="0" smtClean="0"/>
              <a:t>Use</a:t>
            </a:r>
          </a:p>
          <a:p>
            <a:pPr lvl="2"/>
            <a:r>
              <a:rPr lang="en-US" dirty="0" smtClean="0"/>
              <a:t>4% </a:t>
            </a:r>
            <a:r>
              <a:rPr lang="en-US" dirty="0" smtClean="0"/>
              <a:t>Used to disinfect </a:t>
            </a:r>
            <a:r>
              <a:rPr lang="en-US" dirty="0" err="1" smtClean="0"/>
              <a:t>hemodialysis</a:t>
            </a:r>
            <a:r>
              <a:rPr lang="en-US" dirty="0" smtClean="0"/>
              <a:t> equipment</a:t>
            </a:r>
          </a:p>
          <a:p>
            <a:pPr lvl="2"/>
            <a:r>
              <a:rPr lang="en-US" dirty="0" smtClean="0"/>
              <a:t>Tested for residual after rinsing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Disinfectants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Safety Review</a:t>
            </a:r>
          </a:p>
          <a:p>
            <a:pPr lvl="1"/>
            <a:r>
              <a:rPr lang="en-US" dirty="0" smtClean="0"/>
              <a:t>PPE required</a:t>
            </a:r>
          </a:p>
          <a:p>
            <a:pPr lvl="1"/>
            <a:r>
              <a:rPr lang="en-US" dirty="0" smtClean="0"/>
              <a:t>Exhaust hood for fumes</a:t>
            </a:r>
          </a:p>
          <a:p>
            <a:pPr lvl="2"/>
            <a:r>
              <a:rPr lang="en-US" dirty="0" smtClean="0"/>
              <a:t>Protects respiratory tract</a:t>
            </a:r>
          </a:p>
          <a:p>
            <a:pPr lvl="1"/>
            <a:r>
              <a:rPr lang="en-US" dirty="0" smtClean="0"/>
              <a:t>Develop a spill plan</a:t>
            </a:r>
          </a:p>
          <a:p>
            <a:pPr lvl="1"/>
            <a:r>
              <a:rPr lang="en-US" dirty="0" smtClean="0"/>
              <a:t>Eye wash close by</a:t>
            </a:r>
          </a:p>
          <a:p>
            <a:pPr lvl="1"/>
            <a:r>
              <a:rPr lang="en-US" dirty="0" smtClean="0"/>
              <a:t>Phone and emergency </a:t>
            </a:r>
          </a:p>
          <a:p>
            <a:pPr lvl="1">
              <a:buNone/>
            </a:pPr>
            <a:r>
              <a:rPr lang="en-US" dirty="0" smtClean="0"/>
              <a:t>    phone numbers</a:t>
            </a:r>
          </a:p>
          <a:p>
            <a:pPr lvl="1">
              <a:buNone/>
            </a:pPr>
            <a:r>
              <a:rPr lang="en-US" dirty="0" smtClean="0"/>
              <a:t>	</a:t>
            </a:r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0552" y="2924825"/>
            <a:ext cx="2665480" cy="266548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High-level Disinfectant  Solution Log</a:t>
            </a:r>
            <a:endParaRPr lang="en-US" dirty="0" smtClean="0"/>
          </a:p>
          <a:p>
            <a:pPr lvl="1"/>
            <a:r>
              <a:rPr lang="en-US" dirty="0" smtClean="0"/>
              <a:t>Date opened</a:t>
            </a:r>
          </a:p>
          <a:p>
            <a:pPr lvl="1"/>
            <a:r>
              <a:rPr lang="en-US" dirty="0" smtClean="0"/>
              <a:t>Date solution expires</a:t>
            </a:r>
          </a:p>
          <a:p>
            <a:pPr lvl="1"/>
            <a:r>
              <a:rPr lang="en-US" dirty="0" smtClean="0"/>
              <a:t>Date and time solution tested</a:t>
            </a:r>
          </a:p>
          <a:p>
            <a:pPr lvl="1"/>
            <a:r>
              <a:rPr lang="en-US" dirty="0" smtClean="0"/>
              <a:t>MEC results  (</a:t>
            </a:r>
            <a:r>
              <a:rPr lang="en-US" sz="2400" dirty="0" smtClean="0"/>
              <a:t>minimum effective concentration)</a:t>
            </a:r>
          </a:p>
          <a:p>
            <a:pPr lvl="1"/>
            <a:r>
              <a:rPr lang="en-US" dirty="0" smtClean="0"/>
              <a:t>Tested by - Initials</a:t>
            </a:r>
          </a:p>
          <a:p>
            <a:pPr lvl="1"/>
            <a:r>
              <a:rPr lang="en-US" dirty="0" smtClean="0"/>
              <a:t>Temperature in </a:t>
            </a:r>
            <a:r>
              <a:rPr lang="en-US" baseline="30000" dirty="0" err="1" smtClean="0"/>
              <a:t>o</a:t>
            </a:r>
            <a:r>
              <a:rPr lang="en-US" dirty="0" err="1" smtClean="0"/>
              <a:t>F</a:t>
            </a:r>
            <a:r>
              <a:rPr lang="en-US" dirty="0" smtClean="0"/>
              <a:t> before use</a:t>
            </a:r>
          </a:p>
          <a:p>
            <a:pPr lvl="1"/>
            <a:r>
              <a:rPr lang="en-US" dirty="0" smtClean="0"/>
              <a:t>Comments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Items must be CLEAN</a:t>
            </a:r>
          </a:p>
          <a:p>
            <a:pPr lvl="1"/>
            <a:r>
              <a:rPr lang="en-US" dirty="0" smtClean="0"/>
              <a:t>Before you can Disinfect</a:t>
            </a:r>
            <a:r>
              <a:rPr lang="en-US" dirty="0" smtClean="0"/>
              <a:t>                                               OR Sterilize</a:t>
            </a:r>
          </a:p>
          <a:p>
            <a:pPr lvl="1"/>
            <a:r>
              <a:rPr lang="en-US" dirty="0" smtClean="0"/>
              <a:t>Must be able to get to             					  surface to sterilize / disinfect</a:t>
            </a:r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smtClean="0">
                <a:solidFill>
                  <a:srgbClr val="FF0000"/>
                </a:solidFill>
              </a:rPr>
              <a:t>You can clean without disinfecting/sterilizing,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You can’t disinfect / sterilize without cleaning”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564" y="854691"/>
            <a:ext cx="3881167" cy="258744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Thermal Disinfection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Heat / Thermal energy</a:t>
            </a:r>
          </a:p>
          <a:p>
            <a:pPr lvl="1"/>
            <a:r>
              <a:rPr lang="en-US" dirty="0" smtClean="0"/>
              <a:t>TEMPERATURE</a:t>
            </a:r>
          </a:p>
          <a:p>
            <a:pPr lvl="2"/>
            <a:r>
              <a:rPr lang="en-US" dirty="0" smtClean="0"/>
              <a:t>Comes from heated WATER</a:t>
            </a:r>
          </a:p>
          <a:p>
            <a:pPr lvl="2"/>
            <a:r>
              <a:rPr lang="en-US" dirty="0" smtClean="0"/>
              <a:t>Must monitor surface temperature of instruments</a:t>
            </a:r>
          </a:p>
          <a:p>
            <a:pPr lvl="3"/>
            <a:r>
              <a:rPr lang="en-US" dirty="0" smtClean="0"/>
              <a:t>Usually monitored in drain area</a:t>
            </a:r>
          </a:p>
          <a:p>
            <a:pPr lvl="1"/>
            <a:r>
              <a:rPr lang="en-US" dirty="0" smtClean="0"/>
              <a:t>TIME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MUST BE </a:t>
            </a:r>
            <a:r>
              <a:rPr lang="en-US" b="1" i="1" dirty="0" smtClean="0"/>
              <a:t>CLEAN</a:t>
            </a:r>
            <a:r>
              <a:rPr lang="en-US" i="1" dirty="0" smtClean="0"/>
              <a:t> FIRST!!!!!</a:t>
            </a:r>
          </a:p>
          <a:p>
            <a:pPr lvl="2"/>
            <a:r>
              <a:rPr lang="en-US" i="1" dirty="0" smtClean="0"/>
              <a:t>Inspect</a:t>
            </a:r>
          </a:p>
          <a:p>
            <a:pPr lvl="2"/>
            <a:r>
              <a:rPr lang="en-US" i="1" dirty="0" smtClean="0"/>
              <a:t>Can also use test packs for disinfection and bioburden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5557" y="3262429"/>
            <a:ext cx="2872068" cy="2059219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3624"/>
            <a:ext cx="8229600" cy="4525963"/>
          </a:xfrm>
        </p:spPr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Washer Disinfectors</a:t>
            </a:r>
            <a:endParaRPr lang="en-US" dirty="0" smtClean="0">
              <a:hlinkClick r:id="rId2"/>
            </a:endParaRPr>
          </a:p>
          <a:p>
            <a:pPr lvl="2"/>
            <a:endParaRPr lang="en-US" sz="1800" dirty="0" smtClean="0">
              <a:hlinkClick r:id="rId2"/>
            </a:endParaRPr>
          </a:p>
          <a:p>
            <a:pPr lvl="2"/>
            <a:r>
              <a:rPr lang="en-US" sz="1400" dirty="0" smtClean="0">
                <a:hlinkClick r:id="rId2"/>
              </a:rPr>
              <a:t>http://www.youtube.com/watch?v=6Y9pCL35C_A&amp;playnext=1&amp;list=PLFF6D1DB258191D4E&amp;feature=results_video</a:t>
            </a:r>
            <a:endParaRPr lang="en-US" sz="1400" dirty="0" smtClean="0"/>
          </a:p>
          <a:p>
            <a:pPr lvl="2"/>
            <a:r>
              <a:rPr lang="en-US" sz="1800" dirty="0" smtClean="0"/>
              <a:t>Must clean strainers daily</a:t>
            </a:r>
          </a:p>
          <a:p>
            <a:pPr lvl="2"/>
            <a:r>
              <a:rPr lang="en-US" sz="1800" dirty="0" smtClean="0"/>
              <a:t>Nozzles should not be clogged</a:t>
            </a:r>
          </a:p>
          <a:p>
            <a:pPr lvl="2"/>
            <a:endParaRPr lang="en-US" sz="1800" dirty="0" smtClean="0"/>
          </a:p>
          <a:p>
            <a:pPr lvl="1"/>
            <a:r>
              <a:rPr lang="en-US" dirty="0" smtClean="0"/>
              <a:t>Wash-check monitor</a:t>
            </a:r>
          </a:p>
          <a:p>
            <a:r>
              <a:rPr lang="en-US" sz="1400" dirty="0" smtClean="0">
                <a:hlinkClick r:id="rId3"/>
              </a:rPr>
              <a:t>http://www.youtube.com/watch?v=yUExWAKTVRI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5600" y="439824"/>
            <a:ext cx="3251200" cy="2387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600" y="4140925"/>
            <a:ext cx="3497510" cy="24159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for Effectiveness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Organic matter 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Blood / serum</a:t>
            </a:r>
          </a:p>
          <a:p>
            <a:pPr lvl="1"/>
            <a:r>
              <a:rPr lang="en-US" dirty="0" smtClean="0"/>
              <a:t>Fecal material</a:t>
            </a:r>
          </a:p>
          <a:p>
            <a:pPr lvl="1"/>
            <a:r>
              <a:rPr lang="en-US" dirty="0" smtClean="0"/>
              <a:t>Pus</a:t>
            </a:r>
          </a:p>
          <a:p>
            <a:r>
              <a:rPr lang="en-US" dirty="0" smtClean="0"/>
              <a:t>Can:</a:t>
            </a:r>
          </a:p>
          <a:p>
            <a:pPr lvl="1"/>
            <a:r>
              <a:rPr lang="en-US" dirty="0" smtClean="0"/>
              <a:t>Stop the agent from contact with item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nactivate some disinfectant liquids</a:t>
            </a:r>
          </a:p>
          <a:p>
            <a:endParaRPr lang="en-US" dirty="0" smtClean="0"/>
          </a:p>
          <a:p>
            <a:r>
              <a:rPr lang="en-US" dirty="0" smtClean="0"/>
              <a:t>MUST BE  . . . CLEAN!!!!!     </a:t>
            </a:r>
            <a:r>
              <a:rPr lang="en-US" sz="4757" dirty="0" smtClean="0"/>
              <a:t>1</a:t>
            </a:r>
            <a:r>
              <a:rPr lang="en-US" sz="4757" baseline="30000" dirty="0" smtClean="0"/>
              <a:t>st</a:t>
            </a:r>
            <a:r>
              <a:rPr lang="en-US" sz="4757" dirty="0" smtClean="0"/>
              <a:t> </a:t>
            </a:r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5684" y="1600199"/>
            <a:ext cx="1881116" cy="2818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0221" y="4909308"/>
            <a:ext cx="2855722" cy="16977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Excessive Moisture</a:t>
            </a:r>
          </a:p>
          <a:p>
            <a:pPr marL="914400" lvl="1" indent="-514350"/>
            <a:r>
              <a:rPr lang="en-US" dirty="0" smtClean="0"/>
              <a:t>Dilutes the disinfectant</a:t>
            </a:r>
          </a:p>
          <a:p>
            <a:pPr marL="1314450" lvl="2" indent="-514350"/>
            <a:r>
              <a:rPr lang="en-US" dirty="0" smtClean="0"/>
              <a:t>Concentration is lower</a:t>
            </a:r>
          </a:p>
          <a:p>
            <a:pPr marL="1314450" lvl="2" indent="-514350"/>
            <a:r>
              <a:rPr lang="en-US" dirty="0" smtClean="0"/>
              <a:t>May be unable to kill organisms in time specified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dirty="0" smtClean="0"/>
              <a:t>Type and number of microorganisms</a:t>
            </a:r>
          </a:p>
          <a:p>
            <a:pPr marL="914400" lvl="1" indent="-514350"/>
            <a:r>
              <a:rPr lang="en-US" dirty="0" smtClean="0"/>
              <a:t>Some are resistant to aqueous solution</a:t>
            </a:r>
          </a:p>
          <a:p>
            <a:pPr marL="1314450" lvl="2" indent="-514350"/>
            <a:r>
              <a:rPr lang="en-US" dirty="0" smtClean="0"/>
              <a:t>TB has waxy coat – water can’t penetrate</a:t>
            </a:r>
          </a:p>
          <a:p>
            <a:pPr marL="914400" lvl="1" indent="-514350"/>
            <a:r>
              <a:rPr lang="en-US" dirty="0" smtClean="0"/>
              <a:t>Number / bioburden can be overwhelming</a:t>
            </a:r>
          </a:p>
          <a:p>
            <a:pPr marL="1314450" lvl="2" indent="-514350"/>
            <a:r>
              <a:rPr lang="en-US" dirty="0" smtClean="0"/>
              <a:t>If it is still dirty – it won’t work</a:t>
            </a:r>
          </a:p>
          <a:p>
            <a:pPr marL="514350" indent="-514350">
              <a:buFont typeface="+mj-lt"/>
              <a:buAutoNum type="arabicPeriod" startAt="3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0" y="304800"/>
            <a:ext cx="313690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6581" y="3610037"/>
            <a:ext cx="2266035" cy="15106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5997783" y="5662947"/>
            <a:ext cx="1594269" cy="119505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Must have direct contact with item</a:t>
            </a:r>
          </a:p>
          <a:p>
            <a:pPr marL="914400" lvl="1" indent="-514350"/>
            <a:r>
              <a:rPr lang="en-US" dirty="0" smtClean="0"/>
              <a:t>No oils, protein, soil on item</a:t>
            </a:r>
          </a:p>
          <a:p>
            <a:pPr marL="914400" lvl="1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Time to be </a:t>
            </a:r>
            <a:r>
              <a:rPr lang="en-US" dirty="0" err="1" smtClean="0"/>
              <a:t>bacteriocidal</a:t>
            </a:r>
            <a:endParaRPr lang="en-US" dirty="0" smtClean="0"/>
          </a:p>
          <a:p>
            <a:pPr marL="914400" lvl="1" indent="-514350"/>
            <a:r>
              <a:rPr lang="en-US" dirty="0" smtClean="0"/>
              <a:t>Can be a problem – </a:t>
            </a:r>
          </a:p>
          <a:p>
            <a:pPr marL="1314450" lvl="2" indent="-514350"/>
            <a:r>
              <a:rPr lang="en-US" dirty="0" err="1" smtClean="0"/>
              <a:t>ie</a:t>
            </a:r>
            <a:r>
              <a:rPr lang="en-US" dirty="0" smtClean="0"/>
              <a:t>. alcohol dries quickly</a:t>
            </a:r>
          </a:p>
          <a:p>
            <a:pPr marL="1314450" lvl="2" indent="-514350">
              <a:buFont typeface="+mj-lt"/>
              <a:buAutoNum type="arabicPeriod" startAt="4"/>
            </a:pP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Temperature </a:t>
            </a:r>
          </a:p>
          <a:p>
            <a:pPr marL="914400" lvl="1" indent="-514350"/>
            <a:r>
              <a:rPr lang="en-US" dirty="0" smtClean="0"/>
              <a:t>May have to be heated to be optimal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512" y="3131705"/>
            <a:ext cx="1714538" cy="17145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050" y="1235756"/>
            <a:ext cx="1885950" cy="18859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8765" y="4846243"/>
            <a:ext cx="1808035" cy="20117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 smtClean="0"/>
              <a:t> pH</a:t>
            </a:r>
          </a:p>
          <a:p>
            <a:pPr marL="914400" lvl="1" indent="-514350"/>
            <a:r>
              <a:rPr lang="en-US" sz="2400" dirty="0" smtClean="0"/>
              <a:t>Most work in a range of pH</a:t>
            </a:r>
          </a:p>
          <a:p>
            <a:pPr marL="914400" lvl="1" indent="-514350"/>
            <a:r>
              <a:rPr lang="en-US" sz="2400" dirty="0" smtClean="0"/>
              <a:t>Some work better with alkaline pH – higher than 7</a:t>
            </a:r>
          </a:p>
          <a:p>
            <a:pPr marL="914400" lvl="1" indent="-514350"/>
            <a:r>
              <a:rPr lang="en-US" sz="2400" dirty="0" smtClean="0"/>
              <a:t>Some work better with acid pH – lower than 7</a:t>
            </a:r>
          </a:p>
          <a:p>
            <a:pPr marL="914400" lvl="1" indent="-514350"/>
            <a:endParaRPr lang="en-US" dirty="0" smtClean="0"/>
          </a:p>
          <a:p>
            <a:pPr marL="514350" indent="-514350">
              <a:buFont typeface="+mj-lt"/>
              <a:buAutoNum type="arabicPeriod" startAt="8"/>
            </a:pPr>
            <a:r>
              <a:rPr lang="en-US" dirty="0" smtClean="0"/>
              <a:t>Hardness of water</a:t>
            </a:r>
          </a:p>
          <a:p>
            <a:pPr marL="914400" lvl="1" indent="-514350"/>
            <a:r>
              <a:rPr lang="en-US" sz="2400" dirty="0" smtClean="0"/>
              <a:t>Calcium / magnesium may combine</a:t>
            </a:r>
          </a:p>
          <a:p>
            <a:pPr marL="914400" lvl="1" indent="-514350"/>
            <a:r>
              <a:rPr lang="en-US" sz="2400" dirty="0" smtClean="0"/>
              <a:t>With disinfectant = inactive</a:t>
            </a:r>
          </a:p>
          <a:p>
            <a:pPr marL="1314450" lvl="2" indent="-514350"/>
            <a:r>
              <a:rPr lang="en-US" dirty="0" smtClean="0"/>
              <a:t>must  know your water quality</a:t>
            </a:r>
          </a:p>
          <a:p>
            <a:pPr marL="914400" lvl="1" indent="-51435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068" y="3212149"/>
            <a:ext cx="1397829" cy="12903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000" y="1049235"/>
            <a:ext cx="1580897" cy="15808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4565" y="4888899"/>
            <a:ext cx="2235200" cy="1485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Material compatibility of device</a:t>
            </a:r>
          </a:p>
          <a:p>
            <a:pPr marL="914400" lvl="1" indent="-514350"/>
            <a:r>
              <a:rPr lang="en-US" dirty="0" smtClean="0"/>
              <a:t>Must match disinfectant to material</a:t>
            </a:r>
          </a:p>
          <a:p>
            <a:pPr marL="914400" lvl="1" indent="-514350"/>
            <a:r>
              <a:rPr lang="en-US" dirty="0" smtClean="0"/>
              <a:t>Per OEM’s instructions</a:t>
            </a:r>
          </a:p>
          <a:p>
            <a:pPr marL="514350" indent="-514350">
              <a:buFont typeface="+mj-lt"/>
              <a:buAutoNum type="arabicPeriod" startAt="9"/>
            </a:pPr>
            <a:r>
              <a:rPr lang="en-US" dirty="0" smtClean="0"/>
              <a:t>Position of device</a:t>
            </a:r>
          </a:p>
          <a:p>
            <a:pPr marL="914400" lvl="1" indent="-514350"/>
            <a:r>
              <a:rPr lang="en-US" dirty="0" smtClean="0"/>
              <a:t>Soaking device with lumen horizontally</a:t>
            </a:r>
          </a:p>
          <a:p>
            <a:pPr marL="1314450" lvl="2" indent="-514350"/>
            <a:r>
              <a:rPr lang="en-US" dirty="0" smtClean="0"/>
              <a:t>May leave air bubbles</a:t>
            </a:r>
          </a:p>
          <a:p>
            <a:pPr marL="1314450" lvl="2" indent="-514350"/>
            <a:r>
              <a:rPr lang="en-US" dirty="0" smtClean="0"/>
              <a:t>Bubbles prevent contact with disinfectant</a:t>
            </a:r>
          </a:p>
          <a:p>
            <a:pPr marL="1771650" lvl="3" indent="-514350"/>
            <a:r>
              <a:rPr lang="en-US" dirty="0" smtClean="0">
                <a:hlinkClick r:id="rId2"/>
              </a:rPr>
              <a:t>http://www.youtube.com/watch?v=r5Y1VvNC85c</a:t>
            </a:r>
            <a:endParaRPr lang="en-US" dirty="0" smtClean="0"/>
          </a:p>
          <a:p>
            <a:pPr marL="914400" lvl="1" indent="-514350"/>
            <a:r>
              <a:rPr lang="en-US" dirty="0" smtClean="0"/>
              <a:t>Soaking vertically allows bubbles to rise out of solution / lumen (no air pockets)</a:t>
            </a:r>
          </a:p>
          <a:p>
            <a:pPr marL="1771650" lvl="3" indent="-514350"/>
            <a:r>
              <a:rPr lang="en-US" dirty="0" smtClean="0">
                <a:hlinkClick r:id="rId3"/>
              </a:rPr>
              <a:t>http://www.youtube.com/watch?v=me16E6BDX20</a:t>
            </a:r>
            <a:endParaRPr lang="en-US" dirty="0" smtClean="0"/>
          </a:p>
          <a:p>
            <a:pPr marL="1314450" lvl="2" indent="-514350">
              <a:buFont typeface="+mj-lt"/>
              <a:buAutoNum type="arabicPeriod" startAt="9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550" y="274638"/>
            <a:ext cx="3143250" cy="1143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1695</TotalTime>
  <Words>1626</Words>
  <Application>Microsoft Macintosh PowerPoint</Application>
  <PresentationFormat>On-screen Show (4:3)</PresentationFormat>
  <Paragraphs>376</Paragraphs>
  <Slides>41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Breeze</vt:lpstr>
      <vt:lpstr>Disinfection</vt:lpstr>
      <vt:lpstr>Disinfection</vt:lpstr>
      <vt:lpstr>Slide 3</vt:lpstr>
      <vt:lpstr>Slide 4</vt:lpstr>
      <vt:lpstr>Factors for Effectiveness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Classification of Pt. Care Items</vt:lpstr>
      <vt:lpstr>Slide 16</vt:lpstr>
      <vt:lpstr>Slide 17</vt:lpstr>
      <vt:lpstr>Chemical Action &amp; Selection</vt:lpstr>
      <vt:lpstr>Slide 19</vt:lpstr>
      <vt:lpstr>Slide 20</vt:lpstr>
      <vt:lpstr>Slide 21</vt:lpstr>
      <vt:lpstr>Other factors</vt:lpstr>
      <vt:lpstr>Slide 23</vt:lpstr>
      <vt:lpstr>Slide 24</vt:lpstr>
      <vt:lpstr>Slide 25</vt:lpstr>
      <vt:lpstr>Slide 26</vt:lpstr>
      <vt:lpstr>Health Care Disinfectants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Disinfectants</vt:lpstr>
      <vt:lpstr>Slide 39</vt:lpstr>
      <vt:lpstr>Thermal Disinfection</vt:lpstr>
      <vt:lpstr>Slide 41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Thurston</dc:creator>
  <cp:lastModifiedBy>Thurston</cp:lastModifiedBy>
  <cp:revision>6</cp:revision>
  <dcterms:created xsi:type="dcterms:W3CDTF">2013-01-21T00:10:35Z</dcterms:created>
  <dcterms:modified xsi:type="dcterms:W3CDTF">2013-01-22T01:42:46Z</dcterms:modified>
</cp:coreProperties>
</file>