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1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3" r:id="rId9"/>
    <p:sldId id="262" r:id="rId10"/>
    <p:sldId id="271" r:id="rId11"/>
    <p:sldId id="264" r:id="rId12"/>
    <p:sldId id="265" r:id="rId13"/>
    <p:sldId id="275" r:id="rId14"/>
    <p:sldId id="266" r:id="rId15"/>
    <p:sldId id="276" r:id="rId16"/>
    <p:sldId id="268" r:id="rId17"/>
    <p:sldId id="272" r:id="rId18"/>
    <p:sldId id="267" r:id="rId19"/>
    <p:sldId id="269" r:id="rId20"/>
    <p:sldId id="270" r:id="rId21"/>
    <p:sldId id="279" r:id="rId22"/>
    <p:sldId id="274" r:id="rId23"/>
    <p:sldId id="277" r:id="rId24"/>
    <p:sldId id="278" r:id="rId25"/>
    <p:sldId id="280" r:id="rId26"/>
    <p:sldId id="281" r:id="rId27"/>
    <p:sldId id="282" r:id="rId28"/>
    <p:sldId id="283" r:id="rId29"/>
    <p:sldId id="285" r:id="rId30"/>
    <p:sldId id="284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8CACA-3D84-43DB-93E4-B993D1547A78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A352F-B4B4-454E-98A9-CCC8BF0279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806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9A10-26B1-B04E-8216-D7E8E33239CA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49525A-EB29-F246-8582-24A101B78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9A10-26B1-B04E-8216-D7E8E33239CA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525A-EB29-F246-8582-24A101B78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9A10-26B1-B04E-8216-D7E8E33239CA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525A-EB29-F246-8582-24A101B78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9A10-26B1-B04E-8216-D7E8E33239CA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49525A-EB29-F246-8582-24A101B78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9A10-26B1-B04E-8216-D7E8E33239CA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525A-EB29-F246-8582-24A101B784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9A10-26B1-B04E-8216-D7E8E33239CA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525A-EB29-F246-8582-24A101B78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9A10-26B1-B04E-8216-D7E8E33239CA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D49525A-EB29-F246-8582-24A101B784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9A10-26B1-B04E-8216-D7E8E33239CA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525A-EB29-F246-8582-24A101B78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9A10-26B1-B04E-8216-D7E8E33239CA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525A-EB29-F246-8582-24A101B78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9A10-26B1-B04E-8216-D7E8E33239CA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525A-EB29-F246-8582-24A101B78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9A10-26B1-B04E-8216-D7E8E33239CA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525A-EB29-F246-8582-24A101B784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8E9A10-26B1-B04E-8216-D7E8E33239CA}" type="datetimeFigureOut">
              <a:rPr lang="en-US" smtClean="0"/>
              <a:pPr/>
              <a:t>1/9/13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49525A-EB29-F246-8582-24A101B784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oDY2qCG3GS8" TargetMode="External"/><Relationship Id="rId3" Type="http://schemas.openxmlformats.org/officeDocument/2006/relationships/hyperlink" Target="http://youtu.be/RU6Ri_1vds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ILPQDXV_Rf0&amp;feature=share&amp;list=PL626DB81D87B2582B" TargetMode="External"/><Relationship Id="rId3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Xw7s4iNsAfM" TargetMode="External"/><Relationship Id="rId4" Type="http://schemas.openxmlformats.org/officeDocument/2006/relationships/hyperlink" Target="http://youtu.be/RU6Ri_1vds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fb7ugFNj8j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Surgical Instrumentation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Chapter 11  7</a:t>
            </a:r>
            <a:r>
              <a:rPr lang="en-US" baseline="30000" dirty="0" smtClean="0"/>
              <a:t>th</a:t>
            </a:r>
            <a:r>
              <a:rPr lang="en-US" dirty="0" smtClean="0"/>
              <a:t> Ed.</a:t>
            </a:r>
          </a:p>
          <a:p>
            <a:r>
              <a:rPr lang="en-US" sz="2800" dirty="0" smtClean="0"/>
              <a:t>Rosemary Thurston RN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Tungston</a:t>
            </a:r>
            <a:r>
              <a:rPr lang="en-US" dirty="0" smtClean="0"/>
              <a:t> Carbide</a:t>
            </a:r>
          </a:p>
          <a:p>
            <a:pPr lvl="1"/>
            <a:r>
              <a:rPr lang="en-US" dirty="0" smtClean="0"/>
              <a:t>Harder material</a:t>
            </a:r>
          </a:p>
          <a:p>
            <a:pPr lvl="1"/>
            <a:r>
              <a:rPr lang="en-US" dirty="0" smtClean="0"/>
              <a:t>Grip better</a:t>
            </a:r>
          </a:p>
          <a:p>
            <a:pPr lvl="1"/>
            <a:r>
              <a:rPr lang="en-US" dirty="0" smtClean="0"/>
              <a:t>Last longer</a:t>
            </a:r>
          </a:p>
          <a:p>
            <a:r>
              <a:rPr lang="en-US" dirty="0" smtClean="0"/>
              <a:t>Inserted into </a:t>
            </a:r>
          </a:p>
          <a:p>
            <a:pPr lvl="1"/>
            <a:r>
              <a:rPr lang="en-US" dirty="0" err="1" smtClean="0"/>
              <a:t>Needleholder</a:t>
            </a:r>
            <a:r>
              <a:rPr lang="en-US" dirty="0" smtClean="0"/>
              <a:t> tips</a:t>
            </a:r>
          </a:p>
          <a:p>
            <a:pPr lvl="1"/>
            <a:r>
              <a:rPr lang="en-US" dirty="0" smtClean="0"/>
              <a:t>Scissors </a:t>
            </a:r>
            <a:r>
              <a:rPr lang="en-US" dirty="0" smtClean="0"/>
              <a:t>blades</a:t>
            </a:r>
          </a:p>
          <a:p>
            <a:r>
              <a:rPr lang="en-US" dirty="0" smtClean="0"/>
              <a:t>Have Gold Handles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716" y="1295400"/>
            <a:ext cx="3175000" cy="317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307" y="4601361"/>
            <a:ext cx="4814062" cy="17908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Needle holders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76963" y="2611712"/>
            <a:ext cx="4988983" cy="2965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72054" y="2319867"/>
            <a:ext cx="3806296" cy="38062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292" y="1417638"/>
            <a:ext cx="5530708" cy="2747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01600" y="3041650"/>
            <a:ext cx="2247900" cy="111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87450" y="2616200"/>
            <a:ext cx="2895600" cy="2108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Tissue Forceps</a:t>
            </a:r>
          </a:p>
          <a:p>
            <a:pPr lvl="1"/>
            <a:r>
              <a:rPr lang="en-US" dirty="0" smtClean="0"/>
              <a:t>Have teeth in </a:t>
            </a:r>
            <a:r>
              <a:rPr lang="en-US" dirty="0" smtClean="0"/>
              <a:t>tip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Dressing forceps</a:t>
            </a:r>
          </a:p>
          <a:p>
            <a:pPr lvl="1"/>
            <a:r>
              <a:rPr lang="en-US" dirty="0" smtClean="0"/>
              <a:t>Have serrations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56" y="975845"/>
            <a:ext cx="3289300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259" y="3439645"/>
            <a:ext cx="4146632" cy="326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0555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Retractors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317" y="1060450"/>
            <a:ext cx="2108200" cy="384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16" y="2643717"/>
            <a:ext cx="1524000" cy="271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330" y="4679950"/>
            <a:ext cx="34925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230" y="1600200"/>
            <a:ext cx="2768600" cy="293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7316" y="29845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45741"/>
          </a:xfrm>
        </p:spPr>
        <p:txBody>
          <a:bodyPr/>
          <a:lstStyle/>
          <a:p>
            <a:r>
              <a:rPr lang="en-US" dirty="0" smtClean="0"/>
              <a:t>Retractors</a:t>
            </a:r>
          </a:p>
          <a:p>
            <a:pPr lvl="1"/>
            <a:r>
              <a:rPr lang="en-US" dirty="0" smtClean="0"/>
              <a:t>Hand  held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Self-retaining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Table-mounted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562" y="0"/>
            <a:ext cx="40386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286" y="502573"/>
            <a:ext cx="3160513" cy="21031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667525" y="1281777"/>
            <a:ext cx="2032000" cy="398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588" y="4291677"/>
            <a:ext cx="3426173" cy="2566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3761" y="3909974"/>
            <a:ext cx="2250701" cy="299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4615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Scissors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256" y="1600200"/>
            <a:ext cx="3229795" cy="4853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84816" y="3545417"/>
            <a:ext cx="34925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Scissors</a:t>
            </a:r>
          </a:p>
          <a:p>
            <a:pPr lvl="1"/>
            <a:r>
              <a:rPr lang="en-US" dirty="0" smtClean="0"/>
              <a:t>Regular scissors have a crushing action</a:t>
            </a:r>
          </a:p>
          <a:p>
            <a:pPr lvl="1"/>
            <a:r>
              <a:rPr lang="en-US" dirty="0" smtClean="0"/>
              <a:t>Gold handled = </a:t>
            </a:r>
            <a:r>
              <a:rPr lang="en-US" dirty="0" err="1" smtClean="0"/>
              <a:t>tungston</a:t>
            </a:r>
            <a:r>
              <a:rPr lang="en-US" dirty="0" smtClean="0"/>
              <a:t> carbide blades</a:t>
            </a:r>
          </a:p>
          <a:p>
            <a:pPr lvl="2"/>
            <a:r>
              <a:rPr lang="en-US" dirty="0" smtClean="0"/>
              <a:t>Stay sharp longer</a:t>
            </a:r>
          </a:p>
          <a:p>
            <a:pPr lvl="1"/>
            <a:r>
              <a:rPr lang="en-US" dirty="0" smtClean="0"/>
              <a:t>Black Handle</a:t>
            </a:r>
          </a:p>
          <a:p>
            <a:pPr lvl="2"/>
            <a:r>
              <a:rPr lang="en-US" b="1" i="1" dirty="0" err="1" smtClean="0"/>
              <a:t>Supercut</a:t>
            </a:r>
            <a:r>
              <a:rPr lang="en-US" b="1" i="1" dirty="0" smtClean="0"/>
              <a:t> / </a:t>
            </a:r>
            <a:r>
              <a:rPr lang="en-US" b="1" i="1" dirty="0" err="1" smtClean="0"/>
              <a:t>Microgrind</a:t>
            </a:r>
            <a:r>
              <a:rPr lang="en-US" dirty="0" smtClean="0"/>
              <a:t> blades</a:t>
            </a:r>
          </a:p>
          <a:p>
            <a:pPr lvl="2"/>
            <a:r>
              <a:rPr lang="en-US" dirty="0" smtClean="0"/>
              <a:t>Simulate cutting action to slice tissue</a:t>
            </a:r>
          </a:p>
          <a:p>
            <a:pPr lvl="3"/>
            <a:r>
              <a:rPr lang="en-US" dirty="0" smtClean="0"/>
              <a:t>One knife is sharpened like a knife</a:t>
            </a:r>
          </a:p>
          <a:p>
            <a:pPr lvl="3"/>
            <a:r>
              <a:rPr lang="en-US" dirty="0" smtClean="0"/>
              <a:t>Other is standard action like guillotine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154082">
            <a:off x="6876060" y="4116496"/>
            <a:ext cx="2424254" cy="24242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Suction device</a:t>
            </a:r>
          </a:p>
          <a:p>
            <a:pPr lvl="1"/>
            <a:r>
              <a:rPr lang="en-US" dirty="0" smtClean="0"/>
              <a:t>May have a </a:t>
            </a:r>
            <a:r>
              <a:rPr lang="en-US" dirty="0" err="1" smtClean="0"/>
              <a:t>Stylet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265" y="1896533"/>
            <a:ext cx="3302001" cy="3302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465" y="3431117"/>
            <a:ext cx="25908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54000" y="4063999"/>
            <a:ext cx="2224617" cy="222461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Rongeurs</a:t>
            </a:r>
            <a:endParaRPr lang="en-US" dirty="0" smtClean="0"/>
          </a:p>
          <a:p>
            <a:pPr lvl="1"/>
            <a:r>
              <a:rPr lang="en-US" dirty="0" smtClean="0"/>
              <a:t>Singe action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Double action</a:t>
            </a:r>
          </a:p>
          <a:p>
            <a:pPr lvl="2"/>
            <a:r>
              <a:rPr lang="en-US" dirty="0" smtClean="0"/>
              <a:t>Reduces force needed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to close instrument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1" y="4000500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13251" y="1464733"/>
            <a:ext cx="1930400" cy="330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Stainless Steel	</a:t>
            </a:r>
          </a:p>
          <a:p>
            <a:pPr lvl="1"/>
            <a:r>
              <a:rPr lang="en-US" dirty="0" smtClean="0"/>
              <a:t>Not really “</a:t>
            </a:r>
            <a:r>
              <a:rPr lang="en-US" i="1" dirty="0" smtClean="0"/>
              <a:t>stainless”</a:t>
            </a:r>
          </a:p>
          <a:p>
            <a:pPr lvl="2"/>
            <a:r>
              <a:rPr lang="en-US" i="1" dirty="0" err="1" smtClean="0"/>
              <a:t>Stainresistant</a:t>
            </a:r>
            <a:endParaRPr lang="en-US" i="1" dirty="0" smtClean="0"/>
          </a:p>
          <a:p>
            <a:pPr lvl="1"/>
            <a:r>
              <a:rPr lang="en-US" b="1" i="1" dirty="0" err="1" smtClean="0"/>
              <a:t>Martensitic</a:t>
            </a:r>
            <a:r>
              <a:rPr lang="en-US" dirty="0" smtClean="0"/>
              <a:t> – 400 Series Stainless Steel</a:t>
            </a:r>
          </a:p>
          <a:p>
            <a:pPr lvl="2"/>
            <a:r>
              <a:rPr lang="en-US" b="1" dirty="0" smtClean="0"/>
              <a:t>Hardened </a:t>
            </a:r>
            <a:r>
              <a:rPr lang="en-US" dirty="0" smtClean="0"/>
              <a:t>– holds a sharp edge</a:t>
            </a:r>
            <a:endParaRPr lang="en-US" b="1" dirty="0" smtClean="0"/>
          </a:p>
          <a:p>
            <a:pPr lvl="3"/>
            <a:r>
              <a:rPr lang="en-US" dirty="0" smtClean="0"/>
              <a:t>Used on </a:t>
            </a:r>
            <a:r>
              <a:rPr lang="en-US" b="1" dirty="0" smtClean="0"/>
              <a:t>cutting instruments</a:t>
            </a:r>
          </a:p>
          <a:p>
            <a:pPr lvl="4"/>
            <a:r>
              <a:rPr lang="en-US" b="1" dirty="0" smtClean="0"/>
              <a:t>Scissors, </a:t>
            </a:r>
            <a:r>
              <a:rPr lang="en-US" b="1" dirty="0" err="1" smtClean="0"/>
              <a:t>osteotomes</a:t>
            </a:r>
            <a:r>
              <a:rPr lang="en-US" b="1" dirty="0" smtClean="0"/>
              <a:t>, chisels, </a:t>
            </a:r>
            <a:r>
              <a:rPr lang="en-US" b="1" dirty="0" err="1" smtClean="0"/>
              <a:t>rongeurs</a:t>
            </a:r>
            <a:endParaRPr lang="en-US" b="1" dirty="0" smtClean="0"/>
          </a:p>
          <a:p>
            <a:pPr lvl="4"/>
            <a:r>
              <a:rPr lang="en-US" b="1" dirty="0" smtClean="0"/>
              <a:t>Forceps, hemostats, </a:t>
            </a:r>
            <a:r>
              <a:rPr lang="en-US" b="1" dirty="0" err="1" smtClean="0"/>
              <a:t>needleholders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Speculums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226204"/>
            <a:ext cx="2971800" cy="273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00" y="3962400"/>
            <a:ext cx="28067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99317"/>
            <a:ext cx="25908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http://youtu.be/oDY2qCG3GS8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http://youtu.be/RU6Ri_1vdss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0944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 </a:t>
            </a:r>
            <a:r>
              <a:rPr lang="en-US" dirty="0" smtClean="0"/>
              <a:t>care </a:t>
            </a:r>
            <a:r>
              <a:rPr lang="en-US" dirty="0" smtClean="0"/>
              <a:t>of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 be:</a:t>
            </a:r>
          </a:p>
          <a:p>
            <a:pPr lvl="1"/>
            <a:r>
              <a:rPr lang="en-US" dirty="0" smtClean="0"/>
              <a:t>Opened</a:t>
            </a:r>
          </a:p>
          <a:p>
            <a:pPr lvl="1"/>
            <a:r>
              <a:rPr lang="en-US" dirty="0" smtClean="0"/>
              <a:t>Moist – to prevent drying out</a:t>
            </a:r>
          </a:p>
          <a:p>
            <a:pPr lvl="2"/>
            <a:r>
              <a:rPr lang="en-US" dirty="0" smtClean="0"/>
              <a:t>with moist towel</a:t>
            </a:r>
          </a:p>
          <a:p>
            <a:pPr lvl="2"/>
            <a:r>
              <a:rPr lang="en-US" dirty="0" smtClean="0"/>
              <a:t>Sprayed with enzymatic solution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7614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Solutions that damage</a:t>
            </a:r>
          </a:p>
          <a:p>
            <a:pPr lvl="1"/>
            <a:r>
              <a:rPr lang="en-US" dirty="0" smtClean="0"/>
              <a:t>Saline (salt water) – also blood</a:t>
            </a:r>
          </a:p>
          <a:p>
            <a:pPr lvl="1"/>
            <a:r>
              <a:rPr lang="en-US" dirty="0" err="1" smtClean="0"/>
              <a:t>Betadine</a:t>
            </a:r>
            <a:r>
              <a:rPr lang="en-US" dirty="0" smtClean="0"/>
              <a:t>		Household lubricants</a:t>
            </a:r>
          </a:p>
          <a:p>
            <a:pPr lvl="1"/>
            <a:r>
              <a:rPr lang="en-US" dirty="0" smtClean="0"/>
              <a:t>Peroxide		Household  powder cleaners</a:t>
            </a:r>
          </a:p>
          <a:p>
            <a:pPr lvl="1"/>
            <a:r>
              <a:rPr lang="en-US" dirty="0" smtClean="0"/>
              <a:t>Bleach			Dish soap</a:t>
            </a:r>
          </a:p>
          <a:p>
            <a:pPr lvl="1"/>
            <a:r>
              <a:rPr lang="en-US" dirty="0" smtClean="0"/>
              <a:t>Iodine 			Laundry soap</a:t>
            </a:r>
          </a:p>
          <a:p>
            <a:pPr lvl="1"/>
            <a:r>
              <a:rPr lang="en-US" dirty="0" smtClean="0"/>
              <a:t>Soaking in water or saline</a:t>
            </a:r>
          </a:p>
          <a:p>
            <a:pPr lvl="1"/>
            <a:r>
              <a:rPr lang="en-US" dirty="0" smtClean="0"/>
              <a:t>Long term soaking in rust or stain remover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8875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for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worksheet</a:t>
            </a:r>
          </a:p>
          <a:p>
            <a:pPr lvl="1"/>
            <a:r>
              <a:rPr lang="en-US" dirty="0" smtClean="0"/>
              <a:t>Use the book to see what areas need to be checked</a:t>
            </a:r>
          </a:p>
          <a:p>
            <a:r>
              <a:rPr lang="en-US" dirty="0" smtClean="0"/>
              <a:t>Circle areas that need checking and write down what you are checking 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7736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for sharpness</a:t>
            </a:r>
          </a:p>
          <a:p>
            <a:pPr lvl="1"/>
            <a:r>
              <a:rPr lang="en-US" dirty="0" smtClean="0"/>
              <a:t>Scissors 4.5” long or more</a:t>
            </a:r>
          </a:p>
          <a:p>
            <a:pPr lvl="2"/>
            <a:r>
              <a:rPr lang="en-US" dirty="0" smtClean="0"/>
              <a:t>Red test material</a:t>
            </a:r>
          </a:p>
          <a:p>
            <a:pPr lvl="2"/>
            <a:r>
              <a:rPr lang="en-US" dirty="0" smtClean="0"/>
              <a:t>Cut material length of blade 3 – 4 X</a:t>
            </a:r>
          </a:p>
          <a:p>
            <a:pPr lvl="2"/>
            <a:r>
              <a:rPr lang="en-US" dirty="0" smtClean="0"/>
              <a:t>Tip must cut well </a:t>
            </a:r>
          </a:p>
          <a:p>
            <a:pPr lvl="1"/>
            <a:r>
              <a:rPr lang="en-US" dirty="0" smtClean="0"/>
              <a:t>Scissors 4” or less</a:t>
            </a:r>
          </a:p>
          <a:p>
            <a:pPr lvl="2"/>
            <a:r>
              <a:rPr lang="en-US" dirty="0" smtClean="0"/>
              <a:t>Yellow test material</a:t>
            </a:r>
          </a:p>
          <a:p>
            <a:pPr lvl="2"/>
            <a:r>
              <a:rPr lang="en-US" dirty="0" smtClean="0"/>
              <a:t>As above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3999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 card test material</a:t>
            </a:r>
          </a:p>
          <a:p>
            <a:pPr lvl="1"/>
            <a:r>
              <a:rPr lang="en-US" dirty="0" smtClean="0"/>
              <a:t>Bone Cutter</a:t>
            </a:r>
          </a:p>
          <a:p>
            <a:pPr lvl="2"/>
            <a:r>
              <a:rPr lang="en-US" dirty="0"/>
              <a:t>Cut off a </a:t>
            </a:r>
            <a:r>
              <a:rPr lang="en-US" dirty="0" smtClean="0"/>
              <a:t>piece</a:t>
            </a:r>
          </a:p>
          <a:p>
            <a:pPr lvl="1"/>
            <a:r>
              <a:rPr lang="en-US" dirty="0" err="1" smtClean="0"/>
              <a:t>Kerrison</a:t>
            </a:r>
            <a:r>
              <a:rPr lang="en-US" dirty="0" smtClean="0"/>
              <a:t> </a:t>
            </a:r>
            <a:r>
              <a:rPr lang="en-US" dirty="0" err="1" smtClean="0"/>
              <a:t>Rongeur</a:t>
            </a:r>
            <a:endParaRPr lang="en-US" dirty="0" smtClean="0"/>
          </a:p>
          <a:p>
            <a:pPr lvl="2"/>
            <a:r>
              <a:rPr lang="en-US" dirty="0" smtClean="0"/>
              <a:t>Punch a hole</a:t>
            </a:r>
          </a:p>
          <a:p>
            <a:pPr lvl="1"/>
            <a:r>
              <a:rPr lang="en-US" dirty="0" smtClean="0"/>
              <a:t>Laminectomy </a:t>
            </a:r>
            <a:r>
              <a:rPr lang="en-US" dirty="0" err="1" smtClean="0"/>
              <a:t>Rongeur</a:t>
            </a:r>
            <a:endParaRPr lang="en-US" dirty="0" smtClean="0"/>
          </a:p>
          <a:p>
            <a:pPr lvl="2"/>
            <a:r>
              <a:rPr lang="en-US" dirty="0" smtClean="0"/>
              <a:t>Use half of jaw for clean bite</a:t>
            </a:r>
          </a:p>
          <a:p>
            <a:pPr lvl="1"/>
            <a:r>
              <a:rPr lang="en-US" dirty="0" smtClean="0"/>
              <a:t>Double action </a:t>
            </a:r>
            <a:r>
              <a:rPr lang="en-US" dirty="0" err="1" smtClean="0"/>
              <a:t>Rongeur</a:t>
            </a:r>
            <a:endParaRPr lang="en-US" dirty="0" smtClean="0"/>
          </a:p>
          <a:p>
            <a:pPr lvl="2"/>
            <a:r>
              <a:rPr lang="en-US" dirty="0" smtClean="0"/>
              <a:t>Clean bite out of 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225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Plastic dowel rod</a:t>
            </a:r>
          </a:p>
          <a:p>
            <a:pPr lvl="1"/>
            <a:r>
              <a:rPr lang="en-US" dirty="0" smtClean="0"/>
              <a:t>Bone Curette</a:t>
            </a:r>
          </a:p>
          <a:p>
            <a:pPr lvl="2"/>
            <a:r>
              <a:rPr lang="en-US" dirty="0" smtClean="0"/>
              <a:t>Shave off pieces with bowl down</a:t>
            </a:r>
          </a:p>
          <a:p>
            <a:pPr lvl="1"/>
            <a:r>
              <a:rPr lang="en-US" dirty="0" smtClean="0"/>
              <a:t>Chisels and </a:t>
            </a:r>
            <a:r>
              <a:rPr lang="en-US" dirty="0" err="1" smtClean="0"/>
              <a:t>Osteotomes</a:t>
            </a:r>
            <a:endParaRPr lang="en-US" dirty="0" smtClean="0"/>
          </a:p>
          <a:p>
            <a:pPr lvl="2"/>
            <a:r>
              <a:rPr lang="en-US" dirty="0" smtClean="0"/>
              <a:t>Shave off pieces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6090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Marking </a:t>
            </a:r>
            <a:r>
              <a:rPr lang="en-US" dirty="0" smtClean="0"/>
              <a:t>instruments</a:t>
            </a:r>
          </a:p>
          <a:p>
            <a:pPr lvl="1"/>
            <a:r>
              <a:rPr lang="en-US" dirty="0" smtClean="0"/>
              <a:t>Tape</a:t>
            </a:r>
          </a:p>
          <a:p>
            <a:pPr lvl="2"/>
            <a:r>
              <a:rPr lang="en-US" dirty="0" smtClean="0"/>
              <a:t>For specific procedures or specialties</a:t>
            </a:r>
          </a:p>
          <a:p>
            <a:pPr lvl="3"/>
            <a:r>
              <a:rPr lang="en-US" dirty="0" smtClean="0"/>
              <a:t>Clean your hands with alcohol</a:t>
            </a:r>
          </a:p>
          <a:p>
            <a:pPr lvl="3"/>
            <a:r>
              <a:rPr lang="en-US" dirty="0" smtClean="0"/>
              <a:t>Clean instrument in area where tape will be placed (shank)</a:t>
            </a:r>
          </a:p>
          <a:p>
            <a:pPr lvl="3"/>
            <a:r>
              <a:rPr lang="en-US" dirty="0" smtClean="0"/>
              <a:t>Cut tape at an angle  </a:t>
            </a:r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Wrap around 1 to 1.5X around shank only</a:t>
            </a:r>
          </a:p>
          <a:p>
            <a:pPr lvl="4"/>
            <a:r>
              <a:rPr lang="en-US" dirty="0" smtClean="0"/>
              <a:t>Use firm pulling tension </a:t>
            </a:r>
          </a:p>
          <a:p>
            <a:pPr lvl="3"/>
            <a:r>
              <a:rPr lang="en-US" dirty="0" smtClean="0"/>
              <a:t>Autoclave after so tape will bond</a:t>
            </a:r>
            <a:endParaRPr lang="en-US" dirty="0"/>
          </a:p>
        </p:txBody>
      </p:sp>
      <p:sp>
        <p:nvSpPr>
          <p:cNvPr id="4" name="Flowchart: Data 3"/>
          <p:cNvSpPr/>
          <p:nvPr/>
        </p:nvSpPr>
        <p:spPr>
          <a:xfrm>
            <a:off x="4469450" y="3982340"/>
            <a:ext cx="2016808" cy="612648"/>
          </a:xfrm>
          <a:prstGeom prst="flowChartInputOutp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756" y="1432190"/>
            <a:ext cx="3377844" cy="11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2895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 Fused Nylon	</a:t>
            </a:r>
          </a:p>
          <a:p>
            <a:pPr lvl="1"/>
            <a:r>
              <a:rPr lang="en-US" dirty="0" smtClean="0"/>
              <a:t>“dipping” of colored nylon coating 	</a:t>
            </a:r>
          </a:p>
          <a:p>
            <a:pPr lvl="1"/>
            <a:r>
              <a:rPr lang="en-US" dirty="0" smtClean="0"/>
              <a:t>Powder coating process</a:t>
            </a:r>
          </a:p>
          <a:p>
            <a:pPr lvl="1"/>
            <a:r>
              <a:rPr lang="en-US" dirty="0" smtClean="0"/>
              <a:t>Can last years</a:t>
            </a:r>
          </a:p>
          <a:p>
            <a:pPr lvl="2"/>
            <a:r>
              <a:rPr lang="en-US" dirty="0" smtClean="0"/>
              <a:t>Once it starts </a:t>
            </a:r>
            <a:r>
              <a:rPr lang="en-US" dirty="0" smtClean="0"/>
              <a:t>to chip – must be all removed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149" y="4340550"/>
            <a:ext cx="4108885" cy="22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079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i="1" dirty="0" smtClean="0"/>
              <a:t>Austenitic</a:t>
            </a:r>
            <a:r>
              <a:rPr lang="en-US" dirty="0" smtClean="0"/>
              <a:t> – 300 Series Stainless Steel</a:t>
            </a:r>
          </a:p>
          <a:p>
            <a:pPr lvl="2"/>
            <a:r>
              <a:rPr lang="en-US" b="1" dirty="0" smtClean="0"/>
              <a:t>Softer</a:t>
            </a:r>
            <a:r>
              <a:rPr lang="en-US" dirty="0" smtClean="0"/>
              <a:t> – </a:t>
            </a:r>
            <a:r>
              <a:rPr lang="en-US" b="1" dirty="0" smtClean="0"/>
              <a:t>high corrosion resistance</a:t>
            </a:r>
          </a:p>
          <a:p>
            <a:pPr lvl="3"/>
            <a:r>
              <a:rPr lang="en-US" dirty="0" smtClean="0"/>
              <a:t>Used on </a:t>
            </a:r>
            <a:r>
              <a:rPr lang="en-US" b="1" dirty="0" smtClean="0"/>
              <a:t>retractors, </a:t>
            </a:r>
            <a:r>
              <a:rPr lang="en-US" dirty="0" smtClean="0"/>
              <a:t>and </a:t>
            </a:r>
            <a:r>
              <a:rPr lang="en-US" b="1" dirty="0" smtClean="0"/>
              <a:t>tubular </a:t>
            </a:r>
            <a:r>
              <a:rPr lang="en-US" dirty="0" smtClean="0"/>
              <a:t>structures </a:t>
            </a:r>
          </a:p>
          <a:p>
            <a:r>
              <a:rPr lang="en-US" dirty="0" smtClean="0"/>
              <a:t>Manufacture</a:t>
            </a:r>
          </a:p>
          <a:p>
            <a:pPr lvl="1"/>
            <a:r>
              <a:rPr lang="en-US" dirty="0" smtClean="0"/>
              <a:t>Stamping outline – </a:t>
            </a:r>
          </a:p>
          <a:p>
            <a:pPr lvl="1"/>
            <a:r>
              <a:rPr lang="en-US" dirty="0" smtClean="0"/>
              <a:t>Forging - compressing with heat and cooling</a:t>
            </a:r>
          </a:p>
          <a:p>
            <a:pPr lvl="1"/>
            <a:r>
              <a:rPr lang="en-US" dirty="0" smtClean="0"/>
              <a:t>Grinding and milling</a:t>
            </a:r>
          </a:p>
          <a:p>
            <a:pPr lvl="2"/>
            <a:r>
              <a:rPr lang="en-US" dirty="0" smtClean="0"/>
              <a:t>Parts need to fit together</a:t>
            </a:r>
          </a:p>
          <a:p>
            <a:pPr lvl="2"/>
            <a:r>
              <a:rPr lang="en-US" dirty="0" smtClean="0"/>
              <a:t>Need finger rings, serrations and ratchets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Acid Base Etching – </a:t>
            </a:r>
          </a:p>
          <a:p>
            <a:pPr lvl="2"/>
            <a:r>
              <a:rPr lang="en-US" sz="2000" dirty="0" smtClean="0"/>
              <a:t>Semi permanent</a:t>
            </a:r>
          </a:p>
          <a:p>
            <a:pPr lvl="2"/>
            <a:r>
              <a:rPr lang="en-US" sz="2000" dirty="0" smtClean="0"/>
              <a:t>Can be buffed off</a:t>
            </a:r>
          </a:p>
          <a:p>
            <a:pPr lvl="2"/>
            <a:r>
              <a:rPr lang="en-US" sz="2000" dirty="0" smtClean="0"/>
              <a:t>Procedure:</a:t>
            </a:r>
          </a:p>
          <a:p>
            <a:pPr lvl="3"/>
            <a:r>
              <a:rPr lang="en-US" dirty="0" smtClean="0"/>
              <a:t>Use a stencil</a:t>
            </a:r>
          </a:p>
          <a:p>
            <a:pPr lvl="3"/>
            <a:r>
              <a:rPr lang="en-US" dirty="0" smtClean="0"/>
              <a:t>Solutions</a:t>
            </a:r>
          </a:p>
          <a:p>
            <a:pPr lvl="3"/>
            <a:r>
              <a:rPr lang="en-US" dirty="0" smtClean="0"/>
              <a:t>Electricity</a:t>
            </a:r>
          </a:p>
          <a:p>
            <a:pPr lvl="3"/>
            <a:endParaRPr lang="en-US" dirty="0"/>
          </a:p>
          <a:p>
            <a:pPr lvl="3"/>
            <a:r>
              <a:rPr lang="en-US" dirty="0" smtClean="0">
                <a:hlinkClick r:id="rId2"/>
              </a:rPr>
              <a:t>http://www.youtube.com/watch?v=ILPQDXV_Rf0&amp;feature=share&amp;list=PL626DB81D87B2582B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1281443"/>
            <a:ext cx="4318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7811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Laser Etching</a:t>
            </a:r>
          </a:p>
          <a:p>
            <a:pPr lvl="1"/>
            <a:r>
              <a:rPr lang="en-US" dirty="0" smtClean="0"/>
              <a:t>Permanent</a:t>
            </a:r>
          </a:p>
          <a:p>
            <a:pPr lvl="1"/>
            <a:r>
              <a:rPr lang="en-US" dirty="0" smtClean="0"/>
              <a:t>Costly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Electric etching (engraving)</a:t>
            </a:r>
          </a:p>
          <a:p>
            <a:pPr lvl="1"/>
            <a:r>
              <a:rPr lang="en-US" dirty="0" smtClean="0"/>
              <a:t>Damages the surface of the instrument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02" y="4876800"/>
            <a:ext cx="29464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Lubrication</a:t>
            </a:r>
          </a:p>
          <a:p>
            <a:pPr lvl="1"/>
            <a:r>
              <a:rPr lang="en-US" dirty="0" smtClean="0"/>
              <a:t>Neutral pH</a:t>
            </a:r>
          </a:p>
          <a:p>
            <a:pPr lvl="1"/>
            <a:r>
              <a:rPr lang="en-US" dirty="0" smtClean="0"/>
              <a:t>Easier to use</a:t>
            </a:r>
          </a:p>
          <a:p>
            <a:pPr lvl="1"/>
            <a:r>
              <a:rPr lang="en-US" dirty="0" smtClean="0"/>
              <a:t>Extends life of the instrument</a:t>
            </a:r>
          </a:p>
          <a:p>
            <a:r>
              <a:rPr lang="en-US" dirty="0" smtClean="0"/>
              <a:t>Available in 	</a:t>
            </a:r>
          </a:p>
          <a:p>
            <a:pPr lvl="1"/>
            <a:r>
              <a:rPr lang="en-US" dirty="0" smtClean="0"/>
              <a:t>Spray bottle</a:t>
            </a:r>
          </a:p>
          <a:p>
            <a:pPr lvl="1"/>
            <a:r>
              <a:rPr lang="en-US" dirty="0" smtClean="0"/>
              <a:t>Dipping</a:t>
            </a:r>
          </a:p>
          <a:p>
            <a:r>
              <a:rPr lang="en-US" dirty="0" smtClean="0"/>
              <a:t>Application </a:t>
            </a:r>
          </a:p>
          <a:p>
            <a:pPr lvl="1"/>
            <a:r>
              <a:rPr lang="en-US" dirty="0" smtClean="0"/>
              <a:t>Especially all moving areas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848" y="1728308"/>
            <a:ext cx="3023752" cy="373283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Tray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Organization factors:</a:t>
            </a:r>
          </a:p>
          <a:p>
            <a:pPr lvl="1"/>
            <a:r>
              <a:rPr lang="en-US" dirty="0" smtClean="0"/>
              <a:t>Presenting to sterile field</a:t>
            </a:r>
          </a:p>
          <a:p>
            <a:pPr lvl="1"/>
            <a:r>
              <a:rPr lang="en-US" dirty="0" smtClean="0"/>
              <a:t>Protecting instruments</a:t>
            </a:r>
          </a:p>
          <a:p>
            <a:r>
              <a:rPr lang="en-US" dirty="0" smtClean="0"/>
              <a:t>Recommendations:</a:t>
            </a:r>
          </a:p>
          <a:p>
            <a:pPr lvl="1"/>
            <a:r>
              <a:rPr lang="en-US" dirty="0" smtClean="0"/>
              <a:t>Heavy on bottom</a:t>
            </a:r>
          </a:p>
          <a:p>
            <a:pPr lvl="1"/>
            <a:r>
              <a:rPr lang="en-US" dirty="0" smtClean="0"/>
              <a:t>Tray must allow </a:t>
            </a:r>
          </a:p>
          <a:p>
            <a:pPr lvl="1">
              <a:buNone/>
            </a:pPr>
            <a:r>
              <a:rPr lang="en-US" dirty="0" smtClean="0"/>
              <a:t>    adequate space for </a:t>
            </a:r>
          </a:p>
          <a:p>
            <a:pPr lvl="1">
              <a:buNone/>
            </a:pPr>
            <a:r>
              <a:rPr lang="en-US" dirty="0" smtClean="0"/>
              <a:t>    weight distribution</a:t>
            </a:r>
          </a:p>
          <a:p>
            <a:pPr lvl="1"/>
            <a:r>
              <a:rPr lang="en-US" dirty="0" smtClean="0"/>
              <a:t>Curved tips go in </a:t>
            </a:r>
          </a:p>
          <a:p>
            <a:pPr lvl="1">
              <a:buNone/>
            </a:pPr>
            <a:r>
              <a:rPr lang="en-US" dirty="0" smtClean="0"/>
              <a:t>    same direction</a:t>
            </a:r>
          </a:p>
          <a:p>
            <a:pPr lvl="1"/>
            <a:r>
              <a:rPr lang="en-US" dirty="0" smtClean="0"/>
              <a:t>Forceps should be </a:t>
            </a:r>
          </a:p>
          <a:p>
            <a:pPr lvl="1">
              <a:buNone/>
            </a:pPr>
            <a:r>
              <a:rPr lang="en-US" dirty="0" smtClean="0"/>
              <a:t>    gently nested together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421" y="1295400"/>
            <a:ext cx="2516588" cy="2239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559" y="4117242"/>
            <a:ext cx="4121441" cy="274075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Stringers hold finger </a:t>
            </a:r>
            <a:r>
              <a:rPr lang="en-US" dirty="0" smtClean="0"/>
              <a:t>ring of instruments</a:t>
            </a:r>
          </a:p>
          <a:p>
            <a:pPr lvl="2"/>
            <a:r>
              <a:rPr lang="en-US" dirty="0" smtClean="0"/>
              <a:t>Helps with faster setup of sterile field</a:t>
            </a:r>
          </a:p>
          <a:p>
            <a:pPr lvl="2"/>
            <a:r>
              <a:rPr lang="en-US" dirty="0" smtClean="0"/>
              <a:t>Keeps instruments safer</a:t>
            </a:r>
          </a:p>
          <a:p>
            <a:pPr lvl="1"/>
            <a:r>
              <a:rPr lang="en-US" dirty="0" smtClean="0"/>
              <a:t>Laser coated instrument</a:t>
            </a:r>
          </a:p>
          <a:p>
            <a:pPr lvl="2"/>
            <a:r>
              <a:rPr lang="en-US" dirty="0" smtClean="0"/>
              <a:t>Keep separated to prevent damaging coating</a:t>
            </a:r>
          </a:p>
          <a:p>
            <a:pPr lvl="2"/>
            <a:r>
              <a:rPr lang="en-US" dirty="0" smtClean="0"/>
              <a:t>Use silicon nipple mat, foam or lint-free towel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64108">
            <a:off x="7218141" y="4457223"/>
            <a:ext cx="2841471" cy="2661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485" y="1554162"/>
            <a:ext cx="1567115" cy="187763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 2"/>
              <a:buChar char=""/>
            </a:pPr>
            <a:r>
              <a:rPr lang="en-US" dirty="0" smtClean="0"/>
              <a:t>Delicate in protective case in tray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315" y="2361402"/>
            <a:ext cx="5306343" cy="34864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Tempering – </a:t>
            </a:r>
            <a:r>
              <a:rPr lang="en-US" i="1" dirty="0" smtClean="0"/>
              <a:t>hardening</a:t>
            </a:r>
            <a:endParaRPr lang="en-US" dirty="0" smtClean="0"/>
          </a:p>
          <a:p>
            <a:pPr lvl="1"/>
            <a:r>
              <a:rPr lang="en-US" dirty="0" smtClean="0"/>
              <a:t>With controlled heat and cooling</a:t>
            </a:r>
          </a:p>
          <a:p>
            <a:r>
              <a:rPr lang="en-US" dirty="0" smtClean="0"/>
              <a:t>Polishing – smooth finish</a:t>
            </a:r>
          </a:p>
          <a:p>
            <a:pPr lvl="1"/>
            <a:r>
              <a:rPr lang="en-US" dirty="0" smtClean="0"/>
              <a:t>Mirror finish – </a:t>
            </a:r>
          </a:p>
          <a:p>
            <a:pPr lvl="2"/>
            <a:r>
              <a:rPr lang="en-US" dirty="0" smtClean="0"/>
              <a:t>shiny – stains less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Satin finish –</a:t>
            </a:r>
          </a:p>
          <a:p>
            <a:pPr lvl="2"/>
            <a:r>
              <a:rPr lang="en-US" dirty="0" smtClean="0"/>
              <a:t> dull – doesn’t reflect light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389278" y="2032977"/>
            <a:ext cx="3048000" cy="1572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29590" y="4536096"/>
            <a:ext cx="3292014" cy="13517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Passivation</a:t>
            </a:r>
            <a:r>
              <a:rPr lang="en-US" dirty="0" smtClean="0"/>
              <a:t> – corrosion resistance</a:t>
            </a:r>
          </a:p>
          <a:p>
            <a:pPr lvl="1"/>
            <a:r>
              <a:rPr lang="en-US" dirty="0" smtClean="0"/>
              <a:t>	Nitric Acid – removes iron content on surface</a:t>
            </a:r>
          </a:p>
          <a:p>
            <a:pPr lvl="2"/>
            <a:r>
              <a:rPr lang="en-US" dirty="0" smtClean="0"/>
              <a:t>Builds protective layer of chromium oxide</a:t>
            </a:r>
          </a:p>
          <a:p>
            <a:pPr lvl="2"/>
            <a:r>
              <a:rPr lang="en-US" dirty="0" smtClean="0"/>
              <a:t>Continues as instrument is </a:t>
            </a:r>
            <a:r>
              <a:rPr lang="en-US" dirty="0" smtClean="0"/>
              <a:t>used</a:t>
            </a:r>
          </a:p>
          <a:p>
            <a:pPr lvl="2"/>
            <a:r>
              <a:rPr lang="en-US" sz="1800" dirty="0" smtClean="0">
                <a:hlinkClick r:id="rId2"/>
              </a:rPr>
              <a:t>http://www.youtube.com/watch?v=fb7ugFNj8jc</a:t>
            </a:r>
            <a:endParaRPr lang="en-US" sz="1800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r>
              <a:rPr lang="en-US" sz="1800" dirty="0" smtClean="0">
                <a:hlinkClick r:id="rId3"/>
              </a:rPr>
              <a:t>http://youtu.be/Xw7s4iNsAfM</a:t>
            </a:r>
            <a:endParaRPr lang="en-US" sz="1800" dirty="0" smtClean="0"/>
          </a:p>
          <a:p>
            <a:r>
              <a:rPr lang="en-US" sz="1800" dirty="0" smtClean="0">
                <a:hlinkClick r:id="rId4"/>
              </a:rPr>
              <a:t>http://youtu.be/RU6Ri_1vdss</a:t>
            </a:r>
            <a:r>
              <a:rPr lang="en-US" sz="1800" dirty="0" smtClean="0"/>
              <a:t> - </a:t>
            </a:r>
            <a:r>
              <a:rPr lang="en-US" sz="1800" dirty="0" smtClean="0"/>
              <a:t>optional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Inspected and tested</a:t>
            </a:r>
          </a:p>
          <a:p>
            <a:pPr lvl="1"/>
            <a:r>
              <a:rPr lang="en-US" dirty="0" smtClean="0"/>
              <a:t>Etched with manufacturer’s name / number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Manufacturers</a:t>
            </a:r>
          </a:p>
          <a:p>
            <a:pPr lvl="1"/>
            <a:r>
              <a:rPr lang="en-US" dirty="0" smtClean="0"/>
              <a:t>Good instruments come from Germany</a:t>
            </a:r>
          </a:p>
          <a:p>
            <a:pPr lvl="1"/>
            <a:r>
              <a:rPr lang="en-US" dirty="0" smtClean="0"/>
              <a:t>Poorer usually come from Pakistan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068" y="2709333"/>
            <a:ext cx="5293531" cy="21717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Tip – working part</a:t>
            </a:r>
          </a:p>
          <a:p>
            <a:r>
              <a:rPr lang="en-US" dirty="0" smtClean="0"/>
              <a:t>Jaw  - </a:t>
            </a:r>
            <a:r>
              <a:rPr lang="en-US" dirty="0" err="1" smtClean="0"/>
              <a:t>serations</a:t>
            </a:r>
            <a:endParaRPr lang="en-US" dirty="0" smtClean="0"/>
          </a:p>
          <a:p>
            <a:r>
              <a:rPr lang="en-US" dirty="0" smtClean="0"/>
              <a:t>Hinge / Box lock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Shank</a:t>
            </a:r>
          </a:p>
          <a:p>
            <a:endParaRPr lang="en-US" dirty="0" smtClean="0"/>
          </a:p>
          <a:p>
            <a:r>
              <a:rPr lang="en-US" dirty="0" smtClean="0"/>
              <a:t>Ratchet</a:t>
            </a:r>
          </a:p>
          <a:p>
            <a:r>
              <a:rPr lang="en-US" dirty="0" smtClean="0"/>
              <a:t>Finger Rings</a:t>
            </a:r>
          </a:p>
          <a:p>
            <a:r>
              <a:rPr lang="en-US" dirty="0" smtClean="0"/>
              <a:t>Length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28324" y="2493962"/>
            <a:ext cx="5173126" cy="258656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539067" y="1422400"/>
            <a:ext cx="3115733" cy="440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352800" y="1761067"/>
            <a:ext cx="3437467" cy="474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68133" y="2641600"/>
            <a:ext cx="3505200" cy="33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79600" y="3894667"/>
            <a:ext cx="5418667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84400" y="4707467"/>
            <a:ext cx="5164667" cy="50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75467" y="5164667"/>
            <a:ext cx="4047066" cy="592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Jaw face</a:t>
            </a:r>
          </a:p>
          <a:p>
            <a:pPr lvl="1"/>
            <a:r>
              <a:rPr lang="en-US" dirty="0" err="1" smtClean="0"/>
              <a:t>Serations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Needle holders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758" y="4763112"/>
            <a:ext cx="3052228" cy="2094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60750" y="2201010"/>
            <a:ext cx="3689426" cy="1434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037" y="1600200"/>
            <a:ext cx="28448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Hemostat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358699">
            <a:off x="3050663" y="1443685"/>
            <a:ext cx="4335674" cy="47889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298</TotalTime>
  <Words>747</Words>
  <Application>Microsoft Macintosh PowerPoint</Application>
  <PresentationFormat>On-screen Show (4:3)</PresentationFormat>
  <Paragraphs>220</Paragraphs>
  <Slides>35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Trek</vt:lpstr>
      <vt:lpstr>Surgical Instrumentation</vt:lpstr>
      <vt:lpstr>Slide 2</vt:lpstr>
      <vt:lpstr>Slide 3</vt:lpstr>
      <vt:lpstr>Slide 4</vt:lpstr>
      <vt:lpstr>Slide 5</vt:lpstr>
      <vt:lpstr>Slide 6</vt:lpstr>
      <vt:lpstr>Instrument Parts</vt:lpstr>
      <vt:lpstr>Slide 8</vt:lpstr>
      <vt:lpstr>Classifications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Manufacturing instruments</vt:lpstr>
      <vt:lpstr>Post op care of instruments</vt:lpstr>
      <vt:lpstr>Slide 23</vt:lpstr>
      <vt:lpstr>Checking for Damage</vt:lpstr>
      <vt:lpstr>Slide 25</vt:lpstr>
      <vt:lpstr>Slide 26</vt:lpstr>
      <vt:lpstr>Slide 27</vt:lpstr>
      <vt:lpstr>Identification</vt:lpstr>
      <vt:lpstr>Slide 29</vt:lpstr>
      <vt:lpstr>Slide 30</vt:lpstr>
      <vt:lpstr>Slide 31</vt:lpstr>
      <vt:lpstr>Slide 32</vt:lpstr>
      <vt:lpstr>Tray Assembly</vt:lpstr>
      <vt:lpstr>Slide 34</vt:lpstr>
      <vt:lpstr>Slide 35</vt:lpstr>
    </vt:vector>
  </TitlesOfParts>
  <Company>Renton technical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Instrumentation</dc:title>
  <dc:creator>Thurston</dc:creator>
  <cp:lastModifiedBy>Thurston</cp:lastModifiedBy>
  <cp:revision>14</cp:revision>
  <dcterms:created xsi:type="dcterms:W3CDTF">2013-01-10T05:41:14Z</dcterms:created>
  <dcterms:modified xsi:type="dcterms:W3CDTF">2013-01-10T07:23:35Z</dcterms:modified>
</cp:coreProperties>
</file>