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5" r:id="rId12"/>
    <p:sldId id="264" r:id="rId13"/>
    <p:sldId id="268" r:id="rId14"/>
    <p:sldId id="269" r:id="rId15"/>
    <p:sldId id="286" r:id="rId16"/>
    <p:sldId id="287" r:id="rId17"/>
    <p:sldId id="288" r:id="rId18"/>
    <p:sldId id="270" r:id="rId19"/>
    <p:sldId id="271" r:id="rId20"/>
    <p:sldId id="273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9" r:id="rId34"/>
    <p:sldId id="290" r:id="rId35"/>
    <p:sldId id="291" r:id="rId36"/>
    <p:sldId id="292" r:id="rId37"/>
    <p:sldId id="293" r:id="rId38"/>
    <p:sldId id="295" r:id="rId39"/>
    <p:sldId id="297" r:id="rId40"/>
    <p:sldId id="296" r:id="rId41"/>
    <p:sldId id="298" r:id="rId42"/>
    <p:sldId id="294" r:id="rId43"/>
    <p:sldId id="299" r:id="rId44"/>
    <p:sldId id="300" r:id="rId45"/>
    <p:sldId id="301" r:id="rId46"/>
    <p:sldId id="302" r:id="rId47"/>
    <p:sldId id="306" r:id="rId48"/>
    <p:sldId id="303" r:id="rId49"/>
    <p:sldId id="310" r:id="rId50"/>
    <p:sldId id="308" r:id="rId51"/>
    <p:sldId id="309" r:id="rId52"/>
    <p:sldId id="307" r:id="rId53"/>
    <p:sldId id="305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0BB0476-E9FC-2C45-9C12-30872307081C}" type="datetimeFigureOut">
              <a:rPr lang="en-US" smtClean="0"/>
              <a:pPr/>
              <a:t>1/23/13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3F88074-E883-4740-8634-2C3D36C40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wCIqAAJGPg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WHFRCrPj0SQ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vt6G_sOh3WU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8ihIZchvUq0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Chapter 12     7</a:t>
            </a:r>
            <a:r>
              <a:rPr lang="en-US" baseline="30000" dirty="0" smtClean="0"/>
              <a:t>th</a:t>
            </a:r>
            <a:r>
              <a:rPr lang="en-US" dirty="0" smtClean="0"/>
              <a:t> Ed.</a:t>
            </a:r>
          </a:p>
          <a:p>
            <a:r>
              <a:rPr lang="en-US" dirty="0" smtClean="0"/>
              <a:t>Rosemary Thurston RN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Complex Surgical Instruments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Powered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Batteries give freedom on sterile field</a:t>
            </a:r>
          </a:p>
          <a:p>
            <a:pPr lvl="1"/>
            <a:r>
              <a:rPr lang="en-US" dirty="0" smtClean="0"/>
              <a:t>Must be charged</a:t>
            </a:r>
          </a:p>
          <a:p>
            <a:pPr lvl="1"/>
            <a:r>
              <a:rPr lang="en-US" dirty="0" smtClean="0"/>
              <a:t>Chargers specific by system</a:t>
            </a:r>
          </a:p>
          <a:p>
            <a:pPr lvl="1"/>
            <a:r>
              <a:rPr lang="en-US" dirty="0" smtClean="0"/>
              <a:t>Follow OEM recommendation for flash Sterilization </a:t>
            </a:r>
          </a:p>
          <a:p>
            <a:r>
              <a:rPr lang="en-US" dirty="0" smtClean="0"/>
              <a:t>Care of battery powered instruments</a:t>
            </a:r>
          </a:p>
          <a:p>
            <a:pPr lvl="1"/>
            <a:r>
              <a:rPr lang="en-US" dirty="0" smtClean="0"/>
              <a:t>Never immerse instrument / battery</a:t>
            </a:r>
          </a:p>
          <a:p>
            <a:pPr lvl="1"/>
            <a:r>
              <a:rPr lang="en-US" dirty="0" smtClean="0"/>
              <a:t>Clean debris using nylon brush / mild detergent</a:t>
            </a:r>
          </a:p>
          <a:p>
            <a:pPr lvl="1"/>
            <a:r>
              <a:rPr lang="en-US" dirty="0" smtClean="0"/>
              <a:t>Rise under running water – </a:t>
            </a:r>
          </a:p>
          <a:p>
            <a:pPr lvl="2"/>
            <a:r>
              <a:rPr lang="en-US" dirty="0" smtClean="0"/>
              <a:t>Prevent contact with battery contact area</a:t>
            </a:r>
          </a:p>
          <a:p>
            <a:pPr lvl="1"/>
            <a:r>
              <a:rPr lang="en-US" dirty="0" smtClean="0"/>
              <a:t>Use decontamination battery to protect electrical components</a:t>
            </a:r>
          </a:p>
          <a:p>
            <a:pPr lvl="2"/>
            <a:r>
              <a:rPr lang="en-US" dirty="0" smtClean="0"/>
              <a:t>This batter is used only for this purpose - 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PPE</a:t>
            </a:r>
          </a:p>
          <a:p>
            <a:endParaRPr lang="en-US" dirty="0" smtClean="0"/>
          </a:p>
          <a:p>
            <a:r>
              <a:rPr lang="en-US" dirty="0" smtClean="0"/>
              <a:t>Care – some have saw blades and drill bits / burrs</a:t>
            </a:r>
          </a:p>
          <a:p>
            <a:pPr lvl="1"/>
            <a:r>
              <a:rPr lang="en-US" dirty="0" smtClean="0"/>
              <a:t>Be able to safely disarm them</a:t>
            </a:r>
          </a:p>
          <a:p>
            <a:endParaRPr lang="en-US" dirty="0"/>
          </a:p>
          <a:p>
            <a:r>
              <a:rPr lang="en-US" dirty="0" smtClean="0"/>
              <a:t>Follow OEM’s recommendations                    </a:t>
            </a:r>
            <a:r>
              <a:rPr lang="en-US" dirty="0" smtClean="0"/>
              <a:t>                               </a:t>
            </a:r>
            <a:r>
              <a:rPr lang="en-US" dirty="0" smtClean="0"/>
              <a:t>for each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94021">
            <a:off x="5478257" y="4005480"/>
            <a:ext cx="3254442" cy="22623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POU</a:t>
            </a:r>
          </a:p>
          <a:p>
            <a:pPr lvl="1"/>
            <a:r>
              <a:rPr lang="en-US" dirty="0" smtClean="0"/>
              <a:t>Remove debris during use with water moistened sponge – no saline</a:t>
            </a:r>
          </a:p>
          <a:p>
            <a:pPr lvl="1"/>
            <a:r>
              <a:rPr lang="en-US" dirty="0" smtClean="0"/>
              <a:t>Remove bits, burrs, blades</a:t>
            </a:r>
          </a:p>
          <a:p>
            <a:pPr lvl="1"/>
            <a:r>
              <a:rPr lang="en-US" dirty="0" smtClean="0"/>
              <a:t>Remove attachment from </a:t>
            </a:r>
            <a:r>
              <a:rPr lang="en-US" dirty="0" err="1" smtClean="0"/>
              <a:t>handpiece</a:t>
            </a:r>
            <a:endParaRPr lang="en-US" dirty="0" smtClean="0"/>
          </a:p>
          <a:p>
            <a:pPr lvl="2"/>
            <a:r>
              <a:rPr lang="en-US" dirty="0" smtClean="0"/>
              <a:t>Disconnect from power source</a:t>
            </a:r>
          </a:p>
          <a:p>
            <a:pPr lvl="1"/>
            <a:r>
              <a:rPr lang="en-US" dirty="0" smtClean="0"/>
              <a:t>Separate devices that can be soaked</a:t>
            </a:r>
          </a:p>
          <a:p>
            <a:pPr lvl="2"/>
            <a:r>
              <a:rPr lang="en-US" dirty="0" smtClean="0"/>
              <a:t>Burrs, holding devices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Decontamination</a:t>
            </a:r>
          </a:p>
          <a:p>
            <a:pPr lvl="1"/>
            <a:r>
              <a:rPr lang="en-US" dirty="0" smtClean="0"/>
              <a:t>Prevent fluid invasion by keeping hose attached during cleaning</a:t>
            </a:r>
          </a:p>
          <a:p>
            <a:pPr lvl="1"/>
            <a:r>
              <a:rPr lang="en-US" dirty="0" smtClean="0"/>
              <a:t>Clean exterior with germicidal detergent (EOM)</a:t>
            </a:r>
          </a:p>
          <a:p>
            <a:pPr lvl="2"/>
            <a:r>
              <a:rPr lang="en-US" dirty="0" smtClean="0"/>
              <a:t>Soft bristle brush</a:t>
            </a:r>
          </a:p>
          <a:p>
            <a:pPr lvl="2"/>
            <a:r>
              <a:rPr lang="en-US" dirty="0" smtClean="0"/>
              <a:t>Attention to recessions</a:t>
            </a:r>
          </a:p>
          <a:p>
            <a:pPr lvl="3"/>
            <a:r>
              <a:rPr lang="en-US" dirty="0" smtClean="0"/>
              <a:t>Moving levers</a:t>
            </a:r>
          </a:p>
          <a:p>
            <a:pPr lvl="3"/>
            <a:r>
              <a:rPr lang="en-US" dirty="0" smtClean="0"/>
              <a:t>Switches</a:t>
            </a:r>
          </a:p>
          <a:p>
            <a:pPr lvl="3"/>
            <a:r>
              <a:rPr lang="en-US" dirty="0" smtClean="0"/>
              <a:t>Controls</a:t>
            </a:r>
          </a:p>
          <a:p>
            <a:pPr lvl="2"/>
            <a:r>
              <a:rPr lang="en-US" dirty="0" smtClean="0"/>
              <a:t>Check for smooth operation</a:t>
            </a:r>
          </a:p>
          <a:p>
            <a:pPr lvl="1"/>
            <a:r>
              <a:rPr lang="en-US" dirty="0" smtClean="0"/>
              <a:t>Clean recessions and </a:t>
            </a:r>
            <a:r>
              <a:rPr lang="en-US" dirty="0" err="1" smtClean="0"/>
              <a:t>cannulas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Use stiff bristle brush – right length and diameter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Clean, rinse, inspect hose, cable or battery pack</a:t>
            </a:r>
          </a:p>
          <a:p>
            <a:pPr lvl="2"/>
            <a:r>
              <a:rPr lang="en-US" dirty="0" smtClean="0"/>
              <a:t>Inspect for damage / wear</a:t>
            </a:r>
          </a:p>
          <a:p>
            <a:pPr lvl="1"/>
            <a:r>
              <a:rPr lang="en-US" dirty="0" smtClean="0"/>
              <a:t>Lubricate </a:t>
            </a:r>
            <a:r>
              <a:rPr lang="en-US" dirty="0" err="1" smtClean="0"/>
              <a:t>handpiece</a:t>
            </a:r>
            <a:r>
              <a:rPr lang="en-US" dirty="0" smtClean="0"/>
              <a:t> with lubricant per OEM</a:t>
            </a:r>
          </a:p>
          <a:p>
            <a:pPr lvl="2"/>
            <a:r>
              <a:rPr lang="en-US" dirty="0" smtClean="0"/>
              <a:t>May recommend running to check performance and lubricate</a:t>
            </a:r>
          </a:p>
          <a:p>
            <a:pPr lvl="1"/>
            <a:r>
              <a:rPr lang="en-US" dirty="0" smtClean="0"/>
              <a:t>Dry with soft cloth</a:t>
            </a:r>
          </a:p>
          <a:p>
            <a:pPr lvl="1"/>
            <a:r>
              <a:rPr lang="en-US" dirty="0" smtClean="0"/>
              <a:t>Package and sterilize per OEM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86" y="1600201"/>
            <a:ext cx="7890024" cy="49454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with controls</a:t>
            </a:r>
          </a:p>
          <a:p>
            <a:r>
              <a:rPr lang="en-US" dirty="0" smtClean="0"/>
              <a:t>Flexible shaft</a:t>
            </a:r>
          </a:p>
          <a:p>
            <a:pPr lvl="1"/>
            <a:r>
              <a:rPr lang="en-US" dirty="0" err="1" smtClean="0"/>
              <a:t>Fiberoptic</a:t>
            </a:r>
            <a:endParaRPr lang="en-US" dirty="0" smtClean="0"/>
          </a:p>
          <a:p>
            <a:pPr lvl="2"/>
            <a:r>
              <a:rPr lang="en-US" dirty="0" smtClean="0"/>
              <a:t>Special light carrying fibers carry light </a:t>
            </a:r>
          </a:p>
          <a:p>
            <a:pPr lvl="3"/>
            <a:r>
              <a:rPr lang="en-US" dirty="0" smtClean="0"/>
              <a:t>Delicate – can break if bumped or coiled too tight</a:t>
            </a:r>
          </a:p>
          <a:p>
            <a:pPr lvl="2"/>
            <a:r>
              <a:rPr lang="en-US" dirty="0" smtClean="0"/>
              <a:t>Connected to light source </a:t>
            </a:r>
          </a:p>
          <a:p>
            <a:pPr lvl="1"/>
            <a:r>
              <a:rPr lang="en-US" dirty="0" smtClean="0"/>
              <a:t>Imaging cable/viewing sheath</a:t>
            </a:r>
          </a:p>
          <a:p>
            <a:pPr lvl="2"/>
            <a:r>
              <a:rPr lang="en-US" dirty="0" smtClean="0"/>
              <a:t>To see video</a:t>
            </a:r>
          </a:p>
          <a:p>
            <a:pPr lvl="1"/>
            <a:r>
              <a:rPr lang="en-US" dirty="0" smtClean="0"/>
              <a:t>Cables</a:t>
            </a:r>
          </a:p>
          <a:p>
            <a:pPr lvl="2"/>
            <a:r>
              <a:rPr lang="en-US" dirty="0" smtClean="0"/>
              <a:t>Control movement of tip</a:t>
            </a:r>
          </a:p>
          <a:p>
            <a:pPr lvl="1"/>
            <a:r>
              <a:rPr lang="en-US" dirty="0" smtClean="0"/>
              <a:t>Impervious sheath (covering)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3202931"/>
            <a:ext cx="30988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Length</a:t>
            </a:r>
          </a:p>
          <a:p>
            <a:pPr lvl="2"/>
            <a:r>
              <a:rPr lang="en-US" dirty="0" smtClean="0"/>
              <a:t>36 – 60”</a:t>
            </a:r>
          </a:p>
          <a:p>
            <a:pPr lvl="1"/>
            <a:r>
              <a:rPr lang="en-US" dirty="0" smtClean="0"/>
              <a:t>Lumens</a:t>
            </a:r>
          </a:p>
          <a:p>
            <a:pPr lvl="2"/>
            <a:r>
              <a:rPr lang="en-US" dirty="0" smtClean="0"/>
              <a:t>Allows suctioning</a:t>
            </a:r>
          </a:p>
          <a:p>
            <a:pPr lvl="3"/>
            <a:r>
              <a:rPr lang="en-US" dirty="0" smtClean="0"/>
              <a:t>Connected to suction container </a:t>
            </a:r>
          </a:p>
          <a:p>
            <a:pPr lvl="2"/>
            <a:r>
              <a:rPr lang="en-US" dirty="0" smtClean="0"/>
              <a:t>Allows irrigation</a:t>
            </a:r>
          </a:p>
          <a:p>
            <a:pPr lvl="3"/>
            <a:r>
              <a:rPr lang="en-US" dirty="0" smtClean="0"/>
              <a:t>Connected to water bottle</a:t>
            </a:r>
          </a:p>
          <a:p>
            <a:pPr lvl="2"/>
            <a:r>
              <a:rPr lang="en-US" dirty="0" smtClean="0"/>
              <a:t>Largest is </a:t>
            </a:r>
            <a:r>
              <a:rPr lang="en-US" b="1" i="1" dirty="0" smtClean="0"/>
              <a:t>Biopsy channel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264" y="3078679"/>
            <a:ext cx="4801064" cy="30474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Endoscopes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Used within – “instrument to view within”</a:t>
            </a:r>
          </a:p>
          <a:p>
            <a:pPr lvl="1"/>
            <a:r>
              <a:rPr lang="en-US" dirty="0" smtClean="0"/>
              <a:t>Through opening in body</a:t>
            </a:r>
          </a:p>
          <a:p>
            <a:pPr lvl="1"/>
            <a:r>
              <a:rPr lang="en-US" dirty="0" smtClean="0"/>
              <a:t>Through small incision</a:t>
            </a:r>
          </a:p>
          <a:p>
            <a:pPr lvl="1"/>
            <a:r>
              <a:rPr lang="en-US" dirty="0" smtClean="0"/>
              <a:t>Have cameras and </a:t>
            </a:r>
            <a:r>
              <a:rPr lang="en-US" dirty="0" err="1" smtClean="0"/>
              <a:t>fiberoptic</a:t>
            </a:r>
            <a:r>
              <a:rPr lang="en-US" dirty="0" smtClean="0"/>
              <a:t> lighting / viewing</a:t>
            </a:r>
          </a:p>
          <a:p>
            <a:pPr lvl="1"/>
            <a:r>
              <a:rPr lang="en-US" sz="1800" dirty="0" smtClean="0">
                <a:hlinkClick r:id="rId2"/>
              </a:rPr>
              <a:t>http://www.youtube.com/watch?v=WHFRCrPj0SQ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3"/>
              </a:rPr>
              <a:t>http://www.youtube.com/watch?v=ewCIqAAJGPg</a:t>
            </a:r>
            <a:endParaRPr lang="en-US" sz="1800" dirty="0" smtClean="0"/>
          </a:p>
          <a:p>
            <a:r>
              <a:rPr lang="en-US" dirty="0" smtClean="0"/>
              <a:t>CS concerns:</a:t>
            </a:r>
          </a:p>
          <a:p>
            <a:pPr lvl="1"/>
            <a:r>
              <a:rPr lang="en-US" dirty="0" smtClean="0"/>
              <a:t>Nosocomial infection</a:t>
            </a:r>
          </a:p>
          <a:p>
            <a:pPr lvl="1"/>
            <a:r>
              <a:rPr lang="en-US" dirty="0" smtClean="0"/>
              <a:t>Expensive equipment</a:t>
            </a:r>
          </a:p>
          <a:p>
            <a:pPr lvl="1"/>
            <a:r>
              <a:rPr lang="en-US" dirty="0" smtClean="0"/>
              <a:t>Difficult to reprocess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333" y="-1"/>
            <a:ext cx="3304667" cy="2297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190" y="4636232"/>
            <a:ext cx="4548810" cy="21694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Rigid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Flexible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246" y="1600200"/>
            <a:ext cx="4584700" cy="177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05" y="3679088"/>
            <a:ext cx="3022600" cy="269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Technology and instrumentation</a:t>
            </a:r>
          </a:p>
          <a:p>
            <a:pPr lvl="1"/>
            <a:r>
              <a:rPr lang="en-US" dirty="0" smtClean="0"/>
              <a:t>New generation of instruments</a:t>
            </a:r>
          </a:p>
          <a:p>
            <a:pPr lvl="2"/>
            <a:r>
              <a:rPr lang="en-US" dirty="0" smtClean="0"/>
              <a:t>Technically advanced </a:t>
            </a:r>
          </a:p>
          <a:p>
            <a:pPr lvl="2"/>
            <a:r>
              <a:rPr lang="en-US" dirty="0" smtClean="0"/>
              <a:t>Very costly</a:t>
            </a:r>
          </a:p>
          <a:p>
            <a:pPr lvl="2"/>
            <a:r>
              <a:rPr lang="en-US" dirty="0" smtClean="0"/>
              <a:t>Fragile / breakable</a:t>
            </a:r>
          </a:p>
          <a:p>
            <a:pPr lvl="1"/>
            <a:r>
              <a:rPr lang="en-US" dirty="0" smtClean="0"/>
              <a:t>Increases the difficulty to </a:t>
            </a:r>
          </a:p>
          <a:p>
            <a:pPr lvl="2"/>
            <a:r>
              <a:rPr lang="en-US" dirty="0" smtClean="0"/>
              <a:t>Clean</a:t>
            </a:r>
          </a:p>
          <a:p>
            <a:pPr lvl="2"/>
            <a:r>
              <a:rPr lang="en-US" dirty="0" smtClean="0"/>
              <a:t>Disinfect</a:t>
            </a:r>
          </a:p>
          <a:p>
            <a:pPr lvl="2"/>
            <a:r>
              <a:rPr lang="en-US" smtClean="0"/>
              <a:t>Sterilize</a:t>
            </a:r>
            <a:endParaRPr lang="en-US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Sensitive to pressure                                            and bending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End connection protected                                from fluids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3808325"/>
            <a:ext cx="2832100" cy="287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985" y="1025070"/>
            <a:ext cx="30988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Flexible must be leak tested                           before submersion</a:t>
            </a:r>
          </a:p>
          <a:p>
            <a:pPr lvl="1"/>
            <a:r>
              <a:rPr lang="en-US" dirty="0" smtClean="0"/>
              <a:t>Protects elements inside of sheath</a:t>
            </a:r>
          </a:p>
          <a:p>
            <a:pPr lvl="1"/>
            <a:r>
              <a:rPr lang="en-US" sz="1800" dirty="0" smtClean="0">
                <a:hlinkClick r:id="rId2"/>
              </a:rPr>
              <a:t>http://www.youtube.com/watch?v=vt6G_sOh3WU</a:t>
            </a:r>
            <a:endParaRPr lang="en-US" sz="1800" dirty="0" smtClean="0"/>
          </a:p>
          <a:p>
            <a:endParaRPr lang="en-US" dirty="0"/>
          </a:p>
          <a:p>
            <a:r>
              <a:rPr lang="en-US" dirty="0" smtClean="0"/>
              <a:t>Care when cleaning channels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337" y="4451427"/>
            <a:ext cx="2848988" cy="2240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834" y="4894263"/>
            <a:ext cx="32893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34" y="-252479"/>
            <a:ext cx="3033789" cy="2124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440" y="2567868"/>
            <a:ext cx="2198483" cy="16488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43719"/>
          </a:xfrm>
        </p:spPr>
        <p:txBody>
          <a:bodyPr>
            <a:normAutofit/>
          </a:bodyPr>
          <a:lstStyle/>
          <a:p>
            <a:r>
              <a:rPr lang="en-US" dirty="0" smtClean="0"/>
              <a:t>Sterilization / disinfection </a:t>
            </a:r>
          </a:p>
          <a:p>
            <a:pPr lvl="1"/>
            <a:r>
              <a:rPr lang="en-US" dirty="0" smtClean="0"/>
              <a:t>According to Spaulding Classification System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Endscopes</a:t>
            </a:r>
            <a:r>
              <a:rPr lang="en-US" dirty="0" smtClean="0"/>
              <a:t> that enter tissue</a:t>
            </a:r>
          </a:p>
          <a:p>
            <a:pPr lvl="2"/>
            <a:r>
              <a:rPr lang="en-US" dirty="0" smtClean="0"/>
              <a:t>Critical Device  =  must be sterilized</a:t>
            </a:r>
          </a:p>
          <a:p>
            <a:pPr lvl="3"/>
            <a:r>
              <a:rPr lang="en-US" dirty="0" err="1" smtClean="0"/>
              <a:t>Arthroscopes</a:t>
            </a:r>
            <a:endParaRPr lang="en-US" dirty="0" smtClean="0"/>
          </a:p>
          <a:p>
            <a:pPr lvl="3"/>
            <a:r>
              <a:rPr lang="en-US" dirty="0" smtClean="0"/>
              <a:t>Laparoscopes </a:t>
            </a:r>
          </a:p>
          <a:p>
            <a:pPr lvl="1"/>
            <a:r>
              <a:rPr lang="en-US" dirty="0" smtClean="0"/>
              <a:t>Endoscopes that touch intact mucous membranes</a:t>
            </a:r>
          </a:p>
          <a:p>
            <a:pPr lvl="2"/>
            <a:r>
              <a:rPr lang="en-US" dirty="0" smtClean="0"/>
              <a:t>Semi-critical Device = can be high-level disinfected</a:t>
            </a:r>
          </a:p>
          <a:p>
            <a:pPr lvl="3"/>
            <a:r>
              <a:rPr lang="en-US" dirty="0" err="1" smtClean="0"/>
              <a:t>Esophagogastroduodenoscopes</a:t>
            </a:r>
            <a:r>
              <a:rPr lang="en-US" dirty="0" smtClean="0"/>
              <a:t>  (EGD)</a:t>
            </a:r>
          </a:p>
          <a:p>
            <a:pPr lvl="3"/>
            <a:r>
              <a:rPr lang="en-US" dirty="0" err="1" smtClean="0"/>
              <a:t>Colonoscope</a:t>
            </a:r>
            <a:endParaRPr lang="en-US" dirty="0" smtClean="0"/>
          </a:p>
          <a:p>
            <a:pPr lvl="3"/>
            <a:r>
              <a:rPr lang="en-US" dirty="0" smtClean="0"/>
              <a:t>Bronchoscope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Concerns:</a:t>
            </a:r>
          </a:p>
          <a:p>
            <a:pPr lvl="1"/>
            <a:r>
              <a:rPr lang="en-US" dirty="0" smtClean="0"/>
              <a:t>Cleaning channels</a:t>
            </a:r>
          </a:p>
          <a:p>
            <a:pPr lvl="2"/>
            <a:r>
              <a:rPr lang="en-US" dirty="0" smtClean="0"/>
              <a:t>Removing bioburden</a:t>
            </a:r>
          </a:p>
          <a:p>
            <a:pPr lvl="2"/>
            <a:r>
              <a:rPr lang="en-US" dirty="0" smtClean="0"/>
              <a:t>Drying after disinfection and rinsing</a:t>
            </a:r>
          </a:p>
          <a:p>
            <a:pPr lvl="3"/>
            <a:r>
              <a:rPr lang="en-US" dirty="0" smtClean="0"/>
              <a:t>Water grows organisms	</a:t>
            </a:r>
          </a:p>
          <a:p>
            <a:pPr lvl="1"/>
            <a:r>
              <a:rPr lang="en-US" dirty="0" smtClean="0"/>
              <a:t>Potential training issues for employees </a:t>
            </a:r>
          </a:p>
          <a:p>
            <a:pPr lvl="2"/>
            <a:r>
              <a:rPr lang="en-US" dirty="0" smtClean="0"/>
              <a:t>Inadequate cleaning / disinfection</a:t>
            </a:r>
          </a:p>
          <a:p>
            <a:pPr lvl="2"/>
            <a:r>
              <a:rPr lang="en-US" dirty="0" smtClean="0"/>
              <a:t>Damage to scope</a:t>
            </a:r>
          </a:p>
          <a:p>
            <a:pPr lvl="1"/>
            <a:r>
              <a:rPr lang="en-US" dirty="0" smtClean="0"/>
              <a:t>Time for adequate processing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Inadequate inspection before reprocessing	</a:t>
            </a:r>
          </a:p>
          <a:p>
            <a:pPr lvl="1"/>
            <a:r>
              <a:rPr lang="en-US" dirty="0" smtClean="0"/>
              <a:t>Not following instructions for reprocessing equipment	</a:t>
            </a:r>
          </a:p>
          <a:p>
            <a:pPr lvl="1"/>
            <a:r>
              <a:rPr lang="en-US" dirty="0" smtClean="0"/>
              <a:t>Not following instructions on chemicals</a:t>
            </a:r>
          </a:p>
          <a:p>
            <a:pPr lvl="1"/>
            <a:r>
              <a:rPr lang="en-US" dirty="0" smtClean="0"/>
              <a:t>Not leak testing</a:t>
            </a:r>
          </a:p>
          <a:p>
            <a:pPr lvl="1"/>
            <a:r>
              <a:rPr lang="en-US" dirty="0" smtClean="0"/>
              <a:t>Poor manual cleaning</a:t>
            </a:r>
          </a:p>
          <a:p>
            <a:pPr lvl="1"/>
            <a:r>
              <a:rPr lang="en-US" dirty="0" smtClean="0"/>
              <a:t>Not fully submersing in disinfectant</a:t>
            </a:r>
          </a:p>
          <a:p>
            <a:pPr lvl="1"/>
            <a:r>
              <a:rPr lang="en-US" dirty="0" smtClean="0"/>
              <a:t>Improper drying / storage</a:t>
            </a:r>
          </a:p>
          <a:p>
            <a:pPr lvl="1"/>
            <a:r>
              <a:rPr lang="en-US" dirty="0" smtClean="0"/>
              <a:t>Not sterilizing biopsy forceps (critical = sterile)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Disinfecting Agents for Endoscopes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16108"/>
          </a:xfrm>
        </p:spPr>
        <p:txBody>
          <a:bodyPr>
            <a:normAutofit/>
          </a:bodyPr>
          <a:lstStyle/>
          <a:p>
            <a:r>
              <a:rPr lang="en-US" dirty="0" smtClean="0"/>
              <a:t>Gluteraldehyde</a:t>
            </a:r>
          </a:p>
          <a:p>
            <a:pPr lvl="1"/>
            <a:r>
              <a:rPr lang="en-US" dirty="0" smtClean="0"/>
              <a:t>Advantages:</a:t>
            </a:r>
          </a:p>
          <a:p>
            <a:pPr lvl="2"/>
            <a:r>
              <a:rPr lang="en-US" dirty="0" smtClean="0"/>
              <a:t>Active agent against microorganisms</a:t>
            </a:r>
          </a:p>
          <a:p>
            <a:pPr lvl="2"/>
            <a:r>
              <a:rPr lang="en-US" dirty="0" smtClean="0"/>
              <a:t>Acidic-base compatible with endoscope materials</a:t>
            </a:r>
          </a:p>
          <a:p>
            <a:pPr lvl="2"/>
            <a:r>
              <a:rPr lang="en-US" dirty="0" smtClean="0"/>
              <a:t>Sterilization can be done with extended time	</a:t>
            </a:r>
          </a:p>
          <a:p>
            <a:pPr lvl="1"/>
            <a:r>
              <a:rPr lang="en-US" dirty="0" smtClean="0"/>
              <a:t>Disadvantages</a:t>
            </a:r>
          </a:p>
          <a:p>
            <a:pPr lvl="2"/>
            <a:r>
              <a:rPr lang="en-US" dirty="0" smtClean="0"/>
              <a:t>Stability – only last 14 days</a:t>
            </a:r>
          </a:p>
          <a:p>
            <a:pPr lvl="2"/>
            <a:r>
              <a:rPr lang="en-US" dirty="0" smtClean="0"/>
              <a:t>Dilution - can be diluted if scopes are not dry</a:t>
            </a:r>
          </a:p>
          <a:p>
            <a:pPr lvl="2"/>
            <a:r>
              <a:rPr lang="en-US" dirty="0" smtClean="0"/>
              <a:t>Corrosive to metals – high carbon</a:t>
            </a:r>
          </a:p>
          <a:p>
            <a:pPr lvl="2"/>
            <a:r>
              <a:rPr lang="en-US" dirty="0" smtClean="0"/>
              <a:t>Can cause sticky buildup – from fixative agent</a:t>
            </a:r>
          </a:p>
          <a:p>
            <a:pPr lvl="2"/>
            <a:r>
              <a:rPr lang="en-US" dirty="0" smtClean="0"/>
              <a:t>Difficult to rinse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Safety issues:</a:t>
            </a:r>
          </a:p>
          <a:p>
            <a:pPr lvl="1"/>
            <a:r>
              <a:rPr lang="en-US" dirty="0" smtClean="0"/>
              <a:t>Patient burns  - </a:t>
            </a:r>
          </a:p>
          <a:p>
            <a:pPr lvl="2"/>
            <a:r>
              <a:rPr lang="en-US" dirty="0" smtClean="0"/>
              <a:t>Ineffective rinsing – leaves residual agent</a:t>
            </a:r>
          </a:p>
          <a:p>
            <a:pPr lvl="1"/>
            <a:r>
              <a:rPr lang="en-US" dirty="0" smtClean="0"/>
              <a:t>Employee – </a:t>
            </a:r>
          </a:p>
          <a:p>
            <a:pPr lvl="2"/>
            <a:r>
              <a:rPr lang="en-US" dirty="0" smtClean="0"/>
              <a:t>Respiratory inhalation of fumes</a:t>
            </a:r>
          </a:p>
          <a:p>
            <a:pPr lvl="2"/>
            <a:r>
              <a:rPr lang="en-US" dirty="0" smtClean="0"/>
              <a:t>Contact dermatitis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Ortho-</a:t>
            </a:r>
            <a:r>
              <a:rPr lang="en-US" dirty="0" err="1" smtClean="0"/>
              <a:t>Phthalaldehyde</a:t>
            </a:r>
            <a:r>
              <a:rPr lang="en-US" dirty="0" smtClean="0"/>
              <a:t>  (OPA)</a:t>
            </a:r>
          </a:p>
          <a:p>
            <a:pPr lvl="1"/>
            <a:r>
              <a:rPr lang="en-US" dirty="0" smtClean="0"/>
              <a:t>Advantages</a:t>
            </a:r>
          </a:p>
          <a:p>
            <a:pPr lvl="2"/>
            <a:r>
              <a:rPr lang="en-US" dirty="0" smtClean="0"/>
              <a:t>High-level disinfectant</a:t>
            </a:r>
          </a:p>
          <a:p>
            <a:pPr lvl="2"/>
            <a:r>
              <a:rPr lang="en-US" dirty="0" smtClean="0"/>
              <a:t>Can be reused up to 14 days</a:t>
            </a:r>
          </a:p>
          <a:p>
            <a:pPr lvl="2"/>
            <a:r>
              <a:rPr lang="en-US" dirty="0" smtClean="0"/>
              <a:t>Ready to use solution</a:t>
            </a:r>
          </a:p>
          <a:p>
            <a:pPr lvl="3"/>
            <a:r>
              <a:rPr lang="en-US" dirty="0" smtClean="0"/>
              <a:t>Must check MEC</a:t>
            </a:r>
          </a:p>
          <a:p>
            <a:pPr lvl="1"/>
            <a:r>
              <a:rPr lang="en-US" dirty="0" smtClean="0"/>
              <a:t>Disadvantage</a:t>
            </a:r>
          </a:p>
          <a:p>
            <a:pPr lvl="2"/>
            <a:r>
              <a:rPr lang="en-US" dirty="0" smtClean="0"/>
              <a:t>Must be in well ventilated area</a:t>
            </a:r>
          </a:p>
          <a:p>
            <a:pPr lvl="2"/>
            <a:r>
              <a:rPr lang="en-US" dirty="0" smtClean="0"/>
              <a:t>Must be in closed container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Peracetic</a:t>
            </a:r>
            <a:r>
              <a:rPr lang="en-US" dirty="0" smtClean="0"/>
              <a:t> Acid - </a:t>
            </a:r>
            <a:r>
              <a:rPr lang="en-US" i="1" dirty="0" smtClean="0"/>
              <a:t>Steris</a:t>
            </a:r>
            <a:endParaRPr lang="en-US" dirty="0" smtClean="0"/>
          </a:p>
          <a:p>
            <a:pPr lvl="1"/>
            <a:r>
              <a:rPr lang="en-US" dirty="0" smtClean="0"/>
              <a:t>Advantage</a:t>
            </a:r>
          </a:p>
          <a:p>
            <a:pPr lvl="2"/>
            <a:r>
              <a:rPr lang="en-US" dirty="0" err="1" smtClean="0"/>
              <a:t>Sterilant</a:t>
            </a:r>
            <a:endParaRPr lang="en-US" dirty="0" smtClean="0"/>
          </a:p>
          <a:p>
            <a:pPr lvl="3"/>
            <a:r>
              <a:rPr lang="en-US" dirty="0" smtClean="0"/>
              <a:t>12 minutes at 122</a:t>
            </a:r>
            <a:r>
              <a:rPr lang="en-US" baseline="30000" dirty="0" smtClean="0"/>
              <a:t>o</a:t>
            </a:r>
            <a:r>
              <a:rPr lang="en-US" dirty="0" smtClean="0"/>
              <a:t>F</a:t>
            </a:r>
          </a:p>
          <a:p>
            <a:pPr lvl="2"/>
            <a:r>
              <a:rPr lang="en-US" dirty="0" smtClean="0"/>
              <a:t>Single use cups for each cycle</a:t>
            </a:r>
          </a:p>
          <a:p>
            <a:pPr lvl="2"/>
            <a:r>
              <a:rPr lang="en-US" dirty="0" smtClean="0"/>
              <a:t>Rinse water is sterile</a:t>
            </a:r>
          </a:p>
          <a:p>
            <a:pPr lvl="3"/>
            <a:r>
              <a:rPr lang="en-US" dirty="0" smtClean="0"/>
              <a:t>Tap water after filtering</a:t>
            </a:r>
          </a:p>
          <a:p>
            <a:pPr lvl="2"/>
            <a:r>
              <a:rPr lang="en-US" dirty="0" smtClean="0"/>
              <a:t>Cycle is monitored  - has print out</a:t>
            </a:r>
          </a:p>
          <a:p>
            <a:pPr lvl="2"/>
            <a:r>
              <a:rPr lang="en-US" dirty="0" smtClean="0"/>
              <a:t>Biologic and chemical indicators should be used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AER – Automatic Endoscope </a:t>
            </a:r>
            <a:r>
              <a:rPr lang="en-US" dirty="0" err="1" smtClean="0"/>
              <a:t>Reprocessor</a:t>
            </a:r>
            <a:endParaRPr lang="en-US" dirty="0" smtClean="0"/>
          </a:p>
          <a:p>
            <a:pPr lvl="2"/>
            <a:r>
              <a:rPr lang="en-US" dirty="0" smtClean="0"/>
              <a:t>Clean, Disinfect, Rinse endoscopes</a:t>
            </a:r>
          </a:p>
          <a:p>
            <a:pPr lvl="1"/>
            <a:r>
              <a:rPr lang="en-US" dirty="0" smtClean="0"/>
              <a:t>Facts</a:t>
            </a:r>
          </a:p>
          <a:p>
            <a:pPr lvl="2"/>
            <a:r>
              <a:rPr lang="en-US" dirty="0" smtClean="0"/>
              <a:t>Only holds one scope at a time –                          decreases possible compression damage</a:t>
            </a:r>
          </a:p>
          <a:p>
            <a:pPr lvl="2"/>
            <a:r>
              <a:rPr lang="en-US" dirty="0" smtClean="0"/>
              <a:t>Scope has a tray to protect it</a:t>
            </a:r>
          </a:p>
          <a:p>
            <a:pPr lvl="2"/>
            <a:r>
              <a:rPr lang="en-US" dirty="0" smtClean="0"/>
              <a:t>Chemical is premeasured for each cycle</a:t>
            </a:r>
          </a:p>
          <a:p>
            <a:pPr lvl="2"/>
            <a:r>
              <a:rPr lang="en-US" dirty="0" smtClean="0"/>
              <a:t>Printout listing parameters</a:t>
            </a:r>
          </a:p>
          <a:p>
            <a:pPr lvl="3"/>
            <a:r>
              <a:rPr lang="en-US" dirty="0" smtClean="0"/>
              <a:t>Time</a:t>
            </a:r>
          </a:p>
          <a:p>
            <a:pPr lvl="3"/>
            <a:r>
              <a:rPr lang="en-US" dirty="0" smtClean="0"/>
              <a:t>Temp</a:t>
            </a:r>
          </a:p>
          <a:p>
            <a:pPr lvl="2">
              <a:buNone/>
            </a:pPr>
            <a:endParaRPr lang="en-US" dirty="0" smtClean="0"/>
          </a:p>
          <a:p>
            <a:pPr lvl="3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903" y="2643943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Special concern re:</a:t>
            </a:r>
          </a:p>
          <a:p>
            <a:pPr lvl="1"/>
            <a:r>
              <a:rPr lang="en-US" dirty="0" smtClean="0"/>
              <a:t>Electric motor powered</a:t>
            </a:r>
          </a:p>
          <a:p>
            <a:pPr lvl="2"/>
            <a:r>
              <a:rPr lang="en-US" dirty="0" smtClean="0"/>
              <a:t>And cable</a:t>
            </a:r>
          </a:p>
          <a:p>
            <a:pPr lvl="1"/>
            <a:r>
              <a:rPr lang="en-US" dirty="0" smtClean="0"/>
              <a:t>Pneumatic (air powered)</a:t>
            </a:r>
          </a:p>
          <a:p>
            <a:pPr lvl="2"/>
            <a:r>
              <a:rPr lang="en-US" dirty="0" smtClean="0"/>
              <a:t>And cable</a:t>
            </a:r>
          </a:p>
          <a:p>
            <a:pPr lvl="1"/>
            <a:r>
              <a:rPr lang="en-US" dirty="0" smtClean="0"/>
              <a:t>Battery powered</a:t>
            </a:r>
          </a:p>
          <a:p>
            <a:r>
              <a:rPr lang="en-US" dirty="0" smtClean="0"/>
              <a:t>Sizes vary:</a:t>
            </a:r>
          </a:p>
          <a:p>
            <a:pPr lvl="1"/>
            <a:r>
              <a:rPr lang="en-US" dirty="0" smtClean="0"/>
              <a:t>Saws for bones</a:t>
            </a:r>
          </a:p>
          <a:p>
            <a:pPr lvl="1"/>
            <a:r>
              <a:rPr lang="en-US" dirty="0" smtClean="0"/>
              <a:t>Drills for middle ear bones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073" y="4870835"/>
            <a:ext cx="2337841" cy="198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23" y="274638"/>
            <a:ext cx="2337841" cy="1569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514350"/>
            <a:ext cx="2451100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046664" y="2809699"/>
            <a:ext cx="3097336" cy="20611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2"/>
            <a:r>
              <a:rPr lang="en-US" dirty="0" smtClean="0"/>
              <a:t>Items are sterile for immediate use</a:t>
            </a:r>
          </a:p>
          <a:p>
            <a:pPr lvl="3"/>
            <a:r>
              <a:rPr lang="en-US" dirty="0" smtClean="0"/>
              <a:t>Can’t be held for later sterile use</a:t>
            </a:r>
          </a:p>
          <a:p>
            <a:pPr lvl="2"/>
            <a:r>
              <a:rPr lang="en-US" dirty="0" smtClean="0"/>
              <a:t>More expense for monitoring</a:t>
            </a:r>
          </a:p>
          <a:p>
            <a:pPr lvl="2"/>
            <a:r>
              <a:rPr lang="en-US" dirty="0" smtClean="0"/>
              <a:t>Scopes may not be compatible</a:t>
            </a:r>
          </a:p>
          <a:p>
            <a:pPr lvl="2"/>
            <a:r>
              <a:rPr lang="en-US" dirty="0" smtClean="0"/>
              <a:t>Endoscopy water bottles can’t be processed</a:t>
            </a:r>
          </a:p>
          <a:p>
            <a:pPr lvl="2"/>
            <a:endParaRPr lang="en-US" dirty="0" smtClean="0"/>
          </a:p>
          <a:p>
            <a:pPr lvl="2"/>
            <a:r>
              <a:rPr lang="en-US" sz="1800" dirty="0" smtClean="0">
                <a:hlinkClick r:id="rId2"/>
              </a:rPr>
              <a:t>http://www.youtube.com/watch?v=8ihIZchvUq0</a:t>
            </a:r>
            <a:endParaRPr lang="en-US" sz="1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</a:t>
            </a:r>
            <a:r>
              <a:rPr lang="en-US" dirty="0" err="1" smtClean="0"/>
              <a:t>AER’s</a:t>
            </a:r>
            <a:r>
              <a:rPr lang="en-US" dirty="0" smtClean="0"/>
              <a:t> be used for ALL scopes?</a:t>
            </a:r>
          </a:p>
          <a:p>
            <a:pPr lvl="1"/>
            <a:r>
              <a:rPr lang="en-US" dirty="0" smtClean="0"/>
              <a:t>Must ask OEM if:</a:t>
            </a:r>
          </a:p>
          <a:p>
            <a:pPr lvl="2"/>
            <a:r>
              <a:rPr lang="en-US" dirty="0" smtClean="0"/>
              <a:t>Is it effective for each kind of scope</a:t>
            </a:r>
          </a:p>
          <a:p>
            <a:pPr lvl="2"/>
            <a:r>
              <a:rPr lang="en-US" dirty="0" smtClean="0"/>
              <a:t>Some must be done manually</a:t>
            </a:r>
          </a:p>
          <a:p>
            <a:pPr lvl="1"/>
            <a:r>
              <a:rPr lang="en-US" dirty="0" smtClean="0"/>
              <a:t>Advantages</a:t>
            </a:r>
          </a:p>
          <a:p>
            <a:pPr lvl="2"/>
            <a:r>
              <a:rPr lang="en-US" dirty="0" smtClean="0"/>
              <a:t>Timed cleaning</a:t>
            </a:r>
          </a:p>
          <a:p>
            <a:pPr lvl="2"/>
            <a:r>
              <a:rPr lang="en-US" dirty="0" smtClean="0"/>
              <a:t>Consistent exposure to agent</a:t>
            </a:r>
          </a:p>
          <a:p>
            <a:pPr lvl="2"/>
            <a:r>
              <a:rPr lang="en-US" dirty="0" smtClean="0"/>
              <a:t>Timed contact with agent</a:t>
            </a:r>
          </a:p>
          <a:p>
            <a:pPr lvl="2"/>
            <a:r>
              <a:rPr lang="en-US" dirty="0" smtClean="0"/>
              <a:t>Air flush cycle – dries channel</a:t>
            </a:r>
          </a:p>
          <a:p>
            <a:pPr lvl="2"/>
            <a:r>
              <a:rPr lang="en-US" dirty="0" smtClean="0"/>
              <a:t>Copious rinse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Limitations:</a:t>
            </a:r>
          </a:p>
          <a:p>
            <a:pPr lvl="2"/>
            <a:r>
              <a:rPr lang="en-US" dirty="0" smtClean="0"/>
              <a:t>Manual preprocessing – cleaning</a:t>
            </a:r>
          </a:p>
          <a:p>
            <a:pPr lvl="2"/>
            <a:r>
              <a:rPr lang="en-US" dirty="0" smtClean="0"/>
              <a:t>Manual post processing – drying</a:t>
            </a:r>
          </a:p>
          <a:p>
            <a:pPr lvl="3"/>
            <a:r>
              <a:rPr lang="en-US" dirty="0" smtClean="0"/>
              <a:t>Rinsing with 70% alcohol to dry channel</a:t>
            </a:r>
          </a:p>
          <a:p>
            <a:pPr lvl="1"/>
            <a:r>
              <a:rPr lang="en-US" dirty="0" smtClean="0"/>
              <a:t>When using:</a:t>
            </a:r>
          </a:p>
          <a:p>
            <a:pPr lvl="2"/>
            <a:r>
              <a:rPr lang="en-US" dirty="0" smtClean="0"/>
              <a:t>Follow OEM instructions to connect scope to AER</a:t>
            </a:r>
          </a:p>
          <a:p>
            <a:pPr lvl="2"/>
            <a:r>
              <a:rPr lang="en-US" dirty="0" smtClean="0"/>
              <a:t>Place valves / other parts in AER</a:t>
            </a:r>
          </a:p>
          <a:p>
            <a:pPr lvl="2"/>
            <a:r>
              <a:rPr lang="en-US" dirty="0" smtClean="0"/>
              <a:t>Attach channel cleaning connectors to all channels</a:t>
            </a:r>
          </a:p>
          <a:p>
            <a:pPr lvl="2"/>
            <a:r>
              <a:rPr lang="en-US" dirty="0" smtClean="0"/>
              <a:t>Follow agent’s instructions</a:t>
            </a:r>
          </a:p>
          <a:p>
            <a:pPr lvl="2"/>
            <a:r>
              <a:rPr lang="en-US" dirty="0" smtClean="0"/>
              <a:t>Set for recommended time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Bronchoscope</a:t>
            </a:r>
          </a:p>
          <a:p>
            <a:pPr lvl="1"/>
            <a:r>
              <a:rPr lang="en-US" dirty="0" smtClean="0"/>
              <a:t>Trachea, bronchi, into lung a bit</a:t>
            </a:r>
          </a:p>
          <a:p>
            <a:r>
              <a:rPr lang="en-US" dirty="0" err="1" smtClean="0"/>
              <a:t>Cystoscope</a:t>
            </a:r>
            <a:endParaRPr lang="en-US" dirty="0" smtClean="0"/>
          </a:p>
          <a:p>
            <a:pPr lvl="1"/>
            <a:r>
              <a:rPr lang="en-US" dirty="0" smtClean="0"/>
              <a:t>Rigid and flexible</a:t>
            </a:r>
          </a:p>
          <a:p>
            <a:r>
              <a:rPr lang="en-US" dirty="0" err="1" smtClean="0"/>
              <a:t>Ureteroscope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Flexible – to check for obstruction in </a:t>
            </a:r>
            <a:r>
              <a:rPr lang="en-US" dirty="0" err="1" smtClean="0"/>
              <a:t>ureter</a:t>
            </a:r>
            <a:endParaRPr lang="en-US" dirty="0" smtClean="0"/>
          </a:p>
          <a:p>
            <a:pPr lvl="2"/>
            <a:r>
              <a:rPr lang="en-US" dirty="0" smtClean="0"/>
              <a:t>Kidney stones</a:t>
            </a:r>
          </a:p>
          <a:p>
            <a:r>
              <a:rPr lang="en-US" dirty="0" err="1" smtClean="0"/>
              <a:t>Gastroscope</a:t>
            </a:r>
            <a:r>
              <a:rPr lang="en-US" dirty="0" smtClean="0"/>
              <a:t> / </a:t>
            </a:r>
            <a:r>
              <a:rPr lang="en-US" dirty="0" err="1" smtClean="0"/>
              <a:t>Esophagoscope</a:t>
            </a:r>
            <a:endParaRPr lang="en-US" dirty="0" smtClean="0"/>
          </a:p>
          <a:p>
            <a:pPr lvl="1"/>
            <a:r>
              <a:rPr lang="en-US" dirty="0" smtClean="0"/>
              <a:t>Stomach and esophagus</a:t>
            </a:r>
          </a:p>
          <a:p>
            <a:r>
              <a:rPr lang="en-US" dirty="0" err="1" smtClean="0"/>
              <a:t>Colonoscope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Entire colon</a:t>
            </a:r>
          </a:p>
          <a:p>
            <a:r>
              <a:rPr lang="en-US" dirty="0" err="1" smtClean="0"/>
              <a:t>Sigmoidoscope</a:t>
            </a:r>
            <a:endParaRPr lang="en-US" dirty="0" smtClean="0"/>
          </a:p>
          <a:p>
            <a:pPr lvl="1"/>
            <a:r>
              <a:rPr lang="en-US" dirty="0" smtClean="0"/>
              <a:t>Distal end of colon – just before rectum	</a:t>
            </a:r>
          </a:p>
          <a:p>
            <a:pPr lvl="1"/>
            <a:r>
              <a:rPr lang="en-US" dirty="0" err="1" smtClean="0"/>
              <a:t>Polypectomy</a:t>
            </a:r>
            <a:r>
              <a:rPr lang="en-US" dirty="0" smtClean="0"/>
              <a:t> – removal of polyp (in colon)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Biopsy forceps</a:t>
            </a:r>
          </a:p>
          <a:p>
            <a:pPr lvl="1"/>
            <a:r>
              <a:rPr lang="en-US" dirty="0" smtClean="0"/>
              <a:t>Critical item – goes through mucous membrane</a:t>
            </a:r>
          </a:p>
          <a:p>
            <a:pPr lvl="2"/>
            <a:r>
              <a:rPr lang="en-US" dirty="0" smtClean="0"/>
              <a:t>Must be </a:t>
            </a:r>
            <a:r>
              <a:rPr lang="en-US" b="1" i="1" dirty="0" smtClean="0"/>
              <a:t>STERILIZED</a:t>
            </a:r>
          </a:p>
          <a:p>
            <a:pPr lvl="2"/>
            <a:endParaRPr lang="en-US" b="1" i="1" dirty="0"/>
          </a:p>
          <a:p>
            <a:endParaRPr lang="en-US" b="1" i="1" dirty="0" smtClean="0"/>
          </a:p>
          <a:p>
            <a:pPr lvl="2"/>
            <a:endParaRPr lang="en-US" b="1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549" y="3468020"/>
            <a:ext cx="3276600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053" y="3468020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Flexible 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 Cleaning - POU cleaning</a:t>
            </a:r>
          </a:p>
          <a:p>
            <a:pPr lvl="1"/>
            <a:r>
              <a:rPr lang="en-US" dirty="0" smtClean="0"/>
              <a:t>Removes gross debris</a:t>
            </a:r>
          </a:p>
          <a:p>
            <a:pPr lvl="2"/>
            <a:r>
              <a:rPr lang="en-US" dirty="0" smtClean="0"/>
              <a:t>Suction enzymatic detergent solution through channels</a:t>
            </a:r>
          </a:p>
          <a:p>
            <a:pPr lvl="3"/>
            <a:r>
              <a:rPr lang="en-US" dirty="0" smtClean="0"/>
              <a:t>Until solution appears clean</a:t>
            </a:r>
          </a:p>
          <a:p>
            <a:pPr lvl="3"/>
            <a:r>
              <a:rPr lang="en-US" dirty="0" smtClean="0"/>
              <a:t>Then with water</a:t>
            </a:r>
          </a:p>
          <a:p>
            <a:pPr lvl="2"/>
            <a:r>
              <a:rPr lang="en-US" dirty="0" smtClean="0"/>
              <a:t>Sheath should be wiped with same Enzymatic detergent with soft cloth or sponge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16108"/>
          </a:xfrm>
        </p:spPr>
        <p:txBody>
          <a:bodyPr>
            <a:normAutofit/>
          </a:bodyPr>
          <a:lstStyle/>
          <a:p>
            <a:r>
              <a:rPr lang="en-US" dirty="0" smtClean="0"/>
              <a:t>Leak Testing</a:t>
            </a:r>
          </a:p>
          <a:p>
            <a:pPr lvl="1"/>
            <a:r>
              <a:rPr lang="en-US" dirty="0" smtClean="0"/>
              <a:t>To ensure that the sheath covering is not damaged</a:t>
            </a:r>
          </a:p>
          <a:p>
            <a:pPr lvl="2"/>
            <a:r>
              <a:rPr lang="en-US" dirty="0" smtClean="0"/>
              <a:t>Will allow solution / debris to enter working part of scope – </a:t>
            </a:r>
            <a:r>
              <a:rPr lang="en-US" dirty="0" err="1" smtClean="0"/>
              <a:t>fiberoptics</a:t>
            </a:r>
            <a:r>
              <a:rPr lang="en-US" dirty="0" smtClean="0"/>
              <a:t>, cables, etc</a:t>
            </a:r>
          </a:p>
          <a:p>
            <a:pPr lvl="2"/>
            <a:r>
              <a:rPr lang="en-US" dirty="0" smtClean="0"/>
              <a:t>Inspect scope for tears, holes, joints</a:t>
            </a:r>
          </a:p>
          <a:p>
            <a:pPr lvl="2"/>
            <a:r>
              <a:rPr lang="en-US" dirty="0" smtClean="0"/>
              <a:t>Remove valves / attachments</a:t>
            </a:r>
          </a:p>
          <a:p>
            <a:pPr lvl="2"/>
            <a:r>
              <a:rPr lang="en-US" dirty="0" smtClean="0"/>
              <a:t>Connect sheath to positive pressure line and pressure up (per EOM)</a:t>
            </a:r>
          </a:p>
          <a:p>
            <a:pPr lvl="3"/>
            <a:r>
              <a:rPr lang="en-US" dirty="0" smtClean="0"/>
              <a:t>To venting connector or to the video cap </a:t>
            </a:r>
          </a:p>
          <a:p>
            <a:pPr lvl="3"/>
            <a:r>
              <a:rPr lang="en-US" dirty="0" smtClean="0"/>
              <a:t>Forces air into sheath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012748"/>
          </a:xfrm>
        </p:spPr>
        <p:txBody>
          <a:bodyPr>
            <a:normAutofit lnSpcReduction="10000"/>
          </a:bodyPr>
          <a:lstStyle/>
          <a:p>
            <a:pPr lvl="2"/>
            <a:r>
              <a:rPr lang="en-US" dirty="0" smtClean="0"/>
              <a:t>Place scope into water</a:t>
            </a:r>
          </a:p>
          <a:p>
            <a:pPr lvl="3"/>
            <a:r>
              <a:rPr lang="en-US" dirty="0" smtClean="0"/>
              <a:t>If there is damage to scope / connections / channels</a:t>
            </a:r>
          </a:p>
          <a:p>
            <a:pPr lvl="3"/>
            <a:r>
              <a:rPr lang="en-US" dirty="0" smtClean="0"/>
              <a:t>Air will leak out  - but will not let solution enter</a:t>
            </a:r>
          </a:p>
          <a:p>
            <a:pPr lvl="4"/>
            <a:r>
              <a:rPr lang="en-US" dirty="0" smtClean="0"/>
              <a:t>Solution entering sheath will damage it</a:t>
            </a:r>
          </a:p>
          <a:p>
            <a:pPr lvl="3"/>
            <a:r>
              <a:rPr lang="en-US" dirty="0" smtClean="0"/>
              <a:t>Continuous stream of bubbles indicate a leak</a:t>
            </a:r>
          </a:p>
          <a:p>
            <a:pPr lvl="3"/>
            <a:r>
              <a:rPr lang="en-US" dirty="0" smtClean="0"/>
              <a:t>With control head out of water – manipulate tip – most likely to leak area</a:t>
            </a:r>
          </a:p>
          <a:p>
            <a:pPr lvl="3"/>
            <a:r>
              <a:rPr lang="en-US" dirty="0" smtClean="0"/>
              <a:t>Put head into solution and</a:t>
            </a:r>
          </a:p>
          <a:p>
            <a:pPr lvl="3">
              <a:buNone/>
            </a:pPr>
            <a:r>
              <a:rPr lang="en-US" dirty="0" smtClean="0"/>
              <a:t>            see if head leaks</a:t>
            </a:r>
          </a:p>
          <a:p>
            <a:pPr lvl="2"/>
            <a:r>
              <a:rPr lang="en-US" dirty="0" smtClean="0"/>
              <a:t>Remove from water – drain</a:t>
            </a:r>
          </a:p>
          <a:p>
            <a:pPr lvl="2"/>
            <a:r>
              <a:rPr lang="en-US" dirty="0" smtClean="0"/>
              <a:t>Release pressure</a:t>
            </a:r>
          </a:p>
          <a:p>
            <a:pPr lvl="2"/>
            <a:r>
              <a:rPr lang="en-US" dirty="0" smtClean="0"/>
              <a:t>Disconnect tester</a:t>
            </a:r>
          </a:p>
          <a:p>
            <a:pPr lvl="2"/>
            <a:r>
              <a:rPr lang="en-US" dirty="0" smtClean="0"/>
              <a:t>If damaged – </a:t>
            </a:r>
          </a:p>
          <a:p>
            <a:pPr lvl="3"/>
            <a:r>
              <a:rPr lang="en-US" dirty="0" smtClean="0"/>
              <a:t>Must be sent for repair immediately</a:t>
            </a:r>
          </a:p>
          <a:p>
            <a:pPr lvl="3"/>
            <a:r>
              <a:rPr lang="en-US" dirty="0" smtClean="0"/>
              <a:t>Sent as </a:t>
            </a:r>
            <a:r>
              <a:rPr lang="en-US" dirty="0" smtClean="0">
                <a:solidFill>
                  <a:srgbClr val="FF0000"/>
                </a:solidFill>
              </a:rPr>
              <a:t>Biohazard</a:t>
            </a: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4052">
            <a:off x="7114344" y="256347"/>
            <a:ext cx="1551322" cy="1996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236" y="4103394"/>
            <a:ext cx="2579564" cy="275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56337"/>
            <a:ext cx="1587500" cy="1320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026554"/>
          </a:xfrm>
        </p:spPr>
        <p:txBody>
          <a:bodyPr>
            <a:normAutofit/>
          </a:bodyPr>
          <a:lstStyle/>
          <a:p>
            <a:r>
              <a:rPr lang="en-US" dirty="0" smtClean="0"/>
              <a:t>Cleaning</a:t>
            </a:r>
          </a:p>
          <a:p>
            <a:pPr lvl="1"/>
            <a:r>
              <a:rPr lang="en-US" dirty="0" smtClean="0"/>
              <a:t>Detach removable parts</a:t>
            </a:r>
          </a:p>
          <a:p>
            <a:pPr lvl="2"/>
            <a:r>
              <a:rPr lang="en-US" dirty="0" smtClean="0"/>
              <a:t>Soak / scrub with brush </a:t>
            </a:r>
          </a:p>
          <a:p>
            <a:pPr lvl="1"/>
            <a:r>
              <a:rPr lang="en-US" dirty="0" smtClean="0"/>
              <a:t>Immerse in Enzymatic detergent</a:t>
            </a:r>
          </a:p>
          <a:p>
            <a:pPr lvl="2"/>
            <a:r>
              <a:rPr lang="en-US" dirty="0" smtClean="0"/>
              <a:t>Clean exterior</a:t>
            </a:r>
          </a:p>
          <a:p>
            <a:pPr lvl="2"/>
            <a:r>
              <a:rPr lang="en-US" dirty="0" smtClean="0"/>
              <a:t>Brush all channels to remove particulate matter</a:t>
            </a:r>
          </a:p>
          <a:p>
            <a:pPr lvl="3"/>
            <a:r>
              <a:rPr lang="en-US" dirty="0" smtClean="0"/>
              <a:t>Use appropriate size brush/sponge</a:t>
            </a:r>
          </a:p>
          <a:p>
            <a:pPr lvl="4"/>
            <a:r>
              <a:rPr lang="en-US" dirty="0" smtClean="0"/>
              <a:t>Clean after each passage through channel</a:t>
            </a:r>
          </a:p>
          <a:p>
            <a:pPr lvl="3"/>
            <a:r>
              <a:rPr lang="en-US" dirty="0" smtClean="0"/>
              <a:t>Biopsy</a:t>
            </a:r>
          </a:p>
          <a:p>
            <a:pPr lvl="3"/>
            <a:r>
              <a:rPr lang="en-US" dirty="0" smtClean="0"/>
              <a:t>Suction</a:t>
            </a:r>
          </a:p>
          <a:p>
            <a:pPr lvl="3"/>
            <a:r>
              <a:rPr lang="en-US" dirty="0" smtClean="0"/>
              <a:t>Air/water</a:t>
            </a:r>
          </a:p>
          <a:p>
            <a:pPr lvl="1"/>
            <a:r>
              <a:rPr lang="en-US" dirty="0" smtClean="0"/>
              <a:t>Rinse and dry excess water</a:t>
            </a:r>
          </a:p>
          <a:p>
            <a:pPr lvl="1"/>
            <a:r>
              <a:rPr lang="en-US" dirty="0" smtClean="0"/>
              <a:t>Attach cleaning adaptors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High-level disinfection / Sterilization (STERIS)AER</a:t>
            </a:r>
          </a:p>
          <a:p>
            <a:pPr lvl="1"/>
            <a:r>
              <a:rPr lang="en-US" dirty="0" smtClean="0"/>
              <a:t>Manual</a:t>
            </a:r>
          </a:p>
          <a:p>
            <a:pPr lvl="2"/>
            <a:r>
              <a:rPr lang="en-US" dirty="0" smtClean="0"/>
              <a:t>Immerse entire scope in disinfectant</a:t>
            </a:r>
          </a:p>
          <a:p>
            <a:pPr lvl="3"/>
            <a:r>
              <a:rPr lang="en-US" dirty="0" smtClean="0"/>
              <a:t>Don’t coil too tight</a:t>
            </a:r>
          </a:p>
          <a:p>
            <a:pPr lvl="2"/>
            <a:r>
              <a:rPr lang="en-US" dirty="0" smtClean="0"/>
              <a:t>Fill all channels with disinfectant</a:t>
            </a:r>
          </a:p>
          <a:p>
            <a:pPr lvl="3"/>
            <a:r>
              <a:rPr lang="en-US" dirty="0" smtClean="0"/>
              <a:t>Attach syringe to cleaning adaptors</a:t>
            </a:r>
          </a:p>
          <a:p>
            <a:pPr lvl="3"/>
            <a:r>
              <a:rPr lang="en-US" dirty="0" smtClean="0"/>
              <a:t>Fill until no air is escaping</a:t>
            </a:r>
          </a:p>
          <a:p>
            <a:pPr lvl="2"/>
            <a:r>
              <a:rPr lang="en-US" dirty="0" smtClean="0"/>
              <a:t>Place all valves / parts into disinfectant</a:t>
            </a:r>
          </a:p>
          <a:p>
            <a:pPr lvl="2"/>
            <a:r>
              <a:rPr lang="en-US" dirty="0" smtClean="0"/>
              <a:t>Cover with tight lid</a:t>
            </a:r>
          </a:p>
          <a:p>
            <a:pPr lvl="2"/>
            <a:r>
              <a:rPr lang="en-US" dirty="0" smtClean="0"/>
              <a:t>Leave immersed for correct time – set timer</a:t>
            </a:r>
          </a:p>
          <a:p>
            <a:pPr lvl="3"/>
            <a:r>
              <a:rPr lang="en-US" dirty="0" smtClean="0"/>
              <a:t>Remove at end of that time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Concerns:</a:t>
            </a:r>
          </a:p>
          <a:p>
            <a:pPr lvl="1"/>
            <a:r>
              <a:rPr lang="en-US" dirty="0" smtClean="0"/>
              <a:t>Saws and drills can’t be submerged</a:t>
            </a:r>
          </a:p>
          <a:p>
            <a:pPr lvl="1"/>
            <a:r>
              <a:rPr lang="en-US" dirty="0" smtClean="0"/>
              <a:t>Cleaners must be compatible with materials</a:t>
            </a:r>
          </a:p>
          <a:p>
            <a:pPr lvl="2"/>
            <a:r>
              <a:rPr lang="en-US" dirty="0" smtClean="0"/>
              <a:t>Must follow OEM’s recommendations</a:t>
            </a:r>
          </a:p>
          <a:p>
            <a:pPr lvl="2"/>
            <a:r>
              <a:rPr lang="en-US" dirty="0" smtClean="0"/>
              <a:t>Must prove efficacy of </a:t>
            </a:r>
          </a:p>
          <a:p>
            <a:pPr lvl="1"/>
            <a:r>
              <a:rPr lang="en-US" dirty="0" smtClean="0"/>
              <a:t>Damage can occur to the following:</a:t>
            </a:r>
          </a:p>
          <a:p>
            <a:pPr lvl="2"/>
            <a:r>
              <a:rPr lang="en-US" dirty="0" smtClean="0"/>
              <a:t>Lumens</a:t>
            </a:r>
          </a:p>
          <a:p>
            <a:pPr lvl="2"/>
            <a:r>
              <a:rPr lang="en-US" dirty="0" smtClean="0"/>
              <a:t>Channels</a:t>
            </a:r>
          </a:p>
          <a:p>
            <a:pPr lvl="2"/>
            <a:r>
              <a:rPr lang="en-US" dirty="0" smtClean="0"/>
              <a:t>Attachments</a:t>
            </a:r>
          </a:p>
          <a:p>
            <a:pPr lvl="2"/>
            <a:r>
              <a:rPr lang="en-US" dirty="0" smtClean="0"/>
              <a:t>Multiple parts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267" y="4578020"/>
            <a:ext cx="2577324" cy="2009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66322">
            <a:off x="5714996" y="745585"/>
            <a:ext cx="38100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2"/>
            <a:r>
              <a:rPr lang="en-US" dirty="0" smtClean="0"/>
              <a:t>Rinse thoroughly</a:t>
            </a:r>
          </a:p>
          <a:p>
            <a:pPr lvl="3"/>
            <a:r>
              <a:rPr lang="en-US" dirty="0" smtClean="0"/>
              <a:t>Exterior</a:t>
            </a:r>
          </a:p>
          <a:p>
            <a:pPr lvl="3"/>
            <a:r>
              <a:rPr lang="en-US" dirty="0" smtClean="0"/>
              <a:t>Lumens flushed - with syringe if needed</a:t>
            </a:r>
          </a:p>
          <a:p>
            <a:pPr lvl="3"/>
            <a:r>
              <a:rPr lang="en-US" dirty="0" smtClean="0"/>
              <a:t>Valves and other parts</a:t>
            </a:r>
          </a:p>
          <a:p>
            <a:pPr lvl="2"/>
            <a:r>
              <a:rPr lang="en-US" dirty="0" smtClean="0"/>
              <a:t>Processing LOG must be completed</a:t>
            </a:r>
          </a:p>
          <a:p>
            <a:pPr lvl="3"/>
            <a:r>
              <a:rPr lang="en-US" dirty="0" smtClean="0"/>
              <a:t>Date</a:t>
            </a:r>
          </a:p>
          <a:p>
            <a:pPr lvl="3"/>
            <a:r>
              <a:rPr lang="en-US" dirty="0" smtClean="0"/>
              <a:t>Time </a:t>
            </a:r>
          </a:p>
          <a:p>
            <a:pPr lvl="3"/>
            <a:r>
              <a:rPr lang="en-US" dirty="0" smtClean="0"/>
              <a:t>Scope serial number</a:t>
            </a:r>
          </a:p>
          <a:p>
            <a:pPr lvl="3"/>
            <a:r>
              <a:rPr lang="en-US" dirty="0" smtClean="0"/>
              <a:t>Effectiveness of disinfectant</a:t>
            </a:r>
          </a:p>
          <a:p>
            <a:pPr lvl="3"/>
            <a:r>
              <a:rPr lang="en-US" dirty="0" smtClean="0"/>
              <a:t>Your name</a:t>
            </a:r>
          </a:p>
          <a:p>
            <a:pPr lvl="3"/>
            <a:r>
              <a:rPr lang="en-US" dirty="0" smtClean="0"/>
              <a:t>AER printout are filed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Drying</a:t>
            </a:r>
          </a:p>
          <a:p>
            <a:pPr lvl="1"/>
            <a:r>
              <a:rPr lang="en-US" dirty="0" smtClean="0"/>
              <a:t>Channels may still have moisture after rinsing</a:t>
            </a:r>
          </a:p>
          <a:p>
            <a:pPr lvl="2"/>
            <a:r>
              <a:rPr lang="en-US" dirty="0" smtClean="0"/>
              <a:t>Moisture supports growth of microorganisms</a:t>
            </a:r>
          </a:p>
          <a:p>
            <a:pPr lvl="1"/>
            <a:r>
              <a:rPr lang="en-US" dirty="0" smtClean="0"/>
              <a:t>Channels are flushed with alcohol 70%</a:t>
            </a:r>
          </a:p>
          <a:p>
            <a:pPr lvl="2"/>
            <a:r>
              <a:rPr lang="en-US" dirty="0" smtClean="0"/>
              <a:t>Evaporates quickly</a:t>
            </a:r>
          </a:p>
          <a:p>
            <a:pPr lvl="2"/>
            <a:r>
              <a:rPr lang="en-US" dirty="0" smtClean="0"/>
              <a:t>Takes water with it</a:t>
            </a:r>
          </a:p>
          <a:p>
            <a:pPr lvl="1"/>
            <a:r>
              <a:rPr lang="en-US" dirty="0" smtClean="0"/>
              <a:t>Blow channels with pressurized air</a:t>
            </a:r>
          </a:p>
          <a:p>
            <a:r>
              <a:rPr lang="en-US" dirty="0" smtClean="0"/>
              <a:t>Hung to dry – </a:t>
            </a:r>
          </a:p>
          <a:p>
            <a:pPr lvl="1"/>
            <a:r>
              <a:rPr lang="en-US" dirty="0" smtClean="0"/>
              <a:t>Most hung on hangers 	</a:t>
            </a:r>
          </a:p>
          <a:p>
            <a:pPr lvl="2"/>
            <a:r>
              <a:rPr lang="en-US" dirty="0" smtClean="0"/>
              <a:t>Facilitates drainage if needed</a:t>
            </a:r>
          </a:p>
          <a:p>
            <a:pPr lvl="2"/>
            <a:r>
              <a:rPr lang="en-US" dirty="0" smtClean="0"/>
              <a:t>Stored as “CLEAN” not sterile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209" y="2664508"/>
            <a:ext cx="1403890" cy="230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161" y="4968326"/>
            <a:ext cx="3072639" cy="188967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Ethylene Oxide (ETO) Sterilization</a:t>
            </a:r>
          </a:p>
          <a:p>
            <a:pPr lvl="1"/>
            <a:r>
              <a:rPr lang="en-US" dirty="0" smtClean="0"/>
              <a:t>Gas sterilization can be used </a:t>
            </a:r>
          </a:p>
          <a:p>
            <a:pPr lvl="2"/>
            <a:r>
              <a:rPr lang="en-US" dirty="0" smtClean="0"/>
              <a:t>If used, a venting cap must be used </a:t>
            </a:r>
          </a:p>
          <a:p>
            <a:pPr lvl="2"/>
            <a:r>
              <a:rPr lang="en-US" dirty="0" smtClean="0"/>
              <a:t>Attached to same area on head where leak testing occurs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More on ETO - later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Endoscopic Accessories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Diagnostic accessories</a:t>
            </a:r>
          </a:p>
          <a:p>
            <a:pPr lvl="1"/>
            <a:r>
              <a:rPr lang="en-US" dirty="0" smtClean="0"/>
              <a:t>Biopsy Forceps</a:t>
            </a:r>
          </a:p>
          <a:p>
            <a:pPr lvl="2"/>
            <a:r>
              <a:rPr lang="en-US" dirty="0" smtClean="0"/>
              <a:t>Hot biopsy forceps –</a:t>
            </a:r>
          </a:p>
          <a:p>
            <a:pPr lvl="2">
              <a:buNone/>
            </a:pPr>
            <a:r>
              <a:rPr lang="en-US" dirty="0" smtClean="0"/>
              <a:t>	   Electro Coagulating</a:t>
            </a:r>
          </a:p>
          <a:p>
            <a:pPr lvl="1"/>
            <a:r>
              <a:rPr lang="en-US" dirty="0" smtClean="0"/>
              <a:t>Brush for Cytology</a:t>
            </a:r>
          </a:p>
          <a:p>
            <a:pPr lvl="1"/>
            <a:r>
              <a:rPr lang="en-US" dirty="0" err="1" smtClean="0"/>
              <a:t>Cannulas</a:t>
            </a:r>
            <a:endParaRPr lang="en-US" dirty="0" smtClean="0"/>
          </a:p>
          <a:p>
            <a:pPr lvl="2"/>
            <a:r>
              <a:rPr lang="en-US" dirty="0" smtClean="0"/>
              <a:t>Catheter type device</a:t>
            </a:r>
          </a:p>
          <a:p>
            <a:pPr lvl="2"/>
            <a:r>
              <a:rPr lang="en-US" dirty="0" smtClean="0"/>
              <a:t>May be marked with bands to enable measuring </a:t>
            </a:r>
          </a:p>
          <a:p>
            <a:pPr lvl="1"/>
            <a:r>
              <a:rPr lang="en-US" dirty="0" err="1" smtClean="0"/>
              <a:t>Polypectomy</a:t>
            </a:r>
            <a:r>
              <a:rPr lang="en-US" dirty="0" smtClean="0"/>
              <a:t> snares</a:t>
            </a:r>
          </a:p>
          <a:p>
            <a:pPr lvl="2"/>
            <a:r>
              <a:rPr lang="en-US" dirty="0" smtClean="0"/>
              <a:t>Tip surrounds and cuts off polyp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852" y="1600200"/>
            <a:ext cx="1589355" cy="1190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65" y="2790682"/>
            <a:ext cx="1534061" cy="1149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004" y="5502000"/>
            <a:ext cx="2239644" cy="124832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Polyp Retriever</a:t>
            </a:r>
          </a:p>
          <a:p>
            <a:pPr lvl="2"/>
            <a:r>
              <a:rPr lang="en-US" dirty="0" smtClean="0"/>
              <a:t>Able to spread and grasp tissue in colon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Injection needle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751" y="2771374"/>
            <a:ext cx="2063191" cy="1929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380" y="3009999"/>
            <a:ext cx="1691170" cy="1691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973" y="2723021"/>
            <a:ext cx="3532407" cy="1978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380" y="5277440"/>
            <a:ext cx="1270000" cy="1270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Endoscopes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Sizes vary according to</a:t>
            </a:r>
          </a:p>
          <a:p>
            <a:pPr>
              <a:buNone/>
            </a:pPr>
            <a:r>
              <a:rPr lang="en-US" dirty="0" smtClean="0"/>
              <a:t>    the specialty needs</a:t>
            </a:r>
          </a:p>
          <a:p>
            <a:pPr lvl="1"/>
            <a:r>
              <a:rPr lang="en-US" dirty="0" smtClean="0"/>
              <a:t>Very fragile</a:t>
            </a:r>
          </a:p>
          <a:p>
            <a:pPr lvl="1"/>
            <a:r>
              <a:rPr lang="en-US" dirty="0" smtClean="0"/>
              <a:t>Must be handled with care</a:t>
            </a:r>
          </a:p>
          <a:p>
            <a:pPr lvl="2"/>
            <a:r>
              <a:rPr lang="en-US" dirty="0" smtClean="0"/>
              <a:t>Will break </a:t>
            </a:r>
            <a:r>
              <a:rPr lang="en-US" dirty="0" err="1" smtClean="0"/>
              <a:t>fiberoptics</a:t>
            </a:r>
            <a:endParaRPr lang="en-US" dirty="0" smtClean="0"/>
          </a:p>
          <a:p>
            <a:r>
              <a:rPr lang="en-US" dirty="0" smtClean="0"/>
              <a:t>Connected to </a:t>
            </a:r>
          </a:p>
          <a:p>
            <a:pPr lvl="1"/>
            <a:r>
              <a:rPr lang="en-US" dirty="0" smtClean="0"/>
              <a:t>Video camera</a:t>
            </a:r>
          </a:p>
          <a:p>
            <a:pPr lvl="1"/>
            <a:r>
              <a:rPr lang="en-US" dirty="0" smtClean="0"/>
              <a:t>Projected to video monitor</a:t>
            </a:r>
          </a:p>
          <a:p>
            <a:pPr lvl="1"/>
            <a:r>
              <a:rPr lang="en-US" dirty="0" smtClean="0"/>
              <a:t>Cables carry light and video</a:t>
            </a:r>
          </a:p>
          <a:p>
            <a:pPr lvl="2"/>
            <a:r>
              <a:rPr lang="en-US" dirty="0" smtClean="0"/>
              <a:t>Very fragile	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878" y="1600200"/>
            <a:ext cx="34036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Rigid endoscope</a:t>
            </a:r>
          </a:p>
          <a:p>
            <a:pPr lvl="1"/>
            <a:r>
              <a:rPr lang="en-US" dirty="0" smtClean="0"/>
              <a:t>Telescope – optical element</a:t>
            </a:r>
          </a:p>
          <a:p>
            <a:pPr lvl="2"/>
            <a:r>
              <a:rPr lang="en-US" dirty="0" smtClean="0"/>
              <a:t>Provides light</a:t>
            </a:r>
          </a:p>
          <a:p>
            <a:pPr lvl="2"/>
            <a:r>
              <a:rPr lang="en-US" dirty="0" smtClean="0"/>
              <a:t>Provides image</a:t>
            </a:r>
          </a:p>
          <a:p>
            <a:pPr lvl="1"/>
            <a:r>
              <a:rPr lang="en-US" dirty="0" smtClean="0"/>
              <a:t>Eyepiece with lens</a:t>
            </a:r>
          </a:p>
          <a:p>
            <a:pPr lvl="2"/>
            <a:r>
              <a:rPr lang="en-US" dirty="0" smtClean="0"/>
              <a:t>Near the eye</a:t>
            </a:r>
          </a:p>
          <a:p>
            <a:pPr lvl="1"/>
            <a:r>
              <a:rPr lang="en-US" dirty="0" smtClean="0"/>
              <a:t>Metal shaft</a:t>
            </a:r>
          </a:p>
          <a:p>
            <a:pPr lvl="1"/>
            <a:r>
              <a:rPr lang="en-US" dirty="0" err="1" smtClean="0"/>
              <a:t>Fiberoptic</a:t>
            </a:r>
            <a:r>
              <a:rPr lang="en-US" dirty="0" smtClean="0"/>
              <a:t> </a:t>
            </a:r>
            <a:r>
              <a:rPr lang="en-US" dirty="0" smtClean="0"/>
              <a:t>bundles</a:t>
            </a:r>
          </a:p>
          <a:p>
            <a:pPr lvl="2"/>
            <a:r>
              <a:rPr lang="en-US" dirty="0" smtClean="0"/>
              <a:t>Inside of shaft</a:t>
            </a:r>
            <a:endParaRPr lang="en-US" dirty="0" smtClean="0"/>
          </a:p>
          <a:p>
            <a:pPr lvl="1"/>
            <a:r>
              <a:rPr lang="en-US" dirty="0" smtClean="0"/>
              <a:t>Objective lens</a:t>
            </a:r>
          </a:p>
          <a:p>
            <a:pPr lvl="2"/>
            <a:r>
              <a:rPr lang="en-US" dirty="0" smtClean="0"/>
              <a:t>Near the object being viewed</a:t>
            </a:r>
          </a:p>
          <a:p>
            <a:pPr lvl="2"/>
            <a:r>
              <a:rPr lang="en-US" dirty="0" smtClean="0"/>
              <a:t>May have different angles of </a:t>
            </a:r>
            <a:r>
              <a:rPr lang="en-US" dirty="0" smtClean="0"/>
              <a:t>view</a:t>
            </a:r>
          </a:p>
          <a:p>
            <a:pPr lvl="1"/>
            <a:r>
              <a:rPr lang="en-US" dirty="0" smtClean="0"/>
              <a:t>Light source attachment area for </a:t>
            </a:r>
            <a:r>
              <a:rPr lang="en-US" dirty="0" err="1" smtClean="0"/>
              <a:t>fiberoptic</a:t>
            </a:r>
            <a:r>
              <a:rPr lang="en-US" dirty="0" smtClean="0"/>
              <a:t> light cable</a:t>
            </a: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624" y="2849606"/>
            <a:ext cx="4364916" cy="22171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65363" y="3340988"/>
            <a:ext cx="40586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54242" y="4072693"/>
            <a:ext cx="2885218" cy="110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99364" y="4762980"/>
            <a:ext cx="1333689" cy="498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65363" y="4459253"/>
            <a:ext cx="1242438" cy="82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6793282" y="4761038"/>
            <a:ext cx="1196481" cy="592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Handling</a:t>
            </a:r>
            <a:endParaRPr lang="en-US" dirty="0" smtClean="0"/>
          </a:p>
          <a:p>
            <a:pPr lvl="2"/>
            <a:r>
              <a:rPr lang="en-US" dirty="0" smtClean="0"/>
              <a:t>Handle </a:t>
            </a:r>
            <a:r>
              <a:rPr lang="en-US" dirty="0" smtClean="0"/>
              <a:t>on heavier eyepiece end</a:t>
            </a:r>
          </a:p>
          <a:p>
            <a:pPr lvl="2"/>
            <a:r>
              <a:rPr lang="en-US" dirty="0" smtClean="0"/>
              <a:t>Avoid touching the </a:t>
            </a:r>
            <a:r>
              <a:rPr lang="en-US" dirty="0" smtClean="0"/>
              <a:t>lenses</a:t>
            </a:r>
          </a:p>
          <a:p>
            <a:pPr lvl="2"/>
            <a:r>
              <a:rPr lang="en-US" dirty="0" smtClean="0"/>
              <a:t>Don’t loosen eyepiece</a:t>
            </a:r>
          </a:p>
          <a:p>
            <a:pPr lvl="2"/>
            <a:r>
              <a:rPr lang="en-US" dirty="0" smtClean="0"/>
              <a:t>Don’t drop, bend shaft, knock against hard surfaces</a:t>
            </a:r>
          </a:p>
          <a:p>
            <a:pPr lvl="3"/>
            <a:r>
              <a:rPr lang="en-US" dirty="0" smtClean="0"/>
              <a:t>Fractures glass fibers</a:t>
            </a:r>
          </a:p>
          <a:p>
            <a:pPr lvl="2"/>
            <a:r>
              <a:rPr lang="en-US" dirty="0" smtClean="0"/>
              <a:t>Protect from </a:t>
            </a:r>
            <a:r>
              <a:rPr lang="en-US" dirty="0" smtClean="0"/>
              <a:t>falling</a:t>
            </a:r>
          </a:p>
          <a:p>
            <a:pPr lvl="2"/>
            <a:r>
              <a:rPr lang="en-US" dirty="0" smtClean="0"/>
              <a:t>Place in perforated case – made for scopes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Reprocessing</a:t>
            </a:r>
          </a:p>
          <a:p>
            <a:pPr lvl="1"/>
            <a:r>
              <a:rPr lang="en-US" dirty="0" smtClean="0"/>
              <a:t>After surgery -  POU</a:t>
            </a:r>
          </a:p>
          <a:p>
            <a:pPr lvl="2"/>
            <a:r>
              <a:rPr lang="en-US" dirty="0" smtClean="0"/>
              <a:t>Clean off gross debris</a:t>
            </a:r>
          </a:p>
          <a:p>
            <a:pPr lvl="2"/>
            <a:r>
              <a:rPr lang="en-US" dirty="0" smtClean="0"/>
              <a:t>Disconnect light cable and adaptor</a:t>
            </a:r>
          </a:p>
          <a:p>
            <a:pPr lvl="1"/>
            <a:r>
              <a:rPr lang="en-US" dirty="0" smtClean="0"/>
              <a:t>Clean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Follow EOM’s recommendation for scope</a:t>
            </a:r>
            <a:endParaRPr lang="en-US" dirty="0" smtClean="0"/>
          </a:p>
          <a:p>
            <a:pPr lvl="2"/>
            <a:r>
              <a:rPr lang="en-US" dirty="0" smtClean="0"/>
              <a:t>Soak in Enzyme</a:t>
            </a:r>
            <a:r>
              <a:rPr lang="en-US" dirty="0" smtClean="0"/>
              <a:t> Detergent and Warm Water (100</a:t>
            </a:r>
            <a:r>
              <a:rPr lang="en-US" baseline="30000" dirty="0" smtClean="0"/>
              <a:t>o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Do not soak in metal pan – can react with dissimilar metal</a:t>
            </a:r>
          </a:p>
          <a:p>
            <a:pPr lvl="3"/>
            <a:r>
              <a:rPr lang="en-US" dirty="0" smtClean="0"/>
              <a:t>May need to soak vertically if there are channels</a:t>
            </a:r>
          </a:p>
          <a:p>
            <a:pPr lvl="3"/>
            <a:r>
              <a:rPr lang="en-US" dirty="0" smtClean="0"/>
              <a:t>(no detergents only – can leave surfactant film on scope)</a:t>
            </a:r>
          </a:p>
          <a:p>
            <a:pPr lvl="3"/>
            <a:r>
              <a:rPr lang="en-US" dirty="0" smtClean="0"/>
              <a:t>Use flush ports if available – rinse with distilled water – flush with air</a:t>
            </a:r>
            <a:endParaRPr lang="en-US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2"/>
            <a:r>
              <a:rPr lang="en-US" dirty="0" smtClean="0"/>
              <a:t>Hand clean /soft brush / soft cotton cloth</a:t>
            </a:r>
          </a:p>
          <a:p>
            <a:pPr lvl="3"/>
            <a:r>
              <a:rPr lang="en-US" dirty="0" smtClean="0"/>
              <a:t>Can not be placed in ultrasonic cleaner – especially </a:t>
            </a:r>
            <a:r>
              <a:rPr lang="en-US" dirty="0" err="1" smtClean="0"/>
              <a:t>lensed</a:t>
            </a:r>
            <a:r>
              <a:rPr lang="en-US" dirty="0" smtClean="0"/>
              <a:t> instruments</a:t>
            </a:r>
          </a:p>
          <a:p>
            <a:pPr lvl="3"/>
            <a:r>
              <a:rPr lang="en-US" dirty="0" smtClean="0"/>
              <a:t>May fracture or loosen fibers</a:t>
            </a:r>
          </a:p>
          <a:p>
            <a:pPr lvl="2"/>
            <a:r>
              <a:rPr lang="en-US" dirty="0" smtClean="0"/>
              <a:t>Use applicator and alcohol 70% to remove residue after cleaning</a:t>
            </a:r>
          </a:p>
          <a:p>
            <a:pPr lvl="3"/>
            <a:r>
              <a:rPr lang="en-US" dirty="0" smtClean="0"/>
              <a:t>Lenses  -  Check with EOM</a:t>
            </a:r>
          </a:p>
          <a:p>
            <a:pPr lvl="4"/>
            <a:r>
              <a:rPr lang="en-US" dirty="0" smtClean="0"/>
              <a:t>Don’t touch lenses with finger tips</a:t>
            </a:r>
          </a:p>
          <a:p>
            <a:pPr lvl="3"/>
            <a:r>
              <a:rPr lang="en-US" dirty="0" err="1" smtClean="0"/>
              <a:t>Fiberoptic</a:t>
            </a:r>
            <a:r>
              <a:rPr lang="en-US" dirty="0" smtClean="0"/>
              <a:t> inlet post</a:t>
            </a:r>
          </a:p>
          <a:p>
            <a:pPr lvl="2"/>
            <a:r>
              <a:rPr lang="en-US" dirty="0" smtClean="0"/>
              <a:t>Rinse well</a:t>
            </a:r>
          </a:p>
          <a:p>
            <a:pPr lvl="2"/>
            <a:r>
              <a:rPr lang="en-US" dirty="0" smtClean="0"/>
              <a:t>Dry – very well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Cleaning</a:t>
            </a:r>
          </a:p>
          <a:p>
            <a:pPr lvl="1"/>
            <a:r>
              <a:rPr lang="en-US" dirty="0" smtClean="0"/>
              <a:t>Done manually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Fluid must not enter cable or hand-piece</a:t>
            </a:r>
          </a:p>
          <a:p>
            <a:pPr lvl="2"/>
            <a:r>
              <a:rPr lang="en-US" dirty="0" smtClean="0"/>
              <a:t>Called </a:t>
            </a:r>
            <a:r>
              <a:rPr lang="en-US" b="1" i="1" dirty="0" smtClean="0"/>
              <a:t>FLUID INVASION</a:t>
            </a:r>
          </a:p>
          <a:p>
            <a:pPr lvl="2"/>
            <a:r>
              <a:rPr lang="en-US" dirty="0" smtClean="0"/>
              <a:t>Some OEM suggest connecting them to prevent damage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595" dirty="0" smtClean="0"/>
              <a:t>Inspect</a:t>
            </a:r>
          </a:p>
          <a:p>
            <a:pPr lvl="2"/>
            <a:r>
              <a:rPr lang="en-US" sz="2270" dirty="0" smtClean="0"/>
              <a:t>Clean?</a:t>
            </a:r>
          </a:p>
          <a:p>
            <a:pPr lvl="2"/>
            <a:r>
              <a:rPr lang="en-US" sz="2270" dirty="0" smtClean="0"/>
              <a:t>Visible damage</a:t>
            </a:r>
          </a:p>
          <a:p>
            <a:pPr lvl="3"/>
            <a:r>
              <a:rPr lang="en-US" dirty="0" smtClean="0"/>
              <a:t>Scratches, dents, protrusions, burns at distal tips, other</a:t>
            </a:r>
          </a:p>
          <a:p>
            <a:pPr lvl="3"/>
            <a:r>
              <a:rPr lang="en-US" dirty="0" smtClean="0"/>
              <a:t>Lens </a:t>
            </a:r>
          </a:p>
          <a:p>
            <a:pPr lvl="4"/>
            <a:r>
              <a:rPr lang="en-US" dirty="0" smtClean="0"/>
              <a:t>View white paper with print</a:t>
            </a:r>
          </a:p>
          <a:p>
            <a:pPr lvl="4"/>
            <a:r>
              <a:rPr lang="en-US" dirty="0" smtClean="0"/>
              <a:t>Move toward paper to ¼ “</a:t>
            </a:r>
          </a:p>
          <a:p>
            <a:pPr lvl="4"/>
            <a:r>
              <a:rPr lang="en-US" dirty="0" smtClean="0"/>
              <a:t>Image should be crisp and clear</a:t>
            </a:r>
          </a:p>
          <a:p>
            <a:pPr lvl="4"/>
            <a:r>
              <a:rPr lang="en-US" dirty="0" smtClean="0"/>
              <a:t>IF not CLEAR – Do NOT use scope – </a:t>
            </a:r>
          </a:p>
          <a:p>
            <a:pPr lvl="3"/>
            <a:r>
              <a:rPr lang="en-US" dirty="0" err="1" smtClean="0"/>
              <a:t>Fiberoptics</a:t>
            </a:r>
            <a:endParaRPr lang="en-US" dirty="0" smtClean="0"/>
          </a:p>
          <a:p>
            <a:pPr lvl="4"/>
            <a:r>
              <a:rPr lang="en-US" dirty="0" smtClean="0"/>
              <a:t>Point light post at light source</a:t>
            </a:r>
          </a:p>
          <a:p>
            <a:pPr lvl="4"/>
            <a:r>
              <a:rPr lang="en-US" dirty="0" smtClean="0"/>
              <a:t>Check distal tip for light around perimeter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 smtClean="0"/>
              <a:t>Missing </a:t>
            </a:r>
            <a:r>
              <a:rPr lang="en-US" dirty="0" smtClean="0"/>
              <a:t>parts?</a:t>
            </a:r>
          </a:p>
          <a:p>
            <a:pPr lvl="2"/>
            <a:r>
              <a:rPr lang="en-US" dirty="0" smtClean="0"/>
              <a:t>Test </a:t>
            </a:r>
            <a:r>
              <a:rPr lang="en-US" dirty="0" smtClean="0"/>
              <a:t>moving parts if </a:t>
            </a:r>
            <a:r>
              <a:rPr lang="en-US" dirty="0" smtClean="0"/>
              <a:t>present</a:t>
            </a:r>
          </a:p>
          <a:p>
            <a:pPr lvl="1"/>
            <a:r>
              <a:rPr lang="en-US" dirty="0" smtClean="0"/>
              <a:t>High</a:t>
            </a:r>
            <a:r>
              <a:rPr lang="en-US" dirty="0" smtClean="0"/>
              <a:t>-level </a:t>
            </a:r>
            <a:r>
              <a:rPr lang="en-US" dirty="0" smtClean="0"/>
              <a:t>disinfection</a:t>
            </a:r>
          </a:p>
          <a:p>
            <a:pPr lvl="2"/>
            <a:r>
              <a:rPr lang="en-US" dirty="0" smtClean="0"/>
              <a:t>Only for scopes that touch intact mucous membranes</a:t>
            </a:r>
          </a:p>
          <a:p>
            <a:pPr lvl="2"/>
            <a:r>
              <a:rPr lang="en-US" dirty="0" smtClean="0"/>
              <a:t>Don’t use disinfectants that have long life surfactants</a:t>
            </a:r>
          </a:p>
          <a:p>
            <a:pPr lvl="3"/>
            <a:r>
              <a:rPr lang="en-US" dirty="0" smtClean="0"/>
              <a:t>Leave residue</a:t>
            </a:r>
          </a:p>
          <a:p>
            <a:pPr lvl="3"/>
            <a:r>
              <a:rPr lang="en-US" dirty="0" smtClean="0"/>
              <a:t>Create conductive pathway for electrical current</a:t>
            </a:r>
          </a:p>
          <a:p>
            <a:pPr lvl="3"/>
            <a:r>
              <a:rPr lang="en-US" dirty="0" smtClean="0"/>
              <a:t>Can create pathway into scope  and leave </a:t>
            </a:r>
            <a:r>
              <a:rPr lang="en-US" dirty="0" smtClean="0"/>
              <a:t>residue</a:t>
            </a:r>
          </a:p>
          <a:p>
            <a:pPr lvl="1"/>
            <a:r>
              <a:rPr lang="en-US" dirty="0" smtClean="0"/>
              <a:t>Sterilization</a:t>
            </a:r>
          </a:p>
          <a:p>
            <a:pPr lvl="2"/>
            <a:r>
              <a:rPr lang="en-US" dirty="0" smtClean="0"/>
              <a:t>Scopes that go through tissue into cavities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Sterilization types for scopes</a:t>
            </a:r>
          </a:p>
          <a:p>
            <a:pPr lvl="2"/>
            <a:r>
              <a:rPr lang="en-US" dirty="0" smtClean="0"/>
              <a:t>Ethylene oxide – ETO gas</a:t>
            </a:r>
          </a:p>
          <a:p>
            <a:pPr lvl="2"/>
            <a:r>
              <a:rPr lang="en-US" dirty="0" smtClean="0"/>
              <a:t>Steam autoclave</a:t>
            </a:r>
          </a:p>
          <a:p>
            <a:pPr lvl="2"/>
            <a:r>
              <a:rPr lang="en-US" dirty="0" smtClean="0"/>
              <a:t>Low temperature sterilization</a:t>
            </a:r>
          </a:p>
          <a:p>
            <a:pPr lvl="3"/>
            <a:r>
              <a:rPr lang="en-US" dirty="0" smtClean="0"/>
              <a:t>STERIS – </a:t>
            </a:r>
            <a:r>
              <a:rPr lang="en-US" dirty="0" err="1" smtClean="0"/>
              <a:t>peracetic</a:t>
            </a:r>
            <a:r>
              <a:rPr lang="en-US" dirty="0" smtClean="0"/>
              <a:t> acid solution</a:t>
            </a:r>
          </a:p>
          <a:p>
            <a:pPr lvl="3"/>
            <a:r>
              <a:rPr lang="en-US" dirty="0" smtClean="0"/>
              <a:t>Must be used immediately</a:t>
            </a:r>
          </a:p>
          <a:p>
            <a:pPr lvl="4"/>
            <a:r>
              <a:rPr lang="en-US" dirty="0" smtClean="0"/>
              <a:t>Can’t be stored for use later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Accessories</a:t>
            </a:r>
          </a:p>
          <a:p>
            <a:pPr lvl="2"/>
            <a:r>
              <a:rPr lang="en-US" dirty="0" smtClean="0"/>
              <a:t>Accessory </a:t>
            </a:r>
            <a:r>
              <a:rPr lang="en-US" dirty="0" smtClean="0"/>
              <a:t>instruments can be cleaned in ultrasonic</a:t>
            </a:r>
          </a:p>
          <a:p>
            <a:pPr lvl="3"/>
            <a:r>
              <a:rPr lang="en-US" dirty="0" smtClean="0"/>
              <a:t>Graspers, scissors</a:t>
            </a:r>
          </a:p>
          <a:p>
            <a:pPr lvl="3"/>
            <a:r>
              <a:rPr lang="en-US" dirty="0" smtClean="0"/>
              <a:t>Dissectors</a:t>
            </a:r>
          </a:p>
          <a:p>
            <a:pPr lvl="3"/>
            <a:r>
              <a:rPr lang="en-US" dirty="0" smtClean="0"/>
              <a:t>Many have </a:t>
            </a:r>
            <a:r>
              <a:rPr lang="en-US" dirty="0" smtClean="0"/>
              <a:t>channels</a:t>
            </a:r>
          </a:p>
          <a:p>
            <a:pPr lvl="2"/>
            <a:r>
              <a:rPr lang="en-US" dirty="0" err="1" smtClean="0"/>
              <a:t>Verres</a:t>
            </a:r>
            <a:r>
              <a:rPr lang="en-US" dirty="0" smtClean="0"/>
              <a:t> Needle</a:t>
            </a:r>
          </a:p>
          <a:p>
            <a:pPr lvl="3"/>
            <a:r>
              <a:rPr lang="en-US" dirty="0" smtClean="0"/>
              <a:t>Used to inflate the peritoneal cavity</a:t>
            </a:r>
          </a:p>
          <a:p>
            <a:pPr lvl="3"/>
            <a:r>
              <a:rPr lang="en-US" dirty="0" smtClean="0"/>
              <a:t>Disassemble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Laparoscopy</a:t>
            </a:r>
          </a:p>
          <a:p>
            <a:pPr lvl="1"/>
            <a:r>
              <a:rPr lang="en-US" dirty="0" smtClean="0"/>
              <a:t>Equipment</a:t>
            </a:r>
          </a:p>
          <a:p>
            <a:pPr lvl="2"/>
            <a:r>
              <a:rPr lang="en-US" dirty="0" smtClean="0"/>
              <a:t>Scope</a:t>
            </a:r>
          </a:p>
          <a:p>
            <a:pPr lvl="2"/>
            <a:r>
              <a:rPr lang="en-US" dirty="0" smtClean="0"/>
              <a:t>Camera</a:t>
            </a:r>
          </a:p>
          <a:p>
            <a:pPr lvl="2"/>
            <a:r>
              <a:rPr lang="en-US" dirty="0" smtClean="0"/>
              <a:t>Light source</a:t>
            </a:r>
          </a:p>
          <a:p>
            <a:pPr lvl="2"/>
            <a:r>
              <a:rPr lang="en-US" dirty="0" err="1" smtClean="0"/>
              <a:t>Insuflator</a:t>
            </a:r>
            <a:endParaRPr lang="en-US" dirty="0" smtClean="0"/>
          </a:p>
          <a:p>
            <a:pPr lvl="2"/>
            <a:r>
              <a:rPr lang="en-US" dirty="0" smtClean="0"/>
              <a:t>Monitor</a:t>
            </a:r>
          </a:p>
          <a:p>
            <a:pPr lvl="2"/>
            <a:r>
              <a:rPr lang="en-US" dirty="0" err="1" smtClean="0"/>
              <a:t>Electrosurgial</a:t>
            </a:r>
            <a:r>
              <a:rPr lang="en-US" dirty="0" smtClean="0"/>
              <a:t> Unit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036" y="1600200"/>
            <a:ext cx="4598215" cy="508508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Laparoscopic instruments</a:t>
            </a:r>
          </a:p>
          <a:p>
            <a:pPr lvl="1"/>
            <a:r>
              <a:rPr lang="en-US" dirty="0" smtClean="0"/>
              <a:t>Perform surgery through small holes</a:t>
            </a:r>
          </a:p>
          <a:p>
            <a:pPr lvl="1"/>
            <a:r>
              <a:rPr lang="en-US" dirty="0" smtClean="0"/>
              <a:t>May conduct electricity to distal tip</a:t>
            </a:r>
          </a:p>
          <a:p>
            <a:pPr lvl="2"/>
            <a:r>
              <a:rPr lang="en-US" dirty="0" smtClean="0"/>
              <a:t>Shaft is insulated with black material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264" y="3287713"/>
            <a:ext cx="4714536" cy="314695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Electrically conductive instruments</a:t>
            </a:r>
          </a:p>
          <a:p>
            <a:pPr lvl="2"/>
            <a:r>
              <a:rPr lang="en-US" dirty="0" smtClean="0"/>
              <a:t>Check for </a:t>
            </a:r>
          </a:p>
          <a:p>
            <a:pPr lvl="3"/>
            <a:r>
              <a:rPr lang="en-US" dirty="0" smtClean="0"/>
              <a:t>Pin holds</a:t>
            </a:r>
          </a:p>
          <a:p>
            <a:pPr lvl="3"/>
            <a:r>
              <a:rPr lang="en-US" dirty="0" smtClean="0"/>
              <a:t>Cracks</a:t>
            </a:r>
          </a:p>
          <a:p>
            <a:pPr lvl="3"/>
            <a:r>
              <a:rPr lang="en-US" dirty="0" smtClean="0"/>
              <a:t>Tears</a:t>
            </a:r>
          </a:p>
          <a:p>
            <a:pPr lvl="3"/>
            <a:r>
              <a:rPr lang="en-US" dirty="0" smtClean="0"/>
              <a:t>Loosening</a:t>
            </a:r>
          </a:p>
          <a:p>
            <a:pPr lvl="2"/>
            <a:r>
              <a:rPr lang="en-US" dirty="0" smtClean="0"/>
              <a:t>Can cause electricity to escape and cause </a:t>
            </a:r>
          </a:p>
          <a:p>
            <a:pPr lvl="3"/>
            <a:r>
              <a:rPr lang="en-US" dirty="0" smtClean="0"/>
              <a:t>burns in patient</a:t>
            </a:r>
          </a:p>
          <a:p>
            <a:pPr lvl="3"/>
            <a:r>
              <a:rPr lang="en-US" dirty="0" smtClean="0"/>
              <a:t>Infections</a:t>
            </a:r>
          </a:p>
          <a:p>
            <a:pPr lvl="3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10768">
            <a:off x="5729116" y="2905390"/>
            <a:ext cx="3555036" cy="175974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lvl="1"/>
            <a:r>
              <a:rPr lang="en-US" dirty="0" smtClean="0"/>
              <a:t>Check:</a:t>
            </a:r>
          </a:p>
          <a:p>
            <a:pPr lvl="2"/>
            <a:r>
              <a:rPr lang="en-US" dirty="0" smtClean="0"/>
              <a:t>Metal collar at distal tip</a:t>
            </a:r>
          </a:p>
          <a:p>
            <a:pPr lvl="3"/>
            <a:r>
              <a:rPr lang="en-US" dirty="0" smtClean="0"/>
              <a:t>Insulation should be snug without space</a:t>
            </a:r>
          </a:p>
          <a:p>
            <a:pPr lvl="2"/>
            <a:r>
              <a:rPr lang="en-US" dirty="0" smtClean="0"/>
              <a:t>Shaft</a:t>
            </a:r>
          </a:p>
          <a:p>
            <a:pPr lvl="3"/>
            <a:r>
              <a:rPr lang="en-US" dirty="0" smtClean="0"/>
              <a:t>Does the insulation slides on shaft</a:t>
            </a:r>
          </a:p>
          <a:p>
            <a:pPr lvl="3"/>
            <a:r>
              <a:rPr lang="en-US" dirty="0" smtClean="0"/>
              <a:t>See  if there area</a:t>
            </a:r>
          </a:p>
          <a:p>
            <a:pPr lvl="4"/>
            <a:r>
              <a:rPr lang="en-US" dirty="0" smtClean="0"/>
              <a:t>Nicks</a:t>
            </a:r>
          </a:p>
          <a:p>
            <a:pPr lvl="4"/>
            <a:r>
              <a:rPr lang="en-US" dirty="0" smtClean="0"/>
              <a:t>Cuts</a:t>
            </a:r>
          </a:p>
          <a:p>
            <a:pPr lvl="4"/>
            <a:r>
              <a:rPr lang="en-US" dirty="0" smtClean="0"/>
              <a:t>Cracks</a:t>
            </a:r>
          </a:p>
          <a:p>
            <a:pPr lvl="4"/>
            <a:r>
              <a:rPr lang="en-US" dirty="0" smtClean="0"/>
              <a:t>Chips</a:t>
            </a:r>
          </a:p>
          <a:p>
            <a:pPr lvl="4"/>
            <a:endParaRPr lang="en-US" dirty="0"/>
          </a:p>
        </p:txBody>
      </p:sp>
      <p:pic>
        <p:nvPicPr>
          <p:cNvPr id="4" name="Picture 3" descr="DSCN2072_1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58" y="3883036"/>
            <a:ext cx="4636542" cy="347740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5027"/>
            <a:ext cx="8229600" cy="4525963"/>
          </a:xfrm>
        </p:spPr>
        <p:txBody>
          <a:bodyPr/>
          <a:lstStyle/>
          <a:p>
            <a:pPr lvl="2"/>
            <a:r>
              <a:rPr lang="en-US" dirty="0" smtClean="0"/>
              <a:t>Electronic testing</a:t>
            </a:r>
          </a:p>
          <a:p>
            <a:pPr lvl="3"/>
            <a:r>
              <a:rPr lang="en-US" dirty="0" smtClean="0"/>
              <a:t>Check for electrical leaks of current</a:t>
            </a:r>
          </a:p>
          <a:p>
            <a:pPr lvl="3"/>
            <a:r>
              <a:rPr lang="en-US" dirty="0" smtClean="0"/>
              <a:t>Prior to set assembly</a:t>
            </a:r>
          </a:p>
          <a:p>
            <a:pPr lvl="3"/>
            <a:r>
              <a:rPr lang="en-US" dirty="0" smtClean="0"/>
              <a:t>Can be used on:</a:t>
            </a:r>
          </a:p>
          <a:p>
            <a:pPr lvl="4"/>
            <a:r>
              <a:rPr lang="en-US" dirty="0" smtClean="0"/>
              <a:t>Cables</a:t>
            </a:r>
          </a:p>
          <a:p>
            <a:pPr lvl="4"/>
            <a:r>
              <a:rPr lang="en-US" dirty="0" smtClean="0"/>
              <a:t>Forceps</a:t>
            </a:r>
          </a:p>
          <a:p>
            <a:pPr lvl="4"/>
            <a:r>
              <a:rPr lang="en-US" dirty="0" smtClean="0"/>
              <a:t>Electrodes</a:t>
            </a:r>
          </a:p>
          <a:p>
            <a:pPr lvl="4"/>
            <a:r>
              <a:rPr lang="en-US" dirty="0" smtClean="0"/>
              <a:t>Bipolar forceps</a:t>
            </a:r>
          </a:p>
          <a:p>
            <a:pPr lvl="3">
              <a:buNone/>
            </a:pPr>
            <a:endParaRPr lang="en-US" dirty="0" smtClean="0"/>
          </a:p>
          <a:p>
            <a:pPr lvl="3"/>
            <a:endParaRPr lang="en-US" dirty="0"/>
          </a:p>
        </p:txBody>
      </p:sp>
      <p:pic>
        <p:nvPicPr>
          <p:cNvPr id="4" name="Picture 3" descr="DSCN2074_1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555" y="2972789"/>
            <a:ext cx="5613445" cy="421008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2"/>
            <a:r>
              <a:rPr lang="en-US" dirty="0" err="1" smtClean="0"/>
              <a:t>Laparaoscopic</a:t>
            </a:r>
            <a:endParaRPr lang="en-US" dirty="0" smtClean="0"/>
          </a:p>
          <a:p>
            <a:pPr lvl="3"/>
            <a:r>
              <a:rPr lang="en-US" dirty="0" smtClean="0"/>
              <a:t>Those used to cauterize / cut</a:t>
            </a:r>
          </a:p>
          <a:p>
            <a:pPr lvl="3"/>
            <a:r>
              <a:rPr lang="en-US" dirty="0" err="1" smtClean="0"/>
              <a:t>Cannulated</a:t>
            </a:r>
            <a:r>
              <a:rPr lang="en-US" dirty="0" smtClean="0"/>
              <a:t> shaft – have lumen</a:t>
            </a:r>
          </a:p>
          <a:p>
            <a:pPr lvl="3"/>
            <a:endParaRPr lang="en-US" dirty="0"/>
          </a:p>
        </p:txBody>
      </p:sp>
      <p:pic>
        <p:nvPicPr>
          <p:cNvPr id="4" name="Picture 3" descr="DSCN2073_1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755" y="2930918"/>
            <a:ext cx="5515242" cy="41364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Damage to electrical parts during Sterilization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Condensation enters when seals wear out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Electrical contacts get worn and affect handling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570" y="3302073"/>
            <a:ext cx="1517048" cy="1009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05" y="4951026"/>
            <a:ext cx="1555329" cy="1175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570" y="1761774"/>
            <a:ext cx="1608495" cy="117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Different styles of laparoscopic ring handles</a:t>
            </a:r>
          </a:p>
          <a:p>
            <a:pPr lvl="2"/>
            <a:r>
              <a:rPr lang="en-US" dirty="0" smtClean="0"/>
              <a:t>Free handle</a:t>
            </a:r>
          </a:p>
          <a:p>
            <a:pPr lvl="3"/>
            <a:endParaRPr lang="en-US" dirty="0" smtClean="0"/>
          </a:p>
          <a:p>
            <a:pPr lvl="2"/>
            <a:r>
              <a:rPr lang="en-US" dirty="0" smtClean="0"/>
              <a:t>Ratchet handle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Spring handle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Cleaning must be done following OEM’s recommendations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Loaner Instrumentation</a:t>
            </a:r>
          </a:p>
          <a:p>
            <a:pPr lvl="1"/>
            <a:r>
              <a:rPr lang="en-US" dirty="0" smtClean="0"/>
              <a:t>Delivered from instrument company / manufacturer</a:t>
            </a:r>
          </a:p>
          <a:p>
            <a:pPr lvl="2"/>
            <a:r>
              <a:rPr lang="en-US" dirty="0" smtClean="0"/>
              <a:t>May have many trays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To hospital commonly used for:</a:t>
            </a:r>
          </a:p>
          <a:p>
            <a:pPr lvl="2"/>
            <a:r>
              <a:rPr lang="en-US" dirty="0" smtClean="0"/>
              <a:t>Orthopedic</a:t>
            </a:r>
          </a:p>
          <a:p>
            <a:pPr lvl="2"/>
            <a:r>
              <a:rPr lang="en-US" dirty="0" smtClean="0"/>
              <a:t>Neurologic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 descr="DSCN2075_1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20" y="3640595"/>
            <a:ext cx="4770884" cy="357816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CS responsibilities</a:t>
            </a:r>
          </a:p>
          <a:p>
            <a:pPr lvl="1"/>
            <a:r>
              <a:rPr lang="en-US" dirty="0" smtClean="0"/>
              <a:t>Receive sets</a:t>
            </a:r>
          </a:p>
          <a:p>
            <a:pPr lvl="2"/>
            <a:r>
              <a:rPr lang="en-US" dirty="0" smtClean="0"/>
              <a:t>Shipped in for specific procedures</a:t>
            </a:r>
          </a:p>
          <a:p>
            <a:pPr lvl="2"/>
            <a:r>
              <a:rPr lang="en-US" dirty="0" smtClean="0"/>
              <a:t>Brought by vender sales representatives</a:t>
            </a:r>
          </a:p>
          <a:p>
            <a:pPr lvl="2"/>
            <a:r>
              <a:rPr lang="en-US" dirty="0" smtClean="0"/>
              <a:t>Must be inventoried and QA</a:t>
            </a:r>
          </a:p>
          <a:p>
            <a:pPr lvl="3"/>
            <a:r>
              <a:rPr lang="en-US" dirty="0" smtClean="0"/>
              <a:t>Correct items and complete number of items</a:t>
            </a:r>
          </a:p>
          <a:p>
            <a:pPr lvl="3"/>
            <a:r>
              <a:rPr lang="en-US" dirty="0" smtClean="0"/>
              <a:t>Check for damage</a:t>
            </a:r>
          </a:p>
          <a:p>
            <a:pPr lvl="2"/>
            <a:r>
              <a:rPr lang="en-US" dirty="0" smtClean="0"/>
              <a:t>Document:</a:t>
            </a:r>
          </a:p>
          <a:p>
            <a:pPr lvl="3"/>
            <a:r>
              <a:rPr lang="en-US" dirty="0" smtClean="0"/>
              <a:t>Date and time</a:t>
            </a:r>
          </a:p>
          <a:p>
            <a:pPr lvl="3"/>
            <a:r>
              <a:rPr lang="en-US" dirty="0" smtClean="0"/>
              <a:t>Signature of delivery person and person receiving</a:t>
            </a:r>
          </a:p>
          <a:p>
            <a:pPr lvl="3"/>
            <a:r>
              <a:rPr lang="en-US" dirty="0" smtClean="0"/>
              <a:t>Doctors name and patients last name</a:t>
            </a:r>
          </a:p>
          <a:p>
            <a:pPr lvl="3"/>
            <a:r>
              <a:rPr lang="en-US" dirty="0" smtClean="0"/>
              <a:t>Number of trays</a:t>
            </a:r>
          </a:p>
          <a:p>
            <a:pPr lvl="3"/>
            <a:r>
              <a:rPr lang="en-US" dirty="0" smtClean="0"/>
              <a:t>Number of implants</a:t>
            </a:r>
          </a:p>
          <a:p>
            <a:pPr lvl="3"/>
            <a:r>
              <a:rPr lang="en-US" dirty="0" smtClean="0"/>
              <a:t>Document inventory brought and QA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Decontaminate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Most critical step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Consider them to be contaminated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Follow EOM’s recommendations</a:t>
            </a:r>
          </a:p>
          <a:p>
            <a:pPr lvl="1"/>
            <a:r>
              <a:rPr lang="en-US" dirty="0" smtClean="0"/>
              <a:t>Inspect and Assemble</a:t>
            </a:r>
          </a:p>
          <a:p>
            <a:pPr lvl="2"/>
            <a:r>
              <a:rPr lang="en-US" dirty="0" smtClean="0"/>
              <a:t>Examine for bioburden </a:t>
            </a:r>
          </a:p>
          <a:p>
            <a:pPr lvl="2"/>
            <a:r>
              <a:rPr lang="en-US" dirty="0" smtClean="0"/>
              <a:t>Defects – report immediately if found</a:t>
            </a:r>
          </a:p>
          <a:p>
            <a:pPr lvl="1"/>
            <a:r>
              <a:rPr lang="en-US" dirty="0" smtClean="0"/>
              <a:t>Sterilize</a:t>
            </a:r>
          </a:p>
          <a:p>
            <a:pPr lvl="2"/>
            <a:r>
              <a:rPr lang="en-US" dirty="0" smtClean="0"/>
              <a:t>Chemical indicators should be in each layer of set</a:t>
            </a:r>
          </a:p>
          <a:p>
            <a:pPr lvl="2"/>
            <a:r>
              <a:rPr lang="en-US" dirty="0" smtClean="0"/>
              <a:t>Wrap per policy – use sterilization tape – not containers</a:t>
            </a:r>
          </a:p>
          <a:p>
            <a:pPr lvl="2"/>
            <a:r>
              <a:rPr lang="en-US" dirty="0" smtClean="0"/>
              <a:t>Time may include time to kill PRION – </a:t>
            </a:r>
            <a:r>
              <a:rPr lang="en-US" dirty="0" err="1" smtClean="0"/>
              <a:t>C</a:t>
            </a:r>
            <a:r>
              <a:rPr lang="en-US" dirty="0" err="1" smtClean="0"/>
              <a:t>ruetzfeldt-Jakob</a:t>
            </a:r>
            <a:r>
              <a:rPr lang="en-US" dirty="0" smtClean="0"/>
              <a:t> Disease (CJD)</a:t>
            </a:r>
          </a:p>
          <a:p>
            <a:pPr lvl="3"/>
            <a:r>
              <a:rPr lang="en-US" dirty="0" smtClean="0"/>
              <a:t>(European model)</a:t>
            </a:r>
          </a:p>
          <a:p>
            <a:pPr lvl="2"/>
            <a:r>
              <a:rPr lang="en-US" dirty="0" smtClean="0"/>
              <a:t>If there are </a:t>
            </a:r>
            <a:r>
              <a:rPr lang="en-US" dirty="0" smtClean="0">
                <a:solidFill>
                  <a:srgbClr val="FF0000"/>
                </a:solidFill>
              </a:rPr>
              <a:t>implants </a:t>
            </a:r>
            <a:r>
              <a:rPr lang="en-US" dirty="0" smtClean="0"/>
              <a:t>– there must be a </a:t>
            </a:r>
            <a:r>
              <a:rPr lang="en-US" dirty="0" smtClean="0">
                <a:solidFill>
                  <a:srgbClr val="FF0000"/>
                </a:solidFill>
              </a:rPr>
              <a:t>BIOLOGIC MONITOR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Store</a:t>
            </a:r>
          </a:p>
          <a:p>
            <a:pPr lvl="2"/>
            <a:r>
              <a:rPr lang="en-US" dirty="0" smtClean="0"/>
              <a:t>Handling</a:t>
            </a:r>
          </a:p>
          <a:p>
            <a:pPr lvl="3"/>
            <a:r>
              <a:rPr lang="en-US" dirty="0" smtClean="0"/>
              <a:t>Stored away from traffic or cool ventilation</a:t>
            </a:r>
          </a:p>
          <a:p>
            <a:pPr lvl="4"/>
            <a:r>
              <a:rPr lang="en-US" dirty="0" smtClean="0"/>
              <a:t>Don’t want condensation to occur after sterilization</a:t>
            </a:r>
          </a:p>
          <a:p>
            <a:pPr lvl="3"/>
            <a:r>
              <a:rPr lang="en-US" dirty="0" smtClean="0"/>
              <a:t>Trays are heavy</a:t>
            </a:r>
          </a:p>
          <a:p>
            <a:pPr lvl="3"/>
            <a:r>
              <a:rPr lang="en-US" dirty="0" smtClean="0"/>
              <a:t>Wrappers can be damaged if not handled properly</a:t>
            </a:r>
          </a:p>
          <a:p>
            <a:pPr lvl="4"/>
            <a:r>
              <a:rPr lang="en-US" dirty="0" smtClean="0"/>
              <a:t>Handle as little as possible</a:t>
            </a:r>
          </a:p>
          <a:p>
            <a:pPr lvl="4"/>
            <a:r>
              <a:rPr lang="en-US" dirty="0" smtClean="0"/>
              <a:t>Don’t slide across a surface</a:t>
            </a:r>
          </a:p>
          <a:p>
            <a:pPr lvl="4"/>
            <a:r>
              <a:rPr lang="en-US" dirty="0" smtClean="0"/>
              <a:t>Lift and set on surface</a:t>
            </a:r>
          </a:p>
          <a:p>
            <a:pPr lvl="4"/>
            <a:r>
              <a:rPr lang="en-US" dirty="0" smtClean="0"/>
              <a:t>May use transport tray to </a:t>
            </a:r>
          </a:p>
          <a:p>
            <a:pPr lvl="4">
              <a:buNone/>
            </a:pPr>
            <a:r>
              <a:rPr lang="en-US" dirty="0" smtClean="0"/>
              <a:t>    prevent damage</a:t>
            </a:r>
          </a:p>
          <a:p>
            <a:pPr lvl="3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DSCN2076_1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342" y="3971890"/>
            <a:ext cx="3464323" cy="259824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Decontaminate</a:t>
            </a:r>
          </a:p>
          <a:p>
            <a:pPr lvl="2"/>
            <a:r>
              <a:rPr lang="en-US" dirty="0" smtClean="0"/>
              <a:t>Must occur even if they are not sterilized</a:t>
            </a:r>
          </a:p>
          <a:p>
            <a:pPr lvl="2"/>
            <a:r>
              <a:rPr lang="en-US" dirty="0" smtClean="0"/>
              <a:t>Must be safe to handle</a:t>
            </a:r>
          </a:p>
          <a:p>
            <a:pPr lvl="2"/>
            <a:r>
              <a:rPr lang="en-US" dirty="0" smtClean="0"/>
              <a:t>Exit inventory is recommended to be sure sets are complete</a:t>
            </a:r>
          </a:p>
          <a:p>
            <a:pPr lvl="2"/>
            <a:r>
              <a:rPr lang="en-US" dirty="0" smtClean="0"/>
              <a:t>Stored until ready for pick up</a:t>
            </a:r>
          </a:p>
          <a:p>
            <a:pPr lvl="1"/>
            <a:r>
              <a:rPr lang="en-US" dirty="0" smtClean="0"/>
              <a:t>Return </a:t>
            </a:r>
          </a:p>
          <a:p>
            <a:pPr lvl="2"/>
            <a:r>
              <a:rPr lang="en-US" dirty="0" smtClean="0"/>
              <a:t>After procedure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Procedures to Protect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595" dirty="0" smtClean="0"/>
              <a:t>Do NOT immerse in ANY SOLUTION</a:t>
            </a:r>
          </a:p>
          <a:p>
            <a:endParaRPr lang="en-US" sz="2595" dirty="0" smtClean="0"/>
          </a:p>
          <a:p>
            <a:r>
              <a:rPr lang="en-US" sz="2595" dirty="0" smtClean="0"/>
              <a:t>USE only specified solvents / lubricants by OEM</a:t>
            </a:r>
          </a:p>
          <a:p>
            <a:endParaRPr lang="en-US" sz="2595" dirty="0" smtClean="0"/>
          </a:p>
          <a:p>
            <a:r>
              <a:rPr lang="en-US" sz="2595" dirty="0" smtClean="0"/>
              <a:t>Use NYLON bristle brush to clean distal tip</a:t>
            </a:r>
          </a:p>
          <a:p>
            <a:endParaRPr lang="en-US" sz="2595" dirty="0" smtClean="0"/>
          </a:p>
          <a:p>
            <a:r>
              <a:rPr lang="en-US" sz="2595" dirty="0" smtClean="0"/>
              <a:t>Dry equipment with lint-free towel	</a:t>
            </a:r>
          </a:p>
          <a:p>
            <a:pPr>
              <a:buNone/>
            </a:pPr>
            <a:endParaRPr lang="en-US" sz="2595" dirty="0" smtClean="0"/>
          </a:p>
          <a:p>
            <a:r>
              <a:rPr lang="en-US" sz="2595" dirty="0" smtClean="0"/>
              <a:t>Electrical cords</a:t>
            </a:r>
          </a:p>
          <a:p>
            <a:pPr lvl="1"/>
            <a:r>
              <a:rPr lang="en-US" sz="2595" dirty="0" smtClean="0"/>
              <a:t>Foot pedals – avoid pulling on cord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69" y="4960227"/>
            <a:ext cx="2155431" cy="1614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62" y="1173487"/>
            <a:ext cx="1755238" cy="1314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737" y="3167211"/>
            <a:ext cx="1891263" cy="17930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Pneumatic powered  (Air)</a:t>
            </a:r>
          </a:p>
          <a:p>
            <a:pPr lvl="1"/>
            <a:r>
              <a:rPr lang="en-US" dirty="0" smtClean="0"/>
              <a:t>Hose from Nitrogen compressed gas must be sterilized</a:t>
            </a:r>
          </a:p>
          <a:p>
            <a:pPr lvl="2"/>
            <a:r>
              <a:rPr lang="en-US" dirty="0" smtClean="0"/>
              <a:t>Coiled in 9 – 12” coil – not too tightly</a:t>
            </a:r>
          </a:p>
          <a:p>
            <a:pPr lvl="1"/>
            <a:r>
              <a:rPr lang="en-US" dirty="0" smtClean="0"/>
              <a:t>Hoses</a:t>
            </a:r>
          </a:p>
          <a:p>
            <a:pPr lvl="2"/>
            <a:r>
              <a:rPr lang="en-US" dirty="0" smtClean="0"/>
              <a:t>Inspect for cuts / damage / bubble / bleb</a:t>
            </a:r>
          </a:p>
          <a:p>
            <a:pPr lvl="3"/>
            <a:r>
              <a:rPr lang="en-US" dirty="0" smtClean="0"/>
              <a:t>Check with pressure in hose – 100 psi – check first</a:t>
            </a:r>
          </a:p>
          <a:p>
            <a:pPr lvl="3"/>
            <a:r>
              <a:rPr lang="en-US" dirty="0" smtClean="0"/>
              <a:t>Take out of service if found</a:t>
            </a:r>
          </a:p>
          <a:p>
            <a:pPr lvl="2"/>
            <a:r>
              <a:rPr lang="en-US" dirty="0" smtClean="0"/>
              <a:t>Connect cord to hand-piece to prevent fluid </a:t>
            </a:r>
            <a:r>
              <a:rPr lang="en-US" dirty="0" err="1" smtClean="0"/>
              <a:t>invasionN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Cleaning</a:t>
            </a:r>
          </a:p>
          <a:p>
            <a:pPr lvl="2"/>
            <a:r>
              <a:rPr lang="en-US" dirty="0" smtClean="0"/>
              <a:t>Don’t immerse</a:t>
            </a:r>
          </a:p>
          <a:p>
            <a:pPr lvl="2"/>
            <a:r>
              <a:rPr lang="en-US" dirty="0" smtClean="0"/>
              <a:t>Use brush into attachments</a:t>
            </a:r>
          </a:p>
          <a:p>
            <a:pPr lvl="2"/>
            <a:r>
              <a:rPr lang="en-US" dirty="0" smtClean="0"/>
              <a:t>Wipe / rinse outer case</a:t>
            </a:r>
          </a:p>
          <a:p>
            <a:pPr lvl="2"/>
            <a:r>
              <a:rPr lang="en-US" dirty="0" smtClean="0"/>
              <a:t>Use decontamination hose to protect components</a:t>
            </a:r>
          </a:p>
          <a:p>
            <a:pPr lvl="2"/>
            <a:r>
              <a:rPr lang="en-US" dirty="0" smtClean="0"/>
              <a:t>Lubricate burr guards per OEM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763107"/>
            <a:ext cx="2372852" cy="3321993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1376</TotalTime>
  <Words>2402</Words>
  <Application>Microsoft Macintosh PowerPoint</Application>
  <PresentationFormat>On-screen Show (4:3)</PresentationFormat>
  <Paragraphs>585</Paragraphs>
  <Slides>65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Equity</vt:lpstr>
      <vt:lpstr>Complex Surgical Instruments</vt:lpstr>
      <vt:lpstr>Slide 2</vt:lpstr>
      <vt:lpstr>Slide 3</vt:lpstr>
      <vt:lpstr>Slide 4</vt:lpstr>
      <vt:lpstr>Slide 5</vt:lpstr>
      <vt:lpstr>Common Problems</vt:lpstr>
      <vt:lpstr>Procedures to Protect</vt:lpstr>
      <vt:lpstr>Slide 8</vt:lpstr>
      <vt:lpstr>Slide 9</vt:lpstr>
      <vt:lpstr>Battery Powered</vt:lpstr>
      <vt:lpstr>Processing</vt:lpstr>
      <vt:lpstr>Slide 12</vt:lpstr>
      <vt:lpstr>Slide 13</vt:lpstr>
      <vt:lpstr>Slide 14</vt:lpstr>
      <vt:lpstr>Endoscope</vt:lpstr>
      <vt:lpstr>Components </vt:lpstr>
      <vt:lpstr>Slide 17</vt:lpstr>
      <vt:lpstr>Endoscopes</vt:lpstr>
      <vt:lpstr>Slide 19</vt:lpstr>
      <vt:lpstr>Processing Concerns</vt:lpstr>
      <vt:lpstr>Slide 21</vt:lpstr>
      <vt:lpstr>Slide 22</vt:lpstr>
      <vt:lpstr>Infection Control</vt:lpstr>
      <vt:lpstr>Slide 24</vt:lpstr>
      <vt:lpstr>Disinfecting Agents for Endoscopes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Kinds of scopes</vt:lpstr>
      <vt:lpstr>Cleaning</vt:lpstr>
      <vt:lpstr>Cleaning Flexible Scopes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Endoscopic Accessories</vt:lpstr>
      <vt:lpstr>Slide 44</vt:lpstr>
      <vt:lpstr>Rigid Endoscopes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>Renton technical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Surgical Instruments</dc:title>
  <dc:creator>Thurston</dc:creator>
  <cp:lastModifiedBy>Rosemary Thurston</cp:lastModifiedBy>
  <cp:revision>4</cp:revision>
  <dcterms:created xsi:type="dcterms:W3CDTF">2013-01-23T18:44:24Z</dcterms:created>
  <dcterms:modified xsi:type="dcterms:W3CDTF">2013-01-23T21:40:32Z</dcterms:modified>
</cp:coreProperties>
</file>