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81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1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4" r:id="rId51"/>
    <p:sldId id="306" r:id="rId52"/>
    <p:sldId id="307" r:id="rId53"/>
    <p:sldId id="308" r:id="rId54"/>
    <p:sldId id="309" r:id="rId55"/>
    <p:sldId id="310" r:id="rId56"/>
    <p:sldId id="313" r:id="rId57"/>
    <p:sldId id="315" r:id="rId58"/>
    <p:sldId id="316" r:id="rId59"/>
    <p:sldId id="317" r:id="rId60"/>
    <p:sldId id="318" r:id="rId61"/>
    <p:sldId id="319" r:id="rId62"/>
    <p:sldId id="312" r:id="rId63"/>
    <p:sldId id="314" r:id="rId64"/>
    <p:sldId id="311" r:id="rId65"/>
    <p:sldId id="320" r:id="rId66"/>
    <p:sldId id="321" r:id="rId67"/>
    <p:sldId id="322" r:id="rId68"/>
    <p:sldId id="323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120" autoAdjust="0"/>
    <p:restoredTop sz="94660"/>
  </p:normalViewPr>
  <p:slideViewPr>
    <p:cSldViewPr>
      <p:cViewPr varScale="1">
        <p:scale>
          <a:sx n="92" d="100"/>
          <a:sy n="92" d="100"/>
        </p:scale>
        <p:origin x="-8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E572AD-725E-4DAC-A0D2-1C9D41342581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6EB9303-FCF4-41AB-8D9B-3ECB93ECE2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Sterile Packaging and Storage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13      7</a:t>
            </a:r>
            <a:r>
              <a:rPr lang="en-US" baseline="30000" dirty="0" smtClean="0"/>
              <a:t>th</a:t>
            </a:r>
            <a:r>
              <a:rPr lang="en-US" dirty="0" smtClean="0"/>
              <a:t> Ed.</a:t>
            </a:r>
          </a:p>
          <a:p>
            <a:r>
              <a:rPr lang="en-US" dirty="0" smtClean="0"/>
              <a:t>Rosemary Thurston RN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7891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Other woven textiles are used</a:t>
            </a:r>
          </a:p>
          <a:p>
            <a:pPr lvl="1"/>
            <a:r>
              <a:rPr lang="en-US" dirty="0" smtClean="0"/>
              <a:t>Must compare barrier wise to the Muslin</a:t>
            </a:r>
          </a:p>
          <a:p>
            <a:pPr lvl="2"/>
            <a:r>
              <a:rPr lang="en-US" dirty="0" smtClean="0"/>
              <a:t>For </a:t>
            </a:r>
            <a:r>
              <a:rPr lang="en-US" dirty="0" err="1" smtClean="0"/>
              <a:t>sterilant</a:t>
            </a:r>
            <a:r>
              <a:rPr lang="en-US" dirty="0" smtClean="0"/>
              <a:t> penetration</a:t>
            </a:r>
          </a:p>
          <a:p>
            <a:pPr lvl="1"/>
            <a:r>
              <a:rPr lang="en-US" dirty="0" smtClean="0"/>
              <a:t>Requirements</a:t>
            </a:r>
          </a:p>
          <a:p>
            <a:pPr lvl="2"/>
            <a:r>
              <a:rPr lang="en-US" dirty="0" smtClean="0"/>
              <a:t>Laundered</a:t>
            </a:r>
          </a:p>
          <a:p>
            <a:pPr lvl="3"/>
            <a:r>
              <a:rPr lang="en-US" dirty="0" smtClean="0"/>
              <a:t>Limited number of laundering</a:t>
            </a:r>
          </a:p>
          <a:p>
            <a:pPr lvl="2"/>
            <a:r>
              <a:rPr lang="en-US" dirty="0" smtClean="0"/>
              <a:t>Inspected</a:t>
            </a:r>
          </a:p>
          <a:p>
            <a:pPr lvl="3"/>
            <a:r>
              <a:rPr lang="en-US" dirty="0" smtClean="0"/>
              <a:t>Holes or tears</a:t>
            </a:r>
          </a:p>
          <a:p>
            <a:pPr lvl="2"/>
            <a:r>
              <a:rPr lang="en-US" dirty="0" err="1" smtClean="0"/>
              <a:t>Delinted</a:t>
            </a:r>
            <a:endParaRPr lang="en-US" dirty="0" smtClean="0"/>
          </a:p>
          <a:p>
            <a:pPr lvl="2"/>
            <a:r>
              <a:rPr lang="en-US" dirty="0" smtClean="0"/>
              <a:t>Repaired</a:t>
            </a:r>
          </a:p>
          <a:p>
            <a:pPr lvl="3"/>
            <a:r>
              <a:rPr lang="en-US" dirty="0" smtClean="0"/>
              <a:t>Heat sealed patches – concern about penetration of </a:t>
            </a:r>
            <a:r>
              <a:rPr lang="en-US" dirty="0" err="1" smtClean="0"/>
              <a:t>sterilant</a:t>
            </a:r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Linen fabrics</a:t>
            </a:r>
          </a:p>
          <a:p>
            <a:pPr lvl="1"/>
            <a:r>
              <a:rPr lang="en-US" dirty="0" smtClean="0"/>
              <a:t>Held before sterilizing</a:t>
            </a:r>
          </a:p>
          <a:p>
            <a:pPr lvl="2"/>
            <a:r>
              <a:rPr lang="en-US" dirty="0" smtClean="0"/>
              <a:t>At room temperature - </a:t>
            </a:r>
            <a:r>
              <a:rPr lang="en-US" i="1" dirty="0" smtClean="0"/>
              <a:t>warm</a:t>
            </a:r>
            <a:endParaRPr lang="en-US" dirty="0" smtClean="0"/>
          </a:p>
          <a:p>
            <a:pPr lvl="2"/>
            <a:r>
              <a:rPr lang="en-US" dirty="0" smtClean="0"/>
              <a:t>Relative humidity 35 – 70% - some moisture</a:t>
            </a:r>
          </a:p>
          <a:p>
            <a:pPr lvl="1"/>
            <a:r>
              <a:rPr lang="en-US" dirty="0" smtClean="0"/>
              <a:t>Prevents </a:t>
            </a:r>
            <a:r>
              <a:rPr lang="en-US" b="1" i="1" dirty="0" smtClean="0"/>
              <a:t>superheating</a:t>
            </a:r>
            <a:r>
              <a:rPr lang="en-US" dirty="0" smtClean="0"/>
              <a:t>		</a:t>
            </a:r>
          </a:p>
          <a:p>
            <a:pPr lvl="2"/>
            <a:r>
              <a:rPr lang="en-US" dirty="0" smtClean="0"/>
              <a:t>Where steam’s temperature is higher than it should be</a:t>
            </a:r>
          </a:p>
          <a:p>
            <a:pPr lvl="3"/>
            <a:r>
              <a:rPr lang="en-US" dirty="0" smtClean="0"/>
              <a:t>Temp at 27psi should be 270</a:t>
            </a:r>
            <a:r>
              <a:rPr lang="en-US" baseline="30000" dirty="0" smtClean="0"/>
              <a:t>o</a:t>
            </a:r>
            <a:r>
              <a:rPr lang="en-US" dirty="0" smtClean="0"/>
              <a:t>F</a:t>
            </a:r>
          </a:p>
          <a:p>
            <a:pPr lvl="3"/>
            <a:r>
              <a:rPr lang="en-US" dirty="0" smtClean="0"/>
              <a:t>Steam at 27 psi that is at 300</a:t>
            </a:r>
            <a:r>
              <a:rPr lang="en-US" baseline="30000" dirty="0" smtClean="0"/>
              <a:t>o</a:t>
            </a:r>
            <a:r>
              <a:rPr lang="en-US" dirty="0" smtClean="0"/>
              <a:t>F becomes dry</a:t>
            </a:r>
          </a:p>
          <a:p>
            <a:pPr lvl="2"/>
            <a:r>
              <a:rPr lang="en-US" dirty="0" smtClean="0"/>
              <a:t>Need Moisture contact (wet steam) to sterilize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Linen pack limitations</a:t>
            </a:r>
          </a:p>
          <a:p>
            <a:pPr lvl="1"/>
            <a:r>
              <a:rPr lang="en-US" dirty="0" smtClean="0"/>
              <a:t>12” </a:t>
            </a:r>
            <a:r>
              <a:rPr lang="en-US" dirty="0" err="1" smtClean="0"/>
              <a:t>x</a:t>
            </a:r>
            <a:r>
              <a:rPr lang="en-US" dirty="0" smtClean="0"/>
              <a:t> 12” </a:t>
            </a:r>
            <a:r>
              <a:rPr lang="en-US" dirty="0" err="1" smtClean="0"/>
              <a:t>x</a:t>
            </a:r>
            <a:r>
              <a:rPr lang="en-US" dirty="0" smtClean="0"/>
              <a:t> 20” size</a:t>
            </a:r>
          </a:p>
          <a:p>
            <a:pPr lvl="1"/>
            <a:r>
              <a:rPr lang="en-US" dirty="0" smtClean="0"/>
              <a:t>Not more than 12 lbs (pounds)</a:t>
            </a:r>
          </a:p>
          <a:p>
            <a:pPr lvl="1"/>
            <a:r>
              <a:rPr lang="en-US" dirty="0" smtClean="0"/>
              <a:t>Maximum </a:t>
            </a:r>
            <a:r>
              <a:rPr lang="en-US" b="1" i="1" dirty="0" smtClean="0"/>
              <a:t>DENSITY</a:t>
            </a:r>
            <a:endParaRPr lang="en-US" dirty="0" smtClean="0"/>
          </a:p>
          <a:p>
            <a:pPr lvl="2"/>
            <a:r>
              <a:rPr lang="en-US" dirty="0" smtClean="0"/>
              <a:t>Must not exceed 7.2 lbs (pounds) per cubic foot</a:t>
            </a:r>
          </a:p>
          <a:p>
            <a:pPr lvl="2"/>
            <a:r>
              <a:rPr lang="en-US" dirty="0" smtClean="0"/>
              <a:t>Reduces penetration of </a:t>
            </a:r>
            <a:r>
              <a:rPr lang="en-US" dirty="0" err="1" smtClean="0"/>
              <a:t>sterilant</a:t>
            </a:r>
            <a:r>
              <a:rPr lang="en-US" dirty="0" smtClean="0"/>
              <a:t> to all of contents</a:t>
            </a:r>
          </a:p>
          <a:p>
            <a:pPr lvl="2"/>
            <a:r>
              <a:rPr lang="en-US" dirty="0" smtClean="0"/>
              <a:t>Determined by:</a:t>
            </a:r>
          </a:p>
          <a:p>
            <a:pPr lvl="3"/>
            <a:r>
              <a:rPr lang="en-US" dirty="0" smtClean="0"/>
              <a:t>Weight (pounds)/        Volume (</a:t>
            </a:r>
            <a:r>
              <a:rPr lang="en-US" dirty="0" err="1" smtClean="0"/>
              <a:t>HxWxL</a:t>
            </a:r>
            <a:r>
              <a:rPr lang="en-US" dirty="0" smtClean="0"/>
              <a:t> in “) / 1,728  = Density</a:t>
            </a:r>
          </a:p>
          <a:p>
            <a:pPr lvl="2"/>
            <a:r>
              <a:rPr lang="en-US" dirty="0" smtClean="0"/>
              <a:t>Avoid – don’t compress contents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7800"/>
            <a:ext cx="3048000" cy="177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Containers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Rigid containers</a:t>
            </a:r>
          </a:p>
          <a:p>
            <a:pPr lvl="1"/>
            <a:r>
              <a:rPr lang="en-US" dirty="0" smtClean="0"/>
              <a:t>Materials</a:t>
            </a:r>
          </a:p>
          <a:p>
            <a:pPr lvl="2"/>
            <a:r>
              <a:rPr lang="en-US" dirty="0" smtClean="0"/>
              <a:t>Aluminum</a:t>
            </a:r>
          </a:p>
          <a:p>
            <a:pPr lvl="2"/>
            <a:r>
              <a:rPr lang="en-US" dirty="0" smtClean="0"/>
              <a:t>Stainless steel</a:t>
            </a:r>
          </a:p>
          <a:p>
            <a:pPr lvl="2"/>
            <a:r>
              <a:rPr lang="en-US" dirty="0" smtClean="0"/>
              <a:t>Plastic</a:t>
            </a:r>
          </a:p>
          <a:p>
            <a:pPr lvl="1"/>
            <a:r>
              <a:rPr lang="en-US" dirty="0" smtClean="0"/>
              <a:t>Have</a:t>
            </a:r>
          </a:p>
          <a:p>
            <a:pPr lvl="2"/>
            <a:r>
              <a:rPr lang="en-US" dirty="0" smtClean="0"/>
              <a:t>Lids – allow penetration</a:t>
            </a:r>
          </a:p>
          <a:p>
            <a:pPr lvl="3"/>
            <a:r>
              <a:rPr lang="en-US" dirty="0" smtClean="0"/>
              <a:t>Use filters for BARRIERS</a:t>
            </a:r>
          </a:p>
          <a:p>
            <a:pPr lvl="2"/>
            <a:r>
              <a:rPr lang="en-US" dirty="0" smtClean="0"/>
              <a:t>Inner basket</a:t>
            </a:r>
          </a:p>
          <a:p>
            <a:pPr lvl="3"/>
            <a:r>
              <a:rPr lang="en-US" dirty="0" smtClean="0"/>
              <a:t>Holds instruments</a:t>
            </a:r>
          </a:p>
          <a:p>
            <a:pPr lvl="2"/>
            <a:r>
              <a:rPr lang="en-US" dirty="0" smtClean="0"/>
              <a:t>Handles </a:t>
            </a:r>
          </a:p>
          <a:p>
            <a:pPr lvl="3"/>
            <a:r>
              <a:rPr lang="en-US" dirty="0" smtClean="0"/>
              <a:t>Ease of handling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624" y="1336208"/>
            <a:ext cx="4404495" cy="2930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191000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pic>
        <p:nvPicPr>
          <p:cNvPr id="4" name="Content Placeholder 3" descr="DSCN2077_19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873506" y="1600199"/>
            <a:ext cx="10627106" cy="58444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Excellent BARRIER</a:t>
            </a:r>
          </a:p>
          <a:p>
            <a:pPr lvl="1"/>
            <a:r>
              <a:rPr lang="en-US" dirty="0" smtClean="0"/>
              <a:t>EASY to use</a:t>
            </a:r>
          </a:p>
          <a:p>
            <a:pPr lvl="1"/>
            <a:r>
              <a:rPr lang="en-US" dirty="0" smtClean="0"/>
              <a:t>Eliminate TORN WRAPPERS</a:t>
            </a:r>
          </a:p>
          <a:p>
            <a:pPr lvl="1"/>
            <a:r>
              <a:rPr lang="en-US" dirty="0" smtClean="0"/>
              <a:t>PROTECT instruments</a:t>
            </a:r>
          </a:p>
          <a:p>
            <a:pPr lvl="2"/>
            <a:r>
              <a:rPr lang="en-US" dirty="0" smtClean="0"/>
              <a:t>Processing</a:t>
            </a:r>
          </a:p>
          <a:p>
            <a:pPr lvl="2"/>
            <a:r>
              <a:rPr lang="en-US" dirty="0" smtClean="0"/>
              <a:t>Storage </a:t>
            </a:r>
          </a:p>
          <a:p>
            <a:pPr lvl="2"/>
            <a:r>
              <a:rPr lang="en-US" dirty="0" smtClean="0"/>
              <a:t>Transport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WEIGHT</a:t>
            </a:r>
          </a:p>
          <a:p>
            <a:pPr lvl="2"/>
            <a:r>
              <a:rPr lang="en-US" dirty="0" smtClean="0"/>
              <a:t>Empty can weight 8 – 9 lbs</a:t>
            </a:r>
          </a:p>
          <a:p>
            <a:pPr lvl="3"/>
            <a:r>
              <a:rPr lang="en-US" dirty="0" smtClean="0"/>
              <a:t>Plus weight of instruments</a:t>
            </a:r>
          </a:p>
          <a:p>
            <a:pPr lvl="2"/>
            <a:r>
              <a:rPr lang="en-US" dirty="0" smtClean="0"/>
              <a:t>Must use good body mechanics when lifting</a:t>
            </a:r>
          </a:p>
          <a:p>
            <a:pPr lvl="3"/>
            <a:r>
              <a:rPr lang="en-US" dirty="0" smtClean="0"/>
              <a:t>Ergonomics</a:t>
            </a:r>
          </a:p>
          <a:p>
            <a:pPr lvl="1"/>
            <a:r>
              <a:rPr lang="en-US" dirty="0" smtClean="0"/>
              <a:t>More DRYING TIME</a:t>
            </a:r>
          </a:p>
          <a:p>
            <a:pPr lvl="2"/>
            <a:r>
              <a:rPr lang="en-US" dirty="0" smtClean="0"/>
              <a:t>More metal = more condensation</a:t>
            </a:r>
          </a:p>
          <a:p>
            <a:pPr lvl="2"/>
            <a:r>
              <a:rPr lang="en-US" dirty="0" smtClean="0"/>
              <a:t>May leave “WET PACK”</a:t>
            </a:r>
          </a:p>
          <a:p>
            <a:pPr lvl="3"/>
            <a:r>
              <a:rPr lang="en-US" dirty="0" smtClean="0"/>
              <a:t>If wet when opening = can’t use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Must be decontaminated after each use</a:t>
            </a:r>
          </a:p>
          <a:p>
            <a:pPr lvl="1"/>
            <a:r>
              <a:rPr lang="en-US" dirty="0" smtClean="0"/>
              <a:t>Latches can break</a:t>
            </a:r>
          </a:p>
          <a:p>
            <a:pPr lvl="2"/>
            <a:r>
              <a:rPr lang="en-US" dirty="0" smtClean="0"/>
              <a:t>Can’t use any more if not sealable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1"/>
            <a:r>
              <a:rPr lang="en-US" dirty="0" smtClean="0"/>
              <a:t>Filter retention plates get loose</a:t>
            </a:r>
          </a:p>
          <a:p>
            <a:pPr lvl="2"/>
            <a:r>
              <a:rPr lang="en-US" dirty="0" smtClean="0"/>
              <a:t>No BARRIER – no use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362200"/>
            <a:ext cx="2446528" cy="1628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429" y="4233195"/>
            <a:ext cx="1879600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/ Inspecting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Release filter retention plate</a:t>
            </a:r>
          </a:p>
          <a:p>
            <a:pPr lvl="1"/>
            <a:r>
              <a:rPr lang="en-US" dirty="0" smtClean="0"/>
              <a:t>Remove filters</a:t>
            </a:r>
          </a:p>
          <a:p>
            <a:r>
              <a:rPr lang="en-US" dirty="0" smtClean="0"/>
              <a:t>Follow OEM’s recommendation</a:t>
            </a:r>
          </a:p>
          <a:p>
            <a:pPr lvl="1"/>
            <a:r>
              <a:rPr lang="en-US" dirty="0" smtClean="0"/>
              <a:t>Decontamination procedures</a:t>
            </a:r>
          </a:p>
          <a:p>
            <a:pPr lvl="1"/>
            <a:r>
              <a:rPr lang="en-US" dirty="0" smtClean="0"/>
              <a:t>Detergents</a:t>
            </a:r>
          </a:p>
          <a:p>
            <a:r>
              <a:rPr lang="en-US" dirty="0" smtClean="0"/>
              <a:t>Inspect</a:t>
            </a:r>
          </a:p>
          <a:p>
            <a:pPr lvl="1"/>
            <a:r>
              <a:rPr lang="en-US" dirty="0" smtClean="0"/>
              <a:t>Gasket</a:t>
            </a:r>
          </a:p>
          <a:p>
            <a:pPr lvl="2"/>
            <a:r>
              <a:rPr lang="en-US" dirty="0" smtClean="0"/>
              <a:t>Debris, cuts, tears</a:t>
            </a:r>
          </a:p>
          <a:p>
            <a:pPr lvl="1"/>
            <a:r>
              <a:rPr lang="en-US" dirty="0" smtClean="0"/>
              <a:t>Filter retention latching mechanism</a:t>
            </a:r>
          </a:p>
          <a:p>
            <a:pPr lvl="2"/>
            <a:r>
              <a:rPr lang="en-US" dirty="0" smtClean="0"/>
              <a:t>Secure fitting – no loss of barrier</a:t>
            </a:r>
          </a:p>
          <a:p>
            <a:r>
              <a:rPr lang="en-US" dirty="0" smtClean="0"/>
              <a:t>Carry by their handles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062" y="2971800"/>
            <a:ext cx="2761707" cy="2068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876800"/>
            <a:ext cx="2413000" cy="3378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Disposable Packaging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Non-woven materials</a:t>
            </a:r>
          </a:p>
          <a:p>
            <a:pPr lvl="1"/>
            <a:r>
              <a:rPr lang="en-US" dirty="0" smtClean="0"/>
              <a:t>“Engineered fabrics”</a:t>
            </a:r>
          </a:p>
          <a:p>
            <a:pPr lvl="2"/>
            <a:r>
              <a:rPr lang="en-US" dirty="0" smtClean="0"/>
              <a:t>Disposable non-woven materials</a:t>
            </a:r>
          </a:p>
          <a:p>
            <a:pPr lvl="3"/>
            <a:r>
              <a:rPr lang="en-US" dirty="0" smtClean="0"/>
              <a:t>Coffee filters, teabags, vacuum cleaner bags, disposable diapers</a:t>
            </a:r>
          </a:p>
          <a:p>
            <a:pPr lvl="1"/>
            <a:r>
              <a:rPr lang="en-US" dirty="0" smtClean="0"/>
              <a:t>Must inspect before use</a:t>
            </a:r>
          </a:p>
          <a:p>
            <a:pPr lvl="2"/>
            <a:r>
              <a:rPr lang="en-US" dirty="0" smtClean="0"/>
              <a:t>Tears or holes</a:t>
            </a:r>
          </a:p>
          <a:p>
            <a:pPr lvl="1"/>
            <a:r>
              <a:rPr lang="en-US" dirty="0" smtClean="0"/>
              <a:t>Advantages</a:t>
            </a:r>
          </a:p>
          <a:p>
            <a:pPr lvl="2"/>
            <a:r>
              <a:rPr lang="en-US" dirty="0" smtClean="0"/>
              <a:t>Excellent BARRIER</a:t>
            </a:r>
          </a:p>
          <a:p>
            <a:pPr lvl="2"/>
            <a:r>
              <a:rPr lang="en-US" dirty="0" smtClean="0"/>
              <a:t>Can be DISCARDED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Food packaging</a:t>
            </a:r>
          </a:p>
          <a:p>
            <a:pPr lvl="1"/>
            <a:r>
              <a:rPr lang="en-US" dirty="0" smtClean="0"/>
              <a:t>Protection</a:t>
            </a:r>
          </a:p>
          <a:p>
            <a:pPr lvl="2"/>
            <a:r>
              <a:rPr lang="en-US" dirty="0" smtClean="0"/>
              <a:t>Keep it ready for use</a:t>
            </a:r>
          </a:p>
          <a:p>
            <a:pPr lvl="1"/>
            <a:r>
              <a:rPr lang="en-US" dirty="0" smtClean="0"/>
              <a:t>Safe</a:t>
            </a:r>
          </a:p>
          <a:p>
            <a:pPr lvl="2"/>
            <a:r>
              <a:rPr lang="en-US" dirty="0" smtClean="0"/>
              <a:t>Can be compromised</a:t>
            </a:r>
          </a:p>
          <a:p>
            <a:pPr lvl="2"/>
            <a:r>
              <a:rPr lang="en-US" dirty="0" smtClean="0"/>
              <a:t>Will affect contents</a:t>
            </a:r>
          </a:p>
          <a:p>
            <a:pPr lvl="1"/>
            <a:r>
              <a:rPr lang="en-US" dirty="0" smtClean="0"/>
              <a:t>Tamper proof</a:t>
            </a:r>
          </a:p>
          <a:p>
            <a:pPr lvl="2"/>
            <a:r>
              <a:rPr lang="en-US" dirty="0" smtClean="0"/>
              <a:t>Seals on lids</a:t>
            </a:r>
          </a:p>
          <a:p>
            <a:pPr lvl="2"/>
            <a:r>
              <a:rPr lang="en-US" dirty="0" smtClean="0"/>
              <a:t>Seals under lids</a:t>
            </a:r>
          </a:p>
          <a:p>
            <a:pPr lvl="1"/>
            <a:r>
              <a:rPr lang="en-US" dirty="0" smtClean="0"/>
              <a:t>Considers use of item</a:t>
            </a:r>
          </a:p>
          <a:p>
            <a:pPr lvl="2"/>
            <a:r>
              <a:rPr lang="en-US" dirty="0" smtClean="0"/>
              <a:t>Ready to eat</a:t>
            </a:r>
          </a:p>
          <a:p>
            <a:pPr lvl="2"/>
            <a:r>
              <a:rPr lang="en-US" dirty="0" smtClean="0"/>
              <a:t>Ready to microwave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Sterile packaging</a:t>
            </a:r>
          </a:p>
          <a:p>
            <a:pPr lvl="1"/>
            <a:r>
              <a:rPr lang="en-US" dirty="0" smtClean="0"/>
              <a:t>Protection</a:t>
            </a:r>
          </a:p>
          <a:p>
            <a:pPr lvl="2"/>
            <a:r>
              <a:rPr lang="en-US" dirty="0" smtClean="0"/>
              <a:t>Keep it ready for use</a:t>
            </a:r>
          </a:p>
          <a:p>
            <a:pPr lvl="1"/>
            <a:r>
              <a:rPr lang="en-US" dirty="0" smtClean="0"/>
              <a:t>Safe</a:t>
            </a:r>
          </a:p>
          <a:p>
            <a:pPr lvl="2"/>
            <a:r>
              <a:rPr lang="en-US" dirty="0" smtClean="0"/>
              <a:t>Can be compromised</a:t>
            </a:r>
          </a:p>
          <a:p>
            <a:pPr lvl="2"/>
            <a:r>
              <a:rPr lang="en-US" dirty="0" smtClean="0"/>
              <a:t>Will affect contents</a:t>
            </a:r>
          </a:p>
          <a:p>
            <a:pPr lvl="1"/>
            <a:r>
              <a:rPr lang="en-US" dirty="0" smtClean="0"/>
              <a:t>Tamper-evident seals</a:t>
            </a:r>
          </a:p>
          <a:p>
            <a:pPr lvl="2"/>
            <a:r>
              <a:rPr lang="en-US" dirty="0" smtClean="0"/>
              <a:t>Tape</a:t>
            </a:r>
          </a:p>
          <a:p>
            <a:pPr lvl="2"/>
            <a:r>
              <a:rPr lang="en-US" dirty="0" smtClean="0"/>
              <a:t>seals</a:t>
            </a:r>
          </a:p>
          <a:p>
            <a:pPr lvl="1"/>
            <a:r>
              <a:rPr lang="en-US" dirty="0" smtClean="0"/>
              <a:t>Considers use of item</a:t>
            </a:r>
          </a:p>
          <a:p>
            <a:pPr lvl="2"/>
            <a:r>
              <a:rPr lang="en-US" dirty="0" smtClean="0"/>
              <a:t>Reusable items</a:t>
            </a:r>
          </a:p>
          <a:p>
            <a:pPr lvl="2"/>
            <a:r>
              <a:rPr lang="en-US" dirty="0" smtClean="0"/>
              <a:t>Disposable - SUD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7716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Paper</a:t>
            </a:r>
          </a:p>
          <a:p>
            <a:pPr marL="1371600" lvl="2" indent="-514350"/>
            <a:r>
              <a:rPr lang="en-US" dirty="0" smtClean="0"/>
              <a:t>Container cellulose</a:t>
            </a:r>
          </a:p>
          <a:p>
            <a:pPr marL="1828800" lvl="3" indent="-514350"/>
            <a:r>
              <a:rPr lang="en-US" dirty="0" smtClean="0"/>
              <a:t>Can’t be used in plasma sterilizers</a:t>
            </a:r>
          </a:p>
          <a:p>
            <a:pPr marL="1828800" lvl="3" indent="-514350"/>
            <a:r>
              <a:rPr lang="en-US" dirty="0" smtClean="0"/>
              <a:t>Plasma absorbs the </a:t>
            </a:r>
            <a:r>
              <a:rPr lang="en-US" dirty="0" err="1" smtClean="0"/>
              <a:t>sterilant</a:t>
            </a:r>
            <a:endParaRPr lang="en-US" dirty="0" smtClean="0"/>
          </a:p>
          <a:p>
            <a:pPr marL="2286000" lvl="4" indent="-514350"/>
            <a:r>
              <a:rPr lang="en-US" dirty="0" smtClean="0"/>
              <a:t>Reduces penetration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Polyolefin plastic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Disposble</a:t>
            </a:r>
            <a:r>
              <a:rPr lang="en-US" dirty="0" smtClean="0"/>
              <a:t> nonwoven wraps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60" y="685800"/>
            <a:ext cx="2900039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4267200"/>
            <a:ext cx="31369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00400"/>
            <a:ext cx="30480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Paper</a:t>
            </a:r>
          </a:p>
          <a:p>
            <a:pPr lvl="1"/>
            <a:r>
              <a:rPr lang="en-US" dirty="0" smtClean="0"/>
              <a:t>Kraft type – medical grade – POUCH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DSCN2078_1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276600"/>
            <a:ext cx="449580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Non-woven FLAT WRAP</a:t>
            </a:r>
          </a:p>
          <a:p>
            <a:pPr lvl="2"/>
            <a:r>
              <a:rPr lang="en-US" dirty="0" smtClean="0"/>
              <a:t>SMS – most popular</a:t>
            </a:r>
          </a:p>
          <a:p>
            <a:pPr lvl="3"/>
            <a:r>
              <a:rPr lang="en-US" dirty="0" smtClean="0"/>
              <a:t>“</a:t>
            </a:r>
            <a:r>
              <a:rPr lang="en-US" dirty="0" err="1" smtClean="0"/>
              <a:t>Spunbond-meltblown-spunbond</a:t>
            </a:r>
            <a:r>
              <a:rPr lang="en-US" dirty="0" smtClean="0"/>
              <a:t>”</a:t>
            </a:r>
          </a:p>
          <a:p>
            <a:pPr lvl="4"/>
            <a:r>
              <a:rPr lang="en-US" dirty="0" smtClean="0"/>
              <a:t>Pressure bonded synthetic material</a:t>
            </a:r>
          </a:p>
          <a:p>
            <a:pPr lvl="2"/>
            <a:r>
              <a:rPr lang="en-US" dirty="0" smtClean="0"/>
              <a:t>Disposable – single use</a:t>
            </a:r>
          </a:p>
          <a:p>
            <a:pPr lvl="3"/>
            <a:r>
              <a:rPr lang="en-US" dirty="0" smtClean="0"/>
              <a:t>Are recyclable</a:t>
            </a:r>
          </a:p>
          <a:p>
            <a:pPr lvl="2"/>
            <a:r>
              <a:rPr lang="en-US" dirty="0" smtClean="0"/>
              <a:t>Many sizes available</a:t>
            </a:r>
          </a:p>
          <a:p>
            <a:pPr lvl="2"/>
            <a:r>
              <a:rPr lang="en-US" dirty="0" smtClean="0"/>
              <a:t>Made in 2 ply with bonded edge</a:t>
            </a:r>
          </a:p>
          <a:p>
            <a:pPr lvl="2">
              <a:buNone/>
            </a:pPr>
            <a:endParaRPr lang="en-US" dirty="0" smtClean="0"/>
          </a:p>
          <a:p>
            <a:pPr lvl="3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429000"/>
            <a:ext cx="317500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Peel packs</a:t>
            </a:r>
          </a:p>
          <a:p>
            <a:pPr lvl="1"/>
            <a:r>
              <a:rPr lang="en-US" dirty="0" smtClean="0"/>
              <a:t>Paper / Plastic</a:t>
            </a:r>
          </a:p>
          <a:p>
            <a:pPr lvl="2"/>
            <a:r>
              <a:rPr lang="en-US" dirty="0" smtClean="0"/>
              <a:t>Components</a:t>
            </a:r>
          </a:p>
          <a:p>
            <a:pPr lvl="3"/>
            <a:r>
              <a:rPr lang="en-US" dirty="0" smtClean="0"/>
              <a:t>Paper – allows </a:t>
            </a:r>
            <a:r>
              <a:rPr lang="en-US" dirty="0" err="1" smtClean="0"/>
              <a:t>sterilant</a:t>
            </a:r>
            <a:r>
              <a:rPr lang="en-US" dirty="0" smtClean="0"/>
              <a:t> through</a:t>
            </a:r>
          </a:p>
          <a:p>
            <a:pPr lvl="3"/>
            <a:r>
              <a:rPr lang="en-US" dirty="0" smtClean="0"/>
              <a:t>Plastic – see through</a:t>
            </a:r>
          </a:p>
          <a:p>
            <a:pPr lvl="2"/>
            <a:r>
              <a:rPr lang="en-US" dirty="0" smtClean="0"/>
              <a:t>Used with Steam sterilization and ETO</a:t>
            </a:r>
          </a:p>
          <a:p>
            <a:pPr lvl="3"/>
            <a:r>
              <a:rPr lang="en-US" dirty="0" smtClean="0"/>
              <a:t>Not with dry heat or Plasma</a:t>
            </a:r>
          </a:p>
          <a:p>
            <a:pPr lvl="1"/>
            <a:r>
              <a:rPr lang="en-US" dirty="0" err="1" smtClean="0"/>
              <a:t>Spunbond</a:t>
            </a:r>
            <a:r>
              <a:rPr lang="en-US" dirty="0" smtClean="0"/>
              <a:t> polyolefin / plastic - </a:t>
            </a:r>
            <a:r>
              <a:rPr lang="en-US" sz="2200" dirty="0" smtClean="0"/>
              <a:t>LOW TEMPERATURE</a:t>
            </a:r>
            <a:endParaRPr lang="en-US" dirty="0" smtClean="0"/>
          </a:p>
          <a:p>
            <a:pPr lvl="2"/>
            <a:r>
              <a:rPr lang="en-US" dirty="0" smtClean="0"/>
              <a:t>Components</a:t>
            </a:r>
          </a:p>
          <a:p>
            <a:pPr lvl="3"/>
            <a:r>
              <a:rPr lang="en-US" dirty="0" err="1" smtClean="0"/>
              <a:t>Tyvek</a:t>
            </a:r>
            <a:r>
              <a:rPr lang="en-US" dirty="0" smtClean="0"/>
              <a:t> – no cellulose</a:t>
            </a:r>
          </a:p>
          <a:p>
            <a:pPr lvl="2"/>
            <a:r>
              <a:rPr lang="en-US" dirty="0" smtClean="0"/>
              <a:t>Can be used with Plasma sterilization</a:t>
            </a:r>
          </a:p>
          <a:p>
            <a:pPr lvl="3"/>
            <a:r>
              <a:rPr lang="en-US" dirty="0" smtClean="0"/>
              <a:t>Melt in Steam sterilization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1447800"/>
            <a:ext cx="2540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4800600"/>
            <a:ext cx="2540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Closure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Tapes</a:t>
            </a:r>
          </a:p>
          <a:p>
            <a:pPr lvl="1"/>
            <a:r>
              <a:rPr lang="en-US" dirty="0" smtClean="0"/>
              <a:t>Don’t use anything:</a:t>
            </a:r>
          </a:p>
          <a:p>
            <a:pPr lvl="2"/>
            <a:r>
              <a:rPr lang="en-US" dirty="0" smtClean="0"/>
              <a:t>That can be taken off and reattached without evidence</a:t>
            </a:r>
          </a:p>
          <a:p>
            <a:pPr lvl="2"/>
            <a:r>
              <a:rPr lang="en-US" dirty="0" smtClean="0"/>
              <a:t>Will put holes in wrappers</a:t>
            </a:r>
          </a:p>
          <a:p>
            <a:pPr lvl="2"/>
            <a:r>
              <a:rPr lang="en-US" dirty="0" smtClean="0"/>
              <a:t>Other than Indicator Tape</a:t>
            </a:r>
          </a:p>
          <a:p>
            <a:pPr lvl="1"/>
            <a:r>
              <a:rPr lang="en-US" dirty="0" smtClean="0"/>
              <a:t>Indicator tape</a:t>
            </a:r>
          </a:p>
          <a:p>
            <a:pPr lvl="2"/>
            <a:r>
              <a:rPr lang="en-US" dirty="0" smtClean="0"/>
              <a:t>BEST PRACTICE – use on every package</a:t>
            </a:r>
          </a:p>
          <a:p>
            <a:pPr lvl="3"/>
            <a:r>
              <a:rPr lang="en-US" dirty="0" smtClean="0"/>
              <a:t>Withstands sterilization</a:t>
            </a:r>
          </a:p>
          <a:p>
            <a:pPr lvl="3"/>
            <a:r>
              <a:rPr lang="en-US" dirty="0" smtClean="0"/>
              <a:t>Changes color to indicate sterilization</a:t>
            </a:r>
          </a:p>
          <a:p>
            <a:pPr lvl="3"/>
            <a:r>
              <a:rPr lang="en-US" dirty="0" smtClean="0"/>
              <a:t>Help avoid mixing processed and</a:t>
            </a:r>
          </a:p>
          <a:p>
            <a:pPr lvl="3">
              <a:buNone/>
            </a:pPr>
            <a:r>
              <a:rPr lang="en-US" dirty="0" smtClean="0"/>
              <a:t>    unprocessed items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180" y="381000"/>
            <a:ext cx="2747820" cy="2058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36" y="4929736"/>
            <a:ext cx="2897664" cy="19282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Rubber Band</a:t>
            </a:r>
          </a:p>
          <a:p>
            <a:pPr lvl="1"/>
            <a:r>
              <a:rPr lang="en-US" dirty="0" smtClean="0"/>
              <a:t>Use only if recommended by wrapper manufacturer</a:t>
            </a:r>
          </a:p>
          <a:p>
            <a:pPr lvl="2"/>
            <a:r>
              <a:rPr lang="en-US" dirty="0" smtClean="0"/>
              <a:t>Use proper size to fit snugly without wrinkles</a:t>
            </a:r>
          </a:p>
          <a:p>
            <a:pPr lvl="2"/>
            <a:r>
              <a:rPr lang="en-US" dirty="0" smtClean="0"/>
              <a:t>Must place label or indicator sticker</a:t>
            </a:r>
          </a:p>
          <a:p>
            <a:pPr lvl="2">
              <a:buNone/>
            </a:pPr>
            <a:r>
              <a:rPr lang="en-US" dirty="0" smtClean="0"/>
              <a:t>    in a way to reveal </a:t>
            </a:r>
          </a:p>
          <a:p>
            <a:pPr lvl="2">
              <a:buNone/>
            </a:pPr>
            <a:r>
              <a:rPr lang="en-US" dirty="0" smtClean="0"/>
              <a:t>    the band has been removed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267200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 Seals	</a:t>
            </a:r>
          </a:p>
          <a:p>
            <a:pPr lvl="1"/>
            <a:r>
              <a:rPr lang="en-US" dirty="0" smtClean="0"/>
              <a:t>Paper / plastic and plastic / plastic</a:t>
            </a:r>
          </a:p>
          <a:p>
            <a:pPr lvl="1"/>
            <a:r>
              <a:rPr lang="en-US" dirty="0" smtClean="0"/>
              <a:t>Placed between jaws of heat sealer</a:t>
            </a:r>
          </a:p>
          <a:p>
            <a:pPr lvl="2"/>
            <a:r>
              <a:rPr lang="en-US" dirty="0" smtClean="0"/>
              <a:t>2 sides are fused together</a:t>
            </a:r>
          </a:p>
          <a:p>
            <a:pPr lvl="2"/>
            <a:r>
              <a:rPr lang="en-US" dirty="0" smtClean="0"/>
              <a:t>Follow OEM instructions</a:t>
            </a:r>
          </a:p>
          <a:p>
            <a:pPr lvl="2"/>
            <a:r>
              <a:rPr lang="en-US" dirty="0" smtClean="0"/>
              <a:t>Check for adequate seal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08" y="3505200"/>
            <a:ext cx="3501292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572000"/>
            <a:ext cx="3289300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Self adhesive seals</a:t>
            </a:r>
          </a:p>
          <a:p>
            <a:pPr lvl="1"/>
            <a:r>
              <a:rPr lang="en-US" dirty="0" smtClean="0"/>
              <a:t>Paper/plastic and Polyolefin/plastic</a:t>
            </a:r>
          </a:p>
          <a:p>
            <a:pPr lvl="1"/>
            <a:r>
              <a:rPr lang="en-US" dirty="0" smtClean="0"/>
              <a:t>Strip is  on end of pouch</a:t>
            </a:r>
          </a:p>
          <a:p>
            <a:pPr lvl="2"/>
            <a:r>
              <a:rPr lang="en-US" dirty="0" smtClean="0"/>
              <a:t>Remove paper strip for adhesive area</a:t>
            </a:r>
          </a:p>
          <a:p>
            <a:pPr lvl="1"/>
            <a:r>
              <a:rPr lang="en-US" dirty="0" smtClean="0"/>
              <a:t>Carefully  fold it over on itself</a:t>
            </a:r>
          </a:p>
          <a:p>
            <a:r>
              <a:rPr lang="en-US" dirty="0" smtClean="0"/>
              <a:t>Avoid compromising all seals</a:t>
            </a:r>
          </a:p>
          <a:p>
            <a:pPr lvl="2"/>
            <a:r>
              <a:rPr lang="en-US" dirty="0" smtClean="0"/>
              <a:t>GAPS</a:t>
            </a:r>
          </a:p>
          <a:p>
            <a:pPr lvl="2"/>
            <a:r>
              <a:rPr lang="en-US" dirty="0" smtClean="0"/>
              <a:t>WRINKLES</a:t>
            </a:r>
          </a:p>
          <a:p>
            <a:pPr lvl="2"/>
            <a:r>
              <a:rPr lang="en-US" dirty="0" smtClean="0"/>
              <a:t>CREASES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4038600"/>
            <a:ext cx="3149600" cy="25781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Sealing tape to secure pouch</a:t>
            </a:r>
          </a:p>
          <a:p>
            <a:pPr lvl="1"/>
            <a:r>
              <a:rPr lang="en-US" dirty="0" smtClean="0"/>
              <a:t>Fold bottom corners over onto plastic</a:t>
            </a:r>
          </a:p>
          <a:p>
            <a:pPr lvl="1"/>
            <a:r>
              <a:rPr lang="en-US" dirty="0" smtClean="0"/>
              <a:t>Fold bottom edge over folded corners</a:t>
            </a:r>
          </a:p>
          <a:p>
            <a:pPr lvl="1"/>
            <a:r>
              <a:rPr lang="en-US" dirty="0" smtClean="0"/>
              <a:t>Seal with tape overlapping edge of pouch by ¼”</a:t>
            </a:r>
          </a:p>
          <a:p>
            <a:pPr lvl="2"/>
            <a:r>
              <a:rPr lang="en-US" dirty="0" smtClean="0"/>
              <a:t>Tape must completely cover the open edge</a:t>
            </a:r>
          </a:p>
          <a:p>
            <a:pPr lvl="2"/>
            <a:r>
              <a:rPr lang="en-US" dirty="0" smtClean="0"/>
              <a:t>Must be securely attached to plastic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assembling contents – WRAPPING</a:t>
            </a:r>
          </a:p>
          <a:p>
            <a:pPr lvl="1"/>
            <a:r>
              <a:rPr lang="en-US" dirty="0" smtClean="0"/>
              <a:t>Placed</a:t>
            </a:r>
          </a:p>
          <a:p>
            <a:pPr lvl="2"/>
            <a:r>
              <a:rPr lang="en-US" dirty="0" smtClean="0"/>
              <a:t>Separately</a:t>
            </a:r>
          </a:p>
          <a:p>
            <a:pPr lvl="2"/>
            <a:r>
              <a:rPr lang="en-US" dirty="0" smtClean="0"/>
              <a:t>As group</a:t>
            </a:r>
          </a:p>
          <a:p>
            <a:pPr lvl="2"/>
            <a:r>
              <a:rPr lang="en-US" dirty="0" smtClean="0"/>
              <a:t>In trays</a:t>
            </a:r>
          </a:p>
          <a:p>
            <a:pPr lvl="2"/>
            <a:r>
              <a:rPr lang="en-US" dirty="0" smtClean="0"/>
              <a:t>Basins</a:t>
            </a:r>
          </a:p>
          <a:p>
            <a:pPr lvl="2"/>
            <a:r>
              <a:rPr lang="en-US" dirty="0" smtClean="0"/>
              <a:t>Containers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Packaging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Allow penetration of </a:t>
            </a:r>
            <a:r>
              <a:rPr lang="en-US" dirty="0" err="1" smtClean="0"/>
              <a:t>sterilant</a:t>
            </a:r>
            <a:r>
              <a:rPr lang="en-US" dirty="0" smtClean="0"/>
              <a:t> - </a:t>
            </a:r>
            <a:r>
              <a:rPr lang="en-US" b="1" i="1" dirty="0" smtClean="0"/>
              <a:t>Penetration</a:t>
            </a:r>
            <a:endParaRPr lang="en-US" dirty="0" smtClean="0"/>
          </a:p>
          <a:p>
            <a:pPr lvl="1"/>
            <a:r>
              <a:rPr lang="en-US" dirty="0" smtClean="0"/>
              <a:t>Must also allow release of</a:t>
            </a:r>
          </a:p>
          <a:p>
            <a:pPr lvl="2"/>
            <a:r>
              <a:rPr lang="en-US" dirty="0" err="1" smtClean="0"/>
              <a:t>Sterilant</a:t>
            </a:r>
            <a:endParaRPr lang="en-US" dirty="0" smtClean="0"/>
          </a:p>
          <a:p>
            <a:pPr lvl="2"/>
            <a:r>
              <a:rPr lang="en-US" dirty="0" smtClean="0"/>
              <a:t>Moisture</a:t>
            </a:r>
          </a:p>
          <a:p>
            <a:r>
              <a:rPr lang="en-US" dirty="0" smtClean="0"/>
              <a:t>Maintain sterility until opened - </a:t>
            </a:r>
            <a:r>
              <a:rPr lang="en-US" b="1" i="1" dirty="0" smtClean="0"/>
              <a:t>Barrier</a:t>
            </a:r>
            <a:endParaRPr lang="en-US" dirty="0" smtClean="0"/>
          </a:p>
          <a:p>
            <a:pPr lvl="1"/>
            <a:r>
              <a:rPr lang="en-US" dirty="0" smtClean="0"/>
              <a:t>Provide barrier to organisms</a:t>
            </a:r>
          </a:p>
          <a:p>
            <a:r>
              <a:rPr lang="en-US" dirty="0" smtClean="0"/>
              <a:t>Can be opened aseptically – </a:t>
            </a:r>
            <a:r>
              <a:rPr lang="en-US" b="1" i="1" dirty="0" smtClean="0"/>
              <a:t>Aseptic opening</a:t>
            </a:r>
            <a:endParaRPr lang="en-US" dirty="0" smtClean="0"/>
          </a:p>
          <a:p>
            <a:pPr lvl="1"/>
            <a:r>
              <a:rPr lang="en-US" dirty="0" smtClean="0"/>
              <a:t>Without contamination of item</a:t>
            </a:r>
          </a:p>
          <a:p>
            <a:r>
              <a:rPr lang="en-US" dirty="0" smtClean="0"/>
              <a:t>Contents sterile at time of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4279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Instruments should be checked for:</a:t>
            </a:r>
          </a:p>
          <a:p>
            <a:pPr lvl="1"/>
            <a:r>
              <a:rPr lang="en-US" dirty="0" smtClean="0"/>
              <a:t>Cleanliness</a:t>
            </a:r>
          </a:p>
          <a:p>
            <a:pPr lvl="1"/>
            <a:r>
              <a:rPr lang="en-US" dirty="0" smtClean="0"/>
              <a:t>Corrosion</a:t>
            </a:r>
          </a:p>
          <a:p>
            <a:pPr lvl="1"/>
            <a:r>
              <a:rPr lang="en-US" dirty="0" smtClean="0"/>
              <a:t>Rust</a:t>
            </a:r>
          </a:p>
          <a:p>
            <a:pPr lvl="1"/>
            <a:r>
              <a:rPr lang="en-US" dirty="0" smtClean="0"/>
              <a:t>Pitting</a:t>
            </a:r>
          </a:p>
          <a:p>
            <a:pPr lvl="1"/>
            <a:r>
              <a:rPr lang="en-US" dirty="0" smtClean="0"/>
              <a:t>Burrs</a:t>
            </a:r>
          </a:p>
          <a:p>
            <a:pPr lvl="1"/>
            <a:r>
              <a:rPr lang="en-US" dirty="0" smtClean="0"/>
              <a:t>Nicks</a:t>
            </a:r>
          </a:p>
          <a:p>
            <a:pPr lvl="1"/>
            <a:r>
              <a:rPr lang="en-US" dirty="0" smtClean="0"/>
              <a:t>Cracks</a:t>
            </a:r>
          </a:p>
          <a:p>
            <a:pPr lvl="1"/>
            <a:r>
              <a:rPr lang="en-US" dirty="0" smtClean="0"/>
              <a:t>Chipped plated surface</a:t>
            </a:r>
          </a:p>
          <a:p>
            <a:pPr lvl="1"/>
            <a:r>
              <a:rPr lang="en-US" dirty="0" smtClean="0"/>
              <a:t>Stiffness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342" y="2227752"/>
            <a:ext cx="2623058" cy="394444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Instruments needing repair</a:t>
            </a:r>
          </a:p>
          <a:p>
            <a:pPr lvl="1"/>
            <a:r>
              <a:rPr lang="en-US" dirty="0" smtClean="0"/>
              <a:t>Taken out of service</a:t>
            </a:r>
          </a:p>
          <a:p>
            <a:pPr lvl="2"/>
            <a:r>
              <a:rPr lang="en-US" dirty="0" smtClean="0"/>
              <a:t>To be replaced or repaired</a:t>
            </a:r>
          </a:p>
          <a:p>
            <a:r>
              <a:rPr lang="en-US" dirty="0" smtClean="0"/>
              <a:t>Protection</a:t>
            </a:r>
          </a:p>
          <a:p>
            <a:pPr lvl="1"/>
            <a:r>
              <a:rPr lang="en-US" dirty="0" smtClean="0"/>
              <a:t>Sharp points protected with </a:t>
            </a:r>
          </a:p>
          <a:p>
            <a:pPr lvl="2"/>
            <a:r>
              <a:rPr lang="en-US" dirty="0" smtClean="0"/>
              <a:t>Special holders</a:t>
            </a:r>
          </a:p>
          <a:p>
            <a:pPr lvl="2"/>
            <a:r>
              <a:rPr lang="en-US" dirty="0" smtClean="0"/>
              <a:t>Tip guards</a:t>
            </a:r>
          </a:p>
          <a:p>
            <a:pPr lvl="2"/>
            <a:r>
              <a:rPr lang="en-US" dirty="0" smtClean="0"/>
              <a:t>Foam sleeves</a:t>
            </a:r>
          </a:p>
          <a:p>
            <a:pPr lvl="2"/>
            <a:r>
              <a:rPr lang="en-US" dirty="0" smtClean="0"/>
              <a:t>Also protects packaging - pouch</a:t>
            </a:r>
          </a:p>
          <a:p>
            <a:pPr lvl="1"/>
            <a:r>
              <a:rPr lang="en-US" dirty="0" smtClean="0"/>
              <a:t>Must ensure sterilization - OEM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31177" y="3412825"/>
            <a:ext cx="3834743" cy="249549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Instrument sets</a:t>
            </a:r>
          </a:p>
          <a:p>
            <a:pPr lvl="1"/>
            <a:r>
              <a:rPr lang="en-US" dirty="0" smtClean="0"/>
              <a:t>Groups in </a:t>
            </a:r>
          </a:p>
          <a:p>
            <a:pPr lvl="2"/>
            <a:r>
              <a:rPr lang="en-US" dirty="0" smtClean="0"/>
              <a:t>Sets</a:t>
            </a:r>
          </a:p>
          <a:p>
            <a:pPr lvl="2"/>
            <a:r>
              <a:rPr lang="en-US" dirty="0" smtClean="0"/>
              <a:t>Trays</a:t>
            </a:r>
          </a:p>
          <a:p>
            <a:pPr lvl="2"/>
            <a:r>
              <a:rPr lang="en-US" dirty="0" smtClean="0"/>
              <a:t>Kits</a:t>
            </a:r>
          </a:p>
          <a:p>
            <a:pPr lvl="1"/>
            <a:r>
              <a:rPr lang="en-US" dirty="0" smtClean="0"/>
              <a:t>Smaller for:</a:t>
            </a:r>
          </a:p>
          <a:p>
            <a:pPr lvl="2"/>
            <a:r>
              <a:rPr lang="en-US" dirty="0" smtClean="0"/>
              <a:t>Suturing</a:t>
            </a:r>
          </a:p>
          <a:p>
            <a:pPr lvl="2"/>
            <a:r>
              <a:rPr lang="en-US" dirty="0" smtClean="0"/>
              <a:t>Small procedures</a:t>
            </a:r>
          </a:p>
          <a:p>
            <a:pPr lvl="3"/>
            <a:r>
              <a:rPr lang="en-US" dirty="0" smtClean="0"/>
              <a:t>May include other items for the procedure</a:t>
            </a:r>
          </a:p>
          <a:p>
            <a:pPr lvl="4"/>
            <a:r>
              <a:rPr lang="en-US" dirty="0" smtClean="0"/>
              <a:t>Syringes</a:t>
            </a:r>
          </a:p>
          <a:p>
            <a:pPr lvl="4"/>
            <a:r>
              <a:rPr lang="en-US" dirty="0" smtClean="0"/>
              <a:t>Towels</a:t>
            </a:r>
          </a:p>
          <a:p>
            <a:pPr lvl="4"/>
            <a:r>
              <a:rPr lang="en-US" dirty="0" smtClean="0"/>
              <a:t>Needles</a:t>
            </a:r>
          </a:p>
          <a:p>
            <a:pPr lvl="3"/>
            <a:r>
              <a:rPr lang="en-US" dirty="0" err="1" smtClean="0"/>
              <a:t>Deisgned</a:t>
            </a:r>
            <a:r>
              <a:rPr lang="en-US" dirty="0" smtClean="0"/>
              <a:t> for use in patient care areas</a:t>
            </a:r>
          </a:p>
          <a:p>
            <a:pPr lvl="4"/>
            <a:r>
              <a:rPr lang="en-US" dirty="0" smtClean="0"/>
              <a:t>Include most items needed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Procedure trays/ packs</a:t>
            </a:r>
          </a:p>
          <a:p>
            <a:pPr lvl="1"/>
            <a:r>
              <a:rPr lang="en-US" dirty="0" smtClean="0"/>
              <a:t>Should be uniform</a:t>
            </a:r>
          </a:p>
          <a:p>
            <a:pPr lvl="2"/>
            <a:r>
              <a:rPr lang="en-US" dirty="0" smtClean="0"/>
              <a:t>If provider wants something additional</a:t>
            </a:r>
          </a:p>
          <a:p>
            <a:pPr lvl="2"/>
            <a:r>
              <a:rPr lang="en-US" dirty="0" smtClean="0"/>
              <a:t>Provide individual items</a:t>
            </a:r>
          </a:p>
          <a:p>
            <a:pPr lvl="1"/>
            <a:r>
              <a:rPr lang="en-US" dirty="0" smtClean="0"/>
              <a:t>Basic packs</a:t>
            </a:r>
          </a:p>
          <a:p>
            <a:pPr lvl="2"/>
            <a:r>
              <a:rPr lang="en-US" dirty="0" smtClean="0"/>
              <a:t>Instruments needed for many similar procedures</a:t>
            </a:r>
          </a:p>
          <a:p>
            <a:pPr lvl="3"/>
            <a:r>
              <a:rPr lang="en-US" dirty="0" err="1" smtClean="0"/>
              <a:t>Laparotomy</a:t>
            </a:r>
            <a:r>
              <a:rPr lang="en-US" dirty="0" smtClean="0"/>
              <a:t> instruments used for</a:t>
            </a:r>
          </a:p>
          <a:p>
            <a:pPr lvl="4"/>
            <a:r>
              <a:rPr lang="en-US" dirty="0" smtClean="0"/>
              <a:t>Abdominal incisions</a:t>
            </a:r>
          </a:p>
          <a:p>
            <a:pPr lvl="4"/>
            <a:r>
              <a:rPr lang="en-US" dirty="0" smtClean="0"/>
              <a:t>Pelvic incisions</a:t>
            </a:r>
          </a:p>
          <a:p>
            <a:pPr lvl="2"/>
            <a:r>
              <a:rPr lang="en-US" dirty="0" smtClean="0"/>
              <a:t>Other instruments grouped per specialty in a tray</a:t>
            </a:r>
          </a:p>
          <a:p>
            <a:pPr lvl="3"/>
            <a:r>
              <a:rPr lang="en-US" dirty="0" err="1" smtClean="0"/>
              <a:t>Ie</a:t>
            </a:r>
            <a:r>
              <a:rPr lang="en-US" dirty="0" smtClean="0"/>
              <a:t>. hysterectomy specific instruments 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 Tray Packing List (count sheet)</a:t>
            </a:r>
          </a:p>
          <a:p>
            <a:pPr lvl="1"/>
            <a:r>
              <a:rPr lang="en-US" dirty="0" smtClean="0"/>
              <a:t>Specific to tray being assembled</a:t>
            </a:r>
          </a:p>
          <a:p>
            <a:pPr lvl="2"/>
            <a:r>
              <a:rPr lang="en-US" dirty="0" smtClean="0"/>
              <a:t>Lists specific instruments, length and number</a:t>
            </a:r>
          </a:p>
          <a:p>
            <a:pPr lvl="2"/>
            <a:r>
              <a:rPr lang="en-US" dirty="0" smtClean="0"/>
              <a:t>Checked off as set is assembled</a:t>
            </a:r>
          </a:p>
          <a:p>
            <a:pPr lvl="2"/>
            <a:r>
              <a:rPr lang="en-US" dirty="0" smtClean="0"/>
              <a:t>Initial or sign sheet as person preparing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495800"/>
            <a:ext cx="2171700" cy="21717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838200"/>
            <a:ext cx="5715000" cy="4525963"/>
          </a:xfrm>
        </p:spPr>
        <p:txBody>
          <a:bodyPr>
            <a:normAutofit fontScale="25000" lnSpcReduction="20000"/>
          </a:bodyPr>
          <a:lstStyle/>
          <a:p>
            <a:r>
              <a:rPr lang="en-US" b="1" dirty="0" smtClean="0"/>
              <a:t>Instrument List/Count Sheet - Standard </a:t>
            </a:r>
            <a:r>
              <a:rPr lang="en-US" b="1" dirty="0" err="1" smtClean="0"/>
              <a:t>Laparotomy</a:t>
            </a:r>
            <a:r>
              <a:rPr lang="en-US" b="1" dirty="0" smtClean="0"/>
              <a:t> Set							</a:t>
            </a:r>
          </a:p>
          <a:p>
            <a:r>
              <a:rPr lang="en-US" b="1" dirty="0" smtClean="0"/>
              <a:t>							</a:t>
            </a:r>
          </a:p>
          <a:p>
            <a:r>
              <a:rPr lang="en-US" b="1" i="1" dirty="0" smtClean="0"/>
              <a:t>Instrument Name	Quantity	Set Assembly	Initial Count	First Count	Final Count		</a:t>
            </a:r>
          </a:p>
          <a:p>
            <a:r>
              <a:rPr lang="en-US" dirty="0" smtClean="0"/>
              <a:t>Knife handle #3	2						</a:t>
            </a:r>
          </a:p>
          <a:p>
            <a:r>
              <a:rPr lang="en-US" dirty="0" smtClean="0"/>
              <a:t>Knife handle #3L	1						</a:t>
            </a:r>
          </a:p>
          <a:p>
            <a:r>
              <a:rPr lang="en-US" dirty="0" smtClean="0"/>
              <a:t>Knife handle #4	1						</a:t>
            </a:r>
          </a:p>
          <a:p>
            <a:r>
              <a:rPr lang="en-US" dirty="0" smtClean="0"/>
              <a:t>Knife handle #7	2						</a:t>
            </a:r>
          </a:p>
          <a:p>
            <a:r>
              <a:rPr lang="en-US" dirty="0" smtClean="0"/>
              <a:t>Dressing forceps 10"	1						</a:t>
            </a:r>
          </a:p>
          <a:p>
            <a:r>
              <a:rPr lang="en-US" dirty="0" err="1" smtClean="0"/>
              <a:t>DeBakey</a:t>
            </a:r>
            <a:r>
              <a:rPr lang="en-US" dirty="0" smtClean="0"/>
              <a:t> forceps 8"	2						</a:t>
            </a:r>
          </a:p>
          <a:p>
            <a:r>
              <a:rPr lang="en-US" dirty="0" err="1" smtClean="0"/>
              <a:t>DeBakey</a:t>
            </a:r>
            <a:r>
              <a:rPr lang="en-US" dirty="0" smtClean="0"/>
              <a:t> forceps 7"	2						</a:t>
            </a:r>
          </a:p>
          <a:p>
            <a:r>
              <a:rPr lang="en-US" dirty="0" smtClean="0"/>
              <a:t>Tissue forceps with teeth 5½"	2						</a:t>
            </a:r>
          </a:p>
          <a:p>
            <a:r>
              <a:rPr lang="en-US" dirty="0" err="1" smtClean="0"/>
              <a:t>Adson</a:t>
            </a:r>
            <a:r>
              <a:rPr lang="en-US" dirty="0" smtClean="0"/>
              <a:t> tissue forceps with teeth 4¾"	2						</a:t>
            </a:r>
          </a:p>
          <a:p>
            <a:r>
              <a:rPr lang="en-US" dirty="0" err="1" smtClean="0"/>
              <a:t>Yankauer</a:t>
            </a:r>
            <a:r>
              <a:rPr lang="en-US" dirty="0" smtClean="0"/>
              <a:t> suction </a:t>
            </a:r>
            <a:r>
              <a:rPr lang="en-US" dirty="0" err="1" smtClean="0"/>
              <a:t>cannula</a:t>
            </a:r>
            <a:r>
              <a:rPr lang="en-US" dirty="0" smtClean="0"/>
              <a:t>	1						</a:t>
            </a:r>
          </a:p>
          <a:p>
            <a:r>
              <a:rPr lang="en-US" dirty="0" err="1" smtClean="0"/>
              <a:t>Yankauer</a:t>
            </a:r>
            <a:r>
              <a:rPr lang="en-US" dirty="0" smtClean="0"/>
              <a:t> tip (in separate peel pouch)	1						</a:t>
            </a:r>
          </a:p>
          <a:p>
            <a:r>
              <a:rPr lang="en-US" dirty="0" smtClean="0"/>
              <a:t>Poole suction </a:t>
            </a:r>
            <a:r>
              <a:rPr lang="en-US" dirty="0" err="1" smtClean="0"/>
              <a:t>stylette</a:t>
            </a:r>
            <a:r>
              <a:rPr lang="en-US" dirty="0" smtClean="0"/>
              <a:t>	1						</a:t>
            </a:r>
          </a:p>
          <a:p>
            <a:r>
              <a:rPr lang="en-US" dirty="0" smtClean="0"/>
              <a:t>Poole suction </a:t>
            </a:r>
            <a:r>
              <a:rPr lang="en-US" dirty="0" err="1" smtClean="0"/>
              <a:t>cannula</a:t>
            </a:r>
            <a:r>
              <a:rPr lang="en-US" dirty="0" smtClean="0"/>
              <a:t>	1						</a:t>
            </a:r>
          </a:p>
          <a:p>
            <a:r>
              <a:rPr lang="en-US" dirty="0" smtClean="0"/>
              <a:t>Ruler	1						</a:t>
            </a:r>
          </a:p>
          <a:p>
            <a:r>
              <a:rPr lang="en-US" dirty="0" smtClean="0"/>
              <a:t>Backhaus perforating towel clamp	4						</a:t>
            </a:r>
          </a:p>
          <a:p>
            <a:r>
              <a:rPr lang="en-US" dirty="0" smtClean="0"/>
              <a:t>Edna </a:t>
            </a:r>
            <a:r>
              <a:rPr lang="en-US" dirty="0" err="1" smtClean="0"/>
              <a:t>nonperforating</a:t>
            </a:r>
            <a:r>
              <a:rPr lang="en-US" dirty="0" smtClean="0"/>
              <a:t> towel clamp	2						</a:t>
            </a:r>
          </a:p>
          <a:p>
            <a:r>
              <a:rPr lang="en-US" dirty="0" smtClean="0"/>
              <a:t>Mosquito curved	4						</a:t>
            </a:r>
          </a:p>
          <a:p>
            <a:r>
              <a:rPr lang="en-US" dirty="0" smtClean="0"/>
              <a:t>Kelly curved	8						</a:t>
            </a:r>
          </a:p>
          <a:p>
            <a:r>
              <a:rPr lang="en-US" dirty="0" smtClean="0"/>
              <a:t>Kelly straight	4						</a:t>
            </a:r>
          </a:p>
          <a:p>
            <a:r>
              <a:rPr lang="en-US" dirty="0" smtClean="0"/>
              <a:t>Babcock 6¼"	2						</a:t>
            </a:r>
          </a:p>
          <a:p>
            <a:r>
              <a:rPr lang="en-US" dirty="0" smtClean="0"/>
              <a:t>Allis 6"	2						</a:t>
            </a:r>
          </a:p>
          <a:p>
            <a:r>
              <a:rPr lang="en-US" dirty="0" smtClean="0"/>
              <a:t>Allis 7¼"	2						</a:t>
            </a:r>
          </a:p>
          <a:p>
            <a:r>
              <a:rPr lang="en-US" dirty="0" smtClean="0"/>
              <a:t>Kocher 5½"	2						</a:t>
            </a:r>
          </a:p>
          <a:p>
            <a:r>
              <a:rPr lang="en-US" dirty="0" smtClean="0"/>
              <a:t>Rochester </a:t>
            </a:r>
            <a:r>
              <a:rPr lang="en-US" dirty="0" err="1" smtClean="0"/>
              <a:t>Oschner</a:t>
            </a:r>
            <a:r>
              <a:rPr lang="en-US" dirty="0" smtClean="0"/>
              <a:t> 8"	2						</a:t>
            </a:r>
          </a:p>
          <a:p>
            <a:r>
              <a:rPr lang="en-US" dirty="0" err="1" smtClean="0"/>
              <a:t>Schnidt</a:t>
            </a:r>
            <a:r>
              <a:rPr lang="en-US" dirty="0" smtClean="0"/>
              <a:t> 7½"	4						</a:t>
            </a:r>
          </a:p>
          <a:p>
            <a:r>
              <a:rPr lang="en-US" dirty="0" err="1" smtClean="0"/>
              <a:t>Mixter</a:t>
            </a:r>
            <a:r>
              <a:rPr lang="en-US" dirty="0" smtClean="0"/>
              <a:t> 7¼"	2						</a:t>
            </a:r>
          </a:p>
          <a:p>
            <a:r>
              <a:rPr lang="en-US" dirty="0" err="1" smtClean="0"/>
              <a:t>Pean</a:t>
            </a:r>
            <a:r>
              <a:rPr lang="en-US" dirty="0" smtClean="0"/>
              <a:t> 7¼"	4						</a:t>
            </a:r>
          </a:p>
          <a:p>
            <a:r>
              <a:rPr lang="en-US" dirty="0" err="1" smtClean="0"/>
              <a:t>Foerster</a:t>
            </a:r>
            <a:r>
              <a:rPr lang="en-US" dirty="0" smtClean="0"/>
              <a:t> 9½"	2						</a:t>
            </a:r>
          </a:p>
          <a:p>
            <a:r>
              <a:rPr lang="en-US" dirty="0" smtClean="0"/>
              <a:t>Mayo-</a:t>
            </a:r>
            <a:r>
              <a:rPr lang="en-US" dirty="0" err="1" smtClean="0"/>
              <a:t>Hegar</a:t>
            </a:r>
            <a:r>
              <a:rPr lang="en-US" dirty="0" smtClean="0"/>
              <a:t> needle holder 5"	2						</a:t>
            </a:r>
          </a:p>
          <a:p>
            <a:r>
              <a:rPr lang="en-US" dirty="0" smtClean="0"/>
              <a:t>Mayo-</a:t>
            </a:r>
            <a:r>
              <a:rPr lang="en-US" dirty="0" err="1" smtClean="0"/>
              <a:t>Hegar</a:t>
            </a:r>
            <a:r>
              <a:rPr lang="en-US" dirty="0" smtClean="0"/>
              <a:t> needle holder 7"	2						</a:t>
            </a:r>
          </a:p>
          <a:p>
            <a:r>
              <a:rPr lang="en-US" dirty="0" smtClean="0"/>
              <a:t>Lister bandage scissors7¼"	1						</a:t>
            </a:r>
          </a:p>
          <a:p>
            <a:r>
              <a:rPr lang="en-US" dirty="0" smtClean="0"/>
              <a:t>Mayo scissors straight 5½"	1						</a:t>
            </a:r>
          </a:p>
          <a:p>
            <a:r>
              <a:rPr lang="en-US" dirty="0" smtClean="0"/>
              <a:t>Mayo scissors curved 5½"	1						</a:t>
            </a:r>
          </a:p>
          <a:p>
            <a:r>
              <a:rPr lang="en-US" dirty="0" err="1" smtClean="0"/>
              <a:t>Metzenbaum</a:t>
            </a:r>
            <a:r>
              <a:rPr lang="en-US" dirty="0" smtClean="0"/>
              <a:t> scissors 7"	1						</a:t>
            </a:r>
          </a:p>
          <a:p>
            <a:r>
              <a:rPr lang="en-US" dirty="0" smtClean="0"/>
              <a:t>Army-Navy retractor	2						</a:t>
            </a:r>
          </a:p>
          <a:p>
            <a:r>
              <a:rPr lang="en-US" dirty="0" smtClean="0"/>
              <a:t>Murphy/Volkmann retractor, 4-prong	2						</a:t>
            </a:r>
          </a:p>
          <a:p>
            <a:r>
              <a:rPr lang="en-US" dirty="0" smtClean="0"/>
              <a:t>Richardson retractor (multiple sizes)	3						</a:t>
            </a:r>
          </a:p>
          <a:p>
            <a:r>
              <a:rPr lang="en-US" dirty="0" err="1" smtClean="0"/>
              <a:t>Deaver</a:t>
            </a:r>
            <a:r>
              <a:rPr lang="en-US" dirty="0" smtClean="0"/>
              <a:t> retractor (multiple sizes)	3						</a:t>
            </a:r>
          </a:p>
          <a:p>
            <a:r>
              <a:rPr lang="en-US" dirty="0" smtClean="0"/>
              <a:t>Harrington retractor	1						</a:t>
            </a:r>
          </a:p>
          <a:p>
            <a:r>
              <a:rPr lang="en-US" dirty="0" err="1" smtClean="0"/>
              <a:t>Weitlaner</a:t>
            </a:r>
            <a:r>
              <a:rPr lang="en-US" dirty="0" smtClean="0"/>
              <a:t> retractor 6½"	2						</a:t>
            </a:r>
          </a:p>
          <a:p>
            <a:r>
              <a:rPr lang="en-US" dirty="0" smtClean="0"/>
              <a:t>Ribbon retractor (multiple sizes)	2						</a:t>
            </a:r>
          </a:p>
          <a:p>
            <a:r>
              <a:rPr lang="en-US" dirty="0" smtClean="0"/>
              <a:t>Bladder blade	1						</a:t>
            </a:r>
          </a:p>
          <a:p>
            <a:r>
              <a:rPr lang="en-US" dirty="0" smtClean="0"/>
              <a:t>Balfour abdominal retractor	1						</a:t>
            </a:r>
          </a:p>
          <a:p>
            <a:r>
              <a:rPr lang="en-US" dirty="0" smtClean="0"/>
              <a:t>Mini </a:t>
            </a:r>
            <a:r>
              <a:rPr lang="en-US" dirty="0" err="1" smtClean="0"/>
              <a:t>Zim</a:t>
            </a:r>
            <a:r>
              <a:rPr lang="en-US" dirty="0" smtClean="0"/>
              <a:t> clip	2						</a:t>
            </a:r>
          </a:p>
          <a:p>
            <a:r>
              <a:rPr lang="en-US" dirty="0" smtClean="0"/>
              <a:t>Adds:							</a:t>
            </a:r>
          </a:p>
          <a:p>
            <a:r>
              <a:rPr lang="en-US" dirty="0" smtClean="0"/>
              <a:t>							</a:t>
            </a:r>
          </a:p>
          <a:p>
            <a:r>
              <a:rPr lang="en-US" dirty="0" smtClean="0"/>
              <a:t>							</a:t>
            </a:r>
          </a:p>
          <a:p>
            <a:r>
              <a:rPr lang="en-US" dirty="0" smtClean="0"/>
              <a:t>Signature of individual preparing set:  ________________________________________________________________________							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Tray liners – towel</a:t>
            </a:r>
          </a:p>
          <a:p>
            <a:pPr lvl="1"/>
            <a:r>
              <a:rPr lang="en-US" dirty="0" smtClean="0"/>
              <a:t>Used on bottom of tray to absorb condensation</a:t>
            </a:r>
          </a:p>
          <a:p>
            <a:pPr lvl="1"/>
            <a:r>
              <a:rPr lang="en-US" dirty="0" smtClean="0"/>
              <a:t>Provide cushioning</a:t>
            </a:r>
          </a:p>
          <a:p>
            <a:r>
              <a:rPr lang="en-US" dirty="0" smtClean="0"/>
              <a:t>Require indicator inside</a:t>
            </a:r>
          </a:p>
          <a:p>
            <a:r>
              <a:rPr lang="en-US" dirty="0" smtClean="0"/>
              <a:t>Don’t use peel pouches</a:t>
            </a:r>
          </a:p>
          <a:p>
            <a:pPr lvl="1"/>
            <a:r>
              <a:rPr lang="en-US" dirty="0" smtClean="0"/>
              <a:t>Can assure sterilization </a:t>
            </a:r>
          </a:p>
          <a:p>
            <a:pPr lvl="2"/>
            <a:r>
              <a:rPr lang="en-US" dirty="0" smtClean="0"/>
              <a:t>Concern re plastic blocking </a:t>
            </a:r>
            <a:r>
              <a:rPr lang="en-US" dirty="0" err="1" smtClean="0"/>
              <a:t>sterilant</a:t>
            </a:r>
            <a:endParaRPr lang="en-US" dirty="0" smtClean="0"/>
          </a:p>
          <a:p>
            <a:pPr lvl="1"/>
            <a:r>
              <a:rPr lang="en-US" dirty="0" smtClean="0"/>
              <a:t>Paper pouches (all paper) can be used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Never put free gauze sponges in instrument trays for the O.R.</a:t>
            </a:r>
          </a:p>
          <a:p>
            <a:pPr lvl="1"/>
            <a:r>
              <a:rPr lang="en-US" dirty="0" smtClean="0"/>
              <a:t>Sponges are counted – these would be extra</a:t>
            </a:r>
          </a:p>
          <a:p>
            <a:pPr lvl="2"/>
            <a:r>
              <a:rPr lang="en-US" dirty="0" smtClean="0"/>
              <a:t>Would not be accounted for </a:t>
            </a:r>
          </a:p>
          <a:p>
            <a:pPr lvl="2"/>
            <a:r>
              <a:rPr lang="en-US" dirty="0" smtClean="0"/>
              <a:t>Might end up in wound </a:t>
            </a:r>
          </a:p>
          <a:p>
            <a:r>
              <a:rPr lang="en-US" dirty="0" smtClean="0"/>
              <a:t>Basin sets </a:t>
            </a:r>
          </a:p>
          <a:p>
            <a:pPr lvl="1"/>
            <a:r>
              <a:rPr lang="en-US" dirty="0" smtClean="0"/>
              <a:t>Arranged to allow moisture to drain</a:t>
            </a:r>
          </a:p>
          <a:p>
            <a:pPr lvl="1">
              <a:buNone/>
            </a:pPr>
            <a:r>
              <a:rPr lang="en-US" dirty="0" smtClean="0"/>
              <a:t>    during sterilization</a:t>
            </a:r>
          </a:p>
          <a:p>
            <a:pPr lvl="2"/>
            <a:r>
              <a:rPr lang="en-US" dirty="0" smtClean="0"/>
              <a:t>All items must face same direction</a:t>
            </a:r>
          </a:p>
          <a:p>
            <a:pPr lvl="1"/>
            <a:r>
              <a:rPr lang="en-US" dirty="0" smtClean="0"/>
              <a:t>Requires wicking materials around</a:t>
            </a:r>
          </a:p>
          <a:p>
            <a:pPr lvl="2"/>
            <a:r>
              <a:rPr lang="en-US" dirty="0" smtClean="0"/>
              <a:t>To avoid condensation / wetness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04800"/>
            <a:ext cx="1635058" cy="1410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35125">
            <a:off x="5874927" y="4456503"/>
            <a:ext cx="4940300" cy="163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Wet Packs</a:t>
            </a:r>
          </a:p>
          <a:p>
            <a:pPr lvl="1"/>
            <a:r>
              <a:rPr lang="en-US" dirty="0" smtClean="0"/>
              <a:t>Moisture left in sterile package after drying</a:t>
            </a:r>
          </a:p>
          <a:p>
            <a:pPr lvl="2"/>
            <a:r>
              <a:rPr lang="en-US" dirty="0" smtClean="0"/>
              <a:t>Steam contacting metal cools temperature</a:t>
            </a:r>
          </a:p>
          <a:p>
            <a:pPr lvl="3"/>
            <a:r>
              <a:rPr lang="en-US" dirty="0" smtClean="0"/>
              <a:t>Leaves moisture / wetness behind</a:t>
            </a:r>
          </a:p>
          <a:p>
            <a:pPr lvl="1"/>
            <a:r>
              <a:rPr lang="en-US" dirty="0" smtClean="0"/>
              <a:t>Wicking materials help absorb moisture</a:t>
            </a:r>
          </a:p>
          <a:p>
            <a:pPr lvl="2"/>
            <a:r>
              <a:rPr lang="en-US" dirty="0" smtClean="0"/>
              <a:t>Materials dry during drying cycle</a:t>
            </a:r>
          </a:p>
          <a:p>
            <a:pPr lvl="2"/>
            <a:r>
              <a:rPr lang="en-US" dirty="0" smtClean="0"/>
              <a:t>No moisture is left behind</a:t>
            </a:r>
          </a:p>
          <a:p>
            <a:pPr lvl="1"/>
            <a:r>
              <a:rPr lang="en-US" dirty="0" smtClean="0"/>
              <a:t>When density is too great</a:t>
            </a:r>
          </a:p>
          <a:p>
            <a:pPr lvl="2"/>
            <a:r>
              <a:rPr lang="en-US" dirty="0" smtClean="0"/>
              <a:t>Will leave moisture after drying – wetness = WET PACK</a:t>
            </a:r>
          </a:p>
          <a:p>
            <a:pPr lvl="2"/>
            <a:r>
              <a:rPr lang="en-US" dirty="0" smtClean="0"/>
              <a:t>Basin set should not weight more than 7 lbs.</a:t>
            </a:r>
          </a:p>
          <a:p>
            <a:pPr lvl="2"/>
            <a:r>
              <a:rPr lang="en-US" b="1" i="1" dirty="0" smtClean="0">
                <a:solidFill>
                  <a:srgbClr val="FF0000"/>
                </a:solidFill>
              </a:rPr>
              <a:t>WET PACK = CONTAMINATION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SET ASSEMBLY</a:t>
            </a:r>
          </a:p>
          <a:p>
            <a:pPr lvl="1"/>
            <a:r>
              <a:rPr lang="en-US" dirty="0" smtClean="0"/>
              <a:t>Instruments with finger rings</a:t>
            </a:r>
          </a:p>
          <a:p>
            <a:pPr lvl="2"/>
            <a:r>
              <a:rPr lang="en-US" dirty="0" smtClean="0"/>
              <a:t>Group together on </a:t>
            </a:r>
          </a:p>
          <a:p>
            <a:pPr lvl="3"/>
            <a:r>
              <a:rPr lang="en-US" dirty="0" smtClean="0"/>
              <a:t>Rack</a:t>
            </a:r>
          </a:p>
          <a:p>
            <a:pPr lvl="3"/>
            <a:r>
              <a:rPr lang="en-US" dirty="0" smtClean="0"/>
              <a:t>Tray pins</a:t>
            </a:r>
          </a:p>
          <a:p>
            <a:pPr lvl="3"/>
            <a:r>
              <a:rPr lang="en-US" dirty="0" smtClean="0"/>
              <a:t>Stringers</a:t>
            </a:r>
          </a:p>
          <a:p>
            <a:pPr lvl="2"/>
            <a:r>
              <a:rPr lang="en-US" dirty="0" smtClean="0"/>
              <a:t>Assures</a:t>
            </a:r>
          </a:p>
          <a:p>
            <a:pPr lvl="3"/>
            <a:r>
              <a:rPr lang="en-US" dirty="0" smtClean="0"/>
              <a:t>Instruments are in open position – open to sterilization</a:t>
            </a:r>
          </a:p>
          <a:p>
            <a:pPr lvl="3"/>
            <a:r>
              <a:rPr lang="en-US" dirty="0" smtClean="0"/>
              <a:t>Curves go in the same direction</a:t>
            </a:r>
          </a:p>
          <a:p>
            <a:pPr lvl="3"/>
            <a:r>
              <a:rPr lang="en-US" dirty="0" smtClean="0"/>
              <a:t>Follow instrument set list / count sheet</a:t>
            </a:r>
          </a:p>
          <a:p>
            <a:pPr lvl="1"/>
            <a:r>
              <a:rPr lang="en-US" dirty="0" smtClean="0"/>
              <a:t>Place heavy items on the bottom</a:t>
            </a:r>
          </a:p>
          <a:p>
            <a:pPr lvl="2"/>
            <a:r>
              <a:rPr lang="en-US" b="1" i="1" dirty="0" smtClean="0">
                <a:solidFill>
                  <a:srgbClr val="FF0000"/>
                </a:solidFill>
              </a:rPr>
              <a:t>Never place heavy items on top of smaller items –</a:t>
            </a:r>
          </a:p>
          <a:p>
            <a:pPr lvl="2"/>
            <a:r>
              <a:rPr lang="en-US" b="1" i="1" dirty="0" smtClean="0">
                <a:solidFill>
                  <a:srgbClr val="FF0000"/>
                </a:solidFill>
              </a:rPr>
              <a:t> AVOID DAMAGE</a:t>
            </a:r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4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Class II Medical device by FDA</a:t>
            </a:r>
          </a:p>
          <a:p>
            <a:pPr lvl="1"/>
            <a:r>
              <a:rPr lang="en-US" dirty="0" smtClean="0"/>
              <a:t>Has potential risks if not good barrier</a:t>
            </a:r>
          </a:p>
          <a:p>
            <a:pPr lvl="2"/>
            <a:r>
              <a:rPr lang="en-US" dirty="0" smtClean="0"/>
              <a:t>Items used during surgery if not sterile</a:t>
            </a:r>
          </a:p>
          <a:p>
            <a:pPr lvl="3"/>
            <a:r>
              <a:rPr lang="en-US" dirty="0" smtClean="0"/>
              <a:t>Can cause infection that is life threatening</a:t>
            </a:r>
          </a:p>
          <a:p>
            <a:pPr lvl="1"/>
            <a:r>
              <a:rPr lang="en-US" dirty="0" smtClean="0"/>
              <a:t>Must</a:t>
            </a:r>
          </a:p>
          <a:p>
            <a:pPr lvl="2"/>
            <a:r>
              <a:rPr lang="en-US" dirty="0" smtClean="0"/>
              <a:t>Allow sterilization </a:t>
            </a:r>
          </a:p>
          <a:p>
            <a:pPr lvl="2"/>
            <a:r>
              <a:rPr lang="en-US" dirty="0" smtClean="0"/>
              <a:t>Protect item from contamination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Power Instruments</a:t>
            </a:r>
          </a:p>
          <a:p>
            <a:pPr lvl="1"/>
            <a:r>
              <a:rPr lang="en-US" dirty="0" smtClean="0"/>
              <a:t>IF not purchased separately – disposable items can be placed in pack</a:t>
            </a:r>
          </a:p>
          <a:p>
            <a:pPr lvl="2"/>
            <a:r>
              <a:rPr lang="en-US" dirty="0" smtClean="0"/>
              <a:t>Blades</a:t>
            </a:r>
          </a:p>
          <a:p>
            <a:pPr lvl="2"/>
            <a:r>
              <a:rPr lang="en-US" dirty="0" smtClean="0"/>
              <a:t>Burrs</a:t>
            </a:r>
          </a:p>
          <a:p>
            <a:pPr lvl="2"/>
            <a:r>
              <a:rPr lang="en-US" dirty="0" smtClean="0"/>
              <a:t>Drills </a:t>
            </a:r>
          </a:p>
          <a:p>
            <a:pPr lvl="1"/>
            <a:r>
              <a:rPr lang="en-US" dirty="0" smtClean="0"/>
              <a:t>Parts are disassembled</a:t>
            </a:r>
          </a:p>
          <a:p>
            <a:pPr lvl="1"/>
            <a:r>
              <a:rPr lang="en-US" dirty="0" smtClean="0"/>
              <a:t>Place trigger handles in the safety position </a:t>
            </a:r>
          </a:p>
          <a:p>
            <a:pPr lvl="1"/>
            <a:r>
              <a:rPr lang="en-US" dirty="0" smtClean="0"/>
              <a:t>Turn power switches off</a:t>
            </a:r>
          </a:p>
          <a:p>
            <a:pPr lvl="1"/>
            <a:r>
              <a:rPr lang="en-US" dirty="0" smtClean="0"/>
              <a:t>Follow OEM recommendations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28600"/>
            <a:ext cx="2449398" cy="182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Packaging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</a:t>
            </a:r>
          </a:p>
          <a:p>
            <a:pPr lvl="1"/>
            <a:r>
              <a:rPr lang="en-US" dirty="0" smtClean="0"/>
              <a:t>Name of device to be packaged</a:t>
            </a:r>
          </a:p>
          <a:p>
            <a:pPr lvl="1"/>
            <a:r>
              <a:rPr lang="en-US" dirty="0" smtClean="0"/>
              <a:t>Correct placement in package</a:t>
            </a:r>
          </a:p>
          <a:p>
            <a:pPr lvl="1"/>
            <a:r>
              <a:rPr lang="en-US" dirty="0" smtClean="0"/>
              <a:t>Sterilization method used</a:t>
            </a:r>
          </a:p>
          <a:p>
            <a:pPr lvl="1"/>
            <a:r>
              <a:rPr lang="en-US" dirty="0" smtClean="0"/>
              <a:t>Facility policy for type and placement of indicators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343400"/>
            <a:ext cx="41783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368800"/>
            <a:ext cx="32385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Peel pouches</a:t>
            </a:r>
          </a:p>
          <a:p>
            <a:pPr lvl="1"/>
            <a:r>
              <a:rPr lang="en-US" dirty="0" smtClean="0"/>
              <a:t>Can see item inside</a:t>
            </a:r>
          </a:p>
          <a:p>
            <a:pPr lvl="1"/>
            <a:r>
              <a:rPr lang="en-US" dirty="0" smtClean="0"/>
              <a:t>Come in :</a:t>
            </a:r>
          </a:p>
          <a:p>
            <a:pPr lvl="2"/>
            <a:r>
              <a:rPr lang="en-US" dirty="0" smtClean="0"/>
              <a:t>Precut sizes</a:t>
            </a:r>
          </a:p>
          <a:p>
            <a:pPr lvl="2"/>
            <a:r>
              <a:rPr lang="en-US" dirty="0" smtClean="0"/>
              <a:t>Long rolls for length desired</a:t>
            </a:r>
          </a:p>
          <a:p>
            <a:pPr lvl="1"/>
            <a:r>
              <a:rPr lang="en-US" dirty="0" smtClean="0"/>
              <a:t>May require tip protectors</a:t>
            </a:r>
          </a:p>
          <a:p>
            <a:pPr lvl="2"/>
            <a:r>
              <a:rPr lang="en-US" dirty="0" smtClean="0"/>
              <a:t>Protect tip of instrument</a:t>
            </a:r>
          </a:p>
          <a:p>
            <a:pPr lvl="2"/>
            <a:r>
              <a:rPr lang="en-US" dirty="0" smtClean="0"/>
              <a:t>Maintains integrity of surface of pouch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Must have as much air expelled before sealing as possible</a:t>
            </a:r>
          </a:p>
          <a:p>
            <a:pPr lvl="2"/>
            <a:r>
              <a:rPr lang="en-US" dirty="0" smtClean="0"/>
              <a:t>Trapped air can expand with heat and break seal</a:t>
            </a:r>
          </a:p>
          <a:p>
            <a:pPr lvl="2"/>
            <a:r>
              <a:rPr lang="en-US" dirty="0" smtClean="0"/>
              <a:t>May not allow adequate penetration of </a:t>
            </a:r>
            <a:r>
              <a:rPr lang="en-US" dirty="0" err="1" smtClean="0"/>
              <a:t>sterilant</a:t>
            </a:r>
            <a:endParaRPr lang="en-US" dirty="0" smtClean="0"/>
          </a:p>
          <a:p>
            <a:pPr lvl="2"/>
            <a:r>
              <a:rPr lang="en-US" dirty="0" smtClean="0"/>
              <a:t>May hinder drying</a:t>
            </a:r>
          </a:p>
          <a:p>
            <a:pPr lvl="1"/>
            <a:r>
              <a:rPr lang="en-US" dirty="0" smtClean="0"/>
              <a:t>Don’t overfill</a:t>
            </a:r>
          </a:p>
          <a:p>
            <a:pPr lvl="2"/>
            <a:r>
              <a:rPr lang="en-US" dirty="0" smtClean="0"/>
              <a:t>Can cause pouch to rupture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Leave 1” around item up to the seal</a:t>
            </a:r>
            <a:endParaRPr lang="en-US" dirty="0" smtClean="0"/>
          </a:p>
          <a:p>
            <a:pPr lvl="3"/>
            <a:r>
              <a:rPr lang="en-US" dirty="0" smtClean="0">
                <a:solidFill>
                  <a:srgbClr val="000000"/>
                </a:solidFill>
              </a:rPr>
              <a:t>Can stress seal</a:t>
            </a:r>
          </a:p>
          <a:p>
            <a:pPr lvl="3"/>
            <a:r>
              <a:rPr lang="en-US" dirty="0" smtClean="0">
                <a:solidFill>
                  <a:srgbClr val="000000"/>
                </a:solidFill>
              </a:rPr>
              <a:t>Will be difficult to open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Too Large – can cause item to slip around in pouch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N2079_19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75" r="-2197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After sterilization</a:t>
            </a:r>
          </a:p>
          <a:p>
            <a:pPr lvl="2"/>
            <a:r>
              <a:rPr lang="en-US" dirty="0" smtClean="0"/>
              <a:t>Observe for moisture</a:t>
            </a:r>
          </a:p>
          <a:p>
            <a:pPr lvl="1"/>
            <a:r>
              <a:rPr lang="en-US" dirty="0" smtClean="0"/>
              <a:t>Before storage</a:t>
            </a:r>
          </a:p>
          <a:p>
            <a:pPr lvl="2"/>
            <a:r>
              <a:rPr lang="en-US" dirty="0" smtClean="0"/>
              <a:t>Observe for moisture</a:t>
            </a:r>
          </a:p>
          <a:p>
            <a:pPr lvl="1"/>
            <a:r>
              <a:rPr lang="en-US" dirty="0" smtClean="0"/>
              <a:t>Writing on peel pouches</a:t>
            </a:r>
          </a:p>
          <a:p>
            <a:pPr lvl="2"/>
            <a:r>
              <a:rPr lang="en-US" dirty="0" smtClean="0"/>
              <a:t>Write on plastic side – felt tip marker</a:t>
            </a:r>
          </a:p>
          <a:p>
            <a:pPr lvl="2"/>
            <a:r>
              <a:rPr lang="en-US" dirty="0" smtClean="0"/>
              <a:t>Write on paper side outside of seal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Prevents damage to paper BARRIER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Wrapping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Requires</a:t>
            </a:r>
          </a:p>
          <a:p>
            <a:pPr lvl="1"/>
            <a:r>
              <a:rPr lang="en-US" dirty="0" smtClean="0"/>
              <a:t>2 layers for BARRIER</a:t>
            </a:r>
          </a:p>
          <a:p>
            <a:pPr lvl="1"/>
            <a:r>
              <a:rPr lang="en-US" dirty="0" smtClean="0"/>
              <a:t>Uses old Muslin requirements for steam penetration</a:t>
            </a:r>
          </a:p>
          <a:p>
            <a:pPr lvl="2"/>
            <a:r>
              <a:rPr lang="en-US" dirty="0" smtClean="0"/>
              <a:t>Muslin was 2 layers per wrap and 2 wraps</a:t>
            </a:r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Sequential – one on top of the other</a:t>
            </a:r>
          </a:p>
          <a:p>
            <a:pPr lvl="2"/>
            <a:r>
              <a:rPr lang="en-US" dirty="0" smtClean="0"/>
              <a:t>Wrapped 2X</a:t>
            </a:r>
          </a:p>
          <a:p>
            <a:pPr lvl="2"/>
            <a:r>
              <a:rPr lang="en-US" dirty="0" smtClean="0"/>
              <a:t>Package within a package</a:t>
            </a:r>
          </a:p>
          <a:p>
            <a:pPr lvl="2"/>
            <a:r>
              <a:rPr lang="en-US" dirty="0" smtClean="0"/>
              <a:t>Each is wrapped the same way</a:t>
            </a:r>
          </a:p>
          <a:p>
            <a:pPr lvl="1"/>
            <a:r>
              <a:rPr lang="en-US" dirty="0" smtClean="0"/>
              <a:t>Simultaneous – 2 layers together</a:t>
            </a:r>
          </a:p>
          <a:p>
            <a:pPr lvl="2"/>
            <a:r>
              <a:rPr lang="en-US" dirty="0" smtClean="0"/>
              <a:t>Double layer wrapper is wrapped once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Techniques				see p.256 -257</a:t>
            </a:r>
          </a:p>
          <a:p>
            <a:pPr lvl="1"/>
            <a:r>
              <a:rPr lang="en-US" dirty="0" smtClean="0"/>
              <a:t>Square fold</a:t>
            </a:r>
          </a:p>
          <a:p>
            <a:pPr lvl="2"/>
            <a:r>
              <a:rPr lang="en-US" dirty="0" smtClean="0"/>
              <a:t>Parallel fold or in-line fold</a:t>
            </a:r>
          </a:p>
          <a:p>
            <a:pPr lvl="2"/>
            <a:r>
              <a:rPr lang="en-US" dirty="0" smtClean="0"/>
              <a:t>Used for LARGE packages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Envelope fold</a:t>
            </a:r>
          </a:p>
          <a:p>
            <a:pPr lvl="2"/>
            <a:r>
              <a:rPr lang="en-US" dirty="0" smtClean="0"/>
              <a:t>Used for SMALLER packages</a:t>
            </a:r>
          </a:p>
          <a:p>
            <a:pPr lvl="2"/>
            <a:r>
              <a:rPr lang="en-US" dirty="0" smtClean="0"/>
              <a:t>Looks like an envelope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590" y="3474214"/>
            <a:ext cx="29591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Sizes</a:t>
            </a:r>
          </a:p>
          <a:p>
            <a:pPr lvl="1"/>
            <a:r>
              <a:rPr lang="en-US" dirty="0" smtClean="0"/>
              <a:t>Large enough to complete contain contents</a:t>
            </a:r>
          </a:p>
          <a:p>
            <a:pPr lvl="2"/>
            <a:r>
              <a:rPr lang="en-US" dirty="0" smtClean="0"/>
              <a:t>Don’t want excess – could inhibit penetration</a:t>
            </a:r>
          </a:p>
          <a:p>
            <a:r>
              <a:rPr lang="en-US" dirty="0" smtClean="0"/>
              <a:t>Snug </a:t>
            </a:r>
          </a:p>
          <a:p>
            <a:pPr lvl="1"/>
            <a:r>
              <a:rPr lang="en-US" dirty="0" smtClean="0"/>
              <a:t>Not so tight to increase density</a:t>
            </a:r>
          </a:p>
          <a:p>
            <a:pPr lvl="2"/>
            <a:r>
              <a:rPr lang="en-US" dirty="0" smtClean="0"/>
              <a:t>Don’t want to impede penetration</a:t>
            </a:r>
          </a:p>
          <a:p>
            <a:r>
              <a:rPr lang="en-US" dirty="0" smtClean="0"/>
              <a:t>Used as sterile field after opening</a:t>
            </a:r>
          </a:p>
          <a:p>
            <a:pPr lvl="1"/>
            <a:r>
              <a:rPr lang="en-US" dirty="0" smtClean="0"/>
              <a:t>Should extend 6” below edge of surface being covered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584489">
            <a:off x="3773729" y="-29103"/>
            <a:ext cx="8686800" cy="838200"/>
          </a:xfrm>
          <a:solidFill>
            <a:schemeClr val="bg2">
              <a:lumMod val="75000"/>
              <a:alpha val="78000"/>
            </a:schemeClr>
          </a:solidFill>
          <a:ln w="9525" cap="flat" cmpd="sng" algn="ctr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   6 Towels          RT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Package labeling</a:t>
            </a:r>
          </a:p>
          <a:p>
            <a:pPr lvl="1"/>
            <a:r>
              <a:rPr lang="en-US" dirty="0" smtClean="0"/>
              <a:t>Contents</a:t>
            </a:r>
          </a:p>
          <a:p>
            <a:pPr lvl="1"/>
            <a:r>
              <a:rPr lang="en-US" dirty="0" smtClean="0"/>
              <a:t>Your initials</a:t>
            </a:r>
          </a:p>
          <a:p>
            <a:pPr lvl="1"/>
            <a:r>
              <a:rPr lang="en-US" dirty="0" smtClean="0"/>
              <a:t>Lot control number</a:t>
            </a:r>
          </a:p>
          <a:p>
            <a:pPr lvl="1"/>
            <a:r>
              <a:rPr lang="en-US" dirty="0" smtClean="0"/>
              <a:t>Sterilizer ID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Other labeling</a:t>
            </a:r>
          </a:p>
          <a:p>
            <a:pPr lvl="1"/>
            <a:r>
              <a:rPr lang="en-US" dirty="0" smtClean="0"/>
              <a:t>Surgeon’s name if special item</a:t>
            </a:r>
          </a:p>
          <a:p>
            <a:pPr lvl="1"/>
            <a:r>
              <a:rPr lang="en-US" dirty="0" smtClean="0"/>
              <a:t>Assigned storage location – special unit?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828800"/>
            <a:ext cx="29591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0"/>
            <a:ext cx="1879600" cy="161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Selecting</a:t>
            </a:r>
          </a:p>
          <a:p>
            <a:pPr lvl="1"/>
            <a:r>
              <a:rPr lang="en-US" dirty="0" smtClean="0"/>
              <a:t>Type of sterilization method</a:t>
            </a:r>
          </a:p>
          <a:p>
            <a:pPr lvl="2"/>
            <a:r>
              <a:rPr lang="en-US" dirty="0" smtClean="0"/>
              <a:t>Different materials required to different methods</a:t>
            </a:r>
          </a:p>
          <a:p>
            <a:pPr lvl="1"/>
            <a:r>
              <a:rPr lang="en-US" dirty="0" smtClean="0"/>
              <a:t>Item</a:t>
            </a:r>
          </a:p>
          <a:p>
            <a:pPr lvl="2"/>
            <a:r>
              <a:rPr lang="en-US" dirty="0" smtClean="0"/>
              <a:t>Kinds of packaging varies with item</a:t>
            </a:r>
          </a:p>
          <a:p>
            <a:pPr lvl="1"/>
            <a:r>
              <a:rPr lang="en-US" dirty="0" smtClean="0"/>
              <a:t>Check RESEARCH</a:t>
            </a:r>
          </a:p>
          <a:p>
            <a:pPr lvl="2"/>
            <a:r>
              <a:rPr lang="en-US" dirty="0" smtClean="0"/>
              <a:t>Many different materials and methods available</a:t>
            </a:r>
          </a:p>
          <a:p>
            <a:r>
              <a:rPr lang="en-US" dirty="0" smtClean="0"/>
              <a:t>Must BE</a:t>
            </a:r>
          </a:p>
          <a:p>
            <a:pPr lvl="1"/>
            <a:r>
              <a:rPr lang="en-US" dirty="0" smtClean="0"/>
              <a:t>Approved by FDA	</a:t>
            </a:r>
          </a:p>
          <a:p>
            <a:r>
              <a:rPr lang="en-US" dirty="0" smtClean="0"/>
              <a:t>CS Employees</a:t>
            </a:r>
          </a:p>
          <a:p>
            <a:pPr lvl="1"/>
            <a:r>
              <a:rPr lang="en-US" dirty="0" smtClean="0"/>
              <a:t>Must understand how to package appropriately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Sterility Maintenance Covers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Applied after sterilization</a:t>
            </a:r>
          </a:p>
          <a:p>
            <a:pPr lvl="1"/>
            <a:r>
              <a:rPr lang="en-US" dirty="0" smtClean="0"/>
              <a:t>Must be:</a:t>
            </a:r>
          </a:p>
          <a:p>
            <a:pPr lvl="2"/>
            <a:r>
              <a:rPr lang="en-US" dirty="0" smtClean="0"/>
              <a:t>Cool and dry</a:t>
            </a:r>
          </a:p>
          <a:p>
            <a:pPr lvl="2"/>
            <a:r>
              <a:rPr lang="en-US" dirty="0" smtClean="0"/>
              <a:t>Completely aerated</a:t>
            </a:r>
          </a:p>
          <a:p>
            <a:pPr lvl="1"/>
            <a:r>
              <a:rPr lang="en-US" dirty="0" smtClean="0"/>
              <a:t>Protect from:</a:t>
            </a:r>
          </a:p>
          <a:p>
            <a:pPr lvl="2"/>
            <a:r>
              <a:rPr lang="en-US" dirty="0" smtClean="0"/>
              <a:t>Dust</a:t>
            </a:r>
          </a:p>
          <a:p>
            <a:pPr lvl="2"/>
            <a:r>
              <a:rPr lang="en-US" dirty="0" smtClean="0"/>
              <a:t>Moisture</a:t>
            </a:r>
          </a:p>
          <a:p>
            <a:pPr lvl="2"/>
            <a:r>
              <a:rPr lang="en-US" dirty="0" smtClean="0"/>
              <a:t>Other contamination</a:t>
            </a:r>
          </a:p>
          <a:p>
            <a:pPr lvl="1"/>
            <a:r>
              <a:rPr lang="en-US" dirty="0" smtClean="0"/>
              <a:t>2 – 3 mils thick</a:t>
            </a:r>
          </a:p>
          <a:p>
            <a:pPr lvl="1"/>
            <a:r>
              <a:rPr lang="en-US" dirty="0" smtClean="0"/>
              <a:t>Sealed </a:t>
            </a:r>
          </a:p>
          <a:p>
            <a:pPr lvl="2"/>
            <a:r>
              <a:rPr lang="en-US" dirty="0" smtClean="0"/>
              <a:t>Heat seal or security tape</a:t>
            </a:r>
          </a:p>
          <a:p>
            <a:pPr lvl="1"/>
            <a:r>
              <a:rPr lang="en-US" dirty="0" smtClean="0"/>
              <a:t>“DUST COVER” marking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0" y="2209800"/>
            <a:ext cx="33528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label?</a:t>
            </a:r>
          </a:p>
          <a:p>
            <a:pPr lvl="1"/>
            <a:r>
              <a:rPr lang="en-US" dirty="0" smtClean="0"/>
              <a:t>To know what content is</a:t>
            </a:r>
          </a:p>
          <a:p>
            <a:pPr lvl="2"/>
            <a:r>
              <a:rPr lang="en-US" dirty="0" smtClean="0"/>
              <a:t>CS and User</a:t>
            </a:r>
          </a:p>
          <a:p>
            <a:pPr lvl="1"/>
            <a:r>
              <a:rPr lang="en-US" dirty="0" smtClean="0"/>
              <a:t>Quality Assurance</a:t>
            </a:r>
          </a:p>
          <a:p>
            <a:pPr lvl="2"/>
            <a:r>
              <a:rPr lang="en-US" dirty="0" smtClean="0"/>
              <a:t>Tracking</a:t>
            </a:r>
          </a:p>
          <a:p>
            <a:pPr lvl="3"/>
            <a:r>
              <a:rPr lang="en-US" dirty="0" smtClean="0"/>
              <a:t>Find packages if needed</a:t>
            </a:r>
          </a:p>
          <a:p>
            <a:pPr lvl="1"/>
            <a:r>
              <a:rPr lang="en-US" dirty="0" smtClean="0"/>
              <a:t>Stock rotation</a:t>
            </a:r>
          </a:p>
          <a:p>
            <a:pPr lvl="2"/>
            <a:r>
              <a:rPr lang="en-US" dirty="0" smtClean="0"/>
              <a:t>Inventory control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3581400"/>
            <a:ext cx="19050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AutoNum type="arabicPlain" startAt="2"/>
            </a:pPr>
            <a:r>
              <a:rPr lang="en-US" sz="1600" dirty="0" smtClean="0">
                <a:latin typeface="Arial Black"/>
                <a:cs typeface="Arial Black"/>
              </a:rPr>
              <a:t>  Load      5</a:t>
            </a:r>
          </a:p>
          <a:p>
            <a:pPr marL="342900" indent="-342900" algn="ctr">
              <a:buAutoNum type="arabicPlain" startAt="2"/>
            </a:pPr>
            <a:endParaRPr lang="en-US" sz="1600" dirty="0" smtClean="0">
              <a:latin typeface="Arial Black"/>
              <a:cs typeface="Arial Black"/>
            </a:endParaRPr>
          </a:p>
          <a:p>
            <a:pPr marL="342900" indent="-342900" algn="ctr"/>
            <a:r>
              <a:rPr lang="en-US" sz="1600" dirty="0" smtClean="0">
                <a:latin typeface="Arial Black"/>
                <a:cs typeface="Arial Black"/>
              </a:rPr>
              <a:t>94 (day)</a:t>
            </a:r>
          </a:p>
          <a:p>
            <a:pPr marL="342900" indent="-342900" algn="ctr"/>
            <a:r>
              <a:rPr lang="en-US" sz="1600" dirty="0" smtClean="0">
                <a:latin typeface="Arial Black"/>
                <a:cs typeface="Arial Black"/>
              </a:rPr>
              <a:t>(April 4, 2013)</a:t>
            </a:r>
            <a:endParaRPr lang="en-US" sz="1600" dirty="0">
              <a:latin typeface="Arial Black"/>
              <a:cs typeface="Arial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584489">
            <a:off x="4307129" y="504297"/>
            <a:ext cx="8686800" cy="838200"/>
          </a:xfrm>
          <a:prstGeom prst="rect">
            <a:avLst/>
          </a:prstGeom>
          <a:solidFill>
            <a:schemeClr val="bg2">
              <a:lumMod val="75000"/>
              <a:alpha val="78000"/>
            </a:schemeClr>
          </a:solidFill>
          <a:ln w="9525" cap="flat" cmpd="sng" algn="ctr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omic Sans MS"/>
                <a:ea typeface="+mj-ea"/>
                <a:cs typeface="Comic Sans MS"/>
              </a:rPr>
              <a:t>   6 Towels          RT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Clear and legible handwriting</a:t>
            </a:r>
          </a:p>
          <a:p>
            <a:pPr lvl="1"/>
            <a:r>
              <a:rPr lang="en-US" dirty="0" smtClean="0"/>
              <a:t>Can cause confusion</a:t>
            </a:r>
          </a:p>
          <a:p>
            <a:pPr lvl="2"/>
            <a:r>
              <a:rPr lang="en-US" dirty="0" smtClean="0"/>
              <a:t>Wrong package for the user</a:t>
            </a:r>
          </a:p>
          <a:p>
            <a:pPr lvl="2"/>
            <a:r>
              <a:rPr lang="en-US" dirty="0" smtClean="0"/>
              <a:t>Can delay treatment</a:t>
            </a:r>
          </a:p>
          <a:p>
            <a:pPr lvl="2"/>
            <a:r>
              <a:rPr lang="en-US" dirty="0" smtClean="0"/>
              <a:t>Misplacing items</a:t>
            </a:r>
          </a:p>
          <a:p>
            <a:pPr lvl="1"/>
            <a:r>
              <a:rPr lang="en-US" dirty="0" smtClean="0"/>
              <a:t>On </a:t>
            </a:r>
          </a:p>
          <a:p>
            <a:pPr lvl="2"/>
            <a:r>
              <a:rPr lang="en-US" dirty="0" smtClean="0"/>
              <a:t>Sterilization TAPE</a:t>
            </a:r>
          </a:p>
          <a:p>
            <a:pPr lvl="2"/>
            <a:r>
              <a:rPr lang="en-US" dirty="0" smtClean="0"/>
              <a:t>Pre-printed adhesive labels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Special Concerns</a:t>
            </a:r>
          </a:p>
          <a:p>
            <a:pPr lvl="1"/>
            <a:r>
              <a:rPr lang="en-US" dirty="0" smtClean="0"/>
              <a:t>Packages should held for 2 hours before sterilization:</a:t>
            </a:r>
          </a:p>
          <a:p>
            <a:pPr lvl="2"/>
            <a:r>
              <a:rPr lang="en-US" dirty="0" smtClean="0"/>
              <a:t>Room temperature 67-72</a:t>
            </a:r>
            <a:r>
              <a:rPr lang="en-US" baseline="30000" dirty="0" smtClean="0"/>
              <a:t>o</a:t>
            </a:r>
            <a:r>
              <a:rPr lang="en-US" dirty="0" smtClean="0"/>
              <a:t>F</a:t>
            </a:r>
          </a:p>
          <a:p>
            <a:pPr lvl="2"/>
            <a:r>
              <a:rPr lang="en-US" dirty="0" smtClean="0"/>
              <a:t>Relative humidity of 30 – 60%</a:t>
            </a:r>
          </a:p>
          <a:p>
            <a:pPr lvl="1"/>
            <a:r>
              <a:rPr lang="en-US" dirty="0" smtClean="0"/>
              <a:t>Prevents superheating </a:t>
            </a:r>
          </a:p>
          <a:p>
            <a:pPr lvl="2"/>
            <a:r>
              <a:rPr lang="en-US" dirty="0" smtClean="0"/>
              <a:t>Humidity will already be in packs</a:t>
            </a:r>
          </a:p>
          <a:p>
            <a:pPr lvl="2"/>
            <a:r>
              <a:rPr lang="en-US" dirty="0" smtClean="0"/>
              <a:t>Prevents DRY STEAM</a:t>
            </a:r>
          </a:p>
          <a:p>
            <a:pPr lvl="1"/>
            <a:r>
              <a:rPr lang="en-US" dirty="0" smtClean="0"/>
              <a:t>Weight </a:t>
            </a:r>
          </a:p>
          <a:p>
            <a:pPr lvl="2"/>
            <a:r>
              <a:rPr lang="en-US" dirty="0" smtClean="0"/>
              <a:t>ANSI / AAMI recommend between 16 – 25 lbs.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Check all packages for damage and seal</a:t>
            </a:r>
          </a:p>
          <a:p>
            <a:pPr lvl="2"/>
            <a:r>
              <a:rPr lang="en-US" dirty="0" smtClean="0"/>
              <a:t>Before storage</a:t>
            </a:r>
          </a:p>
          <a:p>
            <a:pPr lvl="2"/>
            <a:r>
              <a:rPr lang="en-US" dirty="0" smtClean="0"/>
              <a:t>When dispensing</a:t>
            </a:r>
          </a:p>
          <a:p>
            <a:pPr lvl="2"/>
            <a:r>
              <a:rPr lang="en-US" dirty="0" smtClean="0"/>
              <a:t>Before opening</a:t>
            </a:r>
          </a:p>
          <a:p>
            <a:pPr lvl="1"/>
            <a:r>
              <a:rPr lang="en-US" dirty="0" smtClean="0"/>
              <a:t>Sterilization personnel</a:t>
            </a:r>
          </a:p>
          <a:p>
            <a:pPr lvl="2"/>
            <a:r>
              <a:rPr lang="en-US" dirty="0" smtClean="0"/>
              <a:t>Should wrap all packages sterilized in CS</a:t>
            </a:r>
          </a:p>
          <a:p>
            <a:pPr lvl="2"/>
            <a:r>
              <a:rPr lang="en-US" dirty="0" smtClean="0"/>
              <a:t>Have knowledge of items / wraps, etc.</a:t>
            </a:r>
          </a:p>
          <a:p>
            <a:pPr lvl="2"/>
            <a:r>
              <a:rPr lang="en-US" dirty="0" smtClean="0"/>
              <a:t>Conditions needed for sterilization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Sterility Maintenance</a:t>
            </a:r>
          </a:p>
          <a:p>
            <a:pPr lvl="1"/>
            <a:r>
              <a:rPr lang="en-US" dirty="0" smtClean="0"/>
              <a:t>Must remain sterile until opened</a:t>
            </a:r>
          </a:p>
          <a:p>
            <a:pPr lvl="2"/>
            <a:r>
              <a:rPr lang="en-US" dirty="0" smtClean="0"/>
              <a:t>Includes storage outside of Central Service</a:t>
            </a:r>
          </a:p>
          <a:p>
            <a:pPr lvl="3"/>
            <a:r>
              <a:rPr lang="en-US" dirty="0" smtClean="0"/>
              <a:t>Infection control</a:t>
            </a:r>
          </a:p>
          <a:p>
            <a:pPr lvl="3"/>
            <a:r>
              <a:rPr lang="en-US" dirty="0" smtClean="0"/>
              <a:t>Quality Assurance</a:t>
            </a:r>
          </a:p>
          <a:p>
            <a:pPr lvl="3"/>
            <a:r>
              <a:rPr lang="en-US" dirty="0" smtClean="0"/>
              <a:t>Personnel must be trained about requirements</a:t>
            </a:r>
          </a:p>
          <a:p>
            <a:pPr lvl="1"/>
            <a:r>
              <a:rPr lang="en-US" dirty="0" smtClean="0"/>
              <a:t>Affected by </a:t>
            </a:r>
          </a:p>
          <a:p>
            <a:pPr lvl="2"/>
            <a:r>
              <a:rPr lang="en-US" dirty="0" smtClean="0"/>
              <a:t>Activities of Staff</a:t>
            </a:r>
          </a:p>
          <a:p>
            <a:pPr lvl="2"/>
            <a:r>
              <a:rPr lang="en-US" dirty="0" smtClean="0"/>
              <a:t>Environment in CS</a:t>
            </a:r>
          </a:p>
          <a:p>
            <a:pPr lvl="2"/>
            <a:r>
              <a:rPr lang="en-US" dirty="0" smtClean="0"/>
              <a:t>Damage to packaging material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Activities of staff</a:t>
            </a:r>
          </a:p>
          <a:p>
            <a:pPr lvl="2"/>
            <a:r>
              <a:rPr lang="en-US" dirty="0" smtClean="0"/>
              <a:t>Well lighted to see labels easily</a:t>
            </a:r>
          </a:p>
          <a:p>
            <a:pPr lvl="2"/>
            <a:r>
              <a:rPr lang="en-US" dirty="0" smtClean="0"/>
              <a:t>Easily accessible</a:t>
            </a:r>
          </a:p>
          <a:p>
            <a:pPr lvl="3"/>
            <a:r>
              <a:rPr lang="en-US" dirty="0" smtClean="0"/>
              <a:t>Away from heavy traffic</a:t>
            </a:r>
          </a:p>
          <a:p>
            <a:pPr lvl="2"/>
            <a:r>
              <a:rPr lang="en-US" dirty="0" smtClean="0"/>
              <a:t>People entering</a:t>
            </a:r>
          </a:p>
          <a:p>
            <a:pPr lvl="3"/>
            <a:r>
              <a:rPr lang="en-US" dirty="0" smtClean="0"/>
              <a:t>Hand hygiene and personal hygiene</a:t>
            </a:r>
          </a:p>
          <a:p>
            <a:pPr lvl="4"/>
            <a:r>
              <a:rPr lang="en-US" dirty="0" smtClean="0"/>
              <a:t>Frequently </a:t>
            </a:r>
          </a:p>
          <a:p>
            <a:pPr lvl="3"/>
            <a:r>
              <a:rPr lang="en-US" dirty="0" smtClean="0"/>
              <a:t>Proper attire</a:t>
            </a:r>
          </a:p>
          <a:p>
            <a:pPr lvl="3"/>
            <a:r>
              <a:rPr lang="en-US" dirty="0" smtClean="0"/>
              <a:t>Good health</a:t>
            </a:r>
          </a:p>
          <a:p>
            <a:pPr lvl="3"/>
            <a:r>
              <a:rPr lang="en-US" dirty="0" smtClean="0"/>
              <a:t>No artificial nails</a:t>
            </a:r>
          </a:p>
          <a:p>
            <a:pPr lvl="3"/>
            <a:r>
              <a:rPr lang="en-US" dirty="0" smtClean="0"/>
              <a:t>Short nails</a:t>
            </a:r>
          </a:p>
          <a:p>
            <a:pPr lvl="4"/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81000"/>
            <a:ext cx="1354265" cy="135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173" y="990600"/>
            <a:ext cx="1352101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331723"/>
            <a:ext cx="1358900" cy="2891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343400"/>
            <a:ext cx="1571134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4394200"/>
            <a:ext cx="1231900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/>
          </a:bodyPr>
          <a:lstStyle/>
          <a:p>
            <a:r>
              <a:rPr lang="en-US" dirty="0" smtClean="0"/>
              <a:t>Environment in CS	</a:t>
            </a:r>
          </a:p>
          <a:p>
            <a:pPr lvl="1"/>
            <a:r>
              <a:rPr lang="en-US" dirty="0" smtClean="0"/>
              <a:t>Moisture and fluid / liquid contamination</a:t>
            </a:r>
          </a:p>
          <a:p>
            <a:pPr lvl="2"/>
            <a:r>
              <a:rPr lang="en-US" dirty="0" smtClean="0"/>
              <a:t>Must be </a:t>
            </a:r>
            <a:r>
              <a:rPr lang="en-US" b="1" i="1" dirty="0" smtClean="0"/>
              <a:t>DRY</a:t>
            </a:r>
          </a:p>
          <a:p>
            <a:pPr lvl="2"/>
            <a:r>
              <a:rPr lang="en-US" b="1" i="1" dirty="0" smtClean="0"/>
              <a:t>RELATIVE HUMIDITY LESS THAN 75%</a:t>
            </a:r>
          </a:p>
          <a:p>
            <a:pPr lvl="3"/>
            <a:r>
              <a:rPr lang="en-US" b="1" i="1" dirty="0" smtClean="0"/>
              <a:t>Too dry makes plastic brittle</a:t>
            </a:r>
          </a:p>
          <a:p>
            <a:pPr lvl="3"/>
            <a:r>
              <a:rPr lang="en-US" b="1" i="1" dirty="0" smtClean="0"/>
              <a:t>Too much</a:t>
            </a:r>
          </a:p>
          <a:p>
            <a:pPr lvl="4"/>
            <a:r>
              <a:rPr lang="en-US" b="1" i="1" dirty="0" smtClean="0"/>
              <a:t>Loosens seals </a:t>
            </a:r>
          </a:p>
          <a:p>
            <a:pPr lvl="4"/>
            <a:r>
              <a:rPr lang="en-US" b="1" i="1" dirty="0" smtClean="0"/>
              <a:t>Causes condensation</a:t>
            </a:r>
          </a:p>
          <a:p>
            <a:pPr lvl="4"/>
            <a:r>
              <a:rPr lang="en-US" b="1" i="1" dirty="0" smtClean="0"/>
              <a:t>Cause STRIKE THROUGH CONTAM.</a:t>
            </a:r>
          </a:p>
          <a:p>
            <a:pPr lvl="4"/>
            <a:r>
              <a:rPr lang="en-US" b="1" i="1" dirty="0" smtClean="0"/>
              <a:t>Hastens organism growth</a:t>
            </a:r>
          </a:p>
          <a:p>
            <a:pPr lvl="2"/>
            <a:r>
              <a:rPr lang="en-US" b="1" i="1" dirty="0" smtClean="0"/>
              <a:t>TEMPERATURE 64 – 75</a:t>
            </a:r>
            <a:r>
              <a:rPr lang="en-US" b="1" i="1" baseline="30000" dirty="0" smtClean="0"/>
              <a:t>o</a:t>
            </a:r>
            <a:r>
              <a:rPr lang="en-US" b="1" i="1" dirty="0" smtClean="0"/>
              <a:t> 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381000"/>
            <a:ext cx="1356756" cy="2232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114800"/>
            <a:ext cx="2044700" cy="2159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Moisture and fluid contamination – Cont.</a:t>
            </a:r>
          </a:p>
          <a:p>
            <a:pPr lvl="2"/>
            <a:r>
              <a:rPr lang="en-US" b="1" i="1" dirty="0" smtClean="0"/>
              <a:t>KEEP PACKAGES 2” away from walls,                                                  windows</a:t>
            </a:r>
          </a:p>
          <a:p>
            <a:pPr lvl="2"/>
            <a:r>
              <a:rPr lang="en-US" b="1" i="1" dirty="0" smtClean="0"/>
              <a:t>PACKAGES 8 – 10” above floor</a:t>
            </a:r>
          </a:p>
          <a:p>
            <a:pPr lvl="3"/>
            <a:r>
              <a:rPr lang="en-US" b="1" i="1" dirty="0" smtClean="0"/>
              <a:t>Concern re. floor cleaning agents, spills</a:t>
            </a:r>
          </a:p>
          <a:p>
            <a:pPr lvl="3"/>
            <a:r>
              <a:rPr lang="en-US" b="1" i="1" dirty="0" smtClean="0"/>
              <a:t>Possible shoves and kicks</a:t>
            </a:r>
          </a:p>
          <a:p>
            <a:pPr lvl="2"/>
            <a:r>
              <a:rPr lang="en-US" b="1" i="1" dirty="0" smtClean="0"/>
              <a:t>PACKAGES 18” from sprinkler heads / ceiling</a:t>
            </a:r>
          </a:p>
          <a:p>
            <a:pPr lvl="2"/>
            <a:r>
              <a:rPr lang="en-US" b="1" i="1" dirty="0" smtClean="0"/>
              <a:t>Space on shelves to avoiding touching as much as possible</a:t>
            </a:r>
          </a:p>
          <a:p>
            <a:pPr lvl="2"/>
            <a:r>
              <a:rPr lang="en-US" b="1" i="1" dirty="0" smtClean="0"/>
              <a:t>No sterile storage near / under:</a:t>
            </a:r>
          </a:p>
          <a:p>
            <a:pPr lvl="3"/>
            <a:r>
              <a:rPr lang="en-US" b="1" i="1" dirty="0" smtClean="0"/>
              <a:t>Sinks</a:t>
            </a:r>
          </a:p>
          <a:p>
            <a:pPr lvl="3"/>
            <a:r>
              <a:rPr lang="en-US" b="1" i="1" dirty="0" smtClean="0"/>
              <a:t>Pipes</a:t>
            </a:r>
          </a:p>
          <a:p>
            <a:pPr lvl="3"/>
            <a:r>
              <a:rPr lang="en-US" b="1" i="1" dirty="0" smtClean="0"/>
              <a:t>Sewer lines</a:t>
            </a:r>
          </a:p>
          <a:p>
            <a:pPr lvl="3"/>
            <a:r>
              <a:rPr lang="en-US" b="1" i="1" dirty="0" smtClean="0"/>
              <a:t>Air conditioning drains</a:t>
            </a:r>
          </a:p>
          <a:p>
            <a:pPr lvl="2">
              <a:buNone/>
            </a:pPr>
            <a:r>
              <a:rPr lang="en-US" b="1" i="1" dirty="0" smtClean="0"/>
              <a:t>                            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447800"/>
            <a:ext cx="2133600" cy="2549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876800"/>
            <a:ext cx="3048000" cy="173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03200"/>
            <a:ext cx="14478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Stored packages</a:t>
            </a:r>
          </a:p>
          <a:p>
            <a:pPr lvl="2"/>
            <a:r>
              <a:rPr lang="en-US" dirty="0" smtClean="0"/>
              <a:t>Not crushed or compressed</a:t>
            </a:r>
          </a:p>
          <a:p>
            <a:pPr lvl="3"/>
            <a:r>
              <a:rPr lang="en-US" dirty="0" smtClean="0"/>
              <a:t>Can force air out</a:t>
            </a:r>
          </a:p>
          <a:p>
            <a:pPr lvl="3"/>
            <a:r>
              <a:rPr lang="en-US" dirty="0" smtClean="0"/>
              <a:t>Can suck air / contamination in</a:t>
            </a:r>
          </a:p>
          <a:p>
            <a:pPr lvl="2"/>
            <a:r>
              <a:rPr lang="en-US" dirty="0" smtClean="0"/>
              <a:t>Not bent</a:t>
            </a:r>
          </a:p>
          <a:p>
            <a:pPr lvl="2"/>
            <a:r>
              <a:rPr lang="en-US" dirty="0" smtClean="0"/>
              <a:t>Not stacked inappropriately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93" y="1752600"/>
            <a:ext cx="3150907" cy="2084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Packaging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828800"/>
            <a:ext cx="2540000" cy="189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3800"/>
            <a:ext cx="28448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733800"/>
            <a:ext cx="28575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838200"/>
            <a:ext cx="2857500" cy="284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524000"/>
            <a:ext cx="21844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Storage shelves</a:t>
            </a:r>
          </a:p>
          <a:p>
            <a:pPr lvl="2"/>
            <a:r>
              <a:rPr lang="en-US" dirty="0" smtClean="0"/>
              <a:t>Open shelves</a:t>
            </a:r>
          </a:p>
          <a:p>
            <a:pPr lvl="3"/>
            <a:r>
              <a:rPr lang="en-US" dirty="0" smtClean="0"/>
              <a:t>Shelves are not solid</a:t>
            </a:r>
          </a:p>
          <a:p>
            <a:pPr lvl="4"/>
            <a:r>
              <a:rPr lang="en-US" dirty="0" smtClean="0"/>
              <a:t>Prevents dust accumulation</a:t>
            </a:r>
          </a:p>
          <a:p>
            <a:pPr lvl="3"/>
            <a:r>
              <a:rPr lang="en-US" dirty="0" smtClean="0"/>
              <a:t>Less expensive</a:t>
            </a:r>
          </a:p>
          <a:p>
            <a:pPr lvl="3"/>
            <a:r>
              <a:rPr lang="en-US" dirty="0" smtClean="0"/>
              <a:t>Packages are more vulnerable</a:t>
            </a:r>
          </a:p>
          <a:p>
            <a:pPr lvl="1"/>
            <a:r>
              <a:rPr lang="en-US" dirty="0" smtClean="0"/>
              <a:t>Closed shelves</a:t>
            </a:r>
          </a:p>
          <a:p>
            <a:pPr lvl="2"/>
            <a:r>
              <a:rPr lang="en-US" dirty="0" smtClean="0"/>
              <a:t>Have doors to  prevent contamination</a:t>
            </a:r>
          </a:p>
          <a:p>
            <a:pPr lvl="2"/>
            <a:r>
              <a:rPr lang="en-US" dirty="0" smtClean="0"/>
              <a:t>Protects more expensive/delicate items</a:t>
            </a:r>
          </a:p>
          <a:p>
            <a:pPr lvl="3"/>
            <a:r>
              <a:rPr lang="en-US" dirty="0" smtClean="0"/>
              <a:t>Open doors slowly to prevent rush of air / contamination</a:t>
            </a:r>
          </a:p>
          <a:p>
            <a:pPr lvl="3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0"/>
            <a:ext cx="32893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362200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686800" cy="4525963"/>
          </a:xfrm>
        </p:spPr>
        <p:txBody>
          <a:bodyPr/>
          <a:lstStyle/>
          <a:p>
            <a:pPr lvl="1"/>
            <a:r>
              <a:rPr lang="en-US" dirty="0" smtClean="0"/>
              <a:t>Storage of items from outside vendors</a:t>
            </a:r>
          </a:p>
          <a:p>
            <a:pPr lvl="2"/>
            <a:r>
              <a:rPr lang="en-US" dirty="0" smtClean="0"/>
              <a:t>Outer shipping containers must be removed</a:t>
            </a:r>
          </a:p>
          <a:p>
            <a:pPr lvl="2"/>
            <a:r>
              <a:rPr lang="en-US" dirty="0" smtClean="0"/>
              <a:t>Transported in Clean Transport Container</a:t>
            </a:r>
          </a:p>
          <a:p>
            <a:pPr lvl="3"/>
            <a:r>
              <a:rPr lang="en-US" dirty="0" smtClean="0"/>
              <a:t>Closed</a:t>
            </a:r>
          </a:p>
          <a:p>
            <a:pPr lvl="3"/>
            <a:r>
              <a:rPr lang="en-US" dirty="0" smtClean="0"/>
              <a:t>Solid bottom shelf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581400"/>
            <a:ext cx="22606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800600"/>
            <a:ext cx="39497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972160"/>
            <a:ext cx="2362200" cy="288584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22838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Dirt, dust and debris</a:t>
            </a:r>
          </a:p>
          <a:p>
            <a:pPr lvl="2"/>
            <a:r>
              <a:rPr lang="en-US" dirty="0" smtClean="0"/>
              <a:t>Must be </a:t>
            </a:r>
            <a:r>
              <a:rPr lang="en-US" b="1" i="1" dirty="0" smtClean="0"/>
              <a:t>CLEAN</a:t>
            </a:r>
          </a:p>
          <a:p>
            <a:pPr lvl="3"/>
            <a:r>
              <a:rPr lang="en-US" b="1" i="1" dirty="0" smtClean="0"/>
              <a:t>Clean from STERILE to CLEAN to CONTAMINATION</a:t>
            </a:r>
          </a:p>
          <a:p>
            <a:pPr lvl="3"/>
            <a:r>
              <a:rPr lang="en-US" dirty="0" smtClean="0"/>
              <a:t>Routine cleaning with hospital approved germicidal</a:t>
            </a:r>
          </a:p>
          <a:p>
            <a:pPr lvl="3"/>
            <a:r>
              <a:rPr lang="en-US" dirty="0" smtClean="0"/>
              <a:t>Damp dust</a:t>
            </a:r>
          </a:p>
          <a:p>
            <a:pPr lvl="3"/>
            <a:endParaRPr lang="en-US" dirty="0" smtClean="0"/>
          </a:p>
          <a:p>
            <a:pPr lvl="2"/>
            <a:r>
              <a:rPr lang="en-US" dirty="0" smtClean="0"/>
              <a:t>Sterile areas 	</a:t>
            </a:r>
          </a:p>
          <a:p>
            <a:pPr lvl="3"/>
            <a:r>
              <a:rPr lang="en-US" dirty="0" smtClean="0"/>
              <a:t>Removing sterile items</a:t>
            </a:r>
          </a:p>
          <a:p>
            <a:pPr lvl="3"/>
            <a:r>
              <a:rPr lang="en-US" dirty="0" smtClean="0"/>
              <a:t>Clean shelves</a:t>
            </a:r>
          </a:p>
          <a:p>
            <a:pPr lvl="3"/>
            <a:r>
              <a:rPr lang="en-US" dirty="0" smtClean="0"/>
              <a:t>Assure shelves are dry                                                                       before placing sterile packages</a:t>
            </a:r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33400"/>
            <a:ext cx="1333500" cy="177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636168"/>
            <a:ext cx="2124235" cy="2898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Damage to packaging material</a:t>
            </a:r>
          </a:p>
          <a:p>
            <a:pPr lvl="2"/>
            <a:r>
              <a:rPr lang="en-US" dirty="0" smtClean="0"/>
              <a:t>Abrasions</a:t>
            </a:r>
          </a:p>
          <a:p>
            <a:pPr lvl="2"/>
            <a:r>
              <a:rPr lang="en-US" dirty="0" smtClean="0"/>
              <a:t>Tears and Cuts</a:t>
            </a:r>
          </a:p>
          <a:p>
            <a:pPr lvl="2"/>
            <a:r>
              <a:rPr lang="en-US" dirty="0" smtClean="0"/>
              <a:t>Punctures</a:t>
            </a:r>
          </a:p>
          <a:p>
            <a:pPr lvl="2"/>
            <a:r>
              <a:rPr lang="en-US" dirty="0" smtClean="0"/>
              <a:t>Breakdown of barrier/packaging</a:t>
            </a:r>
          </a:p>
          <a:p>
            <a:pPr lvl="2"/>
            <a:r>
              <a:rPr lang="en-US" dirty="0" smtClean="0"/>
              <a:t>Broken seals</a:t>
            </a:r>
          </a:p>
          <a:p>
            <a:pPr lvl="2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914400"/>
            <a:ext cx="25146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114800"/>
            <a:ext cx="17145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/>
          </a:bodyPr>
          <a:lstStyle/>
          <a:p>
            <a:r>
              <a:rPr lang="en-US" dirty="0" smtClean="0"/>
              <a:t>Sterile Stock</a:t>
            </a:r>
          </a:p>
          <a:p>
            <a:pPr lvl="1"/>
            <a:r>
              <a:rPr lang="en-US" dirty="0" smtClean="0"/>
              <a:t>Organized by the following:</a:t>
            </a:r>
          </a:p>
          <a:p>
            <a:pPr lvl="2"/>
            <a:r>
              <a:rPr lang="en-US" dirty="0" smtClean="0"/>
              <a:t>Name, function, or specialty </a:t>
            </a:r>
          </a:p>
          <a:p>
            <a:pPr lvl="2"/>
            <a:r>
              <a:rPr lang="en-US" dirty="0" smtClean="0"/>
              <a:t>Heavier on the bottom</a:t>
            </a:r>
          </a:p>
          <a:p>
            <a:pPr lvl="1"/>
            <a:r>
              <a:rPr lang="en-US" dirty="0" smtClean="0"/>
              <a:t>Stock rotation</a:t>
            </a:r>
          </a:p>
          <a:p>
            <a:pPr lvl="2"/>
            <a:r>
              <a:rPr lang="en-US" b="1" i="1" dirty="0" smtClean="0">
                <a:solidFill>
                  <a:srgbClr val="008000"/>
                </a:solidFill>
              </a:rPr>
              <a:t>FIFO – First In First Out</a:t>
            </a:r>
          </a:p>
          <a:p>
            <a:pPr lvl="3"/>
            <a:r>
              <a:rPr lang="en-US" dirty="0" smtClean="0"/>
              <a:t>Assurances that items with expiration dates are used before they expire</a:t>
            </a:r>
          </a:p>
          <a:p>
            <a:pPr lvl="3"/>
            <a:r>
              <a:rPr lang="en-US" dirty="0" smtClean="0"/>
              <a:t>Less exposure / contamination</a:t>
            </a:r>
          </a:p>
          <a:p>
            <a:pPr lvl="3"/>
            <a:r>
              <a:rPr lang="en-US" dirty="0" smtClean="0"/>
              <a:t>May work back to front, left to right</a:t>
            </a:r>
          </a:p>
          <a:p>
            <a:pPr lvl="4"/>
            <a:r>
              <a:rPr lang="en-US" dirty="0" smtClean="0"/>
              <a:t>Using colored shelf divide – “use this first”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905000"/>
            <a:ext cx="2794000" cy="235886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Transport considerations</a:t>
            </a:r>
          </a:p>
          <a:p>
            <a:pPr lvl="1"/>
            <a:r>
              <a:rPr lang="en-US" dirty="0" smtClean="0"/>
              <a:t>Done in covered or enclosed carts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733800"/>
            <a:ext cx="2286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124200"/>
            <a:ext cx="3225800" cy="322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29000"/>
            <a:ext cx="3149600" cy="31496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en-US" dirty="0" smtClean="0"/>
              <a:t>Handling packages</a:t>
            </a:r>
          </a:p>
          <a:p>
            <a:pPr lvl="1"/>
            <a:r>
              <a:rPr lang="en-US" dirty="0" smtClean="0"/>
              <a:t>The more it is handled the greater chance of contamination</a:t>
            </a:r>
          </a:p>
          <a:p>
            <a:pPr lvl="1"/>
            <a:r>
              <a:rPr lang="en-US" dirty="0" smtClean="0"/>
              <a:t>Sterile items dropped – considered contaminated</a:t>
            </a:r>
          </a:p>
          <a:p>
            <a:pPr lvl="2"/>
            <a:r>
              <a:rPr lang="en-US" dirty="0" smtClean="0"/>
              <a:t>Even if no damage is apparent </a:t>
            </a:r>
          </a:p>
          <a:p>
            <a:pPr lvl="1"/>
            <a:r>
              <a:rPr lang="en-US" dirty="0" smtClean="0"/>
              <a:t>Lifting sterile pack</a:t>
            </a:r>
          </a:p>
          <a:p>
            <a:pPr lvl="2"/>
            <a:r>
              <a:rPr lang="en-US" dirty="0" smtClean="0"/>
              <a:t>Pick up with one hand</a:t>
            </a:r>
          </a:p>
          <a:p>
            <a:pPr lvl="2"/>
            <a:r>
              <a:rPr lang="en-US" dirty="0" smtClean="0"/>
              <a:t>Place other hand midway back and lift</a:t>
            </a:r>
          </a:p>
          <a:p>
            <a:pPr lvl="3"/>
            <a:r>
              <a:rPr lang="en-US" dirty="0" smtClean="0"/>
              <a:t>Don’t drag or push</a:t>
            </a:r>
          </a:p>
          <a:p>
            <a:pPr lvl="3"/>
            <a:r>
              <a:rPr lang="en-US" dirty="0" smtClean="0"/>
              <a:t>Causes friction / abrasion</a:t>
            </a:r>
          </a:p>
          <a:p>
            <a:pPr lvl="2"/>
            <a:r>
              <a:rPr lang="en-US" dirty="0" smtClean="0"/>
              <a:t>Shelf liners decrease drag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176" y="5041247"/>
            <a:ext cx="2434824" cy="181675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Checking packages</a:t>
            </a:r>
          </a:p>
          <a:p>
            <a:pPr lvl="2"/>
            <a:r>
              <a:rPr lang="en-US" dirty="0" smtClean="0"/>
              <a:t>Sterilization indicator</a:t>
            </a:r>
          </a:p>
          <a:p>
            <a:pPr lvl="2"/>
            <a:r>
              <a:rPr lang="en-US" dirty="0" smtClean="0"/>
              <a:t>Expiration date</a:t>
            </a:r>
          </a:p>
          <a:p>
            <a:pPr lvl="2"/>
            <a:r>
              <a:rPr lang="en-US" dirty="0" smtClean="0"/>
              <a:t>Tears</a:t>
            </a:r>
          </a:p>
          <a:p>
            <a:pPr lvl="2"/>
            <a:r>
              <a:rPr lang="en-US" dirty="0" smtClean="0"/>
              <a:t>Abrasion</a:t>
            </a:r>
          </a:p>
          <a:p>
            <a:pPr lvl="2"/>
            <a:r>
              <a:rPr lang="en-US" dirty="0" smtClean="0"/>
              <a:t>Fuzzy “worn” areas</a:t>
            </a:r>
          </a:p>
          <a:p>
            <a:pPr lvl="2"/>
            <a:r>
              <a:rPr lang="en-US" dirty="0" smtClean="0"/>
              <a:t>Punctures</a:t>
            </a:r>
          </a:p>
          <a:p>
            <a:pPr lvl="2"/>
            <a:r>
              <a:rPr lang="en-US" dirty="0" smtClean="0"/>
              <a:t>Broken seal</a:t>
            </a:r>
          </a:p>
          <a:p>
            <a:pPr lvl="2"/>
            <a:r>
              <a:rPr lang="en-US" dirty="0" smtClean="0"/>
              <a:t>Dirty</a:t>
            </a:r>
          </a:p>
          <a:p>
            <a:pPr lvl="2"/>
            <a:r>
              <a:rPr lang="en-US" dirty="0" smtClean="0"/>
              <a:t>Stains or signs of moisture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04800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743200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700" y="4800600"/>
            <a:ext cx="3289300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If the package is damaged in any way</a:t>
            </a:r>
          </a:p>
          <a:p>
            <a:pPr lvl="2"/>
            <a:r>
              <a:rPr lang="en-US" dirty="0" smtClean="0"/>
              <a:t>Consider CONTAMINATED</a:t>
            </a:r>
          </a:p>
          <a:p>
            <a:pPr lvl="2"/>
            <a:r>
              <a:rPr lang="en-US" dirty="0" smtClean="0"/>
              <a:t>If REUSABLE</a:t>
            </a:r>
          </a:p>
          <a:p>
            <a:pPr lvl="3"/>
            <a:r>
              <a:rPr lang="en-US" dirty="0" smtClean="0"/>
              <a:t>Remove and Reprocess</a:t>
            </a:r>
          </a:p>
          <a:p>
            <a:pPr lvl="3"/>
            <a:r>
              <a:rPr lang="en-US" dirty="0" smtClean="0"/>
              <a:t>LINEN MUST BE REWASHED</a:t>
            </a:r>
          </a:p>
          <a:p>
            <a:pPr lvl="3"/>
            <a:r>
              <a:rPr lang="en-US" smtClean="0"/>
              <a:t>SEND THROUGH DECOTAMINATION AGAIN</a:t>
            </a:r>
          </a:p>
          <a:p>
            <a:pPr lvl="2"/>
            <a:r>
              <a:rPr lang="en-US" dirty="0" smtClean="0"/>
              <a:t>If disposable – DISCARD</a:t>
            </a:r>
          </a:p>
          <a:p>
            <a:pPr lvl="2"/>
            <a:r>
              <a:rPr lang="en-US" dirty="0" smtClean="0"/>
              <a:t>SINGLE USE WRAP IS NEVER REUSED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295400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3441700"/>
            <a:ext cx="2387600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Selection by </a:t>
            </a:r>
            <a:r>
              <a:rPr lang="en-US" sz="3200" b="1" i="1" dirty="0" smtClean="0"/>
              <a:t>STERILIZATION METHOD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STEAM</a:t>
            </a:r>
          </a:p>
          <a:p>
            <a:pPr lvl="1"/>
            <a:r>
              <a:rPr lang="en-US" dirty="0" smtClean="0"/>
              <a:t>Withstand high temperatures</a:t>
            </a:r>
          </a:p>
          <a:p>
            <a:pPr lvl="2"/>
            <a:r>
              <a:rPr lang="en-US" dirty="0" smtClean="0"/>
              <a:t>250 – 275</a:t>
            </a:r>
            <a:r>
              <a:rPr lang="en-US" baseline="30000" dirty="0" smtClean="0"/>
              <a:t>o</a:t>
            </a:r>
            <a:r>
              <a:rPr lang="en-US" dirty="0" smtClean="0"/>
              <a:t>F</a:t>
            </a:r>
          </a:p>
          <a:p>
            <a:pPr lvl="2"/>
            <a:r>
              <a:rPr lang="en-US" dirty="0" smtClean="0"/>
              <a:t>Allow penetration</a:t>
            </a:r>
          </a:p>
          <a:p>
            <a:pPr lvl="2"/>
            <a:r>
              <a:rPr lang="en-US" dirty="0" smtClean="0"/>
              <a:t>Allow release to DRY	</a:t>
            </a:r>
          </a:p>
          <a:p>
            <a:r>
              <a:rPr lang="en-US" dirty="0" smtClean="0"/>
              <a:t>ETO - Ethylene Oxide</a:t>
            </a:r>
          </a:p>
          <a:p>
            <a:pPr lvl="2"/>
            <a:r>
              <a:rPr lang="en-US" dirty="0" smtClean="0"/>
              <a:t>Allow penetration</a:t>
            </a:r>
          </a:p>
          <a:p>
            <a:pPr lvl="2"/>
            <a:r>
              <a:rPr lang="en-US" dirty="0" smtClean="0"/>
              <a:t>Allow release - AERATION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828800"/>
            <a:ext cx="35052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114800"/>
            <a:ext cx="2515043" cy="237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DRY HEAT</a:t>
            </a:r>
          </a:p>
          <a:p>
            <a:pPr lvl="1"/>
            <a:r>
              <a:rPr lang="en-US" dirty="0" smtClean="0"/>
              <a:t>Tolerate 2 – 3 hours at 320 – 400</a:t>
            </a:r>
            <a:r>
              <a:rPr lang="en-US" baseline="30000" dirty="0" smtClean="0"/>
              <a:t>o</a:t>
            </a:r>
            <a:r>
              <a:rPr lang="en-US" dirty="0" smtClean="0"/>
              <a:t> F</a:t>
            </a:r>
          </a:p>
          <a:p>
            <a:pPr lvl="2"/>
            <a:r>
              <a:rPr lang="en-US" dirty="0" smtClean="0"/>
              <a:t>Without melting  or burning</a:t>
            </a:r>
          </a:p>
          <a:p>
            <a:endParaRPr lang="en-US" dirty="0" smtClean="0"/>
          </a:p>
          <a:p>
            <a:r>
              <a:rPr lang="en-US" dirty="0" smtClean="0"/>
              <a:t>Gas PLASMA</a:t>
            </a:r>
          </a:p>
          <a:p>
            <a:pPr lvl="1"/>
            <a:r>
              <a:rPr lang="en-US" dirty="0" smtClean="0"/>
              <a:t>Tolerate deep vacuum </a:t>
            </a:r>
          </a:p>
          <a:p>
            <a:pPr lvl="1"/>
            <a:r>
              <a:rPr lang="en-US" dirty="0" smtClean="0"/>
              <a:t>Without</a:t>
            </a:r>
          </a:p>
          <a:p>
            <a:pPr lvl="2"/>
            <a:r>
              <a:rPr lang="en-US" dirty="0" smtClean="0"/>
              <a:t>Absorbing </a:t>
            </a:r>
            <a:r>
              <a:rPr lang="en-US" dirty="0" err="1" smtClean="0"/>
              <a:t>sterilant</a:t>
            </a:r>
            <a:endParaRPr lang="en-US" dirty="0" smtClean="0"/>
          </a:p>
          <a:p>
            <a:pPr lvl="2"/>
            <a:r>
              <a:rPr lang="en-US" dirty="0" smtClean="0"/>
              <a:t>Interrupting the cycle</a:t>
            </a:r>
          </a:p>
          <a:p>
            <a:pPr lvl="2"/>
            <a:r>
              <a:rPr lang="en-US" dirty="0" smtClean="0"/>
              <a:t>Damaging contents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667000"/>
            <a:ext cx="2614199" cy="1665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66" y="4343400"/>
            <a:ext cx="3320327" cy="21407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Reusable Fabric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Muslin</a:t>
            </a:r>
          </a:p>
          <a:p>
            <a:pPr lvl="1"/>
            <a:r>
              <a:rPr lang="en-US" dirty="0" smtClean="0"/>
              <a:t>Loosely woven cotton fibers</a:t>
            </a:r>
          </a:p>
          <a:p>
            <a:pPr lvl="2"/>
            <a:r>
              <a:rPr lang="en-US" dirty="0" smtClean="0"/>
              <a:t>140 threads per square inch</a:t>
            </a:r>
          </a:p>
          <a:p>
            <a:pPr lvl="2"/>
            <a:r>
              <a:rPr lang="en-US" dirty="0" smtClean="0"/>
              <a:t>2 ply to achieve better barriers</a:t>
            </a:r>
          </a:p>
          <a:p>
            <a:pPr lvl="3"/>
            <a:r>
              <a:rPr lang="en-US" dirty="0" smtClean="0"/>
              <a:t>Sewn together around edges = 1 wrapper layer</a:t>
            </a:r>
          </a:p>
          <a:p>
            <a:pPr lvl="1"/>
            <a:r>
              <a:rPr lang="en-US" dirty="0" smtClean="0"/>
              <a:t>Need 2 layers for adequate BARRIER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Standard for Other WOVEN Fabrics</a:t>
            </a:r>
          </a:p>
          <a:p>
            <a:pPr lvl="1"/>
            <a:r>
              <a:rPr lang="en-US" dirty="0" smtClean="0"/>
              <a:t>PENETRATION of </a:t>
            </a:r>
            <a:r>
              <a:rPr lang="en-US" dirty="0" err="1" smtClean="0"/>
              <a:t>sterilant</a:t>
            </a:r>
            <a:endParaRPr lang="en-US" dirty="0" smtClean="0"/>
          </a:p>
          <a:p>
            <a:pPr lvl="1"/>
            <a:r>
              <a:rPr lang="en-US" dirty="0" smtClean="0"/>
              <a:t>BARRIER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Trek.thmx</Template>
  <TotalTime>1253</TotalTime>
  <Words>2970</Words>
  <Application>Microsoft Macintosh PowerPoint</Application>
  <PresentationFormat>On-screen Show (4:3)</PresentationFormat>
  <Paragraphs>662</Paragraphs>
  <Slides>68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Trek</vt:lpstr>
      <vt:lpstr>Sterile Packaging and Storage</vt:lpstr>
      <vt:lpstr>Compare</vt:lpstr>
      <vt:lpstr>Objectives of Packaging</vt:lpstr>
      <vt:lpstr>Slide 4</vt:lpstr>
      <vt:lpstr>Packaging Materials</vt:lpstr>
      <vt:lpstr>Packaging Materials</vt:lpstr>
      <vt:lpstr>Selection by STERILIZATION METHOD</vt:lpstr>
      <vt:lpstr>Slide 8</vt:lpstr>
      <vt:lpstr>Reusable Fabric Materials</vt:lpstr>
      <vt:lpstr>Slide 10</vt:lpstr>
      <vt:lpstr>Slide 11</vt:lpstr>
      <vt:lpstr>Slide 12</vt:lpstr>
      <vt:lpstr>Rigid Containers</vt:lpstr>
      <vt:lpstr>Components</vt:lpstr>
      <vt:lpstr>Slide 15</vt:lpstr>
      <vt:lpstr>Slide 16</vt:lpstr>
      <vt:lpstr>Slide 17</vt:lpstr>
      <vt:lpstr>Cleaning / Inspecting</vt:lpstr>
      <vt:lpstr>Disposable Packaging Materials</vt:lpstr>
      <vt:lpstr>Slide 20</vt:lpstr>
      <vt:lpstr>Slide 21</vt:lpstr>
      <vt:lpstr>Slide 22</vt:lpstr>
      <vt:lpstr>Slide 23</vt:lpstr>
      <vt:lpstr>Closure methods</vt:lpstr>
      <vt:lpstr>Slide 25</vt:lpstr>
      <vt:lpstr>Slide 26</vt:lpstr>
      <vt:lpstr>Slide 27</vt:lpstr>
      <vt:lpstr>Slide 28</vt:lpstr>
      <vt:lpstr>Preparing Pack</vt:lpstr>
      <vt:lpstr>Slide 30</vt:lpstr>
      <vt:lpstr>Slide 31</vt:lpstr>
      <vt:lpstr>Slide 32</vt:lpstr>
      <vt:lpstr>Slide 33</vt:lpstr>
      <vt:lpstr>Slide 34</vt:lpstr>
      <vt:lpstr>Count Sheet</vt:lpstr>
      <vt:lpstr>Assembly</vt:lpstr>
      <vt:lpstr>Slide 37</vt:lpstr>
      <vt:lpstr>Slide 38</vt:lpstr>
      <vt:lpstr>Slide 39</vt:lpstr>
      <vt:lpstr>Slide 40</vt:lpstr>
      <vt:lpstr>Basic Packaging Procedure</vt:lpstr>
      <vt:lpstr>Slide 42</vt:lpstr>
      <vt:lpstr>Slide 43</vt:lpstr>
      <vt:lpstr>Slide 44</vt:lpstr>
      <vt:lpstr>Slide 45</vt:lpstr>
      <vt:lpstr>Flat Wrapping Technique</vt:lpstr>
      <vt:lpstr>Slide 47</vt:lpstr>
      <vt:lpstr>Slide 48</vt:lpstr>
      <vt:lpstr>   6 Towels          RT</vt:lpstr>
      <vt:lpstr>Sterility Maintenance Covers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Renton Technical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Sterile Packaging and Storage</dc:title>
  <dc:creator>Thurston, Rosemary</dc:creator>
  <cp:lastModifiedBy>Rosemary Thurston</cp:lastModifiedBy>
  <cp:revision>6</cp:revision>
  <dcterms:created xsi:type="dcterms:W3CDTF">2013-01-30T05:56:08Z</dcterms:created>
  <dcterms:modified xsi:type="dcterms:W3CDTF">2013-01-30T05:56:23Z</dcterms:modified>
</cp:coreProperties>
</file>