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9" r:id="rId13"/>
    <p:sldId id="270" r:id="rId14"/>
    <p:sldId id="271" r:id="rId15"/>
    <p:sldId id="273" r:id="rId16"/>
    <p:sldId id="272" r:id="rId17"/>
    <p:sldId id="275" r:id="rId18"/>
    <p:sldId id="274" r:id="rId19"/>
    <p:sldId id="267" r:id="rId20"/>
    <p:sldId id="268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0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1808152-EA66-9140-BA69-C4057EE7E67C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BA2FE28-E63A-5C4B-B9A3-0342DA78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Point of Use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Sterilization Procedures</a:t>
            </a:r>
          </a:p>
          <a:p>
            <a:pPr lvl="1"/>
            <a:r>
              <a:rPr lang="en-US" dirty="0" smtClean="0"/>
              <a:t>Issues</a:t>
            </a:r>
          </a:p>
          <a:p>
            <a:pPr lvl="2"/>
            <a:r>
              <a:rPr lang="en-US" dirty="0" smtClean="0"/>
              <a:t>Not enough instrument inventory to meet day’s schedule</a:t>
            </a:r>
          </a:p>
          <a:p>
            <a:pPr lvl="3"/>
            <a:r>
              <a:rPr lang="en-US" dirty="0" smtClean="0"/>
              <a:t>Surgeons with back to back repeat procedures </a:t>
            </a:r>
          </a:p>
          <a:p>
            <a:pPr lvl="2"/>
            <a:r>
              <a:rPr lang="en-US" dirty="0" smtClean="0"/>
              <a:t>Not enough time for wrapped sterilization </a:t>
            </a:r>
          </a:p>
          <a:p>
            <a:pPr lvl="2"/>
            <a:r>
              <a:rPr lang="en-US" dirty="0" smtClean="0"/>
              <a:t>Lack of space in the OR for proper decontamination</a:t>
            </a:r>
          </a:p>
          <a:p>
            <a:pPr lvl="3"/>
            <a:r>
              <a:rPr lang="en-US" dirty="0" smtClean="0"/>
              <a:t>Unless it is a new facility</a:t>
            </a:r>
          </a:p>
          <a:p>
            <a:pPr lvl="2"/>
            <a:r>
              <a:rPr lang="en-US" dirty="0" smtClean="0"/>
              <a:t>Specialty instruments brought by surgeon – </a:t>
            </a:r>
          </a:p>
          <a:p>
            <a:pPr lvl="3"/>
            <a:r>
              <a:rPr lang="en-US" dirty="0" smtClean="0"/>
              <a:t>Must undergo </a:t>
            </a:r>
            <a:r>
              <a:rPr lang="en-US" dirty="0" err="1" smtClean="0"/>
              <a:t>decontam</a:t>
            </a:r>
            <a:r>
              <a:rPr lang="en-US" dirty="0" smtClean="0"/>
              <a:t>, sterilization IN THE FACILITY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62" y="1735138"/>
            <a:ext cx="8324336" cy="4056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Flash Sterilization cycles</a:t>
            </a:r>
          </a:p>
          <a:p>
            <a:pPr lvl="1"/>
            <a:r>
              <a:rPr lang="en-US" dirty="0" smtClean="0"/>
              <a:t>Gravity </a:t>
            </a:r>
          </a:p>
          <a:p>
            <a:pPr lvl="1"/>
            <a:r>
              <a:rPr lang="en-US" dirty="0" smtClean="0"/>
              <a:t>Pre-vacuum</a:t>
            </a:r>
          </a:p>
          <a:p>
            <a:pPr lvl="2"/>
            <a:r>
              <a:rPr lang="en-US" dirty="0" smtClean="0"/>
              <a:t>Complex instruments</a:t>
            </a:r>
          </a:p>
          <a:p>
            <a:pPr lvl="3"/>
            <a:r>
              <a:rPr lang="en-US" dirty="0" smtClean="0"/>
              <a:t>Orthopedic</a:t>
            </a:r>
          </a:p>
          <a:p>
            <a:pPr lvl="3"/>
            <a:r>
              <a:rPr lang="en-US" dirty="0" smtClean="0"/>
              <a:t>Neurologic </a:t>
            </a:r>
          </a:p>
          <a:p>
            <a:pPr lvl="3"/>
            <a:r>
              <a:rPr lang="en-US" dirty="0" smtClean="0"/>
              <a:t>Power equipment – newer </a:t>
            </a:r>
          </a:p>
          <a:p>
            <a:pPr lvl="1"/>
            <a:r>
              <a:rPr lang="en-US" dirty="0" smtClean="0"/>
              <a:t>Express</a:t>
            </a:r>
          </a:p>
          <a:p>
            <a:pPr lvl="2"/>
            <a:r>
              <a:rPr lang="en-US" dirty="0" smtClean="0"/>
              <a:t>Single instrument</a:t>
            </a:r>
          </a:p>
          <a:p>
            <a:pPr lvl="2"/>
            <a:r>
              <a:rPr lang="en-US" dirty="0" smtClean="0"/>
              <a:t>Wrapped in single </a:t>
            </a:r>
            <a:r>
              <a:rPr lang="en-US" dirty="0" smtClean="0"/>
              <a:t>layer</a:t>
            </a:r>
          </a:p>
          <a:p>
            <a:r>
              <a:rPr lang="en-US" dirty="0" smtClean="0"/>
              <a:t>Current known as: </a:t>
            </a:r>
            <a:r>
              <a:rPr lang="en-US" dirty="0" smtClean="0">
                <a:solidFill>
                  <a:srgbClr val="FF0000"/>
                </a:solidFill>
              </a:rPr>
              <a:t>IMMEDIATE USE STEAM STERILIZATION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54" y="1735138"/>
            <a:ext cx="4015446" cy="2696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Conditioning</a:t>
            </a:r>
          </a:p>
          <a:p>
            <a:pPr lvl="1"/>
            <a:r>
              <a:rPr lang="en-US" dirty="0" smtClean="0"/>
              <a:t>Steam enters</a:t>
            </a:r>
          </a:p>
          <a:p>
            <a:pPr lvl="1"/>
            <a:r>
              <a:rPr lang="en-US" dirty="0" smtClean="0"/>
              <a:t>Temperature increases</a:t>
            </a:r>
          </a:p>
          <a:p>
            <a:pPr lvl="1"/>
            <a:r>
              <a:rPr lang="en-US" dirty="0" smtClean="0"/>
              <a:t>Moisturizes organisms</a:t>
            </a:r>
          </a:p>
          <a:p>
            <a:pPr lvl="1"/>
            <a:r>
              <a:rPr lang="en-US" dirty="0" smtClean="0"/>
              <a:t>Penetrates packages</a:t>
            </a:r>
          </a:p>
          <a:p>
            <a:r>
              <a:rPr lang="en-US" dirty="0" smtClean="0"/>
              <a:t>Exposure – to </a:t>
            </a:r>
            <a:r>
              <a:rPr lang="en-US" dirty="0" err="1" smtClean="0"/>
              <a:t>steriliant</a:t>
            </a:r>
            <a:r>
              <a:rPr lang="en-US" dirty="0" smtClean="0"/>
              <a:t> – Sterilization</a:t>
            </a:r>
          </a:p>
          <a:p>
            <a:pPr lvl="1"/>
            <a:r>
              <a:rPr lang="en-US" dirty="0" smtClean="0"/>
              <a:t>Kill time plus Safety time = 3, 4 or 10 minutes</a:t>
            </a:r>
          </a:p>
          <a:p>
            <a:r>
              <a:rPr lang="en-US" dirty="0" smtClean="0"/>
              <a:t>Exhaust</a:t>
            </a:r>
          </a:p>
          <a:p>
            <a:pPr lvl="1"/>
            <a:r>
              <a:rPr lang="en-US" dirty="0" smtClean="0"/>
              <a:t>Filtered air enters</a:t>
            </a:r>
          </a:p>
          <a:p>
            <a:pPr lvl="1"/>
            <a:r>
              <a:rPr lang="en-US" dirty="0" smtClean="0"/>
              <a:t>Steam is removed</a:t>
            </a:r>
          </a:p>
          <a:p>
            <a:pPr lvl="1"/>
            <a:r>
              <a:rPr lang="en-US" dirty="0" smtClean="0"/>
              <a:t>Essentially 1 minute of dry 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81170"/>
          </a:xfrm>
        </p:spPr>
        <p:txBody>
          <a:bodyPr>
            <a:normAutofit/>
          </a:bodyPr>
          <a:lstStyle/>
          <a:p>
            <a:r>
              <a:rPr lang="en-US" dirty="0" smtClean="0"/>
              <a:t>Gravity Displacement</a:t>
            </a:r>
          </a:p>
          <a:p>
            <a:pPr lvl="2"/>
            <a:r>
              <a:rPr lang="en-US" dirty="0" smtClean="0"/>
              <a:t>Common Flash Sterilizers</a:t>
            </a:r>
          </a:p>
          <a:p>
            <a:pPr lvl="2"/>
            <a:r>
              <a:rPr lang="en-US" dirty="0" smtClean="0"/>
              <a:t>Can sterilize non-porous and porous items</a:t>
            </a:r>
          </a:p>
          <a:p>
            <a:r>
              <a:rPr lang="en-US" dirty="0" smtClean="0"/>
              <a:t>Load</a:t>
            </a:r>
          </a:p>
          <a:p>
            <a:pPr lvl="1"/>
            <a:r>
              <a:rPr lang="en-US" dirty="0" smtClean="0"/>
              <a:t>Single instrument - 	3 min. 		270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1"/>
            <a:r>
              <a:rPr lang="en-US" dirty="0" smtClean="0"/>
              <a:t>Lumens</a:t>
            </a:r>
          </a:p>
          <a:p>
            <a:pPr lvl="1"/>
            <a:r>
              <a:rPr lang="en-US" dirty="0" smtClean="0"/>
              <a:t>Mixed materials</a:t>
            </a:r>
          </a:p>
          <a:p>
            <a:pPr lvl="1"/>
            <a:r>
              <a:rPr lang="en-US" dirty="0" smtClean="0"/>
              <a:t>Multiple instruments	10 min		270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r>
              <a:rPr lang="en-US" dirty="0" smtClean="0"/>
              <a:t>Pre Vacuum</a:t>
            </a:r>
          </a:p>
          <a:p>
            <a:pPr lvl="1"/>
            <a:r>
              <a:rPr lang="en-US" dirty="0" smtClean="0"/>
              <a:t>Mixed load		4 min		270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Decontamination in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81170"/>
          </a:xfrm>
        </p:spPr>
        <p:txBody>
          <a:bodyPr>
            <a:normAutofit/>
          </a:bodyPr>
          <a:lstStyle/>
          <a:p>
            <a:r>
              <a:rPr lang="en-US" dirty="0" smtClean="0"/>
              <a:t>Process is the same where ever it is done</a:t>
            </a:r>
          </a:p>
          <a:p>
            <a:r>
              <a:rPr lang="en-US" dirty="0" smtClean="0"/>
              <a:t>Environmental considerations</a:t>
            </a:r>
          </a:p>
          <a:p>
            <a:pPr lvl="1"/>
            <a:r>
              <a:rPr lang="en-US" dirty="0" smtClean="0"/>
              <a:t>Only for instrument </a:t>
            </a:r>
            <a:r>
              <a:rPr lang="en-US" dirty="0" err="1" smtClean="0"/>
              <a:t>decontam</a:t>
            </a:r>
            <a:endParaRPr lang="en-US" dirty="0" smtClean="0"/>
          </a:p>
          <a:p>
            <a:pPr lvl="1"/>
            <a:r>
              <a:rPr lang="en-US" dirty="0" smtClean="0"/>
              <a:t>Surface materials should be the same as CS</a:t>
            </a:r>
          </a:p>
          <a:p>
            <a:pPr lvl="2"/>
            <a:r>
              <a:rPr lang="en-US" dirty="0" smtClean="0"/>
              <a:t>Walls, floors, etc</a:t>
            </a:r>
          </a:p>
          <a:p>
            <a:pPr lvl="1"/>
            <a:r>
              <a:rPr lang="en-US" dirty="0" smtClean="0"/>
              <a:t>Lighting</a:t>
            </a:r>
          </a:p>
          <a:p>
            <a:pPr lvl="1"/>
            <a:r>
              <a:rPr lang="en-US" dirty="0" smtClean="0"/>
              <a:t>Ventilation – 10 </a:t>
            </a:r>
            <a:r>
              <a:rPr lang="en-US" dirty="0" err="1" smtClean="0"/>
              <a:t>exchg</a:t>
            </a:r>
            <a:r>
              <a:rPr lang="en-US" dirty="0" smtClean="0"/>
              <a:t> /hour</a:t>
            </a:r>
          </a:p>
          <a:p>
            <a:pPr lvl="1"/>
            <a:r>
              <a:rPr lang="en-US" dirty="0" smtClean="0"/>
              <a:t>Negative air pressure</a:t>
            </a:r>
          </a:p>
          <a:p>
            <a:pPr lvl="1"/>
            <a:r>
              <a:rPr lang="en-US" dirty="0" smtClean="0"/>
              <a:t>Temp 60 – 65</a:t>
            </a:r>
            <a:r>
              <a:rPr lang="en-US" baseline="30000" dirty="0" smtClean="0"/>
              <a:t>o</a:t>
            </a:r>
            <a:endParaRPr lang="en-US" dirty="0" smtClean="0"/>
          </a:p>
          <a:p>
            <a:pPr lvl="1"/>
            <a:r>
              <a:rPr lang="en-US" dirty="0" smtClean="0"/>
              <a:t>Relative humidity 30 – 60%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–</a:t>
            </a:r>
          </a:p>
          <a:p>
            <a:pPr lvl="1"/>
            <a:r>
              <a:rPr lang="en-US" dirty="0" smtClean="0"/>
              <a:t>CST</a:t>
            </a:r>
          </a:p>
          <a:p>
            <a:pPr lvl="2"/>
            <a:r>
              <a:rPr lang="en-US" dirty="0" smtClean="0"/>
              <a:t>Understands requirements</a:t>
            </a:r>
          </a:p>
          <a:p>
            <a:pPr lvl="2"/>
            <a:r>
              <a:rPr lang="en-US" dirty="0" smtClean="0"/>
              <a:t>Knows risks</a:t>
            </a:r>
          </a:p>
          <a:p>
            <a:pPr lvl="1"/>
            <a:r>
              <a:rPr lang="en-US" dirty="0" smtClean="0"/>
              <a:t>Transfer – </a:t>
            </a:r>
          </a:p>
          <a:p>
            <a:pPr lvl="2"/>
            <a:r>
              <a:rPr lang="en-US" dirty="0" smtClean="0"/>
              <a:t>Care with contaminated instruments</a:t>
            </a:r>
          </a:p>
          <a:p>
            <a:pPr lvl="2"/>
            <a:r>
              <a:rPr lang="en-US" dirty="0" smtClean="0"/>
              <a:t>Care with sterile instruments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35660"/>
          </a:xfrm>
        </p:spPr>
        <p:txBody>
          <a:bodyPr>
            <a:normAutofit/>
          </a:bodyPr>
          <a:lstStyle/>
          <a:p>
            <a:r>
              <a:rPr lang="en-US" dirty="0" smtClean="0"/>
              <a:t>Decontamination </a:t>
            </a:r>
            <a:r>
              <a:rPr lang="en-US" dirty="0" smtClean="0"/>
              <a:t>and Prep physically </a:t>
            </a:r>
            <a:r>
              <a:rPr lang="en-US" dirty="0" smtClean="0"/>
              <a:t>separated</a:t>
            </a:r>
          </a:p>
          <a:p>
            <a:pPr lvl="1"/>
            <a:r>
              <a:rPr lang="en-US" dirty="0" smtClean="0"/>
              <a:t>If not possible – separate areas for dirty/clean</a:t>
            </a:r>
          </a:p>
          <a:p>
            <a:pPr lvl="2"/>
            <a:r>
              <a:rPr lang="en-US" dirty="0" smtClean="0"/>
              <a:t>Label each area</a:t>
            </a:r>
          </a:p>
          <a:p>
            <a:pPr lvl="1"/>
            <a:r>
              <a:rPr lang="en-US" dirty="0" smtClean="0"/>
              <a:t>Flow is always “</a:t>
            </a:r>
            <a:r>
              <a:rPr lang="en-US" dirty="0" smtClean="0"/>
              <a:t>d</a:t>
            </a:r>
            <a:r>
              <a:rPr lang="en-US" dirty="0" smtClean="0"/>
              <a:t>irty” to “clean”</a:t>
            </a:r>
          </a:p>
          <a:p>
            <a:pPr lvl="1"/>
            <a:r>
              <a:rPr lang="en-US" dirty="0" smtClean="0"/>
              <a:t>Activities should not be done at the same time</a:t>
            </a:r>
          </a:p>
          <a:p>
            <a:pPr lvl="1"/>
            <a:r>
              <a:rPr lang="en-US" dirty="0" smtClean="0"/>
              <a:t>Air flow from CLEAN side to DIRTY side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49125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Process</a:t>
            </a:r>
            <a:endParaRPr lang="en-US" dirty="0" smtClean="0"/>
          </a:p>
          <a:p>
            <a:pPr lvl="2"/>
            <a:r>
              <a:rPr lang="en-US" dirty="0" smtClean="0"/>
              <a:t>Use of PPE</a:t>
            </a:r>
          </a:p>
          <a:p>
            <a:pPr lvl="2"/>
            <a:r>
              <a:rPr lang="en-US" dirty="0" smtClean="0"/>
              <a:t>Appropriate presoaks</a:t>
            </a:r>
          </a:p>
          <a:p>
            <a:pPr lvl="2"/>
            <a:r>
              <a:rPr lang="en-US" dirty="0" smtClean="0"/>
              <a:t>Thorough CLEANING</a:t>
            </a:r>
          </a:p>
          <a:p>
            <a:pPr lvl="3"/>
            <a:r>
              <a:rPr lang="en-US" dirty="0" smtClean="0"/>
              <a:t>Manual, ultrasonic, washer-disinfector</a:t>
            </a:r>
          </a:p>
          <a:p>
            <a:pPr lvl="3"/>
            <a:r>
              <a:rPr lang="en-US" dirty="0" smtClean="0"/>
              <a:t>Opened or disassembled</a:t>
            </a:r>
          </a:p>
          <a:p>
            <a:pPr lvl="2"/>
            <a:r>
              <a:rPr lang="en-US" dirty="0" smtClean="0"/>
              <a:t>Inspection</a:t>
            </a:r>
          </a:p>
          <a:p>
            <a:pPr lvl="2"/>
            <a:r>
              <a:rPr lang="en-US" dirty="0" smtClean="0"/>
              <a:t>Flush lumens before flash </a:t>
            </a:r>
            <a:r>
              <a:rPr lang="en-US" dirty="0" smtClean="0"/>
              <a:t>sterilization</a:t>
            </a:r>
          </a:p>
          <a:p>
            <a:pPr lvl="2"/>
            <a:r>
              <a:rPr lang="en-US" dirty="0" smtClean="0"/>
              <a:t>Trays used for sterilization</a:t>
            </a:r>
          </a:p>
          <a:p>
            <a:pPr lvl="3"/>
            <a:r>
              <a:rPr lang="en-US" dirty="0" smtClean="0"/>
              <a:t>Are perforated</a:t>
            </a:r>
          </a:p>
          <a:p>
            <a:pPr lvl="2"/>
            <a:r>
              <a:rPr lang="en-US" dirty="0" smtClean="0"/>
              <a:t>Containers for Flash</a:t>
            </a:r>
          </a:p>
          <a:p>
            <a:pPr lvl="3"/>
            <a:r>
              <a:rPr lang="en-US" dirty="0" smtClean="0"/>
              <a:t>Follow OEM recommendations</a:t>
            </a:r>
          </a:p>
          <a:p>
            <a:pPr lvl="4"/>
            <a:r>
              <a:rPr lang="en-US" dirty="0" smtClean="0"/>
              <a:t>May require longer sterilization times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94" y="4847853"/>
            <a:ext cx="3072638" cy="27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74" y="2805572"/>
            <a:ext cx="2575726" cy="18201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4912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Aseptic manner to transport</a:t>
            </a:r>
          </a:p>
          <a:p>
            <a:pPr lvl="1"/>
            <a:r>
              <a:rPr lang="en-US" dirty="0" smtClean="0"/>
              <a:t>Alert to potential contamination</a:t>
            </a:r>
          </a:p>
          <a:p>
            <a:pPr lvl="2"/>
            <a:r>
              <a:rPr lang="en-US" dirty="0" smtClean="0"/>
              <a:t>No unsterile obstacles in route</a:t>
            </a:r>
          </a:p>
          <a:p>
            <a:pPr lvl="2"/>
            <a:r>
              <a:rPr lang="en-US" dirty="0" smtClean="0"/>
              <a:t>No high </a:t>
            </a:r>
            <a:r>
              <a:rPr lang="en-US" dirty="0" err="1" smtClean="0"/>
              <a:t>aerosolization</a:t>
            </a:r>
            <a:r>
              <a:rPr lang="en-US" dirty="0" smtClean="0"/>
              <a:t> area (scrub sinks)</a:t>
            </a:r>
          </a:p>
          <a:p>
            <a:pPr lvl="2"/>
            <a:r>
              <a:rPr lang="en-US" dirty="0" smtClean="0"/>
              <a:t>Not by people without masks</a:t>
            </a:r>
          </a:p>
          <a:p>
            <a:pPr lvl="1"/>
            <a:r>
              <a:rPr lang="en-US" dirty="0" smtClean="0"/>
              <a:t>Covered</a:t>
            </a:r>
          </a:p>
          <a:p>
            <a:pPr lvl="2"/>
            <a:r>
              <a:rPr lang="en-US" dirty="0" smtClean="0"/>
              <a:t>In flash tray</a:t>
            </a:r>
          </a:p>
          <a:p>
            <a:pPr lvl="2"/>
            <a:r>
              <a:rPr lang="en-US" dirty="0" smtClean="0"/>
              <a:t>With sterile towel or metal tray</a:t>
            </a:r>
          </a:p>
          <a:p>
            <a:pPr lvl="1"/>
            <a:r>
              <a:rPr lang="en-US" dirty="0" smtClean="0"/>
              <a:t>To sterile field by CS personnel</a:t>
            </a:r>
          </a:p>
          <a:p>
            <a:pPr lvl="2"/>
            <a:r>
              <a:rPr lang="en-US" dirty="0" smtClean="0"/>
              <a:t>Only the item goes on the sterile field by scrub person</a:t>
            </a:r>
          </a:p>
          <a:p>
            <a:pPr lvl="1"/>
            <a:r>
              <a:rPr lang="en-US" dirty="0" smtClean="0"/>
              <a:t>To Field by Scrub Person</a:t>
            </a:r>
          </a:p>
          <a:p>
            <a:pPr lvl="2"/>
            <a:r>
              <a:rPr lang="en-US" dirty="0" smtClean="0"/>
              <a:t>Moves only in restricted areas</a:t>
            </a:r>
          </a:p>
          <a:p>
            <a:pPr lvl="3"/>
            <a:r>
              <a:rPr lang="en-US" dirty="0" smtClean="0"/>
              <a:t>Cleared of people / activities that could contaminate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Quality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Chemical Indicators</a:t>
            </a:r>
          </a:p>
          <a:p>
            <a:pPr lvl="2"/>
            <a:r>
              <a:rPr lang="en-US" dirty="0" smtClean="0"/>
              <a:t>Indicate exposure to sterilization ONLY</a:t>
            </a:r>
          </a:p>
          <a:p>
            <a:pPr lvl="2"/>
            <a:r>
              <a:rPr lang="en-US" dirty="0" smtClean="0"/>
              <a:t>Every tray</a:t>
            </a:r>
          </a:p>
          <a:p>
            <a:pPr lvl="2"/>
            <a:r>
              <a:rPr lang="en-US" dirty="0" smtClean="0"/>
              <a:t>Every cycle</a:t>
            </a:r>
          </a:p>
          <a:p>
            <a:pPr lvl="1"/>
            <a:r>
              <a:rPr lang="en-US" dirty="0" smtClean="0"/>
              <a:t>Class 5 Integrators monitor:</a:t>
            </a:r>
          </a:p>
          <a:p>
            <a:pPr lvl="2"/>
            <a:r>
              <a:rPr lang="en-US" dirty="0" smtClean="0"/>
              <a:t>Indicate exposure to                                                 additional parameters</a:t>
            </a:r>
            <a:endParaRPr lang="en-US" dirty="0" smtClean="0"/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Moisture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20" y="212371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70" y="4555730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467" y="10616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Immediately before use</a:t>
            </a:r>
          </a:p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Close to patient care area</a:t>
            </a:r>
          </a:p>
          <a:p>
            <a:pPr lvl="2"/>
            <a:r>
              <a:rPr lang="en-US" dirty="0" smtClean="0"/>
              <a:t>Operating room sub sterile area</a:t>
            </a:r>
          </a:p>
          <a:p>
            <a:pPr lvl="2"/>
            <a:r>
              <a:rPr lang="en-US" dirty="0" smtClean="0"/>
              <a:t>Transported SHORT DISTANCE to care area</a:t>
            </a:r>
          </a:p>
          <a:p>
            <a:pPr lvl="2"/>
            <a:r>
              <a:rPr lang="en-US" dirty="0" smtClean="0"/>
              <a:t>WITHOUT STERILE WRAPPING</a:t>
            </a:r>
          </a:p>
          <a:p>
            <a:r>
              <a:rPr lang="en-US" dirty="0" smtClean="0"/>
              <a:t>Concern</a:t>
            </a:r>
          </a:p>
          <a:p>
            <a:pPr lvl="1"/>
            <a:r>
              <a:rPr lang="en-US" dirty="0" smtClean="0"/>
              <a:t>Contamination  before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74638"/>
            <a:ext cx="2286000" cy="355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981" y="4794174"/>
            <a:ext cx="1992839" cy="16606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Biologic Monitoring - BI</a:t>
            </a:r>
          </a:p>
          <a:p>
            <a:pPr lvl="1"/>
            <a:r>
              <a:rPr lang="en-US" dirty="0" smtClean="0"/>
              <a:t>Contain bacterial SPORES specific to sterilization mode</a:t>
            </a:r>
          </a:p>
          <a:p>
            <a:pPr lvl="2"/>
            <a:r>
              <a:rPr lang="en-US" dirty="0" err="1" smtClean="0"/>
              <a:t>Geoabacillus</a:t>
            </a:r>
            <a:r>
              <a:rPr lang="en-US" dirty="0" smtClean="0"/>
              <a:t> </a:t>
            </a:r>
            <a:r>
              <a:rPr lang="en-US" dirty="0" err="1" smtClean="0"/>
              <a:t>Stearothermophilus</a:t>
            </a:r>
            <a:endParaRPr lang="en-US" dirty="0" smtClean="0"/>
          </a:p>
          <a:p>
            <a:pPr lvl="1"/>
            <a:r>
              <a:rPr lang="en-US" dirty="0" smtClean="0"/>
              <a:t>Come from manufacturer as:</a:t>
            </a:r>
          </a:p>
          <a:p>
            <a:pPr lvl="2"/>
            <a:r>
              <a:rPr lang="en-US" dirty="0" smtClean="0"/>
              <a:t>In a Process Challenge Device</a:t>
            </a:r>
          </a:p>
          <a:p>
            <a:pPr lvl="3"/>
            <a:r>
              <a:rPr lang="en-US" dirty="0" smtClean="0"/>
              <a:t>Acts like a package and must be able to enter to kill spores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In a self-contained vial (naked)</a:t>
            </a:r>
          </a:p>
          <a:p>
            <a:pPr lvl="2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70" y="4278916"/>
            <a:ext cx="3147650" cy="2347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92" y="5292642"/>
            <a:ext cx="1530878" cy="15653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2594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Early-readout Enzyme-based BI</a:t>
            </a:r>
          </a:p>
          <a:p>
            <a:pPr lvl="2"/>
            <a:r>
              <a:rPr lang="en-US" dirty="0" smtClean="0"/>
              <a:t>Readout based  on enzyme activity</a:t>
            </a:r>
          </a:p>
          <a:p>
            <a:pPr lvl="2"/>
            <a:r>
              <a:rPr lang="en-US" dirty="0" err="1" smtClean="0"/>
              <a:t>Floresence</a:t>
            </a:r>
            <a:r>
              <a:rPr lang="en-US" dirty="0" smtClean="0"/>
              <a:t> is read as positive or negative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Must Incubate the </a:t>
            </a:r>
            <a:r>
              <a:rPr lang="en-US" dirty="0" err="1" smtClean="0"/>
              <a:t>BI’s</a:t>
            </a:r>
            <a:r>
              <a:rPr lang="en-US" dirty="0" smtClean="0"/>
              <a:t> after use</a:t>
            </a:r>
          </a:p>
          <a:p>
            <a:pPr lvl="2"/>
            <a:r>
              <a:rPr lang="en-US" dirty="0" smtClean="0"/>
              <a:t>122 – 140</a:t>
            </a:r>
            <a:r>
              <a:rPr lang="en-US" baseline="30000" dirty="0" smtClean="0"/>
              <a:t>o</a:t>
            </a:r>
            <a:r>
              <a:rPr lang="en-US" dirty="0" smtClean="0"/>
              <a:t> F  for </a:t>
            </a:r>
          </a:p>
          <a:p>
            <a:pPr lvl="3"/>
            <a:r>
              <a:rPr lang="en-US" dirty="0" err="1" smtClean="0"/>
              <a:t>Geobacillus</a:t>
            </a:r>
            <a:r>
              <a:rPr lang="en-US" dirty="0" smtClean="0"/>
              <a:t> </a:t>
            </a:r>
            <a:r>
              <a:rPr lang="en-US" dirty="0" err="1" smtClean="0"/>
              <a:t>Stearothermophilus</a:t>
            </a:r>
            <a:endParaRPr lang="en-US" dirty="0" smtClean="0"/>
          </a:p>
          <a:p>
            <a:pPr lvl="2"/>
            <a:r>
              <a:rPr lang="en-US" dirty="0" smtClean="0"/>
              <a:t>For 1 – 3 hours</a:t>
            </a:r>
          </a:p>
          <a:p>
            <a:pPr lvl="2"/>
            <a:r>
              <a:rPr lang="en-US" dirty="0" smtClean="0"/>
              <a:t>Should be NEGATIVE</a:t>
            </a:r>
          </a:p>
          <a:p>
            <a:pPr lvl="3"/>
            <a:r>
              <a:rPr lang="en-US" dirty="0" smtClean="0"/>
              <a:t>NOT GROW</a:t>
            </a:r>
          </a:p>
          <a:p>
            <a:pPr lvl="2"/>
            <a:r>
              <a:rPr lang="en-US" dirty="0" smtClean="0"/>
              <a:t>Use “CONTROL”</a:t>
            </a:r>
          </a:p>
          <a:p>
            <a:pPr lvl="3"/>
            <a:r>
              <a:rPr lang="en-US" dirty="0" smtClean="0"/>
              <a:t>Spore not exposed to sterilization</a:t>
            </a:r>
          </a:p>
          <a:p>
            <a:pPr lvl="3"/>
            <a:r>
              <a:rPr lang="en-US" dirty="0" smtClean="0"/>
              <a:t>Should GROW = POSITIVE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59" y="503238"/>
            <a:ext cx="2894531" cy="2913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60" y="3657290"/>
            <a:ext cx="2730500" cy="2984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7072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When</a:t>
            </a:r>
          </a:p>
          <a:p>
            <a:pPr lvl="2"/>
            <a:r>
              <a:rPr lang="en-US" dirty="0" smtClean="0"/>
              <a:t>AAMI – </a:t>
            </a:r>
          </a:p>
          <a:p>
            <a:pPr lvl="3"/>
            <a:r>
              <a:rPr lang="en-US" dirty="0" smtClean="0"/>
              <a:t>Recommends weekly</a:t>
            </a:r>
          </a:p>
          <a:p>
            <a:pPr lvl="3"/>
            <a:r>
              <a:rPr lang="en-US" dirty="0" smtClean="0"/>
              <a:t>Prefers daily</a:t>
            </a:r>
          </a:p>
          <a:p>
            <a:pPr lvl="3"/>
            <a:r>
              <a:rPr lang="en-US" dirty="0" smtClean="0"/>
              <a:t>Must check each kind of cycle</a:t>
            </a:r>
          </a:p>
          <a:p>
            <a:pPr lvl="3"/>
            <a:r>
              <a:rPr lang="en-US" dirty="0" smtClean="0"/>
              <a:t>Every type of tray</a:t>
            </a:r>
          </a:p>
          <a:p>
            <a:pPr lvl="4"/>
            <a:r>
              <a:rPr lang="en-US" dirty="0" smtClean="0"/>
              <a:t>Tested separately with each cycle</a:t>
            </a:r>
          </a:p>
          <a:p>
            <a:pPr lvl="1"/>
            <a:r>
              <a:rPr lang="en-US" dirty="0" smtClean="0"/>
              <a:t>How</a:t>
            </a:r>
          </a:p>
          <a:p>
            <a:pPr lvl="2"/>
            <a:r>
              <a:rPr lang="en-US" dirty="0" smtClean="0"/>
              <a:t>I</a:t>
            </a:r>
            <a:r>
              <a:rPr lang="en-US" dirty="0" smtClean="0"/>
              <a:t>n mesh bottom instrument tray</a:t>
            </a:r>
          </a:p>
          <a:p>
            <a:pPr lvl="2"/>
            <a:r>
              <a:rPr lang="en-US" dirty="0" smtClean="0"/>
              <a:t>Placed in lower half of sterilizer over drain</a:t>
            </a:r>
          </a:p>
          <a:p>
            <a:pPr lvl="1"/>
            <a:r>
              <a:rPr lang="en-US" dirty="0" smtClean="0"/>
              <a:t>Incubate with others</a:t>
            </a:r>
          </a:p>
          <a:p>
            <a:pPr lvl="2"/>
            <a:r>
              <a:rPr lang="en-US" dirty="0" smtClean="0"/>
              <a:t>Should grow = Positive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6736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Negative BI</a:t>
            </a:r>
          </a:p>
          <a:p>
            <a:pPr lvl="2"/>
            <a:r>
              <a:rPr lang="en-US" dirty="0" smtClean="0"/>
              <a:t>If negative – must be </a:t>
            </a:r>
            <a:r>
              <a:rPr lang="en-US" dirty="0" smtClean="0"/>
              <a:t>reported / documented</a:t>
            </a:r>
          </a:p>
          <a:p>
            <a:pPr lvl="2"/>
            <a:r>
              <a:rPr lang="en-US" dirty="0" smtClean="0"/>
              <a:t>Sterilizer taken out of service</a:t>
            </a:r>
            <a:endParaRPr lang="en-US" dirty="0" smtClean="0"/>
          </a:p>
          <a:p>
            <a:pPr lvl="2"/>
            <a:r>
              <a:rPr lang="en-US" dirty="0" smtClean="0"/>
              <a:t>Items processed since last BI was run</a:t>
            </a:r>
          </a:p>
          <a:p>
            <a:pPr lvl="3"/>
            <a:r>
              <a:rPr lang="en-US" dirty="0" smtClean="0"/>
              <a:t>Must be retrieved – considered non-sterile</a:t>
            </a:r>
          </a:p>
          <a:p>
            <a:pPr lvl="3"/>
            <a:r>
              <a:rPr lang="en-US" dirty="0" smtClean="0"/>
              <a:t>Must be traceable to a patient</a:t>
            </a:r>
          </a:p>
          <a:p>
            <a:pPr lvl="2"/>
            <a:r>
              <a:rPr lang="en-US" dirty="0" smtClean="0"/>
              <a:t>Investigation</a:t>
            </a:r>
          </a:p>
          <a:p>
            <a:pPr lvl="3"/>
            <a:r>
              <a:rPr lang="en-US" dirty="0" smtClean="0"/>
              <a:t>Check by service rep of company</a:t>
            </a:r>
          </a:p>
          <a:p>
            <a:pPr lvl="3"/>
            <a:r>
              <a:rPr lang="en-US" dirty="0" smtClean="0"/>
              <a:t>Check chemical and mechanical monitors</a:t>
            </a:r>
          </a:p>
          <a:p>
            <a:pPr lvl="3"/>
            <a:r>
              <a:rPr lang="en-US" dirty="0" smtClean="0"/>
              <a:t>Do lab test for bacillus growth</a:t>
            </a:r>
          </a:p>
          <a:p>
            <a:pPr lvl="3"/>
            <a:r>
              <a:rPr lang="en-US" dirty="0" smtClean="0"/>
              <a:t>Notify </a:t>
            </a:r>
            <a:r>
              <a:rPr lang="en-US" i="1" dirty="0" smtClean="0"/>
              <a:t>Infection Control </a:t>
            </a:r>
          </a:p>
          <a:p>
            <a:pPr lvl="3"/>
            <a:r>
              <a:rPr lang="en-US" dirty="0" smtClean="0"/>
              <a:t>Retest after maintenance / repair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Air Bowie-Dick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for Pre-Vacuum sterilizers</a:t>
            </a:r>
          </a:p>
          <a:p>
            <a:pPr lvl="1"/>
            <a:r>
              <a:rPr lang="en-US" dirty="0" smtClean="0"/>
              <a:t>Run each day before using</a:t>
            </a:r>
          </a:p>
          <a:p>
            <a:pPr lvl="2"/>
            <a:r>
              <a:rPr lang="en-US" dirty="0" smtClean="0"/>
              <a:t>After warm up cycle</a:t>
            </a:r>
          </a:p>
          <a:p>
            <a:pPr lvl="1"/>
            <a:r>
              <a:rPr lang="en-US" dirty="0" smtClean="0"/>
              <a:t>Checks for air removal system</a:t>
            </a:r>
          </a:p>
          <a:p>
            <a:pPr lvl="2"/>
            <a:r>
              <a:rPr lang="en-US" dirty="0" smtClean="0"/>
              <a:t>Detects air left in chamber – usually above the drain</a:t>
            </a:r>
          </a:p>
          <a:p>
            <a:pPr lvl="1"/>
            <a:r>
              <a:rPr lang="en-US" dirty="0" smtClean="0"/>
              <a:t>Commercial packs are available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91" y="5091834"/>
            <a:ext cx="1969366" cy="1969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1999" y="4810254"/>
            <a:ext cx="2679790" cy="2679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157" y="4888634"/>
            <a:ext cx="23622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789" y="1371600"/>
            <a:ext cx="2472452" cy="187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881" y="4319686"/>
            <a:ext cx="3838119" cy="274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Use</a:t>
            </a:r>
          </a:p>
          <a:p>
            <a:pPr lvl="2"/>
            <a:r>
              <a:rPr lang="en-US" dirty="0" smtClean="0"/>
              <a:t>After warm up cycle</a:t>
            </a:r>
          </a:p>
          <a:p>
            <a:pPr lvl="2"/>
            <a:r>
              <a:rPr lang="en-US" dirty="0" smtClean="0"/>
              <a:t>Place in empty chamber  on the bottom over drain</a:t>
            </a:r>
          </a:p>
          <a:p>
            <a:pPr lvl="2"/>
            <a:r>
              <a:rPr lang="en-US" dirty="0" smtClean="0"/>
              <a:t>Sterilize for 3.5 minutes at 273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</a:p>
          <a:p>
            <a:pPr lvl="3"/>
            <a:r>
              <a:rPr lang="en-US" dirty="0" smtClean="0"/>
              <a:t>Never more than 4 minutes</a:t>
            </a:r>
          </a:p>
          <a:p>
            <a:pPr lvl="2"/>
            <a:r>
              <a:rPr lang="en-US" dirty="0" smtClean="0"/>
              <a:t>Read</a:t>
            </a:r>
          </a:p>
          <a:p>
            <a:pPr lvl="3"/>
            <a:r>
              <a:rPr lang="en-US" dirty="0" smtClean="0"/>
              <a:t>Coloration should be equal across the form</a:t>
            </a:r>
          </a:p>
          <a:p>
            <a:pPr lvl="3"/>
            <a:r>
              <a:rPr lang="en-US" dirty="0" smtClean="0"/>
              <a:t>Uneven coloring means failure</a:t>
            </a:r>
          </a:p>
          <a:p>
            <a:pPr lvl="2"/>
            <a:r>
              <a:rPr lang="en-US" dirty="0" smtClean="0"/>
              <a:t>Must be repaired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811" y="4714235"/>
            <a:ext cx="32131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dirty="0" smtClean="0"/>
              <a:t>Monitoring</a:t>
            </a:r>
            <a:endParaRPr lang="en-US" dirty="0" smtClean="0"/>
          </a:p>
          <a:p>
            <a:pPr lvl="1"/>
            <a:r>
              <a:rPr lang="en-US" dirty="0" smtClean="0"/>
              <a:t>Mechanical or electronic</a:t>
            </a:r>
          </a:p>
          <a:p>
            <a:pPr lvl="2"/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Before, during, after</a:t>
            </a:r>
          </a:p>
          <a:p>
            <a:pPr lvl="1"/>
            <a:r>
              <a:rPr lang="en-US" dirty="0" smtClean="0"/>
              <a:t>Shown on displays / printouts</a:t>
            </a:r>
          </a:p>
          <a:p>
            <a:pPr lvl="2"/>
            <a:r>
              <a:rPr lang="en-US" dirty="0" smtClean="0"/>
              <a:t>Are legal documentation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493" y="1465246"/>
            <a:ext cx="3276847" cy="539275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Be sure last cycle was completed satisfactorily</a:t>
            </a:r>
          </a:p>
          <a:p>
            <a:pPr lvl="1"/>
            <a:r>
              <a:rPr lang="en-US" dirty="0" smtClean="0"/>
              <a:t>Select cycle for the item being sterilized</a:t>
            </a:r>
          </a:p>
          <a:p>
            <a:pPr lvl="1"/>
            <a:r>
              <a:rPr lang="en-US" dirty="0" smtClean="0"/>
              <a:t>More sure it is completed properly                              before removing items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593" y="3147708"/>
            <a:ext cx="2435178" cy="3451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518861"/>
          </a:xfrm>
        </p:spPr>
        <p:txBody>
          <a:bodyPr>
            <a:normAutofit/>
          </a:bodyPr>
          <a:lstStyle/>
          <a:p>
            <a:r>
              <a:rPr lang="en-US" dirty="0" smtClean="0"/>
              <a:t>Documentation for Flash Sterilization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cycle should include</a:t>
            </a:r>
          </a:p>
          <a:p>
            <a:pPr lvl="2"/>
            <a:r>
              <a:rPr lang="en-US" dirty="0" smtClean="0"/>
              <a:t>Patient’s Name</a:t>
            </a:r>
          </a:p>
          <a:p>
            <a:pPr lvl="2"/>
            <a:r>
              <a:rPr lang="en-US" dirty="0" smtClean="0"/>
              <a:t>Contents of load</a:t>
            </a:r>
          </a:p>
          <a:p>
            <a:pPr lvl="2"/>
            <a:r>
              <a:rPr lang="en-US" dirty="0" smtClean="0"/>
              <a:t>Type of cycle used</a:t>
            </a:r>
          </a:p>
          <a:p>
            <a:pPr lvl="2"/>
            <a:r>
              <a:rPr lang="en-US" dirty="0" smtClean="0"/>
              <a:t>Parameters </a:t>
            </a:r>
          </a:p>
          <a:p>
            <a:pPr lvl="2"/>
            <a:r>
              <a:rPr lang="en-US" dirty="0" smtClean="0"/>
              <a:t>Reason for flash</a:t>
            </a:r>
          </a:p>
          <a:p>
            <a:pPr lvl="2"/>
            <a:r>
              <a:rPr lang="en-US" dirty="0" smtClean="0"/>
              <a:t>Signature of staff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Documentation keep per Hospital policy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99" y="2554061"/>
            <a:ext cx="4234495" cy="254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 Processing for           Heat-Sensitive Devices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for less invasive procedures</a:t>
            </a:r>
          </a:p>
          <a:p>
            <a:r>
              <a:rPr lang="en-US" dirty="0" smtClean="0"/>
              <a:t>Trend for MIS – Minimally Invasive Surgery</a:t>
            </a:r>
          </a:p>
          <a:p>
            <a:pPr lvl="1"/>
            <a:r>
              <a:rPr lang="en-US" dirty="0" smtClean="0"/>
              <a:t>Endoscopic procedures</a:t>
            </a:r>
          </a:p>
          <a:p>
            <a:pPr lvl="2"/>
            <a:r>
              <a:rPr lang="en-US" dirty="0" smtClean="0"/>
              <a:t>More complex, delicate and heat sensitive-devices</a:t>
            </a:r>
          </a:p>
          <a:p>
            <a:pPr lvl="2"/>
            <a:r>
              <a:rPr lang="en-US" dirty="0" smtClean="0"/>
              <a:t>Creates processing challenges</a:t>
            </a:r>
          </a:p>
          <a:p>
            <a:pPr lvl="2"/>
            <a:r>
              <a:rPr lang="en-US" dirty="0" smtClean="0"/>
              <a:t>May not have enough inventory </a:t>
            </a:r>
          </a:p>
          <a:p>
            <a:pPr lvl="2"/>
            <a:r>
              <a:rPr lang="en-US" dirty="0" smtClean="0"/>
              <a:t>May create “SHORT CUTS” to process quickly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Speed – needed 	quickly</a:t>
            </a:r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Steam sterilization – </a:t>
            </a:r>
            <a:r>
              <a:rPr lang="en-US" b="1" i="1" dirty="0" smtClean="0"/>
              <a:t>FLASH STERILIZATION</a:t>
            </a:r>
          </a:p>
          <a:p>
            <a:pPr lvl="1"/>
            <a:r>
              <a:rPr lang="en-US" dirty="0" smtClean="0"/>
              <a:t>Oxidizing Chemicals </a:t>
            </a:r>
          </a:p>
          <a:p>
            <a:pPr lvl="2"/>
            <a:r>
              <a:rPr lang="en-US" dirty="0" smtClean="0"/>
              <a:t>Liquid sterilization - 	</a:t>
            </a:r>
          </a:p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To be safe – must follow standards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2229"/>
            <a:ext cx="7313613" cy="868362"/>
          </a:xfrm>
        </p:spPr>
        <p:txBody>
          <a:bodyPr/>
          <a:lstStyle/>
          <a:p>
            <a:r>
              <a:rPr lang="en-US" sz="4000" dirty="0" smtClean="0"/>
              <a:t>Selecting heat sensitive processing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535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Depends on </a:t>
            </a:r>
          </a:p>
          <a:p>
            <a:pPr lvl="1"/>
            <a:r>
              <a:rPr lang="en-US" dirty="0" smtClean="0"/>
              <a:t>Resistance of organisms</a:t>
            </a:r>
          </a:p>
          <a:p>
            <a:pPr lvl="1"/>
            <a:r>
              <a:rPr lang="en-US" dirty="0" smtClean="0"/>
              <a:t>Intended use of the device</a:t>
            </a:r>
          </a:p>
          <a:p>
            <a:pPr lvl="2"/>
            <a:r>
              <a:rPr lang="en-US" dirty="0" smtClean="0"/>
              <a:t>Surgical or GI endoscopy</a:t>
            </a:r>
          </a:p>
          <a:p>
            <a:pPr lvl="1"/>
            <a:r>
              <a:rPr lang="en-US" dirty="0" smtClean="0"/>
              <a:t>Complexity of design in reprocessing</a:t>
            </a:r>
          </a:p>
          <a:p>
            <a:pPr lvl="2"/>
            <a:r>
              <a:rPr lang="en-US" dirty="0" smtClean="0"/>
              <a:t>Some can now be steam sterilized</a:t>
            </a:r>
          </a:p>
          <a:p>
            <a:pPr lvl="1"/>
            <a:r>
              <a:rPr lang="en-US" dirty="0" smtClean="0"/>
              <a:t>Compatibility of device with agents for cleaning / sterilizing</a:t>
            </a:r>
          </a:p>
          <a:p>
            <a:pPr lvl="1"/>
            <a:r>
              <a:rPr lang="en-US" dirty="0" smtClean="0"/>
              <a:t>Time required to reprocess</a:t>
            </a:r>
          </a:p>
          <a:p>
            <a:pPr lvl="1"/>
            <a:r>
              <a:rPr lang="en-US" dirty="0" smtClean="0"/>
              <a:t>Ease of use</a:t>
            </a:r>
          </a:p>
          <a:p>
            <a:pPr lvl="1"/>
            <a:r>
              <a:rPr lang="en-US" dirty="0" smtClean="0"/>
              <a:t>Safety – staff and patient</a:t>
            </a:r>
          </a:p>
          <a:p>
            <a:pPr lvl="1"/>
            <a:r>
              <a:rPr lang="en-US" dirty="0" smtClean="0"/>
              <a:t>Ability to monitor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804" y="1735137"/>
            <a:ext cx="8310532" cy="4850199"/>
          </a:xfrm>
        </p:spPr>
        <p:txBody>
          <a:bodyPr>
            <a:normAutofit/>
          </a:bodyPr>
          <a:lstStyle/>
          <a:p>
            <a:r>
              <a:rPr lang="en-US" dirty="0" smtClean="0"/>
              <a:t>Low Temperature Sterilization</a:t>
            </a:r>
          </a:p>
          <a:p>
            <a:pPr lvl="1"/>
            <a:r>
              <a:rPr lang="en-US" dirty="0" smtClean="0"/>
              <a:t>ETO – ethylene oxide</a:t>
            </a:r>
          </a:p>
          <a:p>
            <a:pPr lvl="2"/>
            <a:r>
              <a:rPr lang="en-US" dirty="0" smtClean="0"/>
              <a:t>Long cycle times</a:t>
            </a:r>
          </a:p>
          <a:p>
            <a:pPr lvl="1"/>
            <a:r>
              <a:rPr lang="en-US" dirty="0" smtClean="0"/>
              <a:t>Gas Plasma</a:t>
            </a:r>
          </a:p>
          <a:p>
            <a:pPr lvl="2"/>
            <a:r>
              <a:rPr lang="en-US" dirty="0" smtClean="0"/>
              <a:t>Additional prep time required</a:t>
            </a:r>
          </a:p>
          <a:p>
            <a:pPr lvl="2"/>
            <a:r>
              <a:rPr lang="en-US" dirty="0" smtClean="0"/>
              <a:t>Must be thoroughly dry before packaging</a:t>
            </a:r>
          </a:p>
          <a:p>
            <a:r>
              <a:rPr lang="en-US" dirty="0" smtClean="0"/>
              <a:t>Spaulding’s </a:t>
            </a:r>
            <a:r>
              <a:rPr lang="en-US" dirty="0" smtClean="0"/>
              <a:t>C</a:t>
            </a:r>
            <a:r>
              <a:rPr lang="en-US" dirty="0" smtClean="0"/>
              <a:t>lassifications of devices</a:t>
            </a:r>
          </a:p>
          <a:p>
            <a:pPr lvl="1"/>
            <a:r>
              <a:rPr lang="en-US" dirty="0" smtClean="0"/>
              <a:t>Critical = into sterile areas = sterilization</a:t>
            </a:r>
          </a:p>
          <a:p>
            <a:pPr lvl="1"/>
            <a:r>
              <a:rPr lang="en-US" dirty="0" smtClean="0"/>
              <a:t>Semi-critical = on intact mucous membranes = high-level 							disinfection</a:t>
            </a:r>
          </a:p>
          <a:p>
            <a:pPr lvl="1"/>
            <a:r>
              <a:rPr lang="en-US" dirty="0" smtClean="0"/>
              <a:t>Non-critical = intact skin = intermediate / low-level disinfection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faster turnover times</a:t>
            </a:r>
          </a:p>
          <a:p>
            <a:pPr lvl="1"/>
            <a:r>
              <a:rPr lang="en-US" dirty="0" smtClean="0"/>
              <a:t>More use of high-level disinfection</a:t>
            </a:r>
          </a:p>
          <a:p>
            <a:pPr lvl="2"/>
            <a:r>
              <a:rPr lang="en-US" dirty="0" smtClean="0"/>
              <a:t>Spores would still need longer exposure times</a:t>
            </a:r>
          </a:p>
          <a:p>
            <a:pPr lvl="2"/>
            <a:r>
              <a:rPr lang="en-US" dirty="0" smtClean="0"/>
              <a:t>TIMES vary with TEMPERATURE and TYPE of Disinfectant</a:t>
            </a:r>
          </a:p>
          <a:p>
            <a:pPr lvl="1"/>
            <a:r>
              <a:rPr lang="en-US" dirty="0" smtClean="0"/>
              <a:t>Shift from Manual to Automated processing</a:t>
            </a:r>
          </a:p>
          <a:p>
            <a:pPr lvl="2"/>
            <a:r>
              <a:rPr lang="en-US" dirty="0" smtClean="0"/>
              <a:t>Removes ‘human’ factor</a:t>
            </a:r>
          </a:p>
          <a:p>
            <a:pPr lvl="2"/>
            <a:r>
              <a:rPr lang="en-US" dirty="0" smtClean="0"/>
              <a:t>Gives predictable outcomes</a:t>
            </a:r>
          </a:p>
          <a:p>
            <a:pPr lvl="2"/>
            <a:r>
              <a:rPr lang="en-US" dirty="0" smtClean="0"/>
              <a:t>Frees up staff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Safety of chemicals</a:t>
            </a:r>
          </a:p>
          <a:p>
            <a:pPr lvl="2"/>
            <a:r>
              <a:rPr lang="en-US" dirty="0" smtClean="0"/>
              <a:t>For all people involved </a:t>
            </a:r>
          </a:p>
          <a:p>
            <a:pPr lvl="2"/>
            <a:r>
              <a:rPr lang="en-US" dirty="0" smtClean="0"/>
              <a:t>For instruments</a:t>
            </a:r>
          </a:p>
          <a:p>
            <a:pPr lvl="2"/>
            <a:r>
              <a:rPr lang="en-US" dirty="0" smtClean="0"/>
              <a:t>For environment</a:t>
            </a:r>
          </a:p>
          <a:p>
            <a:pPr lvl="1"/>
            <a:r>
              <a:rPr lang="en-US" dirty="0" smtClean="0"/>
              <a:t>Efficacy of agent and process</a:t>
            </a:r>
          </a:p>
          <a:p>
            <a:pPr lvl="2"/>
            <a:r>
              <a:rPr lang="en-US" dirty="0" smtClean="0"/>
              <a:t>To kill spores / bacteria / other</a:t>
            </a:r>
          </a:p>
          <a:p>
            <a:pPr lvl="2"/>
            <a:r>
              <a:rPr lang="en-US" dirty="0" smtClean="0"/>
              <a:t>Ability to prevent </a:t>
            </a:r>
            <a:r>
              <a:rPr lang="en-US" b="1" i="1" dirty="0" err="1" smtClean="0"/>
              <a:t>biofilm</a:t>
            </a:r>
            <a:r>
              <a:rPr lang="en-US" dirty="0" smtClean="0"/>
              <a:t> in the processor</a:t>
            </a:r>
          </a:p>
          <a:p>
            <a:pPr lvl="3"/>
            <a:r>
              <a:rPr lang="en-US" dirty="0" smtClean="0"/>
              <a:t>Stick to solid surface – in and out of body</a:t>
            </a:r>
          </a:p>
          <a:p>
            <a:pPr lvl="3"/>
            <a:r>
              <a:rPr lang="en-US" dirty="0" smtClean="0"/>
              <a:t>Forms “slime” in aqueous solutions</a:t>
            </a:r>
          </a:p>
          <a:p>
            <a:pPr lvl="3"/>
            <a:r>
              <a:rPr lang="en-US" dirty="0" smtClean="0"/>
              <a:t>Resistant to detergents and antibiotics</a:t>
            </a:r>
          </a:p>
          <a:p>
            <a:pPr lvl="1"/>
            <a:r>
              <a:rPr lang="en-US" dirty="0" smtClean="0"/>
              <a:t>Efficiency of process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8944"/>
            <a:ext cx="7313613" cy="4794976"/>
          </a:xfrm>
        </p:spPr>
        <p:txBody>
          <a:bodyPr>
            <a:normAutofit/>
          </a:bodyPr>
          <a:lstStyle/>
          <a:p>
            <a:r>
              <a:rPr lang="en-US" dirty="0" smtClean="0"/>
              <a:t>Oxidation  -  </a:t>
            </a:r>
            <a:r>
              <a:rPr lang="en-US" sz="2200" dirty="0" smtClean="0"/>
              <a:t>Involves oxygen and electrons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100" dirty="0" smtClean="0"/>
              <a:t>B (oxidizing </a:t>
            </a:r>
            <a:r>
              <a:rPr lang="en-US" sz="2100" dirty="0" err="1" smtClean="0"/>
              <a:t>agt</a:t>
            </a:r>
            <a:r>
              <a:rPr lang="en-US" sz="2100" dirty="0" smtClean="0"/>
              <a:t>) removes electrons from A (reducing </a:t>
            </a:r>
            <a:r>
              <a:rPr lang="en-US" sz="2100" dirty="0" err="1" smtClean="0"/>
              <a:t>agt</a:t>
            </a:r>
            <a:r>
              <a:rPr lang="en-US" sz="2100" dirty="0" smtClean="0"/>
              <a:t>)</a:t>
            </a:r>
          </a:p>
          <a:p>
            <a:r>
              <a:rPr lang="en-US" sz="2100" dirty="0" smtClean="0"/>
              <a:t>B adds electrons (reduced) and A looses electrons (is oxidized)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352" y="2320028"/>
            <a:ext cx="4721888" cy="289565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8225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Oxidation 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err="1" smtClean="0"/>
              <a:t>Peroxygen</a:t>
            </a:r>
            <a:endParaRPr lang="en-US" dirty="0" smtClean="0"/>
          </a:p>
          <a:p>
            <a:pPr lvl="2"/>
            <a:r>
              <a:rPr lang="en-US" dirty="0" smtClean="0"/>
              <a:t>Contains additional atom of oxygen</a:t>
            </a:r>
          </a:p>
          <a:p>
            <a:pPr lvl="2"/>
            <a:r>
              <a:rPr lang="en-US" dirty="0" smtClean="0"/>
              <a:t>Bound to another oxygen</a:t>
            </a:r>
          </a:p>
          <a:p>
            <a:pPr lvl="1"/>
            <a:r>
              <a:rPr lang="en-US" dirty="0" smtClean="0"/>
              <a:t>Uses oxidative reactions to damage cell function</a:t>
            </a:r>
          </a:p>
          <a:p>
            <a:pPr lvl="2"/>
            <a:r>
              <a:rPr lang="en-US" dirty="0" smtClean="0"/>
              <a:t>Causes death of microorganism</a:t>
            </a:r>
          </a:p>
          <a:p>
            <a:r>
              <a:rPr lang="en-US" dirty="0" smtClean="0"/>
              <a:t>Benefits – excellent:</a:t>
            </a:r>
          </a:p>
          <a:p>
            <a:pPr lvl="1"/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Disinfecting</a:t>
            </a:r>
          </a:p>
          <a:p>
            <a:pPr lvl="1"/>
            <a:r>
              <a:rPr lang="en-US" dirty="0" smtClean="0"/>
              <a:t>Sterilizing</a:t>
            </a:r>
          </a:p>
          <a:p>
            <a:pPr lvl="1"/>
            <a:r>
              <a:rPr lang="en-US" dirty="0" smtClean="0"/>
              <a:t>Non-toxic</a:t>
            </a:r>
          </a:p>
          <a:p>
            <a:pPr lvl="2"/>
            <a:r>
              <a:rPr lang="en-US" dirty="0" smtClean="0"/>
              <a:t>Hydrogen peroxide = oxygen and water</a:t>
            </a:r>
          </a:p>
          <a:p>
            <a:pPr lvl="4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= H</a:t>
            </a:r>
            <a:r>
              <a:rPr lang="en-US" baseline="-25000" dirty="0" smtClean="0"/>
              <a:t>2</a:t>
            </a:r>
            <a:r>
              <a:rPr lang="en-US" dirty="0" smtClean="0"/>
              <a:t>O + 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Is </a:t>
            </a:r>
            <a:r>
              <a:rPr lang="en-US" dirty="0" err="1" smtClean="0"/>
              <a:t>sterilant</a:t>
            </a:r>
            <a:r>
              <a:rPr lang="en-US" dirty="0" smtClean="0"/>
              <a:t> or high-level disinfectant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62930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Peracetuc</a:t>
            </a:r>
            <a:r>
              <a:rPr lang="en-US" dirty="0" smtClean="0"/>
              <a:t> Acid – PA </a:t>
            </a:r>
            <a:r>
              <a:rPr lang="en-US" i="1" dirty="0" smtClean="0"/>
              <a:t>- Steris</a:t>
            </a:r>
          </a:p>
          <a:p>
            <a:pPr lvl="1"/>
            <a:r>
              <a:rPr lang="en-US" dirty="0" smtClean="0"/>
              <a:t>Biocide at low temps</a:t>
            </a:r>
          </a:p>
          <a:p>
            <a:pPr lvl="1"/>
            <a:r>
              <a:rPr lang="en-US" dirty="0" smtClean="0"/>
              <a:t>Is VINEGAR plus an extra OXYGEN atom</a:t>
            </a:r>
          </a:p>
          <a:p>
            <a:pPr lvl="2"/>
            <a:r>
              <a:rPr lang="en-US" dirty="0" smtClean="0"/>
              <a:t>Reacts with most cells – causes death</a:t>
            </a:r>
          </a:p>
          <a:p>
            <a:pPr lvl="1"/>
            <a:r>
              <a:rPr lang="en-US" dirty="0" smtClean="0"/>
              <a:t>Sterilizes FLEXIBLE SCOPES plus others</a:t>
            </a:r>
          </a:p>
          <a:p>
            <a:pPr lvl="1"/>
            <a:r>
              <a:rPr lang="en-US" dirty="0" smtClean="0"/>
              <a:t>Used for </a:t>
            </a:r>
            <a:r>
              <a:rPr lang="en-US" i="1" dirty="0" smtClean="0"/>
              <a:t>STERILIZATION</a:t>
            </a:r>
            <a:r>
              <a:rPr lang="en-US" dirty="0" smtClean="0"/>
              <a:t> or HIGH-LEVEL DISINFECTION depending on:</a:t>
            </a:r>
          </a:p>
          <a:p>
            <a:pPr lvl="2"/>
            <a:r>
              <a:rPr lang="en-US" dirty="0" smtClean="0"/>
              <a:t>Exposure time</a:t>
            </a:r>
          </a:p>
          <a:p>
            <a:pPr lvl="2"/>
            <a:r>
              <a:rPr lang="en-US" dirty="0" smtClean="0"/>
              <a:t>Formulation</a:t>
            </a:r>
          </a:p>
          <a:p>
            <a:pPr lvl="2"/>
            <a:r>
              <a:rPr lang="en-US" dirty="0" smtClean="0"/>
              <a:t>Labeled use</a:t>
            </a:r>
          </a:p>
          <a:p>
            <a:pPr lvl="1"/>
            <a:r>
              <a:rPr lang="en-US" dirty="0" smtClean="0"/>
              <a:t>Water soluble and free rinsing</a:t>
            </a:r>
          </a:p>
          <a:p>
            <a:pPr lvl="1"/>
            <a:r>
              <a:rPr lang="en-US" dirty="0" smtClean="0"/>
              <a:t>Active in presence of organic matter at low temp.</a:t>
            </a:r>
          </a:p>
          <a:p>
            <a:pPr lvl="1"/>
            <a:r>
              <a:rPr lang="en-US" dirty="0" err="1" smtClean="0"/>
              <a:t>STERILIZEs</a:t>
            </a:r>
            <a:r>
              <a:rPr lang="en-US" dirty="0" smtClean="0"/>
              <a:t> rather than high-level  disinfection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140" y="4201783"/>
            <a:ext cx="1996401" cy="2424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89" y="0"/>
            <a:ext cx="3009211" cy="225400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PA and ETO</a:t>
            </a:r>
          </a:p>
          <a:p>
            <a:pPr lvl="1"/>
            <a:r>
              <a:rPr lang="en-US" dirty="0" smtClean="0"/>
              <a:t>ETO	</a:t>
            </a:r>
          </a:p>
          <a:p>
            <a:pPr lvl="2"/>
            <a:r>
              <a:rPr lang="en-US" dirty="0" smtClean="0"/>
              <a:t>Used on wrapped items</a:t>
            </a:r>
          </a:p>
          <a:p>
            <a:pPr lvl="2"/>
            <a:r>
              <a:rPr lang="en-US" dirty="0" smtClean="0"/>
              <a:t>Very long process</a:t>
            </a:r>
          </a:p>
          <a:p>
            <a:pPr lvl="1"/>
            <a:r>
              <a:rPr lang="en-US" dirty="0" smtClean="0"/>
              <a:t>PA</a:t>
            </a:r>
          </a:p>
          <a:p>
            <a:pPr lvl="2"/>
            <a:r>
              <a:rPr lang="en-US" dirty="0" smtClean="0"/>
              <a:t>Unwrapped items</a:t>
            </a:r>
          </a:p>
          <a:p>
            <a:pPr lvl="2"/>
            <a:r>
              <a:rPr lang="en-US" dirty="0" smtClean="0"/>
              <a:t>Must be used now</a:t>
            </a:r>
          </a:p>
          <a:p>
            <a:pPr lvl="2"/>
            <a:r>
              <a:rPr lang="en-US" dirty="0" smtClean="0"/>
              <a:t>Shorter process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Ozone</a:t>
            </a:r>
          </a:p>
          <a:p>
            <a:pPr lvl="1"/>
            <a:r>
              <a:rPr lang="en-US" dirty="0" smtClean="0"/>
              <a:t>Used as </a:t>
            </a:r>
            <a:r>
              <a:rPr lang="en-US" dirty="0" err="1" smtClean="0"/>
              <a:t>sterilant</a:t>
            </a:r>
            <a:r>
              <a:rPr lang="en-US" dirty="0" smtClean="0"/>
              <a:t> and disinfectant</a:t>
            </a:r>
          </a:p>
          <a:p>
            <a:pPr lvl="1"/>
            <a:r>
              <a:rPr lang="en-US" dirty="0" smtClean="0"/>
              <a:t>Uses Oxygen, Water and Electricity</a:t>
            </a:r>
          </a:p>
          <a:p>
            <a:pPr lvl="2"/>
            <a:r>
              <a:rPr lang="en-US" dirty="0" smtClean="0"/>
              <a:t>Kills organisms by </a:t>
            </a:r>
            <a:r>
              <a:rPr lang="en-US" dirty="0" err="1" smtClean="0"/>
              <a:t>denaturation</a:t>
            </a:r>
            <a:endParaRPr lang="en-US" dirty="0" smtClean="0"/>
          </a:p>
          <a:p>
            <a:pPr lvl="2"/>
            <a:r>
              <a:rPr lang="en-US" dirty="0" smtClean="0"/>
              <a:t>Environmentally friendly byproducts</a:t>
            </a:r>
          </a:p>
          <a:p>
            <a:pPr lvl="1"/>
            <a:r>
              <a:rPr lang="en-US" dirty="0" smtClean="0"/>
              <a:t>Harsh on some materials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</a:t>
            </a:r>
            <a:r>
              <a:rPr lang="en-US" dirty="0" smtClean="0"/>
              <a:t>P</a:t>
            </a:r>
            <a:r>
              <a:rPr lang="en-US" dirty="0" smtClean="0"/>
              <a:t>rocessing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94976"/>
          </a:xfrm>
        </p:spPr>
        <p:txBody>
          <a:bodyPr>
            <a:normAutofit/>
          </a:bodyPr>
          <a:lstStyle/>
          <a:p>
            <a:r>
              <a:rPr lang="en-US" dirty="0" smtClean="0"/>
              <a:t>Special PA Processor – </a:t>
            </a:r>
            <a:r>
              <a:rPr lang="en-US" i="1" dirty="0" smtClean="0"/>
              <a:t>Steris</a:t>
            </a:r>
            <a:endParaRPr lang="en-US" dirty="0" smtClean="0"/>
          </a:p>
          <a:p>
            <a:pPr lvl="1"/>
            <a:r>
              <a:rPr lang="en-US" dirty="0" smtClean="0"/>
              <a:t>Uses prepackaged cup of 35% </a:t>
            </a:r>
            <a:r>
              <a:rPr lang="en-US" dirty="0" err="1" smtClean="0"/>
              <a:t>peracetic</a:t>
            </a:r>
            <a:r>
              <a:rPr lang="en-US" dirty="0" smtClean="0"/>
              <a:t> acid</a:t>
            </a:r>
          </a:p>
          <a:p>
            <a:pPr lvl="2"/>
            <a:r>
              <a:rPr lang="en-US" dirty="0" smtClean="0"/>
              <a:t>Adds buffers to be neutral pH</a:t>
            </a:r>
          </a:p>
          <a:p>
            <a:pPr lvl="2"/>
            <a:r>
              <a:rPr lang="en-US" dirty="0" smtClean="0"/>
              <a:t>Adds corrosion inhibitors</a:t>
            </a:r>
          </a:p>
          <a:p>
            <a:pPr lvl="2"/>
            <a:r>
              <a:rPr lang="en-US" dirty="0" smtClean="0"/>
              <a:t>One cup for each cycle</a:t>
            </a:r>
          </a:p>
          <a:p>
            <a:pPr lvl="1"/>
            <a:r>
              <a:rPr lang="en-US" dirty="0" smtClean="0"/>
              <a:t>Containers for specific scopes</a:t>
            </a:r>
          </a:p>
          <a:p>
            <a:pPr lvl="2"/>
            <a:r>
              <a:rPr lang="en-US" dirty="0" smtClean="0"/>
              <a:t>Flexible </a:t>
            </a:r>
          </a:p>
          <a:p>
            <a:pPr lvl="2"/>
            <a:r>
              <a:rPr lang="en-US" dirty="0" smtClean="0"/>
              <a:t>Rigid</a:t>
            </a:r>
          </a:p>
          <a:p>
            <a:pPr lvl="1"/>
            <a:r>
              <a:rPr lang="en-US" dirty="0" smtClean="0"/>
              <a:t>Automated, monitored</a:t>
            </a:r>
          </a:p>
          <a:p>
            <a:pPr lvl="2"/>
            <a:r>
              <a:rPr lang="en-US" dirty="0" smtClean="0"/>
              <a:t>Push button operation</a:t>
            </a:r>
          </a:p>
          <a:p>
            <a:pPr lvl="2"/>
            <a:r>
              <a:rPr lang="en-US" dirty="0" smtClean="0"/>
              <a:t>Internal self-diagnostic system</a:t>
            </a:r>
          </a:p>
          <a:p>
            <a:pPr lvl="2"/>
            <a:r>
              <a:rPr lang="en-US" dirty="0" smtClean="0"/>
              <a:t>Printout for process monitoring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Processing of sterilizing unwrapped instruments for immediate use</a:t>
            </a:r>
          </a:p>
          <a:p>
            <a:pPr lvl="1"/>
            <a:r>
              <a:rPr lang="en-US" dirty="0" smtClean="0"/>
              <a:t>When there is an immediate / emergency situation</a:t>
            </a:r>
          </a:p>
          <a:p>
            <a:endParaRPr lang="en-US" dirty="0" smtClean="0"/>
          </a:p>
          <a:p>
            <a:r>
              <a:rPr lang="en-US" dirty="0" smtClean="0"/>
              <a:t>Standards from </a:t>
            </a:r>
          </a:p>
          <a:p>
            <a:pPr lvl="1"/>
            <a:r>
              <a:rPr lang="en-US" dirty="0" smtClean="0"/>
              <a:t>AAMI</a:t>
            </a:r>
          </a:p>
          <a:p>
            <a:pPr lvl="1"/>
            <a:r>
              <a:rPr lang="en-US" dirty="0" smtClean="0"/>
              <a:t>AORN</a:t>
            </a:r>
          </a:p>
          <a:p>
            <a:pPr lvl="1"/>
            <a:r>
              <a:rPr lang="en-US" dirty="0" smtClean="0"/>
              <a:t>The JOINT COMISSION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Criteria for </a:t>
            </a:r>
            <a:r>
              <a:rPr lang="en-US" dirty="0" smtClean="0"/>
              <a:t>sterilization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Proper concentration – premeasured</a:t>
            </a:r>
          </a:p>
          <a:p>
            <a:pPr marL="1146175" lvl="3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err="1" smtClean="0"/>
              <a:t>Sterilant</a:t>
            </a:r>
            <a:r>
              <a:rPr lang="en-US" dirty="0" smtClean="0"/>
              <a:t> and buffers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Dilution proper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Temperature 122 – 133</a:t>
            </a:r>
            <a:r>
              <a:rPr lang="en-US" baseline="30000" dirty="0" smtClean="0"/>
              <a:t>o</a:t>
            </a:r>
            <a:r>
              <a:rPr lang="en-US" dirty="0" smtClean="0"/>
              <a:t> F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12 exposure time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Fluid circulation constantly during cycle and rinse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4 sterile water rinses (filtered tap water)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PA</a:t>
            </a:r>
          </a:p>
          <a:p>
            <a:pPr lvl="1"/>
            <a:r>
              <a:rPr lang="en-US" dirty="0" smtClean="0"/>
              <a:t>Scopes must be Leak tested, CLEAN and RINSED</a:t>
            </a:r>
          </a:p>
          <a:p>
            <a:pPr lvl="1"/>
            <a:r>
              <a:rPr lang="en-US" dirty="0" err="1" smtClean="0"/>
              <a:t>Interchangable</a:t>
            </a:r>
            <a:r>
              <a:rPr lang="en-US" dirty="0" smtClean="0"/>
              <a:t> trays for flexible and rigid </a:t>
            </a:r>
            <a:r>
              <a:rPr lang="en-US" dirty="0" smtClean="0"/>
              <a:t>scopes</a:t>
            </a:r>
          </a:p>
          <a:p>
            <a:pPr lvl="2"/>
            <a:r>
              <a:rPr lang="en-US" dirty="0" smtClean="0"/>
              <a:t>S</a:t>
            </a:r>
            <a:r>
              <a:rPr lang="en-US" dirty="0" smtClean="0"/>
              <a:t>hould fit properly / easily</a:t>
            </a:r>
          </a:p>
          <a:p>
            <a:pPr lvl="2"/>
            <a:r>
              <a:rPr lang="en-US" dirty="0" smtClean="0"/>
              <a:t>M</a:t>
            </a:r>
            <a:r>
              <a:rPr lang="en-US" dirty="0" smtClean="0"/>
              <a:t>ust be </a:t>
            </a:r>
            <a:r>
              <a:rPr lang="en-US" dirty="0" err="1" smtClean="0"/>
              <a:t>immersible</a:t>
            </a:r>
            <a:endParaRPr lang="en-US" dirty="0" smtClean="0"/>
          </a:p>
          <a:p>
            <a:pPr lvl="2"/>
            <a:r>
              <a:rPr lang="en-US" dirty="0" smtClean="0"/>
              <a:t>Can withstand temps up to 133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2"/>
            <a:r>
              <a:rPr lang="en-US" dirty="0" smtClean="0"/>
              <a:t>Must contact all surfaces of device</a:t>
            </a:r>
          </a:p>
          <a:p>
            <a:pPr lvl="2"/>
            <a:r>
              <a:rPr lang="en-US" dirty="0" smtClean="0"/>
              <a:t>Channels must be connected to processor</a:t>
            </a:r>
          </a:p>
          <a:p>
            <a:pPr lvl="2"/>
            <a:r>
              <a:rPr lang="en-US" dirty="0" smtClean="0"/>
              <a:t>Must be OK with OEM</a:t>
            </a:r>
          </a:p>
          <a:p>
            <a:pPr lvl="1"/>
            <a:r>
              <a:rPr lang="en-US" dirty="0" smtClean="0"/>
              <a:t>Cup is placed </a:t>
            </a:r>
          </a:p>
          <a:p>
            <a:pPr lvl="2"/>
            <a:r>
              <a:rPr lang="en-US" dirty="0" smtClean="0"/>
              <a:t>to puncture bottom buffer</a:t>
            </a:r>
          </a:p>
          <a:p>
            <a:pPr lvl="2"/>
            <a:r>
              <a:rPr lang="en-US" dirty="0" smtClean="0"/>
              <a:t>Probe enters top to aspirate PA</a:t>
            </a:r>
          </a:p>
          <a:p>
            <a:pPr lvl="1"/>
            <a:r>
              <a:rPr lang="en-US" dirty="0" smtClean="0"/>
              <a:t>Push start button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25" y="4734355"/>
            <a:ext cx="2835175" cy="212364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6293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Process monitoring</a:t>
            </a:r>
          </a:p>
          <a:p>
            <a:pPr lvl="1"/>
            <a:r>
              <a:rPr lang="en-US" dirty="0" smtClean="0"/>
              <a:t>PA system is continually monitored throughout the cycle</a:t>
            </a:r>
          </a:p>
          <a:p>
            <a:pPr lvl="1"/>
            <a:r>
              <a:rPr lang="en-US" dirty="0" smtClean="0"/>
              <a:t>Operator observation</a:t>
            </a:r>
          </a:p>
          <a:p>
            <a:pPr lvl="2"/>
            <a:r>
              <a:rPr lang="en-US" dirty="0" smtClean="0"/>
              <a:t>Check PA cup before insertion</a:t>
            </a:r>
          </a:p>
          <a:p>
            <a:pPr lvl="3"/>
            <a:r>
              <a:rPr lang="en-US" dirty="0" smtClean="0"/>
              <a:t>Compromised container / box</a:t>
            </a:r>
          </a:p>
          <a:p>
            <a:pPr lvl="3"/>
            <a:r>
              <a:rPr lang="en-US" dirty="0" smtClean="0"/>
              <a:t>Turned bright yellow</a:t>
            </a:r>
          </a:p>
          <a:p>
            <a:pPr lvl="3"/>
            <a:r>
              <a:rPr lang="en-US" dirty="0" smtClean="0"/>
              <a:t>Has strong vinegar smell</a:t>
            </a:r>
          </a:p>
          <a:p>
            <a:pPr lvl="3"/>
            <a:r>
              <a:rPr lang="en-US" dirty="0" smtClean="0"/>
              <a:t>Expiration date</a:t>
            </a:r>
          </a:p>
          <a:p>
            <a:pPr lvl="3"/>
            <a:r>
              <a:rPr lang="en-US" dirty="0" smtClean="0"/>
              <a:t>Bottom of cup is not hardened</a:t>
            </a:r>
          </a:p>
          <a:p>
            <a:pPr lvl="1"/>
            <a:r>
              <a:rPr lang="en-US" dirty="0" smtClean="0"/>
              <a:t>After insertion of probe</a:t>
            </a:r>
          </a:p>
          <a:p>
            <a:pPr lvl="2"/>
            <a:r>
              <a:rPr lang="en-US" dirty="0" smtClean="0"/>
              <a:t>Check tubing for integrity – kinks</a:t>
            </a:r>
          </a:p>
          <a:p>
            <a:pPr lvl="1"/>
            <a:r>
              <a:rPr lang="en-US" dirty="0" smtClean="0"/>
              <a:t>Check through window for solution flow</a:t>
            </a:r>
          </a:p>
          <a:p>
            <a:pPr lvl="1"/>
            <a:r>
              <a:rPr lang="en-US" dirty="0" smtClean="0"/>
              <a:t>Chemical indicator should be the right color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263" y="2881072"/>
            <a:ext cx="3556000" cy="1803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Parametric monitoring</a:t>
            </a:r>
          </a:p>
          <a:p>
            <a:pPr lvl="1"/>
            <a:r>
              <a:rPr lang="en-US" dirty="0" smtClean="0"/>
              <a:t>Verifies</a:t>
            </a:r>
          </a:p>
          <a:p>
            <a:pPr lvl="2"/>
            <a:r>
              <a:rPr lang="en-US" dirty="0" smtClean="0"/>
              <a:t>Concentration - 175</a:t>
            </a:r>
          </a:p>
          <a:p>
            <a:pPr lvl="2"/>
            <a:r>
              <a:rPr lang="en-US" dirty="0" smtClean="0"/>
              <a:t>Temperature – 122 – 133</a:t>
            </a:r>
            <a:r>
              <a:rPr lang="en-US" baseline="30000" dirty="0" smtClean="0"/>
              <a:t>o</a:t>
            </a:r>
            <a:r>
              <a:rPr lang="en-US" dirty="0" smtClean="0"/>
              <a:t>  F</a:t>
            </a:r>
          </a:p>
          <a:p>
            <a:pPr lvl="2"/>
            <a:r>
              <a:rPr lang="en-US" dirty="0" smtClean="0"/>
              <a:t>Time – 12 minutes</a:t>
            </a:r>
          </a:p>
          <a:p>
            <a:pPr lvl="1"/>
            <a:r>
              <a:rPr lang="en-US" dirty="0" smtClean="0"/>
              <a:t>Cancels if these are not met </a:t>
            </a:r>
          </a:p>
          <a:p>
            <a:pPr lvl="1"/>
            <a:r>
              <a:rPr lang="en-US" dirty="0" smtClean="0"/>
              <a:t>Checked by operator at end of cycle on printout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6016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Chemical monitoring</a:t>
            </a:r>
          </a:p>
          <a:p>
            <a:pPr lvl="1"/>
            <a:r>
              <a:rPr lang="en-US" dirty="0" smtClean="0"/>
              <a:t>For MEC –minimum effective concentration</a:t>
            </a:r>
          </a:p>
          <a:p>
            <a:pPr lvl="2"/>
            <a:r>
              <a:rPr lang="en-US" dirty="0" smtClean="0"/>
              <a:t>Verifies concentration of agent</a:t>
            </a:r>
          </a:p>
          <a:p>
            <a:pPr lvl="1"/>
            <a:r>
              <a:rPr lang="en-US" dirty="0" smtClean="0"/>
              <a:t>Run with each load</a:t>
            </a:r>
          </a:p>
          <a:p>
            <a:r>
              <a:rPr lang="en-US" dirty="0" smtClean="0"/>
              <a:t>Biological Monitoring</a:t>
            </a:r>
          </a:p>
          <a:p>
            <a:pPr lvl="1"/>
            <a:r>
              <a:rPr lang="en-US" dirty="0" smtClean="0"/>
              <a:t>Test challenge of </a:t>
            </a:r>
            <a:r>
              <a:rPr lang="en-US" dirty="0" err="1" smtClean="0"/>
              <a:t>Geobacillus</a:t>
            </a:r>
            <a:r>
              <a:rPr lang="en-US" dirty="0" smtClean="0"/>
              <a:t> </a:t>
            </a:r>
            <a:r>
              <a:rPr lang="en-US" dirty="0" err="1" smtClean="0"/>
              <a:t>Stearothermophilus</a:t>
            </a:r>
            <a:endParaRPr lang="en-US" dirty="0" smtClean="0"/>
          </a:p>
          <a:p>
            <a:pPr lvl="1"/>
            <a:r>
              <a:rPr lang="en-US" dirty="0" smtClean="0"/>
              <a:t>Compared to control </a:t>
            </a:r>
          </a:p>
          <a:p>
            <a:r>
              <a:rPr lang="en-US" dirty="0" smtClean="0"/>
              <a:t>Diagnostic cycle</a:t>
            </a:r>
          </a:p>
          <a:p>
            <a:pPr lvl="1"/>
            <a:r>
              <a:rPr lang="en-US" dirty="0" smtClean="0"/>
              <a:t>Run each day before using processor</a:t>
            </a:r>
          </a:p>
          <a:p>
            <a:pPr lvl="2"/>
            <a:r>
              <a:rPr lang="en-US" dirty="0" smtClean="0"/>
              <a:t>Electrical, mechanical, pneumatic and hydraulic systems</a:t>
            </a:r>
          </a:p>
          <a:p>
            <a:pPr lvl="2"/>
            <a:r>
              <a:rPr lang="en-US" dirty="0" smtClean="0"/>
              <a:t>Verifies integrity of sterile filter membrane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steriliant</a:t>
            </a:r>
            <a:r>
              <a:rPr lang="en-US" dirty="0" smtClean="0"/>
              <a:t> used for this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44" y="3561880"/>
            <a:ext cx="1812686" cy="125821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Toxicity and Residues</a:t>
            </a:r>
          </a:p>
          <a:p>
            <a:pPr lvl="1"/>
            <a:r>
              <a:rPr lang="en-US" dirty="0" smtClean="0"/>
              <a:t>Safety risks were evaluated</a:t>
            </a:r>
          </a:p>
          <a:p>
            <a:pPr lvl="2"/>
            <a:r>
              <a:rPr lang="en-US" dirty="0" smtClean="0"/>
              <a:t>Concentrate caustic to skin and eyes</a:t>
            </a:r>
          </a:p>
          <a:p>
            <a:pPr lvl="3"/>
            <a:r>
              <a:rPr lang="en-US" dirty="0" smtClean="0"/>
              <a:t>Moderate if swallowed</a:t>
            </a:r>
          </a:p>
          <a:p>
            <a:pPr lvl="2"/>
            <a:r>
              <a:rPr lang="en-US" dirty="0" smtClean="0"/>
              <a:t>Dilution</a:t>
            </a:r>
          </a:p>
          <a:p>
            <a:pPr lvl="3"/>
            <a:r>
              <a:rPr lang="en-US" dirty="0" smtClean="0"/>
              <a:t>Not caustic to skin or orally</a:t>
            </a:r>
          </a:p>
          <a:p>
            <a:pPr lvl="3"/>
            <a:r>
              <a:rPr lang="en-US" dirty="0" smtClean="0"/>
              <a:t>It is nearly a neutral pH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AAMI</a:t>
            </a:r>
          </a:p>
          <a:p>
            <a:pPr lvl="1"/>
            <a:r>
              <a:rPr lang="en-US" dirty="0" smtClean="0"/>
              <a:t>Ensure proper cleaning, decontamination, inspection, placement in container</a:t>
            </a:r>
          </a:p>
          <a:p>
            <a:pPr lvl="1"/>
            <a:r>
              <a:rPr lang="en-US" dirty="0" smtClean="0"/>
              <a:t>Layout provides to direct delivery to POU</a:t>
            </a:r>
          </a:p>
          <a:p>
            <a:pPr lvl="1"/>
            <a:r>
              <a:rPr lang="en-US" dirty="0" smtClean="0"/>
              <a:t>Procedures for aseptic handling and safety during transport – </a:t>
            </a:r>
            <a:r>
              <a:rPr lang="en-US" i="1" dirty="0" smtClean="0"/>
              <a:t>must be followed</a:t>
            </a:r>
          </a:p>
          <a:p>
            <a:pPr lvl="1"/>
            <a:r>
              <a:rPr lang="en-US" dirty="0" smtClean="0"/>
              <a:t>Must be used immediately after sterilization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Do not FLASH sterilization for IMPLANTS</a:t>
            </a:r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Complete DOCUMENTATION for BIOLOGICAL INDICATORS</a:t>
            </a:r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Complete Exception Form for PREMATURE RELEASE OF IMPLANTABLE DEVICES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AORN</a:t>
            </a:r>
          </a:p>
          <a:p>
            <a:pPr lvl="1"/>
            <a:r>
              <a:rPr lang="en-US" dirty="0" smtClean="0"/>
              <a:t>Only used in selected situations in a controlled manner</a:t>
            </a:r>
          </a:p>
          <a:p>
            <a:pPr lvl="1"/>
            <a:r>
              <a:rPr lang="en-US" dirty="0" smtClean="0"/>
              <a:t>Use should be minimized</a:t>
            </a:r>
          </a:p>
          <a:p>
            <a:pPr lvl="1"/>
            <a:r>
              <a:rPr lang="en-US" dirty="0" smtClean="0"/>
              <a:t>Only done when not enough time to process by preferred wrapped /container method</a:t>
            </a:r>
          </a:p>
          <a:p>
            <a:pPr lvl="1"/>
            <a:r>
              <a:rPr lang="en-US" dirty="0" smtClean="0"/>
              <a:t>Not used as a substitute for enough inventory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Do not FLASH sterilization for IMPLANTS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AORN continued</a:t>
            </a:r>
          </a:p>
          <a:p>
            <a:pPr lvl="1"/>
            <a:r>
              <a:rPr lang="en-US" dirty="0" smtClean="0"/>
              <a:t>Only done if:</a:t>
            </a:r>
          </a:p>
          <a:p>
            <a:pPr lvl="2"/>
            <a:r>
              <a:rPr lang="en-US" dirty="0" smtClean="0"/>
              <a:t>Ok with OEM</a:t>
            </a:r>
          </a:p>
          <a:p>
            <a:pPr lvl="2"/>
            <a:r>
              <a:rPr lang="en-US" dirty="0" smtClean="0"/>
              <a:t>Devices and lumens are thoroughly cleaned</a:t>
            </a:r>
          </a:p>
          <a:p>
            <a:pPr lvl="2"/>
            <a:r>
              <a:rPr lang="en-US" dirty="0" smtClean="0"/>
              <a:t>Placement in container allows penetration</a:t>
            </a:r>
          </a:p>
          <a:p>
            <a:pPr lvl="2"/>
            <a:r>
              <a:rPr lang="en-US" dirty="0" smtClean="0"/>
              <a:t>Aseptic transfer to sterile field procedure in place</a:t>
            </a:r>
          </a:p>
          <a:p>
            <a:pPr lvl="2"/>
            <a:r>
              <a:rPr lang="en-US" dirty="0" smtClean="0"/>
              <a:t>Documentation / monitoring results maintained</a:t>
            </a:r>
          </a:p>
          <a:p>
            <a:pPr lvl="3"/>
            <a:r>
              <a:rPr lang="en-US" dirty="0" smtClean="0"/>
              <a:t>To allow tracking to individual patients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JOINT COMMISSION</a:t>
            </a:r>
          </a:p>
          <a:p>
            <a:pPr lvl="1"/>
            <a:r>
              <a:rPr lang="en-US" dirty="0" smtClean="0"/>
              <a:t>Used only in unanticipated situations</a:t>
            </a:r>
          </a:p>
          <a:p>
            <a:pPr lvl="1"/>
            <a:r>
              <a:rPr lang="en-US" dirty="0" smtClean="0"/>
              <a:t>Not routine practice to turnover sets</a:t>
            </a:r>
          </a:p>
          <a:p>
            <a:pPr lvl="1"/>
            <a:r>
              <a:rPr lang="en-US" dirty="0" smtClean="0"/>
              <a:t>Plan in place </a:t>
            </a:r>
          </a:p>
          <a:p>
            <a:pPr lvl="2"/>
            <a:r>
              <a:rPr lang="en-US" dirty="0" smtClean="0"/>
              <a:t>To not require the same sets many times / day</a:t>
            </a:r>
          </a:p>
          <a:p>
            <a:pPr lvl="2"/>
            <a:r>
              <a:rPr lang="en-US" dirty="0" smtClean="0"/>
              <a:t>Sufficient time for regular processing</a:t>
            </a:r>
          </a:p>
          <a:p>
            <a:pPr lvl="2"/>
            <a:r>
              <a:rPr lang="en-US" dirty="0" smtClean="0"/>
              <a:t>Document what you do – follow your procedures</a:t>
            </a:r>
          </a:p>
          <a:p>
            <a:pPr lvl="1"/>
            <a:r>
              <a:rPr lang="en-US" dirty="0" smtClean="0"/>
              <a:t>Increase instrument inventory as needed</a:t>
            </a:r>
          </a:p>
          <a:p>
            <a:pPr lvl="1"/>
            <a:r>
              <a:rPr lang="en-US" dirty="0" smtClean="0"/>
              <a:t>Plan to improve / decrease flash sterilization</a:t>
            </a:r>
          </a:p>
          <a:p>
            <a:pPr lvl="1"/>
            <a:r>
              <a:rPr lang="en-US" dirty="0" smtClean="0"/>
              <a:t>Pay attention to frequency of flash sterilization</a:t>
            </a:r>
          </a:p>
          <a:p>
            <a:pPr lvl="1"/>
            <a:r>
              <a:rPr lang="en-US" dirty="0" smtClean="0"/>
              <a:t>Documentation to track instruments to patient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intention of Flash Sterilization </a:t>
            </a:r>
          </a:p>
          <a:p>
            <a:pPr lvl="1"/>
            <a:r>
              <a:rPr lang="en-US" dirty="0" smtClean="0"/>
              <a:t>To sterilize one instrument</a:t>
            </a:r>
          </a:p>
          <a:p>
            <a:pPr lvl="2"/>
            <a:r>
              <a:rPr lang="en-US" dirty="0" smtClean="0"/>
              <a:t>For dropped / contaminated instrument</a:t>
            </a:r>
          </a:p>
          <a:p>
            <a:pPr lvl="1"/>
            <a:r>
              <a:rPr lang="en-US" dirty="0" smtClean="0"/>
              <a:t>Not recommended for large trays because</a:t>
            </a:r>
          </a:p>
          <a:p>
            <a:pPr lvl="2"/>
            <a:r>
              <a:rPr lang="en-US" dirty="0" smtClean="0"/>
              <a:t>Need longer heat-up time</a:t>
            </a:r>
          </a:p>
          <a:p>
            <a:pPr lvl="2"/>
            <a:r>
              <a:rPr lang="en-US" dirty="0" smtClean="0"/>
              <a:t>Increase total cycle time</a:t>
            </a:r>
          </a:p>
          <a:p>
            <a:pPr lvl="2"/>
            <a:r>
              <a:rPr lang="en-US" dirty="0" smtClean="0"/>
              <a:t>Increases cooling time</a:t>
            </a:r>
          </a:p>
          <a:p>
            <a:pPr lvl="2"/>
            <a:r>
              <a:rPr lang="en-US" dirty="0" smtClean="0"/>
              <a:t>Full trays may need more exposure (kill) time</a:t>
            </a:r>
          </a:p>
          <a:p>
            <a:pPr lvl="3"/>
            <a:r>
              <a:rPr lang="en-US" dirty="0" smtClean="0"/>
              <a:t>For POROUS or COMPLEX instruments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69577">
            <a:off x="6200097" y="438151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760</TotalTime>
  <Words>1924</Words>
  <Application>Microsoft Macintosh PowerPoint</Application>
  <PresentationFormat>On-screen Show (4:3)</PresentationFormat>
  <Paragraphs>439</Paragraphs>
  <Slides>45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Inkwell</vt:lpstr>
      <vt:lpstr>Point of Use PROCESSING</vt:lpstr>
      <vt:lpstr>Slide 2</vt:lpstr>
      <vt:lpstr>Slide 3</vt:lpstr>
      <vt:lpstr>Flash Sterilization</vt:lpstr>
      <vt:lpstr>Slide 5</vt:lpstr>
      <vt:lpstr>Slide 6</vt:lpstr>
      <vt:lpstr>Slide 7</vt:lpstr>
      <vt:lpstr>Slide 8</vt:lpstr>
      <vt:lpstr>Slide 9</vt:lpstr>
      <vt:lpstr>Slide 10</vt:lpstr>
      <vt:lpstr>Slide 11</vt:lpstr>
      <vt:lpstr>Flash Phases</vt:lpstr>
      <vt:lpstr>Slide 13</vt:lpstr>
      <vt:lpstr>Decontamination in OR</vt:lpstr>
      <vt:lpstr>Slide 15</vt:lpstr>
      <vt:lpstr>Slide 16</vt:lpstr>
      <vt:lpstr>Slide 17</vt:lpstr>
      <vt:lpstr>Transport</vt:lpstr>
      <vt:lpstr>Quality Controls</vt:lpstr>
      <vt:lpstr>Slide 20</vt:lpstr>
      <vt:lpstr>Slide 21</vt:lpstr>
      <vt:lpstr>Control BI</vt:lpstr>
      <vt:lpstr>Slide 23</vt:lpstr>
      <vt:lpstr>Residual Air Bowie-Dick</vt:lpstr>
      <vt:lpstr>Slide 25</vt:lpstr>
      <vt:lpstr>Cycle Monitoring</vt:lpstr>
      <vt:lpstr>Slide 27</vt:lpstr>
      <vt:lpstr>Slide 28</vt:lpstr>
      <vt:lpstr>POU Processing for           Heat-Sensitive Devices </vt:lpstr>
      <vt:lpstr>Selecting heat sensitive processing</vt:lpstr>
      <vt:lpstr>Slide 31</vt:lpstr>
      <vt:lpstr>Options</vt:lpstr>
      <vt:lpstr>Slide 33</vt:lpstr>
      <vt:lpstr>Oxidation Processes</vt:lpstr>
      <vt:lpstr>Slide 35</vt:lpstr>
      <vt:lpstr>Slide 36</vt:lpstr>
      <vt:lpstr>Slide 37</vt:lpstr>
      <vt:lpstr>Slide 38</vt:lpstr>
      <vt:lpstr>Liquid Processing Systems</vt:lpstr>
      <vt:lpstr>Slide 40</vt:lpstr>
      <vt:lpstr>Slide 41</vt:lpstr>
      <vt:lpstr>Slide 42</vt:lpstr>
      <vt:lpstr>Slide 43</vt:lpstr>
      <vt:lpstr>Slide 44</vt:lpstr>
      <vt:lpstr>Slide 45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of Use PROCESSING</dc:title>
  <dc:creator>Rosemary Thurston</dc:creator>
  <cp:lastModifiedBy>Rosemary Thurston</cp:lastModifiedBy>
  <cp:revision>3</cp:revision>
  <dcterms:created xsi:type="dcterms:W3CDTF">2013-01-29T19:46:39Z</dcterms:created>
  <dcterms:modified xsi:type="dcterms:W3CDTF">2013-01-30T05:54:44Z</dcterms:modified>
</cp:coreProperties>
</file>