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Override PartName="/ppt/slides/slide78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77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8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8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1.xml" ContentType="application/vnd.openxmlformats-officedocument.presentationml.slid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80.xml" ContentType="application/vnd.openxmlformats-officedocument.presentationml.slide+xml"/>
  <Override PartName="/ppt/slides/slide63.xml" ContentType="application/vnd.openxmlformats-officedocument.presentationml.slide+xml"/>
  <Override PartName="/ppt/slides/slide79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69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92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8" r:id="rId63"/>
    <p:sldId id="317" r:id="rId64"/>
    <p:sldId id="319" r:id="rId65"/>
    <p:sldId id="320" r:id="rId66"/>
    <p:sldId id="321" r:id="rId67"/>
    <p:sldId id="322" r:id="rId68"/>
    <p:sldId id="323" r:id="rId69"/>
    <p:sldId id="324" r:id="rId70"/>
    <p:sldId id="328" r:id="rId71"/>
    <p:sldId id="325" r:id="rId72"/>
    <p:sldId id="326" r:id="rId73"/>
    <p:sldId id="327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printerSettings" Target="printerSettings/printerSettings1.bin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E6A0-14D4-7A4C-A0D7-2FB6128A71C4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A05910-EFFF-A74A-9BD1-CDF4397D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E6A0-14D4-7A4C-A0D7-2FB6128A71C4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5910-EFFF-A74A-9BD1-CDF4397D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E6A0-14D4-7A4C-A0D7-2FB6128A71C4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5910-EFFF-A74A-9BD1-CDF4397D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E6A0-14D4-7A4C-A0D7-2FB6128A71C4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A05910-EFFF-A74A-9BD1-CDF4397D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E6A0-14D4-7A4C-A0D7-2FB6128A71C4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5910-EFFF-A74A-9BD1-CDF4397D86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E6A0-14D4-7A4C-A0D7-2FB6128A71C4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5910-EFFF-A74A-9BD1-CDF4397D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E6A0-14D4-7A4C-A0D7-2FB6128A71C4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0A05910-EFFF-A74A-9BD1-CDF4397D86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E6A0-14D4-7A4C-A0D7-2FB6128A71C4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5910-EFFF-A74A-9BD1-CDF4397D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E6A0-14D4-7A4C-A0D7-2FB6128A71C4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5910-EFFF-A74A-9BD1-CDF4397D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E6A0-14D4-7A4C-A0D7-2FB6128A71C4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5910-EFFF-A74A-9BD1-CDF4397D8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E6A0-14D4-7A4C-A0D7-2FB6128A71C4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5910-EFFF-A74A-9BD1-CDF4397D86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E5E6A0-14D4-7A4C-A0D7-2FB6128A71C4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A05910-EFFF-A74A-9BD1-CDF4397D86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Temperature Sterilization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15    7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dirty="0" smtClean="0"/>
              <a:t>Rosemary Thurston RN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Door 				</a:t>
            </a:r>
            <a:r>
              <a:rPr lang="en-US" dirty="0" err="1" smtClean="0"/>
              <a:t>p</a:t>
            </a:r>
            <a:r>
              <a:rPr lang="en-US" dirty="0" smtClean="0"/>
              <a:t>. 291</a:t>
            </a:r>
          </a:p>
          <a:p>
            <a:pPr lvl="1"/>
            <a:r>
              <a:rPr lang="en-US" dirty="0" smtClean="0"/>
              <a:t>Locks automatically when pressure starts</a:t>
            </a:r>
          </a:p>
          <a:p>
            <a:pPr lvl="2"/>
            <a:r>
              <a:rPr lang="en-US" dirty="0" smtClean="0"/>
              <a:t>Can be tightened</a:t>
            </a:r>
          </a:p>
          <a:p>
            <a:pPr lvl="2"/>
            <a:r>
              <a:rPr lang="en-US" dirty="0" smtClean="0"/>
              <a:t>Can’t be loosened</a:t>
            </a:r>
          </a:p>
          <a:p>
            <a:pPr lvl="1"/>
            <a:r>
              <a:rPr lang="en-US" dirty="0" smtClean="0"/>
              <a:t>Unlocked when pressure is down to “0”</a:t>
            </a:r>
          </a:p>
          <a:p>
            <a:r>
              <a:rPr lang="en-US" dirty="0" smtClean="0"/>
              <a:t>Seal</a:t>
            </a:r>
          </a:p>
          <a:p>
            <a:pPr lvl="1"/>
            <a:r>
              <a:rPr lang="en-US" dirty="0" smtClean="0"/>
              <a:t>Prevents steam from leaking</a:t>
            </a:r>
          </a:p>
          <a:p>
            <a:pPr lvl="1"/>
            <a:r>
              <a:rPr lang="en-US" dirty="0" smtClean="0"/>
              <a:t>Keeps the pressure us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619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Chamber Drain</a:t>
            </a:r>
          </a:p>
          <a:p>
            <a:pPr lvl="1"/>
            <a:r>
              <a:rPr lang="en-US" dirty="0" smtClean="0"/>
              <a:t>Front or center location</a:t>
            </a:r>
          </a:p>
          <a:p>
            <a:pPr lvl="2"/>
            <a:r>
              <a:rPr lang="en-US" dirty="0" smtClean="0"/>
              <a:t>Must be cleaned daily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Thermostatic trap</a:t>
            </a:r>
          </a:p>
          <a:p>
            <a:pPr lvl="1"/>
            <a:r>
              <a:rPr lang="en-US" dirty="0" smtClean="0"/>
              <a:t>In drain line</a:t>
            </a:r>
          </a:p>
          <a:p>
            <a:pPr lvl="2"/>
            <a:r>
              <a:rPr lang="en-US" dirty="0" smtClean="0"/>
              <a:t>Coolest place in sterilizer</a:t>
            </a:r>
          </a:p>
          <a:p>
            <a:pPr lvl="1"/>
            <a:r>
              <a:rPr lang="en-US" dirty="0" smtClean="0"/>
              <a:t>Senses steam temperature</a:t>
            </a:r>
          </a:p>
          <a:p>
            <a:pPr lvl="2"/>
            <a:r>
              <a:rPr lang="en-US" dirty="0" smtClean="0"/>
              <a:t>When is it at the sterilizing temperature</a:t>
            </a:r>
          </a:p>
          <a:p>
            <a:pPr lvl="2"/>
            <a:r>
              <a:rPr lang="en-US" dirty="0" smtClean="0"/>
              <a:t>Controls flow of air /condensation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Gauges / Monitors / controls </a:t>
            </a:r>
          </a:p>
          <a:p>
            <a:pPr lvl="1"/>
            <a:r>
              <a:rPr lang="en-US" dirty="0" smtClean="0"/>
              <a:t>Provide visual / written record of sterilization conditions / parameters</a:t>
            </a:r>
          </a:p>
          <a:p>
            <a:pPr lvl="2"/>
            <a:r>
              <a:rPr lang="en-US" dirty="0" smtClean="0"/>
              <a:t>		</a:t>
            </a:r>
          </a:p>
          <a:p>
            <a:pPr lvl="1"/>
            <a:r>
              <a:rPr lang="en-US" dirty="0" smtClean="0"/>
              <a:t>Printout</a:t>
            </a:r>
          </a:p>
          <a:p>
            <a:pPr lvl="2"/>
            <a:r>
              <a:rPr lang="en-US" dirty="0" smtClean="0"/>
              <a:t>Date and time</a:t>
            </a:r>
          </a:p>
          <a:p>
            <a:pPr lvl="2"/>
            <a:r>
              <a:rPr lang="en-US" dirty="0" smtClean="0"/>
              <a:t>Written record of activities in sterilizer</a:t>
            </a:r>
          </a:p>
          <a:p>
            <a:pPr lvl="3"/>
            <a:r>
              <a:rPr lang="en-US" dirty="0" smtClean="0"/>
              <a:t>Temperatures</a:t>
            </a:r>
          </a:p>
          <a:p>
            <a:pPr lvl="3"/>
            <a:r>
              <a:rPr lang="en-US" dirty="0" smtClean="0"/>
              <a:t>Exposure time</a:t>
            </a:r>
          </a:p>
          <a:p>
            <a:pPr lvl="4"/>
            <a:r>
              <a:rPr lang="en-US" dirty="0" smtClean="0"/>
              <a:t>Conditioning</a:t>
            </a:r>
          </a:p>
          <a:p>
            <a:pPr lvl="4"/>
            <a:r>
              <a:rPr lang="en-US" dirty="0" smtClean="0"/>
              <a:t>Sterilizing</a:t>
            </a:r>
          </a:p>
          <a:p>
            <a:pPr lvl="4"/>
            <a:r>
              <a:rPr lang="en-US" dirty="0" smtClean="0"/>
              <a:t>Evacuation </a:t>
            </a:r>
          </a:p>
          <a:p>
            <a:pPr lvl="3"/>
            <a:r>
              <a:rPr lang="en-US" dirty="0" smtClean="0"/>
              <a:t>Pressure</a:t>
            </a:r>
          </a:p>
          <a:p>
            <a:pPr lvl="3"/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Steam Sterilizer</a:t>
            </a:r>
          </a:p>
          <a:p>
            <a:pPr>
              <a:buNone/>
            </a:pPr>
            <a:r>
              <a:rPr lang="en-US" dirty="0" smtClean="0"/>
              <a:t>	Printout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dirty="0" smtClean="0"/>
              <a:t>May have to Initial</a:t>
            </a:r>
          </a:p>
          <a:p>
            <a:pPr>
              <a:buNone/>
            </a:pPr>
            <a:r>
              <a:rPr lang="en-US" sz="2400" dirty="0" smtClean="0"/>
              <a:t>		printout to show it</a:t>
            </a:r>
          </a:p>
          <a:p>
            <a:pPr>
              <a:buNone/>
            </a:pPr>
            <a:r>
              <a:rPr lang="en-US" sz="2400" dirty="0" smtClean="0"/>
              <a:t>		met parameters.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57149"/>
            <a:ext cx="3259667" cy="68008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Steam sterilizers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038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Table top</a:t>
            </a:r>
          </a:p>
          <a:p>
            <a:pPr lvl="1"/>
            <a:r>
              <a:rPr lang="en-US" dirty="0" smtClean="0"/>
              <a:t>Used in clinics, offices</a:t>
            </a:r>
          </a:p>
          <a:p>
            <a:pPr lvl="2"/>
            <a:r>
              <a:rPr lang="en-US" dirty="0" smtClean="0"/>
              <a:t>Water is poured in to make steam</a:t>
            </a:r>
          </a:p>
          <a:p>
            <a:pPr lvl="2"/>
            <a:r>
              <a:rPr lang="en-US" dirty="0" smtClean="0"/>
              <a:t>Heated until it is steam</a:t>
            </a:r>
          </a:p>
          <a:p>
            <a:pPr lvl="2"/>
            <a:r>
              <a:rPr lang="en-US" dirty="0" smtClean="0"/>
              <a:t>Enters top</a:t>
            </a:r>
          </a:p>
          <a:p>
            <a:pPr lvl="2"/>
            <a:r>
              <a:rPr lang="en-US" dirty="0" smtClean="0"/>
              <a:t>Fills chamber</a:t>
            </a:r>
          </a:p>
          <a:p>
            <a:pPr lvl="2"/>
            <a:r>
              <a:rPr lang="en-US" dirty="0" smtClean="0"/>
              <a:t>Forces air out of bottom to temp sensor</a:t>
            </a:r>
          </a:p>
          <a:p>
            <a:pPr lvl="2"/>
            <a:r>
              <a:rPr lang="en-US" dirty="0" smtClean="0"/>
              <a:t>Valve closes</a:t>
            </a:r>
          </a:p>
          <a:p>
            <a:pPr lvl="2"/>
            <a:r>
              <a:rPr lang="en-US" dirty="0" smtClean="0"/>
              <a:t>Pressure builds</a:t>
            </a:r>
          </a:p>
          <a:p>
            <a:pPr lvl="2"/>
            <a:r>
              <a:rPr lang="en-US" dirty="0" smtClean="0"/>
              <a:t>At appropriate temp – valve closes – pressure builds</a:t>
            </a:r>
          </a:p>
          <a:p>
            <a:pPr lvl="2"/>
            <a:r>
              <a:rPr lang="en-US" dirty="0" smtClean="0"/>
              <a:t>At sterilizing temp – start cycle time</a:t>
            </a:r>
          </a:p>
          <a:p>
            <a:pPr lvl="2"/>
            <a:r>
              <a:rPr lang="en-US" dirty="0" smtClean="0"/>
              <a:t>Allow steam to evacuate</a:t>
            </a:r>
          </a:p>
          <a:p>
            <a:pPr lvl="2"/>
            <a:r>
              <a:rPr lang="en-US" dirty="0" smtClean="0"/>
              <a:t>Leave items to dry and cool before removing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Gravity AIR Displacement sterilizer</a:t>
            </a:r>
          </a:p>
          <a:p>
            <a:pPr lvl="1"/>
            <a:r>
              <a:rPr lang="en-US" dirty="0" smtClean="0"/>
              <a:t>Small to medium autoclaves</a:t>
            </a:r>
          </a:p>
          <a:p>
            <a:pPr lvl="2"/>
            <a:r>
              <a:rPr lang="en-US" dirty="0" smtClean="0"/>
              <a:t>Create steam in air</a:t>
            </a:r>
          </a:p>
          <a:p>
            <a:pPr lvl="2"/>
            <a:r>
              <a:rPr lang="en-US" dirty="0" smtClean="0"/>
              <a:t>Hot air rises</a:t>
            </a:r>
          </a:p>
          <a:p>
            <a:pPr lvl="2"/>
            <a:r>
              <a:rPr lang="en-US" dirty="0" smtClean="0"/>
              <a:t>Forces cooler air down - out of drain</a:t>
            </a:r>
          </a:p>
          <a:p>
            <a:pPr lvl="2"/>
            <a:r>
              <a:rPr lang="en-US" dirty="0" smtClean="0"/>
              <a:t>Air is removed during preconditioning</a:t>
            </a:r>
          </a:p>
          <a:p>
            <a:pPr lvl="3"/>
            <a:r>
              <a:rPr lang="en-US" dirty="0" smtClean="0"/>
              <a:t>Air is vacuumed and pressurized – pulses</a:t>
            </a:r>
          </a:p>
          <a:p>
            <a:pPr lvl="1"/>
            <a:r>
              <a:rPr lang="en-US" dirty="0" smtClean="0"/>
              <a:t>Have automatic controls</a:t>
            </a:r>
          </a:p>
          <a:p>
            <a:pPr lvl="2"/>
            <a:r>
              <a:rPr lang="en-US" dirty="0" smtClean="0"/>
              <a:t>Printouts</a:t>
            </a:r>
          </a:p>
          <a:p>
            <a:pPr lvl="1"/>
            <a:r>
              <a:rPr lang="en-US" dirty="0" smtClean="0"/>
              <a:t>Can be used for sterilizing liquids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Dynamic Air Removal Sterilizers	</a:t>
            </a:r>
          </a:p>
          <a:p>
            <a:pPr lvl="1"/>
            <a:r>
              <a:rPr lang="en-US" dirty="0" smtClean="0"/>
              <a:t>Similar to Gravity Air Displacement units</a:t>
            </a:r>
          </a:p>
          <a:p>
            <a:pPr lvl="1"/>
            <a:r>
              <a:rPr lang="en-US" dirty="0" smtClean="0"/>
              <a:t>Vacuum pump / water ejector removes air during preconditioning</a:t>
            </a:r>
          </a:p>
          <a:p>
            <a:pPr lvl="2"/>
            <a:r>
              <a:rPr lang="en-US" dirty="0" smtClean="0"/>
              <a:t>During preconditioning phase</a:t>
            </a:r>
          </a:p>
          <a:p>
            <a:pPr lvl="2"/>
            <a:r>
              <a:rPr lang="en-US" dirty="0" smtClean="0"/>
              <a:t>Pulses vacuum and pressure</a:t>
            </a:r>
          </a:p>
          <a:p>
            <a:pPr lvl="2"/>
            <a:r>
              <a:rPr lang="en-US" dirty="0" smtClean="0"/>
              <a:t>Reduces total time</a:t>
            </a:r>
          </a:p>
          <a:p>
            <a:pPr lvl="2"/>
            <a:r>
              <a:rPr lang="en-US" dirty="0" smtClean="0"/>
              <a:t>Reduces possible air pockets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MUST BE CHECKED WITH </a:t>
            </a:r>
            <a:r>
              <a:rPr lang="en-US" b="1" i="1" dirty="0" smtClean="0">
                <a:solidFill>
                  <a:srgbClr val="FF0000"/>
                </a:solidFill>
              </a:rPr>
              <a:t>BOWIE-DICK</a:t>
            </a:r>
            <a:r>
              <a:rPr lang="en-US" dirty="0" smtClean="0">
                <a:solidFill>
                  <a:srgbClr val="FF0000"/>
                </a:solidFill>
              </a:rPr>
              <a:t> DAILY</a:t>
            </a:r>
          </a:p>
          <a:p>
            <a:pPr lvl="1"/>
            <a:r>
              <a:rPr lang="en-US" dirty="0" smtClean="0"/>
              <a:t>Operate at higher temperature – 270 – 275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Steam-Flush Pressure-Pulse Sterilizers</a:t>
            </a:r>
          </a:p>
          <a:p>
            <a:pPr lvl="1"/>
            <a:r>
              <a:rPr lang="en-US" dirty="0" smtClean="0"/>
              <a:t>(SFPP)</a:t>
            </a:r>
          </a:p>
          <a:p>
            <a:pPr lvl="1"/>
            <a:r>
              <a:rPr lang="en-US" dirty="0" smtClean="0"/>
              <a:t>Repeat sequence of </a:t>
            </a:r>
          </a:p>
          <a:p>
            <a:pPr lvl="2"/>
            <a:r>
              <a:rPr lang="en-US" dirty="0" smtClean="0"/>
              <a:t>Steam flush</a:t>
            </a:r>
          </a:p>
          <a:p>
            <a:pPr lvl="2"/>
            <a:r>
              <a:rPr lang="en-US" dirty="0" smtClean="0"/>
              <a:t>Pressure Pulse to remove air	</a:t>
            </a:r>
          </a:p>
          <a:p>
            <a:pPr lvl="3"/>
            <a:r>
              <a:rPr lang="en-US" dirty="0" smtClean="0"/>
              <a:t>No vacuum is required</a:t>
            </a:r>
          </a:p>
          <a:p>
            <a:pPr lvl="2"/>
            <a:r>
              <a:rPr lang="en-US" dirty="0" smtClean="0"/>
              <a:t>Works similar to air removal systems</a:t>
            </a:r>
          </a:p>
          <a:p>
            <a:pPr lvl="3"/>
            <a:r>
              <a:rPr lang="en-US" dirty="0" smtClean="0"/>
              <a:t>Rapidly removes air</a:t>
            </a:r>
          </a:p>
          <a:p>
            <a:pPr lvl="3"/>
            <a:r>
              <a:rPr lang="en-US" dirty="0" smtClean="0"/>
              <a:t>Not susceptible to air leaks</a:t>
            </a:r>
          </a:p>
          <a:p>
            <a:pPr lvl="4"/>
            <a:r>
              <a:rPr lang="en-US" dirty="0" smtClean="0"/>
              <a:t>No need for Bowie-Dick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Purpose sterilizers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Sterilizer</a:t>
            </a:r>
          </a:p>
          <a:p>
            <a:pPr lvl="1"/>
            <a:r>
              <a:rPr lang="en-US" dirty="0" smtClean="0"/>
              <a:t>Used in operating rooms / </a:t>
            </a:r>
            <a:r>
              <a:rPr lang="en-US" dirty="0" err="1" smtClean="0"/>
              <a:t>substerile</a:t>
            </a:r>
            <a:r>
              <a:rPr lang="en-US" dirty="0" smtClean="0"/>
              <a:t> rooms, L&amp;D and Special Procedures</a:t>
            </a:r>
          </a:p>
          <a:p>
            <a:pPr lvl="2"/>
            <a:r>
              <a:rPr lang="en-US" dirty="0" smtClean="0"/>
              <a:t>Used when there isn’t time for terminal sterilization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Instrument Washer –Sterilizer</a:t>
            </a:r>
          </a:p>
          <a:p>
            <a:pPr lvl="1"/>
            <a:r>
              <a:rPr lang="en-US" dirty="0" smtClean="0"/>
              <a:t>Used in Decontamination in CS</a:t>
            </a:r>
          </a:p>
          <a:p>
            <a:pPr lvl="1"/>
            <a:r>
              <a:rPr lang="en-US" dirty="0" smtClean="0"/>
              <a:t>May be used prior to cleaning</a:t>
            </a:r>
          </a:p>
          <a:p>
            <a:pPr lvl="1"/>
            <a:r>
              <a:rPr lang="en-US" dirty="0" smtClean="0"/>
              <a:t>Chamber flooded with cold water</a:t>
            </a:r>
          </a:p>
          <a:p>
            <a:pPr lvl="2"/>
            <a:r>
              <a:rPr lang="en-US" dirty="0" smtClean="0"/>
              <a:t>Prevents proteins setting</a:t>
            </a:r>
          </a:p>
          <a:p>
            <a:pPr lvl="1"/>
            <a:r>
              <a:rPr lang="en-US" dirty="0" smtClean="0"/>
              <a:t>Mechanical washing</a:t>
            </a:r>
          </a:p>
          <a:p>
            <a:pPr lvl="2"/>
            <a:r>
              <a:rPr lang="en-US" dirty="0" smtClean="0"/>
              <a:t>Water drained</a:t>
            </a:r>
          </a:p>
          <a:p>
            <a:pPr lvl="1"/>
            <a:r>
              <a:rPr lang="en-US" dirty="0" smtClean="0"/>
              <a:t>Rinses</a:t>
            </a:r>
          </a:p>
          <a:p>
            <a:pPr lvl="1"/>
            <a:r>
              <a:rPr lang="en-US" dirty="0" smtClean="0"/>
              <a:t>Sterilization cycle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Temperature Sterilization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Items are exposed to thermal energy from moist heat (steam)  or  dry heat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Effective in killing microorganisms</a:t>
            </a:r>
          </a:p>
          <a:p>
            <a:pPr lvl="1"/>
            <a:r>
              <a:rPr lang="en-US" dirty="0" smtClean="0"/>
              <a:t>Steam is the most frequently used</a:t>
            </a:r>
          </a:p>
          <a:p>
            <a:pPr lvl="2"/>
            <a:r>
              <a:rPr lang="en-US" dirty="0" smtClean="0"/>
              <a:t>Safe</a:t>
            </a:r>
          </a:p>
          <a:p>
            <a:pPr lvl="2"/>
            <a:r>
              <a:rPr lang="en-US" dirty="0" smtClean="0"/>
              <a:t>Effective </a:t>
            </a:r>
          </a:p>
          <a:p>
            <a:pPr lvl="2"/>
            <a:r>
              <a:rPr lang="en-US" dirty="0" err="1" smtClean="0"/>
              <a:t>Raliable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Low cost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Steam sterilization </a:t>
            </a:r>
            <a:r>
              <a:rPr lang="en-US" dirty="0" smtClean="0">
                <a:solidFill>
                  <a:srgbClr val="FF0000"/>
                </a:solidFill>
              </a:rPr>
              <a:t>cycle Phases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sterilization</a:t>
            </a:r>
          </a:p>
          <a:p>
            <a:pPr lvl="1"/>
            <a:r>
              <a:rPr lang="en-US" dirty="0" smtClean="0"/>
              <a:t>Sterilizing something that is not packaged</a:t>
            </a:r>
          </a:p>
          <a:p>
            <a:r>
              <a:rPr lang="en-US" dirty="0" smtClean="0"/>
              <a:t>Terminal Sterilization</a:t>
            </a:r>
          </a:p>
          <a:p>
            <a:pPr lvl="1"/>
            <a:r>
              <a:rPr lang="en-US" dirty="0" smtClean="0"/>
              <a:t>Sterilizing something that is packaged</a:t>
            </a:r>
          </a:p>
          <a:p>
            <a:pPr lvl="1"/>
            <a:r>
              <a:rPr lang="en-US" dirty="0" smtClean="0"/>
              <a:t>Usually done in CS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00638"/>
          </a:xfrm>
        </p:spPr>
        <p:txBody>
          <a:bodyPr>
            <a:normAutofit/>
          </a:bodyPr>
          <a:lstStyle/>
          <a:p>
            <a:r>
              <a:rPr lang="en-US" dirty="0" smtClean="0"/>
              <a:t>Saturated Steam Sterilization cycles   p.296</a:t>
            </a:r>
          </a:p>
          <a:p>
            <a:pPr lvl="1"/>
            <a:r>
              <a:rPr lang="en-US" dirty="0" smtClean="0"/>
              <a:t>Conditioning </a:t>
            </a:r>
          </a:p>
          <a:p>
            <a:pPr lvl="2"/>
            <a:r>
              <a:rPr lang="en-US" dirty="0" smtClean="0"/>
              <a:t>Door closed</a:t>
            </a:r>
          </a:p>
          <a:p>
            <a:pPr lvl="2"/>
            <a:r>
              <a:rPr lang="en-US" dirty="0" smtClean="0"/>
              <a:t>Steam enters</a:t>
            </a:r>
          </a:p>
          <a:p>
            <a:pPr lvl="3"/>
            <a:r>
              <a:rPr lang="en-US" dirty="0" smtClean="0"/>
              <a:t>Hit baffle plate to prevent wetting the load</a:t>
            </a:r>
          </a:p>
          <a:p>
            <a:pPr lvl="2"/>
            <a:r>
              <a:rPr lang="en-US" dirty="0" smtClean="0"/>
              <a:t>Air evacuates</a:t>
            </a:r>
          </a:p>
          <a:p>
            <a:pPr lvl="3"/>
            <a:r>
              <a:rPr lang="en-US" dirty="0" smtClean="0"/>
              <a:t>Through drain</a:t>
            </a:r>
          </a:p>
          <a:p>
            <a:pPr lvl="1"/>
            <a:r>
              <a:rPr lang="en-US" dirty="0" smtClean="0"/>
              <a:t>Exposure</a:t>
            </a:r>
          </a:p>
          <a:p>
            <a:pPr lvl="2"/>
            <a:r>
              <a:rPr lang="en-US" dirty="0" smtClean="0"/>
              <a:t>Pressure rises</a:t>
            </a:r>
          </a:p>
          <a:p>
            <a:pPr lvl="2"/>
            <a:r>
              <a:rPr lang="en-US" dirty="0" smtClean="0"/>
              <a:t>Temperature gets to sterilization temp</a:t>
            </a:r>
          </a:p>
          <a:p>
            <a:pPr lvl="2"/>
            <a:r>
              <a:rPr lang="en-US" dirty="0" smtClean="0"/>
              <a:t>Begins sterilization cycle / KILL time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14371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Exhaust</a:t>
            </a:r>
          </a:p>
          <a:p>
            <a:pPr lvl="2"/>
            <a:r>
              <a:rPr lang="en-US" dirty="0" smtClean="0"/>
              <a:t>Drain is opened</a:t>
            </a:r>
          </a:p>
          <a:p>
            <a:pPr lvl="2"/>
            <a:r>
              <a:rPr lang="en-US" dirty="0" smtClean="0"/>
              <a:t>Steam is removed </a:t>
            </a:r>
          </a:p>
          <a:p>
            <a:pPr lvl="2"/>
            <a:r>
              <a:rPr lang="en-US" dirty="0" smtClean="0"/>
              <a:t>Air is gradually entering</a:t>
            </a:r>
          </a:p>
          <a:p>
            <a:pPr lvl="2"/>
            <a:r>
              <a:rPr lang="en-US" dirty="0" smtClean="0"/>
              <a:t>Gets to ambient (room) temperature</a:t>
            </a:r>
          </a:p>
          <a:p>
            <a:pPr lvl="1"/>
            <a:r>
              <a:rPr lang="en-US" dirty="0" smtClean="0"/>
              <a:t>Drying</a:t>
            </a:r>
          </a:p>
          <a:p>
            <a:pPr lvl="2"/>
            <a:r>
              <a:rPr lang="en-US" dirty="0" smtClean="0"/>
              <a:t>Occurs with packaged items</a:t>
            </a:r>
          </a:p>
          <a:p>
            <a:pPr lvl="2"/>
            <a:r>
              <a:rPr lang="en-US" dirty="0" smtClean="0"/>
              <a:t>Uses heat of chamber / heated air;</a:t>
            </a:r>
          </a:p>
          <a:p>
            <a:pPr lvl="2"/>
            <a:r>
              <a:rPr lang="en-US" dirty="0" smtClean="0"/>
              <a:t>Timed to dry load</a:t>
            </a:r>
          </a:p>
          <a:p>
            <a:pPr lvl="1"/>
            <a:r>
              <a:rPr lang="en-US" dirty="0" smtClean="0"/>
              <a:t>End of cycle Signal</a:t>
            </a:r>
          </a:p>
          <a:p>
            <a:pPr lvl="2"/>
            <a:r>
              <a:rPr lang="en-US" dirty="0" smtClean="0"/>
              <a:t>Door is opened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Steam sterilization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127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Contact</a:t>
            </a:r>
          </a:p>
          <a:p>
            <a:pPr lvl="1"/>
            <a:r>
              <a:rPr lang="en-US" dirty="0" smtClean="0"/>
              <a:t>Must have direct contact with all surfaces</a:t>
            </a:r>
          </a:p>
          <a:p>
            <a:pPr lvl="1"/>
            <a:r>
              <a:rPr lang="en-US" dirty="0" smtClean="0"/>
              <a:t>Failure may be due to:</a:t>
            </a:r>
          </a:p>
          <a:p>
            <a:pPr lvl="2"/>
            <a:r>
              <a:rPr lang="en-US" dirty="0" smtClean="0"/>
              <a:t>Not clean – prevents contact with surface</a:t>
            </a:r>
          </a:p>
          <a:p>
            <a:pPr lvl="2"/>
            <a:r>
              <a:rPr lang="en-US" dirty="0" smtClean="0"/>
              <a:t>Wrapped too tightly – </a:t>
            </a:r>
          </a:p>
          <a:p>
            <a:pPr lvl="3"/>
            <a:r>
              <a:rPr lang="en-US" dirty="0" smtClean="0"/>
              <a:t>Air trapped – can’t get out</a:t>
            </a:r>
          </a:p>
          <a:p>
            <a:pPr lvl="3"/>
            <a:r>
              <a:rPr lang="en-US" dirty="0" smtClean="0"/>
              <a:t>Steam can’t enter to touch surfaces</a:t>
            </a:r>
          </a:p>
          <a:p>
            <a:pPr lvl="2"/>
            <a:r>
              <a:rPr lang="en-US" dirty="0" smtClean="0"/>
              <a:t>Loads too crowded</a:t>
            </a:r>
          </a:p>
          <a:p>
            <a:pPr lvl="3"/>
            <a:r>
              <a:rPr lang="en-US" dirty="0" smtClean="0"/>
              <a:t>Must have adequate spacing to enable penetration to all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Poorly positioned containers</a:t>
            </a:r>
          </a:p>
          <a:p>
            <a:pPr lvl="3"/>
            <a:r>
              <a:rPr lang="en-US" dirty="0" smtClean="0"/>
              <a:t>Basins – others that can hold liquids</a:t>
            </a:r>
          </a:p>
          <a:p>
            <a:pPr lvl="3"/>
            <a:r>
              <a:rPr lang="en-US" dirty="0" smtClean="0"/>
              <a:t>Positioned to allow water and air removal</a:t>
            </a:r>
          </a:p>
          <a:p>
            <a:pPr lvl="2"/>
            <a:r>
              <a:rPr lang="en-US" dirty="0" smtClean="0"/>
              <a:t>Clogged drain strainer</a:t>
            </a:r>
          </a:p>
          <a:p>
            <a:pPr lvl="3"/>
            <a:r>
              <a:rPr lang="en-US" dirty="0" smtClean="0"/>
              <a:t>Lint and tape can clog the drain	</a:t>
            </a:r>
          </a:p>
          <a:p>
            <a:pPr lvl="2"/>
            <a:r>
              <a:rPr lang="en-US" dirty="0" smtClean="0"/>
              <a:t>Other mechanical malfunctions</a:t>
            </a:r>
          </a:p>
          <a:p>
            <a:pPr lvl="3"/>
            <a:r>
              <a:rPr lang="en-US" dirty="0" smtClean="0"/>
              <a:t>Defective steam traps</a:t>
            </a:r>
          </a:p>
          <a:p>
            <a:pPr lvl="3"/>
            <a:r>
              <a:rPr lang="en-US" dirty="0" smtClean="0"/>
              <a:t>Clogged exhaust line</a:t>
            </a:r>
          </a:p>
          <a:p>
            <a:pPr lvl="3"/>
            <a:r>
              <a:rPr lang="en-US" dirty="0" smtClean="0"/>
              <a:t>Qualified service rep must repair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2400" dirty="0" smtClean="0">
                <a:solidFill>
                  <a:srgbClr val="F0A22E"/>
                </a:solidFill>
              </a:rPr>
              <a:t>2 &amp; 3  </a:t>
            </a:r>
            <a:r>
              <a:rPr lang="en-US" sz="3600" dirty="0" smtClean="0"/>
              <a:t>Temperature  and  Time</a:t>
            </a:r>
          </a:p>
          <a:p>
            <a:pPr marL="914400" lvl="1" indent="-514350"/>
            <a:r>
              <a:rPr lang="en-US" dirty="0" smtClean="0"/>
              <a:t>270 – 275</a:t>
            </a:r>
            <a:r>
              <a:rPr lang="en-US" baseline="30000" dirty="0" smtClean="0"/>
              <a:t>o</a:t>
            </a:r>
            <a:r>
              <a:rPr lang="en-US" dirty="0" smtClean="0"/>
              <a:t>F    (132.2 – 134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</a:p>
          <a:p>
            <a:pPr marL="914400" lvl="1" indent="-514350"/>
            <a:r>
              <a:rPr lang="en-US" dirty="0" smtClean="0"/>
              <a:t>250</a:t>
            </a:r>
            <a:r>
              <a:rPr lang="en-US" baseline="30000" dirty="0" smtClean="0"/>
              <a:t>o </a:t>
            </a:r>
            <a:r>
              <a:rPr lang="en-US" dirty="0" smtClean="0"/>
              <a:t>F    (121</a:t>
            </a:r>
            <a:r>
              <a:rPr lang="en-US" baseline="30000" dirty="0" smtClean="0"/>
              <a:t>o</a:t>
            </a:r>
            <a:r>
              <a:rPr lang="en-US" dirty="0" smtClean="0"/>
              <a:t> C)</a:t>
            </a:r>
          </a:p>
          <a:p>
            <a:pPr marL="1314450" lvl="2" indent="-514350"/>
            <a:r>
              <a:rPr lang="en-US" dirty="0" smtClean="0"/>
              <a:t>Requires a longer time for sterilization</a:t>
            </a:r>
          </a:p>
          <a:p>
            <a:pPr marL="914400" lvl="1" indent="-514350"/>
            <a:endParaRPr lang="en-US" dirty="0" smtClean="0"/>
          </a:p>
          <a:p>
            <a:pPr marL="914400" lvl="1" indent="-514350"/>
            <a:r>
              <a:rPr lang="en-US" dirty="0" smtClean="0"/>
              <a:t>Higher temp = less time</a:t>
            </a:r>
          </a:p>
          <a:p>
            <a:pPr marL="914400" lvl="1" indent="-514350"/>
            <a:r>
              <a:rPr lang="en-US" dirty="0" smtClean="0"/>
              <a:t>Lower Temp = more time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Moisture</a:t>
            </a:r>
          </a:p>
          <a:p>
            <a:pPr marL="914400" lvl="1" indent="-514350">
              <a:buFont typeface="+mj-lt"/>
              <a:buAutoNum type="arabicPeriod" startAt="4"/>
            </a:pPr>
            <a:r>
              <a:rPr lang="en-US" dirty="0" smtClean="0"/>
              <a:t>Saturated Steam</a:t>
            </a:r>
          </a:p>
          <a:p>
            <a:pPr marL="1314450" lvl="2" indent="-514350">
              <a:buFont typeface="+mj-lt"/>
              <a:buAutoNum type="arabicPeriod" startAt="4"/>
            </a:pPr>
            <a:r>
              <a:rPr lang="en-US" dirty="0" smtClean="0"/>
              <a:t>Like a fog – holds moisture in suspension – no air spaces</a:t>
            </a:r>
          </a:p>
          <a:p>
            <a:pPr marL="1314450" lvl="2" indent="-514350">
              <a:buFont typeface="+mj-lt"/>
              <a:buAutoNum type="arabicPeriod" startAt="4"/>
            </a:pPr>
            <a:r>
              <a:rPr lang="en-US" dirty="0" smtClean="0">
                <a:solidFill>
                  <a:srgbClr val="FF0000"/>
                </a:solidFill>
              </a:rPr>
              <a:t>Moisture content should have                                 relative humidity of 97 – 100%</a:t>
            </a:r>
          </a:p>
          <a:p>
            <a:pPr marL="1314450" lvl="2" indent="-514350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</a:rPr>
              <a:t>It is actually DRY SATURATED STEAM</a:t>
            </a:r>
          </a:p>
          <a:p>
            <a:pPr marL="914400" lvl="1" indent="-514350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</a:rPr>
              <a:t>Temperature and Pressure</a:t>
            </a:r>
          </a:p>
          <a:p>
            <a:pPr marL="1314450" lvl="2" indent="-514350">
              <a:buFont typeface="+mj-lt"/>
              <a:buAutoNum type="arabicPeriod" startAt="4"/>
            </a:pPr>
            <a:r>
              <a:rPr lang="en-US" dirty="0" smtClean="0">
                <a:solidFill>
                  <a:srgbClr val="FF0000"/>
                </a:solidFill>
              </a:rPr>
              <a:t>The Higher the Temperature = the higher the Pressure</a:t>
            </a:r>
          </a:p>
          <a:p>
            <a:pPr marL="1314450" lvl="2" indent="-514350">
              <a:buFont typeface="+mj-lt"/>
              <a:buAutoNum type="arabicPeriod" startAt="4"/>
            </a:pPr>
            <a:r>
              <a:rPr lang="en-US" dirty="0" smtClean="0">
                <a:solidFill>
                  <a:srgbClr val="FF0000"/>
                </a:solidFill>
              </a:rPr>
              <a:t>The Lower the Temperature = the lower the Pressure</a:t>
            </a:r>
          </a:p>
          <a:p>
            <a:pPr marL="1314450" lvl="2" indent="-514350">
              <a:buFont typeface="+mj-lt"/>
              <a:buAutoNum type="arabicPeriod" startAt="4"/>
            </a:pPr>
            <a:r>
              <a:rPr lang="en-US" dirty="0" smtClean="0">
                <a:solidFill>
                  <a:srgbClr val="FF0000"/>
                </a:solidFill>
              </a:rPr>
              <a:t>P. 299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Superheat</a:t>
            </a:r>
          </a:p>
          <a:p>
            <a:pPr lvl="1"/>
            <a:r>
              <a:rPr lang="en-US" dirty="0" smtClean="0"/>
              <a:t>When the temperature exceeds the normal temperature at a certain pressure</a:t>
            </a:r>
          </a:p>
          <a:p>
            <a:pPr lvl="2"/>
            <a:r>
              <a:rPr lang="en-US" dirty="0" err="1" smtClean="0"/>
              <a:t>Ie</a:t>
            </a:r>
            <a:r>
              <a:rPr lang="en-US" dirty="0" smtClean="0"/>
              <a:t>.     300</a:t>
            </a:r>
            <a:r>
              <a:rPr lang="en-US" baseline="30000" dirty="0" smtClean="0"/>
              <a:t>o</a:t>
            </a:r>
            <a:r>
              <a:rPr lang="en-US" dirty="0" smtClean="0"/>
              <a:t> F at 27 lb./square inch</a:t>
            </a:r>
          </a:p>
          <a:p>
            <a:pPr lvl="2">
              <a:buNone/>
            </a:pPr>
            <a:r>
              <a:rPr lang="en-US" dirty="0" smtClean="0"/>
              <a:t>		= </a:t>
            </a:r>
            <a:r>
              <a:rPr lang="en-US" dirty="0" smtClean="0">
                <a:solidFill>
                  <a:srgbClr val="FF0000"/>
                </a:solidFill>
              </a:rPr>
              <a:t>superheated = DRY steam</a:t>
            </a:r>
            <a:endParaRPr lang="en-US" dirty="0" smtClean="0"/>
          </a:p>
          <a:p>
            <a:pPr lvl="2"/>
            <a:r>
              <a:rPr lang="en-US" dirty="0" smtClean="0"/>
              <a:t>Normal would be 270</a:t>
            </a:r>
            <a:r>
              <a:rPr lang="en-US" baseline="30000" dirty="0" smtClean="0"/>
              <a:t>o</a:t>
            </a:r>
            <a:r>
              <a:rPr lang="en-US" dirty="0" smtClean="0"/>
              <a:t> F at 27 lb./square inch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Steam sterilization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Steam must contact all surfaces</a:t>
            </a:r>
          </a:p>
          <a:p>
            <a:pPr lvl="1"/>
            <a:r>
              <a:rPr lang="en-US" dirty="0" smtClean="0"/>
              <a:t>Must be clean first</a:t>
            </a:r>
          </a:p>
          <a:p>
            <a:pPr lvl="1"/>
            <a:r>
              <a:rPr lang="en-US" dirty="0" smtClean="0"/>
              <a:t>Air removal from all areas</a:t>
            </a:r>
          </a:p>
          <a:p>
            <a:pPr lvl="2"/>
            <a:r>
              <a:rPr lang="en-US" dirty="0" smtClean="0"/>
              <a:t>Perforated trays</a:t>
            </a:r>
          </a:p>
          <a:p>
            <a:pPr lvl="3"/>
            <a:r>
              <a:rPr lang="en-US" dirty="0" smtClean="0"/>
              <a:t>Distribute mass in tray evenly</a:t>
            </a:r>
          </a:p>
          <a:p>
            <a:pPr lvl="2"/>
            <a:r>
              <a:rPr lang="en-US" dirty="0" smtClean="0"/>
              <a:t>Proper positioning – basins</a:t>
            </a:r>
          </a:p>
          <a:p>
            <a:pPr lvl="1"/>
            <a:r>
              <a:rPr lang="en-US" dirty="0" smtClean="0"/>
              <a:t>Only non-</a:t>
            </a:r>
            <a:r>
              <a:rPr lang="en-US" dirty="0" err="1" smtClean="0"/>
              <a:t>linting</a:t>
            </a:r>
            <a:r>
              <a:rPr lang="en-US" dirty="0" smtClean="0"/>
              <a:t> material can be used</a:t>
            </a:r>
          </a:p>
          <a:p>
            <a:pPr lvl="2"/>
            <a:r>
              <a:rPr lang="en-US" dirty="0" smtClean="0"/>
              <a:t>Lint carries organisms and foreign body reactions can occur</a:t>
            </a:r>
          </a:p>
          <a:p>
            <a:pPr lvl="1"/>
            <a:r>
              <a:rPr lang="en-US" dirty="0" smtClean="0"/>
              <a:t>Stoppers / tubes removed from bottles</a:t>
            </a:r>
          </a:p>
          <a:p>
            <a:pPr lvl="1"/>
            <a:r>
              <a:rPr lang="en-US" dirty="0" smtClean="0"/>
              <a:t>No rubber on instruments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procedures:</a:t>
            </a:r>
          </a:p>
          <a:p>
            <a:pPr lvl="1"/>
            <a:r>
              <a:rPr lang="en-US" dirty="0" smtClean="0"/>
              <a:t>Positioned to allow steam contact with all surfaces</a:t>
            </a:r>
          </a:p>
          <a:p>
            <a:pPr lvl="1"/>
            <a:r>
              <a:rPr lang="en-US" dirty="0" smtClean="0"/>
              <a:t>Instrument in OPEN position – use holders</a:t>
            </a:r>
          </a:p>
          <a:p>
            <a:pPr lvl="1"/>
            <a:r>
              <a:rPr lang="en-US" dirty="0" smtClean="0"/>
              <a:t>All parts disassembled</a:t>
            </a:r>
          </a:p>
          <a:p>
            <a:pPr lvl="2"/>
            <a:r>
              <a:rPr lang="en-US" dirty="0" smtClean="0"/>
              <a:t>Unless documented by EOM that sterilization can occur</a:t>
            </a:r>
          </a:p>
          <a:p>
            <a:pPr lvl="1"/>
            <a:r>
              <a:rPr lang="en-US" dirty="0" smtClean="0"/>
              <a:t>No rubber bands on instruments</a:t>
            </a:r>
          </a:p>
          <a:p>
            <a:pPr lvl="1"/>
            <a:r>
              <a:rPr lang="en-US" dirty="0" smtClean="0"/>
              <a:t>Broad flat surfaces must be placed on edge – to drain</a:t>
            </a:r>
          </a:p>
          <a:p>
            <a:pPr lvl="1"/>
            <a:r>
              <a:rPr lang="en-US" dirty="0" smtClean="0"/>
              <a:t>Heavy instruments on bottom – won ‘t damage others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392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Preconditions</a:t>
            </a:r>
          </a:p>
          <a:p>
            <a:pPr lvl="1"/>
            <a:r>
              <a:rPr lang="en-US" dirty="0" smtClean="0"/>
              <a:t>Must be </a:t>
            </a:r>
          </a:p>
          <a:p>
            <a:pPr lvl="2"/>
            <a:r>
              <a:rPr lang="en-US" dirty="0" smtClean="0"/>
              <a:t>CLEAN</a:t>
            </a:r>
          </a:p>
          <a:p>
            <a:pPr lvl="3"/>
            <a:r>
              <a:rPr lang="en-US" dirty="0" smtClean="0"/>
              <a:t>Removes soil</a:t>
            </a:r>
          </a:p>
          <a:p>
            <a:pPr lvl="2"/>
            <a:r>
              <a:rPr lang="en-US" dirty="0" smtClean="0"/>
              <a:t>DECONTAMINATED</a:t>
            </a:r>
          </a:p>
          <a:p>
            <a:pPr lvl="3"/>
            <a:r>
              <a:rPr lang="en-US" dirty="0" smtClean="0"/>
              <a:t>Kills most microorganisms</a:t>
            </a:r>
          </a:p>
          <a:p>
            <a:pPr lvl="2"/>
            <a:r>
              <a:rPr lang="en-US" dirty="0" smtClean="0"/>
              <a:t>PROPERLY PREPARED</a:t>
            </a:r>
          </a:p>
          <a:p>
            <a:pPr lvl="3"/>
            <a:r>
              <a:rPr lang="en-US" dirty="0" smtClean="0"/>
              <a:t>Packing</a:t>
            </a:r>
          </a:p>
          <a:p>
            <a:pPr lvl="3"/>
            <a:r>
              <a:rPr lang="en-US" dirty="0" smtClean="0"/>
              <a:t>Wrapping or in container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Lighter instruments positioned to protect tips</a:t>
            </a:r>
          </a:p>
          <a:p>
            <a:pPr lvl="1"/>
            <a:r>
              <a:rPr lang="en-US" dirty="0" smtClean="0"/>
              <a:t>Inspect for cleanliness</a:t>
            </a:r>
          </a:p>
          <a:p>
            <a:pPr lvl="1"/>
            <a:r>
              <a:rPr lang="en-US" dirty="0" smtClean="0"/>
              <a:t>Instruments must be dry</a:t>
            </a:r>
          </a:p>
          <a:p>
            <a:pPr lvl="2"/>
            <a:r>
              <a:rPr lang="en-US" dirty="0" smtClean="0"/>
              <a:t>Except for lumens – as dry as possible</a:t>
            </a:r>
          </a:p>
          <a:p>
            <a:pPr lvl="1"/>
            <a:r>
              <a:rPr lang="en-US" dirty="0" smtClean="0"/>
              <a:t>Complex instruments – follow EOM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Protective Cases	</a:t>
            </a:r>
          </a:p>
          <a:p>
            <a:pPr lvl="2"/>
            <a:r>
              <a:rPr lang="en-US" dirty="0" smtClean="0"/>
              <a:t>Must be prove effectiveness of sterilization</a:t>
            </a:r>
          </a:p>
          <a:p>
            <a:pPr lvl="2"/>
            <a:r>
              <a:rPr lang="en-US" dirty="0" smtClean="0"/>
              <a:t>Must evaluate drying of loaner trays</a:t>
            </a:r>
          </a:p>
          <a:p>
            <a:pPr lvl="3"/>
            <a:r>
              <a:rPr lang="en-US" dirty="0" smtClean="0"/>
              <a:t>Be sure you have instructions from manufacturer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4051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Catheters, Tubing,  Rubber and “Other”</a:t>
            </a:r>
          </a:p>
          <a:p>
            <a:pPr lvl="1"/>
            <a:r>
              <a:rPr lang="en-US" dirty="0" smtClean="0"/>
              <a:t>Rubber</a:t>
            </a:r>
          </a:p>
          <a:p>
            <a:pPr lvl="2"/>
            <a:r>
              <a:rPr lang="en-US" dirty="0" smtClean="0"/>
              <a:t>Not stable – factors that can reduce life</a:t>
            </a:r>
          </a:p>
          <a:p>
            <a:pPr lvl="3"/>
            <a:r>
              <a:rPr lang="en-US" dirty="0" smtClean="0"/>
              <a:t>Heat</a:t>
            </a:r>
          </a:p>
          <a:p>
            <a:pPr lvl="3"/>
            <a:r>
              <a:rPr lang="en-US" dirty="0" smtClean="0"/>
              <a:t>Light</a:t>
            </a:r>
          </a:p>
          <a:p>
            <a:pPr lvl="3"/>
            <a:r>
              <a:rPr lang="en-US" dirty="0" smtClean="0"/>
              <a:t>Direct contact with:</a:t>
            </a:r>
          </a:p>
          <a:p>
            <a:pPr lvl="4"/>
            <a:r>
              <a:rPr lang="en-US" dirty="0" smtClean="0"/>
              <a:t>Acids</a:t>
            </a:r>
          </a:p>
          <a:p>
            <a:pPr lvl="4"/>
            <a:r>
              <a:rPr lang="en-US" dirty="0" smtClean="0"/>
              <a:t>Solvents</a:t>
            </a:r>
          </a:p>
          <a:p>
            <a:pPr lvl="4"/>
            <a:r>
              <a:rPr lang="en-US" dirty="0" smtClean="0"/>
              <a:t>Petroleum</a:t>
            </a:r>
          </a:p>
          <a:p>
            <a:pPr lvl="4"/>
            <a:r>
              <a:rPr lang="en-US" dirty="0" smtClean="0"/>
              <a:t>Ether</a:t>
            </a:r>
          </a:p>
          <a:p>
            <a:pPr lvl="4"/>
            <a:r>
              <a:rPr lang="en-US" dirty="0" smtClean="0"/>
              <a:t>Hot metal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5359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Rubber products – follow OEM</a:t>
            </a:r>
          </a:p>
          <a:p>
            <a:pPr lvl="2"/>
            <a:r>
              <a:rPr lang="en-US" dirty="0" smtClean="0"/>
              <a:t>Catheters</a:t>
            </a:r>
          </a:p>
          <a:p>
            <a:pPr lvl="2"/>
            <a:r>
              <a:rPr lang="en-US" dirty="0" smtClean="0"/>
              <a:t>Tubing</a:t>
            </a:r>
          </a:p>
          <a:p>
            <a:pPr lvl="2"/>
            <a:r>
              <a:rPr lang="en-US" dirty="0" smtClean="0"/>
              <a:t>Drains</a:t>
            </a:r>
          </a:p>
          <a:p>
            <a:pPr lvl="1"/>
            <a:r>
              <a:rPr lang="en-US" dirty="0" smtClean="0"/>
              <a:t>Wood and Cork – can’t be sterilized</a:t>
            </a:r>
          </a:p>
          <a:p>
            <a:pPr lvl="1"/>
            <a:r>
              <a:rPr lang="en-US" dirty="0" smtClean="0"/>
              <a:t>Oils / powders – sterilize with dry heat only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7426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Paper/Plastic pouches</a:t>
            </a:r>
          </a:p>
          <a:p>
            <a:pPr lvl="1"/>
            <a:r>
              <a:rPr lang="en-US" dirty="0" smtClean="0"/>
              <a:t>Small light-weight low profile items</a:t>
            </a:r>
          </a:p>
          <a:p>
            <a:pPr lvl="2"/>
            <a:r>
              <a:rPr lang="en-US" dirty="0" smtClean="0"/>
              <a:t>Individual instruments</a:t>
            </a:r>
          </a:p>
          <a:p>
            <a:pPr lvl="1"/>
            <a:r>
              <a:rPr lang="en-US" dirty="0" smtClean="0"/>
              <a:t>To double pack</a:t>
            </a:r>
          </a:p>
          <a:p>
            <a:pPr lvl="2"/>
            <a:r>
              <a:rPr lang="en-US" dirty="0" smtClean="0"/>
              <a:t>2 sequentially sized pouches</a:t>
            </a:r>
          </a:p>
          <a:p>
            <a:pPr lvl="3"/>
            <a:r>
              <a:rPr lang="en-US" dirty="0" smtClean="0"/>
              <a:t>One to fit into other’s sealed area</a:t>
            </a:r>
          </a:p>
          <a:p>
            <a:pPr lvl="1"/>
            <a:r>
              <a:rPr lang="en-US" dirty="0" smtClean="0"/>
              <a:t>Not to be used in instrument trays</a:t>
            </a:r>
          </a:p>
          <a:p>
            <a:pPr lvl="2"/>
            <a:r>
              <a:rPr lang="en-US" dirty="0" smtClean="0"/>
              <a:t>Doesn’t allow adequate steam contact and removal</a:t>
            </a:r>
          </a:p>
          <a:p>
            <a:pPr lvl="2"/>
            <a:r>
              <a:rPr lang="en-US" dirty="0" smtClean="0"/>
              <a:t>May end up “wet”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4753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Textile packs</a:t>
            </a:r>
          </a:p>
          <a:p>
            <a:pPr lvl="1"/>
            <a:r>
              <a:rPr lang="en-US" dirty="0" smtClean="0"/>
              <a:t>Packaging should allow penetration and evacuation</a:t>
            </a:r>
          </a:p>
          <a:p>
            <a:pPr lvl="1"/>
            <a:r>
              <a:rPr lang="en-US" dirty="0" smtClean="0"/>
              <a:t>Consult EOM re density and sterilization parameters</a:t>
            </a:r>
          </a:p>
          <a:p>
            <a:pPr lvl="1"/>
            <a:r>
              <a:rPr lang="en-US" dirty="0" smtClean="0"/>
              <a:t>Linens must be clean and Preconditioned</a:t>
            </a:r>
          </a:p>
          <a:p>
            <a:pPr lvl="1"/>
            <a:r>
              <a:rPr lang="en-US" dirty="0" smtClean="0"/>
              <a:t>DO NOT REWRAP LINENS WITHOUT LAUNDERING</a:t>
            </a:r>
          </a:p>
          <a:p>
            <a:pPr lvl="2"/>
            <a:r>
              <a:rPr lang="en-US" dirty="0" smtClean="0"/>
              <a:t>CAN CAUSE SUPERHEATING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180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Basins and basin sets</a:t>
            </a:r>
          </a:p>
          <a:p>
            <a:pPr lvl="1"/>
            <a:r>
              <a:rPr lang="en-US" dirty="0" smtClean="0"/>
              <a:t>Nested basins should be smaller by 1”or more</a:t>
            </a:r>
          </a:p>
          <a:p>
            <a:pPr lvl="1"/>
            <a:r>
              <a:rPr lang="en-US" dirty="0" smtClean="0"/>
              <a:t>Should all face the same direction</a:t>
            </a:r>
          </a:p>
          <a:p>
            <a:pPr lvl="1"/>
            <a:r>
              <a:rPr lang="en-US" dirty="0" smtClean="0"/>
              <a:t>Linen should separate basins</a:t>
            </a:r>
          </a:p>
          <a:p>
            <a:pPr lvl="2"/>
            <a:r>
              <a:rPr lang="en-US" dirty="0" smtClean="0"/>
              <a:t>To absorb condensation</a:t>
            </a:r>
          </a:p>
          <a:p>
            <a:pPr lvl="1"/>
            <a:r>
              <a:rPr lang="en-US" dirty="0" smtClean="0"/>
              <a:t>Should not exceed 7 lbs.</a:t>
            </a:r>
          </a:p>
          <a:p>
            <a:pPr lvl="1"/>
            <a:r>
              <a:rPr lang="en-US" dirty="0" smtClean="0"/>
              <a:t>Should be positioned to allow drainage during sterilization</a:t>
            </a:r>
            <a:fld id="{D5AC38DE-595B-4898-8D6C-38DA7221C232}" type="slidenum">
              <a:rPr lang="en-US" smtClean="0"/>
              <a:pPr lvl="1"/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9468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Syringes / medicine glasses</a:t>
            </a:r>
          </a:p>
          <a:p>
            <a:pPr lvl="1"/>
            <a:r>
              <a:rPr lang="en-US" dirty="0" smtClean="0"/>
              <a:t>Glass syringes</a:t>
            </a:r>
          </a:p>
          <a:p>
            <a:pPr lvl="2"/>
            <a:r>
              <a:rPr lang="en-US" dirty="0" smtClean="0"/>
              <a:t>Barrel and plunger should be wrapped separately   p.305</a:t>
            </a:r>
          </a:p>
          <a:p>
            <a:pPr lvl="3"/>
            <a:r>
              <a:rPr lang="en-US" dirty="0" smtClean="0"/>
              <a:t>Not gauze </a:t>
            </a:r>
            <a:r>
              <a:rPr lang="en-US" dirty="0" err="1" smtClean="0"/>
              <a:t>songes</a:t>
            </a:r>
            <a:endParaRPr lang="en-US" dirty="0" smtClean="0"/>
          </a:p>
          <a:p>
            <a:pPr lvl="3"/>
            <a:r>
              <a:rPr lang="en-US" dirty="0" smtClean="0"/>
              <a:t>Use non-</a:t>
            </a:r>
            <a:r>
              <a:rPr lang="en-US" dirty="0" err="1" smtClean="0"/>
              <a:t>linting</a:t>
            </a:r>
            <a:r>
              <a:rPr lang="en-US" dirty="0" smtClean="0"/>
              <a:t> absorbent material</a:t>
            </a:r>
          </a:p>
          <a:p>
            <a:r>
              <a:rPr lang="en-US" dirty="0" smtClean="0"/>
              <a:t>Lumens</a:t>
            </a:r>
          </a:p>
          <a:p>
            <a:pPr lvl="1"/>
            <a:r>
              <a:rPr lang="en-US" dirty="0" smtClean="0"/>
              <a:t>Moistened with distilled water</a:t>
            </a:r>
          </a:p>
          <a:p>
            <a:pPr lvl="2"/>
            <a:r>
              <a:rPr lang="en-US" dirty="0" smtClean="0"/>
              <a:t>Displaces air more easily</a:t>
            </a:r>
          </a:p>
          <a:p>
            <a:pPr lvl="2"/>
            <a:r>
              <a:rPr lang="en-US" dirty="0" smtClean="0"/>
              <a:t>Becomes steam and forces air out</a:t>
            </a:r>
          </a:p>
          <a:p>
            <a:pPr lvl="1"/>
            <a:r>
              <a:rPr lang="en-US" dirty="0" smtClean="0"/>
              <a:t>Consult OEM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6470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Any other items to be included with trays</a:t>
            </a:r>
          </a:p>
          <a:p>
            <a:pPr lvl="2"/>
            <a:r>
              <a:rPr lang="en-US" dirty="0" smtClean="0"/>
              <a:t>Make sure to consult OEM</a:t>
            </a:r>
          </a:p>
          <a:p>
            <a:r>
              <a:rPr lang="en-US" dirty="0" smtClean="0"/>
              <a:t>Tray liners</a:t>
            </a:r>
          </a:p>
          <a:p>
            <a:pPr lvl="1"/>
            <a:r>
              <a:rPr lang="en-US" dirty="0" smtClean="0"/>
              <a:t>Help absorb condensation</a:t>
            </a:r>
          </a:p>
          <a:p>
            <a:pPr lvl="1"/>
            <a:r>
              <a:rPr lang="en-US" dirty="0" smtClean="0"/>
              <a:t>Dispenses moisture over greater surface</a:t>
            </a:r>
          </a:p>
          <a:p>
            <a:pPr lvl="1"/>
            <a:r>
              <a:rPr lang="en-US" dirty="0" smtClean="0"/>
              <a:t>More efficient drying</a:t>
            </a:r>
          </a:p>
          <a:p>
            <a:pPr lvl="1"/>
            <a:r>
              <a:rPr lang="en-US" dirty="0" smtClean="0"/>
              <a:t>MUST NOT IMPEDE AIR REMOVAL                              OR STEAM PENETRATION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9348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Loading </a:t>
            </a:r>
          </a:p>
          <a:p>
            <a:pPr lvl="1"/>
            <a:r>
              <a:rPr lang="en-US" dirty="0" smtClean="0"/>
              <a:t>Allow air circulation</a:t>
            </a:r>
          </a:p>
          <a:p>
            <a:pPr lvl="1"/>
            <a:r>
              <a:rPr lang="en-US" dirty="0" smtClean="0"/>
              <a:t>Allow steam circulation and penetration</a:t>
            </a:r>
          </a:p>
          <a:p>
            <a:pPr lvl="1"/>
            <a:r>
              <a:rPr lang="en-US" dirty="0" smtClean="0"/>
              <a:t>Allow evacuation</a:t>
            </a:r>
          </a:p>
          <a:p>
            <a:pPr lvl="1"/>
            <a:r>
              <a:rPr lang="en-US" dirty="0" smtClean="0"/>
              <a:t>Allow drainage of condensation</a:t>
            </a:r>
          </a:p>
          <a:p>
            <a:pPr lvl="1"/>
            <a:r>
              <a:rPr lang="en-US" dirty="0" smtClean="0"/>
              <a:t>Group similar things together</a:t>
            </a:r>
          </a:p>
          <a:p>
            <a:pPr lvl="2"/>
            <a:r>
              <a:rPr lang="en-US" dirty="0" smtClean="0"/>
              <a:t>Have the same requirements for sterilization</a:t>
            </a:r>
          </a:p>
          <a:p>
            <a:pPr lvl="1"/>
            <a:r>
              <a:rPr lang="en-US" dirty="0" smtClean="0"/>
              <a:t>Cart shelf liners – non-</a:t>
            </a:r>
            <a:r>
              <a:rPr lang="en-US" dirty="0" err="1" smtClean="0"/>
              <a:t>linting</a:t>
            </a:r>
            <a:r>
              <a:rPr lang="en-US" dirty="0" smtClean="0"/>
              <a:t> like all other fabric</a:t>
            </a:r>
          </a:p>
          <a:p>
            <a:pPr lvl="1"/>
            <a:r>
              <a:rPr lang="en-US" dirty="0" smtClean="0"/>
              <a:t>Items that can hold water should be positioned             so it will drain out – </a:t>
            </a:r>
            <a:r>
              <a:rPr lang="en-US" dirty="0" err="1" smtClean="0"/>
              <a:t>ie</a:t>
            </a:r>
            <a:r>
              <a:rPr lang="en-US" dirty="0" smtClean="0"/>
              <a:t>. basins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9850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Procedure</a:t>
            </a:r>
          </a:p>
          <a:p>
            <a:pPr lvl="1"/>
            <a:r>
              <a:rPr lang="en-US" dirty="0" smtClean="0"/>
              <a:t>Allow for steam circulation</a:t>
            </a:r>
          </a:p>
          <a:p>
            <a:pPr lvl="2"/>
            <a:r>
              <a:rPr lang="en-US" dirty="0" smtClean="0"/>
              <a:t>Steam will not force it’s way in</a:t>
            </a:r>
          </a:p>
          <a:p>
            <a:pPr lvl="1"/>
            <a:r>
              <a:rPr lang="en-US" dirty="0" smtClean="0"/>
              <a:t>Use absorbent shelf cover on sterilizer cart shelf  p.306</a:t>
            </a:r>
          </a:p>
          <a:p>
            <a:pPr lvl="2"/>
            <a:r>
              <a:rPr lang="en-US" dirty="0" smtClean="0"/>
              <a:t>Absorbs moisture – prevents dripping</a:t>
            </a:r>
          </a:p>
          <a:p>
            <a:pPr lvl="1"/>
            <a:r>
              <a:rPr lang="en-US" dirty="0" smtClean="0"/>
              <a:t>Solid containers – non perforated</a:t>
            </a:r>
          </a:p>
          <a:p>
            <a:pPr lvl="2"/>
            <a:r>
              <a:rPr lang="en-US" dirty="0" smtClean="0"/>
              <a:t>Should be set on side</a:t>
            </a:r>
          </a:p>
          <a:p>
            <a:pPr lvl="1"/>
            <a:r>
              <a:rPr lang="en-US" dirty="0" smtClean="0"/>
              <a:t>Leave visible space between packs </a:t>
            </a:r>
          </a:p>
          <a:p>
            <a:pPr lvl="2"/>
            <a:r>
              <a:rPr lang="en-US" dirty="0" smtClean="0"/>
              <a:t>Allows circulation of steam and drying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305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Effectiveness factors</a:t>
            </a:r>
          </a:p>
          <a:p>
            <a:pPr lvl="1"/>
            <a:r>
              <a:rPr lang="en-US" dirty="0" smtClean="0"/>
              <a:t>Type of organisms</a:t>
            </a:r>
          </a:p>
          <a:p>
            <a:pPr lvl="2"/>
            <a:r>
              <a:rPr lang="en-US" dirty="0" smtClean="0"/>
              <a:t>Some more resistant than others</a:t>
            </a:r>
          </a:p>
          <a:p>
            <a:pPr lvl="1"/>
            <a:r>
              <a:rPr lang="en-US" dirty="0" smtClean="0"/>
              <a:t>Cleanliness </a:t>
            </a:r>
          </a:p>
          <a:p>
            <a:pPr lvl="2"/>
            <a:r>
              <a:rPr lang="en-US" dirty="0" smtClean="0"/>
              <a:t>Number of microorganisms (BIOBURDEN)</a:t>
            </a:r>
          </a:p>
          <a:p>
            <a:pPr lvl="3"/>
            <a:r>
              <a:rPr lang="en-US" dirty="0" smtClean="0"/>
              <a:t>More increases difficulty to sterilize</a:t>
            </a:r>
          </a:p>
          <a:p>
            <a:pPr lvl="2"/>
            <a:r>
              <a:rPr lang="en-US" dirty="0" smtClean="0"/>
              <a:t>Amount / type of soil</a:t>
            </a:r>
          </a:p>
          <a:p>
            <a:pPr lvl="3"/>
            <a:r>
              <a:rPr lang="en-US" dirty="0" smtClean="0"/>
              <a:t>May shield / protect microorganism</a:t>
            </a:r>
          </a:p>
          <a:p>
            <a:pPr lvl="2"/>
            <a:r>
              <a:rPr lang="en-US" dirty="0" smtClean="0"/>
              <a:t>Device protection for microorganisms</a:t>
            </a:r>
          </a:p>
          <a:p>
            <a:pPr lvl="3"/>
            <a:r>
              <a:rPr lang="en-US" dirty="0" smtClean="0"/>
              <a:t>Cracks, crevices, porous in </a:t>
            </a:r>
            <a:r>
              <a:rPr lang="en-US" dirty="0" err="1" smtClean="0"/>
              <a:t>designn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Hard goods should be on the bottom</a:t>
            </a:r>
          </a:p>
          <a:p>
            <a:pPr lvl="2"/>
            <a:r>
              <a:rPr lang="en-US" dirty="0" smtClean="0"/>
              <a:t>Prevents condensation dripping on softer goods – wet</a:t>
            </a:r>
          </a:p>
          <a:p>
            <a:pPr lvl="1"/>
            <a:r>
              <a:rPr lang="en-US" dirty="0" smtClean="0"/>
              <a:t>No touching chamber walls</a:t>
            </a:r>
          </a:p>
          <a:p>
            <a:pPr lvl="1"/>
            <a:r>
              <a:rPr lang="en-US" dirty="0" smtClean="0"/>
              <a:t>Basin sets on edge</a:t>
            </a:r>
          </a:p>
          <a:p>
            <a:pPr lvl="2"/>
            <a:r>
              <a:rPr lang="en-US" dirty="0" smtClean="0"/>
              <a:t>Allows drainage</a:t>
            </a:r>
          </a:p>
          <a:p>
            <a:pPr lvl="1"/>
            <a:r>
              <a:rPr lang="en-US" dirty="0" smtClean="0"/>
              <a:t>Textile packs </a:t>
            </a:r>
          </a:p>
          <a:p>
            <a:pPr lvl="2"/>
            <a:r>
              <a:rPr lang="en-US" dirty="0" smtClean="0"/>
              <a:t>Flat sides should be perpendicular to shelf</a:t>
            </a:r>
          </a:p>
          <a:p>
            <a:pPr lvl="2"/>
            <a:r>
              <a:rPr lang="en-US" dirty="0" smtClean="0"/>
              <a:t>Should be on edge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Peel pouches – paper/plastic</a:t>
            </a:r>
          </a:p>
          <a:p>
            <a:pPr lvl="2"/>
            <a:r>
              <a:rPr lang="en-US" dirty="0" smtClean="0"/>
              <a:t>On edge – using bucket or rack</a:t>
            </a:r>
          </a:p>
          <a:p>
            <a:pPr lvl="2"/>
            <a:r>
              <a:rPr lang="en-US" dirty="0" smtClean="0"/>
              <a:t>Paper to plastic for air / steam circulation</a:t>
            </a:r>
          </a:p>
          <a:p>
            <a:pPr lvl="1"/>
            <a:r>
              <a:rPr lang="en-US" dirty="0" smtClean="0"/>
              <a:t>Separate textiles and hard good loads</a:t>
            </a:r>
          </a:p>
          <a:p>
            <a:pPr lvl="1"/>
            <a:r>
              <a:rPr lang="en-US" dirty="0" smtClean="0"/>
              <a:t>Other than lumens – all items in package should be dry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Wet in = wet out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Instrument sets with perforated bottoms</a:t>
            </a:r>
          </a:p>
          <a:p>
            <a:pPr lvl="2"/>
            <a:r>
              <a:rPr lang="en-US" dirty="0" smtClean="0"/>
              <a:t>Sit flat on shelf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Unloading </a:t>
            </a:r>
          </a:p>
          <a:p>
            <a:pPr lvl="1"/>
            <a:r>
              <a:rPr lang="en-US" dirty="0" smtClean="0"/>
              <a:t>At end of cycle – door is opened</a:t>
            </a:r>
          </a:p>
          <a:p>
            <a:pPr lvl="1"/>
            <a:r>
              <a:rPr lang="en-US" dirty="0" smtClean="0"/>
              <a:t>Packages are warm – may have vapor</a:t>
            </a:r>
          </a:p>
          <a:p>
            <a:pPr lvl="2"/>
            <a:r>
              <a:rPr lang="en-US" dirty="0" smtClean="0"/>
              <a:t>Touching can cause Strike through contamination</a:t>
            </a:r>
          </a:p>
          <a:p>
            <a:pPr lvl="2"/>
            <a:r>
              <a:rPr lang="en-US" dirty="0" smtClean="0"/>
              <a:t>Barrier is maintained only if dry</a:t>
            </a:r>
          </a:p>
          <a:p>
            <a:pPr lvl="1"/>
            <a:r>
              <a:rPr lang="en-US" dirty="0" smtClean="0"/>
              <a:t>Check for liquids</a:t>
            </a:r>
          </a:p>
          <a:p>
            <a:pPr lvl="2"/>
            <a:r>
              <a:rPr lang="en-US" dirty="0" smtClean="0"/>
              <a:t>Droplets can mean moisture in load</a:t>
            </a:r>
          </a:p>
          <a:p>
            <a:pPr lvl="2"/>
            <a:r>
              <a:rPr lang="en-US" dirty="0" smtClean="0"/>
              <a:t>Check each item carefully</a:t>
            </a:r>
          </a:p>
          <a:p>
            <a:pPr lvl="2"/>
            <a:r>
              <a:rPr lang="en-US" dirty="0" smtClean="0"/>
              <a:t>Don’t TOUCH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Wet items = contamination</a:t>
            </a:r>
          </a:p>
          <a:p>
            <a:pPr lvl="1"/>
            <a:r>
              <a:rPr lang="en-US" dirty="0" smtClean="0"/>
              <a:t>Crack the door – 	</a:t>
            </a:r>
          </a:p>
          <a:p>
            <a:pPr lvl="2"/>
            <a:r>
              <a:rPr lang="en-US" dirty="0" smtClean="0"/>
              <a:t>10 minutes for pre-</a:t>
            </a:r>
            <a:r>
              <a:rPr lang="en-US" dirty="0" err="1" smtClean="0"/>
              <a:t>vac</a:t>
            </a:r>
            <a:endParaRPr lang="en-US" dirty="0" smtClean="0"/>
          </a:p>
          <a:p>
            <a:pPr lvl="2"/>
            <a:r>
              <a:rPr lang="en-US" dirty="0" smtClean="0"/>
              <a:t>20 – 25 minutes for gravity</a:t>
            </a:r>
          </a:p>
          <a:p>
            <a:pPr lvl="1"/>
            <a:r>
              <a:rPr lang="en-US" dirty="0" smtClean="0"/>
              <a:t>Unload once items are cool  - 30 – 60 minutes</a:t>
            </a:r>
          </a:p>
          <a:p>
            <a:pPr lvl="2"/>
            <a:r>
              <a:rPr lang="en-US" dirty="0" smtClean="0"/>
              <a:t>Don’t touch until cool</a:t>
            </a:r>
          </a:p>
          <a:p>
            <a:pPr lvl="2"/>
            <a:r>
              <a:rPr lang="en-US" dirty="0" smtClean="0"/>
              <a:t>No dust covers until </a:t>
            </a:r>
            <a:r>
              <a:rPr lang="en-US" dirty="0" smtClean="0"/>
              <a:t>cool</a:t>
            </a:r>
          </a:p>
          <a:p>
            <a:pPr lvl="2"/>
            <a:r>
              <a:rPr lang="en-US" dirty="0" smtClean="0"/>
              <a:t>Cool-down in traffic free </a:t>
            </a:r>
            <a:r>
              <a:rPr lang="en-US" dirty="0" smtClean="0"/>
              <a:t>area – no cool air currents</a:t>
            </a:r>
            <a:endParaRPr lang="en-US" dirty="0" smtClean="0"/>
          </a:p>
          <a:p>
            <a:pPr lvl="1"/>
            <a:r>
              <a:rPr lang="en-US" dirty="0" smtClean="0"/>
              <a:t>Handle packages as little as possible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Wet Packs</a:t>
            </a:r>
          </a:p>
          <a:p>
            <a:pPr lvl="1"/>
            <a:r>
              <a:rPr lang="en-US" dirty="0" smtClean="0"/>
              <a:t>When dampness, droplets or puddles are in/on package after steam sterilization    p.308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WET PACK = CONTAMINATION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Can’t be used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Must be REPROCESSED and REPACKAGED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9464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58786"/>
          </a:xfrm>
        </p:spPr>
        <p:txBody>
          <a:bodyPr>
            <a:normAutofit/>
          </a:bodyPr>
          <a:lstStyle/>
          <a:p>
            <a:r>
              <a:rPr lang="en-US" dirty="0" smtClean="0"/>
              <a:t>Causes of WET Packs</a:t>
            </a:r>
          </a:p>
          <a:p>
            <a:pPr lvl="1"/>
            <a:r>
              <a:rPr lang="en-US" dirty="0" smtClean="0"/>
              <a:t>Loading cart incorrectly</a:t>
            </a:r>
          </a:p>
          <a:p>
            <a:pPr lvl="2"/>
            <a:r>
              <a:rPr lang="en-US" dirty="0" smtClean="0"/>
              <a:t>Metal above condenses</a:t>
            </a:r>
          </a:p>
          <a:p>
            <a:pPr lvl="2"/>
            <a:r>
              <a:rPr lang="en-US" dirty="0" smtClean="0"/>
              <a:t>Condensation through steam lines</a:t>
            </a:r>
          </a:p>
          <a:p>
            <a:pPr lvl="1"/>
            <a:r>
              <a:rPr lang="en-US" dirty="0" smtClean="0"/>
              <a:t>Inside item</a:t>
            </a:r>
          </a:p>
          <a:p>
            <a:pPr lvl="2"/>
            <a:r>
              <a:rPr lang="en-US" dirty="0" smtClean="0"/>
              <a:t>Meal positioned to allow water to pool or trap steam</a:t>
            </a:r>
          </a:p>
          <a:p>
            <a:pPr lvl="2"/>
            <a:r>
              <a:rPr lang="en-US" dirty="0" smtClean="0"/>
              <a:t>Too dense – overloaded</a:t>
            </a:r>
          </a:p>
          <a:p>
            <a:pPr lvl="2"/>
            <a:r>
              <a:rPr lang="en-US" dirty="0" smtClean="0"/>
              <a:t>Lacking absorbent materials</a:t>
            </a:r>
          </a:p>
          <a:p>
            <a:pPr lvl="2"/>
            <a:r>
              <a:rPr lang="en-US" dirty="0" smtClean="0"/>
              <a:t>Too tightly wrapped</a:t>
            </a:r>
          </a:p>
          <a:p>
            <a:pPr lvl="2"/>
            <a:r>
              <a:rPr lang="en-US" dirty="0" smtClean="0"/>
              <a:t>Device may need extended drying time – see OEM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035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Internal Moisture</a:t>
            </a:r>
          </a:p>
          <a:p>
            <a:pPr lvl="2"/>
            <a:r>
              <a:rPr lang="en-US" dirty="0" smtClean="0"/>
              <a:t>Plastic trays may  require increased drying time</a:t>
            </a:r>
          </a:p>
          <a:p>
            <a:pPr lvl="1"/>
            <a:r>
              <a:rPr lang="en-US" dirty="0" smtClean="0"/>
              <a:t>Document wet packs</a:t>
            </a:r>
          </a:p>
          <a:p>
            <a:pPr lvl="2"/>
            <a:r>
              <a:rPr lang="en-US" dirty="0" smtClean="0"/>
              <a:t>Packs should be returned immediately for examination</a:t>
            </a:r>
          </a:p>
          <a:p>
            <a:pPr lvl="3"/>
            <a:r>
              <a:rPr lang="en-US" dirty="0" smtClean="0"/>
              <a:t>Must identify root cause</a:t>
            </a:r>
          </a:p>
          <a:p>
            <a:pPr lvl="4"/>
            <a:r>
              <a:rPr lang="en-US" dirty="0" smtClean="0"/>
              <a:t>Specific device</a:t>
            </a:r>
          </a:p>
          <a:p>
            <a:pPr lvl="4"/>
            <a:r>
              <a:rPr lang="en-US" dirty="0" smtClean="0"/>
              <a:t>Specific person</a:t>
            </a:r>
          </a:p>
          <a:p>
            <a:pPr lvl="1"/>
            <a:r>
              <a:rPr lang="en-US" dirty="0" smtClean="0"/>
              <a:t>External Moisture</a:t>
            </a:r>
          </a:p>
          <a:p>
            <a:pPr lvl="2"/>
            <a:r>
              <a:rPr lang="en-US" dirty="0" smtClean="0"/>
              <a:t>Noticed on removal from sterilizer</a:t>
            </a:r>
          </a:p>
          <a:p>
            <a:pPr lvl="2"/>
            <a:r>
              <a:rPr lang="en-US" dirty="0" smtClean="0"/>
              <a:t>Don’t check for moisture until after cooling</a:t>
            </a:r>
          </a:p>
          <a:p>
            <a:pPr lvl="3"/>
            <a:r>
              <a:rPr lang="en-US" dirty="0" smtClean="0"/>
              <a:t>May vaporize during cooling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Assembling instrument sets</a:t>
            </a:r>
          </a:p>
          <a:p>
            <a:pPr lvl="1"/>
            <a:r>
              <a:rPr lang="en-US" dirty="0" smtClean="0"/>
              <a:t>Trays</a:t>
            </a:r>
          </a:p>
          <a:p>
            <a:pPr lvl="2"/>
            <a:r>
              <a:rPr lang="en-US" dirty="0" smtClean="0"/>
              <a:t>Must have perforations or mesh bottom</a:t>
            </a:r>
          </a:p>
          <a:p>
            <a:pPr lvl="2"/>
            <a:r>
              <a:rPr lang="en-US" dirty="0" smtClean="0"/>
              <a:t>Adequate size to evenly distribute the metal mass</a:t>
            </a:r>
          </a:p>
          <a:p>
            <a:pPr lvl="1"/>
            <a:r>
              <a:rPr lang="en-US" dirty="0" smtClean="0"/>
              <a:t>Line with lint-free absorbent surgical towel or other</a:t>
            </a:r>
          </a:p>
          <a:p>
            <a:pPr lvl="2"/>
            <a:r>
              <a:rPr lang="en-US" dirty="0" smtClean="0"/>
              <a:t>Moisture dries more easily than droplets</a:t>
            </a:r>
          </a:p>
          <a:p>
            <a:pPr lvl="2"/>
            <a:r>
              <a:rPr lang="en-US" dirty="0" smtClean="0"/>
              <a:t>Some foams may hold condensation</a:t>
            </a:r>
          </a:p>
          <a:p>
            <a:pPr lvl="2"/>
            <a:r>
              <a:rPr lang="en-US" dirty="0" smtClean="0"/>
              <a:t>Don’t use with rigid containers unless recommended by OEM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Instruments</a:t>
            </a:r>
          </a:p>
          <a:p>
            <a:pPr lvl="2"/>
            <a:r>
              <a:rPr lang="en-US" dirty="0" smtClean="0"/>
              <a:t>Open</a:t>
            </a:r>
          </a:p>
          <a:p>
            <a:pPr lvl="2"/>
            <a:r>
              <a:rPr lang="en-US" dirty="0" smtClean="0"/>
              <a:t>Evenly distributed in tray</a:t>
            </a:r>
          </a:p>
          <a:p>
            <a:pPr lvl="1"/>
            <a:r>
              <a:rPr lang="en-US" dirty="0" smtClean="0"/>
              <a:t>Wrapping sets</a:t>
            </a:r>
          </a:p>
          <a:p>
            <a:pPr lvl="2"/>
            <a:r>
              <a:rPr lang="en-US" dirty="0" smtClean="0"/>
              <a:t>Wrapper</a:t>
            </a:r>
          </a:p>
          <a:p>
            <a:pPr lvl="2"/>
            <a:r>
              <a:rPr lang="en-US" dirty="0" smtClean="0"/>
              <a:t>Absorbent material – for condensation</a:t>
            </a:r>
          </a:p>
          <a:p>
            <a:pPr lvl="2"/>
            <a:r>
              <a:rPr lang="en-US" dirty="0" smtClean="0"/>
              <a:t>Then instrument tray</a:t>
            </a:r>
          </a:p>
          <a:p>
            <a:pPr lvl="2"/>
            <a:r>
              <a:rPr lang="en-US" dirty="0" smtClean="0"/>
              <a:t>Can place a towel on top of set </a:t>
            </a:r>
          </a:p>
          <a:p>
            <a:pPr lvl="3"/>
            <a:r>
              <a:rPr lang="en-US" dirty="0" smtClean="0"/>
              <a:t>Can help prevent torn wrappers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Cleaning / maintaining sterilizers</a:t>
            </a:r>
          </a:p>
          <a:p>
            <a:pPr lvl="1"/>
            <a:r>
              <a:rPr lang="en-US" dirty="0" smtClean="0"/>
              <a:t>Follow OEM recommendations</a:t>
            </a:r>
          </a:p>
          <a:p>
            <a:pPr lvl="1"/>
            <a:r>
              <a:rPr lang="en-US" dirty="0" smtClean="0"/>
              <a:t>Cool chamber first</a:t>
            </a:r>
          </a:p>
          <a:p>
            <a:pPr lvl="2"/>
            <a:r>
              <a:rPr lang="en-US" dirty="0" smtClean="0"/>
              <a:t>Wear protective gloves</a:t>
            </a:r>
          </a:p>
          <a:p>
            <a:pPr lvl="1"/>
            <a:r>
              <a:rPr lang="en-US" dirty="0" smtClean="0"/>
              <a:t>Check 	</a:t>
            </a:r>
          </a:p>
          <a:p>
            <a:pPr lvl="2"/>
            <a:r>
              <a:rPr lang="en-US" dirty="0" smtClean="0"/>
              <a:t>Chamber drain – particles        p.310</a:t>
            </a:r>
          </a:p>
          <a:p>
            <a:pPr lvl="3"/>
            <a:r>
              <a:rPr lang="en-US" dirty="0" smtClean="0"/>
              <a:t>Screen strainer – remove and clean daily</a:t>
            </a:r>
          </a:p>
          <a:p>
            <a:pPr lvl="3"/>
            <a:r>
              <a:rPr lang="en-US" dirty="0" smtClean="0"/>
              <a:t>Use abrasive brush and mild detergent</a:t>
            </a:r>
          </a:p>
          <a:p>
            <a:pPr lvl="3"/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97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Steam sterilization – </a:t>
            </a:r>
            <a:r>
              <a:rPr lang="en-US" sz="2800" dirty="0" smtClean="0"/>
              <a:t>most commonly used</a:t>
            </a:r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Low cost</a:t>
            </a:r>
          </a:p>
          <a:p>
            <a:pPr lvl="2"/>
            <a:r>
              <a:rPr lang="en-US" dirty="0" smtClean="0"/>
              <a:t>Fast</a:t>
            </a:r>
          </a:p>
          <a:p>
            <a:pPr lvl="2"/>
            <a:r>
              <a:rPr lang="en-US" dirty="0" smtClean="0"/>
              <a:t>Fairly simple</a:t>
            </a:r>
          </a:p>
          <a:p>
            <a:pPr lvl="2"/>
            <a:r>
              <a:rPr lang="en-US" dirty="0" smtClean="0"/>
              <a:t>No residue / by-products</a:t>
            </a:r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Used to use boiling water</a:t>
            </a:r>
          </a:p>
          <a:p>
            <a:pPr lvl="1"/>
            <a:r>
              <a:rPr lang="en-US" dirty="0" smtClean="0"/>
              <a:t>Needed to increase temperature to kill resistant</a:t>
            </a:r>
          </a:p>
          <a:p>
            <a:pPr lvl="2"/>
            <a:r>
              <a:rPr lang="en-US" dirty="0" smtClean="0"/>
              <a:t>Steam under pressure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21466"/>
            <a:ext cx="32004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391" y="0"/>
            <a:ext cx="1840609" cy="1589617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Chamber </a:t>
            </a:r>
            <a:endParaRPr lang="en-US" dirty="0" smtClean="0"/>
          </a:p>
          <a:p>
            <a:pPr lvl="3"/>
            <a:r>
              <a:rPr lang="en-US" dirty="0" smtClean="0"/>
              <a:t>Use specific mop and mild </a:t>
            </a:r>
            <a:r>
              <a:rPr lang="en-US" dirty="0" smtClean="0"/>
              <a:t>detergent – no abrasives</a:t>
            </a:r>
          </a:p>
          <a:p>
            <a:pPr lvl="4"/>
            <a:r>
              <a:rPr lang="en-US" dirty="0" smtClean="0"/>
              <a:t>Turn off steam</a:t>
            </a:r>
          </a:p>
          <a:p>
            <a:pPr lvl="4"/>
            <a:r>
              <a:rPr lang="en-US" dirty="0" smtClean="0"/>
              <a:t>Allow to cool</a:t>
            </a:r>
          </a:p>
          <a:p>
            <a:pPr lvl="4"/>
            <a:r>
              <a:rPr lang="en-US" dirty="0" smtClean="0"/>
              <a:t>Wear protective gloves</a:t>
            </a:r>
          </a:p>
          <a:p>
            <a:pPr lvl="2"/>
            <a:r>
              <a:rPr lang="en-US" dirty="0" smtClean="0"/>
              <a:t>Door gasket</a:t>
            </a:r>
          </a:p>
          <a:p>
            <a:pPr lvl="3"/>
            <a:r>
              <a:rPr lang="en-US" dirty="0" smtClean="0"/>
              <a:t>Inspect for damage</a:t>
            </a:r>
          </a:p>
          <a:p>
            <a:pPr lvl="3"/>
            <a:r>
              <a:rPr lang="en-US" dirty="0" smtClean="0"/>
              <a:t>Wipe clean daily</a:t>
            </a:r>
          </a:p>
          <a:p>
            <a:pPr lvl="2"/>
            <a:r>
              <a:rPr lang="en-US" dirty="0" smtClean="0"/>
              <a:t>Carriage, cart, loading baskets</a:t>
            </a:r>
          </a:p>
          <a:p>
            <a:pPr lvl="3"/>
            <a:r>
              <a:rPr lang="en-US" dirty="0" smtClean="0"/>
              <a:t>Clean with mild detergent</a:t>
            </a:r>
          </a:p>
          <a:p>
            <a:pPr lvl="3"/>
            <a:r>
              <a:rPr lang="en-US" dirty="0" smtClean="0"/>
              <a:t>Check for rough areas</a:t>
            </a:r>
          </a:p>
          <a:p>
            <a:pPr lvl="3"/>
            <a:r>
              <a:rPr lang="en-US" dirty="0" smtClean="0"/>
              <a:t>Check wheels/rollers for free moving function</a:t>
            </a:r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Drain</a:t>
            </a:r>
          </a:p>
          <a:p>
            <a:pPr lvl="3"/>
            <a:r>
              <a:rPr lang="en-US" dirty="0" smtClean="0"/>
              <a:t>Follow OEM recommendation / instructions</a:t>
            </a:r>
          </a:p>
          <a:p>
            <a:pPr lvl="3"/>
            <a:r>
              <a:rPr lang="en-US" dirty="0" smtClean="0"/>
              <a:t>Must allow free movement of air and steam</a:t>
            </a:r>
          </a:p>
          <a:p>
            <a:pPr lvl="2"/>
            <a:r>
              <a:rPr lang="en-US" dirty="0" smtClean="0"/>
              <a:t>Recording devices </a:t>
            </a:r>
          </a:p>
          <a:p>
            <a:pPr lvl="3"/>
            <a:r>
              <a:rPr lang="en-US" dirty="0" smtClean="0"/>
              <a:t>Paper charts</a:t>
            </a:r>
          </a:p>
          <a:p>
            <a:pPr lvl="3"/>
            <a:r>
              <a:rPr lang="en-US" dirty="0" smtClean="0"/>
              <a:t>Printer paper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heat sterilization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63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To penetrate some materials </a:t>
            </a:r>
            <a:r>
              <a:rPr lang="en-US" dirty="0" smtClean="0"/>
              <a:t>not permeable to steam</a:t>
            </a:r>
            <a:endParaRPr lang="en-US" dirty="0" smtClean="0"/>
          </a:p>
          <a:p>
            <a:pPr lvl="2"/>
            <a:r>
              <a:rPr lang="en-US" dirty="0" smtClean="0"/>
              <a:t>Oils, petroleum jelly</a:t>
            </a:r>
          </a:p>
          <a:p>
            <a:pPr lvl="2"/>
            <a:r>
              <a:rPr lang="en-US" dirty="0" smtClean="0"/>
              <a:t>Powders</a:t>
            </a:r>
          </a:p>
          <a:p>
            <a:pPr lvl="2"/>
            <a:r>
              <a:rPr lang="en-US" dirty="0" smtClean="0"/>
              <a:t>Closed containers	</a:t>
            </a:r>
          </a:p>
          <a:p>
            <a:r>
              <a:rPr lang="en-US" dirty="0" smtClean="0"/>
              <a:t>Rate of microbiological destruction determined by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Time </a:t>
            </a:r>
          </a:p>
          <a:p>
            <a:pPr lvl="1"/>
            <a:r>
              <a:rPr lang="en-US" dirty="0" smtClean="0"/>
              <a:t>Uniformity of heating</a:t>
            </a:r>
          </a:p>
          <a:p>
            <a:pPr lvl="1"/>
            <a:r>
              <a:rPr lang="en-US" dirty="0" smtClean="0"/>
              <a:t>Permeability of material</a:t>
            </a:r>
          </a:p>
          <a:p>
            <a:pPr lvl="1"/>
            <a:r>
              <a:rPr lang="en-US" dirty="0" smtClean="0"/>
              <a:t>Amount of bioburden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When saturated steam can’t do the job</a:t>
            </a:r>
          </a:p>
          <a:p>
            <a:pPr lvl="2"/>
            <a:r>
              <a:rPr lang="en-US" dirty="0" smtClean="0"/>
              <a:t>Can’t penetrate – water can’t penetrate</a:t>
            </a:r>
          </a:p>
          <a:p>
            <a:pPr lvl="1"/>
            <a:r>
              <a:rPr lang="en-US" dirty="0" smtClean="0"/>
              <a:t>Glassware </a:t>
            </a:r>
          </a:p>
          <a:p>
            <a:pPr lvl="2"/>
            <a:r>
              <a:rPr lang="en-US" dirty="0" smtClean="0"/>
              <a:t>Withstands higher heat for a short time</a:t>
            </a:r>
          </a:p>
          <a:p>
            <a:pPr lvl="1"/>
            <a:r>
              <a:rPr lang="en-US" dirty="0" smtClean="0"/>
              <a:t>Not with fabric or rubber</a:t>
            </a:r>
          </a:p>
          <a:p>
            <a:r>
              <a:rPr lang="en-US" dirty="0" smtClean="0"/>
              <a:t>Heat transfer</a:t>
            </a:r>
          </a:p>
          <a:p>
            <a:pPr lvl="1"/>
            <a:r>
              <a:rPr lang="en-US" dirty="0" smtClean="0"/>
              <a:t>CONDUCTION – from particle to particle</a:t>
            </a:r>
          </a:p>
          <a:p>
            <a:pPr lvl="2"/>
            <a:r>
              <a:rPr lang="en-US" dirty="0" smtClean="0"/>
              <a:t>Heats entire item, not just surface</a:t>
            </a:r>
          </a:p>
          <a:p>
            <a:pPr lvl="1"/>
            <a:r>
              <a:rPr lang="en-US" dirty="0" smtClean="0"/>
              <a:t>TIME – no moisture – takes longer to kill organisms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Can sterilize powders and oils</a:t>
            </a:r>
          </a:p>
          <a:p>
            <a:pPr lvl="1"/>
            <a:r>
              <a:rPr lang="en-US" dirty="0" smtClean="0"/>
              <a:t>Doesn’t erode glass surface</a:t>
            </a:r>
          </a:p>
          <a:p>
            <a:pPr lvl="1"/>
            <a:r>
              <a:rPr lang="en-US" dirty="0" smtClean="0"/>
              <a:t>Not corrosive / rust metals / sharps</a:t>
            </a:r>
          </a:p>
          <a:p>
            <a:pPr lvl="1"/>
            <a:r>
              <a:rPr lang="en-US" dirty="0" smtClean="0"/>
              <a:t>Reaches all surfaces – on items that can’t be disassembled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 smtClean="0"/>
          </a:p>
          <a:p>
            <a:pPr lvl="1"/>
            <a:r>
              <a:rPr lang="en-US" dirty="0" smtClean="0"/>
              <a:t>Difficult to control in narrow limits</a:t>
            </a:r>
          </a:p>
          <a:p>
            <a:pPr lvl="1"/>
            <a:r>
              <a:rPr lang="en-US" dirty="0" smtClean="0"/>
              <a:t>Penetrates slowly / unevenly</a:t>
            </a:r>
          </a:p>
          <a:p>
            <a:pPr lvl="1"/>
            <a:r>
              <a:rPr lang="en-US" dirty="0" smtClean="0"/>
              <a:t>Requires long exposure times</a:t>
            </a:r>
          </a:p>
          <a:p>
            <a:pPr lvl="1"/>
            <a:r>
              <a:rPr lang="en-US" dirty="0" smtClean="0"/>
              <a:t>High heats damage some items</a:t>
            </a:r>
          </a:p>
          <a:p>
            <a:pPr lvl="1"/>
            <a:r>
              <a:rPr lang="en-US" dirty="0" smtClean="0"/>
              <a:t>Limited packaging materials for wraps</a:t>
            </a:r>
          </a:p>
          <a:p>
            <a:pPr lvl="1"/>
            <a:r>
              <a:rPr lang="en-US" dirty="0" smtClean="0"/>
              <a:t>Not suitable for fabrics / rubber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dry heat sterilizers</a:t>
            </a:r>
          </a:p>
          <a:p>
            <a:pPr lvl="1"/>
            <a:r>
              <a:rPr lang="en-US" dirty="0" smtClean="0"/>
              <a:t>Hot air convection</a:t>
            </a:r>
          </a:p>
          <a:p>
            <a:pPr lvl="2"/>
            <a:r>
              <a:rPr lang="en-US" dirty="0" smtClean="0"/>
              <a:t>Gravity Convection Sterilizers</a:t>
            </a:r>
          </a:p>
          <a:p>
            <a:pPr lvl="3"/>
            <a:r>
              <a:rPr lang="en-US" dirty="0" smtClean="0"/>
              <a:t>Heated air rises and displaces cooler air</a:t>
            </a:r>
          </a:p>
          <a:p>
            <a:pPr lvl="3"/>
            <a:r>
              <a:rPr lang="en-US" dirty="0" smtClean="0"/>
              <a:t>Causes inconsistent temperatures</a:t>
            </a:r>
          </a:p>
          <a:p>
            <a:pPr lvl="3"/>
            <a:r>
              <a:rPr lang="en-US" dirty="0" smtClean="0"/>
              <a:t>Difficult to monitor temperatures at level of item</a:t>
            </a:r>
          </a:p>
          <a:p>
            <a:pPr lvl="2"/>
            <a:r>
              <a:rPr lang="en-US" dirty="0" smtClean="0"/>
              <a:t>Mechanical Convection Sterilizers</a:t>
            </a:r>
          </a:p>
          <a:p>
            <a:pPr lvl="3"/>
            <a:r>
              <a:rPr lang="en-US" dirty="0" smtClean="0"/>
              <a:t>Has a blower to force heated air throughout chamber</a:t>
            </a:r>
          </a:p>
          <a:p>
            <a:pPr lvl="3"/>
            <a:r>
              <a:rPr lang="en-US" dirty="0" smtClean="0"/>
              <a:t>More uniform temperatures</a:t>
            </a:r>
          </a:p>
          <a:p>
            <a:pPr lvl="3"/>
            <a:r>
              <a:rPr lang="en-US" dirty="0" smtClean="0"/>
              <a:t>More efficient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40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Dry Heat Procedures</a:t>
            </a:r>
          </a:p>
          <a:p>
            <a:pPr lvl="1"/>
            <a:r>
              <a:rPr lang="en-US" dirty="0" smtClean="0"/>
              <a:t>Follow OEM recommendations</a:t>
            </a:r>
          </a:p>
          <a:p>
            <a:pPr lvl="2"/>
            <a:r>
              <a:rPr lang="en-US" dirty="0" smtClean="0"/>
              <a:t>Temp, timing, loading, etc.</a:t>
            </a:r>
          </a:p>
          <a:p>
            <a:pPr lvl="1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Most common is </a:t>
            </a:r>
            <a:r>
              <a:rPr lang="en-US" dirty="0" smtClean="0">
                <a:solidFill>
                  <a:srgbClr val="FF0000"/>
                </a:solidFill>
              </a:rPr>
              <a:t>320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F </a:t>
            </a:r>
          </a:p>
          <a:p>
            <a:pPr lvl="1"/>
            <a:r>
              <a:rPr lang="en-US" dirty="0" smtClean="0"/>
              <a:t>Time	</a:t>
            </a:r>
          </a:p>
          <a:p>
            <a:pPr lvl="2"/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2 hours</a:t>
            </a:r>
          </a:p>
          <a:p>
            <a:pPr lvl="1"/>
            <a:r>
              <a:rPr lang="en-US" dirty="0" smtClean="0"/>
              <a:t>Time and temperature relationship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Hotter the TEMPERATUR = shorter TIME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lower the TEMPERATURE = longer TIME</a:t>
            </a:r>
          </a:p>
          <a:p>
            <a:pPr lvl="1"/>
            <a:r>
              <a:rPr lang="en-US" dirty="0" smtClean="0"/>
              <a:t>Must allow air to circulate freely when loaded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Oils and Powders</a:t>
            </a:r>
          </a:p>
          <a:p>
            <a:pPr lvl="1"/>
            <a:r>
              <a:rPr lang="en-US" dirty="0" smtClean="0"/>
              <a:t>Quantity is limited to single use</a:t>
            </a:r>
          </a:p>
          <a:p>
            <a:pPr lvl="2"/>
            <a:r>
              <a:rPr lang="en-US" dirty="0" smtClean="0"/>
              <a:t>Oil depth not more than ¼”</a:t>
            </a:r>
          </a:p>
          <a:p>
            <a:pPr lvl="2"/>
            <a:r>
              <a:rPr lang="en-US" dirty="0" smtClean="0"/>
              <a:t>Powder depth is also limited</a:t>
            </a:r>
          </a:p>
          <a:p>
            <a:pPr lvl="1"/>
            <a:r>
              <a:rPr lang="en-US" dirty="0" smtClean="0"/>
              <a:t>Impregnated gauze strips</a:t>
            </a:r>
          </a:p>
          <a:p>
            <a:pPr lvl="2"/>
            <a:r>
              <a:rPr lang="en-US" dirty="0" smtClean="0"/>
              <a:t>Gauze placed in stainless steel contained</a:t>
            </a:r>
          </a:p>
          <a:p>
            <a:pPr lvl="2"/>
            <a:r>
              <a:rPr lang="en-US" dirty="0" smtClean="0"/>
              <a:t>Covered with petroleum jelly or other oil</a:t>
            </a:r>
          </a:p>
          <a:p>
            <a:pPr lvl="2"/>
            <a:r>
              <a:rPr lang="en-US" dirty="0" smtClean="0"/>
              <a:t>Depth not to exceed ½”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Glass syringes – </a:t>
            </a:r>
          </a:p>
          <a:p>
            <a:pPr lvl="2"/>
            <a:r>
              <a:rPr lang="en-US" dirty="0" smtClean="0"/>
              <a:t>Can sterilize </a:t>
            </a:r>
            <a:r>
              <a:rPr lang="en-US" dirty="0" smtClean="0"/>
              <a:t>assembled</a:t>
            </a:r>
          </a:p>
          <a:p>
            <a:pPr lvl="1"/>
            <a:r>
              <a:rPr lang="en-US" dirty="0" smtClean="0"/>
              <a:t>Needles</a:t>
            </a:r>
          </a:p>
          <a:p>
            <a:pPr lvl="2"/>
            <a:r>
              <a:rPr lang="en-US" dirty="0" smtClean="0"/>
              <a:t>Can have </a:t>
            </a:r>
            <a:r>
              <a:rPr lang="en-US" dirty="0" err="1" smtClean="0"/>
              <a:t>stylet</a:t>
            </a:r>
            <a:r>
              <a:rPr lang="en-US" dirty="0" smtClean="0"/>
              <a:t> in place</a:t>
            </a:r>
          </a:p>
          <a:p>
            <a:pPr lvl="1"/>
            <a:r>
              <a:rPr lang="en-US" dirty="0" smtClean="0"/>
              <a:t>Instruments</a:t>
            </a:r>
          </a:p>
          <a:p>
            <a:pPr lvl="2"/>
            <a:r>
              <a:rPr lang="en-US" dirty="0" smtClean="0"/>
              <a:t>Must be dry</a:t>
            </a:r>
          </a:p>
          <a:p>
            <a:pPr lvl="1"/>
            <a:r>
              <a:rPr lang="en-US" dirty="0" smtClean="0"/>
              <a:t>When loading</a:t>
            </a:r>
          </a:p>
          <a:p>
            <a:pPr lvl="2"/>
            <a:r>
              <a:rPr lang="en-US" dirty="0" smtClean="0"/>
              <a:t>Standardize loads – same things at same time</a:t>
            </a:r>
          </a:p>
          <a:p>
            <a:pPr lvl="2"/>
            <a:r>
              <a:rPr lang="en-US" dirty="0" smtClean="0"/>
              <a:t>Spaces between for good circulation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Transmission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270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133"/>
                <a:gridCol w="3539067"/>
                <a:gridCol w="2895600"/>
              </a:tblGrid>
              <a:tr h="46743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STERILIZATION</a:t>
                      </a:r>
                      <a:r>
                        <a:rPr lang="en-US" baseline="0" dirty="0" smtClean="0"/>
                        <a:t> METHOD</a:t>
                      </a:r>
                      <a:endParaRPr lang="en-US" dirty="0"/>
                    </a:p>
                  </a:txBody>
                  <a:tcPr/>
                </a:tc>
              </a:tr>
              <a:tr h="1152568">
                <a:tc>
                  <a:txBody>
                    <a:bodyPr/>
                    <a:lstStyle/>
                    <a:p>
                      <a:r>
                        <a:rPr lang="en-US" dirty="0" smtClean="0"/>
                        <a:t>CONDUCTION</a:t>
                      </a:r>
                    </a:p>
                    <a:p>
                      <a:r>
                        <a:rPr lang="en-US" dirty="0" smtClean="0"/>
                        <a:t>     Solids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</a:t>
                      </a:r>
                      <a:r>
                        <a:rPr lang="en-US" baseline="0" dirty="0" smtClean="0"/>
                        <a:t> moves from one particle to another next to it by colliding – warmer gives to cooler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Dry Heat</a:t>
                      </a:r>
                      <a:endParaRPr lang="en-US" dirty="0"/>
                    </a:p>
                  </a:txBody>
                  <a:tcPr/>
                </a:tc>
              </a:tr>
              <a:tr h="1498339">
                <a:tc>
                  <a:txBody>
                    <a:bodyPr/>
                    <a:lstStyle/>
                    <a:p>
                      <a:r>
                        <a:rPr lang="en-US" dirty="0" smtClean="0"/>
                        <a:t>CONVECTION</a:t>
                      </a:r>
                    </a:p>
                    <a:p>
                      <a:r>
                        <a:rPr lang="en-US" dirty="0" smtClean="0"/>
                        <a:t>     Liquids / Gases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 moves from particle to particle and moves around sharing it’s warmth</a:t>
                      </a:r>
                      <a:r>
                        <a:rPr lang="en-US" baseline="0" dirty="0" smtClean="0"/>
                        <a:t> – circulates through liquid / gas disseminating it’s heat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Steam</a:t>
                      </a:r>
                      <a:endParaRPr lang="en-US" dirty="0"/>
                    </a:p>
                  </a:txBody>
                  <a:tcPr/>
                </a:tc>
              </a:tr>
              <a:tr h="1152568"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</a:t>
                      </a:r>
                    </a:p>
                    <a:p>
                      <a:r>
                        <a:rPr lang="en-US" dirty="0" smtClean="0"/>
                        <a:t>     through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through space to warm another part without warming the space – sun warms earth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Packaging materials</a:t>
            </a:r>
          </a:p>
          <a:p>
            <a:pPr lvl="1"/>
            <a:r>
              <a:rPr lang="en-US" dirty="0" smtClean="0"/>
              <a:t>Heat resistant glass</a:t>
            </a:r>
          </a:p>
          <a:p>
            <a:pPr lvl="1"/>
            <a:r>
              <a:rPr lang="en-US" dirty="0" smtClean="0"/>
              <a:t>Stainless steel trays / pans with lids</a:t>
            </a:r>
          </a:p>
          <a:p>
            <a:pPr lvl="1"/>
            <a:r>
              <a:rPr lang="en-US" dirty="0" smtClean="0"/>
              <a:t>Cotton muslin if not over 400</a:t>
            </a:r>
            <a:r>
              <a:rPr lang="en-US" baseline="30000" dirty="0" smtClean="0"/>
              <a:t>o</a:t>
            </a:r>
          </a:p>
          <a:p>
            <a:pPr lvl="1"/>
            <a:r>
              <a:rPr lang="en-US" dirty="0" smtClean="0"/>
              <a:t>Aluminum foil</a:t>
            </a:r>
          </a:p>
          <a:p>
            <a:pPr lvl="1"/>
            <a:r>
              <a:rPr lang="en-US" dirty="0" smtClean="0"/>
              <a:t>Nylon films</a:t>
            </a:r>
          </a:p>
          <a:p>
            <a:pPr lvl="1"/>
            <a:r>
              <a:rPr lang="en-US" dirty="0" smtClean="0"/>
              <a:t>Other as specified by OEM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Sterilization 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 to PROVE sterility</a:t>
            </a:r>
          </a:p>
          <a:p>
            <a:pPr lvl="1"/>
            <a:r>
              <a:rPr lang="en-US" dirty="0" smtClean="0"/>
              <a:t>Must monitor conditions</a:t>
            </a:r>
          </a:p>
          <a:p>
            <a:r>
              <a:rPr lang="en-US" dirty="0" smtClean="0"/>
              <a:t>Control measures</a:t>
            </a:r>
          </a:p>
          <a:p>
            <a:pPr lvl="1"/>
            <a:r>
              <a:rPr lang="en-US" dirty="0" smtClean="0"/>
              <a:t>Process indicators -</a:t>
            </a:r>
          </a:p>
          <a:p>
            <a:pPr lvl="2"/>
            <a:r>
              <a:rPr lang="en-US" dirty="0" smtClean="0"/>
              <a:t>Proper exposure to process</a:t>
            </a:r>
          </a:p>
          <a:p>
            <a:pPr lvl="3"/>
            <a:r>
              <a:rPr lang="en-US" dirty="0" smtClean="0"/>
              <a:t>Visual evidence of the </a:t>
            </a:r>
            <a:r>
              <a:rPr lang="en-US" dirty="0" smtClean="0"/>
              <a:t>process – change color</a:t>
            </a:r>
          </a:p>
          <a:p>
            <a:pPr lvl="3"/>
            <a:r>
              <a:rPr lang="en-US" dirty="0" smtClean="0"/>
              <a:t>Sensitive to Heat of sterilization</a:t>
            </a:r>
          </a:p>
          <a:p>
            <a:pPr lvl="3"/>
            <a:r>
              <a:rPr lang="en-US" dirty="0" smtClean="0"/>
              <a:t>Can detect:  air leaks, wet steam, cool temp,                        packaging problems, pack density</a:t>
            </a:r>
          </a:p>
          <a:p>
            <a:pPr lvl="2"/>
            <a:r>
              <a:rPr lang="en-US" dirty="0" smtClean="0"/>
              <a:t>Internal – used inside – Chemical Indicators</a:t>
            </a:r>
          </a:p>
          <a:p>
            <a:pPr lvl="2"/>
            <a:r>
              <a:rPr lang="en-US" dirty="0" smtClean="0"/>
              <a:t>External – outside – Indicator Tape</a:t>
            </a:r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102" y="1554162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902" y="1295400"/>
            <a:ext cx="13462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Chemical Indicators</a:t>
            </a:r>
          </a:p>
          <a:p>
            <a:pPr lvl="2"/>
            <a:r>
              <a:rPr lang="en-US" dirty="0" smtClean="0"/>
              <a:t>Placed in tray in area least accessible to steam</a:t>
            </a:r>
          </a:p>
          <a:p>
            <a:pPr lvl="2"/>
            <a:r>
              <a:rPr lang="en-US" dirty="0" smtClean="0"/>
              <a:t>If there is a question about the process</a:t>
            </a:r>
          </a:p>
          <a:p>
            <a:pPr lvl="3"/>
            <a:r>
              <a:rPr lang="en-US" dirty="0" smtClean="0"/>
              <a:t>Color is not good or consistent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DO NOT USE ITEM / SET</a:t>
            </a:r>
          </a:p>
          <a:p>
            <a:pPr lvl="2"/>
            <a:endParaRPr lang="en-US" dirty="0" smtClean="0">
              <a:solidFill>
                <a:srgbClr val="4E3B30"/>
              </a:solidFill>
            </a:endParaRPr>
          </a:p>
          <a:p>
            <a:pPr lvl="3"/>
            <a:endParaRPr lang="en-US" dirty="0" smtClean="0">
              <a:solidFill>
                <a:srgbClr val="FF0000"/>
              </a:solidFill>
            </a:endParaRPr>
          </a:p>
          <a:p>
            <a:pPr lvl="3"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>
                <a:solidFill>
                  <a:srgbClr val="4E3B30"/>
                </a:solidFill>
              </a:rPr>
              <a:t>CHEMICAL INTEGRATORS</a:t>
            </a:r>
          </a:p>
          <a:p>
            <a:pPr lvl="2"/>
            <a:r>
              <a:rPr lang="en-US" dirty="0" smtClean="0">
                <a:solidFill>
                  <a:srgbClr val="4E3B30"/>
                </a:solidFill>
              </a:rPr>
              <a:t>Heat sensitive paint along a strip</a:t>
            </a:r>
          </a:p>
          <a:p>
            <a:pPr lvl="2"/>
            <a:r>
              <a:rPr lang="en-US" dirty="0" smtClean="0">
                <a:solidFill>
                  <a:srgbClr val="4E3B30"/>
                </a:solidFill>
              </a:rPr>
              <a:t>Gradually changes </a:t>
            </a:r>
            <a:r>
              <a:rPr lang="en-US" dirty="0" smtClean="0">
                <a:solidFill>
                  <a:srgbClr val="4E3B30"/>
                </a:solidFill>
              </a:rPr>
              <a:t>color over time</a:t>
            </a:r>
          </a:p>
          <a:p>
            <a:r>
              <a:rPr lang="en-US" dirty="0" smtClean="0">
                <a:solidFill>
                  <a:srgbClr val="4E3B30"/>
                </a:solidFill>
              </a:rPr>
              <a:t>Sterilization Load Control Numbers</a:t>
            </a:r>
          </a:p>
          <a:p>
            <a:pPr lvl="1"/>
            <a:r>
              <a:rPr lang="en-US" dirty="0" smtClean="0">
                <a:solidFill>
                  <a:srgbClr val="4E3B30"/>
                </a:solidFill>
              </a:rPr>
              <a:t>Label items with Load control number</a:t>
            </a:r>
          </a:p>
          <a:p>
            <a:pPr lvl="2"/>
            <a:r>
              <a:rPr lang="en-US" dirty="0" smtClean="0">
                <a:solidFill>
                  <a:srgbClr val="4E3B30"/>
                </a:solidFill>
              </a:rPr>
              <a:t>Sterilizer number -       2</a:t>
            </a:r>
          </a:p>
          <a:p>
            <a:pPr lvl="2"/>
            <a:r>
              <a:rPr lang="en-US" dirty="0" smtClean="0">
                <a:solidFill>
                  <a:srgbClr val="4E3B30"/>
                </a:solidFill>
              </a:rPr>
              <a:t>Load of the day -          5</a:t>
            </a:r>
          </a:p>
          <a:p>
            <a:pPr lvl="2"/>
            <a:r>
              <a:rPr lang="en-US" dirty="0" smtClean="0">
                <a:solidFill>
                  <a:srgbClr val="4E3B30"/>
                </a:solidFill>
              </a:rPr>
              <a:t>Date Sterilized -         94</a:t>
            </a:r>
          </a:p>
          <a:p>
            <a:pPr lvl="3"/>
            <a:r>
              <a:rPr lang="en-US" dirty="0" smtClean="0">
                <a:solidFill>
                  <a:srgbClr val="4E3B30"/>
                </a:solidFill>
              </a:rPr>
              <a:t>94</a:t>
            </a:r>
            <a:r>
              <a:rPr lang="en-US" baseline="30000" dirty="0" smtClean="0">
                <a:solidFill>
                  <a:srgbClr val="4E3B30"/>
                </a:solidFill>
              </a:rPr>
              <a:t>th</a:t>
            </a:r>
            <a:r>
              <a:rPr lang="en-US" dirty="0" smtClean="0">
                <a:solidFill>
                  <a:srgbClr val="4E3B30"/>
                </a:solidFill>
              </a:rPr>
              <a:t> day of Julian calendar</a:t>
            </a:r>
          </a:p>
          <a:p>
            <a:pPr lvl="3"/>
            <a:r>
              <a:rPr lang="en-US" dirty="0" smtClean="0">
                <a:solidFill>
                  <a:srgbClr val="4E3B30"/>
                </a:solidFill>
              </a:rPr>
              <a:t>Or April 4, 2012						</a:t>
            </a:r>
          </a:p>
          <a:p>
            <a:pPr lvl="2"/>
            <a:endParaRPr lang="en-US" dirty="0" smtClean="0">
              <a:latin typeface="Arial Black"/>
              <a:cs typeface="Arial Black"/>
            </a:endParaRPr>
          </a:p>
          <a:p>
            <a:pPr lvl="0" algn="ctr">
              <a:spcBef>
                <a:spcPts val="0"/>
              </a:spcBef>
              <a:buClrTx/>
              <a:buSzTx/>
              <a:buNone/>
            </a:pPr>
            <a:endParaRPr lang="en-US" sz="1600" dirty="0" smtClean="0">
              <a:solidFill>
                <a:prstClr val="black"/>
              </a:solidFill>
              <a:latin typeface="Arial Black"/>
              <a:cs typeface="Arial Black"/>
            </a:endParaRPr>
          </a:p>
          <a:p>
            <a:pPr lvl="2"/>
            <a:endParaRPr lang="en-US" dirty="0" smtClean="0">
              <a:latin typeface="Arial Black"/>
              <a:cs typeface="Arial Black"/>
            </a:endParaRPr>
          </a:p>
          <a:p>
            <a:pPr lvl="2"/>
            <a:endParaRPr lang="en-US" dirty="0" smtClean="0">
              <a:latin typeface="Arial Black"/>
              <a:cs typeface="Arial Black"/>
            </a:endParaRPr>
          </a:p>
          <a:p>
            <a:pPr lvl="2"/>
            <a:endParaRPr lang="en-US" dirty="0" smtClean="0">
              <a:solidFill>
                <a:srgbClr val="4E3B30"/>
              </a:solidFill>
            </a:endParaRPr>
          </a:p>
          <a:p>
            <a:pPr lvl="1"/>
            <a:endParaRPr lang="en-US" dirty="0" smtClean="0">
              <a:solidFill>
                <a:srgbClr val="4E3B30"/>
              </a:solidFill>
            </a:endParaRPr>
          </a:p>
          <a:p>
            <a:pPr lvl="1"/>
            <a:endParaRPr lang="en-US" dirty="0" smtClean="0">
              <a:solidFill>
                <a:srgbClr val="4E3B30"/>
              </a:solidFill>
            </a:endParaRPr>
          </a:p>
          <a:p>
            <a:pPr lvl="1"/>
            <a:endParaRPr lang="en-US" dirty="0" smtClean="0">
              <a:solidFill>
                <a:srgbClr val="4E3B3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9" y="284162"/>
            <a:ext cx="2540000" cy="2540000"/>
          </a:xfrm>
          <a:prstGeom prst="rect">
            <a:avLst/>
          </a:prstGeom>
        </p:spPr>
      </p:pic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-1879792" y="12954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074142" y="4265973"/>
            <a:ext cx="1949075" cy="13837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Times New Roman" charset="0"/>
              </a:rPr>
              <a:t>2         Load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Times New Roman" charset="0"/>
              </a:rPr>
              <a:t>    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Times New Roman" charset="0"/>
              </a:rPr>
              <a:t>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charset="0"/>
              <a:ea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Times New Roman" charset="0"/>
              </a:rPr>
              <a:t>94 (day)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Times New Roman" charset="0"/>
              </a:rPr>
              <a:t>(April 4,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Times New Roman" charset="0"/>
              </a:rPr>
              <a:t>2012)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charset="0"/>
              <a:ea typeface="Times New Roman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5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Load control number</a:t>
            </a:r>
          </a:p>
          <a:p>
            <a:pPr lvl="1"/>
            <a:r>
              <a:rPr lang="en-US" dirty="0" smtClean="0"/>
              <a:t>Helps trace packages if there is a problem</a:t>
            </a:r>
          </a:p>
          <a:p>
            <a:pPr lvl="2"/>
            <a:r>
              <a:rPr lang="en-US" dirty="0" smtClean="0"/>
              <a:t>Positive indicator</a:t>
            </a:r>
          </a:p>
          <a:p>
            <a:pPr lvl="2"/>
            <a:r>
              <a:rPr lang="en-US" dirty="0" smtClean="0"/>
              <a:t>Positive biologic indicator, etc</a:t>
            </a:r>
          </a:p>
          <a:p>
            <a:r>
              <a:rPr lang="en-US" dirty="0" smtClean="0"/>
              <a:t>Sterilization cycle information</a:t>
            </a:r>
          </a:p>
          <a:p>
            <a:pPr lvl="1"/>
            <a:r>
              <a:rPr lang="en-US" dirty="0" smtClean="0"/>
              <a:t>Date, time, load number (lot #)</a:t>
            </a:r>
          </a:p>
          <a:p>
            <a:pPr lvl="1"/>
            <a:r>
              <a:rPr lang="en-US" dirty="0" smtClean="0"/>
              <a:t>Specific items sterilized</a:t>
            </a:r>
          </a:p>
          <a:p>
            <a:pPr lvl="2"/>
            <a:r>
              <a:rPr lang="en-US" dirty="0" smtClean="0"/>
              <a:t>Number of each / department</a:t>
            </a:r>
          </a:p>
          <a:p>
            <a:pPr lvl="3"/>
            <a:r>
              <a:rPr lang="en-US" dirty="0" smtClean="0"/>
              <a:t>Towel pack 10  OR</a:t>
            </a:r>
          </a:p>
          <a:p>
            <a:pPr lvl="3"/>
            <a:r>
              <a:rPr lang="en-US" dirty="0" smtClean="0"/>
              <a:t>Basin sets 6 L&amp;D</a:t>
            </a:r>
          </a:p>
          <a:p>
            <a:pPr lvl="1"/>
            <a:r>
              <a:rPr lang="en-US" dirty="0" smtClean="0"/>
              <a:t>Time and temperature</a:t>
            </a:r>
          </a:p>
          <a:p>
            <a:pPr lvl="1"/>
            <a:r>
              <a:rPr lang="en-US" dirty="0" smtClean="0"/>
              <a:t>BI results and Bowie-Dick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630" y="2810062"/>
            <a:ext cx="2668970" cy="4047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recall occurs</a:t>
            </a:r>
          </a:p>
          <a:p>
            <a:pPr lvl="1"/>
            <a:r>
              <a:rPr lang="en-US" dirty="0" smtClean="0"/>
              <a:t>Load information tells you how many of specific items</a:t>
            </a:r>
          </a:p>
          <a:p>
            <a:pPr lvl="1"/>
            <a:r>
              <a:rPr lang="en-US" dirty="0" smtClean="0"/>
              <a:t>Load control number enables you to find each item from list</a:t>
            </a:r>
          </a:p>
          <a:p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Compiled manually in a log or envelopes</a:t>
            </a:r>
          </a:p>
          <a:p>
            <a:pPr lvl="1"/>
            <a:r>
              <a:rPr lang="en-US" dirty="0" smtClean="0"/>
              <a:t>Compiled in a computer program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4980"/>
          </a:xfrm>
        </p:spPr>
        <p:txBody>
          <a:bodyPr>
            <a:normAutofit/>
          </a:bodyPr>
          <a:lstStyle/>
          <a:p>
            <a:r>
              <a:rPr lang="en-US" dirty="0" smtClean="0"/>
              <a:t>Physical Monitoring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Pressure</a:t>
            </a:r>
          </a:p>
          <a:p>
            <a:pPr lvl="1"/>
            <a:r>
              <a:rPr lang="en-US" dirty="0" smtClean="0"/>
              <a:t>Displays</a:t>
            </a:r>
          </a:p>
          <a:p>
            <a:pPr lvl="1"/>
            <a:r>
              <a:rPr lang="en-US" dirty="0" smtClean="0"/>
              <a:t>Digital printouts</a:t>
            </a:r>
          </a:p>
          <a:p>
            <a:pPr lvl="1"/>
            <a:r>
              <a:rPr lang="en-US" dirty="0" smtClean="0"/>
              <a:t>Gauges</a:t>
            </a:r>
          </a:p>
          <a:p>
            <a:r>
              <a:rPr lang="en-US" dirty="0" smtClean="0"/>
              <a:t>Can tell you if there is</a:t>
            </a:r>
          </a:p>
          <a:p>
            <a:pPr>
              <a:buNone/>
            </a:pPr>
            <a:r>
              <a:rPr lang="en-US" dirty="0" smtClean="0"/>
              <a:t>    a problem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11" y="191512"/>
            <a:ext cx="4282489" cy="5717343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sterilization, check </a:t>
            </a:r>
            <a:r>
              <a:rPr lang="en-US" dirty="0" smtClean="0"/>
              <a:t>recording chart for proper:</a:t>
            </a:r>
          </a:p>
          <a:p>
            <a:pPr lvl="1"/>
            <a:r>
              <a:rPr lang="en-US" dirty="0" smtClean="0"/>
              <a:t>Date / time</a:t>
            </a:r>
          </a:p>
          <a:p>
            <a:pPr lvl="1"/>
            <a:r>
              <a:rPr lang="en-US" dirty="0" smtClean="0"/>
              <a:t>Sterilizer / load</a:t>
            </a:r>
          </a:p>
          <a:p>
            <a:pPr lvl="1"/>
            <a:r>
              <a:rPr lang="en-US" dirty="0" smtClean="0"/>
              <a:t>Review at the end of the cycle that parameters are met</a:t>
            </a:r>
          </a:p>
          <a:p>
            <a:pPr lvl="1"/>
            <a:r>
              <a:rPr lang="en-US" dirty="0" smtClean="0"/>
              <a:t>Initial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0" y="3836228"/>
            <a:ext cx="2463800" cy="32893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challenge the sterilization process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PROVE STERILITY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4E3B30"/>
                </a:solidFill>
              </a:rPr>
              <a:t>Measure lethality of sterilizing agent</a:t>
            </a:r>
          </a:p>
          <a:p>
            <a:r>
              <a:rPr lang="en-US" dirty="0" smtClean="0">
                <a:solidFill>
                  <a:srgbClr val="4E3B30"/>
                </a:solidFill>
              </a:rPr>
              <a:t>Are:</a:t>
            </a:r>
          </a:p>
          <a:p>
            <a:pPr lvl="1"/>
            <a:r>
              <a:rPr lang="en-US" dirty="0" smtClean="0">
                <a:solidFill>
                  <a:srgbClr val="4E3B30"/>
                </a:solidFill>
              </a:rPr>
              <a:t>Spores on a carrier</a:t>
            </a:r>
          </a:p>
          <a:p>
            <a:pPr lvl="2"/>
            <a:r>
              <a:rPr lang="en-US" dirty="0" smtClean="0">
                <a:solidFill>
                  <a:srgbClr val="4E3B30"/>
                </a:solidFill>
              </a:rPr>
              <a:t>Self contained with incubation media</a:t>
            </a:r>
          </a:p>
          <a:p>
            <a:pPr lvl="2"/>
            <a:r>
              <a:rPr lang="en-US" dirty="0" err="1" smtClean="0">
                <a:solidFill>
                  <a:srgbClr val="4E3B30"/>
                </a:solidFill>
              </a:rPr>
              <a:t>Geobacillus</a:t>
            </a:r>
            <a:r>
              <a:rPr lang="en-US" dirty="0" smtClean="0">
                <a:solidFill>
                  <a:srgbClr val="4E3B30"/>
                </a:solidFill>
              </a:rPr>
              <a:t> </a:t>
            </a:r>
            <a:r>
              <a:rPr lang="en-US" dirty="0" err="1" smtClean="0">
                <a:solidFill>
                  <a:srgbClr val="4E3B30"/>
                </a:solidFill>
              </a:rPr>
              <a:t>Stearothermophilus</a:t>
            </a:r>
            <a:endParaRPr lang="en-US" dirty="0" smtClean="0">
              <a:solidFill>
                <a:srgbClr val="4E3B30"/>
              </a:solidFill>
            </a:endParaRPr>
          </a:p>
          <a:p>
            <a:pPr lvl="2"/>
            <a:r>
              <a:rPr lang="en-US" dirty="0" smtClean="0">
                <a:solidFill>
                  <a:srgbClr val="4E3B30"/>
                </a:solidFill>
              </a:rPr>
              <a:t>Dry heat is Bacillus </a:t>
            </a:r>
            <a:r>
              <a:rPr lang="en-US" dirty="0" err="1" smtClean="0">
                <a:solidFill>
                  <a:srgbClr val="4E3B30"/>
                </a:solidFill>
              </a:rPr>
              <a:t>Atrophaeus</a:t>
            </a:r>
            <a:endParaRPr lang="en-US" dirty="0">
              <a:solidFill>
                <a:srgbClr val="4E3B3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81" y="3207482"/>
            <a:ext cx="25019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58786"/>
          </a:xfrm>
        </p:spPr>
        <p:txBody>
          <a:bodyPr>
            <a:normAutofit/>
          </a:bodyPr>
          <a:lstStyle/>
          <a:p>
            <a:r>
              <a:rPr lang="en-US" dirty="0" smtClean="0"/>
              <a:t>Use:</a:t>
            </a:r>
          </a:p>
          <a:p>
            <a:pPr lvl="1"/>
            <a:r>
              <a:rPr lang="en-US" dirty="0" smtClean="0"/>
              <a:t>Placed in load to be sterilized</a:t>
            </a:r>
          </a:p>
          <a:p>
            <a:pPr lvl="2"/>
            <a:r>
              <a:rPr lang="en-US" dirty="0" smtClean="0"/>
              <a:t>Preferably daily – must weekly</a:t>
            </a:r>
          </a:p>
          <a:p>
            <a:pPr lvl="2"/>
            <a:r>
              <a:rPr lang="en-US" dirty="0" smtClean="0"/>
              <a:t>Placed with </a:t>
            </a:r>
            <a:r>
              <a:rPr lang="en-US" dirty="0" smtClean="0">
                <a:solidFill>
                  <a:srgbClr val="FF0000"/>
                </a:solidFill>
              </a:rPr>
              <a:t>EVERY IMPLANT</a:t>
            </a:r>
            <a:endParaRPr lang="en-US" dirty="0" smtClean="0"/>
          </a:p>
          <a:p>
            <a:pPr lvl="1"/>
            <a:r>
              <a:rPr lang="en-US" dirty="0" smtClean="0"/>
              <a:t>After sterilization</a:t>
            </a:r>
          </a:p>
          <a:p>
            <a:pPr lvl="2"/>
            <a:r>
              <a:rPr lang="en-US" dirty="0" smtClean="0"/>
              <a:t>Placed in INCUBATOR to grow</a:t>
            </a:r>
          </a:p>
          <a:p>
            <a:pPr lvl="2"/>
            <a:r>
              <a:rPr lang="en-US" dirty="0" smtClean="0"/>
              <a:t>CONTROL </a:t>
            </a:r>
            <a:r>
              <a:rPr lang="en-US" dirty="0" smtClean="0"/>
              <a:t>(</a:t>
            </a:r>
            <a:r>
              <a:rPr lang="en-US" dirty="0" smtClean="0"/>
              <a:t>unexposed) is also placed to grow</a:t>
            </a:r>
          </a:p>
          <a:p>
            <a:pPr lvl="3"/>
            <a:r>
              <a:rPr lang="en-US" dirty="0" smtClean="0"/>
              <a:t>Should be from the same LOT # as BI used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Steam sterilizer</a:t>
            </a:r>
            <a:endParaRPr lang="en-US" dirty="0"/>
          </a:p>
        </p:txBody>
      </p:sp>
      <p:pic>
        <p:nvPicPr>
          <p:cNvPr id="5" name="Content Placeholder 4" descr="DSCN2081_19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975" r="-21975"/>
          <a:stretch>
            <a:fillRect/>
          </a:stretch>
        </p:blipFill>
        <p:spPr>
          <a:xfrm>
            <a:off x="-770229" y="1295400"/>
            <a:ext cx="10676445" cy="5562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537" y="-7086600"/>
            <a:ext cx="11658600" cy="150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After incubation period check and record: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Check for growth of sterilized BI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Should be negative – not grow</a:t>
            </a:r>
          </a:p>
          <a:p>
            <a:pPr lvl="2"/>
            <a:r>
              <a:rPr lang="en-US" dirty="0" smtClean="0"/>
              <a:t>Check for growth of CONTROL	</a:t>
            </a:r>
          </a:p>
          <a:p>
            <a:pPr lvl="3"/>
            <a:r>
              <a:rPr lang="en-US" dirty="0" smtClean="0"/>
              <a:t>Should be Positive – should grow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BI’s</a:t>
            </a:r>
            <a:r>
              <a:rPr lang="en-US" dirty="0" smtClean="0"/>
              <a:t> from the same lot are used during the day</a:t>
            </a:r>
          </a:p>
          <a:p>
            <a:pPr lvl="2"/>
            <a:r>
              <a:rPr lang="en-US" dirty="0" smtClean="0"/>
              <a:t>Only one CONTROL is needed for that day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Pack – PCD – Process Challenge Device</a:t>
            </a:r>
          </a:p>
          <a:p>
            <a:pPr lvl="1"/>
            <a:r>
              <a:rPr lang="en-US" dirty="0" smtClean="0"/>
              <a:t>BI placed in the middle of 16 folded towels</a:t>
            </a:r>
          </a:p>
          <a:p>
            <a:pPr lvl="1"/>
            <a:r>
              <a:rPr lang="en-US" dirty="0" smtClean="0"/>
              <a:t>Chemical indicators placed beside it</a:t>
            </a:r>
          </a:p>
          <a:p>
            <a:pPr lvl="1"/>
            <a:r>
              <a:rPr lang="en-US" dirty="0" smtClean="0"/>
              <a:t>No wrapper</a:t>
            </a:r>
          </a:p>
          <a:p>
            <a:pPr lvl="1"/>
            <a:r>
              <a:rPr lang="en-US" dirty="0" smtClean="0"/>
              <a:t>Should weigh 3 lbs.</a:t>
            </a:r>
          </a:p>
          <a:p>
            <a:r>
              <a:rPr lang="en-US" dirty="0" smtClean="0"/>
              <a:t>Run in fully loaded chamber </a:t>
            </a:r>
          </a:p>
          <a:p>
            <a:pPr lvl="1"/>
            <a:r>
              <a:rPr lang="en-US" dirty="0" smtClean="0"/>
              <a:t>In difficult area – over the drain on bottom shelf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Devices</a:t>
            </a:r>
          </a:p>
          <a:p>
            <a:pPr lvl="1"/>
            <a:r>
              <a:rPr lang="en-US" dirty="0" smtClean="0"/>
              <a:t>Implants</a:t>
            </a:r>
          </a:p>
          <a:p>
            <a:pPr lvl="2"/>
            <a:r>
              <a:rPr lang="en-US" dirty="0" smtClean="0"/>
              <a:t>EVERY IMPLANT should have a PCD run with it</a:t>
            </a:r>
          </a:p>
          <a:p>
            <a:pPr lvl="2"/>
            <a:r>
              <a:rPr lang="en-US" dirty="0" smtClean="0"/>
              <a:t>Implant should be quarantined (not used) until the BI comes back negative</a:t>
            </a:r>
          </a:p>
          <a:p>
            <a:pPr lvl="1"/>
            <a:r>
              <a:rPr lang="en-US" dirty="0" smtClean="0"/>
              <a:t>Should be </a:t>
            </a:r>
            <a:r>
              <a:rPr lang="en-US" dirty="0" smtClean="0"/>
              <a:t>used for:</a:t>
            </a:r>
          </a:p>
          <a:p>
            <a:pPr lvl="2"/>
            <a:r>
              <a:rPr lang="en-US" dirty="0" smtClean="0"/>
              <a:t>Table top steam sterilizers</a:t>
            </a:r>
          </a:p>
          <a:p>
            <a:pPr lvl="2"/>
            <a:r>
              <a:rPr lang="en-US" dirty="0" smtClean="0"/>
              <a:t>Dry Heat Sterilizers</a:t>
            </a:r>
          </a:p>
          <a:p>
            <a:pPr lvl="2"/>
            <a:r>
              <a:rPr lang="en-US" dirty="0" smtClean="0"/>
              <a:t>Choose most difficult package to sterilize for placement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Protocols for Positive PCD test</a:t>
            </a:r>
          </a:p>
          <a:p>
            <a:pPr lvl="2"/>
            <a:r>
              <a:rPr lang="en-US" dirty="0" smtClean="0"/>
              <a:t>Report to supervisor immediately</a:t>
            </a:r>
          </a:p>
          <a:p>
            <a:pPr lvl="2"/>
            <a:r>
              <a:rPr lang="en-US" dirty="0" smtClean="0"/>
              <a:t>Report to include:</a:t>
            </a:r>
          </a:p>
          <a:p>
            <a:pPr lvl="3"/>
            <a:r>
              <a:rPr lang="en-US" dirty="0" smtClean="0"/>
              <a:t>Time and date of cycle</a:t>
            </a:r>
          </a:p>
          <a:p>
            <a:pPr lvl="3"/>
            <a:r>
              <a:rPr lang="en-US" dirty="0" smtClean="0"/>
              <a:t>Description of sterilizer and load</a:t>
            </a:r>
          </a:p>
          <a:p>
            <a:pPr lvl="4"/>
            <a:r>
              <a:rPr lang="en-US" dirty="0" smtClean="0"/>
              <a:t>Using load control number</a:t>
            </a:r>
          </a:p>
          <a:p>
            <a:pPr lvl="3"/>
            <a:r>
              <a:rPr lang="en-US" dirty="0" smtClean="0"/>
              <a:t>Results of physical and chemical monitoring</a:t>
            </a:r>
          </a:p>
          <a:p>
            <a:pPr lvl="3"/>
            <a:r>
              <a:rPr lang="en-US" dirty="0" smtClean="0"/>
              <a:t>Other appropriate information</a:t>
            </a:r>
          </a:p>
          <a:p>
            <a:pPr lvl="2"/>
            <a:r>
              <a:rPr lang="en-US" dirty="0" smtClean="0"/>
              <a:t>Possible RECALL of all processed items since last negative BI test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4460"/>
            <a:ext cx="8686800" cy="4975666"/>
          </a:xfrm>
        </p:spPr>
        <p:txBody>
          <a:bodyPr/>
          <a:lstStyle/>
          <a:p>
            <a:r>
              <a:rPr lang="en-US" dirty="0" smtClean="0"/>
              <a:t>Bowie Dick test - </a:t>
            </a:r>
            <a:r>
              <a:rPr lang="en-US" sz="2800" dirty="0" smtClean="0"/>
              <a:t>evaluates air removal in dynamic air removal sterilizers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84" y="2209800"/>
            <a:ext cx="67310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5952"/>
          </a:xfrm>
        </p:spPr>
        <p:txBody>
          <a:bodyPr>
            <a:normAutofit/>
          </a:bodyPr>
          <a:lstStyle/>
          <a:p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Uses a documented procedure by manufacturer </a:t>
            </a:r>
          </a:p>
          <a:p>
            <a:pPr lvl="2"/>
            <a:r>
              <a:rPr lang="en-US" dirty="0" smtClean="0"/>
              <a:t>to check testing results of the process of sterilization</a:t>
            </a:r>
          </a:p>
          <a:p>
            <a:pPr lvl="2"/>
            <a:r>
              <a:rPr lang="en-US" dirty="0" smtClean="0"/>
              <a:t>T</a:t>
            </a:r>
            <a:r>
              <a:rPr lang="en-US" dirty="0" smtClean="0"/>
              <a:t>o be able to consistently produce a sterile product</a:t>
            </a:r>
          </a:p>
          <a:p>
            <a:r>
              <a:rPr lang="en-US" dirty="0" smtClean="0"/>
              <a:t>Verification</a:t>
            </a:r>
          </a:p>
          <a:p>
            <a:pPr lvl="1"/>
            <a:r>
              <a:rPr lang="en-US" dirty="0" smtClean="0"/>
              <a:t>By healthcare facility</a:t>
            </a:r>
          </a:p>
          <a:p>
            <a:pPr lvl="1"/>
            <a:r>
              <a:rPr lang="en-US" dirty="0" smtClean="0"/>
              <a:t>To confirm that Validation applies to them</a:t>
            </a:r>
          </a:p>
          <a:p>
            <a:pPr lvl="2"/>
            <a:r>
              <a:rPr lang="en-US" dirty="0" smtClean="0"/>
              <a:t>Documentation of:</a:t>
            </a:r>
          </a:p>
          <a:p>
            <a:pPr lvl="3"/>
            <a:r>
              <a:rPr lang="en-US" dirty="0" smtClean="0"/>
              <a:t>Obtaining, recording and interpreting it’s test results (BI, etc.)</a:t>
            </a:r>
          </a:p>
          <a:p>
            <a:pPr lvl="3"/>
            <a:r>
              <a:rPr lang="en-US" dirty="0" smtClean="0"/>
              <a:t>Test packs for items being sterilized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high temperature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D-Values = Sterilization Time</a:t>
            </a:r>
          </a:p>
          <a:p>
            <a:pPr lvl="1"/>
            <a:r>
              <a:rPr lang="en-US" dirty="0" smtClean="0"/>
              <a:t>All microbes are not killed at the same </a:t>
            </a:r>
            <a:r>
              <a:rPr lang="en-US" dirty="0" err="1" smtClean="0"/>
              <a:t>ttime</a:t>
            </a:r>
            <a:endParaRPr lang="en-US" dirty="0" smtClean="0"/>
          </a:p>
          <a:p>
            <a:pPr lvl="2"/>
            <a:r>
              <a:rPr lang="en-US" dirty="0" smtClean="0"/>
              <a:t>Certain % are killed in a certain time</a:t>
            </a:r>
          </a:p>
          <a:p>
            <a:pPr lvl="2"/>
            <a:r>
              <a:rPr lang="en-US" dirty="0" smtClean="0"/>
              <a:t>Time to kill 90% of organisms</a:t>
            </a:r>
          </a:p>
          <a:p>
            <a:pPr lvl="3"/>
            <a:r>
              <a:rPr lang="en-US" dirty="0" err="1" smtClean="0"/>
              <a:t>Ie</a:t>
            </a:r>
            <a:r>
              <a:rPr lang="en-US" dirty="0" smtClean="0"/>
              <a:t>.  Of 1000 organisms, 900 died in 1 minute</a:t>
            </a:r>
          </a:p>
          <a:p>
            <a:pPr lvl="3"/>
            <a:r>
              <a:rPr lang="en-US" dirty="0" smtClean="0"/>
              <a:t>Leaves 100 organisms, 90 die in another minute</a:t>
            </a:r>
          </a:p>
          <a:p>
            <a:pPr lvl="3"/>
            <a:r>
              <a:rPr lang="en-US" dirty="0" smtClean="0"/>
              <a:t>Leaves 10 organisms, 1 dies in another minute</a:t>
            </a:r>
          </a:p>
          <a:p>
            <a:pPr lvl="2"/>
            <a:r>
              <a:rPr lang="en-US" dirty="0" err="1" smtClean="0"/>
              <a:t>Geobacillus</a:t>
            </a:r>
            <a:r>
              <a:rPr lang="en-US" dirty="0" smtClean="0"/>
              <a:t> </a:t>
            </a:r>
            <a:r>
              <a:rPr lang="en-US" dirty="0" err="1" smtClean="0"/>
              <a:t>Stearothermophilus</a:t>
            </a:r>
            <a:r>
              <a:rPr lang="en-US" dirty="0" smtClean="0"/>
              <a:t> D-Value to kill 90% is: </a:t>
            </a:r>
          </a:p>
          <a:p>
            <a:pPr lvl="3"/>
            <a:r>
              <a:rPr lang="en-US" dirty="0" smtClean="0"/>
              <a:t>about 2 minutes at 250</a:t>
            </a:r>
            <a:r>
              <a:rPr lang="en-US" baseline="30000" dirty="0" smtClean="0"/>
              <a:t>o</a:t>
            </a:r>
            <a:endParaRPr lang="en-US" dirty="0" smtClean="0"/>
          </a:p>
          <a:p>
            <a:pPr lvl="3"/>
            <a:r>
              <a:rPr lang="en-US" dirty="0" smtClean="0"/>
              <a:t>About 20 seconds at 275</a:t>
            </a:r>
            <a:r>
              <a:rPr lang="en-US" baseline="30000" dirty="0" smtClean="0"/>
              <a:t>o</a:t>
            </a:r>
            <a:endParaRPr lang="en-US" dirty="0" smtClean="0"/>
          </a:p>
          <a:p>
            <a:pPr lvl="3"/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Cruetzfeldt-Jakob</a:t>
            </a:r>
            <a:r>
              <a:rPr lang="en-US" dirty="0" smtClean="0"/>
              <a:t> Disease – CJD</a:t>
            </a:r>
          </a:p>
          <a:p>
            <a:pPr lvl="1"/>
            <a:r>
              <a:rPr lang="en-US" dirty="0" smtClean="0"/>
              <a:t>Caused by a </a:t>
            </a:r>
            <a:r>
              <a:rPr lang="en-US" dirty="0" smtClean="0">
                <a:solidFill>
                  <a:srgbClr val="FF0000"/>
                </a:solidFill>
              </a:rPr>
              <a:t>PRION</a:t>
            </a:r>
            <a:endParaRPr lang="en-US" dirty="0" smtClean="0"/>
          </a:p>
          <a:p>
            <a:pPr lvl="2"/>
            <a:r>
              <a:rPr lang="en-US" dirty="0" smtClean="0"/>
              <a:t>Very small protein – smaller than a virus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VERY VIRULENT</a:t>
            </a:r>
          </a:p>
          <a:p>
            <a:pPr lvl="1"/>
            <a:r>
              <a:rPr lang="en-US" dirty="0" smtClean="0"/>
              <a:t>Incubation period </a:t>
            </a:r>
          </a:p>
          <a:p>
            <a:pPr lvl="2"/>
            <a:r>
              <a:rPr lang="en-US" dirty="0" smtClean="0"/>
              <a:t>after infection with organism may be 30 years</a:t>
            </a:r>
          </a:p>
          <a:p>
            <a:pPr lvl="1"/>
            <a:r>
              <a:rPr lang="en-US" dirty="0" smtClean="0"/>
              <a:t>Disease</a:t>
            </a:r>
          </a:p>
          <a:p>
            <a:pPr lvl="2"/>
            <a:r>
              <a:rPr lang="en-US" dirty="0" smtClean="0"/>
              <a:t>Neurologic disease that is fatal</a:t>
            </a:r>
          </a:p>
          <a:p>
            <a:pPr lvl="2"/>
            <a:r>
              <a:rPr lang="en-US" dirty="0" smtClean="0"/>
              <a:t>Brain degenerates – encephalopathy</a:t>
            </a:r>
          </a:p>
          <a:p>
            <a:pPr lvl="1"/>
            <a:r>
              <a:rPr lang="en-US" dirty="0" smtClean="0"/>
              <a:t>Rare –1 person in 1 million die annually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CJD concerns:</a:t>
            </a:r>
          </a:p>
          <a:p>
            <a:pPr lvl="2"/>
            <a:r>
              <a:rPr lang="en-US" dirty="0" smtClean="0"/>
              <a:t>Infected persons (may not know)</a:t>
            </a:r>
          </a:p>
          <a:p>
            <a:pPr lvl="2"/>
            <a:r>
              <a:rPr lang="en-US" dirty="0" smtClean="0"/>
              <a:t>Who have eye, brain, spinal surgery</a:t>
            </a:r>
          </a:p>
          <a:p>
            <a:pPr lvl="2"/>
            <a:r>
              <a:rPr lang="en-US" dirty="0" smtClean="0"/>
              <a:t>May contaminate instruments</a:t>
            </a:r>
          </a:p>
          <a:p>
            <a:pPr lvl="1"/>
            <a:r>
              <a:rPr lang="en-US" dirty="0" smtClean="0"/>
              <a:t>Organisms found in </a:t>
            </a:r>
          </a:p>
          <a:p>
            <a:pPr lvl="2"/>
            <a:r>
              <a:rPr lang="en-US" dirty="0" smtClean="0"/>
              <a:t>Dura Mater Covering over brain, spinal cord and eye</a:t>
            </a:r>
          </a:p>
          <a:p>
            <a:pPr lvl="2"/>
            <a:r>
              <a:rPr lang="en-US" dirty="0" err="1" smtClean="0"/>
              <a:t>CerebroSpinal</a:t>
            </a:r>
            <a:r>
              <a:rPr lang="en-US" dirty="0" smtClean="0"/>
              <a:t> Fluid - CSF</a:t>
            </a:r>
          </a:p>
          <a:p>
            <a:pPr lvl="2"/>
            <a:r>
              <a:rPr lang="en-US" dirty="0" smtClean="0"/>
              <a:t>Spleen, lymph  nodes</a:t>
            </a:r>
          </a:p>
          <a:p>
            <a:pPr lvl="2"/>
            <a:r>
              <a:rPr lang="en-US" dirty="0" smtClean="0"/>
              <a:t>Kidney</a:t>
            </a:r>
          </a:p>
          <a:p>
            <a:pPr lvl="2"/>
            <a:r>
              <a:rPr lang="en-US" dirty="0" smtClean="0"/>
              <a:t>Liver </a:t>
            </a:r>
          </a:p>
          <a:p>
            <a:pPr lvl="2"/>
            <a:r>
              <a:rPr lang="en-US" dirty="0" smtClean="0"/>
              <a:t>And possibly others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When suspected</a:t>
            </a:r>
          </a:p>
          <a:p>
            <a:pPr lvl="2"/>
            <a:r>
              <a:rPr lang="en-US" dirty="0" smtClean="0"/>
              <a:t>Must notify all persons involved with patient</a:t>
            </a:r>
          </a:p>
          <a:p>
            <a:pPr lvl="2"/>
            <a:r>
              <a:rPr lang="en-US" dirty="0" smtClean="0"/>
              <a:t>Instruments used for brain biopsies</a:t>
            </a:r>
          </a:p>
          <a:p>
            <a:pPr lvl="3"/>
            <a:r>
              <a:rPr lang="en-US" dirty="0" smtClean="0"/>
              <a:t>Disposable</a:t>
            </a:r>
          </a:p>
          <a:p>
            <a:pPr lvl="3"/>
            <a:r>
              <a:rPr lang="en-US" dirty="0" smtClean="0"/>
              <a:t>Quarantined until biopsy is reviewed</a:t>
            </a:r>
          </a:p>
          <a:p>
            <a:pPr lvl="2"/>
            <a:r>
              <a:rPr lang="en-US" dirty="0" smtClean="0"/>
              <a:t>Procedure for instruments</a:t>
            </a:r>
          </a:p>
          <a:p>
            <a:pPr lvl="3"/>
            <a:r>
              <a:rPr lang="en-US" dirty="0" smtClean="0"/>
              <a:t>Disinfect surfaces with sodium hydroxide</a:t>
            </a:r>
          </a:p>
          <a:p>
            <a:pPr lvl="4"/>
            <a:r>
              <a:rPr lang="en-US" dirty="0" smtClean="0"/>
              <a:t>Surfaces Wet for one hour</a:t>
            </a:r>
          </a:p>
          <a:p>
            <a:pPr lvl="4"/>
            <a:r>
              <a:rPr lang="en-US" dirty="0" smtClean="0"/>
              <a:t>Rinse x3 with water</a:t>
            </a:r>
          </a:p>
          <a:p>
            <a:pPr lvl="3"/>
            <a:r>
              <a:rPr lang="en-US" dirty="0" smtClean="0"/>
              <a:t>Keep moist until cleaned / decontaminated</a:t>
            </a:r>
          </a:p>
          <a:p>
            <a:pPr lvl="4"/>
            <a:r>
              <a:rPr lang="en-US" dirty="0" smtClean="0"/>
              <a:t>Minimizes drying on object </a:t>
            </a:r>
          </a:p>
          <a:p>
            <a:pPr lvl="4"/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/>
              <a:t>Devices </a:t>
            </a:r>
            <a:r>
              <a:rPr lang="en-US" dirty="0" smtClean="0"/>
              <a:t>that can be cleaned of tissue</a:t>
            </a:r>
            <a:endParaRPr lang="en-US" dirty="0" smtClean="0"/>
          </a:p>
          <a:p>
            <a:pPr lvl="3"/>
            <a:r>
              <a:rPr lang="en-US" dirty="0" smtClean="0"/>
              <a:t>Sterilize</a:t>
            </a:r>
          </a:p>
          <a:p>
            <a:pPr lvl="4"/>
            <a:r>
              <a:rPr lang="en-US" dirty="0" smtClean="0"/>
              <a:t>275 -278 F   - 18 min </a:t>
            </a:r>
            <a:r>
              <a:rPr lang="en-US" dirty="0" err="1" smtClean="0"/>
              <a:t>P</a:t>
            </a:r>
            <a:r>
              <a:rPr lang="en-US" dirty="0" err="1" smtClean="0"/>
              <a:t>revac</a:t>
            </a:r>
            <a:r>
              <a:rPr lang="en-US" dirty="0" smtClean="0"/>
              <a:t> / or for porous load</a:t>
            </a:r>
          </a:p>
          <a:p>
            <a:pPr lvl="4"/>
            <a:r>
              <a:rPr lang="en-US" dirty="0" smtClean="0"/>
              <a:t>270 F	       -   1 hour Gravity</a:t>
            </a:r>
          </a:p>
          <a:p>
            <a:pPr lvl="4"/>
            <a:r>
              <a:rPr lang="en-US" dirty="0" smtClean="0"/>
              <a:t>250 F         - 4.5 hours in Gravity</a:t>
            </a:r>
          </a:p>
          <a:p>
            <a:pPr lvl="2"/>
            <a:r>
              <a:rPr lang="en-US" dirty="0" smtClean="0"/>
              <a:t>Devices difficult / impossible to clean</a:t>
            </a:r>
          </a:p>
          <a:p>
            <a:pPr lvl="3"/>
            <a:r>
              <a:rPr lang="en-US" dirty="0" smtClean="0"/>
              <a:t>incinerate </a:t>
            </a:r>
          </a:p>
          <a:p>
            <a:pPr lvl="2"/>
            <a:r>
              <a:rPr lang="en-US" dirty="0" smtClean="0"/>
              <a:t>Recall devices if risks were found out later</a:t>
            </a:r>
          </a:p>
          <a:p>
            <a:pPr lvl="3"/>
            <a:r>
              <a:rPr lang="en-US" dirty="0" smtClean="0"/>
              <a:t>Use Tracking system to recall devices used on high risk patients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Environmental surfaces (non-critical)</a:t>
            </a:r>
          </a:p>
          <a:p>
            <a:pPr lvl="3"/>
            <a:r>
              <a:rPr lang="en-US" dirty="0" smtClean="0"/>
              <a:t>Clean with detergent</a:t>
            </a:r>
          </a:p>
          <a:p>
            <a:pPr lvl="3"/>
            <a:r>
              <a:rPr lang="en-US" dirty="0" smtClean="0"/>
              <a:t>Spot clean with 5,000ppm sodium hypochlorite</a:t>
            </a:r>
          </a:p>
          <a:p>
            <a:pPr lvl="4"/>
            <a:r>
              <a:rPr lang="en-US" dirty="0" smtClean="0"/>
              <a:t>1:10 solution of bleach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Tag equipment for special reprocessing</a:t>
            </a:r>
          </a:p>
          <a:p>
            <a:pPr lvl="2"/>
            <a:r>
              <a:rPr lang="en-US" dirty="0" smtClean="0"/>
              <a:t>Try to avoid using power equipment</a:t>
            </a:r>
          </a:p>
          <a:p>
            <a:pPr lvl="3"/>
            <a:r>
              <a:rPr lang="en-US" dirty="0" smtClean="0"/>
              <a:t>Difficult to clean in normal circumstances</a:t>
            </a:r>
          </a:p>
          <a:p>
            <a:pPr lvl="2"/>
            <a:r>
              <a:rPr lang="en-US" dirty="0" smtClean="0"/>
              <a:t>Cleaning lower risk tissues</a:t>
            </a:r>
          </a:p>
          <a:p>
            <a:pPr lvl="3"/>
            <a:r>
              <a:rPr lang="en-US" dirty="0" smtClean="0"/>
              <a:t>Clean as per usual protocol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Sterile Solutions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Parenteral</a:t>
            </a:r>
            <a:endParaRPr lang="en-US" dirty="0" smtClean="0"/>
          </a:p>
          <a:p>
            <a:pPr lvl="1"/>
            <a:r>
              <a:rPr lang="en-US" dirty="0" smtClean="0"/>
              <a:t>Will be injected</a:t>
            </a:r>
          </a:p>
          <a:p>
            <a:pPr lvl="2"/>
            <a:r>
              <a:rPr lang="en-US" dirty="0" smtClean="0"/>
              <a:t>IV</a:t>
            </a:r>
          </a:p>
          <a:p>
            <a:pPr lvl="2"/>
            <a:r>
              <a:rPr lang="en-US" dirty="0" smtClean="0"/>
              <a:t>Other</a:t>
            </a:r>
          </a:p>
          <a:p>
            <a:r>
              <a:rPr lang="en-US" dirty="0" smtClean="0"/>
              <a:t>External</a:t>
            </a:r>
          </a:p>
          <a:p>
            <a:pPr lvl="1"/>
            <a:r>
              <a:rPr lang="en-US" dirty="0" smtClean="0"/>
              <a:t>Irrigation</a:t>
            </a:r>
          </a:p>
          <a:p>
            <a:pPr lvl="1"/>
            <a:r>
              <a:rPr lang="en-US" dirty="0" smtClean="0"/>
              <a:t>Topical application</a:t>
            </a:r>
          </a:p>
          <a:p>
            <a:pPr lvl="1"/>
            <a:r>
              <a:rPr lang="en-US" dirty="0" smtClean="0"/>
              <a:t>Surgical use</a:t>
            </a:r>
          </a:p>
          <a:p>
            <a:pPr lvl="1"/>
            <a:r>
              <a:rPr lang="en-US" dirty="0" smtClean="0"/>
              <a:t>Oral use</a:t>
            </a:r>
          </a:p>
          <a:p>
            <a:pPr lvl="1"/>
            <a:r>
              <a:rPr lang="en-US" dirty="0" smtClean="0"/>
              <a:t>Inhalation use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Aqueous</a:t>
            </a:r>
          </a:p>
          <a:p>
            <a:pPr lvl="1"/>
            <a:r>
              <a:rPr lang="en-US" dirty="0" smtClean="0"/>
              <a:t>Water based for other solutes</a:t>
            </a:r>
          </a:p>
          <a:p>
            <a:pPr lvl="1"/>
            <a:r>
              <a:rPr lang="en-US" dirty="0" smtClean="0"/>
              <a:t>In-hospital preparation is discouraged</a:t>
            </a:r>
          </a:p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Hydrologic cycle</a:t>
            </a:r>
          </a:p>
          <a:p>
            <a:pPr lvl="2"/>
            <a:r>
              <a:rPr lang="en-US" dirty="0" smtClean="0"/>
              <a:t>Earth water evaporates</a:t>
            </a:r>
          </a:p>
          <a:p>
            <a:pPr lvl="2"/>
            <a:r>
              <a:rPr lang="en-US" dirty="0" smtClean="0"/>
              <a:t>Becomes vapor in clouds</a:t>
            </a:r>
          </a:p>
          <a:p>
            <a:pPr lvl="2"/>
            <a:r>
              <a:rPr lang="en-US" dirty="0" smtClean="0"/>
              <a:t>Rains becomes moisture in air</a:t>
            </a:r>
          </a:p>
          <a:p>
            <a:pPr lvl="2"/>
            <a:r>
              <a:rPr lang="en-US" dirty="0" smtClean="0"/>
              <a:t>Absorbed by plants</a:t>
            </a:r>
          </a:p>
          <a:p>
            <a:pPr lvl="2"/>
            <a:r>
              <a:rPr lang="en-US" dirty="0" smtClean="0"/>
              <a:t>Collected in rivers - ocean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Pollution has occurred</a:t>
            </a:r>
          </a:p>
          <a:p>
            <a:pPr lvl="1"/>
            <a:r>
              <a:rPr lang="en-US" dirty="0" smtClean="0"/>
              <a:t>Must be aware of quality of water used</a:t>
            </a:r>
          </a:p>
          <a:p>
            <a:pPr lvl="2"/>
            <a:r>
              <a:rPr lang="en-US" dirty="0" smtClean="0"/>
              <a:t>Microorganisms can survive in water</a:t>
            </a:r>
          </a:p>
          <a:p>
            <a:pPr lvl="2"/>
            <a:r>
              <a:rPr lang="en-US" dirty="0" smtClean="0"/>
              <a:t>Minerals </a:t>
            </a:r>
          </a:p>
          <a:p>
            <a:pPr lvl="1"/>
            <a:r>
              <a:rPr lang="en-US" dirty="0" smtClean="0"/>
              <a:t>Distilled water is </a:t>
            </a:r>
          </a:p>
          <a:p>
            <a:pPr lvl="2"/>
            <a:r>
              <a:rPr lang="en-US" dirty="0" smtClean="0"/>
              <a:t>free of microorganisms</a:t>
            </a:r>
          </a:p>
          <a:p>
            <a:pPr lvl="2"/>
            <a:r>
              <a:rPr lang="en-US" dirty="0" smtClean="0"/>
              <a:t>May collect organisms </a:t>
            </a:r>
            <a:r>
              <a:rPr lang="en-US" smtClean="0"/>
              <a:t>when cooling</a:t>
            </a:r>
          </a:p>
          <a:p>
            <a:pPr lvl="1"/>
            <a:endParaRPr lang="en-US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Steam Sterilizer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Jacket</a:t>
            </a:r>
          </a:p>
          <a:p>
            <a:pPr lvl="1"/>
            <a:r>
              <a:rPr lang="en-US" dirty="0" smtClean="0"/>
              <a:t>Steam enters jacket</a:t>
            </a:r>
          </a:p>
          <a:p>
            <a:pPr lvl="2"/>
            <a:r>
              <a:rPr lang="en-US" dirty="0" smtClean="0"/>
              <a:t>From main steam line in Hospital </a:t>
            </a:r>
          </a:p>
          <a:p>
            <a:pPr lvl="3"/>
            <a:r>
              <a:rPr lang="en-US" dirty="0" smtClean="0"/>
              <a:t>Will be HOT</a:t>
            </a:r>
          </a:p>
          <a:p>
            <a:pPr lvl="2"/>
            <a:r>
              <a:rPr lang="en-US" dirty="0" smtClean="0"/>
              <a:t>Decreases condensation when steam enters chamber</a:t>
            </a:r>
          </a:p>
          <a:p>
            <a:pPr lvl="2"/>
            <a:r>
              <a:rPr lang="en-US" dirty="0" smtClean="0"/>
              <a:t>Insulation on outside to prevent exterior condensation</a:t>
            </a:r>
          </a:p>
          <a:p>
            <a:pPr lvl="3"/>
            <a:r>
              <a:rPr lang="en-US" dirty="0" smtClean="0"/>
              <a:t>Protects YOU from Burns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339</TotalTime>
  <Words>3377</Words>
  <Application>Microsoft Macintosh PowerPoint</Application>
  <PresentationFormat>On-screen Show (4:3)</PresentationFormat>
  <Paragraphs>737</Paragraphs>
  <Slides>84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Trek</vt:lpstr>
      <vt:lpstr>High Temperature Sterilization</vt:lpstr>
      <vt:lpstr>High Temperature Sterilization</vt:lpstr>
      <vt:lpstr>Slide 3</vt:lpstr>
      <vt:lpstr>Slide 4</vt:lpstr>
      <vt:lpstr>Slide 5</vt:lpstr>
      <vt:lpstr>Heat Transmission </vt:lpstr>
      <vt:lpstr>Steam sterilizer</vt:lpstr>
      <vt:lpstr>Slide 8</vt:lpstr>
      <vt:lpstr>Steam Sterilizer components</vt:lpstr>
      <vt:lpstr>Slide 10</vt:lpstr>
      <vt:lpstr>Slide 11</vt:lpstr>
      <vt:lpstr>Slide 12</vt:lpstr>
      <vt:lpstr>Slide 13</vt:lpstr>
      <vt:lpstr>Types of Steam sterilizers</vt:lpstr>
      <vt:lpstr>Slide 15</vt:lpstr>
      <vt:lpstr>Slide 16</vt:lpstr>
      <vt:lpstr>Slide 17</vt:lpstr>
      <vt:lpstr>Special Purpose sterilizers</vt:lpstr>
      <vt:lpstr>Slide 19</vt:lpstr>
      <vt:lpstr>Steam sterilization cycle Phases</vt:lpstr>
      <vt:lpstr>Slide 21</vt:lpstr>
      <vt:lpstr>Slide 22</vt:lpstr>
      <vt:lpstr>Conditions for Steam sterilization</vt:lpstr>
      <vt:lpstr>Slide 24</vt:lpstr>
      <vt:lpstr>Slide 25</vt:lpstr>
      <vt:lpstr>Slide 26</vt:lpstr>
      <vt:lpstr>Slide 27</vt:lpstr>
      <vt:lpstr>Preparing for Steam sterilization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Dry heat sterilization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Sterilization quality control</vt:lpstr>
      <vt:lpstr>Slide 62</vt:lpstr>
      <vt:lpstr>Slide 63</vt:lpstr>
      <vt:lpstr>Slide 64</vt:lpstr>
      <vt:lpstr>Slide 65</vt:lpstr>
      <vt:lpstr>Slide 66</vt:lpstr>
      <vt:lpstr>Slide 67</vt:lpstr>
      <vt:lpstr>Biologic indicators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Special high temperature concerns</vt:lpstr>
      <vt:lpstr>Slide 77</vt:lpstr>
      <vt:lpstr>Slide 78</vt:lpstr>
      <vt:lpstr>Slide 79</vt:lpstr>
      <vt:lpstr>Slide 80</vt:lpstr>
      <vt:lpstr>Slide 81</vt:lpstr>
      <vt:lpstr>Sterile Solutions </vt:lpstr>
      <vt:lpstr>Slide 83</vt:lpstr>
      <vt:lpstr>Slide 84</vt:lpstr>
    </vt:vector>
  </TitlesOfParts>
  <Company>Renton technical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Temperature Sterilization</dc:title>
  <dc:creator>Rosemary Thurston</dc:creator>
  <cp:lastModifiedBy>Rosemary Thurston</cp:lastModifiedBy>
  <cp:revision>8</cp:revision>
  <dcterms:created xsi:type="dcterms:W3CDTF">2013-01-30T05:58:10Z</dcterms:created>
  <dcterms:modified xsi:type="dcterms:W3CDTF">2013-01-30T08:46:51Z</dcterms:modified>
</cp:coreProperties>
</file>