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72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94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79" r:id="rId25"/>
    <p:sldId id="280" r:id="rId26"/>
    <p:sldId id="281" r:id="rId27"/>
    <p:sldId id="282" r:id="rId28"/>
    <p:sldId id="283" r:id="rId29"/>
    <p:sldId id="277" r:id="rId30"/>
    <p:sldId id="284" r:id="rId31"/>
    <p:sldId id="285" r:id="rId32"/>
    <p:sldId id="286" r:id="rId33"/>
    <p:sldId id="288" r:id="rId34"/>
    <p:sldId id="287" r:id="rId35"/>
    <p:sldId id="289" r:id="rId36"/>
    <p:sldId id="290" r:id="rId37"/>
    <p:sldId id="291" r:id="rId38"/>
    <p:sldId id="292" r:id="rId39"/>
    <p:sldId id="293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8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7"/>
          <p:cNvGrpSpPr/>
          <p:nvPr/>
        </p:nvGrpSpPr>
        <p:grpSpPr>
          <a:xfrm>
            <a:off x="486873" y="411480"/>
            <a:ext cx="8170255" cy="6035040"/>
            <a:chOff x="486873" y="411480"/>
            <a:chExt cx="8170255" cy="6035040"/>
          </a:xfrm>
        </p:grpSpPr>
        <p:pic>
          <p:nvPicPr>
            <p:cNvPr id="12" name="Picture 11" descr="PaperPanel-Title.jpg"/>
            <p:cNvPicPr>
              <a:picLocks noChangeAspect="1"/>
            </p:cNvPicPr>
            <p:nvPr/>
          </p:nvPicPr>
          <p:blipFill>
            <a:blip r:embed="rId2"/>
            <a:srcRect r="2128"/>
            <a:stretch>
              <a:fillRect/>
            </a:stretch>
          </p:blipFill>
          <p:spPr>
            <a:xfrm>
              <a:off x="486873" y="411480"/>
              <a:ext cx="8170255" cy="6035040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CF543795-3F11-8040-BA3E-EC3C770BC706}" type="datetimeFigureOut">
              <a:rPr lang="en-US" smtClean="0"/>
              <a:pPr/>
              <a:t>1/30/13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30118F63-4872-1946-A47E-8E3957DB1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1" name="Picture 20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3" name="Rectangle 22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3795-3F11-8040-BA3E-EC3C770BC706}" type="datetimeFigureOut">
              <a:rPr lang="en-US" smtClean="0"/>
              <a:pPr/>
              <a:t>1/30/13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8F63-4872-1946-A47E-8E3957DB10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5" name="Rectangle 2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36" name="Picture 35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8" name="Rectangle 37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5" name="Rectangle 34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3795-3F11-8040-BA3E-EC3C770BC706}" type="datetimeFigureOut">
              <a:rPr lang="en-US" smtClean="0"/>
              <a:pPr/>
              <a:t>1/30/13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8F63-4872-1946-A47E-8E3957DB1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36" name="Picture 35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38" name="Rectangle 37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3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3795-3F11-8040-BA3E-EC3C770BC706}" type="datetimeFigureOut">
              <a:rPr lang="en-US" smtClean="0"/>
              <a:pPr/>
              <a:t>1/30/13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8F63-4872-1946-A47E-8E3957DB10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3795-3F11-8040-BA3E-EC3C770BC706}" type="datetimeFigureOut">
              <a:rPr lang="en-US" smtClean="0"/>
              <a:pPr/>
              <a:t>1/30/13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8F63-4872-1946-A47E-8E3957DB1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3795-3F11-8040-BA3E-EC3C770BC706}" type="datetimeFigureOut">
              <a:rPr lang="en-US" smtClean="0"/>
              <a:pPr/>
              <a:t>1/30/13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8F63-4872-1946-A47E-8E3957DB10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Rectangle 25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17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7" name="Picture 16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3795-3F11-8040-BA3E-EC3C770BC706}" type="datetimeFigureOut">
              <a:rPr lang="en-US" smtClean="0"/>
              <a:pPr/>
              <a:t>1/30/13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8F63-4872-1946-A47E-8E3957DB1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perPanel-Title.jpg"/>
          <p:cNvPicPr>
            <a:picLocks noChangeAspect="1"/>
          </p:cNvPicPr>
          <p:nvPr/>
        </p:nvPicPr>
        <p:blipFill>
          <a:blip r:embed="rId2"/>
          <a:srcRect r="2128"/>
          <a:stretch>
            <a:fillRect/>
          </a:stretch>
        </p:blipFill>
        <p:spPr>
          <a:xfrm>
            <a:off x="486873" y="411480"/>
            <a:ext cx="8170255" cy="6035040"/>
          </a:xfrm>
          <a:prstGeom prst="rect">
            <a:avLst/>
          </a:prstGeom>
          <a:noFill/>
          <a:ln w="12700"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  <a:scene3d>
            <a:camera prst="perspectiveFront" fov="4800000"/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CF543795-3F11-8040-BA3E-EC3C770BC706}" type="datetimeFigureOut">
              <a:rPr lang="en-US" smtClean="0"/>
              <a:pPr/>
              <a:t>1/30/13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grpSp>
        <p:nvGrpSpPr>
          <p:cNvPr id="6" name="Group 11"/>
          <p:cNvGrpSpPr/>
          <p:nvPr/>
        </p:nvGrpSpPr>
        <p:grpSpPr>
          <a:xfrm>
            <a:off x="562842" y="475488"/>
            <a:ext cx="7982713" cy="5888736"/>
            <a:chOff x="562842" y="475488"/>
            <a:chExt cx="7982713" cy="5888736"/>
          </a:xfrm>
        </p:grpSpPr>
        <p:sp>
          <p:nvSpPr>
            <p:cNvPr id="8" name="Rectangle 7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62842" y="3427528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5" name="Picture 2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3795-3F11-8040-BA3E-EC3C770BC706}" type="datetimeFigureOut">
              <a:rPr lang="en-US" smtClean="0"/>
              <a:pPr/>
              <a:t>1/30/13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8F63-4872-1946-A47E-8E3957DB1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5" name="Picture 1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7" name="Rectangle 1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9" name="Rectangle 18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3795-3F11-8040-BA3E-EC3C770BC706}" type="datetimeFigureOut">
              <a:rPr lang="en-US" smtClean="0"/>
              <a:pPr/>
              <a:t>1/30/13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8F63-4872-1946-A47E-8E3957DB1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8" name="Picture 17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11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0" name="Rectangle 19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2" name="Rectangle 21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3795-3F11-8040-BA3E-EC3C770BC706}" type="datetimeFigureOut">
              <a:rPr lang="en-US" smtClean="0"/>
              <a:pPr/>
              <a:t>1/30/13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8F63-4872-1946-A47E-8E3957DB104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0" name="Picture 19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7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2" name="Rectangle 21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4" name="Rectangle 23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3795-3F11-8040-BA3E-EC3C770BC706}" type="datetimeFigureOut">
              <a:rPr lang="en-US" smtClean="0"/>
              <a:pPr/>
              <a:t>1/30/13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8F63-4872-1946-A47E-8E3957DB1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9" name="Picture 18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6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1" name="Rectangle 20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3795-3F11-8040-BA3E-EC3C770BC706}" type="datetimeFigureOut">
              <a:rPr lang="en-US" smtClean="0"/>
              <a:pPr/>
              <a:t>1/30/13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8F63-4872-1946-A47E-8E3957DB1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8" name="Picture 27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0" name="Rectangle 2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3795-3F11-8040-BA3E-EC3C770BC706}" type="datetimeFigureOut">
              <a:rPr lang="en-US" smtClean="0"/>
              <a:pPr/>
              <a:t>1/30/13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8F63-4872-1946-A47E-8E3957DB1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CF543795-3F11-8040-BA3E-EC3C770BC706}" type="datetimeFigureOut">
              <a:rPr lang="en-US" smtClean="0"/>
              <a:pPr/>
              <a:t>1/30/13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0118F63-4872-1946-A47E-8E3957DB1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inCeSWtw_-Q&amp;playnext=1&amp;list=PL242B1A4A8F45A128&amp;feature=results_video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rpuhIODxqiw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Low Temperature Sterilization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16      7</a:t>
            </a:r>
            <a:r>
              <a:rPr lang="en-US" baseline="30000" dirty="0" smtClean="0"/>
              <a:t>th</a:t>
            </a:r>
            <a:r>
              <a:rPr lang="en-US" dirty="0" smtClean="0"/>
              <a:t> Ed.</a:t>
            </a:r>
          </a:p>
          <a:p>
            <a:r>
              <a:rPr lang="en-US" dirty="0" smtClean="0"/>
              <a:t>Rosemary Thurston RN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Moisture is required part of process</a:t>
            </a:r>
          </a:p>
          <a:p>
            <a:pPr lvl="1"/>
            <a:r>
              <a:rPr lang="en-US" dirty="0" smtClean="0"/>
              <a:t>Small amounts of moisture should vaporize during preconditioning – during heating up and vacuum</a:t>
            </a:r>
          </a:p>
          <a:p>
            <a:pPr lvl="1"/>
            <a:r>
              <a:rPr lang="en-US" dirty="0" smtClean="0"/>
              <a:t>Wetter items may not allow ETO penetration through the water</a:t>
            </a:r>
          </a:p>
          <a:p>
            <a:pPr lvl="1"/>
            <a:r>
              <a:rPr lang="en-US" dirty="0" smtClean="0"/>
              <a:t>Don’t sterilize leather – may form toxin with tanning chemical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9684" y="-723899"/>
            <a:ext cx="28575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Fire safety</a:t>
            </a:r>
          </a:p>
          <a:p>
            <a:pPr lvl="1"/>
            <a:r>
              <a:rPr lang="en-US" dirty="0" smtClean="0"/>
              <a:t>In a large tank may be mixed with an inert gas to make it nonflammable and non-explosive</a:t>
            </a:r>
          </a:p>
          <a:p>
            <a:pPr lvl="2"/>
            <a:r>
              <a:rPr lang="en-US" dirty="0" smtClean="0"/>
              <a:t>More expensive</a:t>
            </a:r>
          </a:p>
          <a:p>
            <a:pPr lvl="1"/>
            <a:r>
              <a:rPr lang="en-US" dirty="0" smtClean="0"/>
              <a:t>Comes pure in small single load cartridge</a:t>
            </a:r>
          </a:p>
          <a:p>
            <a:pPr lvl="2"/>
            <a:r>
              <a:rPr lang="en-US" dirty="0" smtClean="0"/>
              <a:t>Better equipment</a:t>
            </a:r>
          </a:p>
          <a:p>
            <a:pPr lvl="2"/>
            <a:r>
              <a:rPr lang="en-US" dirty="0" smtClean="0"/>
              <a:t>Most used is 100%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6678" y="4283191"/>
            <a:ext cx="2540000" cy="1981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Safety</a:t>
            </a:r>
          </a:p>
          <a:p>
            <a:pPr lvl="1"/>
            <a:r>
              <a:rPr lang="en-US" dirty="0" smtClean="0"/>
              <a:t>Must know hazards</a:t>
            </a:r>
          </a:p>
          <a:p>
            <a:pPr lvl="1"/>
            <a:r>
              <a:rPr lang="en-US" dirty="0" smtClean="0"/>
              <a:t>Procedures that reduce exposure to ETO</a:t>
            </a:r>
          </a:p>
          <a:p>
            <a:pPr lvl="1"/>
            <a:r>
              <a:rPr lang="en-US" dirty="0" smtClean="0"/>
              <a:t>Understand monitoring and be able to interpret results</a:t>
            </a:r>
          </a:p>
          <a:p>
            <a:pPr lvl="1"/>
            <a:r>
              <a:rPr lang="en-US" dirty="0" smtClean="0"/>
              <a:t>Use protective equipment</a:t>
            </a:r>
          </a:p>
          <a:p>
            <a:pPr lvl="1"/>
            <a:r>
              <a:rPr lang="en-US" dirty="0" smtClean="0"/>
              <a:t>Apply OSHA standards</a:t>
            </a:r>
          </a:p>
          <a:p>
            <a:pPr lvl="1"/>
            <a:r>
              <a:rPr lang="en-US" dirty="0" smtClean="0"/>
              <a:t>Have access to MSDS</a:t>
            </a:r>
          </a:p>
          <a:p>
            <a:pPr lvl="2"/>
            <a:r>
              <a:rPr lang="en-US" dirty="0" smtClean="0"/>
              <a:t>Know storage and handling procedures</a:t>
            </a:r>
          </a:p>
          <a:p>
            <a:pPr lvl="1"/>
            <a:r>
              <a:rPr lang="en-US" dirty="0" smtClean="0"/>
              <a:t>Know emergency plan</a:t>
            </a:r>
          </a:p>
          <a:p>
            <a:pPr lvl="1"/>
            <a:r>
              <a:rPr lang="en-US" dirty="0" smtClean="0"/>
              <a:t>Processing procedures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Toxicity</a:t>
            </a:r>
          </a:p>
          <a:p>
            <a:pPr lvl="1"/>
            <a:r>
              <a:rPr lang="en-US" dirty="0" smtClean="0"/>
              <a:t>Located in well ventilated area</a:t>
            </a:r>
          </a:p>
          <a:p>
            <a:pPr lvl="2"/>
            <a:r>
              <a:rPr lang="en-US" dirty="0" smtClean="0"/>
              <a:t>10 air exchanges per hour</a:t>
            </a:r>
          </a:p>
          <a:p>
            <a:pPr lvl="2"/>
            <a:r>
              <a:rPr lang="en-US" dirty="0" smtClean="0"/>
              <a:t>Has it’s own little area with an alarm</a:t>
            </a:r>
          </a:p>
          <a:p>
            <a:pPr lvl="2"/>
            <a:r>
              <a:rPr lang="en-US" dirty="0" smtClean="0"/>
              <a:t>Have emergency plan in case of spill / leak</a:t>
            </a:r>
          </a:p>
          <a:p>
            <a:pPr lvl="1"/>
            <a:r>
              <a:rPr lang="en-US" dirty="0" smtClean="0"/>
              <a:t>Residue on items</a:t>
            </a:r>
          </a:p>
          <a:p>
            <a:pPr lvl="2"/>
            <a:r>
              <a:rPr lang="en-US" dirty="0" smtClean="0"/>
              <a:t>Left after aeration is toxic</a:t>
            </a:r>
          </a:p>
          <a:p>
            <a:pPr lvl="2"/>
            <a:r>
              <a:rPr lang="en-US" dirty="0" smtClean="0"/>
              <a:t>Can burn patient skin</a:t>
            </a:r>
          </a:p>
          <a:p>
            <a:r>
              <a:rPr lang="en-US" dirty="0" smtClean="0"/>
              <a:t>Aeration requirements</a:t>
            </a:r>
          </a:p>
          <a:p>
            <a:pPr lvl="1"/>
            <a:r>
              <a:rPr lang="en-US" dirty="0" smtClean="0"/>
              <a:t>8 hours at 140</a:t>
            </a:r>
            <a:r>
              <a:rPr lang="en-US" baseline="30000" dirty="0" smtClean="0"/>
              <a:t>o</a:t>
            </a:r>
            <a:r>
              <a:rPr lang="en-US" dirty="0" smtClean="0"/>
              <a:t>F</a:t>
            </a:r>
          </a:p>
          <a:p>
            <a:pPr lvl="1"/>
            <a:r>
              <a:rPr lang="en-US" dirty="0" smtClean="0"/>
              <a:t>12 hours at 122</a:t>
            </a:r>
            <a:r>
              <a:rPr lang="en-US" baseline="30000" dirty="0" smtClean="0"/>
              <a:t>o</a:t>
            </a:r>
            <a:r>
              <a:rPr lang="en-US" dirty="0" smtClean="0"/>
              <a:t>F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296" y="244158"/>
            <a:ext cx="3289300" cy="2463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6595" y="4241800"/>
            <a:ext cx="2781300" cy="2616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3600" y="2707958"/>
            <a:ext cx="1930400" cy="2540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Loading </a:t>
            </a:r>
          </a:p>
          <a:p>
            <a:pPr lvl="1"/>
            <a:r>
              <a:rPr lang="en-US" dirty="0" smtClean="0"/>
              <a:t>Must have sufficient space to humidify, penetrate and evacuate (degassing)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Use metal carts for loads when possible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Doesn’t absorb ETO</a:t>
            </a:r>
          </a:p>
          <a:p>
            <a:pPr lvl="2"/>
            <a:r>
              <a:rPr lang="en-US" dirty="0" smtClean="0"/>
              <a:t>Reduces exposure to staff if load must be transferred to a separate AERATION chamber</a:t>
            </a:r>
          </a:p>
          <a:p>
            <a:pPr lvl="1"/>
            <a:r>
              <a:rPr lang="en-US" dirty="0" smtClean="0"/>
              <a:t>Place items on edge in basket</a:t>
            </a:r>
          </a:p>
          <a:p>
            <a:pPr lvl="2"/>
            <a:r>
              <a:rPr lang="en-US" dirty="0" smtClean="0"/>
              <a:t>DON’T STACK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Cycle time</a:t>
            </a:r>
          </a:p>
          <a:p>
            <a:pPr lvl="1"/>
            <a:r>
              <a:rPr lang="en-US" dirty="0" smtClean="0"/>
              <a:t>1 to 4 hours exposure to ETO</a:t>
            </a:r>
          </a:p>
          <a:p>
            <a:pPr lvl="1"/>
            <a:r>
              <a:rPr lang="en-US" dirty="0" smtClean="0"/>
              <a:t>8 to 12 hours evacuation / AERATION</a:t>
            </a:r>
          </a:p>
          <a:p>
            <a:pPr lvl="2"/>
            <a:r>
              <a:rPr lang="en-US" dirty="0" smtClean="0"/>
              <a:t>Warmer temperature shortens aeration time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133601"/>
            <a:ext cx="7345363" cy="420323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Unloading</a:t>
            </a:r>
          </a:p>
          <a:p>
            <a:pPr lvl="1"/>
            <a:r>
              <a:rPr lang="en-US" dirty="0" smtClean="0"/>
              <a:t>Preference – to aerate before removal</a:t>
            </a:r>
          </a:p>
          <a:p>
            <a:pPr lvl="1"/>
            <a:r>
              <a:rPr lang="en-US" dirty="0" smtClean="0"/>
              <a:t>If there is a need to move to a separate aeration chamber:</a:t>
            </a:r>
          </a:p>
          <a:p>
            <a:pPr marL="1036638" lvl="2" indent="-457200">
              <a:buFont typeface="+mj-lt"/>
              <a:buAutoNum type="arabicPeriod"/>
            </a:pPr>
            <a:r>
              <a:rPr lang="en-US" dirty="0" smtClean="0"/>
              <a:t>Open door 6” for 15 minutes before transfer</a:t>
            </a:r>
          </a:p>
          <a:p>
            <a:pPr marL="1036638" lvl="2" indent="-457200">
              <a:buFont typeface="+mj-lt"/>
              <a:buAutoNum type="arabicPeriod"/>
            </a:pPr>
            <a:r>
              <a:rPr lang="en-US" dirty="0" smtClean="0"/>
              <a:t>Pull load (DON’T PUSH)</a:t>
            </a:r>
          </a:p>
          <a:p>
            <a:pPr marL="1036638" lvl="2" indent="-457200">
              <a:buFont typeface="+mj-lt"/>
              <a:buAutoNum type="arabicPeriod"/>
            </a:pPr>
            <a:r>
              <a:rPr lang="en-US" dirty="0" smtClean="0"/>
              <a:t>Place immediately into AERATOR</a:t>
            </a:r>
          </a:p>
          <a:p>
            <a:pPr marL="1036638" lvl="2" indent="-457200">
              <a:buFont typeface="+mj-lt"/>
              <a:buAutoNum type="arabicPeriod"/>
            </a:pPr>
            <a:r>
              <a:rPr lang="en-US" dirty="0" smtClean="0"/>
              <a:t>Once in the aerator – complete cycle before putting more items in it. </a:t>
            </a:r>
          </a:p>
          <a:p>
            <a:pPr marL="1036638" lvl="2" indent="-457200">
              <a:buFont typeface="+mj-lt"/>
              <a:buAutoNum type="arabicPeriod"/>
            </a:pPr>
            <a:r>
              <a:rPr lang="en-US" dirty="0" smtClean="0"/>
              <a:t>If there is a PURGE CYCLE, remove items immediately after the cycle finishes, so ETO doesn’t build up again.</a:t>
            </a:r>
          </a:p>
          <a:p>
            <a:pPr marL="1265238" lvl="3" indent="-457200">
              <a:buFont typeface="+mj-lt"/>
              <a:buAutoNum type="arabicPeriod"/>
            </a:pPr>
            <a:r>
              <a:rPr lang="en-US" dirty="0" smtClean="0"/>
              <a:t>If needed, repeat PURGE Cycle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Personnel Monitoring</a:t>
            </a:r>
          </a:p>
          <a:p>
            <a:pPr lvl="1"/>
            <a:r>
              <a:rPr lang="en-US" dirty="0" smtClean="0"/>
              <a:t>Fixed to clothing in “breathing zone”</a:t>
            </a:r>
          </a:p>
          <a:p>
            <a:pPr lvl="2"/>
            <a:r>
              <a:rPr lang="en-US" dirty="0" smtClean="0"/>
              <a:t>Results determined after use</a:t>
            </a:r>
          </a:p>
          <a:p>
            <a:pPr lvl="1"/>
            <a:r>
              <a:rPr lang="en-US" dirty="0" smtClean="0"/>
              <a:t>OSHA requires keeping documentation</a:t>
            </a:r>
          </a:p>
          <a:p>
            <a:pPr lvl="2"/>
            <a:r>
              <a:rPr lang="en-US" dirty="0" smtClean="0"/>
              <a:t>For 30 years to protect employees</a:t>
            </a:r>
          </a:p>
          <a:p>
            <a:r>
              <a:rPr lang="en-US" dirty="0" smtClean="0"/>
              <a:t>Area monitoring</a:t>
            </a:r>
          </a:p>
          <a:p>
            <a:pPr lvl="1"/>
            <a:r>
              <a:rPr lang="en-US" dirty="0" smtClean="0"/>
              <a:t>Real time monitoring</a:t>
            </a:r>
          </a:p>
          <a:p>
            <a:pPr lvl="1"/>
            <a:r>
              <a:rPr lang="en-US" dirty="0" smtClean="0"/>
              <a:t>Detect leaks, spills</a:t>
            </a:r>
          </a:p>
          <a:p>
            <a:pPr lvl="2"/>
            <a:r>
              <a:rPr lang="en-US" dirty="0" smtClean="0"/>
              <a:t>Failure of ventilation system</a:t>
            </a:r>
          </a:p>
          <a:p>
            <a:r>
              <a:rPr lang="en-US" dirty="0" smtClean="0"/>
              <a:t>May have outside evaluation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029" y="1447519"/>
            <a:ext cx="2489200" cy="248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4223" y="3936719"/>
            <a:ext cx="3289300" cy="24638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Sterilizer Performance Monitors</a:t>
            </a:r>
          </a:p>
          <a:p>
            <a:pPr lvl="1"/>
            <a:r>
              <a:rPr lang="en-US" b="1" dirty="0" smtClean="0"/>
              <a:t>Physical</a:t>
            </a:r>
            <a:r>
              <a:rPr lang="en-US" dirty="0" smtClean="0"/>
              <a:t> </a:t>
            </a:r>
            <a:r>
              <a:rPr lang="en-US" b="1" dirty="0" smtClean="0"/>
              <a:t>monitors</a:t>
            </a:r>
          </a:p>
          <a:p>
            <a:pPr lvl="2"/>
            <a:r>
              <a:rPr lang="en-US" dirty="0" err="1" smtClean="0"/>
              <a:t>Guages</a:t>
            </a:r>
            <a:endParaRPr lang="en-US" dirty="0" smtClean="0"/>
          </a:p>
          <a:p>
            <a:pPr lvl="2"/>
            <a:r>
              <a:rPr lang="en-US" dirty="0" smtClean="0"/>
              <a:t>Temperature control / measuring</a:t>
            </a:r>
          </a:p>
          <a:p>
            <a:pPr lvl="2"/>
            <a:r>
              <a:rPr lang="en-US" dirty="0" smtClean="0"/>
              <a:t>Timing recorders</a:t>
            </a:r>
          </a:p>
          <a:p>
            <a:pPr lvl="2"/>
            <a:r>
              <a:rPr lang="en-US" dirty="0" smtClean="0"/>
              <a:t>Humidity sensors</a:t>
            </a:r>
          </a:p>
          <a:p>
            <a:pPr lvl="1"/>
            <a:r>
              <a:rPr lang="en-US" dirty="0" smtClean="0"/>
              <a:t>Carefully examine data before removing items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b="1" dirty="0" smtClean="0"/>
              <a:t>Chemical Indicators</a:t>
            </a:r>
          </a:p>
          <a:p>
            <a:pPr lvl="2"/>
            <a:r>
              <a:rPr lang="en-US" dirty="0" smtClean="0"/>
              <a:t>Outside of packages</a:t>
            </a:r>
          </a:p>
          <a:p>
            <a:pPr lvl="3"/>
            <a:r>
              <a:rPr lang="en-US" dirty="0" smtClean="0"/>
              <a:t>Shows processing</a:t>
            </a:r>
          </a:p>
          <a:p>
            <a:pPr lvl="2"/>
            <a:r>
              <a:rPr lang="en-US" dirty="0" smtClean="0"/>
              <a:t>Inside of packages</a:t>
            </a:r>
          </a:p>
          <a:p>
            <a:pPr lvl="3"/>
            <a:r>
              <a:rPr lang="en-US" dirty="0" smtClean="0"/>
              <a:t>To show if ETO has penetrated </a:t>
            </a:r>
          </a:p>
          <a:p>
            <a:pPr lvl="1"/>
            <a:r>
              <a:rPr lang="en-US" b="1" dirty="0" smtClean="0"/>
              <a:t>Biologic Indicators</a:t>
            </a:r>
          </a:p>
          <a:p>
            <a:pPr lvl="2"/>
            <a:r>
              <a:rPr lang="en-US" dirty="0" smtClean="0"/>
              <a:t>Bacillus </a:t>
            </a:r>
            <a:r>
              <a:rPr lang="en-US" dirty="0" err="1" smtClean="0"/>
              <a:t>Atrophaeus</a:t>
            </a:r>
            <a:endParaRPr lang="en-US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Should be run in EVERY  load</a:t>
            </a:r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1946" y="171862"/>
            <a:ext cx="3048000" cy="2362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6100" y="1584008"/>
            <a:ext cx="3517900" cy="2311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3061" y="4153444"/>
            <a:ext cx="3276600" cy="2489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Ethylene Oxide – ETO/EO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History</a:t>
            </a:r>
          </a:p>
          <a:p>
            <a:pPr lvl="1"/>
            <a:r>
              <a:rPr lang="en-US" dirty="0" smtClean="0"/>
              <a:t>Used for items that can’t tolerate high heat of steam</a:t>
            </a:r>
          </a:p>
          <a:p>
            <a:pPr lvl="1"/>
            <a:r>
              <a:rPr lang="en-US" dirty="0" smtClean="0"/>
              <a:t>Penetrates well</a:t>
            </a:r>
          </a:p>
          <a:p>
            <a:pPr lvl="1"/>
            <a:r>
              <a:rPr lang="en-US" dirty="0" smtClean="0"/>
              <a:t>Compatible with many materials</a:t>
            </a:r>
          </a:p>
          <a:p>
            <a:r>
              <a:rPr lang="en-US" dirty="0" smtClean="0"/>
              <a:t>Qualities</a:t>
            </a:r>
          </a:p>
          <a:p>
            <a:pPr lvl="1"/>
            <a:r>
              <a:rPr lang="en-US" dirty="0" smtClean="0"/>
              <a:t>Evaporates easily</a:t>
            </a:r>
          </a:p>
          <a:p>
            <a:pPr lvl="2"/>
            <a:r>
              <a:rPr lang="en-US" dirty="0" smtClean="0"/>
              <a:t>Maintains vapor state to fill and reach all areas in chamber</a:t>
            </a:r>
          </a:p>
          <a:p>
            <a:pPr lvl="2"/>
            <a:r>
              <a:rPr lang="en-US" dirty="0" smtClean="0"/>
              <a:t>Reaches all lumen spaces very well – no restrictions</a:t>
            </a:r>
          </a:p>
          <a:p>
            <a:pPr lvl="1"/>
            <a:r>
              <a:rPr lang="en-US" dirty="0" smtClean="0"/>
              <a:t>Reacts with genetic material or specific proteins</a:t>
            </a:r>
          </a:p>
          <a:p>
            <a:pPr lvl="2"/>
            <a:r>
              <a:rPr lang="en-US" dirty="0" smtClean="0"/>
              <a:t>Uses Alkylation targets organisms in MOISTURE</a:t>
            </a:r>
          </a:p>
          <a:p>
            <a:pPr lvl="2"/>
            <a:r>
              <a:rPr lang="en-US" dirty="0" smtClean="0"/>
              <a:t>Changes shape of organisms = death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Penetration</a:t>
            </a:r>
          </a:p>
          <a:p>
            <a:pPr lvl="1"/>
            <a:r>
              <a:rPr lang="en-US" dirty="0" smtClean="0"/>
              <a:t>It is the BEST penetrator</a:t>
            </a:r>
          </a:p>
          <a:p>
            <a:pPr lvl="1"/>
            <a:r>
              <a:rPr lang="en-US" dirty="0" smtClean="0"/>
              <a:t>Easily maintained in vapor phase</a:t>
            </a:r>
          </a:p>
          <a:p>
            <a:pPr lvl="1"/>
            <a:r>
              <a:rPr lang="en-US" dirty="0" smtClean="0"/>
              <a:t>Stable – doesn’t break down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Material Compatibility</a:t>
            </a:r>
          </a:p>
          <a:p>
            <a:pPr lvl="1"/>
            <a:r>
              <a:rPr lang="en-US" dirty="0" smtClean="0"/>
              <a:t>Used on many types of materials</a:t>
            </a:r>
          </a:p>
          <a:p>
            <a:pPr lvl="1"/>
            <a:r>
              <a:rPr lang="en-US" dirty="0" smtClean="0"/>
              <a:t>Follow OEM recommendations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Packaging Materials</a:t>
            </a:r>
          </a:p>
          <a:p>
            <a:pPr lvl="2"/>
            <a:r>
              <a:rPr lang="en-US" dirty="0" smtClean="0"/>
              <a:t>Plastic film</a:t>
            </a:r>
          </a:p>
          <a:p>
            <a:pPr lvl="2"/>
            <a:r>
              <a:rPr lang="en-US" dirty="0" smtClean="0"/>
              <a:t>Plastic and Paper-plastic pouches</a:t>
            </a:r>
          </a:p>
          <a:p>
            <a:pPr lvl="2"/>
            <a:r>
              <a:rPr lang="en-US" dirty="0" smtClean="0"/>
              <a:t>Nonwoven and paper wraps</a:t>
            </a:r>
          </a:p>
          <a:p>
            <a:pPr lvl="2"/>
            <a:r>
              <a:rPr lang="en-US" dirty="0" smtClean="0"/>
              <a:t>Textiles</a:t>
            </a:r>
          </a:p>
          <a:p>
            <a:pPr lvl="2"/>
            <a:r>
              <a:rPr lang="en-US" dirty="0" smtClean="0"/>
              <a:t>Don’t use:</a:t>
            </a:r>
          </a:p>
          <a:p>
            <a:pPr lvl="3"/>
            <a:r>
              <a:rPr lang="en-US" dirty="0" smtClean="0"/>
              <a:t>Aluminum, nylon films, cellophane</a:t>
            </a:r>
          </a:p>
          <a:p>
            <a:pPr lvl="2"/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Hydrogen Peroxide - Plasma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Process</a:t>
            </a:r>
          </a:p>
          <a:p>
            <a:pPr lvl="1"/>
            <a:r>
              <a:rPr lang="en-US" dirty="0" smtClean="0"/>
              <a:t>Starts with deep vacuum</a:t>
            </a:r>
          </a:p>
          <a:p>
            <a:pPr lvl="2"/>
            <a:r>
              <a:rPr lang="en-US" dirty="0" smtClean="0"/>
              <a:t>Pulls moisture out</a:t>
            </a:r>
          </a:p>
          <a:p>
            <a:pPr lvl="2"/>
            <a:r>
              <a:rPr lang="en-US" dirty="0" smtClean="0"/>
              <a:t>Begins to warm</a:t>
            </a:r>
          </a:p>
          <a:p>
            <a:pPr lvl="1"/>
            <a:r>
              <a:rPr lang="en-US" dirty="0" smtClean="0"/>
              <a:t>Another deep vacuum</a:t>
            </a:r>
          </a:p>
          <a:p>
            <a:pPr lvl="1"/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 is added and fills all spaces of vacuum as vapor</a:t>
            </a:r>
          </a:p>
          <a:p>
            <a:pPr lvl="1"/>
            <a:r>
              <a:rPr lang="en-US" dirty="0" err="1" smtClean="0"/>
              <a:t>RadioFrequency</a:t>
            </a:r>
            <a:r>
              <a:rPr lang="en-US" dirty="0" smtClean="0"/>
              <a:t> energy enters</a:t>
            </a:r>
          </a:p>
          <a:p>
            <a:pPr lvl="1"/>
            <a:r>
              <a:rPr lang="en-US" dirty="0" smtClean="0"/>
              <a:t>Creates “plasma”</a:t>
            </a:r>
          </a:p>
          <a:p>
            <a:pPr lvl="2"/>
            <a:r>
              <a:rPr lang="en-US" dirty="0" smtClean="0"/>
              <a:t>Strong Oxidation kills organisms at this stage</a:t>
            </a:r>
          </a:p>
          <a:p>
            <a:pPr lvl="1"/>
            <a:r>
              <a:rPr lang="en-US" dirty="0" smtClean="0"/>
              <a:t>Process is repeated</a:t>
            </a:r>
          </a:p>
          <a:p>
            <a:pPr lvl="1"/>
            <a:r>
              <a:rPr lang="en-US" dirty="0" smtClean="0"/>
              <a:t>Then final vacuum occurs </a:t>
            </a:r>
          </a:p>
          <a:p>
            <a:pPr lvl="2"/>
            <a:r>
              <a:rPr lang="en-US" dirty="0" smtClean="0"/>
              <a:t>Takes out H</a:t>
            </a:r>
            <a:r>
              <a:rPr lang="en-US" baseline="-25000" dirty="0" smtClean="0"/>
              <a:t>2</a:t>
            </a:r>
            <a:r>
              <a:rPr lang="en-US" dirty="0" smtClean="0"/>
              <a:t>O and O</a:t>
            </a:r>
            <a:r>
              <a:rPr lang="en-US" baseline="-25000" dirty="0" smtClean="0"/>
              <a:t>2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Effectiveness</a:t>
            </a:r>
          </a:p>
          <a:p>
            <a:pPr lvl="1"/>
            <a:r>
              <a:rPr lang="en-US" dirty="0" smtClean="0"/>
              <a:t>Compatible with many materials</a:t>
            </a:r>
          </a:p>
          <a:p>
            <a:pPr lvl="2"/>
            <a:r>
              <a:rPr lang="en-US" dirty="0" smtClean="0"/>
              <a:t>Strong absorbers can’t be used in Plasma</a:t>
            </a:r>
          </a:p>
          <a:p>
            <a:pPr lvl="3"/>
            <a:r>
              <a:rPr lang="en-US" dirty="0" smtClean="0"/>
              <a:t>Powder, paper, linen, liquids</a:t>
            </a:r>
          </a:p>
          <a:p>
            <a:pPr lvl="1"/>
            <a:r>
              <a:rPr lang="en-US" dirty="0" smtClean="0"/>
              <a:t>Is more concentrated today – 95% vs. 58% previously</a:t>
            </a:r>
          </a:p>
          <a:p>
            <a:pPr lvl="2"/>
            <a:r>
              <a:rPr lang="en-US" dirty="0" smtClean="0"/>
              <a:t>Lessens lumen restrictions – diameter and length</a:t>
            </a:r>
          </a:p>
          <a:p>
            <a:pPr lvl="3"/>
            <a:r>
              <a:rPr lang="en-US" dirty="0" smtClean="0"/>
              <a:t>Must check length</a:t>
            </a:r>
          </a:p>
          <a:p>
            <a:pPr lvl="3"/>
            <a:r>
              <a:rPr lang="en-US" dirty="0" smtClean="0"/>
              <a:t>Size</a:t>
            </a:r>
          </a:p>
          <a:p>
            <a:pPr lvl="3"/>
            <a:r>
              <a:rPr lang="en-US" dirty="0" smtClean="0"/>
              <a:t>Number – how many?</a:t>
            </a:r>
          </a:p>
          <a:p>
            <a:pPr lvl="3"/>
            <a:r>
              <a:rPr lang="en-US" dirty="0" smtClean="0"/>
              <a:t>Type of material</a:t>
            </a:r>
          </a:p>
          <a:p>
            <a:pPr lvl="3"/>
            <a:r>
              <a:rPr lang="en-US" dirty="0" smtClean="0"/>
              <a:t>Number of instruments in load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Safety</a:t>
            </a:r>
          </a:p>
          <a:p>
            <a:pPr lvl="1"/>
            <a:r>
              <a:rPr lang="en-US" dirty="0" smtClean="0"/>
              <a:t>Cassette of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 is inserted into machine</a:t>
            </a:r>
          </a:p>
          <a:p>
            <a:pPr lvl="2"/>
            <a:r>
              <a:rPr lang="en-US" dirty="0" smtClean="0"/>
              <a:t>Has a leak indicator on the side</a:t>
            </a:r>
          </a:p>
          <a:p>
            <a:pPr lvl="2"/>
            <a:r>
              <a:rPr lang="en-US" dirty="0" smtClean="0"/>
              <a:t>Visible through clear protective wrap</a:t>
            </a:r>
          </a:p>
          <a:p>
            <a:pPr lvl="2"/>
            <a:r>
              <a:rPr lang="en-US" dirty="0" smtClean="0"/>
              <a:t>Chemical burns to the skin can occur</a:t>
            </a:r>
          </a:p>
          <a:p>
            <a:pPr lvl="3"/>
            <a:r>
              <a:rPr lang="en-US" dirty="0" smtClean="0"/>
              <a:t>With direct contact with agent</a:t>
            </a:r>
          </a:p>
          <a:p>
            <a:pPr lvl="2"/>
            <a:r>
              <a:rPr lang="en-US" dirty="0" smtClean="0"/>
              <a:t>Residual can occur if not working properly</a:t>
            </a:r>
          </a:p>
          <a:p>
            <a:pPr lvl="3"/>
            <a:r>
              <a:rPr lang="en-US" dirty="0" smtClean="0"/>
              <a:t>Residuals of active chemical can cause problems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4680" y="2334119"/>
            <a:ext cx="1955800" cy="24003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Safety practices for 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endParaRPr lang="en-US" dirty="0" smtClean="0"/>
          </a:p>
          <a:p>
            <a:pPr lvl="2"/>
            <a:r>
              <a:rPr lang="en-US" dirty="0" smtClean="0"/>
              <a:t>Training re hazards</a:t>
            </a:r>
          </a:p>
          <a:p>
            <a:pPr lvl="2"/>
            <a:r>
              <a:rPr lang="en-US" dirty="0" smtClean="0"/>
              <a:t>MSDS available</a:t>
            </a:r>
          </a:p>
          <a:p>
            <a:pPr lvl="3"/>
            <a:r>
              <a:rPr lang="en-US" dirty="0" smtClean="0"/>
              <a:t>Storage </a:t>
            </a:r>
          </a:p>
          <a:p>
            <a:pPr lvl="3"/>
            <a:r>
              <a:rPr lang="en-US" dirty="0" smtClean="0"/>
              <a:t>Handling</a:t>
            </a:r>
          </a:p>
          <a:p>
            <a:pPr lvl="3"/>
            <a:r>
              <a:rPr lang="en-US" dirty="0" smtClean="0"/>
              <a:t>Disposal </a:t>
            </a:r>
          </a:p>
          <a:p>
            <a:pPr lvl="2"/>
            <a:r>
              <a:rPr lang="en-US" dirty="0" smtClean="0"/>
              <a:t>OSHA PEL is 1ppm of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endParaRPr lang="en-US" dirty="0" smtClean="0"/>
          </a:p>
          <a:p>
            <a:pPr lvl="2"/>
            <a:r>
              <a:rPr lang="en-US" dirty="0" smtClean="0"/>
              <a:t>Recommendations for changing vaporizer plates</a:t>
            </a:r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Safety Monitoring</a:t>
            </a:r>
          </a:p>
          <a:p>
            <a:pPr lvl="2"/>
            <a:r>
              <a:rPr lang="en-US" dirty="0" smtClean="0"/>
              <a:t>There </a:t>
            </a:r>
            <a:r>
              <a:rPr lang="en-US" dirty="0" smtClean="0"/>
              <a:t>are no personnel </a:t>
            </a:r>
            <a:r>
              <a:rPr lang="en-US" dirty="0" smtClean="0"/>
              <a:t>monitors</a:t>
            </a:r>
          </a:p>
          <a:p>
            <a:pPr lvl="2"/>
            <a:r>
              <a:rPr lang="en-US" dirty="0" smtClean="0"/>
              <a:t>Area monitoring systems are available</a:t>
            </a:r>
          </a:p>
          <a:p>
            <a:pPr lvl="2"/>
            <a:r>
              <a:rPr lang="en-US" dirty="0" smtClean="0"/>
              <a:t>Risks are possible when:</a:t>
            </a:r>
          </a:p>
          <a:p>
            <a:pPr lvl="3"/>
            <a:r>
              <a:rPr lang="en-US" dirty="0" smtClean="0"/>
              <a:t>Equipment fails</a:t>
            </a:r>
          </a:p>
          <a:p>
            <a:pPr lvl="4"/>
            <a:r>
              <a:rPr lang="en-US" dirty="0" smtClean="0"/>
              <a:t>Mechanical problems can lead to residue in items</a:t>
            </a:r>
          </a:p>
          <a:p>
            <a:pPr lvl="3"/>
            <a:r>
              <a:rPr lang="en-US" dirty="0" smtClean="0"/>
              <a:t>Procedures aren’t followed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Monitoring process</a:t>
            </a:r>
          </a:p>
          <a:p>
            <a:pPr lvl="1"/>
            <a:r>
              <a:rPr lang="en-US" b="1" dirty="0" smtClean="0"/>
              <a:t>Physical monitors</a:t>
            </a:r>
          </a:p>
          <a:p>
            <a:pPr lvl="2"/>
            <a:r>
              <a:rPr lang="en-US" dirty="0" smtClean="0"/>
              <a:t>Sterilizers operate on a fixed automatic cycle</a:t>
            </a:r>
          </a:p>
          <a:p>
            <a:pPr lvl="3"/>
            <a:r>
              <a:rPr lang="en-US" dirty="0" smtClean="0"/>
              <a:t>Controlled by microprocessor</a:t>
            </a:r>
          </a:p>
          <a:p>
            <a:pPr lvl="2"/>
            <a:r>
              <a:rPr lang="en-US" dirty="0" smtClean="0"/>
              <a:t>Printed record documents parameters of operation</a:t>
            </a:r>
          </a:p>
          <a:p>
            <a:pPr lvl="3"/>
            <a:r>
              <a:rPr lang="en-US" dirty="0" smtClean="0"/>
              <a:t>If process fails one parameter – Cycle is CANCELLED</a:t>
            </a:r>
          </a:p>
          <a:p>
            <a:pPr lvl="3"/>
            <a:r>
              <a:rPr lang="en-US" dirty="0" smtClean="0"/>
              <a:t>Printout will indicate the reason</a:t>
            </a:r>
          </a:p>
          <a:p>
            <a:pPr lvl="2"/>
            <a:r>
              <a:rPr lang="en-US" dirty="0" smtClean="0"/>
              <a:t>Must reprocess and repackage the load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b="1" dirty="0" smtClean="0"/>
              <a:t>Chemical Indicators - CI</a:t>
            </a:r>
          </a:p>
          <a:p>
            <a:pPr lvl="2"/>
            <a:r>
              <a:rPr lang="en-US" dirty="0" smtClean="0"/>
              <a:t>On outside</a:t>
            </a:r>
          </a:p>
          <a:p>
            <a:pPr lvl="3"/>
            <a:r>
              <a:rPr lang="en-US" dirty="0" smtClean="0"/>
              <a:t>To show processing</a:t>
            </a:r>
          </a:p>
          <a:p>
            <a:pPr lvl="2"/>
            <a:r>
              <a:rPr lang="en-US" dirty="0" smtClean="0"/>
              <a:t>Inside</a:t>
            </a:r>
          </a:p>
          <a:p>
            <a:pPr lvl="3"/>
            <a:r>
              <a:rPr lang="en-US" dirty="0" smtClean="0"/>
              <a:t>To show penetration</a:t>
            </a:r>
          </a:p>
          <a:p>
            <a:pPr lvl="3"/>
            <a:r>
              <a:rPr lang="en-US" dirty="0" smtClean="0"/>
              <a:t>There are penetration limits to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2</a:t>
            </a:r>
          </a:p>
          <a:p>
            <a:pPr lvl="2"/>
            <a:r>
              <a:rPr lang="en-US" dirty="0" smtClean="0"/>
              <a:t>Indicators may be light sensitive – store per OEM</a:t>
            </a:r>
          </a:p>
          <a:p>
            <a:pPr lvl="2"/>
            <a:endParaRPr lang="en-US" dirty="0" smtClean="0"/>
          </a:p>
          <a:p>
            <a:pPr lvl="3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4582" y="1383210"/>
            <a:ext cx="2310590" cy="23416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1446" y="54068"/>
            <a:ext cx="2343136" cy="2079533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b="1" dirty="0" smtClean="0"/>
              <a:t>Biologic Indicators – BI</a:t>
            </a:r>
          </a:p>
          <a:p>
            <a:pPr lvl="2"/>
            <a:r>
              <a:rPr lang="en-US" dirty="0" err="1" smtClean="0"/>
              <a:t>Geobacillus</a:t>
            </a:r>
            <a:r>
              <a:rPr lang="en-US" dirty="0" smtClean="0"/>
              <a:t> </a:t>
            </a:r>
            <a:r>
              <a:rPr lang="en-US" dirty="0" err="1" smtClean="0"/>
              <a:t>Stearothermophilus</a:t>
            </a:r>
            <a:endParaRPr lang="en-US" dirty="0" smtClean="0"/>
          </a:p>
          <a:p>
            <a:pPr lvl="2"/>
            <a:r>
              <a:rPr lang="en-US" dirty="0" smtClean="0"/>
              <a:t>Proves sterility</a:t>
            </a:r>
          </a:p>
          <a:p>
            <a:pPr lvl="3"/>
            <a:r>
              <a:rPr lang="en-US" dirty="0" smtClean="0"/>
              <a:t>Remember that items must be properly</a:t>
            </a:r>
          </a:p>
          <a:p>
            <a:pPr lvl="4"/>
            <a:r>
              <a:rPr lang="en-US" dirty="0" err="1" smtClean="0"/>
              <a:t>CLEANed</a:t>
            </a:r>
            <a:endParaRPr lang="en-US" dirty="0" smtClean="0"/>
          </a:p>
          <a:p>
            <a:pPr lvl="4"/>
            <a:r>
              <a:rPr lang="en-US" dirty="0" smtClean="0"/>
              <a:t>PROCESSED</a:t>
            </a:r>
          </a:p>
          <a:p>
            <a:pPr lvl="4"/>
            <a:r>
              <a:rPr lang="en-US" dirty="0" smtClean="0"/>
              <a:t>PACKAGED</a:t>
            </a:r>
          </a:p>
          <a:p>
            <a:pPr lvl="4"/>
            <a:r>
              <a:rPr lang="en-US" dirty="0" smtClean="0"/>
              <a:t>LOADED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110" y="1541239"/>
            <a:ext cx="2131324" cy="47897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Eight requirements for Low Temperature Sterilization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Effectiveness</a:t>
            </a:r>
          </a:p>
          <a:p>
            <a:pPr marL="808038" lvl="1" indent="-457200"/>
            <a:r>
              <a:rPr lang="en-US" dirty="0" smtClean="0"/>
              <a:t>Must be tested against a broad range of organisms</a:t>
            </a:r>
          </a:p>
          <a:p>
            <a:pPr marL="808038" lvl="1" indent="-457200"/>
            <a:r>
              <a:rPr lang="en-US" dirty="0" smtClean="0"/>
              <a:t>Must provide a required Sterility Assurance Level (SAL)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Safety 	</a:t>
            </a:r>
          </a:p>
          <a:p>
            <a:pPr lvl="1"/>
            <a:r>
              <a:rPr lang="en-US" dirty="0" smtClean="0"/>
              <a:t>No toxic residual</a:t>
            </a:r>
          </a:p>
          <a:p>
            <a:pPr lvl="1"/>
            <a:r>
              <a:rPr lang="en-US" dirty="0" smtClean="0"/>
              <a:t>Safe environment around the sterilizer</a:t>
            </a:r>
          </a:p>
          <a:p>
            <a:pPr lvl="1"/>
            <a:r>
              <a:rPr lang="en-US" dirty="0" smtClean="0"/>
              <a:t>Safe for staff if used properly – according to label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Penetration by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2</a:t>
            </a:r>
          </a:p>
          <a:p>
            <a:pPr lvl="1"/>
            <a:r>
              <a:rPr lang="en-US" dirty="0" smtClean="0"/>
              <a:t>Difficult to keep in a vapor / gas phase</a:t>
            </a:r>
          </a:p>
          <a:p>
            <a:pPr lvl="2"/>
            <a:r>
              <a:rPr lang="en-US" dirty="0" smtClean="0"/>
              <a:t>Molecules are fragile in gas phase</a:t>
            </a:r>
          </a:p>
          <a:p>
            <a:pPr lvl="2"/>
            <a:r>
              <a:rPr lang="en-US" dirty="0" smtClean="0"/>
              <a:t>Can break down easily to water and oxygen</a:t>
            </a:r>
          </a:p>
          <a:p>
            <a:pPr lvl="1"/>
            <a:r>
              <a:rPr lang="en-US" dirty="0" smtClean="0"/>
              <a:t>Increase penetration by </a:t>
            </a:r>
          </a:p>
          <a:p>
            <a:pPr lvl="2"/>
            <a:r>
              <a:rPr lang="en-US" dirty="0" smtClean="0"/>
              <a:t>Deep vacuums</a:t>
            </a:r>
          </a:p>
          <a:p>
            <a:pPr lvl="2"/>
            <a:r>
              <a:rPr lang="en-US" dirty="0" smtClean="0"/>
              <a:t>Multiple pulse additions of </a:t>
            </a:r>
            <a:r>
              <a:rPr lang="en-US" dirty="0" err="1" smtClean="0"/>
              <a:t>sterilant</a:t>
            </a:r>
            <a:endParaRPr lang="en-US" dirty="0" smtClean="0"/>
          </a:p>
          <a:p>
            <a:pPr lvl="2"/>
            <a:r>
              <a:rPr lang="en-US" dirty="0" smtClean="0"/>
              <a:t>Increased concentrations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Package penetration problems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Some materials </a:t>
            </a:r>
            <a:r>
              <a:rPr lang="en-US" dirty="0" err="1" smtClean="0">
                <a:solidFill>
                  <a:srgbClr val="FF0000"/>
                </a:solidFill>
              </a:rPr>
              <a:t>absorbe</a:t>
            </a:r>
            <a:r>
              <a:rPr lang="en-US" dirty="0" smtClean="0">
                <a:solidFill>
                  <a:srgbClr val="FF0000"/>
                </a:solidFill>
              </a:rPr>
              <a:t> the H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O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</a:p>
          <a:p>
            <a:pPr lvl="3"/>
            <a:r>
              <a:rPr lang="en-US" dirty="0" smtClean="0"/>
              <a:t>Cellulose containing materials inhibit penetration </a:t>
            </a:r>
          </a:p>
          <a:p>
            <a:pPr lvl="4"/>
            <a:r>
              <a:rPr lang="en-US" dirty="0" smtClean="0"/>
              <a:t>Paper-plastic pouches</a:t>
            </a:r>
          </a:p>
          <a:p>
            <a:pPr lvl="4"/>
            <a:r>
              <a:rPr lang="en-US" dirty="0" smtClean="0"/>
              <a:t>Disposable wrappers</a:t>
            </a:r>
          </a:p>
          <a:p>
            <a:pPr lvl="4"/>
            <a:r>
              <a:rPr lang="en-US" dirty="0" smtClean="0"/>
              <a:t>Muslin wraps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Should not be used with H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O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</a:p>
          <a:p>
            <a:pPr lvl="2"/>
            <a:r>
              <a:rPr lang="en-US" dirty="0" smtClean="0"/>
              <a:t>Chamber should not be crowded	</a:t>
            </a:r>
          </a:p>
          <a:p>
            <a:pPr lvl="3"/>
            <a:r>
              <a:rPr lang="en-US" dirty="0" smtClean="0"/>
              <a:t>Allows agent to reach all areas</a:t>
            </a:r>
          </a:p>
          <a:p>
            <a:pPr lvl="2"/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Material compatibility</a:t>
            </a:r>
          </a:p>
          <a:p>
            <a:pPr lvl="1"/>
            <a:r>
              <a:rPr lang="en-US" dirty="0" smtClean="0"/>
              <a:t>95% of medical devices are compatible</a:t>
            </a:r>
          </a:p>
          <a:p>
            <a:pPr lvl="1"/>
            <a:r>
              <a:rPr lang="en-US" dirty="0" smtClean="0"/>
              <a:t>Can be sterilized with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endParaRPr lang="en-US" dirty="0" smtClean="0"/>
          </a:p>
          <a:p>
            <a:pPr lvl="1"/>
            <a:r>
              <a:rPr lang="en-US" dirty="0" smtClean="0"/>
              <a:t>May fade colored anodized components / plastics</a:t>
            </a:r>
          </a:p>
          <a:p>
            <a:pPr lvl="1"/>
            <a:r>
              <a:rPr lang="en-US" dirty="0" smtClean="0"/>
              <a:t>Brittleness of some adhesives</a:t>
            </a:r>
          </a:p>
          <a:p>
            <a:pPr lvl="1"/>
            <a:r>
              <a:rPr lang="en-US" dirty="0" smtClean="0"/>
              <a:t>Chemical changes in organic and polymers substances</a:t>
            </a:r>
          </a:p>
          <a:p>
            <a:pPr lvl="1"/>
            <a:r>
              <a:rPr lang="en-US" dirty="0" smtClean="0"/>
              <a:t>Follow OEM recommendations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Manufacturers have device testing programs</a:t>
            </a:r>
          </a:p>
          <a:p>
            <a:pPr lvl="2"/>
            <a:r>
              <a:rPr lang="en-US" dirty="0" smtClean="0"/>
              <a:t>Questions???</a:t>
            </a:r>
          </a:p>
          <a:p>
            <a:pPr lvl="2"/>
            <a:r>
              <a:rPr lang="en-US" dirty="0" smtClean="0"/>
              <a:t>Contact the </a:t>
            </a:r>
            <a:r>
              <a:rPr lang="en-US" dirty="0" smtClean="0"/>
              <a:t>OEM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r>
              <a:rPr lang="en-US" sz="1800" dirty="0" smtClean="0">
                <a:hlinkClick r:id="rId2"/>
              </a:rPr>
              <a:t>http://www.youtube.com/watch?v=inCeSWtw_-Q&amp;playnext=1&amp;list=PL242B1A4A8F45A128&amp;feature=results_video</a:t>
            </a:r>
            <a:endParaRPr lang="en-US" sz="18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Packaging</a:t>
            </a:r>
          </a:p>
          <a:p>
            <a:pPr lvl="1"/>
            <a:r>
              <a:rPr lang="en-US" dirty="0" smtClean="0"/>
              <a:t>Special trays</a:t>
            </a:r>
          </a:p>
          <a:p>
            <a:pPr lvl="2"/>
            <a:r>
              <a:rPr lang="en-US" dirty="0" smtClean="0"/>
              <a:t>Tested for sterilization efficiency</a:t>
            </a:r>
          </a:p>
          <a:p>
            <a:pPr lvl="1"/>
            <a:r>
              <a:rPr lang="en-US" dirty="0" smtClean="0"/>
              <a:t>Standard non-woven polypropylene wrap</a:t>
            </a:r>
          </a:p>
          <a:p>
            <a:pPr lvl="1"/>
            <a:r>
              <a:rPr lang="en-US" dirty="0" smtClean="0"/>
              <a:t>Peel pouches without paper</a:t>
            </a:r>
          </a:p>
          <a:p>
            <a:pPr lvl="2"/>
            <a:r>
              <a:rPr lang="en-US" dirty="0" err="1" smtClean="0"/>
              <a:t>Tyvek</a:t>
            </a:r>
            <a:r>
              <a:rPr lang="en-US" dirty="0" smtClean="0"/>
              <a:t> pouches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0187" y="244158"/>
            <a:ext cx="2857500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375" y="4624922"/>
            <a:ext cx="3848100" cy="2108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0500" y="244158"/>
            <a:ext cx="3179687" cy="17362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7883" y="2707815"/>
            <a:ext cx="3059162" cy="2035733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Ozone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Strong Oxidizing agent</a:t>
            </a:r>
          </a:p>
          <a:p>
            <a:pPr lvl="1"/>
            <a:r>
              <a:rPr lang="en-US" dirty="0" smtClean="0"/>
              <a:t>Process similar to ETO and 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Deep vacuum</a:t>
            </a:r>
          </a:p>
          <a:p>
            <a:pPr lvl="1"/>
            <a:r>
              <a:rPr lang="en-US" dirty="0" smtClean="0"/>
              <a:t>Warmed and moisturized</a:t>
            </a:r>
          </a:p>
          <a:p>
            <a:pPr lvl="1"/>
            <a:r>
              <a:rPr lang="en-US" dirty="0" smtClean="0"/>
              <a:t>Ozone is generated in chamber</a:t>
            </a:r>
          </a:p>
          <a:p>
            <a:pPr lvl="2"/>
            <a:r>
              <a:rPr lang="en-US" dirty="0" smtClean="0"/>
              <a:t>Diffuses into load</a:t>
            </a:r>
          </a:p>
          <a:p>
            <a:pPr lvl="2"/>
            <a:r>
              <a:rPr lang="en-US" dirty="0" smtClean="0"/>
              <a:t>Kills by oxidation</a:t>
            </a:r>
          </a:p>
          <a:p>
            <a:pPr lvl="1"/>
            <a:r>
              <a:rPr lang="en-US" dirty="0" smtClean="0"/>
              <a:t>Process is repeated for better penetration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Effectiveness</a:t>
            </a:r>
          </a:p>
          <a:p>
            <a:pPr lvl="1"/>
            <a:r>
              <a:rPr lang="en-US" dirty="0" smtClean="0"/>
              <a:t>Penetrates similar to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2</a:t>
            </a:r>
          </a:p>
          <a:p>
            <a:pPr lvl="1"/>
            <a:r>
              <a:rPr lang="en-US" dirty="0" smtClean="0"/>
              <a:t>Restrictions on lumens</a:t>
            </a:r>
          </a:p>
          <a:p>
            <a:pPr lvl="2"/>
            <a:r>
              <a:rPr lang="en-US" dirty="0" smtClean="0"/>
              <a:t>Length and diameter</a:t>
            </a:r>
          </a:p>
          <a:p>
            <a:pPr lvl="2"/>
            <a:r>
              <a:rPr lang="en-US" dirty="0" smtClean="0"/>
              <a:t>Follow OEM recommendations</a:t>
            </a:r>
          </a:p>
          <a:p>
            <a:r>
              <a:rPr lang="en-US" dirty="0" smtClean="0"/>
              <a:t>Safety</a:t>
            </a:r>
          </a:p>
          <a:p>
            <a:pPr lvl="1"/>
            <a:r>
              <a:rPr lang="en-US" dirty="0" smtClean="0"/>
              <a:t>Converts back to O</a:t>
            </a:r>
            <a:r>
              <a:rPr lang="en-US" baseline="-25000" dirty="0" smtClean="0"/>
              <a:t>2</a:t>
            </a:r>
            <a:r>
              <a:rPr lang="en-US" dirty="0" smtClean="0"/>
              <a:t> easily from O</a:t>
            </a:r>
            <a:r>
              <a:rPr lang="en-US" baseline="-25000" dirty="0" smtClean="0"/>
              <a:t>3</a:t>
            </a:r>
          </a:p>
          <a:p>
            <a:pPr lvl="2"/>
            <a:r>
              <a:rPr lang="en-US" dirty="0" smtClean="0"/>
              <a:t>May be other risks</a:t>
            </a:r>
          </a:p>
          <a:p>
            <a:pPr lvl="1"/>
            <a:r>
              <a:rPr lang="en-US" dirty="0" smtClean="0"/>
              <a:t>No personnel </a:t>
            </a:r>
            <a:r>
              <a:rPr lang="en-US" dirty="0" smtClean="0"/>
              <a:t>monitors are available</a:t>
            </a:r>
          </a:p>
          <a:p>
            <a:pPr lvl="1"/>
            <a:r>
              <a:rPr lang="en-US" dirty="0" smtClean="0"/>
              <a:t>OSHA – PEL is 0.1 </a:t>
            </a:r>
            <a:r>
              <a:rPr lang="en-US" dirty="0" err="1" smtClean="0"/>
              <a:t>ppm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198" y="733108"/>
            <a:ext cx="3073400" cy="17018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Monitoring</a:t>
            </a:r>
          </a:p>
          <a:p>
            <a:pPr lvl="1"/>
            <a:r>
              <a:rPr lang="en-US" b="1" dirty="0" smtClean="0"/>
              <a:t>Physical</a:t>
            </a:r>
            <a:endParaRPr lang="en-US" dirty="0" smtClean="0"/>
          </a:p>
          <a:p>
            <a:pPr lvl="2"/>
            <a:r>
              <a:rPr lang="en-US" dirty="0" smtClean="0"/>
              <a:t>Based on physical measurements in system</a:t>
            </a:r>
          </a:p>
          <a:p>
            <a:pPr lvl="2"/>
            <a:r>
              <a:rPr lang="en-US" dirty="0" smtClean="0"/>
              <a:t>Review before load is released</a:t>
            </a:r>
          </a:p>
          <a:p>
            <a:pPr lvl="1"/>
            <a:r>
              <a:rPr lang="en-US" b="1" dirty="0" smtClean="0"/>
              <a:t>Chemical Indicators</a:t>
            </a:r>
          </a:p>
          <a:p>
            <a:pPr lvl="2"/>
            <a:r>
              <a:rPr lang="en-US" dirty="0" smtClean="0"/>
              <a:t>Outside</a:t>
            </a:r>
          </a:p>
          <a:p>
            <a:pPr lvl="3"/>
            <a:r>
              <a:rPr lang="en-US" dirty="0" smtClean="0"/>
              <a:t>Process identification</a:t>
            </a:r>
          </a:p>
          <a:p>
            <a:pPr lvl="2"/>
            <a:r>
              <a:rPr lang="en-US" dirty="0" smtClean="0"/>
              <a:t>Inside </a:t>
            </a:r>
          </a:p>
          <a:p>
            <a:pPr lvl="3"/>
            <a:r>
              <a:rPr lang="en-US" dirty="0" smtClean="0"/>
              <a:t>For penetration </a:t>
            </a:r>
          </a:p>
          <a:p>
            <a:pPr lvl="4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b="1" dirty="0" smtClean="0"/>
              <a:t>Biologic Indicators</a:t>
            </a:r>
          </a:p>
          <a:p>
            <a:pPr lvl="2"/>
            <a:r>
              <a:rPr lang="en-US" dirty="0" err="1" smtClean="0"/>
              <a:t>Geobacillus</a:t>
            </a:r>
            <a:r>
              <a:rPr lang="en-US" dirty="0" smtClean="0"/>
              <a:t> </a:t>
            </a:r>
            <a:r>
              <a:rPr lang="en-US" dirty="0" err="1" smtClean="0"/>
              <a:t>Stearothermophilus</a:t>
            </a:r>
            <a:endParaRPr lang="en-US" dirty="0" smtClean="0"/>
          </a:p>
          <a:p>
            <a:pPr lvl="2"/>
            <a:r>
              <a:rPr lang="en-US" dirty="0" smtClean="0"/>
              <a:t>Negative result proves sterilization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Penetration</a:t>
            </a:r>
          </a:p>
          <a:p>
            <a:pPr lvl="1"/>
            <a:r>
              <a:rPr lang="en-US" dirty="0" smtClean="0"/>
              <a:t>Unstable agent – has difficulty penetrating</a:t>
            </a:r>
          </a:p>
          <a:p>
            <a:pPr lvl="2"/>
            <a:r>
              <a:rPr lang="en-US" dirty="0" smtClean="0"/>
              <a:t>Uses repeat cycle</a:t>
            </a:r>
          </a:p>
          <a:p>
            <a:pPr lvl="1"/>
            <a:r>
              <a:rPr lang="en-US" dirty="0" smtClean="0"/>
              <a:t>Must follow OEM instructions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Material compatibility</a:t>
            </a:r>
          </a:p>
          <a:p>
            <a:pPr lvl="1"/>
            <a:r>
              <a:rPr lang="en-US" dirty="0" smtClean="0"/>
              <a:t>There are restrictions </a:t>
            </a:r>
          </a:p>
          <a:p>
            <a:pPr lvl="1"/>
            <a:r>
              <a:rPr lang="en-US" dirty="0" smtClean="0"/>
              <a:t>Follow OEM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Packaging</a:t>
            </a:r>
          </a:p>
          <a:p>
            <a:pPr lvl="1"/>
            <a:r>
              <a:rPr lang="en-US" dirty="0" err="1" smtClean="0"/>
              <a:t>Tyvek</a:t>
            </a:r>
            <a:r>
              <a:rPr lang="en-US" dirty="0" smtClean="0"/>
              <a:t> packaging</a:t>
            </a:r>
          </a:p>
          <a:p>
            <a:pPr lvl="1"/>
            <a:r>
              <a:rPr lang="en-US" dirty="0" smtClean="0"/>
              <a:t>Follow OEM recommendations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Comparisons of all Low Temp Agents on p.341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dirty="0" smtClean="0"/>
              <a:t>Monitoring</a:t>
            </a:r>
          </a:p>
          <a:p>
            <a:pPr marL="693738" lvl="1" indent="-457200"/>
            <a:r>
              <a:rPr lang="en-US" dirty="0" smtClean="0"/>
              <a:t>OSHA – </a:t>
            </a:r>
            <a:r>
              <a:rPr lang="en-US" b="1" dirty="0" smtClean="0"/>
              <a:t>PEL</a:t>
            </a:r>
            <a:r>
              <a:rPr lang="en-US" dirty="0" smtClean="0"/>
              <a:t> (Permissible Exposure Limits)</a:t>
            </a:r>
          </a:p>
          <a:p>
            <a:pPr marL="922338" lvl="2" indent="-457200"/>
            <a:r>
              <a:rPr lang="en-US" dirty="0" smtClean="0"/>
              <a:t>In an 8 hour Time Weighted Average (</a:t>
            </a:r>
            <a:r>
              <a:rPr lang="en-US" b="1" dirty="0" smtClean="0"/>
              <a:t>TWA</a:t>
            </a:r>
            <a:r>
              <a:rPr lang="en-US" dirty="0" smtClean="0"/>
              <a:t>)</a:t>
            </a:r>
          </a:p>
          <a:p>
            <a:pPr marL="1150938" lvl="3" indent="-457200"/>
            <a:r>
              <a:rPr lang="en-US" dirty="0" smtClean="0"/>
              <a:t>Maximum exposure allowed in 8 </a:t>
            </a:r>
            <a:r>
              <a:rPr lang="en-US" dirty="0" smtClean="0"/>
              <a:t>hours</a:t>
            </a:r>
          </a:p>
          <a:p>
            <a:pPr marL="1150938" lvl="3" indent="-457200"/>
            <a:r>
              <a:rPr lang="en-US" dirty="0" smtClean="0"/>
              <a:t>Hospitals must follow OSHA regulations</a:t>
            </a:r>
            <a:endParaRPr lang="en-US" dirty="0" smtClean="0"/>
          </a:p>
          <a:p>
            <a:pPr marL="693738" lvl="1" indent="-457200"/>
            <a:r>
              <a:rPr lang="en-US" dirty="0" smtClean="0"/>
              <a:t>NIOSH – National Institute for Occupational </a:t>
            </a:r>
            <a:r>
              <a:rPr lang="en-US" dirty="0" err="1" smtClean="0"/>
              <a:t>Safetya</a:t>
            </a:r>
            <a:r>
              <a:rPr lang="en-US" dirty="0" smtClean="0"/>
              <a:t> </a:t>
            </a:r>
            <a:r>
              <a:rPr lang="en-US" dirty="0" err="1" smtClean="0"/>
              <a:t>nd</a:t>
            </a:r>
            <a:r>
              <a:rPr lang="en-US" dirty="0" smtClean="0"/>
              <a:t> Health</a:t>
            </a:r>
          </a:p>
          <a:p>
            <a:pPr marL="922338" lvl="2" indent="-457200"/>
            <a:r>
              <a:rPr lang="en-US" dirty="0" smtClean="0"/>
              <a:t>Established concentrations that are immediately dangerous to life or health  (IDLH)    see. P331</a:t>
            </a:r>
          </a:p>
          <a:p>
            <a:pPr marL="693738" lvl="1" indent="-457200">
              <a:buNone/>
            </a:pPr>
            <a:r>
              <a:rPr lang="en-US" dirty="0" smtClean="0"/>
              <a:t>	</a:t>
            </a:r>
            <a:endParaRPr lang="en-US" dirty="0" smtClean="0"/>
          </a:p>
          <a:p>
            <a:pPr marL="457200" indent="-457200">
              <a:buFont typeface="+mj-lt"/>
              <a:buAutoNum type="arabicPeriod" startAt="3"/>
            </a:pPr>
            <a:endParaRPr lang="en-US" dirty="0" smtClean="0"/>
          </a:p>
          <a:p>
            <a:pPr marL="693738" lvl="1" indent="-457200">
              <a:buFont typeface="+mj-lt"/>
              <a:buAutoNum type="arabicPeriod" startAt="3"/>
            </a:pPr>
            <a:endParaRPr lang="en-US" dirty="0" smtClean="0"/>
          </a:p>
          <a:p>
            <a:pPr marL="693738" lvl="1" indent="-457200">
              <a:buFont typeface="+mj-lt"/>
              <a:buAutoNum type="arabicPeriod" startAt="3"/>
            </a:pPr>
            <a:endParaRPr lang="en-US" dirty="0" smtClean="0"/>
          </a:p>
          <a:p>
            <a:pPr marL="693738" lvl="1" indent="-457200">
              <a:buFont typeface="+mj-lt"/>
              <a:buAutoNum type="arabicPeriod" startAt="3"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71500" indent="-457200">
              <a:buFont typeface="+mj-lt"/>
              <a:buAutoNum type="arabicPeriod" startAt="4"/>
            </a:pPr>
            <a:r>
              <a:rPr lang="en-US" dirty="0" smtClean="0"/>
              <a:t>Quality Assurance</a:t>
            </a:r>
          </a:p>
          <a:p>
            <a:pPr marL="808038" lvl="1" indent="-457200"/>
            <a:r>
              <a:rPr lang="en-US" dirty="0" smtClean="0"/>
              <a:t>Must be able to MONITOR effectiveness reliably</a:t>
            </a:r>
          </a:p>
          <a:p>
            <a:pPr marL="1036638" lvl="2" indent="-457200"/>
            <a:r>
              <a:rPr lang="en-US" dirty="0" smtClean="0"/>
              <a:t>Physical</a:t>
            </a:r>
          </a:p>
          <a:p>
            <a:pPr marL="1036638" lvl="2" indent="-457200"/>
            <a:r>
              <a:rPr lang="en-US" dirty="0" smtClean="0"/>
              <a:t>Chemical indicators</a:t>
            </a:r>
          </a:p>
          <a:p>
            <a:pPr marL="1036638" lvl="2" indent="-457200"/>
            <a:r>
              <a:rPr lang="en-US" dirty="0" smtClean="0"/>
              <a:t>Biological indicators</a:t>
            </a:r>
          </a:p>
          <a:p>
            <a:pPr marL="1036638" lvl="2" indent="-457200"/>
            <a:r>
              <a:rPr lang="en-US" dirty="0" smtClean="0"/>
              <a:t>Checked before releasing load</a:t>
            </a:r>
          </a:p>
          <a:p>
            <a:pPr marL="808038" lvl="1" indent="-457200"/>
            <a:r>
              <a:rPr lang="en-US" dirty="0" smtClean="0"/>
              <a:t>Documentation</a:t>
            </a:r>
          </a:p>
          <a:p>
            <a:pPr marL="1036638" lvl="2" indent="-457200"/>
            <a:r>
              <a:rPr lang="en-US" dirty="0" smtClean="0"/>
              <a:t>Run</a:t>
            </a:r>
          </a:p>
          <a:p>
            <a:pPr marL="1036638" lvl="2" indent="-457200"/>
            <a:r>
              <a:rPr lang="en-US" dirty="0" smtClean="0"/>
              <a:t>Read</a:t>
            </a:r>
          </a:p>
          <a:p>
            <a:pPr marL="1036638" lvl="2" indent="-457200"/>
            <a:r>
              <a:rPr lang="en-US" dirty="0" smtClean="0"/>
              <a:t>Record</a:t>
            </a:r>
          </a:p>
          <a:p>
            <a:pPr marL="1036638" lvl="2" indent="-457200"/>
            <a:r>
              <a:rPr lang="en-US" dirty="0" smtClean="0"/>
              <a:t>Retain – for legal purposes</a:t>
            </a:r>
          </a:p>
          <a:p>
            <a:pPr marL="1036638" lvl="2" indent="-457200">
              <a:buFont typeface="+mj-lt"/>
              <a:buAutoNum type="arabicPeriod" startAt="4"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en-US" dirty="0" smtClean="0"/>
              <a:t>Penetration</a:t>
            </a:r>
          </a:p>
          <a:p>
            <a:pPr marL="693738" lvl="1" indent="-457200"/>
            <a:r>
              <a:rPr lang="en-US" dirty="0" smtClean="0"/>
              <a:t>Instruments are much more complex today</a:t>
            </a:r>
          </a:p>
          <a:p>
            <a:pPr marL="693738" lvl="1" indent="-457200"/>
            <a:r>
              <a:rPr lang="en-US" dirty="0" smtClean="0"/>
              <a:t>Agent must penetrate packaging AND all surfaces</a:t>
            </a:r>
          </a:p>
          <a:p>
            <a:pPr marL="922338" lvl="2" indent="-457200"/>
            <a:r>
              <a:rPr lang="en-US" dirty="0" smtClean="0"/>
              <a:t>Lumens</a:t>
            </a:r>
          </a:p>
          <a:p>
            <a:pPr marL="922338" lvl="2" indent="-457200"/>
            <a:r>
              <a:rPr lang="en-US" dirty="0" smtClean="0"/>
              <a:t>Tight surfaces</a:t>
            </a:r>
          </a:p>
          <a:p>
            <a:pPr marL="922338" lvl="2" indent="-457200"/>
            <a:r>
              <a:rPr lang="en-US" dirty="0" smtClean="0"/>
              <a:t>Difficult to access areas</a:t>
            </a:r>
          </a:p>
          <a:p>
            <a:pPr marL="693738" lvl="1" indent="-457200"/>
            <a:r>
              <a:rPr lang="en-US" dirty="0" smtClean="0"/>
              <a:t>Different processes</a:t>
            </a:r>
          </a:p>
          <a:p>
            <a:pPr marL="922338" lvl="2" indent="-457200"/>
            <a:r>
              <a:rPr lang="en-US" dirty="0" smtClean="0"/>
              <a:t>Alkylation –seeks proteins in organisms to react with</a:t>
            </a:r>
          </a:p>
          <a:p>
            <a:pPr marL="922338" lvl="2" indent="-457200"/>
            <a:r>
              <a:rPr lang="en-US" dirty="0" smtClean="0"/>
              <a:t>Oxidation – reacts easily – may be depleted before all organisms have been reached</a:t>
            </a:r>
          </a:p>
          <a:p>
            <a:pPr marL="1150938" lvl="3" indent="-457200"/>
            <a:r>
              <a:rPr lang="en-US" dirty="0" smtClean="0"/>
              <a:t>Reason to place monitoring indicators in hard to reach areas </a:t>
            </a:r>
          </a:p>
          <a:p>
            <a:pPr marL="457200" indent="-457200">
              <a:buFont typeface="+mj-lt"/>
              <a:buAutoNum type="arabicPeriod" startAt="5"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6"/>
            </a:pPr>
            <a:r>
              <a:rPr lang="en-US" dirty="0" smtClean="0"/>
              <a:t>Material Compatibility</a:t>
            </a:r>
          </a:p>
          <a:p>
            <a:pPr marL="693738" lvl="1" indent="-457200"/>
            <a:r>
              <a:rPr lang="en-US" dirty="0" smtClean="0"/>
              <a:t>Packaging material must:</a:t>
            </a:r>
          </a:p>
          <a:p>
            <a:pPr marL="922338" lvl="2" indent="-457200"/>
            <a:r>
              <a:rPr lang="en-US" dirty="0" smtClean="0"/>
              <a:t>Be permeable to agent</a:t>
            </a:r>
          </a:p>
          <a:p>
            <a:pPr marL="922338" lvl="2" indent="-457200"/>
            <a:r>
              <a:rPr lang="en-US" dirty="0" smtClean="0"/>
              <a:t>Allow release of agent</a:t>
            </a:r>
          </a:p>
          <a:p>
            <a:pPr marL="922338" lvl="2" indent="-457200"/>
            <a:r>
              <a:rPr lang="en-US" dirty="0" smtClean="0"/>
              <a:t>Be a barrier</a:t>
            </a:r>
          </a:p>
          <a:p>
            <a:pPr marL="922338" lvl="2" indent="-457200"/>
            <a:r>
              <a:rPr lang="en-US" dirty="0" smtClean="0"/>
              <a:t>Resist tears and puncture</a:t>
            </a:r>
          </a:p>
          <a:p>
            <a:pPr marL="922338" lvl="2" indent="-457200"/>
            <a:r>
              <a:rPr lang="en-US" dirty="0" smtClean="0"/>
              <a:t>Allow easy opening without contamination</a:t>
            </a:r>
          </a:p>
          <a:p>
            <a:pPr marL="922338" lvl="2" indent="-457200"/>
            <a:r>
              <a:rPr lang="en-US" dirty="0" smtClean="0"/>
              <a:t>Have no toxic ingredients or dyes</a:t>
            </a:r>
          </a:p>
          <a:p>
            <a:pPr marL="922338" lvl="2" indent="-457200"/>
            <a:r>
              <a:rPr lang="en-US" dirty="0" smtClean="0"/>
              <a:t>Have seal integrity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 startAt="7"/>
            </a:pPr>
            <a:r>
              <a:rPr lang="en-US" dirty="0" smtClean="0"/>
              <a:t>Adaptability</a:t>
            </a:r>
          </a:p>
          <a:p>
            <a:pPr marL="693738" lvl="1" indent="-457200"/>
            <a:r>
              <a:rPr lang="en-US" dirty="0" smtClean="0"/>
              <a:t>Process should be</a:t>
            </a:r>
          </a:p>
          <a:p>
            <a:pPr marL="922338" lvl="2" indent="-457200"/>
            <a:r>
              <a:rPr lang="en-US" dirty="0" smtClean="0"/>
              <a:t>Compatible with existing practices</a:t>
            </a:r>
          </a:p>
          <a:p>
            <a:pPr marL="922338" lvl="2" indent="-457200"/>
            <a:r>
              <a:rPr lang="en-US" dirty="0" smtClean="0"/>
              <a:t>Easily modified to meet existing practices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n-US" dirty="0" smtClean="0"/>
              <a:t>Approval</a:t>
            </a:r>
          </a:p>
          <a:p>
            <a:pPr marL="693738" lvl="1" indent="-457200"/>
            <a:r>
              <a:rPr lang="en-US" dirty="0" smtClean="0"/>
              <a:t>System must be cleared or registered with regulatory agencies</a:t>
            </a:r>
          </a:p>
          <a:p>
            <a:pPr marL="693738" lvl="1" indent="-457200"/>
            <a:endParaRPr lang="en-US" dirty="0" smtClean="0"/>
          </a:p>
          <a:p>
            <a:pPr marL="457200" indent="-457200"/>
            <a:endParaRPr lang="en-US" dirty="0" smtClean="0">
              <a:hlinkClick r:id="rId2"/>
            </a:endParaRPr>
          </a:p>
          <a:p>
            <a:pPr marL="457200" indent="-457200"/>
            <a:r>
              <a:rPr lang="en-US" dirty="0" smtClean="0">
                <a:hlinkClick r:id="rId2"/>
              </a:rPr>
              <a:t>http://www.youtube.com/watch?v=rpuhIODxqiw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1133" y="4344155"/>
            <a:ext cx="2055469" cy="9576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8100" y="4344155"/>
            <a:ext cx="1994819" cy="103910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US" dirty="0" smtClean="0"/>
              <a:t>Can penetrate through plastics</a:t>
            </a:r>
          </a:p>
          <a:p>
            <a:pPr lvl="2"/>
            <a:r>
              <a:rPr lang="en-US" dirty="0" smtClean="0"/>
              <a:t>Can reach areas that others can’t</a:t>
            </a:r>
          </a:p>
          <a:p>
            <a:pPr lvl="2"/>
            <a:r>
              <a:rPr lang="en-US" dirty="0" smtClean="0"/>
              <a:t>Requires RELEASE of AGENT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Requires AERATION for long periods</a:t>
            </a:r>
          </a:p>
          <a:p>
            <a:pPr lvl="3"/>
            <a:r>
              <a:rPr lang="en-US" dirty="0" smtClean="0"/>
              <a:t>What remains after Sterilization is called RESIDUAL</a:t>
            </a:r>
          </a:p>
          <a:p>
            <a:pPr lvl="4"/>
            <a:r>
              <a:rPr lang="en-US" dirty="0" smtClean="0">
                <a:solidFill>
                  <a:srgbClr val="FF0000"/>
                </a:solidFill>
              </a:rPr>
              <a:t>Warm air is circulated through chamber – Blown with fan</a:t>
            </a:r>
          </a:p>
          <a:p>
            <a:pPr lvl="4"/>
            <a:r>
              <a:rPr lang="en-US" dirty="0" smtClean="0">
                <a:solidFill>
                  <a:srgbClr val="FF0000"/>
                </a:solidFill>
              </a:rPr>
              <a:t>Removes RESIDUAL from the material during this time</a:t>
            </a:r>
          </a:p>
          <a:p>
            <a:pPr lvl="4"/>
            <a:r>
              <a:rPr lang="en-US" dirty="0" smtClean="0"/>
              <a:t>The warmer the circulated air – the faster the AERATION</a:t>
            </a:r>
          </a:p>
          <a:p>
            <a:pPr lvl="3"/>
            <a:r>
              <a:rPr lang="en-US" dirty="0" smtClean="0"/>
              <a:t>Must be positioned same as penetration – loosely so agent can be released</a:t>
            </a:r>
          </a:p>
          <a:p>
            <a:pPr lvl="1"/>
            <a:r>
              <a:rPr lang="en-US" dirty="0" smtClean="0"/>
              <a:t>Not used with liquids </a:t>
            </a:r>
          </a:p>
          <a:p>
            <a:pPr lvl="2"/>
            <a:r>
              <a:rPr lang="en-US" dirty="0" smtClean="0"/>
              <a:t>May combine chemically with liquid and be harmful</a:t>
            </a:r>
          </a:p>
          <a:p>
            <a:pPr lvl="3"/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FFFFFF"/>
      </a:dk1>
      <a:lt1>
        <a:srgbClr val="000000"/>
      </a:lt1>
      <a:dk2>
        <a:srgbClr val="7C8F97"/>
      </a:dk2>
      <a:lt2>
        <a:srgbClr val="D1D0C8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299</TotalTime>
  <Words>1463</Words>
  <Application>Microsoft Macintosh PowerPoint</Application>
  <PresentationFormat>On-screen Show (4:3)</PresentationFormat>
  <Paragraphs>333</Paragraphs>
  <Slides>39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Capital</vt:lpstr>
      <vt:lpstr>Low Temperature Sterilization</vt:lpstr>
      <vt:lpstr>Ethylene Oxide – ETO/EO</vt:lpstr>
      <vt:lpstr>Basic Requirements</vt:lpstr>
      <vt:lpstr>Slide 4</vt:lpstr>
      <vt:lpstr>Slide 5</vt:lpstr>
      <vt:lpstr>Slide 6</vt:lpstr>
      <vt:lpstr>Slide 7</vt:lpstr>
      <vt:lpstr>Slide 8</vt:lpstr>
      <vt:lpstr>r</vt:lpstr>
      <vt:lpstr>Pe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Hydrogen Peroxide - Plasma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Ozone</vt:lpstr>
      <vt:lpstr>Slide 36</vt:lpstr>
      <vt:lpstr>Slide 37</vt:lpstr>
      <vt:lpstr>Slide 38</vt:lpstr>
      <vt:lpstr>Slide 39</vt:lpstr>
    </vt:vector>
  </TitlesOfParts>
  <Company>Renton technical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 Temperature Sterilization</dc:title>
  <dc:creator>Rosemary Thurston</dc:creator>
  <cp:lastModifiedBy>Rosemary Thurston</cp:lastModifiedBy>
  <cp:revision>5</cp:revision>
  <dcterms:created xsi:type="dcterms:W3CDTF">2013-01-30T19:21:51Z</dcterms:created>
  <dcterms:modified xsi:type="dcterms:W3CDTF">2013-01-30T23:59:33Z</dcterms:modified>
</cp:coreProperties>
</file>