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6" r:id="rId33"/>
    <p:sldId id="289" r:id="rId34"/>
    <p:sldId id="290" r:id="rId35"/>
    <p:sldId id="291" r:id="rId36"/>
    <p:sldId id="279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4" r:id="rId61"/>
    <p:sldId id="316" r:id="rId62"/>
    <p:sldId id="317" r:id="rId63"/>
    <p:sldId id="319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165A2-7D03-9949-8272-07F69055C915}" type="datetimeFigureOut">
              <a:rPr lang="en-US" smtClean="0"/>
              <a:t>1/31/13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48EB9D-0A8C-804D-817B-8522923C0B0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Inventory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Too little</a:t>
            </a:r>
          </a:p>
          <a:p>
            <a:pPr lvl="2"/>
            <a:r>
              <a:rPr lang="en-US" dirty="0" smtClean="0"/>
              <a:t>Shortages</a:t>
            </a:r>
          </a:p>
          <a:p>
            <a:pPr lvl="2"/>
            <a:r>
              <a:rPr lang="en-US" dirty="0" smtClean="0"/>
              <a:t>Emergency  purchases</a:t>
            </a:r>
          </a:p>
          <a:p>
            <a:pPr lvl="3"/>
            <a:r>
              <a:rPr lang="en-US" dirty="0" smtClean="0"/>
              <a:t>Cost more</a:t>
            </a:r>
          </a:p>
          <a:p>
            <a:pPr lvl="2"/>
            <a:r>
              <a:rPr lang="en-US" dirty="0" smtClean="0"/>
              <a:t>Impact on patient care</a:t>
            </a:r>
          </a:p>
          <a:p>
            <a:pPr lvl="2"/>
            <a:r>
              <a:rPr lang="en-US" dirty="0" smtClean="0"/>
              <a:t>Hoarding in user department – inadequate storage</a:t>
            </a:r>
          </a:p>
          <a:p>
            <a:pPr lvl="2"/>
            <a:r>
              <a:rPr lang="en-US" dirty="0" smtClean="0"/>
              <a:t>Frequent handling to move inventories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14" y="3200399"/>
            <a:ext cx="1212136" cy="1712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66" y="4912782"/>
            <a:ext cx="2379133" cy="1577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2866" y="2150533"/>
            <a:ext cx="863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$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Inventories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To run a hospital, Value of inventory includes:</a:t>
            </a:r>
          </a:p>
          <a:p>
            <a:pPr lvl="1"/>
            <a:r>
              <a:rPr lang="en-US" sz="2600" dirty="0" smtClean="0"/>
              <a:t>Equipment - $500,00 - $10, 000,000</a:t>
            </a:r>
          </a:p>
          <a:p>
            <a:pPr lvl="1"/>
            <a:r>
              <a:rPr lang="en-US" sz="2600" dirty="0" smtClean="0"/>
              <a:t>Reusable items - $250,000 - $2,000,000</a:t>
            </a:r>
          </a:p>
          <a:p>
            <a:pPr lvl="1"/>
            <a:r>
              <a:rPr lang="en-US" sz="2600" dirty="0" smtClean="0"/>
              <a:t>Consumable items - $500,000 - $1,000,000</a:t>
            </a:r>
            <a:endParaRPr lang="en-US" sz="2800" dirty="0" smtClean="0"/>
          </a:p>
          <a:p>
            <a:r>
              <a:rPr lang="en-US" sz="3000" dirty="0" smtClean="0"/>
              <a:t>Included in Hospital Balance Sheet as a</a:t>
            </a:r>
          </a:p>
          <a:p>
            <a:pPr>
              <a:buNone/>
            </a:pPr>
            <a:r>
              <a:rPr lang="en-US" sz="3000" dirty="0" smtClean="0"/>
              <a:t>   “</a:t>
            </a:r>
            <a:r>
              <a:rPr lang="en-US" sz="3000" b="1" i="1" dirty="0" smtClean="0"/>
              <a:t>Current Asset”</a:t>
            </a:r>
          </a:p>
          <a:p>
            <a:r>
              <a:rPr lang="en-US" sz="2800" dirty="0" smtClean="0"/>
              <a:t>Includes these locations:</a:t>
            </a:r>
          </a:p>
          <a:p>
            <a:pPr lvl="1"/>
            <a:r>
              <a:rPr lang="en-US" dirty="0" smtClean="0"/>
              <a:t>CS, Pharmacy, Food </a:t>
            </a:r>
            <a:r>
              <a:rPr lang="en-US" dirty="0" smtClean="0"/>
              <a:t>S</a:t>
            </a:r>
            <a:r>
              <a:rPr lang="en-US" dirty="0" smtClean="0"/>
              <a:t>ervice Storeroom </a:t>
            </a:r>
          </a:p>
          <a:p>
            <a:pPr lvl="1"/>
            <a:r>
              <a:rPr lang="en-US" dirty="0" smtClean="0"/>
              <a:t>Nursing, Radiology, Surgery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Unofficial Inventories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Maintained at substantial levels</a:t>
            </a:r>
          </a:p>
          <a:p>
            <a:pPr lvl="1"/>
            <a:r>
              <a:rPr lang="en-US" dirty="0" smtClean="0"/>
              <a:t>Located in user departments for a long time before use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levels usually exceed what is required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Approximately 30% of budget is consumable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Represent 50 days (7 weeks) of use requirements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Usually there is </a:t>
            </a:r>
            <a:r>
              <a:rPr lang="en-US" b="1" i="1" dirty="0" smtClean="0"/>
              <a:t>more unofficial </a:t>
            </a:r>
            <a:r>
              <a:rPr lang="en-US" dirty="0" smtClean="0"/>
              <a:t>than </a:t>
            </a:r>
            <a:r>
              <a:rPr lang="en-US" b="1" i="1" dirty="0" smtClean="0"/>
              <a:t>official</a:t>
            </a:r>
            <a:r>
              <a:rPr lang="en-US" dirty="0" smtClean="0"/>
              <a:t> inventory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MAINTAIN STERILITY of items</a:t>
            </a:r>
          </a:p>
          <a:p>
            <a:pPr lvl="1"/>
            <a:r>
              <a:rPr lang="en-US" dirty="0" smtClean="0"/>
              <a:t>Controls cost</a:t>
            </a:r>
          </a:p>
          <a:p>
            <a:pPr lvl="1"/>
            <a:r>
              <a:rPr lang="en-US" dirty="0" smtClean="0"/>
              <a:t>Assures patient safety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Dust control / cleaning</a:t>
            </a:r>
          </a:p>
          <a:p>
            <a:pPr lvl="1"/>
            <a:r>
              <a:rPr lang="en-US" dirty="0" smtClean="0"/>
              <a:t>Left on packages – become airborne when opened</a:t>
            </a:r>
          </a:p>
          <a:p>
            <a:pPr lvl="1"/>
            <a:r>
              <a:rPr lang="en-US" dirty="0" smtClean="0"/>
              <a:t>Fall on packages contaminating them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Clutter / overstocking</a:t>
            </a:r>
          </a:p>
          <a:p>
            <a:pPr lvl="1"/>
            <a:r>
              <a:rPr lang="en-US" dirty="0" smtClean="0"/>
              <a:t>Creates damage to packages</a:t>
            </a:r>
          </a:p>
          <a:p>
            <a:pPr lvl="1"/>
            <a:r>
              <a:rPr lang="en-US" dirty="0" smtClean="0"/>
              <a:t>May not be easily visible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Event Related Sterility</a:t>
            </a:r>
          </a:p>
          <a:p>
            <a:pPr lvl="1"/>
            <a:r>
              <a:rPr lang="en-US" dirty="0" smtClean="0"/>
              <a:t>May be labeled “</a:t>
            </a:r>
            <a:r>
              <a:rPr lang="en-US" b="1" dirty="0" smtClean="0"/>
              <a:t>S</a:t>
            </a:r>
            <a:r>
              <a:rPr lang="en-US" b="1" dirty="0" smtClean="0"/>
              <a:t>terile Unless Damaged or Opened”</a:t>
            </a:r>
            <a:endParaRPr lang="en-US" dirty="0" smtClean="0"/>
          </a:p>
          <a:p>
            <a:pPr lvl="1"/>
            <a:r>
              <a:rPr lang="en-US" b="1" i="1" dirty="0" smtClean="0"/>
              <a:t>All packages must be inspected before dispensing</a:t>
            </a:r>
          </a:p>
          <a:p>
            <a:pPr lvl="2"/>
            <a:r>
              <a:rPr lang="en-US" b="1" i="1" dirty="0" smtClean="0"/>
              <a:t>And before use</a:t>
            </a:r>
          </a:p>
          <a:p>
            <a:pPr lvl="2"/>
            <a:endParaRPr lang="en-US" b="1" i="1" dirty="0" smtClean="0"/>
          </a:p>
          <a:p>
            <a:pPr lvl="1"/>
            <a:r>
              <a:rPr lang="en-US" dirty="0" smtClean="0"/>
              <a:t>If items are damaged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Must be discarded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Must be reported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Costs associated with damage are TRACKED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541"/>
            <a:ext cx="8229600" cy="6007059"/>
          </a:xfrm>
        </p:spPr>
        <p:txBody>
          <a:bodyPr/>
          <a:lstStyle/>
          <a:p>
            <a:r>
              <a:rPr lang="en-US" b="1" i="1" dirty="0" smtClean="0"/>
              <a:t>Expiration Dates</a:t>
            </a:r>
          </a:p>
          <a:p>
            <a:pPr lvl="1"/>
            <a:r>
              <a:rPr lang="en-US" dirty="0" smtClean="0"/>
              <a:t>Check each package for damage /                          expiration date</a:t>
            </a:r>
          </a:p>
          <a:p>
            <a:pPr lvl="2"/>
            <a:r>
              <a:rPr lang="en-US" dirty="0" smtClean="0"/>
              <a:t>No specific place for date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00" y="2236941"/>
            <a:ext cx="2565900" cy="192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00" y="-83615"/>
            <a:ext cx="34290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436" y="5234515"/>
            <a:ext cx="2439662" cy="162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86" y="2128526"/>
            <a:ext cx="2864125" cy="2418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0" y="2278585"/>
            <a:ext cx="2513610" cy="1882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783" y="4161366"/>
            <a:ext cx="2287717" cy="2696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186" y="4521200"/>
            <a:ext cx="3479800" cy="233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546600"/>
            <a:ext cx="1561986" cy="209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4324350" cy="432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533" y="3598157"/>
            <a:ext cx="5171017" cy="3016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133" y="704088"/>
            <a:ext cx="2946400" cy="275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867" y="106680"/>
            <a:ext cx="3683000" cy="23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2084_2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307" r="-20307"/>
          <a:stretch>
            <a:fillRect/>
          </a:stretch>
        </p:blipFill>
        <p:spPr>
          <a:xfrm>
            <a:off x="-1049866" y="3299742"/>
            <a:ext cx="6671733" cy="3558258"/>
          </a:xfrm>
        </p:spPr>
      </p:pic>
      <p:pic>
        <p:nvPicPr>
          <p:cNvPr id="5" name="Picture 4" descr="DSCN2083_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66" y="0"/>
            <a:ext cx="4944533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used to transport</a:t>
            </a:r>
          </a:p>
          <a:p>
            <a:pPr lvl="1"/>
            <a:r>
              <a:rPr lang="en-US" dirty="0" smtClean="0"/>
              <a:t>Outside the facility</a:t>
            </a:r>
          </a:p>
          <a:p>
            <a:pPr lvl="2"/>
            <a:r>
              <a:rPr lang="en-US" dirty="0" smtClean="0"/>
              <a:t>Must be enclosed in Cart / Totes</a:t>
            </a:r>
          </a:p>
          <a:p>
            <a:pPr lvl="2"/>
            <a:r>
              <a:rPr lang="en-US" dirty="0" smtClean="0"/>
              <a:t>Must be cleaned daily</a:t>
            </a:r>
          </a:p>
          <a:p>
            <a:pPr lvl="1"/>
            <a:r>
              <a:rPr lang="en-US" dirty="0" smtClean="0"/>
              <a:t>Inside the facility</a:t>
            </a:r>
          </a:p>
          <a:p>
            <a:pPr lvl="2"/>
            <a:r>
              <a:rPr lang="en-US" dirty="0" smtClean="0"/>
              <a:t>Enclosed carts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84708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0" y="3716867"/>
            <a:ext cx="28067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Poorly managed inventory can:</a:t>
            </a:r>
          </a:p>
          <a:p>
            <a:pPr lvl="1"/>
            <a:r>
              <a:rPr lang="en-US" dirty="0" smtClean="0"/>
              <a:t>Create shortages and stock outs</a:t>
            </a:r>
          </a:p>
          <a:p>
            <a:pPr lvl="1"/>
            <a:r>
              <a:rPr lang="en-US" dirty="0" smtClean="0"/>
              <a:t>Impacts quality of care</a:t>
            </a:r>
          </a:p>
          <a:p>
            <a:pPr lvl="1"/>
            <a:r>
              <a:rPr lang="en-US" dirty="0" smtClean="0"/>
              <a:t>Increase costs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Replenishment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Methods Must</a:t>
            </a:r>
          </a:p>
          <a:p>
            <a:pPr lvl="1"/>
            <a:r>
              <a:rPr lang="en-US" dirty="0" smtClean="0"/>
              <a:t>Manage costs</a:t>
            </a:r>
          </a:p>
          <a:p>
            <a:pPr lvl="1"/>
            <a:r>
              <a:rPr lang="en-US" dirty="0" smtClean="0"/>
              <a:t>Have items available as needed</a:t>
            </a:r>
          </a:p>
          <a:p>
            <a:pPr lvl="1"/>
            <a:r>
              <a:rPr lang="en-US" dirty="0" smtClean="0"/>
              <a:t>Minimize work of supply staff</a:t>
            </a:r>
          </a:p>
          <a:p>
            <a:pPr lvl="1"/>
            <a:r>
              <a:rPr lang="en-US" dirty="0" smtClean="0"/>
              <a:t>Should be automatic – not need someone to reorder</a:t>
            </a:r>
          </a:p>
          <a:p>
            <a:r>
              <a:rPr lang="en-US" b="1" i="1" dirty="0" smtClean="0"/>
              <a:t>PAR – Periodic Automated Replenishment </a:t>
            </a:r>
          </a:p>
          <a:p>
            <a:pPr lvl="1"/>
            <a:r>
              <a:rPr lang="en-US" dirty="0" smtClean="0"/>
              <a:t>Establish a standard for each item – user and MM</a:t>
            </a:r>
          </a:p>
          <a:p>
            <a:pPr lvl="1"/>
            <a:r>
              <a:rPr lang="en-US" dirty="0" smtClean="0"/>
              <a:t>CS/MM inventory each area  on schedule</a:t>
            </a:r>
          </a:p>
          <a:p>
            <a:pPr lvl="2"/>
            <a:r>
              <a:rPr lang="en-US" dirty="0" smtClean="0"/>
              <a:t>Check items on hand – Count items there</a:t>
            </a:r>
          </a:p>
          <a:p>
            <a:pPr lvl="2"/>
            <a:r>
              <a:rPr lang="en-US" dirty="0" smtClean="0"/>
              <a:t>Figure what is needed to get to PAR standard – count to send</a:t>
            </a:r>
          </a:p>
          <a:p>
            <a:pPr lvl="2"/>
            <a:r>
              <a:rPr lang="en-US" i="1" dirty="0" smtClean="0"/>
              <a:t>Automatically?  </a:t>
            </a:r>
            <a:r>
              <a:rPr lang="en-US" dirty="0" smtClean="0"/>
              <a:t>sent to unit	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 – Level System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692399"/>
          <a:ext cx="8229600" cy="287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636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Hand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Needed /</a:t>
                      </a:r>
                    </a:p>
                    <a:p>
                      <a:pPr algn="ctr"/>
                      <a:r>
                        <a:rPr lang="en-US" dirty="0" smtClean="0"/>
                        <a:t>Send to Unit</a:t>
                      </a:r>
                      <a:endParaRPr lang="en-US" dirty="0"/>
                    </a:p>
                  </a:txBody>
                  <a:tcPr/>
                </a:tc>
              </a:tr>
              <a:tr h="8634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Normal saline</a:t>
                      </a:r>
                    </a:p>
                    <a:p>
                      <a:pPr algn="ctr"/>
                      <a:r>
                        <a:rPr lang="en-US" sz="2000" dirty="0" smtClean="0"/>
                        <a:t>Irrigation</a:t>
                      </a:r>
                    </a:p>
                    <a:p>
                      <a:pPr algn="ctr"/>
                      <a:r>
                        <a:rPr lang="en-US" sz="2000" dirty="0" smtClean="0"/>
                        <a:t>1500 ml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</a:tr>
              <a:tr h="8634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4x4 Dressing</a:t>
                      </a:r>
                      <a:r>
                        <a:rPr lang="en-US" sz="2000" baseline="0" dirty="0" smtClean="0"/>
                        <a:t> Packages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12 / box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50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Automated Supply Replenishment Systems</a:t>
            </a:r>
          </a:p>
          <a:p>
            <a:pPr lvl="1"/>
            <a:r>
              <a:rPr lang="en-US" dirty="0" smtClean="0"/>
              <a:t>Computerized System </a:t>
            </a:r>
          </a:p>
          <a:p>
            <a:pPr lvl="2"/>
            <a:r>
              <a:rPr lang="en-US" dirty="0" smtClean="0"/>
              <a:t>Clinical users </a:t>
            </a:r>
            <a:r>
              <a:rPr lang="en-US" b="1" i="1" dirty="0" smtClean="0"/>
              <a:t>SCAN or PUSH BUTTON</a:t>
            </a:r>
            <a:r>
              <a:rPr lang="en-US" dirty="0" smtClean="0"/>
              <a:t> to indicate an item removed from inventory at that location</a:t>
            </a:r>
          </a:p>
          <a:p>
            <a:pPr lvl="2"/>
            <a:r>
              <a:rPr lang="en-US" dirty="0" smtClean="0"/>
              <a:t>Patient must be identified – if for unit use – unit identified</a:t>
            </a:r>
          </a:p>
          <a:p>
            <a:pPr lvl="2"/>
            <a:r>
              <a:rPr lang="en-US" dirty="0" smtClean="0"/>
              <a:t>Staff may have to sign in </a:t>
            </a:r>
          </a:p>
          <a:p>
            <a:pPr lvl="1"/>
            <a:r>
              <a:rPr lang="en-US" dirty="0" smtClean="0"/>
              <a:t>PAR levels  and reorder points  are established</a:t>
            </a:r>
          </a:p>
          <a:p>
            <a:pPr lvl="2"/>
            <a:r>
              <a:rPr lang="en-US" dirty="0" smtClean="0"/>
              <a:t>Order is generated for all items                                               below order point</a:t>
            </a:r>
          </a:p>
          <a:p>
            <a:pPr lvl="2"/>
            <a:r>
              <a:rPr lang="en-US" dirty="0" smtClean="0"/>
              <a:t>Supply pick list is printed</a:t>
            </a:r>
          </a:p>
          <a:p>
            <a:pPr lvl="2"/>
            <a:r>
              <a:rPr lang="en-US" dirty="0" smtClean="0"/>
              <a:t>Used to retrieve needed items</a:t>
            </a:r>
          </a:p>
          <a:p>
            <a:pPr lvl="1"/>
            <a:r>
              <a:rPr lang="en-US" dirty="0" smtClean="0"/>
              <a:t>Delivered to unit / location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4809067"/>
            <a:ext cx="3289300" cy="245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27" y="139615"/>
            <a:ext cx="2730518" cy="20478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Using information </a:t>
            </a:r>
          </a:p>
          <a:p>
            <a:pPr lvl="2"/>
            <a:r>
              <a:rPr lang="en-US" dirty="0" smtClean="0"/>
              <a:t>Can decrease / increase number of items stored in CS</a:t>
            </a:r>
          </a:p>
          <a:p>
            <a:pPr lvl="2"/>
            <a:r>
              <a:rPr lang="en-US" dirty="0" smtClean="0"/>
              <a:t>Can be used to bring items from Storage Warehouse</a:t>
            </a:r>
          </a:p>
          <a:p>
            <a:pPr lvl="2"/>
            <a:r>
              <a:rPr lang="en-US" dirty="0" smtClean="0"/>
              <a:t>Can be used to order from </a:t>
            </a:r>
            <a:r>
              <a:rPr lang="en-US" dirty="0" smtClean="0"/>
              <a:t>Suppliers</a:t>
            </a:r>
          </a:p>
          <a:p>
            <a:pPr lvl="1"/>
            <a:r>
              <a:rPr lang="en-US" dirty="0" smtClean="0"/>
              <a:t>Interfacing with other systems </a:t>
            </a:r>
          </a:p>
          <a:p>
            <a:pPr lvl="2"/>
            <a:r>
              <a:rPr lang="en-US" dirty="0" smtClean="0"/>
              <a:t>“communicating” with other unrelated systems in hospital</a:t>
            </a:r>
          </a:p>
          <a:p>
            <a:pPr lvl="2"/>
            <a:r>
              <a:rPr lang="en-US" dirty="0" smtClean="0"/>
              <a:t>ADT – Admissions, Discharge, Transfer of patients</a:t>
            </a:r>
          </a:p>
          <a:p>
            <a:pPr lvl="3"/>
            <a:r>
              <a:rPr lang="en-US" dirty="0" smtClean="0"/>
              <a:t>Knowledge of how many patients are in hospital currently</a:t>
            </a:r>
          </a:p>
          <a:p>
            <a:pPr lvl="2"/>
            <a:r>
              <a:rPr lang="en-US" dirty="0" smtClean="0"/>
              <a:t>Patient Billing System</a:t>
            </a:r>
          </a:p>
          <a:p>
            <a:pPr lvl="3"/>
            <a:r>
              <a:rPr lang="en-US" dirty="0" smtClean="0"/>
              <a:t>No one has to send information to Billing</a:t>
            </a:r>
          </a:p>
          <a:p>
            <a:pPr lvl="3"/>
            <a:r>
              <a:rPr lang="en-US" dirty="0" smtClean="0"/>
              <a:t>As it is used, it is being billing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Exchange Cart System</a:t>
            </a:r>
          </a:p>
          <a:p>
            <a:pPr lvl="1"/>
            <a:r>
              <a:rPr lang="en-US" dirty="0" smtClean="0"/>
              <a:t>Loaded Cart of specific items in specific area</a:t>
            </a:r>
          </a:p>
          <a:p>
            <a:pPr lvl="1"/>
            <a:r>
              <a:rPr lang="en-US" dirty="0" smtClean="0"/>
              <a:t>Exchanged for a used Cart with same items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 is already decided</a:t>
            </a:r>
          </a:p>
          <a:p>
            <a:pPr lvl="2"/>
            <a:r>
              <a:rPr lang="en-US" dirty="0" smtClean="0"/>
              <a:t>Inventory is done to determine what is needed / consumed</a:t>
            </a:r>
          </a:p>
          <a:p>
            <a:pPr lvl="1"/>
            <a:r>
              <a:rPr lang="en-US" dirty="0" smtClean="0"/>
              <a:t>Cart is replenished - </a:t>
            </a:r>
            <a:r>
              <a:rPr lang="en-US" i="1" dirty="0" smtClean="0"/>
              <a:t>AUTOMATIC</a:t>
            </a:r>
            <a:endParaRPr lang="en-US" dirty="0" smtClean="0"/>
          </a:p>
          <a:p>
            <a:pPr lvl="2"/>
            <a:r>
              <a:rPr lang="en-US" dirty="0" smtClean="0"/>
              <a:t>Items are charged to Unit</a:t>
            </a:r>
          </a:p>
          <a:p>
            <a:pPr lvl="1"/>
            <a:r>
              <a:rPr lang="en-US" dirty="0" smtClean="0"/>
              <a:t>Returned to unit on scheduled basis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have to change items or numbers at some time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Automatic – items and number already determined</a:t>
            </a:r>
          </a:p>
          <a:p>
            <a:pPr lvl="2"/>
            <a:r>
              <a:rPr lang="en-US" dirty="0" smtClean="0"/>
              <a:t>Clinical staff don’t order</a:t>
            </a:r>
          </a:p>
          <a:p>
            <a:pPr lvl="2"/>
            <a:r>
              <a:rPr lang="en-US" dirty="0" smtClean="0"/>
              <a:t>CS/MM staff don’t have to determine what is needed</a:t>
            </a:r>
          </a:p>
          <a:p>
            <a:pPr lvl="1"/>
            <a:r>
              <a:rPr lang="en-US" dirty="0" smtClean="0"/>
              <a:t>Works well for </a:t>
            </a:r>
            <a:r>
              <a:rPr lang="en-US" b="1" i="1" dirty="0" smtClean="0"/>
              <a:t>EMERGENCY</a:t>
            </a:r>
            <a:r>
              <a:rPr lang="en-US" dirty="0" smtClean="0"/>
              <a:t> carts</a:t>
            </a:r>
          </a:p>
          <a:p>
            <a:pPr lvl="2"/>
            <a:r>
              <a:rPr lang="en-US" dirty="0" smtClean="0"/>
              <a:t>Exchanged and restocked after each use   see p.351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Double inventory and double carts</a:t>
            </a:r>
          </a:p>
          <a:p>
            <a:pPr lvl="1"/>
            <a:r>
              <a:rPr lang="en-US" dirty="0" smtClean="0"/>
              <a:t>Space for duplicate carts and place to restock them</a:t>
            </a:r>
          </a:p>
          <a:p>
            <a:pPr lvl="1"/>
            <a:r>
              <a:rPr lang="en-US" dirty="0" smtClean="0"/>
              <a:t>Movement of unused items many times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Requisition System</a:t>
            </a:r>
            <a:endParaRPr lang="en-US" dirty="0" smtClean="0"/>
          </a:p>
          <a:p>
            <a:pPr lvl="1"/>
            <a:r>
              <a:rPr lang="en-US" dirty="0" smtClean="0"/>
              <a:t>Needed to:</a:t>
            </a:r>
          </a:p>
          <a:p>
            <a:pPr lvl="2"/>
            <a:r>
              <a:rPr lang="en-US" dirty="0" smtClean="0"/>
              <a:t>Order things that are not regular stock items</a:t>
            </a:r>
          </a:p>
          <a:p>
            <a:pPr lvl="2"/>
            <a:r>
              <a:rPr lang="en-US" dirty="0" smtClean="0"/>
              <a:t>Order additional items that have been used up</a:t>
            </a:r>
          </a:p>
          <a:p>
            <a:pPr lvl="2"/>
            <a:r>
              <a:rPr lang="en-US" dirty="0" smtClean="0"/>
              <a:t>CS delivers to unit</a:t>
            </a:r>
          </a:p>
          <a:p>
            <a:pPr lvl="1"/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Manual – hand written on a piece of paper</a:t>
            </a:r>
          </a:p>
          <a:p>
            <a:pPr lvl="2"/>
            <a:r>
              <a:rPr lang="en-US" dirty="0" smtClean="0"/>
              <a:t>Computer – sent to department and printed</a:t>
            </a:r>
          </a:p>
          <a:p>
            <a:pPr lvl="3"/>
            <a:r>
              <a:rPr lang="en-US" dirty="0" smtClean="0"/>
              <a:t>Electronic – don’t need to re-enter for ordering into central system for MM</a:t>
            </a:r>
          </a:p>
          <a:p>
            <a:pPr lvl="1"/>
            <a:r>
              <a:rPr lang="en-US" dirty="0" smtClean="0"/>
              <a:t>Concerns</a:t>
            </a:r>
          </a:p>
          <a:p>
            <a:pPr lvl="3"/>
            <a:r>
              <a:rPr lang="en-US" dirty="0" smtClean="0"/>
              <a:t>No knowledge in CS of what unit needs are</a:t>
            </a:r>
          </a:p>
          <a:p>
            <a:pPr lvl="3"/>
            <a:r>
              <a:rPr lang="en-US" dirty="0" smtClean="0"/>
              <a:t>Difficult to manage inventory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Case Cart Systems</a:t>
            </a:r>
          </a:p>
          <a:p>
            <a:pPr lvl="1"/>
            <a:r>
              <a:rPr lang="en-US" dirty="0" smtClean="0"/>
              <a:t>Provides specific items for individual surgical procedures</a:t>
            </a:r>
          </a:p>
          <a:p>
            <a:pPr lvl="2"/>
            <a:r>
              <a:rPr lang="en-US" dirty="0" smtClean="0"/>
              <a:t>Assembled to meet needs of operating physician and the specific patient for a specific surgical procedure</a:t>
            </a:r>
          </a:p>
          <a:p>
            <a:pPr lvl="3"/>
            <a:r>
              <a:rPr lang="en-US" dirty="0" smtClean="0"/>
              <a:t>Providing disposable supplies</a:t>
            </a:r>
          </a:p>
          <a:p>
            <a:pPr lvl="3"/>
            <a:r>
              <a:rPr lang="en-US" dirty="0" smtClean="0"/>
              <a:t>Comprehensive systems providing</a:t>
            </a:r>
          </a:p>
          <a:p>
            <a:pPr lvl="4"/>
            <a:r>
              <a:rPr lang="en-US" dirty="0" smtClean="0"/>
              <a:t>Instruments</a:t>
            </a:r>
          </a:p>
          <a:p>
            <a:pPr lvl="4"/>
            <a:r>
              <a:rPr lang="en-US" dirty="0" smtClean="0"/>
              <a:t>Consumable Supplies</a:t>
            </a:r>
          </a:p>
          <a:p>
            <a:pPr lvl="4"/>
            <a:r>
              <a:rPr lang="en-US" dirty="0" smtClean="0"/>
              <a:t>Implants</a:t>
            </a:r>
          </a:p>
          <a:p>
            <a:pPr lvl="2"/>
            <a:r>
              <a:rPr lang="en-US" dirty="0" smtClean="0"/>
              <a:t>Meets needs of surgeons and maintains tracking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19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Standardized infection control practices</a:t>
            </a:r>
          </a:p>
          <a:p>
            <a:pPr lvl="2"/>
            <a:r>
              <a:rPr lang="en-US" dirty="0" smtClean="0"/>
              <a:t>Instruments returned to </a:t>
            </a:r>
            <a:r>
              <a:rPr lang="en-US" dirty="0" err="1" smtClean="0"/>
              <a:t>decontam</a:t>
            </a:r>
            <a:r>
              <a:rPr lang="en-US" dirty="0" smtClean="0"/>
              <a:t> immediately after use</a:t>
            </a:r>
          </a:p>
          <a:p>
            <a:pPr lvl="2"/>
            <a:r>
              <a:rPr lang="en-US" dirty="0" smtClean="0"/>
              <a:t>Process begins immediately</a:t>
            </a:r>
          </a:p>
          <a:p>
            <a:pPr lvl="2"/>
            <a:r>
              <a:rPr lang="en-US" dirty="0" smtClean="0"/>
              <a:t>CS people do this all the time – do a better job of:</a:t>
            </a:r>
          </a:p>
          <a:p>
            <a:pPr lvl="3"/>
            <a:r>
              <a:rPr lang="en-US" dirty="0" smtClean="0"/>
              <a:t>Cleaning, inspecting, assembling, sterilizing complex items</a:t>
            </a:r>
          </a:p>
          <a:p>
            <a:pPr lvl="1"/>
            <a:r>
              <a:rPr lang="en-US" dirty="0" smtClean="0"/>
              <a:t>Cost reduction</a:t>
            </a:r>
          </a:p>
          <a:p>
            <a:pPr lvl="2"/>
            <a:r>
              <a:rPr lang="en-US" dirty="0" smtClean="0"/>
              <a:t>Shift responsibility to pick items from OR staff to CS staff</a:t>
            </a:r>
          </a:p>
          <a:p>
            <a:pPr lvl="3"/>
            <a:r>
              <a:rPr lang="en-US" dirty="0" smtClean="0"/>
              <a:t>CS staff are usually lower paid</a:t>
            </a:r>
          </a:p>
          <a:p>
            <a:pPr lvl="1"/>
            <a:r>
              <a:rPr lang="en-US" dirty="0" smtClean="0"/>
              <a:t>Better instrument / supply tracking</a:t>
            </a:r>
          </a:p>
          <a:p>
            <a:pPr lvl="2"/>
            <a:r>
              <a:rPr lang="en-US" dirty="0" smtClean="0"/>
              <a:t>Can better track used / unused items </a:t>
            </a:r>
          </a:p>
          <a:p>
            <a:pPr lvl="2"/>
            <a:r>
              <a:rPr lang="en-US" dirty="0" smtClean="0"/>
              <a:t>Can reduce items / reduce inventory</a:t>
            </a:r>
          </a:p>
          <a:p>
            <a:pPr lvl="2"/>
            <a:r>
              <a:rPr lang="en-US" dirty="0" smtClean="0"/>
              <a:t>Instruments being used / unused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Users must decide what their needs are</a:t>
            </a:r>
          </a:p>
          <a:p>
            <a:pPr lvl="2"/>
            <a:r>
              <a:rPr lang="en-US" dirty="0" smtClean="0"/>
              <a:t>Must input into system</a:t>
            </a:r>
          </a:p>
          <a:p>
            <a:pPr lvl="2"/>
            <a:r>
              <a:rPr lang="en-US" dirty="0" smtClean="0"/>
              <a:t>Changed as practice changes</a:t>
            </a:r>
          </a:p>
          <a:p>
            <a:pPr lvl="1"/>
            <a:r>
              <a:rPr lang="en-US" dirty="0" smtClean="0"/>
              <a:t>Transferred to pick list for CS</a:t>
            </a:r>
          </a:p>
          <a:p>
            <a:pPr lvl="2"/>
            <a:r>
              <a:rPr lang="en-US" dirty="0" smtClean="0"/>
              <a:t>CS assembles carts with items</a:t>
            </a:r>
          </a:p>
          <a:p>
            <a:pPr lvl="1"/>
            <a:r>
              <a:rPr lang="en-US" dirty="0" smtClean="0"/>
              <a:t>Products should be standardized</a:t>
            </a:r>
          </a:p>
          <a:p>
            <a:pPr lvl="2"/>
            <a:r>
              <a:rPr lang="en-US" dirty="0" smtClean="0"/>
              <a:t>From same company used by hospital</a:t>
            </a:r>
          </a:p>
          <a:p>
            <a:pPr lvl="3"/>
            <a:r>
              <a:rPr lang="en-US" dirty="0" smtClean="0"/>
              <a:t>Not a special order</a:t>
            </a:r>
          </a:p>
          <a:p>
            <a:pPr lvl="2"/>
            <a:r>
              <a:rPr lang="en-US" dirty="0" smtClean="0"/>
              <a:t>Cost (acquisition, storing, etc.), quality </a:t>
            </a:r>
          </a:p>
          <a:p>
            <a:pPr lvl="2"/>
            <a:r>
              <a:rPr lang="en-US" dirty="0" smtClean="0"/>
              <a:t>Should not have different brands of same thing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16" y="3228679"/>
            <a:ext cx="31115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inventory	</a:t>
            </a:r>
          </a:p>
          <a:p>
            <a:pPr lvl="1"/>
            <a:r>
              <a:rPr lang="en-US" dirty="0" smtClean="0"/>
              <a:t>Consumable items</a:t>
            </a:r>
          </a:p>
          <a:p>
            <a:pPr lvl="2"/>
            <a:r>
              <a:rPr lang="en-US" dirty="0" smtClean="0"/>
              <a:t>Reusable</a:t>
            </a:r>
          </a:p>
          <a:p>
            <a:pPr lvl="2"/>
            <a:r>
              <a:rPr lang="en-US" dirty="0" smtClean="0"/>
              <a:t>Consumable</a:t>
            </a:r>
          </a:p>
          <a:p>
            <a:pPr lvl="1"/>
            <a:r>
              <a:rPr lang="en-US" dirty="0" smtClean="0"/>
              <a:t>Types</a:t>
            </a:r>
          </a:p>
          <a:p>
            <a:pPr lvl="2"/>
            <a:r>
              <a:rPr lang="en-US" dirty="0" smtClean="0"/>
              <a:t>Consumable</a:t>
            </a:r>
          </a:p>
          <a:p>
            <a:pPr lvl="3"/>
            <a:r>
              <a:rPr lang="en-US" dirty="0" smtClean="0"/>
              <a:t>Disposable wraps</a:t>
            </a:r>
          </a:p>
          <a:p>
            <a:pPr lvl="3"/>
            <a:r>
              <a:rPr lang="en-US" dirty="0" smtClean="0"/>
              <a:t>Detergents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terility indicators</a:t>
            </a:r>
          </a:p>
          <a:p>
            <a:pPr lvl="2"/>
            <a:r>
              <a:rPr lang="en-US" dirty="0" smtClean="0"/>
              <a:t>Must purchase new to replace used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D</a:t>
            </a:r>
            <a:r>
              <a:rPr lang="en-US" dirty="0" smtClean="0"/>
              <a:t>elivered to user unit by assigned staff</a:t>
            </a:r>
          </a:p>
          <a:p>
            <a:pPr lvl="2"/>
            <a:r>
              <a:rPr lang="en-US" dirty="0" smtClean="0"/>
              <a:t>Must arrive on time</a:t>
            </a:r>
          </a:p>
          <a:p>
            <a:pPr lvl="2"/>
            <a:r>
              <a:rPr lang="en-US" dirty="0" smtClean="0"/>
              <a:t>Stays in contact with unit – COMMUNICATION</a:t>
            </a:r>
          </a:p>
          <a:p>
            <a:pPr lvl="3"/>
            <a:r>
              <a:rPr lang="en-US" dirty="0" smtClean="0"/>
              <a:t>OR staff must realize time to reprocess an instrument / set</a:t>
            </a:r>
          </a:p>
          <a:p>
            <a:pPr lvl="3"/>
            <a:r>
              <a:rPr lang="en-US" dirty="0" smtClean="0"/>
              <a:t>Must be aware of new items / instrument names / procedures</a:t>
            </a:r>
          </a:p>
          <a:p>
            <a:pPr lvl="2"/>
            <a:r>
              <a:rPr lang="en-US" dirty="0" smtClean="0"/>
              <a:t>Delivers additional items as needed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After procedure is complete</a:t>
            </a:r>
          </a:p>
          <a:p>
            <a:pPr lvl="2"/>
            <a:r>
              <a:rPr lang="en-US" dirty="0" smtClean="0"/>
              <a:t>Cart is returned </a:t>
            </a:r>
          </a:p>
          <a:p>
            <a:pPr lvl="2"/>
            <a:r>
              <a:rPr lang="en-US" dirty="0" err="1" smtClean="0"/>
              <a:t>Reprocessable</a:t>
            </a:r>
            <a:r>
              <a:rPr lang="en-US" dirty="0" smtClean="0"/>
              <a:t> items go to </a:t>
            </a:r>
            <a:r>
              <a:rPr lang="en-US" dirty="0" err="1" smtClean="0"/>
              <a:t>Decontam</a:t>
            </a:r>
            <a:endParaRPr lang="en-US" dirty="0" smtClean="0"/>
          </a:p>
          <a:p>
            <a:pPr lvl="2"/>
            <a:r>
              <a:rPr lang="en-US" dirty="0" smtClean="0"/>
              <a:t>Unused items go back into stock</a:t>
            </a:r>
          </a:p>
          <a:p>
            <a:pPr lvl="2"/>
            <a:r>
              <a:rPr lang="en-US" dirty="0" smtClean="0"/>
              <a:t>Charges for used items</a:t>
            </a:r>
          </a:p>
          <a:p>
            <a:pPr lvl="2"/>
            <a:r>
              <a:rPr lang="en-US" dirty="0" smtClean="0"/>
              <a:t>Replenishes inventory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Standby Carts</a:t>
            </a:r>
          </a:p>
          <a:p>
            <a:pPr lvl="2"/>
            <a:r>
              <a:rPr lang="en-US" dirty="0" smtClean="0"/>
              <a:t>For EMERGENCIES </a:t>
            </a:r>
          </a:p>
          <a:p>
            <a:pPr lvl="3"/>
            <a:r>
              <a:rPr lang="en-US" dirty="0" smtClean="0"/>
              <a:t>Assembled</a:t>
            </a:r>
          </a:p>
          <a:p>
            <a:pPr lvl="3"/>
            <a:r>
              <a:rPr lang="en-US" dirty="0" smtClean="0"/>
              <a:t> on “Stand-By” </a:t>
            </a:r>
          </a:p>
          <a:p>
            <a:pPr lvl="2"/>
            <a:r>
              <a:rPr lang="en-US" dirty="0" smtClean="0"/>
              <a:t>Used for STAT situations (IMMEDIATE)</a:t>
            </a:r>
          </a:p>
          <a:p>
            <a:pPr lvl="3"/>
            <a:r>
              <a:rPr lang="en-US" dirty="0" smtClean="0"/>
              <a:t>For Cesarean Sections</a:t>
            </a:r>
          </a:p>
          <a:p>
            <a:pPr lvl="3"/>
            <a:r>
              <a:rPr lang="en-US" dirty="0" smtClean="0"/>
              <a:t>For Trauma </a:t>
            </a:r>
          </a:p>
          <a:p>
            <a:pPr lvl="2"/>
            <a:r>
              <a:rPr lang="en-US" dirty="0" smtClean="0"/>
              <a:t>For vaginal deliveries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68545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STAT Orders	</a:t>
            </a:r>
          </a:p>
          <a:p>
            <a:pPr lvl="1"/>
            <a:r>
              <a:rPr lang="en-US" dirty="0" smtClean="0"/>
              <a:t>Require IMMEDIATE ACTION</a:t>
            </a:r>
          </a:p>
          <a:p>
            <a:pPr lvl="2"/>
            <a:r>
              <a:rPr lang="en-US" dirty="0" smtClean="0"/>
              <a:t>For an item needed in patient care areas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May be needed for the next day in surgery</a:t>
            </a:r>
          </a:p>
          <a:p>
            <a:pPr lvl="2"/>
            <a:r>
              <a:rPr lang="en-US" dirty="0" smtClean="0"/>
              <a:t>If item is not available</a:t>
            </a:r>
          </a:p>
          <a:p>
            <a:pPr lvl="2"/>
            <a:r>
              <a:rPr lang="en-US" dirty="0" smtClean="0"/>
              <a:t>May require</a:t>
            </a:r>
          </a:p>
          <a:p>
            <a:pPr lvl="3"/>
            <a:r>
              <a:rPr lang="en-US" dirty="0" smtClean="0"/>
              <a:t>Overnight air shipment</a:t>
            </a:r>
          </a:p>
          <a:p>
            <a:pPr lvl="3"/>
            <a:r>
              <a:rPr lang="en-US" dirty="0" smtClean="0"/>
              <a:t>Borrowing from another facility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aware of </a:t>
            </a:r>
          </a:p>
          <a:p>
            <a:pPr lvl="1"/>
            <a:r>
              <a:rPr lang="en-US" dirty="0" smtClean="0"/>
              <a:t>Why they </a:t>
            </a:r>
            <a:r>
              <a:rPr lang="en-US" dirty="0" smtClean="0"/>
              <a:t>OCCUR</a:t>
            </a:r>
          </a:p>
          <a:p>
            <a:pPr lvl="2"/>
            <a:r>
              <a:rPr lang="en-US" dirty="0" smtClean="0"/>
              <a:t>Supplies too low – need to increase PAR</a:t>
            </a:r>
          </a:p>
          <a:p>
            <a:pPr lvl="2"/>
            <a:r>
              <a:rPr lang="en-US" dirty="0" smtClean="0"/>
              <a:t>Improper Planning</a:t>
            </a:r>
            <a:r>
              <a:rPr lang="en-US" dirty="0" smtClean="0"/>
              <a:t>  - late notification of needs </a:t>
            </a:r>
          </a:p>
          <a:p>
            <a:pPr lvl="1"/>
            <a:r>
              <a:rPr lang="en-US" dirty="0" smtClean="0"/>
              <a:t>How they can be </a:t>
            </a:r>
            <a:r>
              <a:rPr lang="en-US" dirty="0" smtClean="0"/>
              <a:t>PREVENTED</a:t>
            </a:r>
          </a:p>
          <a:p>
            <a:pPr lvl="2"/>
            <a:r>
              <a:rPr lang="en-US" dirty="0" smtClean="0"/>
              <a:t>Routine reviews of usage on care units for PAR-levels</a:t>
            </a:r>
          </a:p>
          <a:p>
            <a:pPr lvl="2"/>
            <a:r>
              <a:rPr lang="en-US" dirty="0" smtClean="0"/>
              <a:t>Communication with and:</a:t>
            </a:r>
          </a:p>
          <a:p>
            <a:pPr lvl="3"/>
            <a:r>
              <a:rPr lang="en-US" dirty="0" smtClean="0"/>
              <a:t>Education of staff involved in use of items</a:t>
            </a:r>
          </a:p>
          <a:p>
            <a:pPr lvl="3"/>
            <a:r>
              <a:rPr lang="en-US" dirty="0" smtClean="0"/>
              <a:t>Preplanning for possible emergencies	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Automated Inventory Tracking Systems</a:t>
            </a:r>
            <a:endParaRPr lang="en-US" dirty="0" smtClean="0"/>
          </a:p>
          <a:p>
            <a:pPr lvl="1"/>
            <a:r>
              <a:rPr lang="en-US" dirty="0" smtClean="0"/>
              <a:t>BAR CODES	</a:t>
            </a:r>
          </a:p>
          <a:p>
            <a:pPr lvl="2"/>
            <a:r>
              <a:rPr lang="en-US" dirty="0" smtClean="0"/>
              <a:t>Bar code is scanned from item being used</a:t>
            </a:r>
          </a:p>
          <a:p>
            <a:pPr lvl="2"/>
            <a:r>
              <a:rPr lang="en-US" dirty="0" smtClean="0"/>
              <a:t>Tone that it has been read is heard </a:t>
            </a:r>
          </a:p>
          <a:p>
            <a:pPr lvl="2"/>
            <a:r>
              <a:rPr lang="en-US" dirty="0" smtClean="0"/>
              <a:t>Produce information goes to MM system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583" y="4142318"/>
            <a:ext cx="33147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43942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RADIO FREQUENCY IDENTIFICATION  (RFID)</a:t>
            </a:r>
          </a:p>
          <a:p>
            <a:pPr lvl="2"/>
            <a:r>
              <a:rPr lang="en-US" dirty="0" smtClean="0"/>
              <a:t>Tags on clothing in stores – removed before you leave</a:t>
            </a:r>
          </a:p>
          <a:p>
            <a:pPr lvl="2"/>
            <a:r>
              <a:rPr lang="en-US" dirty="0" smtClean="0"/>
              <a:t>Bars on items that are rubbed over a surface to deactivate them</a:t>
            </a:r>
          </a:p>
          <a:p>
            <a:pPr lvl="2"/>
            <a:r>
              <a:rPr lang="en-US" dirty="0" smtClean="0"/>
              <a:t>Being used currently for:</a:t>
            </a:r>
          </a:p>
          <a:p>
            <a:pPr lvl="3"/>
            <a:r>
              <a:rPr lang="en-US" dirty="0" smtClean="0"/>
              <a:t>Track expensive supply items</a:t>
            </a:r>
          </a:p>
          <a:p>
            <a:pPr lvl="3"/>
            <a:r>
              <a:rPr lang="en-US" dirty="0" smtClean="0"/>
              <a:t>Moveable patient equipment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supplies from storage to user location</a:t>
            </a:r>
          </a:p>
          <a:p>
            <a:pPr lvl="1"/>
            <a:r>
              <a:rPr lang="en-US" dirty="0" smtClean="0"/>
              <a:t>Everything consumable usually</a:t>
            </a:r>
          </a:p>
          <a:p>
            <a:pPr lvl="2"/>
            <a:r>
              <a:rPr lang="en-US" dirty="0" smtClean="0"/>
              <a:t>Patient care items</a:t>
            </a:r>
          </a:p>
          <a:p>
            <a:pPr lvl="2"/>
            <a:r>
              <a:rPr lang="en-US" dirty="0" smtClean="0"/>
              <a:t>Paper supplies</a:t>
            </a:r>
          </a:p>
          <a:p>
            <a:pPr lvl="2"/>
            <a:r>
              <a:rPr lang="en-US" dirty="0" smtClean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34" y="3911600"/>
            <a:ext cx="19304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534" y="4601633"/>
            <a:ext cx="1223837" cy="1976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617" y="4893733"/>
            <a:ext cx="2372281" cy="177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488" y="1002080"/>
            <a:ext cx="1326410" cy="186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522" y="3100916"/>
            <a:ext cx="2263376" cy="1500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46" y="4628605"/>
            <a:ext cx="1354667" cy="2229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713" y="4076308"/>
            <a:ext cx="1659909" cy="110459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Move correct items</a:t>
            </a:r>
          </a:p>
          <a:p>
            <a:pPr lvl="1"/>
            <a:r>
              <a:rPr lang="en-US" dirty="0" smtClean="0"/>
              <a:t>In right quantities</a:t>
            </a:r>
          </a:p>
          <a:p>
            <a:pPr lvl="1"/>
            <a:r>
              <a:rPr lang="en-US" dirty="0" smtClean="0"/>
              <a:t>To right places</a:t>
            </a:r>
          </a:p>
          <a:p>
            <a:pPr lvl="1"/>
            <a:r>
              <a:rPr lang="en-US" dirty="0" smtClean="0"/>
              <a:t>At right times</a:t>
            </a:r>
          </a:p>
          <a:p>
            <a:pPr lvl="1"/>
            <a:r>
              <a:rPr lang="en-US" dirty="0" smtClean="0"/>
              <a:t>Being cost efficient</a:t>
            </a:r>
          </a:p>
          <a:p>
            <a:pPr lvl="1"/>
            <a:r>
              <a:rPr lang="en-US" dirty="0" smtClean="0"/>
              <a:t>By appropriate personnel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Routine in department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Volume of use</a:t>
            </a:r>
          </a:p>
          <a:p>
            <a:pPr lvl="1"/>
            <a:r>
              <a:rPr lang="en-US" dirty="0" smtClean="0"/>
              <a:t>Peak activity times</a:t>
            </a:r>
          </a:p>
          <a:p>
            <a:pPr lvl="1"/>
            <a:r>
              <a:rPr lang="en-US" dirty="0" smtClean="0"/>
              <a:t>Amount of storage space in user areas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Scheduled distribution</a:t>
            </a:r>
          </a:p>
          <a:p>
            <a:pPr lvl="2"/>
            <a:r>
              <a:rPr lang="en-US" dirty="0" smtClean="0"/>
              <a:t>Day of the week – what days or Daily?</a:t>
            </a:r>
          </a:p>
          <a:p>
            <a:pPr lvl="2"/>
            <a:r>
              <a:rPr lang="en-US" dirty="0" smtClean="0"/>
              <a:t>Category of supply – </a:t>
            </a:r>
          </a:p>
          <a:p>
            <a:pPr lvl="3"/>
            <a:r>
              <a:rPr lang="en-US" dirty="0" smtClean="0"/>
              <a:t>Medical /surgical – daily?</a:t>
            </a:r>
          </a:p>
          <a:p>
            <a:pPr lvl="3"/>
            <a:r>
              <a:rPr lang="en-US" dirty="0" smtClean="0"/>
              <a:t>Paper supplies – weekly</a:t>
            </a:r>
            <a:r>
              <a:rPr lang="en-US" dirty="0" smtClean="0"/>
              <a:t>?	</a:t>
            </a:r>
          </a:p>
          <a:p>
            <a:pPr lvl="2"/>
            <a:r>
              <a:rPr lang="en-US" dirty="0" smtClean="0"/>
              <a:t>Type of User Area</a:t>
            </a:r>
          </a:p>
          <a:p>
            <a:pPr lvl="3"/>
            <a:r>
              <a:rPr lang="en-US" dirty="0" smtClean="0"/>
              <a:t>Medical – daily?</a:t>
            </a:r>
          </a:p>
          <a:p>
            <a:pPr lvl="3"/>
            <a:r>
              <a:rPr lang="en-US" dirty="0" smtClean="0"/>
              <a:t>Administration Office – weekly?</a:t>
            </a:r>
          </a:p>
          <a:p>
            <a:pPr lvl="2"/>
            <a:r>
              <a:rPr lang="en-US" dirty="0" smtClean="0"/>
              <a:t>Schedule of Patient Activities</a:t>
            </a:r>
          </a:p>
          <a:p>
            <a:pPr lvl="3"/>
            <a:r>
              <a:rPr lang="en-US" dirty="0" smtClean="0"/>
              <a:t>Operating Room Schedule – depending on schedule?</a:t>
            </a:r>
          </a:p>
          <a:p>
            <a:pPr lvl="3"/>
            <a:r>
              <a:rPr lang="en-US" dirty="0" smtClean="0"/>
              <a:t>Pulmonary unit – weekly?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Other consumable concerns</a:t>
            </a:r>
          </a:p>
          <a:p>
            <a:pPr lvl="2"/>
            <a:r>
              <a:rPr lang="en-US" dirty="0" smtClean="0"/>
              <a:t>Contamination of supplies</a:t>
            </a:r>
          </a:p>
          <a:p>
            <a:pPr lvl="2"/>
            <a:r>
              <a:rPr lang="en-US" dirty="0" smtClean="0"/>
              <a:t>Expiration </a:t>
            </a:r>
          </a:p>
          <a:p>
            <a:pPr lvl="2"/>
            <a:r>
              <a:rPr lang="en-US" dirty="0" smtClean="0"/>
              <a:t>Cost to discard unused supplies</a:t>
            </a:r>
          </a:p>
          <a:p>
            <a:pPr lvl="1"/>
            <a:r>
              <a:rPr lang="en-US" dirty="0" smtClean="0"/>
              <a:t>Must follow guidelines for consumables for:</a:t>
            </a:r>
          </a:p>
          <a:p>
            <a:pPr lvl="2"/>
            <a:r>
              <a:rPr lang="en-US" dirty="0" smtClean="0"/>
              <a:t>Purchasing</a:t>
            </a:r>
          </a:p>
          <a:p>
            <a:pPr lvl="2"/>
            <a:r>
              <a:rPr lang="en-US" dirty="0" smtClean="0"/>
              <a:t>Storing</a:t>
            </a:r>
          </a:p>
          <a:p>
            <a:pPr lvl="2"/>
            <a:r>
              <a:rPr lang="en-US" dirty="0" smtClean="0"/>
              <a:t>Handling </a:t>
            </a:r>
          </a:p>
          <a:p>
            <a:pPr lvl="1"/>
            <a:r>
              <a:rPr lang="en-US" dirty="0" smtClean="0"/>
              <a:t>Need to have safe adequate supplies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Physical Location</a:t>
            </a:r>
          </a:p>
          <a:p>
            <a:pPr lvl="2"/>
            <a:r>
              <a:rPr lang="en-US" dirty="0" smtClean="0"/>
              <a:t>Building A – daily?</a:t>
            </a:r>
          </a:p>
          <a:p>
            <a:pPr lvl="2"/>
            <a:r>
              <a:rPr lang="en-US" dirty="0" smtClean="0"/>
              <a:t>Building F – on Fridays?</a:t>
            </a:r>
          </a:p>
          <a:p>
            <a:pPr lvl="1"/>
            <a:r>
              <a:rPr lang="en-US" dirty="0" smtClean="0"/>
              <a:t>Quantity Required</a:t>
            </a:r>
          </a:p>
          <a:p>
            <a:pPr lvl="2"/>
            <a:r>
              <a:rPr lang="en-US" dirty="0" smtClean="0"/>
              <a:t>2x/ day = busy areas without enough storage</a:t>
            </a:r>
          </a:p>
          <a:p>
            <a:pPr lvl="2"/>
            <a:r>
              <a:rPr lang="en-US" dirty="0" smtClean="0"/>
              <a:t>Monthly = off-site building with lots of storage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Inventory Management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Perpetual Inventory  System</a:t>
            </a:r>
          </a:p>
          <a:p>
            <a:pPr lvl="1"/>
            <a:r>
              <a:rPr lang="en-US" dirty="0" smtClean="0"/>
              <a:t>Manages and controls official inventories</a:t>
            </a:r>
          </a:p>
          <a:p>
            <a:pPr lvl="1"/>
            <a:r>
              <a:rPr lang="en-US" dirty="0" smtClean="0"/>
              <a:t>By maintaining a record about the balance on-hand</a:t>
            </a:r>
          </a:p>
          <a:p>
            <a:pPr lvl="2"/>
            <a:r>
              <a:rPr lang="en-US" dirty="0" smtClean="0"/>
              <a:t>Of each item at all times</a:t>
            </a:r>
          </a:p>
          <a:p>
            <a:r>
              <a:rPr lang="en-US" dirty="0" smtClean="0"/>
              <a:t>Items are:</a:t>
            </a:r>
          </a:p>
          <a:p>
            <a:pPr lvl="1"/>
            <a:r>
              <a:rPr lang="en-US" dirty="0" smtClean="0"/>
              <a:t>Ordered</a:t>
            </a:r>
          </a:p>
          <a:p>
            <a:pPr lvl="1"/>
            <a:r>
              <a:rPr lang="en-US" dirty="0" smtClean="0"/>
              <a:t>Received</a:t>
            </a:r>
          </a:p>
          <a:p>
            <a:pPr lvl="1"/>
            <a:r>
              <a:rPr lang="en-US" dirty="0" smtClean="0"/>
              <a:t>Issued. . . . OR . . 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Returned to suppliers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MM to know exact quantity on hand </a:t>
            </a:r>
          </a:p>
          <a:p>
            <a:pPr lvl="1"/>
            <a:r>
              <a:rPr lang="en-US" dirty="0" smtClean="0"/>
              <a:t>Have a BALANCE at all times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55013" y="3366348"/>
          <a:ext cx="8331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69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980268"/>
          <a:ext cx="8229600" cy="306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662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Units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Available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Issued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Ordered    &amp; Received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Balance</a:t>
                      </a:r>
                      <a:endParaRPr lang="en-US" sz="2000" dirty="0"/>
                    </a:p>
                  </a:txBody>
                  <a:tcPr/>
                </a:tc>
              </a:tr>
              <a:tr h="7662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Day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</a:tr>
              <a:tr h="7662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Day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</a:tr>
              <a:tr h="7662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Day</a:t>
                      </a:r>
                      <a:r>
                        <a:rPr lang="en-US" sz="2000" baseline="0" dirty="0" smtClean="0"/>
                        <a:t>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Validated routinely</a:t>
            </a:r>
          </a:p>
          <a:p>
            <a:pPr lvl="1"/>
            <a:r>
              <a:rPr lang="en-US" dirty="0" smtClean="0"/>
              <a:t>Inventory count should match the BALANCE</a:t>
            </a:r>
          </a:p>
          <a:p>
            <a:pPr lvl="1"/>
            <a:r>
              <a:rPr lang="en-US" dirty="0" smtClean="0"/>
              <a:t>If there is a discrepancy (not the right number)</a:t>
            </a:r>
          </a:p>
          <a:p>
            <a:pPr lvl="2"/>
            <a:r>
              <a:rPr lang="en-US" dirty="0" smtClean="0"/>
              <a:t>It is called a VARIANCE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sz="2800" dirty="0" smtClean="0"/>
              <a:t>Counted Inventory #  =  Balance # on Paper</a:t>
            </a:r>
          </a:p>
          <a:p>
            <a:r>
              <a:rPr lang="en-US" sz="2800" dirty="0" smtClean="0"/>
              <a:t>If they are not equal = VARIANCE</a:t>
            </a:r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ABC Inventory Control</a:t>
            </a:r>
          </a:p>
          <a:p>
            <a:pPr lvl="1"/>
            <a:r>
              <a:rPr lang="en-US" dirty="0" smtClean="0"/>
              <a:t>Allows management  and control priorities</a:t>
            </a:r>
          </a:p>
          <a:p>
            <a:pPr lvl="1"/>
            <a:r>
              <a:rPr lang="en-US" dirty="0" smtClean="0"/>
              <a:t>Each letter represents items with certain value</a:t>
            </a:r>
          </a:p>
          <a:p>
            <a:pPr lvl="2"/>
            <a:r>
              <a:rPr lang="en-US" dirty="0" smtClean="0"/>
              <a:t>Focuses on control of highest value first and then down the line</a:t>
            </a:r>
          </a:p>
          <a:p>
            <a:pPr lvl="2"/>
            <a:endParaRPr lang="en-US" dirty="0" smtClean="0"/>
          </a:p>
          <a:p>
            <a:r>
              <a:rPr lang="en-US" b="1" i="1" dirty="0" smtClean="0"/>
              <a:t>A</a:t>
            </a:r>
            <a:r>
              <a:rPr lang="en-US" dirty="0" smtClean="0"/>
              <a:t> = largest annual $ value – smallest number of items</a:t>
            </a:r>
          </a:p>
          <a:p>
            <a:pPr lvl="1"/>
            <a:r>
              <a:rPr lang="en-US" dirty="0" smtClean="0"/>
              <a:t>Hip and knee implants </a:t>
            </a:r>
          </a:p>
          <a:p>
            <a:r>
              <a:rPr lang="en-US" b="1" i="1" dirty="0" smtClean="0"/>
              <a:t>B</a:t>
            </a:r>
            <a:r>
              <a:rPr lang="en-US" dirty="0" smtClean="0"/>
              <a:t> = medium $ value – mid number of items</a:t>
            </a:r>
          </a:p>
          <a:p>
            <a:pPr lvl="1"/>
            <a:r>
              <a:rPr lang="en-US" dirty="0" smtClean="0"/>
              <a:t>Procedure kits</a:t>
            </a:r>
          </a:p>
          <a:p>
            <a:r>
              <a:rPr lang="en-US" b="1" i="1" dirty="0" smtClean="0"/>
              <a:t>C</a:t>
            </a:r>
            <a:r>
              <a:rPr lang="en-US" dirty="0" smtClean="0"/>
              <a:t> = smallest $ value – largest number of items </a:t>
            </a:r>
          </a:p>
          <a:p>
            <a:pPr lvl="1"/>
            <a:r>
              <a:rPr lang="en-US" dirty="0" smtClean="0"/>
              <a:t>Dressing and sponges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933"/>
            <a:ext cx="8229600" cy="5291667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Alternative Inventory Control</a:t>
            </a:r>
            <a:endParaRPr lang="en-US" i="1" dirty="0" smtClean="0"/>
          </a:p>
          <a:p>
            <a:pPr lvl="1"/>
            <a:r>
              <a:rPr lang="en-US" dirty="0" smtClean="0"/>
              <a:t>MM + CS + Department Units work together</a:t>
            </a:r>
          </a:p>
          <a:p>
            <a:pPr lvl="2"/>
            <a:r>
              <a:rPr lang="en-US" dirty="0" smtClean="0"/>
              <a:t>To Maintain the </a:t>
            </a:r>
          </a:p>
          <a:p>
            <a:pPr lvl="3"/>
            <a:r>
              <a:rPr lang="en-US" dirty="0" smtClean="0"/>
              <a:t>Lowest level. . . and . . . </a:t>
            </a:r>
          </a:p>
          <a:p>
            <a:pPr lvl="3"/>
            <a:r>
              <a:rPr lang="en-US" dirty="0" smtClean="0"/>
              <a:t>Most cost effective level</a:t>
            </a:r>
          </a:p>
          <a:p>
            <a:pPr lvl="1"/>
            <a:r>
              <a:rPr lang="en-US" dirty="0" smtClean="0"/>
              <a:t>Must select the method best suited for their facility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Inventory Control Systems </a:t>
            </a:r>
            <a:r>
              <a:rPr lang="en-US" dirty="0" smtClean="0"/>
              <a:t>i</a:t>
            </a:r>
            <a:r>
              <a:rPr lang="en-US" dirty="0" smtClean="0"/>
              <a:t>nclude:</a:t>
            </a:r>
          </a:p>
          <a:p>
            <a:pPr lvl="2"/>
            <a:r>
              <a:rPr lang="en-US" b="1" i="1" dirty="0" smtClean="0"/>
              <a:t>Min/Max system</a:t>
            </a:r>
          </a:p>
          <a:p>
            <a:pPr lvl="3"/>
            <a:r>
              <a:rPr lang="en-US" dirty="0" smtClean="0"/>
              <a:t>Minimum # needed before ordering – “Safety Stock Level”</a:t>
            </a:r>
          </a:p>
          <a:p>
            <a:pPr lvl="3"/>
            <a:r>
              <a:rPr lang="en-US" dirty="0" smtClean="0"/>
              <a:t>Maximum # in inventory – tells how much to order, like PAR</a:t>
            </a:r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72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467"/>
            <a:ext cx="8229600" cy="5706533"/>
          </a:xfrm>
        </p:spPr>
        <p:txBody>
          <a:bodyPr>
            <a:normAutofit/>
          </a:bodyPr>
          <a:lstStyle/>
          <a:p>
            <a:pPr lvl="2"/>
            <a:r>
              <a:rPr lang="en-US" b="1" i="1" dirty="0" smtClean="0"/>
              <a:t>Economic Order Quantity System</a:t>
            </a:r>
          </a:p>
          <a:p>
            <a:pPr lvl="3"/>
            <a:r>
              <a:rPr lang="en-US" dirty="0" smtClean="0"/>
              <a:t>Products are ordered in the most economical quantity</a:t>
            </a:r>
          </a:p>
          <a:p>
            <a:pPr lvl="4"/>
            <a:r>
              <a:rPr lang="en-US" dirty="0" smtClean="0"/>
              <a:t>By the Box, Case, Dozen, etc.</a:t>
            </a:r>
          </a:p>
          <a:p>
            <a:pPr lvl="4"/>
            <a:endParaRPr lang="en-US" dirty="0" smtClean="0"/>
          </a:p>
          <a:p>
            <a:pPr lvl="2"/>
            <a:r>
              <a:rPr lang="en-US" b="1" i="1" dirty="0" smtClean="0"/>
              <a:t>Stockless Supplies	</a:t>
            </a:r>
          </a:p>
          <a:p>
            <a:pPr lvl="3"/>
            <a:r>
              <a:rPr lang="en-US" dirty="0" smtClean="0"/>
              <a:t>SUPPLIER provides storage, inventory and distribution</a:t>
            </a:r>
          </a:p>
          <a:p>
            <a:pPr lvl="4"/>
            <a:r>
              <a:rPr lang="en-US" dirty="0" smtClean="0"/>
              <a:t>Delivers on pre-schedule basis</a:t>
            </a:r>
          </a:p>
          <a:p>
            <a:pPr lvl="4"/>
            <a:r>
              <a:rPr lang="en-US" dirty="0" smtClean="0"/>
              <a:t>There may be no on-hand supply</a:t>
            </a:r>
          </a:p>
          <a:p>
            <a:pPr lvl="3"/>
            <a:r>
              <a:rPr lang="en-US" dirty="0" smtClean="0"/>
              <a:t>Supplier does inventory and also delivers daily</a:t>
            </a:r>
          </a:p>
          <a:p>
            <a:pPr lvl="3"/>
            <a:endParaRPr lang="en-US" dirty="0" smtClean="0"/>
          </a:p>
          <a:p>
            <a:pPr lvl="2"/>
            <a:r>
              <a:rPr lang="en-US" b="1" i="1" dirty="0" smtClean="0"/>
              <a:t>Just-in-Time (JIT) System</a:t>
            </a:r>
            <a:endParaRPr lang="en-US" dirty="0" smtClean="0"/>
          </a:p>
          <a:p>
            <a:pPr lvl="3"/>
            <a:r>
              <a:rPr lang="en-US" dirty="0" smtClean="0"/>
              <a:t>Minimal stock on hand</a:t>
            </a:r>
          </a:p>
          <a:p>
            <a:pPr lvl="3"/>
            <a:r>
              <a:rPr lang="en-US" dirty="0" smtClean="0"/>
              <a:t>Orders are delivered when needed</a:t>
            </a:r>
          </a:p>
          <a:p>
            <a:pPr lvl="3"/>
            <a:r>
              <a:rPr lang="en-US" dirty="0" smtClean="0"/>
              <a:t>Reduces on hand inventory and costs</a:t>
            </a:r>
          </a:p>
          <a:p>
            <a:pPr lvl="3"/>
            <a:endParaRPr lang="en-US" dirty="0" smtClean="0"/>
          </a:p>
          <a:p>
            <a:pPr lvl="3"/>
            <a:endParaRPr lang="en-US" b="1" i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36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i="1" dirty="0" smtClean="0"/>
              <a:t>Consignment System</a:t>
            </a:r>
            <a:endParaRPr lang="en-US" dirty="0" smtClean="0"/>
          </a:p>
          <a:p>
            <a:pPr lvl="3"/>
            <a:r>
              <a:rPr lang="en-US" dirty="0" smtClean="0"/>
              <a:t>Items are owned by supplier and stored in hospital facility</a:t>
            </a:r>
          </a:p>
          <a:p>
            <a:pPr lvl="3"/>
            <a:r>
              <a:rPr lang="en-US" dirty="0" smtClean="0"/>
              <a:t>Items are only charged when used or lost</a:t>
            </a:r>
          </a:p>
          <a:p>
            <a:pPr lvl="3"/>
            <a:r>
              <a:rPr lang="en-US" dirty="0" smtClean="0"/>
              <a:t>Requires tight control – who pays in disaster, etc</a:t>
            </a:r>
          </a:p>
          <a:p>
            <a:pPr lvl="3"/>
            <a:endParaRPr lang="en-US" dirty="0" smtClean="0"/>
          </a:p>
          <a:p>
            <a:pPr lvl="2"/>
            <a:r>
              <a:rPr lang="en-US" b="1" i="1" dirty="0" smtClean="0"/>
              <a:t>Pick-</a:t>
            </a:r>
            <a:r>
              <a:rPr lang="en-US" b="1" i="1" dirty="0" err="1" smtClean="0"/>
              <a:t>n</a:t>
            </a:r>
            <a:r>
              <a:rPr lang="en-US" b="1" i="1" dirty="0" smtClean="0"/>
              <a:t>-Pack System</a:t>
            </a:r>
          </a:p>
          <a:p>
            <a:pPr lvl="3"/>
            <a:r>
              <a:rPr lang="en-US" dirty="0" smtClean="0"/>
              <a:t>Items ordered from vendor</a:t>
            </a:r>
          </a:p>
          <a:p>
            <a:pPr lvl="3"/>
            <a:r>
              <a:rPr lang="en-US" dirty="0" err="1" smtClean="0"/>
              <a:t>Prepacked</a:t>
            </a:r>
            <a:r>
              <a:rPr lang="en-US" dirty="0" smtClean="0"/>
              <a:t> for a specific department</a:t>
            </a:r>
          </a:p>
          <a:p>
            <a:pPr lvl="3"/>
            <a:r>
              <a:rPr lang="en-US" dirty="0" smtClean="0"/>
              <a:t>(generally these are office supplies / forms)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Acquisition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23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Analyzed by department working together</a:t>
            </a:r>
          </a:p>
          <a:p>
            <a:pPr lvl="1"/>
            <a:r>
              <a:rPr lang="en-US" dirty="0" smtClean="0"/>
              <a:t>Central Service, Materials Management, Purchasing</a:t>
            </a:r>
          </a:p>
          <a:p>
            <a:pPr lvl="1"/>
            <a:r>
              <a:rPr lang="en-US" dirty="0" smtClean="0"/>
              <a:t>Assure Quality with minimal Cost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Costs include:</a:t>
            </a:r>
          </a:p>
          <a:p>
            <a:pPr lvl="1"/>
            <a:r>
              <a:rPr lang="en-US" dirty="0" smtClean="0"/>
              <a:t>Requisitioning</a:t>
            </a:r>
          </a:p>
          <a:p>
            <a:pPr lvl="1"/>
            <a:r>
              <a:rPr lang="en-US" dirty="0" smtClean="0"/>
              <a:t>Authorizing</a:t>
            </a:r>
          </a:p>
          <a:p>
            <a:pPr lvl="1"/>
            <a:r>
              <a:rPr lang="en-US" dirty="0" smtClean="0"/>
              <a:t>Ordering</a:t>
            </a:r>
          </a:p>
          <a:p>
            <a:pPr lvl="1"/>
            <a:r>
              <a:rPr lang="en-US" dirty="0" smtClean="0"/>
              <a:t>Receiving</a:t>
            </a:r>
          </a:p>
          <a:p>
            <a:pPr lvl="1"/>
            <a:r>
              <a:rPr lang="en-US" dirty="0" smtClean="0"/>
              <a:t>Storing</a:t>
            </a:r>
          </a:p>
          <a:p>
            <a:pPr lvl="1"/>
            <a:r>
              <a:rPr lang="en-US" dirty="0" smtClean="0"/>
              <a:t>Picking</a:t>
            </a:r>
          </a:p>
          <a:p>
            <a:pPr lvl="1"/>
            <a:r>
              <a:rPr lang="en-US" dirty="0" smtClean="0"/>
              <a:t>Distributing</a:t>
            </a:r>
          </a:p>
          <a:p>
            <a:pPr lvl="1"/>
            <a:r>
              <a:rPr lang="en-US" dirty="0" smtClean="0"/>
              <a:t>Disposing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costs in addition:</a:t>
            </a:r>
          </a:p>
          <a:p>
            <a:pPr lvl="1"/>
            <a:r>
              <a:rPr lang="en-US" dirty="0" smtClean="0"/>
              <a:t>Storage costs – warehouse?  Hospital space?</a:t>
            </a:r>
          </a:p>
          <a:p>
            <a:pPr lvl="1"/>
            <a:r>
              <a:rPr lang="en-US" dirty="0" smtClean="0"/>
              <a:t>Disposal of expired items</a:t>
            </a:r>
          </a:p>
          <a:p>
            <a:pPr lvl="1"/>
            <a:r>
              <a:rPr lang="en-US" dirty="0" smtClean="0"/>
              <a:t>Theft / pilferage</a:t>
            </a:r>
          </a:p>
          <a:p>
            <a:pPr lvl="1"/>
            <a:r>
              <a:rPr lang="en-US" dirty="0" smtClean="0"/>
              <a:t>Obsolescence – </a:t>
            </a:r>
            <a:r>
              <a:rPr lang="en-US" sz="2200" dirty="0" smtClean="0"/>
              <a:t>item is out of date / not wanted anymore</a:t>
            </a:r>
          </a:p>
          <a:p>
            <a:pPr lvl="1"/>
            <a:r>
              <a:rPr lang="en-US" dirty="0" smtClean="0"/>
              <a:t>Freight / delivery charges</a:t>
            </a:r>
          </a:p>
          <a:p>
            <a:pPr lvl="1"/>
            <a:r>
              <a:rPr lang="en-US" dirty="0" smtClean="0"/>
              <a:t>Stock outs – stock is not available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Reusable supplies</a:t>
            </a:r>
          </a:p>
          <a:p>
            <a:pPr lvl="1"/>
            <a:r>
              <a:rPr lang="en-US" dirty="0" smtClean="0"/>
              <a:t>Less expensive	</a:t>
            </a:r>
          </a:p>
          <a:p>
            <a:pPr lvl="2"/>
            <a:r>
              <a:rPr lang="en-US" dirty="0" smtClean="0"/>
              <a:t>Can be cleaned and reused many times</a:t>
            </a:r>
          </a:p>
          <a:p>
            <a:pPr lvl="3"/>
            <a:r>
              <a:rPr lang="en-US" dirty="0" smtClean="0"/>
              <a:t>Carts</a:t>
            </a:r>
          </a:p>
          <a:p>
            <a:pPr lvl="3"/>
            <a:r>
              <a:rPr lang="en-US" dirty="0" smtClean="0"/>
              <a:t>Rigid sterilizer containers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More expensive</a:t>
            </a:r>
          </a:p>
          <a:p>
            <a:pPr lvl="2"/>
            <a:r>
              <a:rPr lang="en-US" dirty="0" smtClean="0"/>
              <a:t>Used many times</a:t>
            </a:r>
          </a:p>
          <a:p>
            <a:pPr lvl="3"/>
            <a:r>
              <a:rPr lang="en-US" dirty="0" smtClean="0"/>
              <a:t>Sterilizers</a:t>
            </a:r>
          </a:p>
          <a:p>
            <a:pPr lvl="3"/>
            <a:r>
              <a:rPr lang="en-US" dirty="0" smtClean="0"/>
              <a:t>Washers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171" y="589743"/>
            <a:ext cx="2523629" cy="202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78" y="3579993"/>
            <a:ext cx="3335922" cy="327800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Equipment evaluation</a:t>
            </a:r>
          </a:p>
          <a:p>
            <a:pPr lvl="1"/>
            <a:r>
              <a:rPr lang="en-US" dirty="0" smtClean="0"/>
              <a:t>Equipment + </a:t>
            </a:r>
          </a:p>
          <a:p>
            <a:pPr lvl="1"/>
            <a:r>
              <a:rPr lang="en-US" dirty="0" smtClean="0"/>
              <a:t>Additional items required for equipment +</a:t>
            </a:r>
          </a:p>
          <a:p>
            <a:pPr lvl="1"/>
            <a:r>
              <a:rPr lang="en-US" dirty="0" smtClean="0"/>
              <a:t>Education for staff</a:t>
            </a:r>
          </a:p>
          <a:p>
            <a:pPr lvl="1"/>
            <a:r>
              <a:rPr lang="en-US" dirty="0" smtClean="0"/>
              <a:t>Distribution of components – if any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Between department considering equipment</a:t>
            </a:r>
          </a:p>
          <a:p>
            <a:pPr lvl="1"/>
            <a:r>
              <a:rPr lang="en-US" dirty="0" smtClean="0"/>
              <a:t>CS, MM, and Purchasing, Administration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Inventory Turnover Rates </a:t>
            </a:r>
            <a:br>
              <a:rPr lang="en-US" dirty="0" smtClean="0"/>
            </a:br>
            <a:r>
              <a:rPr lang="en-US" dirty="0" smtClean="0"/>
              <a:t>and Service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Turnover Rate = </a:t>
            </a:r>
          </a:p>
          <a:p>
            <a:pPr lvl="1"/>
            <a:r>
              <a:rPr lang="en-US" dirty="0" smtClean="0"/>
              <a:t>Number of times per year</a:t>
            </a:r>
          </a:p>
          <a:p>
            <a:pPr lvl="1"/>
            <a:r>
              <a:rPr lang="en-US" dirty="0" smtClean="0"/>
              <a:t>Inventory is:</a:t>
            </a:r>
          </a:p>
          <a:p>
            <a:pPr lvl="2"/>
            <a:r>
              <a:rPr lang="en-US" dirty="0" smtClean="0"/>
              <a:t>Purchased</a:t>
            </a:r>
          </a:p>
          <a:p>
            <a:pPr lvl="2"/>
            <a:r>
              <a:rPr lang="en-US" dirty="0" smtClean="0"/>
              <a:t>Consumed</a:t>
            </a:r>
          </a:p>
          <a:p>
            <a:pPr lvl="2"/>
            <a:r>
              <a:rPr lang="en-US" dirty="0" smtClean="0"/>
              <a:t>Replaced	</a:t>
            </a:r>
          </a:p>
          <a:p>
            <a:r>
              <a:rPr lang="en-US" dirty="0" smtClean="0"/>
              <a:t>Concern:</a:t>
            </a:r>
          </a:p>
          <a:p>
            <a:pPr lvl="1"/>
            <a:r>
              <a:rPr lang="en-US" dirty="0" smtClean="0"/>
              <a:t>If they increase –may have a Stock out</a:t>
            </a:r>
          </a:p>
          <a:p>
            <a:pPr lvl="1"/>
            <a:r>
              <a:rPr lang="en-US" dirty="0" smtClean="0"/>
              <a:t>If they decrease –may have too much inventory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Service Levels</a:t>
            </a:r>
          </a:p>
          <a:p>
            <a:pPr lvl="1"/>
            <a:r>
              <a:rPr lang="en-US" dirty="0" smtClean="0"/>
              <a:t>% of items filled when order is placed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8% Stock out must not include Medically-Necessary</a:t>
            </a:r>
          </a:p>
          <a:p>
            <a:pPr lvl="1"/>
            <a:r>
              <a:rPr lang="en-US" dirty="0" smtClean="0"/>
              <a:t>Medically-Necessary should be 100% always </a:t>
            </a:r>
          </a:p>
          <a:p>
            <a:pPr lvl="2"/>
            <a:r>
              <a:rPr lang="en-US" dirty="0" smtClean="0"/>
              <a:t>Inventory investment costs can be expensive</a:t>
            </a:r>
          </a:p>
          <a:p>
            <a:pPr lvl="2"/>
            <a:r>
              <a:rPr lang="en-US" dirty="0" smtClean="0"/>
              <a:t>Must balance service levels and cost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014131"/>
          <a:ext cx="7721600" cy="187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  <a:gridCol w="1930400"/>
              </a:tblGrid>
              <a:tr h="7789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#</a:t>
                      </a:r>
                      <a:r>
                        <a:rPr lang="en-US" sz="2200" baseline="0" dirty="0" smtClean="0"/>
                        <a:t> Items Ordered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# Items Filled - delivered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 Inventory Service Level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 Stock out Level</a:t>
                      </a:r>
                      <a:endParaRPr lang="en-US" sz="2200" dirty="0"/>
                    </a:p>
                  </a:txBody>
                  <a:tcPr/>
                </a:tc>
              </a:tr>
              <a:tr h="7789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Information Systems</a:t>
            </a:r>
          </a:p>
          <a:p>
            <a:pPr lvl="1"/>
            <a:r>
              <a:rPr lang="en-US" dirty="0" smtClean="0"/>
              <a:t>Inventory = Cash</a:t>
            </a:r>
          </a:p>
          <a:p>
            <a:pPr lvl="1"/>
            <a:r>
              <a:rPr lang="en-US" dirty="0" smtClean="0"/>
              <a:t>Without Inventory = Cash in bank</a:t>
            </a:r>
          </a:p>
          <a:p>
            <a:pPr lvl="1"/>
            <a:r>
              <a:rPr lang="en-US" dirty="0" smtClean="0"/>
              <a:t>When Inventory is lost, expired, stolen</a:t>
            </a:r>
          </a:p>
          <a:p>
            <a:pPr lvl="2"/>
            <a:r>
              <a:rPr lang="en-US" dirty="0" smtClean="0"/>
              <a:t>Cash is used to replace it</a:t>
            </a:r>
          </a:p>
          <a:p>
            <a:r>
              <a:rPr lang="en-US" dirty="0" smtClean="0"/>
              <a:t>Must have effective record keeping system</a:t>
            </a:r>
          </a:p>
          <a:p>
            <a:pPr lvl="1"/>
            <a:r>
              <a:rPr lang="en-US" dirty="0" smtClean="0"/>
              <a:t>Most use </a:t>
            </a:r>
            <a:r>
              <a:rPr lang="en-US" i="1" dirty="0" smtClean="0"/>
              <a:t>Perpetual Inventory System </a:t>
            </a:r>
          </a:p>
          <a:p>
            <a:pPr lvl="1"/>
            <a:r>
              <a:rPr lang="en-US" dirty="0" smtClean="0"/>
              <a:t>Some use a </a:t>
            </a:r>
            <a:r>
              <a:rPr lang="en-US" i="1" dirty="0" smtClean="0"/>
              <a:t>Manual Record System</a:t>
            </a:r>
          </a:p>
          <a:p>
            <a:pPr lvl="2"/>
            <a:r>
              <a:rPr lang="en-US" dirty="0" smtClean="0"/>
              <a:t>Maintain</a:t>
            </a:r>
            <a:r>
              <a:rPr lang="en-US" i="1" dirty="0" smtClean="0"/>
              <a:t> “on-hand’” quantities</a:t>
            </a:r>
          </a:p>
          <a:p>
            <a:pPr lvl="2"/>
            <a:r>
              <a:rPr lang="en-US" dirty="0" smtClean="0"/>
              <a:t>To note </a:t>
            </a:r>
            <a:r>
              <a:rPr lang="en-US" i="1" dirty="0" smtClean="0"/>
              <a:t>items on order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b="1" i="1" dirty="0" smtClean="0"/>
              <a:t>Card System</a:t>
            </a:r>
            <a:endParaRPr lang="en-US" dirty="0" smtClean="0"/>
          </a:p>
          <a:p>
            <a:pPr lvl="1"/>
            <a:r>
              <a:rPr lang="en-US" dirty="0" smtClean="0"/>
              <a:t>Item, vendor source and # of units</a:t>
            </a:r>
          </a:p>
          <a:p>
            <a:pPr lvl="1"/>
            <a:r>
              <a:rPr lang="en-US" dirty="0" smtClean="0"/>
              <a:t>Info on orders placed</a:t>
            </a:r>
          </a:p>
          <a:p>
            <a:pPr lvl="1"/>
            <a:r>
              <a:rPr lang="en-US" dirty="0" smtClean="0"/>
              <a:t>Receipt transactions</a:t>
            </a:r>
          </a:p>
          <a:p>
            <a:pPr lvl="1"/>
            <a:r>
              <a:rPr lang="en-US" dirty="0" smtClean="0"/>
              <a:t>Issue transactions</a:t>
            </a:r>
          </a:p>
          <a:p>
            <a:pPr lvl="1"/>
            <a:r>
              <a:rPr lang="en-US" dirty="0" smtClean="0"/>
              <a:t>Adjustments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2" y="1517140"/>
            <a:ext cx="8644692" cy="508971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59857"/>
            <a:ext cx="8737600" cy="554837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2899"/>
            <a:ext cx="8229600" cy="523701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8520"/>
          </a:xfrm>
        </p:spPr>
        <p:txBody>
          <a:bodyPr>
            <a:normAutofit/>
          </a:bodyPr>
          <a:lstStyle/>
          <a:p>
            <a:r>
              <a:rPr lang="en-US" dirty="0" smtClean="0"/>
              <a:t>Manual System</a:t>
            </a:r>
          </a:p>
          <a:p>
            <a:pPr lvl="1"/>
            <a:r>
              <a:rPr lang="en-US" dirty="0" smtClean="0"/>
              <a:t>Difficult to maintain accurately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o create inventory management reports</a:t>
            </a:r>
          </a:p>
          <a:p>
            <a:pPr lvl="2"/>
            <a:r>
              <a:rPr lang="en-US" dirty="0" smtClean="0"/>
              <a:t>To look at trends and service levels</a:t>
            </a:r>
          </a:p>
          <a:p>
            <a:r>
              <a:rPr lang="en-US" dirty="0" smtClean="0"/>
              <a:t>Computerized Systems</a:t>
            </a:r>
          </a:p>
          <a:p>
            <a:pPr lvl="1"/>
            <a:r>
              <a:rPr lang="en-US" dirty="0" smtClean="0"/>
              <a:t>Are expensive</a:t>
            </a:r>
          </a:p>
          <a:p>
            <a:pPr lvl="1"/>
            <a:r>
              <a:rPr lang="en-US" dirty="0" smtClean="0"/>
              <a:t>Do not eliminate staff time</a:t>
            </a:r>
          </a:p>
          <a:p>
            <a:pPr lvl="2"/>
            <a:r>
              <a:rPr lang="en-US" dirty="0" smtClean="0"/>
              <a:t>Data transactions  are associated with inventory management</a:t>
            </a:r>
          </a:p>
          <a:p>
            <a:pPr lvl="1"/>
            <a:r>
              <a:rPr lang="en-US" dirty="0" smtClean="0"/>
              <a:t>Provide useful information re:</a:t>
            </a:r>
          </a:p>
          <a:p>
            <a:pPr lvl="2"/>
            <a:r>
              <a:rPr lang="en-US" dirty="0" smtClean="0"/>
              <a:t>Use trends – turnover and service levels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in Computer systems</a:t>
            </a:r>
          </a:p>
          <a:p>
            <a:pPr lvl="1"/>
            <a:r>
              <a:rPr lang="en-US" dirty="0" smtClean="0"/>
              <a:t>Inventory </a:t>
            </a:r>
            <a:r>
              <a:rPr lang="en-US" dirty="0" smtClean="0"/>
              <a:t>management only</a:t>
            </a:r>
          </a:p>
          <a:p>
            <a:pPr lvl="1"/>
            <a:r>
              <a:rPr lang="en-US" dirty="0" smtClean="0"/>
              <a:t>Connected to financial management systems</a:t>
            </a:r>
          </a:p>
          <a:p>
            <a:pPr lvl="1"/>
            <a:r>
              <a:rPr lang="en-US" dirty="0" smtClean="0"/>
              <a:t>Large and small</a:t>
            </a:r>
          </a:p>
          <a:p>
            <a:pPr lvl="1"/>
            <a:r>
              <a:rPr lang="en-US" dirty="0" smtClean="0"/>
              <a:t>Integrated with financial, patient car and other systems</a:t>
            </a:r>
          </a:p>
          <a:p>
            <a:pPr lvl="1"/>
            <a:r>
              <a:rPr lang="en-US" dirty="0" smtClean="0"/>
              <a:t>With Material Management and Purchasing</a:t>
            </a:r>
          </a:p>
          <a:p>
            <a:pPr lvl="1"/>
            <a:r>
              <a:rPr lang="en-US" dirty="0" smtClean="0"/>
              <a:t>Some are department specific or </a:t>
            </a:r>
            <a:r>
              <a:rPr lang="en-US" dirty="0" smtClean="0"/>
              <a:t>includ</a:t>
            </a:r>
            <a:r>
              <a:rPr lang="en-US" dirty="0" smtClean="0"/>
              <a:t>e all departments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levels </a:t>
            </a:r>
          </a:p>
          <a:p>
            <a:pPr lvl="1"/>
            <a:r>
              <a:rPr lang="en-US" dirty="0" smtClean="0"/>
              <a:t>Consumable inventory</a:t>
            </a:r>
          </a:p>
          <a:p>
            <a:pPr lvl="2"/>
            <a:r>
              <a:rPr lang="en-US" dirty="0" smtClean="0"/>
              <a:t>Patient care equipment / supplies</a:t>
            </a:r>
          </a:p>
          <a:p>
            <a:pPr lvl="2"/>
            <a:r>
              <a:rPr lang="en-US" dirty="0" smtClean="0"/>
              <a:t>Office supplies – paper, pens, printer cartridges</a:t>
            </a:r>
          </a:p>
          <a:p>
            <a:pPr lvl="1"/>
            <a:r>
              <a:rPr lang="en-US" dirty="0" smtClean="0"/>
              <a:t>Reusable inventory</a:t>
            </a:r>
          </a:p>
          <a:p>
            <a:pPr lvl="2"/>
            <a:r>
              <a:rPr lang="en-US" dirty="0" smtClean="0"/>
              <a:t>Lower cost – wheel chairs, stretchers</a:t>
            </a:r>
          </a:p>
          <a:p>
            <a:pPr lvl="1"/>
            <a:r>
              <a:rPr lang="en-US" dirty="0" smtClean="0"/>
              <a:t>Capital equipment</a:t>
            </a:r>
          </a:p>
          <a:p>
            <a:pPr lvl="2"/>
            <a:r>
              <a:rPr lang="en-US" dirty="0" smtClean="0"/>
              <a:t>Higher cost – x-ray equipment, surgical robot systems</a:t>
            </a:r>
          </a:p>
          <a:p>
            <a:pPr lvl="2"/>
            <a:r>
              <a:rPr lang="en-US" dirty="0" smtClean="0"/>
              <a:t>Plans to purchase over time, money set aside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8" y="878266"/>
            <a:ext cx="1209960" cy="114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8" y="2170440"/>
            <a:ext cx="1209960" cy="1209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828" y="3545817"/>
            <a:ext cx="1375012" cy="139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088" y="5548588"/>
            <a:ext cx="1720170" cy="11551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Locator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Items should have an assigned stock location (bin)</a:t>
            </a:r>
          </a:p>
          <a:p>
            <a:pPr lvl="2"/>
            <a:r>
              <a:rPr lang="en-US" dirty="0" smtClean="0"/>
              <a:t>May be computer or manual system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Enables you to find any item in storage</a:t>
            </a:r>
          </a:p>
          <a:p>
            <a:pPr lvl="2"/>
            <a:r>
              <a:rPr lang="en-US" dirty="0" smtClean="0"/>
              <a:t>May allow location and picking order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May also be connected with case cart system</a:t>
            </a:r>
          </a:p>
          <a:p>
            <a:pPr lvl="2"/>
            <a:r>
              <a:rPr lang="en-US" dirty="0" smtClean="0"/>
              <a:t>Creates path for staff to pull items for case cart in sequence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0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1"/>
            <a:ext cx="8229600" cy="5469466"/>
          </a:xfrm>
        </p:spPr>
        <p:txBody>
          <a:bodyPr>
            <a:normAutofit/>
          </a:bodyPr>
          <a:lstStyle/>
          <a:p>
            <a:r>
              <a:rPr lang="en-US" dirty="0" smtClean="0"/>
              <a:t>Space Utilization</a:t>
            </a:r>
          </a:p>
          <a:p>
            <a:pPr lvl="1"/>
            <a:r>
              <a:rPr lang="en-US" dirty="0" smtClean="0"/>
              <a:t>Concern</a:t>
            </a:r>
          </a:p>
          <a:p>
            <a:pPr lvl="2"/>
            <a:r>
              <a:rPr lang="en-US" dirty="0" smtClean="0"/>
              <a:t>When service have outgrown the space</a:t>
            </a:r>
          </a:p>
          <a:p>
            <a:pPr lvl="2"/>
            <a:r>
              <a:rPr lang="en-US" dirty="0" smtClean="0"/>
              <a:t>Storage space is in high demand</a:t>
            </a:r>
          </a:p>
          <a:p>
            <a:pPr lvl="1"/>
            <a:r>
              <a:rPr lang="en-US" dirty="0" smtClean="0"/>
              <a:t>Has impact on:</a:t>
            </a:r>
          </a:p>
          <a:p>
            <a:pPr lvl="2"/>
            <a:r>
              <a:rPr lang="en-US" dirty="0" smtClean="0"/>
              <a:t>Order picking process</a:t>
            </a:r>
          </a:p>
          <a:p>
            <a:pPr lvl="2"/>
            <a:r>
              <a:rPr lang="en-US" dirty="0" smtClean="0"/>
              <a:t>Inventory management activities</a:t>
            </a:r>
          </a:p>
          <a:p>
            <a:pPr lvl="1"/>
            <a:r>
              <a:rPr lang="en-US" dirty="0" smtClean="0"/>
              <a:t>When space tight</a:t>
            </a:r>
          </a:p>
          <a:p>
            <a:pPr lvl="2"/>
            <a:r>
              <a:rPr lang="en-US" dirty="0" smtClean="0"/>
              <a:t>Staff teamwork is important </a:t>
            </a:r>
          </a:p>
          <a:p>
            <a:pPr lvl="3"/>
            <a:r>
              <a:rPr lang="en-US" dirty="0" smtClean="0"/>
              <a:t>To increase output</a:t>
            </a:r>
          </a:p>
          <a:p>
            <a:pPr lvl="3"/>
            <a:r>
              <a:rPr lang="en-US" dirty="0" smtClean="0"/>
              <a:t>To develop new processes and work flows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88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933"/>
            <a:ext cx="8229600" cy="5291667"/>
          </a:xfrm>
        </p:spPr>
        <p:txBody>
          <a:bodyPr/>
          <a:lstStyle/>
          <a:p>
            <a:r>
              <a:rPr lang="en-US" dirty="0" smtClean="0"/>
              <a:t>Available space</a:t>
            </a:r>
          </a:p>
          <a:p>
            <a:pPr lvl="1"/>
            <a:r>
              <a:rPr lang="en-US" dirty="0" smtClean="0"/>
              <a:t>Square footage vs. cubic footage (volume)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Store room capacity can be increased vertically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Shelf storage locations assigned:</a:t>
            </a:r>
          </a:p>
          <a:p>
            <a:pPr lvl="2"/>
            <a:r>
              <a:rPr lang="en-US" dirty="0" smtClean="0"/>
              <a:t>From top shelf on the Left going to the Right</a:t>
            </a:r>
          </a:p>
          <a:p>
            <a:pPr lvl="2"/>
            <a:r>
              <a:rPr lang="en-US" dirty="0" smtClean="0"/>
              <a:t>Down to second shelf – left to right</a:t>
            </a:r>
          </a:p>
          <a:p>
            <a:pPr lvl="2"/>
            <a:r>
              <a:rPr lang="en-US" dirty="0" smtClean="0"/>
              <a:t>Leave space for future add-ons</a:t>
            </a:r>
          </a:p>
          <a:p>
            <a:pPr lvl="2"/>
            <a:r>
              <a:rPr lang="en-US" dirty="0" smtClean="0"/>
              <a:t>Fill the shelf – front to back, top to bottom</a:t>
            </a:r>
          </a:p>
          <a:p>
            <a:pPr lvl="3"/>
            <a:r>
              <a:rPr lang="en-US" dirty="0" smtClean="0"/>
              <a:t>Put like size and type together</a:t>
            </a:r>
          </a:p>
          <a:p>
            <a:pPr lvl="3"/>
            <a:r>
              <a:rPr lang="en-US" dirty="0" smtClean="0"/>
              <a:t>Move shelves to accommodate size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Gravity Flow Racks</a:t>
            </a:r>
          </a:p>
          <a:p>
            <a:pPr lvl="1"/>
            <a:r>
              <a:rPr lang="en-US" dirty="0" smtClean="0"/>
              <a:t>Pick up on front</a:t>
            </a:r>
          </a:p>
          <a:p>
            <a:pPr lvl="1"/>
            <a:r>
              <a:rPr lang="en-US" dirty="0" smtClean="0"/>
              <a:t>Stock from the back</a:t>
            </a:r>
          </a:p>
          <a:p>
            <a:pPr lvl="1"/>
            <a:r>
              <a:rPr lang="en-US" dirty="0" smtClean="0"/>
              <a:t>Uses gravity for ease</a:t>
            </a:r>
          </a:p>
          <a:p>
            <a:pPr lvl="1"/>
            <a:r>
              <a:rPr lang="en-US" dirty="0" smtClean="0"/>
              <a:t>Helps ensure stock rotation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67" y="2404533"/>
            <a:ext cx="4148667" cy="414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6744" y="4419600"/>
            <a:ext cx="4793488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Inventory management and CST’s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Inventory management</a:t>
            </a:r>
          </a:p>
          <a:p>
            <a:pPr lvl="1"/>
            <a:r>
              <a:rPr lang="en-US" dirty="0" smtClean="0"/>
              <a:t>Provide supplies for entire hospital</a:t>
            </a:r>
          </a:p>
          <a:p>
            <a:pPr lvl="2"/>
            <a:r>
              <a:rPr lang="en-US" dirty="0" smtClean="0"/>
              <a:t>Inadequate supplies</a:t>
            </a:r>
          </a:p>
          <a:p>
            <a:pPr lvl="3"/>
            <a:r>
              <a:rPr lang="en-US" dirty="0" smtClean="0"/>
              <a:t>Can delay treatment of patients</a:t>
            </a:r>
          </a:p>
          <a:p>
            <a:pPr lvl="3"/>
            <a:r>
              <a:rPr lang="en-US" dirty="0" smtClean="0"/>
              <a:t>May cause hoarding in unapproved storage areas</a:t>
            </a:r>
          </a:p>
          <a:p>
            <a:pPr lvl="1"/>
            <a:r>
              <a:rPr lang="en-US" dirty="0" smtClean="0"/>
              <a:t>Provide supplies for surgery department</a:t>
            </a:r>
          </a:p>
          <a:p>
            <a:pPr lvl="2"/>
            <a:r>
              <a:rPr lang="en-US" dirty="0" smtClean="0"/>
              <a:t>Case cart techs </a:t>
            </a:r>
          </a:p>
          <a:p>
            <a:pPr lvl="3"/>
            <a:r>
              <a:rPr lang="en-US" dirty="0" smtClean="0"/>
              <a:t>Consumable Supplies used in surgery</a:t>
            </a:r>
          </a:p>
          <a:p>
            <a:pPr lvl="2"/>
            <a:r>
              <a:rPr lang="en-US" dirty="0" smtClean="0"/>
              <a:t>Decontamination techs</a:t>
            </a:r>
          </a:p>
          <a:p>
            <a:pPr lvl="3"/>
            <a:r>
              <a:rPr lang="en-US" dirty="0" smtClean="0"/>
              <a:t>Consumable supplies used in decontamination</a:t>
            </a:r>
          </a:p>
          <a:p>
            <a:pPr lvl="4"/>
            <a:r>
              <a:rPr lang="en-US" dirty="0" smtClean="0"/>
              <a:t>PPE – gloves, gowns, masks, goggles or face shields, etc.</a:t>
            </a:r>
          </a:p>
          <a:p>
            <a:pPr lvl="4"/>
            <a:r>
              <a:rPr lang="en-US" dirty="0" smtClean="0"/>
              <a:t>Detergents, enzymes, etc.</a:t>
            </a:r>
          </a:p>
          <a:p>
            <a:pPr lvl="3"/>
            <a:r>
              <a:rPr lang="en-US" dirty="0" smtClean="0"/>
              <a:t>Instrument techs</a:t>
            </a:r>
          </a:p>
          <a:p>
            <a:pPr lvl="4"/>
            <a:r>
              <a:rPr lang="en-US" dirty="0" smtClean="0"/>
              <a:t>Package materials, </a:t>
            </a:r>
            <a:r>
              <a:rPr lang="en-US" dirty="0" err="1" smtClean="0"/>
              <a:t>CIs</a:t>
            </a:r>
            <a:r>
              <a:rPr lang="en-US" dirty="0" smtClean="0"/>
              <a:t>, </a:t>
            </a:r>
            <a:r>
              <a:rPr lang="en-US" dirty="0" err="1" smtClean="0"/>
              <a:t>Bis</a:t>
            </a:r>
            <a:r>
              <a:rPr lang="en-US" dirty="0" smtClean="0"/>
              <a:t>, replacement screws, etc.</a:t>
            </a:r>
          </a:p>
          <a:p>
            <a:pPr lvl="4"/>
            <a:r>
              <a:rPr lang="en-US" dirty="0" smtClean="0"/>
              <a:t>Bowie Dick tests, other sterilizer supplies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concerns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 Inventories</a:t>
            </a:r>
          </a:p>
          <a:p>
            <a:pPr lvl="1"/>
            <a:r>
              <a:rPr lang="en-US" dirty="0" smtClean="0"/>
              <a:t>Are found in:</a:t>
            </a:r>
          </a:p>
          <a:p>
            <a:pPr lvl="2"/>
            <a:r>
              <a:rPr lang="en-US" dirty="0" smtClean="0"/>
              <a:t>Storerooms</a:t>
            </a:r>
          </a:p>
          <a:p>
            <a:pPr lvl="2"/>
            <a:r>
              <a:rPr lang="en-US" dirty="0" smtClean="0"/>
              <a:t>Warehouses</a:t>
            </a:r>
          </a:p>
          <a:p>
            <a:pPr lvl="2"/>
            <a:r>
              <a:rPr lang="en-US" dirty="0" smtClean="0"/>
              <a:t>Satellite storerooms</a:t>
            </a:r>
          </a:p>
          <a:p>
            <a:r>
              <a:rPr lang="en-US" dirty="0" smtClean="0"/>
              <a:t>Unofficial Inventories</a:t>
            </a:r>
          </a:p>
          <a:p>
            <a:pPr lvl="1"/>
            <a:r>
              <a:rPr lang="en-US" dirty="0" smtClean="0"/>
              <a:t>Kept in:</a:t>
            </a:r>
          </a:p>
          <a:p>
            <a:pPr lvl="2"/>
            <a:r>
              <a:rPr lang="en-US" dirty="0" smtClean="0"/>
              <a:t>Department storeroom, the lab</a:t>
            </a:r>
          </a:p>
          <a:p>
            <a:pPr lvl="2"/>
            <a:r>
              <a:rPr lang="en-US" dirty="0" smtClean="0"/>
              <a:t>At each lab station/workstation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to maintain </a:t>
            </a:r>
            <a:r>
              <a:rPr lang="en-US" b="1" i="1" dirty="0" smtClean="0"/>
              <a:t>adequate</a:t>
            </a:r>
            <a:r>
              <a:rPr lang="en-US" dirty="0" smtClean="0"/>
              <a:t> inventories</a:t>
            </a:r>
          </a:p>
          <a:p>
            <a:pPr lvl="1"/>
            <a:r>
              <a:rPr lang="en-US" dirty="0" smtClean="0"/>
              <a:t>Too Much:	</a:t>
            </a:r>
          </a:p>
          <a:p>
            <a:pPr lvl="2"/>
            <a:r>
              <a:rPr lang="en-US" dirty="0" smtClean="0"/>
              <a:t>Money tied up in excess inventory</a:t>
            </a:r>
          </a:p>
          <a:p>
            <a:pPr lvl="2"/>
            <a:r>
              <a:rPr lang="en-US" dirty="0" smtClean="0"/>
              <a:t>May have to borrow money to pay for received supplies</a:t>
            </a:r>
          </a:p>
          <a:p>
            <a:pPr lvl="2"/>
            <a:r>
              <a:rPr lang="en-US" dirty="0" smtClean="0"/>
              <a:t>More space required to store supplies</a:t>
            </a:r>
          </a:p>
          <a:p>
            <a:pPr lvl="2"/>
            <a:r>
              <a:rPr lang="en-US" dirty="0" smtClean="0"/>
              <a:t>Greater risk of supply loss through:</a:t>
            </a:r>
          </a:p>
          <a:p>
            <a:pPr lvl="3"/>
            <a:r>
              <a:rPr lang="en-US" dirty="0" smtClean="0"/>
              <a:t>Damage</a:t>
            </a:r>
          </a:p>
          <a:p>
            <a:pPr lvl="3"/>
            <a:r>
              <a:rPr lang="en-US" dirty="0" smtClean="0"/>
              <a:t>Obsolescence</a:t>
            </a:r>
          </a:p>
          <a:p>
            <a:pPr lvl="3"/>
            <a:r>
              <a:rPr lang="en-US" dirty="0" smtClean="0"/>
              <a:t>Pilfering or outright stealing</a:t>
            </a:r>
          </a:p>
          <a:p>
            <a:pPr lvl="2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52" y="5160963"/>
            <a:ext cx="1409700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52" y="4826260"/>
            <a:ext cx="2368826" cy="137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244" y="3518710"/>
            <a:ext cx="1374130" cy="16422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2715</TotalTime>
  <Words>2551</Words>
  <Application>Microsoft Macintosh PowerPoint</Application>
  <PresentationFormat>On-screen Show (4:3)</PresentationFormat>
  <Paragraphs>562</Paragraphs>
  <Slides>63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Flow</vt:lpstr>
      <vt:lpstr>Inventory Management</vt:lpstr>
      <vt:lpstr>Why?</vt:lpstr>
      <vt:lpstr>Inventory</vt:lpstr>
      <vt:lpstr>Slide 4</vt:lpstr>
      <vt:lpstr>Slide 5</vt:lpstr>
      <vt:lpstr>Assets </vt:lpstr>
      <vt:lpstr>Inventory management and CST’s</vt:lpstr>
      <vt:lpstr>Special concerns </vt:lpstr>
      <vt:lpstr>CS Responsibility</vt:lpstr>
      <vt:lpstr>Slide 10</vt:lpstr>
      <vt:lpstr>Official Inventories</vt:lpstr>
      <vt:lpstr>Unofficial Inventories</vt:lpstr>
      <vt:lpstr>Considerations</vt:lpstr>
      <vt:lpstr>Slide 14</vt:lpstr>
      <vt:lpstr>Slide 15</vt:lpstr>
      <vt:lpstr>Slide 16</vt:lpstr>
      <vt:lpstr>Slide 17</vt:lpstr>
      <vt:lpstr>Slide 18</vt:lpstr>
      <vt:lpstr>Transport</vt:lpstr>
      <vt:lpstr>Inventory Replenishment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Distribution </vt:lpstr>
      <vt:lpstr>Slide 37</vt:lpstr>
      <vt:lpstr>Slide 38</vt:lpstr>
      <vt:lpstr>Slide 39</vt:lpstr>
      <vt:lpstr>Slide 40</vt:lpstr>
      <vt:lpstr>Inventory Management Concepts</vt:lpstr>
      <vt:lpstr>Slide 42</vt:lpstr>
      <vt:lpstr>Slide 43</vt:lpstr>
      <vt:lpstr>Slide 44</vt:lpstr>
      <vt:lpstr>Slide 45</vt:lpstr>
      <vt:lpstr>Slide 46</vt:lpstr>
      <vt:lpstr>Slide 47</vt:lpstr>
      <vt:lpstr>Total Acquisition Costs</vt:lpstr>
      <vt:lpstr>Slide 49</vt:lpstr>
      <vt:lpstr>Slide 50</vt:lpstr>
      <vt:lpstr>Inventory Turnover Rates  and Service Levels</vt:lpstr>
      <vt:lpstr>Slide 52</vt:lpstr>
      <vt:lpstr>Slide 53</vt:lpstr>
      <vt:lpstr>y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Management</dc:title>
  <dc:creator>Rosemary Thurston</dc:creator>
  <cp:lastModifiedBy>Rosemary Thurston</cp:lastModifiedBy>
  <cp:revision>2</cp:revision>
  <dcterms:created xsi:type="dcterms:W3CDTF">2013-02-01T03:02:26Z</dcterms:created>
  <dcterms:modified xsi:type="dcterms:W3CDTF">2013-02-03T00:17:43Z</dcterms:modified>
</cp:coreProperties>
</file>