
<file path=[Content_Types].xml><?xml version="1.0" encoding="utf-8"?>
<Types xmlns="http://schemas.openxmlformats.org/package/2006/content-types">
  <Default Extension="rels" ContentType="application/vnd.openxmlformats-package.relationships+xml"/>
  <Override PartName="/ppt/slides/slide14.xml" ContentType="application/vnd.openxmlformats-officedocument.presentationml.slide+xml"/>
  <Override PartName="/ppt/slides/slide62.xml" ContentType="application/vnd.openxmlformats-officedocument.presentationml.slide+xml"/>
  <Default Extension="xml" ContentType="application/xml"/>
  <Override PartName="/ppt/slides/slide45.xml" ContentType="application/vnd.openxmlformats-officedocument.presentationml.slide+xml"/>
  <Override PartName="/ppt/tableStyles.xml" ContentType="application/vnd.openxmlformats-officedocument.presentationml.tableStyles+xml"/>
  <Override PartName="/ppt/slides/slide28.xml" ContentType="application/vnd.openxmlformats-officedocument.presentationml.slide+xml"/>
  <Override PartName="/ppt/slides/slide54.xml" ContentType="application/vnd.openxmlformats-officedocument.presentationml.slide+xml"/>
  <Override PartName="/ppt/slides/slide21.xml" ContentType="application/vnd.openxmlformats-officedocument.presentationml.slide+xml"/>
  <Override PartName="/ppt/slides/slide37.xml" ContentType="application/vnd.openxmlformats-officedocument.presentationml.slide+xml"/>
  <Override PartName="/ppt/slides/slide5.xml" ContentType="application/vnd.openxmlformats-officedocument.presentationml.slide+xml"/>
  <Override PartName="/ppt/slideLayouts/slideLayout5.xml" ContentType="application/vnd.openxmlformats-officedocument.presentationml.slideLayout+xml"/>
  <Override PartName="/ppt/slides/slide30.xml" ContentType="application/vnd.openxmlformats-officedocument.presentationml.slide+xml"/>
  <Override PartName="/ppt/slides/slide13.xml" ContentType="application/vnd.openxmlformats-officedocument.presentationml.slide+xml"/>
  <Override PartName="/ppt/slideMasters/slideMaster1.xml" ContentType="application/vnd.openxmlformats-officedocument.presentationml.slideMaster+xml"/>
  <Override PartName="/docProps/core.xml" ContentType="application/vnd.openxmlformats-package.core-properties+xml"/>
  <Override PartName="/ppt/slides/slide61.xml" ContentType="application/vnd.openxmlformats-officedocument.presentationml.slide+xml"/>
  <Override PartName="/ppt/slides/slide44.xml" ContentType="application/vnd.openxmlformats-officedocument.presentationml.slide+xml"/>
  <Override PartName="/ppt/slides/slide27.xml" ContentType="application/vnd.openxmlformats-officedocument.presentationml.slide+xml"/>
  <Override PartName="/ppt/slides/slide53.xml" ContentType="application/vnd.openxmlformats-officedocument.presentationml.slide+xml"/>
  <Override PartName="/ppt/slides/slide20.xml" ContentType="application/vnd.openxmlformats-officedocument.presentationml.slide+xml"/>
  <Override PartName="/ppt/slides/slide36.xml" ContentType="application/vnd.openxmlformats-officedocument.presentationml.slide+xml"/>
  <Override PartName="/ppt/slides/slide4.xml" ContentType="application/vnd.openxmlformats-officedocument.presentationml.slide+xml"/>
  <Override PartName="/ppt/slides/slide19.xml" ContentType="application/vnd.openxmlformats-officedocument.presentationml.slide+xml"/>
  <Override PartName="/ppt/slideLayouts/slideLayout4.xml" ContentType="application/vnd.openxmlformats-officedocument.presentationml.slideLayout+xml"/>
  <Default Extension="png" ContentType="image/png"/>
  <Override PartName="/ppt/slides/slide12.xml" ContentType="application/vnd.openxmlformats-officedocument.presentationml.slide+xml"/>
  <Override PartName="/ppt/slides/slide60.xml" ContentType="application/vnd.openxmlformats-officedocument.presentationml.slide+xml"/>
  <Override PartName="/ppt/presProps.xml" ContentType="application/vnd.openxmlformats-officedocument.presentationml.presProps+xml"/>
  <Override PartName="/ppt/slides/slide43.xml" ContentType="application/vnd.openxmlformats-officedocument.presentationml.slide+xml"/>
  <Override PartName="/ppt/slides/slide59.xml" ContentType="application/vnd.openxmlformats-officedocument.presentationml.slide+xml"/>
  <Override PartName="/ppt/slides/slide26.xml" ContentType="application/vnd.openxmlformats-officedocument.presentationml.slide+xml"/>
  <Override PartName="/ppt/slides/slide52.xml" ContentType="application/vnd.openxmlformats-officedocument.presentationml.slide+xml"/>
  <Override PartName="/ppt/slides/slide35.xml" ContentType="application/vnd.openxmlformats-officedocument.presentationml.slide+xml"/>
  <Override PartName="/ppt/slides/slide3.xml" ContentType="application/vnd.openxmlformats-officedocument.presentationml.slide+xml"/>
  <Override PartName="/ppt/slides/slide18.xml" ContentType="application/vnd.openxmlformats-officedocument.presentationml.slide+xml"/>
  <Override PartName="/ppt/slideLayouts/slideLayout3.xml" ContentType="application/vnd.openxmlformats-officedocument.presentationml.slideLayout+xml"/>
  <Override PartName="/ppt/slides/slide11.xml" ContentType="application/vnd.openxmlformats-officedocument.presentationml.slide+xml"/>
  <Override PartName="/ppt/slides/slide49.xml" ContentType="application/vnd.openxmlformats-officedocument.presentationml.slide+xml"/>
  <Override PartName="/ppt/slides/slide42.xml" ContentType="application/vnd.openxmlformats-officedocument.presentationml.slide+xml"/>
  <Override PartName="/ppt/slides/slide58.xml" ContentType="application/vnd.openxmlformats-officedocument.presentationml.slide+xml"/>
  <Override PartName="/ppt/slides/slide25.xml" ContentType="application/vnd.openxmlformats-officedocument.presentationml.slide+xml"/>
  <Override PartName="/ppt/slides/slide51.xml" ContentType="application/vnd.openxmlformats-officedocument.presentationml.slide+xml"/>
  <Override PartName="/ppt/slides/slide9.xml" ContentType="application/vnd.openxmlformats-officedocument.presentationml.slide+xml"/>
  <Override PartName="/ppt/slideLayouts/slideLayout9.xml" ContentType="application/vnd.openxmlformats-officedocument.presentationml.slideLayout+xml"/>
  <Override PartName="/ppt/slides/slide34.xml" ContentType="application/vnd.openxmlformats-officedocument.presentationml.slide+xml"/>
  <Override PartName="/ppt/slides/slide2.xml" ContentType="application/vnd.openxmlformats-officedocument.presentationml.slide+xml"/>
  <Override PartName="/ppt/slideLayouts/slideLayout2.xml" ContentType="application/vnd.openxmlformats-officedocument.presentationml.slideLayout+xml"/>
  <Override PartName="/ppt/slides/slide17.xml" ContentType="application/vnd.openxmlformats-officedocument.presentationml.slide+xml"/>
  <Override PartName="/ppt/slides/slide10.xml" ContentType="application/vnd.openxmlformats-officedocument.presentationml.slide+xml"/>
  <Override PartName="/docProps/app.xml" ContentType="application/vnd.openxmlformats-officedocument.extended-properties+xml"/>
  <Override PartName="/ppt/slides/slide48.xml" ContentType="application/vnd.openxmlformats-officedocument.presentationml.slide+xml"/>
  <Override PartName="/ppt/slides/slide41.xml" ContentType="application/vnd.openxmlformats-officedocument.presentationml.slide+xml"/>
  <Override PartName="/ppt/slides/slide57.xml" ContentType="application/vnd.openxmlformats-officedocument.presentationml.slide+xml"/>
  <Override PartName="/ppt/slides/slide24.xml" ContentType="application/vnd.openxmlformats-officedocument.presentationml.slide+xml"/>
  <Override PartName="/ppt/slides/slide50.xml" ContentType="application/vnd.openxmlformats-officedocument.presentationml.slide+xml"/>
  <Override PartName="/ppt/slides/slide8.xml" ContentType="application/vnd.openxmlformats-officedocument.presentationml.slide+xml"/>
  <Override PartName="/ppt/slideLayouts/slideLayout8.xml" ContentType="application/vnd.openxmlformats-officedocument.presentationml.slideLayout+xml"/>
  <Override PartName="/ppt/slides/slide33.xml" ContentType="application/vnd.openxmlformats-officedocument.presentationml.slide+xml"/>
  <Override PartName="/ppt/slides/slide1.xml" ContentType="application/vnd.openxmlformats-officedocument.presentationml.slide+xml"/>
  <Override PartName="/ppt/slideLayouts/slideLayout1.xml" ContentType="application/vnd.openxmlformats-officedocument.presentationml.slideLayout+xml"/>
  <Override PartName="/ppt/slides/slide16.xml" ContentType="application/vnd.openxmlformats-officedocument.presentationml.slide+xml"/>
  <Default Extension="jpeg" ContentType="image/jpeg"/>
  <Override PartName="/ppt/viewProps.xml" ContentType="application/vnd.openxmlformats-officedocument.presentationml.viewProps+xml"/>
  <Override PartName="/ppt/slides/slide47.xml" ContentType="application/vnd.openxmlformats-officedocument.presentationml.slide+xml"/>
  <Override PartName="/ppt/slides/slide40.xml" ContentType="application/vnd.openxmlformats-officedocument.presentationml.slide+xml"/>
  <Override PartName="/ppt/slides/slide56.xml" ContentType="application/vnd.openxmlformats-officedocument.presentationml.slide+xml"/>
  <Override PartName="/ppt/slideLayouts/slideLayout11.xml" ContentType="application/vnd.openxmlformats-officedocument.presentationml.slideLayout+xml"/>
  <Override PartName="/ppt/slides/slide39.xml" ContentType="application/vnd.openxmlformats-officedocument.presentationml.slide+xml"/>
  <Override PartName="/ppt/slides/slide23.xml" ContentType="application/vnd.openxmlformats-officedocument.presentationml.slide+xml"/>
  <Override PartName="/ppt/slides/slide7.xml" ContentType="application/vnd.openxmlformats-officedocument.presentationml.slide+xml"/>
  <Override PartName="/ppt/slideLayouts/slideLayout7.xml" ContentType="application/vnd.openxmlformats-officedocument.presentationml.slideLayout+xml"/>
  <Override PartName="/ppt/slides/slide32.xml" ContentType="application/vnd.openxmlformats-officedocument.presentationml.slide+xml"/>
  <Override PartName="/ppt/slides/slide15.xml" ContentType="application/vnd.openxmlformats-officedocument.presentationml.slide+xml"/>
  <Override PartName="/ppt/slides/slide63.xml" ContentType="application/vnd.openxmlformats-officedocument.presentationml.slide+xml"/>
  <Override PartName="/ppt/slides/slide46.xml" ContentType="application/vnd.openxmlformats-officedocument.presentationml.slide+xml"/>
  <Override PartName="/ppt/slides/slide29.xml" ContentType="application/vnd.openxmlformats-officedocument.presentationml.slide+xml"/>
  <Override PartName="/ppt/slides/slide55.xml" ContentType="application/vnd.openxmlformats-officedocument.presentationml.slide+xml"/>
  <Override PartName="/ppt/theme/theme1.xml" ContentType="application/vnd.openxmlformats-officedocument.theme+xml"/>
  <Override PartName="/ppt/slides/slide22.xml" ContentType="application/vnd.openxmlformats-officedocument.presentationml.slide+xml"/>
  <Override PartName="/ppt/slides/slide38.xml" ContentType="application/vnd.openxmlformats-officedocument.presentationml.slide+xml"/>
  <Override PartName="/ppt/presentation.xml" ContentType="application/vnd.openxmlformats-officedocument.presentationml.presentation.main+xml"/>
  <Override PartName="/ppt/slides/slide6.xml" ContentType="application/vnd.openxmlformats-officedocument.presentationml.slide+xml"/>
  <Override PartName="/ppt/slideLayouts/slideLayout10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31.xml" ContentType="application/vnd.openxmlformats-officedocument.presentationml.slide+xml"/>
  <Default Extension="bin" ContentType="application/vnd.openxmlformats-officedocument.presentationml.printerSettings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aveSubsetFonts="1" autoCompressPictures="0">
  <p:sldMasterIdLst>
    <p:sldMasterId id="2147483744" r:id="rId1"/>
  </p:sldMasterIdLst>
  <p:sldIdLst>
    <p:sldId id="256" r:id="rId2"/>
    <p:sldId id="257" r:id="rId3"/>
    <p:sldId id="258" r:id="rId4"/>
    <p:sldId id="259" r:id="rId5"/>
    <p:sldId id="260" r:id="rId6"/>
    <p:sldId id="262" r:id="rId7"/>
    <p:sldId id="263" r:id="rId8"/>
    <p:sldId id="261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80" r:id="rId25"/>
    <p:sldId id="281" r:id="rId26"/>
    <p:sldId id="282" r:id="rId27"/>
    <p:sldId id="283" r:id="rId28"/>
    <p:sldId id="284" r:id="rId29"/>
    <p:sldId id="285" r:id="rId30"/>
    <p:sldId id="287" r:id="rId31"/>
    <p:sldId id="288" r:id="rId32"/>
    <p:sldId id="286" r:id="rId33"/>
    <p:sldId id="289" r:id="rId34"/>
    <p:sldId id="290" r:id="rId35"/>
    <p:sldId id="291" r:id="rId36"/>
    <p:sldId id="279" r:id="rId37"/>
    <p:sldId id="292" r:id="rId38"/>
    <p:sldId id="293" r:id="rId39"/>
    <p:sldId id="294" r:id="rId40"/>
    <p:sldId id="295" r:id="rId41"/>
    <p:sldId id="296" r:id="rId42"/>
    <p:sldId id="297" r:id="rId43"/>
    <p:sldId id="298" r:id="rId44"/>
    <p:sldId id="299" r:id="rId45"/>
    <p:sldId id="300" r:id="rId46"/>
    <p:sldId id="301" r:id="rId47"/>
    <p:sldId id="302" r:id="rId48"/>
    <p:sldId id="303" r:id="rId49"/>
    <p:sldId id="304" r:id="rId50"/>
    <p:sldId id="305" r:id="rId51"/>
    <p:sldId id="306" r:id="rId52"/>
    <p:sldId id="307" r:id="rId53"/>
    <p:sldId id="308" r:id="rId54"/>
    <p:sldId id="309" r:id="rId55"/>
    <p:sldId id="310" r:id="rId56"/>
    <p:sldId id="311" r:id="rId57"/>
    <p:sldId id="312" r:id="rId58"/>
    <p:sldId id="313" r:id="rId59"/>
    <p:sldId id="315" r:id="rId60"/>
    <p:sldId id="314" r:id="rId61"/>
    <p:sldId id="316" r:id="rId62"/>
    <p:sldId id="317" r:id="rId63"/>
    <p:sldId id="319" r:id="rId64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lastView="sldThumbnailView">
  <p:normalViewPr>
    <p:restoredLeft sz="15620"/>
    <p:restoredTop sz="94660"/>
  </p:normalViewPr>
  <p:slideViewPr>
    <p:cSldViewPr snapToGrid="0" snapToObjects="1">
      <p:cViewPr varScale="1">
        <p:scale>
          <a:sx n="75" d="100"/>
          <a:sy n="75" d="100"/>
        </p:scale>
        <p:origin x="-130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2248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63" Type="http://schemas.openxmlformats.org/officeDocument/2006/relationships/slide" Target="slides/slide62.xml"/><Relationship Id="rId64" Type="http://schemas.openxmlformats.org/officeDocument/2006/relationships/slide" Target="slides/slide63.xml"/><Relationship Id="rId65" Type="http://schemas.openxmlformats.org/officeDocument/2006/relationships/printerSettings" Target="printerSettings/printerSettings1.bin"/><Relationship Id="rId66" Type="http://schemas.openxmlformats.org/officeDocument/2006/relationships/presProps" Target="presProps.xml"/><Relationship Id="rId67" Type="http://schemas.openxmlformats.org/officeDocument/2006/relationships/viewProps" Target="viewProps.xml"/><Relationship Id="rId68" Type="http://schemas.openxmlformats.org/officeDocument/2006/relationships/theme" Target="theme/theme1.xml"/><Relationship Id="rId69" Type="http://schemas.openxmlformats.org/officeDocument/2006/relationships/tableStyles" Target="tableStyles.xml"/><Relationship Id="rId50" Type="http://schemas.openxmlformats.org/officeDocument/2006/relationships/slide" Target="slides/slide49.xml"/><Relationship Id="rId51" Type="http://schemas.openxmlformats.org/officeDocument/2006/relationships/slide" Target="slides/slide50.xml"/><Relationship Id="rId52" Type="http://schemas.openxmlformats.org/officeDocument/2006/relationships/slide" Target="slides/slide51.xml"/><Relationship Id="rId53" Type="http://schemas.openxmlformats.org/officeDocument/2006/relationships/slide" Target="slides/slide52.xml"/><Relationship Id="rId54" Type="http://schemas.openxmlformats.org/officeDocument/2006/relationships/slide" Target="slides/slide53.xml"/><Relationship Id="rId55" Type="http://schemas.openxmlformats.org/officeDocument/2006/relationships/slide" Target="slides/slide54.xml"/><Relationship Id="rId56" Type="http://schemas.openxmlformats.org/officeDocument/2006/relationships/slide" Target="slides/slide55.xml"/><Relationship Id="rId57" Type="http://schemas.openxmlformats.org/officeDocument/2006/relationships/slide" Target="slides/slide56.xml"/><Relationship Id="rId58" Type="http://schemas.openxmlformats.org/officeDocument/2006/relationships/slide" Target="slides/slide57.xml"/><Relationship Id="rId59" Type="http://schemas.openxmlformats.org/officeDocument/2006/relationships/slide" Target="slides/slide58.xml"/><Relationship Id="rId40" Type="http://schemas.openxmlformats.org/officeDocument/2006/relationships/slide" Target="slides/slide39.xml"/><Relationship Id="rId41" Type="http://schemas.openxmlformats.org/officeDocument/2006/relationships/slide" Target="slides/slide40.xml"/><Relationship Id="rId42" Type="http://schemas.openxmlformats.org/officeDocument/2006/relationships/slide" Target="slides/slide41.xml"/><Relationship Id="rId43" Type="http://schemas.openxmlformats.org/officeDocument/2006/relationships/slide" Target="slides/slide42.xml"/><Relationship Id="rId44" Type="http://schemas.openxmlformats.org/officeDocument/2006/relationships/slide" Target="slides/slide43.xml"/><Relationship Id="rId45" Type="http://schemas.openxmlformats.org/officeDocument/2006/relationships/slide" Target="slides/slide44.xml"/><Relationship Id="rId46" Type="http://schemas.openxmlformats.org/officeDocument/2006/relationships/slide" Target="slides/slide45.xml"/><Relationship Id="rId47" Type="http://schemas.openxmlformats.org/officeDocument/2006/relationships/slide" Target="slides/slide46.xml"/><Relationship Id="rId48" Type="http://schemas.openxmlformats.org/officeDocument/2006/relationships/slide" Target="slides/slide47.xml"/><Relationship Id="rId49" Type="http://schemas.openxmlformats.org/officeDocument/2006/relationships/slide" Target="slides/slide4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60" Type="http://schemas.openxmlformats.org/officeDocument/2006/relationships/slide" Target="slides/slide59.xml"/><Relationship Id="rId61" Type="http://schemas.openxmlformats.org/officeDocument/2006/relationships/slide" Target="slides/slide60.xml"/><Relationship Id="rId62" Type="http://schemas.openxmlformats.org/officeDocument/2006/relationships/slide" Target="slides/slide61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E165A2-7D03-9949-8272-07F69055C915}" type="datetimeFigureOut">
              <a:rPr lang="en-US" smtClean="0"/>
              <a:t>1/31/13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48EB9D-0A8C-804D-817B-8522923C0B05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E165A2-7D03-9949-8272-07F69055C915}" type="datetimeFigureOut">
              <a:rPr lang="en-US" smtClean="0"/>
              <a:t>1/31/13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48EB9D-0A8C-804D-817B-8522923C0B0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E165A2-7D03-9949-8272-07F69055C915}" type="datetimeFigureOut">
              <a:rPr lang="en-US" smtClean="0"/>
              <a:t>1/31/13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48EB9D-0A8C-804D-817B-8522923C0B0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E165A2-7D03-9949-8272-07F69055C915}" type="datetimeFigureOut">
              <a:rPr lang="en-US" smtClean="0"/>
              <a:t>1/31/13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48EB9D-0A8C-804D-817B-8522923C0B0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E165A2-7D03-9949-8272-07F69055C915}" type="datetimeFigureOut">
              <a:rPr lang="en-US" smtClean="0"/>
              <a:t>1/31/13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48EB9D-0A8C-804D-817B-8522923C0B05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E165A2-7D03-9949-8272-07F69055C915}" type="datetimeFigureOut">
              <a:rPr lang="en-US" smtClean="0"/>
              <a:t>1/31/13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48EB9D-0A8C-804D-817B-8522923C0B0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E165A2-7D03-9949-8272-07F69055C915}" type="datetimeFigureOut">
              <a:rPr lang="en-US" smtClean="0"/>
              <a:t>1/31/13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48EB9D-0A8C-804D-817B-8522923C0B0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E165A2-7D03-9949-8272-07F69055C915}" type="datetimeFigureOut">
              <a:rPr lang="en-US" smtClean="0"/>
              <a:t>1/31/13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48EB9D-0A8C-804D-817B-8522923C0B0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E165A2-7D03-9949-8272-07F69055C915}" type="datetimeFigureOut">
              <a:rPr lang="en-US" smtClean="0"/>
              <a:t>1/31/13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48EB9D-0A8C-804D-817B-8522923C0B0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E165A2-7D03-9949-8272-07F69055C915}" type="datetimeFigureOut">
              <a:rPr lang="en-US" smtClean="0"/>
              <a:t>1/31/13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48EB9D-0A8C-804D-817B-8522923C0B0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E165A2-7D03-9949-8272-07F69055C915}" type="datetimeFigureOut">
              <a:rPr lang="en-US" smtClean="0"/>
              <a:t>1/31/13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8148EB9D-0A8C-804D-817B-8522923C0B05}" type="slidenum">
              <a:rPr lang="en-US" smtClean="0"/>
              <a:t>‹#›</a:t>
            </a:fld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09E165A2-7D03-9949-8272-07F69055C915}" type="datetimeFigureOut">
              <a:rPr lang="en-US" smtClean="0"/>
              <a:t>1/31/13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8148EB9D-0A8C-804D-817B-8522923C0B05}" type="slidenum">
              <a:rPr lang="en-US" smtClean="0"/>
              <a:t>‹#›</a:t>
            </a:fld>
            <a:endParaRPr lang="en-US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1.png"/><Relationship Id="rId3" Type="http://schemas.openxmlformats.org/officeDocument/2006/relationships/image" Target="../media/image12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4" Type="http://schemas.openxmlformats.org/officeDocument/2006/relationships/image" Target="../media/image15.png"/><Relationship Id="rId5" Type="http://schemas.openxmlformats.org/officeDocument/2006/relationships/image" Target="../media/image16.png"/><Relationship Id="rId6" Type="http://schemas.openxmlformats.org/officeDocument/2006/relationships/image" Target="../media/image17.png"/><Relationship Id="rId7" Type="http://schemas.openxmlformats.org/officeDocument/2006/relationships/image" Target="../media/image18.png"/><Relationship Id="rId8" Type="http://schemas.openxmlformats.org/officeDocument/2006/relationships/image" Target="../media/image19.png"/><Relationship Id="rId9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3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4" Type="http://schemas.openxmlformats.org/officeDocument/2006/relationships/image" Target="../media/image23.png"/><Relationship Id="rId5" Type="http://schemas.openxmlformats.org/officeDocument/2006/relationships/image" Target="../media/image24.png"/><Relationship Id="rId6" Type="http://schemas.openxmlformats.org/officeDocument/2006/relationships/image" Target="../media/image25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1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6.jpeg"/><Relationship Id="rId3" Type="http://schemas.openxmlformats.org/officeDocument/2006/relationships/image" Target="../media/image27.jpe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8.png"/><Relationship Id="rId3" Type="http://schemas.openxmlformats.org/officeDocument/2006/relationships/image" Target="../media/image29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0.png"/><Relationship Id="rId3" Type="http://schemas.openxmlformats.org/officeDocument/2006/relationships/image" Target="../media/image31.pn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2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3.png"/><Relationship Id="rId3" Type="http://schemas.openxmlformats.org/officeDocument/2006/relationships/image" Target="../media/image34.png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4" Type="http://schemas.openxmlformats.org/officeDocument/2006/relationships/image" Target="../media/image37.png"/><Relationship Id="rId5" Type="http://schemas.openxmlformats.org/officeDocument/2006/relationships/image" Target="../media/image38.png"/><Relationship Id="rId6" Type="http://schemas.openxmlformats.org/officeDocument/2006/relationships/image" Target="../media/image39.png"/><Relationship Id="rId7" Type="http://schemas.openxmlformats.org/officeDocument/2006/relationships/image" Target="../media/image40.png"/><Relationship Id="rId8" Type="http://schemas.openxmlformats.org/officeDocument/2006/relationships/image" Target="../media/image41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5.png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png"/><Relationship Id="rId3" Type="http://schemas.openxmlformats.org/officeDocument/2006/relationships/image" Target="../media/image3.png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2.png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3.png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4.png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4" Type="http://schemas.openxmlformats.org/officeDocument/2006/relationships/image" Target="../media/image6.png"/><Relationship Id="rId5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png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5.png"/><Relationship Id="rId3" Type="http://schemas.openxmlformats.org/officeDocument/2006/relationships/image" Target="../media/image46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4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Inventory Management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Chapter 17    7</a:t>
            </a:r>
            <a:r>
              <a:rPr lang="en-US" baseline="30000" dirty="0" smtClean="0"/>
              <a:t>th</a:t>
            </a:r>
            <a:r>
              <a:rPr lang="en-US" dirty="0" smtClean="0"/>
              <a:t> Ed.</a:t>
            </a:r>
          </a:p>
          <a:p>
            <a:r>
              <a:rPr lang="en-US" dirty="0" smtClean="0"/>
              <a:t>Rosemary Thurston RN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/>
            <a:r>
              <a:rPr lang="en-US" dirty="0" smtClean="0"/>
              <a:t>Too little</a:t>
            </a:r>
          </a:p>
          <a:p>
            <a:pPr lvl="2"/>
            <a:r>
              <a:rPr lang="en-US" dirty="0" smtClean="0"/>
              <a:t>Shortages</a:t>
            </a:r>
          </a:p>
          <a:p>
            <a:pPr lvl="2"/>
            <a:r>
              <a:rPr lang="en-US" dirty="0" smtClean="0"/>
              <a:t>Emergency  purchases</a:t>
            </a:r>
          </a:p>
          <a:p>
            <a:pPr lvl="3"/>
            <a:r>
              <a:rPr lang="en-US" dirty="0" smtClean="0"/>
              <a:t>Cost more</a:t>
            </a:r>
          </a:p>
          <a:p>
            <a:pPr lvl="2"/>
            <a:r>
              <a:rPr lang="en-US" dirty="0" smtClean="0"/>
              <a:t>Impact on patient care</a:t>
            </a:r>
          </a:p>
          <a:p>
            <a:pPr lvl="2"/>
            <a:r>
              <a:rPr lang="en-US" dirty="0" smtClean="0"/>
              <a:t>Hoarding in user department – inadequate storage</a:t>
            </a:r>
          </a:p>
          <a:p>
            <a:pPr lvl="2"/>
            <a:r>
              <a:rPr lang="en-US" dirty="0" smtClean="0"/>
              <a:t>Frequent handling to move inventories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09614" y="3200399"/>
            <a:ext cx="1212136" cy="1712383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02866" y="4912782"/>
            <a:ext cx="2379133" cy="1577469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6002866" y="2150533"/>
            <a:ext cx="86359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600" dirty="0" smtClean="0">
                <a:solidFill>
                  <a:schemeClr val="accent5">
                    <a:lumMod val="75000"/>
                  </a:schemeClr>
                </a:solidFill>
              </a:rPr>
              <a:t>$</a:t>
            </a:r>
            <a:endParaRPr lang="en-US" sz="9600" dirty="0">
              <a:solidFill>
                <a:schemeClr val="accent5">
                  <a:lumMod val="75000"/>
                </a:schemeClr>
              </a:solidFill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Official Inventories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sz="2800" dirty="0" smtClean="0"/>
              <a:t>To run a hospital, Value of inventory includes:</a:t>
            </a:r>
          </a:p>
          <a:p>
            <a:pPr lvl="1"/>
            <a:r>
              <a:rPr lang="en-US" sz="2600" dirty="0" smtClean="0"/>
              <a:t>Equipment - $500,00 - $10, 000,000</a:t>
            </a:r>
          </a:p>
          <a:p>
            <a:pPr lvl="1"/>
            <a:r>
              <a:rPr lang="en-US" sz="2600" dirty="0" smtClean="0"/>
              <a:t>Reusable items - $250,000 - $2,000,000</a:t>
            </a:r>
          </a:p>
          <a:p>
            <a:pPr lvl="1"/>
            <a:r>
              <a:rPr lang="en-US" sz="2600" dirty="0" smtClean="0"/>
              <a:t>Consumable items - $500,000 - $1,000,000</a:t>
            </a:r>
            <a:endParaRPr lang="en-US" sz="2800" dirty="0" smtClean="0"/>
          </a:p>
          <a:p>
            <a:r>
              <a:rPr lang="en-US" sz="3000" dirty="0" smtClean="0"/>
              <a:t>Included in Hospital Balance Sheet as a</a:t>
            </a:r>
          </a:p>
          <a:p>
            <a:pPr>
              <a:buNone/>
            </a:pPr>
            <a:r>
              <a:rPr lang="en-US" sz="3000" dirty="0" smtClean="0"/>
              <a:t>   “</a:t>
            </a:r>
            <a:r>
              <a:rPr lang="en-US" sz="3000" b="1" i="1" dirty="0" smtClean="0"/>
              <a:t>Current Asset”</a:t>
            </a:r>
          </a:p>
          <a:p>
            <a:r>
              <a:rPr lang="en-US" sz="2800" dirty="0" smtClean="0"/>
              <a:t>Includes these locations:</a:t>
            </a:r>
          </a:p>
          <a:p>
            <a:pPr lvl="1"/>
            <a:r>
              <a:rPr lang="en-US" dirty="0" smtClean="0"/>
              <a:t>CS, Pharmacy, Food </a:t>
            </a:r>
            <a:r>
              <a:rPr lang="en-US" dirty="0" smtClean="0"/>
              <a:t>S</a:t>
            </a:r>
            <a:r>
              <a:rPr lang="en-US" dirty="0" smtClean="0"/>
              <a:t>ervice Storeroom </a:t>
            </a:r>
          </a:p>
          <a:p>
            <a:pPr lvl="1"/>
            <a:r>
              <a:rPr lang="en-US" dirty="0" smtClean="0"/>
              <a:t>Nursing, Radiology, Surgery </a:t>
            </a:r>
            <a:endParaRPr lang="en-US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Unofficial Inventories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Maintained at substantial levels</a:t>
            </a:r>
          </a:p>
          <a:p>
            <a:pPr lvl="1"/>
            <a:r>
              <a:rPr lang="en-US" dirty="0" smtClean="0"/>
              <a:t>Located in user departments for a long time before use</a:t>
            </a:r>
          </a:p>
          <a:p>
            <a:pPr lvl="1"/>
            <a:endParaRPr lang="en-US" dirty="0" smtClean="0"/>
          </a:p>
          <a:p>
            <a:pPr lvl="1"/>
            <a:endParaRPr lang="en-US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Considerations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Inventory levels usually exceed what is required</a:t>
            </a:r>
          </a:p>
          <a:p>
            <a:endParaRPr lang="en-US" dirty="0" smtClean="0"/>
          </a:p>
          <a:p>
            <a:pPr lvl="1"/>
            <a:r>
              <a:rPr lang="en-US" dirty="0" smtClean="0"/>
              <a:t>Approximately 30% of budget is consumable</a:t>
            </a:r>
          </a:p>
          <a:p>
            <a:pPr lvl="1"/>
            <a:endParaRPr lang="en-US" dirty="0" smtClean="0"/>
          </a:p>
          <a:p>
            <a:pPr lvl="1"/>
            <a:r>
              <a:rPr lang="en-US" dirty="0" smtClean="0"/>
              <a:t>Represent 50 days (7 weeks) of use requirements</a:t>
            </a:r>
          </a:p>
          <a:p>
            <a:pPr lvl="1"/>
            <a:endParaRPr lang="en-US" dirty="0" smtClean="0"/>
          </a:p>
          <a:p>
            <a:pPr lvl="1"/>
            <a:r>
              <a:rPr lang="en-US" dirty="0" smtClean="0"/>
              <a:t>Usually there is </a:t>
            </a:r>
            <a:r>
              <a:rPr lang="en-US" b="1" i="1" dirty="0" smtClean="0"/>
              <a:t>more unofficial </a:t>
            </a:r>
            <a:r>
              <a:rPr lang="en-US" dirty="0" smtClean="0"/>
              <a:t>than </a:t>
            </a:r>
            <a:r>
              <a:rPr lang="en-US" b="1" i="1" dirty="0" smtClean="0"/>
              <a:t>official</a:t>
            </a:r>
            <a:r>
              <a:rPr lang="en-US" dirty="0" smtClean="0"/>
              <a:t> inventory</a:t>
            </a:r>
          </a:p>
          <a:p>
            <a:endParaRPr lang="en-US" dirty="0" smtClean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MUST MAINTAIN STERILITY of items</a:t>
            </a:r>
          </a:p>
          <a:p>
            <a:pPr lvl="1"/>
            <a:r>
              <a:rPr lang="en-US" dirty="0" smtClean="0"/>
              <a:t>Controls cost</a:t>
            </a:r>
          </a:p>
          <a:p>
            <a:pPr lvl="1"/>
            <a:r>
              <a:rPr lang="en-US" dirty="0" smtClean="0"/>
              <a:t>Assures patient safety</a:t>
            </a:r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Dust control / cleaning</a:t>
            </a:r>
          </a:p>
          <a:p>
            <a:pPr lvl="1"/>
            <a:r>
              <a:rPr lang="en-US" dirty="0" smtClean="0"/>
              <a:t>Left on packages – become airborne when opened</a:t>
            </a:r>
          </a:p>
          <a:p>
            <a:pPr lvl="1"/>
            <a:r>
              <a:rPr lang="en-US" dirty="0" smtClean="0"/>
              <a:t>Fall on packages contaminating them</a:t>
            </a:r>
          </a:p>
          <a:p>
            <a:pPr lvl="1"/>
            <a:endParaRPr lang="en-US" dirty="0" smtClean="0"/>
          </a:p>
          <a:p>
            <a:r>
              <a:rPr lang="en-US" dirty="0" smtClean="0"/>
              <a:t>Clutter / overstocking</a:t>
            </a:r>
          </a:p>
          <a:p>
            <a:pPr lvl="1"/>
            <a:r>
              <a:rPr lang="en-US" dirty="0" smtClean="0"/>
              <a:t>Creates damage to packages</a:t>
            </a:r>
          </a:p>
          <a:p>
            <a:pPr lvl="1"/>
            <a:r>
              <a:rPr lang="en-US" dirty="0" smtClean="0"/>
              <a:t>May not be easily visible</a:t>
            </a:r>
            <a:endParaRPr lang="en-US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b="1" i="1" dirty="0" smtClean="0"/>
              <a:t>Event Related Sterility</a:t>
            </a:r>
          </a:p>
          <a:p>
            <a:pPr lvl="1"/>
            <a:r>
              <a:rPr lang="en-US" dirty="0" smtClean="0"/>
              <a:t>May be labeled “</a:t>
            </a:r>
            <a:r>
              <a:rPr lang="en-US" b="1" dirty="0" smtClean="0"/>
              <a:t>S</a:t>
            </a:r>
            <a:r>
              <a:rPr lang="en-US" b="1" dirty="0" smtClean="0"/>
              <a:t>terile Unless Damaged or Opened”</a:t>
            </a:r>
            <a:endParaRPr lang="en-US" dirty="0" smtClean="0"/>
          </a:p>
          <a:p>
            <a:pPr lvl="1"/>
            <a:r>
              <a:rPr lang="en-US" b="1" i="1" dirty="0" smtClean="0"/>
              <a:t>All packages must be inspected before dispensing</a:t>
            </a:r>
          </a:p>
          <a:p>
            <a:pPr lvl="2"/>
            <a:r>
              <a:rPr lang="en-US" b="1" i="1" dirty="0" smtClean="0"/>
              <a:t>And before use</a:t>
            </a:r>
          </a:p>
          <a:p>
            <a:pPr lvl="2"/>
            <a:endParaRPr lang="en-US" b="1" i="1" dirty="0" smtClean="0"/>
          </a:p>
          <a:p>
            <a:pPr lvl="1"/>
            <a:r>
              <a:rPr lang="en-US" dirty="0" smtClean="0"/>
              <a:t>If items are damaged</a:t>
            </a:r>
          </a:p>
          <a:p>
            <a:pPr lvl="1"/>
            <a:endParaRPr lang="en-US" dirty="0" smtClean="0"/>
          </a:p>
          <a:p>
            <a:pPr lvl="2"/>
            <a:r>
              <a:rPr lang="en-US" dirty="0" smtClean="0"/>
              <a:t>Must be discarded</a:t>
            </a:r>
          </a:p>
          <a:p>
            <a:pPr lvl="2"/>
            <a:endParaRPr lang="en-US" dirty="0" smtClean="0"/>
          </a:p>
          <a:p>
            <a:pPr lvl="2"/>
            <a:r>
              <a:rPr lang="en-US" dirty="0" smtClean="0"/>
              <a:t>Must be reported</a:t>
            </a:r>
          </a:p>
          <a:p>
            <a:pPr lvl="1"/>
            <a:endParaRPr lang="en-US" dirty="0" smtClean="0"/>
          </a:p>
          <a:p>
            <a:pPr lvl="1"/>
            <a:r>
              <a:rPr lang="en-US" dirty="0" smtClean="0"/>
              <a:t>Costs associated with damage are TRACKED</a:t>
            </a:r>
            <a:endParaRPr lang="en-US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317541"/>
            <a:ext cx="8229600" cy="6007059"/>
          </a:xfrm>
        </p:spPr>
        <p:txBody>
          <a:bodyPr/>
          <a:lstStyle/>
          <a:p>
            <a:r>
              <a:rPr lang="en-US" b="1" i="1" dirty="0" smtClean="0"/>
              <a:t>Expiration Dates</a:t>
            </a:r>
          </a:p>
          <a:p>
            <a:pPr lvl="1"/>
            <a:r>
              <a:rPr lang="en-US" dirty="0" smtClean="0"/>
              <a:t>Check each package for damage /                          expiration date</a:t>
            </a:r>
          </a:p>
          <a:p>
            <a:pPr lvl="2"/>
            <a:r>
              <a:rPr lang="en-US" dirty="0" smtClean="0"/>
              <a:t>No specific place for date</a:t>
            </a:r>
          </a:p>
          <a:p>
            <a:endParaRPr lang="en-US" dirty="0" smtClean="0"/>
          </a:p>
          <a:p>
            <a:pPr lvl="1"/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20900" y="2236941"/>
            <a:ext cx="2565900" cy="192442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20900" y="-83615"/>
            <a:ext cx="3429000" cy="23622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634436" y="5234515"/>
            <a:ext cx="2439662" cy="1623484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69786" y="2128526"/>
            <a:ext cx="2864125" cy="2418073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556000" y="2278585"/>
            <a:ext cx="2513610" cy="1882781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547783" y="4161366"/>
            <a:ext cx="2287717" cy="2696633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019186" y="4521200"/>
            <a:ext cx="3479800" cy="2336800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57200" y="4546600"/>
            <a:ext cx="1561986" cy="209338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54700" y="0"/>
            <a:ext cx="3289300" cy="24638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2844800"/>
            <a:ext cx="4324350" cy="432435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28533" y="3598157"/>
            <a:ext cx="5171017" cy="3016427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522133" y="704088"/>
            <a:ext cx="2946400" cy="275590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-160867" y="106680"/>
            <a:ext cx="3683000" cy="235712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 descr="DSCN2084_201.JPG"/>
          <p:cNvPicPr>
            <a:picLocks noGrp="1" noChangeAspect="1"/>
          </p:cNvPicPr>
          <p:nvPr>
            <p:ph idx="1"/>
          </p:nvPr>
        </p:nvPicPr>
        <p:blipFill>
          <a:blip r:embed="rId2"/>
          <a:srcRect l="-20307" r="-20307"/>
          <a:stretch>
            <a:fillRect/>
          </a:stretch>
        </p:blipFill>
        <p:spPr>
          <a:xfrm>
            <a:off x="-1049866" y="3299742"/>
            <a:ext cx="6671733" cy="3558258"/>
          </a:xfrm>
        </p:spPr>
      </p:pic>
      <p:pic>
        <p:nvPicPr>
          <p:cNvPr id="5" name="Picture 4" descr="DSCN2083_200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99466" y="0"/>
            <a:ext cx="4944533" cy="3708400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Transport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Equipment used to transport</a:t>
            </a:r>
          </a:p>
          <a:p>
            <a:pPr lvl="1"/>
            <a:r>
              <a:rPr lang="en-US" dirty="0" smtClean="0"/>
              <a:t>Outside the facility</a:t>
            </a:r>
          </a:p>
          <a:p>
            <a:pPr lvl="2"/>
            <a:r>
              <a:rPr lang="en-US" dirty="0" smtClean="0"/>
              <a:t>Must be enclosed in Cart / Totes</a:t>
            </a:r>
          </a:p>
          <a:p>
            <a:pPr lvl="2"/>
            <a:r>
              <a:rPr lang="en-US" dirty="0" smtClean="0"/>
              <a:t>Must be cleaned daily</a:t>
            </a:r>
          </a:p>
          <a:p>
            <a:pPr lvl="1"/>
            <a:r>
              <a:rPr lang="en-US" dirty="0" smtClean="0"/>
              <a:t>Inside the facility</a:t>
            </a:r>
          </a:p>
          <a:p>
            <a:pPr lvl="2"/>
            <a:r>
              <a:rPr lang="en-US" dirty="0" smtClean="0"/>
              <a:t>Enclosed carts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54700" y="1847088"/>
            <a:ext cx="3289300" cy="24638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51350" y="3716867"/>
            <a:ext cx="2806700" cy="28956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Why?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Poorly managed inventory can:</a:t>
            </a:r>
          </a:p>
          <a:p>
            <a:pPr lvl="1"/>
            <a:r>
              <a:rPr lang="en-US" dirty="0" smtClean="0"/>
              <a:t>Create shortages and stock outs</a:t>
            </a:r>
          </a:p>
          <a:p>
            <a:pPr lvl="1"/>
            <a:r>
              <a:rPr lang="en-US" dirty="0" smtClean="0"/>
              <a:t>Impacts quality of care</a:t>
            </a:r>
          </a:p>
          <a:p>
            <a:pPr lvl="1"/>
            <a:r>
              <a:rPr lang="en-US" dirty="0" smtClean="0"/>
              <a:t>Increase costs 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Inventory Replenishment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Methods Must</a:t>
            </a:r>
          </a:p>
          <a:p>
            <a:pPr lvl="1"/>
            <a:r>
              <a:rPr lang="en-US" dirty="0" smtClean="0"/>
              <a:t>Manage costs</a:t>
            </a:r>
          </a:p>
          <a:p>
            <a:pPr lvl="1"/>
            <a:r>
              <a:rPr lang="en-US" dirty="0" smtClean="0"/>
              <a:t>Have items available as needed</a:t>
            </a:r>
          </a:p>
          <a:p>
            <a:pPr lvl="1"/>
            <a:r>
              <a:rPr lang="en-US" dirty="0" smtClean="0"/>
              <a:t>Minimize work of supply staff</a:t>
            </a:r>
          </a:p>
          <a:p>
            <a:pPr lvl="1"/>
            <a:r>
              <a:rPr lang="en-US" dirty="0" smtClean="0"/>
              <a:t>Should be automatic – not need someone to reorder</a:t>
            </a:r>
          </a:p>
          <a:p>
            <a:r>
              <a:rPr lang="en-US" b="1" i="1" dirty="0" smtClean="0"/>
              <a:t>PAR – Periodic Automated Replenishment </a:t>
            </a:r>
          </a:p>
          <a:p>
            <a:pPr lvl="1"/>
            <a:r>
              <a:rPr lang="en-US" dirty="0" smtClean="0"/>
              <a:t>Establish a standard for each item – user and MM</a:t>
            </a:r>
          </a:p>
          <a:p>
            <a:pPr lvl="1"/>
            <a:r>
              <a:rPr lang="en-US" dirty="0" smtClean="0"/>
              <a:t>CS/MM inventory each area  on schedule</a:t>
            </a:r>
          </a:p>
          <a:p>
            <a:pPr lvl="2"/>
            <a:r>
              <a:rPr lang="en-US" dirty="0" smtClean="0"/>
              <a:t>Check items on hand – Count items there</a:t>
            </a:r>
          </a:p>
          <a:p>
            <a:pPr lvl="2"/>
            <a:r>
              <a:rPr lang="en-US" dirty="0" smtClean="0"/>
              <a:t>Figure what is needed to get to PAR standard – count to send</a:t>
            </a:r>
          </a:p>
          <a:p>
            <a:pPr lvl="2"/>
            <a:r>
              <a:rPr lang="en-US" i="1" dirty="0" smtClean="0"/>
              <a:t>Automatically?  </a:t>
            </a:r>
            <a:r>
              <a:rPr lang="en-US" dirty="0" smtClean="0"/>
              <a:t>sent to unit	</a:t>
            </a:r>
          </a:p>
          <a:p>
            <a:pPr lvl="1"/>
            <a:endParaRPr lang="en-US" dirty="0" smtClean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PAR – Level System</a:t>
            </a:r>
          </a:p>
          <a:p>
            <a:endParaRPr lang="en-US" dirty="0" smtClean="0"/>
          </a:p>
          <a:p>
            <a:pPr lvl="1"/>
            <a:endParaRPr lang="en-US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457200" y="2692399"/>
          <a:ext cx="8229600" cy="287528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57400"/>
                <a:gridCol w="2057400"/>
                <a:gridCol w="2057400"/>
                <a:gridCol w="2057400"/>
              </a:tblGrid>
              <a:tr h="863601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Item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PAR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On Hand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Needed /</a:t>
                      </a:r>
                    </a:p>
                    <a:p>
                      <a:pPr algn="ctr"/>
                      <a:r>
                        <a:rPr lang="en-US" dirty="0" smtClean="0"/>
                        <a:t>Send to Unit</a:t>
                      </a:r>
                      <a:endParaRPr lang="en-US" dirty="0"/>
                    </a:p>
                  </a:txBody>
                  <a:tcPr/>
                </a:tc>
              </a:tr>
              <a:tr h="863476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/>
                        <a:t>Normal saline</a:t>
                      </a:r>
                    </a:p>
                    <a:p>
                      <a:pPr algn="ctr"/>
                      <a:r>
                        <a:rPr lang="en-US" sz="2000" dirty="0" smtClean="0"/>
                        <a:t>Irrigation</a:t>
                      </a:r>
                    </a:p>
                    <a:p>
                      <a:pPr algn="ctr"/>
                      <a:r>
                        <a:rPr lang="en-US" sz="2000" dirty="0" smtClean="0"/>
                        <a:t>1500 ml</a:t>
                      </a:r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/>
                        <a:t>40</a:t>
                      </a:r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/>
                        <a:t>15</a:t>
                      </a:r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/>
                        <a:t>25</a:t>
                      </a:r>
                      <a:endParaRPr lang="en-US" sz="2000" dirty="0"/>
                    </a:p>
                  </a:txBody>
                  <a:tcPr/>
                </a:tc>
              </a:tr>
              <a:tr h="863476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/>
                        <a:t>4x4 Dressing</a:t>
                      </a:r>
                      <a:r>
                        <a:rPr lang="en-US" sz="2000" baseline="0" dirty="0" smtClean="0"/>
                        <a:t> Packages</a:t>
                      </a:r>
                    </a:p>
                    <a:p>
                      <a:pPr algn="ctr"/>
                      <a:r>
                        <a:rPr lang="en-US" sz="2000" baseline="0" dirty="0" smtClean="0"/>
                        <a:t>12 / box</a:t>
                      </a:r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/>
                        <a:t>26</a:t>
                      </a:r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/>
                        <a:t>13</a:t>
                      </a:r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/>
                        <a:t>13</a:t>
                      </a:r>
                      <a:endParaRPr lang="en-US" sz="2000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187504"/>
            <a:ext cx="8229600" cy="4389120"/>
          </a:xfrm>
        </p:spPr>
        <p:txBody>
          <a:bodyPr>
            <a:normAutofit lnSpcReduction="10000"/>
          </a:bodyPr>
          <a:lstStyle/>
          <a:p>
            <a:r>
              <a:rPr lang="en-US" b="1" i="1" dirty="0" smtClean="0"/>
              <a:t>Automated Supply Replenishment Systems</a:t>
            </a:r>
          </a:p>
          <a:p>
            <a:pPr lvl="1"/>
            <a:r>
              <a:rPr lang="en-US" dirty="0" smtClean="0"/>
              <a:t>Computerized System </a:t>
            </a:r>
          </a:p>
          <a:p>
            <a:pPr lvl="2"/>
            <a:r>
              <a:rPr lang="en-US" dirty="0" smtClean="0"/>
              <a:t>Clinical users </a:t>
            </a:r>
            <a:r>
              <a:rPr lang="en-US" b="1" i="1" dirty="0" smtClean="0"/>
              <a:t>SCAN or PUSH BUTTON</a:t>
            </a:r>
            <a:r>
              <a:rPr lang="en-US" dirty="0" smtClean="0"/>
              <a:t> to indicate an item removed from inventory at that location</a:t>
            </a:r>
          </a:p>
          <a:p>
            <a:pPr lvl="2"/>
            <a:r>
              <a:rPr lang="en-US" dirty="0" smtClean="0"/>
              <a:t>Patient must be identified – if for unit use – unit identified</a:t>
            </a:r>
          </a:p>
          <a:p>
            <a:pPr lvl="2"/>
            <a:r>
              <a:rPr lang="en-US" dirty="0" smtClean="0"/>
              <a:t>Staff may have to sign in </a:t>
            </a:r>
          </a:p>
          <a:p>
            <a:pPr lvl="1"/>
            <a:r>
              <a:rPr lang="en-US" dirty="0" smtClean="0"/>
              <a:t>PAR levels  and reorder points  are established</a:t>
            </a:r>
          </a:p>
          <a:p>
            <a:pPr lvl="2"/>
            <a:r>
              <a:rPr lang="en-US" dirty="0" smtClean="0"/>
              <a:t>Order is generated for all items                                               below order point</a:t>
            </a:r>
          </a:p>
          <a:p>
            <a:pPr lvl="2"/>
            <a:r>
              <a:rPr lang="en-US" dirty="0" smtClean="0"/>
              <a:t>Supply pick list is printed</a:t>
            </a:r>
          </a:p>
          <a:p>
            <a:pPr lvl="2"/>
            <a:r>
              <a:rPr lang="en-US" dirty="0" smtClean="0"/>
              <a:t>Used to retrieve needed items</a:t>
            </a:r>
          </a:p>
          <a:p>
            <a:pPr lvl="1"/>
            <a:r>
              <a:rPr lang="en-US" dirty="0" smtClean="0"/>
              <a:t>Delivered to unit / location</a:t>
            </a:r>
          </a:p>
          <a:p>
            <a:pPr lvl="2"/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54700" y="4809067"/>
            <a:ext cx="3289300" cy="245110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52627" y="139615"/>
            <a:ext cx="2730518" cy="2047889"/>
          </a:xfrm>
          <a:prstGeom prst="rect">
            <a:avLst/>
          </a:prstGeom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1"/>
            <a:r>
              <a:rPr lang="en-US" dirty="0" smtClean="0"/>
              <a:t>Using information </a:t>
            </a:r>
          </a:p>
          <a:p>
            <a:pPr lvl="2"/>
            <a:r>
              <a:rPr lang="en-US" dirty="0" smtClean="0"/>
              <a:t>Can decrease / increase number of items stored in CS</a:t>
            </a:r>
          </a:p>
          <a:p>
            <a:pPr lvl="2"/>
            <a:r>
              <a:rPr lang="en-US" dirty="0" smtClean="0"/>
              <a:t>Can be used to bring items from Storage Warehouse</a:t>
            </a:r>
          </a:p>
          <a:p>
            <a:pPr lvl="2"/>
            <a:r>
              <a:rPr lang="en-US" dirty="0" smtClean="0"/>
              <a:t>Can be used to order from </a:t>
            </a:r>
            <a:r>
              <a:rPr lang="en-US" dirty="0" smtClean="0"/>
              <a:t>Suppliers</a:t>
            </a:r>
          </a:p>
          <a:p>
            <a:pPr lvl="1"/>
            <a:r>
              <a:rPr lang="en-US" dirty="0" smtClean="0"/>
              <a:t>Interfacing with other systems </a:t>
            </a:r>
          </a:p>
          <a:p>
            <a:pPr lvl="2"/>
            <a:r>
              <a:rPr lang="en-US" dirty="0" smtClean="0"/>
              <a:t>“communicating” with other unrelated systems in hospital</a:t>
            </a:r>
          </a:p>
          <a:p>
            <a:pPr lvl="2"/>
            <a:r>
              <a:rPr lang="en-US" dirty="0" smtClean="0"/>
              <a:t>ADT – Admissions, Discharge, Transfer of patients</a:t>
            </a:r>
          </a:p>
          <a:p>
            <a:pPr lvl="3"/>
            <a:r>
              <a:rPr lang="en-US" dirty="0" smtClean="0"/>
              <a:t>Knowledge of how many patients are in hospital currently</a:t>
            </a:r>
          </a:p>
          <a:p>
            <a:pPr lvl="2"/>
            <a:r>
              <a:rPr lang="en-US" dirty="0" smtClean="0"/>
              <a:t>Patient Billing System</a:t>
            </a:r>
          </a:p>
          <a:p>
            <a:pPr lvl="3"/>
            <a:r>
              <a:rPr lang="en-US" dirty="0" smtClean="0"/>
              <a:t>No one has to send information to Billing</a:t>
            </a:r>
          </a:p>
          <a:p>
            <a:pPr lvl="3"/>
            <a:r>
              <a:rPr lang="en-US" dirty="0" smtClean="0"/>
              <a:t>As it is used, it is being billing</a:t>
            </a:r>
          </a:p>
          <a:p>
            <a:pPr lvl="2"/>
            <a:endParaRPr lang="en-US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b="1" i="1" dirty="0" smtClean="0"/>
              <a:t>Exchange Cart System</a:t>
            </a:r>
          </a:p>
          <a:p>
            <a:pPr lvl="1"/>
            <a:r>
              <a:rPr lang="en-US" dirty="0" smtClean="0"/>
              <a:t>Loaded Cart of specific items in specific area</a:t>
            </a:r>
          </a:p>
          <a:p>
            <a:pPr lvl="1"/>
            <a:r>
              <a:rPr lang="en-US" dirty="0" smtClean="0"/>
              <a:t>Exchanged for a used Cart with same items</a:t>
            </a:r>
          </a:p>
          <a:p>
            <a:pPr lvl="1"/>
            <a:endParaRPr lang="en-US" dirty="0" smtClean="0"/>
          </a:p>
          <a:p>
            <a:pPr lvl="1"/>
            <a:r>
              <a:rPr lang="en-US" dirty="0" smtClean="0"/>
              <a:t>PAR is already decided</a:t>
            </a:r>
          </a:p>
          <a:p>
            <a:pPr lvl="2"/>
            <a:r>
              <a:rPr lang="en-US" dirty="0" smtClean="0"/>
              <a:t>Inventory is done to determine what is needed / consumed</a:t>
            </a:r>
          </a:p>
          <a:p>
            <a:pPr lvl="1"/>
            <a:r>
              <a:rPr lang="en-US" dirty="0" smtClean="0"/>
              <a:t>Cart is replenished - </a:t>
            </a:r>
            <a:r>
              <a:rPr lang="en-US" i="1" dirty="0" smtClean="0"/>
              <a:t>AUTOMATIC</a:t>
            </a:r>
            <a:endParaRPr lang="en-US" dirty="0" smtClean="0"/>
          </a:p>
          <a:p>
            <a:pPr lvl="2"/>
            <a:r>
              <a:rPr lang="en-US" dirty="0" smtClean="0"/>
              <a:t>Items are charged to Unit</a:t>
            </a:r>
          </a:p>
          <a:p>
            <a:pPr lvl="1"/>
            <a:r>
              <a:rPr lang="en-US" dirty="0" smtClean="0"/>
              <a:t>Returned to unit on scheduled basis</a:t>
            </a:r>
          </a:p>
          <a:p>
            <a:pPr lvl="1"/>
            <a:endParaRPr lang="en-US" dirty="0" smtClean="0"/>
          </a:p>
          <a:p>
            <a:pPr lvl="1"/>
            <a:r>
              <a:rPr lang="en-US" dirty="0" smtClean="0"/>
              <a:t>May have to change items or numbers at some time</a:t>
            </a:r>
          </a:p>
          <a:p>
            <a:pPr lvl="1"/>
            <a:endParaRPr lang="en-US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Advantages</a:t>
            </a:r>
          </a:p>
          <a:p>
            <a:pPr lvl="1"/>
            <a:r>
              <a:rPr lang="en-US" dirty="0" smtClean="0"/>
              <a:t>Automatic – items and number already determined</a:t>
            </a:r>
          </a:p>
          <a:p>
            <a:pPr lvl="2"/>
            <a:r>
              <a:rPr lang="en-US" dirty="0" smtClean="0"/>
              <a:t>Clinical staff don’t order</a:t>
            </a:r>
          </a:p>
          <a:p>
            <a:pPr lvl="2"/>
            <a:r>
              <a:rPr lang="en-US" dirty="0" smtClean="0"/>
              <a:t>CS/MM staff don’t have to determine what is needed</a:t>
            </a:r>
          </a:p>
          <a:p>
            <a:pPr lvl="1"/>
            <a:r>
              <a:rPr lang="en-US" dirty="0" smtClean="0"/>
              <a:t>Works well for </a:t>
            </a:r>
            <a:r>
              <a:rPr lang="en-US" b="1" i="1" dirty="0" smtClean="0"/>
              <a:t>EMERGENCY</a:t>
            </a:r>
            <a:r>
              <a:rPr lang="en-US" dirty="0" smtClean="0"/>
              <a:t> carts</a:t>
            </a:r>
          </a:p>
          <a:p>
            <a:pPr lvl="2"/>
            <a:r>
              <a:rPr lang="en-US" dirty="0" smtClean="0"/>
              <a:t>Exchanged and restocked after each use   see p.351</a:t>
            </a:r>
          </a:p>
          <a:p>
            <a:r>
              <a:rPr lang="en-US" dirty="0" smtClean="0"/>
              <a:t>Disadvantages</a:t>
            </a:r>
          </a:p>
          <a:p>
            <a:pPr lvl="1"/>
            <a:r>
              <a:rPr lang="en-US" dirty="0" smtClean="0"/>
              <a:t>Double inventory and double carts</a:t>
            </a:r>
          </a:p>
          <a:p>
            <a:pPr lvl="1"/>
            <a:r>
              <a:rPr lang="en-US" dirty="0" smtClean="0"/>
              <a:t>Space for duplicate carts and place to restock them</a:t>
            </a:r>
          </a:p>
          <a:p>
            <a:pPr lvl="1"/>
            <a:r>
              <a:rPr lang="en-US" dirty="0" smtClean="0"/>
              <a:t>Movement of unused items many times</a:t>
            </a:r>
          </a:p>
          <a:p>
            <a:pPr lvl="1"/>
            <a:endParaRPr lang="en-US" dirty="0" smtClean="0"/>
          </a:p>
          <a:p>
            <a:pPr lvl="1">
              <a:buNone/>
            </a:pPr>
            <a:endParaRPr lang="en-US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b="1" i="1" dirty="0" smtClean="0"/>
              <a:t>Requisition System</a:t>
            </a:r>
            <a:endParaRPr lang="en-US" dirty="0" smtClean="0"/>
          </a:p>
          <a:p>
            <a:pPr lvl="1"/>
            <a:r>
              <a:rPr lang="en-US" dirty="0" smtClean="0"/>
              <a:t>Needed to:</a:t>
            </a:r>
          </a:p>
          <a:p>
            <a:pPr lvl="2"/>
            <a:r>
              <a:rPr lang="en-US" dirty="0" smtClean="0"/>
              <a:t>Order things that are not regular stock items</a:t>
            </a:r>
          </a:p>
          <a:p>
            <a:pPr lvl="2"/>
            <a:r>
              <a:rPr lang="en-US" dirty="0" smtClean="0"/>
              <a:t>Order additional items that have been used up</a:t>
            </a:r>
          </a:p>
          <a:p>
            <a:pPr lvl="2"/>
            <a:r>
              <a:rPr lang="en-US" dirty="0" smtClean="0"/>
              <a:t>CS delivers to unit</a:t>
            </a:r>
          </a:p>
          <a:p>
            <a:pPr lvl="1"/>
            <a:r>
              <a:rPr lang="en-US" dirty="0" smtClean="0"/>
              <a:t>System</a:t>
            </a:r>
          </a:p>
          <a:p>
            <a:pPr lvl="2"/>
            <a:r>
              <a:rPr lang="en-US" dirty="0" smtClean="0"/>
              <a:t>Manual – hand written on a piece of paper</a:t>
            </a:r>
          </a:p>
          <a:p>
            <a:pPr lvl="2"/>
            <a:r>
              <a:rPr lang="en-US" dirty="0" smtClean="0"/>
              <a:t>Computer – sent to department and printed</a:t>
            </a:r>
          </a:p>
          <a:p>
            <a:pPr lvl="3"/>
            <a:r>
              <a:rPr lang="en-US" dirty="0" smtClean="0"/>
              <a:t>Electronic – don’t need to re-enter for ordering into central system for MM</a:t>
            </a:r>
          </a:p>
          <a:p>
            <a:pPr lvl="1"/>
            <a:r>
              <a:rPr lang="en-US" dirty="0" smtClean="0"/>
              <a:t>Concerns</a:t>
            </a:r>
          </a:p>
          <a:p>
            <a:pPr lvl="3"/>
            <a:r>
              <a:rPr lang="en-US" dirty="0" smtClean="0"/>
              <a:t>No knowledge in CS of what unit needs are</a:t>
            </a:r>
          </a:p>
          <a:p>
            <a:pPr lvl="3"/>
            <a:r>
              <a:rPr lang="en-US" dirty="0" smtClean="0"/>
              <a:t>Difficult to manage inventory</a:t>
            </a:r>
            <a:endParaRPr lang="en-US"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i="1" dirty="0" smtClean="0"/>
              <a:t>Case Cart Systems</a:t>
            </a:r>
          </a:p>
          <a:p>
            <a:pPr lvl="1"/>
            <a:r>
              <a:rPr lang="en-US" dirty="0" smtClean="0"/>
              <a:t>Provides specific items for individual surgical procedures</a:t>
            </a:r>
          </a:p>
          <a:p>
            <a:pPr lvl="2"/>
            <a:r>
              <a:rPr lang="en-US" dirty="0" smtClean="0"/>
              <a:t>Assembled to meet needs of operating physician and the specific patient for a specific surgical procedure</a:t>
            </a:r>
          </a:p>
          <a:p>
            <a:pPr lvl="3"/>
            <a:r>
              <a:rPr lang="en-US" dirty="0" smtClean="0"/>
              <a:t>Providing disposable supplies</a:t>
            </a:r>
          </a:p>
          <a:p>
            <a:pPr lvl="3"/>
            <a:r>
              <a:rPr lang="en-US" dirty="0" smtClean="0"/>
              <a:t>Comprehensive systems providing</a:t>
            </a:r>
          </a:p>
          <a:p>
            <a:pPr lvl="4"/>
            <a:r>
              <a:rPr lang="en-US" dirty="0" smtClean="0"/>
              <a:t>Instruments</a:t>
            </a:r>
          </a:p>
          <a:p>
            <a:pPr lvl="4"/>
            <a:r>
              <a:rPr lang="en-US" dirty="0" smtClean="0"/>
              <a:t>Consumable Supplies</a:t>
            </a:r>
          </a:p>
          <a:p>
            <a:pPr lvl="4"/>
            <a:r>
              <a:rPr lang="en-US" dirty="0" smtClean="0"/>
              <a:t>Implants</a:t>
            </a:r>
          </a:p>
          <a:p>
            <a:pPr lvl="2"/>
            <a:r>
              <a:rPr lang="en-US" dirty="0" smtClean="0"/>
              <a:t>Meets needs of surgeons and maintains tracking system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35480"/>
            <a:ext cx="8229600" cy="4719320"/>
          </a:xfrm>
        </p:spPr>
        <p:txBody>
          <a:bodyPr>
            <a:normAutofit fontScale="92500" lnSpcReduction="10000"/>
          </a:bodyPr>
          <a:lstStyle/>
          <a:p>
            <a:r>
              <a:rPr lang="en-US" dirty="0" smtClean="0"/>
              <a:t>Benefits</a:t>
            </a:r>
          </a:p>
          <a:p>
            <a:pPr lvl="1"/>
            <a:r>
              <a:rPr lang="en-US" dirty="0" smtClean="0"/>
              <a:t>Standardized infection control practices</a:t>
            </a:r>
          </a:p>
          <a:p>
            <a:pPr lvl="2"/>
            <a:r>
              <a:rPr lang="en-US" dirty="0" smtClean="0"/>
              <a:t>Instruments returned to </a:t>
            </a:r>
            <a:r>
              <a:rPr lang="en-US" dirty="0" err="1" smtClean="0"/>
              <a:t>decontam</a:t>
            </a:r>
            <a:r>
              <a:rPr lang="en-US" dirty="0" smtClean="0"/>
              <a:t> immediately after use</a:t>
            </a:r>
          </a:p>
          <a:p>
            <a:pPr lvl="2"/>
            <a:r>
              <a:rPr lang="en-US" dirty="0" smtClean="0"/>
              <a:t>Process begins immediately</a:t>
            </a:r>
          </a:p>
          <a:p>
            <a:pPr lvl="2"/>
            <a:r>
              <a:rPr lang="en-US" dirty="0" smtClean="0"/>
              <a:t>CS people do this all the time – do a better job of:</a:t>
            </a:r>
          </a:p>
          <a:p>
            <a:pPr lvl="3"/>
            <a:r>
              <a:rPr lang="en-US" dirty="0" smtClean="0"/>
              <a:t>Cleaning, inspecting, assembling, sterilizing complex items</a:t>
            </a:r>
          </a:p>
          <a:p>
            <a:pPr lvl="1"/>
            <a:r>
              <a:rPr lang="en-US" dirty="0" smtClean="0"/>
              <a:t>Cost reduction</a:t>
            </a:r>
          </a:p>
          <a:p>
            <a:pPr lvl="2"/>
            <a:r>
              <a:rPr lang="en-US" dirty="0" smtClean="0"/>
              <a:t>Shift responsibility to pick items from OR staff to CS staff</a:t>
            </a:r>
          </a:p>
          <a:p>
            <a:pPr lvl="3"/>
            <a:r>
              <a:rPr lang="en-US" dirty="0" smtClean="0"/>
              <a:t>CS staff are usually lower paid</a:t>
            </a:r>
          </a:p>
          <a:p>
            <a:pPr lvl="1"/>
            <a:r>
              <a:rPr lang="en-US" dirty="0" smtClean="0"/>
              <a:t>Better instrument / supply tracking</a:t>
            </a:r>
          </a:p>
          <a:p>
            <a:pPr lvl="2"/>
            <a:r>
              <a:rPr lang="en-US" dirty="0" smtClean="0"/>
              <a:t>Can better track used / unused items </a:t>
            </a:r>
          </a:p>
          <a:p>
            <a:pPr lvl="2"/>
            <a:r>
              <a:rPr lang="en-US" dirty="0" smtClean="0"/>
              <a:t>Can reduce items / reduce inventory</a:t>
            </a:r>
          </a:p>
          <a:p>
            <a:pPr lvl="2"/>
            <a:r>
              <a:rPr lang="en-US" dirty="0" smtClean="0"/>
              <a:t>Instruments being used / unused</a:t>
            </a:r>
          </a:p>
          <a:p>
            <a:pPr lvl="1"/>
            <a:endParaRPr lang="en-US" dirty="0" smtClean="0"/>
          </a:p>
          <a:p>
            <a:pPr lvl="2"/>
            <a:endParaRPr lang="en-US" dirty="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35480"/>
            <a:ext cx="8229600" cy="4922520"/>
          </a:xfrm>
        </p:spPr>
        <p:txBody>
          <a:bodyPr>
            <a:normAutofit/>
          </a:bodyPr>
          <a:lstStyle/>
          <a:p>
            <a:r>
              <a:rPr lang="en-US" dirty="0" smtClean="0"/>
              <a:t>Effectiveness</a:t>
            </a:r>
          </a:p>
          <a:p>
            <a:pPr lvl="1"/>
            <a:r>
              <a:rPr lang="en-US" dirty="0" smtClean="0"/>
              <a:t>Users must decide what their needs are</a:t>
            </a:r>
          </a:p>
          <a:p>
            <a:pPr lvl="2"/>
            <a:r>
              <a:rPr lang="en-US" dirty="0" smtClean="0"/>
              <a:t>Must input into system</a:t>
            </a:r>
          </a:p>
          <a:p>
            <a:pPr lvl="2"/>
            <a:r>
              <a:rPr lang="en-US" dirty="0" smtClean="0"/>
              <a:t>Changed as practice changes</a:t>
            </a:r>
          </a:p>
          <a:p>
            <a:pPr lvl="1"/>
            <a:r>
              <a:rPr lang="en-US" dirty="0" smtClean="0"/>
              <a:t>Transferred to pick list for CS</a:t>
            </a:r>
          </a:p>
          <a:p>
            <a:pPr lvl="2"/>
            <a:r>
              <a:rPr lang="en-US" dirty="0" smtClean="0"/>
              <a:t>CS assembles carts with items</a:t>
            </a:r>
          </a:p>
          <a:p>
            <a:pPr lvl="1"/>
            <a:r>
              <a:rPr lang="en-US" dirty="0" smtClean="0"/>
              <a:t>Products should be standardized</a:t>
            </a:r>
          </a:p>
          <a:p>
            <a:pPr lvl="2"/>
            <a:r>
              <a:rPr lang="en-US" dirty="0" smtClean="0"/>
              <a:t>From same company used by hospital</a:t>
            </a:r>
          </a:p>
          <a:p>
            <a:pPr lvl="3"/>
            <a:r>
              <a:rPr lang="en-US" dirty="0" smtClean="0"/>
              <a:t>Not a special order</a:t>
            </a:r>
          </a:p>
          <a:p>
            <a:pPr lvl="2"/>
            <a:r>
              <a:rPr lang="en-US" dirty="0" smtClean="0"/>
              <a:t>Cost (acquisition, storing, etc.), quality </a:t>
            </a:r>
          </a:p>
          <a:p>
            <a:pPr lvl="2"/>
            <a:r>
              <a:rPr lang="en-US" dirty="0" smtClean="0"/>
              <a:t>Should not have different brands of same thing</a:t>
            </a:r>
          </a:p>
          <a:p>
            <a:pPr lvl="1">
              <a:buNone/>
            </a:pPr>
            <a:endParaRPr lang="en-US" dirty="0" smtClean="0"/>
          </a:p>
          <a:p>
            <a:pPr lvl="1"/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01316" y="3228679"/>
            <a:ext cx="3111500" cy="261620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Inventory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What is inventory	</a:t>
            </a:r>
          </a:p>
          <a:p>
            <a:pPr lvl="1"/>
            <a:r>
              <a:rPr lang="en-US" dirty="0" smtClean="0"/>
              <a:t>Consumable items</a:t>
            </a:r>
          </a:p>
          <a:p>
            <a:pPr lvl="2"/>
            <a:r>
              <a:rPr lang="en-US" dirty="0" smtClean="0"/>
              <a:t>Reusable</a:t>
            </a:r>
          </a:p>
          <a:p>
            <a:pPr lvl="2"/>
            <a:r>
              <a:rPr lang="en-US" dirty="0" smtClean="0"/>
              <a:t>Consumable</a:t>
            </a:r>
          </a:p>
          <a:p>
            <a:pPr lvl="1"/>
            <a:r>
              <a:rPr lang="en-US" dirty="0" smtClean="0"/>
              <a:t>Types</a:t>
            </a:r>
          </a:p>
          <a:p>
            <a:pPr lvl="2"/>
            <a:r>
              <a:rPr lang="en-US" dirty="0" smtClean="0"/>
              <a:t>Consumable</a:t>
            </a:r>
          </a:p>
          <a:p>
            <a:pPr lvl="3"/>
            <a:r>
              <a:rPr lang="en-US" dirty="0" smtClean="0"/>
              <a:t>Disposable wraps</a:t>
            </a:r>
          </a:p>
          <a:p>
            <a:pPr lvl="3"/>
            <a:r>
              <a:rPr lang="en-US" dirty="0" smtClean="0"/>
              <a:t>Detergents</a:t>
            </a:r>
          </a:p>
          <a:p>
            <a:pPr lvl="3"/>
            <a:r>
              <a:rPr lang="en-US" dirty="0"/>
              <a:t>S</a:t>
            </a:r>
            <a:r>
              <a:rPr lang="en-US" dirty="0" smtClean="0"/>
              <a:t>terility indicators</a:t>
            </a:r>
          </a:p>
          <a:p>
            <a:pPr lvl="2"/>
            <a:r>
              <a:rPr lang="en-US" dirty="0" smtClean="0"/>
              <a:t>Must purchase new to replace used</a:t>
            </a:r>
          </a:p>
          <a:p>
            <a:pPr lvl="3"/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lvl="1"/>
            <a:r>
              <a:rPr lang="en-US" dirty="0" smtClean="0"/>
              <a:t>D</a:t>
            </a:r>
            <a:r>
              <a:rPr lang="en-US" dirty="0" smtClean="0"/>
              <a:t>elivered to user unit by assigned staff</a:t>
            </a:r>
          </a:p>
          <a:p>
            <a:pPr lvl="2"/>
            <a:r>
              <a:rPr lang="en-US" dirty="0" smtClean="0"/>
              <a:t>Must arrive on time</a:t>
            </a:r>
          </a:p>
          <a:p>
            <a:pPr lvl="2"/>
            <a:r>
              <a:rPr lang="en-US" dirty="0" smtClean="0"/>
              <a:t>Stays in contact with unit – COMMUNICATION</a:t>
            </a:r>
          </a:p>
          <a:p>
            <a:pPr lvl="3"/>
            <a:r>
              <a:rPr lang="en-US" dirty="0" smtClean="0"/>
              <a:t>OR staff must realize time to reprocess an instrument / set</a:t>
            </a:r>
          </a:p>
          <a:p>
            <a:pPr lvl="3"/>
            <a:r>
              <a:rPr lang="en-US" dirty="0" smtClean="0"/>
              <a:t>Must be aware of new items / instrument names / procedures</a:t>
            </a:r>
          </a:p>
          <a:p>
            <a:pPr lvl="2"/>
            <a:r>
              <a:rPr lang="en-US" dirty="0" smtClean="0"/>
              <a:t>Delivers additional items as needed</a:t>
            </a:r>
          </a:p>
          <a:p>
            <a:pPr lvl="2"/>
            <a:endParaRPr lang="en-US" dirty="0" smtClean="0"/>
          </a:p>
          <a:p>
            <a:pPr lvl="1"/>
            <a:r>
              <a:rPr lang="en-US" dirty="0" smtClean="0"/>
              <a:t>After procedure is complete</a:t>
            </a:r>
          </a:p>
          <a:p>
            <a:pPr lvl="2"/>
            <a:r>
              <a:rPr lang="en-US" dirty="0" smtClean="0"/>
              <a:t>Cart is returned </a:t>
            </a:r>
          </a:p>
          <a:p>
            <a:pPr lvl="2"/>
            <a:r>
              <a:rPr lang="en-US" dirty="0" err="1" smtClean="0"/>
              <a:t>Reprocessable</a:t>
            </a:r>
            <a:r>
              <a:rPr lang="en-US" dirty="0" smtClean="0"/>
              <a:t> items go to </a:t>
            </a:r>
            <a:r>
              <a:rPr lang="en-US" dirty="0" err="1" smtClean="0"/>
              <a:t>Decontam</a:t>
            </a:r>
            <a:endParaRPr lang="en-US" dirty="0" smtClean="0"/>
          </a:p>
          <a:p>
            <a:pPr lvl="2"/>
            <a:r>
              <a:rPr lang="en-US" dirty="0" smtClean="0"/>
              <a:t>Unused items go back into stock</a:t>
            </a:r>
          </a:p>
          <a:p>
            <a:pPr lvl="2"/>
            <a:r>
              <a:rPr lang="en-US" dirty="0" smtClean="0"/>
              <a:t>Charges for used items</a:t>
            </a:r>
          </a:p>
          <a:p>
            <a:pPr lvl="2"/>
            <a:r>
              <a:rPr lang="en-US" dirty="0" smtClean="0"/>
              <a:t>Replenishes inventory</a:t>
            </a:r>
          </a:p>
          <a:p>
            <a:pPr lvl="1">
              <a:buNone/>
            </a:pPr>
            <a:endParaRPr lang="en-US" dirty="0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/>
            <a:r>
              <a:rPr lang="en-US" dirty="0" smtClean="0"/>
              <a:t>Standby Carts</a:t>
            </a:r>
          </a:p>
          <a:p>
            <a:pPr lvl="2"/>
            <a:r>
              <a:rPr lang="en-US" dirty="0" smtClean="0"/>
              <a:t>For EMERGENCIES </a:t>
            </a:r>
          </a:p>
          <a:p>
            <a:pPr lvl="3"/>
            <a:r>
              <a:rPr lang="en-US" dirty="0" smtClean="0"/>
              <a:t>Assembled</a:t>
            </a:r>
          </a:p>
          <a:p>
            <a:pPr lvl="3"/>
            <a:r>
              <a:rPr lang="en-US" dirty="0" smtClean="0"/>
              <a:t> on “Stand-By” </a:t>
            </a:r>
          </a:p>
          <a:p>
            <a:pPr lvl="2"/>
            <a:r>
              <a:rPr lang="en-US" dirty="0" smtClean="0"/>
              <a:t>Used for STAT situations (IMMEDIATE)</a:t>
            </a:r>
          </a:p>
          <a:p>
            <a:pPr lvl="3"/>
            <a:r>
              <a:rPr lang="en-US" dirty="0" smtClean="0"/>
              <a:t>For Cesarean Sections</a:t>
            </a:r>
          </a:p>
          <a:p>
            <a:pPr lvl="3"/>
            <a:r>
              <a:rPr lang="en-US" dirty="0" smtClean="0"/>
              <a:t>For Trauma </a:t>
            </a:r>
          </a:p>
          <a:p>
            <a:pPr lvl="2"/>
            <a:r>
              <a:rPr lang="en-US" dirty="0" smtClean="0"/>
              <a:t>For vaginal deliveries</a:t>
            </a:r>
            <a:endParaRPr lang="en-US" dirty="0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35479"/>
            <a:ext cx="8229600" cy="4685453"/>
          </a:xfrm>
        </p:spPr>
        <p:txBody>
          <a:bodyPr>
            <a:normAutofit/>
          </a:bodyPr>
          <a:lstStyle/>
          <a:p>
            <a:r>
              <a:rPr lang="en-US" b="1" i="1" dirty="0" smtClean="0"/>
              <a:t>STAT Orders	</a:t>
            </a:r>
          </a:p>
          <a:p>
            <a:pPr lvl="1"/>
            <a:r>
              <a:rPr lang="en-US" dirty="0" smtClean="0"/>
              <a:t>Require IMMEDIATE ACTION</a:t>
            </a:r>
          </a:p>
          <a:p>
            <a:pPr lvl="2"/>
            <a:r>
              <a:rPr lang="en-US" dirty="0" smtClean="0"/>
              <a:t>For an item needed in patient care areas</a:t>
            </a:r>
          </a:p>
          <a:p>
            <a:pPr lvl="2"/>
            <a:endParaRPr lang="en-US" dirty="0" smtClean="0"/>
          </a:p>
          <a:p>
            <a:pPr lvl="1"/>
            <a:r>
              <a:rPr lang="en-US" dirty="0" smtClean="0"/>
              <a:t>May be needed for the next day in surgery</a:t>
            </a:r>
          </a:p>
          <a:p>
            <a:pPr lvl="2"/>
            <a:r>
              <a:rPr lang="en-US" dirty="0" smtClean="0"/>
              <a:t>If item is not available</a:t>
            </a:r>
          </a:p>
          <a:p>
            <a:pPr lvl="2"/>
            <a:r>
              <a:rPr lang="en-US" dirty="0" smtClean="0"/>
              <a:t>May require</a:t>
            </a:r>
          </a:p>
          <a:p>
            <a:pPr lvl="3"/>
            <a:r>
              <a:rPr lang="en-US" dirty="0" smtClean="0"/>
              <a:t>Overnight air shipment</a:t>
            </a:r>
          </a:p>
          <a:p>
            <a:pPr lvl="3"/>
            <a:r>
              <a:rPr lang="en-US" dirty="0" smtClean="0"/>
              <a:t>Borrowing from another facility</a:t>
            </a:r>
          </a:p>
          <a:p>
            <a:pPr lvl="1"/>
            <a:endParaRPr lang="en-US" dirty="0"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Must be aware of </a:t>
            </a:r>
          </a:p>
          <a:p>
            <a:pPr lvl="1"/>
            <a:r>
              <a:rPr lang="en-US" dirty="0" smtClean="0"/>
              <a:t>Why they </a:t>
            </a:r>
            <a:r>
              <a:rPr lang="en-US" dirty="0" smtClean="0"/>
              <a:t>OCCUR</a:t>
            </a:r>
          </a:p>
          <a:p>
            <a:pPr lvl="2"/>
            <a:r>
              <a:rPr lang="en-US" dirty="0" smtClean="0"/>
              <a:t>Supplies too low – need to increase PAR</a:t>
            </a:r>
          </a:p>
          <a:p>
            <a:pPr lvl="2"/>
            <a:r>
              <a:rPr lang="en-US" dirty="0" smtClean="0"/>
              <a:t>Improper Planning</a:t>
            </a:r>
            <a:r>
              <a:rPr lang="en-US" dirty="0" smtClean="0"/>
              <a:t>  - late notification of needs </a:t>
            </a:r>
          </a:p>
          <a:p>
            <a:pPr lvl="1"/>
            <a:r>
              <a:rPr lang="en-US" dirty="0" smtClean="0"/>
              <a:t>How they can be </a:t>
            </a:r>
            <a:r>
              <a:rPr lang="en-US" dirty="0" smtClean="0"/>
              <a:t>PREVENTED</a:t>
            </a:r>
          </a:p>
          <a:p>
            <a:pPr lvl="2"/>
            <a:r>
              <a:rPr lang="en-US" dirty="0" smtClean="0"/>
              <a:t>Routine reviews of usage on care units for PAR-levels</a:t>
            </a:r>
          </a:p>
          <a:p>
            <a:pPr lvl="2"/>
            <a:r>
              <a:rPr lang="en-US" dirty="0" smtClean="0"/>
              <a:t>Communication with and:</a:t>
            </a:r>
          </a:p>
          <a:p>
            <a:pPr lvl="3"/>
            <a:r>
              <a:rPr lang="en-US" dirty="0" smtClean="0"/>
              <a:t>Education of staff involved in use of items</a:t>
            </a:r>
          </a:p>
          <a:p>
            <a:pPr lvl="3"/>
            <a:r>
              <a:rPr lang="en-US" dirty="0" smtClean="0"/>
              <a:t>Preplanning for possible emergencies	</a:t>
            </a:r>
          </a:p>
          <a:p>
            <a:pPr lvl="1"/>
            <a:endParaRPr lang="en-US" dirty="0"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i="1" dirty="0" smtClean="0"/>
              <a:t>Automated Inventory Tracking Systems</a:t>
            </a:r>
            <a:endParaRPr lang="en-US" dirty="0" smtClean="0"/>
          </a:p>
          <a:p>
            <a:pPr lvl="1"/>
            <a:r>
              <a:rPr lang="en-US" dirty="0" smtClean="0"/>
              <a:t>BAR CODES	</a:t>
            </a:r>
          </a:p>
          <a:p>
            <a:pPr lvl="2"/>
            <a:r>
              <a:rPr lang="en-US" dirty="0" smtClean="0"/>
              <a:t>Bar code is scanned from item being used</a:t>
            </a:r>
          </a:p>
          <a:p>
            <a:pPr lvl="2"/>
            <a:r>
              <a:rPr lang="en-US" dirty="0" smtClean="0"/>
              <a:t>Tone that it has been read is heard </a:t>
            </a:r>
          </a:p>
          <a:p>
            <a:pPr lvl="2"/>
            <a:r>
              <a:rPr lang="en-US" dirty="0" smtClean="0"/>
              <a:t>Produce information goes to MM system</a:t>
            </a:r>
          </a:p>
          <a:p>
            <a:pPr lvl="2"/>
            <a:endParaRPr lang="en-US" dirty="0" smtClean="0"/>
          </a:p>
          <a:p>
            <a:pPr lvl="2"/>
            <a:endParaRPr lang="en-US" dirty="0" smtClean="0"/>
          </a:p>
          <a:p>
            <a:pPr lvl="1"/>
            <a:endParaRPr lang="en-US" b="1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33583" y="4142318"/>
            <a:ext cx="3314700" cy="24511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06550" y="4394200"/>
            <a:ext cx="3289300" cy="2463800"/>
          </a:xfrm>
          <a:prstGeom prst="rect">
            <a:avLst/>
          </a:prstGeom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/>
            <a:r>
              <a:rPr lang="en-US" dirty="0" smtClean="0"/>
              <a:t>RADIO FREQUENCY IDENTIFICATION  (RFID)</a:t>
            </a:r>
          </a:p>
          <a:p>
            <a:pPr lvl="2"/>
            <a:r>
              <a:rPr lang="en-US" dirty="0" smtClean="0"/>
              <a:t>Tags on clothing in stores – removed before you leave</a:t>
            </a:r>
          </a:p>
          <a:p>
            <a:pPr lvl="2"/>
            <a:r>
              <a:rPr lang="en-US" dirty="0" smtClean="0"/>
              <a:t>Bars on items that are rubbed over a surface to deactivate them</a:t>
            </a:r>
          </a:p>
          <a:p>
            <a:pPr lvl="2"/>
            <a:r>
              <a:rPr lang="en-US" dirty="0" smtClean="0"/>
              <a:t>Being used currently for:</a:t>
            </a:r>
          </a:p>
          <a:p>
            <a:pPr lvl="3"/>
            <a:r>
              <a:rPr lang="en-US" dirty="0" smtClean="0"/>
              <a:t>Track expensive supply items</a:t>
            </a:r>
          </a:p>
          <a:p>
            <a:pPr lvl="3"/>
            <a:r>
              <a:rPr lang="en-US" dirty="0" smtClean="0"/>
              <a:t>Moveable patient equipment</a:t>
            </a:r>
          </a:p>
          <a:p>
            <a:pPr lvl="3"/>
            <a:endParaRPr lang="en-US" dirty="0"/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Distribution	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Moving supplies from storage to user location</a:t>
            </a:r>
          </a:p>
          <a:p>
            <a:pPr lvl="1"/>
            <a:r>
              <a:rPr lang="en-US" dirty="0" smtClean="0"/>
              <a:t>Everything consumable usually</a:t>
            </a:r>
          </a:p>
          <a:p>
            <a:pPr lvl="2"/>
            <a:r>
              <a:rPr lang="en-US" dirty="0" smtClean="0"/>
              <a:t>Patient care items</a:t>
            </a:r>
          </a:p>
          <a:p>
            <a:pPr lvl="2"/>
            <a:r>
              <a:rPr lang="en-US" dirty="0" smtClean="0"/>
              <a:t>Paper supplies</a:t>
            </a:r>
          </a:p>
          <a:p>
            <a:pPr lvl="2"/>
            <a:r>
              <a:rPr lang="en-US" dirty="0" smtClean="0"/>
              <a:t>ETC.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68134" y="3911600"/>
            <a:ext cx="1930400" cy="26670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98534" y="4601633"/>
            <a:ext cx="1223837" cy="1976967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42617" y="4893733"/>
            <a:ext cx="2372281" cy="1776921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588488" y="1002080"/>
            <a:ext cx="1326410" cy="1866799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651522" y="3100916"/>
            <a:ext cx="2263376" cy="1500717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79046" y="4628605"/>
            <a:ext cx="1354667" cy="2229395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533713" y="4076308"/>
            <a:ext cx="1659909" cy="1104594"/>
          </a:xfrm>
          <a:prstGeom prst="rect">
            <a:avLst/>
          </a:prstGeom>
        </p:spPr>
      </p:pic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Goal</a:t>
            </a:r>
          </a:p>
          <a:p>
            <a:pPr lvl="1"/>
            <a:r>
              <a:rPr lang="en-US" dirty="0" smtClean="0"/>
              <a:t>Move correct items</a:t>
            </a:r>
          </a:p>
          <a:p>
            <a:pPr lvl="1"/>
            <a:r>
              <a:rPr lang="en-US" dirty="0" smtClean="0"/>
              <a:t>In right quantities</a:t>
            </a:r>
          </a:p>
          <a:p>
            <a:pPr lvl="1"/>
            <a:r>
              <a:rPr lang="en-US" dirty="0" smtClean="0"/>
              <a:t>To right places</a:t>
            </a:r>
          </a:p>
          <a:p>
            <a:pPr lvl="1"/>
            <a:r>
              <a:rPr lang="en-US" dirty="0" smtClean="0"/>
              <a:t>At right times</a:t>
            </a:r>
          </a:p>
          <a:p>
            <a:pPr lvl="1"/>
            <a:r>
              <a:rPr lang="en-US" dirty="0" smtClean="0"/>
              <a:t>Being cost efficient</a:t>
            </a:r>
          </a:p>
          <a:p>
            <a:pPr lvl="1"/>
            <a:r>
              <a:rPr lang="en-US" dirty="0" smtClean="0"/>
              <a:t>By appropriate personnel 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Considerations</a:t>
            </a:r>
          </a:p>
          <a:p>
            <a:pPr lvl="1"/>
            <a:r>
              <a:rPr lang="en-US" dirty="0" smtClean="0"/>
              <a:t>Routine in department</a:t>
            </a:r>
          </a:p>
          <a:p>
            <a:pPr lvl="1"/>
            <a:r>
              <a:rPr lang="en-US" dirty="0" smtClean="0"/>
              <a:t>Frequency</a:t>
            </a:r>
          </a:p>
          <a:p>
            <a:pPr lvl="1"/>
            <a:r>
              <a:rPr lang="en-US" dirty="0" smtClean="0"/>
              <a:t>Volume of use</a:t>
            </a:r>
          </a:p>
          <a:p>
            <a:pPr lvl="1"/>
            <a:r>
              <a:rPr lang="en-US" dirty="0" smtClean="0"/>
              <a:t>Peak activity times</a:t>
            </a:r>
          </a:p>
          <a:p>
            <a:pPr lvl="1"/>
            <a:r>
              <a:rPr lang="en-US" dirty="0" smtClean="0"/>
              <a:t>Amount of storage space in user areas</a:t>
            </a:r>
          </a:p>
          <a:p>
            <a:pPr lvl="2"/>
            <a:endParaRPr lang="en-US" dirty="0" smtClean="0"/>
          </a:p>
          <a:p>
            <a:pPr lvl="1"/>
            <a:endParaRPr lang="en-US" dirty="0"/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/>
            <a:r>
              <a:rPr lang="en-US" dirty="0" smtClean="0"/>
              <a:t>Scheduled distribution</a:t>
            </a:r>
          </a:p>
          <a:p>
            <a:pPr lvl="2"/>
            <a:r>
              <a:rPr lang="en-US" dirty="0" smtClean="0"/>
              <a:t>Day of the week – what days or Daily?</a:t>
            </a:r>
          </a:p>
          <a:p>
            <a:pPr lvl="2"/>
            <a:r>
              <a:rPr lang="en-US" dirty="0" smtClean="0"/>
              <a:t>Category of supply – </a:t>
            </a:r>
          </a:p>
          <a:p>
            <a:pPr lvl="3"/>
            <a:r>
              <a:rPr lang="en-US" dirty="0" smtClean="0"/>
              <a:t>Medical /surgical – daily?</a:t>
            </a:r>
          </a:p>
          <a:p>
            <a:pPr lvl="3"/>
            <a:r>
              <a:rPr lang="en-US" dirty="0" smtClean="0"/>
              <a:t>Paper supplies – weekly</a:t>
            </a:r>
            <a:r>
              <a:rPr lang="en-US" dirty="0" smtClean="0"/>
              <a:t>?	</a:t>
            </a:r>
          </a:p>
          <a:p>
            <a:pPr lvl="2"/>
            <a:r>
              <a:rPr lang="en-US" dirty="0" smtClean="0"/>
              <a:t>Type of User Area</a:t>
            </a:r>
          </a:p>
          <a:p>
            <a:pPr lvl="3"/>
            <a:r>
              <a:rPr lang="en-US" dirty="0" smtClean="0"/>
              <a:t>Medical – daily?</a:t>
            </a:r>
          </a:p>
          <a:p>
            <a:pPr lvl="3"/>
            <a:r>
              <a:rPr lang="en-US" dirty="0" smtClean="0"/>
              <a:t>Administration Office – weekly?</a:t>
            </a:r>
          </a:p>
          <a:p>
            <a:pPr lvl="2"/>
            <a:r>
              <a:rPr lang="en-US" dirty="0" smtClean="0"/>
              <a:t>Schedule of Patient Activities</a:t>
            </a:r>
          </a:p>
          <a:p>
            <a:pPr lvl="3"/>
            <a:r>
              <a:rPr lang="en-US" dirty="0" smtClean="0"/>
              <a:t>Operating Room Schedule – depending on schedule?</a:t>
            </a:r>
          </a:p>
          <a:p>
            <a:pPr lvl="3"/>
            <a:r>
              <a:rPr lang="en-US" dirty="0" smtClean="0"/>
              <a:t>Pulmonary unit – weekly?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/>
            <a:r>
              <a:rPr lang="en-US" dirty="0" smtClean="0"/>
              <a:t>Other consumable concerns</a:t>
            </a:r>
          </a:p>
          <a:p>
            <a:pPr lvl="2"/>
            <a:r>
              <a:rPr lang="en-US" dirty="0" smtClean="0"/>
              <a:t>Contamination of supplies</a:t>
            </a:r>
          </a:p>
          <a:p>
            <a:pPr lvl="2"/>
            <a:r>
              <a:rPr lang="en-US" dirty="0" smtClean="0"/>
              <a:t>Expiration </a:t>
            </a:r>
          </a:p>
          <a:p>
            <a:pPr lvl="2"/>
            <a:r>
              <a:rPr lang="en-US" dirty="0" smtClean="0"/>
              <a:t>Cost to discard unused supplies</a:t>
            </a:r>
          </a:p>
          <a:p>
            <a:pPr lvl="1"/>
            <a:r>
              <a:rPr lang="en-US" dirty="0" smtClean="0"/>
              <a:t>Must follow guidelines for consumables for:</a:t>
            </a:r>
          </a:p>
          <a:p>
            <a:pPr lvl="2"/>
            <a:r>
              <a:rPr lang="en-US" dirty="0" smtClean="0"/>
              <a:t>Purchasing</a:t>
            </a:r>
          </a:p>
          <a:p>
            <a:pPr lvl="2"/>
            <a:r>
              <a:rPr lang="en-US" dirty="0" smtClean="0"/>
              <a:t>Storing</a:t>
            </a:r>
          </a:p>
          <a:p>
            <a:pPr lvl="2"/>
            <a:r>
              <a:rPr lang="en-US" dirty="0" smtClean="0"/>
              <a:t>Handling </a:t>
            </a:r>
          </a:p>
          <a:p>
            <a:pPr lvl="1"/>
            <a:r>
              <a:rPr lang="en-US" dirty="0" smtClean="0"/>
              <a:t>Need to have safe adequate supplies</a:t>
            </a:r>
            <a:endParaRPr lang="en-US" dirty="0"/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/>
            <a:r>
              <a:rPr lang="en-US" dirty="0" smtClean="0"/>
              <a:t>Physical Location</a:t>
            </a:r>
          </a:p>
          <a:p>
            <a:pPr lvl="2"/>
            <a:r>
              <a:rPr lang="en-US" dirty="0" smtClean="0"/>
              <a:t>Building A – daily?</a:t>
            </a:r>
          </a:p>
          <a:p>
            <a:pPr lvl="2"/>
            <a:r>
              <a:rPr lang="en-US" dirty="0" smtClean="0"/>
              <a:t>Building F – on Fridays?</a:t>
            </a:r>
          </a:p>
          <a:p>
            <a:pPr lvl="1"/>
            <a:r>
              <a:rPr lang="en-US" dirty="0" smtClean="0"/>
              <a:t>Quantity Required</a:t>
            </a:r>
          </a:p>
          <a:p>
            <a:pPr lvl="2"/>
            <a:r>
              <a:rPr lang="en-US" dirty="0" smtClean="0"/>
              <a:t>2x/ day = busy areas without enough storage</a:t>
            </a:r>
          </a:p>
          <a:p>
            <a:pPr lvl="2"/>
            <a:r>
              <a:rPr lang="en-US" dirty="0" smtClean="0"/>
              <a:t>Monthly = off-site building with lots of storage</a:t>
            </a:r>
            <a:endParaRPr lang="en-US" dirty="0"/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Inventory Management Concepts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b="1" i="1" dirty="0" smtClean="0"/>
              <a:t>Perpetual Inventory  System</a:t>
            </a:r>
          </a:p>
          <a:p>
            <a:pPr lvl="1"/>
            <a:r>
              <a:rPr lang="en-US" dirty="0" smtClean="0"/>
              <a:t>Manages and controls official inventories</a:t>
            </a:r>
          </a:p>
          <a:p>
            <a:pPr lvl="1"/>
            <a:r>
              <a:rPr lang="en-US" dirty="0" smtClean="0"/>
              <a:t>By maintaining a record about the balance on-hand</a:t>
            </a:r>
          </a:p>
          <a:p>
            <a:pPr lvl="2"/>
            <a:r>
              <a:rPr lang="en-US" dirty="0" smtClean="0"/>
              <a:t>Of each item at all times</a:t>
            </a:r>
          </a:p>
          <a:p>
            <a:r>
              <a:rPr lang="en-US" dirty="0" smtClean="0"/>
              <a:t>Items are:</a:t>
            </a:r>
          </a:p>
          <a:p>
            <a:pPr lvl="1"/>
            <a:r>
              <a:rPr lang="en-US" dirty="0" smtClean="0"/>
              <a:t>Ordered</a:t>
            </a:r>
          </a:p>
          <a:p>
            <a:pPr lvl="1"/>
            <a:r>
              <a:rPr lang="en-US" dirty="0" smtClean="0"/>
              <a:t>Received</a:t>
            </a:r>
          </a:p>
          <a:p>
            <a:pPr lvl="1"/>
            <a:r>
              <a:rPr lang="en-US" dirty="0" smtClean="0"/>
              <a:t>Issued. . . . OR . . .</a:t>
            </a:r>
          </a:p>
          <a:p>
            <a:pPr lvl="1">
              <a:buNone/>
            </a:pPr>
            <a:endParaRPr lang="en-US" dirty="0" smtClean="0"/>
          </a:p>
          <a:p>
            <a:pPr lvl="1"/>
            <a:r>
              <a:rPr lang="en-US" dirty="0" smtClean="0"/>
              <a:t>Returned to suppliers</a:t>
            </a:r>
            <a:endParaRPr lang="en-US" dirty="0"/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Allows MM to know exact quantity on hand </a:t>
            </a:r>
          </a:p>
          <a:p>
            <a:pPr lvl="1"/>
            <a:r>
              <a:rPr lang="en-US" dirty="0" smtClean="0"/>
              <a:t>Have a BALANCE at all times</a:t>
            </a:r>
          </a:p>
          <a:p>
            <a:pPr lvl="1"/>
            <a:endParaRPr lang="en-US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10055013" y="3366348"/>
          <a:ext cx="833120" cy="10972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8280"/>
                <a:gridCol w="208280"/>
                <a:gridCol w="208280"/>
                <a:gridCol w="208280"/>
              </a:tblGrid>
              <a:tr h="169334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169334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169334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6" name="Table 5"/>
          <p:cNvGraphicFramePr>
            <a:graphicFrameLocks noGrp="1"/>
          </p:cNvGraphicFramePr>
          <p:nvPr/>
        </p:nvGraphicFramePr>
        <p:xfrm>
          <a:off x="457200" y="2980268"/>
          <a:ext cx="8229600" cy="306493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45920"/>
                <a:gridCol w="1645920"/>
                <a:gridCol w="1645920"/>
                <a:gridCol w="1645920"/>
                <a:gridCol w="1645920"/>
              </a:tblGrid>
              <a:tr h="766233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/>
                        <a:t>Date</a:t>
                      </a:r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/>
                        <a:t>#</a:t>
                      </a:r>
                      <a:r>
                        <a:rPr lang="en-US" sz="2000" baseline="0" dirty="0" smtClean="0"/>
                        <a:t> Units</a:t>
                      </a:r>
                      <a:endParaRPr lang="en-US" sz="2000" dirty="0" smtClean="0"/>
                    </a:p>
                    <a:p>
                      <a:pPr algn="ctr"/>
                      <a:r>
                        <a:rPr lang="en-US" sz="2000" dirty="0" smtClean="0"/>
                        <a:t>Available </a:t>
                      </a:r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/>
                        <a:t># Issued</a:t>
                      </a:r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/>
                        <a:t># Ordered    &amp; Received </a:t>
                      </a:r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/>
                        <a:t>Balance</a:t>
                      </a:r>
                      <a:endParaRPr lang="en-US" sz="2000" dirty="0"/>
                    </a:p>
                  </a:txBody>
                  <a:tcPr/>
                </a:tc>
              </a:tr>
              <a:tr h="766233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/>
                        <a:t>Day 1</a:t>
                      </a:r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/>
                        <a:t>8</a:t>
                      </a:r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/>
                        <a:t>10</a:t>
                      </a:r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/>
                        <a:t>18</a:t>
                      </a:r>
                      <a:endParaRPr lang="en-US" sz="2000" dirty="0"/>
                    </a:p>
                  </a:txBody>
                  <a:tcPr/>
                </a:tc>
              </a:tr>
              <a:tr h="766233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/>
                        <a:t>Day 2</a:t>
                      </a:r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/>
                        <a:t>18</a:t>
                      </a:r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/>
                        <a:t>3</a:t>
                      </a:r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/>
                        <a:t>15</a:t>
                      </a:r>
                      <a:endParaRPr lang="en-US" sz="2000" dirty="0"/>
                    </a:p>
                  </a:txBody>
                  <a:tcPr/>
                </a:tc>
              </a:tr>
              <a:tr h="766233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/>
                        <a:t>Day</a:t>
                      </a:r>
                      <a:r>
                        <a:rPr lang="en-US" sz="2000" baseline="0" dirty="0" smtClean="0"/>
                        <a:t> 3</a:t>
                      </a:r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/>
                        <a:t>15</a:t>
                      </a:r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/>
                        <a:t>5</a:t>
                      </a:r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/>
                        <a:t>8</a:t>
                      </a:r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/>
                        <a:t>18</a:t>
                      </a:r>
                      <a:endParaRPr lang="en-US" sz="2000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Validated routinely</a:t>
            </a:r>
          </a:p>
          <a:p>
            <a:pPr lvl="1"/>
            <a:r>
              <a:rPr lang="en-US" dirty="0" smtClean="0"/>
              <a:t>Inventory count should match the BALANCE</a:t>
            </a:r>
          </a:p>
          <a:p>
            <a:pPr lvl="1"/>
            <a:r>
              <a:rPr lang="en-US" dirty="0" smtClean="0"/>
              <a:t>If there is a discrepancy (not the right number)</a:t>
            </a:r>
          </a:p>
          <a:p>
            <a:pPr lvl="2"/>
            <a:r>
              <a:rPr lang="en-US" dirty="0" smtClean="0"/>
              <a:t>It is called a VARIANCE</a:t>
            </a:r>
          </a:p>
          <a:p>
            <a:pPr lvl="2"/>
            <a:endParaRPr lang="en-US" dirty="0" smtClean="0"/>
          </a:p>
          <a:p>
            <a:pPr lvl="2"/>
            <a:endParaRPr lang="en-US" dirty="0" smtClean="0"/>
          </a:p>
          <a:p>
            <a:r>
              <a:rPr lang="en-US" sz="2800" dirty="0" smtClean="0"/>
              <a:t>Counted Inventory #  =  Balance # on Paper</a:t>
            </a:r>
          </a:p>
          <a:p>
            <a:r>
              <a:rPr lang="en-US" sz="2800" dirty="0" smtClean="0"/>
              <a:t>If they are not equal = VARIANCE</a:t>
            </a:r>
            <a:endParaRPr lang="en-US" sz="2800" dirty="0"/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b="1" i="1" dirty="0" smtClean="0"/>
              <a:t>ABC Inventory Control</a:t>
            </a:r>
          </a:p>
          <a:p>
            <a:pPr lvl="1"/>
            <a:r>
              <a:rPr lang="en-US" dirty="0" smtClean="0"/>
              <a:t>Allows management  and control priorities</a:t>
            </a:r>
          </a:p>
          <a:p>
            <a:pPr lvl="1"/>
            <a:r>
              <a:rPr lang="en-US" dirty="0" smtClean="0"/>
              <a:t>Each letter represents items with certain value</a:t>
            </a:r>
          </a:p>
          <a:p>
            <a:pPr lvl="2"/>
            <a:r>
              <a:rPr lang="en-US" dirty="0" smtClean="0"/>
              <a:t>Focuses on control of highest value first and then down the line</a:t>
            </a:r>
          </a:p>
          <a:p>
            <a:pPr lvl="2"/>
            <a:endParaRPr lang="en-US" dirty="0" smtClean="0"/>
          </a:p>
          <a:p>
            <a:r>
              <a:rPr lang="en-US" b="1" i="1" dirty="0" smtClean="0"/>
              <a:t>A</a:t>
            </a:r>
            <a:r>
              <a:rPr lang="en-US" dirty="0" smtClean="0"/>
              <a:t> = largest annual $ value – smallest number of items</a:t>
            </a:r>
          </a:p>
          <a:p>
            <a:pPr lvl="1"/>
            <a:r>
              <a:rPr lang="en-US" dirty="0" smtClean="0"/>
              <a:t>Hip and knee implants </a:t>
            </a:r>
          </a:p>
          <a:p>
            <a:r>
              <a:rPr lang="en-US" b="1" i="1" dirty="0" smtClean="0"/>
              <a:t>B</a:t>
            </a:r>
            <a:r>
              <a:rPr lang="en-US" dirty="0" smtClean="0"/>
              <a:t> = medium $ value – mid number of items</a:t>
            </a:r>
          </a:p>
          <a:p>
            <a:pPr lvl="1"/>
            <a:r>
              <a:rPr lang="en-US" dirty="0" smtClean="0"/>
              <a:t>Procedure kits</a:t>
            </a:r>
          </a:p>
          <a:p>
            <a:r>
              <a:rPr lang="en-US" b="1" i="1" dirty="0" smtClean="0"/>
              <a:t>C</a:t>
            </a:r>
            <a:r>
              <a:rPr lang="en-US" dirty="0" smtClean="0"/>
              <a:t> = smallest $ value – largest number of items </a:t>
            </a:r>
          </a:p>
          <a:p>
            <a:pPr lvl="1"/>
            <a:r>
              <a:rPr lang="en-US" dirty="0" smtClean="0"/>
              <a:t>Dressing and sponges</a:t>
            </a:r>
            <a:endParaRPr lang="en-US" dirty="0"/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45719"/>
          </a:xfrm>
        </p:spPr>
        <p:txBody>
          <a:bodyPr>
            <a:normAutofit fontScale="90000"/>
          </a:bodyPr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032933"/>
            <a:ext cx="8229600" cy="5291667"/>
          </a:xfrm>
        </p:spPr>
        <p:txBody>
          <a:bodyPr>
            <a:normAutofit/>
          </a:bodyPr>
          <a:lstStyle/>
          <a:p>
            <a:r>
              <a:rPr lang="en-US" b="1" i="1" dirty="0" smtClean="0"/>
              <a:t>Alternative Inventory Control</a:t>
            </a:r>
            <a:endParaRPr lang="en-US" i="1" dirty="0" smtClean="0"/>
          </a:p>
          <a:p>
            <a:pPr lvl="1"/>
            <a:r>
              <a:rPr lang="en-US" dirty="0" smtClean="0"/>
              <a:t>MM + CS + Department Units work together</a:t>
            </a:r>
          </a:p>
          <a:p>
            <a:pPr lvl="2"/>
            <a:r>
              <a:rPr lang="en-US" dirty="0" smtClean="0"/>
              <a:t>To Maintain the </a:t>
            </a:r>
          </a:p>
          <a:p>
            <a:pPr lvl="3"/>
            <a:r>
              <a:rPr lang="en-US" dirty="0" smtClean="0"/>
              <a:t>Lowest level. . . and . . . </a:t>
            </a:r>
          </a:p>
          <a:p>
            <a:pPr lvl="3"/>
            <a:r>
              <a:rPr lang="en-US" dirty="0" smtClean="0"/>
              <a:t>Most cost effective level</a:t>
            </a:r>
          </a:p>
          <a:p>
            <a:pPr lvl="1"/>
            <a:r>
              <a:rPr lang="en-US" dirty="0" smtClean="0"/>
              <a:t>Must select the method best suited for their facility</a:t>
            </a:r>
          </a:p>
          <a:p>
            <a:pPr lvl="1"/>
            <a:endParaRPr lang="en-US" dirty="0" smtClean="0"/>
          </a:p>
          <a:p>
            <a:pPr lvl="1"/>
            <a:r>
              <a:rPr lang="en-US" dirty="0" smtClean="0"/>
              <a:t>Inventory Control Systems </a:t>
            </a:r>
            <a:r>
              <a:rPr lang="en-US" dirty="0" smtClean="0"/>
              <a:t>i</a:t>
            </a:r>
            <a:r>
              <a:rPr lang="en-US" dirty="0" smtClean="0"/>
              <a:t>nclude:</a:t>
            </a:r>
          </a:p>
          <a:p>
            <a:pPr lvl="2"/>
            <a:r>
              <a:rPr lang="en-US" b="1" i="1" dirty="0" smtClean="0"/>
              <a:t>Min/Max system</a:t>
            </a:r>
          </a:p>
          <a:p>
            <a:pPr lvl="3"/>
            <a:r>
              <a:rPr lang="en-US" dirty="0" smtClean="0"/>
              <a:t>Minimum # needed before ordering – “Safety Stock Level”</a:t>
            </a:r>
          </a:p>
          <a:p>
            <a:pPr lvl="3"/>
            <a:r>
              <a:rPr lang="en-US" dirty="0" smtClean="0"/>
              <a:t>Maximum # in inventory – tells how much to order, like PAR</a:t>
            </a:r>
          </a:p>
          <a:p>
            <a:pPr lvl="3"/>
            <a:endParaRPr lang="en-US" dirty="0" smtClean="0"/>
          </a:p>
          <a:p>
            <a:endParaRPr lang="en-US" dirty="0" smtClean="0"/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227245"/>
          </a:xfrm>
        </p:spPr>
        <p:txBody>
          <a:bodyPr>
            <a:normAutofit fontScale="90000"/>
          </a:bodyPr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51467"/>
            <a:ext cx="8229600" cy="5706533"/>
          </a:xfrm>
        </p:spPr>
        <p:txBody>
          <a:bodyPr>
            <a:normAutofit/>
          </a:bodyPr>
          <a:lstStyle/>
          <a:p>
            <a:pPr lvl="2"/>
            <a:r>
              <a:rPr lang="en-US" b="1" i="1" dirty="0" smtClean="0"/>
              <a:t>Economic Order Quantity System</a:t>
            </a:r>
          </a:p>
          <a:p>
            <a:pPr lvl="3"/>
            <a:r>
              <a:rPr lang="en-US" dirty="0" smtClean="0"/>
              <a:t>Products are ordered in the most economical quantity</a:t>
            </a:r>
          </a:p>
          <a:p>
            <a:pPr lvl="4"/>
            <a:r>
              <a:rPr lang="en-US" dirty="0" smtClean="0"/>
              <a:t>By the Box, Case, Dozen, etc.</a:t>
            </a:r>
          </a:p>
          <a:p>
            <a:pPr lvl="4"/>
            <a:endParaRPr lang="en-US" dirty="0" smtClean="0"/>
          </a:p>
          <a:p>
            <a:pPr lvl="2"/>
            <a:r>
              <a:rPr lang="en-US" b="1" i="1" dirty="0" smtClean="0"/>
              <a:t>Stockless Supplies	</a:t>
            </a:r>
          </a:p>
          <a:p>
            <a:pPr lvl="3"/>
            <a:r>
              <a:rPr lang="en-US" dirty="0" smtClean="0"/>
              <a:t>SUPPLIER provides storage, inventory and distribution</a:t>
            </a:r>
          </a:p>
          <a:p>
            <a:pPr lvl="4"/>
            <a:r>
              <a:rPr lang="en-US" dirty="0" smtClean="0"/>
              <a:t>Delivers on pre-schedule basis</a:t>
            </a:r>
          </a:p>
          <a:p>
            <a:pPr lvl="4"/>
            <a:r>
              <a:rPr lang="en-US" dirty="0" smtClean="0"/>
              <a:t>There may be no on-hand supply</a:t>
            </a:r>
          </a:p>
          <a:p>
            <a:pPr lvl="3"/>
            <a:r>
              <a:rPr lang="en-US" dirty="0" smtClean="0"/>
              <a:t>Supplier does inventory and also delivers daily</a:t>
            </a:r>
          </a:p>
          <a:p>
            <a:pPr lvl="3"/>
            <a:endParaRPr lang="en-US" dirty="0" smtClean="0"/>
          </a:p>
          <a:p>
            <a:pPr lvl="2"/>
            <a:r>
              <a:rPr lang="en-US" b="1" i="1" dirty="0" smtClean="0"/>
              <a:t>Just-in-Time (JIT) System</a:t>
            </a:r>
            <a:endParaRPr lang="en-US" dirty="0" smtClean="0"/>
          </a:p>
          <a:p>
            <a:pPr lvl="3"/>
            <a:r>
              <a:rPr lang="en-US" dirty="0" smtClean="0"/>
              <a:t>Minimal stock on hand</a:t>
            </a:r>
          </a:p>
          <a:p>
            <a:pPr lvl="3"/>
            <a:r>
              <a:rPr lang="en-US" dirty="0" smtClean="0"/>
              <a:t>Orders are delivered when needed</a:t>
            </a:r>
          </a:p>
          <a:p>
            <a:pPr lvl="3"/>
            <a:r>
              <a:rPr lang="en-US" dirty="0" smtClean="0"/>
              <a:t>Reduces on hand inventory and costs</a:t>
            </a:r>
          </a:p>
          <a:p>
            <a:pPr lvl="3"/>
            <a:endParaRPr lang="en-US" dirty="0" smtClean="0"/>
          </a:p>
          <a:p>
            <a:pPr lvl="3"/>
            <a:endParaRPr lang="en-US" b="1" i="1" dirty="0"/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83684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2"/>
            <a:r>
              <a:rPr lang="en-US" b="1" i="1" dirty="0" smtClean="0"/>
              <a:t>Consignment System</a:t>
            </a:r>
            <a:endParaRPr lang="en-US" dirty="0" smtClean="0"/>
          </a:p>
          <a:p>
            <a:pPr lvl="3"/>
            <a:r>
              <a:rPr lang="en-US" dirty="0" smtClean="0"/>
              <a:t>Items are owned by supplier and stored in hospital facility</a:t>
            </a:r>
          </a:p>
          <a:p>
            <a:pPr lvl="3"/>
            <a:r>
              <a:rPr lang="en-US" dirty="0" smtClean="0"/>
              <a:t>Items are only charged when used or lost</a:t>
            </a:r>
          </a:p>
          <a:p>
            <a:pPr lvl="3"/>
            <a:r>
              <a:rPr lang="en-US" dirty="0" smtClean="0"/>
              <a:t>Requires tight control – who pays in disaster, etc</a:t>
            </a:r>
          </a:p>
          <a:p>
            <a:pPr lvl="3"/>
            <a:endParaRPr lang="en-US" dirty="0" smtClean="0"/>
          </a:p>
          <a:p>
            <a:pPr lvl="2"/>
            <a:r>
              <a:rPr lang="en-US" b="1" i="1" dirty="0" smtClean="0"/>
              <a:t>Pick-</a:t>
            </a:r>
            <a:r>
              <a:rPr lang="en-US" b="1" i="1" dirty="0" err="1" smtClean="0"/>
              <a:t>n</a:t>
            </a:r>
            <a:r>
              <a:rPr lang="en-US" b="1" i="1" dirty="0" smtClean="0"/>
              <a:t>-Pack System</a:t>
            </a:r>
          </a:p>
          <a:p>
            <a:pPr lvl="3"/>
            <a:r>
              <a:rPr lang="en-US" dirty="0" smtClean="0"/>
              <a:t>Items ordered from vendor</a:t>
            </a:r>
          </a:p>
          <a:p>
            <a:pPr lvl="3"/>
            <a:r>
              <a:rPr lang="en-US" dirty="0" err="1" smtClean="0"/>
              <a:t>Prepacked</a:t>
            </a:r>
            <a:r>
              <a:rPr lang="en-US" dirty="0" smtClean="0"/>
              <a:t> for a specific department</a:t>
            </a:r>
          </a:p>
          <a:p>
            <a:pPr lvl="3"/>
            <a:r>
              <a:rPr lang="en-US" dirty="0" smtClean="0"/>
              <a:t>(generally these are office supplies / forms)</a:t>
            </a:r>
          </a:p>
          <a:p>
            <a:pPr lvl="3"/>
            <a:endParaRPr lang="en-US" dirty="0"/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Total Acquisition Costs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35480"/>
            <a:ext cx="8229600" cy="4702387"/>
          </a:xfrm>
        </p:spPr>
        <p:txBody>
          <a:bodyPr>
            <a:normAutofit fontScale="92500" lnSpcReduction="20000"/>
          </a:bodyPr>
          <a:lstStyle/>
          <a:p>
            <a:r>
              <a:rPr lang="en-US" dirty="0" smtClean="0"/>
              <a:t>Analyzed by department working together</a:t>
            </a:r>
          </a:p>
          <a:p>
            <a:pPr lvl="1"/>
            <a:r>
              <a:rPr lang="en-US" dirty="0" smtClean="0"/>
              <a:t>Central Service, Materials Management, Purchasing</a:t>
            </a:r>
          </a:p>
          <a:p>
            <a:pPr lvl="1"/>
            <a:r>
              <a:rPr lang="en-US" dirty="0" smtClean="0"/>
              <a:t>Assure Quality with minimal Cost</a:t>
            </a:r>
          </a:p>
          <a:p>
            <a:pPr lvl="1"/>
            <a:endParaRPr lang="en-US" dirty="0" smtClean="0"/>
          </a:p>
          <a:p>
            <a:r>
              <a:rPr lang="en-US" dirty="0" smtClean="0"/>
              <a:t>Costs include:</a:t>
            </a:r>
          </a:p>
          <a:p>
            <a:pPr lvl="1"/>
            <a:r>
              <a:rPr lang="en-US" dirty="0" smtClean="0"/>
              <a:t>Requisitioning</a:t>
            </a:r>
          </a:p>
          <a:p>
            <a:pPr lvl="1"/>
            <a:r>
              <a:rPr lang="en-US" dirty="0" smtClean="0"/>
              <a:t>Authorizing</a:t>
            </a:r>
          </a:p>
          <a:p>
            <a:pPr lvl="1"/>
            <a:r>
              <a:rPr lang="en-US" dirty="0" smtClean="0"/>
              <a:t>Ordering</a:t>
            </a:r>
          </a:p>
          <a:p>
            <a:pPr lvl="1"/>
            <a:r>
              <a:rPr lang="en-US" dirty="0" smtClean="0"/>
              <a:t>Receiving</a:t>
            </a:r>
          </a:p>
          <a:p>
            <a:pPr lvl="1"/>
            <a:r>
              <a:rPr lang="en-US" dirty="0" smtClean="0"/>
              <a:t>Storing</a:t>
            </a:r>
          </a:p>
          <a:p>
            <a:pPr lvl="1"/>
            <a:r>
              <a:rPr lang="en-US" dirty="0" smtClean="0"/>
              <a:t>Picking</a:t>
            </a:r>
          </a:p>
          <a:p>
            <a:pPr lvl="1"/>
            <a:r>
              <a:rPr lang="en-US" dirty="0" smtClean="0"/>
              <a:t>Distributing</a:t>
            </a:r>
          </a:p>
          <a:p>
            <a:pPr lvl="1"/>
            <a:r>
              <a:rPr lang="en-US" dirty="0" smtClean="0"/>
              <a:t>Disposing </a:t>
            </a:r>
          </a:p>
          <a:p>
            <a:pPr lvl="1"/>
            <a:endParaRPr lang="en-US" dirty="0"/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Other costs in addition:</a:t>
            </a:r>
          </a:p>
          <a:p>
            <a:pPr lvl="1"/>
            <a:r>
              <a:rPr lang="en-US" dirty="0" smtClean="0"/>
              <a:t>Storage costs – warehouse?  Hospital space?</a:t>
            </a:r>
          </a:p>
          <a:p>
            <a:pPr lvl="1"/>
            <a:r>
              <a:rPr lang="en-US" dirty="0" smtClean="0"/>
              <a:t>Disposal of expired items</a:t>
            </a:r>
          </a:p>
          <a:p>
            <a:pPr lvl="1"/>
            <a:r>
              <a:rPr lang="en-US" dirty="0" smtClean="0"/>
              <a:t>Theft / pilferage</a:t>
            </a:r>
          </a:p>
          <a:p>
            <a:pPr lvl="1"/>
            <a:r>
              <a:rPr lang="en-US" dirty="0" smtClean="0"/>
              <a:t>Obsolescence – </a:t>
            </a:r>
            <a:r>
              <a:rPr lang="en-US" sz="2200" dirty="0" smtClean="0"/>
              <a:t>item is out of date / not wanted anymore</a:t>
            </a:r>
          </a:p>
          <a:p>
            <a:pPr lvl="1"/>
            <a:r>
              <a:rPr lang="en-US" dirty="0" smtClean="0"/>
              <a:t>Freight / delivery charges</a:t>
            </a:r>
          </a:p>
          <a:p>
            <a:pPr lvl="1"/>
            <a:r>
              <a:rPr lang="en-US" dirty="0" smtClean="0"/>
              <a:t>Stock outs – stock is not available</a:t>
            </a:r>
          </a:p>
          <a:p>
            <a:pPr lvl="1"/>
            <a:endParaRPr lang="en-US" dirty="0" smtClean="0"/>
          </a:p>
          <a:p>
            <a:pPr lvl="1"/>
            <a:endParaRPr lang="en-US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Types of Reusable supplies</a:t>
            </a:r>
          </a:p>
          <a:p>
            <a:pPr lvl="1"/>
            <a:r>
              <a:rPr lang="en-US" dirty="0" smtClean="0"/>
              <a:t>Less expensive	</a:t>
            </a:r>
          </a:p>
          <a:p>
            <a:pPr lvl="2"/>
            <a:r>
              <a:rPr lang="en-US" dirty="0" smtClean="0"/>
              <a:t>Can be cleaned and reused many times</a:t>
            </a:r>
          </a:p>
          <a:p>
            <a:pPr lvl="3"/>
            <a:r>
              <a:rPr lang="en-US" dirty="0" smtClean="0"/>
              <a:t>Carts</a:t>
            </a:r>
          </a:p>
          <a:p>
            <a:pPr lvl="3"/>
            <a:r>
              <a:rPr lang="en-US" dirty="0" smtClean="0"/>
              <a:t>Rigid sterilizer containers</a:t>
            </a:r>
          </a:p>
          <a:p>
            <a:pPr lvl="3"/>
            <a:endParaRPr lang="en-US" dirty="0" smtClean="0"/>
          </a:p>
          <a:p>
            <a:pPr lvl="1"/>
            <a:r>
              <a:rPr lang="en-US" dirty="0" smtClean="0"/>
              <a:t>More expensive</a:t>
            </a:r>
          </a:p>
          <a:p>
            <a:pPr lvl="2"/>
            <a:r>
              <a:rPr lang="en-US" dirty="0" smtClean="0"/>
              <a:t>Used many times</a:t>
            </a:r>
          </a:p>
          <a:p>
            <a:pPr lvl="3"/>
            <a:r>
              <a:rPr lang="en-US" dirty="0" smtClean="0"/>
              <a:t>Sterilizers</a:t>
            </a:r>
          </a:p>
          <a:p>
            <a:pPr lvl="3"/>
            <a:r>
              <a:rPr lang="en-US" dirty="0" smtClean="0"/>
              <a:t>Washers 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63171" y="589743"/>
            <a:ext cx="2523629" cy="2020914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50878" y="3579993"/>
            <a:ext cx="3335922" cy="3278007"/>
          </a:xfrm>
          <a:prstGeom prst="rect">
            <a:avLst/>
          </a:prstGeom>
        </p:spPr>
      </p:pic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New Equipment evaluation</a:t>
            </a:r>
          </a:p>
          <a:p>
            <a:pPr lvl="1"/>
            <a:r>
              <a:rPr lang="en-US" dirty="0" smtClean="0"/>
              <a:t>Equipment + </a:t>
            </a:r>
          </a:p>
          <a:p>
            <a:pPr lvl="1"/>
            <a:r>
              <a:rPr lang="en-US" dirty="0" smtClean="0"/>
              <a:t>Additional items required for equipment +</a:t>
            </a:r>
          </a:p>
          <a:p>
            <a:pPr lvl="1"/>
            <a:r>
              <a:rPr lang="en-US" dirty="0" smtClean="0"/>
              <a:t>Education for staff</a:t>
            </a:r>
          </a:p>
          <a:p>
            <a:pPr lvl="1"/>
            <a:r>
              <a:rPr lang="en-US" dirty="0" smtClean="0"/>
              <a:t>Distribution of components – if any</a:t>
            </a:r>
          </a:p>
          <a:p>
            <a:r>
              <a:rPr lang="en-US" dirty="0" smtClean="0"/>
              <a:t>Communication</a:t>
            </a:r>
          </a:p>
          <a:p>
            <a:pPr lvl="1"/>
            <a:r>
              <a:rPr lang="en-US" dirty="0" smtClean="0"/>
              <a:t>Between department considering equipment</a:t>
            </a:r>
          </a:p>
          <a:p>
            <a:pPr lvl="1"/>
            <a:r>
              <a:rPr lang="en-US" dirty="0" smtClean="0"/>
              <a:t>CS, MM, and Purchasing, Administration</a:t>
            </a:r>
            <a:endParaRPr lang="en-US" dirty="0"/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Inventory Turnover Rates </a:t>
            </a:r>
            <a:br>
              <a:rPr lang="en-US" dirty="0" smtClean="0"/>
            </a:br>
            <a:r>
              <a:rPr lang="en-US" dirty="0" smtClean="0"/>
              <a:t>and Service Levels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Inventory Turnover Rate = </a:t>
            </a:r>
          </a:p>
          <a:p>
            <a:pPr lvl="1"/>
            <a:r>
              <a:rPr lang="en-US" dirty="0" smtClean="0"/>
              <a:t>Number of times per year</a:t>
            </a:r>
          </a:p>
          <a:p>
            <a:pPr lvl="1"/>
            <a:r>
              <a:rPr lang="en-US" dirty="0" smtClean="0"/>
              <a:t>Inventory is:</a:t>
            </a:r>
          </a:p>
          <a:p>
            <a:pPr lvl="2"/>
            <a:r>
              <a:rPr lang="en-US" dirty="0" smtClean="0"/>
              <a:t>Purchased</a:t>
            </a:r>
          </a:p>
          <a:p>
            <a:pPr lvl="2"/>
            <a:r>
              <a:rPr lang="en-US" dirty="0" smtClean="0"/>
              <a:t>Consumed</a:t>
            </a:r>
          </a:p>
          <a:p>
            <a:pPr lvl="2"/>
            <a:r>
              <a:rPr lang="en-US" dirty="0" smtClean="0"/>
              <a:t>Replaced	</a:t>
            </a:r>
          </a:p>
          <a:p>
            <a:r>
              <a:rPr lang="en-US" dirty="0" smtClean="0"/>
              <a:t>Concern:</a:t>
            </a:r>
          </a:p>
          <a:p>
            <a:pPr lvl="1"/>
            <a:r>
              <a:rPr lang="en-US" dirty="0" smtClean="0"/>
              <a:t>If they increase –may have a Stock out</a:t>
            </a:r>
          </a:p>
          <a:p>
            <a:pPr lvl="1"/>
            <a:r>
              <a:rPr lang="en-US" dirty="0" smtClean="0"/>
              <a:t>If they decrease –may have too much inventory</a:t>
            </a:r>
          </a:p>
          <a:p>
            <a:pPr lvl="1"/>
            <a:endParaRPr lang="en-US" dirty="0"/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Inventory Service Levels</a:t>
            </a:r>
          </a:p>
          <a:p>
            <a:pPr lvl="1"/>
            <a:r>
              <a:rPr lang="en-US" dirty="0" smtClean="0"/>
              <a:t>% of items filled when order is placed</a:t>
            </a:r>
          </a:p>
          <a:p>
            <a:pPr lvl="1"/>
            <a:endParaRPr lang="en-US" dirty="0" smtClean="0"/>
          </a:p>
          <a:p>
            <a:pPr lvl="1"/>
            <a:endParaRPr lang="en-US" dirty="0" smtClean="0"/>
          </a:p>
          <a:p>
            <a:pPr lvl="1"/>
            <a:endParaRPr lang="en-US" dirty="0" smtClean="0"/>
          </a:p>
          <a:p>
            <a:pPr lvl="1"/>
            <a:endParaRPr lang="en-US" dirty="0" smtClean="0"/>
          </a:p>
          <a:p>
            <a:pPr lvl="1"/>
            <a:r>
              <a:rPr lang="en-US" dirty="0" smtClean="0"/>
              <a:t>8% Stock out must not include Medically-Necessary</a:t>
            </a:r>
          </a:p>
          <a:p>
            <a:pPr lvl="1"/>
            <a:r>
              <a:rPr lang="en-US" dirty="0" smtClean="0"/>
              <a:t>Medically-Necessary should be 100% always </a:t>
            </a:r>
          </a:p>
          <a:p>
            <a:pPr lvl="2"/>
            <a:r>
              <a:rPr lang="en-US" dirty="0" smtClean="0"/>
              <a:t>Inventory investment costs can be expensive</a:t>
            </a:r>
          </a:p>
          <a:p>
            <a:pPr lvl="2"/>
            <a:r>
              <a:rPr lang="en-US" dirty="0" smtClean="0"/>
              <a:t>Must balance service levels and cost </a:t>
            </a:r>
            <a:endParaRPr lang="en-US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457200" y="3014131"/>
          <a:ext cx="7721600" cy="187621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30400"/>
                <a:gridCol w="1930400"/>
                <a:gridCol w="1930400"/>
                <a:gridCol w="1930400"/>
              </a:tblGrid>
              <a:tr h="778934">
                <a:tc>
                  <a:txBody>
                    <a:bodyPr/>
                    <a:lstStyle/>
                    <a:p>
                      <a:pPr algn="ctr"/>
                      <a:r>
                        <a:rPr lang="en-US" sz="2200" dirty="0" smtClean="0"/>
                        <a:t>#</a:t>
                      </a:r>
                      <a:r>
                        <a:rPr lang="en-US" sz="2200" baseline="0" dirty="0" smtClean="0"/>
                        <a:t> Items Ordered</a:t>
                      </a:r>
                      <a:endParaRPr lang="en-US" sz="2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dirty="0" smtClean="0"/>
                        <a:t># Items Filled - delivered </a:t>
                      </a:r>
                      <a:endParaRPr lang="en-US" sz="2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dirty="0" smtClean="0"/>
                        <a:t>% Inventory Service Level</a:t>
                      </a:r>
                      <a:endParaRPr lang="en-US" sz="2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dirty="0" smtClean="0"/>
                        <a:t>% Stock out Level</a:t>
                      </a:r>
                      <a:endParaRPr lang="en-US" sz="2200" dirty="0"/>
                    </a:p>
                  </a:txBody>
                  <a:tcPr/>
                </a:tc>
              </a:tr>
              <a:tr h="778934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/>
                        <a:t>100</a:t>
                      </a:r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/>
                        <a:t>92</a:t>
                      </a:r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/>
                        <a:t>92%</a:t>
                      </a:r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/>
                        <a:t>8%</a:t>
                      </a:r>
                      <a:endParaRPr lang="en-US" sz="2800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Inventory Information Systems</a:t>
            </a:r>
          </a:p>
          <a:p>
            <a:pPr lvl="1"/>
            <a:r>
              <a:rPr lang="en-US" dirty="0" smtClean="0"/>
              <a:t>Inventory = Cash</a:t>
            </a:r>
          </a:p>
          <a:p>
            <a:pPr lvl="1"/>
            <a:r>
              <a:rPr lang="en-US" dirty="0" smtClean="0"/>
              <a:t>Without Inventory = Cash in bank</a:t>
            </a:r>
          </a:p>
          <a:p>
            <a:pPr lvl="1"/>
            <a:r>
              <a:rPr lang="en-US" dirty="0" smtClean="0"/>
              <a:t>When Inventory is lost, expired, stolen</a:t>
            </a:r>
          </a:p>
          <a:p>
            <a:pPr lvl="2"/>
            <a:r>
              <a:rPr lang="en-US" dirty="0" smtClean="0"/>
              <a:t>Cash is used to replace it</a:t>
            </a:r>
          </a:p>
          <a:p>
            <a:r>
              <a:rPr lang="en-US" dirty="0" smtClean="0"/>
              <a:t>Must have effective record keeping system</a:t>
            </a:r>
          </a:p>
          <a:p>
            <a:pPr lvl="1"/>
            <a:r>
              <a:rPr lang="en-US" dirty="0" smtClean="0"/>
              <a:t>Most use </a:t>
            </a:r>
            <a:r>
              <a:rPr lang="en-US" i="1" dirty="0" smtClean="0"/>
              <a:t>Perpetual Inventory System </a:t>
            </a:r>
          </a:p>
          <a:p>
            <a:pPr lvl="1"/>
            <a:r>
              <a:rPr lang="en-US" dirty="0" smtClean="0"/>
              <a:t>Some use a </a:t>
            </a:r>
            <a:r>
              <a:rPr lang="en-US" i="1" dirty="0" smtClean="0"/>
              <a:t>Manual Record System</a:t>
            </a:r>
          </a:p>
          <a:p>
            <a:pPr lvl="2"/>
            <a:r>
              <a:rPr lang="en-US" dirty="0" smtClean="0"/>
              <a:t>Maintain</a:t>
            </a:r>
            <a:r>
              <a:rPr lang="en-US" i="1" dirty="0" smtClean="0"/>
              <a:t> “on-hand’” quantities</a:t>
            </a:r>
          </a:p>
          <a:p>
            <a:pPr lvl="2"/>
            <a:r>
              <a:rPr lang="en-US" dirty="0" smtClean="0"/>
              <a:t>To note </a:t>
            </a:r>
            <a:r>
              <a:rPr lang="en-US" i="1" dirty="0" smtClean="0"/>
              <a:t>items on order</a:t>
            </a:r>
            <a:endParaRPr lang="en-US" dirty="0"/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Uses </a:t>
            </a:r>
            <a:r>
              <a:rPr lang="en-US" b="1" i="1" dirty="0" smtClean="0"/>
              <a:t>Card System</a:t>
            </a:r>
            <a:endParaRPr lang="en-US" dirty="0" smtClean="0"/>
          </a:p>
          <a:p>
            <a:pPr lvl="1"/>
            <a:r>
              <a:rPr lang="en-US" dirty="0" smtClean="0"/>
              <a:t>Item, vendor source and # of units</a:t>
            </a:r>
          </a:p>
          <a:p>
            <a:pPr lvl="1"/>
            <a:r>
              <a:rPr lang="en-US" dirty="0" smtClean="0"/>
              <a:t>Info on orders placed</a:t>
            </a:r>
          </a:p>
          <a:p>
            <a:pPr lvl="1"/>
            <a:r>
              <a:rPr lang="en-US" dirty="0" smtClean="0"/>
              <a:t>Receipt transactions</a:t>
            </a:r>
          </a:p>
          <a:p>
            <a:pPr lvl="1"/>
            <a:r>
              <a:rPr lang="en-US" dirty="0" smtClean="0"/>
              <a:t>Issue transactions</a:t>
            </a:r>
          </a:p>
          <a:p>
            <a:pPr lvl="1"/>
            <a:r>
              <a:rPr lang="en-US" dirty="0" smtClean="0"/>
              <a:t>Adjustments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9992" y="1517140"/>
            <a:ext cx="8644692" cy="5089719"/>
          </a:xfrm>
          <a:prstGeom prst="rect">
            <a:avLst/>
          </a:prstGeom>
        </p:spPr>
      </p:pic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3200" y="1059857"/>
            <a:ext cx="8737600" cy="5548376"/>
          </a:xfrm>
          <a:prstGeom prst="rect">
            <a:avLst/>
          </a:prstGeom>
        </p:spPr>
      </p:pic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1292899"/>
            <a:ext cx="8229600" cy="5237018"/>
          </a:xfrm>
          <a:prstGeom prst="rect">
            <a:avLst/>
          </a:prstGeom>
        </p:spPr>
      </p:pic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35480"/>
            <a:ext cx="8229600" cy="4668520"/>
          </a:xfrm>
        </p:spPr>
        <p:txBody>
          <a:bodyPr>
            <a:normAutofit/>
          </a:bodyPr>
          <a:lstStyle/>
          <a:p>
            <a:r>
              <a:rPr lang="en-US" dirty="0" smtClean="0"/>
              <a:t>Manual System</a:t>
            </a:r>
          </a:p>
          <a:p>
            <a:pPr lvl="1"/>
            <a:r>
              <a:rPr lang="en-US" dirty="0" smtClean="0"/>
              <a:t>Difficult to maintain accurately</a:t>
            </a:r>
          </a:p>
          <a:p>
            <a:pPr lvl="2"/>
            <a:r>
              <a:rPr lang="en-US" dirty="0" smtClean="0"/>
              <a:t>T</a:t>
            </a:r>
            <a:r>
              <a:rPr lang="en-US" dirty="0" smtClean="0"/>
              <a:t>o create inventory management reports</a:t>
            </a:r>
          </a:p>
          <a:p>
            <a:pPr lvl="2"/>
            <a:r>
              <a:rPr lang="en-US" dirty="0" smtClean="0"/>
              <a:t>To look at trends and service levels</a:t>
            </a:r>
          </a:p>
          <a:p>
            <a:r>
              <a:rPr lang="en-US" dirty="0" smtClean="0"/>
              <a:t>Computerized Systems</a:t>
            </a:r>
          </a:p>
          <a:p>
            <a:pPr lvl="1"/>
            <a:r>
              <a:rPr lang="en-US" dirty="0" smtClean="0"/>
              <a:t>Are expensive</a:t>
            </a:r>
          </a:p>
          <a:p>
            <a:pPr lvl="1"/>
            <a:r>
              <a:rPr lang="en-US" dirty="0" smtClean="0"/>
              <a:t>Do not eliminate staff time</a:t>
            </a:r>
          </a:p>
          <a:p>
            <a:pPr lvl="2"/>
            <a:r>
              <a:rPr lang="en-US" dirty="0" smtClean="0"/>
              <a:t>Data transactions  are associated with inventory management</a:t>
            </a:r>
          </a:p>
          <a:p>
            <a:pPr lvl="1"/>
            <a:r>
              <a:rPr lang="en-US" dirty="0" smtClean="0"/>
              <a:t>Provide useful information re:</a:t>
            </a:r>
          </a:p>
          <a:p>
            <a:pPr lvl="2"/>
            <a:r>
              <a:rPr lang="en-US" dirty="0" smtClean="0"/>
              <a:t>Use trends – turnover and service levels </a:t>
            </a: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Variations in Computer systems</a:t>
            </a:r>
          </a:p>
          <a:p>
            <a:pPr lvl="1"/>
            <a:r>
              <a:rPr lang="en-US" dirty="0" smtClean="0"/>
              <a:t>Inventory </a:t>
            </a:r>
            <a:r>
              <a:rPr lang="en-US" dirty="0" smtClean="0"/>
              <a:t>management only</a:t>
            </a:r>
          </a:p>
          <a:p>
            <a:pPr lvl="1"/>
            <a:r>
              <a:rPr lang="en-US" dirty="0" smtClean="0"/>
              <a:t>Connected to financial management systems</a:t>
            </a:r>
          </a:p>
          <a:p>
            <a:pPr lvl="1"/>
            <a:r>
              <a:rPr lang="en-US" dirty="0" smtClean="0"/>
              <a:t>Large and small</a:t>
            </a:r>
          </a:p>
          <a:p>
            <a:pPr lvl="1"/>
            <a:r>
              <a:rPr lang="en-US" dirty="0" smtClean="0"/>
              <a:t>Integrated with financial, patient car and other systems</a:t>
            </a:r>
          </a:p>
          <a:p>
            <a:pPr lvl="1"/>
            <a:r>
              <a:rPr lang="en-US" dirty="0" smtClean="0"/>
              <a:t>With Material Management and Purchasing</a:t>
            </a:r>
          </a:p>
          <a:p>
            <a:pPr lvl="1"/>
            <a:r>
              <a:rPr lang="en-US" dirty="0" smtClean="0"/>
              <a:t>Some are department specific or </a:t>
            </a:r>
            <a:r>
              <a:rPr lang="en-US" dirty="0" smtClean="0"/>
              <a:t>includ</a:t>
            </a:r>
            <a:r>
              <a:rPr lang="en-US" dirty="0" smtClean="0"/>
              <a:t>e all departments</a:t>
            </a:r>
          </a:p>
          <a:p>
            <a:pPr lvl="1"/>
            <a:endParaRPr lang="en-US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Assets	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3 levels </a:t>
            </a:r>
          </a:p>
          <a:p>
            <a:pPr lvl="1"/>
            <a:r>
              <a:rPr lang="en-US" dirty="0" smtClean="0"/>
              <a:t>Consumable inventory</a:t>
            </a:r>
          </a:p>
          <a:p>
            <a:pPr lvl="2"/>
            <a:r>
              <a:rPr lang="en-US" dirty="0" smtClean="0"/>
              <a:t>Patient care equipment / supplies</a:t>
            </a:r>
          </a:p>
          <a:p>
            <a:pPr lvl="2"/>
            <a:r>
              <a:rPr lang="en-US" dirty="0" smtClean="0"/>
              <a:t>Office supplies – paper, pens, printer cartridges</a:t>
            </a:r>
          </a:p>
          <a:p>
            <a:pPr lvl="1"/>
            <a:r>
              <a:rPr lang="en-US" dirty="0" smtClean="0"/>
              <a:t>Reusable inventory</a:t>
            </a:r>
          </a:p>
          <a:p>
            <a:pPr lvl="2"/>
            <a:r>
              <a:rPr lang="en-US" dirty="0" smtClean="0"/>
              <a:t>Lower cost – wheel chairs, stretchers</a:t>
            </a:r>
          </a:p>
          <a:p>
            <a:pPr lvl="1"/>
            <a:r>
              <a:rPr lang="en-US" dirty="0" smtClean="0"/>
              <a:t>Capital equipment</a:t>
            </a:r>
          </a:p>
          <a:p>
            <a:pPr lvl="2"/>
            <a:r>
              <a:rPr lang="en-US" dirty="0" smtClean="0"/>
              <a:t>Higher cost – x-ray equipment, surgical robot systems</a:t>
            </a:r>
          </a:p>
          <a:p>
            <a:pPr lvl="2"/>
            <a:r>
              <a:rPr lang="en-US" dirty="0" smtClean="0"/>
              <a:t>Plans to purchase over time, money set aside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91828" y="878266"/>
            <a:ext cx="1209960" cy="1149962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91828" y="2170440"/>
            <a:ext cx="1209960" cy="120996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91828" y="3545817"/>
            <a:ext cx="1375012" cy="139351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465088" y="5548588"/>
            <a:ext cx="1720170" cy="1155150"/>
          </a:xfrm>
          <a:prstGeom prst="rect">
            <a:avLst/>
          </a:prstGeom>
        </p:spPr>
      </p:pic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Stock Locator </a:t>
            </a:r>
            <a:r>
              <a:rPr lang="en-US" dirty="0" smtClean="0"/>
              <a:t>Systems</a:t>
            </a:r>
          </a:p>
          <a:p>
            <a:pPr lvl="1"/>
            <a:r>
              <a:rPr lang="en-US" dirty="0" smtClean="0"/>
              <a:t>Items should have an assigned stock location (bin)</a:t>
            </a:r>
          </a:p>
          <a:p>
            <a:pPr lvl="2"/>
            <a:r>
              <a:rPr lang="en-US" dirty="0" smtClean="0"/>
              <a:t>May be computer or manual system</a:t>
            </a:r>
          </a:p>
          <a:p>
            <a:pPr lvl="2"/>
            <a:endParaRPr lang="en-US" dirty="0" smtClean="0"/>
          </a:p>
          <a:p>
            <a:pPr lvl="1"/>
            <a:r>
              <a:rPr lang="en-US" dirty="0" smtClean="0"/>
              <a:t>Enables you to find any item in storage</a:t>
            </a:r>
          </a:p>
          <a:p>
            <a:pPr lvl="2"/>
            <a:r>
              <a:rPr lang="en-US" dirty="0" smtClean="0"/>
              <a:t>May allow location and picking order </a:t>
            </a:r>
          </a:p>
          <a:p>
            <a:pPr lvl="2"/>
            <a:endParaRPr lang="en-US" dirty="0" smtClean="0"/>
          </a:p>
          <a:p>
            <a:pPr lvl="1"/>
            <a:r>
              <a:rPr lang="en-US" dirty="0" smtClean="0"/>
              <a:t>May also be connected with case cart system</a:t>
            </a:r>
          </a:p>
          <a:p>
            <a:pPr lvl="2"/>
            <a:r>
              <a:rPr lang="en-US" dirty="0" smtClean="0"/>
              <a:t>Creates path for staff to pull items for case cart in sequence</a:t>
            </a:r>
          </a:p>
          <a:p>
            <a:pPr lvl="2"/>
            <a:endParaRPr lang="en-US" dirty="0" smtClean="0"/>
          </a:p>
          <a:p>
            <a:pPr lvl="2"/>
            <a:endParaRPr lang="en-US" dirty="0" smtClean="0"/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210312"/>
          </a:xfrm>
        </p:spPr>
        <p:txBody>
          <a:bodyPr>
            <a:normAutofit fontScale="90000"/>
          </a:bodyPr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68401"/>
            <a:ext cx="8229600" cy="5469466"/>
          </a:xfrm>
        </p:spPr>
        <p:txBody>
          <a:bodyPr>
            <a:normAutofit/>
          </a:bodyPr>
          <a:lstStyle/>
          <a:p>
            <a:r>
              <a:rPr lang="en-US" dirty="0" smtClean="0"/>
              <a:t>Space Utilization</a:t>
            </a:r>
          </a:p>
          <a:p>
            <a:pPr lvl="1"/>
            <a:r>
              <a:rPr lang="en-US" dirty="0" smtClean="0"/>
              <a:t>Concern</a:t>
            </a:r>
          </a:p>
          <a:p>
            <a:pPr lvl="2"/>
            <a:r>
              <a:rPr lang="en-US" dirty="0" smtClean="0"/>
              <a:t>When service have outgrown the space</a:t>
            </a:r>
          </a:p>
          <a:p>
            <a:pPr lvl="2"/>
            <a:r>
              <a:rPr lang="en-US" dirty="0" smtClean="0"/>
              <a:t>Storage space is in high demand</a:t>
            </a:r>
          </a:p>
          <a:p>
            <a:pPr lvl="1"/>
            <a:r>
              <a:rPr lang="en-US" dirty="0" smtClean="0"/>
              <a:t>Has impact on:</a:t>
            </a:r>
          </a:p>
          <a:p>
            <a:pPr lvl="2"/>
            <a:r>
              <a:rPr lang="en-US" dirty="0" smtClean="0"/>
              <a:t>Order picking process</a:t>
            </a:r>
          </a:p>
          <a:p>
            <a:pPr lvl="2"/>
            <a:r>
              <a:rPr lang="en-US" dirty="0" smtClean="0"/>
              <a:t>Inventory management activities</a:t>
            </a:r>
          </a:p>
          <a:p>
            <a:pPr lvl="1"/>
            <a:r>
              <a:rPr lang="en-US" dirty="0" smtClean="0"/>
              <a:t>When space tight</a:t>
            </a:r>
          </a:p>
          <a:p>
            <a:pPr lvl="2"/>
            <a:r>
              <a:rPr lang="en-US" dirty="0" smtClean="0"/>
              <a:t>Staff teamwork is important </a:t>
            </a:r>
          </a:p>
          <a:p>
            <a:pPr lvl="3"/>
            <a:r>
              <a:rPr lang="en-US" dirty="0" smtClean="0"/>
              <a:t>To increase output</a:t>
            </a:r>
          </a:p>
          <a:p>
            <a:pPr lvl="3"/>
            <a:r>
              <a:rPr lang="en-US" dirty="0" smtClean="0"/>
              <a:t>To develop new processes and work flows</a:t>
            </a:r>
          </a:p>
          <a:p>
            <a:pPr lvl="2"/>
            <a:endParaRPr lang="en-US" dirty="0" smtClean="0"/>
          </a:p>
          <a:p>
            <a:pPr lvl="2">
              <a:buNone/>
            </a:pPr>
            <a:endParaRPr lang="en-US" dirty="0"/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328845"/>
          </a:xfrm>
        </p:spPr>
        <p:txBody>
          <a:bodyPr>
            <a:normAutofit fontScale="90000"/>
          </a:bodyPr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032933"/>
            <a:ext cx="8229600" cy="5291667"/>
          </a:xfrm>
        </p:spPr>
        <p:txBody>
          <a:bodyPr/>
          <a:lstStyle/>
          <a:p>
            <a:r>
              <a:rPr lang="en-US" dirty="0" smtClean="0"/>
              <a:t>Available space</a:t>
            </a:r>
          </a:p>
          <a:p>
            <a:pPr lvl="1"/>
            <a:r>
              <a:rPr lang="en-US" dirty="0" smtClean="0"/>
              <a:t>Square footage vs. cubic footage (volume)</a:t>
            </a:r>
          </a:p>
          <a:p>
            <a:pPr lvl="1"/>
            <a:endParaRPr lang="en-US" dirty="0" smtClean="0"/>
          </a:p>
          <a:p>
            <a:pPr lvl="1"/>
            <a:r>
              <a:rPr lang="en-US" dirty="0" smtClean="0"/>
              <a:t>Store room capacity can be increased vertically</a:t>
            </a:r>
          </a:p>
          <a:p>
            <a:pPr lvl="1"/>
            <a:endParaRPr lang="en-US" dirty="0" smtClean="0"/>
          </a:p>
          <a:p>
            <a:pPr lvl="1"/>
            <a:r>
              <a:rPr lang="en-US" dirty="0" smtClean="0"/>
              <a:t>Shelf storage locations assigned:</a:t>
            </a:r>
          </a:p>
          <a:p>
            <a:pPr lvl="2"/>
            <a:r>
              <a:rPr lang="en-US" dirty="0" smtClean="0"/>
              <a:t>From top shelf on the Left going to the Right</a:t>
            </a:r>
          </a:p>
          <a:p>
            <a:pPr lvl="2"/>
            <a:r>
              <a:rPr lang="en-US" dirty="0" smtClean="0"/>
              <a:t>Down to second shelf – left to right</a:t>
            </a:r>
          </a:p>
          <a:p>
            <a:pPr lvl="2"/>
            <a:r>
              <a:rPr lang="en-US" dirty="0" smtClean="0"/>
              <a:t>Leave space for future add-ons</a:t>
            </a:r>
          </a:p>
          <a:p>
            <a:pPr lvl="2"/>
            <a:r>
              <a:rPr lang="en-US" dirty="0" smtClean="0"/>
              <a:t>Fill the shelf – front to back, top to bottom</a:t>
            </a:r>
          </a:p>
          <a:p>
            <a:pPr lvl="3"/>
            <a:r>
              <a:rPr lang="en-US" dirty="0" smtClean="0"/>
              <a:t>Put like size and type together</a:t>
            </a:r>
          </a:p>
          <a:p>
            <a:pPr lvl="3"/>
            <a:r>
              <a:rPr lang="en-US" dirty="0" smtClean="0"/>
              <a:t>Move shelves to accommodate size</a:t>
            </a:r>
          </a:p>
          <a:p>
            <a:pPr lvl="2"/>
            <a:endParaRPr lang="en-US" dirty="0"/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Gravity Flow Racks</a:t>
            </a:r>
          </a:p>
          <a:p>
            <a:pPr lvl="1"/>
            <a:r>
              <a:rPr lang="en-US" dirty="0" smtClean="0"/>
              <a:t>Pick up on front</a:t>
            </a:r>
          </a:p>
          <a:p>
            <a:pPr lvl="1"/>
            <a:r>
              <a:rPr lang="en-US" dirty="0" smtClean="0"/>
              <a:t>Stock from the back</a:t>
            </a:r>
          </a:p>
          <a:p>
            <a:pPr lvl="1"/>
            <a:r>
              <a:rPr lang="en-US" dirty="0" smtClean="0"/>
              <a:t>Uses gravity for ease</a:t>
            </a:r>
          </a:p>
          <a:p>
            <a:pPr lvl="1"/>
            <a:r>
              <a:rPr lang="en-US" dirty="0" smtClean="0"/>
              <a:t>Helps ensure stock rotation</a:t>
            </a:r>
          </a:p>
          <a:p>
            <a:pPr lvl="1"/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20267" y="2404533"/>
            <a:ext cx="4148667" cy="4148667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2396744" y="4419600"/>
            <a:ext cx="4793488" cy="213360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Inventory management and CST’s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 smtClean="0"/>
              <a:t>Inventory management</a:t>
            </a:r>
          </a:p>
          <a:p>
            <a:pPr lvl="1"/>
            <a:r>
              <a:rPr lang="en-US" dirty="0" smtClean="0"/>
              <a:t>Provide supplies for entire hospital</a:t>
            </a:r>
          </a:p>
          <a:p>
            <a:pPr lvl="2"/>
            <a:r>
              <a:rPr lang="en-US" dirty="0" smtClean="0"/>
              <a:t>Inadequate supplies</a:t>
            </a:r>
          </a:p>
          <a:p>
            <a:pPr lvl="3"/>
            <a:r>
              <a:rPr lang="en-US" dirty="0" smtClean="0"/>
              <a:t>Can delay treatment of patients</a:t>
            </a:r>
          </a:p>
          <a:p>
            <a:pPr lvl="3"/>
            <a:r>
              <a:rPr lang="en-US" dirty="0" smtClean="0"/>
              <a:t>May cause hoarding in unapproved storage areas</a:t>
            </a:r>
          </a:p>
          <a:p>
            <a:pPr lvl="1"/>
            <a:r>
              <a:rPr lang="en-US" dirty="0" smtClean="0"/>
              <a:t>Provide supplies for surgery department</a:t>
            </a:r>
          </a:p>
          <a:p>
            <a:pPr lvl="2"/>
            <a:r>
              <a:rPr lang="en-US" dirty="0" smtClean="0"/>
              <a:t>Case cart techs </a:t>
            </a:r>
          </a:p>
          <a:p>
            <a:pPr lvl="3"/>
            <a:r>
              <a:rPr lang="en-US" dirty="0" smtClean="0"/>
              <a:t>Consumable Supplies used in surgery</a:t>
            </a:r>
          </a:p>
          <a:p>
            <a:pPr lvl="2"/>
            <a:r>
              <a:rPr lang="en-US" dirty="0" smtClean="0"/>
              <a:t>Decontamination techs</a:t>
            </a:r>
          </a:p>
          <a:p>
            <a:pPr lvl="3"/>
            <a:r>
              <a:rPr lang="en-US" dirty="0" smtClean="0"/>
              <a:t>Consumable supplies used in decontamination</a:t>
            </a:r>
          </a:p>
          <a:p>
            <a:pPr lvl="4"/>
            <a:r>
              <a:rPr lang="en-US" dirty="0" smtClean="0"/>
              <a:t>PPE – gloves, gowns, masks, goggles or face shields, etc.</a:t>
            </a:r>
          </a:p>
          <a:p>
            <a:pPr lvl="4"/>
            <a:r>
              <a:rPr lang="en-US" dirty="0" smtClean="0"/>
              <a:t>Detergents, enzymes, etc.</a:t>
            </a:r>
          </a:p>
          <a:p>
            <a:pPr lvl="3"/>
            <a:r>
              <a:rPr lang="en-US" dirty="0" smtClean="0"/>
              <a:t>Instrument techs</a:t>
            </a:r>
          </a:p>
          <a:p>
            <a:pPr lvl="4"/>
            <a:r>
              <a:rPr lang="en-US" dirty="0" smtClean="0"/>
              <a:t>Package materials, </a:t>
            </a:r>
            <a:r>
              <a:rPr lang="en-US" dirty="0" err="1" smtClean="0"/>
              <a:t>CIs</a:t>
            </a:r>
            <a:r>
              <a:rPr lang="en-US" dirty="0" smtClean="0"/>
              <a:t>, </a:t>
            </a:r>
            <a:r>
              <a:rPr lang="en-US" dirty="0" err="1" smtClean="0"/>
              <a:t>Bis</a:t>
            </a:r>
            <a:r>
              <a:rPr lang="en-US" dirty="0" smtClean="0"/>
              <a:t>, replacement screws, etc.</a:t>
            </a:r>
          </a:p>
          <a:p>
            <a:pPr lvl="4"/>
            <a:r>
              <a:rPr lang="en-US" dirty="0" smtClean="0"/>
              <a:t>Bowie Dick tests, other sterilizer supplies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Special concerns	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Official Inventories</a:t>
            </a:r>
          </a:p>
          <a:p>
            <a:pPr lvl="1"/>
            <a:r>
              <a:rPr lang="en-US" dirty="0" smtClean="0"/>
              <a:t>Are found in:</a:t>
            </a:r>
          </a:p>
          <a:p>
            <a:pPr lvl="2"/>
            <a:r>
              <a:rPr lang="en-US" dirty="0" smtClean="0"/>
              <a:t>Storerooms</a:t>
            </a:r>
          </a:p>
          <a:p>
            <a:pPr lvl="2"/>
            <a:r>
              <a:rPr lang="en-US" dirty="0" smtClean="0"/>
              <a:t>Warehouses</a:t>
            </a:r>
          </a:p>
          <a:p>
            <a:pPr lvl="2"/>
            <a:r>
              <a:rPr lang="en-US" dirty="0" smtClean="0"/>
              <a:t>Satellite storerooms</a:t>
            </a:r>
          </a:p>
          <a:p>
            <a:r>
              <a:rPr lang="en-US" dirty="0" smtClean="0"/>
              <a:t>Unofficial Inventories</a:t>
            </a:r>
          </a:p>
          <a:p>
            <a:pPr lvl="1"/>
            <a:r>
              <a:rPr lang="en-US" dirty="0" smtClean="0"/>
              <a:t>Kept in:</a:t>
            </a:r>
          </a:p>
          <a:p>
            <a:pPr lvl="2"/>
            <a:r>
              <a:rPr lang="en-US" dirty="0" smtClean="0"/>
              <a:t>Department storeroom, the lab</a:t>
            </a:r>
          </a:p>
          <a:p>
            <a:pPr lvl="2"/>
            <a:r>
              <a:rPr lang="en-US" dirty="0" smtClean="0"/>
              <a:t>At each lab station/workstation</a:t>
            </a:r>
          </a:p>
          <a:p>
            <a:pPr lvl="2"/>
            <a:endParaRPr lang="en-US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CS Responsibility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Challenge to maintain </a:t>
            </a:r>
            <a:r>
              <a:rPr lang="en-US" b="1" i="1" dirty="0" smtClean="0"/>
              <a:t>adequate</a:t>
            </a:r>
            <a:r>
              <a:rPr lang="en-US" dirty="0" smtClean="0"/>
              <a:t> inventories</a:t>
            </a:r>
          </a:p>
          <a:p>
            <a:pPr lvl="1"/>
            <a:r>
              <a:rPr lang="en-US" dirty="0" smtClean="0"/>
              <a:t>Too Much:	</a:t>
            </a:r>
          </a:p>
          <a:p>
            <a:pPr lvl="2"/>
            <a:r>
              <a:rPr lang="en-US" dirty="0" smtClean="0"/>
              <a:t>Money tied up in excess inventory</a:t>
            </a:r>
          </a:p>
          <a:p>
            <a:pPr lvl="2"/>
            <a:r>
              <a:rPr lang="en-US" dirty="0" smtClean="0"/>
              <a:t>May have to borrow money to pay for received supplies</a:t>
            </a:r>
          </a:p>
          <a:p>
            <a:pPr lvl="2"/>
            <a:r>
              <a:rPr lang="en-US" dirty="0" smtClean="0"/>
              <a:t>More space required to store supplies</a:t>
            </a:r>
          </a:p>
          <a:p>
            <a:pPr lvl="2"/>
            <a:r>
              <a:rPr lang="en-US" dirty="0" smtClean="0"/>
              <a:t>Greater risk of supply loss through:</a:t>
            </a:r>
          </a:p>
          <a:p>
            <a:pPr lvl="3"/>
            <a:r>
              <a:rPr lang="en-US" dirty="0" smtClean="0"/>
              <a:t>Damage</a:t>
            </a:r>
          </a:p>
          <a:p>
            <a:pPr lvl="3"/>
            <a:r>
              <a:rPr lang="en-US" dirty="0" smtClean="0"/>
              <a:t>Obsolescence</a:t>
            </a:r>
          </a:p>
          <a:p>
            <a:pPr lvl="3"/>
            <a:r>
              <a:rPr lang="en-US" dirty="0" smtClean="0"/>
              <a:t>Pilfering or outright stealing</a:t>
            </a:r>
          </a:p>
          <a:p>
            <a:pPr lvl="2">
              <a:buNone/>
            </a:pPr>
            <a:endParaRPr lang="en-US" dirty="0" smtClean="0"/>
          </a:p>
          <a:p>
            <a:pPr lvl="3"/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63252" y="5160963"/>
            <a:ext cx="1409700" cy="19304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72952" y="4826260"/>
            <a:ext cx="2368826" cy="1373116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73244" y="3518710"/>
            <a:ext cx="1374130" cy="1642253"/>
          </a:xfrm>
          <a:prstGeom prst="rect">
            <a:avLst/>
          </a:prstGeom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low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Flow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ＭＳ Ｐ明朝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ow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Flow.thmx</Template>
  <TotalTime>2715</TotalTime>
  <Words>2551</Words>
  <Application>Microsoft Macintosh PowerPoint</Application>
  <PresentationFormat>On-screen Show (4:3)</PresentationFormat>
  <Paragraphs>562</Paragraphs>
  <Slides>63</Slides>
  <Notes>0</Notes>
  <HiddenSlides>0</HiddenSlides>
  <MMClips>0</MMClips>
  <ScaleCrop>false</ScaleCrop>
  <HeadingPairs>
    <vt:vector size="4" baseType="variant">
      <vt:variant>
        <vt:lpstr>Design Template</vt:lpstr>
      </vt:variant>
      <vt:variant>
        <vt:i4>1</vt:i4>
      </vt:variant>
      <vt:variant>
        <vt:lpstr>Slide Titles</vt:lpstr>
      </vt:variant>
      <vt:variant>
        <vt:i4>63</vt:i4>
      </vt:variant>
    </vt:vector>
  </HeadingPairs>
  <TitlesOfParts>
    <vt:vector size="64" baseType="lpstr">
      <vt:lpstr>Flow</vt:lpstr>
      <vt:lpstr>Inventory Management</vt:lpstr>
      <vt:lpstr>Why?</vt:lpstr>
      <vt:lpstr>Inventory</vt:lpstr>
      <vt:lpstr>Slide 4</vt:lpstr>
      <vt:lpstr>Slide 5</vt:lpstr>
      <vt:lpstr>Assets </vt:lpstr>
      <vt:lpstr>Inventory management and CST’s</vt:lpstr>
      <vt:lpstr>Special concerns </vt:lpstr>
      <vt:lpstr>CS Responsibility</vt:lpstr>
      <vt:lpstr>Slide 10</vt:lpstr>
      <vt:lpstr>Official Inventories</vt:lpstr>
      <vt:lpstr>Unofficial Inventories</vt:lpstr>
      <vt:lpstr>Considerations</vt:lpstr>
      <vt:lpstr>Slide 14</vt:lpstr>
      <vt:lpstr>Slide 15</vt:lpstr>
      <vt:lpstr>Slide 16</vt:lpstr>
      <vt:lpstr>Slide 17</vt:lpstr>
      <vt:lpstr>Slide 18</vt:lpstr>
      <vt:lpstr>Transport</vt:lpstr>
      <vt:lpstr>Inventory Replenishment</vt:lpstr>
      <vt:lpstr>Slide 21</vt:lpstr>
      <vt:lpstr>Slide 22</vt:lpstr>
      <vt:lpstr>Slide 23</vt:lpstr>
      <vt:lpstr>Slide 24</vt:lpstr>
      <vt:lpstr>Slide 25</vt:lpstr>
      <vt:lpstr>Slide 26</vt:lpstr>
      <vt:lpstr>Slide 27</vt:lpstr>
      <vt:lpstr>Slide 28</vt:lpstr>
      <vt:lpstr>Slide 29</vt:lpstr>
      <vt:lpstr>Slide 30</vt:lpstr>
      <vt:lpstr>Slide 31</vt:lpstr>
      <vt:lpstr>Slide 32</vt:lpstr>
      <vt:lpstr>Slide 33</vt:lpstr>
      <vt:lpstr>Slide 34</vt:lpstr>
      <vt:lpstr>Slide 35</vt:lpstr>
      <vt:lpstr>Distribution </vt:lpstr>
      <vt:lpstr>Slide 37</vt:lpstr>
      <vt:lpstr>Slide 38</vt:lpstr>
      <vt:lpstr>Slide 39</vt:lpstr>
      <vt:lpstr>Slide 40</vt:lpstr>
      <vt:lpstr>Inventory Management Concepts</vt:lpstr>
      <vt:lpstr>Slide 42</vt:lpstr>
      <vt:lpstr>Slide 43</vt:lpstr>
      <vt:lpstr>Slide 44</vt:lpstr>
      <vt:lpstr>Slide 45</vt:lpstr>
      <vt:lpstr>Slide 46</vt:lpstr>
      <vt:lpstr>Slide 47</vt:lpstr>
      <vt:lpstr>Total Acquisition Costs</vt:lpstr>
      <vt:lpstr>Slide 49</vt:lpstr>
      <vt:lpstr>Slide 50</vt:lpstr>
      <vt:lpstr>Inventory Turnover Rates  and Service Levels</vt:lpstr>
      <vt:lpstr>Slide 52</vt:lpstr>
      <vt:lpstr>Slide 53</vt:lpstr>
      <vt:lpstr>y</vt:lpstr>
      <vt:lpstr>Slide 55</vt:lpstr>
      <vt:lpstr>Slide 56</vt:lpstr>
      <vt:lpstr>Slide 57</vt:lpstr>
      <vt:lpstr>Slide 58</vt:lpstr>
      <vt:lpstr>Slide 59</vt:lpstr>
      <vt:lpstr>Slide 60</vt:lpstr>
      <vt:lpstr>Slide 61</vt:lpstr>
      <vt:lpstr>Slide 62</vt:lpstr>
      <vt:lpstr>Slide 63</vt:lpstr>
    </vt:vector>
  </TitlesOfParts>
  <Company>Renton technical college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Inventory Management</dc:title>
  <dc:creator>Rosemary Thurston</dc:creator>
  <cp:lastModifiedBy>Rosemary Thurston</cp:lastModifiedBy>
  <cp:revision>2</cp:revision>
  <dcterms:created xsi:type="dcterms:W3CDTF">2013-02-01T03:02:26Z</dcterms:created>
  <dcterms:modified xsi:type="dcterms:W3CDTF">2013-02-03T00:17:43Z</dcterms:modified>
</cp:coreProperties>
</file>