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85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70" r:id="rId11"/>
    <p:sldId id="266" r:id="rId12"/>
    <p:sldId id="269" r:id="rId13"/>
    <p:sldId id="267" r:id="rId14"/>
    <p:sldId id="264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30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583405-7CDD-4741-BD61-D0606C61A498}" type="datetimeFigureOut">
              <a:rPr lang="en-US" smtClean="0"/>
              <a:t>2/2/13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857173-A4E4-FE4C-8516-F07E09304FF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857173-A4E4-FE4C-8516-F07E09304FFE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2825"/>
            <a:ext cx="8229600" cy="2136775"/>
          </a:xfrm>
        </p:spPr>
        <p:txBody>
          <a:bodyPr anchor="b" anchorCtr="0">
            <a:noAutofit/>
          </a:bodyPr>
          <a:lstStyle>
            <a:lvl1pPr>
              <a:defRPr sz="5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464424"/>
            <a:ext cx="8229600" cy="1174375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FE40-048A-E34C-B81E-5AEADEF77673}" type="datetimeFigureOut">
              <a:rPr lang="en-US" smtClean="0"/>
              <a:t>2/2/13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7FF-6EFF-8D48-BDDA-D4A71F8B5E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44865"/>
            <a:ext cx="8229600" cy="1071641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274320"/>
            <a:ext cx="8229600" cy="2971800"/>
          </a:xfrm>
          <a:effectLst>
            <a:outerShdw blurRad="114300" sx="103000" sy="103000" algn="ctr" rotWithShape="0">
              <a:schemeClr val="bg1">
                <a:lumMod val="75000"/>
                <a:lumOff val="25000"/>
                <a:alpha val="50000"/>
              </a:schemeClr>
            </a:outerShdw>
          </a:effectLst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FE40-048A-E34C-B81E-5AEADEF77673}" type="datetimeFigureOut">
              <a:rPr lang="en-US" smtClean="0"/>
              <a:t>2/2/13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7FF-6EFF-8D48-BDDA-D4A71F8B5EA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4329953"/>
            <a:ext cx="7924801" cy="131837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FE40-048A-E34C-B81E-5AEADEF77673}" type="datetimeFigureOut">
              <a:rPr lang="en-US" smtClean="0"/>
              <a:t>2/2/13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7FF-6EFF-8D48-BDDA-D4A71F8B5E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22776" y="274639"/>
            <a:ext cx="1452283" cy="537368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871447" cy="5373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FE40-048A-E34C-B81E-5AEADEF77673}" type="datetimeFigureOut">
              <a:rPr lang="en-US" smtClean="0"/>
              <a:t>2/2/13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7FF-6EFF-8D48-BDDA-D4A71F8B5E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FE40-048A-E34C-B81E-5AEADEF77673}" type="datetimeFigureOut">
              <a:rPr lang="en-US" smtClean="0"/>
              <a:t>2/2/13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7FF-6EFF-8D48-BDDA-D4A71F8B5E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8435"/>
            <a:ext cx="8229600" cy="1362075"/>
          </a:xfrm>
        </p:spPr>
        <p:txBody>
          <a:bodyPr anchor="b" anchorCtr="0">
            <a:noAutofit/>
          </a:bodyPr>
          <a:lstStyle>
            <a:lvl1pPr algn="ctr"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430401"/>
            <a:ext cx="8229600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FE40-048A-E34C-B81E-5AEADEF77673}" type="datetimeFigureOut">
              <a:rPr lang="en-US" smtClean="0"/>
              <a:t>2/2/13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7FF-6EFF-8D48-BDDA-D4A71F8B5E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4825"/>
            <a:ext cx="3931920" cy="38735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1774825"/>
            <a:ext cx="3931920" cy="38735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FE40-048A-E34C-B81E-5AEADEF77673}" type="datetimeFigureOut">
              <a:rPr lang="en-US" smtClean="0"/>
              <a:t>2/2/13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7FF-6EFF-8D48-BDDA-D4A71F8B5E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77788"/>
            <a:ext cx="3931920" cy="739776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62199"/>
            <a:ext cx="3931920" cy="32861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577788"/>
            <a:ext cx="3931920" cy="739776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362199"/>
            <a:ext cx="3931920" cy="32861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FE40-048A-E34C-B81E-5AEADEF77673}" type="datetimeFigureOut">
              <a:rPr lang="en-US" smtClean="0"/>
              <a:t>2/2/13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7FF-6EFF-8D48-BDDA-D4A71F8B5E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FE40-048A-E34C-B81E-5AEADEF77673}" type="datetimeFigureOut">
              <a:rPr lang="en-US" smtClean="0"/>
              <a:t>2/2/13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7FF-6EFF-8D48-BDDA-D4A71F8B5E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FE40-048A-E34C-B81E-5AEADEF77673}" type="datetimeFigureOut">
              <a:rPr lang="en-US" smtClean="0"/>
              <a:t>2/2/13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7FF-6EFF-8D48-BDDA-D4A71F8B5E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0"/>
            <a:ext cx="3840480" cy="1162050"/>
          </a:xfrm>
        </p:spPr>
        <p:txBody>
          <a:bodyPr anchor="b">
            <a:normAutofit/>
          </a:bodyPr>
          <a:lstStyle>
            <a:lvl1pPr algn="ctr">
              <a:defRPr sz="30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6320" y="273050"/>
            <a:ext cx="3840480" cy="53752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1600201"/>
            <a:ext cx="3840480" cy="3733800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FE40-048A-E34C-B81E-5AEADEF77673}" type="datetimeFigureOut">
              <a:rPr lang="en-US" smtClean="0"/>
              <a:t>2/2/13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7FF-6EFF-8D48-BDDA-D4A71F8B5E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3840480" cy="1161288"/>
          </a:xfr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46320" y="274320"/>
            <a:ext cx="3840480" cy="5376672"/>
          </a:xfrm>
          <a:effectLst>
            <a:outerShdw blurRad="114300" sx="103000" sy="103000" algn="ctr" rotWithShape="0">
              <a:schemeClr val="bg1">
                <a:lumMod val="75000"/>
                <a:lumOff val="25000"/>
                <a:alpha val="50000"/>
              </a:schemeClr>
            </a:outerShdw>
          </a:effectLst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840480" cy="373075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FE40-048A-E34C-B81E-5AEADEF77673}" type="datetimeFigureOut">
              <a:rPr lang="en-US" smtClean="0"/>
              <a:t>2/2/13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7FF-6EFF-8D48-BDDA-D4A71F8B5E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61565"/>
            <a:ext cx="8229600" cy="3877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58832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2A5FE40-048A-E34C-B81E-5AEADEF77673}" type="datetimeFigureOut">
              <a:rPr lang="en-US" smtClean="0"/>
              <a:t>2/2/13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5494" y="58832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29100" y="5883275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67397FF-6EFF-8D48-BDDA-D4A71F8B5E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Tx/>
        <a:buBlip>
          <a:blip r:embed="rId14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Tx/>
        <a:buBlip>
          <a:blip r:embed="rId1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Tx/>
        <a:buBlip>
          <a:blip r:embed="rId1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Tx/>
        <a:buBlip>
          <a:blip r:embed="rId1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Management of Patient Care Equipment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18     7</a:t>
            </a:r>
            <a:r>
              <a:rPr lang="en-US" baseline="30000" dirty="0" smtClean="0"/>
              <a:t>th</a:t>
            </a:r>
            <a:r>
              <a:rPr lang="en-US" dirty="0" smtClean="0"/>
              <a:t> Ed.</a:t>
            </a:r>
          </a:p>
          <a:p>
            <a:r>
              <a:rPr lang="en-US" dirty="0" smtClean="0"/>
              <a:t>Rosemary Thurston RN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Hypothermia </a:t>
            </a:r>
            <a:r>
              <a:rPr lang="en-US" dirty="0" smtClean="0"/>
              <a:t>unit – Hot/cold therapy device</a:t>
            </a:r>
          </a:p>
          <a:p>
            <a:pPr lvl="1"/>
            <a:r>
              <a:rPr lang="en-US" dirty="0" smtClean="0"/>
              <a:t>Pumps heated/cooled water through coiled pad</a:t>
            </a:r>
          </a:p>
          <a:p>
            <a:pPr lvl="1"/>
            <a:r>
              <a:rPr lang="en-US" dirty="0" smtClean="0"/>
              <a:t>Heats or cools body or body part	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4210050"/>
            <a:ext cx="2590800" cy="28575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9600" y="150283"/>
            <a:ext cx="3454400" cy="23495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Infusion pump </a:t>
            </a:r>
          </a:p>
          <a:p>
            <a:pPr lvl="1"/>
            <a:r>
              <a:rPr lang="en-US" dirty="0" smtClean="0"/>
              <a:t>Controls administration of IV fluids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Intermittent Suction Device</a:t>
            </a:r>
          </a:p>
          <a:p>
            <a:pPr lvl="1"/>
            <a:r>
              <a:rPr lang="en-US" dirty="0" smtClean="0"/>
              <a:t>Suctions and stops at intervals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0" y="0"/>
            <a:ext cx="2857500" cy="2857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3683" y="3733800"/>
            <a:ext cx="1917700" cy="31242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0011"/>
            <a:ext cx="8229600" cy="3568790"/>
          </a:xfrm>
        </p:spPr>
        <p:txBody>
          <a:bodyPr/>
          <a:lstStyle/>
          <a:p>
            <a:r>
              <a:rPr lang="en-US" dirty="0" err="1" smtClean="0"/>
              <a:t>Microdrip</a:t>
            </a:r>
            <a:endParaRPr lang="en-US" dirty="0" smtClean="0"/>
          </a:p>
          <a:p>
            <a:pPr lvl="1"/>
            <a:r>
              <a:rPr lang="en-US" dirty="0" smtClean="0"/>
              <a:t>IV line that delivers 60 drops/ml instead of 15/</a:t>
            </a:r>
            <a:r>
              <a:rPr lang="en-US" dirty="0" smtClean="0"/>
              <a:t>ml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PCA (patient controlled analgesia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Allows patient to control pain medication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9192" y="274638"/>
            <a:ext cx="2857500" cy="2159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2700" y="3657600"/>
            <a:ext cx="2781300" cy="32004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Sequential Compression Device –SCD</a:t>
            </a:r>
          </a:p>
          <a:p>
            <a:pPr lvl="1"/>
            <a:r>
              <a:rPr lang="en-US" dirty="0" smtClean="0"/>
              <a:t>Squeezes lower legs to prevent DVT (deep vein thrombosis)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Suction Unit</a:t>
            </a:r>
          </a:p>
          <a:p>
            <a:pPr lvl="1"/>
            <a:r>
              <a:rPr lang="en-US" dirty="0" smtClean="0"/>
              <a:t>Connected to vacuum to remove secretions</a:t>
            </a:r>
          </a:p>
          <a:p>
            <a:pPr lvl="1"/>
            <a:r>
              <a:rPr lang="en-US" dirty="0" smtClean="0"/>
              <a:t>Has a collection container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9467" y="3945467"/>
            <a:ext cx="2404533" cy="24045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881" y="274638"/>
            <a:ext cx="3602464" cy="236696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5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3733"/>
            <a:ext cx="8229600" cy="4555067"/>
          </a:xfrm>
        </p:spPr>
        <p:txBody>
          <a:bodyPr/>
          <a:lstStyle/>
          <a:p>
            <a:r>
              <a:rPr lang="en-US" dirty="0" smtClean="0"/>
              <a:t>Handling soiled equipment</a:t>
            </a:r>
          </a:p>
          <a:p>
            <a:pPr lvl="1"/>
            <a:r>
              <a:rPr lang="en-US" dirty="0" smtClean="0"/>
              <a:t>ALL patient care equipment is “contaminated” once it is in use for a patient</a:t>
            </a:r>
          </a:p>
          <a:p>
            <a:pPr lvl="1"/>
            <a:r>
              <a:rPr lang="en-US" dirty="0" smtClean="0"/>
              <a:t>CS staff make ROUNDS to pick up soiled equipment</a:t>
            </a:r>
          </a:p>
          <a:p>
            <a:pPr lvl="2"/>
            <a:r>
              <a:rPr lang="en-US" dirty="0" smtClean="0"/>
              <a:t>Use gloves</a:t>
            </a:r>
          </a:p>
          <a:p>
            <a:pPr lvl="2"/>
            <a:r>
              <a:rPr lang="en-US" dirty="0" smtClean="0"/>
              <a:t>Transport back to decontamination in closed container p.127</a:t>
            </a:r>
          </a:p>
          <a:p>
            <a:pPr lvl="1"/>
            <a:r>
              <a:rPr lang="en-US" dirty="0" smtClean="0"/>
              <a:t>Disposable components 	</a:t>
            </a:r>
          </a:p>
          <a:p>
            <a:pPr lvl="2"/>
            <a:r>
              <a:rPr lang="en-US" dirty="0" smtClean="0"/>
              <a:t>Should be disconnected at POU and </a:t>
            </a:r>
            <a:r>
              <a:rPr lang="en-US" dirty="0" err="1" smtClean="0"/>
              <a:t>disarded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4336" y="4455319"/>
            <a:ext cx="3602464" cy="236696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Cleaning</a:t>
            </a:r>
          </a:p>
          <a:p>
            <a:pPr lvl="1"/>
            <a:r>
              <a:rPr lang="en-US" dirty="0" smtClean="0"/>
              <a:t>Follow OEM recommendation</a:t>
            </a:r>
          </a:p>
          <a:p>
            <a:pPr lvl="1"/>
            <a:r>
              <a:rPr lang="en-US" dirty="0" smtClean="0"/>
              <a:t>Include healthcare facility infection control protocols</a:t>
            </a:r>
          </a:p>
          <a:p>
            <a:pPr lvl="1"/>
            <a:r>
              <a:rPr lang="en-US" dirty="0" smtClean="0"/>
              <a:t>Must have ATTENTION TO DETAIL</a:t>
            </a:r>
          </a:p>
          <a:p>
            <a:pPr lvl="2"/>
            <a:r>
              <a:rPr lang="en-US" dirty="0" smtClean="0"/>
              <a:t>All surfaces thoroughly cleaned to include:</a:t>
            </a:r>
          </a:p>
          <a:p>
            <a:pPr lvl="2"/>
            <a:r>
              <a:rPr lang="en-US" dirty="0" smtClean="0"/>
              <a:t>Cords</a:t>
            </a:r>
          </a:p>
          <a:p>
            <a:pPr lvl="2"/>
            <a:r>
              <a:rPr lang="en-US" dirty="0" smtClean="0"/>
              <a:t>Switches</a:t>
            </a:r>
          </a:p>
          <a:p>
            <a:pPr lvl="2"/>
            <a:r>
              <a:rPr lang="en-US" dirty="0" smtClean="0"/>
              <a:t>Crevices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Inspection	</a:t>
            </a:r>
          </a:p>
          <a:p>
            <a:pPr lvl="2"/>
            <a:r>
              <a:rPr lang="en-US" dirty="0" smtClean="0"/>
              <a:t>Cords</a:t>
            </a:r>
          </a:p>
          <a:p>
            <a:pPr lvl="3"/>
            <a:r>
              <a:rPr lang="en-US" dirty="0" smtClean="0"/>
              <a:t>Frayed, cracked</a:t>
            </a:r>
          </a:p>
          <a:p>
            <a:pPr lvl="2"/>
            <a:r>
              <a:rPr lang="en-US" dirty="0" smtClean="0"/>
              <a:t>Plug</a:t>
            </a:r>
          </a:p>
          <a:p>
            <a:pPr lvl="3"/>
            <a:r>
              <a:rPr lang="en-US" dirty="0" smtClean="0"/>
              <a:t>Must have 3 prong plug</a:t>
            </a:r>
          </a:p>
          <a:p>
            <a:pPr lvl="3"/>
            <a:r>
              <a:rPr lang="en-US" dirty="0" smtClean="0"/>
              <a:t>Check for missing prong</a:t>
            </a:r>
          </a:p>
          <a:p>
            <a:pPr lvl="2"/>
            <a:r>
              <a:rPr lang="en-US" dirty="0" smtClean="0"/>
              <a:t>Case</a:t>
            </a:r>
          </a:p>
          <a:p>
            <a:pPr lvl="3"/>
            <a:r>
              <a:rPr lang="en-US" dirty="0" smtClean="0"/>
              <a:t>Dented or cracked – dropped???</a:t>
            </a:r>
          </a:p>
          <a:p>
            <a:pPr lvl="2"/>
            <a:r>
              <a:rPr lang="en-US" dirty="0" smtClean="0"/>
              <a:t>Concern – send to Biomedical for check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0" y="274638"/>
            <a:ext cx="2971800" cy="2730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6367" y="3780366"/>
            <a:ext cx="2857500" cy="28575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Nonfunctioning equipment</a:t>
            </a:r>
          </a:p>
          <a:p>
            <a:pPr lvl="1"/>
            <a:r>
              <a:rPr lang="en-US" dirty="0" smtClean="0"/>
              <a:t>Identify and TAG</a:t>
            </a:r>
          </a:p>
          <a:p>
            <a:pPr lvl="1"/>
            <a:r>
              <a:rPr lang="en-US" dirty="0" smtClean="0"/>
              <a:t>Return to Biomed</a:t>
            </a:r>
          </a:p>
          <a:p>
            <a:pPr lvl="1"/>
            <a:r>
              <a:rPr lang="en-US" dirty="0" smtClean="0"/>
              <a:t>If it has been in a patient room</a:t>
            </a:r>
          </a:p>
          <a:p>
            <a:pPr lvl="2"/>
            <a:r>
              <a:rPr lang="en-US" dirty="0" smtClean="0"/>
              <a:t>It needs to be decontaminated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1933" y="649817"/>
            <a:ext cx="3810000" cy="25273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Preparing Equipment for Use</a:t>
            </a:r>
          </a:p>
          <a:p>
            <a:pPr lvl="1"/>
            <a:r>
              <a:rPr lang="en-US" dirty="0" smtClean="0"/>
              <a:t>Should be ready-to-use and stored after processing</a:t>
            </a:r>
          </a:p>
          <a:p>
            <a:pPr lvl="1"/>
            <a:r>
              <a:rPr lang="en-US" dirty="0" smtClean="0"/>
              <a:t>Should be assembled</a:t>
            </a:r>
          </a:p>
          <a:p>
            <a:pPr lvl="1"/>
            <a:r>
              <a:rPr lang="en-US" dirty="0" smtClean="0"/>
              <a:t>Include new disposable supplies with equipment</a:t>
            </a:r>
          </a:p>
          <a:p>
            <a:pPr lvl="1"/>
            <a:r>
              <a:rPr lang="en-US" dirty="0" smtClean="0"/>
              <a:t>Check or send replacement batteries with unit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Preparing equipment with water</a:t>
            </a:r>
          </a:p>
          <a:p>
            <a:pPr lvl="1"/>
            <a:r>
              <a:rPr lang="en-US" dirty="0" smtClean="0"/>
              <a:t>Know OEM recommendation</a:t>
            </a:r>
          </a:p>
          <a:p>
            <a:pPr lvl="1"/>
            <a:r>
              <a:rPr lang="en-US" dirty="0" smtClean="0"/>
              <a:t>Water reservoirs, fill procedures and testing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8400" y="3693583"/>
            <a:ext cx="3251200" cy="25019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Storing Equipment</a:t>
            </a:r>
          </a:p>
          <a:p>
            <a:pPr lvl="1"/>
            <a:r>
              <a:rPr lang="en-US" dirty="0" smtClean="0"/>
              <a:t>After cleaning, inspection and assembly</a:t>
            </a:r>
          </a:p>
          <a:p>
            <a:pPr lvl="1"/>
            <a:r>
              <a:rPr lang="en-US" dirty="0" smtClean="0"/>
              <a:t>Usually occurs in CS or in User units</a:t>
            </a:r>
          </a:p>
          <a:p>
            <a:pPr lvl="1"/>
            <a:r>
              <a:rPr lang="en-US" dirty="0" smtClean="0"/>
              <a:t>Away from traffic in a secure area</a:t>
            </a:r>
          </a:p>
          <a:p>
            <a:pPr lvl="2"/>
            <a:r>
              <a:rPr lang="en-US" dirty="0" smtClean="0"/>
              <a:t>Prevents tampering, infection control breaches and damage</a:t>
            </a:r>
          </a:p>
          <a:p>
            <a:pPr lvl="1"/>
            <a:r>
              <a:rPr lang="en-US" dirty="0" smtClean="0"/>
              <a:t>Battery back up should be plugged in for Recharge</a:t>
            </a:r>
          </a:p>
          <a:p>
            <a:pPr lvl="2"/>
            <a:r>
              <a:rPr lang="en-US" dirty="0" smtClean="0"/>
              <a:t>May be needed for patient transport or power outages</a:t>
            </a:r>
          </a:p>
          <a:p>
            <a:pPr lvl="2"/>
            <a:endParaRPr lang="en-US" dirty="0" smtClean="0"/>
          </a:p>
          <a:p>
            <a:pPr lvl="4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0" y="4849283"/>
            <a:ext cx="3352800" cy="24257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Care Equipment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be:</a:t>
            </a:r>
          </a:p>
          <a:p>
            <a:pPr lvl="1"/>
            <a:r>
              <a:rPr lang="en-US" dirty="0" smtClean="0"/>
              <a:t>Available when needed</a:t>
            </a:r>
          </a:p>
          <a:p>
            <a:pPr lvl="1"/>
            <a:r>
              <a:rPr lang="en-US" dirty="0" smtClean="0"/>
              <a:t>Safe</a:t>
            </a:r>
          </a:p>
          <a:p>
            <a:pPr lvl="1"/>
            <a:r>
              <a:rPr lang="en-US" dirty="0" smtClean="0"/>
              <a:t>Functional</a:t>
            </a:r>
          </a:p>
          <a:p>
            <a:pPr lvl="1"/>
            <a:r>
              <a:rPr lang="en-US" dirty="0" smtClean="0"/>
              <a:t>Ready-to-use</a:t>
            </a:r>
          </a:p>
          <a:p>
            <a:pPr lvl="1"/>
            <a:r>
              <a:rPr lang="en-US" dirty="0" smtClean="0"/>
              <a:t>Free from contamination / soil</a:t>
            </a:r>
          </a:p>
          <a:p>
            <a:r>
              <a:rPr lang="en-US" dirty="0" smtClean="0"/>
              <a:t>Minimize costs</a:t>
            </a:r>
          </a:p>
          <a:p>
            <a:pPr lvl="1"/>
            <a:r>
              <a:rPr lang="en-US" dirty="0" smtClean="0"/>
              <a:t>Management program is necessary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Tracking</a:t>
            </a:r>
          </a:p>
          <a:p>
            <a:pPr lvl="1"/>
            <a:r>
              <a:rPr lang="en-US" dirty="0" smtClean="0"/>
              <a:t>Usually smaller – can be set aside and misplaced</a:t>
            </a:r>
          </a:p>
          <a:p>
            <a:pPr lvl="1"/>
            <a:r>
              <a:rPr lang="en-US" dirty="0" smtClean="0"/>
              <a:t>Can be difficult to locate</a:t>
            </a:r>
          </a:p>
          <a:p>
            <a:pPr lvl="1"/>
            <a:r>
              <a:rPr lang="en-US" dirty="0" smtClean="0"/>
              <a:t>Can create shortage  - require rentals / replacement</a:t>
            </a:r>
          </a:p>
          <a:p>
            <a:r>
              <a:rPr lang="en-US" dirty="0" smtClean="0"/>
              <a:t>Manually – on paper</a:t>
            </a:r>
          </a:p>
          <a:p>
            <a:pPr lvl="1"/>
            <a:r>
              <a:rPr lang="en-US" dirty="0" smtClean="0"/>
              <a:t>Uses equipment ID number</a:t>
            </a:r>
          </a:p>
          <a:p>
            <a:r>
              <a:rPr lang="en-US" dirty="0" smtClean="0"/>
              <a:t>Computer </a:t>
            </a:r>
          </a:p>
          <a:p>
            <a:pPr lvl="1"/>
            <a:r>
              <a:rPr lang="en-US" dirty="0" smtClean="0"/>
              <a:t>Using Bar codes or RFID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1565"/>
            <a:ext cx="8229600" cy="4165102"/>
          </a:xfrm>
        </p:spPr>
        <p:txBody>
          <a:bodyPr>
            <a:normAutofit/>
          </a:bodyPr>
          <a:lstStyle/>
          <a:p>
            <a:r>
              <a:rPr lang="en-US" dirty="0" smtClean="0"/>
              <a:t>Tracking information needed</a:t>
            </a:r>
          </a:p>
          <a:p>
            <a:pPr lvl="1"/>
            <a:r>
              <a:rPr lang="en-US" dirty="0" smtClean="0"/>
              <a:t>Current location </a:t>
            </a:r>
          </a:p>
          <a:p>
            <a:pPr lvl="1"/>
            <a:r>
              <a:rPr lang="en-US" dirty="0" smtClean="0"/>
              <a:t>Patient name to charge use</a:t>
            </a:r>
          </a:p>
          <a:p>
            <a:pPr lvl="1"/>
            <a:r>
              <a:rPr lang="en-US" dirty="0" smtClean="0"/>
              <a:t>Equipment usage and trends</a:t>
            </a:r>
          </a:p>
          <a:p>
            <a:pPr lvl="1"/>
            <a:r>
              <a:rPr lang="en-US" dirty="0" smtClean="0"/>
              <a:t>Track usage</a:t>
            </a:r>
          </a:p>
          <a:p>
            <a:r>
              <a:rPr lang="en-US" dirty="0" smtClean="0"/>
              <a:t>Allows:</a:t>
            </a:r>
          </a:p>
          <a:p>
            <a:pPr lvl="1"/>
            <a:r>
              <a:rPr lang="en-US" dirty="0" smtClean="0"/>
              <a:t>Monitoring needs</a:t>
            </a:r>
          </a:p>
          <a:p>
            <a:pPr lvl="1"/>
            <a:r>
              <a:rPr lang="en-US" dirty="0" smtClean="0"/>
              <a:t>Availability when needed</a:t>
            </a:r>
          </a:p>
          <a:p>
            <a:pPr lvl="1"/>
            <a:r>
              <a:rPr lang="en-US" dirty="0" smtClean="0"/>
              <a:t>To justify additional equipment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Procuring Equipment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Procuring New Equipment</a:t>
            </a:r>
          </a:p>
          <a:p>
            <a:pPr lvl="1"/>
            <a:r>
              <a:rPr lang="en-US" dirty="0" smtClean="0"/>
              <a:t>Why</a:t>
            </a:r>
          </a:p>
          <a:p>
            <a:pPr lvl="2"/>
            <a:r>
              <a:rPr lang="en-US" dirty="0" smtClean="0"/>
              <a:t>Increased patient volume</a:t>
            </a:r>
          </a:p>
          <a:p>
            <a:pPr lvl="2"/>
            <a:r>
              <a:rPr lang="en-US" dirty="0" smtClean="0"/>
              <a:t>New technologies</a:t>
            </a:r>
          </a:p>
          <a:p>
            <a:pPr lvl="1"/>
            <a:r>
              <a:rPr lang="en-US" dirty="0" smtClean="0"/>
              <a:t>New equipment may be:</a:t>
            </a:r>
          </a:p>
          <a:p>
            <a:pPr lvl="2"/>
            <a:r>
              <a:rPr lang="en-US" dirty="0" smtClean="0"/>
              <a:t>Purchased</a:t>
            </a:r>
          </a:p>
          <a:p>
            <a:pPr lvl="2"/>
            <a:r>
              <a:rPr lang="en-US" dirty="0" smtClean="0"/>
              <a:t>Leased</a:t>
            </a:r>
          </a:p>
          <a:p>
            <a:pPr lvl="2"/>
            <a:r>
              <a:rPr lang="en-US" dirty="0" smtClean="0"/>
              <a:t>Rented</a:t>
            </a:r>
          </a:p>
          <a:p>
            <a:pPr lvl="2"/>
            <a:r>
              <a:rPr lang="en-US" dirty="0" smtClean="0"/>
              <a:t>Loaned by manufacturer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Purchase</a:t>
            </a:r>
          </a:p>
          <a:p>
            <a:pPr lvl="1"/>
            <a:r>
              <a:rPr lang="en-US" dirty="0" smtClean="0"/>
              <a:t>Personnel Identify need</a:t>
            </a:r>
          </a:p>
          <a:p>
            <a:pPr lvl="1"/>
            <a:r>
              <a:rPr lang="en-US" dirty="0" smtClean="0"/>
              <a:t>Determine type (model, style or brand</a:t>
            </a:r>
          </a:p>
          <a:p>
            <a:pPr lvl="1"/>
            <a:r>
              <a:rPr lang="en-US" dirty="0" smtClean="0"/>
              <a:t>Budget for purchase</a:t>
            </a:r>
          </a:p>
          <a:p>
            <a:pPr lvl="1"/>
            <a:r>
              <a:rPr lang="en-US" dirty="0" smtClean="0"/>
              <a:t>Purchase </a:t>
            </a:r>
          </a:p>
          <a:p>
            <a:pPr lvl="1"/>
            <a:r>
              <a:rPr lang="en-US" dirty="0" smtClean="0"/>
              <a:t>Incorporate into the system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Lease</a:t>
            </a:r>
          </a:p>
          <a:p>
            <a:pPr lvl="1"/>
            <a:r>
              <a:rPr lang="en-US" dirty="0" smtClean="0"/>
              <a:t>Determine need</a:t>
            </a:r>
          </a:p>
          <a:p>
            <a:pPr lvl="1"/>
            <a:r>
              <a:rPr lang="en-US" dirty="0" smtClean="0"/>
              <a:t>Contract with manufacturer / lease company</a:t>
            </a:r>
          </a:p>
          <a:p>
            <a:pPr lvl="1"/>
            <a:r>
              <a:rPr lang="en-US" dirty="0" smtClean="0"/>
              <a:t>Leased for specific time period – months / years</a:t>
            </a:r>
          </a:p>
          <a:p>
            <a:pPr lvl="1"/>
            <a:r>
              <a:rPr lang="en-US" dirty="0" smtClean="0"/>
              <a:t>Return at end of lease period or purchase it</a:t>
            </a:r>
          </a:p>
          <a:p>
            <a:pPr lvl="1"/>
            <a:r>
              <a:rPr lang="en-US" dirty="0" smtClean="0"/>
              <a:t>May then lease newer equipment 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Rental</a:t>
            </a:r>
          </a:p>
          <a:p>
            <a:pPr lvl="1"/>
            <a:r>
              <a:rPr lang="en-US" dirty="0" smtClean="0"/>
              <a:t>Identifies immediate need</a:t>
            </a:r>
          </a:p>
          <a:p>
            <a:pPr lvl="2"/>
            <a:r>
              <a:rPr lang="en-US" dirty="0" smtClean="0"/>
              <a:t>May have high patient volume for existing equipment</a:t>
            </a:r>
          </a:p>
          <a:p>
            <a:pPr lvl="2"/>
            <a:r>
              <a:rPr lang="en-US" dirty="0" smtClean="0"/>
              <a:t>Or single patient need </a:t>
            </a:r>
          </a:p>
          <a:p>
            <a:pPr lvl="1"/>
            <a:r>
              <a:rPr lang="en-US" dirty="0" smtClean="0"/>
              <a:t>Done on a short term basis – one day or more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Manufacturer’s Loan</a:t>
            </a:r>
          </a:p>
          <a:p>
            <a:pPr lvl="1"/>
            <a:r>
              <a:rPr lang="en-US" dirty="0" smtClean="0"/>
              <a:t>May provide equipment if facility uses disposables</a:t>
            </a:r>
          </a:p>
          <a:p>
            <a:pPr lvl="1"/>
            <a:r>
              <a:rPr lang="en-US" dirty="0" smtClean="0"/>
              <a:t>May be provided when repairs are done on hospital equipment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Decisions</a:t>
            </a:r>
          </a:p>
          <a:p>
            <a:pPr lvl="1"/>
            <a:r>
              <a:rPr lang="en-US" dirty="0" smtClean="0"/>
              <a:t>Made by Administration</a:t>
            </a:r>
          </a:p>
          <a:p>
            <a:pPr lvl="2"/>
            <a:r>
              <a:rPr lang="en-US" dirty="0" smtClean="0"/>
              <a:t>What is most beneficial to facility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CS responsibility</a:t>
            </a:r>
          </a:p>
          <a:p>
            <a:pPr lvl="1"/>
            <a:r>
              <a:rPr lang="en-US" dirty="0" smtClean="0"/>
              <a:t>The same regardless of how equipment is acquired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Equipment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Maintenance and Repair</a:t>
            </a:r>
          </a:p>
          <a:p>
            <a:pPr lvl="1"/>
            <a:r>
              <a:rPr lang="en-US" dirty="0" smtClean="0"/>
              <a:t>Done by Biomedical Engineers ONLY</a:t>
            </a:r>
          </a:p>
          <a:p>
            <a:r>
              <a:rPr lang="en-US" b="1" i="1" dirty="0" smtClean="0"/>
              <a:t>Preventive Maintenance ( PM )</a:t>
            </a:r>
          </a:p>
          <a:p>
            <a:pPr lvl="1"/>
            <a:r>
              <a:rPr lang="en-US" dirty="0" smtClean="0"/>
              <a:t>To identify potential problems</a:t>
            </a:r>
          </a:p>
          <a:p>
            <a:pPr lvl="1"/>
            <a:r>
              <a:rPr lang="en-US" dirty="0" smtClean="0"/>
              <a:t>Safety and function checks per OEM</a:t>
            </a:r>
          </a:p>
          <a:p>
            <a:pPr lvl="2"/>
            <a:r>
              <a:rPr lang="en-US" dirty="0" smtClean="0"/>
              <a:t>Routine and scheduled time line</a:t>
            </a:r>
          </a:p>
          <a:p>
            <a:r>
              <a:rPr lang="en-US" b="1" i="1" dirty="0" smtClean="0"/>
              <a:t>Repair</a:t>
            </a:r>
            <a:endParaRPr lang="en-US" dirty="0" smtClean="0"/>
          </a:p>
          <a:p>
            <a:pPr lvl="1"/>
            <a:r>
              <a:rPr lang="en-US" dirty="0" smtClean="0"/>
              <a:t>When equipment fails to function / is damaged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4295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0667"/>
            <a:ext cx="8229600" cy="453813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Outsourcing Equipment Systems</a:t>
            </a:r>
          </a:p>
          <a:p>
            <a:pPr lvl="1"/>
            <a:r>
              <a:rPr lang="en-US" dirty="0" smtClean="0"/>
              <a:t>Transfer control of equipment management system to outside entity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Usually relates to </a:t>
            </a:r>
          </a:p>
          <a:p>
            <a:pPr lvl="2"/>
            <a:r>
              <a:rPr lang="en-US" dirty="0" smtClean="0"/>
              <a:t>Maintenance</a:t>
            </a:r>
          </a:p>
          <a:p>
            <a:pPr lvl="2"/>
            <a:r>
              <a:rPr lang="en-US" dirty="0" smtClean="0"/>
              <a:t>Repair</a:t>
            </a:r>
          </a:p>
          <a:p>
            <a:pPr lvl="1"/>
            <a:r>
              <a:rPr lang="en-US" dirty="0" smtClean="0"/>
              <a:t>Maintaining equipment daily</a:t>
            </a:r>
          </a:p>
          <a:p>
            <a:pPr lvl="2"/>
            <a:r>
              <a:rPr lang="en-US" dirty="0" smtClean="0"/>
              <a:t>Still CS responsibility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Non-clinical functions</a:t>
            </a:r>
          </a:p>
          <a:p>
            <a:pPr lvl="2"/>
            <a:r>
              <a:rPr lang="en-US" dirty="0" smtClean="0"/>
              <a:t>Must be cost justified</a:t>
            </a:r>
          </a:p>
          <a:p>
            <a:pPr lvl="2"/>
            <a:r>
              <a:rPr lang="en-US" dirty="0" smtClean="0"/>
              <a:t>Want the most cost-beneficial option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Maintenance Insurance</a:t>
            </a:r>
          </a:p>
          <a:p>
            <a:pPr lvl="1"/>
            <a:r>
              <a:rPr lang="en-US" dirty="0" smtClean="0"/>
              <a:t>Hospital retains control of it’s equipment</a:t>
            </a:r>
          </a:p>
          <a:p>
            <a:pPr lvl="1"/>
            <a:r>
              <a:rPr lang="en-US" dirty="0" smtClean="0"/>
              <a:t>Hospital contracts with outside insurance group</a:t>
            </a:r>
          </a:p>
          <a:p>
            <a:pPr lvl="2"/>
            <a:r>
              <a:rPr lang="en-US" dirty="0" smtClean="0"/>
              <a:t>Manage and insure costs to maintain equipment</a:t>
            </a:r>
          </a:p>
          <a:p>
            <a:pPr lvl="1"/>
            <a:r>
              <a:rPr lang="en-US" dirty="0" smtClean="0"/>
              <a:t>Options</a:t>
            </a:r>
          </a:p>
          <a:p>
            <a:pPr lvl="2"/>
            <a:r>
              <a:rPr lang="en-US" dirty="0" smtClean="0"/>
              <a:t>Pay a flat fee – group manages equipment</a:t>
            </a:r>
          </a:p>
          <a:p>
            <a:pPr lvl="2"/>
            <a:r>
              <a:rPr lang="en-US" dirty="0" smtClean="0"/>
              <a:t>Risk-sharing  - share cost or savings of maintaining equipment</a:t>
            </a:r>
          </a:p>
          <a:p>
            <a:pPr lvl="2"/>
            <a:r>
              <a:rPr lang="en-US" dirty="0" smtClean="0"/>
              <a:t>Management contracts – hospital incurs  cost, insurance group manages equipment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805363"/>
          </a:xfrm>
        </p:spPr>
        <p:txBody>
          <a:bodyPr>
            <a:normAutofit/>
          </a:bodyPr>
          <a:lstStyle/>
          <a:p>
            <a:r>
              <a:rPr lang="en-US" dirty="0" smtClean="0">
                <a:cs typeface="Comic Sans MS"/>
              </a:rPr>
              <a:t>Must have guidelines for:</a:t>
            </a:r>
          </a:p>
          <a:p>
            <a:pPr lvl="1"/>
            <a:r>
              <a:rPr lang="en-US" dirty="0" smtClean="0">
                <a:cs typeface="Comic Sans MS"/>
              </a:rPr>
              <a:t>Cleaning</a:t>
            </a:r>
          </a:p>
          <a:p>
            <a:pPr lvl="2"/>
            <a:r>
              <a:rPr lang="en-US" dirty="0" smtClean="0">
                <a:cs typeface="Comic Sans MS"/>
              </a:rPr>
              <a:t>Can pose infection potential</a:t>
            </a:r>
          </a:p>
          <a:p>
            <a:pPr lvl="2"/>
            <a:r>
              <a:rPr lang="en-US" dirty="0" smtClean="0">
                <a:cs typeface="Comic Sans MS"/>
              </a:rPr>
              <a:t>Handled by many during decontamination, storage, distribution</a:t>
            </a:r>
          </a:p>
          <a:p>
            <a:pPr lvl="1"/>
            <a:r>
              <a:rPr lang="en-US" dirty="0" smtClean="0">
                <a:cs typeface="Comic Sans MS"/>
              </a:rPr>
              <a:t>Preparing</a:t>
            </a:r>
          </a:p>
          <a:p>
            <a:pPr lvl="2"/>
            <a:r>
              <a:rPr lang="en-US" dirty="0" smtClean="0">
                <a:cs typeface="Comic Sans MS"/>
              </a:rPr>
              <a:t>If not prepared appropriately – can cause delay in treatment</a:t>
            </a:r>
          </a:p>
          <a:p>
            <a:pPr lvl="2"/>
            <a:r>
              <a:rPr lang="en-US" dirty="0" smtClean="0">
                <a:cs typeface="Comic Sans MS"/>
              </a:rPr>
              <a:t>Patient care staff may have to get additional components</a:t>
            </a:r>
          </a:p>
          <a:p>
            <a:pPr lvl="1"/>
            <a:r>
              <a:rPr lang="en-US" dirty="0" smtClean="0">
                <a:cs typeface="Comic Sans MS"/>
              </a:rPr>
              <a:t>Tracking	</a:t>
            </a:r>
          </a:p>
          <a:p>
            <a:pPr lvl="2"/>
            <a:r>
              <a:rPr lang="en-US" dirty="0" smtClean="0">
                <a:cs typeface="Comic Sans MS"/>
              </a:rPr>
              <a:t>Can be lost in system</a:t>
            </a:r>
          </a:p>
          <a:p>
            <a:pPr lvl="2"/>
            <a:r>
              <a:rPr lang="en-US" dirty="0" smtClean="0">
                <a:cs typeface="Comic Sans MS"/>
              </a:rPr>
              <a:t>Can cause delays or cost when replacing “lost” </a:t>
            </a:r>
            <a:r>
              <a:rPr lang="en-US" dirty="0" err="1" smtClean="0">
                <a:cs typeface="Comic Sans MS"/>
              </a:rPr>
              <a:t>equipmt</a:t>
            </a:r>
            <a:r>
              <a:rPr lang="en-US" dirty="0" smtClean="0">
                <a:cs typeface="Comic Sans MS"/>
              </a:rPr>
              <a:t>.</a:t>
            </a:r>
          </a:p>
          <a:p>
            <a:pPr lvl="2"/>
            <a:endParaRPr lang="en-US" dirty="0" smtClean="0">
              <a:cs typeface="Comic Sans MS"/>
            </a:endParaRPr>
          </a:p>
          <a:p>
            <a:pPr lvl="1"/>
            <a:endParaRPr lang="en-US" dirty="0">
              <a:cs typeface="Comic Sans M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CS Tech responsibilities</a:t>
            </a:r>
          </a:p>
          <a:p>
            <a:pPr lvl="1"/>
            <a:r>
              <a:rPr lang="en-US" dirty="0" smtClean="0"/>
              <a:t>Assure equipment is:</a:t>
            </a:r>
          </a:p>
          <a:p>
            <a:pPr lvl="2"/>
            <a:r>
              <a:rPr lang="en-US" dirty="0" smtClean="0"/>
              <a:t>Clean</a:t>
            </a:r>
          </a:p>
          <a:p>
            <a:pPr lvl="2"/>
            <a:r>
              <a:rPr lang="en-US" dirty="0" smtClean="0"/>
              <a:t>Assembled</a:t>
            </a:r>
          </a:p>
          <a:p>
            <a:pPr lvl="2"/>
            <a:r>
              <a:rPr lang="en-US" dirty="0" smtClean="0"/>
              <a:t>Ready for use</a:t>
            </a:r>
          </a:p>
          <a:p>
            <a:pPr lvl="1"/>
            <a:r>
              <a:rPr lang="en-US" dirty="0" smtClean="0"/>
              <a:t>Track equipment</a:t>
            </a:r>
          </a:p>
          <a:p>
            <a:pPr lvl="1"/>
            <a:r>
              <a:rPr lang="en-US" dirty="0" smtClean="0"/>
              <a:t>Insure patient’s needs are met</a:t>
            </a:r>
          </a:p>
          <a:p>
            <a:pPr lvl="1"/>
            <a:r>
              <a:rPr lang="en-US" dirty="0" smtClean="0"/>
              <a:t>Keep current re equipment and </a:t>
            </a:r>
            <a:r>
              <a:rPr lang="en-US" smtClean="0"/>
              <a:t>patient safety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Central Service</a:t>
            </a:r>
          </a:p>
          <a:p>
            <a:pPr lvl="1"/>
            <a:r>
              <a:rPr lang="en-US" dirty="0" smtClean="0"/>
              <a:t>Maintain flow of patient equipment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Biomedical /Clinical </a:t>
            </a:r>
            <a:r>
              <a:rPr lang="en-US" dirty="0" smtClean="0"/>
              <a:t>E</a:t>
            </a:r>
            <a:r>
              <a:rPr lang="en-US" dirty="0" smtClean="0"/>
              <a:t>ngineering Dept.  ( </a:t>
            </a:r>
            <a:r>
              <a:rPr lang="en-US" dirty="0" err="1" smtClean="0"/>
              <a:t>Bibomed</a:t>
            </a:r>
            <a:r>
              <a:rPr lang="en-US" dirty="0" smtClean="0"/>
              <a:t> )</a:t>
            </a:r>
          </a:p>
          <a:p>
            <a:pPr lvl="1"/>
            <a:r>
              <a:rPr lang="en-US" dirty="0" smtClean="0"/>
              <a:t>Perform inspections for:</a:t>
            </a:r>
          </a:p>
          <a:p>
            <a:pPr lvl="2"/>
            <a:r>
              <a:rPr lang="en-US" dirty="0" smtClean="0"/>
              <a:t>Safety</a:t>
            </a:r>
          </a:p>
          <a:p>
            <a:pPr lvl="2"/>
            <a:r>
              <a:rPr lang="en-US" dirty="0" smtClean="0"/>
              <a:t>Function 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Each should keep to their own specialty / as trained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Equipment</a:t>
            </a:r>
          </a:p>
          <a:p>
            <a:pPr lvl="1"/>
            <a:r>
              <a:rPr lang="en-US" dirty="0" smtClean="0"/>
              <a:t>When entering the facility, Biomed must:</a:t>
            </a:r>
          </a:p>
          <a:p>
            <a:pPr lvl="2"/>
            <a:r>
              <a:rPr lang="en-US" dirty="0" smtClean="0"/>
              <a:t>Checked for safety</a:t>
            </a:r>
          </a:p>
          <a:p>
            <a:pPr lvl="2"/>
            <a:r>
              <a:rPr lang="en-US" dirty="0" smtClean="0"/>
              <a:t>Tested for function</a:t>
            </a:r>
          </a:p>
          <a:p>
            <a:pPr lvl="1"/>
            <a:r>
              <a:rPr lang="en-US" dirty="0" smtClean="0"/>
              <a:t>Periodic inspections and services – Preventive Maintenance</a:t>
            </a:r>
          </a:p>
          <a:p>
            <a:pPr lvl="1"/>
            <a:r>
              <a:rPr lang="en-US" dirty="0" smtClean="0"/>
              <a:t>Records are kept re</a:t>
            </a:r>
          </a:p>
          <a:p>
            <a:pPr lvl="2"/>
            <a:r>
              <a:rPr lang="en-US" dirty="0" smtClean="0"/>
              <a:t>Routine checks</a:t>
            </a:r>
          </a:p>
          <a:p>
            <a:pPr lvl="2"/>
            <a:r>
              <a:rPr lang="en-US" dirty="0" smtClean="0"/>
              <a:t>Repairs</a:t>
            </a:r>
          </a:p>
          <a:p>
            <a:pPr lvl="2"/>
            <a:r>
              <a:rPr lang="en-US" dirty="0" smtClean="0"/>
              <a:t>Other </a:t>
            </a:r>
          </a:p>
          <a:p>
            <a:pPr lvl="1"/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1565"/>
            <a:ext cx="8229600" cy="4283635"/>
          </a:xfrm>
        </p:spPr>
        <p:txBody>
          <a:bodyPr>
            <a:normAutofit/>
          </a:bodyPr>
          <a:lstStyle/>
          <a:p>
            <a:r>
              <a:rPr lang="en-US" dirty="0" smtClean="0"/>
              <a:t>The Joint Commission</a:t>
            </a:r>
          </a:p>
          <a:p>
            <a:pPr lvl="1"/>
            <a:r>
              <a:rPr lang="en-US" dirty="0" smtClean="0"/>
              <a:t>Requires Preventive Maintenance (PM) standards must be established for healthcare equipment</a:t>
            </a:r>
          </a:p>
          <a:p>
            <a:pPr lvl="1"/>
            <a:r>
              <a:rPr lang="en-US" dirty="0" smtClean="0"/>
              <a:t>General rules to follow:</a:t>
            </a:r>
          </a:p>
          <a:p>
            <a:pPr lvl="2"/>
            <a:r>
              <a:rPr lang="en-US" dirty="0" smtClean="0"/>
              <a:t>Assigned equipment location</a:t>
            </a:r>
          </a:p>
          <a:p>
            <a:pPr lvl="2"/>
            <a:r>
              <a:rPr lang="en-US" dirty="0" smtClean="0"/>
              <a:t>Ownership status  - rented, leased, owned, borrowed</a:t>
            </a:r>
          </a:p>
          <a:p>
            <a:pPr lvl="2"/>
            <a:r>
              <a:rPr lang="en-US" dirty="0" smtClean="0"/>
              <a:t>Schedule for PM</a:t>
            </a:r>
          </a:p>
          <a:p>
            <a:pPr lvl="2"/>
            <a:r>
              <a:rPr lang="en-US" dirty="0" smtClean="0"/>
              <a:t>PM history</a:t>
            </a:r>
          </a:p>
          <a:p>
            <a:pPr lvl="2"/>
            <a:r>
              <a:rPr lang="en-US" dirty="0" smtClean="0"/>
              <a:t>Hospital-defined PM standards</a:t>
            </a:r>
          </a:p>
          <a:p>
            <a:pPr lvl="2"/>
            <a:r>
              <a:rPr lang="en-US" dirty="0" smtClean="0"/>
              <a:t>Repair history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 between CS and Biomed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equipment is returned to CS</a:t>
            </a:r>
          </a:p>
          <a:p>
            <a:pPr lvl="1"/>
            <a:r>
              <a:rPr lang="en-US" dirty="0" smtClean="0"/>
              <a:t>Check PM sticker</a:t>
            </a:r>
          </a:p>
          <a:p>
            <a:pPr lvl="1"/>
            <a:r>
              <a:rPr lang="en-US" dirty="0" smtClean="0"/>
              <a:t>Reroute items needing PM to Biomed</a:t>
            </a:r>
          </a:p>
          <a:p>
            <a:pPr lvl="1"/>
            <a:r>
              <a:rPr lang="en-US" dirty="0" smtClean="0"/>
              <a:t>Check for and forward to Biomed:</a:t>
            </a:r>
          </a:p>
          <a:p>
            <a:pPr lvl="2"/>
            <a:r>
              <a:rPr lang="en-US" dirty="0" smtClean="0"/>
              <a:t>Damaged electrical cords</a:t>
            </a:r>
          </a:p>
          <a:p>
            <a:pPr lvl="3"/>
            <a:r>
              <a:rPr lang="en-US" dirty="0" smtClean="0"/>
              <a:t>Cracked, torn, frayed</a:t>
            </a:r>
          </a:p>
          <a:p>
            <a:pPr lvl="2"/>
            <a:r>
              <a:rPr lang="en-US" dirty="0" smtClean="0"/>
              <a:t>Damaged cases</a:t>
            </a:r>
          </a:p>
          <a:p>
            <a:pPr lvl="2"/>
            <a:r>
              <a:rPr lang="en-US" dirty="0" smtClean="0"/>
              <a:t>Loose knobs / switches</a:t>
            </a:r>
          </a:p>
          <a:p>
            <a:pPr lvl="2"/>
            <a:r>
              <a:rPr lang="en-US" dirty="0" smtClean="0"/>
              <a:t>Other signs of damage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Patient Care Equip.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Purpose of basic types of equipment</a:t>
            </a:r>
          </a:p>
          <a:p>
            <a:pPr lvl="1"/>
            <a:r>
              <a:rPr lang="en-US" dirty="0" smtClean="0"/>
              <a:t>Improves customer service</a:t>
            </a:r>
          </a:p>
          <a:p>
            <a:pPr lvl="1"/>
            <a:r>
              <a:rPr lang="en-US" dirty="0" smtClean="0"/>
              <a:t>Reduces frustration</a:t>
            </a:r>
          </a:p>
          <a:p>
            <a:r>
              <a:rPr lang="en-US" dirty="0" smtClean="0"/>
              <a:t>Must understand requirements for:</a:t>
            </a:r>
          </a:p>
          <a:p>
            <a:pPr lvl="1"/>
            <a:r>
              <a:rPr lang="en-US" dirty="0" smtClean="0"/>
              <a:t>Cleaning </a:t>
            </a:r>
          </a:p>
          <a:p>
            <a:pPr lvl="1"/>
            <a:r>
              <a:rPr lang="en-US" dirty="0" smtClean="0"/>
              <a:t>Inspecting</a:t>
            </a:r>
          </a:p>
          <a:p>
            <a:pPr lvl="1"/>
            <a:r>
              <a:rPr lang="en-US" dirty="0" smtClean="0"/>
              <a:t>Preparing</a:t>
            </a:r>
          </a:p>
          <a:p>
            <a:pPr lvl="1"/>
            <a:r>
              <a:rPr lang="en-US" dirty="0" smtClean="0"/>
              <a:t>Storing</a:t>
            </a:r>
          </a:p>
          <a:p>
            <a:pPr lvl="1"/>
            <a:r>
              <a:rPr lang="en-US" dirty="0" smtClean="0"/>
              <a:t>Dispensing</a:t>
            </a:r>
          </a:p>
          <a:p>
            <a:pPr lvl="1"/>
            <a:r>
              <a:rPr lang="en-US" dirty="0" smtClean="0"/>
              <a:t>Tracking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Equipment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1565"/>
            <a:ext cx="8229600" cy="4131235"/>
          </a:xfrm>
        </p:spPr>
        <p:txBody>
          <a:bodyPr>
            <a:normAutofit/>
          </a:bodyPr>
          <a:lstStyle/>
          <a:p>
            <a:r>
              <a:rPr lang="en-US" dirty="0" smtClean="0"/>
              <a:t>Airflow Regulator</a:t>
            </a:r>
          </a:p>
          <a:p>
            <a:pPr lvl="1"/>
            <a:r>
              <a:rPr lang="en-US" dirty="0" smtClean="0"/>
              <a:t>Gauge that control flow of gas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Defibrillator</a:t>
            </a:r>
          </a:p>
          <a:p>
            <a:pPr lvl="1"/>
            <a:r>
              <a:rPr lang="en-US" dirty="0" smtClean="0"/>
              <a:t>Delivers electroshock to restore heart rhythm</a:t>
            </a:r>
          </a:p>
          <a:p>
            <a:pPr lvl="1"/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1600" y="4294366"/>
            <a:ext cx="2692400" cy="25636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6417" y="1417638"/>
            <a:ext cx="1491050" cy="2572279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te">
  <a:themeElements>
    <a:clrScheme name="Forte">
      <a:dk1>
        <a:srgbClr val="FFFFFF"/>
      </a:dk1>
      <a:lt1>
        <a:srgbClr val="000000"/>
      </a:lt1>
      <a:dk2>
        <a:srgbClr val="292828"/>
      </a:dk2>
      <a:lt2>
        <a:srgbClr val="DEDEDE"/>
      </a:lt2>
      <a:accent1>
        <a:srgbClr val="C70F0C"/>
      </a:accent1>
      <a:accent2>
        <a:srgbClr val="DD6B0D"/>
      </a:accent2>
      <a:accent3>
        <a:srgbClr val="FAA700"/>
      </a:accent3>
      <a:accent4>
        <a:srgbClr val="93E50D"/>
      </a:accent4>
      <a:accent5>
        <a:srgbClr val="17C7BA"/>
      </a:accent5>
      <a:accent6>
        <a:srgbClr val="0A96E4"/>
      </a:accent6>
      <a:hlink>
        <a:srgbClr val="8F3BED"/>
      </a:hlink>
      <a:folHlink>
        <a:srgbClr val="C29EEB"/>
      </a:folHlink>
    </a:clrScheme>
    <a:fontScheme name="Forte">
      <a:majorFont>
        <a:latin typeface="Constantia"/>
        <a:ea typeface=""/>
        <a:cs typeface=""/>
        <a:font script="Jpan" typeface="ＭＳ 明朝"/>
      </a:majorFont>
      <a:minorFont>
        <a:latin typeface="Constantia"/>
        <a:ea typeface=""/>
        <a:cs typeface=""/>
        <a:font script="Jpan" typeface="ＭＳ 明朝"/>
      </a:minorFont>
    </a:fontScheme>
    <a:fmtScheme name="Fort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50000"/>
                <a:lumMod val="70000"/>
              </a:schemeClr>
            </a:gs>
            <a:gs pos="35000">
              <a:schemeClr val="phClr">
                <a:tint val="100000"/>
                <a:shade val="90000"/>
                <a:satMod val="150000"/>
                <a:lumMod val="80000"/>
              </a:schemeClr>
            </a:gs>
            <a:gs pos="100000">
              <a:schemeClr val="phClr">
                <a:tint val="100000"/>
                <a:satMod val="150000"/>
                <a:lumMod val="11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30000"/>
                <a:lumMod val="80000"/>
              </a:schemeClr>
            </a:gs>
            <a:gs pos="80000">
              <a:schemeClr val="phClr">
                <a:shade val="90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14300" sx="105000" sy="105000" algn="ctr" rotWithShape="0">
              <a:srgbClr val="5F5F5F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woPt" dir="tr">
              <a:rot lat="0" lon="0" rev="5400000"/>
            </a:lightRig>
          </a:scene3d>
          <a:sp3d>
            <a:bevelT w="12700" h="25400"/>
          </a:sp3d>
        </a:effectStyle>
        <a:effectStyle>
          <a:effectLst>
            <a:outerShdw blurRad="114300" dist="25400" sx="103000" sy="103000" algn="ctr" rotWithShape="0">
              <a:srgbClr val="4B4B4B">
                <a:alpha val="50000"/>
              </a:srgbClr>
            </a:outerShdw>
            <a:reflection blurRad="38100" stA="80000" endPos="50000" dist="38100" dir="5400000" sy="-100000" rotWithShape="0"/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>
            <a:bevelT w="127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Forte.thmx</Template>
  <TotalTime>350</TotalTime>
  <Words>978</Words>
  <Application>Microsoft Macintosh PowerPoint</Application>
  <PresentationFormat>On-screen Show (4:3)</PresentationFormat>
  <Paragraphs>244</Paragraphs>
  <Slides>30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Forte</vt:lpstr>
      <vt:lpstr>Management of Patient Care Equipment </vt:lpstr>
      <vt:lpstr>Patient Care Equipment</vt:lpstr>
      <vt:lpstr>Importance of Responsibility</vt:lpstr>
      <vt:lpstr>Responsibilities</vt:lpstr>
      <vt:lpstr>Slide 5</vt:lpstr>
      <vt:lpstr>Slide 6</vt:lpstr>
      <vt:lpstr>Relation between CS and Biomed</vt:lpstr>
      <vt:lpstr>Types of Patient Care Equip.</vt:lpstr>
      <vt:lpstr>Types of Equipment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Procuring Equipment</vt:lpstr>
      <vt:lpstr>Slide 23</vt:lpstr>
      <vt:lpstr>Slide 24</vt:lpstr>
      <vt:lpstr>Slide 25</vt:lpstr>
      <vt:lpstr>Slide 26</vt:lpstr>
      <vt:lpstr>Other Equipment Concerns</vt:lpstr>
      <vt:lpstr>Slide 28</vt:lpstr>
      <vt:lpstr>Slide 29</vt:lpstr>
      <vt:lpstr>Conclusion</vt:lpstr>
    </vt:vector>
  </TitlesOfParts>
  <Company>Renton technical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of Patient Care Equipment </dc:title>
  <dc:creator>Rosemary Thurston</dc:creator>
  <cp:lastModifiedBy>Rosemary Thurston</cp:lastModifiedBy>
  <cp:revision>2</cp:revision>
  <dcterms:created xsi:type="dcterms:W3CDTF">2013-02-03T00:18:04Z</dcterms:created>
  <dcterms:modified xsi:type="dcterms:W3CDTF">2013-02-03T06:08:57Z</dcterms:modified>
</cp:coreProperties>
</file>