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27.xml" ContentType="application/vnd.openxmlformats-officedocument.presentationml.slide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slides/slide25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s/slide2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26.xml" ContentType="application/vnd.openxmlformats-officedocument.presentationml.slide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s/slide2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slides/slide22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891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0" r:id="rId14"/>
    <p:sldId id="271" r:id="rId15"/>
    <p:sldId id="272" r:id="rId16"/>
    <p:sldId id="273" r:id="rId17"/>
    <p:sldId id="268" r:id="rId18"/>
    <p:sldId id="275" r:id="rId19"/>
    <p:sldId id="274" r:id="rId20"/>
    <p:sldId id="261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-130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6EBF0-3B1D-B147-B0F6-02184B45BA88}" type="datetimeFigureOut">
              <a:rPr lang="en-US" smtClean="0"/>
              <a:t>2/2/13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6EF64-FB19-411E-965E-9F52AA4744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6EBF0-3B1D-B147-B0F6-02184B45BA88}" type="datetimeFigureOut">
              <a:rPr lang="en-US" smtClean="0"/>
              <a:t>2/2/13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8B1D3-2CCA-2247-A75A-99D704362F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6EBF0-3B1D-B147-B0F6-02184B45BA88}" type="datetimeFigureOut">
              <a:rPr lang="en-US" smtClean="0"/>
              <a:t>2/2/13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8B1D3-2CCA-2247-A75A-99D704362F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6EBF0-3B1D-B147-B0F6-02184B45BA88}" type="datetimeFigureOut">
              <a:rPr lang="en-US" smtClean="0"/>
              <a:t>2/2/13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8B1D3-2CCA-2247-A75A-99D704362F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6EBF0-3B1D-B147-B0F6-02184B45BA88}" type="datetimeFigureOut">
              <a:rPr lang="en-US" smtClean="0"/>
              <a:t>2/2/13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6EBF0-3B1D-B147-B0F6-02184B45BA88}" type="datetimeFigureOut">
              <a:rPr lang="en-US" smtClean="0"/>
              <a:t>2/2/13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8B1D3-2CCA-2247-A75A-99D704362F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6EBF0-3B1D-B147-B0F6-02184B45BA88}" type="datetimeFigureOut">
              <a:rPr lang="en-US" smtClean="0"/>
              <a:t>2/2/13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8B1D3-2CCA-2247-A75A-99D704362F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6EBF0-3B1D-B147-B0F6-02184B45BA88}" type="datetimeFigureOut">
              <a:rPr lang="en-US" smtClean="0"/>
              <a:t>2/2/13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8B1D3-2CCA-2247-A75A-99D704362F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6EBF0-3B1D-B147-B0F6-02184B45BA88}" type="datetimeFigureOut">
              <a:rPr lang="en-US" smtClean="0"/>
              <a:t>2/2/13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8B1D3-2CCA-2247-A75A-99D704362FC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6EBF0-3B1D-B147-B0F6-02184B45BA88}" type="datetimeFigureOut">
              <a:rPr lang="en-US" smtClean="0"/>
              <a:t>2/2/13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8B1D3-2CCA-2247-A75A-99D704362F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6EBF0-3B1D-B147-B0F6-02184B45BA88}" type="datetimeFigureOut">
              <a:rPr lang="en-US" smtClean="0"/>
              <a:t>2/2/13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8B1D3-2CCA-2247-A75A-99D704362FC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</a:lstStyle>
          <a:p>
            <a:fld id="{1356EBF0-3B1D-B147-B0F6-02184B45BA88}" type="datetimeFigureOut">
              <a:rPr lang="en-US" smtClean="0"/>
              <a:t>2/2/13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fld id="{3A68B1D3-2CCA-2247-A75A-99D704362FC6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2" r:id="rId1"/>
    <p:sldLayoutId id="2147483893" r:id="rId2"/>
    <p:sldLayoutId id="2147483894" r:id="rId3"/>
    <p:sldLayoutId id="2147483895" r:id="rId4"/>
    <p:sldLayoutId id="2147483896" r:id="rId5"/>
    <p:sldLayoutId id="2147483897" r:id="rId6"/>
    <p:sldLayoutId id="2147483898" r:id="rId7"/>
    <p:sldLayoutId id="2147483899" r:id="rId8"/>
    <p:sldLayoutId id="2147483900" r:id="rId9"/>
    <p:sldLayoutId id="2147483901" r:id="rId10"/>
    <p:sldLayoutId id="2147483902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Tracking Systems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Chapter 19     7</a:t>
            </a:r>
            <a:r>
              <a:rPr lang="en-US" baseline="30000" dirty="0" smtClean="0"/>
              <a:t>th</a:t>
            </a:r>
            <a:r>
              <a:rPr lang="en-US" dirty="0" smtClean="0"/>
              <a:t> Ed.</a:t>
            </a:r>
          </a:p>
          <a:p>
            <a:r>
              <a:rPr lang="en-US" dirty="0" smtClean="0"/>
              <a:t>Rosemary Thurston RN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Manual systems are now computerized:</a:t>
            </a:r>
          </a:p>
          <a:p>
            <a:pPr lvl="1"/>
            <a:r>
              <a:rPr lang="en-US" dirty="0" smtClean="0"/>
              <a:t>Tags</a:t>
            </a:r>
          </a:p>
          <a:p>
            <a:pPr lvl="1"/>
            <a:r>
              <a:rPr lang="en-US" dirty="0" smtClean="0"/>
              <a:t>Log books</a:t>
            </a:r>
          </a:p>
          <a:p>
            <a:pPr lvl="1"/>
            <a:r>
              <a:rPr lang="en-US" dirty="0" smtClean="0"/>
              <a:t>Information on bulletin boards</a:t>
            </a:r>
          </a:p>
          <a:p>
            <a:endParaRPr lang="en-US" dirty="0" smtClean="0"/>
          </a:p>
          <a:p>
            <a:r>
              <a:rPr lang="en-US" dirty="0" smtClean="0"/>
              <a:t>Software</a:t>
            </a:r>
          </a:p>
          <a:p>
            <a:pPr lvl="1"/>
            <a:r>
              <a:rPr lang="en-US" dirty="0" smtClean="0"/>
              <a:t>Can buy or design your own systems</a:t>
            </a:r>
          </a:p>
          <a:p>
            <a:pPr lvl="1"/>
            <a:r>
              <a:rPr lang="en-US" dirty="0" smtClean="0"/>
              <a:t>Buy off of shelf with little support</a:t>
            </a:r>
          </a:p>
          <a:p>
            <a:pPr lvl="1"/>
            <a:r>
              <a:rPr lang="en-US" dirty="0" smtClean="0"/>
              <a:t>Buy product with support / upgrades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321733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921939"/>
            <a:ext cx="7498080" cy="5670786"/>
          </a:xfrm>
        </p:spPr>
        <p:txBody>
          <a:bodyPr>
            <a:normAutofit/>
          </a:bodyPr>
          <a:lstStyle/>
          <a:p>
            <a:r>
              <a:rPr lang="en-US" dirty="0" smtClean="0"/>
              <a:t>Tracking methods</a:t>
            </a:r>
          </a:p>
          <a:p>
            <a:pPr lvl="1"/>
            <a:r>
              <a:rPr lang="en-US" dirty="0" smtClean="0"/>
              <a:t>BAR CODE labels</a:t>
            </a:r>
          </a:p>
          <a:p>
            <a:pPr lvl="2"/>
            <a:r>
              <a:rPr lang="en-US" dirty="0" smtClean="0"/>
              <a:t>Scanned with reader</a:t>
            </a:r>
          </a:p>
          <a:p>
            <a:pPr lvl="3"/>
            <a:r>
              <a:rPr lang="en-US" dirty="0" smtClean="0"/>
              <a:t>For LOCATION</a:t>
            </a:r>
          </a:p>
          <a:p>
            <a:pPr lvl="1"/>
            <a:r>
              <a:rPr lang="en-US" dirty="0" smtClean="0"/>
              <a:t>Radio Frequency Identification – RFID</a:t>
            </a:r>
          </a:p>
          <a:p>
            <a:pPr lvl="2"/>
            <a:r>
              <a:rPr lang="en-US" dirty="0" smtClean="0"/>
              <a:t>Real time tracking – sends out signal continuously </a:t>
            </a:r>
          </a:p>
          <a:p>
            <a:pPr lvl="3"/>
            <a:r>
              <a:rPr lang="en-US" dirty="0" smtClean="0"/>
              <a:t>For LOCATION</a:t>
            </a:r>
          </a:p>
          <a:p>
            <a:pPr lvl="3"/>
            <a:endParaRPr lang="en-US" dirty="0" smtClean="0"/>
          </a:p>
          <a:p>
            <a:pPr lvl="1"/>
            <a:r>
              <a:rPr lang="en-US" dirty="0" smtClean="0"/>
              <a:t>Purchase factors:</a:t>
            </a:r>
          </a:p>
          <a:p>
            <a:pPr lvl="2"/>
            <a:r>
              <a:rPr lang="en-US" dirty="0" smtClean="0"/>
              <a:t>Cost</a:t>
            </a:r>
            <a:endParaRPr lang="en-US" dirty="0" smtClean="0"/>
          </a:p>
          <a:p>
            <a:pPr lvl="2"/>
            <a:r>
              <a:rPr lang="en-US" dirty="0" smtClean="0"/>
              <a:t>System compatibility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5512" y="1289636"/>
            <a:ext cx="1669299" cy="12503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91154" y="596371"/>
            <a:ext cx="1642534" cy="164253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11705" y="3882932"/>
            <a:ext cx="2321983" cy="1739246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6722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761999"/>
            <a:ext cx="7498080" cy="5825067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en-US" dirty="0" smtClean="0"/>
              <a:t>Systems</a:t>
            </a:r>
          </a:p>
          <a:p>
            <a:pPr lvl="2"/>
            <a:r>
              <a:rPr lang="en-US" dirty="0" smtClean="0"/>
              <a:t>Usually a stand-alone hospital-based network</a:t>
            </a:r>
          </a:p>
          <a:p>
            <a:pPr lvl="3"/>
            <a:r>
              <a:rPr lang="en-US" dirty="0" smtClean="0"/>
              <a:t>Users include</a:t>
            </a:r>
          </a:p>
          <a:p>
            <a:pPr lvl="4"/>
            <a:r>
              <a:rPr lang="en-US" dirty="0" smtClean="0"/>
              <a:t>CS</a:t>
            </a:r>
          </a:p>
          <a:p>
            <a:pPr lvl="4"/>
            <a:r>
              <a:rPr lang="en-US" dirty="0" smtClean="0"/>
              <a:t>OR</a:t>
            </a:r>
          </a:p>
          <a:p>
            <a:pPr lvl="2"/>
            <a:r>
              <a:rPr lang="en-US" dirty="0" smtClean="0"/>
              <a:t>Subscription systems – pay for monthly</a:t>
            </a:r>
          </a:p>
          <a:p>
            <a:pPr lvl="3"/>
            <a:r>
              <a:rPr lang="en-US" dirty="0" smtClean="0"/>
              <a:t>Controls cost and have what they want</a:t>
            </a:r>
          </a:p>
          <a:p>
            <a:pPr lvl="3"/>
            <a:r>
              <a:rPr lang="en-US" dirty="0" smtClean="0"/>
              <a:t>Can change systems as needs change</a:t>
            </a:r>
          </a:p>
          <a:p>
            <a:pPr lvl="2"/>
            <a:r>
              <a:rPr lang="en-US" dirty="0" smtClean="0"/>
              <a:t>Depends on ability to upload or download files</a:t>
            </a:r>
          </a:p>
          <a:p>
            <a:pPr lvl="3"/>
            <a:r>
              <a:rPr lang="en-US" dirty="0" smtClean="0"/>
              <a:t>Instruments</a:t>
            </a:r>
          </a:p>
          <a:p>
            <a:pPr lvl="3"/>
            <a:r>
              <a:rPr lang="en-US" dirty="0" smtClean="0"/>
              <a:t>Equipment  and location</a:t>
            </a:r>
          </a:p>
          <a:p>
            <a:pPr lvl="3"/>
            <a:r>
              <a:rPr lang="en-US" dirty="0" smtClean="0"/>
              <a:t>Instrument set lists</a:t>
            </a:r>
          </a:p>
          <a:p>
            <a:pPr lvl="3"/>
            <a:r>
              <a:rPr lang="en-US" dirty="0" smtClean="0"/>
              <a:t>Inventory costs </a:t>
            </a:r>
          </a:p>
          <a:p>
            <a:pPr lvl="3"/>
            <a:r>
              <a:rPr lang="en-US" dirty="0" smtClean="0"/>
              <a:t>Repair  / purchase information</a:t>
            </a:r>
          </a:p>
          <a:p>
            <a:pPr lvl="3"/>
            <a:r>
              <a:rPr lang="en-US" dirty="0" smtClean="0"/>
              <a:t>Preference card and Case cart lists</a:t>
            </a:r>
          </a:p>
          <a:p>
            <a:pPr lvl="3"/>
            <a:r>
              <a:rPr lang="en-US" dirty="0" smtClean="0"/>
              <a:t>OR scheduling </a:t>
            </a:r>
          </a:p>
          <a:p>
            <a:pPr lvl="3"/>
            <a:endParaRPr lang="en-US" dirty="0" smtClean="0"/>
          </a:p>
          <a:p>
            <a:pPr lvl="3"/>
            <a:endParaRPr lang="en-US" dirty="0" smtClean="0"/>
          </a:p>
          <a:p>
            <a:pPr lvl="3"/>
            <a:endParaRPr lang="en-US" dirty="0" smtClean="0"/>
          </a:p>
          <a:p>
            <a:pPr lvl="2"/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7665" y="-670372"/>
            <a:ext cx="6099653" cy="7893669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0104" y="1447800"/>
            <a:ext cx="8973792" cy="5007778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7725" y="1942540"/>
            <a:ext cx="5822950" cy="430586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5608" y="888163"/>
            <a:ext cx="7498080" cy="5667153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Tracking Needs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One area of facility may have special needs</a:t>
            </a:r>
          </a:p>
          <a:p>
            <a:pPr lvl="1"/>
            <a:r>
              <a:rPr lang="en-US" dirty="0" smtClean="0"/>
              <a:t>Different </a:t>
            </a:r>
          </a:p>
          <a:p>
            <a:pPr lvl="2"/>
            <a:r>
              <a:rPr lang="en-US" dirty="0" smtClean="0"/>
              <a:t>Procedures</a:t>
            </a:r>
          </a:p>
          <a:p>
            <a:pPr lvl="2"/>
            <a:r>
              <a:rPr lang="en-US" dirty="0" smtClean="0"/>
              <a:t>Equipment used / maintained</a:t>
            </a:r>
          </a:p>
          <a:p>
            <a:pPr lvl="2"/>
            <a:r>
              <a:rPr lang="en-US" dirty="0" smtClean="0"/>
              <a:t>Inventory</a:t>
            </a:r>
          </a:p>
          <a:p>
            <a:r>
              <a:rPr lang="en-US" dirty="0" smtClean="0"/>
              <a:t>Advantage of computer tracking</a:t>
            </a:r>
          </a:p>
          <a:p>
            <a:pPr lvl="1"/>
            <a:r>
              <a:rPr lang="en-US" dirty="0" smtClean="0"/>
              <a:t>Quicker reports</a:t>
            </a:r>
          </a:p>
          <a:p>
            <a:pPr lvl="1"/>
            <a:r>
              <a:rPr lang="en-US" dirty="0" smtClean="0"/>
              <a:t>Wider scope of capabilities – can do more</a:t>
            </a:r>
          </a:p>
          <a:p>
            <a:pPr lvl="1"/>
            <a:r>
              <a:rPr lang="en-US" dirty="0" smtClean="0"/>
              <a:t>Store back up data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Sytems</a:t>
            </a:r>
            <a:endParaRPr lang="en-US" dirty="0" smtClean="0"/>
          </a:p>
          <a:p>
            <a:pPr lvl="1"/>
            <a:r>
              <a:rPr lang="en-US" dirty="0" smtClean="0"/>
              <a:t>Must be able to update</a:t>
            </a:r>
          </a:p>
          <a:p>
            <a:pPr lvl="1"/>
            <a:r>
              <a:rPr lang="en-US" dirty="0" smtClean="0"/>
              <a:t>Capabilities</a:t>
            </a:r>
          </a:p>
          <a:p>
            <a:pPr lvl="2"/>
            <a:r>
              <a:rPr lang="en-US" dirty="0" smtClean="0"/>
              <a:t>To track one instrument in a set</a:t>
            </a:r>
          </a:p>
          <a:p>
            <a:pPr lvl="3"/>
            <a:r>
              <a:rPr lang="en-US" dirty="0" smtClean="0"/>
              <a:t>Dot etched on instrument</a:t>
            </a:r>
          </a:p>
          <a:p>
            <a:pPr lvl="3"/>
            <a:r>
              <a:rPr lang="en-US" dirty="0" smtClean="0"/>
              <a:t>RFID – know now</a:t>
            </a:r>
          </a:p>
          <a:p>
            <a:pPr lvl="3"/>
            <a:r>
              <a:rPr lang="en-US" dirty="0" smtClean="0"/>
              <a:t>Bar codes – know where last scanned location was</a:t>
            </a:r>
          </a:p>
          <a:p>
            <a:pPr lvl="2"/>
            <a:r>
              <a:rPr lang="en-US" dirty="0" smtClean="0"/>
              <a:t>Devices used</a:t>
            </a:r>
          </a:p>
          <a:p>
            <a:pPr lvl="3"/>
            <a:r>
              <a:rPr lang="en-US" dirty="0" smtClean="0"/>
              <a:t>Hand-held</a:t>
            </a:r>
          </a:p>
          <a:p>
            <a:pPr lvl="3"/>
            <a:r>
              <a:rPr lang="en-US" dirty="0" smtClean="0"/>
              <a:t>Wired to computer terminal</a:t>
            </a:r>
          </a:p>
          <a:p>
            <a:pPr lvl="3"/>
            <a:r>
              <a:rPr lang="en-US" dirty="0" smtClean="0"/>
              <a:t>Fixed radio receivers for RFID</a:t>
            </a:r>
          </a:p>
          <a:p>
            <a:pPr lvl="3"/>
            <a:r>
              <a:rPr lang="en-US" dirty="0" smtClean="0"/>
              <a:t>Manual input on keyboard / other device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799"/>
            <a:ext cx="7498080" cy="512233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/>
              <a:t>Omnicell</a:t>
            </a:r>
            <a:r>
              <a:rPr lang="en-US" dirty="0" smtClean="0"/>
              <a:t> in OR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2658" y="238581"/>
            <a:ext cx="4341030" cy="633155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to Track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Why?</a:t>
            </a:r>
          </a:p>
          <a:p>
            <a:pPr lvl="1"/>
            <a:r>
              <a:rPr lang="en-US" dirty="0" smtClean="0"/>
              <a:t>Items are in constant movement between departments</a:t>
            </a:r>
          </a:p>
          <a:p>
            <a:pPr lvl="2"/>
            <a:r>
              <a:rPr lang="en-US" dirty="0" smtClean="0"/>
              <a:t>Dispensed</a:t>
            </a:r>
          </a:p>
          <a:p>
            <a:pPr lvl="2"/>
            <a:r>
              <a:rPr lang="en-US" dirty="0" smtClean="0"/>
              <a:t>Used</a:t>
            </a:r>
          </a:p>
          <a:p>
            <a:pPr lvl="2"/>
            <a:r>
              <a:rPr lang="en-US" dirty="0" smtClean="0"/>
              <a:t>Replaced / reprocessed</a:t>
            </a:r>
          </a:p>
          <a:p>
            <a:pPr lvl="1"/>
            <a:r>
              <a:rPr lang="en-US" dirty="0" smtClean="0"/>
              <a:t>Need to </a:t>
            </a:r>
          </a:p>
          <a:p>
            <a:pPr lvl="2"/>
            <a:r>
              <a:rPr lang="en-US" dirty="0" smtClean="0"/>
              <a:t>maintain order</a:t>
            </a:r>
          </a:p>
          <a:p>
            <a:pPr lvl="2"/>
            <a:r>
              <a:rPr lang="en-US" dirty="0" smtClean="0"/>
              <a:t>Insure availability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410200"/>
          </a:xfrm>
        </p:spPr>
        <p:txBody>
          <a:bodyPr>
            <a:normAutofit/>
          </a:bodyPr>
          <a:lstStyle/>
          <a:p>
            <a:r>
              <a:rPr lang="en-US" dirty="0" smtClean="0"/>
              <a:t>Concerns</a:t>
            </a:r>
          </a:p>
          <a:p>
            <a:pPr lvl="1"/>
            <a:r>
              <a:rPr lang="en-US" dirty="0" smtClean="0"/>
              <a:t>Chemicals in decontamination</a:t>
            </a:r>
          </a:p>
          <a:p>
            <a:pPr lvl="2"/>
            <a:r>
              <a:rPr lang="en-US" dirty="0" smtClean="0"/>
              <a:t>Can damage markings </a:t>
            </a:r>
          </a:p>
          <a:p>
            <a:pPr lvl="3"/>
            <a:r>
              <a:rPr lang="en-US" dirty="0" smtClean="0"/>
              <a:t>Destroy laser etching</a:t>
            </a:r>
          </a:p>
          <a:p>
            <a:pPr lvl="3"/>
            <a:r>
              <a:rPr lang="en-US" dirty="0" smtClean="0"/>
              <a:t>Face barcode labels</a:t>
            </a:r>
          </a:p>
          <a:p>
            <a:pPr lvl="1"/>
            <a:r>
              <a:rPr lang="en-US" dirty="0" smtClean="0"/>
              <a:t>Heat in sterilization</a:t>
            </a:r>
          </a:p>
          <a:p>
            <a:pPr lvl="2"/>
            <a:r>
              <a:rPr lang="en-US" dirty="0" smtClean="0"/>
              <a:t>Can melt RFID transponder</a:t>
            </a:r>
          </a:p>
          <a:p>
            <a:pPr lvl="2"/>
            <a:r>
              <a:rPr lang="en-US" dirty="0" smtClean="0"/>
              <a:t>Can destroy </a:t>
            </a:r>
            <a:r>
              <a:rPr lang="en-US" dirty="0" err="1" smtClean="0"/>
              <a:t>batteyr</a:t>
            </a:r>
            <a:r>
              <a:rPr lang="en-US" dirty="0" smtClean="0"/>
              <a:t> in RFID</a:t>
            </a:r>
          </a:p>
          <a:p>
            <a:pPr lvl="1"/>
            <a:r>
              <a:rPr lang="en-US" dirty="0" smtClean="0"/>
              <a:t>Water, chemicals, heat to dry</a:t>
            </a:r>
          </a:p>
          <a:p>
            <a:pPr lvl="2"/>
            <a:r>
              <a:rPr lang="en-US" dirty="0" smtClean="0"/>
              <a:t>Can dissolve adhesive on Cart RFID transponders</a:t>
            </a:r>
          </a:p>
          <a:p>
            <a:pPr lvl="2"/>
            <a:r>
              <a:rPr lang="en-US" dirty="0" smtClean="0"/>
              <a:t>Can damage the RFID transponder itself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Features of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410200"/>
          </a:xfrm>
        </p:spPr>
        <p:txBody>
          <a:bodyPr>
            <a:normAutofit/>
          </a:bodyPr>
          <a:lstStyle/>
          <a:p>
            <a:r>
              <a:rPr lang="en-US" dirty="0" smtClean="0"/>
              <a:t>Basic systems</a:t>
            </a:r>
          </a:p>
          <a:p>
            <a:pPr lvl="1"/>
            <a:r>
              <a:rPr lang="en-US" dirty="0" smtClean="0"/>
              <a:t>Can track</a:t>
            </a:r>
          </a:p>
          <a:p>
            <a:pPr lvl="2"/>
            <a:r>
              <a:rPr lang="en-US" dirty="0" smtClean="0"/>
              <a:t>Instrument sets</a:t>
            </a:r>
          </a:p>
          <a:p>
            <a:pPr lvl="2"/>
            <a:r>
              <a:rPr lang="en-US" dirty="0" smtClean="0"/>
              <a:t>Pieces of equipment</a:t>
            </a:r>
          </a:p>
          <a:p>
            <a:pPr lvl="2"/>
            <a:r>
              <a:rPr lang="en-US" dirty="0" smtClean="0"/>
              <a:t>Last know location of an item</a:t>
            </a:r>
          </a:p>
          <a:p>
            <a:pPr lvl="2"/>
            <a:r>
              <a:rPr lang="en-US" dirty="0" smtClean="0"/>
              <a:t>Cost / value of equipment or instruments / sets</a:t>
            </a:r>
          </a:p>
          <a:p>
            <a:pPr lvl="2"/>
            <a:r>
              <a:rPr lang="en-US" dirty="0" smtClean="0"/>
              <a:t>Number of processing and use cycles for instruments / sets</a:t>
            </a:r>
          </a:p>
          <a:p>
            <a:pPr lvl="2"/>
            <a:r>
              <a:rPr lang="en-US" dirty="0" smtClean="0"/>
              <a:t>Use of specific equipment</a:t>
            </a:r>
          </a:p>
          <a:p>
            <a:pPr lvl="2"/>
            <a:r>
              <a:rPr lang="en-US" dirty="0" smtClean="0"/>
              <a:t>PM schedules and Repair histories for</a:t>
            </a:r>
          </a:p>
          <a:p>
            <a:pPr lvl="3"/>
            <a:r>
              <a:rPr lang="en-US" dirty="0" smtClean="0"/>
              <a:t>Specific equipment or instruments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Can provide</a:t>
            </a:r>
          </a:p>
          <a:p>
            <a:pPr lvl="2"/>
            <a:r>
              <a:rPr lang="en-US" dirty="0" smtClean="0"/>
              <a:t>Instrument set lists</a:t>
            </a:r>
          </a:p>
          <a:p>
            <a:pPr lvl="2"/>
            <a:r>
              <a:rPr lang="en-US" dirty="0" smtClean="0"/>
              <a:t>Equipment set up procedures</a:t>
            </a:r>
          </a:p>
          <a:p>
            <a:pPr lvl="3"/>
            <a:r>
              <a:rPr lang="en-US" dirty="0" smtClean="0"/>
              <a:t>CS staff who assembled, inspected set or  equipment</a:t>
            </a:r>
          </a:p>
          <a:p>
            <a:pPr lvl="3"/>
            <a:r>
              <a:rPr lang="en-US" dirty="0" smtClean="0"/>
              <a:t>Date processed</a:t>
            </a:r>
          </a:p>
          <a:p>
            <a:pPr lvl="3"/>
            <a:r>
              <a:rPr lang="en-US" dirty="0" smtClean="0"/>
              <a:t>Sterilization / cleaning process</a:t>
            </a:r>
          </a:p>
          <a:p>
            <a:pPr lvl="3"/>
            <a:r>
              <a:rPr lang="en-US" dirty="0" smtClean="0"/>
              <a:t>Catalog number / manufacturer’s name  for ID</a:t>
            </a:r>
          </a:p>
          <a:p>
            <a:pPr lvl="3"/>
            <a:r>
              <a:rPr lang="en-US" dirty="0" smtClean="0"/>
              <a:t>Quantity of instruments in set</a:t>
            </a:r>
          </a:p>
          <a:p>
            <a:pPr lvl="3"/>
            <a:r>
              <a:rPr lang="en-US" dirty="0" smtClean="0"/>
              <a:t>Lists by category or instrument placement in set</a:t>
            </a:r>
          </a:p>
          <a:p>
            <a:pPr lvl="3"/>
            <a:r>
              <a:rPr lang="en-US" dirty="0" smtClean="0"/>
              <a:t>ID of instruments missing from set</a:t>
            </a:r>
          </a:p>
          <a:p>
            <a:pPr lvl="4"/>
            <a:r>
              <a:rPr lang="en-US" dirty="0" smtClean="0"/>
              <a:t>Can be put on outside for ID and tracking</a:t>
            </a:r>
          </a:p>
          <a:p>
            <a:pPr lvl="3"/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Productivity information</a:t>
            </a:r>
          </a:p>
          <a:p>
            <a:pPr lvl="2"/>
            <a:r>
              <a:rPr lang="en-US" dirty="0" smtClean="0"/>
              <a:t>Sets and instrument processed / completed in a shift</a:t>
            </a:r>
          </a:p>
          <a:p>
            <a:pPr lvl="2"/>
            <a:r>
              <a:rPr lang="en-US" dirty="0" smtClean="0"/>
              <a:t>Sets completed by a certain staff member in a shift</a:t>
            </a:r>
          </a:p>
          <a:p>
            <a:pPr lvl="2"/>
            <a:r>
              <a:rPr lang="en-US" dirty="0" smtClean="0"/>
              <a:t>Equipment distributed and processed</a:t>
            </a:r>
          </a:p>
          <a:p>
            <a:pPr lvl="1"/>
            <a:r>
              <a:rPr lang="en-US" dirty="0" smtClean="0"/>
              <a:t>Quality Assurance</a:t>
            </a:r>
          </a:p>
          <a:p>
            <a:pPr lvl="2"/>
            <a:r>
              <a:rPr lang="en-US" dirty="0" smtClean="0"/>
              <a:t>Sterilization load quarantines</a:t>
            </a:r>
          </a:p>
          <a:p>
            <a:pPr lvl="2"/>
            <a:r>
              <a:rPr lang="en-US" dirty="0" smtClean="0"/>
              <a:t>Education / in-service documentation</a:t>
            </a:r>
          </a:p>
          <a:p>
            <a:pPr lvl="2"/>
            <a:r>
              <a:rPr lang="en-US" dirty="0" smtClean="0"/>
              <a:t>BI monitoring standards and regulations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dirty="0" smtClean="0"/>
              <a:t>Ability to Interface with:</a:t>
            </a:r>
          </a:p>
          <a:p>
            <a:pPr lvl="2"/>
            <a:r>
              <a:rPr lang="en-US" dirty="0" smtClean="0"/>
              <a:t>Sterilization equipment</a:t>
            </a:r>
          </a:p>
          <a:p>
            <a:pPr lvl="2"/>
            <a:r>
              <a:rPr lang="en-US" dirty="0" smtClean="0"/>
              <a:t>Washer-decontaminator equipment</a:t>
            </a:r>
          </a:p>
          <a:p>
            <a:pPr lvl="1"/>
            <a:r>
              <a:rPr lang="en-US" dirty="0" smtClean="0"/>
              <a:t>Financial data</a:t>
            </a:r>
          </a:p>
          <a:p>
            <a:pPr lvl="2"/>
            <a:r>
              <a:rPr lang="en-US" dirty="0" smtClean="0"/>
              <a:t>Instrument replacement / repair</a:t>
            </a:r>
          </a:p>
          <a:p>
            <a:pPr lvl="2"/>
            <a:r>
              <a:rPr lang="en-US" dirty="0" smtClean="0"/>
              <a:t>Equipment replacement / repair</a:t>
            </a:r>
          </a:p>
          <a:p>
            <a:pPr lvl="2"/>
            <a:r>
              <a:rPr lang="en-US" dirty="0" smtClean="0"/>
              <a:t>PM notification</a:t>
            </a:r>
          </a:p>
          <a:p>
            <a:pPr lvl="2"/>
            <a:r>
              <a:rPr lang="en-US" dirty="0" smtClean="0"/>
              <a:t>PM records for specific equipment / </a:t>
            </a:r>
            <a:r>
              <a:rPr lang="en-US" dirty="0" err="1" smtClean="0"/>
              <a:t>catagories</a:t>
            </a:r>
            <a:endParaRPr lang="en-US" dirty="0" smtClean="0"/>
          </a:p>
          <a:p>
            <a:pPr lvl="2"/>
            <a:r>
              <a:rPr lang="en-US" dirty="0" smtClean="0"/>
              <a:t>Utilization of instrument sets and equipment</a:t>
            </a:r>
          </a:p>
          <a:p>
            <a:pPr lvl="2"/>
            <a:r>
              <a:rPr lang="en-US" dirty="0" smtClean="0"/>
              <a:t>Productivity  and staffing requirements for peak times</a:t>
            </a:r>
          </a:p>
          <a:p>
            <a:pPr lvl="2"/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Interface to clinical areas</a:t>
            </a:r>
          </a:p>
          <a:p>
            <a:pPr lvl="2"/>
            <a:r>
              <a:rPr lang="en-US" dirty="0" smtClean="0"/>
              <a:t>Can link instrument sets / equipment to patient’s medical records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Advanced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Tracking location through</a:t>
            </a:r>
          </a:p>
          <a:p>
            <a:pPr lvl="1"/>
            <a:r>
              <a:rPr lang="en-US" dirty="0" smtClean="0"/>
              <a:t>RFID tracking</a:t>
            </a:r>
          </a:p>
          <a:p>
            <a:pPr lvl="1"/>
            <a:r>
              <a:rPr lang="en-US" dirty="0" smtClean="0"/>
              <a:t>Bar Code labels</a:t>
            </a:r>
          </a:p>
          <a:p>
            <a:pPr lvl="1"/>
            <a:r>
              <a:rPr lang="en-US" dirty="0" smtClean="0"/>
              <a:t>Laser etched Bar Code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Facilities must look at all features to decide what is best for them 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Technology </a:t>
            </a:r>
          </a:p>
          <a:p>
            <a:pPr lvl="1"/>
            <a:r>
              <a:rPr lang="en-US" dirty="0" smtClean="0"/>
              <a:t>Can improve processing in CS</a:t>
            </a:r>
          </a:p>
          <a:p>
            <a:pPr lvl="1"/>
            <a:r>
              <a:rPr lang="en-US" dirty="0" smtClean="0"/>
              <a:t>Can improve services from CS to facility</a:t>
            </a:r>
          </a:p>
          <a:p>
            <a:pPr lvl="1"/>
            <a:r>
              <a:rPr lang="en-US" dirty="0" smtClean="0"/>
              <a:t>Helps control costs</a:t>
            </a:r>
          </a:p>
          <a:p>
            <a:pPr lvl="2"/>
            <a:r>
              <a:rPr lang="en-US" dirty="0" smtClean="0"/>
              <a:t>Product and supplies</a:t>
            </a:r>
          </a:p>
          <a:p>
            <a:pPr lvl="1"/>
            <a:r>
              <a:rPr lang="en-US" dirty="0" smtClean="0"/>
              <a:t>Helps with tracking</a:t>
            </a:r>
          </a:p>
          <a:p>
            <a:pPr lvl="1"/>
            <a:r>
              <a:rPr lang="en-US" dirty="0" smtClean="0"/>
              <a:t>Can:</a:t>
            </a:r>
          </a:p>
          <a:p>
            <a:pPr lvl="2"/>
            <a:r>
              <a:rPr lang="en-US" dirty="0" smtClean="0"/>
              <a:t>Address administrative costs</a:t>
            </a:r>
          </a:p>
          <a:p>
            <a:pPr lvl="2"/>
            <a:r>
              <a:rPr lang="en-US" dirty="0" smtClean="0"/>
              <a:t>Help with quality </a:t>
            </a:r>
            <a:r>
              <a:rPr lang="en-US" smtClean="0"/>
              <a:t>patient care</a:t>
            </a:r>
          </a:p>
          <a:p>
            <a:pPr lvl="2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Tracking ensures: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447800"/>
            <a:ext cx="7866888" cy="4800600"/>
          </a:xfrm>
        </p:spPr>
        <p:txBody>
          <a:bodyPr/>
          <a:lstStyle/>
          <a:p>
            <a:r>
              <a:rPr lang="en-US" dirty="0" smtClean="0"/>
              <a:t>Items can be quickly located</a:t>
            </a:r>
          </a:p>
          <a:p>
            <a:r>
              <a:rPr lang="en-US" dirty="0" smtClean="0"/>
              <a:t>Know when to order consumable supplies</a:t>
            </a:r>
          </a:p>
          <a:p>
            <a:r>
              <a:rPr lang="en-US" dirty="0" smtClean="0"/>
              <a:t> Measure item usage</a:t>
            </a:r>
          </a:p>
          <a:p>
            <a:r>
              <a:rPr lang="en-US" dirty="0" smtClean="0"/>
              <a:t>Maintain adequate records of processes</a:t>
            </a:r>
          </a:p>
          <a:p>
            <a:pPr lvl="1"/>
            <a:r>
              <a:rPr lang="en-US" dirty="0" smtClean="0"/>
              <a:t>Sterilization </a:t>
            </a:r>
          </a:p>
          <a:p>
            <a:pPr lvl="1"/>
            <a:r>
              <a:rPr lang="en-US" dirty="0" smtClean="0"/>
              <a:t>Distribution</a:t>
            </a:r>
          </a:p>
          <a:p>
            <a:r>
              <a:rPr lang="en-US" dirty="0" smtClean="0"/>
              <a:t>Assist with Quality processes</a:t>
            </a:r>
          </a:p>
          <a:p>
            <a:r>
              <a:rPr lang="en-US" dirty="0" smtClean="0"/>
              <a:t>Obtain information for cost analysis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0667" y="1447800"/>
            <a:ext cx="7833021" cy="4800600"/>
          </a:xfrm>
        </p:spPr>
        <p:txBody>
          <a:bodyPr/>
          <a:lstStyle/>
          <a:p>
            <a:r>
              <a:rPr lang="en-US" dirty="0" smtClean="0"/>
              <a:t>Financial tracking</a:t>
            </a:r>
          </a:p>
          <a:p>
            <a:pPr lvl="1"/>
            <a:r>
              <a:rPr lang="en-US" dirty="0" smtClean="0"/>
              <a:t>Man be done </a:t>
            </a:r>
            <a:r>
              <a:rPr lang="en-US" dirty="0" smtClean="0"/>
              <a:t>manually</a:t>
            </a:r>
          </a:p>
          <a:p>
            <a:pPr lvl="1"/>
            <a:r>
              <a:rPr lang="en-US" dirty="0" smtClean="0"/>
              <a:t>Usually done by automated information system</a:t>
            </a:r>
          </a:p>
          <a:p>
            <a:pPr lvl="1"/>
            <a:r>
              <a:rPr lang="en-US" dirty="0" smtClean="0"/>
              <a:t>Types of automated systems</a:t>
            </a:r>
          </a:p>
          <a:p>
            <a:pPr lvl="2"/>
            <a:r>
              <a:rPr lang="en-US" dirty="0" smtClean="0"/>
              <a:t>Instrument tracking</a:t>
            </a:r>
          </a:p>
          <a:p>
            <a:pPr lvl="2"/>
            <a:r>
              <a:rPr lang="en-US" dirty="0" smtClean="0"/>
              <a:t>Sterilization logging information</a:t>
            </a:r>
          </a:p>
          <a:p>
            <a:pPr lvl="2"/>
            <a:r>
              <a:rPr lang="en-US" dirty="0" smtClean="0"/>
              <a:t>Patient care equipment tracking</a:t>
            </a:r>
          </a:p>
          <a:p>
            <a:pPr lvl="2"/>
            <a:r>
              <a:rPr lang="en-US" dirty="0" smtClean="0"/>
              <a:t>Inventory management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Role of Computer </a:t>
            </a:r>
            <a:r>
              <a:rPr lang="en-US" dirty="0" smtClean="0"/>
              <a:t>B</a:t>
            </a:r>
            <a:r>
              <a:rPr lang="en-US" dirty="0" smtClean="0"/>
              <a:t>ased </a:t>
            </a:r>
            <a:r>
              <a:rPr lang="en-US" dirty="0" smtClean="0"/>
              <a:t>I</a:t>
            </a:r>
            <a:r>
              <a:rPr lang="en-US" dirty="0" smtClean="0"/>
              <a:t>nformation </a:t>
            </a:r>
            <a:r>
              <a:rPr lang="en-US" dirty="0" smtClean="0"/>
              <a:t>S</a:t>
            </a:r>
            <a:r>
              <a:rPr lang="en-US" dirty="0" smtClean="0"/>
              <a:t>ystems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410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Basic Function	 - to help decision making</a:t>
            </a:r>
          </a:p>
          <a:p>
            <a:pPr lvl="1"/>
            <a:r>
              <a:rPr lang="en-US" dirty="0" smtClean="0"/>
              <a:t>For Efficient use of hospital personnel</a:t>
            </a:r>
          </a:p>
          <a:p>
            <a:pPr lvl="1"/>
            <a:r>
              <a:rPr lang="en-US" dirty="0" smtClean="0"/>
              <a:t>To Centralize control and Information flow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Concerns re:</a:t>
            </a:r>
          </a:p>
          <a:p>
            <a:pPr lvl="1"/>
            <a:r>
              <a:rPr lang="en-US" dirty="0" smtClean="0"/>
              <a:t>Rising material costs</a:t>
            </a:r>
          </a:p>
          <a:p>
            <a:pPr lvl="1"/>
            <a:r>
              <a:rPr lang="en-US" dirty="0" smtClean="0"/>
              <a:t>Concerns about inventory</a:t>
            </a:r>
          </a:p>
          <a:p>
            <a:pPr lvl="1"/>
            <a:r>
              <a:rPr lang="en-US" dirty="0" smtClean="0"/>
              <a:t>Need to improve production and processing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Automated systems</a:t>
            </a:r>
          </a:p>
          <a:p>
            <a:pPr lvl="1"/>
            <a:r>
              <a:rPr lang="en-US" dirty="0" smtClean="0"/>
              <a:t>Provides opportunity for greater productivity /efficiency</a:t>
            </a:r>
          </a:p>
          <a:p>
            <a:pPr lvl="1"/>
            <a:endParaRPr lang="en-US" dirty="0" smtClean="0"/>
          </a:p>
          <a:p>
            <a:pPr lvl="2"/>
            <a:r>
              <a:rPr lang="en-US" dirty="0" smtClean="0"/>
              <a:t> </a:t>
            </a:r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643467"/>
            <a:ext cx="7498080" cy="5604933"/>
          </a:xfrm>
        </p:spPr>
        <p:txBody>
          <a:bodyPr>
            <a:normAutofit/>
          </a:bodyPr>
          <a:lstStyle/>
          <a:p>
            <a:pPr lvl="1"/>
            <a:r>
              <a:rPr lang="en-US" dirty="0" smtClean="0"/>
              <a:t>Automated systems combine</a:t>
            </a:r>
          </a:p>
          <a:p>
            <a:pPr lvl="2"/>
            <a:r>
              <a:rPr lang="en-US" dirty="0" smtClean="0"/>
              <a:t>Clinical </a:t>
            </a:r>
            <a:r>
              <a:rPr lang="en-US" dirty="0" smtClean="0"/>
              <a:t>needs</a:t>
            </a:r>
          </a:p>
          <a:p>
            <a:pPr lvl="3"/>
            <a:r>
              <a:rPr lang="en-US" dirty="0" smtClean="0"/>
              <a:t>Patient information </a:t>
            </a:r>
          </a:p>
          <a:p>
            <a:pPr lvl="3"/>
            <a:r>
              <a:rPr lang="en-US" dirty="0" smtClean="0"/>
              <a:t>Chart / medical records</a:t>
            </a:r>
          </a:p>
          <a:p>
            <a:pPr lvl="2"/>
            <a:r>
              <a:rPr lang="en-US" dirty="0" smtClean="0"/>
              <a:t>Information systems</a:t>
            </a:r>
          </a:p>
          <a:p>
            <a:pPr lvl="3"/>
            <a:r>
              <a:rPr lang="en-US" dirty="0" smtClean="0"/>
              <a:t>Data re supplies and equipment stock</a:t>
            </a:r>
          </a:p>
          <a:p>
            <a:pPr lvl="3"/>
            <a:r>
              <a:rPr lang="en-US" dirty="0" smtClean="0"/>
              <a:t>Must be managed and tracked</a:t>
            </a:r>
          </a:p>
          <a:p>
            <a:pPr lvl="3"/>
            <a:r>
              <a:rPr lang="en-US" dirty="0" smtClean="0"/>
              <a:t>Physician Preference Cards</a:t>
            </a:r>
          </a:p>
          <a:p>
            <a:pPr lvl="3"/>
            <a:r>
              <a:rPr lang="en-US" dirty="0" smtClean="0"/>
              <a:t>Case cart pick lists</a:t>
            </a:r>
          </a:p>
          <a:p>
            <a:pPr lvl="3"/>
            <a:r>
              <a:rPr lang="en-US" dirty="0" smtClean="0"/>
              <a:t>Instrument set lists</a:t>
            </a:r>
          </a:p>
          <a:p>
            <a:pPr lvl="3"/>
            <a:r>
              <a:rPr lang="en-US" dirty="0" smtClean="0"/>
              <a:t>OTHER- lab, radiology, administration NEEDS </a:t>
            </a:r>
          </a:p>
          <a:p>
            <a:pPr lvl="2"/>
            <a:r>
              <a:rPr lang="en-US" dirty="0" smtClean="0"/>
              <a:t>Financial administration</a:t>
            </a:r>
          </a:p>
          <a:p>
            <a:pPr lvl="3"/>
            <a:r>
              <a:rPr lang="en-US" dirty="0" smtClean="0"/>
              <a:t>Charging patients for items and use of equipment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POU and Point of Care	</a:t>
            </a:r>
          </a:p>
          <a:p>
            <a:pPr lvl="2"/>
            <a:r>
              <a:rPr lang="en-US" dirty="0" smtClean="0"/>
              <a:t>Computers are at the bedside</a:t>
            </a:r>
          </a:p>
          <a:p>
            <a:pPr lvl="2"/>
            <a:r>
              <a:rPr lang="en-US" dirty="0" smtClean="0"/>
              <a:t>In the work areas</a:t>
            </a:r>
          </a:p>
          <a:p>
            <a:pPr lvl="3"/>
            <a:r>
              <a:rPr lang="en-US" dirty="0" smtClean="0"/>
              <a:t>Wireless</a:t>
            </a:r>
          </a:p>
          <a:p>
            <a:pPr lvl="3"/>
            <a:r>
              <a:rPr lang="en-US" dirty="0" smtClean="0"/>
              <a:t>Hand held and portable computers</a:t>
            </a:r>
          </a:p>
          <a:p>
            <a:pPr lvl="3"/>
            <a:endParaRPr lang="en-US" dirty="0" smtClean="0"/>
          </a:p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/>
              <a:t>Advantage </a:t>
            </a:r>
          </a:p>
          <a:p>
            <a:pPr marL="612648" lvl="2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/>
              <a:t>Provides </a:t>
            </a:r>
            <a:r>
              <a:rPr lang="en-US" dirty="0" smtClean="0"/>
              <a:t>opportunity for</a:t>
            </a:r>
            <a:r>
              <a:rPr lang="en-US" dirty="0" smtClean="0"/>
              <a:t> </a:t>
            </a:r>
          </a:p>
          <a:p>
            <a:pPr marL="822960" lvl="3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/>
              <a:t>greater productivity 	</a:t>
            </a:r>
          </a:p>
          <a:p>
            <a:pPr marL="822960" lvl="3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/>
              <a:t>greater efficiency</a:t>
            </a:r>
            <a:endParaRPr lang="en-US" dirty="0" smtClean="0"/>
          </a:p>
          <a:p>
            <a:endParaRPr lang="en-US" dirty="0" smtClean="0"/>
          </a:p>
          <a:p>
            <a:pPr lvl="3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931333"/>
            <a:ext cx="7498080" cy="5317067"/>
          </a:xfrm>
        </p:spPr>
        <p:txBody>
          <a:bodyPr>
            <a:normAutofit/>
          </a:bodyPr>
          <a:lstStyle/>
          <a:p>
            <a:r>
              <a:rPr lang="en-US" dirty="0" smtClean="0"/>
              <a:t>Selection of Department Systems</a:t>
            </a:r>
          </a:p>
          <a:p>
            <a:pPr lvl="1"/>
            <a:r>
              <a:rPr lang="en-US" dirty="0" smtClean="0"/>
              <a:t>Define and evaluate requirements / needs</a:t>
            </a:r>
          </a:p>
          <a:p>
            <a:pPr lvl="2"/>
            <a:r>
              <a:rPr lang="en-US" dirty="0" smtClean="0"/>
              <a:t>Why is it needed?</a:t>
            </a:r>
          </a:p>
          <a:p>
            <a:pPr lvl="2"/>
            <a:r>
              <a:rPr lang="en-US" dirty="0" smtClean="0"/>
              <a:t>What do I want to do?</a:t>
            </a:r>
          </a:p>
          <a:p>
            <a:pPr lvl="2"/>
            <a:r>
              <a:rPr lang="en-US" dirty="0" smtClean="0"/>
              <a:t>Can it do what I want?</a:t>
            </a:r>
          </a:p>
          <a:p>
            <a:pPr lvl="2"/>
            <a:r>
              <a:rPr lang="en-US" dirty="0" smtClean="0"/>
              <a:t>Is it compatible with what I already have?</a:t>
            </a:r>
          </a:p>
          <a:p>
            <a:pPr lvl="2"/>
            <a:r>
              <a:rPr lang="en-US" dirty="0" smtClean="0"/>
              <a:t>Cost?</a:t>
            </a:r>
          </a:p>
          <a:p>
            <a:pPr lvl="2"/>
            <a:r>
              <a:rPr lang="en-US" dirty="0" smtClean="0"/>
              <a:t>Amount of work it must be able to do?</a:t>
            </a:r>
          </a:p>
          <a:p>
            <a:pPr lvl="2"/>
            <a:r>
              <a:rPr lang="en-US" dirty="0" smtClean="0"/>
              <a:t>Type of systems needed?</a:t>
            </a:r>
          </a:p>
          <a:p>
            <a:pPr lvl="2"/>
            <a:r>
              <a:rPr lang="en-US" dirty="0" smtClean="0"/>
              <a:t>How many users?</a:t>
            </a:r>
          </a:p>
          <a:p>
            <a:pPr lvl="2"/>
            <a:r>
              <a:rPr lang="en-US" dirty="0" smtClean="0"/>
              <a:t>Financial / patient information security?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Tracking 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</a:t>
            </a:r>
          </a:p>
          <a:p>
            <a:pPr lvl="1"/>
            <a:r>
              <a:rPr lang="en-US" dirty="0" smtClean="0"/>
              <a:t>Financial goal of </a:t>
            </a:r>
            <a:r>
              <a:rPr lang="en-US" i="1" dirty="0" smtClean="0"/>
              <a:t>reasonable</a:t>
            </a:r>
            <a:r>
              <a:rPr lang="en-US" dirty="0" smtClean="0"/>
              <a:t> instrument and equipment budgets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Tracking systems can:</a:t>
            </a:r>
          </a:p>
          <a:p>
            <a:pPr lvl="1"/>
            <a:r>
              <a:rPr lang="en-US" dirty="0" smtClean="0"/>
              <a:t>Forecast needs</a:t>
            </a:r>
          </a:p>
          <a:p>
            <a:pPr lvl="1"/>
            <a:r>
              <a:rPr lang="en-US" dirty="0" smtClean="0"/>
              <a:t>Give processing costs for trays / instruments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2314</TotalTime>
  <Words>847</Words>
  <Application>Microsoft Macintosh PowerPoint</Application>
  <PresentationFormat>On-screen Show (4:3)</PresentationFormat>
  <Paragraphs>217</Paragraphs>
  <Slides>27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Solstice</vt:lpstr>
      <vt:lpstr>Tracking Systems</vt:lpstr>
      <vt:lpstr>Need to Track</vt:lpstr>
      <vt:lpstr>Tracking ensures:</vt:lpstr>
      <vt:lpstr>Slide 4</vt:lpstr>
      <vt:lpstr>Role of Computer Based Information Systems </vt:lpstr>
      <vt:lpstr>Slide 6</vt:lpstr>
      <vt:lpstr>Slide 7</vt:lpstr>
      <vt:lpstr>Slide 8</vt:lpstr>
      <vt:lpstr>Tracking  Systems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Tracking Needs</vt:lpstr>
      <vt:lpstr>Slide 18</vt:lpstr>
      <vt:lpstr>Slide 19</vt:lpstr>
      <vt:lpstr>Slide 20</vt:lpstr>
      <vt:lpstr>Features of systems</vt:lpstr>
      <vt:lpstr>Slide 22</vt:lpstr>
      <vt:lpstr>Slide 23</vt:lpstr>
      <vt:lpstr>Slide 24</vt:lpstr>
      <vt:lpstr>Slide 25</vt:lpstr>
      <vt:lpstr>Advanced Systems</vt:lpstr>
      <vt:lpstr>Conclusion</vt:lpstr>
    </vt:vector>
  </TitlesOfParts>
  <Company>Renton technical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Tracking Systems</dc:title>
  <dc:creator>Rosemary Thurston</dc:creator>
  <cp:lastModifiedBy>Rosemary Thurston</cp:lastModifiedBy>
  <cp:revision>2</cp:revision>
  <dcterms:created xsi:type="dcterms:W3CDTF">2013-02-03T06:09:36Z</dcterms:created>
  <dcterms:modified xsi:type="dcterms:W3CDTF">2013-02-04T20:43:47Z</dcterms:modified>
</cp:coreProperties>
</file>