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5" r:id="rId1"/>
  </p:sldMasterIdLst>
  <p:sldIdLst>
    <p:sldId id="256" r:id="rId2"/>
    <p:sldId id="261" r:id="rId3"/>
    <p:sldId id="258" r:id="rId4"/>
    <p:sldId id="260" r:id="rId5"/>
    <p:sldId id="259" r:id="rId6"/>
    <p:sldId id="289" r:id="rId7"/>
    <p:sldId id="278" r:id="rId8"/>
    <p:sldId id="265" r:id="rId9"/>
    <p:sldId id="266" r:id="rId10"/>
    <p:sldId id="267" r:id="rId11"/>
    <p:sldId id="277" r:id="rId12"/>
    <p:sldId id="262" r:id="rId13"/>
    <p:sldId id="294" r:id="rId14"/>
    <p:sldId id="268" r:id="rId15"/>
    <p:sldId id="269" r:id="rId16"/>
    <p:sldId id="290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96" r:id="rId25"/>
    <p:sldId id="280" r:id="rId26"/>
    <p:sldId id="257" r:id="rId27"/>
    <p:sldId id="264" r:id="rId28"/>
    <p:sldId id="263" r:id="rId29"/>
    <p:sldId id="279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92" r:id="rId39"/>
    <p:sldId id="293" r:id="rId40"/>
    <p:sldId id="297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7" d="100"/>
          <a:sy n="77" d="100"/>
        </p:scale>
        <p:origin x="-102" y="-4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C42EF7CD-56C7-5040-8A56-4E517C171929}" type="datetimeFigureOut">
              <a:rPr lang="en-US" smtClean="0"/>
              <a:pPr/>
              <a:t>4/15/2013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0C94032-CD4C-4C25-B0C2-CEC720522D92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2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EF7CD-56C7-5040-8A56-4E517C171929}" type="datetimeFigureOut">
              <a:rPr lang="en-US" smtClean="0"/>
              <a:pPr/>
              <a:t>4/15/2013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CFC86-1540-DC4D-AF10-DE5579830A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C42EF7CD-56C7-5040-8A56-4E517C171929}" type="datetimeFigureOut">
              <a:rPr lang="en-US" smtClean="0"/>
              <a:pPr/>
              <a:t>4/15/2013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A4FCFC86-1540-DC4D-AF10-DE5579830A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EF7CD-56C7-5040-8A56-4E517C171929}" type="datetimeFigureOut">
              <a:rPr lang="en-US" smtClean="0"/>
              <a:pPr/>
              <a:t>4/15/2013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4FCFC86-1540-DC4D-AF10-DE5579830A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EF7CD-56C7-5040-8A56-4E517C171929}" type="datetimeFigureOut">
              <a:rPr lang="en-US" smtClean="0"/>
              <a:pPr/>
              <a:t>4/15/2013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A4FCFC86-1540-DC4D-AF10-DE5579830A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C42EF7CD-56C7-5040-8A56-4E517C171929}" type="datetimeFigureOut">
              <a:rPr lang="en-US" smtClean="0"/>
              <a:pPr/>
              <a:t>4/15/2013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A4FCFC86-1540-DC4D-AF10-DE5579830A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C42EF7CD-56C7-5040-8A56-4E517C171929}" type="datetimeFigureOut">
              <a:rPr lang="en-US" smtClean="0"/>
              <a:pPr/>
              <a:t>4/15/2013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A4FCFC86-1540-DC4D-AF10-DE5579830A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EF7CD-56C7-5040-8A56-4E517C171929}" type="datetimeFigureOut">
              <a:rPr lang="en-US" smtClean="0"/>
              <a:pPr/>
              <a:t>4/15/2013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4FCFC86-1540-DC4D-AF10-DE5579830A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EF7CD-56C7-5040-8A56-4E517C171929}" type="datetimeFigureOut">
              <a:rPr lang="en-US" smtClean="0"/>
              <a:pPr/>
              <a:t>4/15/2013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4FCFC86-1540-DC4D-AF10-DE5579830A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EF7CD-56C7-5040-8A56-4E517C171929}" type="datetimeFigureOut">
              <a:rPr lang="en-US" smtClean="0"/>
              <a:pPr/>
              <a:t>4/15/2013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4FCFC86-1540-DC4D-AF10-DE5579830A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C42EF7CD-56C7-5040-8A56-4E517C171929}" type="datetimeFigureOut">
              <a:rPr lang="en-US" smtClean="0"/>
              <a:pPr/>
              <a:t>4/15/2013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A4FCFC86-1540-DC4D-AF10-DE5579830A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C42EF7CD-56C7-5040-8A56-4E517C171929}" type="datetimeFigureOut">
              <a:rPr lang="en-US" smtClean="0"/>
              <a:pPr/>
              <a:t>4/15/2013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A4FCFC86-1540-DC4D-AF10-DE5579830AA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7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GAOCDMbDvRQ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GAOCDMbDvRQ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Introduction to Central Services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1800" dirty="0" smtClean="0"/>
              <a:t>Chapter 1                  7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Ed. </a:t>
            </a:r>
          </a:p>
          <a:p>
            <a:r>
              <a:rPr lang="en-US" sz="1800" dirty="0" smtClean="0"/>
              <a:t>Rosemary Thurston RN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Separate Reusable items / Trash - Returned to Decontamination</a:t>
            </a:r>
            <a:endParaRPr lang="en-US" dirty="0"/>
          </a:p>
        </p:txBody>
      </p:sp>
      <p:pic>
        <p:nvPicPr>
          <p:cNvPr id="4" name="Content Placeholder 3" descr="DSCN1989_142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18008" r="-18008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Decontamination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928616"/>
          </a:xfrm>
        </p:spPr>
        <p:txBody>
          <a:bodyPr>
            <a:normAutofit lnSpcReduction="10000"/>
          </a:bodyPr>
          <a:lstStyle/>
          <a:p>
            <a:r>
              <a:rPr lang="en-US" b="1" dirty="0" smtClean="0"/>
              <a:t>Process</a:t>
            </a:r>
          </a:p>
          <a:p>
            <a:pPr lvl="1"/>
            <a:r>
              <a:rPr lang="en-US" b="1" dirty="0" smtClean="0"/>
              <a:t>Physical </a:t>
            </a:r>
          </a:p>
          <a:p>
            <a:pPr lvl="2"/>
            <a:r>
              <a:rPr lang="en-US" dirty="0" smtClean="0"/>
              <a:t>Manual – by hand</a:t>
            </a:r>
          </a:p>
          <a:p>
            <a:pPr lvl="2"/>
            <a:r>
              <a:rPr lang="en-US" dirty="0" smtClean="0"/>
              <a:t>Mechanical – by machine</a:t>
            </a:r>
          </a:p>
          <a:p>
            <a:pPr lvl="1"/>
            <a:r>
              <a:rPr lang="en-US" b="1" dirty="0" smtClean="0"/>
              <a:t>Chemical</a:t>
            </a:r>
            <a:r>
              <a:rPr lang="en-US" dirty="0" smtClean="0"/>
              <a:t> – using chemicals / enzymes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Makes an item </a:t>
            </a:r>
            <a:r>
              <a:rPr lang="en-US" b="1" dirty="0" smtClean="0"/>
              <a:t>safe for handling</a:t>
            </a:r>
          </a:p>
          <a:p>
            <a:pPr lvl="1"/>
            <a:r>
              <a:rPr lang="en-US" dirty="0" smtClean="0"/>
              <a:t>Removes contamination</a:t>
            </a:r>
          </a:p>
          <a:p>
            <a:pPr lvl="2"/>
            <a:r>
              <a:rPr lang="en-US" dirty="0" smtClean="0"/>
              <a:t>Blood</a:t>
            </a:r>
          </a:p>
          <a:p>
            <a:pPr lvl="2"/>
            <a:r>
              <a:rPr lang="en-US" dirty="0" smtClean="0"/>
              <a:t>Tissue</a:t>
            </a:r>
          </a:p>
          <a:p>
            <a:pPr lvl="2"/>
            <a:r>
              <a:rPr lang="en-US" dirty="0" smtClean="0"/>
              <a:t>Organisms – bacteria, viruses, etc.</a:t>
            </a:r>
          </a:p>
          <a:p>
            <a:pPr lvl="2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Personal Protective Equipment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Worn to protect you from contamination – </a:t>
            </a:r>
            <a:r>
              <a:rPr lang="en-US" i="1" dirty="0" smtClean="0"/>
              <a:t>top down</a:t>
            </a:r>
          </a:p>
          <a:p>
            <a:pPr lvl="1"/>
            <a:r>
              <a:rPr lang="en-US" dirty="0" smtClean="0"/>
              <a:t>Head cover</a:t>
            </a:r>
          </a:p>
          <a:p>
            <a:pPr lvl="1"/>
            <a:r>
              <a:rPr lang="en-US" dirty="0" smtClean="0"/>
              <a:t>Eye protection</a:t>
            </a:r>
          </a:p>
          <a:p>
            <a:pPr lvl="1"/>
            <a:r>
              <a:rPr lang="en-US" dirty="0" smtClean="0"/>
              <a:t>Facemask</a:t>
            </a:r>
          </a:p>
          <a:p>
            <a:pPr lvl="1"/>
            <a:r>
              <a:rPr lang="en-US" dirty="0" smtClean="0"/>
              <a:t>Cover gown / apron</a:t>
            </a:r>
          </a:p>
          <a:p>
            <a:pPr lvl="1"/>
            <a:r>
              <a:rPr lang="en-US" dirty="0" smtClean="0"/>
              <a:t>Gloves</a:t>
            </a:r>
          </a:p>
          <a:p>
            <a:pPr lvl="1"/>
            <a:r>
              <a:rPr lang="en-US" dirty="0" smtClean="0"/>
              <a:t>Shoe covers / booties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530716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524618"/>
            <a:ext cx="8153400" cy="557138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227" y="228601"/>
            <a:ext cx="7915703" cy="662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Manual Cleaning of surgical instruments</a:t>
            </a:r>
            <a:br>
              <a:rPr lang="en-US" sz="3600" dirty="0" smtClean="0"/>
            </a:br>
            <a:r>
              <a:rPr lang="en-US" sz="2000" dirty="0" smtClean="0"/>
              <a:t>Like washing dishes</a:t>
            </a:r>
            <a:r>
              <a:rPr lang="en-US" sz="3600" dirty="0" smtClean="0"/>
              <a:t>	  </a:t>
            </a:r>
            <a:r>
              <a:rPr lang="en-US" sz="2800" dirty="0" smtClean="0"/>
              <a:t>Check first for appropriate cleaning process</a:t>
            </a:r>
            <a:endParaRPr lang="en-US" sz="3600" dirty="0"/>
          </a:p>
        </p:txBody>
      </p:sp>
      <p:pic>
        <p:nvPicPr>
          <p:cNvPr id="6" name="Content Placeholder 5" descr="DSCN1993_143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18008" r="-18008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Mechanical Cleaning – </a:t>
            </a:r>
            <a:r>
              <a:rPr lang="en-US" sz="2000" dirty="0" smtClean="0"/>
              <a:t>like a dish washer</a:t>
            </a:r>
            <a:endParaRPr lang="en-US" dirty="0"/>
          </a:p>
        </p:txBody>
      </p:sp>
      <p:pic>
        <p:nvPicPr>
          <p:cNvPr id="4" name="Content Placeholder 3" descr="DSCN1994_144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18008" r="-18008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Identify instruments</a:t>
            </a:r>
          </a:p>
          <a:p>
            <a:r>
              <a:rPr lang="en-US" dirty="0" smtClean="0"/>
              <a:t>Agents used</a:t>
            </a:r>
          </a:p>
          <a:p>
            <a:pPr lvl="1"/>
            <a:r>
              <a:rPr lang="en-US" dirty="0" smtClean="0"/>
              <a:t>Use – how to use it</a:t>
            </a:r>
          </a:p>
          <a:p>
            <a:pPr lvl="1"/>
            <a:r>
              <a:rPr lang="en-US" dirty="0" smtClean="0"/>
              <a:t>Effects on equipment / instruments</a:t>
            </a:r>
          </a:p>
          <a:p>
            <a:r>
              <a:rPr lang="en-US" dirty="0" smtClean="0"/>
              <a:t>Lubrication</a:t>
            </a:r>
          </a:p>
          <a:p>
            <a:r>
              <a:rPr lang="en-US" dirty="0" smtClean="0"/>
              <a:t>Maintenance</a:t>
            </a:r>
          </a:p>
          <a:p>
            <a:r>
              <a:rPr lang="en-US" dirty="0" smtClean="0"/>
              <a:t>Hazardous waste disposal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Inspecting- </a:t>
            </a:r>
            <a:r>
              <a:rPr lang="en-US" sz="2000" dirty="0" smtClean="0"/>
              <a:t>Is it Clean?    Does it Work?     Is it Broken?</a:t>
            </a:r>
            <a:endParaRPr lang="en-US" dirty="0"/>
          </a:p>
        </p:txBody>
      </p:sp>
      <p:pic>
        <p:nvPicPr>
          <p:cNvPr id="4" name="Content Placeholder 3" descr="DSCN1995_145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18008" r="-18008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Assembling Instruments</a:t>
            </a:r>
            <a:endParaRPr lang="en-US" dirty="0"/>
          </a:p>
        </p:txBody>
      </p:sp>
      <p:pic>
        <p:nvPicPr>
          <p:cNvPr id="4" name="Content Placeholder 3" descr="DSCN1996_146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18008" r="-18008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Wrapping</a:t>
            </a:r>
            <a:endParaRPr lang="en-US" dirty="0"/>
          </a:p>
        </p:txBody>
      </p:sp>
      <p:pic>
        <p:nvPicPr>
          <p:cNvPr id="4" name="Content Placeholder 3" descr="DSCN1998_147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18008" r="-18008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Central Service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Central </a:t>
            </a:r>
          </a:p>
          <a:p>
            <a:pPr lvl="1"/>
            <a:r>
              <a:rPr lang="en-US" dirty="0" smtClean="0"/>
              <a:t>One area</a:t>
            </a:r>
          </a:p>
          <a:p>
            <a:pPr lvl="1"/>
            <a:r>
              <a:rPr lang="en-US" dirty="0" smtClean="0"/>
              <a:t>Using one set of standards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Service</a:t>
            </a:r>
          </a:p>
          <a:p>
            <a:pPr lvl="1"/>
            <a:r>
              <a:rPr lang="en-US" dirty="0" smtClean="0"/>
              <a:t>Activity that helps others</a:t>
            </a:r>
          </a:p>
          <a:p>
            <a:pPr lvl="1"/>
            <a:r>
              <a:rPr lang="en-US" dirty="0" smtClean="0"/>
              <a:t>Provides for Patient Care</a:t>
            </a:r>
          </a:p>
          <a:p>
            <a:pPr lvl="2"/>
            <a:r>
              <a:rPr lang="en-US" dirty="0" smtClean="0"/>
              <a:t>Equipment</a:t>
            </a:r>
          </a:p>
          <a:p>
            <a:pPr lvl="2"/>
            <a:r>
              <a:rPr lang="en-US" dirty="0" smtClean="0"/>
              <a:t>Supplies / materials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Loading Sterilizer Cart</a:t>
            </a:r>
            <a:endParaRPr lang="en-US" dirty="0"/>
          </a:p>
        </p:txBody>
      </p:sp>
      <p:pic>
        <p:nvPicPr>
          <p:cNvPr id="4" name="Content Placeholder 3" descr="DSCN1999_148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18008" r="-18008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Into the Sterilizer</a:t>
            </a:r>
            <a:endParaRPr lang="en-US" dirty="0"/>
          </a:p>
        </p:txBody>
      </p:sp>
      <p:pic>
        <p:nvPicPr>
          <p:cNvPr id="4" name="Content Placeholder 3" descr="DSCN2001_149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18008" r="-18008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Then on to Sterile Storage</a:t>
            </a:r>
            <a:endParaRPr lang="en-US" dirty="0"/>
          </a:p>
        </p:txBody>
      </p:sp>
      <p:pic>
        <p:nvPicPr>
          <p:cNvPr id="4" name="Content Placeholder 3" descr="DSCN2002_150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18008" r="-18008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Ready to start all over . . . . </a:t>
            </a:r>
            <a:br>
              <a:rPr lang="en-US" dirty="0" smtClean="0"/>
            </a:br>
            <a:r>
              <a:rPr lang="en-US" dirty="0" smtClean="0"/>
              <a:t>				</a:t>
            </a:r>
            <a:r>
              <a:rPr lang="en-US" sz="4000" dirty="0" smtClean="0"/>
              <a:t>Case Cart to Surgery</a:t>
            </a:r>
            <a:endParaRPr lang="en-US" sz="4000" dirty="0"/>
          </a:p>
        </p:txBody>
      </p:sp>
      <p:pic>
        <p:nvPicPr>
          <p:cNvPr id="4" name="Content Placeholder 3" descr="DSCN2004_151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18008" r="-18008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771" y="228600"/>
            <a:ext cx="8522277" cy="657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Cart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84632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Surgery is scheduled</a:t>
            </a:r>
          </a:p>
          <a:p>
            <a:pPr lvl="1"/>
            <a:r>
              <a:rPr lang="en-US" dirty="0" smtClean="0"/>
              <a:t>Surgeons Preference Card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Generates a Case Cart Pick List </a:t>
            </a:r>
            <a:r>
              <a:rPr lang="en-US" sz="2000" dirty="0" smtClean="0"/>
              <a:t>(Pull List)</a:t>
            </a:r>
          </a:p>
          <a:p>
            <a:pPr lvl="2"/>
            <a:r>
              <a:rPr lang="en-US" dirty="0"/>
              <a:t>L</a:t>
            </a:r>
            <a:r>
              <a:rPr lang="en-US" dirty="0" smtClean="0"/>
              <a:t>ist of items needed for that surgery / surgeon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Supplies are picked in the CS  </a:t>
            </a:r>
            <a:r>
              <a:rPr lang="en-US" i="1" dirty="0" smtClean="0"/>
              <a:t>STORAGE AREA</a:t>
            </a:r>
          </a:p>
          <a:p>
            <a:pPr lvl="1"/>
            <a:endParaRPr lang="en-US" i="1" dirty="0" smtClean="0"/>
          </a:p>
          <a:p>
            <a:pPr lvl="1"/>
            <a:r>
              <a:rPr lang="en-US" dirty="0" smtClean="0"/>
              <a:t>Assembled onto a closed cart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Taken to the Operating Room for use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0" y="19050"/>
          <a:ext cx="9144000" cy="683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Slide" r:id="rId3" imgW="4533900" imgH="3403600" progId="">
                  <p:embed/>
                </p:oleObj>
              </mc:Choice>
              <mc:Fallback>
                <p:oleObj name="Slide" r:id="rId3" imgW="4533900" imgH="34036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9050"/>
                        <a:ext cx="9144000" cy="683895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 Flow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A day in the life of a Sterile Processing Tech (12:14</a:t>
            </a:r>
            <a:r>
              <a:rPr lang="en-US" dirty="0" smtClean="0"/>
              <a:t>)  </a:t>
            </a:r>
            <a:r>
              <a:rPr lang="en-US" sz="2800" dirty="0" smtClean="0">
                <a:hlinkClick r:id="rId2"/>
              </a:rPr>
              <a:t>http://www.youtube.com/watch?v=GAOCDMbDvRQ</a:t>
            </a:r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Must have knowledge of: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00176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Instruments / equipment</a:t>
            </a:r>
          </a:p>
          <a:p>
            <a:endParaRPr lang="en-US" dirty="0" smtClean="0"/>
          </a:p>
          <a:p>
            <a:r>
              <a:rPr lang="en-US" dirty="0" smtClean="0"/>
              <a:t>Disinfection agents</a:t>
            </a:r>
          </a:p>
          <a:p>
            <a:endParaRPr lang="en-US" dirty="0" smtClean="0"/>
          </a:p>
          <a:p>
            <a:r>
              <a:rPr lang="en-US" dirty="0" smtClean="0"/>
              <a:t>Maintenance of instruments / equipment</a:t>
            </a:r>
          </a:p>
          <a:p>
            <a:endParaRPr lang="en-US" dirty="0" smtClean="0"/>
          </a:p>
          <a:p>
            <a:r>
              <a:rPr lang="en-US" dirty="0" smtClean="0"/>
              <a:t>Disposal of waste products</a:t>
            </a:r>
          </a:p>
          <a:p>
            <a:endParaRPr lang="en-US" dirty="0" smtClean="0"/>
          </a:p>
          <a:p>
            <a:r>
              <a:rPr lang="en-US" dirty="0" smtClean="0"/>
              <a:t>Handling of contaminated / sterile items</a:t>
            </a:r>
          </a:p>
          <a:p>
            <a:endParaRPr lang="en-US" dirty="0" smtClean="0"/>
          </a:p>
          <a:p>
            <a:r>
              <a:rPr lang="en-US" dirty="0" smtClean="0"/>
              <a:t>Safety rules/ exposure limits / PPE</a:t>
            </a:r>
          </a:p>
          <a:p>
            <a:pPr lvl="1"/>
            <a:r>
              <a:rPr lang="en-US" dirty="0" smtClean="0"/>
              <a:t>Minimizes exposure to substances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Environmental Conditions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Decontamination	 / dirty area</a:t>
            </a:r>
          </a:p>
          <a:p>
            <a:pPr lvl="1"/>
            <a:r>
              <a:rPr lang="en-US" dirty="0" smtClean="0"/>
              <a:t>Negative Air Pressure</a:t>
            </a:r>
          </a:p>
          <a:p>
            <a:pPr lvl="2"/>
            <a:r>
              <a:rPr lang="en-US" dirty="0" smtClean="0"/>
              <a:t>Lower air pressure in this area than surrounding areas</a:t>
            </a:r>
          </a:p>
          <a:p>
            <a:pPr lvl="3"/>
            <a:r>
              <a:rPr lang="en-US" dirty="0" smtClean="0"/>
              <a:t>Like a vacuum pulling air from the area</a:t>
            </a:r>
          </a:p>
          <a:p>
            <a:pPr lvl="3"/>
            <a:r>
              <a:rPr lang="en-US" dirty="0" smtClean="0"/>
              <a:t>Pulls organisms from area – air flows </a:t>
            </a:r>
            <a:r>
              <a:rPr lang="en-US" b="1" i="1" dirty="0" smtClean="0"/>
              <a:t>into</a:t>
            </a:r>
            <a:r>
              <a:rPr lang="en-US" dirty="0" smtClean="0"/>
              <a:t> the area </a:t>
            </a:r>
          </a:p>
          <a:p>
            <a:pPr lvl="3"/>
            <a:r>
              <a:rPr lang="en-US" dirty="0" smtClean="0"/>
              <a:t>Doesn’t let organisms in this area go out of the area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0960" y="4304168"/>
            <a:ext cx="5611616" cy="23087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Central Service Department</a:t>
            </a:r>
            <a:endParaRPr lang="en-US" sz="320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Depends on: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The Right Policies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Good Work Practices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Well Trained People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Clean Areas</a:t>
            </a:r>
          </a:p>
          <a:p>
            <a:pPr lvl="1"/>
            <a:r>
              <a:rPr lang="en-US" dirty="0" smtClean="0"/>
              <a:t>Positive Air Pressure</a:t>
            </a:r>
          </a:p>
          <a:p>
            <a:pPr lvl="2"/>
            <a:r>
              <a:rPr lang="en-US" dirty="0" smtClean="0"/>
              <a:t>Higher Air Pressure in this area than surrounding areas</a:t>
            </a:r>
          </a:p>
          <a:p>
            <a:pPr lvl="3"/>
            <a:r>
              <a:rPr lang="en-US" dirty="0" smtClean="0"/>
              <a:t>Like a blower in the area – air flows out of the area</a:t>
            </a:r>
          </a:p>
          <a:p>
            <a:pPr lvl="3"/>
            <a:r>
              <a:rPr lang="en-US" dirty="0" smtClean="0"/>
              <a:t>Doesn’t let outside organisms come into the area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871" y="4010931"/>
            <a:ext cx="2530954" cy="27075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Job Skills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Communication</a:t>
            </a:r>
          </a:p>
          <a:p>
            <a:pPr lvl="1"/>
            <a:r>
              <a:rPr lang="en-US" dirty="0" smtClean="0"/>
              <a:t>Speaking,   listening,   written</a:t>
            </a:r>
          </a:p>
          <a:p>
            <a:pPr lvl="2"/>
            <a:r>
              <a:rPr lang="en-US" dirty="0" smtClean="0"/>
              <a:t>Understandable</a:t>
            </a:r>
          </a:p>
          <a:p>
            <a:pPr lvl="2"/>
            <a:r>
              <a:rPr lang="en-US" dirty="0" smtClean="0"/>
              <a:t>Accurate </a:t>
            </a:r>
          </a:p>
          <a:p>
            <a:pPr lvl="2"/>
            <a:r>
              <a:rPr lang="en-US" dirty="0" smtClean="0"/>
              <a:t>Timely </a:t>
            </a:r>
          </a:p>
          <a:p>
            <a:pPr lvl="2"/>
            <a:r>
              <a:rPr lang="en-US" dirty="0" smtClean="0"/>
              <a:t>Respectful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Computer use</a:t>
            </a:r>
          </a:p>
          <a:p>
            <a:pPr lvl="3"/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800600"/>
          </a:xfrm>
        </p:spPr>
        <p:txBody>
          <a:bodyPr>
            <a:normAutofit/>
          </a:bodyPr>
          <a:lstStyle/>
          <a:p>
            <a:r>
              <a:rPr lang="en-US" dirty="0" smtClean="0"/>
              <a:t>Employable</a:t>
            </a:r>
          </a:p>
          <a:p>
            <a:pPr lvl="1"/>
            <a:r>
              <a:rPr lang="en-US" dirty="0" smtClean="0"/>
              <a:t>Attendance </a:t>
            </a:r>
          </a:p>
          <a:p>
            <a:pPr lvl="2"/>
            <a:r>
              <a:rPr lang="en-US" dirty="0" smtClean="0"/>
              <a:t>There – on time</a:t>
            </a:r>
          </a:p>
          <a:p>
            <a:pPr lvl="1"/>
            <a:r>
              <a:rPr lang="en-US" dirty="0" smtClean="0"/>
              <a:t>Honesty</a:t>
            </a:r>
          </a:p>
          <a:p>
            <a:pPr lvl="1"/>
            <a:r>
              <a:rPr lang="en-US" dirty="0" smtClean="0"/>
              <a:t>Solve problems</a:t>
            </a:r>
          </a:p>
          <a:p>
            <a:pPr lvl="2"/>
            <a:r>
              <a:rPr lang="en-US" dirty="0" smtClean="0"/>
              <a:t>When you have knowledge</a:t>
            </a:r>
          </a:p>
          <a:p>
            <a:pPr lvl="1"/>
            <a:r>
              <a:rPr lang="en-US" dirty="0" smtClean="0"/>
              <a:t>Adaptable</a:t>
            </a:r>
          </a:p>
          <a:p>
            <a:pPr lvl="1"/>
            <a:r>
              <a:rPr lang="en-US" dirty="0" smtClean="0"/>
              <a:t>Respectful</a:t>
            </a:r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700016"/>
          </a:xfrm>
        </p:spPr>
        <p:txBody>
          <a:bodyPr>
            <a:normAutofit/>
          </a:bodyPr>
          <a:lstStyle/>
          <a:p>
            <a:r>
              <a:rPr lang="en-US" dirty="0" smtClean="0"/>
              <a:t>Legal</a:t>
            </a:r>
          </a:p>
          <a:p>
            <a:pPr lvl="1"/>
            <a:r>
              <a:rPr lang="en-US" dirty="0" smtClean="0"/>
              <a:t>Follow procedures </a:t>
            </a:r>
          </a:p>
          <a:p>
            <a:pPr lvl="1"/>
            <a:r>
              <a:rPr lang="en-US" dirty="0" smtClean="0"/>
              <a:t>Work in your “scope of practice”</a:t>
            </a:r>
          </a:p>
          <a:p>
            <a:pPr lvl="1"/>
            <a:r>
              <a:rPr lang="en-US" dirty="0" smtClean="0"/>
              <a:t>Use safety practices / standards</a:t>
            </a:r>
          </a:p>
          <a:p>
            <a:pPr lvl="1"/>
            <a:r>
              <a:rPr lang="en-US" dirty="0" smtClean="0"/>
              <a:t>Document</a:t>
            </a:r>
          </a:p>
          <a:p>
            <a:pPr lvl="1"/>
            <a:r>
              <a:rPr lang="en-US" dirty="0" smtClean="0"/>
              <a:t>Avoid harassment and bullying</a:t>
            </a:r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Ethics</a:t>
            </a:r>
          </a:p>
          <a:p>
            <a:pPr lvl="1"/>
            <a:r>
              <a:rPr lang="en-US" dirty="0" smtClean="0"/>
              <a:t>PATIENT’S NEEDS are FIRST</a:t>
            </a:r>
          </a:p>
          <a:p>
            <a:pPr lvl="1"/>
            <a:r>
              <a:rPr lang="en-US" dirty="0" smtClean="0"/>
              <a:t>Follow OSHA standards - Safety</a:t>
            </a:r>
          </a:p>
          <a:p>
            <a:pPr lvl="1"/>
            <a:r>
              <a:rPr lang="en-US" dirty="0" smtClean="0"/>
              <a:t>Equal treatment for everyone</a:t>
            </a:r>
          </a:p>
          <a:p>
            <a:pPr lvl="1"/>
            <a:r>
              <a:rPr lang="en-US" dirty="0" smtClean="0"/>
              <a:t>Report harmful activities</a:t>
            </a:r>
          </a:p>
          <a:p>
            <a:pPr lvl="1"/>
            <a:r>
              <a:rPr lang="en-US" dirty="0" smtClean="0"/>
              <a:t>Being professional</a:t>
            </a:r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Safety</a:t>
            </a:r>
          </a:p>
          <a:p>
            <a:pPr lvl="1"/>
            <a:r>
              <a:rPr lang="en-US" dirty="0" smtClean="0"/>
              <a:t>Preventing injury to </a:t>
            </a:r>
          </a:p>
          <a:p>
            <a:pPr lvl="2"/>
            <a:r>
              <a:rPr lang="en-US" dirty="0" smtClean="0"/>
              <a:t>Patient</a:t>
            </a:r>
          </a:p>
          <a:p>
            <a:pPr lvl="3"/>
            <a:r>
              <a:rPr lang="en-US" dirty="0" smtClean="0"/>
              <a:t>Nosocomial Infections</a:t>
            </a:r>
          </a:p>
          <a:p>
            <a:pPr lvl="2"/>
            <a:r>
              <a:rPr lang="en-US" dirty="0" smtClean="0"/>
              <a:t>Self</a:t>
            </a:r>
          </a:p>
          <a:p>
            <a:pPr lvl="3"/>
            <a:r>
              <a:rPr lang="en-US" dirty="0" smtClean="0"/>
              <a:t>Standard Precautions</a:t>
            </a:r>
          </a:p>
          <a:p>
            <a:pPr lvl="2"/>
            <a:r>
              <a:rPr lang="en-US" dirty="0" smtClean="0"/>
              <a:t>Environment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Others</a:t>
            </a:r>
          </a:p>
          <a:p>
            <a:pPr lvl="1"/>
            <a:r>
              <a:rPr lang="en-US" dirty="0" smtClean="0"/>
              <a:t>Teamwork</a:t>
            </a:r>
          </a:p>
          <a:p>
            <a:pPr lvl="2"/>
            <a:r>
              <a:rPr lang="en-US" dirty="0" smtClean="0"/>
              <a:t>Work together</a:t>
            </a:r>
          </a:p>
          <a:p>
            <a:pPr lvl="2"/>
            <a:r>
              <a:rPr lang="en-US" dirty="0" smtClean="0"/>
              <a:t>Respecting each other</a:t>
            </a:r>
          </a:p>
          <a:p>
            <a:pPr lvl="1"/>
            <a:r>
              <a:rPr lang="en-US" dirty="0" smtClean="0"/>
              <a:t>Resource management</a:t>
            </a:r>
          </a:p>
          <a:p>
            <a:pPr lvl="2"/>
            <a:r>
              <a:rPr lang="en-US" dirty="0" smtClean="0"/>
              <a:t>Control costs</a:t>
            </a:r>
          </a:p>
          <a:p>
            <a:pPr lvl="2"/>
            <a:r>
              <a:rPr lang="en-US" dirty="0" smtClean="0"/>
              <a:t>Reduce waste - recycle</a:t>
            </a:r>
          </a:p>
          <a:p>
            <a:pPr lvl="2"/>
            <a:r>
              <a:rPr lang="en-US" dirty="0" smtClean="0"/>
              <a:t>Time management</a:t>
            </a:r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Job description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age 18 in your text</a:t>
            </a:r>
          </a:p>
          <a:p>
            <a:pPr lvl="1"/>
            <a:r>
              <a:rPr lang="en-US" dirty="0" smtClean="0"/>
              <a:t>Certification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Career Growth</a:t>
            </a:r>
          </a:p>
          <a:p>
            <a:pPr lvl="1"/>
            <a:r>
              <a:rPr lang="en-US" dirty="0" smtClean="0"/>
              <a:t>Page 20 in your text</a:t>
            </a:r>
          </a:p>
          <a:p>
            <a:pPr lvl="1"/>
            <a:r>
              <a:rPr lang="en-US" dirty="0" smtClean="0"/>
              <a:t>Career Ladder</a:t>
            </a:r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Department Organization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Department Head person</a:t>
            </a:r>
          </a:p>
          <a:p>
            <a:pPr lvl="1"/>
            <a:r>
              <a:rPr lang="en-US" dirty="0" smtClean="0"/>
              <a:t>Director</a:t>
            </a:r>
          </a:p>
          <a:p>
            <a:pPr lvl="1"/>
            <a:r>
              <a:rPr lang="en-US" dirty="0" smtClean="0"/>
              <a:t>Manager</a:t>
            </a:r>
          </a:p>
          <a:p>
            <a:pPr lvl="1"/>
            <a:r>
              <a:rPr lang="en-US" dirty="0" smtClean="0"/>
              <a:t>Supervisor</a:t>
            </a:r>
          </a:p>
          <a:p>
            <a:r>
              <a:rPr lang="en-US" dirty="0" smtClean="0"/>
              <a:t>Section Heads</a:t>
            </a:r>
          </a:p>
          <a:p>
            <a:pPr lvl="1"/>
            <a:r>
              <a:rPr lang="en-US" dirty="0" smtClean="0"/>
              <a:t>Coordinator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See chart  - p.24</a:t>
            </a:r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N2045_173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18008" r="-18008"/>
          <a:stretch>
            <a:fillRect/>
          </a:stretch>
        </p:blipFill>
        <p:spPr>
          <a:xfrm>
            <a:off x="-1000064" y="228600"/>
            <a:ext cx="11419426" cy="6296693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 Names – </a:t>
            </a:r>
            <a:r>
              <a:rPr lang="en-US" sz="3200" dirty="0" smtClean="0"/>
              <a:t>same service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Central Service</a:t>
            </a:r>
          </a:p>
          <a:p>
            <a:endParaRPr lang="en-US" dirty="0" smtClean="0"/>
          </a:p>
          <a:p>
            <a:r>
              <a:rPr lang="en-US" dirty="0" smtClean="0"/>
              <a:t>Central Sterile Supplies</a:t>
            </a:r>
          </a:p>
          <a:p>
            <a:endParaRPr lang="en-US" dirty="0" smtClean="0"/>
          </a:p>
          <a:p>
            <a:r>
              <a:rPr lang="en-US" dirty="0" smtClean="0"/>
              <a:t>Sterile Processing and Distribution</a:t>
            </a:r>
          </a:p>
          <a:p>
            <a:endParaRPr lang="en-US" dirty="0"/>
          </a:p>
          <a:p>
            <a:r>
              <a:rPr lang="en-US" dirty="0" smtClean="0"/>
              <a:t>Central Supply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 day in the life of a Sterile Processing Tech </a:t>
            </a:r>
            <a:r>
              <a:rPr lang="en-US" sz="2800" dirty="0" smtClean="0">
                <a:hlinkClick r:id="rId2"/>
              </a:rPr>
              <a:t>http://www.youtube.com/watch?v=GAOCDMbDvRQ</a:t>
            </a:r>
            <a:endParaRPr lang="en-US" sz="2800" dirty="0"/>
          </a:p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9363588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Services Provided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Can vary </a:t>
            </a:r>
          </a:p>
          <a:p>
            <a:pPr lvl="1"/>
            <a:r>
              <a:rPr lang="en-US" dirty="0" smtClean="0"/>
              <a:t>Use same standards</a:t>
            </a:r>
          </a:p>
          <a:p>
            <a:pPr lvl="1">
              <a:buNone/>
            </a:pPr>
            <a:endParaRPr lang="en-US" dirty="0" smtClean="0"/>
          </a:p>
          <a:p>
            <a:r>
              <a:rPr lang="en-US" dirty="0" smtClean="0"/>
              <a:t>Each Provides</a:t>
            </a:r>
          </a:p>
          <a:p>
            <a:pPr lvl="1"/>
            <a:r>
              <a:rPr lang="en-US" i="1" dirty="0" smtClean="0"/>
              <a:t>Infection Control</a:t>
            </a:r>
          </a:p>
          <a:p>
            <a:pPr lvl="1"/>
            <a:r>
              <a:rPr lang="en-US" dirty="0" smtClean="0"/>
              <a:t>Material Support</a:t>
            </a:r>
          </a:p>
          <a:p>
            <a:pPr lvl="2"/>
            <a:r>
              <a:rPr lang="en-US" dirty="0" smtClean="0"/>
              <a:t>Integrated Delivery Network – IDN</a:t>
            </a:r>
          </a:p>
          <a:p>
            <a:pPr lvl="3"/>
            <a:r>
              <a:rPr lang="en-US" dirty="0" smtClean="0"/>
              <a:t>Provides coordinated range of </a:t>
            </a:r>
            <a:r>
              <a:rPr lang="en-US" i="1" dirty="0" smtClean="0"/>
              <a:t>REPROCESSING</a:t>
            </a:r>
            <a:r>
              <a:rPr lang="en-US" dirty="0" smtClean="0"/>
              <a:t> services</a:t>
            </a:r>
          </a:p>
          <a:p>
            <a:pPr lvl="3"/>
            <a:r>
              <a:rPr lang="en-US" dirty="0" smtClean="0"/>
              <a:t>To a specific Population –OR is the main user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Medical Procedures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Need:</a:t>
            </a:r>
          </a:p>
          <a:p>
            <a:pPr lvl="1"/>
            <a:r>
              <a:rPr lang="en-US" dirty="0" smtClean="0"/>
              <a:t>Instruments</a:t>
            </a:r>
          </a:p>
          <a:p>
            <a:pPr lvl="1"/>
            <a:r>
              <a:rPr lang="en-US" dirty="0" smtClean="0"/>
              <a:t>Supplies</a:t>
            </a:r>
          </a:p>
          <a:p>
            <a:pPr lvl="1"/>
            <a:r>
              <a:rPr lang="en-US" dirty="0" smtClean="0"/>
              <a:t>Equipment</a:t>
            </a:r>
          </a:p>
          <a:p>
            <a:r>
              <a:rPr lang="en-US" dirty="0" smtClean="0"/>
              <a:t>May be</a:t>
            </a:r>
          </a:p>
          <a:p>
            <a:pPr lvl="1"/>
            <a:r>
              <a:rPr lang="en-US" dirty="0" smtClean="0"/>
              <a:t>Disposable</a:t>
            </a:r>
          </a:p>
          <a:p>
            <a:pPr lvl="1"/>
            <a:r>
              <a:rPr lang="en-US" dirty="0" smtClean="0"/>
              <a:t>Reusable</a:t>
            </a:r>
          </a:p>
          <a:p>
            <a:pPr lvl="2"/>
            <a:r>
              <a:rPr lang="en-US" dirty="0" smtClean="0"/>
              <a:t>Need to be safe to be reused</a:t>
            </a:r>
          </a:p>
          <a:p>
            <a:pPr lvl="3"/>
            <a:r>
              <a:rPr lang="en-US" sz="2800" b="1" dirty="0" smtClean="0"/>
              <a:t>Cleaned – inspected - disinfected /sterilized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Contamination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Soil – Dirt – Bioburden </a:t>
            </a:r>
            <a:r>
              <a:rPr lang="en-US" sz="2400" dirty="0" smtClean="0"/>
              <a:t>(biologic burden/soil)</a:t>
            </a:r>
          </a:p>
          <a:p>
            <a:pPr lvl="1"/>
            <a:r>
              <a:rPr lang="en-US" dirty="0" smtClean="0"/>
              <a:t>Blood</a:t>
            </a:r>
          </a:p>
          <a:p>
            <a:pPr lvl="1"/>
            <a:r>
              <a:rPr lang="en-US" dirty="0" smtClean="0"/>
              <a:t>Body fluids </a:t>
            </a:r>
          </a:p>
          <a:p>
            <a:pPr lvl="1"/>
            <a:r>
              <a:rPr lang="en-US" dirty="0" smtClean="0"/>
              <a:t>Tissue</a:t>
            </a:r>
          </a:p>
          <a:p>
            <a:pPr lvl="1"/>
            <a:r>
              <a:rPr lang="en-US" dirty="0" smtClean="0"/>
              <a:t>Microorganisms</a:t>
            </a:r>
          </a:p>
          <a:p>
            <a:r>
              <a:rPr lang="en-US" dirty="0" smtClean="0"/>
              <a:t>Must be cleaned</a:t>
            </a:r>
          </a:p>
          <a:p>
            <a:pPr lvl="1"/>
            <a:r>
              <a:rPr lang="en-US" dirty="0" smtClean="0"/>
              <a:t>Items flow through CS in ONE WAY FLOW</a:t>
            </a:r>
          </a:p>
          <a:p>
            <a:pPr lvl="2"/>
            <a:r>
              <a:rPr lang="en-US" b="1" i="1" dirty="0" smtClean="0"/>
              <a:t>DIRTY  to   CLEAN         ALWAYS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N1985_139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-1206123" y="0"/>
            <a:ext cx="11447013" cy="62954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Using instruments in Surgery</a:t>
            </a:r>
            <a:br>
              <a:rPr lang="en-US" dirty="0" smtClean="0"/>
            </a:br>
            <a:r>
              <a:rPr lang="en-US" sz="3111" dirty="0" smtClean="0"/>
              <a:t>Get contaminated items from Patient use areas / OR</a:t>
            </a:r>
            <a:endParaRPr lang="en-US" sz="3111" dirty="0"/>
          </a:p>
        </p:txBody>
      </p:sp>
      <p:pic>
        <p:nvPicPr>
          <p:cNvPr id="4" name="Content Placeholder 3" descr="DSCN1987_140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18008" r="-18008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Median.thmx</Template>
  <TotalTime>4197</TotalTime>
  <Words>580</Words>
  <Application>Microsoft Office PowerPoint</Application>
  <PresentationFormat>On-screen Show (4:3)</PresentationFormat>
  <Paragraphs>197</Paragraphs>
  <Slides>40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2" baseType="lpstr">
      <vt:lpstr>Median</vt:lpstr>
      <vt:lpstr>Slide</vt:lpstr>
      <vt:lpstr>Introduction to Central Services</vt:lpstr>
      <vt:lpstr>Central Service</vt:lpstr>
      <vt:lpstr>Central Service Department</vt:lpstr>
      <vt:lpstr>Different Names – same service</vt:lpstr>
      <vt:lpstr>Services Provided</vt:lpstr>
      <vt:lpstr>Medical Procedures</vt:lpstr>
      <vt:lpstr>Contamination</vt:lpstr>
      <vt:lpstr>PowerPoint Presentation</vt:lpstr>
      <vt:lpstr>Using instruments in Surgery Get contaminated items from Patient use areas / OR</vt:lpstr>
      <vt:lpstr>Separate Reusable items / Trash - Returned to Decontamination</vt:lpstr>
      <vt:lpstr>Decontamination </vt:lpstr>
      <vt:lpstr>Personal Protective Equipment</vt:lpstr>
      <vt:lpstr>PowerPoint Presentation</vt:lpstr>
      <vt:lpstr>Manual Cleaning of surgical instruments Like washing dishes   Check first for appropriate cleaning process</vt:lpstr>
      <vt:lpstr>Mechanical Cleaning – like a dish washer</vt:lpstr>
      <vt:lpstr>Duties</vt:lpstr>
      <vt:lpstr>Inspecting- Is it Clean?    Does it Work?     Is it Broken?</vt:lpstr>
      <vt:lpstr>Assembling Instruments</vt:lpstr>
      <vt:lpstr>Wrapping</vt:lpstr>
      <vt:lpstr>Loading Sterilizer Cart</vt:lpstr>
      <vt:lpstr>Into the Sterilizer</vt:lpstr>
      <vt:lpstr>Then on to Sterile Storage</vt:lpstr>
      <vt:lpstr>Ready to start all over . . . .      Case Cart to Surgery</vt:lpstr>
      <vt:lpstr>PowerPoint Presentation</vt:lpstr>
      <vt:lpstr>Case Cart</vt:lpstr>
      <vt:lpstr>PowerPoint Presentation</vt:lpstr>
      <vt:lpstr>Work Flow</vt:lpstr>
      <vt:lpstr>Must have knowledge of:</vt:lpstr>
      <vt:lpstr>Environmental Conditions</vt:lpstr>
      <vt:lpstr>PowerPoint Presentation</vt:lpstr>
      <vt:lpstr>Basic Job Skills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Department Organization</vt:lpstr>
      <vt:lpstr>PowerPoint Presentation</vt:lpstr>
      <vt:lpstr>PowerPoint Presentation</vt:lpstr>
    </vt:vector>
  </TitlesOfParts>
  <Company>Renton technical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Central Services</dc:title>
  <dc:creator>Thurston</dc:creator>
  <cp:lastModifiedBy>bkelso</cp:lastModifiedBy>
  <cp:revision>20</cp:revision>
  <dcterms:created xsi:type="dcterms:W3CDTF">2013-04-09T04:36:30Z</dcterms:created>
  <dcterms:modified xsi:type="dcterms:W3CDTF">2013-04-16T03:23:16Z</dcterms:modified>
</cp:coreProperties>
</file>