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5" r:id="rId49"/>
    <p:sldId id="304" r:id="rId50"/>
    <p:sldId id="301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D8C706-8FE6-514A-963F-E9F9230C10DD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C9CC17-AF13-D448-8214-D73FB730C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20  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Granting authority to make decisions</a:t>
            </a:r>
          </a:p>
          <a:p>
            <a:pPr lvl="1"/>
            <a:r>
              <a:rPr lang="en-US" dirty="0" smtClean="0"/>
              <a:t>Within their area of responsibility</a:t>
            </a:r>
          </a:p>
          <a:p>
            <a:pPr lvl="2"/>
            <a:r>
              <a:rPr lang="en-US" dirty="0" smtClean="0"/>
              <a:t>Limited to well defined area – sterilization</a:t>
            </a:r>
          </a:p>
          <a:p>
            <a:pPr lvl="1"/>
            <a:r>
              <a:rPr lang="en-US" dirty="0" smtClean="0"/>
              <a:t>Must have level of knowledge / performance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 – Quality Committee</a:t>
            </a:r>
          </a:p>
          <a:p>
            <a:pPr lvl="1"/>
            <a:r>
              <a:rPr lang="en-US" dirty="0" smtClean="0"/>
              <a:t>Manage date</a:t>
            </a:r>
          </a:p>
          <a:p>
            <a:pPr lvl="1"/>
            <a:r>
              <a:rPr lang="en-US" dirty="0" smtClean="0"/>
              <a:t>Plan opportunities</a:t>
            </a:r>
          </a:p>
          <a:p>
            <a:pPr lvl="1"/>
            <a:r>
              <a:rPr lang="en-US" dirty="0" smtClean="0"/>
              <a:t>Establish priorities</a:t>
            </a:r>
          </a:p>
          <a:p>
            <a:pPr lvl="1"/>
            <a:r>
              <a:rPr lang="en-US" dirty="0" smtClean="0"/>
              <a:t>Empower people to implement new processes</a:t>
            </a:r>
          </a:p>
          <a:p>
            <a:pPr lvl="1"/>
            <a:r>
              <a:rPr lang="en-US" dirty="0" smtClean="0"/>
              <a:t>Define standards to be met</a:t>
            </a:r>
          </a:p>
          <a:p>
            <a:pPr lvl="2"/>
            <a:r>
              <a:rPr lang="en-US" dirty="0" smtClean="0"/>
              <a:t>Drive development of strategies to meet standard</a:t>
            </a:r>
          </a:p>
          <a:p>
            <a:pPr lvl="2"/>
            <a:r>
              <a:rPr lang="en-US" dirty="0" smtClean="0"/>
              <a:t>Must meet customer satisfaction and facility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143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Quality Committee</a:t>
            </a:r>
          </a:p>
          <a:p>
            <a:pPr lvl="1"/>
            <a:r>
              <a:rPr lang="en-US" dirty="0" smtClean="0"/>
              <a:t>Define Standards to be met</a:t>
            </a:r>
          </a:p>
          <a:p>
            <a:pPr lvl="1"/>
            <a:r>
              <a:rPr lang="en-US" dirty="0" smtClean="0"/>
              <a:t>Standards will </a:t>
            </a:r>
          </a:p>
          <a:p>
            <a:pPr lvl="2"/>
            <a:r>
              <a:rPr lang="en-US" dirty="0" smtClean="0"/>
              <a:t>drive development of strategies for customer satisfaction</a:t>
            </a:r>
          </a:p>
          <a:p>
            <a:pPr lvl="2"/>
            <a:r>
              <a:rPr lang="en-US" dirty="0" smtClean="0"/>
              <a:t>Attain facility goals</a:t>
            </a:r>
          </a:p>
          <a:p>
            <a:pPr lvl="1"/>
            <a:r>
              <a:rPr lang="en-US" dirty="0" smtClean="0"/>
              <a:t>Made up of department leaders</a:t>
            </a:r>
          </a:p>
          <a:p>
            <a:pPr lvl="1"/>
            <a:r>
              <a:rPr lang="en-US" dirty="0" smtClean="0"/>
              <a:t>Responsibilities:</a:t>
            </a:r>
          </a:p>
          <a:p>
            <a:pPr lvl="2"/>
            <a:r>
              <a:rPr lang="en-US" dirty="0" smtClean="0"/>
              <a:t>Create and put in place standards</a:t>
            </a:r>
          </a:p>
          <a:p>
            <a:pPr lvl="3"/>
            <a:r>
              <a:rPr lang="en-US" dirty="0" smtClean="0"/>
              <a:t>Coach employees</a:t>
            </a:r>
          </a:p>
          <a:p>
            <a:pPr lvl="3"/>
            <a:r>
              <a:rPr lang="en-US" dirty="0" smtClean="0"/>
              <a:t>Meetings on quality issues</a:t>
            </a:r>
          </a:p>
          <a:p>
            <a:pPr lvl="3"/>
            <a:r>
              <a:rPr lang="en-US" dirty="0" smtClean="0"/>
              <a:t>Daily quality message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32905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Set process priorities</a:t>
            </a:r>
          </a:p>
          <a:p>
            <a:pPr lvl="3"/>
            <a:r>
              <a:rPr lang="en-US" dirty="0" smtClean="0"/>
              <a:t>Evaluate suggest projects</a:t>
            </a:r>
          </a:p>
          <a:p>
            <a:pPr lvl="3"/>
            <a:r>
              <a:rPr lang="en-US" dirty="0" smtClean="0"/>
              <a:t>Difficulty implementing</a:t>
            </a:r>
          </a:p>
          <a:p>
            <a:pPr lvl="3"/>
            <a:r>
              <a:rPr lang="en-US" dirty="0" smtClean="0"/>
              <a:t>Costs – level of saving</a:t>
            </a:r>
          </a:p>
          <a:p>
            <a:pPr lvl="3"/>
            <a:r>
              <a:rPr lang="en-US" dirty="0" smtClean="0"/>
              <a:t>Savings worth the efforts</a:t>
            </a:r>
          </a:p>
          <a:p>
            <a:pPr lvl="2"/>
            <a:r>
              <a:rPr lang="en-US" dirty="0" smtClean="0"/>
              <a:t>Do quality planning and problem solving</a:t>
            </a:r>
          </a:p>
          <a:p>
            <a:pPr lvl="2"/>
            <a:r>
              <a:rPr lang="en-US" dirty="0" smtClean="0"/>
              <a:t>Responsible for “error-proofing”</a:t>
            </a:r>
          </a:p>
          <a:p>
            <a:pPr lvl="3"/>
            <a:r>
              <a:rPr lang="en-US" dirty="0" smtClean="0"/>
              <a:t>Addressing the people side of quality</a:t>
            </a:r>
          </a:p>
          <a:p>
            <a:pPr lvl="4"/>
            <a:r>
              <a:rPr lang="en-US" dirty="0" smtClean="0"/>
              <a:t>Human Resources training, etc.</a:t>
            </a:r>
          </a:p>
          <a:p>
            <a:pPr lvl="2"/>
            <a:r>
              <a:rPr lang="en-US" dirty="0" smtClean="0"/>
              <a:t>Address Human Errors</a:t>
            </a:r>
          </a:p>
          <a:p>
            <a:pPr lvl="3"/>
            <a:r>
              <a:rPr lang="en-US" dirty="0" smtClean="0"/>
              <a:t>Inadvertent</a:t>
            </a:r>
          </a:p>
          <a:p>
            <a:pPr lvl="3"/>
            <a:r>
              <a:rPr lang="en-US" dirty="0" smtClean="0"/>
              <a:t>Intentional</a:t>
            </a:r>
          </a:p>
          <a:p>
            <a:pPr lvl="3"/>
            <a:r>
              <a:rPr lang="en-US" dirty="0" smtClean="0"/>
              <a:t>incompetent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First Line Guardians</a:t>
            </a:r>
          </a:p>
          <a:p>
            <a:pPr lvl="2"/>
            <a:r>
              <a:rPr lang="en-US" dirty="0" smtClean="0"/>
              <a:t>Include Supervisors and Lead Techs</a:t>
            </a:r>
          </a:p>
          <a:p>
            <a:pPr lvl="3"/>
            <a:r>
              <a:rPr lang="en-US" dirty="0" smtClean="0"/>
              <a:t>Ensure all personnel adhere to standards / priorities</a:t>
            </a:r>
          </a:p>
          <a:p>
            <a:pPr lvl="2"/>
            <a:r>
              <a:rPr lang="en-US" dirty="0" smtClean="0"/>
              <a:t>Employees should help teammates follow standards</a:t>
            </a:r>
          </a:p>
          <a:p>
            <a:pPr lvl="3"/>
            <a:r>
              <a:rPr lang="en-US" dirty="0" smtClean="0"/>
              <a:t>Interact</a:t>
            </a:r>
          </a:p>
          <a:p>
            <a:pPr lvl="3"/>
            <a:r>
              <a:rPr lang="en-US" dirty="0" smtClean="0"/>
              <a:t>Assist with training</a:t>
            </a:r>
          </a:p>
          <a:p>
            <a:pPr lvl="3"/>
            <a:r>
              <a:rPr lang="en-US" dirty="0" smtClean="0"/>
              <a:t>Participate with quality control checks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– Statistics</a:t>
            </a:r>
          </a:p>
          <a:p>
            <a:pPr lvl="1"/>
            <a:r>
              <a:rPr lang="en-US" dirty="0" smtClean="0"/>
              <a:t>Standards must be selected to implement and monitor the Quality Process</a:t>
            </a:r>
          </a:p>
          <a:p>
            <a:pPr lvl="1"/>
            <a:r>
              <a:rPr lang="en-US" dirty="0" smtClean="0"/>
              <a:t>Checking financial data </a:t>
            </a:r>
          </a:p>
          <a:p>
            <a:pPr lvl="2"/>
            <a:r>
              <a:rPr lang="en-US" dirty="0" smtClean="0"/>
              <a:t>Costs</a:t>
            </a:r>
          </a:p>
          <a:p>
            <a:pPr lvl="2"/>
            <a:r>
              <a:rPr lang="en-US" dirty="0" smtClean="0"/>
              <a:t>Turnover costs</a:t>
            </a:r>
          </a:p>
          <a:p>
            <a:pPr lvl="1"/>
            <a:r>
              <a:rPr lang="en-US" dirty="0" smtClean="0"/>
              <a:t>Satisfaction levels</a:t>
            </a:r>
          </a:p>
          <a:p>
            <a:pPr lvl="1"/>
            <a:r>
              <a:rPr lang="en-US" dirty="0" smtClean="0"/>
              <a:t>Number of defects</a:t>
            </a:r>
          </a:p>
          <a:p>
            <a:pPr lvl="1"/>
            <a:r>
              <a:rPr lang="en-US" dirty="0" smtClean="0"/>
              <a:t>Cycle times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Setting Benchmarks </a:t>
            </a:r>
            <a:r>
              <a:rPr lang="en-US" sz="2600" dirty="0" smtClean="0"/>
              <a:t>(comparison to best standards)</a:t>
            </a:r>
          </a:p>
          <a:p>
            <a:pPr lvl="2"/>
            <a:r>
              <a:rPr lang="en-US" dirty="0" smtClean="0"/>
              <a:t>Want 50% cycle time reduction</a:t>
            </a:r>
          </a:p>
          <a:p>
            <a:pPr lvl="2"/>
            <a:r>
              <a:rPr lang="en-US" dirty="0" smtClean="0"/>
              <a:t>100% improvement in customer satisfaction</a:t>
            </a:r>
          </a:p>
          <a:p>
            <a:pPr lvl="3"/>
            <a:r>
              <a:rPr lang="en-US" dirty="0" smtClean="0"/>
              <a:t>Per customer satisfaction comment cards</a:t>
            </a:r>
          </a:p>
          <a:p>
            <a:pPr lvl="1"/>
            <a:r>
              <a:rPr lang="en-US" dirty="0" smtClean="0"/>
              <a:t>Implementing and monitoring</a:t>
            </a:r>
          </a:p>
          <a:p>
            <a:pPr lvl="2"/>
            <a:r>
              <a:rPr lang="en-US" dirty="0" smtClean="0"/>
              <a:t>Department leaders implemented</a:t>
            </a:r>
          </a:p>
          <a:p>
            <a:pPr lvl="2"/>
            <a:r>
              <a:rPr lang="en-US" dirty="0" smtClean="0"/>
              <a:t>Staff assisted in data collection and analysis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tools &amp;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Planning can reduce and prevent problems</a:t>
            </a:r>
          </a:p>
          <a:p>
            <a:pPr lvl="1"/>
            <a:r>
              <a:rPr lang="en-US" dirty="0" smtClean="0"/>
              <a:t>Identify what is important to customers</a:t>
            </a:r>
          </a:p>
          <a:p>
            <a:pPr lvl="2"/>
            <a:r>
              <a:rPr lang="en-US" dirty="0" smtClean="0"/>
              <a:t>Patients</a:t>
            </a:r>
          </a:p>
          <a:p>
            <a:pPr lvl="3"/>
            <a:r>
              <a:rPr lang="en-US" dirty="0" smtClean="0"/>
              <a:t>Must be patient centered</a:t>
            </a:r>
          </a:p>
          <a:p>
            <a:pPr lvl="2"/>
            <a:r>
              <a:rPr lang="en-US" dirty="0" smtClean="0"/>
              <a:t>Staff</a:t>
            </a:r>
          </a:p>
          <a:p>
            <a:pPr lvl="3"/>
            <a:r>
              <a:rPr lang="en-US" dirty="0" smtClean="0"/>
              <a:t>All levels of staff – top to bottom</a:t>
            </a:r>
          </a:p>
          <a:p>
            <a:pPr lvl="1"/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What they like – dislike</a:t>
            </a:r>
          </a:p>
          <a:p>
            <a:pPr lvl="2"/>
            <a:r>
              <a:rPr lang="en-US" dirty="0" smtClean="0"/>
              <a:t>What is important</a:t>
            </a:r>
          </a:p>
          <a:p>
            <a:pPr lvl="3"/>
            <a:r>
              <a:rPr lang="en-US" dirty="0" smtClean="0"/>
              <a:t>Process is usually the problem – not people</a:t>
            </a:r>
          </a:p>
          <a:p>
            <a:pPr lvl="3"/>
            <a:r>
              <a:rPr lang="en-US" dirty="0" smtClean="0"/>
              <a:t>Manage the process, not the people</a:t>
            </a:r>
          </a:p>
          <a:p>
            <a:pPr lvl="2"/>
            <a:r>
              <a:rPr lang="en-US" dirty="0" smtClean="0"/>
              <a:t>Comparison to competition (Benchmarking)</a:t>
            </a:r>
          </a:p>
          <a:p>
            <a:pPr lvl="3"/>
            <a:r>
              <a:rPr lang="en-US" dirty="0" smtClean="0"/>
              <a:t>How do they do it? </a:t>
            </a:r>
          </a:p>
          <a:p>
            <a:pPr lvl="3"/>
            <a:r>
              <a:rPr lang="en-US" dirty="0" smtClean="0"/>
              <a:t>Doing better than the do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Design features into processes to complete work assignments that people prefer</a:t>
            </a:r>
          </a:p>
          <a:p>
            <a:pPr lvl="2"/>
            <a:r>
              <a:rPr lang="en-US" dirty="0" smtClean="0"/>
              <a:t>Employees</a:t>
            </a:r>
          </a:p>
          <a:p>
            <a:pPr lvl="2"/>
            <a:r>
              <a:rPr lang="en-US" dirty="0" smtClean="0"/>
              <a:t>Patients </a:t>
            </a:r>
          </a:p>
          <a:p>
            <a:pPr lvl="1"/>
            <a:r>
              <a:rPr lang="en-US" dirty="0" smtClean="0"/>
              <a:t>Design dislikes out of the process</a:t>
            </a:r>
          </a:p>
          <a:p>
            <a:pPr lvl="2"/>
            <a:r>
              <a:rPr lang="en-US" dirty="0" smtClean="0"/>
              <a:t>Employees</a:t>
            </a:r>
          </a:p>
          <a:p>
            <a:pPr lvl="2"/>
            <a:r>
              <a:rPr lang="en-US" dirty="0" smtClean="0"/>
              <a:t>Patients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Steps for planning:</a:t>
            </a:r>
          </a:p>
          <a:p>
            <a:pPr lvl="1"/>
            <a:r>
              <a:rPr lang="en-US" dirty="0" smtClean="0"/>
              <a:t>1. ID needs and requests of department customer</a:t>
            </a:r>
          </a:p>
          <a:p>
            <a:pPr lvl="2"/>
            <a:r>
              <a:rPr lang="en-US" dirty="0" smtClean="0"/>
              <a:t>All instrument sets must be complete</a:t>
            </a:r>
          </a:p>
          <a:p>
            <a:pPr lvl="1"/>
            <a:r>
              <a:rPr lang="en-US" dirty="0" smtClean="0"/>
              <a:t>2. ID ideal process to address each need/request</a:t>
            </a:r>
          </a:p>
          <a:p>
            <a:pPr lvl="2"/>
            <a:r>
              <a:rPr lang="en-US" dirty="0" smtClean="0"/>
              <a:t>Check off list double checked by lead tech</a:t>
            </a:r>
          </a:p>
          <a:p>
            <a:pPr lvl="1"/>
            <a:r>
              <a:rPr lang="en-US" dirty="0" smtClean="0"/>
              <a:t>3. Compare actual steps and outcomes of each process to the ideal </a:t>
            </a:r>
          </a:p>
          <a:p>
            <a:pPr lvl="2"/>
            <a:r>
              <a:rPr lang="en-US" dirty="0" smtClean="0"/>
              <a:t>Double checking – did it make a difference                                </a:t>
            </a:r>
          </a:p>
          <a:p>
            <a:pPr lvl="2"/>
            <a:r>
              <a:rPr lang="en-US" dirty="0" smtClean="0"/>
              <a:t>what was the cost to do that </a:t>
            </a:r>
          </a:p>
          <a:p>
            <a:pPr lvl="2"/>
            <a:r>
              <a:rPr lang="en-US" dirty="0" smtClean="0"/>
              <a:t>were the sets complete 100% of the time</a:t>
            </a:r>
          </a:p>
          <a:p>
            <a:pPr lvl="2"/>
            <a:r>
              <a:rPr lang="en-US" dirty="0" smtClean="0"/>
              <a:t>Was the OR satisfied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Consistent delivery of products / services by established standards</a:t>
            </a:r>
          </a:p>
          <a:p>
            <a:pPr lvl="2"/>
            <a:r>
              <a:rPr lang="en-US" dirty="0" smtClean="0"/>
              <a:t>Patient care equipment</a:t>
            </a:r>
          </a:p>
          <a:p>
            <a:pPr lvl="2"/>
            <a:r>
              <a:rPr lang="en-US" dirty="0" smtClean="0"/>
              <a:t>Medical instruments</a:t>
            </a:r>
          </a:p>
          <a:p>
            <a:pPr lvl="2"/>
            <a:r>
              <a:rPr lang="en-US" dirty="0" smtClean="0"/>
              <a:t>Surgical instruments</a:t>
            </a:r>
          </a:p>
          <a:p>
            <a:pPr lvl="1"/>
            <a:r>
              <a:rPr lang="en-US" dirty="0" smtClean="0"/>
              <a:t>Combines concerns for customers with those of the  department and facility</a:t>
            </a:r>
          </a:p>
          <a:p>
            <a:pPr lvl="2"/>
            <a:r>
              <a:rPr lang="en-US" dirty="0" smtClean="0"/>
              <a:t>Patients</a:t>
            </a:r>
          </a:p>
          <a:p>
            <a:pPr lvl="2"/>
            <a:r>
              <a:rPr lang="en-US" dirty="0" smtClean="0"/>
              <a:t>Internal customers</a:t>
            </a:r>
          </a:p>
          <a:p>
            <a:pPr lvl="3"/>
            <a:r>
              <a:rPr lang="en-US" dirty="0" smtClean="0"/>
              <a:t>Health care professionals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Font typeface="Wingdings 2"/>
              <a:buChar char=""/>
            </a:pPr>
            <a:r>
              <a:rPr lang="en-US" dirty="0" smtClean="0"/>
              <a:t>4. Plan process control activities to improve system</a:t>
            </a:r>
          </a:p>
          <a:p>
            <a:pPr marL="1200150" lvl="3" indent="-342900">
              <a:buFont typeface="Wingdings 2"/>
              <a:buChar char=""/>
            </a:pPr>
            <a:r>
              <a:rPr lang="en-US" dirty="0" smtClean="0"/>
              <a:t>Lead tech to oversee the final set</a:t>
            </a:r>
          </a:p>
          <a:p>
            <a:pPr marL="1200150" lvl="3" indent="-342900">
              <a:buFont typeface="Wingdings 2"/>
              <a:buChar char=""/>
            </a:pPr>
            <a:r>
              <a:rPr lang="en-US" dirty="0" smtClean="0"/>
              <a:t>Check off list for each set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 smtClean="0"/>
              <a:t>5. measure defects that result</a:t>
            </a:r>
          </a:p>
          <a:p>
            <a:pPr marL="1200150" lvl="3" indent="-342900">
              <a:buFont typeface="Wingdings 2"/>
              <a:buChar char=""/>
            </a:pPr>
            <a:r>
              <a:rPr lang="en-US" dirty="0" smtClean="0"/>
              <a:t>Should decrease</a:t>
            </a:r>
          </a:p>
          <a:p>
            <a:pPr marL="1200150" lvl="3" indent="-342900">
              <a:buFont typeface="Wingdings 2"/>
              <a:buChar char=""/>
            </a:pPr>
            <a:r>
              <a:rPr lang="en-US" dirty="0" smtClean="0"/>
              <a:t>Survey from the OR should let department know </a:t>
            </a:r>
          </a:p>
          <a:p>
            <a:pPr marL="1200150" lvl="3" indent="-3429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</a:t>
            </a:r>
            <a:r>
              <a:rPr lang="en-US" dirty="0" smtClean="0">
                <a:solidFill>
                  <a:srgbClr val="FF0000"/>
                </a:solidFill>
              </a:rPr>
              <a:t>Quality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Focused</a:t>
            </a:r>
          </a:p>
          <a:p>
            <a:pPr lvl="1"/>
            <a:r>
              <a:rPr lang="en-US" dirty="0" smtClean="0"/>
              <a:t>Needs and wants drive changes</a:t>
            </a:r>
          </a:p>
          <a:p>
            <a:r>
              <a:rPr lang="en-US" dirty="0" smtClean="0"/>
              <a:t>Process Focused</a:t>
            </a:r>
          </a:p>
          <a:p>
            <a:pPr lvl="1"/>
            <a:r>
              <a:rPr lang="en-US" dirty="0" smtClean="0"/>
              <a:t>Manage process rather than people</a:t>
            </a:r>
          </a:p>
          <a:p>
            <a:r>
              <a:rPr lang="en-US" dirty="0" smtClean="0"/>
              <a:t>Fact Based Decisions</a:t>
            </a:r>
          </a:p>
          <a:p>
            <a:pPr lvl="1"/>
            <a:r>
              <a:rPr lang="en-US" dirty="0" smtClean="0"/>
              <a:t>Not on assumptions	</a:t>
            </a:r>
          </a:p>
          <a:p>
            <a:r>
              <a:rPr lang="en-US" dirty="0" smtClean="0"/>
              <a:t>Continuous Quality Improvement  -   CQI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2800" dirty="0" smtClean="0"/>
              <a:t>To continue to train and evaluate outcomes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Developing Staff</a:t>
            </a:r>
          </a:p>
          <a:p>
            <a:pPr lvl="1"/>
            <a:r>
              <a:rPr lang="en-US" dirty="0" smtClean="0"/>
              <a:t>Define traits of successful employees</a:t>
            </a:r>
          </a:p>
          <a:p>
            <a:pPr lvl="1"/>
            <a:r>
              <a:rPr lang="en-US" dirty="0" smtClean="0"/>
              <a:t>Provide staff with </a:t>
            </a:r>
          </a:p>
          <a:p>
            <a:pPr lvl="2"/>
            <a:r>
              <a:rPr lang="en-US" dirty="0" smtClean="0"/>
              <a:t>Knowledge</a:t>
            </a:r>
          </a:p>
          <a:p>
            <a:pPr lvl="2"/>
            <a:r>
              <a:rPr lang="en-US" dirty="0" smtClean="0"/>
              <a:t>Skills</a:t>
            </a:r>
          </a:p>
          <a:p>
            <a:pPr lvl="2"/>
            <a:r>
              <a:rPr lang="en-US" dirty="0" smtClean="0"/>
              <a:t>Tools to do work per standards</a:t>
            </a:r>
          </a:p>
          <a:p>
            <a:r>
              <a:rPr lang="en-US" dirty="0" smtClean="0"/>
              <a:t>Empower staff to address solutions</a:t>
            </a:r>
          </a:p>
          <a:p>
            <a:pPr lvl="1"/>
            <a:r>
              <a:rPr lang="en-US" dirty="0" smtClean="0"/>
              <a:t>Work on projects</a:t>
            </a:r>
          </a:p>
          <a:p>
            <a:pPr lvl="1"/>
            <a:r>
              <a:rPr lang="en-US" dirty="0" smtClean="0"/>
              <a:t>Stop work to help someone else</a:t>
            </a:r>
          </a:p>
          <a:p>
            <a:pPr lvl="1"/>
            <a:r>
              <a:rPr lang="en-US" dirty="0" smtClean="0"/>
              <a:t>Ask for help to problem solve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Achieve goals with capable process</a:t>
            </a:r>
          </a:p>
          <a:p>
            <a:pPr lvl="1"/>
            <a:r>
              <a:rPr lang="en-US" dirty="0" smtClean="0"/>
              <a:t>Employees may be able to:</a:t>
            </a:r>
          </a:p>
          <a:p>
            <a:pPr lvl="2"/>
            <a:r>
              <a:rPr lang="en-US" dirty="0" smtClean="0"/>
              <a:t>Address ways to shorten cycle times</a:t>
            </a:r>
          </a:p>
          <a:p>
            <a:pPr lvl="2"/>
            <a:r>
              <a:rPr lang="en-US" dirty="0" smtClean="0"/>
              <a:t>Reduce errors in instrument sets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Senior Leaders</a:t>
            </a:r>
          </a:p>
          <a:p>
            <a:pPr lvl="2"/>
            <a:r>
              <a:rPr lang="en-US" dirty="0" smtClean="0"/>
              <a:t>Can develop and improve quality processes</a:t>
            </a:r>
          </a:p>
          <a:p>
            <a:pPr lvl="3"/>
            <a:r>
              <a:rPr lang="en-US" dirty="0" smtClean="0"/>
              <a:t>Everyone should be a Quality Engineer</a:t>
            </a:r>
          </a:p>
          <a:p>
            <a:pPr lvl="2"/>
            <a:r>
              <a:rPr lang="en-US" dirty="0" smtClean="0"/>
              <a:t>Ensure that improvements become process</a:t>
            </a:r>
          </a:p>
          <a:p>
            <a:pPr lvl="3"/>
            <a:r>
              <a:rPr lang="en-US" dirty="0" smtClean="0"/>
              <a:t>Processes get better or weaker –never stay the same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738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Process problems cause defects</a:t>
            </a:r>
          </a:p>
          <a:p>
            <a:pPr lvl="2"/>
            <a:r>
              <a:rPr lang="en-US" dirty="0" smtClean="0"/>
              <a:t>Identify DEFECTS</a:t>
            </a:r>
          </a:p>
          <a:p>
            <a:pPr lvl="2"/>
            <a:r>
              <a:rPr lang="en-US" dirty="0" smtClean="0"/>
              <a:t>Resolve them = fewer problems</a:t>
            </a:r>
          </a:p>
          <a:p>
            <a:pPr lvl="1"/>
            <a:r>
              <a:rPr lang="en-US" dirty="0" smtClean="0"/>
              <a:t>Delivering quality products and services</a:t>
            </a:r>
          </a:p>
          <a:p>
            <a:pPr lvl="2"/>
            <a:r>
              <a:rPr lang="en-US" dirty="0" smtClean="0"/>
              <a:t>Must meet quality standards</a:t>
            </a:r>
          </a:p>
          <a:p>
            <a:pPr lvl="2"/>
            <a:r>
              <a:rPr lang="en-US" dirty="0" smtClean="0"/>
              <a:t>MAKES GREAT SUCCESS</a:t>
            </a:r>
          </a:p>
          <a:p>
            <a:pPr lvl="1"/>
            <a:r>
              <a:rPr lang="en-US" dirty="0" smtClean="0"/>
              <a:t>Processes that could improve</a:t>
            </a:r>
          </a:p>
          <a:p>
            <a:pPr lvl="2"/>
            <a:r>
              <a:rPr lang="en-US" dirty="0" smtClean="0"/>
              <a:t>Turnaround times for instrument sets</a:t>
            </a:r>
          </a:p>
          <a:p>
            <a:pPr lvl="2"/>
            <a:r>
              <a:rPr lang="en-US" dirty="0" smtClean="0"/>
              <a:t>Instrument set accuracy</a:t>
            </a:r>
          </a:p>
          <a:p>
            <a:pPr lvl="2"/>
            <a:r>
              <a:rPr lang="en-US" dirty="0" smtClean="0"/>
              <a:t>Case cart accuracy</a:t>
            </a:r>
          </a:p>
          <a:p>
            <a:pPr lvl="2"/>
            <a:r>
              <a:rPr lang="en-US" dirty="0" smtClean="0"/>
              <a:t>Inventory fill rates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Total Quality efforts include:</a:t>
            </a:r>
          </a:p>
          <a:p>
            <a:pPr lvl="2"/>
            <a:r>
              <a:rPr lang="en-US" dirty="0" smtClean="0"/>
              <a:t>Interactions with patients</a:t>
            </a:r>
          </a:p>
          <a:p>
            <a:pPr lvl="2"/>
            <a:r>
              <a:rPr lang="en-US" dirty="0" smtClean="0"/>
              <a:t>Interactions with other employees</a:t>
            </a:r>
          </a:p>
          <a:p>
            <a:pPr lvl="3"/>
            <a:r>
              <a:rPr lang="en-US" dirty="0" smtClean="0"/>
              <a:t>All levels of employees</a:t>
            </a:r>
          </a:p>
          <a:p>
            <a:pPr lvl="1"/>
            <a:r>
              <a:rPr lang="en-US" dirty="0" smtClean="0"/>
              <a:t>Attain quality standards</a:t>
            </a:r>
          </a:p>
          <a:p>
            <a:pPr lvl="2"/>
            <a:r>
              <a:rPr lang="en-US" dirty="0" smtClean="0"/>
              <a:t>That meet or exceed needs and desires of:</a:t>
            </a:r>
          </a:p>
          <a:p>
            <a:pPr lvl="3"/>
            <a:r>
              <a:rPr lang="en-US" dirty="0" smtClean="0"/>
              <a:t>Patients</a:t>
            </a:r>
          </a:p>
          <a:p>
            <a:pPr lvl="3"/>
            <a:r>
              <a:rPr lang="en-US" dirty="0" smtClean="0"/>
              <a:t>Facility </a:t>
            </a:r>
          </a:p>
          <a:p>
            <a:pPr lvl="1"/>
            <a:r>
              <a:rPr lang="en-US" dirty="0" smtClean="0"/>
              <a:t>Recognition of quality:</a:t>
            </a:r>
          </a:p>
          <a:p>
            <a:pPr lvl="2"/>
            <a:r>
              <a:rPr lang="en-US" dirty="0" smtClean="0"/>
              <a:t>Awards, Promotions, bonuses, or pay raises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Costs spent on Quality</a:t>
            </a:r>
          </a:p>
          <a:p>
            <a:pPr lvl="2"/>
            <a:r>
              <a:rPr lang="en-US" dirty="0" smtClean="0"/>
              <a:t>Pay for prevention – doing it right the first time</a:t>
            </a:r>
          </a:p>
          <a:p>
            <a:pPr lvl="2"/>
            <a:r>
              <a:rPr lang="en-US" dirty="0" smtClean="0"/>
              <a:t>Appraisal – ensuring things are done right the first time</a:t>
            </a:r>
          </a:p>
          <a:p>
            <a:pPr lvl="2"/>
            <a:r>
              <a:rPr lang="en-US" dirty="0" smtClean="0"/>
              <a:t>Failure – not doing it right the first time</a:t>
            </a:r>
          </a:p>
          <a:p>
            <a:pPr lvl="1"/>
            <a:r>
              <a:rPr lang="en-US" dirty="0" smtClean="0"/>
              <a:t>Effective Quality Process</a:t>
            </a:r>
          </a:p>
          <a:p>
            <a:pPr lvl="2"/>
            <a:r>
              <a:rPr lang="en-US" dirty="0" smtClean="0"/>
              <a:t>Minimizes COST </a:t>
            </a:r>
          </a:p>
          <a:p>
            <a:pPr lvl="2"/>
            <a:r>
              <a:rPr lang="en-US" dirty="0" smtClean="0"/>
              <a:t>Maximizes</a:t>
            </a:r>
          </a:p>
          <a:p>
            <a:pPr lvl="3"/>
            <a:r>
              <a:rPr lang="en-US" dirty="0" smtClean="0"/>
              <a:t>CONSISTENCY</a:t>
            </a:r>
          </a:p>
          <a:p>
            <a:pPr lvl="3"/>
            <a:r>
              <a:rPr lang="en-US" dirty="0" smtClean="0"/>
              <a:t>EFFECTIVENESS</a:t>
            </a:r>
          </a:p>
          <a:p>
            <a:pPr lvl="2"/>
            <a:r>
              <a:rPr lang="en-US" dirty="0" smtClean="0"/>
              <a:t>For patients and facility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is a sequential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 to Quality come from</a:t>
            </a:r>
          </a:p>
          <a:p>
            <a:pPr lvl="1"/>
            <a:r>
              <a:rPr lang="en-US" dirty="0" smtClean="0"/>
              <a:t>Facility resources:</a:t>
            </a:r>
          </a:p>
          <a:p>
            <a:pPr lvl="2"/>
            <a:r>
              <a:rPr lang="en-US" dirty="0" smtClean="0"/>
              <a:t>People</a:t>
            </a:r>
          </a:p>
          <a:p>
            <a:pPr lvl="2"/>
            <a:r>
              <a:rPr lang="en-US" dirty="0" smtClean="0"/>
              <a:t>Material</a:t>
            </a:r>
          </a:p>
          <a:p>
            <a:pPr lvl="2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Resources are used to produce products/services required by patients and others</a:t>
            </a:r>
          </a:p>
          <a:p>
            <a:pPr lvl="2"/>
            <a:r>
              <a:rPr lang="en-US" dirty="0" smtClean="0"/>
              <a:t>Must be used efficiently</a:t>
            </a:r>
          </a:p>
          <a:p>
            <a:pPr lvl="2"/>
            <a:r>
              <a:rPr lang="en-US" dirty="0" smtClean="0"/>
              <a:t>In a well-defined process /series of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Cross – functional Team</a:t>
            </a:r>
          </a:p>
          <a:p>
            <a:pPr lvl="2"/>
            <a:r>
              <a:rPr lang="en-US" dirty="0" smtClean="0"/>
              <a:t>Staff from various departments</a:t>
            </a:r>
          </a:p>
          <a:p>
            <a:pPr lvl="2"/>
            <a:r>
              <a:rPr lang="en-US" dirty="0" smtClean="0"/>
              <a:t>Perspective  of each team member determine solutions</a:t>
            </a:r>
          </a:p>
          <a:p>
            <a:pPr lvl="2"/>
            <a:r>
              <a:rPr lang="en-US" dirty="0" smtClean="0"/>
              <a:t>Effective because they do the work</a:t>
            </a:r>
          </a:p>
          <a:p>
            <a:pPr lvl="3"/>
            <a:r>
              <a:rPr lang="en-US" dirty="0" smtClean="0"/>
              <a:t>Can address systems or procedures</a:t>
            </a:r>
          </a:p>
          <a:p>
            <a:pPr lvl="3"/>
            <a:r>
              <a:rPr lang="en-US" dirty="0" smtClean="0"/>
              <a:t>That may have been required by managers who don’t do the day to day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determine how the dept. is meeting objectives</a:t>
            </a:r>
          </a:p>
          <a:p>
            <a:pPr lvl="2"/>
            <a:r>
              <a:rPr lang="en-US" dirty="0" smtClean="0"/>
              <a:t>Producing quality goods</a:t>
            </a:r>
          </a:p>
          <a:p>
            <a:pPr lvl="2"/>
            <a:r>
              <a:rPr lang="en-US" dirty="0" smtClean="0"/>
              <a:t>Giving quality services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Production is Only as Good as the Last Device Processed</a:t>
            </a:r>
          </a:p>
          <a:p>
            <a:pPr lvl="2"/>
            <a:r>
              <a:rPr lang="en-US" dirty="0" smtClean="0"/>
              <a:t>One imperfect tray will be noticed</a:t>
            </a:r>
          </a:p>
          <a:p>
            <a:pPr lvl="2"/>
            <a:r>
              <a:rPr lang="en-US" dirty="0" smtClean="0"/>
              <a:t>Harm to patients can be caused by the defect</a:t>
            </a:r>
          </a:p>
          <a:p>
            <a:pPr lvl="2"/>
            <a:r>
              <a:rPr lang="en-US" dirty="0" smtClean="0"/>
              <a:t>Harm to staff can be caused by mistake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Indicators to monitor periodically</a:t>
            </a:r>
          </a:p>
          <a:p>
            <a:pPr lvl="2"/>
            <a:r>
              <a:rPr lang="en-US" dirty="0" smtClean="0"/>
              <a:t>STAT orders are delivered within 5 minutes of request</a:t>
            </a:r>
          </a:p>
          <a:p>
            <a:pPr lvl="2"/>
            <a:r>
              <a:rPr lang="en-US" dirty="0" smtClean="0"/>
              <a:t>All sterile supplies have current dates on supply carts</a:t>
            </a:r>
          </a:p>
          <a:p>
            <a:pPr lvl="2"/>
            <a:r>
              <a:rPr lang="en-US" dirty="0" smtClean="0"/>
              <a:t>Sterilization is accepted based on :</a:t>
            </a:r>
          </a:p>
          <a:p>
            <a:pPr lvl="3"/>
            <a:r>
              <a:rPr lang="en-US" dirty="0" smtClean="0"/>
              <a:t>Mechanical, chemical and Biologic indicators</a:t>
            </a:r>
          </a:p>
          <a:p>
            <a:pPr lvl="2"/>
            <a:r>
              <a:rPr lang="en-US" dirty="0" smtClean="0"/>
              <a:t>Instrument sets are correct</a:t>
            </a:r>
          </a:p>
          <a:p>
            <a:pPr lvl="2"/>
            <a:r>
              <a:rPr lang="en-US" dirty="0" smtClean="0"/>
              <a:t>Customer surveys score 90 or greater on service satisfaction</a:t>
            </a:r>
          </a:p>
          <a:p>
            <a:pPr lvl="2"/>
            <a:r>
              <a:rPr lang="en-US" dirty="0" smtClean="0"/>
              <a:t>Pt. care equipment / supplies are in proper working condition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Results of technical sterilization indicators </a:t>
            </a:r>
          </a:p>
          <a:p>
            <a:pPr lvl="3"/>
            <a:r>
              <a:rPr lang="en-US" dirty="0" smtClean="0"/>
              <a:t>Properly logged and reported for all sterilizers</a:t>
            </a:r>
          </a:p>
          <a:p>
            <a:pPr lvl="3"/>
            <a:r>
              <a:rPr lang="en-US" dirty="0" smtClean="0"/>
              <a:t>SEE NEXT SLIDE</a:t>
            </a:r>
          </a:p>
          <a:p>
            <a:pPr lvl="2"/>
            <a:r>
              <a:rPr lang="en-US" dirty="0" smtClean="0"/>
              <a:t>Flash Sterilization – done following protocols</a:t>
            </a:r>
          </a:p>
          <a:p>
            <a:pPr lvl="3"/>
            <a:r>
              <a:rPr lang="en-US" dirty="0" smtClean="0"/>
              <a:t>And DOCUMENTED</a:t>
            </a:r>
          </a:p>
          <a:p>
            <a:pPr lvl="2"/>
            <a:r>
              <a:rPr lang="en-US" dirty="0" err="1" smtClean="0"/>
              <a:t>BI’s</a:t>
            </a:r>
            <a:r>
              <a:rPr lang="en-US" dirty="0" smtClean="0"/>
              <a:t> are run with all required loads</a:t>
            </a:r>
          </a:p>
          <a:p>
            <a:pPr lvl="2"/>
            <a:r>
              <a:rPr lang="en-US" dirty="0" smtClean="0"/>
              <a:t>Case carts have correct items</a:t>
            </a:r>
          </a:p>
          <a:p>
            <a:pPr lvl="2"/>
            <a:r>
              <a:rPr lang="en-US" dirty="0" smtClean="0"/>
              <a:t>Instrument set errors must be below 0.6%</a:t>
            </a:r>
          </a:p>
          <a:p>
            <a:pPr lvl="3"/>
            <a:r>
              <a:rPr lang="en-US" dirty="0" smtClean="0"/>
              <a:t>Must be correct 99.4% or better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2085_2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75" r="-21975"/>
          <a:stretch>
            <a:fillRect/>
          </a:stretch>
        </p:blipFill>
        <p:spPr>
          <a:xfrm>
            <a:off x="-1231615" y="753666"/>
            <a:ext cx="11716209" cy="6104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Quality control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Management control Monitors</a:t>
            </a:r>
          </a:p>
          <a:p>
            <a:pPr marL="1371600" lvl="2" indent="-457200"/>
            <a:r>
              <a:rPr lang="en-US" dirty="0" smtClean="0"/>
              <a:t>Manager in the department</a:t>
            </a:r>
          </a:p>
          <a:p>
            <a:pPr marL="1828800" lvl="3" indent="-457200"/>
            <a:r>
              <a:rPr lang="en-US" dirty="0" smtClean="0"/>
              <a:t>Directors</a:t>
            </a:r>
          </a:p>
          <a:p>
            <a:pPr marL="1828800" lvl="3" indent="-457200"/>
            <a:r>
              <a:rPr lang="en-US" dirty="0" smtClean="0"/>
              <a:t>Managers</a:t>
            </a:r>
          </a:p>
          <a:p>
            <a:pPr marL="1828800" lvl="3" indent="-457200"/>
            <a:r>
              <a:rPr lang="en-US" dirty="0" smtClean="0"/>
              <a:t>Supervisors</a:t>
            </a:r>
          </a:p>
          <a:p>
            <a:pPr marL="1828800" lvl="3" indent="-457200"/>
            <a:r>
              <a:rPr lang="en-US" dirty="0" smtClean="0"/>
              <a:t>Lead techs</a:t>
            </a:r>
          </a:p>
          <a:p>
            <a:pPr marL="1371600" lvl="2" indent="-457200"/>
            <a:r>
              <a:rPr lang="en-US" dirty="0" smtClean="0"/>
              <a:t>Must be TRAINED</a:t>
            </a:r>
          </a:p>
          <a:p>
            <a:pPr marL="1828800" lvl="3" indent="-457200"/>
            <a:r>
              <a:rPr lang="en-US" dirty="0" smtClean="0"/>
              <a:t>Re CS principles</a:t>
            </a:r>
          </a:p>
          <a:p>
            <a:pPr marL="1828800" lvl="3" indent="-457200"/>
            <a:r>
              <a:rPr lang="en-US" dirty="0" smtClean="0"/>
              <a:t>Understand value of Human Resources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0" lvl="2" indent="-457200"/>
            <a:r>
              <a:rPr lang="en-US" dirty="0" smtClean="0"/>
              <a:t>Polices and Procedures and Work Assignment Lists</a:t>
            </a:r>
          </a:p>
          <a:p>
            <a:pPr marL="1828800" lvl="3" indent="-457200"/>
            <a:r>
              <a:rPr lang="en-US" dirty="0" smtClean="0"/>
              <a:t>Written procedures must be  available to everyone</a:t>
            </a:r>
          </a:p>
          <a:p>
            <a:pPr marL="2171700" lvl="4" indent="-342900"/>
            <a:r>
              <a:rPr lang="en-US" dirty="0" smtClean="0"/>
              <a:t>Provides consistency</a:t>
            </a:r>
          </a:p>
          <a:p>
            <a:pPr marL="2171700" lvl="4" indent="-342900"/>
            <a:r>
              <a:rPr lang="en-US" dirty="0" smtClean="0"/>
              <a:t>Provides direction when needed</a:t>
            </a:r>
          </a:p>
          <a:p>
            <a:pPr marL="2171700" lvl="4" indent="-342900"/>
            <a:r>
              <a:rPr lang="en-US" dirty="0" smtClean="0"/>
              <a:t>Provides training for new personnel</a:t>
            </a:r>
          </a:p>
          <a:p>
            <a:pPr marL="1828800" lvl="3" indent="-457200"/>
            <a:r>
              <a:rPr lang="en-US" dirty="0" smtClean="0"/>
              <a:t>Need outcomes for Q control</a:t>
            </a:r>
          </a:p>
          <a:p>
            <a:pPr marL="1371600" lvl="2" indent="-457200"/>
            <a:r>
              <a:rPr lang="en-US" dirty="0" smtClean="0"/>
              <a:t>Quality control checks</a:t>
            </a:r>
          </a:p>
          <a:p>
            <a:pPr marL="1828800" lvl="3" indent="-457200"/>
            <a:r>
              <a:rPr lang="en-US" dirty="0" smtClean="0"/>
              <a:t>Measures how products / services meet standards</a:t>
            </a:r>
          </a:p>
          <a:p>
            <a:pPr marL="2171700" lvl="4" indent="-342900"/>
            <a:r>
              <a:rPr lang="en-US" dirty="0" smtClean="0"/>
              <a:t>Manufacturers may use </a:t>
            </a:r>
            <a:r>
              <a:rPr lang="en-US" b="1" i="1" dirty="0" smtClean="0"/>
              <a:t>acceptance sampling</a:t>
            </a:r>
            <a:endParaRPr lang="en-US" dirty="0" smtClean="0"/>
          </a:p>
          <a:p>
            <a:pPr marL="2628900" lvl="5" indent="-342900"/>
            <a:r>
              <a:rPr lang="en-US" b="1" dirty="0" smtClean="0"/>
              <a:t>Assess completed items of a lot for quality </a:t>
            </a:r>
          </a:p>
          <a:p>
            <a:pPr marL="2628900" lvl="5" indent="-342900"/>
            <a:r>
              <a:rPr lang="en-US" b="1" dirty="0" smtClean="0"/>
              <a:t>Certain number of defective items will require rejection of LOT</a:t>
            </a:r>
          </a:p>
          <a:p>
            <a:pPr marL="2171700" lvl="4" indent="-342900"/>
            <a:r>
              <a:rPr lang="en-US" b="1" dirty="0" smtClean="0"/>
              <a:t>Requires lots of resources to do this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5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Hospital Quality Control </a:t>
            </a:r>
          </a:p>
          <a:p>
            <a:pPr lvl="3"/>
            <a:r>
              <a:rPr lang="en-US" dirty="0" smtClean="0"/>
              <a:t>Performed on a regular basis</a:t>
            </a:r>
          </a:p>
          <a:p>
            <a:pPr lvl="3"/>
            <a:r>
              <a:rPr lang="en-US" dirty="0" smtClean="0"/>
              <a:t>Done randomly </a:t>
            </a:r>
          </a:p>
          <a:p>
            <a:pPr lvl="3"/>
            <a:r>
              <a:rPr lang="en-US" dirty="0" smtClean="0"/>
              <a:t>Checking everything is not inefficient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46666" y="3251199"/>
          <a:ext cx="7416800" cy="361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  <a:gridCol w="1854200"/>
                <a:gridCol w="1854200"/>
              </a:tblGrid>
              <a:tr h="5657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Instrument</a:t>
                      </a:r>
                    </a:p>
                    <a:p>
                      <a:r>
                        <a:rPr lang="en-US" sz="2200" dirty="0" smtClean="0"/>
                        <a:t>Set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Craniotomy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Case Cart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Craniotomy </a:t>
                      </a:r>
                      <a:endParaRPr lang="en-US" sz="2200" dirty="0"/>
                    </a:p>
                  </a:txBody>
                  <a:tcPr/>
                </a:tc>
              </a:tr>
              <a:tr h="5657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Proper Cleaning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Clean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200" dirty="0"/>
                    </a:p>
                  </a:txBody>
                  <a:tcPr/>
                </a:tc>
              </a:tr>
              <a:tr h="5657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Set up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Supplies complete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57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Packaging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Packed</a:t>
                      </a:r>
                      <a:r>
                        <a:rPr lang="en-US" sz="2200" baseline="0" dirty="0" smtClean="0"/>
                        <a:t> correctly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200" dirty="0"/>
                    </a:p>
                  </a:txBody>
                  <a:tcPr/>
                </a:tc>
              </a:tr>
              <a:tr h="5657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Labeling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&quot;No&quot; Symbol 4"/>
          <p:cNvSpPr/>
          <p:nvPr/>
        </p:nvSpPr>
        <p:spPr>
          <a:xfrm>
            <a:off x="6391656" y="4919472"/>
            <a:ext cx="493776" cy="429768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Inspection Control Numbers</a:t>
            </a:r>
          </a:p>
          <a:p>
            <a:pPr lvl="2"/>
            <a:r>
              <a:rPr lang="en-US" dirty="0" smtClean="0"/>
              <a:t>Cross Check system</a:t>
            </a:r>
          </a:p>
          <a:p>
            <a:pPr lvl="3"/>
            <a:r>
              <a:rPr lang="en-US" dirty="0" smtClean="0"/>
              <a:t>Infection Control coordinator</a:t>
            </a:r>
          </a:p>
          <a:p>
            <a:pPr lvl="4"/>
            <a:r>
              <a:rPr lang="en-US" dirty="0" smtClean="0"/>
              <a:t>Stays current with prevention principles</a:t>
            </a:r>
          </a:p>
          <a:p>
            <a:pPr lvl="4"/>
            <a:r>
              <a:rPr lang="en-US" dirty="0" smtClean="0"/>
              <a:t>Reviews patient infections</a:t>
            </a:r>
          </a:p>
          <a:p>
            <a:pPr lvl="3"/>
            <a:r>
              <a:rPr lang="en-US" dirty="0" smtClean="0"/>
              <a:t>Keeps staff informed about </a:t>
            </a:r>
          </a:p>
          <a:p>
            <a:pPr lvl="4"/>
            <a:r>
              <a:rPr lang="en-US" dirty="0" smtClean="0"/>
              <a:t>Disinfectants</a:t>
            </a:r>
          </a:p>
          <a:p>
            <a:pPr lvl="4"/>
            <a:r>
              <a:rPr lang="en-US" dirty="0" smtClean="0"/>
              <a:t>Isolation precautions</a:t>
            </a:r>
          </a:p>
          <a:p>
            <a:pPr lvl="4"/>
            <a:r>
              <a:rPr lang="en-US" dirty="0" smtClean="0"/>
              <a:t>Nosocomial infections</a:t>
            </a:r>
          </a:p>
          <a:p>
            <a:pPr lvl="4"/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Safety inspections</a:t>
            </a:r>
          </a:p>
          <a:p>
            <a:pPr lvl="3"/>
            <a:r>
              <a:rPr lang="en-US" dirty="0" smtClean="0"/>
              <a:t>Keep staff healthy and safe from injury</a:t>
            </a:r>
          </a:p>
          <a:p>
            <a:pPr lvl="3"/>
            <a:r>
              <a:rPr lang="en-US" dirty="0" smtClean="0"/>
              <a:t>Reports can use information to prevent accidents</a:t>
            </a:r>
          </a:p>
          <a:p>
            <a:pPr lvl="3"/>
            <a:r>
              <a:rPr lang="en-US" dirty="0" smtClean="0"/>
              <a:t>Injuries are costly</a:t>
            </a:r>
          </a:p>
          <a:p>
            <a:pPr lvl="3"/>
            <a:r>
              <a:rPr lang="en-US" dirty="0" smtClean="0"/>
              <a:t>Better to have regular staff than an unskilled person who needs training</a:t>
            </a:r>
          </a:p>
          <a:p>
            <a:pPr lvl="2"/>
            <a:r>
              <a:rPr lang="en-US" dirty="0" smtClean="0"/>
              <a:t>Regulatory Agency – The Joint Commission</a:t>
            </a:r>
          </a:p>
          <a:p>
            <a:pPr lvl="3"/>
            <a:r>
              <a:rPr lang="en-US" dirty="0" smtClean="0"/>
              <a:t>Check to see if departments are following their policies and procedures</a:t>
            </a:r>
          </a:p>
          <a:p>
            <a:pPr lvl="3"/>
            <a:r>
              <a:rPr lang="en-US" dirty="0" smtClean="0"/>
              <a:t>They are committed to Continuous Quality Improvement and are patient outcome oriented</a:t>
            </a:r>
          </a:p>
          <a:p>
            <a:pPr lvl="3"/>
            <a:r>
              <a:rPr lang="en-US" dirty="0" smtClean="0"/>
              <a:t>Usually give recommendations for improving quality of </a:t>
            </a:r>
            <a:r>
              <a:rPr lang="en-US" dirty="0" err="1" smtClean="0"/>
              <a:t>servicesn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Facility Meeting Information</a:t>
            </a:r>
          </a:p>
          <a:p>
            <a:pPr lvl="2"/>
            <a:r>
              <a:rPr lang="en-US" dirty="0" smtClean="0"/>
              <a:t>Utilization Management Committee</a:t>
            </a:r>
          </a:p>
          <a:p>
            <a:pPr lvl="3"/>
            <a:r>
              <a:rPr lang="en-US" dirty="0" smtClean="0"/>
              <a:t>Meeting minutes may show some physician supply uses are not standard supplies</a:t>
            </a:r>
          </a:p>
          <a:p>
            <a:pPr lvl="3"/>
            <a:r>
              <a:rPr lang="en-US" dirty="0" smtClean="0"/>
              <a:t>Should discuss cost savings with standardization  of supplies</a:t>
            </a:r>
          </a:p>
          <a:p>
            <a:pPr lvl="2"/>
            <a:r>
              <a:rPr lang="en-US" dirty="0" smtClean="0"/>
              <a:t>Infection Control Committee</a:t>
            </a:r>
          </a:p>
          <a:p>
            <a:pPr lvl="3"/>
            <a:r>
              <a:rPr lang="en-US" dirty="0" smtClean="0"/>
              <a:t>Meeting minutes report increased needle sticks by IV Team</a:t>
            </a:r>
          </a:p>
          <a:p>
            <a:pPr lvl="3"/>
            <a:r>
              <a:rPr lang="en-US" dirty="0" smtClean="0"/>
              <a:t>CS suggests new sharps containers that can be attached to IV poles</a:t>
            </a:r>
          </a:p>
          <a:p>
            <a:pPr lvl="2"/>
            <a:r>
              <a:rPr lang="en-US" dirty="0" smtClean="0"/>
              <a:t>Use committee minutes to identify problems</a:t>
            </a:r>
          </a:p>
          <a:p>
            <a:pPr lvl="3"/>
            <a:r>
              <a:rPr lang="en-US" dirty="0" smtClean="0"/>
              <a:t>CS personnel have experience and are good resources to solve problems, prevent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Satisfaction</a:t>
            </a:r>
            <a:br>
              <a:rPr lang="en-US" dirty="0" smtClean="0"/>
            </a:br>
            <a:r>
              <a:rPr lang="en-US" dirty="0" smtClean="0"/>
              <a:t>Quality Control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customers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Medical personnel</a:t>
            </a:r>
          </a:p>
          <a:p>
            <a:pPr lvl="1"/>
            <a:r>
              <a:rPr lang="en-US" dirty="0" smtClean="0"/>
              <a:t>Diagnostic imaging techs</a:t>
            </a:r>
          </a:p>
          <a:p>
            <a:pPr lvl="1"/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Surgical service personnel</a:t>
            </a:r>
          </a:p>
          <a:p>
            <a:pPr lvl="1"/>
            <a:r>
              <a:rPr lang="en-US" dirty="0" smtClean="0"/>
              <a:t>Motor pool drivers</a:t>
            </a:r>
          </a:p>
          <a:p>
            <a:r>
              <a:rPr lang="en-US" dirty="0" smtClean="0"/>
              <a:t>Quality is in the eye of the beholder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Quality 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degree or grade of excellence of a product or service</a:t>
            </a:r>
          </a:p>
          <a:p>
            <a:pPr lvl="2"/>
            <a:r>
              <a:rPr lang="en-US" dirty="0" smtClean="0"/>
              <a:t>Measured through the eyes of the customers</a:t>
            </a:r>
          </a:p>
          <a:p>
            <a:pPr lvl="2"/>
            <a:r>
              <a:rPr lang="en-US" dirty="0" smtClean="0"/>
              <a:t>Patient must be the center of quality concerns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Crash Cart was delivered on time – </a:t>
            </a:r>
            <a:r>
              <a:rPr lang="en-US" b="1" i="1" dirty="0" smtClean="0">
                <a:solidFill>
                  <a:srgbClr val="FF0000"/>
                </a:solidFill>
              </a:rPr>
              <a:t>good service</a:t>
            </a:r>
          </a:p>
          <a:p>
            <a:pPr lvl="2"/>
            <a:r>
              <a:rPr lang="en-US" dirty="0" smtClean="0"/>
              <a:t>Was missing an item on the supply list – </a:t>
            </a:r>
            <a:r>
              <a:rPr lang="en-US" b="1" i="1" dirty="0" smtClean="0">
                <a:solidFill>
                  <a:srgbClr val="FF0000"/>
                </a:solidFill>
              </a:rPr>
              <a:t>poor product </a:t>
            </a:r>
            <a:r>
              <a:rPr lang="en-US" b="1" i="1" dirty="0" smtClean="0"/>
              <a:t>-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4E3B30"/>
                </a:solidFill>
              </a:rPr>
              <a:t>Instrument set was delivered – </a:t>
            </a:r>
            <a:r>
              <a:rPr lang="en-US" b="1" i="1" dirty="0" smtClean="0">
                <a:solidFill>
                  <a:srgbClr val="FF0000"/>
                </a:solidFill>
              </a:rPr>
              <a:t>good product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No one was notified it was there – </a:t>
            </a:r>
            <a:r>
              <a:rPr lang="en-US" b="1" i="1" dirty="0" smtClean="0">
                <a:solidFill>
                  <a:srgbClr val="FF0000"/>
                </a:solidFill>
              </a:rPr>
              <a:t>poor service</a:t>
            </a:r>
          </a:p>
          <a:p>
            <a:pPr lvl="1"/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surveys</a:t>
            </a:r>
          </a:p>
          <a:p>
            <a:pPr lvl="1"/>
            <a:r>
              <a:rPr lang="en-US" dirty="0" smtClean="0"/>
              <a:t>Can indicate potential problems</a:t>
            </a:r>
          </a:p>
          <a:p>
            <a:pPr lvl="2"/>
            <a:r>
              <a:rPr lang="en-US" dirty="0" smtClean="0"/>
              <a:t>IV solutions stored in area difficult to access</a:t>
            </a:r>
          </a:p>
          <a:p>
            <a:pPr lvl="2"/>
            <a:r>
              <a:rPr lang="en-US" dirty="0" smtClean="0"/>
              <a:t>Opens communication to all people using this area</a:t>
            </a:r>
          </a:p>
          <a:p>
            <a:pPr lvl="2"/>
            <a:r>
              <a:rPr lang="en-US" dirty="0" smtClean="0"/>
              <a:t>Changes can occur </a:t>
            </a:r>
          </a:p>
          <a:p>
            <a:r>
              <a:rPr lang="en-US" dirty="0" smtClean="0"/>
              <a:t>Incident Reports</a:t>
            </a:r>
          </a:p>
          <a:p>
            <a:pPr lvl="1"/>
            <a:r>
              <a:rPr lang="en-US" dirty="0" smtClean="0"/>
              <a:t>Can prevent problems</a:t>
            </a:r>
          </a:p>
          <a:p>
            <a:pPr lvl="2"/>
            <a:r>
              <a:rPr lang="en-US" dirty="0" smtClean="0"/>
              <a:t>Loaner </a:t>
            </a:r>
            <a:r>
              <a:rPr lang="en-US" dirty="0" err="1" smtClean="0"/>
              <a:t>ortho</a:t>
            </a:r>
            <a:r>
              <a:rPr lang="en-US" dirty="0" smtClean="0"/>
              <a:t> set is missing some important pieces</a:t>
            </a:r>
          </a:p>
          <a:p>
            <a:pPr lvl="2"/>
            <a:r>
              <a:rPr lang="en-US" dirty="0" smtClean="0"/>
              <a:t>Company Rep was unaware pieces were needed</a:t>
            </a:r>
          </a:p>
          <a:p>
            <a:pPr lvl="2"/>
            <a:r>
              <a:rPr lang="en-US" dirty="0" smtClean="0"/>
              <a:t>Documentation of communication with Rep can prevent similar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Tray Cards</a:t>
            </a:r>
          </a:p>
          <a:p>
            <a:pPr lvl="1"/>
            <a:r>
              <a:rPr lang="en-US" dirty="0" smtClean="0"/>
              <a:t>Sent with instrument sets</a:t>
            </a:r>
          </a:p>
          <a:p>
            <a:pPr lvl="1"/>
            <a:r>
              <a:rPr lang="en-US" dirty="0" smtClean="0"/>
              <a:t>Can obtain feedback re the dept. or the tech</a:t>
            </a:r>
          </a:p>
          <a:p>
            <a:pPr lvl="2"/>
            <a:r>
              <a:rPr lang="en-US" dirty="0" smtClean="0"/>
              <a:t>SEE P. 387</a:t>
            </a:r>
          </a:p>
          <a:p>
            <a:pPr lvl="1"/>
            <a:r>
              <a:rPr lang="en-US" dirty="0" smtClean="0"/>
              <a:t>Can generate quality comments</a:t>
            </a:r>
          </a:p>
          <a:p>
            <a:pPr lvl="1"/>
            <a:r>
              <a:rPr lang="en-US" dirty="0" smtClean="0"/>
              <a:t>Can be used with any service or products from the department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77" y="4668743"/>
            <a:ext cx="2758464" cy="218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 complaints</a:t>
            </a:r>
          </a:p>
          <a:p>
            <a:pPr lvl="1"/>
            <a:r>
              <a:rPr lang="en-US" dirty="0" smtClean="0"/>
              <a:t>Express dissatisfaction</a:t>
            </a:r>
          </a:p>
          <a:p>
            <a:pPr lvl="1"/>
            <a:r>
              <a:rPr lang="en-US" dirty="0" smtClean="0"/>
              <a:t>Must be taken seriously</a:t>
            </a:r>
          </a:p>
          <a:p>
            <a:pPr lvl="2"/>
            <a:r>
              <a:rPr lang="en-US" dirty="0" smtClean="0"/>
              <a:t>Most are isolated, not systemic</a:t>
            </a:r>
          </a:p>
          <a:p>
            <a:pPr lvl="1"/>
            <a:r>
              <a:rPr lang="en-US" dirty="0" smtClean="0"/>
              <a:t>Should be addressed promptly and resolved</a:t>
            </a:r>
          </a:p>
          <a:p>
            <a:r>
              <a:rPr lang="en-US" dirty="0" smtClean="0"/>
              <a:t>Staff complaints</a:t>
            </a:r>
          </a:p>
          <a:p>
            <a:pPr lvl="1"/>
            <a:r>
              <a:rPr lang="en-US" dirty="0" smtClean="0"/>
              <a:t>May be first indication of problem</a:t>
            </a:r>
          </a:p>
          <a:p>
            <a:pPr lvl="1"/>
            <a:r>
              <a:rPr lang="en-US" dirty="0" smtClean="0"/>
              <a:t>Input should be used to improve services or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45720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Quality Control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r>
              <a:rPr lang="en-US" dirty="0" smtClean="0"/>
              <a:t>Process control measures utilized to assure conditions were met in sterile processing areas</a:t>
            </a:r>
          </a:p>
          <a:p>
            <a:pPr lvl="1"/>
            <a:r>
              <a:rPr lang="en-US" dirty="0" smtClean="0"/>
              <a:t>Met technical conditions for sterility to occur</a:t>
            </a:r>
          </a:p>
          <a:p>
            <a:pPr lvl="1"/>
            <a:r>
              <a:rPr lang="en-US" dirty="0" smtClean="0"/>
              <a:t>Technical Control Indicators</a:t>
            </a:r>
          </a:p>
          <a:p>
            <a:pPr lvl="2"/>
            <a:r>
              <a:rPr lang="en-US" dirty="0" smtClean="0"/>
              <a:t>Mechanical indicators – pressure gauges, thermometers, timers</a:t>
            </a:r>
          </a:p>
          <a:p>
            <a:pPr lvl="2"/>
            <a:r>
              <a:rPr lang="en-US" dirty="0" smtClean="0"/>
              <a:t>Chemical indicators / integrators</a:t>
            </a:r>
          </a:p>
          <a:p>
            <a:pPr lvl="2"/>
            <a:r>
              <a:rPr lang="en-US" dirty="0" smtClean="0"/>
              <a:t>Biological indicators </a:t>
            </a:r>
          </a:p>
          <a:p>
            <a:pPr lvl="2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6" y="5600785"/>
            <a:ext cx="1248834" cy="1257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5600785"/>
            <a:ext cx="1083734" cy="1088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76" y="5384800"/>
            <a:ext cx="1473200" cy="147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910" y="5382684"/>
            <a:ext cx="1442820" cy="1475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34" y="5597560"/>
            <a:ext cx="723901" cy="12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Can measure other processes</a:t>
            </a:r>
          </a:p>
          <a:p>
            <a:pPr lvl="2"/>
            <a:r>
              <a:rPr lang="en-US" dirty="0" err="1" smtClean="0"/>
              <a:t>Decontam</a:t>
            </a:r>
            <a:r>
              <a:rPr lang="en-US" dirty="0" smtClean="0"/>
              <a:t>, cleaning, assembling, packaging and terminal sterilization</a:t>
            </a:r>
          </a:p>
          <a:p>
            <a:pPr lvl="2"/>
            <a:r>
              <a:rPr lang="en-US" dirty="0" smtClean="0"/>
              <a:t>Can use in areas outside of the CS for sterile processing</a:t>
            </a:r>
          </a:p>
          <a:p>
            <a:pPr lvl="3"/>
            <a:r>
              <a:rPr lang="en-US" dirty="0" smtClean="0"/>
              <a:t>Endoscopy</a:t>
            </a:r>
          </a:p>
          <a:p>
            <a:pPr lvl="3"/>
            <a:r>
              <a:rPr lang="en-US" dirty="0" smtClean="0"/>
              <a:t>Labor and Delivery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Quality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Failure Mode and Effects Analysis – FMEA</a:t>
            </a:r>
          </a:p>
          <a:p>
            <a:pPr lvl="1"/>
            <a:r>
              <a:rPr lang="en-US" b="1" i="1" dirty="0" smtClean="0"/>
              <a:t>Proactive</a:t>
            </a:r>
            <a:r>
              <a:rPr lang="en-US" dirty="0" smtClean="0"/>
              <a:t> – to predict adverse outcomes of failures</a:t>
            </a:r>
          </a:p>
          <a:p>
            <a:pPr lvl="2"/>
            <a:r>
              <a:rPr lang="en-US" dirty="0" smtClean="0"/>
              <a:t>Human</a:t>
            </a:r>
          </a:p>
          <a:p>
            <a:pPr lvl="2"/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“If this fails – what would follow?”</a:t>
            </a:r>
          </a:p>
          <a:p>
            <a:pPr lvl="2"/>
            <a:r>
              <a:rPr lang="en-US" dirty="0" smtClean="0"/>
              <a:t>After deciding that  - they would redesign something to prevent failure 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Not Used very much in Medicine</a:t>
            </a:r>
          </a:p>
          <a:p>
            <a:pPr lvl="1"/>
            <a:r>
              <a:rPr lang="en-US" i="1" dirty="0" smtClean="0"/>
              <a:t>There is a variation used in Healthcare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Institute for Safe Medication Practices – ISMP</a:t>
            </a:r>
          </a:p>
          <a:p>
            <a:pPr lvl="2"/>
            <a:r>
              <a:rPr lang="en-US" dirty="0" smtClean="0"/>
              <a:t>Healthcare </a:t>
            </a:r>
            <a:r>
              <a:rPr lang="en-US" dirty="0" err="1" smtClean="0"/>
              <a:t>versiou</a:t>
            </a:r>
            <a:r>
              <a:rPr lang="en-US" dirty="0" smtClean="0"/>
              <a:t> of FMEA</a:t>
            </a:r>
          </a:p>
          <a:p>
            <a:pPr lvl="2"/>
            <a:r>
              <a:rPr lang="en-US" dirty="0" smtClean="0"/>
              <a:t>Analyzes </a:t>
            </a:r>
            <a:r>
              <a:rPr lang="en-US" b="1" i="1" dirty="0" smtClean="0"/>
              <a:t>potential medical errors</a:t>
            </a:r>
            <a:endParaRPr lang="en-US" dirty="0" smtClean="0"/>
          </a:p>
          <a:p>
            <a:pPr lvl="3"/>
            <a:r>
              <a:rPr lang="en-US" dirty="0" smtClean="0"/>
              <a:t>Use of new products</a:t>
            </a:r>
          </a:p>
          <a:p>
            <a:pPr lvl="3"/>
            <a:r>
              <a:rPr lang="en-US" dirty="0" smtClean="0"/>
              <a:t>Design of new services</a:t>
            </a:r>
          </a:p>
          <a:p>
            <a:pPr lvl="3"/>
            <a:r>
              <a:rPr lang="en-US" dirty="0" smtClean="0"/>
              <a:t>Processes to determine points of potential failure . . .              	And what the effect would be . . . BEFORE  any ERROR</a:t>
            </a:r>
          </a:p>
          <a:p>
            <a:pPr lvl="3"/>
            <a:r>
              <a:rPr lang="en-US" b="1" i="1" dirty="0" smtClean="0"/>
              <a:t>Done before purchase . . . </a:t>
            </a:r>
          </a:p>
          <a:p>
            <a:pPr lvl="4"/>
            <a:r>
              <a:rPr lang="en-US" b="1" i="1" dirty="0" smtClean="0"/>
              <a:t>If possible injury could occur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 Analysis – RCA</a:t>
            </a:r>
          </a:p>
          <a:p>
            <a:pPr lvl="1"/>
            <a:r>
              <a:rPr lang="en-US" b="1" i="1" dirty="0" smtClean="0"/>
              <a:t>Reactive </a:t>
            </a:r>
            <a:r>
              <a:rPr lang="en-US" dirty="0" smtClean="0"/>
              <a:t> - to analyze circumstances that lead to an unwanted event</a:t>
            </a:r>
          </a:p>
          <a:p>
            <a:pPr lvl="2"/>
            <a:r>
              <a:rPr lang="en-US" dirty="0" smtClean="0"/>
              <a:t>Uses historical analysis of adverse outcome . . .              To prevent recurrence </a:t>
            </a:r>
          </a:p>
          <a:p>
            <a:pPr lvl="3"/>
            <a:r>
              <a:rPr lang="en-US" dirty="0" smtClean="0"/>
              <a:t>A pump on the washer decontaminator failed . . .</a:t>
            </a:r>
          </a:p>
          <a:p>
            <a:pPr lvl="3"/>
            <a:r>
              <a:rPr lang="en-US" dirty="0" smtClean="0"/>
              <a:t>Instrument were not cleaned . . .</a:t>
            </a:r>
          </a:p>
          <a:p>
            <a:pPr lvl="3"/>
            <a:r>
              <a:rPr lang="en-US" dirty="0" smtClean="0"/>
              <a:t>examine occurrences to discover what could have happened</a:t>
            </a:r>
          </a:p>
          <a:p>
            <a:pPr lvl="3"/>
            <a:r>
              <a:rPr lang="en-US" dirty="0" smtClean="0"/>
              <a:t>And what could be done to resolve it</a:t>
            </a:r>
          </a:p>
          <a:p>
            <a:pPr lvl="2"/>
            <a:r>
              <a:rPr lang="en-US" b="1" i="1" dirty="0" smtClean="0"/>
              <a:t>Examining contributing factors to adverse events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529"/>
            <a:ext cx="1200009" cy="223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</a:t>
            </a:r>
          </a:p>
          <a:p>
            <a:pPr lvl="1"/>
            <a:r>
              <a:rPr lang="en-US" dirty="0" smtClean="0"/>
              <a:t>Investigation to find initial cause of an event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Ex. Sterilization failed</a:t>
            </a:r>
          </a:p>
          <a:p>
            <a:pPr lvl="2"/>
            <a:r>
              <a:rPr lang="en-US" dirty="0" smtClean="0"/>
              <a:t>Investigation to find what started a problem</a:t>
            </a:r>
          </a:p>
          <a:p>
            <a:pPr lvl="3"/>
            <a:r>
              <a:rPr lang="en-US" dirty="0" smtClean="0"/>
              <a:t>Without this thing – a problem would not </a:t>
            </a:r>
            <a:r>
              <a:rPr lang="en-US" smtClean="0"/>
              <a:t>have occurred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Program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99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Total Quality Improvement – TQI</a:t>
            </a:r>
          </a:p>
          <a:p>
            <a:pPr lvl="1"/>
            <a:r>
              <a:rPr lang="en-US" dirty="0" smtClean="0"/>
              <a:t>Comprehensive </a:t>
            </a:r>
          </a:p>
          <a:p>
            <a:pPr lvl="2"/>
            <a:r>
              <a:rPr lang="en-US" b="1" i="1" dirty="0" smtClean="0"/>
              <a:t>Quality  Assurance </a:t>
            </a:r>
            <a:r>
              <a:rPr lang="en-US" dirty="0" smtClean="0"/>
              <a:t>– </a:t>
            </a:r>
          </a:p>
          <a:p>
            <a:pPr lvl="3"/>
            <a:r>
              <a:rPr lang="en-US" dirty="0" smtClean="0"/>
              <a:t>For quality products over time</a:t>
            </a:r>
          </a:p>
          <a:p>
            <a:pPr lvl="3"/>
            <a:r>
              <a:rPr lang="en-US" dirty="0" smtClean="0"/>
              <a:t>Only does checks for quality</a:t>
            </a:r>
          </a:p>
          <a:p>
            <a:pPr lvl="3"/>
            <a:r>
              <a:rPr lang="en-US" dirty="0" smtClean="0"/>
              <a:t>Doesn’t research reason for defects</a:t>
            </a:r>
          </a:p>
          <a:p>
            <a:pPr lvl="2"/>
            <a:r>
              <a:rPr lang="en-US" b="1" i="1" dirty="0" smtClean="0"/>
              <a:t>Process improvement</a:t>
            </a:r>
          </a:p>
          <a:p>
            <a:pPr lvl="3"/>
            <a:r>
              <a:rPr lang="en-US" dirty="0" smtClean="0"/>
              <a:t>Finds solutions to eliminate root causes</a:t>
            </a:r>
          </a:p>
          <a:p>
            <a:pPr lvl="1"/>
            <a:r>
              <a:rPr lang="en-US" dirty="0" smtClean="0"/>
              <a:t>TQI </a:t>
            </a:r>
          </a:p>
          <a:p>
            <a:pPr lvl="2"/>
            <a:r>
              <a:rPr lang="en-US" dirty="0" smtClean="0"/>
              <a:t>Measuring current output of process / procedure</a:t>
            </a:r>
          </a:p>
          <a:p>
            <a:pPr lvl="2"/>
            <a:r>
              <a:rPr lang="en-US" dirty="0" smtClean="0"/>
              <a:t>Modify it to increase </a:t>
            </a:r>
          </a:p>
          <a:p>
            <a:pPr lvl="3"/>
            <a:r>
              <a:rPr lang="en-US" dirty="0" smtClean="0"/>
              <a:t>Output</a:t>
            </a:r>
          </a:p>
          <a:p>
            <a:pPr lvl="3"/>
            <a:r>
              <a:rPr lang="en-US" dirty="0" smtClean="0"/>
              <a:t>Efficiency</a:t>
            </a:r>
          </a:p>
          <a:p>
            <a:pPr lvl="3"/>
            <a:r>
              <a:rPr lang="en-US" dirty="0" smtClean="0"/>
              <a:t>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if not the only way to improve</a:t>
            </a:r>
          </a:p>
          <a:p>
            <a:r>
              <a:rPr lang="en-US" dirty="0" smtClean="0"/>
              <a:t>Some things critical to quality cannot be delegated</a:t>
            </a:r>
          </a:p>
          <a:p>
            <a:r>
              <a:rPr lang="en-US" dirty="0" smtClean="0"/>
              <a:t>Quality takes time, effort and participation from every in the healthcare facility</a:t>
            </a:r>
          </a:p>
          <a:p>
            <a:r>
              <a:rPr lang="en-US" dirty="0" smtClean="0"/>
              <a:t>Quality plan should be the department’s business plan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Applying TQI to performance –organization, team  		or individual</a:t>
            </a:r>
          </a:p>
          <a:p>
            <a:pPr lvl="2"/>
            <a:r>
              <a:rPr lang="en-US" dirty="0" smtClean="0"/>
              <a:t>CS produces 50 trays /day + meet requirements</a:t>
            </a:r>
          </a:p>
          <a:p>
            <a:pPr lvl="3"/>
            <a:r>
              <a:rPr lang="en-US" dirty="0" smtClean="0"/>
              <a:t>Change wrapping method</a:t>
            </a:r>
          </a:p>
          <a:p>
            <a:pPr lvl="3"/>
            <a:r>
              <a:rPr lang="en-US" dirty="0" smtClean="0"/>
              <a:t>Can produce 55 trays / day + quality</a:t>
            </a:r>
          </a:p>
          <a:p>
            <a:pPr lvl="2"/>
            <a:r>
              <a:rPr lang="en-US" dirty="0" smtClean="0"/>
              <a:t>Judy answers 10 calls /hour</a:t>
            </a:r>
          </a:p>
          <a:p>
            <a:pPr lvl="3"/>
            <a:r>
              <a:rPr lang="en-US" dirty="0" smtClean="0"/>
              <a:t>Give her a headset</a:t>
            </a:r>
          </a:p>
          <a:p>
            <a:pPr lvl="3"/>
            <a:r>
              <a:rPr lang="en-US" dirty="0" smtClean="0"/>
              <a:t>Judy can answer 15 calls / hour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76" y="3267447"/>
            <a:ext cx="4406900" cy="184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807" y="4789252"/>
            <a:ext cx="2647338" cy="175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TQI areas of improvement</a:t>
            </a:r>
          </a:p>
          <a:p>
            <a:pPr lvl="2"/>
            <a:r>
              <a:rPr lang="en-US" b="1" i="1" dirty="0" smtClean="0"/>
              <a:t>Input </a:t>
            </a:r>
            <a:r>
              <a:rPr lang="en-US" dirty="0" smtClean="0"/>
              <a:t>– </a:t>
            </a:r>
            <a:r>
              <a:rPr lang="en-US" b="1" i="1" dirty="0" smtClean="0"/>
              <a:t>MATERIALS  </a:t>
            </a:r>
            <a:r>
              <a:rPr lang="en-US" dirty="0" smtClean="0"/>
              <a:t>- </a:t>
            </a:r>
          </a:p>
          <a:p>
            <a:pPr lvl="3"/>
            <a:r>
              <a:rPr lang="en-US" dirty="0" smtClean="0"/>
              <a:t>reduce materials or reorder time for materials</a:t>
            </a:r>
          </a:p>
          <a:p>
            <a:pPr lvl="2"/>
            <a:r>
              <a:rPr lang="en-US" b="1" i="1" dirty="0" smtClean="0"/>
              <a:t>Throughput – TIME + RESOURCES</a:t>
            </a:r>
          </a:p>
          <a:p>
            <a:pPr lvl="3"/>
            <a:r>
              <a:rPr lang="en-US" dirty="0" smtClean="0"/>
              <a:t>Increase process efficiency</a:t>
            </a:r>
            <a:endParaRPr lang="en-US" b="1" i="1" dirty="0" smtClean="0"/>
          </a:p>
          <a:p>
            <a:pPr lvl="3"/>
            <a:r>
              <a:rPr lang="en-US" dirty="0" smtClean="0"/>
              <a:t>While reducing waste and resource use</a:t>
            </a:r>
          </a:p>
          <a:p>
            <a:pPr lvl="2"/>
            <a:r>
              <a:rPr lang="en-US" b="1" i="1" dirty="0" smtClean="0"/>
              <a:t>Output</a:t>
            </a:r>
            <a:r>
              <a:rPr lang="en-US" dirty="0" smtClean="0"/>
              <a:t> – </a:t>
            </a:r>
            <a:r>
              <a:rPr lang="en-US" b="1" i="1" dirty="0" smtClean="0"/>
              <a:t>QUANTITY </a:t>
            </a:r>
            <a:r>
              <a:rPr lang="en-US" dirty="0" smtClean="0"/>
              <a:t>–</a:t>
            </a:r>
          </a:p>
          <a:p>
            <a:pPr lvl="3"/>
            <a:r>
              <a:rPr lang="en-US" dirty="0" smtClean="0"/>
              <a:t> increase quantities while not increasing cost</a:t>
            </a:r>
          </a:p>
          <a:p>
            <a:pPr lvl="2"/>
            <a:r>
              <a:rPr lang="en-US" b="1" i="1" dirty="0" smtClean="0"/>
              <a:t>Outcome </a:t>
            </a:r>
            <a:r>
              <a:rPr lang="en-US" dirty="0" smtClean="0"/>
              <a:t>– </a:t>
            </a:r>
            <a:r>
              <a:rPr lang="en-US" b="1" i="1" dirty="0" smtClean="0"/>
              <a:t>BETTER</a:t>
            </a:r>
            <a:r>
              <a:rPr lang="en-US" dirty="0" smtClean="0"/>
              <a:t>? –</a:t>
            </a:r>
          </a:p>
          <a:p>
            <a:pPr lvl="3"/>
            <a:r>
              <a:rPr lang="en-US" dirty="0" smtClean="0"/>
              <a:t> determine whether improvements make a difference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0551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Continuous Quality Improvement – CQI</a:t>
            </a:r>
          </a:p>
          <a:p>
            <a:pPr lvl="2"/>
            <a:r>
              <a:rPr lang="en-US" dirty="0" smtClean="0"/>
              <a:t>To improve </a:t>
            </a:r>
            <a:r>
              <a:rPr lang="en-US" b="1" i="1" dirty="0" smtClean="0"/>
              <a:t>PROCESS</a:t>
            </a:r>
          </a:p>
          <a:p>
            <a:pPr lvl="3"/>
            <a:r>
              <a:rPr lang="en-US" dirty="0" smtClean="0"/>
              <a:t>Instrument set list used for assembly</a:t>
            </a:r>
          </a:p>
          <a:p>
            <a:pPr lvl="3"/>
            <a:r>
              <a:rPr lang="en-US" dirty="0" smtClean="0"/>
              <a:t>Ensures quality of instrument set</a:t>
            </a:r>
          </a:p>
          <a:p>
            <a:pPr lvl="3"/>
            <a:r>
              <a:rPr lang="en-US" dirty="0" smtClean="0"/>
              <a:t>Goes with set to POU</a:t>
            </a:r>
          </a:p>
          <a:p>
            <a:pPr lvl="3"/>
            <a:r>
              <a:rPr lang="en-US" dirty="0" smtClean="0"/>
              <a:t>When returned – can figure the amount of quality to customer</a:t>
            </a:r>
          </a:p>
          <a:p>
            <a:pPr lvl="2"/>
            <a:r>
              <a:rPr lang="en-US" dirty="0" smtClean="0"/>
              <a:t>Database can determine performance by </a:t>
            </a:r>
          </a:p>
          <a:p>
            <a:pPr lvl="3"/>
            <a:r>
              <a:rPr lang="en-US" dirty="0" smtClean="0"/>
              <a:t>Case</a:t>
            </a:r>
          </a:p>
          <a:p>
            <a:pPr lvl="3"/>
            <a:r>
              <a:rPr lang="en-US" dirty="0" smtClean="0"/>
              <a:t>Department</a:t>
            </a:r>
          </a:p>
          <a:p>
            <a:pPr lvl="3"/>
            <a:r>
              <a:rPr lang="en-US" dirty="0" smtClean="0"/>
              <a:t>Physician</a:t>
            </a:r>
          </a:p>
          <a:p>
            <a:pPr lvl="3"/>
            <a:r>
              <a:rPr lang="en-US" dirty="0" smtClean="0"/>
              <a:t>Set</a:t>
            </a:r>
          </a:p>
          <a:p>
            <a:pPr lvl="3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Tech 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025" y="837405"/>
            <a:ext cx="1887975" cy="2530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659" y="4381500"/>
            <a:ext cx="32893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33426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Quality control concerns about sterilization	</a:t>
            </a:r>
          </a:p>
          <a:p>
            <a:pPr lvl="3"/>
            <a:r>
              <a:rPr lang="en-US" dirty="0" smtClean="0"/>
              <a:t>Check integrity and careful cleaning</a:t>
            </a:r>
          </a:p>
          <a:p>
            <a:pPr lvl="3"/>
            <a:r>
              <a:rPr lang="en-US" dirty="0" smtClean="0"/>
              <a:t>Correct sterilization procedure</a:t>
            </a:r>
          </a:p>
          <a:p>
            <a:pPr lvl="3"/>
            <a:r>
              <a:rPr lang="en-US" dirty="0" smtClean="0"/>
              <a:t>Routine random checking of instruments difficult to sterilize</a:t>
            </a:r>
          </a:p>
          <a:p>
            <a:pPr lvl="4"/>
            <a:r>
              <a:rPr lang="en-US" dirty="0" smtClean="0"/>
              <a:t>To be sure sterilization is adequate</a:t>
            </a:r>
          </a:p>
          <a:p>
            <a:pPr lvl="3"/>
            <a:r>
              <a:rPr lang="en-US" dirty="0" smtClean="0"/>
              <a:t>Staff feedback when there are issues/problems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Audits - Validation</a:t>
            </a:r>
          </a:p>
          <a:p>
            <a:pPr lvl="3"/>
            <a:r>
              <a:rPr lang="en-US" dirty="0" smtClean="0"/>
              <a:t>Guidelines - Manufacturers instructions about cleaning and sterilizing</a:t>
            </a:r>
          </a:p>
          <a:p>
            <a:pPr lvl="3"/>
            <a:r>
              <a:rPr lang="en-US" dirty="0" smtClean="0"/>
              <a:t>CI and BI give information</a:t>
            </a:r>
          </a:p>
          <a:p>
            <a:pPr lvl="3"/>
            <a:r>
              <a:rPr lang="en-US" dirty="0" smtClean="0"/>
              <a:t>Hard to sterilize instruments need to be spot checked</a:t>
            </a:r>
          </a:p>
          <a:p>
            <a:pPr lvl="4"/>
            <a:r>
              <a:rPr lang="en-US" dirty="0" smtClean="0"/>
              <a:t>Use predefined factors to ensure proof of adequate sterilization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Audits – ASSESS</a:t>
            </a:r>
          </a:p>
          <a:p>
            <a:pPr lvl="2"/>
            <a:r>
              <a:rPr lang="en-US" dirty="0" smtClean="0"/>
              <a:t>WHAT kind of sterilization method should be used</a:t>
            </a:r>
          </a:p>
          <a:p>
            <a:pPr lvl="1"/>
            <a:r>
              <a:rPr lang="en-US" dirty="0" smtClean="0"/>
              <a:t>Audit – TRAINING</a:t>
            </a:r>
          </a:p>
          <a:p>
            <a:pPr lvl="2"/>
            <a:r>
              <a:rPr lang="en-US" dirty="0" smtClean="0"/>
              <a:t>Where is training or education needed</a:t>
            </a:r>
          </a:p>
          <a:p>
            <a:pPr lvl="1"/>
            <a:r>
              <a:rPr lang="en-US" dirty="0" smtClean="0"/>
              <a:t>Audit – GET FEEDBACK</a:t>
            </a:r>
          </a:p>
          <a:p>
            <a:pPr lvl="2"/>
            <a:r>
              <a:rPr lang="en-US" dirty="0" smtClean="0"/>
              <a:t>From users to identify problems /possible improvements</a:t>
            </a:r>
          </a:p>
          <a:p>
            <a:pPr lvl="1"/>
            <a:r>
              <a:rPr lang="en-US" dirty="0" smtClean="0"/>
              <a:t>Audit – SINGLE USE ITEMS</a:t>
            </a:r>
          </a:p>
          <a:p>
            <a:pPr lvl="2"/>
            <a:r>
              <a:rPr lang="en-US" dirty="0" smtClean="0"/>
              <a:t>Reprocessing / </a:t>
            </a:r>
            <a:r>
              <a:rPr lang="en-US" dirty="0" err="1" smtClean="0"/>
              <a:t>resterilization</a:t>
            </a:r>
            <a:r>
              <a:rPr lang="en-US" dirty="0" smtClean="0"/>
              <a:t> of </a:t>
            </a:r>
            <a:r>
              <a:rPr lang="en-US" dirty="0" err="1" smtClean="0"/>
              <a:t>SUDs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25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Total Quality Management – TQM</a:t>
            </a:r>
          </a:p>
          <a:p>
            <a:pPr lvl="2"/>
            <a:r>
              <a:rPr lang="en-US" dirty="0" smtClean="0"/>
              <a:t>Organization wide</a:t>
            </a:r>
          </a:p>
          <a:p>
            <a:pPr lvl="2"/>
            <a:r>
              <a:rPr lang="en-US" dirty="0" smtClean="0"/>
              <a:t>Customer satisfaction long term</a:t>
            </a:r>
          </a:p>
          <a:p>
            <a:pPr lvl="2"/>
            <a:r>
              <a:rPr lang="en-US" dirty="0" smtClean="0"/>
              <a:t>Uses:</a:t>
            </a:r>
          </a:p>
          <a:p>
            <a:pPr lvl="3"/>
            <a:r>
              <a:rPr lang="en-US" dirty="0" smtClean="0"/>
              <a:t>Maintain quality standards</a:t>
            </a:r>
          </a:p>
          <a:p>
            <a:pPr lvl="3"/>
            <a:r>
              <a:rPr lang="en-US" dirty="0" smtClean="0"/>
              <a:t>Tasks performed correctly first time</a:t>
            </a:r>
          </a:p>
          <a:p>
            <a:pPr lvl="3"/>
            <a:r>
              <a:rPr lang="en-US" dirty="0" smtClean="0"/>
              <a:t>Eliminate defects and waste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How it works:</a:t>
            </a:r>
          </a:p>
          <a:p>
            <a:pPr lvl="3"/>
            <a:r>
              <a:rPr lang="en-US" dirty="0" smtClean="0"/>
              <a:t>Sample product or services for concerns of end users</a:t>
            </a:r>
          </a:p>
          <a:p>
            <a:pPr lvl="3"/>
            <a:r>
              <a:rPr lang="en-US" dirty="0" smtClean="0"/>
              <a:t>Causes of failure are identified and corrected</a:t>
            </a:r>
          </a:p>
          <a:p>
            <a:pPr lvl="3"/>
            <a:r>
              <a:rPr lang="en-US" dirty="0" smtClean="0"/>
              <a:t>Document findings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5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Six Sigma</a:t>
            </a:r>
          </a:p>
          <a:p>
            <a:pPr lvl="3"/>
            <a:r>
              <a:rPr lang="en-US" dirty="0" smtClean="0"/>
              <a:t>Objective – To deliver to end customer</a:t>
            </a:r>
          </a:p>
          <a:p>
            <a:pPr lvl="4"/>
            <a:r>
              <a:rPr lang="en-US" dirty="0" smtClean="0"/>
              <a:t>High performance</a:t>
            </a:r>
          </a:p>
          <a:p>
            <a:pPr lvl="4"/>
            <a:r>
              <a:rPr lang="en-US" dirty="0" smtClean="0"/>
              <a:t>Reliability</a:t>
            </a:r>
          </a:p>
          <a:p>
            <a:pPr lvl="4"/>
            <a:r>
              <a:rPr lang="en-US" dirty="0" smtClean="0"/>
              <a:t>Value  </a:t>
            </a:r>
          </a:p>
          <a:p>
            <a:pPr lvl="3"/>
            <a:r>
              <a:rPr lang="en-US" dirty="0" smtClean="0"/>
              <a:t>Focuses on developing and delivering near perfect products and services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Only allows 3.4 defects per one million opportunities!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2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Other quality programs and standards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Joint Commission</a:t>
            </a:r>
          </a:p>
          <a:p>
            <a:pPr lvl="2"/>
            <a:r>
              <a:rPr lang="en-US" dirty="0" smtClean="0"/>
              <a:t>Ensure quality standards are:</a:t>
            </a:r>
          </a:p>
          <a:p>
            <a:pPr lvl="3"/>
            <a:r>
              <a:rPr lang="en-US" dirty="0" smtClean="0"/>
              <a:t>Set</a:t>
            </a:r>
          </a:p>
          <a:p>
            <a:pPr lvl="3"/>
            <a:r>
              <a:rPr lang="en-US" dirty="0" smtClean="0"/>
              <a:t>Monitored</a:t>
            </a:r>
          </a:p>
          <a:p>
            <a:pPr lvl="3"/>
            <a:r>
              <a:rPr lang="en-US" dirty="0" smtClean="0"/>
              <a:t>Maintained</a:t>
            </a:r>
          </a:p>
          <a:p>
            <a:pPr lvl="2"/>
            <a:r>
              <a:rPr lang="en-US" dirty="0" smtClean="0"/>
              <a:t>Uses recommended practices and standards from:</a:t>
            </a:r>
          </a:p>
          <a:p>
            <a:pPr lvl="3"/>
            <a:r>
              <a:rPr lang="en-US" dirty="0" smtClean="0"/>
              <a:t>AAMI and OSHA</a:t>
            </a:r>
          </a:p>
          <a:p>
            <a:pPr lvl="2"/>
            <a:r>
              <a:rPr lang="en-US" dirty="0" smtClean="0"/>
              <a:t>Has routine inspections</a:t>
            </a:r>
          </a:p>
          <a:p>
            <a:pPr lvl="3"/>
            <a:r>
              <a:rPr lang="en-US" dirty="0" smtClean="0"/>
              <a:t>Announced and unannounced</a:t>
            </a:r>
          </a:p>
          <a:p>
            <a:pPr lvl="2"/>
            <a:r>
              <a:rPr lang="en-US" dirty="0" smtClean="0"/>
              <a:t>Each facility if graded on performance</a:t>
            </a:r>
          </a:p>
          <a:p>
            <a:pPr lvl="3"/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43" y="2182875"/>
            <a:ext cx="17907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lvl="1"/>
            <a:r>
              <a:rPr lang="en-US" dirty="0" err="1" smtClean="0"/>
              <a:t>Magnut</a:t>
            </a:r>
            <a:r>
              <a:rPr lang="en-US" dirty="0" smtClean="0"/>
              <a:t> Status</a:t>
            </a:r>
          </a:p>
          <a:p>
            <a:pPr lvl="2"/>
            <a:r>
              <a:rPr lang="en-US" dirty="0" smtClean="0"/>
              <a:t>From American Nurses Credentialing Center</a:t>
            </a:r>
          </a:p>
          <a:p>
            <a:pPr lvl="2"/>
            <a:r>
              <a:rPr lang="en-US" dirty="0" smtClean="0"/>
              <a:t>Measures nursing care and nurse satisfaction</a:t>
            </a:r>
          </a:p>
          <a:p>
            <a:pPr lvl="2"/>
            <a:r>
              <a:rPr lang="en-US" dirty="0" smtClean="0"/>
              <a:t>Surveys facilities regarding nurses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Designation </a:t>
            </a:r>
          </a:p>
          <a:p>
            <a:pPr lvl="3"/>
            <a:r>
              <a:rPr lang="en-US" dirty="0" smtClean="0"/>
              <a:t>Recognizes quality nursing importance</a:t>
            </a:r>
          </a:p>
          <a:p>
            <a:pPr lvl="3"/>
            <a:r>
              <a:rPr lang="en-US" dirty="0" smtClean="0"/>
              <a:t>Very high achievement</a:t>
            </a:r>
          </a:p>
          <a:p>
            <a:pPr lvl="3"/>
            <a:r>
              <a:rPr lang="en-US" dirty="0" smtClean="0"/>
              <a:t>CS – looks at how CS service impact nursing / patient outcomes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966" y="3057810"/>
            <a:ext cx="1933489" cy="245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Standards Organization – ISO</a:t>
            </a:r>
          </a:p>
          <a:p>
            <a:pPr lvl="1"/>
            <a:r>
              <a:rPr lang="en-US" dirty="0" smtClean="0"/>
              <a:t>ISO 9000 – international standard</a:t>
            </a:r>
          </a:p>
          <a:p>
            <a:pPr lvl="2"/>
            <a:r>
              <a:rPr lang="en-US" dirty="0" smtClean="0"/>
              <a:t>Shows company delivers quality consistently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20" y="4200983"/>
            <a:ext cx="8041727" cy="159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Quality:</a:t>
            </a:r>
          </a:p>
          <a:p>
            <a:pPr lvl="1"/>
            <a:r>
              <a:rPr lang="en-US" dirty="0" smtClean="0"/>
              <a:t>Do they meet the needs?</a:t>
            </a:r>
          </a:p>
          <a:p>
            <a:pPr lvl="2"/>
            <a:r>
              <a:rPr lang="en-US" dirty="0" smtClean="0"/>
              <a:t>Do what they are supposed to do???</a:t>
            </a:r>
          </a:p>
          <a:p>
            <a:pPr lvl="2"/>
            <a:r>
              <a:rPr lang="en-US" dirty="0" smtClean="0"/>
              <a:t>Washer decontaminator properly used leaves items dirty</a:t>
            </a:r>
          </a:p>
          <a:p>
            <a:pPr lvl="3"/>
            <a:r>
              <a:rPr lang="en-US" dirty="0" smtClean="0"/>
              <a:t>Judged inferior = SUBJECTIVE</a:t>
            </a:r>
          </a:p>
          <a:p>
            <a:pPr lvl="2"/>
            <a:r>
              <a:rPr lang="en-US" dirty="0" smtClean="0"/>
              <a:t>Washer decontaminator leaves clean decontaminated items</a:t>
            </a:r>
          </a:p>
          <a:p>
            <a:pPr lvl="3"/>
            <a:r>
              <a:rPr lang="en-US" dirty="0" smtClean="0"/>
              <a:t>Judged “great” = SUBJECTIVE</a:t>
            </a:r>
          </a:p>
          <a:p>
            <a:pPr lvl="1"/>
            <a:r>
              <a:rPr lang="en-US" dirty="0" smtClean="0"/>
              <a:t>Branding</a:t>
            </a:r>
          </a:p>
          <a:p>
            <a:pPr lvl="2"/>
            <a:r>
              <a:rPr lang="en-US" dirty="0" smtClean="0"/>
              <a:t>One brand does well, would probably purchase again</a:t>
            </a:r>
          </a:p>
          <a:p>
            <a:pPr lvl="3"/>
            <a:r>
              <a:rPr lang="en-US" dirty="0" smtClean="0"/>
              <a:t>SUBJECTIVE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CS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Tech</a:t>
            </a:r>
          </a:p>
          <a:p>
            <a:pPr lvl="1"/>
            <a:r>
              <a:rPr lang="en-US" dirty="0" smtClean="0"/>
              <a:t>To attain quality standards while doing their work</a:t>
            </a:r>
          </a:p>
          <a:p>
            <a:pPr lvl="2"/>
            <a:r>
              <a:rPr lang="en-US" dirty="0" smtClean="0"/>
              <a:t>Follow procedures</a:t>
            </a:r>
          </a:p>
          <a:p>
            <a:pPr lvl="2"/>
            <a:r>
              <a:rPr lang="en-US" dirty="0" smtClean="0"/>
              <a:t>Work as a team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400" y="2841625"/>
            <a:ext cx="25019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53" y="4035683"/>
            <a:ext cx="3043947" cy="204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Quality in Processing</a:t>
            </a:r>
          </a:p>
          <a:p>
            <a:pPr lvl="1"/>
            <a:r>
              <a:rPr lang="en-US" dirty="0" smtClean="0"/>
              <a:t>Decontamination</a:t>
            </a:r>
          </a:p>
          <a:p>
            <a:pPr lvl="2"/>
            <a:r>
              <a:rPr lang="en-US" dirty="0" smtClean="0"/>
              <a:t>Wear PPE</a:t>
            </a:r>
          </a:p>
          <a:p>
            <a:pPr lvl="2"/>
            <a:r>
              <a:rPr lang="en-US" dirty="0" smtClean="0"/>
              <a:t>Disassemble all instruments as you can</a:t>
            </a:r>
          </a:p>
          <a:p>
            <a:pPr lvl="2"/>
            <a:r>
              <a:rPr lang="en-US" dirty="0" smtClean="0"/>
              <a:t>Measure properly</a:t>
            </a:r>
          </a:p>
          <a:p>
            <a:pPr lvl="2"/>
            <a:r>
              <a:rPr lang="en-US" dirty="0" smtClean="0"/>
              <a:t>Load and operate properly</a:t>
            </a:r>
          </a:p>
          <a:p>
            <a:pPr lvl="2"/>
            <a:r>
              <a:rPr lang="en-US" dirty="0" smtClean="0"/>
              <a:t>Follow written procedures</a:t>
            </a:r>
          </a:p>
          <a:p>
            <a:pPr lvl="3"/>
            <a:r>
              <a:rPr lang="en-US" dirty="0" smtClean="0"/>
              <a:t>Follow OEM recommendations</a:t>
            </a:r>
          </a:p>
          <a:p>
            <a:pPr lvl="2"/>
            <a:r>
              <a:rPr lang="en-US" dirty="0" smtClean="0"/>
              <a:t>No shortcuts</a:t>
            </a:r>
          </a:p>
          <a:p>
            <a:pPr lvl="2"/>
            <a:r>
              <a:rPr lang="en-US" dirty="0" smtClean="0"/>
              <a:t>Check equipment for proper working order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330" y="0"/>
            <a:ext cx="1747861" cy="1724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64" y="930085"/>
            <a:ext cx="1607409" cy="217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191" y="3103835"/>
            <a:ext cx="1218668" cy="141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164" y="4500967"/>
            <a:ext cx="1944836" cy="1343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3572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Preparation and packing area</a:t>
            </a:r>
          </a:p>
          <a:p>
            <a:pPr lvl="2"/>
            <a:r>
              <a:rPr lang="en-US" dirty="0" smtClean="0"/>
              <a:t>Check linen for holes  / lint</a:t>
            </a:r>
          </a:p>
          <a:p>
            <a:pPr lvl="2"/>
            <a:r>
              <a:rPr lang="en-US" dirty="0" smtClean="0"/>
              <a:t>Check wrappers / filters for holes, intactness</a:t>
            </a:r>
          </a:p>
          <a:p>
            <a:pPr lvl="2"/>
            <a:r>
              <a:rPr lang="en-US" dirty="0" smtClean="0"/>
              <a:t>Use nothing from the floor</a:t>
            </a:r>
          </a:p>
          <a:p>
            <a:pPr lvl="3"/>
            <a:r>
              <a:rPr lang="en-US" dirty="0" smtClean="0"/>
              <a:t>Instruments, wrappers</a:t>
            </a:r>
          </a:p>
          <a:p>
            <a:pPr lvl="2"/>
            <a:r>
              <a:rPr lang="en-US" dirty="0" smtClean="0"/>
              <a:t>Follow count sheets, pick lists</a:t>
            </a:r>
          </a:p>
          <a:p>
            <a:pPr lvl="2"/>
            <a:r>
              <a:rPr lang="en-US" dirty="0" smtClean="0"/>
              <a:t>Check / inspect all instruments</a:t>
            </a:r>
            <a:endParaRPr lang="en-US" b="1" dirty="0" smtClean="0"/>
          </a:p>
          <a:p>
            <a:pPr lvl="3"/>
            <a:r>
              <a:rPr lang="en-US" b="1" dirty="0" smtClean="0"/>
              <a:t>Function</a:t>
            </a:r>
          </a:p>
          <a:p>
            <a:pPr lvl="3"/>
            <a:r>
              <a:rPr lang="en-US" b="1" dirty="0" smtClean="0"/>
              <a:t>Alignment</a:t>
            </a:r>
          </a:p>
          <a:p>
            <a:pPr lvl="3"/>
            <a:r>
              <a:rPr lang="en-US" b="1" dirty="0" smtClean="0"/>
              <a:t>Assembly</a:t>
            </a:r>
          </a:p>
          <a:p>
            <a:pPr lvl="3"/>
            <a:r>
              <a:rPr lang="en-US" b="1" dirty="0" smtClean="0"/>
              <a:t>sharpness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652" y="1109672"/>
            <a:ext cx="2025348" cy="1347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652" y="3128731"/>
            <a:ext cx="1872948" cy="187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870" y="4446138"/>
            <a:ext cx="1524954" cy="2043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75731">
            <a:off x="3502045" y="5293517"/>
            <a:ext cx="1918280" cy="1140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Sterilization </a:t>
            </a:r>
          </a:p>
          <a:p>
            <a:pPr lvl="2"/>
            <a:r>
              <a:rPr lang="en-US" dirty="0" smtClean="0"/>
              <a:t>Load carts properly</a:t>
            </a:r>
          </a:p>
          <a:p>
            <a:pPr lvl="2"/>
            <a:r>
              <a:rPr lang="en-US" dirty="0" smtClean="0"/>
              <a:t>Verify mechanical and physical indicators post</a:t>
            </a:r>
          </a:p>
          <a:p>
            <a:pPr lvl="2"/>
            <a:r>
              <a:rPr lang="en-US" dirty="0" smtClean="0"/>
              <a:t>No touching until cool</a:t>
            </a:r>
          </a:p>
          <a:p>
            <a:pPr lvl="2"/>
            <a:r>
              <a:rPr lang="en-US" dirty="0" smtClean="0"/>
              <a:t>Complete documentation logs</a:t>
            </a:r>
          </a:p>
          <a:p>
            <a:pPr lvl="3"/>
            <a:r>
              <a:rPr lang="en-US" dirty="0" smtClean="0"/>
              <a:t>Load</a:t>
            </a:r>
          </a:p>
          <a:p>
            <a:pPr lvl="3"/>
            <a:r>
              <a:rPr lang="en-US" dirty="0" smtClean="0"/>
              <a:t>BI</a:t>
            </a:r>
          </a:p>
          <a:p>
            <a:pPr lvl="3"/>
            <a:r>
              <a:rPr lang="en-US" dirty="0" smtClean="0"/>
              <a:t>Implant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665162"/>
            <a:ext cx="27940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53" y="3222625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317" y="4528469"/>
            <a:ext cx="34036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Storage and Distribution</a:t>
            </a:r>
          </a:p>
          <a:p>
            <a:pPr lvl="2"/>
            <a:r>
              <a:rPr lang="en-US" dirty="0" smtClean="0"/>
              <a:t>Follow pick sheets</a:t>
            </a:r>
          </a:p>
          <a:p>
            <a:pPr lvl="2"/>
            <a:r>
              <a:rPr lang="en-US" dirty="0" smtClean="0"/>
              <a:t>Check packaging</a:t>
            </a:r>
          </a:p>
          <a:p>
            <a:pPr lvl="3"/>
            <a:r>
              <a:rPr lang="en-US" dirty="0" smtClean="0"/>
              <a:t>Holes</a:t>
            </a:r>
          </a:p>
          <a:p>
            <a:pPr lvl="3"/>
            <a:r>
              <a:rPr lang="en-US" dirty="0" smtClean="0"/>
              <a:t>Expiration</a:t>
            </a:r>
          </a:p>
          <a:p>
            <a:pPr lvl="3"/>
            <a:r>
              <a:rPr lang="en-US" dirty="0" smtClean="0"/>
              <a:t>Color changes</a:t>
            </a:r>
          </a:p>
          <a:p>
            <a:pPr lvl="2"/>
            <a:r>
              <a:rPr lang="en-US" dirty="0" smtClean="0"/>
              <a:t>Store / load items to ensure they stay intact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549" y="1295400"/>
            <a:ext cx="1563154" cy="1563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23" y="2498259"/>
            <a:ext cx="2270580" cy="151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307" y="4866619"/>
            <a:ext cx="2689779" cy="180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716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CS / Distribution </a:t>
            </a:r>
          </a:p>
          <a:p>
            <a:pPr lvl="2"/>
            <a:r>
              <a:rPr lang="en-US" dirty="0" smtClean="0"/>
              <a:t>Don’t talk and work at the same time</a:t>
            </a:r>
          </a:p>
          <a:p>
            <a:pPr lvl="3"/>
            <a:r>
              <a:rPr lang="en-US" dirty="0" smtClean="0"/>
              <a:t>Causes distraction – mistakes</a:t>
            </a:r>
          </a:p>
          <a:p>
            <a:pPr lvl="2"/>
            <a:r>
              <a:rPr lang="en-US" dirty="0" smtClean="0"/>
              <a:t>Don’t do anything without training</a:t>
            </a:r>
          </a:p>
          <a:p>
            <a:pPr lvl="2"/>
            <a:r>
              <a:rPr lang="en-US" dirty="0" smtClean="0"/>
              <a:t>When unsure – ASK for someone to check /help</a:t>
            </a:r>
          </a:p>
          <a:p>
            <a:pPr lvl="2"/>
            <a:r>
              <a:rPr lang="en-US" dirty="0" smtClean="0"/>
              <a:t>When distracted – recheck to be sure it is right</a:t>
            </a:r>
          </a:p>
          <a:p>
            <a:pPr lvl="2"/>
            <a:r>
              <a:rPr lang="en-US" dirty="0" smtClean="0"/>
              <a:t>If not at 100% - don’t do it</a:t>
            </a:r>
          </a:p>
          <a:p>
            <a:pPr lvl="3"/>
            <a:r>
              <a:rPr lang="en-US" dirty="0" smtClean="0"/>
              <a:t>Don’t start if you can’t finish it</a:t>
            </a:r>
          </a:p>
          <a:p>
            <a:pPr lvl="2"/>
            <a:r>
              <a:rPr lang="en-US" dirty="0" smtClean="0"/>
              <a:t>Re-check all work</a:t>
            </a:r>
          </a:p>
          <a:p>
            <a:pPr lvl="2"/>
            <a:r>
              <a:rPr lang="en-US" dirty="0" smtClean="0"/>
              <a:t>Neatness counts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774" y="160436"/>
            <a:ext cx="2536661" cy="195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874" y="2112476"/>
            <a:ext cx="1602801" cy="1427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626" y="4379617"/>
            <a:ext cx="1992374" cy="135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81" y="5067905"/>
            <a:ext cx="1682183" cy="200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Help others – even when they don’t think they need help</a:t>
            </a:r>
          </a:p>
          <a:p>
            <a:pPr lvl="2"/>
            <a:r>
              <a:rPr lang="en-US" dirty="0" smtClean="0"/>
              <a:t>Speak up if something seems wrong</a:t>
            </a:r>
          </a:p>
          <a:p>
            <a:pPr lvl="2"/>
            <a:r>
              <a:rPr lang="en-US" dirty="0" smtClean="0"/>
              <a:t>Report malfunctioning or damaged equipment</a:t>
            </a:r>
          </a:p>
          <a:p>
            <a:pPr lvl="2"/>
            <a:r>
              <a:rPr lang="en-US" dirty="0" smtClean="0"/>
              <a:t>Attend training, in-service </a:t>
            </a:r>
          </a:p>
          <a:p>
            <a:pPr lvl="3"/>
            <a:r>
              <a:rPr lang="en-US" dirty="0" smtClean="0"/>
              <a:t>All that you can</a:t>
            </a:r>
          </a:p>
          <a:p>
            <a:pPr lvl="2"/>
            <a:r>
              <a:rPr lang="en-US" dirty="0" smtClean="0"/>
              <a:t>Follow the rules</a:t>
            </a:r>
          </a:p>
          <a:p>
            <a:pPr lvl="3"/>
            <a:r>
              <a:rPr lang="en-US" dirty="0" smtClean="0"/>
              <a:t>There is a reason for the rules	</a:t>
            </a:r>
          </a:p>
          <a:p>
            <a:pPr lvl="2"/>
            <a:r>
              <a:rPr lang="en-US" dirty="0" smtClean="0"/>
              <a:t>Question unsure things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99" y="0"/>
            <a:ext cx="2011921" cy="1474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94" y="3102462"/>
            <a:ext cx="1110411" cy="1949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182" y="5052344"/>
            <a:ext cx="1596231" cy="159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Standards</a:t>
            </a:r>
          </a:p>
          <a:p>
            <a:pPr lvl="1"/>
            <a:r>
              <a:rPr lang="en-US" dirty="0" smtClean="0"/>
              <a:t>Certain list of instruments  for set</a:t>
            </a:r>
          </a:p>
          <a:p>
            <a:pPr lvl="2"/>
            <a:r>
              <a:rPr lang="en-US" dirty="0" smtClean="0"/>
              <a:t>One is missing – if not needed for procedure</a:t>
            </a:r>
          </a:p>
          <a:p>
            <a:pPr lvl="3"/>
            <a:r>
              <a:rPr lang="en-US" dirty="0" smtClean="0"/>
              <a:t>Judged OK by OR personnel</a:t>
            </a:r>
          </a:p>
          <a:p>
            <a:pPr lvl="2"/>
            <a:r>
              <a:rPr lang="en-US" dirty="0" smtClean="0"/>
              <a:t>Quality requires ALL instruments are in the set</a:t>
            </a:r>
          </a:p>
          <a:p>
            <a:pPr lvl="3"/>
            <a:r>
              <a:rPr lang="en-US" dirty="0" smtClean="0"/>
              <a:t>Meets CS standards	</a:t>
            </a:r>
          </a:p>
          <a:p>
            <a:pPr lvl="1"/>
            <a:r>
              <a:rPr lang="en-US" dirty="0" smtClean="0"/>
              <a:t>Certain person assembled set / case cart</a:t>
            </a:r>
          </a:p>
          <a:p>
            <a:pPr lvl="2"/>
            <a:r>
              <a:rPr lang="en-US" dirty="0" smtClean="0"/>
              <a:t>ALWAYS  right – becomes “Branding”</a:t>
            </a:r>
          </a:p>
          <a:p>
            <a:pPr lvl="2"/>
            <a:r>
              <a:rPr lang="en-US" dirty="0" smtClean="0"/>
              <a:t>ALL STAFF should meet STANDARD for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97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Document meeting the standard = Quality</a:t>
            </a:r>
          </a:p>
          <a:p>
            <a:pPr lvl="1"/>
            <a:r>
              <a:rPr lang="en-US" dirty="0" smtClean="0"/>
              <a:t>Can validate statistics</a:t>
            </a:r>
          </a:p>
          <a:p>
            <a:pPr lvl="1"/>
            <a:r>
              <a:rPr lang="en-US" dirty="0" smtClean="0"/>
              <a:t>A system can identify inferior products before they leave the area</a:t>
            </a:r>
          </a:p>
          <a:p>
            <a:pPr lvl="2"/>
            <a:r>
              <a:rPr lang="en-US" dirty="0" smtClean="0"/>
              <a:t>Survey customers using:</a:t>
            </a:r>
          </a:p>
          <a:p>
            <a:pPr lvl="3"/>
            <a:r>
              <a:rPr lang="en-US" dirty="0" smtClean="0"/>
              <a:t>Count sheets</a:t>
            </a:r>
          </a:p>
          <a:p>
            <a:pPr lvl="3"/>
            <a:r>
              <a:rPr lang="en-US" dirty="0" smtClean="0"/>
              <a:t>Pick tickets for case carts</a:t>
            </a:r>
          </a:p>
          <a:p>
            <a:pPr lvl="3"/>
            <a:r>
              <a:rPr lang="en-US" dirty="0" smtClean="0"/>
              <a:t>Formal surveys</a:t>
            </a:r>
          </a:p>
          <a:p>
            <a:pPr lvl="2"/>
            <a:r>
              <a:rPr lang="en-US" dirty="0" smtClean="0"/>
              <a:t>Analyze statistics</a:t>
            </a:r>
          </a:p>
          <a:p>
            <a:pPr lvl="2"/>
            <a:r>
              <a:rPr lang="en-US" dirty="0" smtClean="0"/>
              <a:t>Study inferior areas</a:t>
            </a:r>
          </a:p>
          <a:p>
            <a:pPr lvl="2"/>
            <a:r>
              <a:rPr lang="en-US" dirty="0" smtClean="0"/>
              <a:t>Take corrective action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Quality needs:</a:t>
            </a:r>
          </a:p>
          <a:p>
            <a:pPr lvl="1"/>
            <a:r>
              <a:rPr lang="en-US" dirty="0" smtClean="0"/>
              <a:t>Long term plan</a:t>
            </a:r>
          </a:p>
          <a:p>
            <a:pPr lvl="2"/>
            <a:r>
              <a:rPr lang="en-US" dirty="0" smtClean="0"/>
              <a:t>To get to IDEAL</a:t>
            </a:r>
          </a:p>
          <a:p>
            <a:pPr lvl="1"/>
            <a:r>
              <a:rPr lang="en-US" dirty="0" smtClean="0"/>
              <a:t>Must be supported by administration</a:t>
            </a:r>
          </a:p>
          <a:p>
            <a:pPr lvl="2"/>
            <a:r>
              <a:rPr lang="en-US" dirty="0" smtClean="0"/>
              <a:t>Changes must be supported by everyone</a:t>
            </a:r>
          </a:p>
          <a:p>
            <a:pPr lvl="3"/>
            <a:r>
              <a:rPr lang="en-US" dirty="0" smtClean="0"/>
              <a:t>Systems</a:t>
            </a:r>
          </a:p>
          <a:p>
            <a:pPr lvl="3"/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Need time to:</a:t>
            </a:r>
          </a:p>
          <a:p>
            <a:pPr lvl="3"/>
            <a:r>
              <a:rPr lang="en-US" dirty="0" smtClean="0"/>
              <a:t>Study and Develop </a:t>
            </a:r>
          </a:p>
          <a:p>
            <a:pPr lvl="3"/>
            <a:r>
              <a:rPr lang="en-US" dirty="0" smtClean="0"/>
              <a:t>Implement</a:t>
            </a:r>
          </a:p>
          <a:p>
            <a:pPr lvl="3"/>
            <a:r>
              <a:rPr lang="en-US" dirty="0" smtClean="0"/>
              <a:t>Monitor 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2301</TotalTime>
  <Words>2571</Words>
  <Application>Microsoft Office PowerPoint</Application>
  <PresentationFormat>On-screen Show (4:3)</PresentationFormat>
  <Paragraphs>605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Trek</vt:lpstr>
      <vt:lpstr>Quality Assurance</vt:lpstr>
      <vt:lpstr>PowerPoint Presentation</vt:lpstr>
      <vt:lpstr>PowerPoint Presentation</vt:lpstr>
      <vt:lpstr>What is quality?</vt:lpstr>
      <vt:lpstr>Things to remember</vt:lpstr>
      <vt:lpstr>PowerPoint Presentation</vt:lpstr>
      <vt:lpstr>PowerPoint Presentation</vt:lpstr>
      <vt:lpstr>PowerPoint Presentation</vt:lpstr>
      <vt:lpstr>Components of Quality</vt:lpstr>
      <vt:lpstr>empowerment</vt:lpstr>
      <vt:lpstr>Leadership </vt:lpstr>
      <vt:lpstr>PowerPoint Presentation</vt:lpstr>
      <vt:lpstr>PowerPoint Presentation</vt:lpstr>
      <vt:lpstr>PowerPoint Presentation</vt:lpstr>
      <vt:lpstr>Standard Data</vt:lpstr>
      <vt:lpstr>PowerPoint Presentation</vt:lpstr>
      <vt:lpstr>Planning tools &amp; Procedures</vt:lpstr>
      <vt:lpstr>PowerPoint Presentation</vt:lpstr>
      <vt:lpstr>PowerPoint Presentation</vt:lpstr>
      <vt:lpstr>PowerPoint Presentation</vt:lpstr>
      <vt:lpstr>Principles of Quality Management</vt:lpstr>
      <vt:lpstr>Staff Members</vt:lpstr>
      <vt:lpstr>Process management</vt:lpstr>
      <vt:lpstr>PowerPoint Presentation</vt:lpstr>
      <vt:lpstr>PowerPoint Presentation</vt:lpstr>
      <vt:lpstr>PowerPoint Presentation</vt:lpstr>
      <vt:lpstr>Quality is a sequential Process</vt:lpstr>
      <vt:lpstr>PowerPoint Presentation</vt:lpstr>
      <vt:lpstr>Quality Indicators</vt:lpstr>
      <vt:lpstr>PowerPoint Presentation</vt:lpstr>
      <vt:lpstr>PowerPoint Presentation</vt:lpstr>
      <vt:lpstr>PowerPoint Presentation</vt:lpstr>
      <vt:lpstr>Categories of Quality control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Satisfaction Quality Control Indicators</vt:lpstr>
      <vt:lpstr>PowerPoint Presentation</vt:lpstr>
      <vt:lpstr>PowerPoint Presentation</vt:lpstr>
      <vt:lpstr>PowerPoint Presentation</vt:lpstr>
      <vt:lpstr>Technical Quality Control indicators</vt:lpstr>
      <vt:lpstr>PowerPoint Presentation</vt:lpstr>
      <vt:lpstr>Analysis of Quality Concerns</vt:lpstr>
      <vt:lpstr>PowerPoint Presentation</vt:lpstr>
      <vt:lpstr>PowerPoint Presentation</vt:lpstr>
      <vt:lpstr>PowerPoint Presentation</vt:lpstr>
      <vt:lpstr>Quality Program alternatives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CS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Renton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</dc:title>
  <dc:creator>Rosemary Thurston</dc:creator>
  <cp:lastModifiedBy>bkelso</cp:lastModifiedBy>
  <cp:revision>19</cp:revision>
  <dcterms:created xsi:type="dcterms:W3CDTF">2013-02-06T19:26:18Z</dcterms:created>
  <dcterms:modified xsi:type="dcterms:W3CDTF">2013-02-07T05:16:52Z</dcterms:modified>
</cp:coreProperties>
</file>