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Layouts/slideLayout8.xml" ContentType="application/vnd.openxmlformats-officedocument.presentationml.slideLayout+xml"/>
  <Override PartName="/ppt/slides/slide92.xml" ContentType="application/vnd.openxmlformats-officedocument.presentationml.slide+xml"/>
  <Override PartName="/ppt/slides/slide100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9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7.xml" ContentType="application/vnd.openxmlformats-officedocument.presentationml.slide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9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0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slides/slide82.xml" ContentType="application/vnd.openxmlformats-officedocument.presentationml.slide+xml"/>
  <Override PartName="/ppt/slides/slide9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9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8" r:id="rId14"/>
    <p:sldId id="267" r:id="rId15"/>
    <p:sldId id="269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0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E6CCB43-669B-4BD6-A44E-C6034194A19B}" type="datetimeFigureOut">
              <a:rPr lang="en-US" smtClean="0"/>
              <a:pPr/>
              <a:t>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A100CF2-49A7-4BDE-8D53-4756B25A9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    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8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CAUTION  in areas with WATER</a:t>
            </a:r>
          </a:p>
          <a:p>
            <a:pPr lvl="1"/>
            <a:r>
              <a:rPr lang="en-US" dirty="0" smtClean="0"/>
              <a:t>May be slippery</a:t>
            </a:r>
          </a:p>
          <a:p>
            <a:pPr lvl="1"/>
            <a:r>
              <a:rPr lang="en-US" dirty="0" smtClean="0"/>
              <a:t>Use mats or non-skid shoes</a:t>
            </a:r>
          </a:p>
          <a:p>
            <a:pPr lvl="1"/>
            <a:endParaRPr lang="en-US" dirty="0"/>
          </a:p>
          <a:p>
            <a:r>
              <a:rPr lang="en-US" dirty="0" smtClean="0"/>
              <a:t>Moving CARTS</a:t>
            </a:r>
          </a:p>
          <a:p>
            <a:pPr lvl="1"/>
            <a:r>
              <a:rPr lang="en-US" dirty="0" smtClean="0"/>
              <a:t>Check for weight</a:t>
            </a:r>
          </a:p>
          <a:p>
            <a:pPr lvl="2"/>
            <a:r>
              <a:rPr lang="en-US" dirty="0" smtClean="0"/>
              <a:t>Unload  items if too heavy</a:t>
            </a:r>
          </a:p>
          <a:p>
            <a:pPr lvl="1"/>
            <a:r>
              <a:rPr lang="en-US" dirty="0" smtClean="0"/>
              <a:t>Check for wheel alignment</a:t>
            </a:r>
          </a:p>
          <a:p>
            <a:pPr lvl="2"/>
            <a:r>
              <a:rPr lang="en-US" dirty="0" smtClean="0"/>
              <a:t>So they will roll over door spaces / uneven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52600"/>
            <a:ext cx="20955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86200"/>
            <a:ext cx="2362200" cy="15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Disaster Plan</a:t>
            </a:r>
          </a:p>
          <a:p>
            <a:pPr lvl="1"/>
            <a:r>
              <a:rPr lang="en-US" dirty="0" smtClean="0"/>
              <a:t>Facility plan</a:t>
            </a:r>
          </a:p>
          <a:p>
            <a:pPr lvl="1"/>
            <a:r>
              <a:rPr lang="en-US" dirty="0" smtClean="0"/>
              <a:t>Department plan part of the whole</a:t>
            </a:r>
          </a:p>
          <a:p>
            <a:pPr lvl="1"/>
            <a:r>
              <a:rPr lang="en-US" dirty="0" smtClean="0"/>
              <a:t>Managed by ICS – Incident Command System</a:t>
            </a:r>
          </a:p>
          <a:p>
            <a:pPr lvl="1"/>
            <a:r>
              <a:rPr lang="en-US" dirty="0" smtClean="0"/>
              <a:t>Elements of CS plan include:</a:t>
            </a:r>
          </a:p>
          <a:p>
            <a:pPr lvl="2"/>
            <a:r>
              <a:rPr lang="en-US" dirty="0" smtClean="0"/>
              <a:t>Emergency call list – </a:t>
            </a:r>
          </a:p>
          <a:p>
            <a:pPr lvl="3"/>
            <a:r>
              <a:rPr lang="en-US" dirty="0" smtClean="0"/>
              <a:t>Lines of authority</a:t>
            </a:r>
          </a:p>
          <a:p>
            <a:pPr lvl="3"/>
            <a:r>
              <a:rPr lang="en-US" dirty="0" smtClean="0"/>
              <a:t>Who to call for specific disasters</a:t>
            </a:r>
          </a:p>
          <a:p>
            <a:pPr lvl="2"/>
            <a:r>
              <a:rPr lang="en-US" dirty="0" smtClean="0"/>
              <a:t>Protocols for supply replenishment 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28800"/>
            <a:ext cx="7345363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Posted evacuation plans with practice drills</a:t>
            </a:r>
          </a:p>
          <a:p>
            <a:pPr lvl="1"/>
            <a:r>
              <a:rPr lang="en-US" dirty="0" smtClean="0"/>
              <a:t>Organizational structure  - lines of authority</a:t>
            </a:r>
          </a:p>
          <a:p>
            <a:pPr lvl="1"/>
            <a:r>
              <a:rPr lang="en-US" dirty="0" smtClean="0"/>
              <a:t>Employee responsibility lists for certain tasks</a:t>
            </a:r>
          </a:p>
          <a:p>
            <a:pPr lvl="1"/>
            <a:r>
              <a:rPr lang="en-US" dirty="0" smtClean="0"/>
              <a:t>Alternate communication / transportation if out of	order</a:t>
            </a:r>
          </a:p>
          <a:p>
            <a:pPr lvl="1"/>
            <a:r>
              <a:rPr lang="en-US" dirty="0" smtClean="0"/>
              <a:t>Location of utility / power shut off points</a:t>
            </a:r>
          </a:p>
          <a:p>
            <a:pPr lvl="1"/>
            <a:r>
              <a:rPr lang="en-US" dirty="0" smtClean="0"/>
              <a:t>Priorities for sterilization / distribution  based on failing utilities / internal damage</a:t>
            </a:r>
          </a:p>
          <a:p>
            <a:pPr lvl="1"/>
            <a:r>
              <a:rPr lang="en-US" dirty="0" smtClean="0"/>
              <a:t>Risk assessment to help guide planning efforts</a:t>
            </a:r>
          </a:p>
          <a:p>
            <a:pPr lvl="1"/>
            <a:r>
              <a:rPr lang="en-US" dirty="0" smtClean="0"/>
              <a:t>How facility plan is integrated with community response organizations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New Concern</a:t>
            </a:r>
          </a:p>
          <a:p>
            <a:pPr lvl="1"/>
            <a:r>
              <a:rPr lang="en-US" dirty="0" smtClean="0"/>
              <a:t>Biologic Terrorism</a:t>
            </a:r>
          </a:p>
          <a:p>
            <a:pPr lvl="2"/>
            <a:r>
              <a:rPr lang="en-US" dirty="0" smtClean="0"/>
              <a:t>Potential of using biologic agents for terror</a:t>
            </a:r>
          </a:p>
          <a:p>
            <a:pPr lvl="1"/>
            <a:r>
              <a:rPr lang="en-US" dirty="0" smtClean="0"/>
              <a:t>Chemical Agents</a:t>
            </a:r>
          </a:p>
          <a:p>
            <a:pPr lvl="1"/>
            <a:r>
              <a:rPr lang="en-US" dirty="0" smtClean="0"/>
              <a:t>Must include these in Disaster Plans	</a:t>
            </a:r>
          </a:p>
          <a:p>
            <a:pPr lvl="2"/>
            <a:r>
              <a:rPr lang="en-US" dirty="0" smtClean="0"/>
              <a:t>Preparedness and</a:t>
            </a:r>
            <a:r>
              <a:rPr lang="en-US" dirty="0" smtClean="0"/>
              <a:t> response </a:t>
            </a:r>
            <a:r>
              <a:rPr lang="en-US" dirty="0" smtClean="0"/>
              <a:t>protocols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Alerts to possible terrorist attack</a:t>
            </a:r>
          </a:p>
          <a:p>
            <a:pPr lvl="1"/>
            <a:r>
              <a:rPr lang="en-US" dirty="0" smtClean="0"/>
              <a:t>Rapid increase of disease</a:t>
            </a:r>
          </a:p>
          <a:p>
            <a:pPr lvl="1"/>
            <a:r>
              <a:rPr lang="en-US" dirty="0" smtClean="0"/>
              <a:t>Epidemic that rises  / falls in short period</a:t>
            </a:r>
          </a:p>
          <a:p>
            <a:pPr lvl="1"/>
            <a:r>
              <a:rPr lang="en-US" dirty="0" smtClean="0"/>
              <a:t>Endemic disease in an unusual time or pattern</a:t>
            </a:r>
          </a:p>
          <a:p>
            <a:pPr lvl="1"/>
            <a:r>
              <a:rPr lang="en-US" dirty="0" smtClean="0"/>
              <a:t>Lower exposure inside</a:t>
            </a:r>
            <a:r>
              <a:rPr lang="en-US" dirty="0" smtClean="0"/>
              <a:t> vs. </a:t>
            </a:r>
            <a:r>
              <a:rPr lang="en-US" dirty="0" smtClean="0"/>
              <a:t>outside area</a:t>
            </a:r>
          </a:p>
          <a:p>
            <a:pPr lvl="1"/>
            <a:r>
              <a:rPr lang="en-US" dirty="0" smtClean="0"/>
              <a:t>Cluster of people from one area</a:t>
            </a:r>
          </a:p>
          <a:p>
            <a:pPr lvl="1"/>
            <a:r>
              <a:rPr lang="en-US" dirty="0" smtClean="0"/>
              <a:t>Many rapidly fatal cases</a:t>
            </a:r>
          </a:p>
          <a:p>
            <a:pPr lvl="1"/>
            <a:r>
              <a:rPr lang="en-US" dirty="0" smtClean="0"/>
              <a:t>Uncommon disease that has terrorism potential – </a:t>
            </a:r>
            <a:r>
              <a:rPr lang="en-US" dirty="0" smtClean="0"/>
              <a:t>ie</a:t>
            </a:r>
            <a:r>
              <a:rPr lang="en-US" dirty="0" smtClean="0"/>
              <a:t> anthrax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special concerns:</a:t>
            </a:r>
          </a:p>
          <a:p>
            <a:pPr lvl="1"/>
            <a:r>
              <a:rPr lang="en-US" dirty="0" smtClean="0"/>
              <a:t>Isolation Precautions</a:t>
            </a:r>
          </a:p>
          <a:p>
            <a:pPr lvl="1"/>
            <a:r>
              <a:rPr lang="en-US" dirty="0" smtClean="0"/>
              <a:t>Standard Precautions</a:t>
            </a:r>
          </a:p>
          <a:p>
            <a:pPr lvl="2"/>
            <a:r>
              <a:rPr lang="en-US" dirty="0" smtClean="0"/>
              <a:t>Prevent direct contact with body fluids, droplets, and droplet nuelei</a:t>
            </a:r>
          </a:p>
          <a:p>
            <a:pPr lvl="2"/>
            <a:r>
              <a:rPr lang="en-US" dirty="0" smtClean="0"/>
              <a:t>Use of PPE</a:t>
            </a:r>
          </a:p>
          <a:p>
            <a:pPr lvl="1"/>
            <a:r>
              <a:rPr lang="en-US" dirty="0" smtClean="0"/>
              <a:t>Cleaning, disinfection, and sterilization of equipment</a:t>
            </a:r>
          </a:p>
          <a:p>
            <a:pPr lvl="1"/>
            <a:r>
              <a:rPr lang="en-US" dirty="0" smtClean="0"/>
              <a:t>Laundry isolation for some agents (small pox) in the room, in plastic bags and then linen bags</a:t>
            </a:r>
          </a:p>
          <a:p>
            <a:pPr lvl="1"/>
            <a:r>
              <a:rPr lang="en-US" dirty="0" smtClean="0"/>
              <a:t>Trash – may require special handling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Sinks should:</a:t>
            </a:r>
          </a:p>
          <a:p>
            <a:pPr lvl="1"/>
            <a:r>
              <a:rPr lang="en-US" dirty="0" smtClean="0"/>
              <a:t>Be at working height</a:t>
            </a:r>
          </a:p>
          <a:p>
            <a:pPr lvl="2"/>
            <a:r>
              <a:rPr lang="en-US" dirty="0" smtClean="0"/>
              <a:t>Reduces back and arm strain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Cleaning instruments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Scrub UNDER water surface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Avoids formation of AEROSOLS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09600"/>
            <a:ext cx="2057400" cy="2746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014383"/>
            <a:ext cx="2958120" cy="184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62400"/>
            <a:ext cx="3073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3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340600" cy="457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OEM’s recommendation for: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Detergent concentration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0005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657600"/>
            <a:ext cx="2286000" cy="148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286000"/>
            <a:ext cx="1615017" cy="161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and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AAMI states:</a:t>
            </a:r>
          </a:p>
          <a:p>
            <a:pPr lvl="1"/>
            <a:r>
              <a:rPr lang="en-US" dirty="0" smtClean="0"/>
              <a:t>All those doing sterile processing</a:t>
            </a:r>
          </a:p>
          <a:p>
            <a:pPr lvl="2"/>
            <a:r>
              <a:rPr lang="en-US" dirty="0" smtClean="0"/>
              <a:t>SHOULD BE </a:t>
            </a:r>
            <a:r>
              <a:rPr lang="en-US" b="1" i="1" dirty="0" smtClean="0"/>
              <a:t>CERTIFIED</a:t>
            </a:r>
          </a:p>
          <a:p>
            <a:pPr lvl="2"/>
            <a:r>
              <a:rPr lang="en-US" dirty="0" smtClean="0"/>
              <a:t>AS A CONDITION OF EMPLOYMENT</a:t>
            </a:r>
          </a:p>
          <a:p>
            <a:pPr lvl="2"/>
            <a:r>
              <a:rPr lang="en-US" dirty="0" smtClean="0"/>
              <a:t>Only employees thoroughly trained in </a:t>
            </a:r>
          </a:p>
          <a:p>
            <a:pPr lvl="3"/>
            <a:r>
              <a:rPr lang="en-US" dirty="0" smtClean="0"/>
              <a:t>Sterilization </a:t>
            </a:r>
          </a:p>
          <a:p>
            <a:pPr lvl="3"/>
            <a:r>
              <a:rPr lang="en-US" dirty="0" smtClean="0"/>
              <a:t>Care and operation of sterilization equipment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05400"/>
            <a:ext cx="2570672" cy="94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52600"/>
            <a:ext cx="1981200" cy="9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1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AAMI also says:</a:t>
            </a:r>
          </a:p>
          <a:p>
            <a:pPr lvl="1"/>
            <a:r>
              <a:rPr lang="en-US" dirty="0" smtClean="0"/>
              <a:t>Safe environment results from:</a:t>
            </a:r>
          </a:p>
          <a:p>
            <a:pPr lvl="3"/>
            <a:r>
              <a:rPr lang="en-US" dirty="0" smtClean="0"/>
              <a:t>Monitoring Preventive Maintenance of equipment</a:t>
            </a:r>
          </a:p>
          <a:p>
            <a:pPr lvl="3"/>
            <a:r>
              <a:rPr lang="en-US" dirty="0" smtClean="0"/>
              <a:t>Employee education</a:t>
            </a:r>
          </a:p>
          <a:p>
            <a:pPr lvl="3"/>
            <a:r>
              <a:rPr lang="en-US" dirty="0" smtClean="0"/>
              <a:t>Employee orientation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 SAFE ENVIRONMENT</a:t>
            </a:r>
          </a:p>
          <a:p>
            <a:pPr lvl="3"/>
            <a:r>
              <a:rPr lang="en-US" dirty="0" smtClean="0"/>
              <a:t>Ensures a safe and efficient  sterile preparation and sterilization area</a:t>
            </a:r>
          </a:p>
          <a:p>
            <a:pPr lvl="3"/>
            <a:r>
              <a:rPr lang="en-US" dirty="0" smtClean="0"/>
              <a:t>BENEFITS PATIENTS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84800"/>
            <a:ext cx="12700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CS injuries</a:t>
            </a:r>
          </a:p>
          <a:p>
            <a:pPr lvl="1"/>
            <a:r>
              <a:rPr lang="en-US" dirty="0" smtClean="0"/>
              <a:t>Burns</a:t>
            </a:r>
          </a:p>
          <a:p>
            <a:pPr lvl="2"/>
            <a:r>
              <a:rPr lang="en-US" dirty="0" smtClean="0"/>
              <a:t>Skin </a:t>
            </a:r>
          </a:p>
          <a:p>
            <a:pPr lvl="2"/>
            <a:r>
              <a:rPr lang="en-US" dirty="0" smtClean="0"/>
              <a:t>Mucous membranes</a:t>
            </a:r>
          </a:p>
          <a:p>
            <a:pPr lvl="1"/>
            <a:r>
              <a:rPr lang="en-US" dirty="0" smtClean="0"/>
              <a:t>Caused by </a:t>
            </a:r>
          </a:p>
          <a:p>
            <a:pPr lvl="2"/>
            <a:r>
              <a:rPr lang="en-US" dirty="0" smtClean="0"/>
              <a:t>Chemicals</a:t>
            </a:r>
          </a:p>
          <a:p>
            <a:pPr lvl="3"/>
            <a:r>
              <a:rPr lang="en-US" dirty="0" smtClean="0"/>
              <a:t>Splashing chemicals in eye – need for eye protection</a:t>
            </a:r>
          </a:p>
          <a:p>
            <a:pPr lvl="2"/>
            <a:r>
              <a:rPr lang="en-US" dirty="0" smtClean="0"/>
              <a:t>Nearness to heat source – sterilizer or hot cart</a:t>
            </a:r>
          </a:p>
          <a:p>
            <a:pPr lvl="2"/>
            <a:r>
              <a:rPr lang="en-US" dirty="0" smtClean="0"/>
              <a:t>Electrical burns – not following precautions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5352" y="1652048"/>
            <a:ext cx="162769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200400"/>
            <a:ext cx="2008717" cy="126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828800"/>
            <a:ext cx="1921933" cy="127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599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 tips for Sterilization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insulated gloves to handle </a:t>
            </a:r>
          </a:p>
          <a:p>
            <a:pPr lvl="1"/>
            <a:r>
              <a:rPr lang="en-US" dirty="0" smtClean="0"/>
              <a:t>sterilizer carts</a:t>
            </a:r>
          </a:p>
          <a:p>
            <a:pPr lvl="1"/>
            <a:r>
              <a:rPr lang="en-US" dirty="0" smtClean="0"/>
              <a:t>Washer baskets</a:t>
            </a:r>
          </a:p>
          <a:p>
            <a:pPr lvl="1"/>
            <a:r>
              <a:rPr lang="en-US" dirty="0" smtClean="0"/>
              <a:t>Other high temperature items</a:t>
            </a:r>
          </a:p>
          <a:p>
            <a:r>
              <a:rPr lang="en-US" dirty="0" smtClean="0"/>
              <a:t>Move hot sterilize carts to low/no traffic areas</a:t>
            </a:r>
          </a:p>
          <a:p>
            <a:pPr lvl="1"/>
            <a:r>
              <a:rPr lang="en-US" dirty="0" smtClean="0"/>
              <a:t>decreases contact with hot carts</a:t>
            </a:r>
          </a:p>
          <a:p>
            <a:r>
              <a:rPr lang="en-US" dirty="0" smtClean="0"/>
              <a:t>Inspect electrical equipment for damage</a:t>
            </a:r>
          </a:p>
          <a:p>
            <a:pPr lvl="1"/>
            <a:r>
              <a:rPr lang="en-US" dirty="0" smtClean="0"/>
              <a:t>Each time you have contact with them</a:t>
            </a:r>
          </a:p>
          <a:p>
            <a:pPr lvl="1"/>
            <a:r>
              <a:rPr lang="en-US" dirty="0" smtClean="0"/>
              <a:t>For frayed cords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160384"/>
            <a:ext cx="1854200" cy="138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400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505200"/>
            <a:ext cx="9271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 with Heat Sealers</a:t>
            </a:r>
          </a:p>
          <a:p>
            <a:pPr lvl="1"/>
            <a:r>
              <a:rPr lang="en-US" dirty="0" smtClean="0"/>
              <a:t>NO FINGERS in the sealer for free materials</a:t>
            </a:r>
          </a:p>
          <a:p>
            <a:pPr lvl="1"/>
            <a:r>
              <a:rPr lang="en-US" dirty="0" smtClean="0"/>
              <a:t>Ask for help</a:t>
            </a:r>
          </a:p>
          <a:p>
            <a:r>
              <a:rPr lang="en-US" dirty="0" smtClean="0"/>
              <a:t>Care with cutting edge for peel pouch preparation</a:t>
            </a:r>
          </a:p>
          <a:p>
            <a:r>
              <a:rPr lang="en-US" dirty="0" smtClean="0"/>
              <a:t>Biologic indicators </a:t>
            </a:r>
          </a:p>
          <a:p>
            <a:pPr lvl="1"/>
            <a:r>
              <a:rPr lang="en-US" dirty="0" smtClean="0"/>
              <a:t>Procedures must be developed and followed by ALL</a:t>
            </a:r>
          </a:p>
          <a:p>
            <a:pPr lvl="1"/>
            <a:r>
              <a:rPr lang="en-US" dirty="0" smtClean="0"/>
              <a:t>Follow procedures for using, reading, recording, and disposing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2298700" cy="2457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66753">
            <a:off x="7569748" y="2393085"/>
            <a:ext cx="1123109" cy="168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638800"/>
            <a:ext cx="1022350" cy="102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634288" cy="3931920"/>
          </a:xfrm>
        </p:spPr>
        <p:txBody>
          <a:bodyPr/>
          <a:lstStyle/>
          <a:p>
            <a:r>
              <a:rPr lang="en-US" dirty="0" smtClean="0"/>
              <a:t>LIFTING</a:t>
            </a:r>
          </a:p>
          <a:p>
            <a:pPr lvl="1"/>
            <a:r>
              <a:rPr lang="en-US" b="1" dirty="0" smtClean="0"/>
              <a:t>Size up </a:t>
            </a:r>
            <a:r>
              <a:rPr lang="en-US" dirty="0" smtClean="0"/>
              <a:t>the load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leg muscles</a:t>
            </a:r>
          </a:p>
          <a:p>
            <a:pPr lvl="1"/>
            <a:r>
              <a:rPr lang="en-US" dirty="0" smtClean="0"/>
              <a:t>Hold </a:t>
            </a:r>
            <a:r>
              <a:rPr lang="en-US" b="1" dirty="0" smtClean="0"/>
              <a:t>close to body</a:t>
            </a:r>
          </a:p>
          <a:p>
            <a:pPr lvl="1"/>
            <a:r>
              <a:rPr lang="en-US" dirty="0" smtClean="0"/>
              <a:t>Don’t twist</a:t>
            </a:r>
          </a:p>
          <a:p>
            <a:pPr lvl="1"/>
            <a:r>
              <a:rPr lang="en-US" b="1" dirty="0" smtClean="0"/>
              <a:t>Bend knees </a:t>
            </a:r>
            <a:r>
              <a:rPr lang="en-US" dirty="0" smtClean="0"/>
              <a:t>to put down</a:t>
            </a:r>
          </a:p>
          <a:p>
            <a:pPr lvl="2"/>
            <a:r>
              <a:rPr lang="en-US" dirty="0" smtClean="0"/>
              <a:t>DON’T BEND</a:t>
            </a:r>
          </a:p>
          <a:p>
            <a:r>
              <a:rPr lang="en-US" dirty="0" smtClean="0"/>
              <a:t>Remember instruments may                                                      weight more on one end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639216"/>
            <a:ext cx="1917700" cy="1842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1496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S</a:t>
            </a:r>
            <a:r>
              <a:rPr lang="en-US" dirty="0" smtClean="0"/>
              <a:t>afety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heath and safety must be combined with day-to-day work</a:t>
            </a:r>
          </a:p>
          <a:p>
            <a:pPr lvl="1"/>
            <a:r>
              <a:rPr lang="en-US" dirty="0" smtClean="0"/>
              <a:t>CS Techs – must use information regarding hazards</a:t>
            </a:r>
          </a:p>
          <a:p>
            <a:pPr lvl="2"/>
            <a:r>
              <a:rPr lang="en-US" dirty="0" smtClean="0"/>
              <a:t>To make their work SAFE</a:t>
            </a:r>
          </a:p>
          <a:p>
            <a:pPr lvl="2"/>
            <a:r>
              <a:rPr lang="en-US" dirty="0" smtClean="0"/>
              <a:t>PREVENTS ACCIDENTS</a:t>
            </a:r>
          </a:p>
          <a:p>
            <a:pPr lvl="2"/>
            <a:r>
              <a:rPr lang="en-US" dirty="0" smtClean="0"/>
              <a:t>CS personnel considered high risk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Thinking – “It won’t happen to me!”</a:t>
            </a:r>
          </a:p>
          <a:p>
            <a:pPr lvl="2"/>
            <a:r>
              <a:rPr lang="en-US" dirty="0" smtClean="0"/>
              <a:t>Not going to protect you</a:t>
            </a:r>
          </a:p>
          <a:p>
            <a:pPr lvl="2"/>
            <a:r>
              <a:rPr lang="en-US" dirty="0" smtClean="0"/>
              <a:t>MUST PRACTICE SAFETY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7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sterilizers continuously</a:t>
            </a:r>
          </a:p>
          <a:p>
            <a:pPr lvl="1"/>
            <a:r>
              <a:rPr lang="en-US" dirty="0" smtClean="0"/>
              <a:t>Check damage to</a:t>
            </a:r>
          </a:p>
          <a:p>
            <a:pPr lvl="2"/>
            <a:r>
              <a:rPr lang="en-US" dirty="0" smtClean="0"/>
              <a:t>DOORS</a:t>
            </a:r>
          </a:p>
          <a:p>
            <a:pPr lvl="2"/>
            <a:r>
              <a:rPr lang="en-US" dirty="0" smtClean="0"/>
              <a:t>DOOR SEALS</a:t>
            </a:r>
          </a:p>
          <a:p>
            <a:pPr lvl="2"/>
            <a:r>
              <a:rPr lang="en-US" dirty="0" smtClean="0"/>
              <a:t>HINGES</a:t>
            </a:r>
          </a:p>
          <a:p>
            <a:pPr lvl="2"/>
            <a:r>
              <a:rPr lang="en-US" dirty="0" smtClean="0"/>
              <a:t>OTHER PARTS</a:t>
            </a:r>
          </a:p>
          <a:p>
            <a:pPr lvl="1"/>
            <a:r>
              <a:rPr lang="en-US" dirty="0" smtClean="0"/>
              <a:t>If Damaged</a:t>
            </a:r>
          </a:p>
          <a:p>
            <a:pPr lvl="2"/>
            <a:r>
              <a:rPr lang="en-US" dirty="0" smtClean="0"/>
              <a:t>Don’t use</a:t>
            </a:r>
          </a:p>
          <a:p>
            <a:pPr lvl="2"/>
            <a:r>
              <a:rPr lang="en-US" dirty="0" smtClean="0"/>
              <a:t>Contact supervisor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2836383" cy="378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634288" cy="3931920"/>
          </a:xfrm>
        </p:spPr>
        <p:txBody>
          <a:bodyPr/>
          <a:lstStyle/>
          <a:p>
            <a:r>
              <a:rPr lang="en-US" dirty="0" smtClean="0"/>
              <a:t>Control panels</a:t>
            </a:r>
          </a:p>
          <a:p>
            <a:pPr lvl="1"/>
            <a:r>
              <a:rPr lang="en-US" dirty="0" smtClean="0"/>
              <a:t>Only accessed by authorized, experienced service people</a:t>
            </a:r>
          </a:p>
          <a:p>
            <a:pPr lvl="1"/>
            <a:r>
              <a:rPr lang="en-US" dirty="0" smtClean="0"/>
              <a:t>Verify credentials of service person if there is a question</a:t>
            </a:r>
          </a:p>
          <a:p>
            <a:r>
              <a:rPr lang="en-US" dirty="0" smtClean="0"/>
              <a:t>Operating Sterilizer</a:t>
            </a:r>
          </a:p>
          <a:p>
            <a:pPr lvl="1"/>
            <a:r>
              <a:rPr lang="en-US" dirty="0" smtClean="0"/>
              <a:t>Only by those trained and authorized</a:t>
            </a:r>
          </a:p>
          <a:p>
            <a:r>
              <a:rPr lang="en-US" dirty="0" smtClean="0"/>
              <a:t>Entry to Sterilization Area</a:t>
            </a:r>
          </a:p>
          <a:p>
            <a:pPr lvl="1"/>
            <a:r>
              <a:rPr lang="en-US" dirty="0" smtClean="0"/>
              <a:t>Only to authorized hospital personnel</a:t>
            </a:r>
          </a:p>
          <a:p>
            <a:pPr lvl="1"/>
            <a:r>
              <a:rPr lang="en-US" dirty="0" smtClean="0"/>
              <a:t>No patients or visitors should 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66980" y="616726"/>
            <a:ext cx="2288894" cy="1506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581400"/>
            <a:ext cx="1720850" cy="283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and labels to warn </a:t>
            </a:r>
          </a:p>
          <a:p>
            <a:pPr lvl="1"/>
            <a:r>
              <a:rPr lang="en-US" b="1" dirty="0" smtClean="0"/>
              <a:t>“HAZARDS”</a:t>
            </a:r>
          </a:p>
          <a:p>
            <a:pPr lvl="1"/>
            <a:r>
              <a:rPr lang="en-US" b="1" dirty="0" smtClean="0"/>
              <a:t>“HOT”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2330450" cy="2057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57600"/>
            <a:ext cx="171229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09800"/>
            <a:ext cx="22733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53440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MM Receiving, Breakout,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Receiving requires</a:t>
            </a:r>
          </a:p>
          <a:p>
            <a:pPr lvl="1"/>
            <a:r>
              <a:rPr lang="en-US" dirty="0" smtClean="0"/>
              <a:t>TRAFFIC  access</a:t>
            </a:r>
          </a:p>
          <a:p>
            <a:pPr lvl="1"/>
            <a:r>
              <a:rPr lang="en-US" dirty="0" smtClean="0"/>
              <a:t>Adequate 	STORAGE</a:t>
            </a:r>
          </a:p>
          <a:p>
            <a:pPr lvl="2"/>
            <a:r>
              <a:rPr lang="en-US" dirty="0" smtClean="0"/>
              <a:t>Sturdy shelves</a:t>
            </a:r>
          </a:p>
          <a:p>
            <a:pPr lvl="2"/>
            <a:r>
              <a:rPr lang="en-US" dirty="0" smtClean="0"/>
              <a:t>Arranged for efficient access and maximum space</a:t>
            </a:r>
          </a:p>
          <a:p>
            <a:pPr lvl="2"/>
            <a:r>
              <a:rPr lang="en-US" dirty="0" smtClean="0"/>
              <a:t>Heavy and bulky supplies on BOTTOM</a:t>
            </a:r>
          </a:p>
          <a:p>
            <a:pPr lvl="2"/>
            <a:r>
              <a:rPr lang="en-US" dirty="0" smtClean="0"/>
              <a:t>Lighter less used HIGHER</a:t>
            </a:r>
          </a:p>
          <a:p>
            <a:pPr lvl="2"/>
            <a:r>
              <a:rPr lang="en-US" dirty="0" smtClean="0"/>
              <a:t>Frequently used – MIDDLE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52600"/>
            <a:ext cx="1771837" cy="1164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572000"/>
            <a:ext cx="28194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45363" cy="3931920"/>
          </a:xfrm>
        </p:spPr>
        <p:txBody>
          <a:bodyPr/>
          <a:lstStyle/>
          <a:p>
            <a:r>
              <a:rPr lang="en-US" dirty="0" smtClean="0"/>
              <a:t>Access to shelves</a:t>
            </a:r>
          </a:p>
          <a:p>
            <a:pPr lvl="1"/>
            <a:r>
              <a:rPr lang="en-US" dirty="0" smtClean="0"/>
              <a:t>Appropriate equipment</a:t>
            </a:r>
          </a:p>
          <a:p>
            <a:pPr lvl="2"/>
            <a:r>
              <a:rPr lang="en-US" dirty="0" smtClean="0"/>
              <a:t>Ladders</a:t>
            </a:r>
          </a:p>
          <a:p>
            <a:pPr lvl="2"/>
            <a:r>
              <a:rPr lang="en-US" dirty="0" smtClean="0"/>
              <a:t>Steps</a:t>
            </a:r>
          </a:p>
          <a:p>
            <a:pPr lvl="2"/>
            <a:r>
              <a:rPr lang="en-US" dirty="0" smtClean="0"/>
              <a:t>Stands</a:t>
            </a:r>
          </a:p>
          <a:p>
            <a:pPr lvl="2"/>
            <a:r>
              <a:rPr lang="en-US" dirty="0" smtClean="0"/>
              <a:t>Training to safely use:</a:t>
            </a:r>
          </a:p>
          <a:p>
            <a:pPr lvl="3"/>
            <a:r>
              <a:rPr lang="en-US" dirty="0" smtClean="0"/>
              <a:t>dollies / hand trucks</a:t>
            </a:r>
          </a:p>
          <a:p>
            <a:pPr lvl="3"/>
            <a:r>
              <a:rPr lang="en-US" dirty="0" smtClean="0"/>
              <a:t>Fork lifts</a:t>
            </a:r>
          </a:p>
          <a:p>
            <a:pPr lvl="3"/>
            <a:r>
              <a:rPr lang="en-US" dirty="0" smtClean="0"/>
              <a:t>Carts</a:t>
            </a:r>
          </a:p>
          <a:p>
            <a:pPr lvl="2"/>
            <a:r>
              <a:rPr lang="en-US" dirty="0" smtClean="0"/>
              <a:t>Using tools for opening and sealing cases / crates safely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9200"/>
            <a:ext cx="1308100" cy="264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2233083" cy="1552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04831">
            <a:off x="7404709" y="5565191"/>
            <a:ext cx="1457550" cy="41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CLOSED TRASH CONTAINERS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Storage of HAZARDOUS FLAMMABLES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100% Ethylene Oxide (ETO) </a:t>
            </a:r>
          </a:p>
          <a:p>
            <a:pPr lvl="2"/>
            <a:r>
              <a:rPr lang="en-US" dirty="0" smtClean="0"/>
              <a:t>Must follow Proper Procedures to handle materials</a:t>
            </a:r>
          </a:p>
          <a:p>
            <a:pPr lvl="2"/>
            <a:r>
              <a:rPr lang="en-US" dirty="0" smtClean="0"/>
              <a:t>MSDSs must be available for reference</a:t>
            </a:r>
          </a:p>
          <a:p>
            <a:pPr lvl="1"/>
            <a:r>
              <a:rPr lang="en-US" dirty="0" smtClean="0"/>
              <a:t>Other chemicals and solutions that are HAZARDOUS</a:t>
            </a:r>
          </a:p>
          <a:p>
            <a:pPr lvl="1"/>
            <a:r>
              <a:rPr lang="en-US" dirty="0" smtClean="0"/>
              <a:t>Concerns about fumes generated by trucks / fork lifts 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99720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95400"/>
            <a:ext cx="1752600" cy="1467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410200"/>
            <a:ext cx="1962150" cy="121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Loading Dock procedures</a:t>
            </a:r>
          </a:p>
          <a:p>
            <a:pPr lvl="1"/>
            <a:r>
              <a:rPr lang="en-US" dirty="0" smtClean="0"/>
              <a:t>Don’t get on truck until it is secured</a:t>
            </a:r>
          </a:p>
          <a:p>
            <a:pPr lvl="1"/>
            <a:r>
              <a:rPr lang="en-US" dirty="0" smtClean="0"/>
              <a:t>Don’t climb up and down or swing from the dock</a:t>
            </a:r>
          </a:p>
          <a:p>
            <a:pPr lvl="2"/>
            <a:r>
              <a:rPr lang="en-US" dirty="0" smtClean="0"/>
              <a:t>Can result in injuries, strains, sprains, broken bones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Use </a:t>
            </a:r>
            <a:r>
              <a:rPr lang="en-US" sz="2800" b="1" i="1" dirty="0" smtClean="0"/>
              <a:t>Good BODY MECHANICS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33400"/>
            <a:ext cx="2423783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429000"/>
            <a:ext cx="1109074" cy="176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Removing items from storage</a:t>
            </a:r>
          </a:p>
          <a:p>
            <a:pPr lvl="1"/>
            <a:r>
              <a:rPr lang="en-US" dirty="0" smtClean="0"/>
              <a:t>Examine the workspace</a:t>
            </a:r>
          </a:p>
          <a:p>
            <a:pPr lvl="1"/>
            <a:r>
              <a:rPr lang="en-US" dirty="0" smtClean="0"/>
              <a:t>Give yourself time to do the task</a:t>
            </a:r>
          </a:p>
          <a:p>
            <a:pPr lvl="1"/>
            <a:r>
              <a:rPr lang="en-US" dirty="0" smtClean="0"/>
              <a:t>Have adequate space to maneuver </a:t>
            </a:r>
          </a:p>
          <a:p>
            <a:r>
              <a:rPr lang="en-US" dirty="0" smtClean="0"/>
              <a:t>Using a Box Cutter</a:t>
            </a:r>
          </a:p>
          <a:p>
            <a:pPr lvl="1"/>
            <a:r>
              <a:rPr lang="en-US" dirty="0" smtClean="0"/>
              <a:t>Be sure body part are not in the cutting path</a:t>
            </a:r>
          </a:p>
          <a:p>
            <a:pPr lvl="2"/>
            <a:r>
              <a:rPr lang="en-US" dirty="0" smtClean="0"/>
              <a:t>Fingers, leg</a:t>
            </a:r>
          </a:p>
          <a:p>
            <a:pPr lvl="1"/>
            <a:r>
              <a:rPr lang="en-US" dirty="0" smtClean="0"/>
              <a:t>Cut away from your body or to the side</a:t>
            </a:r>
          </a:p>
          <a:p>
            <a:pPr lvl="1"/>
            <a:r>
              <a:rPr lang="en-US" dirty="0" smtClean="0"/>
              <a:t>Retract the blade when finished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50336" flipV="1">
            <a:off x="6924846" y="4851544"/>
            <a:ext cx="2072217" cy="1186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133600"/>
            <a:ext cx="2025650" cy="162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Scalpel Blades</a:t>
            </a:r>
          </a:p>
          <a:p>
            <a:pPr lvl="2"/>
            <a:r>
              <a:rPr lang="en-US" dirty="0" smtClean="0"/>
              <a:t>NOT used to open boxes</a:t>
            </a:r>
          </a:p>
          <a:p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Handle carefully </a:t>
            </a:r>
          </a:p>
          <a:p>
            <a:pPr lvl="1"/>
            <a:r>
              <a:rPr lang="en-US" dirty="0" smtClean="0"/>
              <a:t>Causes paper cuts</a:t>
            </a:r>
          </a:p>
          <a:p>
            <a:r>
              <a:rPr lang="en-US" dirty="0" smtClean="0"/>
              <a:t>Broken Glass</a:t>
            </a:r>
          </a:p>
          <a:p>
            <a:pPr lvl="1"/>
            <a:r>
              <a:rPr lang="en-US" dirty="0" smtClean="0"/>
              <a:t>Don’t handle, use utensils</a:t>
            </a:r>
          </a:p>
          <a:p>
            <a:pPr lvl="1"/>
            <a:r>
              <a:rPr lang="en-US" dirty="0" smtClean="0"/>
              <a:t>Containerize them before placing in container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8227">
            <a:off x="4633833" y="2279252"/>
            <a:ext cx="2579224" cy="51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200400"/>
            <a:ext cx="1785472" cy="1339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01168">
            <a:off x="5603315" y="4142583"/>
            <a:ext cx="964173" cy="1448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343400"/>
            <a:ext cx="1051678" cy="188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34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Moving items</a:t>
            </a:r>
          </a:p>
          <a:p>
            <a:pPr lvl="1"/>
            <a:r>
              <a:rPr lang="en-US" dirty="0" smtClean="0"/>
              <a:t>Avoid TWISTING and JERKING movements             in tight spaces</a:t>
            </a:r>
          </a:p>
          <a:p>
            <a:r>
              <a:rPr lang="en-US" dirty="0" smtClean="0"/>
              <a:t>Clear Aisles and Doorways</a:t>
            </a:r>
          </a:p>
          <a:p>
            <a:pPr lvl="1"/>
            <a:r>
              <a:rPr lang="en-US" dirty="0" smtClean="0"/>
              <a:t>Check for objects or equipment that protrudes</a:t>
            </a:r>
          </a:p>
          <a:p>
            <a:pPr lvl="2"/>
            <a:r>
              <a:rPr lang="en-US" dirty="0" smtClean="0"/>
              <a:t>MUST BE KEPT CLEAR</a:t>
            </a:r>
          </a:p>
          <a:p>
            <a:r>
              <a:rPr lang="en-US" dirty="0" smtClean="0"/>
              <a:t>Small Areas</a:t>
            </a:r>
          </a:p>
          <a:p>
            <a:pPr lvl="1"/>
            <a:r>
              <a:rPr lang="en-US" dirty="0" smtClean="0"/>
              <a:t>Check traffic patterns and doors</a:t>
            </a:r>
          </a:p>
          <a:p>
            <a:pPr lvl="1"/>
            <a:r>
              <a:rPr lang="en-US" dirty="0" smtClean="0"/>
              <a:t>Check area and secure doors while working</a:t>
            </a:r>
          </a:p>
          <a:p>
            <a:pPr lvl="1"/>
            <a:r>
              <a:rPr lang="en-US" dirty="0" smtClean="0"/>
              <a:t> Use CAUTION sign for opening doors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24200"/>
            <a:ext cx="1434838" cy="191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447800"/>
            <a:ext cx="152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684" y="5105400"/>
            <a:ext cx="2237316" cy="148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PPE</a:t>
            </a:r>
          </a:p>
          <a:p>
            <a:pPr lvl="1"/>
            <a:r>
              <a:rPr lang="en-US" dirty="0" smtClean="0"/>
              <a:t>Prevents exposure to blood / body fluids</a:t>
            </a:r>
          </a:p>
          <a:p>
            <a:pPr lvl="2"/>
            <a:r>
              <a:rPr lang="en-US" dirty="0" smtClean="0"/>
              <a:t>Exposure can cause:</a:t>
            </a:r>
          </a:p>
          <a:p>
            <a:pPr lvl="3"/>
            <a:r>
              <a:rPr lang="en-US" dirty="0" smtClean="0"/>
              <a:t>Injury, disease, death</a:t>
            </a:r>
          </a:p>
          <a:p>
            <a:pPr lvl="1"/>
            <a:r>
              <a:rPr lang="en-US" dirty="0" smtClean="0"/>
              <a:t>Includes</a:t>
            </a:r>
          </a:p>
          <a:p>
            <a:pPr lvl="2"/>
            <a:r>
              <a:rPr lang="en-US" dirty="0" smtClean="0"/>
              <a:t>Gloves</a:t>
            </a:r>
          </a:p>
          <a:p>
            <a:pPr lvl="2"/>
            <a:r>
              <a:rPr lang="en-US" dirty="0" smtClean="0"/>
              <a:t>Head and foot covers</a:t>
            </a:r>
          </a:p>
          <a:p>
            <a:pPr lvl="2"/>
            <a:r>
              <a:rPr lang="en-US" dirty="0" smtClean="0"/>
              <a:t>Fluid resistant gowns / suits</a:t>
            </a:r>
          </a:p>
          <a:p>
            <a:pPr lvl="2"/>
            <a:r>
              <a:rPr lang="en-US" dirty="0" smtClean="0"/>
              <a:t>Masks</a:t>
            </a:r>
          </a:p>
          <a:p>
            <a:pPr lvl="2"/>
            <a:r>
              <a:rPr lang="en-US" dirty="0" smtClean="0"/>
              <a:t>Goggles or face shields</a:t>
            </a:r>
          </a:p>
          <a:p>
            <a:pPr lvl="1"/>
            <a:r>
              <a:rPr lang="en-US" dirty="0" smtClean="0"/>
              <a:t>Provided by employer</a:t>
            </a:r>
          </a:p>
          <a:p>
            <a:pPr lvl="1"/>
            <a:r>
              <a:rPr lang="en-US" b="1" i="1" dirty="0" smtClean="0"/>
              <a:t>Must be USED by employees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90800"/>
            <a:ext cx="1780574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Stretching before work</a:t>
            </a:r>
          </a:p>
          <a:p>
            <a:pPr lvl="2"/>
            <a:r>
              <a:rPr lang="en-US" dirty="0" smtClean="0"/>
              <a:t>Avoids injuries to back and other areas</a:t>
            </a:r>
          </a:p>
          <a:p>
            <a:pPr lvl="2"/>
            <a:r>
              <a:rPr lang="en-US" dirty="0" smtClean="0"/>
              <a:t>While lifting, pushing, pulling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05000"/>
            <a:ext cx="1822450" cy="205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in this area</a:t>
            </a:r>
          </a:p>
          <a:p>
            <a:pPr lvl="1"/>
            <a:r>
              <a:rPr lang="en-US" dirty="0" smtClean="0"/>
              <a:t>Storage carts</a:t>
            </a:r>
          </a:p>
          <a:p>
            <a:pPr lvl="1"/>
            <a:r>
              <a:rPr lang="en-US" dirty="0" smtClean="0"/>
              <a:t>Cabinets</a:t>
            </a:r>
          </a:p>
          <a:p>
            <a:pPr lvl="1"/>
            <a:r>
              <a:rPr lang="en-US" dirty="0" smtClean="0"/>
              <a:t>Gurneys</a:t>
            </a:r>
          </a:p>
          <a:p>
            <a:pPr lvl="1"/>
            <a:r>
              <a:rPr lang="en-US" dirty="0" smtClean="0"/>
              <a:t>Wheel chairs</a:t>
            </a:r>
          </a:p>
          <a:p>
            <a:pPr lvl="1"/>
            <a:r>
              <a:rPr lang="en-US" dirty="0" smtClean="0"/>
              <a:t>Equipment charging</a:t>
            </a:r>
          </a:p>
          <a:p>
            <a:r>
              <a:rPr lang="en-US" dirty="0" smtClean="0"/>
              <a:t>Limited Space</a:t>
            </a:r>
          </a:p>
          <a:p>
            <a:pPr lvl="1"/>
            <a:r>
              <a:rPr lang="en-US" dirty="0" smtClean="0"/>
              <a:t>May have difficulty moving around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1784350" cy="178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8400"/>
            <a:ext cx="1435258" cy="114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429000"/>
            <a:ext cx="1208617" cy="120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equipment</a:t>
            </a:r>
          </a:p>
          <a:p>
            <a:pPr lvl="1"/>
            <a:r>
              <a:rPr lang="en-US" dirty="0" smtClean="0"/>
              <a:t>Plug in to charge devices</a:t>
            </a:r>
          </a:p>
          <a:p>
            <a:pPr lvl="1"/>
            <a:r>
              <a:rPr lang="en-US" dirty="0" smtClean="0"/>
              <a:t>Check cords and plug prongs each time you touch the equipment on return, distribution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Adequate shelving, with strength and enough capacity</a:t>
            </a:r>
          </a:p>
          <a:p>
            <a:pPr lvl="1"/>
            <a:r>
              <a:rPr lang="en-US" dirty="0" smtClean="0"/>
              <a:t>Provide ROTATION of supplies – FIFO</a:t>
            </a:r>
          </a:p>
          <a:p>
            <a:pPr lvl="2"/>
            <a:r>
              <a:rPr lang="en-US" dirty="0" smtClean="0"/>
              <a:t>Check for EXPIRATION DATES</a:t>
            </a:r>
          </a:p>
          <a:p>
            <a:pPr lvl="2"/>
            <a:r>
              <a:rPr lang="en-US" dirty="0" smtClean="0"/>
              <a:t>Continuous inspection for INTACT PACKAGES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182283" cy="139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05400"/>
            <a:ext cx="1490133" cy="149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carts in 	SUPPLY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Ensure the path in front and each side is visible</a:t>
            </a:r>
          </a:p>
          <a:p>
            <a:r>
              <a:rPr lang="en-US" dirty="0" smtClean="0"/>
              <a:t>Ensure path is clear on each side to avoid  injury to hands and arms</a:t>
            </a:r>
          </a:p>
          <a:p>
            <a:r>
              <a:rPr lang="en-US" dirty="0" smtClean="0"/>
              <a:t>Inspect floors for uneven areas that might cause items on cart to tip 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08600"/>
            <a:ext cx="2068529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410200"/>
            <a:ext cx="2221125" cy="166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143000"/>
            <a:ext cx="1969614" cy="20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922" y="5181600"/>
            <a:ext cx="4131577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 carts, don’t pull</a:t>
            </a:r>
          </a:p>
          <a:p>
            <a:r>
              <a:rPr lang="en-US" dirty="0" smtClean="0"/>
              <a:t>Caution when approaching </a:t>
            </a:r>
          </a:p>
          <a:p>
            <a:pPr lvl="1"/>
            <a:r>
              <a:rPr lang="en-US" dirty="0" smtClean="0"/>
              <a:t>ELEVATOR</a:t>
            </a:r>
          </a:p>
          <a:p>
            <a:pPr lvl="1"/>
            <a:r>
              <a:rPr lang="en-US" dirty="0" smtClean="0"/>
              <a:t>CORNERS / INTERSECTIONS</a:t>
            </a:r>
          </a:p>
          <a:p>
            <a:pPr lvl="2"/>
            <a:r>
              <a:rPr lang="en-US" dirty="0" smtClean="0"/>
              <a:t>Use SAFETY MIRRORS to see oncoming traffic</a:t>
            </a:r>
          </a:p>
          <a:p>
            <a:pPr lvl="1"/>
            <a:r>
              <a:rPr lang="en-US" dirty="0" smtClean="0"/>
              <a:t>INCLINES</a:t>
            </a:r>
          </a:p>
          <a:p>
            <a:pPr lvl="2"/>
            <a:r>
              <a:rPr lang="en-US" dirty="0" smtClean="0"/>
              <a:t>Push up hill</a:t>
            </a:r>
          </a:p>
          <a:p>
            <a:pPr lvl="2"/>
            <a:r>
              <a:rPr lang="en-US" dirty="0" smtClean="0"/>
              <a:t>Pull down hill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81000"/>
            <a:ext cx="28067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RIDE on equipment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POWERED CARTS</a:t>
            </a:r>
          </a:p>
          <a:p>
            <a:pPr lvl="1"/>
            <a:r>
              <a:rPr lang="en-US" dirty="0" smtClean="0"/>
              <a:t>For heavy or awkward loads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81200"/>
            <a:ext cx="2368550" cy="164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14800"/>
            <a:ext cx="19304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Compressed GAS CYLINDERS</a:t>
            </a:r>
          </a:p>
          <a:p>
            <a:pPr lvl="1"/>
            <a:r>
              <a:rPr lang="en-US" dirty="0" smtClean="0"/>
              <a:t>Be AWARE  of requirements for each gas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Don’t dispense without a label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Secure at all times to prevent tipping</a:t>
            </a:r>
          </a:p>
          <a:p>
            <a:pPr lvl="2"/>
            <a:r>
              <a:rPr lang="en-US" dirty="0" smtClean="0"/>
              <a:t>In secured holder</a:t>
            </a:r>
          </a:p>
          <a:p>
            <a:pPr lvl="2"/>
            <a:r>
              <a:rPr lang="en-US" dirty="0" smtClean="0"/>
              <a:t>Strap or chain in upright position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7660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117600" cy="1487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191000"/>
            <a:ext cx="990600" cy="1725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352800"/>
            <a:ext cx="1656052" cy="135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267199"/>
          </a:xfrm>
        </p:spPr>
        <p:txBody>
          <a:bodyPr/>
          <a:lstStyle/>
          <a:p>
            <a:pPr lvl="1"/>
            <a:r>
              <a:rPr lang="en-US" dirty="0" smtClean="0"/>
              <a:t>Careful handling, don’t</a:t>
            </a:r>
          </a:p>
          <a:p>
            <a:pPr lvl="2"/>
            <a:r>
              <a:rPr lang="en-US" dirty="0" smtClean="0"/>
              <a:t>Roll</a:t>
            </a:r>
          </a:p>
          <a:p>
            <a:pPr lvl="2"/>
            <a:r>
              <a:rPr lang="en-US" dirty="0" smtClean="0"/>
              <a:t>Drag</a:t>
            </a:r>
          </a:p>
          <a:p>
            <a:pPr lvl="2"/>
            <a:r>
              <a:rPr lang="en-US" dirty="0" smtClean="0"/>
              <a:t>Drop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Cover cap to protect cylinder valve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regulator that works </a:t>
            </a:r>
          </a:p>
          <a:p>
            <a:pPr lvl="1">
              <a:buNone/>
            </a:pPr>
            <a:r>
              <a:rPr lang="en-US" dirty="0" smtClean="0"/>
              <a:t>    for the type of gas being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743200"/>
            <a:ext cx="2375605" cy="178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648200"/>
            <a:ext cx="2194983" cy="199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812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 threads </a:t>
            </a:r>
          </a:p>
          <a:p>
            <a:pPr lvl="1"/>
            <a:r>
              <a:rPr lang="en-US" dirty="0" smtClean="0"/>
              <a:t>on valves, regulators for damage before connection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Tag cylinder</a:t>
            </a:r>
          </a:p>
          <a:p>
            <a:pPr lvl="1"/>
            <a:r>
              <a:rPr lang="en-US" dirty="0" smtClean="0"/>
              <a:t>Full</a:t>
            </a:r>
          </a:p>
          <a:p>
            <a:pPr lvl="1"/>
            <a:r>
              <a:rPr lang="en-US" dirty="0" smtClean="0"/>
              <a:t>In USE</a:t>
            </a:r>
          </a:p>
          <a:p>
            <a:pPr lvl="1"/>
            <a:r>
              <a:rPr lang="en-US" dirty="0" smtClean="0"/>
              <a:t>Empty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0" y="685800"/>
            <a:ext cx="2225040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3860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6600" y="3276600"/>
            <a:ext cx="1394883" cy="1394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876800"/>
            <a:ext cx="13208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Regulators</a:t>
            </a:r>
          </a:p>
          <a:p>
            <a:pPr lvl="1"/>
            <a:r>
              <a:rPr lang="en-US" dirty="0" smtClean="0"/>
              <a:t>Have a hand wheel or stem valve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Stem vales require a key</a:t>
            </a:r>
          </a:p>
          <a:p>
            <a:pPr lvl="1"/>
            <a:r>
              <a:rPr lang="en-US" dirty="0" smtClean="0"/>
              <a:t>Should remain with regulator at all times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/>
              <a:t>p</a:t>
            </a:r>
            <a:r>
              <a:rPr lang="en-US" dirty="0" smtClean="0"/>
              <a:t>. 404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362200"/>
            <a:ext cx="1190074" cy="212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85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Sharps</a:t>
            </a:r>
          </a:p>
          <a:p>
            <a:pPr lvl="1"/>
            <a:r>
              <a:rPr lang="en-US" dirty="0" smtClean="0"/>
              <a:t>Needles</a:t>
            </a:r>
          </a:p>
          <a:p>
            <a:pPr lvl="1"/>
            <a:r>
              <a:rPr lang="en-US" dirty="0" smtClean="0"/>
              <a:t>Knife blades</a:t>
            </a:r>
          </a:p>
          <a:p>
            <a:pPr lvl="1"/>
            <a:r>
              <a:rPr lang="en-US" dirty="0" smtClean="0"/>
              <a:t>Pins</a:t>
            </a:r>
          </a:p>
          <a:p>
            <a:pPr lvl="1"/>
            <a:r>
              <a:rPr lang="en-US" dirty="0" smtClean="0"/>
              <a:t>Others 	</a:t>
            </a:r>
          </a:p>
          <a:p>
            <a:r>
              <a:rPr lang="en-US" dirty="0" smtClean="0"/>
              <a:t>Cause</a:t>
            </a:r>
          </a:p>
          <a:p>
            <a:pPr lvl="1"/>
            <a:r>
              <a:rPr lang="en-US" dirty="0" smtClean="0"/>
              <a:t>Puncture wounds</a:t>
            </a:r>
          </a:p>
          <a:p>
            <a:pPr lvl="1"/>
            <a:r>
              <a:rPr lang="en-US" dirty="0" smtClean="0"/>
              <a:t>Lacerations</a:t>
            </a:r>
          </a:p>
          <a:p>
            <a:pPr lvl="1"/>
            <a:r>
              <a:rPr lang="en-US" dirty="0" smtClean="0"/>
              <a:t>Abrasions</a:t>
            </a:r>
          </a:p>
          <a:p>
            <a:r>
              <a:rPr lang="en-US" dirty="0" smtClean="0"/>
              <a:t>Broken (nonintact skin) allows pathogens to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1000"/>
            <a:ext cx="3352800" cy="2744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15185" y="2752615"/>
            <a:ext cx="2789547" cy="185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894" y="5943600"/>
            <a:ext cx="111043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36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Clerical / Work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Ergonomics</a:t>
            </a:r>
          </a:p>
          <a:p>
            <a:pPr lvl="1"/>
            <a:r>
              <a:rPr lang="en-US" dirty="0" smtClean="0"/>
              <a:t>Changing working conditions                                          to reduce stress</a:t>
            </a:r>
          </a:p>
          <a:p>
            <a:pPr lvl="1"/>
            <a:r>
              <a:rPr lang="en-US" dirty="0" smtClean="0"/>
              <a:t>Repetitive activities can cause</a:t>
            </a:r>
          </a:p>
          <a:p>
            <a:pPr lvl="1">
              <a:buNone/>
            </a:pPr>
            <a:r>
              <a:rPr lang="en-US" dirty="0" smtClean="0"/>
              <a:t>    cause strains – bending over sink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SAFETY TIPS</a:t>
            </a:r>
          </a:p>
          <a:p>
            <a:pPr lvl="1"/>
            <a:r>
              <a:rPr lang="en-US" dirty="0" smtClean="0"/>
              <a:t>Assembly performed at level that will cause less fatigue and strain – higher sinks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Floors should have fatigue mats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99094"/>
            <a:ext cx="2374900" cy="2041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029200"/>
            <a:ext cx="15811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Supportive chairs at work stations</a:t>
            </a:r>
          </a:p>
          <a:p>
            <a:pPr lvl="1"/>
            <a:r>
              <a:rPr lang="en-US" dirty="0" smtClean="0"/>
              <a:t>To support back</a:t>
            </a:r>
          </a:p>
          <a:p>
            <a:endParaRPr lang="en-US" dirty="0" smtClean="0"/>
          </a:p>
          <a:p>
            <a:r>
              <a:rPr lang="en-US" dirty="0" smtClean="0"/>
              <a:t>Computer glare screen</a:t>
            </a:r>
          </a:p>
          <a:p>
            <a:pPr lvl="1"/>
            <a:r>
              <a:rPr lang="en-US" dirty="0" smtClean="0"/>
              <a:t>Reduce eye strain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90600"/>
            <a:ext cx="254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14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within easy reach</a:t>
            </a:r>
          </a:p>
          <a:p>
            <a:pPr lvl="1"/>
            <a:r>
              <a:rPr lang="en-US" dirty="0" smtClean="0"/>
              <a:t>Frequently used items</a:t>
            </a:r>
          </a:p>
          <a:p>
            <a:pPr lvl="1"/>
            <a:r>
              <a:rPr lang="en-US" dirty="0" smtClean="0"/>
              <a:t>Avoids strain to upper body </a:t>
            </a:r>
          </a:p>
          <a:p>
            <a:pPr lvl="2"/>
            <a:r>
              <a:rPr lang="en-US" dirty="0" smtClean="0"/>
              <a:t>from repetitive movements to retrieve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86200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45363" cy="3931920"/>
          </a:xfrm>
        </p:spPr>
        <p:txBody>
          <a:bodyPr/>
          <a:lstStyle/>
          <a:p>
            <a:r>
              <a:rPr lang="en-US" dirty="0" smtClean="0"/>
              <a:t>Filing Cabinets</a:t>
            </a:r>
          </a:p>
          <a:p>
            <a:pPr lvl="1"/>
            <a:r>
              <a:rPr lang="en-US" dirty="0" smtClean="0"/>
              <a:t>Opening more than one drawer at a time</a:t>
            </a:r>
          </a:p>
          <a:p>
            <a:pPr lvl="1"/>
            <a:r>
              <a:rPr lang="en-US" dirty="0" smtClean="0"/>
              <a:t>Can cause cabinet to tip forward</a:t>
            </a:r>
          </a:p>
          <a:p>
            <a:pPr lvl="1"/>
            <a:r>
              <a:rPr lang="en-US" dirty="0" smtClean="0"/>
              <a:t>Don’t leave drawers open when not in use</a:t>
            </a:r>
          </a:p>
          <a:p>
            <a:pPr lvl="2"/>
            <a:r>
              <a:rPr lang="en-US" dirty="0" smtClean="0"/>
              <a:t>Can cause someone to</a:t>
            </a:r>
            <a:r>
              <a:rPr lang="en-US" dirty="0" smtClean="0"/>
              <a:t> tip </a:t>
            </a:r>
            <a:r>
              <a:rPr lang="en-US" dirty="0" smtClean="0"/>
              <a:t>over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88250"/>
            <a:ext cx="2679700" cy="271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572000"/>
            <a:ext cx="1612900" cy="181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Surgical Services Area</a:t>
            </a:r>
          </a:p>
          <a:p>
            <a:pPr lvl="1"/>
            <a:r>
              <a:rPr lang="en-US" dirty="0" smtClean="0"/>
              <a:t>Observe SIGNAGE</a:t>
            </a:r>
          </a:p>
          <a:p>
            <a:pPr lvl="1"/>
            <a:r>
              <a:rPr lang="en-US" dirty="0" smtClean="0"/>
              <a:t>Same hazards as CS</a:t>
            </a:r>
          </a:p>
          <a:p>
            <a:pPr lvl="1"/>
            <a:r>
              <a:rPr lang="en-US" dirty="0" smtClean="0"/>
              <a:t>Specific hazards to OR</a:t>
            </a:r>
          </a:p>
          <a:p>
            <a:pPr lvl="2"/>
            <a:r>
              <a:rPr lang="en-US" dirty="0" smtClean="0"/>
              <a:t>Laser use</a:t>
            </a:r>
          </a:p>
          <a:p>
            <a:pPr lvl="3"/>
            <a:r>
              <a:rPr lang="en-US" dirty="0" smtClean="0"/>
              <a:t>Don’t enter a room without specific goggles ALWAYS</a:t>
            </a:r>
          </a:p>
          <a:p>
            <a:pPr lvl="2"/>
            <a:r>
              <a:rPr lang="en-US" dirty="0" smtClean="0"/>
              <a:t>X-ray use</a:t>
            </a:r>
          </a:p>
          <a:p>
            <a:pPr lvl="3"/>
            <a:r>
              <a:rPr lang="en-US" dirty="0" smtClean="0"/>
              <a:t>Don’t enter a room when it is in use</a:t>
            </a:r>
          </a:p>
          <a:p>
            <a:pPr lvl="2"/>
            <a:r>
              <a:rPr lang="en-US" dirty="0" smtClean="0"/>
              <a:t>Chemicals used </a:t>
            </a:r>
          </a:p>
          <a:p>
            <a:pPr lvl="3"/>
            <a:r>
              <a:rPr lang="en-US" dirty="0" smtClean="0"/>
              <a:t>Be aware of MSDS</a:t>
            </a:r>
          </a:p>
          <a:p>
            <a:pPr lvl="1"/>
            <a:r>
              <a:rPr lang="en-US" dirty="0" smtClean="0"/>
              <a:t>Follow OEM’s precautions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819400"/>
            <a:ext cx="10287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67200"/>
            <a:ext cx="1718732" cy="118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Ethylene Oxide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Exposure expressed in TWA</a:t>
            </a:r>
            <a:r>
              <a:rPr lang="en-US" sz="1800" dirty="0" smtClean="0"/>
              <a:t> (8 hour time weighted average)</a:t>
            </a:r>
          </a:p>
          <a:p>
            <a:r>
              <a:rPr lang="en-US" dirty="0" smtClean="0"/>
              <a:t>PEL 1ppm</a:t>
            </a:r>
          </a:p>
          <a:p>
            <a:r>
              <a:rPr lang="en-US" dirty="0" smtClean="0"/>
              <a:t>AL 0.5ppm = Action Level</a:t>
            </a:r>
          </a:p>
          <a:p>
            <a:pPr lvl="1"/>
            <a:r>
              <a:rPr lang="en-US" dirty="0" smtClean="0"/>
              <a:t>Concentration at breathing level - “airborne” </a:t>
            </a:r>
          </a:p>
          <a:p>
            <a:pPr lvl="1"/>
            <a:r>
              <a:rPr lang="en-US" dirty="0" smtClean="0"/>
              <a:t>If exposures are below AL, employees don’t need:</a:t>
            </a:r>
          </a:p>
          <a:p>
            <a:pPr lvl="2"/>
            <a:r>
              <a:rPr lang="en-US" dirty="0" smtClean="0"/>
              <a:t>Routine monitoring of ETO exposure</a:t>
            </a:r>
          </a:p>
          <a:p>
            <a:pPr lvl="2"/>
            <a:r>
              <a:rPr lang="en-US" dirty="0" smtClean="0"/>
              <a:t>Routine medical exams</a:t>
            </a:r>
          </a:p>
          <a:p>
            <a:pPr lvl="1"/>
            <a:r>
              <a:rPr lang="en-US" dirty="0" smtClean="0"/>
              <a:t>If exposures are above AL</a:t>
            </a:r>
          </a:p>
          <a:p>
            <a:pPr lvl="2"/>
            <a:r>
              <a:rPr lang="en-US" dirty="0" smtClean="0"/>
              <a:t>Monitoring depends on level of exposure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STEL – Short Term Excursion Limit</a:t>
            </a:r>
          </a:p>
          <a:p>
            <a:pPr lvl="1"/>
            <a:r>
              <a:rPr lang="en-US" dirty="0" smtClean="0"/>
              <a:t>5 ppm over 15 minutes</a:t>
            </a:r>
          </a:p>
          <a:p>
            <a:pPr lvl="1"/>
            <a:r>
              <a:rPr lang="en-US" dirty="0" smtClean="0"/>
              <a:t>Doing tasks such as:</a:t>
            </a:r>
          </a:p>
          <a:p>
            <a:pPr lvl="2"/>
            <a:r>
              <a:rPr lang="en-US" dirty="0" smtClean="0"/>
              <a:t>Transferring non-aerated goods to aerator</a:t>
            </a:r>
          </a:p>
          <a:p>
            <a:pPr lvl="2"/>
            <a:r>
              <a:rPr lang="en-US" dirty="0" smtClean="0"/>
              <a:t>Sterilizer maintenance</a:t>
            </a:r>
          </a:p>
          <a:p>
            <a:pPr lvl="2"/>
            <a:r>
              <a:rPr lang="en-US" dirty="0" smtClean="0"/>
              <a:t>Changing gas cylinders</a:t>
            </a:r>
          </a:p>
          <a:p>
            <a:pPr lvl="2"/>
            <a:r>
              <a:rPr lang="en-US" dirty="0" smtClean="0"/>
              <a:t>Unloading sterilizer when there is a chance of exposure</a:t>
            </a:r>
          </a:p>
          <a:p>
            <a:pPr lvl="1"/>
            <a:r>
              <a:rPr lang="en-US" dirty="0" smtClean="0"/>
              <a:t>Monitoring </a:t>
            </a:r>
          </a:p>
          <a:p>
            <a:pPr lvl="2"/>
            <a:r>
              <a:rPr lang="en-US" dirty="0" smtClean="0"/>
              <a:t>Discontinued if exposures over 7 days are less than 5 ppm</a:t>
            </a:r>
          </a:p>
          <a:p>
            <a:pPr lvl="2"/>
            <a:r>
              <a:rPr lang="en-US" dirty="0" smtClean="0"/>
              <a:t>If exceeded, plan is developed to reduce exposure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– hospital must determine exposure to ETO</a:t>
            </a:r>
          </a:p>
          <a:p>
            <a:pPr lvl="1"/>
            <a:r>
              <a:rPr lang="en-US" dirty="0" smtClean="0"/>
              <a:t>Using:</a:t>
            </a:r>
          </a:p>
          <a:p>
            <a:pPr lvl="2"/>
            <a:r>
              <a:rPr lang="en-US" dirty="0" smtClean="0"/>
              <a:t>Breathing zone air levels- environmental monitoring</a:t>
            </a:r>
          </a:p>
          <a:p>
            <a:pPr lvl="2"/>
            <a:r>
              <a:rPr lang="en-US" dirty="0" smtClean="0"/>
              <a:t>Personnel monitors</a:t>
            </a:r>
          </a:p>
          <a:p>
            <a:pPr lvl="1"/>
            <a:r>
              <a:rPr lang="en-US" dirty="0" smtClean="0"/>
              <a:t>OSHA mandates the accuracy of monitor used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76382"/>
            <a:ext cx="2908300" cy="2178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270310"/>
            <a:ext cx="2349500" cy="235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of Exposure</a:t>
            </a:r>
          </a:p>
          <a:p>
            <a:pPr lvl="1"/>
            <a:r>
              <a:rPr lang="en-US" dirty="0" smtClean="0"/>
              <a:t>Front of sterilizer by the door</a:t>
            </a:r>
          </a:p>
          <a:p>
            <a:pPr lvl="1"/>
            <a:r>
              <a:rPr lang="en-US" dirty="0" smtClean="0"/>
              <a:t>Back of the sterilizer by the</a:t>
            </a:r>
          </a:p>
          <a:p>
            <a:pPr lvl="2"/>
            <a:r>
              <a:rPr lang="en-US" dirty="0" smtClean="0"/>
              <a:t>Drain</a:t>
            </a:r>
          </a:p>
          <a:p>
            <a:pPr lvl="2"/>
            <a:r>
              <a:rPr lang="en-US" dirty="0" smtClean="0"/>
              <a:t>Emission control device</a:t>
            </a:r>
          </a:p>
          <a:p>
            <a:pPr lvl="2"/>
            <a:r>
              <a:rPr lang="en-US" dirty="0" smtClean="0"/>
              <a:t>Tank changing area</a:t>
            </a:r>
          </a:p>
          <a:p>
            <a:pPr lvl="1"/>
            <a:r>
              <a:rPr lang="en-US" dirty="0" smtClean="0"/>
              <a:t>Through leaking of cylinder or the connection to it</a:t>
            </a:r>
          </a:p>
          <a:p>
            <a:r>
              <a:rPr lang="en-US" dirty="0" smtClean="0"/>
              <a:t>Direct Contact can cause:</a:t>
            </a:r>
          </a:p>
          <a:p>
            <a:pPr lvl="1"/>
            <a:r>
              <a:rPr lang="en-US" dirty="0" smtClean="0"/>
              <a:t>Burning eyes, burning throat, red irritated skin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0"/>
            <a:ext cx="2497769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0"/>
            <a:ext cx="2142067" cy="214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ETO exhaust</a:t>
            </a:r>
          </a:p>
          <a:p>
            <a:pPr lvl="1"/>
            <a:r>
              <a:rPr lang="en-US" dirty="0" smtClean="0"/>
              <a:t>Must be vented directly to the outside of the building</a:t>
            </a:r>
          </a:p>
          <a:p>
            <a:pPr lvl="2"/>
            <a:r>
              <a:rPr lang="en-US" dirty="0" smtClean="0"/>
              <a:t>Directed away from occupied spaces</a:t>
            </a:r>
          </a:p>
          <a:p>
            <a:pPr lvl="2"/>
            <a:r>
              <a:rPr lang="en-US" dirty="0" smtClean="0"/>
              <a:t>Must be labeled to warn people</a:t>
            </a:r>
          </a:p>
          <a:p>
            <a:pPr lvl="1"/>
            <a:r>
              <a:rPr lang="en-US" dirty="0" smtClean="0"/>
              <a:t>Exhaust should be vented through an emission control device</a:t>
            </a:r>
          </a:p>
          <a:p>
            <a:pPr lvl="2"/>
            <a:r>
              <a:rPr lang="en-US" dirty="0" smtClean="0"/>
              <a:t>Should capture any exhaust</a:t>
            </a:r>
          </a:p>
          <a:p>
            <a:pPr lvl="2"/>
            <a:r>
              <a:rPr lang="en-US" dirty="0" smtClean="0"/>
              <a:t>Can be changed into non hazardous products before entering the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38200"/>
            <a:ext cx="2347418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exposed</a:t>
            </a:r>
          </a:p>
          <a:p>
            <a:pPr lvl="1"/>
            <a:r>
              <a:rPr lang="en-US" dirty="0" smtClean="0"/>
              <a:t>Notify supervisor IMMEDIATELY</a:t>
            </a:r>
          </a:p>
          <a:p>
            <a:pPr lvl="1"/>
            <a:r>
              <a:rPr lang="en-US" dirty="0" smtClean="0"/>
              <a:t>Obtain care per facility policy</a:t>
            </a:r>
          </a:p>
          <a:p>
            <a:pPr lvl="1"/>
            <a:endParaRPr lang="en-US" dirty="0"/>
          </a:p>
          <a:p>
            <a:r>
              <a:rPr lang="en-US" dirty="0" smtClean="0"/>
              <a:t>If you don’t notify the employer . . . </a:t>
            </a:r>
          </a:p>
          <a:p>
            <a:pPr lvl="1"/>
            <a:r>
              <a:rPr lang="en-US" b="1" i="1" dirty="0" smtClean="0"/>
              <a:t>It didn’t happen!</a:t>
            </a:r>
          </a:p>
          <a:p>
            <a:pPr lvl="1"/>
            <a:r>
              <a:rPr lang="en-US" dirty="0" smtClean="0"/>
              <a:t>You are responsible for anything that happens              as a result of not notifying your employer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0" y="2054578"/>
            <a:ext cx="1773767" cy="23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81888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ETO Safety Precautions</a:t>
            </a:r>
          </a:p>
          <a:p>
            <a:pPr lvl="1"/>
            <a:r>
              <a:rPr lang="en-US" dirty="0" smtClean="0"/>
              <a:t>Use neoprene gloves to transfer items to aeration cabinet</a:t>
            </a:r>
          </a:p>
          <a:p>
            <a:pPr lvl="2"/>
            <a:r>
              <a:rPr lang="en-US" dirty="0" smtClean="0"/>
              <a:t>Keep arms extended</a:t>
            </a:r>
          </a:p>
          <a:p>
            <a:pPr lvl="2"/>
            <a:r>
              <a:rPr lang="en-US" dirty="0" smtClean="0"/>
              <a:t>Do not inhale close to items</a:t>
            </a:r>
          </a:p>
          <a:p>
            <a:pPr lvl="1"/>
            <a:r>
              <a:rPr lang="en-US" dirty="0" smtClean="0"/>
              <a:t>If using cart – pull it instead of pushing into the fumes</a:t>
            </a:r>
          </a:p>
          <a:p>
            <a:pPr lvl="1"/>
            <a:r>
              <a:rPr lang="en-US" dirty="0" smtClean="0"/>
              <a:t>Separate ETO sterilizer area from general work areas</a:t>
            </a:r>
          </a:p>
          <a:p>
            <a:pPr lvl="1"/>
            <a:r>
              <a:rPr lang="en-US" dirty="0" smtClean="0"/>
              <a:t>Special ETO exhaust vent  for the sterilizer</a:t>
            </a:r>
          </a:p>
          <a:p>
            <a:pPr lvl="2"/>
            <a:r>
              <a:rPr lang="en-US" dirty="0" smtClean="0"/>
              <a:t>Must be checked to ensure it is working correctly</a:t>
            </a:r>
          </a:p>
          <a:p>
            <a:pPr lvl="1"/>
            <a:r>
              <a:rPr lang="en-US" dirty="0" smtClean="0"/>
              <a:t>Auditory and visual alarms must activate if there is a malfunction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695008"/>
            <a:ext cx="1365250" cy="1162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66800"/>
            <a:ext cx="1741869" cy="1394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41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older sterilizers:</a:t>
            </a:r>
          </a:p>
          <a:p>
            <a:pPr lvl="1"/>
            <a:r>
              <a:rPr lang="en-US" dirty="0" smtClean="0"/>
              <a:t>Must leave door open 6” for 15 minutes after cycle is done.</a:t>
            </a:r>
          </a:p>
          <a:p>
            <a:pPr lvl="1"/>
            <a:r>
              <a:rPr lang="en-US" dirty="0" smtClean="0"/>
              <a:t>Sterilizer is turned off</a:t>
            </a:r>
          </a:p>
          <a:p>
            <a:pPr lvl="1"/>
            <a:r>
              <a:rPr lang="en-US" dirty="0" smtClean="0"/>
              <a:t>Leave contents in chamber </a:t>
            </a:r>
          </a:p>
          <a:p>
            <a:pPr lvl="1"/>
            <a:r>
              <a:rPr lang="en-US" dirty="0" smtClean="0"/>
              <a:t>No one should be around during this time</a:t>
            </a:r>
          </a:p>
          <a:p>
            <a:pPr lvl="1"/>
            <a:r>
              <a:rPr lang="en-US" dirty="0" smtClean="0"/>
              <a:t>These are being replaced with newer units</a:t>
            </a:r>
          </a:p>
          <a:p>
            <a:r>
              <a:rPr lang="en-US" dirty="0" smtClean="0"/>
              <a:t>Hospitals must comply with all laws, regulations and record keeping in relation to:</a:t>
            </a:r>
          </a:p>
          <a:p>
            <a:pPr lvl="1"/>
            <a:r>
              <a:rPr lang="en-US" dirty="0" smtClean="0"/>
              <a:t>Worker safety</a:t>
            </a:r>
          </a:p>
          <a:p>
            <a:pPr lvl="1"/>
            <a:r>
              <a:rPr lang="en-US" dirty="0" smtClean="0"/>
              <a:t>Clean air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aeration – leave door closed the entire cycle</a:t>
            </a:r>
          </a:p>
          <a:p>
            <a:pPr lvl="1"/>
            <a:r>
              <a:rPr lang="en-US" dirty="0" smtClean="0"/>
              <a:t>Do not remove items or add items</a:t>
            </a:r>
          </a:p>
          <a:p>
            <a:r>
              <a:rPr lang="en-US" dirty="0" smtClean="0"/>
              <a:t>Don’t mix loads in aerator</a:t>
            </a:r>
          </a:p>
          <a:p>
            <a:r>
              <a:rPr lang="en-US" dirty="0" smtClean="0"/>
              <a:t>Report immediately any exposure to ETO</a:t>
            </a:r>
          </a:p>
          <a:p>
            <a:r>
              <a:rPr lang="en-US" dirty="0" smtClean="0"/>
              <a:t>Observe “Out of Order” signs to prevent exposure to electrical  injury</a:t>
            </a:r>
          </a:p>
          <a:p>
            <a:r>
              <a:rPr lang="en-US" dirty="0" smtClean="0"/>
              <a:t>P. 406 ETO Spill</a:t>
            </a:r>
            <a:r>
              <a:rPr lang="en-US" dirty="0" smtClean="0"/>
              <a:t>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599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on-the-job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28800"/>
            <a:ext cx="7345363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Report accidents / injuries immediately</a:t>
            </a:r>
          </a:p>
          <a:p>
            <a:pPr lvl="1"/>
            <a:r>
              <a:rPr lang="en-US" dirty="0" smtClean="0"/>
              <a:t>Hospital must comply with OSHA regulations</a:t>
            </a:r>
          </a:p>
          <a:p>
            <a:pPr lvl="1"/>
            <a:r>
              <a:rPr lang="en-US" dirty="0" smtClean="0"/>
              <a:t>Investigation occurs:</a:t>
            </a:r>
          </a:p>
          <a:p>
            <a:pPr lvl="2"/>
            <a:r>
              <a:rPr lang="en-US" dirty="0" smtClean="0"/>
              <a:t>Cause</a:t>
            </a:r>
          </a:p>
          <a:p>
            <a:pPr lvl="2"/>
            <a:r>
              <a:rPr lang="en-US" dirty="0" smtClean="0"/>
              <a:t>Situation  / behaviors involved</a:t>
            </a:r>
          </a:p>
          <a:p>
            <a:pPr lvl="2"/>
            <a:r>
              <a:rPr lang="en-US" dirty="0" smtClean="0"/>
              <a:t>Identify: </a:t>
            </a:r>
          </a:p>
          <a:p>
            <a:pPr lvl="3"/>
            <a:r>
              <a:rPr lang="en-US" dirty="0" smtClean="0"/>
              <a:t>Contributing factors</a:t>
            </a:r>
          </a:p>
          <a:p>
            <a:pPr lvl="3"/>
            <a:r>
              <a:rPr lang="en-US" dirty="0" smtClean="0"/>
              <a:t>Hazards</a:t>
            </a:r>
          </a:p>
          <a:p>
            <a:pPr lvl="3"/>
            <a:r>
              <a:rPr lang="en-US" dirty="0" smtClean="0"/>
              <a:t>Unsafe practices</a:t>
            </a:r>
          </a:p>
          <a:p>
            <a:pPr lvl="2"/>
            <a:r>
              <a:rPr lang="en-US" dirty="0" smtClean="0"/>
              <a:t>Corrective actions implements to address problems</a:t>
            </a:r>
          </a:p>
          <a:p>
            <a:pPr lvl="3"/>
            <a:r>
              <a:rPr lang="en-US" dirty="0" smtClean="0"/>
              <a:t>Prevent future accidents / injuries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 directly to your supervisor (manager, etc.)</a:t>
            </a:r>
          </a:p>
          <a:p>
            <a:pPr lvl="1"/>
            <a:r>
              <a:rPr lang="en-US" dirty="0" smtClean="0"/>
              <a:t>Details needed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Tasks being performed</a:t>
            </a:r>
          </a:p>
          <a:p>
            <a:pPr lvl="1"/>
            <a:r>
              <a:rPr lang="en-US" dirty="0" smtClean="0"/>
              <a:t>Description of what happened</a:t>
            </a:r>
          </a:p>
          <a:p>
            <a:r>
              <a:rPr lang="en-US" dirty="0" smtClean="0"/>
              <a:t>Submitted to Risk Management </a:t>
            </a:r>
          </a:p>
          <a:p>
            <a:pPr lvl="1"/>
            <a:r>
              <a:rPr lang="en-US" dirty="0" smtClean="0"/>
              <a:t>Safety officer, personnel, employee health and others</a:t>
            </a:r>
          </a:p>
          <a:p>
            <a:pPr lvl="1"/>
            <a:r>
              <a:rPr lang="en-US" dirty="0" smtClean="0"/>
              <a:t>Must be aware of potential problems        </a:t>
            </a:r>
            <a:r>
              <a:rPr lang="en-US" dirty="0" smtClean="0"/>
              <a:t>p</a:t>
            </a:r>
            <a:r>
              <a:rPr lang="en-US" dirty="0" smtClean="0"/>
              <a:t>. 409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Ergonomics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program includes:</a:t>
            </a:r>
          </a:p>
          <a:p>
            <a:pPr lvl="1"/>
            <a:r>
              <a:rPr lang="en-US" b="1" i="1" dirty="0" smtClean="0"/>
              <a:t>Goal to reduce work related musculoskeletal disorders – </a:t>
            </a:r>
            <a:r>
              <a:rPr lang="en-US" b="1" i="1" dirty="0" smtClean="0"/>
              <a:t>WMSDs</a:t>
            </a:r>
            <a:endParaRPr lang="en-US" b="1" i="1" dirty="0" smtClean="0"/>
          </a:p>
          <a:p>
            <a:pPr lvl="2"/>
            <a:r>
              <a:rPr lang="en-US" b="1" i="1" dirty="0" smtClean="0"/>
              <a:t>Adapting the work to fit the person</a:t>
            </a:r>
          </a:p>
          <a:p>
            <a:pPr lvl="1"/>
            <a:r>
              <a:rPr lang="en-US" dirty="0" smtClean="0"/>
              <a:t>Analysis of tools and equipment to fit job / person</a:t>
            </a:r>
          </a:p>
          <a:p>
            <a:pPr lvl="2"/>
            <a:r>
              <a:rPr lang="en-US" dirty="0" smtClean="0"/>
              <a:t>Should not contribute to an injury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558088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Ergonomic Stressors</a:t>
            </a:r>
          </a:p>
          <a:p>
            <a:pPr lvl="1"/>
            <a:r>
              <a:rPr lang="en-US" b="1" dirty="0" smtClean="0"/>
              <a:t>FORCE </a:t>
            </a:r>
            <a:r>
              <a:rPr lang="en-US" dirty="0" smtClean="0"/>
              <a:t>– heavy lifting of manipulating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REPETITION </a:t>
            </a:r>
            <a:r>
              <a:rPr lang="en-US" dirty="0" smtClean="0"/>
              <a:t>– using same motions continually /frequently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AWKWARD POSITION </a:t>
            </a:r>
            <a:r>
              <a:rPr lang="en-US" dirty="0" smtClean="0"/>
              <a:t>– positions such as reaching/twisting while lifting</a:t>
            </a:r>
          </a:p>
          <a:p>
            <a:pPr lvl="1"/>
            <a:r>
              <a:rPr lang="en-US" b="1" dirty="0" smtClean="0"/>
              <a:t>VIBRATION </a:t>
            </a:r>
            <a:r>
              <a:rPr lang="en-US" dirty="0" smtClean="0"/>
              <a:t>– rapid oscillation of body or a part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CONTACT STRESS </a:t>
            </a:r>
            <a:r>
              <a:rPr lang="en-US" dirty="0" smtClean="0"/>
              <a:t>– pressing body or part against hard /sharp edge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Stressors can cause:</a:t>
            </a:r>
          </a:p>
          <a:p>
            <a:pPr lvl="1"/>
            <a:r>
              <a:rPr lang="en-US" dirty="0" smtClean="0"/>
              <a:t>Sprains</a:t>
            </a:r>
          </a:p>
          <a:p>
            <a:pPr lvl="1"/>
            <a:r>
              <a:rPr lang="en-US" dirty="0" smtClean="0"/>
              <a:t>Joint / tendon inflammation</a:t>
            </a:r>
          </a:p>
          <a:p>
            <a:pPr lvl="1"/>
            <a:r>
              <a:rPr lang="en-US" dirty="0" smtClean="0"/>
              <a:t>Pinched nerves</a:t>
            </a:r>
          </a:p>
          <a:p>
            <a:pPr lvl="1"/>
            <a:r>
              <a:rPr lang="en-US" dirty="0" smtClean="0"/>
              <a:t>Herniated spinal discs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Occurrence</a:t>
            </a:r>
          </a:p>
          <a:p>
            <a:pPr lvl="1"/>
            <a:r>
              <a:rPr lang="en-US" dirty="0" smtClean="0"/>
              <a:t>Over time</a:t>
            </a:r>
          </a:p>
          <a:p>
            <a:pPr lvl="1"/>
            <a:r>
              <a:rPr lang="en-US" dirty="0" smtClean="0"/>
              <a:t>Single event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09600"/>
            <a:ext cx="1727200" cy="295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43200"/>
            <a:ext cx="1683680" cy="2207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419600"/>
            <a:ext cx="216074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5000"/>
            <a:ext cx="734536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Result in 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Loss of work</a:t>
            </a:r>
          </a:p>
          <a:p>
            <a:r>
              <a:rPr lang="en-US" dirty="0" smtClean="0"/>
              <a:t>Reducing </a:t>
            </a:r>
            <a:r>
              <a:rPr lang="en-US" dirty="0" smtClean="0"/>
              <a:t>WMSDs</a:t>
            </a:r>
            <a:endParaRPr lang="en-US" dirty="0" smtClean="0"/>
          </a:p>
          <a:p>
            <a:pPr lvl="1"/>
            <a:r>
              <a:rPr lang="en-US" dirty="0" smtClean="0"/>
              <a:t>Adjust work environment and practices</a:t>
            </a:r>
          </a:p>
          <a:p>
            <a:pPr lvl="2"/>
            <a:r>
              <a:rPr lang="en-US" dirty="0" smtClean="0"/>
              <a:t>Support from administration</a:t>
            </a:r>
          </a:p>
          <a:p>
            <a:pPr lvl="2"/>
            <a:r>
              <a:rPr lang="en-US" dirty="0" smtClean="0"/>
              <a:t>Staff must “buy in” to changes</a:t>
            </a:r>
          </a:p>
          <a:p>
            <a:pPr lvl="2"/>
            <a:r>
              <a:rPr lang="en-US" dirty="0" smtClean="0"/>
              <a:t>Requires sustained effort, allocations of resources and frequent follow-up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-120650"/>
            <a:ext cx="2324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Training Employees</a:t>
            </a:r>
          </a:p>
          <a:p>
            <a:pPr lvl="2"/>
            <a:r>
              <a:rPr lang="en-US" dirty="0" smtClean="0"/>
              <a:t>Recognize symptoms of WMSD to respond to them</a:t>
            </a:r>
          </a:p>
          <a:p>
            <a:pPr lvl="2"/>
            <a:r>
              <a:rPr lang="en-US" dirty="0" smtClean="0"/>
              <a:t>Report potential problems</a:t>
            </a:r>
          </a:p>
          <a:p>
            <a:pPr lvl="2"/>
            <a:r>
              <a:rPr lang="en-US" dirty="0" smtClean="0"/>
              <a:t>Recognize jobs with ergonomic stressors</a:t>
            </a:r>
          </a:p>
          <a:p>
            <a:pPr lvl="2"/>
            <a:r>
              <a:rPr lang="en-US" dirty="0" smtClean="0"/>
              <a:t>Know how to control them</a:t>
            </a:r>
            <a:endParaRPr lang="en-US" dirty="0" smtClean="0"/>
          </a:p>
          <a:p>
            <a:pPr lvl="1"/>
            <a:r>
              <a:rPr lang="en-US" dirty="0" smtClean="0"/>
              <a:t>Evaluation</a:t>
            </a:r>
          </a:p>
          <a:p>
            <a:pPr lvl="2"/>
            <a:r>
              <a:rPr lang="en-US" dirty="0" smtClean="0"/>
              <a:t>Assess effectiveness</a:t>
            </a:r>
          </a:p>
          <a:p>
            <a:pPr lvl="3"/>
            <a:r>
              <a:rPr lang="en-US" dirty="0" smtClean="0"/>
              <a:t>Leading Indicators - ID events that prevent accidents / injuries</a:t>
            </a:r>
          </a:p>
          <a:p>
            <a:pPr lvl="3"/>
            <a:r>
              <a:rPr lang="en-US" dirty="0" smtClean="0"/>
              <a:t>Trailing Indicators – Measures historic results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Tips for Decontamination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put your hand into container of contaminated objects</a:t>
            </a:r>
          </a:p>
          <a:p>
            <a:pPr lvl="1"/>
            <a:r>
              <a:rPr lang="en-US" dirty="0" smtClean="0"/>
              <a:t>Unless you can CLEARLY see everything</a:t>
            </a:r>
          </a:p>
          <a:p>
            <a:pPr lvl="1"/>
            <a:r>
              <a:rPr lang="en-US" dirty="0" smtClean="0"/>
              <a:t>If you can’t see:</a:t>
            </a:r>
          </a:p>
          <a:p>
            <a:pPr lvl="2"/>
            <a:r>
              <a:rPr lang="en-US" dirty="0" smtClean="0"/>
              <a:t>Use sponge stick to grasp the object . . .or</a:t>
            </a:r>
          </a:p>
          <a:p>
            <a:pPr lvl="2"/>
            <a:r>
              <a:rPr lang="en-US" dirty="0" smtClean="0"/>
              <a:t>Pour out solution . . . </a:t>
            </a:r>
          </a:p>
          <a:p>
            <a:pPr lvl="3"/>
            <a:r>
              <a:rPr lang="en-US" dirty="0" smtClean="0"/>
              <a:t>Then remove items one at a time –ONLY</a:t>
            </a:r>
          </a:p>
          <a:p>
            <a:pPr lvl="2"/>
            <a:r>
              <a:rPr lang="en-US" dirty="0" smtClean="0"/>
              <a:t>Point sharps away from you or other people</a:t>
            </a:r>
          </a:p>
          <a:p>
            <a:pPr lvl="2"/>
            <a:endParaRPr lang="en-US" dirty="0"/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79" y="2743200"/>
            <a:ext cx="2278821" cy="21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1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Need to maintain their health and fitness</a:t>
            </a:r>
          </a:p>
          <a:p>
            <a:pPr lvl="1"/>
            <a:r>
              <a:rPr lang="en-US" dirty="0" smtClean="0"/>
              <a:t>Personally and at work </a:t>
            </a:r>
          </a:p>
          <a:p>
            <a:r>
              <a:rPr lang="en-US" dirty="0" smtClean="0"/>
              <a:t>Work Site</a:t>
            </a:r>
          </a:p>
          <a:p>
            <a:pPr lvl="1"/>
            <a:r>
              <a:rPr lang="en-US" dirty="0" smtClean="0"/>
              <a:t>Analyze to identify conditions / activities that are risky</a:t>
            </a:r>
          </a:p>
          <a:p>
            <a:pPr lvl="1"/>
            <a:r>
              <a:rPr lang="en-US" dirty="0" smtClean="0"/>
              <a:t>Implement actions to correct problems</a:t>
            </a:r>
          </a:p>
          <a:p>
            <a:pPr lvl="1"/>
            <a:r>
              <a:rPr lang="en-US" dirty="0" smtClean="0"/>
              <a:t>Compare your worksite to others</a:t>
            </a:r>
          </a:p>
          <a:p>
            <a:pPr lvl="1"/>
            <a:r>
              <a:rPr lang="en-US" dirty="0" smtClean="0"/>
              <a:t>Ask questions of employees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P. 410 – Carts and lift systems to decrease heavy lifting</a:t>
            </a:r>
          </a:p>
          <a:p>
            <a:pPr lvl="1"/>
            <a:r>
              <a:rPr lang="en-US" dirty="0" smtClean="0"/>
              <a:t>P. 411 – Ergonomic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must help PREVENT injuries</a:t>
            </a:r>
          </a:p>
          <a:p>
            <a:pPr lvl="1"/>
            <a:r>
              <a:rPr lang="en-US" dirty="0" smtClean="0"/>
              <a:t>Follow procedures to prevent infections</a:t>
            </a:r>
          </a:p>
          <a:p>
            <a:pPr lvl="2"/>
            <a:r>
              <a:rPr lang="en-US" dirty="0" smtClean="0"/>
              <a:t>Checks and Balances</a:t>
            </a:r>
          </a:p>
          <a:p>
            <a:pPr lvl="3"/>
            <a:r>
              <a:rPr lang="en-US" dirty="0" smtClean="0"/>
              <a:t>Monitor sterilization system while in use</a:t>
            </a:r>
          </a:p>
          <a:p>
            <a:pPr lvl="3"/>
            <a:r>
              <a:rPr lang="en-US" dirty="0" smtClean="0"/>
              <a:t>Monitor BI tests and other tests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Patient Care Equipment </a:t>
            </a:r>
            <a:r>
              <a:rPr lang="en-US" dirty="0" smtClean="0"/>
              <a:t>– Safety tips</a:t>
            </a:r>
          </a:p>
          <a:p>
            <a:pPr lvl="1"/>
            <a:r>
              <a:rPr lang="en-US" dirty="0" smtClean="0"/>
              <a:t>Test / document equipment before leaving department</a:t>
            </a:r>
          </a:p>
          <a:p>
            <a:pPr lvl="2"/>
            <a:r>
              <a:rPr lang="en-US" dirty="0" smtClean="0"/>
              <a:t>Using OEM guidelines &amp; CS procedures</a:t>
            </a:r>
          </a:p>
          <a:p>
            <a:pPr lvl="1"/>
            <a:r>
              <a:rPr lang="en-US" dirty="0" smtClean="0"/>
              <a:t>Check ALL equipment:</a:t>
            </a:r>
          </a:p>
          <a:p>
            <a:pPr lvl="2"/>
            <a:r>
              <a:rPr lang="en-US" dirty="0" smtClean="0"/>
              <a:t>Decontamination</a:t>
            </a:r>
          </a:p>
          <a:p>
            <a:pPr lvl="2"/>
            <a:r>
              <a:rPr lang="en-US" dirty="0" smtClean="0"/>
              <a:t>Damage or defects</a:t>
            </a:r>
          </a:p>
          <a:p>
            <a:pPr lvl="2"/>
            <a:r>
              <a:rPr lang="en-US" dirty="0" smtClean="0"/>
              <a:t>Hazards – frayed cords, etc</a:t>
            </a:r>
          </a:p>
          <a:p>
            <a:pPr lvl="1"/>
            <a:r>
              <a:rPr lang="en-US" dirty="0" smtClean="0"/>
              <a:t>Track all equipment</a:t>
            </a:r>
          </a:p>
          <a:p>
            <a:pPr lvl="2"/>
            <a:r>
              <a:rPr lang="en-US" dirty="0" smtClean="0"/>
              <a:t>Use history is helpful in legal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PM done on scheduled basis</a:t>
            </a:r>
          </a:p>
          <a:p>
            <a:pPr lvl="2"/>
            <a:r>
              <a:rPr lang="en-US" dirty="0" smtClean="0"/>
              <a:t>CS is accountable un TJC (Joint Commission)</a:t>
            </a:r>
          </a:p>
          <a:p>
            <a:pPr lvl="2"/>
            <a:r>
              <a:rPr lang="en-US" dirty="0" smtClean="0"/>
              <a:t>Records must be maintained</a:t>
            </a:r>
          </a:p>
          <a:p>
            <a:pPr lvl="1"/>
            <a:r>
              <a:rPr lang="en-US" dirty="0" smtClean="0"/>
              <a:t>Biomedical Engineering must:</a:t>
            </a:r>
          </a:p>
          <a:p>
            <a:pPr lvl="2"/>
            <a:r>
              <a:rPr lang="en-US" dirty="0" smtClean="0"/>
              <a:t>Check in all new equipment</a:t>
            </a:r>
          </a:p>
          <a:p>
            <a:pPr lvl="2"/>
            <a:r>
              <a:rPr lang="en-US" dirty="0" smtClean="0"/>
              <a:t>Do regular PM testing</a:t>
            </a:r>
          </a:p>
          <a:p>
            <a:pPr lvl="1"/>
            <a:r>
              <a:rPr lang="en-US" dirty="0" smtClean="0"/>
              <a:t>Safety Guards</a:t>
            </a:r>
          </a:p>
          <a:p>
            <a:pPr lvl="2"/>
            <a:r>
              <a:rPr lang="en-US" dirty="0" smtClean="0"/>
              <a:t>During transport, use them on heat lamps, heat cradles</a:t>
            </a:r>
          </a:p>
          <a:p>
            <a:pPr lvl="2"/>
            <a:r>
              <a:rPr lang="en-US" dirty="0" smtClean="0"/>
              <a:t>Prevents breakage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Prevent Cross-Contamination</a:t>
            </a:r>
          </a:p>
          <a:p>
            <a:pPr lvl="2"/>
            <a:r>
              <a:rPr lang="en-US" dirty="0" smtClean="0"/>
              <a:t>Cover contaminated equipment during transport</a:t>
            </a:r>
          </a:p>
          <a:p>
            <a:pPr lvl="2"/>
            <a:r>
              <a:rPr lang="en-US" dirty="0" smtClean="0"/>
              <a:t>Cover clean equipment to reduce risk of contamination while awaiting distribution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7600"/>
            <a:ext cx="2024628" cy="2702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86200"/>
            <a:ext cx="23241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5000"/>
            <a:ext cx="7345363" cy="4419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Contaminated Supplies / Reusable Med Devices</a:t>
            </a:r>
          </a:p>
          <a:p>
            <a:pPr lvl="1"/>
            <a:r>
              <a:rPr lang="en-US" dirty="0" smtClean="0"/>
              <a:t>Safety Tips:</a:t>
            </a:r>
          </a:p>
          <a:p>
            <a:pPr lvl="2"/>
            <a:r>
              <a:rPr lang="en-US" dirty="0" smtClean="0"/>
              <a:t>All Items must be :</a:t>
            </a:r>
          </a:p>
          <a:p>
            <a:pPr lvl="3"/>
            <a:r>
              <a:rPr lang="en-US" dirty="0" smtClean="0"/>
              <a:t>Disassembled</a:t>
            </a:r>
          </a:p>
          <a:p>
            <a:pPr lvl="3"/>
            <a:r>
              <a:rPr lang="en-US" dirty="0" smtClean="0"/>
              <a:t>Thoroughly cleaned</a:t>
            </a:r>
          </a:p>
          <a:p>
            <a:pPr lvl="3"/>
            <a:r>
              <a:rPr lang="en-US" dirty="0" smtClean="0"/>
              <a:t>Inspected</a:t>
            </a:r>
          </a:p>
          <a:p>
            <a:pPr lvl="3"/>
            <a:r>
              <a:rPr lang="en-US" dirty="0" smtClean="0"/>
              <a:t>Reassembled??</a:t>
            </a:r>
          </a:p>
          <a:p>
            <a:pPr lvl="3"/>
            <a:r>
              <a:rPr lang="en-US" dirty="0" smtClean="0"/>
              <a:t>Prepared for sterilization</a:t>
            </a:r>
          </a:p>
          <a:p>
            <a:pPr lvl="3"/>
            <a:r>
              <a:rPr lang="en-US" dirty="0" smtClean="0"/>
              <a:t>Packaged appropriately</a:t>
            </a:r>
          </a:p>
          <a:p>
            <a:pPr lvl="3"/>
            <a:r>
              <a:rPr lang="en-US" dirty="0" smtClean="0"/>
              <a:t>Sterilized</a:t>
            </a:r>
          </a:p>
          <a:p>
            <a:pPr lvl="3"/>
            <a:r>
              <a:rPr lang="en-US" dirty="0" smtClean="0"/>
              <a:t>Aseptically handled</a:t>
            </a:r>
          </a:p>
          <a:p>
            <a:pPr lvl="3"/>
            <a:r>
              <a:rPr lang="en-US" dirty="0" smtClean="0"/>
              <a:t>Stored 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Sterile processing equipment must be tested to ensure proper operation</a:t>
            </a:r>
          </a:p>
          <a:p>
            <a:pPr lvl="1"/>
            <a:r>
              <a:rPr lang="en-US" dirty="0" smtClean="0"/>
              <a:t>Personnel must use appropriate techniques for equipment care and operation</a:t>
            </a:r>
          </a:p>
          <a:p>
            <a:pPr lvl="1"/>
            <a:r>
              <a:rPr lang="en-US" dirty="0" smtClean="0"/>
              <a:t>Instruments must be complete and functioning</a:t>
            </a:r>
          </a:p>
          <a:p>
            <a:pPr lvl="1"/>
            <a:r>
              <a:rPr lang="en-US" dirty="0" smtClean="0"/>
              <a:t>Monitor sterilization equipment:</a:t>
            </a:r>
          </a:p>
          <a:p>
            <a:pPr lvl="2"/>
            <a:r>
              <a:rPr lang="en-US" dirty="0" smtClean="0"/>
              <a:t>Visually during the cycle</a:t>
            </a:r>
          </a:p>
          <a:p>
            <a:pPr lvl="2"/>
            <a:r>
              <a:rPr lang="en-US" dirty="0" smtClean="0"/>
              <a:t>Mechanically with printout</a:t>
            </a:r>
          </a:p>
          <a:p>
            <a:pPr lvl="2"/>
            <a:r>
              <a:rPr lang="en-US" dirty="0" smtClean="0"/>
              <a:t>Indicators – chemical and biologic</a:t>
            </a:r>
          </a:p>
          <a:p>
            <a:pPr lvl="3"/>
            <a:r>
              <a:rPr lang="en-US" dirty="0" smtClean="0"/>
              <a:t>Air detection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Residues</a:t>
            </a:r>
          </a:p>
          <a:p>
            <a:pPr lvl="1"/>
            <a:r>
              <a:rPr lang="en-US" dirty="0" smtClean="0"/>
              <a:t>Can cause Patient Burns</a:t>
            </a:r>
          </a:p>
          <a:p>
            <a:pPr lvl="1"/>
            <a:r>
              <a:rPr lang="en-US" dirty="0" smtClean="0"/>
              <a:t>Safety Tips:</a:t>
            </a:r>
          </a:p>
          <a:p>
            <a:pPr lvl="2"/>
            <a:r>
              <a:rPr lang="en-US" dirty="0" smtClean="0"/>
              <a:t>ETO items must be aerated fully</a:t>
            </a:r>
          </a:p>
          <a:p>
            <a:pPr lvl="2"/>
            <a:r>
              <a:rPr lang="en-US" dirty="0" smtClean="0"/>
              <a:t>Items for ETO must be DRY </a:t>
            </a:r>
          </a:p>
          <a:p>
            <a:pPr lvl="3"/>
            <a:r>
              <a:rPr lang="en-US" dirty="0" smtClean="0"/>
              <a:t>Ensures contact with surface</a:t>
            </a:r>
          </a:p>
          <a:p>
            <a:pPr lvl="3"/>
            <a:r>
              <a:rPr lang="en-US" dirty="0" smtClean="0"/>
              <a:t>Prevents possible acid  formation</a:t>
            </a:r>
          </a:p>
          <a:p>
            <a:pPr lvl="2"/>
            <a:r>
              <a:rPr lang="en-US" dirty="0" smtClean="0"/>
              <a:t>Gluteraldehyde must be fully rinsed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Supply and Equipment Transport</a:t>
            </a:r>
          </a:p>
          <a:p>
            <a:pPr lvl="1"/>
            <a:r>
              <a:rPr lang="en-US" dirty="0" smtClean="0"/>
              <a:t>Safety Tips:</a:t>
            </a:r>
          </a:p>
          <a:p>
            <a:pPr lvl="2"/>
            <a:r>
              <a:rPr lang="en-US" dirty="0" smtClean="0"/>
              <a:t>CAUTION when approaching:</a:t>
            </a:r>
          </a:p>
          <a:p>
            <a:pPr lvl="3"/>
            <a:r>
              <a:rPr lang="en-US" dirty="0" smtClean="0"/>
              <a:t>Doorways</a:t>
            </a:r>
          </a:p>
          <a:p>
            <a:pPr lvl="3"/>
            <a:r>
              <a:rPr lang="en-US" dirty="0" smtClean="0"/>
              <a:t>Hallways</a:t>
            </a:r>
          </a:p>
          <a:p>
            <a:pPr lvl="3"/>
            <a:r>
              <a:rPr lang="en-US" dirty="0" smtClean="0"/>
              <a:t>Elevator</a:t>
            </a:r>
          </a:p>
          <a:p>
            <a:pPr lvl="3"/>
            <a:r>
              <a:rPr lang="en-US" dirty="0" smtClean="0"/>
              <a:t>High-traffic areas</a:t>
            </a:r>
          </a:p>
          <a:p>
            <a:pPr lvl="2"/>
            <a:r>
              <a:rPr lang="en-US" dirty="0" smtClean="0"/>
              <a:t>Don’t PUSH or PROP OPEN doors with transport carts</a:t>
            </a:r>
          </a:p>
          <a:p>
            <a:pPr lvl="2"/>
            <a:r>
              <a:rPr lang="en-US" dirty="0" smtClean="0"/>
              <a:t>Don’t BLOCK hallways with equipment</a:t>
            </a:r>
          </a:p>
          <a:p>
            <a:pPr lvl="3"/>
            <a:r>
              <a:rPr lang="en-US" dirty="0" smtClean="0"/>
              <a:t>Keep halls</a:t>
            </a:r>
            <a:r>
              <a:rPr lang="en-US" dirty="0" smtClean="0"/>
              <a:t> clean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Patient Accident Reporting</a:t>
            </a:r>
            <a:endParaRPr lang="en-US" dirty="0" smtClean="0"/>
          </a:p>
          <a:p>
            <a:pPr lvl="1"/>
            <a:r>
              <a:rPr lang="en-US" dirty="0" smtClean="0"/>
              <a:t>Must be investigated and recorded</a:t>
            </a:r>
          </a:p>
          <a:p>
            <a:pPr lvl="2"/>
            <a:r>
              <a:rPr lang="en-US" dirty="0" smtClean="0"/>
              <a:t>Practices or conditions that contributed</a:t>
            </a:r>
          </a:p>
          <a:p>
            <a:pPr lvl="1"/>
            <a:r>
              <a:rPr lang="en-US" dirty="0" smtClean="0"/>
              <a:t>Everyone must report unsafe practices / conditions</a:t>
            </a:r>
          </a:p>
          <a:p>
            <a:pPr lvl="2"/>
            <a:r>
              <a:rPr lang="en-US" dirty="0" smtClean="0"/>
              <a:t>Minimizes problems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191000"/>
            <a:ext cx="25400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648200"/>
            <a:ext cx="2209800" cy="1780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Dispose of SHARPS in </a:t>
            </a:r>
          </a:p>
          <a:p>
            <a:pPr lvl="1"/>
            <a:r>
              <a:rPr lang="en-US" dirty="0" smtClean="0"/>
              <a:t>PUNCTURE PROOF SHARPS CONTAINER</a:t>
            </a:r>
          </a:p>
          <a:p>
            <a:r>
              <a:rPr lang="en-US" dirty="0" smtClean="0"/>
              <a:t>NEVER put your hands in trash container</a:t>
            </a:r>
          </a:p>
          <a:p>
            <a:pPr lvl="1"/>
            <a:r>
              <a:rPr lang="en-US" dirty="0" smtClean="0"/>
              <a:t>If necessary –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our contents onto surface</a:t>
            </a:r>
          </a:p>
          <a:p>
            <a:pPr lvl="2"/>
            <a:r>
              <a:rPr lang="en-US" dirty="0" smtClean="0"/>
              <a:t>Use instrument to sort through contents</a:t>
            </a:r>
          </a:p>
          <a:p>
            <a:pPr lvl="2"/>
            <a:r>
              <a:rPr lang="en-US" dirty="0" smtClean="0"/>
              <a:t>Use PPE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33400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962400"/>
            <a:ext cx="1418167" cy="18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2600"/>
            <a:ext cx="7345363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Sterilization Process Malfunction</a:t>
            </a:r>
          </a:p>
          <a:p>
            <a:pPr lvl="1"/>
            <a:r>
              <a:rPr lang="en-US" dirty="0" smtClean="0"/>
              <a:t>All items must be RECALLED</a:t>
            </a:r>
          </a:p>
          <a:p>
            <a:pPr lvl="2"/>
            <a:r>
              <a:rPr lang="en-US" dirty="0" smtClean="0"/>
              <a:t>Must be QUARANTINED until BI is read</a:t>
            </a:r>
          </a:p>
          <a:p>
            <a:pPr lvl="2"/>
            <a:r>
              <a:rPr lang="en-US" dirty="0" smtClean="0"/>
              <a:t>Take suspect Sterilizer out of service </a:t>
            </a:r>
          </a:p>
          <a:p>
            <a:pPr lvl="1"/>
            <a:r>
              <a:rPr lang="en-US" dirty="0" smtClean="0"/>
              <a:t>PROCEDURE should include:</a:t>
            </a:r>
          </a:p>
          <a:p>
            <a:pPr lvl="2"/>
            <a:r>
              <a:rPr lang="en-US" dirty="0" smtClean="0"/>
              <a:t>Get list of  supplies know to be in the suspect load</a:t>
            </a:r>
          </a:p>
          <a:p>
            <a:pPr lvl="2"/>
            <a:r>
              <a:rPr lang="en-US" dirty="0" smtClean="0"/>
              <a:t>Verify sterilization controls</a:t>
            </a:r>
          </a:p>
          <a:p>
            <a:pPr lvl="2"/>
            <a:r>
              <a:rPr lang="en-US" dirty="0" smtClean="0"/>
              <a:t>Notify Supervisor</a:t>
            </a:r>
          </a:p>
          <a:p>
            <a:pPr lvl="2"/>
            <a:r>
              <a:rPr lang="en-US" dirty="0" smtClean="0"/>
              <a:t>Notify areas that may have questionable supplies</a:t>
            </a:r>
          </a:p>
          <a:p>
            <a:pPr lvl="2"/>
            <a:r>
              <a:rPr lang="en-US" dirty="0" smtClean="0"/>
              <a:t>Retrieve as many items as possible on list</a:t>
            </a:r>
          </a:p>
          <a:p>
            <a:pPr lvl="2"/>
            <a:r>
              <a:rPr lang="en-US" dirty="0" smtClean="0"/>
              <a:t>Notify Infection Control and Operating Room supervisor</a:t>
            </a:r>
          </a:p>
          <a:p>
            <a:pPr lvl="2"/>
            <a:r>
              <a:rPr lang="en-US" dirty="0" smtClean="0"/>
              <a:t>Notify MD’s if any suspect items were used in surgery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09600"/>
            <a:ext cx="1938867" cy="193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Document ALL steps taken</a:t>
            </a:r>
          </a:p>
          <a:p>
            <a:pPr lvl="1"/>
            <a:r>
              <a:rPr lang="en-US" dirty="0" smtClean="0"/>
              <a:t>Notify Risk management about any possible suspect equipment used on patients</a:t>
            </a:r>
          </a:p>
          <a:p>
            <a:pPr lvl="1"/>
            <a:r>
              <a:rPr lang="en-US" dirty="0" smtClean="0"/>
              <a:t>Qualified Service people need to inspect equipment</a:t>
            </a:r>
          </a:p>
          <a:p>
            <a:pPr lvl="2"/>
            <a:r>
              <a:rPr lang="en-US" dirty="0" smtClean="0"/>
              <a:t>Comprehensive report must be written</a:t>
            </a:r>
          </a:p>
          <a:p>
            <a:pPr lvl="2"/>
            <a:r>
              <a:rPr lang="en-US" dirty="0" smtClean="0"/>
              <a:t>BI must be run before next use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76800"/>
            <a:ext cx="170180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PHYSICAL – including fire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CHEMICAL – hazardous substances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BIOLOGICAL – blood-borne and infectious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524000" cy="1599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124200"/>
            <a:ext cx="1291167" cy="1730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267" y="5520267"/>
            <a:ext cx="1337733" cy="133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</a:p>
          <a:p>
            <a:pPr lvl="2"/>
            <a:r>
              <a:rPr lang="en-US" dirty="0" smtClean="0"/>
              <a:t>Fire Requires 3 elements –FIRE TRIANGLE </a:t>
            </a:r>
          </a:p>
          <a:p>
            <a:pPr lvl="3"/>
            <a:r>
              <a:rPr lang="en-US" dirty="0" smtClean="0"/>
              <a:t>COMBUSTIBLE  FLAMMABLE substance</a:t>
            </a:r>
          </a:p>
          <a:p>
            <a:pPr lvl="3"/>
            <a:r>
              <a:rPr lang="en-US" dirty="0" smtClean="0"/>
              <a:t>OXYGEN</a:t>
            </a:r>
          </a:p>
          <a:p>
            <a:pPr lvl="3"/>
            <a:r>
              <a:rPr lang="en-US" dirty="0" smtClean="0"/>
              <a:t>IGNITION / HEAT source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PREVENTION</a:t>
            </a:r>
          </a:p>
          <a:p>
            <a:pPr lvl="3"/>
            <a:r>
              <a:rPr lang="en-US" dirty="0" smtClean="0"/>
              <a:t>Eliminate one element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38" y="3352800"/>
            <a:ext cx="3026529" cy="263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Heat causes atoms to combine with oxygen (Oxidation)</a:t>
            </a:r>
          </a:p>
          <a:p>
            <a:pPr lvl="1"/>
            <a:r>
              <a:rPr lang="en-US" dirty="0" smtClean="0"/>
              <a:t>Energy is released - fire</a:t>
            </a:r>
          </a:p>
          <a:p>
            <a:pPr lvl="2"/>
            <a:r>
              <a:rPr lang="en-US" dirty="0" smtClean="0"/>
              <a:t>Solids burn on the surface – burn more slowly</a:t>
            </a:r>
          </a:p>
          <a:p>
            <a:pPr lvl="2"/>
            <a:r>
              <a:rPr lang="en-US" dirty="0" smtClean="0"/>
              <a:t>Volatile liquids (alcohol) vaporizes or gas (ETO) </a:t>
            </a:r>
          </a:p>
          <a:p>
            <a:pPr lvl="3"/>
            <a:r>
              <a:rPr lang="en-US" dirty="0" smtClean="0"/>
              <a:t>Flame passes quickly through substance</a:t>
            </a:r>
          </a:p>
          <a:p>
            <a:pPr lvl="3"/>
            <a:r>
              <a:rPr lang="en-US" dirty="0" smtClean="0"/>
              <a:t>May result as a EXPLOSION with heated gases</a:t>
            </a:r>
          </a:p>
          <a:p>
            <a:pPr lvl="3"/>
            <a:r>
              <a:rPr lang="en-US" dirty="0" smtClean="0"/>
              <a:t>Creates PRESSURE WAVE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862888" cy="39319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Combustible Loading </a:t>
            </a:r>
          </a:p>
          <a:p>
            <a:pPr lvl="2"/>
            <a:r>
              <a:rPr lang="en-US" dirty="0" smtClean="0"/>
              <a:t>Weight / square foot of area    where they are located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DISPOSABLE materials contribute to HEAVY combustible loads</a:t>
            </a:r>
          </a:p>
          <a:p>
            <a:pPr lvl="3"/>
            <a:r>
              <a:rPr lang="en-US" dirty="0" smtClean="0"/>
              <a:t>Surgical drapes</a:t>
            </a:r>
          </a:p>
          <a:p>
            <a:pPr lvl="3"/>
            <a:r>
              <a:rPr lang="en-US" dirty="0" smtClean="0"/>
              <a:t>Gowns</a:t>
            </a:r>
          </a:p>
          <a:p>
            <a:pPr lvl="3"/>
            <a:r>
              <a:rPr lang="en-US" dirty="0" smtClean="0"/>
              <a:t>Caps </a:t>
            </a:r>
          </a:p>
          <a:p>
            <a:pPr lvl="3"/>
            <a:r>
              <a:rPr lang="en-US" dirty="0" smtClean="0"/>
              <a:t>Masks</a:t>
            </a:r>
          </a:p>
          <a:p>
            <a:pPr lvl="3"/>
            <a:r>
              <a:rPr lang="en-US" dirty="0" smtClean="0"/>
              <a:t>Shoe covers</a:t>
            </a:r>
          </a:p>
          <a:p>
            <a:pPr lvl="3"/>
            <a:r>
              <a:rPr lang="en-US" dirty="0" smtClean="0"/>
              <a:t>Tubing</a:t>
            </a:r>
          </a:p>
          <a:p>
            <a:pPr lvl="3"/>
            <a:r>
              <a:rPr lang="en-US" dirty="0" smtClean="0"/>
              <a:t>Bed pans</a:t>
            </a:r>
          </a:p>
          <a:p>
            <a:pPr lvl="3"/>
            <a:r>
              <a:rPr lang="en-US" dirty="0" smtClean="0"/>
              <a:t>Syringes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33800"/>
            <a:ext cx="3492500" cy="284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Other areas of combustible loads</a:t>
            </a:r>
          </a:p>
          <a:p>
            <a:pPr lvl="2"/>
            <a:r>
              <a:rPr lang="en-US" dirty="0" smtClean="0"/>
              <a:t>Central storage</a:t>
            </a:r>
          </a:p>
          <a:p>
            <a:pPr lvl="3"/>
            <a:r>
              <a:rPr lang="en-US" dirty="0" smtClean="0"/>
              <a:t>Large volumes of single use items + wrappings</a:t>
            </a:r>
          </a:p>
          <a:p>
            <a:pPr lvl="2"/>
            <a:r>
              <a:rPr lang="en-US" dirty="0" smtClean="0"/>
              <a:t>Operating room </a:t>
            </a:r>
          </a:p>
          <a:p>
            <a:pPr lvl="2"/>
            <a:r>
              <a:rPr lang="en-US" dirty="0" smtClean="0"/>
              <a:t>Delivery suites</a:t>
            </a:r>
          </a:p>
          <a:p>
            <a:pPr lvl="2"/>
            <a:r>
              <a:rPr lang="en-US" dirty="0" smtClean="0"/>
              <a:t>Nursing units</a:t>
            </a:r>
          </a:p>
          <a:p>
            <a:pPr lvl="2"/>
            <a:r>
              <a:rPr lang="en-US" dirty="0" smtClean="0"/>
              <a:t>Trash handling facilities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these things burn, they produce toxic smoke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Becomes a HIGH RISK situation close to in-patients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Safety Programs </a:t>
            </a:r>
          </a:p>
          <a:p>
            <a:pPr lvl="1"/>
            <a:r>
              <a:rPr lang="en-US" dirty="0" smtClean="0"/>
              <a:t>Minimize Combustible Load</a:t>
            </a:r>
          </a:p>
          <a:p>
            <a:pPr lvl="1"/>
            <a:r>
              <a:rPr lang="en-US" dirty="0" smtClean="0"/>
              <a:t>Fire response plans</a:t>
            </a:r>
          </a:p>
          <a:p>
            <a:pPr lvl="1"/>
            <a:r>
              <a:rPr lang="en-US" dirty="0" smtClean="0"/>
              <a:t>Early detection</a:t>
            </a:r>
          </a:p>
          <a:p>
            <a:pPr lvl="1"/>
            <a:r>
              <a:rPr lang="en-US" dirty="0" smtClean="0"/>
              <a:t>Removal of persons in danger</a:t>
            </a:r>
          </a:p>
          <a:p>
            <a:pPr lvl="1"/>
            <a:r>
              <a:rPr lang="en-US" dirty="0" smtClean="0"/>
              <a:t>Containment of fire and combustible products</a:t>
            </a:r>
          </a:p>
          <a:p>
            <a:pPr lvl="1"/>
            <a:r>
              <a:rPr lang="en-US" dirty="0" smtClean="0"/>
              <a:t>Extinguishing</a:t>
            </a:r>
          </a:p>
          <a:p>
            <a:pPr lvl="1"/>
            <a:r>
              <a:rPr lang="en-US" dirty="0" smtClean="0"/>
              <a:t>Evacuation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Combustible Loads</a:t>
            </a:r>
          </a:p>
          <a:p>
            <a:pPr lvl="1"/>
            <a:r>
              <a:rPr lang="en-US" dirty="0" smtClean="0"/>
              <a:t>Reduce volume  - </a:t>
            </a:r>
            <a:r>
              <a:rPr lang="en-US" dirty="0" smtClean="0">
                <a:solidFill>
                  <a:srgbClr val="FF0000"/>
                </a:solidFill>
              </a:rPr>
              <a:t>Don’t give fire a place to start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use of disposable items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Store single-use items in proper temperature / humidity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Higher temperature and low humidity increase risk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Dedicated storage should be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Compartmentalized away from rest of hospital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Automatic doors – nothing to hold doors open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Have fire detection, alarm and  suppression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Minimize volume by getting supplies when they are needed</a:t>
            </a:r>
          </a:p>
          <a:p>
            <a:pPr lvl="1"/>
            <a:r>
              <a:rPr lang="en-US" dirty="0" smtClean="0"/>
              <a:t>Minimize trash buildup</a:t>
            </a:r>
          </a:p>
          <a:p>
            <a:pPr lvl="2"/>
            <a:r>
              <a:rPr lang="en-US" dirty="0" smtClean="0"/>
              <a:t>Have covered containers that are non-combustible</a:t>
            </a:r>
          </a:p>
          <a:p>
            <a:pPr lvl="2"/>
            <a:r>
              <a:rPr lang="en-US" dirty="0" smtClean="0"/>
              <a:t>Regular pick up for transfer</a:t>
            </a:r>
          </a:p>
          <a:p>
            <a:pPr lvl="2"/>
            <a:r>
              <a:rPr lang="en-US" dirty="0" smtClean="0"/>
              <a:t>Disposal of environmental protection concerns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800600"/>
            <a:ext cx="1891377" cy="152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495800"/>
            <a:ext cx="3048000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necessary to remove blade from handle</a:t>
            </a:r>
          </a:p>
          <a:p>
            <a:pPr lvl="1"/>
            <a:r>
              <a:rPr lang="en-US" dirty="0" smtClean="0"/>
              <a:t>Use NEEDLE HOLDER to remove it</a:t>
            </a:r>
          </a:p>
          <a:p>
            <a:pPr lvl="1"/>
            <a:r>
              <a:rPr lang="en-US" dirty="0" smtClean="0"/>
              <a:t>Have your goggles and other PPE</a:t>
            </a:r>
          </a:p>
          <a:p>
            <a:pPr lvl="1"/>
            <a:endParaRPr lang="en-US" dirty="0"/>
          </a:p>
          <a:p>
            <a:r>
              <a:rPr lang="en-US" dirty="0" smtClean="0"/>
              <a:t>Processing SHARPS</a:t>
            </a:r>
          </a:p>
          <a:p>
            <a:pPr lvl="1"/>
            <a:r>
              <a:rPr lang="en-US" dirty="0" smtClean="0"/>
              <a:t>Separate them from others</a:t>
            </a:r>
          </a:p>
          <a:p>
            <a:pPr lvl="1"/>
            <a:r>
              <a:rPr lang="en-US" dirty="0" smtClean="0"/>
              <a:t>Position them to avoid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"/>
            <a:ext cx="2667000" cy="1570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819400"/>
            <a:ext cx="1723869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96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7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Response Plan</a:t>
            </a:r>
          </a:p>
          <a:p>
            <a:pPr lvl="1"/>
            <a:r>
              <a:rPr lang="en-US" dirty="0" smtClean="0"/>
              <a:t>Facility has comprehensive plan</a:t>
            </a:r>
          </a:p>
          <a:p>
            <a:pPr lvl="1"/>
            <a:r>
              <a:rPr lang="en-US" dirty="0" smtClean="0"/>
              <a:t>CS has their part of the plan</a:t>
            </a:r>
          </a:p>
          <a:p>
            <a:pPr lvl="1"/>
            <a:r>
              <a:rPr lang="en-US" dirty="0" smtClean="0"/>
              <a:t>Each employee must know their role</a:t>
            </a:r>
          </a:p>
          <a:p>
            <a:pPr lvl="2"/>
            <a:r>
              <a:rPr lang="en-US" dirty="0" smtClean="0"/>
              <a:t>Orientation</a:t>
            </a:r>
          </a:p>
          <a:p>
            <a:pPr lvl="2"/>
            <a:r>
              <a:rPr lang="en-US" dirty="0" smtClean="0"/>
              <a:t>Annual training</a:t>
            </a:r>
          </a:p>
          <a:p>
            <a:pPr lvl="2"/>
            <a:r>
              <a:rPr lang="en-US" dirty="0" smtClean="0"/>
              <a:t>Participate in fire drills</a:t>
            </a:r>
          </a:p>
          <a:p>
            <a:pPr lvl="3"/>
            <a:r>
              <a:rPr lang="en-US" dirty="0" smtClean="0"/>
              <a:t>See P. 416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RACE</a:t>
            </a:r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emove persons in danger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larm – activate the alarm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ontain the fire – close doors / windows</a:t>
            </a:r>
          </a:p>
          <a:p>
            <a:pPr lvl="1"/>
            <a:r>
              <a:rPr lang="en-US" b="1" dirty="0" smtClean="0"/>
              <a:t>E</a:t>
            </a:r>
            <a:r>
              <a:rPr lang="en-US" dirty="0" smtClean="0"/>
              <a:t>xtinguish the fire    OR   </a:t>
            </a:r>
            <a:r>
              <a:rPr lang="en-US" b="1" dirty="0" smtClean="0"/>
              <a:t>E</a:t>
            </a:r>
            <a:r>
              <a:rPr lang="en-US" dirty="0" smtClean="0"/>
              <a:t>vacuate</a:t>
            </a:r>
          </a:p>
          <a:p>
            <a:pPr lvl="2"/>
            <a:r>
              <a:rPr lang="en-US" dirty="0" smtClean="0"/>
              <a:t>Put out the fire per hospital policy</a:t>
            </a:r>
          </a:p>
          <a:p>
            <a:pPr lvl="2"/>
            <a:r>
              <a:rPr lang="en-US" dirty="0" smtClean="0"/>
              <a:t>Horizontally or Vertically	</a:t>
            </a:r>
          </a:p>
          <a:p>
            <a:pPr lvl="3"/>
            <a:r>
              <a:rPr lang="en-US" dirty="0" smtClean="0"/>
              <a:t>Move across fire door or up or down a floor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Detection</a:t>
            </a:r>
          </a:p>
          <a:p>
            <a:pPr lvl="1"/>
            <a:r>
              <a:rPr lang="en-US" dirty="0" smtClean="0"/>
              <a:t>Use ionization smoke detectors or per Local Code</a:t>
            </a:r>
          </a:p>
          <a:p>
            <a:pPr lvl="2"/>
            <a:r>
              <a:rPr lang="en-US" dirty="0" smtClean="0"/>
              <a:t>Connected to ALARM system</a:t>
            </a:r>
          </a:p>
          <a:p>
            <a:pPr lvl="2"/>
            <a:r>
              <a:rPr lang="en-US" dirty="0" smtClean="0"/>
              <a:t>Sprinklers connected to same system</a:t>
            </a:r>
          </a:p>
          <a:p>
            <a:pPr lvl="1"/>
            <a:r>
              <a:rPr lang="en-US" dirty="0" smtClean="0"/>
              <a:t>Patient care areas may require infrared smoke detectors</a:t>
            </a:r>
          </a:p>
          <a:p>
            <a:pPr lvl="2"/>
            <a:r>
              <a:rPr lang="en-US" dirty="0" smtClean="0"/>
              <a:t>Sprinklers should be activated as well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Activate the ALARM</a:t>
            </a:r>
          </a:p>
          <a:p>
            <a:pPr lvl="1"/>
            <a:r>
              <a:rPr lang="en-US" dirty="0" smtClean="0"/>
              <a:t>Pull fire alarm – dial an emergency number</a:t>
            </a:r>
          </a:p>
          <a:p>
            <a:pPr lvl="2"/>
            <a:r>
              <a:rPr lang="en-US" dirty="0" smtClean="0"/>
              <a:t>Someone calls 911 or alarm goes directly to 911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 persons in immediate danger</a:t>
            </a:r>
          </a:p>
          <a:p>
            <a:pPr lvl="1"/>
            <a:r>
              <a:rPr lang="en-US" dirty="0" smtClean="0"/>
              <a:t>Everyone in the immediate fire / smoke area must be removed</a:t>
            </a:r>
          </a:p>
          <a:p>
            <a:pPr lvl="1"/>
            <a:r>
              <a:rPr lang="en-US" dirty="0" smtClean="0"/>
              <a:t>Patients are only moved in imminent danger</a:t>
            </a:r>
          </a:p>
          <a:p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Building is built with compartmentalization</a:t>
            </a:r>
          </a:p>
          <a:p>
            <a:pPr lvl="3"/>
            <a:r>
              <a:rPr lang="en-US" dirty="0" smtClean="0"/>
              <a:t>Allows a “defend-in –place” protection</a:t>
            </a:r>
          </a:p>
          <a:p>
            <a:pPr lvl="1"/>
            <a:r>
              <a:rPr lang="en-US" dirty="0" smtClean="0"/>
              <a:t>Fire doors close automatically</a:t>
            </a:r>
          </a:p>
          <a:p>
            <a:pPr lvl="1"/>
            <a:r>
              <a:rPr lang="en-US" dirty="0" smtClean="0"/>
              <a:t>Close all doors in your area</a:t>
            </a:r>
          </a:p>
          <a:p>
            <a:pPr lvl="2"/>
            <a:r>
              <a:rPr lang="en-US" dirty="0" smtClean="0"/>
              <a:t>Be sure all windows are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Extinguishment</a:t>
            </a:r>
          </a:p>
          <a:p>
            <a:pPr lvl="1"/>
            <a:r>
              <a:rPr lang="en-US" dirty="0" smtClean="0"/>
              <a:t>Fire extinguishers for specific hazard </a:t>
            </a:r>
          </a:p>
          <a:p>
            <a:pPr lvl="2"/>
            <a:r>
              <a:rPr lang="en-US" dirty="0" smtClean="0"/>
              <a:t>Must be used for specific kind of fire burning</a:t>
            </a:r>
          </a:p>
          <a:p>
            <a:pPr lvl="2"/>
            <a:r>
              <a:rPr lang="en-US" dirty="0" smtClean="0"/>
              <a:t>Should be placed according to  what is in the area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Follow Hospital POLICY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200" dirty="0" smtClean="0">
                <a:hlinkClick r:id="" action="ppaction://noaction"/>
              </a:rPr>
              <a:t>http://www.youtube.com/watch?v=BLjoWjCrDqg</a:t>
            </a:r>
            <a:endParaRPr lang="en-US" sz="1200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86200"/>
            <a:ext cx="3341486" cy="255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945967" cy="606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Evacuation</a:t>
            </a:r>
          </a:p>
          <a:p>
            <a:pPr lvl="1"/>
            <a:r>
              <a:rPr lang="en-US" dirty="0" smtClean="0"/>
              <a:t>Usually a HORIZONTAL Evacuation</a:t>
            </a:r>
          </a:p>
          <a:p>
            <a:pPr lvl="2"/>
            <a:r>
              <a:rPr lang="en-US" dirty="0" smtClean="0"/>
              <a:t>Move from </a:t>
            </a:r>
            <a:r>
              <a:rPr lang="en-US" i="1" dirty="0" smtClean="0"/>
              <a:t>Threatened area to NON-Threatened Area</a:t>
            </a:r>
            <a:endParaRPr lang="en-US" dirty="0" smtClean="0"/>
          </a:p>
          <a:p>
            <a:pPr lvl="1"/>
            <a:r>
              <a:rPr lang="en-US" dirty="0" smtClean="0"/>
              <a:t>Compartmentalization allows movement </a:t>
            </a:r>
          </a:p>
          <a:p>
            <a:pPr lvl="2"/>
            <a:r>
              <a:rPr lang="en-US" dirty="0" smtClean="0"/>
              <a:t>Fire doors / smoke doors</a:t>
            </a:r>
          </a:p>
          <a:p>
            <a:pPr lvl="2"/>
            <a:r>
              <a:rPr lang="en-US" dirty="0" smtClean="0"/>
              <a:t>Ventilation system prevents spreading smoke</a:t>
            </a:r>
          </a:p>
          <a:p>
            <a:pPr lvl="1"/>
            <a:r>
              <a:rPr lang="en-US" dirty="0" smtClean="0"/>
              <a:t>Keep hallways clear – must have clear exit - NO</a:t>
            </a:r>
          </a:p>
          <a:p>
            <a:pPr lvl="2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Supplies</a:t>
            </a:r>
          </a:p>
          <a:p>
            <a:pPr lvl="2"/>
            <a:r>
              <a:rPr lang="en-US" dirty="0" smtClean="0"/>
              <a:t>Other clutter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Moving patients – priorities</a:t>
            </a:r>
          </a:p>
          <a:p>
            <a:pPr lvl="1"/>
            <a:r>
              <a:rPr lang="en-US" dirty="0" smtClean="0"/>
              <a:t>Horizontally – </a:t>
            </a:r>
          </a:p>
          <a:p>
            <a:pPr lvl="1"/>
            <a:r>
              <a:rPr lang="en-US" dirty="0" smtClean="0"/>
              <a:t>Vertically – up or down </a:t>
            </a:r>
          </a:p>
          <a:p>
            <a:pPr lvl="1"/>
            <a:r>
              <a:rPr lang="en-US" dirty="0" smtClean="0"/>
              <a:t>Complete evacuation – only when unsafe to remain</a:t>
            </a:r>
          </a:p>
          <a:p>
            <a:pPr lvl="1"/>
            <a:r>
              <a:rPr lang="en-US" dirty="0" smtClean="0"/>
              <a:t>CS staff would transport Medical Supplies</a:t>
            </a:r>
          </a:p>
          <a:p>
            <a:pPr lvl="2"/>
            <a:r>
              <a:rPr lang="en-US" dirty="0" smtClean="0"/>
              <a:t>To a designated area</a:t>
            </a:r>
          </a:p>
          <a:p>
            <a:pPr lvl="2"/>
            <a:r>
              <a:rPr lang="en-US" dirty="0" smtClean="0"/>
              <a:t>Ensure critical supplies for longer duration evacuation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2600"/>
            <a:ext cx="7345363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Hazardous substances</a:t>
            </a:r>
          </a:p>
          <a:p>
            <a:pPr lvl="1"/>
            <a:r>
              <a:rPr lang="en-US" dirty="0" smtClean="0"/>
              <a:t>Required Plan to ensure safety and health of employees</a:t>
            </a:r>
          </a:p>
          <a:p>
            <a:pPr lvl="1"/>
            <a:r>
              <a:rPr lang="en-US" dirty="0" smtClean="0"/>
              <a:t>OSHA requires “Employee Right to Know” communication program</a:t>
            </a:r>
          </a:p>
          <a:p>
            <a:pPr lvl="2"/>
            <a:r>
              <a:rPr lang="en-US" dirty="0" smtClean="0"/>
              <a:t>Container labeling requirements</a:t>
            </a:r>
          </a:p>
          <a:p>
            <a:pPr lvl="2"/>
            <a:r>
              <a:rPr lang="en-US" dirty="0" smtClean="0"/>
              <a:t>MSDS</a:t>
            </a:r>
          </a:p>
          <a:p>
            <a:pPr lvl="2"/>
            <a:r>
              <a:rPr lang="en-US" dirty="0" smtClean="0"/>
              <a:t>Employee information 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Procedures to manage hazardous substances </a:t>
            </a:r>
          </a:p>
          <a:p>
            <a:pPr lvl="2"/>
            <a:r>
              <a:rPr lang="en-US" dirty="0" smtClean="0"/>
              <a:t>Employee monitoring</a:t>
            </a:r>
          </a:p>
          <a:p>
            <a:pPr lvl="2"/>
            <a:r>
              <a:rPr lang="en-US" dirty="0" smtClean="0"/>
              <a:t>Hazardous Waste management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 Labeling requires</a:t>
            </a:r>
          </a:p>
          <a:p>
            <a:pPr lvl="1"/>
            <a:r>
              <a:rPr lang="en-US" dirty="0" smtClean="0"/>
              <a:t>Contents </a:t>
            </a:r>
          </a:p>
          <a:p>
            <a:pPr lvl="1"/>
            <a:r>
              <a:rPr lang="en-US" dirty="0" smtClean="0"/>
              <a:t>Appropriate hazard warning</a:t>
            </a:r>
          </a:p>
          <a:p>
            <a:pPr lvl="1"/>
            <a:r>
              <a:rPr lang="en-US" dirty="0" smtClean="0"/>
              <a:t>Manufacturer’s name and address </a:t>
            </a:r>
          </a:p>
          <a:p>
            <a:pPr lvl="1"/>
            <a:r>
              <a:rPr lang="en-US" dirty="0" smtClean="0"/>
              <a:t>Secondary containers must be labeled with copy of original manufacturer’s label   OR</a:t>
            </a:r>
          </a:p>
          <a:p>
            <a:pPr lvl="1"/>
            <a:r>
              <a:rPr lang="en-US" dirty="0" smtClean="0"/>
              <a:t>Generic label identifying hazard warning and use directions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757613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Follow OEM recommendation for SAFE use of Chemicals</a:t>
            </a:r>
          </a:p>
          <a:p>
            <a:pPr lvl="1"/>
            <a:r>
              <a:rPr lang="en-US" dirty="0" smtClean="0"/>
              <a:t>WEAR PPE to protect from chemical burns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Follow OEM instructions  for SAFE operation of</a:t>
            </a:r>
          </a:p>
          <a:p>
            <a:pPr lvl="1"/>
            <a:r>
              <a:rPr lang="en-US" dirty="0" smtClean="0"/>
              <a:t>Cleaning equipment</a:t>
            </a:r>
          </a:p>
          <a:p>
            <a:pPr lvl="1"/>
            <a:r>
              <a:rPr lang="en-US" dirty="0" smtClean="0"/>
              <a:t>Testing equipment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133600"/>
            <a:ext cx="1244583" cy="1661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83100"/>
            <a:ext cx="1778883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5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2600"/>
            <a:ext cx="7345363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MSDS – Material Safety Data Sheet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Information to work safety with materials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Developed and provided by manufacturer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Specific for each material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Must show: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PRODUCT IDENTIFICATION</a:t>
            </a:r>
            <a:r>
              <a:rPr lang="en-US" dirty="0" smtClean="0">
                <a:solidFill>
                  <a:schemeClr val="tx1"/>
                </a:solidFill>
              </a:rPr>
              <a:t>– Name, ID number, Manufacturer’s address and phone number and synonym names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List of </a:t>
            </a:r>
            <a:r>
              <a:rPr lang="en-US" b="1" dirty="0" smtClean="0">
                <a:solidFill>
                  <a:schemeClr val="tx1"/>
                </a:solidFill>
              </a:rPr>
              <a:t>HAZARDOUS INGREDIENTS 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PHYSICAL DATA -   p419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Fire/explosion information- </a:t>
            </a:r>
            <a:r>
              <a:rPr lang="en-US" dirty="0" smtClean="0">
                <a:solidFill>
                  <a:schemeClr val="tx1"/>
                </a:solidFill>
              </a:rPr>
              <a:t>flash point, extinguishing media, etc. 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b="1" dirty="0" smtClean="0"/>
              <a:t>Reactivity</a:t>
            </a:r>
            <a:r>
              <a:rPr lang="en-US" dirty="0" smtClean="0"/>
              <a:t> – how stable is it, what it reacts with, etc. </a:t>
            </a:r>
          </a:p>
          <a:p>
            <a:pPr lvl="2"/>
            <a:r>
              <a:rPr lang="en-US" b="1" dirty="0" smtClean="0"/>
              <a:t>Health hazard data </a:t>
            </a:r>
            <a:r>
              <a:rPr lang="en-US" dirty="0" smtClean="0"/>
              <a:t>– effects of exposure/ over exposure</a:t>
            </a:r>
          </a:p>
          <a:p>
            <a:pPr lvl="2"/>
            <a:r>
              <a:rPr lang="en-US" b="1" dirty="0" smtClean="0"/>
              <a:t>Storage Recommendations </a:t>
            </a:r>
            <a:r>
              <a:rPr lang="en-US" dirty="0" smtClean="0"/>
              <a:t>– storage temperatures and incompatible materials </a:t>
            </a:r>
          </a:p>
          <a:p>
            <a:pPr lvl="2"/>
            <a:r>
              <a:rPr lang="en-US" b="1" dirty="0" smtClean="0"/>
              <a:t>Emergency and First Aid</a:t>
            </a:r>
            <a:r>
              <a:rPr lang="en-US" dirty="0" smtClean="0"/>
              <a:t> – </a:t>
            </a:r>
          </a:p>
          <a:p>
            <a:pPr lvl="2"/>
            <a:r>
              <a:rPr lang="en-US" b="1" dirty="0" smtClean="0"/>
              <a:t>Spill or leak procedures</a:t>
            </a:r>
            <a:r>
              <a:rPr lang="en-US" dirty="0" smtClean="0"/>
              <a:t> – spill management and disposal</a:t>
            </a:r>
          </a:p>
          <a:p>
            <a:pPr lvl="2"/>
            <a:r>
              <a:rPr lang="en-US" b="1" dirty="0" smtClean="0"/>
              <a:t>Protection </a:t>
            </a:r>
            <a:r>
              <a:rPr lang="en-US" dirty="0" smtClean="0"/>
              <a:t>– information and control measures</a:t>
            </a:r>
          </a:p>
          <a:p>
            <a:pPr lvl="2"/>
            <a:r>
              <a:rPr lang="en-US" b="1" dirty="0" smtClean="0"/>
              <a:t>SPECIAL PRECAUTIONS</a:t>
            </a:r>
          </a:p>
          <a:p>
            <a:pPr lvl="2"/>
            <a:endParaRPr lang="en-US" b="1" dirty="0" smtClean="0"/>
          </a:p>
          <a:p>
            <a:r>
              <a:rPr lang="en-US" b="1" dirty="0" smtClean="0">
                <a:hlinkClick r:id="" action="ppaction://noaction"/>
              </a:rPr>
              <a:t>http://www.thecloroxcompany.com/downloads/msds/bleach/cloroxregularbleach0809_.pdf</a:t>
            </a:r>
            <a:endParaRPr lang="en-US" b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Employee Information and Training</a:t>
            </a:r>
          </a:p>
          <a:p>
            <a:pPr lvl="1"/>
            <a:r>
              <a:rPr lang="en-US" dirty="0" smtClean="0"/>
              <a:t>Attend Orientation and ongoing Training</a:t>
            </a:r>
          </a:p>
          <a:p>
            <a:pPr lvl="1"/>
            <a:r>
              <a:rPr lang="en-US" dirty="0" smtClean="0"/>
              <a:t>Be familiar with </a:t>
            </a:r>
          </a:p>
          <a:p>
            <a:pPr lvl="2"/>
            <a:r>
              <a:rPr lang="en-US" dirty="0" smtClean="0"/>
              <a:t>Hazards </a:t>
            </a:r>
          </a:p>
          <a:p>
            <a:pPr lvl="2"/>
            <a:r>
              <a:rPr lang="en-US" dirty="0" smtClean="0"/>
              <a:t>Safety practices</a:t>
            </a:r>
          </a:p>
          <a:p>
            <a:pPr lvl="1"/>
            <a:r>
              <a:rPr lang="en-US" dirty="0" smtClean="0"/>
              <a:t>Department Orientation</a:t>
            </a:r>
          </a:p>
          <a:p>
            <a:pPr lvl="2"/>
            <a:r>
              <a:rPr lang="en-US" dirty="0" smtClean="0"/>
              <a:t> Overview of Hazard Communication Regulations           and employee rights</a:t>
            </a:r>
          </a:p>
          <a:p>
            <a:pPr lvl="2"/>
            <a:r>
              <a:rPr lang="en-US" dirty="0" smtClean="0"/>
              <a:t>Notification about hazardous substances in their work area</a:t>
            </a:r>
          </a:p>
          <a:p>
            <a:pPr lvl="2"/>
            <a:r>
              <a:rPr lang="en-US" dirty="0" smtClean="0"/>
              <a:t>Location of written hazard communication information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en-US" dirty="0" smtClean="0"/>
              <a:t>Physical /health effects of Hazardous Substances they may encounter</a:t>
            </a:r>
          </a:p>
          <a:p>
            <a:pPr lvl="2"/>
            <a:r>
              <a:rPr lang="en-US" dirty="0" smtClean="0"/>
              <a:t>Methods to determine presence / release of hazardous substances </a:t>
            </a:r>
          </a:p>
          <a:p>
            <a:pPr lvl="2"/>
            <a:r>
              <a:rPr lang="en-US" dirty="0" smtClean="0"/>
              <a:t>Control and work practices, PPE to decrease exposure</a:t>
            </a:r>
          </a:p>
          <a:p>
            <a:pPr lvl="2"/>
            <a:r>
              <a:rPr lang="en-US" dirty="0" smtClean="0"/>
              <a:t>Department steps to decrease  / prevent exposure</a:t>
            </a:r>
          </a:p>
          <a:p>
            <a:pPr lvl="2"/>
            <a:r>
              <a:rPr lang="en-US" dirty="0" smtClean="0"/>
              <a:t>Emergency / first aid procedures for exposure</a:t>
            </a:r>
          </a:p>
          <a:p>
            <a:pPr lvl="2"/>
            <a:r>
              <a:rPr lang="en-US" dirty="0" smtClean="0"/>
              <a:t>How to read labels/ review MSDS for information</a:t>
            </a:r>
          </a:p>
          <a:p>
            <a:pPr lvl="2"/>
            <a:r>
              <a:rPr lang="en-US" dirty="0" smtClean="0"/>
              <a:t>Emergency spill procedures for </a:t>
            </a:r>
          </a:p>
          <a:p>
            <a:pPr lvl="3"/>
            <a:r>
              <a:rPr lang="en-US" dirty="0" smtClean="0"/>
              <a:t>Gluteraldehyde</a:t>
            </a:r>
          </a:p>
          <a:p>
            <a:pPr lvl="3"/>
            <a:r>
              <a:rPr lang="en-US" dirty="0" smtClean="0"/>
              <a:t>EtO</a:t>
            </a:r>
          </a:p>
          <a:p>
            <a:pPr lvl="3"/>
            <a:r>
              <a:rPr lang="en-US" dirty="0" smtClean="0"/>
              <a:t>PA</a:t>
            </a:r>
          </a:p>
          <a:p>
            <a:pPr lvl="3"/>
            <a:r>
              <a:rPr lang="en-US" dirty="0" smtClean="0"/>
              <a:t>Hydrogen peroxide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Handling Hazardous Substances</a:t>
            </a:r>
          </a:p>
          <a:p>
            <a:pPr lvl="1"/>
            <a:r>
              <a:rPr lang="en-US" dirty="0" smtClean="0"/>
              <a:t>CS should have list of substances as hazardous</a:t>
            </a:r>
          </a:p>
          <a:p>
            <a:pPr lvl="2"/>
            <a:r>
              <a:rPr lang="en-US" dirty="0" smtClean="0"/>
              <a:t>See P 421</a:t>
            </a:r>
          </a:p>
          <a:p>
            <a:pPr lvl="1"/>
            <a:r>
              <a:rPr lang="en-US" dirty="0" smtClean="0"/>
              <a:t>Prior to performing tasks with hazardous chemicals:</a:t>
            </a:r>
          </a:p>
          <a:p>
            <a:pPr lvl="2"/>
            <a:r>
              <a:rPr lang="en-US" dirty="0" smtClean="0"/>
              <a:t>Get information about possible exposure</a:t>
            </a:r>
          </a:p>
          <a:p>
            <a:pPr lvl="2"/>
            <a:r>
              <a:rPr lang="en-US" dirty="0" smtClean="0"/>
              <a:t>PPE required</a:t>
            </a:r>
          </a:p>
          <a:p>
            <a:pPr lvl="2"/>
            <a:r>
              <a:rPr lang="en-US" dirty="0" smtClean="0"/>
              <a:t>Safety measures</a:t>
            </a:r>
          </a:p>
          <a:p>
            <a:pPr lvl="2"/>
            <a:r>
              <a:rPr lang="en-US" dirty="0" smtClean="0"/>
              <a:t>Emergency response procedures</a:t>
            </a:r>
          </a:p>
          <a:p>
            <a:pPr lvl="1"/>
            <a:r>
              <a:rPr lang="en-US" dirty="0" smtClean="0"/>
              <a:t>Other thing to minimize exposure</a:t>
            </a:r>
          </a:p>
          <a:p>
            <a:pPr lvl="2"/>
            <a:r>
              <a:rPr lang="en-US" dirty="0" smtClean="0"/>
              <a:t>Increase ventilation</a:t>
            </a:r>
          </a:p>
          <a:p>
            <a:pPr lvl="2"/>
            <a:r>
              <a:rPr lang="en-US" dirty="0" smtClean="0"/>
              <a:t>Respirators</a:t>
            </a:r>
          </a:p>
          <a:p>
            <a:pPr lvl="2"/>
            <a:r>
              <a:rPr lang="en-US" dirty="0" smtClean="0"/>
              <a:t>Assistance from other employees</a:t>
            </a:r>
          </a:p>
          <a:p>
            <a:pPr lvl="2"/>
            <a:r>
              <a:rPr lang="en-US" dirty="0" smtClean="0"/>
              <a:t>Rehearsing emergency procedures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Employee monitoring</a:t>
            </a:r>
          </a:p>
          <a:p>
            <a:pPr lvl="1"/>
            <a:r>
              <a:rPr lang="en-US" dirty="0" smtClean="0"/>
              <a:t>OSHA PELs</a:t>
            </a:r>
          </a:p>
          <a:p>
            <a:pPr lvl="2"/>
            <a:r>
              <a:rPr lang="en-US" dirty="0" smtClean="0"/>
              <a:t>Should not be exceeded</a:t>
            </a:r>
          </a:p>
          <a:p>
            <a:pPr lvl="2"/>
            <a:r>
              <a:rPr lang="en-US" dirty="0" smtClean="0"/>
              <a:t>Other organizations also have PELs </a:t>
            </a:r>
          </a:p>
          <a:p>
            <a:pPr lvl="1"/>
            <a:r>
              <a:rPr lang="en-US" dirty="0" smtClean="0"/>
              <a:t>Healthcare Facility are required by OSHA to:</a:t>
            </a:r>
          </a:p>
          <a:p>
            <a:pPr lvl="2"/>
            <a:r>
              <a:rPr lang="en-US" dirty="0" smtClean="0"/>
              <a:t>Have engineering controls – ventilation</a:t>
            </a:r>
          </a:p>
          <a:p>
            <a:pPr lvl="2"/>
            <a:r>
              <a:rPr lang="en-US" dirty="0" smtClean="0"/>
              <a:t>Have safe work operating procedures</a:t>
            </a:r>
          </a:p>
          <a:p>
            <a:pPr lvl="2"/>
            <a:r>
              <a:rPr lang="en-US" dirty="0" smtClean="0"/>
              <a:t>Other methods to keep exposure limits below PEL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Hazardous Waste Management</a:t>
            </a:r>
          </a:p>
          <a:p>
            <a:pPr lvl="1"/>
            <a:r>
              <a:rPr lang="en-US" dirty="0" smtClean="0"/>
              <a:t>Provides safety protocol for disposing of hazardous chemicals	</a:t>
            </a:r>
          </a:p>
          <a:p>
            <a:pPr lvl="2"/>
            <a:r>
              <a:rPr lang="en-US" dirty="0" smtClean="0"/>
              <a:t>Waste will be disposed of properly</a:t>
            </a:r>
          </a:p>
          <a:p>
            <a:pPr lvl="1"/>
            <a:r>
              <a:rPr lang="en-US" dirty="0" smtClean="0"/>
              <a:t>May contract with waste management company</a:t>
            </a:r>
          </a:p>
          <a:p>
            <a:pPr lvl="2"/>
            <a:r>
              <a:rPr lang="en-US" dirty="0" smtClean="0"/>
              <a:t>Pick up on schedule</a:t>
            </a:r>
          </a:p>
          <a:p>
            <a:pPr lvl="2"/>
            <a:r>
              <a:rPr lang="en-US" dirty="0" smtClean="0"/>
              <a:t>Musts be LABELED with contents and beginning date</a:t>
            </a:r>
          </a:p>
          <a:p>
            <a:pPr lvl="2"/>
            <a:r>
              <a:rPr lang="en-US" dirty="0" smtClean="0"/>
              <a:t>Consult regional and local regulations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28800"/>
            <a:ext cx="7345363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Bloodborne pathogens</a:t>
            </a:r>
          </a:p>
          <a:p>
            <a:pPr lvl="1"/>
            <a:r>
              <a:rPr lang="en-US" dirty="0" smtClean="0"/>
              <a:t>Significant health risk from occupational exposure</a:t>
            </a:r>
          </a:p>
          <a:p>
            <a:pPr lvl="1"/>
            <a:r>
              <a:rPr lang="en-US" dirty="0" smtClean="0"/>
              <a:t>Exposure to blood / other potentially infectious materials</a:t>
            </a:r>
          </a:p>
          <a:p>
            <a:pPr lvl="2"/>
            <a:r>
              <a:rPr lang="en-US" dirty="0" smtClean="0"/>
              <a:t>Hep B –  liver disease</a:t>
            </a:r>
          </a:p>
          <a:p>
            <a:pPr lvl="2"/>
            <a:r>
              <a:rPr lang="en-US" dirty="0" smtClean="0"/>
              <a:t>HIV  - AIDS organism	</a:t>
            </a:r>
          </a:p>
          <a:p>
            <a:pPr lvl="1"/>
            <a:r>
              <a:rPr lang="en-US" dirty="0" smtClean="0"/>
              <a:t>Risk minimized through</a:t>
            </a:r>
          </a:p>
          <a:p>
            <a:pPr lvl="2"/>
            <a:r>
              <a:rPr lang="en-US" dirty="0" smtClean="0"/>
              <a:t>Engineering </a:t>
            </a:r>
          </a:p>
          <a:p>
            <a:pPr lvl="2"/>
            <a:r>
              <a:rPr lang="en-US" dirty="0" smtClean="0"/>
              <a:t>work practice controls</a:t>
            </a:r>
          </a:p>
          <a:p>
            <a:pPr lvl="2"/>
            <a:r>
              <a:rPr lang="en-US" dirty="0" smtClean="0"/>
              <a:t>PPE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Medical surveillance</a:t>
            </a:r>
          </a:p>
          <a:p>
            <a:pPr lvl="2"/>
            <a:r>
              <a:rPr lang="en-US" dirty="0" smtClean="0"/>
              <a:t>Vaccination </a:t>
            </a:r>
          </a:p>
          <a:p>
            <a:pPr lvl="2"/>
            <a:r>
              <a:rPr lang="en-US" dirty="0" smtClean="0"/>
              <a:t>Other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Internal Disaster</a:t>
            </a:r>
          </a:p>
          <a:p>
            <a:pPr lvl="1"/>
            <a:r>
              <a:rPr lang="en-US" dirty="0" smtClean="0"/>
              <a:t>Situation inside facility with potential to cause harm or injury</a:t>
            </a:r>
          </a:p>
          <a:p>
            <a:pPr lvl="1"/>
            <a:r>
              <a:rPr lang="en-US" dirty="0" smtClean="0"/>
              <a:t>Loss of utilities would seriously impact department</a:t>
            </a:r>
          </a:p>
          <a:p>
            <a:pPr lvl="2"/>
            <a:r>
              <a:rPr lang="en-US" dirty="0" smtClean="0"/>
              <a:t>Hazardous chemical spill</a:t>
            </a:r>
          </a:p>
          <a:p>
            <a:pPr lvl="2"/>
            <a:r>
              <a:rPr lang="en-US" dirty="0" smtClean="0"/>
              <a:t>Loss of power</a:t>
            </a:r>
          </a:p>
          <a:p>
            <a:pPr lvl="2"/>
            <a:r>
              <a:rPr lang="en-US" dirty="0" smtClean="0"/>
              <a:t>Failure of Water or steam utility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External Disaster</a:t>
            </a:r>
          </a:p>
          <a:p>
            <a:pPr lvl="1"/>
            <a:r>
              <a:rPr lang="en-US" dirty="0" smtClean="0"/>
              <a:t>Situation outside of facility</a:t>
            </a:r>
          </a:p>
          <a:p>
            <a:pPr lvl="2"/>
            <a:r>
              <a:rPr lang="en-US" dirty="0" smtClean="0"/>
              <a:t>Flood </a:t>
            </a:r>
          </a:p>
          <a:p>
            <a:pPr lvl="2"/>
            <a:r>
              <a:rPr lang="en-US" dirty="0" smtClean="0"/>
              <a:t>Earthquake</a:t>
            </a:r>
          </a:p>
          <a:p>
            <a:pPr lvl="2"/>
            <a:r>
              <a:rPr lang="en-US" dirty="0" smtClean="0"/>
              <a:t>Hurricane</a:t>
            </a:r>
          </a:p>
          <a:p>
            <a:pPr lvl="2"/>
            <a:r>
              <a:rPr lang="en-US" dirty="0" smtClean="0"/>
              <a:t>Many injuries from one incident</a:t>
            </a:r>
          </a:p>
          <a:p>
            <a:pPr lvl="1"/>
            <a:r>
              <a:rPr lang="en-US" dirty="0" smtClean="0"/>
              <a:t>Whole facility in on alert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2156</TotalTime>
  <Words>3847</Words>
  <Application>Microsoft Macintosh PowerPoint</Application>
  <PresentationFormat>On-screen Show (4:3)</PresentationFormat>
  <Paragraphs>845</Paragraphs>
  <Slides>104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Capital</vt:lpstr>
      <vt:lpstr>Safety</vt:lpstr>
      <vt:lpstr>Common Safety Hazards</vt:lpstr>
      <vt:lpstr>Decontamination</vt:lpstr>
      <vt:lpstr>Slide 4</vt:lpstr>
      <vt:lpstr>Slide 5</vt:lpstr>
      <vt:lpstr>Safety Tips for Decontamination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Preparation and Sterilization</vt:lpstr>
      <vt:lpstr>Slide 15</vt:lpstr>
      <vt:lpstr>Slide 16</vt:lpstr>
      <vt:lpstr>Safety tips for Sterilization Area</vt:lpstr>
      <vt:lpstr>Slide 18</vt:lpstr>
      <vt:lpstr>Slide 19</vt:lpstr>
      <vt:lpstr>Slide 20</vt:lpstr>
      <vt:lpstr>Slide 21</vt:lpstr>
      <vt:lpstr>Slide 22</vt:lpstr>
      <vt:lpstr>MM Receiving, Breakout, Storage</vt:lpstr>
      <vt:lpstr>Slide 24</vt:lpstr>
      <vt:lpstr>Slide 25</vt:lpstr>
      <vt:lpstr>Slide 26</vt:lpstr>
      <vt:lpstr>Safety Tips</vt:lpstr>
      <vt:lpstr>Slide 28</vt:lpstr>
      <vt:lpstr>Slide 29</vt:lpstr>
      <vt:lpstr>Slide 30</vt:lpstr>
      <vt:lpstr>CS Equipment</vt:lpstr>
      <vt:lpstr>Slide 32</vt:lpstr>
      <vt:lpstr>SAFETY TIPS </vt:lpstr>
      <vt:lpstr>Slide 34</vt:lpstr>
      <vt:lpstr>Slide 35</vt:lpstr>
      <vt:lpstr>Slide 36</vt:lpstr>
      <vt:lpstr>Slide 37</vt:lpstr>
      <vt:lpstr>Slide 38</vt:lpstr>
      <vt:lpstr>Slide 39</vt:lpstr>
      <vt:lpstr>Clerical / Work Stations</vt:lpstr>
      <vt:lpstr>Slide 41</vt:lpstr>
      <vt:lpstr>Slide 42</vt:lpstr>
      <vt:lpstr>Slide 43</vt:lpstr>
      <vt:lpstr>Slide 44</vt:lpstr>
      <vt:lpstr>Ethylene Oxide Safety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Reporting on-the-job Accidents</vt:lpstr>
      <vt:lpstr>Slide 54</vt:lpstr>
      <vt:lpstr>Ergonomics</vt:lpstr>
      <vt:lpstr>Slide 56</vt:lpstr>
      <vt:lpstr>Slide 57</vt:lpstr>
      <vt:lpstr>  </vt:lpstr>
      <vt:lpstr>Slide 59</vt:lpstr>
      <vt:lpstr>Slide 60</vt:lpstr>
      <vt:lpstr>Patient Injuries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Occupational Hazards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Disaster Plans</vt:lpstr>
      <vt:lpstr>Slide 99</vt:lpstr>
      <vt:lpstr>Slide 100</vt:lpstr>
      <vt:lpstr>Slide 101</vt:lpstr>
      <vt:lpstr>Slide 102</vt:lpstr>
      <vt:lpstr>Slide 103</vt:lpstr>
      <vt:lpstr>Slide 104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Thurston, Rosemary</dc:creator>
  <cp:lastModifiedBy>Thurston</cp:lastModifiedBy>
  <cp:revision>10</cp:revision>
  <dcterms:created xsi:type="dcterms:W3CDTF">2013-02-12T20:26:40Z</dcterms:created>
  <dcterms:modified xsi:type="dcterms:W3CDTF">2013-02-12T20:29:02Z</dcterms:modified>
</cp:coreProperties>
</file>