
<file path=[Content_Types].xml><?xml version="1.0" encoding="utf-8"?>
<Types xmlns="http://schemas.openxmlformats.org/package/2006/content-types">
  <Override PartName="/ppt/slides/slide14.xml" ContentType="application/vnd.openxmlformats-officedocument.presentationml.slide+xml"/>
  <Override PartName="/ppt/slides/slide33.xml" ContentType="application/vnd.openxmlformats-officedocument.presentationml.slide+xml"/>
  <Override PartName="/ppt/slides/slide52.xml" ContentType="application/vnd.openxmlformats-officedocument.presentationml.slide+xml"/>
  <Override PartName="/ppt/slides/slide49.xml" ContentType="application/vnd.openxmlformats-officedocument.presentationml.slide+xml"/>
  <Override PartName="/ppt/slides/slide68.xml" ContentType="application/vnd.openxmlformats-officedocument.presentationml.slide+xml"/>
  <Override PartName="/ppt/slides/slide87.xml" ContentType="application/vnd.openxmlformats-officedocument.presentationml.slide+xml"/>
  <Default Extension="bin" ContentType="application/vnd.openxmlformats-officedocument.presentationml.printerSettings"/>
  <Override PartName="/ppt/slideLayouts/slideLayout8.xml" ContentType="application/vnd.openxmlformats-officedocument.presentationml.slideLayout+xml"/>
  <Override PartName="/ppt/slides/slide92.xml" ContentType="application/vnd.openxmlformats-officedocument.presentationml.slide+xml"/>
  <Override PartName="/ppt/slides/slide100.xml" ContentType="application/vnd.openxmlformats-officedocument.presentationml.slide+xml"/>
  <Override PartName="/ppt/slides/slide18.xml" ContentType="application/vnd.openxmlformats-officedocument.presentationml.slide+xml"/>
  <Override PartName="/ppt/slides/slide37.xml" ContentType="application/vnd.openxmlformats-officedocument.presentationml.slide+xml"/>
  <Override PartName="/ppt/slides/slide56.xml" ContentType="application/vnd.openxmlformats-officedocument.presentationml.slide+xml"/>
  <Override PartName="/ppt/slides/slide75.xml" ContentType="application/vnd.openxmlformats-officedocument.presentationml.slide+xml"/>
  <Override PartName="/ppt/slides/slide3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3.xml" ContentType="application/vnd.openxmlformats-officedocument.presentationml.slide+xml"/>
  <Override PartName="/ppt/slides/slide42.xml" ContentType="application/vnd.openxmlformats-officedocument.presentationml.slide+xml"/>
  <Override PartName="/ppt/slides/slide61.xml" ContentType="application/vnd.openxmlformats-officedocument.presentationml.slide+xml"/>
  <Override PartName="/ppt/slides/slide80.xml" ContentType="application/vnd.openxmlformats-officedocument.presentationml.slide+xml"/>
  <Override PartName="/ppt/theme/theme1.xml" ContentType="application/vnd.openxmlformats-officedocument.theme+xml"/>
  <Override PartName="/ppt/slideLayouts/slideLayout10.xml" ContentType="application/vnd.openxmlformats-officedocument.presentationml.slideLayout+xml"/>
  <Override PartName="/ppt/slides/slide79.xml" ContentType="application/vnd.openxmlformats-officedocument.presentationml.slide+xml"/>
  <Override PartName="/ppt/slides/slide98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s/slide27.xml" ContentType="application/vnd.openxmlformats-officedocument.presentationml.slide+xml"/>
  <Override PartName="/ppt/slides/slide11.xml" ContentType="application/vnd.openxmlformats-officedocument.presentationml.slide+xml"/>
  <Override PartName="/ppt/slides/slide65.xml" ContentType="application/vnd.openxmlformats-officedocument.presentationml.slide+xml"/>
  <Override PartName="/ppt/slides/slide84.xml" ContentType="application/vnd.openxmlformats-officedocument.presentationml.slide+xml"/>
  <Override PartName="/ppt/slides/slide7.xml" ContentType="application/vnd.openxmlformats-officedocument.presentationml.slide+xml"/>
  <Override PartName="/ppt/slides/slide46.xml" ContentType="application/vnd.openxmlformats-officedocument.presentationml.slide+xml"/>
  <Override PartName="/ppt/slideLayouts/slideLayout14.xml" ContentType="application/vnd.openxmlformats-officedocument.presentationml.slideLayout+xml"/>
  <Override PartName="/ppt/slides/slide70.xml" ContentType="application/vnd.openxmlformats-officedocument.presentationml.slide+xml"/>
  <Override PartName="/ppt/slides/slide15.xml" ContentType="application/vnd.openxmlformats-officedocument.presentationml.slide+xml"/>
  <Override PartName="/ppt/slides/slide34.xml" ContentType="application/vnd.openxmlformats-officedocument.presentationml.slide+xml"/>
  <Override PartName="/ppt/slides/slide53.xml" ContentType="application/vnd.openxmlformats-officedocument.presentationml.slide+xml"/>
  <Override PartName="/ppt/slides/slide72.xml" ContentType="application/vnd.openxmlformats-officedocument.presentationml.slide+xml"/>
  <Override PartName="/ppt/slides/slide69.xml" ContentType="application/vnd.openxmlformats-officedocument.presentationml.slide+xml"/>
  <Override PartName="/ppt/slides/slide8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9.xml" ContentType="application/vnd.openxmlformats-officedocument.presentationml.slide+xml"/>
  <Override PartName="/ppt/slides/slide38.xml" ContentType="application/vnd.openxmlformats-officedocument.presentationml.slide+xml"/>
  <Override PartName="/ppt/slides/slide57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24.xml" ContentType="application/vnd.openxmlformats-officedocument.presentationml.slide+xml"/>
  <Override PartName="/ppt/slides/slide43.xml" ContentType="application/vnd.openxmlformats-officedocument.presentationml.slide+xml"/>
  <Override PartName="/ppt/slides/slide62.xml" ContentType="application/vnd.openxmlformats-officedocument.presentationml.slide+xml"/>
  <Override PartName="/ppt/slides/slide81.xml" ContentType="application/vnd.openxmlformats-officedocument.presentationml.slide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Default Extension="jpeg" ContentType="image/jpeg"/>
  <Override PartName="/ppt/slides/slide99.xml" ContentType="application/vnd.openxmlformats-officedocument.presentationml.slide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s/slide28.xml" ContentType="application/vnd.openxmlformats-officedocument.presentationml.slide+xml"/>
  <Override PartName="/ppt/slides/slide50.xml" ContentType="application/vnd.openxmlformats-officedocument.presentationml.slide+xml"/>
  <Override PartName="/ppt/slides/slide66.xml" ContentType="application/vnd.openxmlformats-officedocument.presentationml.slide+xml"/>
  <Override PartName="/ppt/slides/slide85.xml" ContentType="application/vnd.openxmlformats-officedocument.presentationml.slide+xml"/>
  <Override PartName="/ppt/slides/slide47.xml" ContentType="application/vnd.openxmlformats-officedocument.presentationml.slide+xml"/>
  <Override PartName="/ppt/slides/slide3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71.xml" ContentType="application/vnd.openxmlformats-officedocument.presentationml.slide+xml"/>
  <Override PartName="/ppt/slides/slide90.xml" ContentType="application/vnd.openxmlformats-officedocument.presentationml.slide+xml"/>
  <Default Extension="rels" ContentType="application/vnd.openxmlformats-package.relationships+xml"/>
  <Override PartName="/ppt/slides/slide16.xml" ContentType="application/vnd.openxmlformats-officedocument.presentationml.slide+xml"/>
  <Override PartName="/ppt/slides/slide35.xml" ContentType="application/vnd.openxmlformats-officedocument.presentationml.slide+xml"/>
  <Override PartName="/ppt/slides/slide54.xml" ContentType="application/vnd.openxmlformats-officedocument.presentationml.slide+xml"/>
  <Override PartName="/ppt/slides/slide73.xml" ContentType="application/vnd.openxmlformats-officedocument.presentationml.slide+xml"/>
  <Override PartName="/ppt/slides/slide1.xml" ContentType="application/vnd.openxmlformats-officedocument.presentationml.slide+xml"/>
  <Override PartName="/ppt/slides/slide89.xml" ContentType="application/vnd.openxmlformats-officedocument.presentationml.slide+xml"/>
  <Override PartName="/ppt/slides/slide21.xml" ContentType="application/vnd.openxmlformats-officedocument.presentationml.slide+xml"/>
  <Override PartName="/ppt/slides/slide40.xml" ContentType="application/vnd.openxmlformats-officedocument.presentationml.slide+xml"/>
  <Override PartName="/ppt/slides/slide94.xml" ContentType="application/vnd.openxmlformats-officedocument.presentationml.slide+xml"/>
  <Override PartName="/ppt/slides/slide102.xml" ContentType="application/vnd.openxmlformats-officedocument.presentationml.slide+xml"/>
  <Override PartName="/ppt/slides/slide39.xml" ContentType="application/vnd.openxmlformats-officedocument.presentationml.slide+xml"/>
  <Override PartName="/ppt/slides/slide58.xml" ContentType="application/vnd.openxmlformats-officedocument.presentationml.slide+xml"/>
  <Override PartName="/ppt/slides/slide77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104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44.xml" ContentType="application/vnd.openxmlformats-officedocument.presentationml.slide+xml"/>
  <Override PartName="/ppt/slides/slide25.xml" ContentType="application/vnd.openxmlformats-officedocument.presentationml.slide+xml"/>
  <Override PartName="/ppt/slides/slide82.xml" ContentType="application/vnd.openxmlformats-officedocument.presentationml.slide+xml"/>
  <Override PartName="/ppt/slides/slide96.xml" ContentType="application/vnd.openxmlformats-officedocument.presentationml.slide+xml"/>
  <Override PartName="/ppt/slides/slide63.xml" ContentType="application/vnd.openxmlformats-officedocument.presentationml.slide+xml"/>
  <Override PartName="/ppt/slideLayouts/slideLayout12.xml" ContentType="application/vnd.openxmlformats-officedocument.presentationml.slideLayout+xml"/>
  <Override PartName="/ppt/slides/slide9.xml" ContentType="application/vnd.openxmlformats-officedocument.presentationml.slide+xml"/>
  <Override PartName="/ppt/slides/slide13.xml" ContentType="application/vnd.openxmlformats-officedocument.presentationml.slide+xml"/>
  <Default Extension="xml" ContentType="application/xml"/>
  <Override PartName="/ppt/tableStyles.xml" ContentType="application/vnd.openxmlformats-officedocument.presentationml.tableStyles+xml"/>
  <Override PartName="/ppt/slides/slide51.xml" ContentType="application/vnd.openxmlformats-officedocument.presentationml.slide+xml"/>
  <Override PartName="/ppt/slides/slide67.xml" ContentType="application/vnd.openxmlformats-officedocument.presentationml.slide+xml"/>
  <Override PartName="/ppt/slides/slide48.xml" ContentType="application/vnd.openxmlformats-officedocument.presentationml.slide+xml"/>
  <Override PartName="/ppt/slides/slide32.xml" ContentType="application/vnd.openxmlformats-officedocument.presentationml.slide+xml"/>
  <Override PartName="/ppt/slides/slide29.xml" ContentType="application/vnd.openxmlformats-officedocument.presentationml.slide+xml"/>
  <Override PartName="/ppt/viewProps.xml" ContentType="application/vnd.openxmlformats-officedocument.presentationml.viewProps+xml"/>
  <Override PartName="/ppt/slides/slide86.xml" ContentType="application/vnd.openxmlformats-officedocument.presentationml.slide+xml"/>
  <Override PartName="/ppt/slideLayouts/slideLayout7.xml" ContentType="application/vnd.openxmlformats-officedocument.presentationml.slideLayout+xml"/>
  <Override PartName="/docProps/app.xml" ContentType="application/vnd.openxmlformats-officedocument.extended-properties+xml"/>
  <Override PartName="/ppt/slides/slide91.xml" ContentType="application/vnd.openxmlformats-officedocument.presentationml.slide+xml"/>
  <Override PartName="/ppt/presentation.xml" ContentType="application/vnd.openxmlformats-officedocument.presentationml.presentation.main+xml"/>
  <Override PartName="/ppt/slides/slide17.xml" ContentType="application/vnd.openxmlformats-officedocument.presentationml.slide+xml"/>
  <Override PartName="/ppt/slides/slide36.xml" ContentType="application/vnd.openxmlformats-officedocument.presentationml.slide+xml"/>
  <Override PartName="/ppt/slides/slide55.xml" ContentType="application/vnd.openxmlformats-officedocument.presentationml.slide+xml"/>
  <Override PartName="/ppt/slides/slide74.xml" ContentType="application/vnd.openxmlformats-officedocument.presentationml.slide+xml"/>
  <Override PartName="/ppt/slides/slide2.xml" ContentType="application/vnd.openxmlformats-officedocument.presentationml.slide+xml"/>
  <Override PartName="/ppt/slides/slide22.xml" ContentType="application/vnd.openxmlformats-officedocument.presentationml.slide+xml"/>
  <Override PartName="/ppt/slides/slide41.xml" ContentType="application/vnd.openxmlformats-officedocument.presentationml.slide+xml"/>
  <Override PartName="/ppt/slides/slide60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59.xml" ContentType="application/vnd.openxmlformats-officedocument.presentationml.slide+xml"/>
  <Override PartName="/ppt/slides/slide78.xml" ContentType="application/vnd.openxmlformats-officedocument.presentationml.slide+xml"/>
  <Override PartName="/ppt/slides/slide9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10.xml" ContentType="application/vnd.openxmlformats-officedocument.presentationml.slide+xml"/>
  <Override PartName="/ppt/slides/slide26.xml" ContentType="application/vnd.openxmlformats-officedocument.presentationml.slide+xml"/>
  <Override PartName="/ppt/slides/slide45.xml" ContentType="application/vnd.openxmlformats-officedocument.presentationml.slide+xml"/>
  <Override PartName="/ppt/slides/slide64.xml" ContentType="application/vnd.openxmlformats-officedocument.presentationml.slide+xml"/>
  <Override PartName="/ppt/slides/slide83.xml" ContentType="application/vnd.openxmlformats-officedocument.presentationml.slide+xml"/>
  <Override PartName="/ppt/slides/slide6.xml" ContentType="application/vnd.openxmlformats-officedocument.presentationml.slide+xml"/>
  <Override PartName="/ppt/slideLayouts/slideLayout13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8" r:id="rId13"/>
    <p:sldId id="268" r:id="rId14"/>
    <p:sldId id="267" r:id="rId15"/>
    <p:sldId id="269" r:id="rId16"/>
    <p:sldId id="271" r:id="rId17"/>
    <p:sldId id="272" r:id="rId18"/>
    <p:sldId id="270" r:id="rId19"/>
    <p:sldId id="273" r:id="rId20"/>
    <p:sldId id="274" r:id="rId21"/>
    <p:sldId id="275" r:id="rId22"/>
    <p:sldId id="276" r:id="rId23"/>
    <p:sldId id="277" r:id="rId24"/>
    <p:sldId id="279" r:id="rId25"/>
    <p:sldId id="281" r:id="rId26"/>
    <p:sldId id="280" r:id="rId27"/>
    <p:sldId id="282" r:id="rId28"/>
    <p:sldId id="283" r:id="rId29"/>
    <p:sldId id="284" r:id="rId30"/>
    <p:sldId id="286" r:id="rId31"/>
    <p:sldId id="287" r:id="rId32"/>
    <p:sldId id="285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848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01" Type="http://schemas.openxmlformats.org/officeDocument/2006/relationships/slide" Target="slides/slide100.xml"/><Relationship Id="rId102" Type="http://schemas.openxmlformats.org/officeDocument/2006/relationships/slide" Target="slides/slide101.xml"/><Relationship Id="rId103" Type="http://schemas.openxmlformats.org/officeDocument/2006/relationships/slide" Target="slides/slide102.xml"/><Relationship Id="rId104" Type="http://schemas.openxmlformats.org/officeDocument/2006/relationships/slide" Target="slides/slide103.xml"/><Relationship Id="rId105" Type="http://schemas.openxmlformats.org/officeDocument/2006/relationships/slide" Target="slides/slide104.xml"/><Relationship Id="rId106" Type="http://schemas.openxmlformats.org/officeDocument/2006/relationships/printerSettings" Target="printerSettings/printerSettings1.bin"/><Relationship Id="rId107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8" Type="http://schemas.openxmlformats.org/officeDocument/2006/relationships/viewProps" Target="viewProps.xml"/><Relationship Id="rId109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110" Type="http://schemas.openxmlformats.org/officeDocument/2006/relationships/tableStyles" Target="tableStyles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slide" Target="slides/slide9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100" Type="http://schemas.openxmlformats.org/officeDocument/2006/relationships/slide" Target="slides/slide99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7"/>
          <p:cNvGrpSpPr/>
          <p:nvPr/>
        </p:nvGrpSpPr>
        <p:grpSpPr>
          <a:xfrm>
            <a:off x="486873" y="411480"/>
            <a:ext cx="8170255" cy="6035040"/>
            <a:chOff x="486873" y="411480"/>
            <a:chExt cx="8170255" cy="6035040"/>
          </a:xfrm>
        </p:grpSpPr>
        <p:pic>
          <p:nvPicPr>
            <p:cNvPr id="12" name="Picture 11" descr="PaperPanel-Title.jpg"/>
            <p:cNvPicPr>
              <a:picLocks noChangeAspect="1"/>
            </p:cNvPicPr>
            <p:nvPr/>
          </p:nvPicPr>
          <p:blipFill>
            <a:blip r:embed="rId2"/>
            <a:srcRect r="2128"/>
            <a:stretch>
              <a:fillRect/>
            </a:stretch>
          </p:blipFill>
          <p:spPr>
            <a:xfrm>
              <a:off x="486873" y="411480"/>
              <a:ext cx="8170255" cy="6035040"/>
            </a:xfrm>
            <a:prstGeom prst="rect">
              <a:avLst/>
            </a:prstGeom>
            <a:noFill/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</p:pic>
        <p:sp>
          <p:nvSpPr>
            <p:cNvPr id="14" name="Rectangle 13"/>
            <p:cNvSpPr>
              <a:spLocks/>
            </p:cNvSpPr>
            <p:nvPr/>
          </p:nvSpPr>
          <p:spPr>
            <a:xfrm>
              <a:off x="562843" y="475488"/>
              <a:ext cx="7982712" cy="5888736"/>
            </a:xfrm>
            <a:prstGeom prst="rect">
              <a:avLst/>
            </a:prstGeom>
            <a:noFill/>
            <a:ln w="12700">
              <a:solidFill>
                <a:schemeClr val="tx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562842" y="6133646"/>
              <a:ext cx="7982712" cy="1472"/>
            </a:xfrm>
            <a:prstGeom prst="line">
              <a:avLst/>
            </a:prstGeom>
            <a:noFill/>
            <a:ln w="12700">
              <a:solidFill>
                <a:schemeClr val="tx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562843" y="457200"/>
              <a:ext cx="7982712" cy="25786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3950"/>
            <a:ext cx="7342188" cy="1924050"/>
          </a:xfrm>
        </p:spPr>
        <p:txBody>
          <a:bodyPr anchor="b" anchorCtr="0">
            <a:noAutofit/>
          </a:bodyPr>
          <a:lstStyle>
            <a:lvl1pPr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429000"/>
            <a:ext cx="7342188" cy="1752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741" y="6122894"/>
            <a:ext cx="2133600" cy="259317"/>
          </a:xfrm>
        </p:spPr>
        <p:txBody>
          <a:bodyPr/>
          <a:lstStyle/>
          <a:p>
            <a:fld id="{FE6CCB43-669B-4BD6-A44E-C6034194A19B}" type="datetimeFigureOut">
              <a:rPr lang="en-US" smtClean="0"/>
              <a:pPr/>
              <a:t>2/12/13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2894"/>
            <a:ext cx="2895600" cy="25781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91000" y="6122894"/>
            <a:ext cx="762000" cy="271463"/>
          </a:xfrm>
        </p:spPr>
        <p:txBody>
          <a:bodyPr/>
          <a:lstStyle/>
          <a:p>
            <a:fld id="{DA100CF2-49A7-4BDE-8D53-4756B25A954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Content, Picture,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33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9" name="Group 26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pic>
            <p:nvPicPr>
              <p:cNvPr id="21" name="Picture 20" descr="PaperPanel-Base.jp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82880" y="173699"/>
                <a:ext cx="8778240" cy="6510602"/>
              </a:xfrm>
              <a:prstGeom prst="rect">
                <a:avLst/>
              </a:prstGeom>
              <a:noFill/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</p:pic>
          <p:grpSp>
            <p:nvGrpSpPr>
              <p:cNvPr id="10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3" name="Rectangle 22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9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4" name="Straight Connector 23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9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20" name="Rectangle 19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694329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672323"/>
            <a:ext cx="3008313" cy="3403040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CCB43-669B-4BD6-A44E-C6034194A19B}" type="datetimeFigureOut">
              <a:rPr lang="en-US" smtClean="0"/>
              <a:pPr/>
              <a:t>2/12/13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00CF2-49A7-4BDE-8D53-4756B25A954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 rot="10800000">
            <a:off x="258763" y="1594462"/>
            <a:ext cx="3575304" cy="6400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352892" y="310123"/>
            <a:ext cx="3398837" cy="1204912"/>
          </a:xfrm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dirty="0"/>
          </a:p>
        </p:txBody>
      </p:sp>
      <p:sp>
        <p:nvSpPr>
          <p:cNvPr id="25" name="Rectangle 24"/>
          <p:cNvSpPr/>
          <p:nvPr/>
        </p:nvSpPr>
        <p:spPr>
          <a:xfrm rot="10800000">
            <a:off x="258763" y="1594462"/>
            <a:ext cx="3575304" cy="6400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32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9" name="Group 26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pic>
            <p:nvPicPr>
              <p:cNvPr id="36" name="Picture 35" descr="PaperPanel-Base.jp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82880" y="173699"/>
                <a:ext cx="8778240" cy="6510602"/>
              </a:xfrm>
              <a:prstGeom prst="rect">
                <a:avLst/>
              </a:prstGeom>
              <a:noFill/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</p:pic>
          <p:grpSp>
            <p:nvGrpSpPr>
              <p:cNvPr id="10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38" name="Rectangle 37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9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39" name="Straight Connector 38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9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35" name="Rectangle 34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691640"/>
            <a:ext cx="3008376" cy="914400"/>
          </a:xfrm>
        </p:spPr>
        <p:txBody>
          <a:bodyPr anchor="b">
            <a:no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38559" y="612775"/>
            <a:ext cx="4114800" cy="546811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2" y="2670048"/>
            <a:ext cx="3008376" cy="340156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CCB43-669B-4BD6-A44E-C6034194A19B}" type="datetimeFigureOut">
              <a:rPr lang="en-US" smtClean="0"/>
              <a:pPr/>
              <a:t>2/12/13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00CF2-49A7-4BDE-8D53-4756B25A954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26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pic>
          <p:nvPicPr>
            <p:cNvPr id="36" name="Picture 35" descr="PaperPanel-Base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2880" y="173699"/>
              <a:ext cx="8778240" cy="6510602"/>
            </a:xfrm>
            <a:prstGeom prst="rect">
              <a:avLst/>
            </a:prstGeom>
            <a:noFill/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</p:pic>
        <p:grpSp>
          <p:nvGrpSpPr>
            <p:cNvPr id="9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38" name="Rectangle 37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39" name="Straight Connector 38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1" y="4287819"/>
            <a:ext cx="8021977" cy="916193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6347" y="331694"/>
            <a:ext cx="8421624" cy="3783106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1" y="5271247"/>
            <a:ext cx="8021977" cy="101301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30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CCB43-669B-4BD6-A44E-C6034194A19B}" type="datetimeFigureOut">
              <a:rPr lang="en-US" smtClean="0"/>
              <a:pPr/>
              <a:t>2/12/13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00CF2-49A7-4BDE-8D53-4756B25A954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56032" y="4203192"/>
            <a:ext cx="8622792" cy="6400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256032" y="4203192"/>
            <a:ext cx="8622792" cy="6400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pic>
          <p:nvPicPr>
            <p:cNvPr id="21" name="Picture 20" descr="PaperPanel-Base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2880" y="173699"/>
              <a:ext cx="8778240" cy="6510602"/>
            </a:xfrm>
            <a:prstGeom prst="rect">
              <a:avLst/>
            </a:prstGeom>
            <a:noFill/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</p:pic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3" name="Rectangle 2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4" name="Straight Connector 2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5" name="Rectangle 24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CCB43-669B-4BD6-A44E-C6034194A19B}" type="datetimeFigureOut">
              <a:rPr lang="en-US" smtClean="0"/>
              <a:pPr/>
              <a:t>2/12/13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00CF2-49A7-4BDE-8D53-4756B25A954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pic>
          <p:nvPicPr>
            <p:cNvPr id="21" name="Picture 20" descr="PaperPanel-Base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2880" y="173699"/>
              <a:ext cx="8778240" cy="6510602"/>
            </a:xfrm>
            <a:prstGeom prst="rect">
              <a:avLst/>
            </a:prstGeom>
            <a:noFill/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</p:pic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3" name="Rectangle 2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4" name="Straight Connector 2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399" y="609600"/>
            <a:ext cx="1416423" cy="5516563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2" y="609600"/>
            <a:ext cx="6279777" cy="5516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CCB43-669B-4BD6-A44E-C6034194A19B}" type="datetimeFigureOut">
              <a:rPr lang="en-US" smtClean="0"/>
              <a:pPr/>
              <a:t>2/12/13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00CF2-49A7-4BDE-8D53-4756B25A954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 rot="5400000">
            <a:off x="4242277" y="3274090"/>
            <a:ext cx="6135624" cy="6400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 rot="5400000">
            <a:off x="4242277" y="3274090"/>
            <a:ext cx="6135624" cy="6400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pic>
          <p:nvPicPr>
            <p:cNvPr id="17" name="Picture 16" descr="PaperPanel-Base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2880" y="173699"/>
              <a:ext cx="8778240" cy="6510602"/>
            </a:xfrm>
            <a:prstGeom prst="rect">
              <a:avLst/>
            </a:prstGeom>
            <a:noFill/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</p:pic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9" name="Rectangle 18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0" name="Straight Connector 19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1" name="Rectangle 20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CCB43-669B-4BD6-A44E-C6034194A19B}" type="datetimeFigureOut">
              <a:rPr lang="en-US" smtClean="0"/>
              <a:pPr/>
              <a:t>2/12/13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00CF2-49A7-4BDE-8D53-4756B25A954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aperPanel-Title.jpg"/>
          <p:cNvPicPr>
            <a:picLocks noChangeAspect="1"/>
          </p:cNvPicPr>
          <p:nvPr/>
        </p:nvPicPr>
        <p:blipFill>
          <a:blip r:embed="rId2"/>
          <a:srcRect r="2128"/>
          <a:stretch>
            <a:fillRect/>
          </a:stretch>
        </p:blipFill>
        <p:spPr>
          <a:xfrm>
            <a:off x="486873" y="411480"/>
            <a:ext cx="8170255" cy="6035040"/>
          </a:xfrm>
          <a:prstGeom prst="rect">
            <a:avLst/>
          </a:prstGeom>
          <a:noFill/>
          <a:ln w="12700">
            <a:noFill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  <a:scene3d>
            <a:camera prst="perspectiveFront" fov="4800000"/>
            <a:lightRig rig="threePt" dir="t"/>
          </a:scene3d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0113" y="3442447"/>
            <a:ext cx="7345362" cy="1532965"/>
          </a:xfrm>
        </p:spPr>
        <p:txBody>
          <a:bodyPr anchor="b" anchorCtr="0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0113" y="5029200"/>
            <a:ext cx="7345362" cy="990600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9259" y="6122894"/>
            <a:ext cx="2133600" cy="259317"/>
          </a:xfrm>
        </p:spPr>
        <p:txBody>
          <a:bodyPr/>
          <a:lstStyle/>
          <a:p>
            <a:fld id="{FE6CCB43-669B-4BD6-A44E-C6034194A19B}" type="datetimeFigureOut">
              <a:rPr lang="en-US" smtClean="0"/>
              <a:pPr/>
              <a:t>2/12/13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4401"/>
            <a:ext cx="2895600" cy="257810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6" name="Group 11"/>
          <p:cNvGrpSpPr/>
          <p:nvPr/>
        </p:nvGrpSpPr>
        <p:grpSpPr>
          <a:xfrm>
            <a:off x="562842" y="475488"/>
            <a:ext cx="7982713" cy="5888736"/>
            <a:chOff x="562842" y="475488"/>
            <a:chExt cx="7982713" cy="5888736"/>
          </a:xfrm>
        </p:grpSpPr>
        <p:sp>
          <p:nvSpPr>
            <p:cNvPr id="8" name="Rectangle 7"/>
            <p:cNvSpPr>
              <a:spLocks/>
            </p:cNvSpPr>
            <p:nvPr/>
          </p:nvSpPr>
          <p:spPr>
            <a:xfrm>
              <a:off x="562843" y="475488"/>
              <a:ext cx="7982712" cy="5888736"/>
            </a:xfrm>
            <a:prstGeom prst="rect">
              <a:avLst/>
            </a:prstGeom>
            <a:noFill/>
            <a:ln w="12700">
              <a:solidFill>
                <a:schemeClr val="tx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562842" y="6133646"/>
              <a:ext cx="7982712" cy="1472"/>
            </a:xfrm>
            <a:prstGeom prst="line">
              <a:avLst/>
            </a:prstGeom>
            <a:noFill/>
            <a:ln w="12700">
              <a:solidFill>
                <a:schemeClr val="tx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562842" y="3427528"/>
              <a:ext cx="7982712" cy="1472"/>
            </a:xfrm>
            <a:prstGeom prst="line">
              <a:avLst/>
            </a:prstGeom>
            <a:noFill/>
            <a:ln w="12700">
              <a:solidFill>
                <a:schemeClr val="tx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36493" y="533400"/>
            <a:ext cx="7836408" cy="2828925"/>
          </a:xfrm>
        </p:spPr>
        <p:txBody>
          <a:bodyPr>
            <a:normAutofit/>
          </a:bodyPr>
          <a:lstStyle>
            <a:lvl1pPr>
              <a:buNone/>
              <a:defRPr sz="2000"/>
            </a:lvl1pPr>
          </a:lstStyle>
          <a:p>
            <a:r>
              <a:rPr lang="en-US" dirty="0" smtClean="0"/>
              <a:t>Click icon to add picture</a:t>
            </a:r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23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pic>
          <p:nvPicPr>
            <p:cNvPr id="25" name="Picture 24" descr="PaperPanel-Base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2880" y="173699"/>
              <a:ext cx="8778240" cy="6510602"/>
            </a:xfrm>
            <a:prstGeom prst="rect">
              <a:avLst/>
            </a:prstGeom>
            <a:noFill/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</p:pic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7" name="Rectangle 26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8" name="Straight Connector 27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1371600"/>
            <a:ext cx="7345362" cy="1676400"/>
          </a:xfrm>
        </p:spPr>
        <p:txBody>
          <a:bodyPr anchor="b" anchorCtr="0">
            <a:noAutofit/>
          </a:bodyPr>
          <a:lstStyle>
            <a:lvl1pPr algn="ctr">
              <a:defRPr sz="5400" b="0" i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3" y="3134566"/>
            <a:ext cx="7345362" cy="1500187"/>
          </a:xfrm>
        </p:spPr>
        <p:txBody>
          <a:bodyPr anchor="t" anchorCtr="0"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CCB43-669B-4BD6-A44E-C6034194A19B}" type="datetimeFigureOut">
              <a:rPr lang="en-US" smtClean="0"/>
              <a:pPr/>
              <a:t>2/12/13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00CF2-49A7-4BDE-8D53-4756B25A954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3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pic>
          <p:nvPicPr>
            <p:cNvPr id="15" name="Picture 14" descr="PaperPanel-Base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2880" y="173699"/>
              <a:ext cx="8778240" cy="6510602"/>
            </a:xfrm>
            <a:prstGeom prst="rect">
              <a:avLst/>
            </a:prstGeom>
            <a:noFill/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</p:pic>
        <p:grpSp>
          <p:nvGrpSpPr>
            <p:cNvPr id="9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7" name="Rectangle 16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8" name="Straight Connector 17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9" name="Rectangle 18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199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CCB43-669B-4BD6-A44E-C6034194A19B}" type="datetimeFigureOut">
              <a:rPr lang="en-US" smtClean="0"/>
              <a:pPr/>
              <a:t>2/12/13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00CF2-49A7-4BDE-8D53-4756B25A954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6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pic>
          <p:nvPicPr>
            <p:cNvPr id="18" name="Picture 17" descr="PaperPanel-Base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2880" y="173699"/>
              <a:ext cx="8778240" cy="6510602"/>
            </a:xfrm>
            <a:prstGeom prst="rect">
              <a:avLst/>
            </a:prstGeom>
            <a:noFill/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</p:pic>
        <p:grpSp>
          <p:nvGrpSpPr>
            <p:cNvPr id="11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0" name="Rectangle 19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1" name="Straight Connector 20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2" name="Rectangle 21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301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301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45539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45539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CCB43-669B-4BD6-A44E-C6034194A19B}" type="datetimeFigureOut">
              <a:rPr lang="en-US" smtClean="0"/>
              <a:pPr/>
              <a:t>2/12/13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00CF2-49A7-4BDE-8D53-4756B25A954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0" name="Straight Connector 29"/>
          <p:cNvCxnSpPr/>
          <p:nvPr/>
        </p:nvCxnSpPr>
        <p:spPr>
          <a:xfrm rot="16200000" flipH="1">
            <a:off x="2217480" y="4026438"/>
            <a:ext cx="4711326" cy="2286"/>
          </a:xfrm>
          <a:prstGeom prst="line">
            <a:avLst/>
          </a:prstGeom>
          <a:noFill/>
          <a:ln w="12700">
            <a:solidFill>
              <a:schemeClr val="tx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3" name="Straight Connector 22"/>
          <p:cNvCxnSpPr/>
          <p:nvPr/>
        </p:nvCxnSpPr>
        <p:spPr>
          <a:xfrm rot="16200000" flipH="1">
            <a:off x="2217480" y="4026438"/>
            <a:ext cx="4711326" cy="2286"/>
          </a:xfrm>
          <a:prstGeom prst="line">
            <a:avLst/>
          </a:prstGeom>
          <a:noFill/>
          <a:ln w="12700">
            <a:solidFill>
              <a:schemeClr val="tx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pic>
          <p:nvPicPr>
            <p:cNvPr id="20" name="Picture 19" descr="PaperPanel-Base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2880" y="173699"/>
              <a:ext cx="8778240" cy="6510602"/>
            </a:xfrm>
            <a:prstGeom prst="rect">
              <a:avLst/>
            </a:prstGeom>
            <a:noFill/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</p:pic>
        <p:grpSp>
          <p:nvGrpSpPr>
            <p:cNvPr id="7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2" name="Rectangle 21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3" name="Straight Connector 22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4" name="Rectangle 23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CCB43-669B-4BD6-A44E-C6034194A19B}" type="datetimeFigureOut">
              <a:rPr lang="en-US" smtClean="0"/>
              <a:pPr/>
              <a:t>2/12/13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00CF2-49A7-4BDE-8D53-4756B25A954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7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pic>
          <p:nvPicPr>
            <p:cNvPr id="19" name="Picture 18" descr="PaperPanel-Base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2880" y="173699"/>
              <a:ext cx="8778240" cy="6510602"/>
            </a:xfrm>
            <a:prstGeom prst="rect">
              <a:avLst/>
            </a:prstGeom>
            <a:noFill/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</p:pic>
        <p:grpSp>
          <p:nvGrpSpPr>
            <p:cNvPr id="6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1" name="Rectangle 20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2" name="Straight Connector 21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CCB43-669B-4BD6-A44E-C6034194A19B}" type="datetimeFigureOut">
              <a:rPr lang="en-US" smtClean="0"/>
              <a:pPr/>
              <a:t>2/12/13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00CF2-49A7-4BDE-8D53-4756B25A954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33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9" name="Group 26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pic>
            <p:nvPicPr>
              <p:cNvPr id="28" name="Picture 27" descr="PaperPanel-Base.jp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82880" y="173699"/>
                <a:ext cx="8778240" cy="6510602"/>
              </a:xfrm>
              <a:prstGeom prst="rect">
                <a:avLst/>
              </a:prstGeom>
              <a:noFill/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</p:pic>
          <p:grpSp>
            <p:nvGrpSpPr>
              <p:cNvPr id="10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30" name="Rectangle 29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9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31" name="Straight Connector 3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9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33" name="Rectangle 32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169892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147888"/>
            <a:ext cx="3008313" cy="3262313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CCB43-669B-4BD6-A44E-C6034194A19B}" type="datetimeFigureOut">
              <a:rPr lang="en-US" smtClean="0"/>
              <a:pPr/>
              <a:t>2/12/13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00CF2-49A7-4BDE-8D53-4756B25A954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1339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2" y="2133601"/>
            <a:ext cx="7345363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3840" y="6371591"/>
            <a:ext cx="2133600" cy="2593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</a:defRPr>
            </a:lvl1pPr>
          </a:lstStyle>
          <a:p>
            <a:fld id="{FE6CCB43-669B-4BD6-A44E-C6034194A19B}" type="datetimeFigureOut">
              <a:rPr lang="en-US" smtClean="0"/>
              <a:pPr/>
              <a:t>2/12/13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58840" y="6371591"/>
            <a:ext cx="2895600" cy="2578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91000" y="6356350"/>
            <a:ext cx="762000" cy="271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DA100CF2-49A7-4BDE-8D53-4756B25A954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94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80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366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2652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Relationship Id="rId3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Relationship Id="rId3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Relationship Id="rId3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4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png"/><Relationship Id="rId3" Type="http://schemas.openxmlformats.org/officeDocument/2006/relationships/image" Target="../media/image5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png"/><Relationship Id="rId3" Type="http://schemas.openxmlformats.org/officeDocument/2006/relationships/image" Target="../media/image5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4" Type="http://schemas.openxmlformats.org/officeDocument/2006/relationships/image" Target="../media/image61.png"/><Relationship Id="rId5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4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4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7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0.png"/><Relationship Id="rId3" Type="http://schemas.openxmlformats.org/officeDocument/2006/relationships/image" Target="../media/image7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4" Type="http://schemas.openxmlformats.org/officeDocument/2006/relationships/image" Target="../media/image74.png"/><Relationship Id="rId5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4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6.png"/><Relationship Id="rId3" Type="http://schemas.openxmlformats.org/officeDocument/2006/relationships/image" Target="../media/image7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4" Type="http://schemas.openxmlformats.org/officeDocument/2006/relationships/image" Target="../media/image80.png"/><Relationship Id="rId5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4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4" Type="http://schemas.openxmlformats.org/officeDocument/2006/relationships/image" Target="../media/image87.png"/><Relationship Id="rId5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5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9.png"/><Relationship Id="rId3" Type="http://schemas.openxmlformats.org/officeDocument/2006/relationships/image" Target="../media/image9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1.png"/><Relationship Id="rId3" Type="http://schemas.openxmlformats.org/officeDocument/2006/relationships/image" Target="../media/image92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3.png"/><Relationship Id="rId3" Type="http://schemas.openxmlformats.org/officeDocument/2006/relationships/image" Target="../media/image94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5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6.png"/><Relationship Id="rId3" Type="http://schemas.openxmlformats.org/officeDocument/2006/relationships/image" Target="../media/image97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8.png"/><Relationship Id="rId3" Type="http://schemas.openxmlformats.org/officeDocument/2006/relationships/image" Target="../media/image99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0.png"/><Relationship Id="rId3" Type="http://schemas.openxmlformats.org/officeDocument/2006/relationships/image" Target="../media/image101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2.png"/><Relationship Id="rId3" Type="http://schemas.openxmlformats.org/officeDocument/2006/relationships/image" Target="../media/image103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5.png"/><Relationship Id="rId3" Type="http://schemas.openxmlformats.org/officeDocument/2006/relationships/image" Target="../media/image106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4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7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0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1.png"/><Relationship Id="rId3" Type="http://schemas.openxmlformats.org/officeDocument/2006/relationships/image" Target="../media/image112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3.png"/><Relationship Id="rId3" Type="http://schemas.openxmlformats.org/officeDocument/2006/relationships/image" Target="../media/image11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5.pn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5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4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6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9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0.pn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1.png"/><Relationship Id="rId3" Type="http://schemas.openxmlformats.org/officeDocument/2006/relationships/image" Target="../media/image1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3.png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4.png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5.png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Safety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21        7</a:t>
            </a:r>
            <a:r>
              <a:rPr lang="en-US" baseline="30000" dirty="0" smtClean="0"/>
              <a:t>th</a:t>
            </a:r>
            <a:r>
              <a:rPr lang="en-US" dirty="0" smtClean="0"/>
              <a:t> Ed.</a:t>
            </a:r>
          </a:p>
          <a:p>
            <a:r>
              <a:rPr lang="en-US" dirty="0" smtClean="0"/>
              <a:t>Rosemary Thurston RN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06889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CAUTION  in areas with WATER</a:t>
            </a:r>
          </a:p>
          <a:p>
            <a:pPr lvl="1"/>
            <a:r>
              <a:rPr lang="en-US" dirty="0" smtClean="0"/>
              <a:t>May be slippery</a:t>
            </a:r>
          </a:p>
          <a:p>
            <a:pPr lvl="1"/>
            <a:r>
              <a:rPr lang="en-US" dirty="0" smtClean="0"/>
              <a:t>Use mats or non-skid shoes</a:t>
            </a:r>
          </a:p>
          <a:p>
            <a:pPr lvl="1"/>
            <a:endParaRPr lang="en-US" dirty="0"/>
          </a:p>
          <a:p>
            <a:r>
              <a:rPr lang="en-US" dirty="0" smtClean="0"/>
              <a:t>Moving CARTS</a:t>
            </a:r>
          </a:p>
          <a:p>
            <a:pPr lvl="1"/>
            <a:r>
              <a:rPr lang="en-US" dirty="0" smtClean="0"/>
              <a:t>Check for weight</a:t>
            </a:r>
          </a:p>
          <a:p>
            <a:pPr lvl="2"/>
            <a:r>
              <a:rPr lang="en-US" dirty="0" smtClean="0"/>
              <a:t>Unload  items if too heavy</a:t>
            </a:r>
          </a:p>
          <a:p>
            <a:pPr lvl="1"/>
            <a:r>
              <a:rPr lang="en-US" dirty="0" smtClean="0"/>
              <a:t>Check for wheel alignment</a:t>
            </a:r>
          </a:p>
          <a:p>
            <a:pPr lvl="2"/>
            <a:r>
              <a:rPr lang="en-US" dirty="0" smtClean="0"/>
              <a:t>So they will roll over door spaces / uneven areas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1752600"/>
            <a:ext cx="2095500" cy="2095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7400" y="3886200"/>
            <a:ext cx="2362200" cy="1566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83753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Disaster Plan</a:t>
            </a:r>
          </a:p>
          <a:p>
            <a:pPr lvl="1"/>
            <a:r>
              <a:rPr lang="en-US" dirty="0" smtClean="0"/>
              <a:t>Facility plan</a:t>
            </a:r>
          </a:p>
          <a:p>
            <a:pPr lvl="1"/>
            <a:r>
              <a:rPr lang="en-US" dirty="0" smtClean="0"/>
              <a:t>Department plan part of the whole</a:t>
            </a:r>
          </a:p>
          <a:p>
            <a:pPr lvl="1"/>
            <a:r>
              <a:rPr lang="en-US" dirty="0" smtClean="0"/>
              <a:t>Managed by ICS – Incident Command System</a:t>
            </a:r>
          </a:p>
          <a:p>
            <a:pPr lvl="1"/>
            <a:r>
              <a:rPr lang="en-US" dirty="0" smtClean="0"/>
              <a:t>Elements of CS plan include:</a:t>
            </a:r>
          </a:p>
          <a:p>
            <a:pPr lvl="2"/>
            <a:r>
              <a:rPr lang="en-US" dirty="0" smtClean="0"/>
              <a:t>Emergency call list – </a:t>
            </a:r>
          </a:p>
          <a:p>
            <a:pPr lvl="3"/>
            <a:r>
              <a:rPr lang="en-US" dirty="0" smtClean="0"/>
              <a:t>Lines of authority</a:t>
            </a:r>
          </a:p>
          <a:p>
            <a:pPr lvl="3"/>
            <a:r>
              <a:rPr lang="en-US" dirty="0" smtClean="0"/>
              <a:t>Who to call for specific disasters</a:t>
            </a:r>
          </a:p>
          <a:p>
            <a:pPr lvl="2"/>
            <a:r>
              <a:rPr lang="en-US" dirty="0" smtClean="0"/>
              <a:t>Protocols for supply replenishment </a:t>
            </a:r>
            <a:endParaRPr lang="en-US" dirty="0"/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1828800"/>
            <a:ext cx="7345363" cy="4572000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Posted evacuation plans with practice drills</a:t>
            </a:r>
          </a:p>
          <a:p>
            <a:pPr lvl="1"/>
            <a:r>
              <a:rPr lang="en-US" dirty="0" smtClean="0"/>
              <a:t>Organizational structure  - lines of authority</a:t>
            </a:r>
          </a:p>
          <a:p>
            <a:pPr lvl="1"/>
            <a:r>
              <a:rPr lang="en-US" dirty="0" smtClean="0"/>
              <a:t>Employee responsibility lists for certain tasks</a:t>
            </a:r>
          </a:p>
          <a:p>
            <a:pPr lvl="1"/>
            <a:r>
              <a:rPr lang="en-US" dirty="0" smtClean="0"/>
              <a:t>Alternate communication / transportation if out of	order</a:t>
            </a:r>
          </a:p>
          <a:p>
            <a:pPr lvl="1"/>
            <a:r>
              <a:rPr lang="en-US" dirty="0" smtClean="0"/>
              <a:t>Location of utility / power shut off points</a:t>
            </a:r>
          </a:p>
          <a:p>
            <a:pPr lvl="1"/>
            <a:r>
              <a:rPr lang="en-US" dirty="0" smtClean="0"/>
              <a:t>Priorities for sterilization / distribution  based on failing utilities / internal damage</a:t>
            </a:r>
          </a:p>
          <a:p>
            <a:pPr lvl="1"/>
            <a:r>
              <a:rPr lang="en-US" dirty="0" smtClean="0"/>
              <a:t>Risk assessment to help guide planning efforts</a:t>
            </a:r>
          </a:p>
          <a:p>
            <a:pPr lvl="1"/>
            <a:r>
              <a:rPr lang="en-US" dirty="0" smtClean="0"/>
              <a:t>How facility plan is integrated with community response organizations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New Concern</a:t>
            </a:r>
          </a:p>
          <a:p>
            <a:pPr lvl="1"/>
            <a:r>
              <a:rPr lang="en-US" dirty="0" smtClean="0"/>
              <a:t>Biologic Terrorism</a:t>
            </a:r>
          </a:p>
          <a:p>
            <a:pPr lvl="2"/>
            <a:r>
              <a:rPr lang="en-US" dirty="0" smtClean="0"/>
              <a:t>Potential of using biologic agents for terror</a:t>
            </a:r>
          </a:p>
          <a:p>
            <a:pPr lvl="1"/>
            <a:r>
              <a:rPr lang="en-US" dirty="0" smtClean="0"/>
              <a:t>Chemical Agents</a:t>
            </a:r>
          </a:p>
          <a:p>
            <a:pPr lvl="1"/>
            <a:r>
              <a:rPr lang="en-US" dirty="0" smtClean="0"/>
              <a:t>Must include these in Disaster Plans	</a:t>
            </a:r>
          </a:p>
          <a:p>
            <a:pPr lvl="2"/>
            <a:r>
              <a:rPr lang="en-US" dirty="0" smtClean="0"/>
              <a:t>Preparedness and</a:t>
            </a:r>
            <a:r>
              <a:rPr lang="en-US" dirty="0" smtClean="0"/>
              <a:t> response </a:t>
            </a:r>
            <a:r>
              <a:rPr lang="en-US" dirty="0" smtClean="0"/>
              <a:t>protocols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Possible Alerts to possible terrorist attack</a:t>
            </a:r>
          </a:p>
          <a:p>
            <a:pPr lvl="1"/>
            <a:r>
              <a:rPr lang="en-US" dirty="0" smtClean="0"/>
              <a:t>Rapid increase of disease</a:t>
            </a:r>
          </a:p>
          <a:p>
            <a:pPr lvl="1"/>
            <a:r>
              <a:rPr lang="en-US" dirty="0" smtClean="0"/>
              <a:t>Epidemic that rises  / falls in short period</a:t>
            </a:r>
          </a:p>
          <a:p>
            <a:pPr lvl="1"/>
            <a:r>
              <a:rPr lang="en-US" dirty="0" smtClean="0"/>
              <a:t>Endemic disease in an unusual time or pattern</a:t>
            </a:r>
          </a:p>
          <a:p>
            <a:pPr lvl="1"/>
            <a:r>
              <a:rPr lang="en-US" dirty="0" smtClean="0"/>
              <a:t>Lower exposure inside</a:t>
            </a:r>
            <a:r>
              <a:rPr lang="en-US" dirty="0" smtClean="0"/>
              <a:t> vs. </a:t>
            </a:r>
            <a:r>
              <a:rPr lang="en-US" dirty="0" smtClean="0"/>
              <a:t>outside area</a:t>
            </a:r>
          </a:p>
          <a:p>
            <a:pPr lvl="1"/>
            <a:r>
              <a:rPr lang="en-US" dirty="0" smtClean="0"/>
              <a:t>Cluster of people from one area</a:t>
            </a:r>
          </a:p>
          <a:p>
            <a:pPr lvl="1"/>
            <a:r>
              <a:rPr lang="en-US" dirty="0" smtClean="0"/>
              <a:t>Many rapidly fatal cases</a:t>
            </a:r>
          </a:p>
          <a:p>
            <a:pPr lvl="1"/>
            <a:r>
              <a:rPr lang="en-US" dirty="0" smtClean="0"/>
              <a:t>Uncommon disease that has terrorism potential – </a:t>
            </a:r>
            <a:r>
              <a:rPr lang="en-US" dirty="0" smtClean="0"/>
              <a:t>ie</a:t>
            </a:r>
            <a:r>
              <a:rPr lang="en-US" dirty="0" smtClean="0"/>
              <a:t> anthrax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CS special concerns:</a:t>
            </a:r>
          </a:p>
          <a:p>
            <a:pPr lvl="1"/>
            <a:r>
              <a:rPr lang="en-US" dirty="0" smtClean="0"/>
              <a:t>Isolation Precautions</a:t>
            </a:r>
          </a:p>
          <a:p>
            <a:pPr lvl="1"/>
            <a:r>
              <a:rPr lang="en-US" dirty="0" smtClean="0"/>
              <a:t>Standard Precautions</a:t>
            </a:r>
          </a:p>
          <a:p>
            <a:pPr lvl="2"/>
            <a:r>
              <a:rPr lang="en-US" dirty="0" smtClean="0"/>
              <a:t>Prevent direct contact with body fluids, droplets, and droplet nuelei</a:t>
            </a:r>
          </a:p>
          <a:p>
            <a:pPr lvl="2"/>
            <a:r>
              <a:rPr lang="en-US" dirty="0" smtClean="0"/>
              <a:t>Use of PPE</a:t>
            </a:r>
          </a:p>
          <a:p>
            <a:pPr lvl="1"/>
            <a:r>
              <a:rPr lang="en-US" dirty="0" smtClean="0"/>
              <a:t>Cleaning, disinfection, and sterilization of equipment</a:t>
            </a:r>
          </a:p>
          <a:p>
            <a:pPr lvl="1"/>
            <a:r>
              <a:rPr lang="en-US" dirty="0" smtClean="0"/>
              <a:t>Laundry isolation for some agents (small pox) in the room, in plastic bags and then linen bags</a:t>
            </a:r>
          </a:p>
          <a:p>
            <a:pPr lvl="1"/>
            <a:r>
              <a:rPr lang="en-US" dirty="0" smtClean="0"/>
              <a:t>Trash – may require special handling</a:t>
            </a:r>
          </a:p>
          <a:p>
            <a:pPr lvl="2"/>
            <a:endParaRPr lang="en-US" dirty="0" smtClean="0"/>
          </a:p>
          <a:p>
            <a:pPr lvl="2">
              <a:buNone/>
            </a:pPr>
            <a:endParaRPr lang="en-US" dirty="0" smtClean="0"/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Sinks should:</a:t>
            </a:r>
          </a:p>
          <a:p>
            <a:pPr lvl="1"/>
            <a:r>
              <a:rPr lang="en-US" dirty="0" smtClean="0"/>
              <a:t>Be at working height</a:t>
            </a:r>
          </a:p>
          <a:p>
            <a:pPr lvl="2"/>
            <a:r>
              <a:rPr lang="en-US" dirty="0" smtClean="0"/>
              <a:t>Reduces back and arm strain</a:t>
            </a:r>
          </a:p>
          <a:p>
            <a:pPr lvl="2"/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Cleaning instruments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Scrub UNDER water surface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Avoids formation of AEROSOLS</a:t>
            </a:r>
          </a:p>
          <a:p>
            <a:pPr lvl="2"/>
            <a:endParaRPr lang="en-US" dirty="0"/>
          </a:p>
          <a:p>
            <a:pPr marL="914400" lvl="2" indent="0">
              <a:buNone/>
            </a:pPr>
            <a:endParaRPr lang="en-US" dirty="0" smtClean="0"/>
          </a:p>
          <a:p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0" y="609600"/>
            <a:ext cx="2057400" cy="27467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5014383"/>
            <a:ext cx="2958120" cy="184361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1200" y="3962400"/>
            <a:ext cx="3073400" cy="264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987367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752600"/>
            <a:ext cx="7340600" cy="45749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OEM’s recommendation for:</a:t>
            </a:r>
          </a:p>
          <a:p>
            <a:pPr lvl="1"/>
            <a:r>
              <a:rPr lang="en-US" dirty="0" smtClean="0"/>
              <a:t>Water</a:t>
            </a:r>
          </a:p>
          <a:p>
            <a:pPr lvl="1"/>
            <a:r>
              <a:rPr lang="en-US" dirty="0" smtClean="0"/>
              <a:t>Detergent concentration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7400" y="4000500"/>
            <a:ext cx="2857500" cy="2857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1400" y="3657600"/>
            <a:ext cx="2286000" cy="14881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7000" y="2286000"/>
            <a:ext cx="1615017" cy="16150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Preparation and Sterilization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AAMI states:</a:t>
            </a:r>
          </a:p>
          <a:p>
            <a:pPr lvl="1"/>
            <a:r>
              <a:rPr lang="en-US" dirty="0" smtClean="0"/>
              <a:t>All those doing sterile processing</a:t>
            </a:r>
          </a:p>
          <a:p>
            <a:pPr lvl="2"/>
            <a:r>
              <a:rPr lang="en-US" dirty="0" smtClean="0"/>
              <a:t>SHOULD BE </a:t>
            </a:r>
            <a:r>
              <a:rPr lang="en-US" b="1" i="1" dirty="0" smtClean="0"/>
              <a:t>CERTIFIED</a:t>
            </a:r>
          </a:p>
          <a:p>
            <a:pPr lvl="2"/>
            <a:r>
              <a:rPr lang="en-US" dirty="0" smtClean="0"/>
              <a:t>AS A CONDITION OF EMPLOYMENT</a:t>
            </a:r>
          </a:p>
          <a:p>
            <a:pPr lvl="2"/>
            <a:r>
              <a:rPr lang="en-US" dirty="0" smtClean="0"/>
              <a:t>Only employees thoroughly trained in </a:t>
            </a:r>
          </a:p>
          <a:p>
            <a:pPr lvl="3"/>
            <a:r>
              <a:rPr lang="en-US" dirty="0" smtClean="0"/>
              <a:t>Sterilization </a:t>
            </a:r>
          </a:p>
          <a:p>
            <a:pPr lvl="3"/>
            <a:r>
              <a:rPr lang="en-US" dirty="0" smtClean="0"/>
              <a:t>Care and operation of sterilization equipment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200" y="5105400"/>
            <a:ext cx="2570672" cy="9461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0" y="1752600"/>
            <a:ext cx="1981200" cy="968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2415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AAMI also says:</a:t>
            </a:r>
          </a:p>
          <a:p>
            <a:pPr lvl="1"/>
            <a:r>
              <a:rPr lang="en-US" dirty="0" smtClean="0"/>
              <a:t>Safe environment results from:</a:t>
            </a:r>
          </a:p>
          <a:p>
            <a:pPr lvl="3"/>
            <a:r>
              <a:rPr lang="en-US" dirty="0" smtClean="0"/>
              <a:t>Monitoring Preventive Maintenance of equipment</a:t>
            </a:r>
          </a:p>
          <a:p>
            <a:pPr lvl="3"/>
            <a:r>
              <a:rPr lang="en-US" dirty="0" smtClean="0"/>
              <a:t>Employee education</a:t>
            </a:r>
          </a:p>
          <a:p>
            <a:pPr lvl="3"/>
            <a:r>
              <a:rPr lang="en-US" dirty="0" smtClean="0"/>
              <a:t>Employee orientation</a:t>
            </a:r>
          </a:p>
          <a:p>
            <a:pPr lvl="3"/>
            <a:endParaRPr lang="en-US" dirty="0" smtClean="0"/>
          </a:p>
          <a:p>
            <a:pPr lvl="2"/>
            <a:r>
              <a:rPr lang="en-US" dirty="0" smtClean="0"/>
              <a:t>A SAFE ENVIRONMENT</a:t>
            </a:r>
          </a:p>
          <a:p>
            <a:pPr lvl="3"/>
            <a:r>
              <a:rPr lang="en-US" dirty="0" smtClean="0"/>
              <a:t>Ensures a safe and efficient  sterile preparation and sterilization area</a:t>
            </a:r>
          </a:p>
          <a:p>
            <a:pPr lvl="3"/>
            <a:r>
              <a:rPr lang="en-US" dirty="0" smtClean="0"/>
              <a:t>BENEFITS PATIENTS</a:t>
            </a:r>
          </a:p>
          <a:p>
            <a:pPr lvl="3"/>
            <a:endParaRPr lang="en-US" dirty="0" smtClean="0"/>
          </a:p>
          <a:p>
            <a:pPr lvl="3"/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0" y="5384800"/>
            <a:ext cx="1270000" cy="939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Possible CS injuries</a:t>
            </a:r>
          </a:p>
          <a:p>
            <a:pPr lvl="1"/>
            <a:r>
              <a:rPr lang="en-US" dirty="0" smtClean="0"/>
              <a:t>Burns</a:t>
            </a:r>
          </a:p>
          <a:p>
            <a:pPr lvl="2"/>
            <a:r>
              <a:rPr lang="en-US" dirty="0" smtClean="0"/>
              <a:t>Skin </a:t>
            </a:r>
          </a:p>
          <a:p>
            <a:pPr lvl="2"/>
            <a:r>
              <a:rPr lang="en-US" dirty="0" smtClean="0"/>
              <a:t>Mucous membranes</a:t>
            </a:r>
          </a:p>
          <a:p>
            <a:pPr lvl="1"/>
            <a:r>
              <a:rPr lang="en-US" dirty="0" smtClean="0"/>
              <a:t>Caused by </a:t>
            </a:r>
          </a:p>
          <a:p>
            <a:pPr lvl="2"/>
            <a:r>
              <a:rPr lang="en-US" dirty="0" smtClean="0"/>
              <a:t>Chemicals</a:t>
            </a:r>
          </a:p>
          <a:p>
            <a:pPr lvl="3"/>
            <a:r>
              <a:rPr lang="en-US" dirty="0" smtClean="0"/>
              <a:t>Splashing chemicals in eye – need for eye protection</a:t>
            </a:r>
          </a:p>
          <a:p>
            <a:pPr lvl="2"/>
            <a:r>
              <a:rPr lang="en-US" dirty="0" smtClean="0"/>
              <a:t>Nearness to heat source – sterilizer or hot cart</a:t>
            </a:r>
          </a:p>
          <a:p>
            <a:pPr lvl="2"/>
            <a:r>
              <a:rPr lang="en-US" dirty="0" smtClean="0"/>
              <a:t>Electrical burns – not following precautions</a:t>
            </a:r>
          </a:p>
          <a:p>
            <a:pPr lvl="2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215352" y="1652048"/>
            <a:ext cx="1627695" cy="1219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200" y="3200400"/>
            <a:ext cx="2008717" cy="12634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1200" y="1828800"/>
            <a:ext cx="1921933" cy="12743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4158"/>
            <a:ext cx="8229599" cy="13398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Safety tips for Sterilization Area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Use insulated gloves to handle </a:t>
            </a:r>
          </a:p>
          <a:p>
            <a:pPr lvl="1"/>
            <a:r>
              <a:rPr lang="en-US" dirty="0" smtClean="0"/>
              <a:t>sterilizer carts</a:t>
            </a:r>
          </a:p>
          <a:p>
            <a:pPr lvl="1"/>
            <a:r>
              <a:rPr lang="en-US" dirty="0" smtClean="0"/>
              <a:t>Washer baskets</a:t>
            </a:r>
          </a:p>
          <a:p>
            <a:pPr lvl="1"/>
            <a:r>
              <a:rPr lang="en-US" dirty="0" smtClean="0"/>
              <a:t>Other high temperature items</a:t>
            </a:r>
          </a:p>
          <a:p>
            <a:r>
              <a:rPr lang="en-US" dirty="0" smtClean="0"/>
              <a:t>Move hot sterilize carts to low/no traffic areas</a:t>
            </a:r>
          </a:p>
          <a:p>
            <a:pPr lvl="1"/>
            <a:r>
              <a:rPr lang="en-US" dirty="0" smtClean="0"/>
              <a:t>decreases contact with hot carts</a:t>
            </a:r>
          </a:p>
          <a:p>
            <a:r>
              <a:rPr lang="en-US" dirty="0" smtClean="0"/>
              <a:t>Inspect electrical equipment for damage</a:t>
            </a:r>
          </a:p>
          <a:p>
            <a:pPr lvl="1"/>
            <a:r>
              <a:rPr lang="en-US" dirty="0" smtClean="0"/>
              <a:t>Each time you have contact with them</a:t>
            </a:r>
          </a:p>
          <a:p>
            <a:pPr lvl="1"/>
            <a:r>
              <a:rPr lang="en-US" dirty="0" smtClean="0"/>
              <a:t>For frayed cords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0" y="5160384"/>
            <a:ext cx="1854200" cy="138011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676400"/>
            <a:ext cx="1600200" cy="1600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7600" y="3505200"/>
            <a:ext cx="927100" cy="121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Caution with Heat Sealers</a:t>
            </a:r>
          </a:p>
          <a:p>
            <a:pPr lvl="1"/>
            <a:r>
              <a:rPr lang="en-US" dirty="0" smtClean="0"/>
              <a:t>NO FINGERS in the sealer for free materials</a:t>
            </a:r>
          </a:p>
          <a:p>
            <a:pPr lvl="1"/>
            <a:r>
              <a:rPr lang="en-US" dirty="0" smtClean="0"/>
              <a:t>Ask for help</a:t>
            </a:r>
          </a:p>
          <a:p>
            <a:r>
              <a:rPr lang="en-US" dirty="0" smtClean="0"/>
              <a:t>Care with cutting edge for peel pouch preparation</a:t>
            </a:r>
          </a:p>
          <a:p>
            <a:r>
              <a:rPr lang="en-US" dirty="0" smtClean="0"/>
              <a:t>Biologic indicators </a:t>
            </a:r>
          </a:p>
          <a:p>
            <a:pPr lvl="1"/>
            <a:r>
              <a:rPr lang="en-US" dirty="0" smtClean="0"/>
              <a:t>Procedures must be developed and followed by ALL</a:t>
            </a:r>
          </a:p>
          <a:p>
            <a:pPr lvl="1"/>
            <a:r>
              <a:rPr lang="en-US" dirty="0" smtClean="0"/>
              <a:t>Follow procedures for using, reading, recording, and disposing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0" y="0"/>
            <a:ext cx="2298700" cy="24575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966753">
            <a:off x="7569748" y="2393085"/>
            <a:ext cx="1123109" cy="16877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2600" y="5638800"/>
            <a:ext cx="1022350" cy="10223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2133601"/>
            <a:ext cx="7634288" cy="3931920"/>
          </a:xfrm>
        </p:spPr>
        <p:txBody>
          <a:bodyPr/>
          <a:lstStyle/>
          <a:p>
            <a:r>
              <a:rPr lang="en-US" dirty="0" smtClean="0"/>
              <a:t>LIFTING</a:t>
            </a:r>
          </a:p>
          <a:p>
            <a:pPr lvl="1"/>
            <a:r>
              <a:rPr lang="en-US" b="1" dirty="0" smtClean="0"/>
              <a:t>Size up </a:t>
            </a:r>
            <a:r>
              <a:rPr lang="en-US" dirty="0" smtClean="0"/>
              <a:t>the load</a:t>
            </a:r>
          </a:p>
          <a:p>
            <a:pPr lvl="1"/>
            <a:r>
              <a:rPr lang="en-US" dirty="0" smtClean="0"/>
              <a:t>Use </a:t>
            </a:r>
            <a:r>
              <a:rPr lang="en-US" b="1" dirty="0" smtClean="0"/>
              <a:t>leg muscles</a:t>
            </a:r>
          </a:p>
          <a:p>
            <a:pPr lvl="1"/>
            <a:r>
              <a:rPr lang="en-US" dirty="0" smtClean="0"/>
              <a:t>Hold </a:t>
            </a:r>
            <a:r>
              <a:rPr lang="en-US" b="1" dirty="0" smtClean="0"/>
              <a:t>close to body</a:t>
            </a:r>
          </a:p>
          <a:p>
            <a:pPr lvl="1"/>
            <a:r>
              <a:rPr lang="en-US" dirty="0" smtClean="0"/>
              <a:t>Don’t twist</a:t>
            </a:r>
          </a:p>
          <a:p>
            <a:pPr lvl="1"/>
            <a:r>
              <a:rPr lang="en-US" b="1" dirty="0" smtClean="0"/>
              <a:t>Bend knees </a:t>
            </a:r>
            <a:r>
              <a:rPr lang="en-US" dirty="0" smtClean="0"/>
              <a:t>to put down</a:t>
            </a:r>
          </a:p>
          <a:p>
            <a:pPr lvl="2"/>
            <a:r>
              <a:rPr lang="en-US" dirty="0" smtClean="0"/>
              <a:t>DON’T BEND</a:t>
            </a:r>
          </a:p>
          <a:p>
            <a:r>
              <a:rPr lang="en-US" dirty="0" smtClean="0"/>
              <a:t>Remember instruments may                                                      weight more on one end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600" y="4639216"/>
            <a:ext cx="1917700" cy="18423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1752600"/>
            <a:ext cx="3149600" cy="2578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</a:t>
            </a:r>
            <a:r>
              <a:rPr lang="en-US" dirty="0"/>
              <a:t>S</a:t>
            </a:r>
            <a:r>
              <a:rPr lang="en-US" dirty="0" smtClean="0"/>
              <a:t>afety Hazards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Maintaining heath and safety must be combined with day-to-day work</a:t>
            </a:r>
          </a:p>
          <a:p>
            <a:pPr lvl="1"/>
            <a:r>
              <a:rPr lang="en-US" dirty="0" smtClean="0"/>
              <a:t>CS Techs – must use information regarding hazards</a:t>
            </a:r>
          </a:p>
          <a:p>
            <a:pPr lvl="2"/>
            <a:r>
              <a:rPr lang="en-US" dirty="0" smtClean="0"/>
              <a:t>To make their work SAFE</a:t>
            </a:r>
          </a:p>
          <a:p>
            <a:pPr lvl="2"/>
            <a:r>
              <a:rPr lang="en-US" dirty="0" smtClean="0"/>
              <a:t>PREVENTS ACCIDENTS</a:t>
            </a:r>
          </a:p>
          <a:p>
            <a:pPr lvl="2"/>
            <a:r>
              <a:rPr lang="en-US" dirty="0" smtClean="0"/>
              <a:t>CS personnel considered high risk</a:t>
            </a:r>
          </a:p>
          <a:p>
            <a:pPr lvl="2"/>
            <a:endParaRPr lang="en-US" dirty="0"/>
          </a:p>
          <a:p>
            <a:pPr lvl="1"/>
            <a:r>
              <a:rPr lang="en-US" dirty="0" smtClean="0"/>
              <a:t>Thinking – “It won’t happen to me!”</a:t>
            </a:r>
          </a:p>
          <a:p>
            <a:pPr lvl="2"/>
            <a:r>
              <a:rPr lang="en-US" dirty="0" smtClean="0"/>
              <a:t>Not going to protect you</a:t>
            </a:r>
          </a:p>
          <a:p>
            <a:pPr lvl="2"/>
            <a:r>
              <a:rPr lang="en-US" dirty="0" smtClean="0"/>
              <a:t>MUST PRACTICE SAFETY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6179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Check sterilizers continuously</a:t>
            </a:r>
          </a:p>
          <a:p>
            <a:pPr lvl="1"/>
            <a:r>
              <a:rPr lang="en-US" dirty="0" smtClean="0"/>
              <a:t>Check damage to</a:t>
            </a:r>
          </a:p>
          <a:p>
            <a:pPr lvl="2"/>
            <a:r>
              <a:rPr lang="en-US" dirty="0" smtClean="0"/>
              <a:t>DOORS</a:t>
            </a:r>
          </a:p>
          <a:p>
            <a:pPr lvl="2"/>
            <a:r>
              <a:rPr lang="en-US" dirty="0" smtClean="0"/>
              <a:t>DOOR SEALS</a:t>
            </a:r>
          </a:p>
          <a:p>
            <a:pPr lvl="2"/>
            <a:r>
              <a:rPr lang="en-US" dirty="0" smtClean="0"/>
              <a:t>HINGES</a:t>
            </a:r>
          </a:p>
          <a:p>
            <a:pPr lvl="2"/>
            <a:r>
              <a:rPr lang="en-US" dirty="0" smtClean="0"/>
              <a:t>OTHER PARTS</a:t>
            </a:r>
          </a:p>
          <a:p>
            <a:pPr lvl="1"/>
            <a:r>
              <a:rPr lang="en-US" dirty="0" smtClean="0"/>
              <a:t>If Damaged</a:t>
            </a:r>
          </a:p>
          <a:p>
            <a:pPr lvl="2"/>
            <a:r>
              <a:rPr lang="en-US" dirty="0" smtClean="0"/>
              <a:t>Don’t use</a:t>
            </a:r>
          </a:p>
          <a:p>
            <a:pPr lvl="2"/>
            <a:r>
              <a:rPr lang="en-US" dirty="0" smtClean="0"/>
              <a:t>Contact supervisor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0" y="2819400"/>
            <a:ext cx="2836383" cy="37867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2133601"/>
            <a:ext cx="7634288" cy="3931920"/>
          </a:xfrm>
        </p:spPr>
        <p:txBody>
          <a:bodyPr/>
          <a:lstStyle/>
          <a:p>
            <a:r>
              <a:rPr lang="en-US" dirty="0" smtClean="0"/>
              <a:t>Control panels</a:t>
            </a:r>
          </a:p>
          <a:p>
            <a:pPr lvl="1"/>
            <a:r>
              <a:rPr lang="en-US" dirty="0" smtClean="0"/>
              <a:t>Only accessed by authorized, experienced service people</a:t>
            </a:r>
          </a:p>
          <a:p>
            <a:pPr lvl="1"/>
            <a:r>
              <a:rPr lang="en-US" dirty="0" smtClean="0"/>
              <a:t>Verify credentials of service person if there is a question</a:t>
            </a:r>
          </a:p>
          <a:p>
            <a:r>
              <a:rPr lang="en-US" dirty="0" smtClean="0"/>
              <a:t>Operating Sterilizer</a:t>
            </a:r>
          </a:p>
          <a:p>
            <a:pPr lvl="1"/>
            <a:r>
              <a:rPr lang="en-US" dirty="0" smtClean="0"/>
              <a:t>Only by those trained and authorized</a:t>
            </a:r>
          </a:p>
          <a:p>
            <a:r>
              <a:rPr lang="en-US" dirty="0" smtClean="0"/>
              <a:t>Entry to Sterilization Area</a:t>
            </a:r>
          </a:p>
          <a:p>
            <a:pPr lvl="1"/>
            <a:r>
              <a:rPr lang="en-US" dirty="0" smtClean="0"/>
              <a:t>Only to authorized hospital personnel</a:t>
            </a:r>
          </a:p>
          <a:p>
            <a:pPr lvl="1"/>
            <a:r>
              <a:rPr lang="en-US" dirty="0" smtClean="0"/>
              <a:t>No patients or visitors should enter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6466980" y="616726"/>
            <a:ext cx="2288894" cy="15068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4200" y="3581400"/>
            <a:ext cx="1720850" cy="28320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Signs and labels to warn </a:t>
            </a:r>
          </a:p>
          <a:p>
            <a:pPr lvl="1"/>
            <a:r>
              <a:rPr lang="en-US" b="1" dirty="0" smtClean="0"/>
              <a:t>“HAZARDS”</a:t>
            </a:r>
          </a:p>
          <a:p>
            <a:pPr lvl="1"/>
            <a:r>
              <a:rPr lang="en-US" b="1" dirty="0" smtClean="0"/>
              <a:t>“HOT”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4114800"/>
            <a:ext cx="2330450" cy="20574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3657600"/>
            <a:ext cx="1712294" cy="2286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2600" y="2209800"/>
            <a:ext cx="2273300" cy="167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44158"/>
            <a:ext cx="8534400" cy="13398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MM Receiving, Breakout, Storage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Supply Receiving requires</a:t>
            </a:r>
          </a:p>
          <a:p>
            <a:pPr lvl="1"/>
            <a:r>
              <a:rPr lang="en-US" dirty="0" smtClean="0"/>
              <a:t>TRAFFIC  access</a:t>
            </a:r>
          </a:p>
          <a:p>
            <a:pPr lvl="1"/>
            <a:r>
              <a:rPr lang="en-US" dirty="0" smtClean="0"/>
              <a:t>Adequate 	STORAGE</a:t>
            </a:r>
          </a:p>
          <a:p>
            <a:pPr lvl="2"/>
            <a:r>
              <a:rPr lang="en-US" dirty="0" smtClean="0"/>
              <a:t>Sturdy shelves</a:t>
            </a:r>
          </a:p>
          <a:p>
            <a:pPr lvl="2"/>
            <a:r>
              <a:rPr lang="en-US" dirty="0" smtClean="0"/>
              <a:t>Arranged for efficient access and maximum space</a:t>
            </a:r>
          </a:p>
          <a:p>
            <a:pPr lvl="2"/>
            <a:r>
              <a:rPr lang="en-US" dirty="0" smtClean="0"/>
              <a:t>Heavy and bulky supplies on BOTTOM</a:t>
            </a:r>
          </a:p>
          <a:p>
            <a:pPr lvl="2"/>
            <a:r>
              <a:rPr lang="en-US" dirty="0" smtClean="0"/>
              <a:t>Lighter less used HIGHER</a:t>
            </a:r>
          </a:p>
          <a:p>
            <a:pPr lvl="2"/>
            <a:r>
              <a:rPr lang="en-US" dirty="0" smtClean="0"/>
              <a:t>Frequently used – MIDDLE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600" y="1752600"/>
            <a:ext cx="1771837" cy="11641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9800" y="4572000"/>
            <a:ext cx="2819400" cy="203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286000"/>
            <a:ext cx="7345363" cy="3931920"/>
          </a:xfrm>
        </p:spPr>
        <p:txBody>
          <a:bodyPr/>
          <a:lstStyle/>
          <a:p>
            <a:r>
              <a:rPr lang="en-US" dirty="0" smtClean="0"/>
              <a:t>Access to shelves</a:t>
            </a:r>
          </a:p>
          <a:p>
            <a:pPr lvl="1"/>
            <a:r>
              <a:rPr lang="en-US" dirty="0" smtClean="0"/>
              <a:t>Appropriate equipment</a:t>
            </a:r>
          </a:p>
          <a:p>
            <a:pPr lvl="2"/>
            <a:r>
              <a:rPr lang="en-US" dirty="0" smtClean="0"/>
              <a:t>Ladders</a:t>
            </a:r>
          </a:p>
          <a:p>
            <a:pPr lvl="2"/>
            <a:r>
              <a:rPr lang="en-US" dirty="0" smtClean="0"/>
              <a:t>Steps</a:t>
            </a:r>
          </a:p>
          <a:p>
            <a:pPr lvl="2"/>
            <a:r>
              <a:rPr lang="en-US" dirty="0" smtClean="0"/>
              <a:t>Stands</a:t>
            </a:r>
          </a:p>
          <a:p>
            <a:pPr lvl="2"/>
            <a:r>
              <a:rPr lang="en-US" dirty="0" smtClean="0"/>
              <a:t>Training to safely use:</a:t>
            </a:r>
          </a:p>
          <a:p>
            <a:pPr lvl="3"/>
            <a:r>
              <a:rPr lang="en-US" dirty="0" smtClean="0"/>
              <a:t>dollies / hand trucks</a:t>
            </a:r>
          </a:p>
          <a:p>
            <a:pPr lvl="3"/>
            <a:r>
              <a:rPr lang="en-US" dirty="0" smtClean="0"/>
              <a:t>Fork lifts</a:t>
            </a:r>
          </a:p>
          <a:p>
            <a:pPr lvl="3"/>
            <a:r>
              <a:rPr lang="en-US" dirty="0" smtClean="0"/>
              <a:t>Carts</a:t>
            </a:r>
          </a:p>
          <a:p>
            <a:pPr lvl="2"/>
            <a:r>
              <a:rPr lang="en-US" dirty="0" smtClean="0"/>
              <a:t>Using tools for opening and sealing cases / crates safely</a:t>
            </a:r>
          </a:p>
          <a:p>
            <a:pPr lvl="2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0" y="1219200"/>
            <a:ext cx="1308100" cy="26410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4038600"/>
            <a:ext cx="2233083" cy="155236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804831">
            <a:off x="7404709" y="5565191"/>
            <a:ext cx="1457550" cy="418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Containers</a:t>
            </a:r>
          </a:p>
          <a:p>
            <a:pPr lvl="1"/>
            <a:r>
              <a:rPr lang="en-US" dirty="0" smtClean="0"/>
              <a:t>CLOSED TRASH CONTAINERS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Storage of HAZARDOUS FLAMMABLES</a:t>
            </a:r>
          </a:p>
          <a:p>
            <a:pPr lvl="2"/>
            <a:r>
              <a:rPr lang="en-US" dirty="0" smtClean="0">
                <a:solidFill>
                  <a:srgbClr val="FF0000"/>
                </a:solidFill>
              </a:rPr>
              <a:t>100% Ethylene Oxide (ETO) </a:t>
            </a:r>
          </a:p>
          <a:p>
            <a:pPr lvl="2"/>
            <a:r>
              <a:rPr lang="en-US" dirty="0" smtClean="0"/>
              <a:t>Must follow Proper Procedures to handle materials</a:t>
            </a:r>
          </a:p>
          <a:p>
            <a:pPr lvl="2"/>
            <a:r>
              <a:rPr lang="en-US" dirty="0" smtClean="0"/>
              <a:t>MSDSs must be available for reference</a:t>
            </a:r>
          </a:p>
          <a:p>
            <a:pPr lvl="1"/>
            <a:r>
              <a:rPr lang="en-US" dirty="0" smtClean="0"/>
              <a:t>Other chemicals and solutions that are HAZARDOUS</a:t>
            </a:r>
          </a:p>
          <a:p>
            <a:pPr lvl="1"/>
            <a:r>
              <a:rPr lang="en-US" dirty="0" smtClean="0"/>
              <a:t>Concerns about fumes generated by trucks / fork lifts </a:t>
            </a:r>
          </a:p>
          <a:p>
            <a:pPr lvl="2"/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2997200"/>
            <a:ext cx="1371600" cy="1371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400" y="1295400"/>
            <a:ext cx="1752600" cy="146780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1800" y="5410200"/>
            <a:ext cx="1962150" cy="12185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Loading Dock procedures</a:t>
            </a:r>
          </a:p>
          <a:p>
            <a:pPr lvl="1"/>
            <a:r>
              <a:rPr lang="en-US" dirty="0" smtClean="0"/>
              <a:t>Don’t get on truck until it is secured</a:t>
            </a:r>
          </a:p>
          <a:p>
            <a:pPr lvl="1"/>
            <a:r>
              <a:rPr lang="en-US" dirty="0" smtClean="0"/>
              <a:t>Don’t climb up and down or swing from the dock</a:t>
            </a:r>
          </a:p>
          <a:p>
            <a:pPr lvl="2"/>
            <a:r>
              <a:rPr lang="en-US" dirty="0" smtClean="0"/>
              <a:t>Can result in injuries, strains, sprains, broken bones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Use </a:t>
            </a:r>
            <a:r>
              <a:rPr lang="en-US" sz="2800" b="1" i="1" dirty="0" smtClean="0"/>
              <a:t>Good BODY MECHANICS</a:t>
            </a:r>
          </a:p>
          <a:p>
            <a:pPr lvl="2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533400"/>
            <a:ext cx="2423783" cy="2159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3800" y="3429000"/>
            <a:ext cx="1109074" cy="17695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Safety Tips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smtClean="0"/>
              <a:t>Removing items from storage</a:t>
            </a:r>
          </a:p>
          <a:p>
            <a:pPr lvl="1"/>
            <a:r>
              <a:rPr lang="en-US" dirty="0" smtClean="0"/>
              <a:t>Examine the workspace</a:t>
            </a:r>
          </a:p>
          <a:p>
            <a:pPr lvl="1"/>
            <a:r>
              <a:rPr lang="en-US" dirty="0" smtClean="0"/>
              <a:t>Give yourself time to do the task</a:t>
            </a:r>
          </a:p>
          <a:p>
            <a:pPr lvl="1"/>
            <a:r>
              <a:rPr lang="en-US" dirty="0" smtClean="0"/>
              <a:t>Have adequate space to maneuver </a:t>
            </a:r>
          </a:p>
          <a:p>
            <a:r>
              <a:rPr lang="en-US" dirty="0" smtClean="0"/>
              <a:t>Using a Box Cutter</a:t>
            </a:r>
          </a:p>
          <a:p>
            <a:pPr lvl="1"/>
            <a:r>
              <a:rPr lang="en-US" dirty="0" smtClean="0"/>
              <a:t>Be sure body part are not in the cutting path</a:t>
            </a:r>
          </a:p>
          <a:p>
            <a:pPr lvl="2"/>
            <a:r>
              <a:rPr lang="en-US" dirty="0" smtClean="0"/>
              <a:t>Fingers, leg</a:t>
            </a:r>
          </a:p>
          <a:p>
            <a:pPr lvl="1"/>
            <a:r>
              <a:rPr lang="en-US" dirty="0" smtClean="0"/>
              <a:t>Cut away from your body or to the side</a:t>
            </a:r>
          </a:p>
          <a:p>
            <a:pPr lvl="1"/>
            <a:r>
              <a:rPr lang="en-US" dirty="0" smtClean="0"/>
              <a:t>Retract the blade when finished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8550336" flipV="1">
            <a:off x="6924846" y="4851544"/>
            <a:ext cx="2072217" cy="11861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4600" y="2133600"/>
            <a:ext cx="2025650" cy="16221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Scalpel Blades</a:t>
            </a:r>
          </a:p>
          <a:p>
            <a:pPr lvl="2"/>
            <a:r>
              <a:rPr lang="en-US" dirty="0" smtClean="0"/>
              <a:t>NOT used to open boxes</a:t>
            </a:r>
          </a:p>
          <a:p>
            <a:r>
              <a:rPr lang="en-US" dirty="0" smtClean="0"/>
              <a:t>Paper</a:t>
            </a:r>
          </a:p>
          <a:p>
            <a:pPr lvl="1"/>
            <a:r>
              <a:rPr lang="en-US" dirty="0" smtClean="0"/>
              <a:t>Handle carefully </a:t>
            </a:r>
          </a:p>
          <a:p>
            <a:pPr lvl="1"/>
            <a:r>
              <a:rPr lang="en-US" dirty="0" smtClean="0"/>
              <a:t>Causes paper cuts</a:t>
            </a:r>
          </a:p>
          <a:p>
            <a:r>
              <a:rPr lang="en-US" dirty="0" smtClean="0"/>
              <a:t>Broken Glass</a:t>
            </a:r>
          </a:p>
          <a:p>
            <a:pPr lvl="1"/>
            <a:r>
              <a:rPr lang="en-US" dirty="0" smtClean="0"/>
              <a:t>Don’t handle, use utensils</a:t>
            </a:r>
          </a:p>
          <a:p>
            <a:pPr lvl="1"/>
            <a:r>
              <a:rPr lang="en-US" dirty="0" smtClean="0"/>
              <a:t>Containerize them before placing in container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518227">
            <a:off x="4633833" y="2279252"/>
            <a:ext cx="2579224" cy="5117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600" y="3200400"/>
            <a:ext cx="1785472" cy="13391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601168">
            <a:off x="5603315" y="4142583"/>
            <a:ext cx="964173" cy="14488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3800" y="4343400"/>
            <a:ext cx="1051678" cy="18876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2133600"/>
            <a:ext cx="7345363" cy="434339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Moving items</a:t>
            </a:r>
          </a:p>
          <a:p>
            <a:pPr lvl="1"/>
            <a:r>
              <a:rPr lang="en-US" dirty="0" smtClean="0"/>
              <a:t>Avoid TWISTING and JERKING movements             in tight spaces</a:t>
            </a:r>
          </a:p>
          <a:p>
            <a:r>
              <a:rPr lang="en-US" dirty="0" smtClean="0"/>
              <a:t>Clear Aisles and Doorways</a:t>
            </a:r>
          </a:p>
          <a:p>
            <a:pPr lvl="1"/>
            <a:r>
              <a:rPr lang="en-US" dirty="0" smtClean="0"/>
              <a:t>Check for objects or equipment that protrudes</a:t>
            </a:r>
          </a:p>
          <a:p>
            <a:pPr lvl="2"/>
            <a:r>
              <a:rPr lang="en-US" dirty="0" smtClean="0"/>
              <a:t>MUST BE KEPT CLEAR</a:t>
            </a:r>
          </a:p>
          <a:p>
            <a:r>
              <a:rPr lang="en-US" dirty="0" smtClean="0"/>
              <a:t>Small Areas</a:t>
            </a:r>
          </a:p>
          <a:p>
            <a:pPr lvl="1"/>
            <a:r>
              <a:rPr lang="en-US" dirty="0" smtClean="0"/>
              <a:t>Check traffic patterns and doors</a:t>
            </a:r>
          </a:p>
          <a:p>
            <a:pPr lvl="1"/>
            <a:r>
              <a:rPr lang="en-US" dirty="0" smtClean="0"/>
              <a:t>Check area and secure doors while working</a:t>
            </a:r>
          </a:p>
          <a:p>
            <a:pPr lvl="1"/>
            <a:r>
              <a:rPr lang="en-US" dirty="0" smtClean="0"/>
              <a:t> Use CAUTION sign for opening doors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3124200"/>
            <a:ext cx="1434838" cy="19155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1447800"/>
            <a:ext cx="1524000" cy="1397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6684" y="5105400"/>
            <a:ext cx="2237316" cy="14888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Decontamination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PPE</a:t>
            </a:r>
          </a:p>
          <a:p>
            <a:pPr lvl="1"/>
            <a:r>
              <a:rPr lang="en-US" dirty="0" smtClean="0"/>
              <a:t>Prevents exposure to blood / body fluids</a:t>
            </a:r>
          </a:p>
          <a:p>
            <a:pPr lvl="2"/>
            <a:r>
              <a:rPr lang="en-US" dirty="0" smtClean="0"/>
              <a:t>Exposure can cause:</a:t>
            </a:r>
          </a:p>
          <a:p>
            <a:pPr lvl="3"/>
            <a:r>
              <a:rPr lang="en-US" dirty="0" smtClean="0"/>
              <a:t>Injury, disease, death</a:t>
            </a:r>
          </a:p>
          <a:p>
            <a:pPr lvl="1"/>
            <a:r>
              <a:rPr lang="en-US" dirty="0" smtClean="0"/>
              <a:t>Includes</a:t>
            </a:r>
          </a:p>
          <a:p>
            <a:pPr lvl="2"/>
            <a:r>
              <a:rPr lang="en-US" dirty="0" smtClean="0"/>
              <a:t>Gloves</a:t>
            </a:r>
          </a:p>
          <a:p>
            <a:pPr lvl="2"/>
            <a:r>
              <a:rPr lang="en-US" dirty="0" smtClean="0"/>
              <a:t>Head and foot covers</a:t>
            </a:r>
          </a:p>
          <a:p>
            <a:pPr lvl="2"/>
            <a:r>
              <a:rPr lang="en-US" dirty="0" smtClean="0"/>
              <a:t>Fluid resistant gowns / suits</a:t>
            </a:r>
          </a:p>
          <a:p>
            <a:pPr lvl="2"/>
            <a:r>
              <a:rPr lang="en-US" dirty="0" smtClean="0"/>
              <a:t>Masks</a:t>
            </a:r>
          </a:p>
          <a:p>
            <a:pPr lvl="2"/>
            <a:r>
              <a:rPr lang="en-US" dirty="0" smtClean="0"/>
              <a:t>Goggles or face shields</a:t>
            </a:r>
          </a:p>
          <a:p>
            <a:pPr lvl="1"/>
            <a:r>
              <a:rPr lang="en-US" dirty="0" smtClean="0"/>
              <a:t>Provided by employer</a:t>
            </a:r>
          </a:p>
          <a:p>
            <a:pPr lvl="1"/>
            <a:r>
              <a:rPr lang="en-US" b="1" i="1" dirty="0" smtClean="0"/>
              <a:t>Must be USED by employees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600" y="2590800"/>
            <a:ext cx="1780574" cy="3589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7445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Stretching before work</a:t>
            </a:r>
          </a:p>
          <a:p>
            <a:pPr lvl="2"/>
            <a:r>
              <a:rPr lang="en-US" dirty="0" smtClean="0"/>
              <a:t>Avoids injuries to back and other areas</a:t>
            </a:r>
          </a:p>
          <a:p>
            <a:pPr lvl="2"/>
            <a:r>
              <a:rPr lang="en-US" dirty="0" smtClean="0"/>
              <a:t>While lifting, pushing, pulling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0" y="1905000"/>
            <a:ext cx="1822450" cy="20556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CS Equipment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Equipment in this area</a:t>
            </a:r>
          </a:p>
          <a:p>
            <a:pPr lvl="1"/>
            <a:r>
              <a:rPr lang="en-US" dirty="0" smtClean="0"/>
              <a:t>Storage carts</a:t>
            </a:r>
          </a:p>
          <a:p>
            <a:pPr lvl="1"/>
            <a:r>
              <a:rPr lang="en-US" dirty="0" smtClean="0"/>
              <a:t>Cabinets</a:t>
            </a:r>
          </a:p>
          <a:p>
            <a:pPr lvl="1"/>
            <a:r>
              <a:rPr lang="en-US" dirty="0" smtClean="0"/>
              <a:t>Gurneys</a:t>
            </a:r>
          </a:p>
          <a:p>
            <a:pPr lvl="1"/>
            <a:r>
              <a:rPr lang="en-US" dirty="0" smtClean="0"/>
              <a:t>Wheel chairs</a:t>
            </a:r>
          </a:p>
          <a:p>
            <a:pPr lvl="1"/>
            <a:r>
              <a:rPr lang="en-US" dirty="0" smtClean="0"/>
              <a:t>Equipment charging</a:t>
            </a:r>
          </a:p>
          <a:p>
            <a:r>
              <a:rPr lang="en-US" dirty="0" smtClean="0"/>
              <a:t>Limited Space</a:t>
            </a:r>
          </a:p>
          <a:p>
            <a:pPr lvl="1"/>
            <a:r>
              <a:rPr lang="en-US" dirty="0" smtClean="0"/>
              <a:t>May have difficulty moving around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1524000"/>
            <a:ext cx="1784350" cy="17843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438400"/>
            <a:ext cx="1435258" cy="11493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0200" y="3429000"/>
            <a:ext cx="1208617" cy="12086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Electrical equipment</a:t>
            </a:r>
          </a:p>
          <a:p>
            <a:pPr lvl="1"/>
            <a:r>
              <a:rPr lang="en-US" dirty="0" smtClean="0"/>
              <a:t>Plug in to charge devices</a:t>
            </a:r>
          </a:p>
          <a:p>
            <a:pPr lvl="1"/>
            <a:r>
              <a:rPr lang="en-US" dirty="0" smtClean="0"/>
              <a:t>Check cords and plug prongs each time you touch the equipment on return, distribution</a:t>
            </a:r>
          </a:p>
          <a:p>
            <a:r>
              <a:rPr lang="en-US" dirty="0" smtClean="0"/>
              <a:t>Storage</a:t>
            </a:r>
          </a:p>
          <a:p>
            <a:pPr lvl="1"/>
            <a:r>
              <a:rPr lang="en-US" dirty="0" smtClean="0"/>
              <a:t>Adequate shelving, with strength and enough capacity</a:t>
            </a:r>
          </a:p>
          <a:p>
            <a:pPr lvl="1"/>
            <a:r>
              <a:rPr lang="en-US" dirty="0" smtClean="0"/>
              <a:t>Provide ROTATION of supplies – FIFO</a:t>
            </a:r>
          </a:p>
          <a:p>
            <a:pPr lvl="2"/>
            <a:r>
              <a:rPr lang="en-US" dirty="0" smtClean="0"/>
              <a:t>Check for EXPIRATION DATES</a:t>
            </a:r>
          </a:p>
          <a:p>
            <a:pPr lvl="2"/>
            <a:r>
              <a:rPr lang="en-US" dirty="0" smtClean="0"/>
              <a:t>Continuous inspection for INTACT PACKAGES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600" y="1447800"/>
            <a:ext cx="2182283" cy="13979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5105400"/>
            <a:ext cx="1490133" cy="14901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SAFETY TIPS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Moving carts in 	SUPPLY area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Ensure the path in front and each side is visible</a:t>
            </a:r>
          </a:p>
          <a:p>
            <a:r>
              <a:rPr lang="en-US" dirty="0" smtClean="0"/>
              <a:t>Ensure path is clear on each side to avoid  injury to hands and arms</a:t>
            </a:r>
          </a:p>
          <a:p>
            <a:r>
              <a:rPr lang="en-US" dirty="0" smtClean="0"/>
              <a:t>Inspect floors for uneven areas that might cause items on cart to tip over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5308600"/>
            <a:ext cx="2068529" cy="1549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400" y="5410200"/>
            <a:ext cx="2221125" cy="1663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1800" y="1143000"/>
            <a:ext cx="1969614" cy="2032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28922" y="5181600"/>
            <a:ext cx="4131577" cy="4254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Push carts, don’t pull</a:t>
            </a:r>
          </a:p>
          <a:p>
            <a:r>
              <a:rPr lang="en-US" dirty="0" smtClean="0"/>
              <a:t>Caution when approaching </a:t>
            </a:r>
          </a:p>
          <a:p>
            <a:pPr lvl="1"/>
            <a:r>
              <a:rPr lang="en-US" dirty="0" smtClean="0"/>
              <a:t>ELEVATOR</a:t>
            </a:r>
          </a:p>
          <a:p>
            <a:pPr lvl="1"/>
            <a:r>
              <a:rPr lang="en-US" dirty="0" smtClean="0"/>
              <a:t>CORNERS / INTERSECTIONS</a:t>
            </a:r>
          </a:p>
          <a:p>
            <a:pPr lvl="2"/>
            <a:r>
              <a:rPr lang="en-US" dirty="0" smtClean="0"/>
              <a:t>Use SAFETY MIRRORS to see oncoming traffic</a:t>
            </a:r>
          </a:p>
          <a:p>
            <a:pPr lvl="1"/>
            <a:r>
              <a:rPr lang="en-US" dirty="0" smtClean="0"/>
              <a:t>INCLINES</a:t>
            </a:r>
          </a:p>
          <a:p>
            <a:pPr lvl="2"/>
            <a:r>
              <a:rPr lang="en-US" dirty="0" smtClean="0"/>
              <a:t>Push up hill</a:t>
            </a:r>
          </a:p>
          <a:p>
            <a:pPr lvl="2"/>
            <a:r>
              <a:rPr lang="en-US" dirty="0" smtClean="0"/>
              <a:t>Pull down hill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800" y="381000"/>
            <a:ext cx="2806700" cy="2895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Don’t RIDE on equipment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Consider POWERED CARTS</a:t>
            </a:r>
          </a:p>
          <a:p>
            <a:pPr lvl="1"/>
            <a:r>
              <a:rPr lang="en-US" dirty="0" smtClean="0"/>
              <a:t>For heavy or awkward loads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200" y="1981200"/>
            <a:ext cx="2368550" cy="16465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4114800"/>
            <a:ext cx="1930400" cy="193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Compressed GAS CYLINDERS</a:t>
            </a:r>
          </a:p>
          <a:p>
            <a:pPr lvl="1"/>
            <a:r>
              <a:rPr lang="en-US" dirty="0" smtClean="0"/>
              <a:t>Be AWARE  of requirements for each gas</a:t>
            </a:r>
          </a:p>
          <a:p>
            <a:r>
              <a:rPr lang="en-US" dirty="0" smtClean="0"/>
              <a:t>SAFETY</a:t>
            </a:r>
          </a:p>
          <a:p>
            <a:pPr lvl="1"/>
            <a:r>
              <a:rPr lang="en-US" dirty="0" smtClean="0"/>
              <a:t>Don’t dispense without a label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Secure at all times to prevent tipping</a:t>
            </a:r>
          </a:p>
          <a:p>
            <a:pPr lvl="2"/>
            <a:r>
              <a:rPr lang="en-US" dirty="0" smtClean="0"/>
              <a:t>In secured holder</a:t>
            </a:r>
          </a:p>
          <a:p>
            <a:pPr lvl="2"/>
            <a:r>
              <a:rPr lang="en-US" dirty="0" smtClean="0"/>
              <a:t>Strap or chain in upright position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600" y="3276600"/>
            <a:ext cx="914400" cy="914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7600" y="5029200"/>
            <a:ext cx="1117600" cy="148780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0" y="4191000"/>
            <a:ext cx="990600" cy="172512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200" y="3352800"/>
            <a:ext cx="1656052" cy="13509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2133600"/>
            <a:ext cx="7345363" cy="4267199"/>
          </a:xfrm>
        </p:spPr>
        <p:txBody>
          <a:bodyPr/>
          <a:lstStyle/>
          <a:p>
            <a:pPr lvl="1"/>
            <a:r>
              <a:rPr lang="en-US" dirty="0" smtClean="0"/>
              <a:t>Careful handling, don’t</a:t>
            </a:r>
          </a:p>
          <a:p>
            <a:pPr lvl="2"/>
            <a:r>
              <a:rPr lang="en-US" dirty="0" smtClean="0"/>
              <a:t>Roll</a:t>
            </a:r>
          </a:p>
          <a:p>
            <a:pPr lvl="2"/>
            <a:r>
              <a:rPr lang="en-US" dirty="0" smtClean="0"/>
              <a:t>Drag</a:t>
            </a:r>
          </a:p>
          <a:p>
            <a:pPr lvl="2"/>
            <a:r>
              <a:rPr lang="en-US" dirty="0" smtClean="0"/>
              <a:t>Drop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Cover cap to protect cylinder valve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Use regulator that works </a:t>
            </a:r>
          </a:p>
          <a:p>
            <a:pPr lvl="1">
              <a:buNone/>
            </a:pPr>
            <a:r>
              <a:rPr lang="en-US" dirty="0" smtClean="0"/>
              <a:t>    for the type of gas being used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2743200"/>
            <a:ext cx="2375605" cy="17885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7400" y="4648200"/>
            <a:ext cx="2194983" cy="19988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400" y="1981200"/>
            <a:ext cx="1676400" cy="167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Inspect threads </a:t>
            </a:r>
          </a:p>
          <a:p>
            <a:pPr lvl="1"/>
            <a:r>
              <a:rPr lang="en-US" dirty="0" smtClean="0"/>
              <a:t>on valves, regulators for damage before connection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Tag cylinder</a:t>
            </a:r>
          </a:p>
          <a:p>
            <a:pPr lvl="1"/>
            <a:r>
              <a:rPr lang="en-US" dirty="0" smtClean="0"/>
              <a:t>Full</a:t>
            </a:r>
          </a:p>
          <a:p>
            <a:pPr lvl="1"/>
            <a:r>
              <a:rPr lang="en-US" dirty="0" smtClean="0"/>
              <a:t>In USE</a:t>
            </a:r>
          </a:p>
          <a:p>
            <a:pPr lvl="1"/>
            <a:r>
              <a:rPr lang="en-US" dirty="0" smtClean="0"/>
              <a:t>Empty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8960" y="685800"/>
            <a:ext cx="2225040" cy="1854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4038600"/>
            <a:ext cx="1981200" cy="1981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3276600" y="3276600"/>
            <a:ext cx="1394883" cy="13948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3200" y="4876800"/>
            <a:ext cx="1320800" cy="1320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Gas Regulators</a:t>
            </a:r>
          </a:p>
          <a:p>
            <a:pPr lvl="1"/>
            <a:r>
              <a:rPr lang="en-US" dirty="0" smtClean="0"/>
              <a:t>Have a hand wheel or stem valve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Stem vales require a key</a:t>
            </a:r>
          </a:p>
          <a:p>
            <a:pPr lvl="1"/>
            <a:r>
              <a:rPr lang="en-US" dirty="0" smtClean="0"/>
              <a:t>Should remain with regulator at all times</a:t>
            </a:r>
          </a:p>
          <a:p>
            <a:pPr lvl="1"/>
            <a:r>
              <a:rPr lang="en-US" dirty="0" smtClean="0"/>
              <a:t>See </a:t>
            </a:r>
            <a:r>
              <a:rPr lang="en-US" dirty="0" smtClean="0"/>
              <a:t>p</a:t>
            </a:r>
            <a:r>
              <a:rPr lang="en-US" dirty="0" smtClean="0"/>
              <a:t>. 404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3800" y="2362200"/>
            <a:ext cx="1190074" cy="21251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685800"/>
            <a:ext cx="1905000" cy="190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Sharps</a:t>
            </a:r>
          </a:p>
          <a:p>
            <a:pPr lvl="1"/>
            <a:r>
              <a:rPr lang="en-US" dirty="0" smtClean="0"/>
              <a:t>Needles</a:t>
            </a:r>
          </a:p>
          <a:p>
            <a:pPr lvl="1"/>
            <a:r>
              <a:rPr lang="en-US" dirty="0" smtClean="0"/>
              <a:t>Knife blades</a:t>
            </a:r>
          </a:p>
          <a:p>
            <a:pPr lvl="1"/>
            <a:r>
              <a:rPr lang="en-US" dirty="0" smtClean="0"/>
              <a:t>Pins</a:t>
            </a:r>
          </a:p>
          <a:p>
            <a:pPr lvl="1"/>
            <a:r>
              <a:rPr lang="en-US" dirty="0" smtClean="0"/>
              <a:t>Others 	</a:t>
            </a:r>
          </a:p>
          <a:p>
            <a:r>
              <a:rPr lang="en-US" dirty="0" smtClean="0"/>
              <a:t>Cause</a:t>
            </a:r>
          </a:p>
          <a:p>
            <a:pPr lvl="1"/>
            <a:r>
              <a:rPr lang="en-US" dirty="0" smtClean="0"/>
              <a:t>Puncture wounds</a:t>
            </a:r>
          </a:p>
          <a:p>
            <a:pPr lvl="1"/>
            <a:r>
              <a:rPr lang="en-US" dirty="0" smtClean="0"/>
              <a:t>Lacerations</a:t>
            </a:r>
          </a:p>
          <a:p>
            <a:pPr lvl="1"/>
            <a:r>
              <a:rPr lang="en-US" dirty="0" smtClean="0"/>
              <a:t>Abrasions</a:t>
            </a:r>
          </a:p>
          <a:p>
            <a:r>
              <a:rPr lang="en-US" dirty="0" smtClean="0"/>
              <a:t>Broken (nonintact skin) allows pathogens to center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600" y="381000"/>
            <a:ext cx="3352800" cy="27446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6315185" y="2752615"/>
            <a:ext cx="2789547" cy="185631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2894" y="5943600"/>
            <a:ext cx="1110433" cy="70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83620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Clerical / Work Stations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Ergonomics</a:t>
            </a:r>
          </a:p>
          <a:p>
            <a:pPr lvl="1"/>
            <a:r>
              <a:rPr lang="en-US" dirty="0" smtClean="0"/>
              <a:t>Changing working conditions                                          to reduce stress</a:t>
            </a:r>
          </a:p>
          <a:p>
            <a:pPr lvl="1"/>
            <a:r>
              <a:rPr lang="en-US" dirty="0" smtClean="0"/>
              <a:t>Repetitive activities can cause</a:t>
            </a:r>
          </a:p>
          <a:p>
            <a:pPr lvl="1">
              <a:buNone/>
            </a:pPr>
            <a:r>
              <a:rPr lang="en-US" dirty="0" smtClean="0"/>
              <a:t>    cause strains – bending over sink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SAFETY TIPS</a:t>
            </a:r>
          </a:p>
          <a:p>
            <a:pPr lvl="1"/>
            <a:r>
              <a:rPr lang="en-US" dirty="0" smtClean="0"/>
              <a:t>Assembly performed at level that will cause less fatigue and strain – higher sinks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Floors should have fatigue mats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7400" y="2199094"/>
            <a:ext cx="2374900" cy="20412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5029200"/>
            <a:ext cx="1581150" cy="1581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Supportive chairs at work stations</a:t>
            </a:r>
          </a:p>
          <a:p>
            <a:pPr lvl="1"/>
            <a:r>
              <a:rPr lang="en-US" dirty="0" smtClean="0"/>
              <a:t>To support back</a:t>
            </a:r>
          </a:p>
          <a:p>
            <a:endParaRPr lang="en-US" dirty="0" smtClean="0"/>
          </a:p>
          <a:p>
            <a:r>
              <a:rPr lang="en-US" dirty="0" smtClean="0"/>
              <a:t>Computer glare screen</a:t>
            </a:r>
          </a:p>
          <a:p>
            <a:pPr lvl="1"/>
            <a:r>
              <a:rPr lang="en-US" dirty="0" smtClean="0"/>
              <a:t>Reduce eye strain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990600"/>
            <a:ext cx="2540000" cy="2857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4114800"/>
            <a:ext cx="1981200" cy="1981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Store within easy reach</a:t>
            </a:r>
          </a:p>
          <a:p>
            <a:pPr lvl="1"/>
            <a:r>
              <a:rPr lang="en-US" dirty="0" smtClean="0"/>
              <a:t>Frequently used items</a:t>
            </a:r>
          </a:p>
          <a:p>
            <a:pPr lvl="1"/>
            <a:r>
              <a:rPr lang="en-US" dirty="0" smtClean="0"/>
              <a:t>Avoids strain to upper body </a:t>
            </a:r>
          </a:p>
          <a:p>
            <a:pPr lvl="2"/>
            <a:r>
              <a:rPr lang="en-US" dirty="0" smtClean="0"/>
              <a:t>from repetitive movements to retrieve them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3886200"/>
            <a:ext cx="2705100" cy="2705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81200"/>
            <a:ext cx="7345363" cy="3931920"/>
          </a:xfrm>
        </p:spPr>
        <p:txBody>
          <a:bodyPr/>
          <a:lstStyle/>
          <a:p>
            <a:r>
              <a:rPr lang="en-US" dirty="0" smtClean="0"/>
              <a:t>Filing Cabinets</a:t>
            </a:r>
          </a:p>
          <a:p>
            <a:pPr lvl="1"/>
            <a:r>
              <a:rPr lang="en-US" dirty="0" smtClean="0"/>
              <a:t>Opening more than one drawer at a time</a:t>
            </a:r>
          </a:p>
          <a:p>
            <a:pPr lvl="1"/>
            <a:r>
              <a:rPr lang="en-US" dirty="0" smtClean="0"/>
              <a:t>Can cause cabinet to tip forward</a:t>
            </a:r>
          </a:p>
          <a:p>
            <a:pPr lvl="1"/>
            <a:r>
              <a:rPr lang="en-US" dirty="0" smtClean="0"/>
              <a:t>Don’t leave drawers open when not in use</a:t>
            </a:r>
          </a:p>
          <a:p>
            <a:pPr lvl="2"/>
            <a:r>
              <a:rPr lang="en-US" dirty="0" smtClean="0"/>
              <a:t>Can cause someone to</a:t>
            </a:r>
            <a:r>
              <a:rPr lang="en-US" dirty="0" smtClean="0"/>
              <a:t> tip </a:t>
            </a:r>
            <a:r>
              <a:rPr lang="en-US" dirty="0" smtClean="0"/>
              <a:t>over them.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3888250"/>
            <a:ext cx="2679700" cy="27157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4572000"/>
            <a:ext cx="1612900" cy="18192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Surgical Services Area</a:t>
            </a:r>
          </a:p>
          <a:p>
            <a:pPr lvl="1"/>
            <a:r>
              <a:rPr lang="en-US" dirty="0" smtClean="0"/>
              <a:t>Observe SIGNAGE</a:t>
            </a:r>
          </a:p>
          <a:p>
            <a:pPr lvl="1"/>
            <a:r>
              <a:rPr lang="en-US" dirty="0" smtClean="0"/>
              <a:t>Same hazards as CS</a:t>
            </a:r>
          </a:p>
          <a:p>
            <a:pPr lvl="1"/>
            <a:r>
              <a:rPr lang="en-US" dirty="0" smtClean="0"/>
              <a:t>Specific hazards to OR</a:t>
            </a:r>
          </a:p>
          <a:p>
            <a:pPr lvl="2"/>
            <a:r>
              <a:rPr lang="en-US" dirty="0" smtClean="0"/>
              <a:t>Laser use</a:t>
            </a:r>
          </a:p>
          <a:p>
            <a:pPr lvl="3"/>
            <a:r>
              <a:rPr lang="en-US" dirty="0" smtClean="0"/>
              <a:t>Don’t enter a room without specific goggles ALWAYS</a:t>
            </a:r>
          </a:p>
          <a:p>
            <a:pPr lvl="2"/>
            <a:r>
              <a:rPr lang="en-US" dirty="0" smtClean="0"/>
              <a:t>X-ray use</a:t>
            </a:r>
          </a:p>
          <a:p>
            <a:pPr lvl="3"/>
            <a:r>
              <a:rPr lang="en-US" dirty="0" smtClean="0"/>
              <a:t>Don’t enter a room when it is in use</a:t>
            </a:r>
          </a:p>
          <a:p>
            <a:pPr lvl="2"/>
            <a:r>
              <a:rPr lang="en-US" dirty="0" smtClean="0"/>
              <a:t>Chemicals used </a:t>
            </a:r>
          </a:p>
          <a:p>
            <a:pPr lvl="3"/>
            <a:r>
              <a:rPr lang="en-US" dirty="0" smtClean="0"/>
              <a:t>Be aware of MSDS</a:t>
            </a:r>
          </a:p>
          <a:p>
            <a:pPr lvl="1"/>
            <a:r>
              <a:rPr lang="en-US" dirty="0" smtClean="0"/>
              <a:t>Follow OEM’s precautions		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1400" y="2819400"/>
            <a:ext cx="1028700" cy="1371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0" y="4267200"/>
            <a:ext cx="1718732" cy="11874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Ethylene Oxide Safety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Exposure expressed in TWA</a:t>
            </a:r>
            <a:r>
              <a:rPr lang="en-US" sz="1800" dirty="0" smtClean="0"/>
              <a:t> (8 hour time weighted average)</a:t>
            </a:r>
          </a:p>
          <a:p>
            <a:r>
              <a:rPr lang="en-US" dirty="0" smtClean="0"/>
              <a:t>PEL 1ppm</a:t>
            </a:r>
          </a:p>
          <a:p>
            <a:r>
              <a:rPr lang="en-US" dirty="0" smtClean="0"/>
              <a:t>AL 0.5ppm = Action Level</a:t>
            </a:r>
          </a:p>
          <a:p>
            <a:pPr lvl="1"/>
            <a:r>
              <a:rPr lang="en-US" dirty="0" smtClean="0"/>
              <a:t>Concentration at breathing level - “airborne” </a:t>
            </a:r>
          </a:p>
          <a:p>
            <a:pPr lvl="1"/>
            <a:r>
              <a:rPr lang="en-US" dirty="0" smtClean="0"/>
              <a:t>If exposures are below AL, employees don’t need:</a:t>
            </a:r>
          </a:p>
          <a:p>
            <a:pPr lvl="2"/>
            <a:r>
              <a:rPr lang="en-US" dirty="0" smtClean="0"/>
              <a:t>Routine monitoring of ETO exposure</a:t>
            </a:r>
          </a:p>
          <a:p>
            <a:pPr lvl="2"/>
            <a:r>
              <a:rPr lang="en-US" dirty="0" smtClean="0"/>
              <a:t>Routine medical exams</a:t>
            </a:r>
          </a:p>
          <a:p>
            <a:pPr lvl="1"/>
            <a:r>
              <a:rPr lang="en-US" dirty="0" smtClean="0"/>
              <a:t>If exposures are above AL</a:t>
            </a:r>
          </a:p>
          <a:p>
            <a:pPr lvl="2"/>
            <a:r>
              <a:rPr lang="en-US" dirty="0" smtClean="0"/>
              <a:t>Monitoring depends on level of exposure</a:t>
            </a:r>
          </a:p>
          <a:p>
            <a:pPr lvl="2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STEL – Short Term Excursion Limit</a:t>
            </a:r>
          </a:p>
          <a:p>
            <a:pPr lvl="1"/>
            <a:r>
              <a:rPr lang="en-US" dirty="0" smtClean="0"/>
              <a:t>5 ppm over 15 minutes</a:t>
            </a:r>
          </a:p>
          <a:p>
            <a:pPr lvl="1"/>
            <a:r>
              <a:rPr lang="en-US" dirty="0" smtClean="0"/>
              <a:t>Doing tasks such as:</a:t>
            </a:r>
          </a:p>
          <a:p>
            <a:pPr lvl="2"/>
            <a:r>
              <a:rPr lang="en-US" dirty="0" smtClean="0"/>
              <a:t>Transferring non-aerated goods to aerator</a:t>
            </a:r>
          </a:p>
          <a:p>
            <a:pPr lvl="2"/>
            <a:r>
              <a:rPr lang="en-US" dirty="0" smtClean="0"/>
              <a:t>Sterilizer maintenance</a:t>
            </a:r>
          </a:p>
          <a:p>
            <a:pPr lvl="2"/>
            <a:r>
              <a:rPr lang="en-US" dirty="0" smtClean="0"/>
              <a:t>Changing gas cylinders</a:t>
            </a:r>
          </a:p>
          <a:p>
            <a:pPr lvl="2"/>
            <a:r>
              <a:rPr lang="en-US" dirty="0" smtClean="0"/>
              <a:t>Unloading sterilizer when there is a chance of exposure</a:t>
            </a:r>
          </a:p>
          <a:p>
            <a:pPr lvl="1"/>
            <a:r>
              <a:rPr lang="en-US" dirty="0" smtClean="0"/>
              <a:t>Monitoring </a:t>
            </a:r>
          </a:p>
          <a:p>
            <a:pPr lvl="2"/>
            <a:r>
              <a:rPr lang="en-US" dirty="0" smtClean="0"/>
              <a:t>Discontinued if exposures over 7 days are less than 5 ppm</a:t>
            </a:r>
          </a:p>
          <a:p>
            <a:pPr lvl="2"/>
            <a:r>
              <a:rPr lang="en-US" dirty="0" smtClean="0"/>
              <a:t>If exceeded, plan is developed to reduce exposure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OSHA – hospital must determine exposure to ETO</a:t>
            </a:r>
          </a:p>
          <a:p>
            <a:pPr lvl="1"/>
            <a:r>
              <a:rPr lang="en-US" dirty="0" smtClean="0"/>
              <a:t>Using:</a:t>
            </a:r>
          </a:p>
          <a:p>
            <a:pPr lvl="2"/>
            <a:r>
              <a:rPr lang="en-US" dirty="0" smtClean="0"/>
              <a:t>Breathing zone air levels- environmental monitoring</a:t>
            </a:r>
          </a:p>
          <a:p>
            <a:pPr lvl="2"/>
            <a:r>
              <a:rPr lang="en-US" dirty="0" smtClean="0"/>
              <a:t>Personnel monitors</a:t>
            </a:r>
          </a:p>
          <a:p>
            <a:pPr lvl="1"/>
            <a:r>
              <a:rPr lang="en-US" dirty="0" smtClean="0"/>
              <a:t>OSHA mandates the accuracy of monitor used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4476382"/>
            <a:ext cx="2908300" cy="217841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4270310"/>
            <a:ext cx="2349500" cy="23590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Areas of Exposure</a:t>
            </a:r>
          </a:p>
          <a:p>
            <a:pPr lvl="1"/>
            <a:r>
              <a:rPr lang="en-US" dirty="0" smtClean="0"/>
              <a:t>Front of sterilizer by the door</a:t>
            </a:r>
          </a:p>
          <a:p>
            <a:pPr lvl="1"/>
            <a:r>
              <a:rPr lang="en-US" dirty="0" smtClean="0"/>
              <a:t>Back of the sterilizer by the</a:t>
            </a:r>
          </a:p>
          <a:p>
            <a:pPr lvl="2"/>
            <a:r>
              <a:rPr lang="en-US" dirty="0" smtClean="0"/>
              <a:t>Drain</a:t>
            </a:r>
          </a:p>
          <a:p>
            <a:pPr lvl="2"/>
            <a:r>
              <a:rPr lang="en-US" dirty="0" smtClean="0"/>
              <a:t>Emission control device</a:t>
            </a:r>
          </a:p>
          <a:p>
            <a:pPr lvl="2"/>
            <a:r>
              <a:rPr lang="en-US" dirty="0" smtClean="0"/>
              <a:t>Tank changing area</a:t>
            </a:r>
          </a:p>
          <a:p>
            <a:pPr lvl="1"/>
            <a:r>
              <a:rPr lang="en-US" dirty="0" smtClean="0"/>
              <a:t>Through leaking of cylinder or the connection to it</a:t>
            </a:r>
          </a:p>
          <a:p>
            <a:r>
              <a:rPr lang="en-US" dirty="0" smtClean="0"/>
              <a:t>Direct Contact can cause:</a:t>
            </a:r>
          </a:p>
          <a:p>
            <a:pPr lvl="1"/>
            <a:r>
              <a:rPr lang="en-US" dirty="0" smtClean="0"/>
              <a:t>Burning eyes, burning throat, red irritated skin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0"/>
            <a:ext cx="2497769" cy="2349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2286000"/>
            <a:ext cx="2142067" cy="21420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ETO exhaust</a:t>
            </a:r>
          </a:p>
          <a:p>
            <a:pPr lvl="1"/>
            <a:r>
              <a:rPr lang="en-US" dirty="0" smtClean="0"/>
              <a:t>Must be vented directly to the outside of the building</a:t>
            </a:r>
          </a:p>
          <a:p>
            <a:pPr lvl="2"/>
            <a:r>
              <a:rPr lang="en-US" dirty="0" smtClean="0"/>
              <a:t>Directed away from occupied spaces</a:t>
            </a:r>
          </a:p>
          <a:p>
            <a:pPr lvl="2"/>
            <a:r>
              <a:rPr lang="en-US" dirty="0" smtClean="0"/>
              <a:t>Must be labeled to warn people</a:t>
            </a:r>
          </a:p>
          <a:p>
            <a:pPr lvl="1"/>
            <a:r>
              <a:rPr lang="en-US" dirty="0" smtClean="0"/>
              <a:t>Exhaust should be vented through an emission control device</a:t>
            </a:r>
          </a:p>
          <a:p>
            <a:pPr lvl="2"/>
            <a:r>
              <a:rPr lang="en-US" dirty="0" smtClean="0"/>
              <a:t>Should capture any exhaust</a:t>
            </a:r>
          </a:p>
          <a:p>
            <a:pPr lvl="2"/>
            <a:r>
              <a:rPr lang="en-US" dirty="0" smtClean="0"/>
              <a:t>Can be changed into non hazardous products before entering the environment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400" y="838200"/>
            <a:ext cx="2347418" cy="1562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exposed</a:t>
            </a:r>
          </a:p>
          <a:p>
            <a:pPr lvl="1"/>
            <a:r>
              <a:rPr lang="en-US" dirty="0" smtClean="0"/>
              <a:t>Notify supervisor IMMEDIATELY</a:t>
            </a:r>
          </a:p>
          <a:p>
            <a:pPr lvl="1"/>
            <a:r>
              <a:rPr lang="en-US" dirty="0" smtClean="0"/>
              <a:t>Obtain care per facility policy</a:t>
            </a:r>
          </a:p>
          <a:p>
            <a:pPr lvl="1"/>
            <a:endParaRPr lang="en-US" dirty="0"/>
          </a:p>
          <a:p>
            <a:r>
              <a:rPr lang="en-US" dirty="0" smtClean="0"/>
              <a:t>If you don’t notify the employer . . . </a:t>
            </a:r>
          </a:p>
          <a:p>
            <a:pPr lvl="1"/>
            <a:r>
              <a:rPr lang="en-US" b="1" i="1" dirty="0" smtClean="0"/>
              <a:t>It didn’t happen!</a:t>
            </a:r>
          </a:p>
          <a:p>
            <a:pPr lvl="1"/>
            <a:r>
              <a:rPr lang="en-US" dirty="0" smtClean="0"/>
              <a:t>You are responsible for anything that happens              as a result of not notifying your employer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1950" y="2054578"/>
            <a:ext cx="1773767" cy="2365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6882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2133601"/>
            <a:ext cx="7481888" cy="393192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ETO Safety Precautions</a:t>
            </a:r>
          </a:p>
          <a:p>
            <a:pPr lvl="1"/>
            <a:r>
              <a:rPr lang="en-US" dirty="0" smtClean="0"/>
              <a:t>Use neoprene gloves to transfer items to aeration cabinet</a:t>
            </a:r>
          </a:p>
          <a:p>
            <a:pPr lvl="2"/>
            <a:r>
              <a:rPr lang="en-US" dirty="0" smtClean="0"/>
              <a:t>Keep arms extended</a:t>
            </a:r>
          </a:p>
          <a:p>
            <a:pPr lvl="2"/>
            <a:r>
              <a:rPr lang="en-US" dirty="0" smtClean="0"/>
              <a:t>Do not inhale close to items</a:t>
            </a:r>
          </a:p>
          <a:p>
            <a:pPr lvl="1"/>
            <a:r>
              <a:rPr lang="en-US" dirty="0" smtClean="0"/>
              <a:t>If using cart – pull it instead of pushing into the fumes</a:t>
            </a:r>
          </a:p>
          <a:p>
            <a:pPr lvl="1"/>
            <a:r>
              <a:rPr lang="en-US" dirty="0" smtClean="0"/>
              <a:t>Separate ETO sterilizer area from general work areas</a:t>
            </a:r>
          </a:p>
          <a:p>
            <a:pPr lvl="1"/>
            <a:r>
              <a:rPr lang="en-US" dirty="0" smtClean="0"/>
              <a:t>Special ETO exhaust vent  for the sterilizer</a:t>
            </a:r>
          </a:p>
          <a:p>
            <a:pPr lvl="2"/>
            <a:r>
              <a:rPr lang="en-US" dirty="0" smtClean="0"/>
              <a:t>Must be checked to ensure it is working correctly</a:t>
            </a:r>
          </a:p>
          <a:p>
            <a:pPr lvl="1"/>
            <a:r>
              <a:rPr lang="en-US" dirty="0" smtClean="0"/>
              <a:t>Auditory and visual alarms must activate if there is a malfunction</a:t>
            </a:r>
          </a:p>
          <a:p>
            <a:pPr lvl="2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7600" y="5695008"/>
            <a:ext cx="1365250" cy="11629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1800" y="1066800"/>
            <a:ext cx="1741869" cy="13948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2133600"/>
            <a:ext cx="7345363" cy="441959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Some older sterilizers:</a:t>
            </a:r>
          </a:p>
          <a:p>
            <a:pPr lvl="1"/>
            <a:r>
              <a:rPr lang="en-US" dirty="0" smtClean="0"/>
              <a:t>Must leave door open 6” for 15 minutes after cycle is done.</a:t>
            </a:r>
          </a:p>
          <a:p>
            <a:pPr lvl="1"/>
            <a:r>
              <a:rPr lang="en-US" dirty="0" smtClean="0"/>
              <a:t>Sterilizer is turned off</a:t>
            </a:r>
          </a:p>
          <a:p>
            <a:pPr lvl="1"/>
            <a:r>
              <a:rPr lang="en-US" dirty="0" smtClean="0"/>
              <a:t>Leave contents in chamber </a:t>
            </a:r>
          </a:p>
          <a:p>
            <a:pPr lvl="1"/>
            <a:r>
              <a:rPr lang="en-US" dirty="0" smtClean="0"/>
              <a:t>No one should be around during this time</a:t>
            </a:r>
          </a:p>
          <a:p>
            <a:pPr lvl="1"/>
            <a:r>
              <a:rPr lang="en-US" dirty="0" smtClean="0"/>
              <a:t>These are being replaced with newer units</a:t>
            </a:r>
          </a:p>
          <a:p>
            <a:r>
              <a:rPr lang="en-US" dirty="0" smtClean="0"/>
              <a:t>Hospitals must comply with all laws, regulations and record keeping in relation to:</a:t>
            </a:r>
          </a:p>
          <a:p>
            <a:pPr lvl="1"/>
            <a:r>
              <a:rPr lang="en-US" dirty="0" smtClean="0"/>
              <a:t>Worker safety</a:t>
            </a:r>
          </a:p>
          <a:p>
            <a:pPr lvl="1"/>
            <a:r>
              <a:rPr lang="en-US" dirty="0" smtClean="0"/>
              <a:t>Clean air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During aeration – leave door closed the entire cycle</a:t>
            </a:r>
          </a:p>
          <a:p>
            <a:pPr lvl="1"/>
            <a:r>
              <a:rPr lang="en-US" dirty="0" smtClean="0"/>
              <a:t>Do not remove items or add items</a:t>
            </a:r>
          </a:p>
          <a:p>
            <a:r>
              <a:rPr lang="en-US" dirty="0" smtClean="0"/>
              <a:t>Don’t mix loads in aerator</a:t>
            </a:r>
          </a:p>
          <a:p>
            <a:r>
              <a:rPr lang="en-US" dirty="0" smtClean="0"/>
              <a:t>Report immediately any exposure to ETO</a:t>
            </a:r>
          </a:p>
          <a:p>
            <a:r>
              <a:rPr lang="en-US" dirty="0" smtClean="0"/>
              <a:t>Observe “Out of Order” signs to prevent exposure to electrical  injury</a:t>
            </a:r>
          </a:p>
          <a:p>
            <a:r>
              <a:rPr lang="en-US" dirty="0" smtClean="0"/>
              <a:t>P. 406 ETO Spill</a:t>
            </a:r>
            <a:r>
              <a:rPr lang="en-US" dirty="0" smtClean="0"/>
              <a:t> Response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44158"/>
            <a:ext cx="8610599" cy="1339850"/>
          </a:xfrm>
        </p:spPr>
        <p:txBody>
          <a:bodyPr>
            <a:normAutofit/>
          </a:bodyPr>
          <a:lstStyle/>
          <a:p>
            <a:r>
              <a:rPr lang="en-US" dirty="0" smtClean="0"/>
              <a:t>Reporting on-the-job Accidents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1828800"/>
            <a:ext cx="7345363" cy="4419600"/>
          </a:xfrm>
        </p:spPr>
        <p:txBody>
          <a:bodyPr>
            <a:normAutofit/>
          </a:bodyPr>
          <a:lstStyle/>
          <a:p>
            <a:r>
              <a:rPr lang="en-US" dirty="0" smtClean="0"/>
              <a:t>Report accidents / injuries immediately</a:t>
            </a:r>
          </a:p>
          <a:p>
            <a:pPr lvl="1"/>
            <a:r>
              <a:rPr lang="en-US" dirty="0" smtClean="0"/>
              <a:t>Hospital must comply with OSHA regulations</a:t>
            </a:r>
          </a:p>
          <a:p>
            <a:pPr lvl="1"/>
            <a:r>
              <a:rPr lang="en-US" dirty="0" smtClean="0"/>
              <a:t>Investigation occurs:</a:t>
            </a:r>
          </a:p>
          <a:p>
            <a:pPr lvl="2"/>
            <a:r>
              <a:rPr lang="en-US" dirty="0" smtClean="0"/>
              <a:t>Cause</a:t>
            </a:r>
          </a:p>
          <a:p>
            <a:pPr lvl="2"/>
            <a:r>
              <a:rPr lang="en-US" dirty="0" smtClean="0"/>
              <a:t>Situation  / behaviors involved</a:t>
            </a:r>
          </a:p>
          <a:p>
            <a:pPr lvl="2"/>
            <a:r>
              <a:rPr lang="en-US" dirty="0" smtClean="0"/>
              <a:t>Identify: </a:t>
            </a:r>
          </a:p>
          <a:p>
            <a:pPr lvl="3"/>
            <a:r>
              <a:rPr lang="en-US" dirty="0" smtClean="0"/>
              <a:t>Contributing factors</a:t>
            </a:r>
          </a:p>
          <a:p>
            <a:pPr lvl="3"/>
            <a:r>
              <a:rPr lang="en-US" dirty="0" smtClean="0"/>
              <a:t>Hazards</a:t>
            </a:r>
          </a:p>
          <a:p>
            <a:pPr lvl="3"/>
            <a:r>
              <a:rPr lang="en-US" dirty="0" smtClean="0"/>
              <a:t>Unsafe practices</a:t>
            </a:r>
          </a:p>
          <a:p>
            <a:pPr lvl="2"/>
            <a:r>
              <a:rPr lang="en-US" dirty="0" smtClean="0"/>
              <a:t>Corrective actions implements to address problems</a:t>
            </a:r>
          </a:p>
          <a:p>
            <a:pPr lvl="3"/>
            <a:r>
              <a:rPr lang="en-US" dirty="0" smtClean="0"/>
              <a:t>Prevent future accidents / injuries </a:t>
            </a:r>
          </a:p>
          <a:p>
            <a:pPr lvl="2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Report directly to your supervisor (manager, etc.)</a:t>
            </a:r>
          </a:p>
          <a:p>
            <a:pPr lvl="1"/>
            <a:r>
              <a:rPr lang="en-US" dirty="0" smtClean="0"/>
              <a:t>Details needed</a:t>
            </a:r>
          </a:p>
          <a:p>
            <a:pPr lvl="1"/>
            <a:r>
              <a:rPr lang="en-US" dirty="0" smtClean="0"/>
              <a:t>Time</a:t>
            </a:r>
          </a:p>
          <a:p>
            <a:pPr lvl="1"/>
            <a:r>
              <a:rPr lang="en-US" dirty="0" smtClean="0"/>
              <a:t>Place</a:t>
            </a:r>
          </a:p>
          <a:p>
            <a:pPr lvl="1"/>
            <a:r>
              <a:rPr lang="en-US" dirty="0" smtClean="0"/>
              <a:t>Tasks being performed</a:t>
            </a:r>
          </a:p>
          <a:p>
            <a:pPr lvl="1"/>
            <a:r>
              <a:rPr lang="en-US" dirty="0" smtClean="0"/>
              <a:t>Description of what happened</a:t>
            </a:r>
          </a:p>
          <a:p>
            <a:r>
              <a:rPr lang="en-US" dirty="0" smtClean="0"/>
              <a:t>Submitted to Risk Management </a:t>
            </a:r>
          </a:p>
          <a:p>
            <a:pPr lvl="1"/>
            <a:r>
              <a:rPr lang="en-US" dirty="0" smtClean="0"/>
              <a:t>Safety officer, personnel, employee health and others</a:t>
            </a:r>
          </a:p>
          <a:p>
            <a:pPr lvl="1"/>
            <a:r>
              <a:rPr lang="en-US" dirty="0" smtClean="0"/>
              <a:t>Must be aware of potential problems        </a:t>
            </a:r>
            <a:r>
              <a:rPr lang="en-US" dirty="0" smtClean="0"/>
              <a:t>p</a:t>
            </a:r>
            <a:r>
              <a:rPr lang="en-US" dirty="0" smtClean="0"/>
              <a:t>. 409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Ergonomics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Effective program includes:</a:t>
            </a:r>
          </a:p>
          <a:p>
            <a:pPr lvl="1"/>
            <a:r>
              <a:rPr lang="en-US" b="1" i="1" dirty="0" smtClean="0"/>
              <a:t>Goal to reduce work related musculoskeletal disorders – </a:t>
            </a:r>
            <a:r>
              <a:rPr lang="en-US" b="1" i="1" dirty="0" smtClean="0"/>
              <a:t>WMSDs</a:t>
            </a:r>
            <a:endParaRPr lang="en-US" b="1" i="1" dirty="0" smtClean="0"/>
          </a:p>
          <a:p>
            <a:pPr lvl="2"/>
            <a:r>
              <a:rPr lang="en-US" b="1" i="1" dirty="0" smtClean="0"/>
              <a:t>Adapting the work to fit the person</a:t>
            </a:r>
          </a:p>
          <a:p>
            <a:pPr lvl="1"/>
            <a:r>
              <a:rPr lang="en-US" dirty="0" smtClean="0"/>
              <a:t>Analysis of tools and equipment to fit job / person</a:t>
            </a:r>
          </a:p>
          <a:p>
            <a:pPr lvl="2"/>
            <a:r>
              <a:rPr lang="en-US" dirty="0" smtClean="0"/>
              <a:t>Should not contribute to an injury</a:t>
            </a:r>
          </a:p>
          <a:p>
            <a:pPr lvl="2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2133601"/>
            <a:ext cx="7558088" cy="393192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Ergonomic Stressors</a:t>
            </a:r>
          </a:p>
          <a:p>
            <a:pPr lvl="1"/>
            <a:r>
              <a:rPr lang="en-US" b="1" dirty="0" smtClean="0"/>
              <a:t>FORCE </a:t>
            </a:r>
            <a:r>
              <a:rPr lang="en-US" dirty="0" smtClean="0"/>
              <a:t>– heavy lifting of manipulating</a:t>
            </a:r>
          </a:p>
          <a:p>
            <a:pPr lvl="1"/>
            <a:endParaRPr lang="en-US" dirty="0" smtClean="0"/>
          </a:p>
          <a:p>
            <a:pPr lvl="1"/>
            <a:r>
              <a:rPr lang="en-US" b="1" dirty="0" smtClean="0"/>
              <a:t>REPETITION </a:t>
            </a:r>
            <a:r>
              <a:rPr lang="en-US" dirty="0" smtClean="0"/>
              <a:t>– using same motions continually /frequently</a:t>
            </a:r>
          </a:p>
          <a:p>
            <a:pPr lvl="1"/>
            <a:endParaRPr lang="en-US" dirty="0" smtClean="0"/>
          </a:p>
          <a:p>
            <a:pPr lvl="1"/>
            <a:r>
              <a:rPr lang="en-US" b="1" dirty="0" smtClean="0"/>
              <a:t>AWKWARD POSITION </a:t>
            </a:r>
            <a:r>
              <a:rPr lang="en-US" dirty="0" smtClean="0"/>
              <a:t>– positions such as reaching/twisting while lifting</a:t>
            </a:r>
          </a:p>
          <a:p>
            <a:pPr lvl="1"/>
            <a:r>
              <a:rPr lang="en-US" b="1" dirty="0" smtClean="0"/>
              <a:t>VIBRATION </a:t>
            </a:r>
            <a:r>
              <a:rPr lang="en-US" dirty="0" smtClean="0"/>
              <a:t>– rapid oscillation of body or a part</a:t>
            </a:r>
          </a:p>
          <a:p>
            <a:pPr lvl="1"/>
            <a:endParaRPr lang="en-US" dirty="0" smtClean="0"/>
          </a:p>
          <a:p>
            <a:pPr lvl="1"/>
            <a:r>
              <a:rPr lang="en-US" b="1" dirty="0" smtClean="0"/>
              <a:t>CONTACT STRESS </a:t>
            </a:r>
            <a:r>
              <a:rPr lang="en-US" dirty="0" smtClean="0"/>
              <a:t>– pressing body or part against hard /sharp edge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Stressors can cause:</a:t>
            </a:r>
          </a:p>
          <a:p>
            <a:pPr lvl="1"/>
            <a:r>
              <a:rPr lang="en-US" dirty="0" smtClean="0"/>
              <a:t>Sprains</a:t>
            </a:r>
          </a:p>
          <a:p>
            <a:pPr lvl="1"/>
            <a:r>
              <a:rPr lang="en-US" dirty="0" smtClean="0"/>
              <a:t>Joint / tendon inflammation</a:t>
            </a:r>
          </a:p>
          <a:p>
            <a:pPr lvl="1"/>
            <a:r>
              <a:rPr lang="en-US" dirty="0" smtClean="0"/>
              <a:t>Pinched nerves</a:t>
            </a:r>
          </a:p>
          <a:p>
            <a:pPr lvl="1"/>
            <a:r>
              <a:rPr lang="en-US" dirty="0" smtClean="0"/>
              <a:t>Herniated spinal discs</a:t>
            </a:r>
          </a:p>
          <a:p>
            <a:pPr lvl="1"/>
            <a:r>
              <a:rPr lang="en-US" dirty="0" smtClean="0"/>
              <a:t>Others</a:t>
            </a:r>
          </a:p>
          <a:p>
            <a:r>
              <a:rPr lang="en-US" dirty="0" smtClean="0"/>
              <a:t>Occurrence</a:t>
            </a:r>
          </a:p>
          <a:p>
            <a:pPr lvl="1"/>
            <a:r>
              <a:rPr lang="en-US" dirty="0" smtClean="0"/>
              <a:t>Over time</a:t>
            </a:r>
          </a:p>
          <a:p>
            <a:pPr lvl="1"/>
            <a:r>
              <a:rPr lang="en-US" dirty="0" smtClean="0"/>
              <a:t>Single event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609600"/>
            <a:ext cx="1727200" cy="29591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0" y="2743200"/>
            <a:ext cx="1683680" cy="220768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800" y="4419600"/>
            <a:ext cx="2160740" cy="2057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1905000"/>
            <a:ext cx="7345363" cy="4343400"/>
          </a:xfrm>
        </p:spPr>
        <p:txBody>
          <a:bodyPr>
            <a:normAutofit/>
          </a:bodyPr>
          <a:lstStyle/>
          <a:p>
            <a:r>
              <a:rPr lang="en-US" dirty="0" smtClean="0"/>
              <a:t>Result in :</a:t>
            </a:r>
          </a:p>
          <a:p>
            <a:pPr lvl="1"/>
            <a:r>
              <a:rPr lang="en-US" dirty="0" smtClean="0"/>
              <a:t>Pain</a:t>
            </a:r>
          </a:p>
          <a:p>
            <a:pPr lvl="1"/>
            <a:r>
              <a:rPr lang="en-US" dirty="0" smtClean="0"/>
              <a:t>Disability</a:t>
            </a:r>
          </a:p>
          <a:p>
            <a:pPr lvl="1"/>
            <a:r>
              <a:rPr lang="en-US" dirty="0" smtClean="0"/>
              <a:t>Loss of work</a:t>
            </a:r>
          </a:p>
          <a:p>
            <a:r>
              <a:rPr lang="en-US" dirty="0" smtClean="0"/>
              <a:t>Reducing </a:t>
            </a:r>
            <a:r>
              <a:rPr lang="en-US" dirty="0" smtClean="0"/>
              <a:t>WMSDs</a:t>
            </a:r>
            <a:endParaRPr lang="en-US" dirty="0" smtClean="0"/>
          </a:p>
          <a:p>
            <a:pPr lvl="1"/>
            <a:r>
              <a:rPr lang="en-US" dirty="0" smtClean="0"/>
              <a:t>Adjust work environment and practices</a:t>
            </a:r>
          </a:p>
          <a:p>
            <a:pPr lvl="2"/>
            <a:r>
              <a:rPr lang="en-US" dirty="0" smtClean="0"/>
              <a:t>Support from administration</a:t>
            </a:r>
          </a:p>
          <a:p>
            <a:pPr lvl="2"/>
            <a:r>
              <a:rPr lang="en-US" dirty="0" smtClean="0"/>
              <a:t>Staff must “buy in” to changes</a:t>
            </a:r>
          </a:p>
          <a:p>
            <a:pPr lvl="2"/>
            <a:r>
              <a:rPr lang="en-US" dirty="0" smtClean="0"/>
              <a:t>Requires sustained effort, allocations of resources and frequent follow-up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5950" y="-120650"/>
            <a:ext cx="2324100" cy="3492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Training Employees</a:t>
            </a:r>
          </a:p>
          <a:p>
            <a:pPr lvl="2"/>
            <a:r>
              <a:rPr lang="en-US" dirty="0" smtClean="0"/>
              <a:t>Recognize symptoms of WMSD to respond to them</a:t>
            </a:r>
          </a:p>
          <a:p>
            <a:pPr lvl="2"/>
            <a:r>
              <a:rPr lang="en-US" dirty="0" smtClean="0"/>
              <a:t>Report potential problems</a:t>
            </a:r>
          </a:p>
          <a:p>
            <a:pPr lvl="2"/>
            <a:r>
              <a:rPr lang="en-US" dirty="0" smtClean="0"/>
              <a:t>Recognize jobs with ergonomic stressors</a:t>
            </a:r>
          </a:p>
          <a:p>
            <a:pPr lvl="2"/>
            <a:r>
              <a:rPr lang="en-US" dirty="0" smtClean="0"/>
              <a:t>Know how to control them</a:t>
            </a:r>
            <a:endParaRPr lang="en-US" dirty="0" smtClean="0"/>
          </a:p>
          <a:p>
            <a:pPr lvl="1"/>
            <a:r>
              <a:rPr lang="en-US" dirty="0" smtClean="0"/>
              <a:t>Evaluation</a:t>
            </a:r>
          </a:p>
          <a:p>
            <a:pPr lvl="2"/>
            <a:r>
              <a:rPr lang="en-US" dirty="0" smtClean="0"/>
              <a:t>Assess effectiveness</a:t>
            </a:r>
          </a:p>
          <a:p>
            <a:pPr lvl="3"/>
            <a:r>
              <a:rPr lang="en-US" dirty="0" smtClean="0"/>
              <a:t>Leading Indicators - ID events that prevent accidents / injuries</a:t>
            </a:r>
          </a:p>
          <a:p>
            <a:pPr lvl="3"/>
            <a:r>
              <a:rPr lang="en-US" dirty="0" smtClean="0"/>
              <a:t>Trailing Indicators – Measures historic results</a:t>
            </a:r>
          </a:p>
          <a:p>
            <a:pPr lvl="2"/>
            <a:endParaRPr lang="en-US" dirty="0" smtClean="0"/>
          </a:p>
          <a:p>
            <a:pPr lvl="2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Safety Tips for Decontamination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Don’t put your hand into container of contaminated objects</a:t>
            </a:r>
          </a:p>
          <a:p>
            <a:pPr lvl="1"/>
            <a:r>
              <a:rPr lang="en-US" dirty="0" smtClean="0"/>
              <a:t>Unless you can CLEARLY see everything</a:t>
            </a:r>
          </a:p>
          <a:p>
            <a:pPr lvl="1"/>
            <a:r>
              <a:rPr lang="en-US" dirty="0" smtClean="0"/>
              <a:t>If you can’t see:</a:t>
            </a:r>
          </a:p>
          <a:p>
            <a:pPr lvl="2"/>
            <a:r>
              <a:rPr lang="en-US" dirty="0" smtClean="0"/>
              <a:t>Use sponge stick to grasp the object . . .or</a:t>
            </a:r>
          </a:p>
          <a:p>
            <a:pPr lvl="2"/>
            <a:r>
              <a:rPr lang="en-US" dirty="0" smtClean="0"/>
              <a:t>Pour out solution . . . </a:t>
            </a:r>
          </a:p>
          <a:p>
            <a:pPr lvl="3"/>
            <a:r>
              <a:rPr lang="en-US" dirty="0" smtClean="0"/>
              <a:t>Then remove items one at a time –ONLY</a:t>
            </a:r>
          </a:p>
          <a:p>
            <a:pPr lvl="2"/>
            <a:r>
              <a:rPr lang="en-US" dirty="0" smtClean="0"/>
              <a:t>Point sharps away from you or other people</a:t>
            </a:r>
          </a:p>
          <a:p>
            <a:pPr lvl="2"/>
            <a:endParaRPr lang="en-US" dirty="0"/>
          </a:p>
          <a:p>
            <a:pPr lvl="3"/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5179" y="2743200"/>
            <a:ext cx="2278821" cy="2131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92179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Employees</a:t>
            </a:r>
          </a:p>
          <a:p>
            <a:pPr lvl="1"/>
            <a:r>
              <a:rPr lang="en-US" dirty="0" smtClean="0"/>
              <a:t>Need to maintain their health and fitness</a:t>
            </a:r>
          </a:p>
          <a:p>
            <a:pPr lvl="1"/>
            <a:r>
              <a:rPr lang="en-US" dirty="0" smtClean="0"/>
              <a:t>Personally and at work </a:t>
            </a:r>
          </a:p>
          <a:p>
            <a:r>
              <a:rPr lang="en-US" dirty="0" smtClean="0"/>
              <a:t>Work Site</a:t>
            </a:r>
          </a:p>
          <a:p>
            <a:pPr lvl="1"/>
            <a:r>
              <a:rPr lang="en-US" dirty="0" smtClean="0"/>
              <a:t>Analyze to identify conditions / activities that are risky</a:t>
            </a:r>
          </a:p>
          <a:p>
            <a:pPr lvl="1"/>
            <a:r>
              <a:rPr lang="en-US" dirty="0" smtClean="0"/>
              <a:t>Implement actions to correct problems</a:t>
            </a:r>
          </a:p>
          <a:p>
            <a:pPr lvl="1"/>
            <a:r>
              <a:rPr lang="en-US" dirty="0" smtClean="0"/>
              <a:t>Compare your worksite to others</a:t>
            </a:r>
          </a:p>
          <a:p>
            <a:pPr lvl="1"/>
            <a:r>
              <a:rPr lang="en-US" dirty="0" smtClean="0"/>
              <a:t>Ask questions of employees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P. 410 – Carts and lift systems to decrease heavy lifting</a:t>
            </a:r>
          </a:p>
          <a:p>
            <a:pPr lvl="1"/>
            <a:r>
              <a:rPr lang="en-US" dirty="0" smtClean="0"/>
              <a:t>P. 411 – Ergonomic Evaluation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 Injuries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CS must help PREVENT injuries</a:t>
            </a:r>
          </a:p>
          <a:p>
            <a:pPr lvl="1"/>
            <a:r>
              <a:rPr lang="en-US" dirty="0" smtClean="0"/>
              <a:t>Follow procedures to prevent infections</a:t>
            </a:r>
          </a:p>
          <a:p>
            <a:pPr lvl="2"/>
            <a:r>
              <a:rPr lang="en-US" dirty="0" smtClean="0"/>
              <a:t>Checks and Balances</a:t>
            </a:r>
          </a:p>
          <a:p>
            <a:pPr lvl="3"/>
            <a:r>
              <a:rPr lang="en-US" dirty="0" smtClean="0"/>
              <a:t>Monitor sterilization system while in use</a:t>
            </a:r>
          </a:p>
          <a:p>
            <a:pPr lvl="3"/>
            <a:r>
              <a:rPr lang="en-US" dirty="0" smtClean="0"/>
              <a:t>Monitor BI tests and other tests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Patient Care Equipment </a:t>
            </a:r>
            <a:r>
              <a:rPr lang="en-US" dirty="0" smtClean="0"/>
              <a:t>– Safety tips</a:t>
            </a:r>
          </a:p>
          <a:p>
            <a:pPr lvl="1"/>
            <a:r>
              <a:rPr lang="en-US" dirty="0" smtClean="0"/>
              <a:t>Test / document equipment before leaving department</a:t>
            </a:r>
          </a:p>
          <a:p>
            <a:pPr lvl="2"/>
            <a:r>
              <a:rPr lang="en-US" dirty="0" smtClean="0"/>
              <a:t>Using OEM guidelines &amp; CS procedures</a:t>
            </a:r>
          </a:p>
          <a:p>
            <a:pPr lvl="1"/>
            <a:r>
              <a:rPr lang="en-US" dirty="0" smtClean="0"/>
              <a:t>Check ALL equipment:</a:t>
            </a:r>
          </a:p>
          <a:p>
            <a:pPr lvl="2"/>
            <a:r>
              <a:rPr lang="en-US" dirty="0" smtClean="0"/>
              <a:t>Decontamination</a:t>
            </a:r>
          </a:p>
          <a:p>
            <a:pPr lvl="2"/>
            <a:r>
              <a:rPr lang="en-US" dirty="0" smtClean="0"/>
              <a:t>Damage or defects</a:t>
            </a:r>
          </a:p>
          <a:p>
            <a:pPr lvl="2"/>
            <a:r>
              <a:rPr lang="en-US" dirty="0" smtClean="0"/>
              <a:t>Hazards – frayed cords, etc</a:t>
            </a:r>
          </a:p>
          <a:p>
            <a:pPr lvl="1"/>
            <a:r>
              <a:rPr lang="en-US" dirty="0" smtClean="0"/>
              <a:t>Track all equipment</a:t>
            </a:r>
          </a:p>
          <a:p>
            <a:pPr lvl="2"/>
            <a:r>
              <a:rPr lang="en-US" dirty="0" smtClean="0"/>
              <a:t>Use history is helpful in legal situations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PM done on scheduled basis</a:t>
            </a:r>
          </a:p>
          <a:p>
            <a:pPr lvl="2"/>
            <a:r>
              <a:rPr lang="en-US" dirty="0" smtClean="0"/>
              <a:t>CS is accountable un TJC (Joint Commission)</a:t>
            </a:r>
          </a:p>
          <a:p>
            <a:pPr lvl="2"/>
            <a:r>
              <a:rPr lang="en-US" dirty="0" smtClean="0"/>
              <a:t>Records must be maintained</a:t>
            </a:r>
          </a:p>
          <a:p>
            <a:pPr lvl="1"/>
            <a:r>
              <a:rPr lang="en-US" dirty="0" smtClean="0"/>
              <a:t>Biomedical Engineering must:</a:t>
            </a:r>
          </a:p>
          <a:p>
            <a:pPr lvl="2"/>
            <a:r>
              <a:rPr lang="en-US" dirty="0" smtClean="0"/>
              <a:t>Check in all new equipment</a:t>
            </a:r>
          </a:p>
          <a:p>
            <a:pPr lvl="2"/>
            <a:r>
              <a:rPr lang="en-US" dirty="0" smtClean="0"/>
              <a:t>Do regular PM testing</a:t>
            </a:r>
          </a:p>
          <a:p>
            <a:pPr lvl="1"/>
            <a:r>
              <a:rPr lang="en-US" dirty="0" smtClean="0"/>
              <a:t>Safety Guards</a:t>
            </a:r>
          </a:p>
          <a:p>
            <a:pPr lvl="2"/>
            <a:r>
              <a:rPr lang="en-US" dirty="0" smtClean="0"/>
              <a:t>During transport, use them on heat lamps, heat cradles</a:t>
            </a:r>
          </a:p>
          <a:p>
            <a:pPr lvl="2"/>
            <a:r>
              <a:rPr lang="en-US" dirty="0" smtClean="0"/>
              <a:t>Prevents breakage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Prevent Cross-Contamination</a:t>
            </a:r>
          </a:p>
          <a:p>
            <a:pPr lvl="2"/>
            <a:r>
              <a:rPr lang="en-US" dirty="0" smtClean="0"/>
              <a:t>Cover contaminated equipment during transport</a:t>
            </a:r>
          </a:p>
          <a:p>
            <a:pPr lvl="2"/>
            <a:r>
              <a:rPr lang="en-US" dirty="0" smtClean="0"/>
              <a:t>Cover clean equipment to reduce risk of contamination while awaiting distribution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3657600"/>
            <a:ext cx="2024628" cy="27029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600" y="3886200"/>
            <a:ext cx="2324100" cy="2324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1905000"/>
            <a:ext cx="7345363" cy="4419599"/>
          </a:xfrm>
        </p:spPr>
        <p:txBody>
          <a:bodyPr>
            <a:normAutofit/>
          </a:bodyPr>
          <a:lstStyle/>
          <a:p>
            <a:r>
              <a:rPr lang="en-US" b="1" dirty="0" smtClean="0"/>
              <a:t>Contaminated Supplies / Reusable Med Devices</a:t>
            </a:r>
          </a:p>
          <a:p>
            <a:pPr lvl="1"/>
            <a:r>
              <a:rPr lang="en-US" dirty="0" smtClean="0"/>
              <a:t>Safety Tips:</a:t>
            </a:r>
          </a:p>
          <a:p>
            <a:pPr lvl="2"/>
            <a:r>
              <a:rPr lang="en-US" dirty="0" smtClean="0"/>
              <a:t>All Items must be :</a:t>
            </a:r>
          </a:p>
          <a:p>
            <a:pPr lvl="3"/>
            <a:r>
              <a:rPr lang="en-US" dirty="0" smtClean="0"/>
              <a:t>Disassembled</a:t>
            </a:r>
          </a:p>
          <a:p>
            <a:pPr lvl="3"/>
            <a:r>
              <a:rPr lang="en-US" dirty="0" smtClean="0"/>
              <a:t>Thoroughly cleaned</a:t>
            </a:r>
          </a:p>
          <a:p>
            <a:pPr lvl="3"/>
            <a:r>
              <a:rPr lang="en-US" dirty="0" smtClean="0"/>
              <a:t>Inspected</a:t>
            </a:r>
          </a:p>
          <a:p>
            <a:pPr lvl="3"/>
            <a:r>
              <a:rPr lang="en-US" dirty="0" smtClean="0"/>
              <a:t>Reassembled??</a:t>
            </a:r>
          </a:p>
          <a:p>
            <a:pPr lvl="3"/>
            <a:r>
              <a:rPr lang="en-US" dirty="0" smtClean="0"/>
              <a:t>Prepared for sterilization</a:t>
            </a:r>
          </a:p>
          <a:p>
            <a:pPr lvl="3"/>
            <a:r>
              <a:rPr lang="en-US" dirty="0" smtClean="0"/>
              <a:t>Packaged appropriately</a:t>
            </a:r>
          </a:p>
          <a:p>
            <a:pPr lvl="3"/>
            <a:r>
              <a:rPr lang="en-US" dirty="0" smtClean="0"/>
              <a:t>Sterilized</a:t>
            </a:r>
          </a:p>
          <a:p>
            <a:pPr lvl="3"/>
            <a:r>
              <a:rPr lang="en-US" dirty="0" smtClean="0"/>
              <a:t>Aseptically handled</a:t>
            </a:r>
          </a:p>
          <a:p>
            <a:pPr lvl="3"/>
            <a:r>
              <a:rPr lang="en-US" dirty="0" smtClean="0"/>
              <a:t>Stored </a:t>
            </a:r>
          </a:p>
          <a:p>
            <a:pPr lvl="3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Sterile processing equipment must be tested to ensure proper operation</a:t>
            </a:r>
          </a:p>
          <a:p>
            <a:pPr lvl="1"/>
            <a:r>
              <a:rPr lang="en-US" dirty="0" smtClean="0"/>
              <a:t>Personnel must use appropriate techniques for equipment care and operation</a:t>
            </a:r>
          </a:p>
          <a:p>
            <a:pPr lvl="1"/>
            <a:r>
              <a:rPr lang="en-US" dirty="0" smtClean="0"/>
              <a:t>Instruments must be complete and functioning</a:t>
            </a:r>
          </a:p>
          <a:p>
            <a:pPr lvl="1"/>
            <a:r>
              <a:rPr lang="en-US" dirty="0" smtClean="0"/>
              <a:t>Monitor sterilization equipment:</a:t>
            </a:r>
          </a:p>
          <a:p>
            <a:pPr lvl="2"/>
            <a:r>
              <a:rPr lang="en-US" dirty="0" smtClean="0"/>
              <a:t>Visually during the cycle</a:t>
            </a:r>
          </a:p>
          <a:p>
            <a:pPr lvl="2"/>
            <a:r>
              <a:rPr lang="en-US" dirty="0" smtClean="0"/>
              <a:t>Mechanically with printout</a:t>
            </a:r>
          </a:p>
          <a:p>
            <a:pPr lvl="2"/>
            <a:r>
              <a:rPr lang="en-US" dirty="0" smtClean="0"/>
              <a:t>Indicators – chemical and biologic</a:t>
            </a:r>
          </a:p>
          <a:p>
            <a:pPr lvl="3"/>
            <a:r>
              <a:rPr lang="en-US" dirty="0" smtClean="0"/>
              <a:t>Air detection test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Chemical Residues</a:t>
            </a:r>
          </a:p>
          <a:p>
            <a:pPr lvl="1"/>
            <a:r>
              <a:rPr lang="en-US" dirty="0" smtClean="0"/>
              <a:t>Can cause Patient Burns</a:t>
            </a:r>
          </a:p>
          <a:p>
            <a:pPr lvl="1"/>
            <a:r>
              <a:rPr lang="en-US" dirty="0" smtClean="0"/>
              <a:t>Safety Tips:</a:t>
            </a:r>
          </a:p>
          <a:p>
            <a:pPr lvl="2"/>
            <a:r>
              <a:rPr lang="en-US" dirty="0" smtClean="0"/>
              <a:t>ETO items must be aerated fully</a:t>
            </a:r>
          </a:p>
          <a:p>
            <a:pPr lvl="2"/>
            <a:r>
              <a:rPr lang="en-US" dirty="0" smtClean="0"/>
              <a:t>Items for ETO must be DRY </a:t>
            </a:r>
          </a:p>
          <a:p>
            <a:pPr lvl="3"/>
            <a:r>
              <a:rPr lang="en-US" dirty="0" smtClean="0"/>
              <a:t>Ensures contact with surface</a:t>
            </a:r>
          </a:p>
          <a:p>
            <a:pPr lvl="3"/>
            <a:r>
              <a:rPr lang="en-US" dirty="0" smtClean="0"/>
              <a:t>Prevents possible acid  formation</a:t>
            </a:r>
          </a:p>
          <a:p>
            <a:pPr lvl="2"/>
            <a:r>
              <a:rPr lang="en-US" dirty="0" smtClean="0"/>
              <a:t>Gluteraldehyde must be fully rinsed</a:t>
            </a:r>
          </a:p>
          <a:p>
            <a:pPr lvl="2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Supply and Equipment Transport</a:t>
            </a:r>
          </a:p>
          <a:p>
            <a:pPr lvl="1"/>
            <a:r>
              <a:rPr lang="en-US" dirty="0" smtClean="0"/>
              <a:t>Safety Tips:</a:t>
            </a:r>
          </a:p>
          <a:p>
            <a:pPr lvl="2"/>
            <a:r>
              <a:rPr lang="en-US" dirty="0" smtClean="0"/>
              <a:t>CAUTION when approaching:</a:t>
            </a:r>
          </a:p>
          <a:p>
            <a:pPr lvl="3"/>
            <a:r>
              <a:rPr lang="en-US" dirty="0" smtClean="0"/>
              <a:t>Doorways</a:t>
            </a:r>
          </a:p>
          <a:p>
            <a:pPr lvl="3"/>
            <a:r>
              <a:rPr lang="en-US" dirty="0" smtClean="0"/>
              <a:t>Hallways</a:t>
            </a:r>
          </a:p>
          <a:p>
            <a:pPr lvl="3"/>
            <a:r>
              <a:rPr lang="en-US" dirty="0" smtClean="0"/>
              <a:t>Elevator</a:t>
            </a:r>
          </a:p>
          <a:p>
            <a:pPr lvl="3"/>
            <a:r>
              <a:rPr lang="en-US" dirty="0" smtClean="0"/>
              <a:t>High-traffic areas</a:t>
            </a:r>
          </a:p>
          <a:p>
            <a:pPr lvl="2"/>
            <a:r>
              <a:rPr lang="en-US" dirty="0" smtClean="0"/>
              <a:t>Don’t PUSH or PROP OPEN doors with transport carts</a:t>
            </a:r>
          </a:p>
          <a:p>
            <a:pPr lvl="2"/>
            <a:r>
              <a:rPr lang="en-US" dirty="0" smtClean="0"/>
              <a:t>Don’t BLOCK hallways with equipment</a:t>
            </a:r>
          </a:p>
          <a:p>
            <a:pPr lvl="3"/>
            <a:r>
              <a:rPr lang="en-US" dirty="0" smtClean="0"/>
              <a:t>Keep halls</a:t>
            </a:r>
            <a:r>
              <a:rPr lang="en-US" dirty="0" smtClean="0"/>
              <a:t> clean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Patient Accident Reporting</a:t>
            </a:r>
            <a:endParaRPr lang="en-US" dirty="0" smtClean="0"/>
          </a:p>
          <a:p>
            <a:pPr lvl="1"/>
            <a:r>
              <a:rPr lang="en-US" dirty="0" smtClean="0"/>
              <a:t>Must be investigated and recorded</a:t>
            </a:r>
          </a:p>
          <a:p>
            <a:pPr lvl="2"/>
            <a:r>
              <a:rPr lang="en-US" dirty="0" smtClean="0"/>
              <a:t>Practices or conditions that contributed</a:t>
            </a:r>
          </a:p>
          <a:p>
            <a:pPr lvl="1"/>
            <a:r>
              <a:rPr lang="en-US" dirty="0" smtClean="0"/>
              <a:t>Everyone must report unsafe practices / conditions</a:t>
            </a:r>
          </a:p>
          <a:p>
            <a:pPr lvl="2"/>
            <a:r>
              <a:rPr lang="en-US" dirty="0" smtClean="0"/>
              <a:t>Minimizes problems</a:t>
            </a:r>
          </a:p>
          <a:p>
            <a:pPr lvl="2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600" y="4191000"/>
            <a:ext cx="2540000" cy="1981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400" y="4648200"/>
            <a:ext cx="2209800" cy="17801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Dispose of SHARPS in </a:t>
            </a:r>
          </a:p>
          <a:p>
            <a:pPr lvl="1"/>
            <a:r>
              <a:rPr lang="en-US" dirty="0" smtClean="0"/>
              <a:t>PUNCTURE PROOF SHARPS CONTAINER</a:t>
            </a:r>
          </a:p>
          <a:p>
            <a:r>
              <a:rPr lang="en-US" dirty="0" smtClean="0"/>
              <a:t>NEVER put your hands in trash container</a:t>
            </a:r>
          </a:p>
          <a:p>
            <a:pPr lvl="1"/>
            <a:r>
              <a:rPr lang="en-US" dirty="0" smtClean="0"/>
              <a:t>If necessary – </a:t>
            </a:r>
          </a:p>
          <a:p>
            <a:pPr lvl="2"/>
            <a:r>
              <a:rPr lang="en-US" dirty="0"/>
              <a:t>P</a:t>
            </a:r>
            <a:r>
              <a:rPr lang="en-US" dirty="0" smtClean="0"/>
              <a:t>our contents onto surface</a:t>
            </a:r>
          </a:p>
          <a:p>
            <a:pPr lvl="2"/>
            <a:r>
              <a:rPr lang="en-US" dirty="0" smtClean="0"/>
              <a:t>Use instrument to sort through contents</a:t>
            </a:r>
          </a:p>
          <a:p>
            <a:pPr lvl="2"/>
            <a:r>
              <a:rPr lang="en-US" dirty="0" smtClean="0"/>
              <a:t>Use PPE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533400"/>
            <a:ext cx="2032000" cy="2032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200" y="3962400"/>
            <a:ext cx="1418167" cy="1893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97477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1752600"/>
            <a:ext cx="7345363" cy="43434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Sterilization Process Malfunction</a:t>
            </a:r>
          </a:p>
          <a:p>
            <a:pPr lvl="1"/>
            <a:r>
              <a:rPr lang="en-US" dirty="0" smtClean="0"/>
              <a:t>All items must be RECALLED</a:t>
            </a:r>
          </a:p>
          <a:p>
            <a:pPr lvl="2"/>
            <a:r>
              <a:rPr lang="en-US" dirty="0" smtClean="0"/>
              <a:t>Must be QUARANTINED until BI is read</a:t>
            </a:r>
          </a:p>
          <a:p>
            <a:pPr lvl="2"/>
            <a:r>
              <a:rPr lang="en-US" dirty="0" smtClean="0"/>
              <a:t>Take suspect Sterilizer out of service </a:t>
            </a:r>
          </a:p>
          <a:p>
            <a:pPr lvl="1"/>
            <a:r>
              <a:rPr lang="en-US" dirty="0" smtClean="0"/>
              <a:t>PROCEDURE should include:</a:t>
            </a:r>
          </a:p>
          <a:p>
            <a:pPr lvl="2"/>
            <a:r>
              <a:rPr lang="en-US" dirty="0" smtClean="0"/>
              <a:t>Get list of  supplies know to be in the suspect load</a:t>
            </a:r>
          </a:p>
          <a:p>
            <a:pPr lvl="2"/>
            <a:r>
              <a:rPr lang="en-US" dirty="0" smtClean="0"/>
              <a:t>Verify sterilization controls</a:t>
            </a:r>
          </a:p>
          <a:p>
            <a:pPr lvl="2"/>
            <a:r>
              <a:rPr lang="en-US" dirty="0" smtClean="0"/>
              <a:t>Notify Supervisor</a:t>
            </a:r>
          </a:p>
          <a:p>
            <a:pPr lvl="2"/>
            <a:r>
              <a:rPr lang="en-US" dirty="0" smtClean="0"/>
              <a:t>Notify areas that may have questionable supplies</a:t>
            </a:r>
          </a:p>
          <a:p>
            <a:pPr lvl="2"/>
            <a:r>
              <a:rPr lang="en-US" dirty="0" smtClean="0"/>
              <a:t>Retrieve as many items as possible on list</a:t>
            </a:r>
          </a:p>
          <a:p>
            <a:pPr lvl="2"/>
            <a:r>
              <a:rPr lang="en-US" dirty="0" smtClean="0"/>
              <a:t>Notify Infection Control and Operating Room supervisor</a:t>
            </a:r>
          </a:p>
          <a:p>
            <a:pPr lvl="2"/>
            <a:r>
              <a:rPr lang="en-US" dirty="0" smtClean="0"/>
              <a:t>Notify MD’s if any suspect items were used in surgery </a:t>
            </a:r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0" y="609600"/>
            <a:ext cx="1938867" cy="19388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Document ALL steps taken</a:t>
            </a:r>
          </a:p>
          <a:p>
            <a:pPr lvl="1"/>
            <a:r>
              <a:rPr lang="en-US" dirty="0" smtClean="0"/>
              <a:t>Notify Risk management about any possible suspect equipment used on patients</a:t>
            </a:r>
          </a:p>
          <a:p>
            <a:pPr lvl="1"/>
            <a:r>
              <a:rPr lang="en-US" dirty="0" smtClean="0"/>
              <a:t>Qualified Service people need to inspect equipment</a:t>
            </a:r>
          </a:p>
          <a:p>
            <a:pPr lvl="2"/>
            <a:r>
              <a:rPr lang="en-US" dirty="0" smtClean="0"/>
              <a:t>Comprehensive report must be written</a:t>
            </a:r>
          </a:p>
          <a:p>
            <a:pPr lvl="2"/>
            <a:r>
              <a:rPr lang="en-US" dirty="0" smtClean="0"/>
              <a:t>BI must be run before next use</a:t>
            </a:r>
          </a:p>
          <a:p>
            <a:pPr lvl="2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2800" y="4876800"/>
            <a:ext cx="1701800" cy="1701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Occupational Hazards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Categories</a:t>
            </a:r>
          </a:p>
          <a:p>
            <a:pPr lvl="1"/>
            <a:r>
              <a:rPr lang="en-US" dirty="0" smtClean="0"/>
              <a:t>PHYSICAL – including fire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CHEMICAL – hazardous substances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BIOLOGICAL – blood-borne and infectious waste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3200" y="1600200"/>
            <a:ext cx="1524000" cy="15997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7600" y="3124200"/>
            <a:ext cx="1291167" cy="17304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6267" y="5520267"/>
            <a:ext cx="1337733" cy="13377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Fire Safety</a:t>
            </a:r>
          </a:p>
          <a:p>
            <a:pPr lvl="2"/>
            <a:r>
              <a:rPr lang="en-US" dirty="0" smtClean="0"/>
              <a:t>Fire Requires 3 elements –FIRE TRIANGLE </a:t>
            </a:r>
          </a:p>
          <a:p>
            <a:pPr lvl="3"/>
            <a:r>
              <a:rPr lang="en-US" dirty="0" smtClean="0"/>
              <a:t>COMBUSTIBLE  FLAMMABLE substance</a:t>
            </a:r>
          </a:p>
          <a:p>
            <a:pPr lvl="3"/>
            <a:r>
              <a:rPr lang="en-US" dirty="0" smtClean="0"/>
              <a:t>OXYGEN</a:t>
            </a:r>
          </a:p>
          <a:p>
            <a:pPr lvl="3"/>
            <a:r>
              <a:rPr lang="en-US" dirty="0" smtClean="0"/>
              <a:t>IGNITION / HEAT source</a:t>
            </a:r>
          </a:p>
          <a:p>
            <a:pPr lvl="3"/>
            <a:endParaRPr lang="en-US" dirty="0" smtClean="0"/>
          </a:p>
          <a:p>
            <a:pPr lvl="2"/>
            <a:r>
              <a:rPr lang="en-US" dirty="0" smtClean="0"/>
              <a:t>PREVENTION</a:t>
            </a:r>
          </a:p>
          <a:p>
            <a:pPr lvl="3"/>
            <a:r>
              <a:rPr lang="en-US" dirty="0" smtClean="0"/>
              <a:t>Eliminate one element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8538" y="3352800"/>
            <a:ext cx="3026529" cy="26310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Fire</a:t>
            </a:r>
          </a:p>
          <a:p>
            <a:pPr lvl="1"/>
            <a:r>
              <a:rPr lang="en-US" dirty="0" smtClean="0"/>
              <a:t>Heat causes atoms to combine with oxygen (Oxidation)</a:t>
            </a:r>
          </a:p>
          <a:p>
            <a:pPr lvl="1"/>
            <a:r>
              <a:rPr lang="en-US" dirty="0" smtClean="0"/>
              <a:t>Energy is released - fire</a:t>
            </a:r>
          </a:p>
          <a:p>
            <a:pPr lvl="2"/>
            <a:r>
              <a:rPr lang="en-US" dirty="0" smtClean="0"/>
              <a:t>Solids burn on the surface – burn more slowly</a:t>
            </a:r>
          </a:p>
          <a:p>
            <a:pPr lvl="2"/>
            <a:r>
              <a:rPr lang="en-US" dirty="0" smtClean="0"/>
              <a:t>Volatile liquids (alcohol) vaporizes or gas (ETO) </a:t>
            </a:r>
          </a:p>
          <a:p>
            <a:pPr lvl="3"/>
            <a:r>
              <a:rPr lang="en-US" dirty="0" smtClean="0"/>
              <a:t>Flame passes quickly through substance</a:t>
            </a:r>
          </a:p>
          <a:p>
            <a:pPr lvl="3"/>
            <a:r>
              <a:rPr lang="en-US" dirty="0" smtClean="0"/>
              <a:t>May result as a EXPLOSION with heated gases</a:t>
            </a:r>
          </a:p>
          <a:p>
            <a:pPr lvl="3"/>
            <a:r>
              <a:rPr lang="en-US" dirty="0" smtClean="0"/>
              <a:t>Creates PRESSURE WAVE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2133601"/>
            <a:ext cx="7862888" cy="393192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Combustible Loading </a:t>
            </a:r>
          </a:p>
          <a:p>
            <a:pPr lvl="2"/>
            <a:r>
              <a:rPr lang="en-US" dirty="0" smtClean="0"/>
              <a:t>Weight / square foot of area    where they are located</a:t>
            </a:r>
          </a:p>
          <a:p>
            <a:pPr lvl="2"/>
            <a:endParaRPr lang="en-US" dirty="0" smtClean="0"/>
          </a:p>
          <a:p>
            <a:pPr lvl="2"/>
            <a:r>
              <a:rPr lang="en-US" dirty="0" smtClean="0">
                <a:solidFill>
                  <a:srgbClr val="FF0000"/>
                </a:solidFill>
              </a:rPr>
              <a:t>DISPOSABLE materials contribute to HEAVY combustible loads</a:t>
            </a:r>
          </a:p>
          <a:p>
            <a:pPr lvl="3"/>
            <a:r>
              <a:rPr lang="en-US" dirty="0" smtClean="0"/>
              <a:t>Surgical drapes</a:t>
            </a:r>
          </a:p>
          <a:p>
            <a:pPr lvl="3"/>
            <a:r>
              <a:rPr lang="en-US" dirty="0" smtClean="0"/>
              <a:t>Gowns</a:t>
            </a:r>
          </a:p>
          <a:p>
            <a:pPr lvl="3"/>
            <a:r>
              <a:rPr lang="en-US" dirty="0" smtClean="0"/>
              <a:t>Caps </a:t>
            </a:r>
          </a:p>
          <a:p>
            <a:pPr lvl="3"/>
            <a:r>
              <a:rPr lang="en-US" dirty="0" smtClean="0"/>
              <a:t>Masks</a:t>
            </a:r>
          </a:p>
          <a:p>
            <a:pPr lvl="3"/>
            <a:r>
              <a:rPr lang="en-US" dirty="0" smtClean="0"/>
              <a:t>Shoe covers</a:t>
            </a:r>
          </a:p>
          <a:p>
            <a:pPr lvl="3"/>
            <a:r>
              <a:rPr lang="en-US" dirty="0" smtClean="0"/>
              <a:t>Tubing</a:t>
            </a:r>
          </a:p>
          <a:p>
            <a:pPr lvl="3"/>
            <a:r>
              <a:rPr lang="en-US" dirty="0" smtClean="0"/>
              <a:t>Bed pans</a:t>
            </a:r>
          </a:p>
          <a:p>
            <a:pPr lvl="3"/>
            <a:r>
              <a:rPr lang="en-US" dirty="0" smtClean="0"/>
              <a:t>Syringes</a:t>
            </a:r>
          </a:p>
          <a:p>
            <a:pPr lvl="3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0" y="3733800"/>
            <a:ext cx="3492500" cy="28438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Other areas of combustible loads</a:t>
            </a:r>
          </a:p>
          <a:p>
            <a:pPr lvl="2"/>
            <a:r>
              <a:rPr lang="en-US" dirty="0" smtClean="0"/>
              <a:t>Central storage</a:t>
            </a:r>
          </a:p>
          <a:p>
            <a:pPr lvl="3"/>
            <a:r>
              <a:rPr lang="en-US" dirty="0" smtClean="0"/>
              <a:t>Large volumes of single use items + wrappings</a:t>
            </a:r>
          </a:p>
          <a:p>
            <a:pPr lvl="2"/>
            <a:r>
              <a:rPr lang="en-US" dirty="0" smtClean="0"/>
              <a:t>Operating room </a:t>
            </a:r>
          </a:p>
          <a:p>
            <a:pPr lvl="2"/>
            <a:r>
              <a:rPr lang="en-US" dirty="0" smtClean="0"/>
              <a:t>Delivery suites</a:t>
            </a:r>
          </a:p>
          <a:p>
            <a:pPr lvl="2"/>
            <a:r>
              <a:rPr lang="en-US" dirty="0" smtClean="0"/>
              <a:t>Nursing units</a:t>
            </a:r>
          </a:p>
          <a:p>
            <a:pPr lvl="2"/>
            <a:r>
              <a:rPr lang="en-US" dirty="0" smtClean="0"/>
              <a:t>Trash handling facilities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When these things burn, they produce toxic smoke</a:t>
            </a:r>
          </a:p>
          <a:p>
            <a:pPr lvl="2"/>
            <a:r>
              <a:rPr lang="en-US" dirty="0" smtClean="0">
                <a:solidFill>
                  <a:srgbClr val="FF0000"/>
                </a:solidFill>
              </a:rPr>
              <a:t>Becomes a HIGH RISK situation close to in-patients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Fire Safety Programs </a:t>
            </a:r>
          </a:p>
          <a:p>
            <a:pPr lvl="1"/>
            <a:r>
              <a:rPr lang="en-US" dirty="0" smtClean="0"/>
              <a:t>Minimize Combustible Load</a:t>
            </a:r>
          </a:p>
          <a:p>
            <a:pPr lvl="1"/>
            <a:r>
              <a:rPr lang="en-US" dirty="0" smtClean="0"/>
              <a:t>Fire response plans</a:t>
            </a:r>
          </a:p>
          <a:p>
            <a:pPr lvl="1"/>
            <a:r>
              <a:rPr lang="en-US" dirty="0" smtClean="0"/>
              <a:t>Early detection</a:t>
            </a:r>
          </a:p>
          <a:p>
            <a:pPr lvl="1"/>
            <a:r>
              <a:rPr lang="en-US" dirty="0" smtClean="0"/>
              <a:t>Removal of persons in danger</a:t>
            </a:r>
          </a:p>
          <a:p>
            <a:pPr lvl="1"/>
            <a:r>
              <a:rPr lang="en-US" dirty="0" smtClean="0"/>
              <a:t>Containment of fire and combustible products</a:t>
            </a:r>
          </a:p>
          <a:p>
            <a:pPr lvl="1"/>
            <a:r>
              <a:rPr lang="en-US" dirty="0" smtClean="0"/>
              <a:t>Extinguishing</a:t>
            </a:r>
          </a:p>
          <a:p>
            <a:pPr lvl="1"/>
            <a:r>
              <a:rPr lang="en-US" dirty="0" smtClean="0"/>
              <a:t>Evacuation 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Minimize Combustible Loads</a:t>
            </a:r>
          </a:p>
          <a:p>
            <a:pPr lvl="1"/>
            <a:r>
              <a:rPr lang="en-US" dirty="0" smtClean="0"/>
              <a:t>Reduce volume  - </a:t>
            </a:r>
            <a:r>
              <a:rPr lang="en-US" dirty="0" smtClean="0">
                <a:solidFill>
                  <a:srgbClr val="FF0000"/>
                </a:solidFill>
              </a:rPr>
              <a:t>Don’t give fire a place to start</a:t>
            </a:r>
          </a:p>
          <a:p>
            <a:pPr lvl="1"/>
            <a:endParaRPr lang="en-US" dirty="0" smtClean="0">
              <a:solidFill>
                <a:srgbClr val="FF0000"/>
              </a:solidFill>
            </a:endParaRP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Reduce use of disposable items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Store single-use items in proper temperature / humidity</a:t>
            </a:r>
          </a:p>
          <a:p>
            <a:pPr lvl="2"/>
            <a:r>
              <a:rPr lang="en-US" dirty="0" smtClean="0">
                <a:solidFill>
                  <a:schemeClr val="tx1"/>
                </a:solidFill>
              </a:rPr>
              <a:t>Higher temperature and low humidity increase risk</a:t>
            </a:r>
          </a:p>
          <a:p>
            <a:pPr lvl="2"/>
            <a:r>
              <a:rPr lang="en-US" dirty="0" smtClean="0">
                <a:solidFill>
                  <a:schemeClr val="tx1"/>
                </a:solidFill>
              </a:rPr>
              <a:t>Dedicated storage should be </a:t>
            </a:r>
          </a:p>
          <a:p>
            <a:pPr lvl="3"/>
            <a:r>
              <a:rPr lang="en-US" dirty="0" smtClean="0">
                <a:solidFill>
                  <a:schemeClr val="tx1"/>
                </a:solidFill>
              </a:rPr>
              <a:t>Compartmentalized away from rest of hospital</a:t>
            </a:r>
          </a:p>
          <a:p>
            <a:pPr lvl="4"/>
            <a:r>
              <a:rPr lang="en-US" dirty="0" smtClean="0">
                <a:solidFill>
                  <a:schemeClr val="tx1"/>
                </a:solidFill>
              </a:rPr>
              <a:t>Automatic doors – nothing to hold doors open </a:t>
            </a:r>
          </a:p>
          <a:p>
            <a:pPr lvl="3"/>
            <a:r>
              <a:rPr lang="en-US" dirty="0" smtClean="0">
                <a:solidFill>
                  <a:schemeClr val="tx1"/>
                </a:solidFill>
              </a:rPr>
              <a:t>Have fire detection, alarm and  suppression systems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Minimize volume by getting supplies when they are needed</a:t>
            </a:r>
          </a:p>
          <a:p>
            <a:pPr lvl="1"/>
            <a:r>
              <a:rPr lang="en-US" dirty="0" smtClean="0"/>
              <a:t>Minimize trash buildup</a:t>
            </a:r>
          </a:p>
          <a:p>
            <a:pPr lvl="2"/>
            <a:r>
              <a:rPr lang="en-US" dirty="0" smtClean="0"/>
              <a:t>Have covered containers that are non-combustible</a:t>
            </a:r>
          </a:p>
          <a:p>
            <a:pPr lvl="2"/>
            <a:r>
              <a:rPr lang="en-US" dirty="0" smtClean="0"/>
              <a:t>Regular pick up for transfer</a:t>
            </a:r>
          </a:p>
          <a:p>
            <a:pPr lvl="2"/>
            <a:r>
              <a:rPr lang="en-US" dirty="0" smtClean="0"/>
              <a:t>Disposal of environmental protection concerns</a:t>
            </a:r>
          </a:p>
          <a:p>
            <a:pPr lvl="2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800" y="4800600"/>
            <a:ext cx="1891377" cy="15282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4495800"/>
            <a:ext cx="3048000" cy="2006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necessary to remove blade from handle</a:t>
            </a:r>
          </a:p>
          <a:p>
            <a:pPr lvl="1"/>
            <a:r>
              <a:rPr lang="en-US" dirty="0" smtClean="0"/>
              <a:t>Use NEEDLE HOLDER to remove it</a:t>
            </a:r>
          </a:p>
          <a:p>
            <a:pPr lvl="1"/>
            <a:r>
              <a:rPr lang="en-US" dirty="0" smtClean="0"/>
              <a:t>Have your goggles and other PPE</a:t>
            </a:r>
          </a:p>
          <a:p>
            <a:pPr lvl="1"/>
            <a:endParaRPr lang="en-US" dirty="0"/>
          </a:p>
          <a:p>
            <a:r>
              <a:rPr lang="en-US" dirty="0" smtClean="0"/>
              <a:t>Processing SHARPS</a:t>
            </a:r>
          </a:p>
          <a:p>
            <a:pPr lvl="1"/>
            <a:r>
              <a:rPr lang="en-US" dirty="0" smtClean="0"/>
              <a:t>Separate them from others</a:t>
            </a:r>
          </a:p>
          <a:p>
            <a:pPr lvl="1"/>
            <a:r>
              <a:rPr lang="en-US" dirty="0" smtClean="0"/>
              <a:t>Position them to avoid injury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457200"/>
            <a:ext cx="2667000" cy="157097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2800" y="2819400"/>
            <a:ext cx="1723869" cy="13144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800" y="3962400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0176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Fire Response Plan</a:t>
            </a:r>
          </a:p>
          <a:p>
            <a:pPr lvl="1"/>
            <a:r>
              <a:rPr lang="en-US" dirty="0" smtClean="0"/>
              <a:t>Facility has comprehensive plan</a:t>
            </a:r>
          </a:p>
          <a:p>
            <a:pPr lvl="1"/>
            <a:r>
              <a:rPr lang="en-US" dirty="0" smtClean="0"/>
              <a:t>CS has their part of the plan</a:t>
            </a:r>
          </a:p>
          <a:p>
            <a:pPr lvl="1"/>
            <a:r>
              <a:rPr lang="en-US" dirty="0" smtClean="0"/>
              <a:t>Each employee must know their role</a:t>
            </a:r>
          </a:p>
          <a:p>
            <a:pPr lvl="2"/>
            <a:r>
              <a:rPr lang="en-US" dirty="0" smtClean="0"/>
              <a:t>Orientation</a:t>
            </a:r>
          </a:p>
          <a:p>
            <a:pPr lvl="2"/>
            <a:r>
              <a:rPr lang="en-US" dirty="0" smtClean="0"/>
              <a:t>Annual training</a:t>
            </a:r>
          </a:p>
          <a:p>
            <a:pPr lvl="2"/>
            <a:r>
              <a:rPr lang="en-US" dirty="0" smtClean="0"/>
              <a:t>Participate in fire drills</a:t>
            </a:r>
          </a:p>
          <a:p>
            <a:pPr lvl="3"/>
            <a:r>
              <a:rPr lang="en-US" dirty="0" smtClean="0"/>
              <a:t>See P. 416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Using RACE</a:t>
            </a:r>
          </a:p>
          <a:p>
            <a:pPr lvl="1"/>
            <a:r>
              <a:rPr lang="en-US" b="1" dirty="0" smtClean="0"/>
              <a:t>R</a:t>
            </a:r>
            <a:r>
              <a:rPr lang="en-US" dirty="0" smtClean="0"/>
              <a:t>emove persons in danger</a:t>
            </a:r>
          </a:p>
          <a:p>
            <a:pPr lvl="1"/>
            <a:r>
              <a:rPr lang="en-US" b="1" dirty="0" smtClean="0"/>
              <a:t>A</a:t>
            </a:r>
            <a:r>
              <a:rPr lang="en-US" dirty="0" smtClean="0"/>
              <a:t>larm – activate the alarm</a:t>
            </a:r>
          </a:p>
          <a:p>
            <a:pPr lvl="1"/>
            <a:r>
              <a:rPr lang="en-US" b="1" dirty="0" smtClean="0"/>
              <a:t>C</a:t>
            </a:r>
            <a:r>
              <a:rPr lang="en-US" dirty="0" smtClean="0"/>
              <a:t>ontain the fire – close doors / windows</a:t>
            </a:r>
          </a:p>
          <a:p>
            <a:pPr lvl="1"/>
            <a:r>
              <a:rPr lang="en-US" b="1" dirty="0" smtClean="0"/>
              <a:t>E</a:t>
            </a:r>
            <a:r>
              <a:rPr lang="en-US" dirty="0" smtClean="0"/>
              <a:t>xtinguish the fire    OR   </a:t>
            </a:r>
            <a:r>
              <a:rPr lang="en-US" b="1" dirty="0" smtClean="0"/>
              <a:t>E</a:t>
            </a:r>
            <a:r>
              <a:rPr lang="en-US" dirty="0" smtClean="0"/>
              <a:t>vacuate</a:t>
            </a:r>
          </a:p>
          <a:p>
            <a:pPr lvl="2"/>
            <a:r>
              <a:rPr lang="en-US" dirty="0" smtClean="0"/>
              <a:t>Put out the fire per hospital policy</a:t>
            </a:r>
          </a:p>
          <a:p>
            <a:pPr lvl="2"/>
            <a:r>
              <a:rPr lang="en-US" dirty="0" smtClean="0"/>
              <a:t>Horizontally or Vertically	</a:t>
            </a:r>
          </a:p>
          <a:p>
            <a:pPr lvl="3"/>
            <a:r>
              <a:rPr lang="en-US" dirty="0" smtClean="0"/>
              <a:t>Move across fire door or up or down a floor  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Early Detection</a:t>
            </a:r>
          </a:p>
          <a:p>
            <a:pPr lvl="1"/>
            <a:r>
              <a:rPr lang="en-US" dirty="0" smtClean="0"/>
              <a:t>Use ionization smoke detectors or per Local Code</a:t>
            </a:r>
          </a:p>
          <a:p>
            <a:pPr lvl="2"/>
            <a:r>
              <a:rPr lang="en-US" dirty="0" smtClean="0"/>
              <a:t>Connected to ALARM system</a:t>
            </a:r>
          </a:p>
          <a:p>
            <a:pPr lvl="2"/>
            <a:r>
              <a:rPr lang="en-US" dirty="0" smtClean="0"/>
              <a:t>Sprinklers connected to same system</a:t>
            </a:r>
          </a:p>
          <a:p>
            <a:pPr lvl="1"/>
            <a:r>
              <a:rPr lang="en-US" dirty="0" smtClean="0"/>
              <a:t>Patient care areas may require infrared smoke detectors</a:t>
            </a:r>
          </a:p>
          <a:p>
            <a:pPr lvl="2"/>
            <a:r>
              <a:rPr lang="en-US" dirty="0" smtClean="0"/>
              <a:t>Sprinklers should be activated as well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Activate the ALARM</a:t>
            </a:r>
          </a:p>
          <a:p>
            <a:pPr lvl="1"/>
            <a:r>
              <a:rPr lang="en-US" dirty="0" smtClean="0"/>
              <a:t>Pull fire alarm – dial an emergency number</a:t>
            </a:r>
          </a:p>
          <a:p>
            <a:pPr lvl="2"/>
            <a:r>
              <a:rPr lang="en-US" dirty="0" smtClean="0"/>
              <a:t>Someone calls 911 or alarm goes directly to 911</a:t>
            </a:r>
          </a:p>
          <a:p>
            <a:pPr lvl="2"/>
            <a:endParaRPr lang="en-US" dirty="0" smtClean="0"/>
          </a:p>
          <a:p>
            <a:pPr lvl="2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Remove persons in immediate danger</a:t>
            </a:r>
          </a:p>
          <a:p>
            <a:pPr lvl="1"/>
            <a:r>
              <a:rPr lang="en-US" dirty="0" smtClean="0"/>
              <a:t>Everyone in the immediate fire / smoke area must be removed</a:t>
            </a:r>
          </a:p>
          <a:p>
            <a:pPr lvl="1"/>
            <a:r>
              <a:rPr lang="en-US" dirty="0" smtClean="0"/>
              <a:t>Patients are only moved in imminent danger</a:t>
            </a:r>
          </a:p>
          <a:p>
            <a:r>
              <a:rPr lang="en-US" dirty="0" smtClean="0"/>
              <a:t>Containment</a:t>
            </a:r>
          </a:p>
          <a:p>
            <a:pPr lvl="1"/>
            <a:r>
              <a:rPr lang="en-US" dirty="0" smtClean="0"/>
              <a:t>Building is built with compartmentalization</a:t>
            </a:r>
          </a:p>
          <a:p>
            <a:pPr lvl="3"/>
            <a:r>
              <a:rPr lang="en-US" dirty="0" smtClean="0"/>
              <a:t>Allows a “defend-in –place” protection</a:t>
            </a:r>
          </a:p>
          <a:p>
            <a:pPr lvl="1"/>
            <a:r>
              <a:rPr lang="en-US" dirty="0" smtClean="0"/>
              <a:t>Fire doors close automatically</a:t>
            </a:r>
          </a:p>
          <a:p>
            <a:pPr lvl="1"/>
            <a:r>
              <a:rPr lang="en-US" dirty="0" smtClean="0"/>
              <a:t>Close all doors in your area</a:t>
            </a:r>
          </a:p>
          <a:p>
            <a:pPr lvl="2"/>
            <a:r>
              <a:rPr lang="en-US" dirty="0" smtClean="0"/>
              <a:t>Be sure all windows are closed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Extinguishment</a:t>
            </a:r>
          </a:p>
          <a:p>
            <a:pPr lvl="1"/>
            <a:r>
              <a:rPr lang="en-US" dirty="0" smtClean="0"/>
              <a:t>Fire extinguishers for specific hazard </a:t>
            </a:r>
          </a:p>
          <a:p>
            <a:pPr lvl="2"/>
            <a:r>
              <a:rPr lang="en-US" dirty="0" smtClean="0"/>
              <a:t>Must be used for specific kind of fire burning</a:t>
            </a:r>
          </a:p>
          <a:p>
            <a:pPr lvl="2"/>
            <a:r>
              <a:rPr lang="en-US" dirty="0" smtClean="0"/>
              <a:t>Should be placed according to  what is in the area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Follow Hospital POLICY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r>
              <a:rPr lang="en-US" sz="1200" dirty="0" smtClean="0">
                <a:hlinkClick r:id="" action="ppaction://noaction"/>
              </a:rPr>
              <a:t>http://www.youtube.com/watch?v=BLjoWjCrDqg</a:t>
            </a:r>
            <a:endParaRPr lang="en-US" sz="1200" dirty="0" smtClean="0"/>
          </a:p>
          <a:p>
            <a:pPr lvl="2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400" y="3886200"/>
            <a:ext cx="3341486" cy="25506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533400"/>
            <a:ext cx="7945967" cy="60640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Evacuation</a:t>
            </a:r>
          </a:p>
          <a:p>
            <a:pPr lvl="1"/>
            <a:r>
              <a:rPr lang="en-US" dirty="0" smtClean="0"/>
              <a:t>Usually a HORIZONTAL Evacuation</a:t>
            </a:r>
          </a:p>
          <a:p>
            <a:pPr lvl="2"/>
            <a:r>
              <a:rPr lang="en-US" dirty="0" smtClean="0"/>
              <a:t>Move from </a:t>
            </a:r>
            <a:r>
              <a:rPr lang="en-US" i="1" dirty="0" smtClean="0"/>
              <a:t>Threatened area to NON-Threatened Area</a:t>
            </a:r>
            <a:endParaRPr lang="en-US" dirty="0" smtClean="0"/>
          </a:p>
          <a:p>
            <a:pPr lvl="1"/>
            <a:r>
              <a:rPr lang="en-US" dirty="0" smtClean="0"/>
              <a:t>Compartmentalization allows movement </a:t>
            </a:r>
          </a:p>
          <a:p>
            <a:pPr lvl="2"/>
            <a:r>
              <a:rPr lang="en-US" dirty="0" smtClean="0"/>
              <a:t>Fire doors / smoke doors</a:t>
            </a:r>
          </a:p>
          <a:p>
            <a:pPr lvl="2"/>
            <a:r>
              <a:rPr lang="en-US" dirty="0" smtClean="0"/>
              <a:t>Ventilation system prevents spreading smoke</a:t>
            </a:r>
          </a:p>
          <a:p>
            <a:pPr lvl="1"/>
            <a:r>
              <a:rPr lang="en-US" dirty="0" smtClean="0"/>
              <a:t>Keep hallways clear – must have clear exit - NO</a:t>
            </a:r>
          </a:p>
          <a:p>
            <a:pPr lvl="2"/>
            <a:r>
              <a:rPr lang="en-US" dirty="0" smtClean="0"/>
              <a:t>Equipment</a:t>
            </a:r>
          </a:p>
          <a:p>
            <a:pPr lvl="2"/>
            <a:r>
              <a:rPr lang="en-US" dirty="0" smtClean="0"/>
              <a:t>Supplies</a:t>
            </a:r>
          </a:p>
          <a:p>
            <a:pPr lvl="2"/>
            <a:r>
              <a:rPr lang="en-US" dirty="0" smtClean="0"/>
              <a:t>Other clutter</a:t>
            </a:r>
          </a:p>
          <a:p>
            <a:endParaRPr lang="en-US" dirty="0" smtClean="0"/>
          </a:p>
          <a:p>
            <a:pPr lvl="2"/>
            <a:endParaRPr lang="en-US" dirty="0" smtClean="0"/>
          </a:p>
          <a:p>
            <a:pPr lvl="3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Moving patients – priorities</a:t>
            </a:r>
          </a:p>
          <a:p>
            <a:pPr lvl="1"/>
            <a:r>
              <a:rPr lang="en-US" dirty="0" smtClean="0"/>
              <a:t>Horizontally – </a:t>
            </a:r>
          </a:p>
          <a:p>
            <a:pPr lvl="1"/>
            <a:r>
              <a:rPr lang="en-US" dirty="0" smtClean="0"/>
              <a:t>Vertically – up or down </a:t>
            </a:r>
          </a:p>
          <a:p>
            <a:pPr lvl="1"/>
            <a:r>
              <a:rPr lang="en-US" dirty="0" smtClean="0"/>
              <a:t>Complete evacuation – only when unsafe to remain</a:t>
            </a:r>
          </a:p>
          <a:p>
            <a:pPr lvl="1"/>
            <a:r>
              <a:rPr lang="en-US" dirty="0" smtClean="0"/>
              <a:t>CS staff would transport Medical Supplies</a:t>
            </a:r>
          </a:p>
          <a:p>
            <a:pPr lvl="2"/>
            <a:r>
              <a:rPr lang="en-US" dirty="0" smtClean="0"/>
              <a:t>To a designated area</a:t>
            </a:r>
          </a:p>
          <a:p>
            <a:pPr lvl="2"/>
            <a:r>
              <a:rPr lang="en-US" dirty="0" smtClean="0"/>
              <a:t>Ensure critical supplies for longer duration evacuation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0" y="381000"/>
            <a:ext cx="3810000" cy="2133600"/>
          </a:xfrm>
          <a:prstGeom prst="rect">
            <a:avLst/>
          </a:prstGeom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1752600"/>
            <a:ext cx="7345363" cy="4572000"/>
          </a:xfrm>
        </p:spPr>
        <p:txBody>
          <a:bodyPr>
            <a:normAutofit/>
          </a:bodyPr>
          <a:lstStyle/>
          <a:p>
            <a:r>
              <a:rPr lang="en-US" dirty="0" smtClean="0"/>
              <a:t>Hazardous substances</a:t>
            </a:r>
          </a:p>
          <a:p>
            <a:pPr lvl="1"/>
            <a:r>
              <a:rPr lang="en-US" dirty="0" smtClean="0"/>
              <a:t>Required Plan to ensure safety and health of employees</a:t>
            </a:r>
          </a:p>
          <a:p>
            <a:pPr lvl="1"/>
            <a:r>
              <a:rPr lang="en-US" dirty="0" smtClean="0"/>
              <a:t>OSHA requires “Employee Right to Know” communication program</a:t>
            </a:r>
          </a:p>
          <a:p>
            <a:pPr lvl="2"/>
            <a:r>
              <a:rPr lang="en-US" dirty="0" smtClean="0"/>
              <a:t>Container labeling requirements</a:t>
            </a:r>
          </a:p>
          <a:p>
            <a:pPr lvl="2"/>
            <a:r>
              <a:rPr lang="en-US" dirty="0" smtClean="0"/>
              <a:t>MSDS</a:t>
            </a:r>
          </a:p>
          <a:p>
            <a:pPr lvl="2"/>
            <a:r>
              <a:rPr lang="en-US" dirty="0" smtClean="0"/>
              <a:t>Employee information </a:t>
            </a:r>
          </a:p>
          <a:p>
            <a:pPr lvl="2"/>
            <a:r>
              <a:rPr lang="en-US" dirty="0" smtClean="0"/>
              <a:t>Training</a:t>
            </a:r>
          </a:p>
          <a:p>
            <a:pPr lvl="2"/>
            <a:r>
              <a:rPr lang="en-US" dirty="0" smtClean="0"/>
              <a:t>Procedures to manage hazardous substances </a:t>
            </a:r>
          </a:p>
          <a:p>
            <a:pPr lvl="2"/>
            <a:r>
              <a:rPr lang="en-US" dirty="0" smtClean="0"/>
              <a:t>Employee monitoring</a:t>
            </a:r>
          </a:p>
          <a:p>
            <a:pPr lvl="2"/>
            <a:r>
              <a:rPr lang="en-US" dirty="0" smtClean="0"/>
              <a:t>Hazardous Waste management</a:t>
            </a:r>
            <a:endParaRPr lang="en-US" dirty="0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Container Labeling requires</a:t>
            </a:r>
          </a:p>
          <a:p>
            <a:pPr lvl="1"/>
            <a:r>
              <a:rPr lang="en-US" dirty="0" smtClean="0"/>
              <a:t>Contents </a:t>
            </a:r>
          </a:p>
          <a:p>
            <a:pPr lvl="1"/>
            <a:r>
              <a:rPr lang="en-US" dirty="0" smtClean="0"/>
              <a:t>Appropriate hazard warning</a:t>
            </a:r>
          </a:p>
          <a:p>
            <a:pPr lvl="1"/>
            <a:r>
              <a:rPr lang="en-US" dirty="0" smtClean="0"/>
              <a:t>Manufacturer’s name and address </a:t>
            </a:r>
          </a:p>
          <a:p>
            <a:pPr lvl="1"/>
            <a:r>
              <a:rPr lang="en-US" dirty="0" smtClean="0"/>
              <a:t>Secondary containers must be labeled with copy of original manufacturer’s label   OR</a:t>
            </a:r>
          </a:p>
          <a:p>
            <a:pPr lvl="1"/>
            <a:r>
              <a:rPr lang="en-US" dirty="0" smtClean="0"/>
              <a:t>Generic label identifying hazard warning and use directions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400" y="304800"/>
            <a:ext cx="3757613" cy="2743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r>
              <a:rPr lang="en-US" dirty="0" smtClean="0"/>
              <a:t>Follow OEM recommendation for SAFE use of Chemicals</a:t>
            </a:r>
          </a:p>
          <a:p>
            <a:pPr lvl="1"/>
            <a:r>
              <a:rPr lang="en-US" dirty="0" smtClean="0"/>
              <a:t>WEAR PPE to protect from chemical burns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Follow OEM instructions  for SAFE operation of</a:t>
            </a:r>
          </a:p>
          <a:p>
            <a:pPr lvl="1"/>
            <a:r>
              <a:rPr lang="en-US" dirty="0" smtClean="0"/>
              <a:t>Cleaning equipment</a:t>
            </a:r>
          </a:p>
          <a:p>
            <a:pPr lvl="1"/>
            <a:r>
              <a:rPr lang="en-US" dirty="0" smtClean="0"/>
              <a:t>Testing equipment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4200" y="2133600"/>
            <a:ext cx="1244583" cy="16615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200" y="4483100"/>
            <a:ext cx="1778883" cy="237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987554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1752600"/>
            <a:ext cx="7345363" cy="46482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MSDS – Material Safety Data Sheet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Information to work safety with materials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Developed and provided by manufacturer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Specific for each material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Must show:</a:t>
            </a:r>
          </a:p>
          <a:p>
            <a:pPr lvl="2"/>
            <a:r>
              <a:rPr lang="en-US" b="1" dirty="0" smtClean="0">
                <a:solidFill>
                  <a:schemeClr val="tx1"/>
                </a:solidFill>
              </a:rPr>
              <a:t>PRODUCT IDENTIFICATION</a:t>
            </a:r>
            <a:r>
              <a:rPr lang="en-US" dirty="0" smtClean="0">
                <a:solidFill>
                  <a:schemeClr val="tx1"/>
                </a:solidFill>
              </a:rPr>
              <a:t>– Name, ID number, Manufacturer’s address and phone number and synonym names</a:t>
            </a:r>
          </a:p>
          <a:p>
            <a:pPr lvl="2"/>
            <a:r>
              <a:rPr lang="en-US" dirty="0" smtClean="0">
                <a:solidFill>
                  <a:schemeClr val="tx1"/>
                </a:solidFill>
              </a:rPr>
              <a:t>List of </a:t>
            </a:r>
            <a:r>
              <a:rPr lang="en-US" b="1" dirty="0" smtClean="0">
                <a:solidFill>
                  <a:schemeClr val="tx1"/>
                </a:solidFill>
              </a:rPr>
              <a:t>HAZARDOUS INGREDIENTS </a:t>
            </a:r>
          </a:p>
          <a:p>
            <a:pPr lvl="2"/>
            <a:r>
              <a:rPr lang="en-US" b="1" dirty="0" smtClean="0">
                <a:solidFill>
                  <a:schemeClr val="tx1"/>
                </a:solidFill>
              </a:rPr>
              <a:t>PHYSICAL DATA -   p419</a:t>
            </a:r>
          </a:p>
          <a:p>
            <a:pPr lvl="2"/>
            <a:r>
              <a:rPr lang="en-US" b="1" dirty="0" smtClean="0">
                <a:solidFill>
                  <a:schemeClr val="tx1"/>
                </a:solidFill>
              </a:rPr>
              <a:t>Fire/explosion information- </a:t>
            </a:r>
            <a:r>
              <a:rPr lang="en-US" dirty="0" smtClean="0">
                <a:solidFill>
                  <a:schemeClr val="tx1"/>
                </a:solidFill>
              </a:rPr>
              <a:t>flash point, extinguishing media, etc. 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</a:p>
          <a:p>
            <a:pPr lvl="2"/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2"/>
            <a:r>
              <a:rPr lang="en-US" b="1" dirty="0" smtClean="0"/>
              <a:t>Reactivity</a:t>
            </a:r>
            <a:r>
              <a:rPr lang="en-US" dirty="0" smtClean="0"/>
              <a:t> – how stable is it, what it reacts with, etc. </a:t>
            </a:r>
          </a:p>
          <a:p>
            <a:pPr lvl="2"/>
            <a:r>
              <a:rPr lang="en-US" b="1" dirty="0" smtClean="0"/>
              <a:t>Health hazard data </a:t>
            </a:r>
            <a:r>
              <a:rPr lang="en-US" dirty="0" smtClean="0"/>
              <a:t>– effects of exposure/ over exposure</a:t>
            </a:r>
          </a:p>
          <a:p>
            <a:pPr lvl="2"/>
            <a:r>
              <a:rPr lang="en-US" b="1" dirty="0" smtClean="0"/>
              <a:t>Storage Recommendations </a:t>
            </a:r>
            <a:r>
              <a:rPr lang="en-US" dirty="0" smtClean="0"/>
              <a:t>– storage temperatures and incompatible materials </a:t>
            </a:r>
          </a:p>
          <a:p>
            <a:pPr lvl="2"/>
            <a:r>
              <a:rPr lang="en-US" b="1" dirty="0" smtClean="0"/>
              <a:t>Emergency and First Aid</a:t>
            </a:r>
            <a:r>
              <a:rPr lang="en-US" dirty="0" smtClean="0"/>
              <a:t> – </a:t>
            </a:r>
          </a:p>
          <a:p>
            <a:pPr lvl="2"/>
            <a:r>
              <a:rPr lang="en-US" b="1" dirty="0" smtClean="0"/>
              <a:t>Spill or leak procedures</a:t>
            </a:r>
            <a:r>
              <a:rPr lang="en-US" dirty="0" smtClean="0"/>
              <a:t> – spill management and disposal</a:t>
            </a:r>
          </a:p>
          <a:p>
            <a:pPr lvl="2"/>
            <a:r>
              <a:rPr lang="en-US" b="1" dirty="0" smtClean="0"/>
              <a:t>Protection </a:t>
            </a:r>
            <a:r>
              <a:rPr lang="en-US" dirty="0" smtClean="0"/>
              <a:t>– information and control measures</a:t>
            </a:r>
          </a:p>
          <a:p>
            <a:pPr lvl="2"/>
            <a:r>
              <a:rPr lang="en-US" b="1" dirty="0" smtClean="0"/>
              <a:t>SPECIAL PRECAUTIONS</a:t>
            </a:r>
          </a:p>
          <a:p>
            <a:pPr lvl="2"/>
            <a:endParaRPr lang="en-US" b="1" dirty="0" smtClean="0"/>
          </a:p>
          <a:p>
            <a:r>
              <a:rPr lang="en-US" b="1" dirty="0" smtClean="0">
                <a:hlinkClick r:id="" action="ppaction://noaction"/>
              </a:rPr>
              <a:t>http://www.thecloroxcompany.com/downloads/msds/bleach/cloroxregularbleach0809_.pdf</a:t>
            </a:r>
            <a:endParaRPr lang="en-US" b="1" dirty="0" smtClean="0"/>
          </a:p>
          <a:p>
            <a:pPr lvl="2"/>
            <a:endParaRPr lang="en-US" dirty="0" smtClean="0"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Employee Information and Training</a:t>
            </a:r>
          </a:p>
          <a:p>
            <a:pPr lvl="1"/>
            <a:r>
              <a:rPr lang="en-US" dirty="0" smtClean="0"/>
              <a:t>Attend Orientation and ongoing Training</a:t>
            </a:r>
          </a:p>
          <a:p>
            <a:pPr lvl="1"/>
            <a:r>
              <a:rPr lang="en-US" dirty="0" smtClean="0"/>
              <a:t>Be familiar with </a:t>
            </a:r>
          </a:p>
          <a:p>
            <a:pPr lvl="2"/>
            <a:r>
              <a:rPr lang="en-US" dirty="0" smtClean="0"/>
              <a:t>Hazards </a:t>
            </a:r>
          </a:p>
          <a:p>
            <a:pPr lvl="2"/>
            <a:r>
              <a:rPr lang="en-US" dirty="0" smtClean="0"/>
              <a:t>Safety practices</a:t>
            </a:r>
          </a:p>
          <a:p>
            <a:pPr lvl="1"/>
            <a:r>
              <a:rPr lang="en-US" dirty="0" smtClean="0"/>
              <a:t>Department Orientation</a:t>
            </a:r>
          </a:p>
          <a:p>
            <a:pPr lvl="2"/>
            <a:r>
              <a:rPr lang="en-US" dirty="0" smtClean="0"/>
              <a:t> Overview of Hazard Communication Regulations           and employee rights</a:t>
            </a:r>
          </a:p>
          <a:p>
            <a:pPr lvl="2"/>
            <a:r>
              <a:rPr lang="en-US" dirty="0" smtClean="0"/>
              <a:t>Notification about hazardous substances in their work area</a:t>
            </a:r>
          </a:p>
          <a:p>
            <a:pPr lvl="2"/>
            <a:r>
              <a:rPr lang="en-US" dirty="0" smtClean="0"/>
              <a:t>Location of written hazard communication information</a:t>
            </a:r>
            <a:endParaRPr lang="en-US" dirty="0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2"/>
            <a:r>
              <a:rPr lang="en-US" dirty="0" smtClean="0"/>
              <a:t>Physical /health effects of Hazardous Substances they may encounter</a:t>
            </a:r>
          </a:p>
          <a:p>
            <a:pPr lvl="2"/>
            <a:r>
              <a:rPr lang="en-US" dirty="0" smtClean="0"/>
              <a:t>Methods to determine presence / release of hazardous substances </a:t>
            </a:r>
          </a:p>
          <a:p>
            <a:pPr lvl="2"/>
            <a:r>
              <a:rPr lang="en-US" dirty="0" smtClean="0"/>
              <a:t>Control and work practices, PPE to decrease exposure</a:t>
            </a:r>
          </a:p>
          <a:p>
            <a:pPr lvl="2"/>
            <a:r>
              <a:rPr lang="en-US" dirty="0" smtClean="0"/>
              <a:t>Department steps to decrease  / prevent exposure</a:t>
            </a:r>
          </a:p>
          <a:p>
            <a:pPr lvl="2"/>
            <a:r>
              <a:rPr lang="en-US" dirty="0" smtClean="0"/>
              <a:t>Emergency / first aid procedures for exposure</a:t>
            </a:r>
          </a:p>
          <a:p>
            <a:pPr lvl="2"/>
            <a:r>
              <a:rPr lang="en-US" dirty="0" smtClean="0"/>
              <a:t>How to read labels/ review MSDS for information</a:t>
            </a:r>
          </a:p>
          <a:p>
            <a:pPr lvl="2"/>
            <a:r>
              <a:rPr lang="en-US" dirty="0" smtClean="0"/>
              <a:t>Emergency spill procedures for </a:t>
            </a:r>
          </a:p>
          <a:p>
            <a:pPr lvl="3"/>
            <a:r>
              <a:rPr lang="en-US" dirty="0" smtClean="0"/>
              <a:t>Gluteraldehyde</a:t>
            </a:r>
          </a:p>
          <a:p>
            <a:pPr lvl="3"/>
            <a:r>
              <a:rPr lang="en-US" dirty="0" smtClean="0"/>
              <a:t>EtO</a:t>
            </a:r>
          </a:p>
          <a:p>
            <a:pPr lvl="3"/>
            <a:r>
              <a:rPr lang="en-US" dirty="0" smtClean="0"/>
              <a:t>PA</a:t>
            </a:r>
          </a:p>
          <a:p>
            <a:pPr lvl="3"/>
            <a:r>
              <a:rPr lang="en-US" dirty="0" smtClean="0"/>
              <a:t>Hydrogen peroxide</a:t>
            </a:r>
          </a:p>
          <a:p>
            <a:pPr lvl="2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1676400"/>
            <a:ext cx="7345363" cy="472440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Handling Hazardous Substances</a:t>
            </a:r>
          </a:p>
          <a:p>
            <a:pPr lvl="1"/>
            <a:r>
              <a:rPr lang="en-US" dirty="0" smtClean="0"/>
              <a:t>CS should have list of substances as hazardous</a:t>
            </a:r>
          </a:p>
          <a:p>
            <a:pPr lvl="2"/>
            <a:r>
              <a:rPr lang="en-US" dirty="0" smtClean="0"/>
              <a:t>See P 421</a:t>
            </a:r>
          </a:p>
          <a:p>
            <a:pPr lvl="1"/>
            <a:r>
              <a:rPr lang="en-US" dirty="0" smtClean="0"/>
              <a:t>Prior to performing tasks with hazardous chemicals:</a:t>
            </a:r>
          </a:p>
          <a:p>
            <a:pPr lvl="2"/>
            <a:r>
              <a:rPr lang="en-US" dirty="0" smtClean="0"/>
              <a:t>Get information about possible exposure</a:t>
            </a:r>
          </a:p>
          <a:p>
            <a:pPr lvl="2"/>
            <a:r>
              <a:rPr lang="en-US" dirty="0" smtClean="0"/>
              <a:t>PPE required</a:t>
            </a:r>
          </a:p>
          <a:p>
            <a:pPr lvl="2"/>
            <a:r>
              <a:rPr lang="en-US" dirty="0" smtClean="0"/>
              <a:t>Safety measures</a:t>
            </a:r>
          </a:p>
          <a:p>
            <a:pPr lvl="2"/>
            <a:r>
              <a:rPr lang="en-US" dirty="0" smtClean="0"/>
              <a:t>Emergency response procedures</a:t>
            </a:r>
          </a:p>
          <a:p>
            <a:pPr lvl="1"/>
            <a:r>
              <a:rPr lang="en-US" dirty="0" smtClean="0"/>
              <a:t>Other thing to minimize exposure</a:t>
            </a:r>
          </a:p>
          <a:p>
            <a:pPr lvl="2"/>
            <a:r>
              <a:rPr lang="en-US" dirty="0" smtClean="0"/>
              <a:t>Increase ventilation</a:t>
            </a:r>
          </a:p>
          <a:p>
            <a:pPr lvl="2"/>
            <a:r>
              <a:rPr lang="en-US" dirty="0" smtClean="0"/>
              <a:t>Respirators</a:t>
            </a:r>
          </a:p>
          <a:p>
            <a:pPr lvl="2"/>
            <a:r>
              <a:rPr lang="en-US" dirty="0" smtClean="0"/>
              <a:t>Assistance from other employees</a:t>
            </a:r>
          </a:p>
          <a:p>
            <a:pPr lvl="2"/>
            <a:r>
              <a:rPr lang="en-US" dirty="0" smtClean="0"/>
              <a:t>Rehearsing emergency procedures</a:t>
            </a:r>
          </a:p>
          <a:p>
            <a:pPr lvl="2"/>
            <a:endParaRPr lang="en-US" dirty="0" smtClean="0"/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Employee monitoring</a:t>
            </a:r>
          </a:p>
          <a:p>
            <a:pPr lvl="1"/>
            <a:r>
              <a:rPr lang="en-US" dirty="0" smtClean="0"/>
              <a:t>OSHA PELs</a:t>
            </a:r>
          </a:p>
          <a:p>
            <a:pPr lvl="2"/>
            <a:r>
              <a:rPr lang="en-US" dirty="0" smtClean="0"/>
              <a:t>Should not be exceeded</a:t>
            </a:r>
          </a:p>
          <a:p>
            <a:pPr lvl="2"/>
            <a:r>
              <a:rPr lang="en-US" dirty="0" smtClean="0"/>
              <a:t>Other organizations also have PELs </a:t>
            </a:r>
          </a:p>
          <a:p>
            <a:pPr lvl="1"/>
            <a:r>
              <a:rPr lang="en-US" dirty="0" smtClean="0"/>
              <a:t>Healthcare Facility are required by OSHA to:</a:t>
            </a:r>
          </a:p>
          <a:p>
            <a:pPr lvl="2"/>
            <a:r>
              <a:rPr lang="en-US" dirty="0" smtClean="0"/>
              <a:t>Have engineering controls – ventilation</a:t>
            </a:r>
          </a:p>
          <a:p>
            <a:pPr lvl="2"/>
            <a:r>
              <a:rPr lang="en-US" dirty="0" smtClean="0"/>
              <a:t>Have safe work operating procedures</a:t>
            </a:r>
          </a:p>
          <a:p>
            <a:pPr lvl="2"/>
            <a:r>
              <a:rPr lang="en-US" dirty="0" smtClean="0"/>
              <a:t>Other methods to keep exposure limits below PEL</a:t>
            </a:r>
            <a:endParaRPr lang="en-US" dirty="0"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Hazardous Waste Management</a:t>
            </a:r>
          </a:p>
          <a:p>
            <a:pPr lvl="1"/>
            <a:r>
              <a:rPr lang="en-US" dirty="0" smtClean="0"/>
              <a:t>Provides safety protocol for disposing of hazardous chemicals	</a:t>
            </a:r>
          </a:p>
          <a:p>
            <a:pPr lvl="2"/>
            <a:r>
              <a:rPr lang="en-US" dirty="0" smtClean="0"/>
              <a:t>Waste will be disposed of properly</a:t>
            </a:r>
          </a:p>
          <a:p>
            <a:pPr lvl="1"/>
            <a:r>
              <a:rPr lang="en-US" dirty="0" smtClean="0"/>
              <a:t>May contract with waste management company</a:t>
            </a:r>
          </a:p>
          <a:p>
            <a:pPr lvl="2"/>
            <a:r>
              <a:rPr lang="en-US" dirty="0" smtClean="0"/>
              <a:t>Pick up on schedule</a:t>
            </a:r>
          </a:p>
          <a:p>
            <a:pPr lvl="2"/>
            <a:r>
              <a:rPr lang="en-US" dirty="0" smtClean="0"/>
              <a:t>Musts be LABELED with contents and beginning date</a:t>
            </a:r>
          </a:p>
          <a:p>
            <a:pPr lvl="2"/>
            <a:r>
              <a:rPr lang="en-US" dirty="0" smtClean="0"/>
              <a:t>Consult regional and local regulations</a:t>
            </a:r>
            <a:br>
              <a:rPr lang="en-US" dirty="0" smtClean="0"/>
            </a:br>
            <a:r>
              <a:rPr lang="en-US" dirty="0" smtClean="0"/>
              <a:t>	</a:t>
            </a:r>
            <a:endParaRPr lang="en-US" dirty="0"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1828800"/>
            <a:ext cx="7345363" cy="44196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 </a:t>
            </a:r>
            <a:r>
              <a:rPr lang="en-US" b="1" dirty="0" smtClean="0"/>
              <a:t>Bloodborne pathogens</a:t>
            </a:r>
          </a:p>
          <a:p>
            <a:pPr lvl="1"/>
            <a:r>
              <a:rPr lang="en-US" dirty="0" smtClean="0"/>
              <a:t>Significant health risk from occupational exposure</a:t>
            </a:r>
          </a:p>
          <a:p>
            <a:pPr lvl="1"/>
            <a:r>
              <a:rPr lang="en-US" dirty="0" smtClean="0"/>
              <a:t>Exposure to blood / other potentially infectious materials</a:t>
            </a:r>
          </a:p>
          <a:p>
            <a:pPr lvl="2"/>
            <a:r>
              <a:rPr lang="en-US" dirty="0" smtClean="0"/>
              <a:t>Hep B –  liver disease</a:t>
            </a:r>
          </a:p>
          <a:p>
            <a:pPr lvl="2"/>
            <a:r>
              <a:rPr lang="en-US" dirty="0" smtClean="0"/>
              <a:t>HIV  - AIDS organism	</a:t>
            </a:r>
          </a:p>
          <a:p>
            <a:pPr lvl="1"/>
            <a:r>
              <a:rPr lang="en-US" dirty="0" smtClean="0"/>
              <a:t>Risk minimized through</a:t>
            </a:r>
          </a:p>
          <a:p>
            <a:pPr lvl="2"/>
            <a:r>
              <a:rPr lang="en-US" dirty="0" smtClean="0"/>
              <a:t>Engineering </a:t>
            </a:r>
          </a:p>
          <a:p>
            <a:pPr lvl="2"/>
            <a:r>
              <a:rPr lang="en-US" dirty="0" smtClean="0"/>
              <a:t>work practice controls</a:t>
            </a:r>
          </a:p>
          <a:p>
            <a:pPr lvl="2"/>
            <a:r>
              <a:rPr lang="en-US" dirty="0" smtClean="0"/>
              <a:t>PPE</a:t>
            </a:r>
          </a:p>
          <a:p>
            <a:pPr lvl="2"/>
            <a:r>
              <a:rPr lang="en-US" dirty="0" smtClean="0"/>
              <a:t>Training</a:t>
            </a:r>
          </a:p>
          <a:p>
            <a:pPr lvl="2"/>
            <a:r>
              <a:rPr lang="en-US" dirty="0" smtClean="0"/>
              <a:t>Medical surveillance</a:t>
            </a:r>
          </a:p>
          <a:p>
            <a:pPr lvl="2"/>
            <a:r>
              <a:rPr lang="en-US" dirty="0" smtClean="0"/>
              <a:t>Vaccination </a:t>
            </a:r>
          </a:p>
          <a:p>
            <a:pPr lvl="2"/>
            <a:r>
              <a:rPr lang="en-US" dirty="0" smtClean="0"/>
              <a:t>Other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Disaster Plans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Internal Disaster</a:t>
            </a:r>
          </a:p>
          <a:p>
            <a:pPr lvl="1"/>
            <a:r>
              <a:rPr lang="en-US" dirty="0" smtClean="0"/>
              <a:t>Situation inside facility with potential to cause harm or injury</a:t>
            </a:r>
          </a:p>
          <a:p>
            <a:pPr lvl="1"/>
            <a:r>
              <a:rPr lang="en-US" dirty="0" smtClean="0"/>
              <a:t>Loss of utilities would seriously impact department</a:t>
            </a:r>
          </a:p>
          <a:p>
            <a:pPr lvl="2"/>
            <a:r>
              <a:rPr lang="en-US" dirty="0" smtClean="0"/>
              <a:t>Hazardous chemical spill</a:t>
            </a:r>
          </a:p>
          <a:p>
            <a:pPr lvl="2"/>
            <a:r>
              <a:rPr lang="en-US" dirty="0" smtClean="0"/>
              <a:t>Loss of power</a:t>
            </a:r>
          </a:p>
          <a:p>
            <a:pPr lvl="2"/>
            <a:r>
              <a:rPr lang="en-US" dirty="0" smtClean="0"/>
              <a:t>Failure of Water or steam utility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External Disaster</a:t>
            </a:r>
          </a:p>
          <a:p>
            <a:pPr lvl="1"/>
            <a:r>
              <a:rPr lang="en-US" dirty="0" smtClean="0"/>
              <a:t>Situation outside of facility</a:t>
            </a:r>
          </a:p>
          <a:p>
            <a:pPr lvl="2"/>
            <a:r>
              <a:rPr lang="en-US" dirty="0" smtClean="0"/>
              <a:t>Flood </a:t>
            </a:r>
          </a:p>
          <a:p>
            <a:pPr lvl="2"/>
            <a:r>
              <a:rPr lang="en-US" dirty="0" smtClean="0"/>
              <a:t>Earthquake</a:t>
            </a:r>
          </a:p>
          <a:p>
            <a:pPr lvl="2"/>
            <a:r>
              <a:rPr lang="en-US" dirty="0" smtClean="0"/>
              <a:t>Hurricane</a:t>
            </a:r>
          </a:p>
          <a:p>
            <a:pPr lvl="2"/>
            <a:r>
              <a:rPr lang="en-US" dirty="0" smtClean="0"/>
              <a:t>Many injuries from one incident</a:t>
            </a:r>
          </a:p>
          <a:p>
            <a:pPr lvl="1"/>
            <a:r>
              <a:rPr lang="en-US" dirty="0" smtClean="0"/>
              <a:t>Whole facility in on alert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Capital">
  <a:themeElements>
    <a:clrScheme name="Capital">
      <a:dk1>
        <a:srgbClr val="FFFFFF"/>
      </a:dk1>
      <a:lt1>
        <a:srgbClr val="000000"/>
      </a:lt1>
      <a:dk2>
        <a:srgbClr val="7C8F97"/>
      </a:dk2>
      <a:lt2>
        <a:srgbClr val="D1D0C8"/>
      </a:lt2>
      <a:accent1>
        <a:srgbClr val="4B5A60"/>
      </a:accent1>
      <a:accent2>
        <a:srgbClr val="9C5238"/>
      </a:accent2>
      <a:accent3>
        <a:srgbClr val="504539"/>
      </a:accent3>
      <a:accent4>
        <a:srgbClr val="C1AD79"/>
      </a:accent4>
      <a:accent5>
        <a:srgbClr val="667559"/>
      </a:accent5>
      <a:accent6>
        <a:srgbClr val="BAD6AD"/>
      </a:accent6>
      <a:hlink>
        <a:srgbClr val="524A82"/>
      </a:hlink>
      <a:folHlink>
        <a:srgbClr val="8F9954"/>
      </a:folHlink>
    </a:clrScheme>
    <a:fontScheme name="Capital">
      <a:majorFont>
        <a:latin typeface="Calisto MT"/>
        <a:ea typeface=""/>
        <a:cs typeface=""/>
        <a:font script="Jpan" typeface="ＭＳ 明朝"/>
      </a:majorFont>
      <a:minorFont>
        <a:latin typeface="Calisto MT"/>
        <a:ea typeface=""/>
        <a:cs typeface=""/>
        <a:font script="Jpan" typeface="ＭＳ 明朝"/>
      </a:minorFont>
    </a:fontScheme>
    <a:fmtScheme name="Capita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atMod val="150000"/>
                <a:lumMod val="50000"/>
              </a:schemeClr>
              <a:schemeClr val="phClr">
                <a:satMod val="300000"/>
                <a:lumMod val="125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atMod val="135000"/>
                <a:lumMod val="80000"/>
              </a:schemeClr>
              <a:schemeClr val="phClr">
                <a:satMod val="250000"/>
                <a:lumMod val="15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>
              <a:shade val="90000"/>
            </a:schemeClr>
          </a:solidFill>
          <a:prstDash val="solid"/>
        </a:ln>
        <a:ln w="44450" cap="flat" cmpd="sng" algn="ctr">
          <a:solidFill>
            <a:schemeClr val="phClr">
              <a:shade val="85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sx="101000" sy="101000" algn="ctr" rotWithShape="0">
              <a:srgbClr val="000000">
                <a:alpha val="40000"/>
              </a:srgbClr>
            </a:outerShdw>
          </a:effectLst>
          <a:scene3d>
            <a:camera prst="perspectiveFront" fov="3000000"/>
            <a:lightRig rig="threePt" dir="tl"/>
          </a:scene3d>
          <a:sp3d>
            <a:bevelT w="0" h="0"/>
          </a:sp3d>
        </a:effectStyle>
        <a:effectStyle>
          <a:effectLst>
            <a:innerShdw blurRad="190500">
              <a:srgbClr val="000000">
                <a:alpha val="50000"/>
              </a:srgbClr>
            </a:innerShdw>
          </a:effectLst>
          <a:scene3d>
            <a:camera prst="perspectiveFront" fov="4800000"/>
            <a:lightRig rig="twoPt" dir="t">
              <a:rot lat="0" lon="0" rev="48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atMod val="150000"/>
                <a:lumMod val="50000"/>
              </a:schemeClr>
              <a:schemeClr val="phClr">
                <a:satMod val="400000"/>
                <a:lumMod val="16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Capital.thmx</Template>
  <TotalTime>2156</TotalTime>
  <Words>3847</Words>
  <Application>Microsoft Macintosh PowerPoint</Application>
  <PresentationFormat>On-screen Show (4:3)</PresentationFormat>
  <Paragraphs>845</Paragraphs>
  <Slides>104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104</vt:i4>
      </vt:variant>
    </vt:vector>
  </HeadingPairs>
  <TitlesOfParts>
    <vt:vector size="105" baseType="lpstr">
      <vt:lpstr>Capital</vt:lpstr>
      <vt:lpstr>Safety</vt:lpstr>
      <vt:lpstr>Common Safety Hazards</vt:lpstr>
      <vt:lpstr>Decontamination</vt:lpstr>
      <vt:lpstr>Slide 4</vt:lpstr>
      <vt:lpstr>Slide 5</vt:lpstr>
      <vt:lpstr>Safety Tips for Decontamination</vt:lpstr>
      <vt:lpstr>Slide 7</vt:lpstr>
      <vt:lpstr>Slide 8</vt:lpstr>
      <vt:lpstr>Slide 9</vt:lpstr>
      <vt:lpstr>Slide 10</vt:lpstr>
      <vt:lpstr>Slide 11</vt:lpstr>
      <vt:lpstr>Slide 12</vt:lpstr>
      <vt:lpstr>Slide 13</vt:lpstr>
      <vt:lpstr>Preparation and Sterilization</vt:lpstr>
      <vt:lpstr>Slide 15</vt:lpstr>
      <vt:lpstr>Slide 16</vt:lpstr>
      <vt:lpstr>Safety tips for Sterilization Area</vt:lpstr>
      <vt:lpstr>Slide 18</vt:lpstr>
      <vt:lpstr>Slide 19</vt:lpstr>
      <vt:lpstr>Slide 20</vt:lpstr>
      <vt:lpstr>Slide 21</vt:lpstr>
      <vt:lpstr>Slide 22</vt:lpstr>
      <vt:lpstr>MM Receiving, Breakout, Storage</vt:lpstr>
      <vt:lpstr>Slide 24</vt:lpstr>
      <vt:lpstr>Slide 25</vt:lpstr>
      <vt:lpstr>Slide 26</vt:lpstr>
      <vt:lpstr>Safety Tips</vt:lpstr>
      <vt:lpstr>Slide 28</vt:lpstr>
      <vt:lpstr>Slide 29</vt:lpstr>
      <vt:lpstr>Slide 30</vt:lpstr>
      <vt:lpstr>CS Equipment</vt:lpstr>
      <vt:lpstr>Slide 32</vt:lpstr>
      <vt:lpstr>SAFETY TIPS </vt:lpstr>
      <vt:lpstr>Slide 34</vt:lpstr>
      <vt:lpstr>Slide 35</vt:lpstr>
      <vt:lpstr>Slide 36</vt:lpstr>
      <vt:lpstr>Slide 37</vt:lpstr>
      <vt:lpstr>Slide 38</vt:lpstr>
      <vt:lpstr>Slide 39</vt:lpstr>
      <vt:lpstr>Clerical / Work Stations</vt:lpstr>
      <vt:lpstr>Slide 41</vt:lpstr>
      <vt:lpstr>Slide 42</vt:lpstr>
      <vt:lpstr>Slide 43</vt:lpstr>
      <vt:lpstr>Slide 44</vt:lpstr>
      <vt:lpstr>Ethylene Oxide Safety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Reporting on-the-job Accidents</vt:lpstr>
      <vt:lpstr>Slide 54</vt:lpstr>
      <vt:lpstr>Ergonomics</vt:lpstr>
      <vt:lpstr>Slide 56</vt:lpstr>
      <vt:lpstr>Slide 57</vt:lpstr>
      <vt:lpstr>  </vt:lpstr>
      <vt:lpstr>Slide 59</vt:lpstr>
      <vt:lpstr>Slide 60</vt:lpstr>
      <vt:lpstr>Patient Injuries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Occupational Hazards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Disaster Plans</vt:lpstr>
      <vt:lpstr>Slide 99</vt:lpstr>
      <vt:lpstr>Slide 100</vt:lpstr>
      <vt:lpstr>Slide 101</vt:lpstr>
      <vt:lpstr>Slide 102</vt:lpstr>
      <vt:lpstr>Slide 103</vt:lpstr>
      <vt:lpstr>Slide 104</vt:lpstr>
    </vt:vector>
  </TitlesOfParts>
  <Company>Renton Technical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Safety</dc:title>
  <dc:creator>Thurston, Rosemary</dc:creator>
  <cp:lastModifiedBy>Thurston</cp:lastModifiedBy>
  <cp:revision>10</cp:revision>
  <dcterms:created xsi:type="dcterms:W3CDTF">2013-02-12T20:26:40Z</dcterms:created>
  <dcterms:modified xsi:type="dcterms:W3CDTF">2013-02-12T20:29:02Z</dcterms:modified>
</cp:coreProperties>
</file>